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308" r:id="rId18"/>
    <p:sldId id="309" r:id="rId19"/>
    <p:sldId id="312" r:id="rId20"/>
    <p:sldId id="311" r:id="rId21"/>
    <p:sldId id="275" r:id="rId22"/>
    <p:sldId id="276" r:id="rId23"/>
    <p:sldId id="277" r:id="rId24"/>
    <p:sldId id="313" r:id="rId25"/>
    <p:sldId id="314" r:id="rId26"/>
    <p:sldId id="315" r:id="rId27"/>
    <p:sldId id="316" r:id="rId28"/>
    <p:sldId id="317" r:id="rId29"/>
    <p:sldId id="318" r:id="rId30"/>
    <p:sldId id="278" r:id="rId31"/>
    <p:sldId id="279" r:id="rId32"/>
    <p:sldId id="280" r:id="rId33"/>
    <p:sldId id="281" r:id="rId34"/>
    <p:sldId id="319" r:id="rId3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AD667-F925-4B83-BB72-FC5B6EF4BF1A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2E3FD-71C9-4069-AAA8-16B08AE1C73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19.3.2020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KONUŞMA ANATOMİ VE FİZYOLOJİSİ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FATİH MEHMET ŞAHİN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Konuşma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Kompleks motor davranışlarından biri olup, solunum kaslarından oral </a:t>
            </a:r>
            <a:r>
              <a:rPr lang="tr-TR" dirty="0" err="1" smtClean="0"/>
              <a:t>kavitedeki</a:t>
            </a:r>
            <a:r>
              <a:rPr lang="tr-TR" dirty="0" smtClean="0"/>
              <a:t> vokal organları içeren birçok kasın </a:t>
            </a:r>
            <a:r>
              <a:rPr lang="tr-TR" dirty="0" err="1" smtClean="0"/>
              <a:t>temporal</a:t>
            </a:r>
            <a:r>
              <a:rPr lang="tr-TR" dirty="0" smtClean="0"/>
              <a:t> ve uzaysal kontrolünü gerektirir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Solunum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Solunum sisteminin iki temel görevi vardır.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Birincil görevi yaşamsal fonksiyonların devamı için gereken gaz değişimidir.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İkincil görevi ise ses oluşumunda enerji kaynağı olmasıdır.</a:t>
            </a:r>
          </a:p>
          <a:p>
            <a:pPr algn="just"/>
            <a:r>
              <a:rPr lang="tr-TR" dirty="0" smtClean="0"/>
              <a:t>Solunumda görev alan yapılar </a:t>
            </a:r>
            <a:r>
              <a:rPr lang="tr-TR" dirty="0" smtClean="0">
                <a:solidFill>
                  <a:srgbClr val="FF0000"/>
                </a:solidFill>
              </a:rPr>
              <a:t>akciğerler, </a:t>
            </a:r>
            <a:r>
              <a:rPr lang="tr-TR" dirty="0" err="1" smtClean="0">
                <a:solidFill>
                  <a:srgbClr val="FF0000"/>
                </a:solidFill>
              </a:rPr>
              <a:t>trakea</a:t>
            </a:r>
            <a:r>
              <a:rPr lang="tr-TR" dirty="0" smtClean="0">
                <a:solidFill>
                  <a:srgbClr val="FF0000"/>
                </a:solidFill>
              </a:rPr>
              <a:t> ve solunum kaslarıdır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Solunumda görev alan yapılar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5413592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Düz Ok Bağlayıcısı"/>
          <p:cNvCxnSpPr/>
          <p:nvPr/>
        </p:nvCxnSpPr>
        <p:spPr>
          <a:xfrm flipV="1">
            <a:off x="4427984" y="3140968"/>
            <a:ext cx="2592288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Dikdörtgen"/>
          <p:cNvSpPr/>
          <p:nvPr/>
        </p:nvSpPr>
        <p:spPr>
          <a:xfrm>
            <a:off x="7164288" y="2708920"/>
            <a:ext cx="1440160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 smtClean="0"/>
              <a:t>Yaklaşık </a:t>
            </a:r>
            <a:r>
              <a:rPr lang="tr-TR" b="1" dirty="0" smtClean="0">
                <a:solidFill>
                  <a:srgbClr val="FF0000"/>
                </a:solidFill>
              </a:rPr>
              <a:t>11cm</a:t>
            </a:r>
          </a:p>
          <a:p>
            <a:r>
              <a:rPr lang="tr-TR" dirty="0" smtClean="0"/>
              <a:t>uzunluğunda 16-20 </a:t>
            </a:r>
            <a:r>
              <a:rPr lang="tr-TR" dirty="0" err="1" smtClean="0"/>
              <a:t>hiyalin</a:t>
            </a:r>
            <a:r>
              <a:rPr lang="tr-TR" dirty="0" smtClean="0"/>
              <a:t> kıkırdaktan oluşan esnek bir tüptür.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SOLUNUM KASLARI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 smtClean="0"/>
              <a:t>Solunum kasları </a:t>
            </a:r>
          </a:p>
          <a:p>
            <a:pPr algn="just"/>
            <a:r>
              <a:rPr lang="tr-TR" b="1" dirty="0" err="1" smtClean="0"/>
              <a:t>inspirasyon</a:t>
            </a:r>
            <a:r>
              <a:rPr lang="tr-TR" b="1" dirty="0" smtClean="0"/>
              <a:t> ve </a:t>
            </a:r>
            <a:r>
              <a:rPr lang="tr-TR" b="1" dirty="0" err="1" smtClean="0"/>
              <a:t>ekspirasyon</a:t>
            </a:r>
            <a:r>
              <a:rPr lang="tr-TR" b="1" dirty="0" smtClean="0"/>
              <a:t> kasları olmak üzere ikiye </a:t>
            </a:r>
            <a:r>
              <a:rPr lang="tr-TR" dirty="0" smtClean="0"/>
              <a:t>ayrılır. </a:t>
            </a:r>
          </a:p>
          <a:p>
            <a:pPr algn="just"/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b="1" dirty="0" err="1" smtClean="0"/>
              <a:t>inspirasyon</a:t>
            </a:r>
            <a:r>
              <a:rPr lang="tr-TR" b="1" dirty="0" smtClean="0"/>
              <a:t> kası diyaframdır. </a:t>
            </a:r>
          </a:p>
          <a:p>
            <a:pPr algn="just"/>
            <a:r>
              <a:rPr lang="tr-TR" b="1" dirty="0" smtClean="0"/>
              <a:t>Göğüs ve karın boşluğu arasına </a:t>
            </a:r>
            <a:r>
              <a:rPr lang="tr-TR" dirty="0" smtClean="0"/>
              <a:t>yerleşmiş kubbe şeklinde bir kastır. </a:t>
            </a:r>
          </a:p>
          <a:p>
            <a:pPr algn="just"/>
            <a:r>
              <a:rPr lang="tr-TR" dirty="0" smtClean="0"/>
              <a:t>Diyaframın motor siniri, sinir liflerini C3-C4-C5 seviyesinden alan </a:t>
            </a:r>
            <a:r>
              <a:rPr lang="tr-TR" dirty="0" err="1" smtClean="0"/>
              <a:t>frenik</a:t>
            </a:r>
            <a:r>
              <a:rPr lang="tr-TR" dirty="0" smtClean="0"/>
              <a:t> sinirdir.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dirty="0"/>
          </a:p>
        </p:txBody>
      </p:sp>
      <p:pic>
        <p:nvPicPr>
          <p:cNvPr id="1026" name="Picture 2" descr="04/03/12   8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424936" cy="58326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dirty="0"/>
          </a:p>
        </p:txBody>
      </p:sp>
      <p:pic>
        <p:nvPicPr>
          <p:cNvPr id="1026" name="Picture 2" descr="04/03/12   8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424936" cy="5832649"/>
          </a:xfrm>
          <a:prstGeom prst="rect">
            <a:avLst/>
          </a:prstGeom>
          <a:noFill/>
        </p:spPr>
      </p:pic>
      <p:sp>
        <p:nvSpPr>
          <p:cNvPr id="11" name="10 Satır Belirtme Çizgisi 3 (Diğer Çubuk)"/>
          <p:cNvSpPr/>
          <p:nvPr/>
        </p:nvSpPr>
        <p:spPr>
          <a:xfrm>
            <a:off x="251520" y="980728"/>
            <a:ext cx="1512168" cy="3312368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15029"/>
              <a:gd name="adj8" fmla="val 1740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tr-TR" sz="1600" dirty="0" smtClean="0"/>
              <a:t>Kubbe şeklinde </a:t>
            </a:r>
          </a:p>
          <a:p>
            <a:pPr>
              <a:buFont typeface="Wingdings" pitchFamily="2" charset="2"/>
              <a:buChar char="ü"/>
            </a:pPr>
            <a:r>
              <a:rPr lang="tr-TR" sz="1600" dirty="0" smtClean="0"/>
              <a:t>motor siniri, sinir liflerini C3-C4-C5</a:t>
            </a:r>
          </a:p>
          <a:p>
            <a:r>
              <a:rPr lang="tr-TR" sz="1600" dirty="0" smtClean="0"/>
              <a:t>seviyesinden alan </a:t>
            </a:r>
            <a:r>
              <a:rPr lang="tr-TR" sz="1600" dirty="0" err="1" smtClean="0"/>
              <a:t>frenik</a:t>
            </a:r>
            <a:r>
              <a:rPr lang="tr-TR" sz="1600" dirty="0" smtClean="0"/>
              <a:t> sinirdir.</a:t>
            </a:r>
          </a:p>
          <a:p>
            <a:pPr>
              <a:buFont typeface="Wingdings" pitchFamily="2" charset="2"/>
              <a:buChar char="ü"/>
            </a:pPr>
            <a:r>
              <a:rPr lang="tr-TR" sz="1600" dirty="0" smtClean="0"/>
              <a:t>Normal sol.  300-400mı hava kazandırır</a:t>
            </a:r>
          </a:p>
          <a:p>
            <a:endParaRPr lang="tr-TR" sz="1600" dirty="0" smtClean="0"/>
          </a:p>
          <a:p>
            <a:pPr algn="ctr"/>
            <a:endParaRPr lang="tr-TR" dirty="0"/>
          </a:p>
        </p:txBody>
      </p:sp>
      <p:sp>
        <p:nvSpPr>
          <p:cNvPr id="12" name="11 Satır Belirtme Çizgisi 2"/>
          <p:cNvSpPr/>
          <p:nvPr/>
        </p:nvSpPr>
        <p:spPr>
          <a:xfrm>
            <a:off x="395536" y="5517232"/>
            <a:ext cx="2592288" cy="10801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12155"/>
              <a:gd name="adj6" fmla="val 897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Göğüs kafesini yükseltir.</a:t>
            </a:r>
            <a:endParaRPr lang="tr-TR" dirty="0"/>
          </a:p>
        </p:txBody>
      </p:sp>
      <p:sp>
        <p:nvSpPr>
          <p:cNvPr id="13" name="12 Satır Belirtme Çizgisi 1"/>
          <p:cNvSpPr/>
          <p:nvPr/>
        </p:nvSpPr>
        <p:spPr>
          <a:xfrm>
            <a:off x="3563888" y="332656"/>
            <a:ext cx="1584176" cy="612648"/>
          </a:xfrm>
          <a:prstGeom prst="borderCallout1">
            <a:avLst>
              <a:gd name="adj1" fmla="val 18750"/>
              <a:gd name="adj2" fmla="val -8333"/>
              <a:gd name="adj3" fmla="val 214845"/>
              <a:gd name="adj4" fmla="val -126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Sternumu</a:t>
            </a:r>
            <a:r>
              <a:rPr lang="tr-TR" dirty="0" smtClean="0"/>
              <a:t> yükseltir</a:t>
            </a:r>
            <a:endParaRPr lang="tr-TR" dirty="0"/>
          </a:p>
        </p:txBody>
      </p:sp>
      <p:sp>
        <p:nvSpPr>
          <p:cNvPr id="14" name="13 Satır Belirtme Çizgisi 1"/>
          <p:cNvSpPr/>
          <p:nvPr/>
        </p:nvSpPr>
        <p:spPr>
          <a:xfrm>
            <a:off x="6660232" y="476672"/>
            <a:ext cx="1728192" cy="792088"/>
          </a:xfrm>
          <a:prstGeom prst="borderCallout1">
            <a:avLst>
              <a:gd name="adj1" fmla="val 18750"/>
              <a:gd name="adj2" fmla="val -8333"/>
              <a:gd name="adj3" fmla="val 200037"/>
              <a:gd name="adj4" fmla="val -549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Kostaları</a:t>
            </a:r>
            <a:r>
              <a:rPr lang="tr-TR" dirty="0" smtClean="0"/>
              <a:t> aşağı içeri çeker.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Fonasyon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err="1" smtClean="0"/>
              <a:t>Fonasyon</a:t>
            </a:r>
            <a:r>
              <a:rPr lang="tr-TR" dirty="0" smtClean="0"/>
              <a:t>, vokal </a:t>
            </a:r>
            <a:r>
              <a:rPr lang="tr-TR" dirty="0" err="1" smtClean="0"/>
              <a:t>foldların</a:t>
            </a:r>
            <a:r>
              <a:rPr lang="tr-TR" dirty="0" smtClean="0"/>
              <a:t> ürünüdür ve konuşmadaki ses kaynağıdır. </a:t>
            </a:r>
          </a:p>
          <a:p>
            <a:r>
              <a:rPr lang="tr-TR" dirty="0" smtClean="0"/>
              <a:t>Vokal </a:t>
            </a:r>
            <a:r>
              <a:rPr lang="tr-TR" dirty="0" err="1" smtClean="0"/>
              <a:t>foldlar</a:t>
            </a:r>
            <a:r>
              <a:rPr lang="tr-TR" dirty="0" smtClean="0"/>
              <a:t>, aralarından geçen hava ile titreşir.</a:t>
            </a:r>
          </a:p>
          <a:p>
            <a:r>
              <a:rPr lang="tr-TR" dirty="0" err="1" smtClean="0"/>
              <a:t>Larenks</a:t>
            </a:r>
            <a:r>
              <a:rPr lang="tr-TR" dirty="0" smtClean="0"/>
              <a:t>, kas-kıkırdak yapısından oluşan ve soluk borusunun üst kısmında bulunan bir yapıdır. </a:t>
            </a:r>
          </a:p>
          <a:p>
            <a:r>
              <a:rPr lang="tr-TR" dirty="0" smtClean="0"/>
              <a:t>Üç tane tek kıkırdak ve 3 çift kıkırdaktan oluşur.</a:t>
            </a:r>
          </a:p>
          <a:p>
            <a:r>
              <a:rPr lang="tr-TR" dirty="0" err="1" smtClean="0"/>
              <a:t>Ligamentler</a:t>
            </a:r>
            <a:r>
              <a:rPr lang="tr-TR" dirty="0" smtClean="0"/>
              <a:t> ile birbirine bağlı olan kıkırdaklar, </a:t>
            </a:r>
            <a:r>
              <a:rPr lang="tr-TR" dirty="0" err="1" smtClean="0"/>
              <a:t>muköz</a:t>
            </a:r>
            <a:r>
              <a:rPr lang="tr-TR" dirty="0" smtClean="0"/>
              <a:t> bir </a:t>
            </a:r>
            <a:r>
              <a:rPr lang="tr-TR" dirty="0" err="1" smtClean="0"/>
              <a:t>membran</a:t>
            </a:r>
            <a:r>
              <a:rPr lang="tr-TR" dirty="0" smtClean="0"/>
              <a:t> ile çevrelenmiştir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Larenks</a:t>
            </a:r>
            <a:r>
              <a:rPr lang="tr-TR" dirty="0" smtClean="0"/>
              <a:t>, yetişkinlerde 4.-6. </a:t>
            </a:r>
            <a:r>
              <a:rPr lang="tr-TR" dirty="0" err="1" smtClean="0"/>
              <a:t>vertebralar</a:t>
            </a:r>
            <a:r>
              <a:rPr lang="tr-TR" dirty="0" smtClean="0"/>
              <a:t> arasındayken </a:t>
            </a:r>
            <a:r>
              <a:rPr lang="tr-TR" dirty="0" err="1" smtClean="0"/>
              <a:t>yenidoğanlarda</a:t>
            </a:r>
            <a:r>
              <a:rPr lang="tr-TR" dirty="0" smtClean="0"/>
              <a:t> daha yüksek seviyededir. </a:t>
            </a:r>
          </a:p>
          <a:p>
            <a:r>
              <a:rPr lang="tr-TR" dirty="0" smtClean="0"/>
              <a:t>Ortalama uzunluğu erkeklerde 44 mm, bayanlarda 36 </a:t>
            </a:r>
            <a:r>
              <a:rPr lang="tr-TR" dirty="0" err="1" smtClean="0"/>
              <a:t>mm’dir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nn-NO" dirty="0" smtClean="0"/>
              <a:t>Daralan bir tüp şeklinde olan larenks boşluğu, kaygan ve oldukça</a:t>
            </a:r>
            <a:r>
              <a:rPr lang="tr-TR" dirty="0" smtClean="0"/>
              <a:t> aerodinamik bir yüzeye sahiptir.</a:t>
            </a:r>
          </a:p>
          <a:p>
            <a:pPr algn="just"/>
            <a:r>
              <a:rPr lang="tr-TR" dirty="0" smtClean="0"/>
              <a:t>Bu tüp, derin kıkırdak yapılarının </a:t>
            </a:r>
            <a:r>
              <a:rPr lang="tr-TR" dirty="0" err="1" smtClean="0"/>
              <a:t>ligament</a:t>
            </a:r>
            <a:r>
              <a:rPr lang="tr-TR" dirty="0" smtClean="0"/>
              <a:t> ve </a:t>
            </a:r>
            <a:r>
              <a:rPr lang="tr-TR" dirty="0" err="1" smtClean="0"/>
              <a:t>membranlarından</a:t>
            </a:r>
            <a:r>
              <a:rPr lang="tr-TR" dirty="0" smtClean="0"/>
              <a:t> oluşan yaprak ve </a:t>
            </a:r>
            <a:r>
              <a:rPr lang="tr-TR" dirty="0" err="1" smtClean="0"/>
              <a:t>foldlardan</a:t>
            </a:r>
            <a:r>
              <a:rPr lang="tr-TR" dirty="0" smtClean="0"/>
              <a:t> meydana gelir.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Vokal </a:t>
            </a:r>
            <a:r>
              <a:rPr lang="tr-TR" b="1" dirty="0" err="1" smtClean="0"/>
              <a:t>foldlar</a:t>
            </a:r>
            <a:r>
              <a:rPr lang="tr-TR" b="1" dirty="0" smtClean="0"/>
              <a:t>, </a:t>
            </a:r>
          </a:p>
          <a:p>
            <a:r>
              <a:rPr lang="tr-TR" dirty="0" smtClean="0"/>
              <a:t>Erişkin erkeklerde 11.5-16 mm arasında değişmektedir ve uzunluk </a:t>
            </a:r>
            <a:r>
              <a:rPr lang="tr-TR" dirty="0" err="1" smtClean="0"/>
              <a:t>puberteyle</a:t>
            </a:r>
            <a:r>
              <a:rPr lang="tr-TR" dirty="0" smtClean="0"/>
              <a:t> birlikte 4-8 mm artış gösterir.</a:t>
            </a:r>
          </a:p>
          <a:p>
            <a:r>
              <a:rPr lang="tr-TR" dirty="0" smtClean="0"/>
              <a:t> Erişkin bayanlarda ise 8-11,5 mm aralığındadır ve </a:t>
            </a:r>
            <a:r>
              <a:rPr lang="tr-TR" dirty="0" err="1" smtClean="0"/>
              <a:t>puberte</a:t>
            </a:r>
            <a:r>
              <a:rPr lang="tr-TR" dirty="0" smtClean="0"/>
              <a:t> döneminde 1-3.5 mm artış gösterir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6 İçerik Yer Tutucusu" descr="Fig-1-Schematic-representation-of-vocal-fold-tissues-indicating-three-main-layers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2997937" cy="3466940"/>
          </a:xfrm>
        </p:spPr>
      </p:pic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/>
              <a:t>Vokal </a:t>
            </a:r>
            <a:r>
              <a:rPr lang="tr-TR" dirty="0" err="1" smtClean="0"/>
              <a:t>foldlar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5 doku tabakasından </a:t>
            </a:r>
            <a:r>
              <a:rPr lang="tr-TR" dirty="0" smtClean="0"/>
              <a:t>oluşur</a:t>
            </a:r>
            <a:endParaRPr lang="tr-TR" dirty="0"/>
          </a:p>
        </p:txBody>
      </p:sp>
      <p:pic>
        <p:nvPicPr>
          <p:cNvPr id="24578" name="Picture 2" descr="C:\Users\FATİHMEHMET\Pictures\vocal-fold-lay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924944"/>
            <a:ext cx="5472608" cy="3536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4572000" y="188640"/>
            <a:ext cx="4038600" cy="4751408"/>
          </a:xfrm>
        </p:spPr>
        <p:txBody>
          <a:bodyPr/>
          <a:lstStyle/>
          <a:p>
            <a:pPr algn="just"/>
            <a:r>
              <a:rPr lang="tr-TR" dirty="0" err="1" smtClean="0">
                <a:solidFill>
                  <a:srgbClr val="FF0000"/>
                </a:solidFill>
              </a:rPr>
              <a:t>Larenks</a:t>
            </a:r>
            <a:r>
              <a:rPr lang="tr-TR" dirty="0" smtClean="0">
                <a:solidFill>
                  <a:srgbClr val="FF0000"/>
                </a:solidFill>
              </a:rPr>
              <a:t>, </a:t>
            </a:r>
            <a:r>
              <a:rPr lang="tr-TR" dirty="0" smtClean="0"/>
              <a:t>üç tane tek üç çift kıkırdak olmak üzere 6 kıkırdaktan meydana gelir.</a:t>
            </a:r>
          </a:p>
          <a:p>
            <a:endParaRPr lang="tr-T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19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İ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Larenks</a:t>
            </a:r>
            <a:r>
              <a:rPr lang="tr-TR" dirty="0"/>
              <a:t> kasları </a:t>
            </a:r>
            <a:r>
              <a:rPr lang="tr-TR" dirty="0" err="1"/>
              <a:t>intrinsik</a:t>
            </a:r>
            <a:r>
              <a:rPr lang="tr-TR" dirty="0"/>
              <a:t> ve </a:t>
            </a:r>
            <a:r>
              <a:rPr lang="tr-TR" dirty="0" err="1"/>
              <a:t>ekstrinsik</a:t>
            </a:r>
            <a:r>
              <a:rPr lang="tr-TR" dirty="0"/>
              <a:t> olmak üzere ikiye ayrılır. </a:t>
            </a:r>
            <a:endParaRPr lang="tr-TR" dirty="0" smtClean="0"/>
          </a:p>
          <a:p>
            <a:r>
              <a:rPr lang="tr-TR" b="1" dirty="0" err="1" smtClean="0"/>
              <a:t>Larenksin</a:t>
            </a:r>
            <a:r>
              <a:rPr lang="tr-TR" b="1" dirty="0" smtClean="0"/>
              <a:t> </a:t>
            </a:r>
            <a:r>
              <a:rPr lang="tr-TR" b="1" dirty="0" err="1" smtClean="0"/>
              <a:t>intrinsik</a:t>
            </a:r>
            <a:r>
              <a:rPr lang="tr-TR" b="1" dirty="0" smtClean="0"/>
              <a:t> </a:t>
            </a:r>
            <a:r>
              <a:rPr lang="tr-TR" b="1" dirty="0"/>
              <a:t>kasları </a:t>
            </a:r>
            <a:r>
              <a:rPr lang="tr-TR" b="1" dirty="0" err="1"/>
              <a:t>adduktörler</a:t>
            </a:r>
            <a:r>
              <a:rPr lang="tr-TR" b="1" dirty="0"/>
              <a:t>, </a:t>
            </a:r>
            <a:r>
              <a:rPr lang="tr-TR" b="1" dirty="0" err="1"/>
              <a:t>abduktörler</a:t>
            </a:r>
            <a:r>
              <a:rPr lang="tr-TR" b="1" dirty="0"/>
              <a:t>, </a:t>
            </a:r>
            <a:r>
              <a:rPr lang="tr-TR" b="1" dirty="0" err="1"/>
              <a:t>tensörler</a:t>
            </a:r>
            <a:r>
              <a:rPr lang="tr-TR" b="1" dirty="0"/>
              <a:t>, </a:t>
            </a:r>
            <a:r>
              <a:rPr lang="tr-TR" b="1" dirty="0" err="1"/>
              <a:t>relaksörler</a:t>
            </a:r>
            <a:r>
              <a:rPr lang="tr-TR" b="1" dirty="0"/>
              <a:t> ve yardımcı </a:t>
            </a:r>
            <a:r>
              <a:rPr lang="tr-TR" b="1" dirty="0" smtClean="0"/>
              <a:t>kaslar </a:t>
            </a:r>
            <a:r>
              <a:rPr lang="tr-TR" dirty="0" smtClean="0"/>
              <a:t>olmak </a:t>
            </a:r>
            <a:r>
              <a:rPr lang="tr-TR" dirty="0"/>
              <a:t>üzere 5 farklı gruptan oluşur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484784"/>
            <a:ext cx="9144000" cy="4641379"/>
          </a:xfrm>
          <a:noFill/>
          <a:ln/>
        </p:spPr>
        <p:txBody>
          <a:bodyPr>
            <a:normAutofit lnSpcReduction="10000"/>
          </a:bodyPr>
          <a:lstStyle/>
          <a:p>
            <a:endParaRPr lang="tr-TR" sz="2000" b="1" dirty="0"/>
          </a:p>
          <a:p>
            <a:pPr>
              <a:buFontTx/>
              <a:buNone/>
            </a:pPr>
            <a:r>
              <a:rPr lang="tr-TR" sz="2000" b="1" dirty="0" err="1">
                <a:solidFill>
                  <a:schemeClr val="accent2"/>
                </a:solidFill>
              </a:rPr>
              <a:t>Extrinsic</a:t>
            </a:r>
            <a:r>
              <a:rPr lang="tr-TR" sz="2000" b="1" dirty="0">
                <a:solidFill>
                  <a:schemeClr val="accent2"/>
                </a:solidFill>
              </a:rPr>
              <a:t> Kaslar</a:t>
            </a:r>
            <a:r>
              <a:rPr lang="tr-TR" sz="2000" dirty="0"/>
              <a:t>: </a:t>
            </a:r>
            <a:r>
              <a:rPr lang="tr-TR" sz="2000" dirty="0" err="1"/>
              <a:t>Larenksin</a:t>
            </a:r>
            <a:r>
              <a:rPr lang="tr-TR" sz="2000" dirty="0"/>
              <a:t> hareketi ve </a:t>
            </a:r>
            <a:r>
              <a:rPr lang="tr-TR" sz="2000" dirty="0" err="1"/>
              <a:t>fiksasyonu</a:t>
            </a:r>
            <a:r>
              <a:rPr lang="tr-TR" sz="2000" dirty="0"/>
              <a:t> ile ilgilidirler.</a:t>
            </a:r>
          </a:p>
          <a:p>
            <a:pPr>
              <a:buFontTx/>
              <a:buNone/>
            </a:pPr>
            <a:endParaRPr lang="tr-TR" sz="2000" u="sng" dirty="0"/>
          </a:p>
          <a:p>
            <a:endParaRPr lang="tr-TR" sz="2000" u="sng" dirty="0"/>
          </a:p>
          <a:p>
            <a:pPr>
              <a:buFontTx/>
              <a:buNone/>
            </a:pPr>
            <a:r>
              <a:rPr lang="tr-TR" sz="2000" b="1" u="sng" dirty="0"/>
              <a:t>      </a:t>
            </a:r>
            <a:r>
              <a:rPr lang="tr-TR" sz="2000" b="1" u="sng" dirty="0" err="1"/>
              <a:t>Depresör</a:t>
            </a:r>
            <a:r>
              <a:rPr lang="tr-TR" sz="2000" b="1" u="sng" dirty="0"/>
              <a:t> Grup:</a:t>
            </a:r>
            <a:r>
              <a:rPr lang="tr-TR" sz="2000" b="1" dirty="0"/>
              <a:t>		                                             </a:t>
            </a:r>
            <a:r>
              <a:rPr lang="tr-TR" sz="2000" b="1" dirty="0" smtClean="0"/>
              <a:t>      </a:t>
            </a:r>
            <a:r>
              <a:rPr lang="tr-TR" sz="2000" b="1" u="sng" dirty="0" err="1" smtClean="0"/>
              <a:t>Elevator</a:t>
            </a:r>
            <a:r>
              <a:rPr lang="tr-TR" sz="2000" b="1" u="sng" dirty="0" smtClean="0"/>
              <a:t> </a:t>
            </a:r>
            <a:r>
              <a:rPr lang="tr-TR" sz="2000" b="1" u="sng" dirty="0"/>
              <a:t>Grup:</a:t>
            </a:r>
          </a:p>
          <a:p>
            <a:pPr>
              <a:buFontTx/>
              <a:buNone/>
            </a:pPr>
            <a:r>
              <a:rPr lang="tr-TR" sz="2000" b="1" dirty="0"/>
              <a:t>     (</a:t>
            </a:r>
            <a:r>
              <a:rPr lang="tr-TR" sz="2000" b="1" u="sng" dirty="0" err="1"/>
              <a:t>İnfrahyoid</a:t>
            </a:r>
            <a:r>
              <a:rPr lang="tr-TR" sz="2000" b="1" u="sng" dirty="0"/>
              <a:t> Kaslar</a:t>
            </a:r>
            <a:r>
              <a:rPr lang="tr-TR" sz="2000" b="1" dirty="0"/>
              <a:t>)                                                      </a:t>
            </a:r>
            <a:r>
              <a:rPr lang="tr-TR" sz="2000" b="1" dirty="0" smtClean="0"/>
              <a:t>                   (</a:t>
            </a:r>
            <a:r>
              <a:rPr lang="tr-TR" sz="2000" b="1" u="sng" dirty="0" err="1"/>
              <a:t>Suprahyoid</a:t>
            </a:r>
            <a:r>
              <a:rPr lang="tr-TR" sz="2000" b="1" u="sng" dirty="0"/>
              <a:t> Kaslar</a:t>
            </a:r>
            <a:r>
              <a:rPr lang="tr-TR" sz="2000" b="1" dirty="0"/>
              <a:t>)</a:t>
            </a:r>
          </a:p>
          <a:p>
            <a:r>
              <a:rPr lang="tr-TR" sz="2000" dirty="0">
                <a:solidFill>
                  <a:srgbClr val="00B050"/>
                </a:solidFill>
              </a:rPr>
              <a:t>a. </a:t>
            </a:r>
            <a:r>
              <a:rPr lang="tr-TR" sz="2000" dirty="0" err="1">
                <a:solidFill>
                  <a:srgbClr val="00B050"/>
                </a:solidFill>
              </a:rPr>
              <a:t>Sternohyoid</a:t>
            </a:r>
            <a:r>
              <a:rPr lang="tr-TR" sz="2000" dirty="0">
                <a:solidFill>
                  <a:srgbClr val="00B050"/>
                </a:solidFill>
              </a:rPr>
              <a:t>                                                            </a:t>
            </a:r>
            <a:r>
              <a:rPr lang="tr-TR" sz="2000" dirty="0" smtClean="0">
                <a:solidFill>
                  <a:srgbClr val="00B050"/>
                </a:solidFill>
              </a:rPr>
              <a:t>                         </a:t>
            </a:r>
            <a:r>
              <a:rPr lang="tr-TR" sz="2000" dirty="0">
                <a:solidFill>
                  <a:srgbClr val="00B050"/>
                </a:solidFill>
              </a:rPr>
              <a:t>a. </a:t>
            </a:r>
            <a:r>
              <a:rPr lang="tr-TR" sz="2000" dirty="0" err="1">
                <a:solidFill>
                  <a:srgbClr val="00B050"/>
                </a:solidFill>
              </a:rPr>
              <a:t>Geniohyoid</a:t>
            </a:r>
            <a:r>
              <a:rPr lang="tr-TR" sz="2000" dirty="0">
                <a:solidFill>
                  <a:srgbClr val="00B050"/>
                </a:solidFill>
              </a:rPr>
              <a:t> 	    </a:t>
            </a:r>
          </a:p>
          <a:p>
            <a:r>
              <a:rPr lang="tr-TR" sz="2000" dirty="0">
                <a:solidFill>
                  <a:srgbClr val="00B050"/>
                </a:solidFill>
              </a:rPr>
              <a:t>b. </a:t>
            </a:r>
            <a:r>
              <a:rPr lang="tr-TR" sz="2000" dirty="0" err="1">
                <a:solidFill>
                  <a:srgbClr val="00B050"/>
                </a:solidFill>
              </a:rPr>
              <a:t>Sternothyroid</a:t>
            </a:r>
            <a:r>
              <a:rPr lang="tr-TR" sz="2000" dirty="0">
                <a:solidFill>
                  <a:srgbClr val="00B050"/>
                </a:solidFill>
              </a:rPr>
              <a:t> 	                                              </a:t>
            </a:r>
            <a:r>
              <a:rPr lang="tr-TR" sz="2000" dirty="0" smtClean="0">
                <a:solidFill>
                  <a:srgbClr val="00B050"/>
                </a:solidFill>
              </a:rPr>
              <a:t>                       </a:t>
            </a:r>
            <a:r>
              <a:rPr lang="tr-TR" sz="2000" dirty="0">
                <a:solidFill>
                  <a:srgbClr val="00B050"/>
                </a:solidFill>
              </a:rPr>
              <a:t>b. </a:t>
            </a:r>
            <a:r>
              <a:rPr lang="tr-TR" sz="2000" dirty="0" err="1">
                <a:solidFill>
                  <a:srgbClr val="00B050"/>
                </a:solidFill>
              </a:rPr>
              <a:t>Digastrik</a:t>
            </a:r>
            <a:r>
              <a:rPr lang="tr-TR" sz="2000" dirty="0">
                <a:solidFill>
                  <a:srgbClr val="00B050"/>
                </a:solidFill>
              </a:rPr>
              <a:t> </a:t>
            </a:r>
          </a:p>
          <a:p>
            <a:r>
              <a:rPr lang="tr-TR" sz="2000" dirty="0">
                <a:solidFill>
                  <a:srgbClr val="00B050"/>
                </a:solidFill>
              </a:rPr>
              <a:t>c. </a:t>
            </a:r>
            <a:r>
              <a:rPr lang="tr-TR" sz="2000" dirty="0" err="1">
                <a:solidFill>
                  <a:srgbClr val="00B050"/>
                </a:solidFill>
              </a:rPr>
              <a:t>Thyroid</a:t>
            </a:r>
            <a:r>
              <a:rPr lang="tr-TR" sz="2000" dirty="0">
                <a:solidFill>
                  <a:srgbClr val="00B050"/>
                </a:solidFill>
              </a:rPr>
              <a:t> 	                                                             </a:t>
            </a:r>
            <a:r>
              <a:rPr lang="tr-TR" sz="2000" dirty="0" smtClean="0">
                <a:solidFill>
                  <a:srgbClr val="00B050"/>
                </a:solidFill>
              </a:rPr>
              <a:t>                        c</a:t>
            </a:r>
            <a:r>
              <a:rPr lang="tr-TR" sz="2000" dirty="0">
                <a:solidFill>
                  <a:srgbClr val="00B050"/>
                </a:solidFill>
              </a:rPr>
              <a:t>. </a:t>
            </a:r>
            <a:r>
              <a:rPr lang="tr-TR" sz="2000" dirty="0" err="1">
                <a:solidFill>
                  <a:srgbClr val="00B050"/>
                </a:solidFill>
              </a:rPr>
              <a:t>Mylohyoid</a:t>
            </a:r>
            <a:r>
              <a:rPr lang="tr-TR" sz="2000" dirty="0">
                <a:solidFill>
                  <a:srgbClr val="00B050"/>
                </a:solidFill>
              </a:rPr>
              <a:t> </a:t>
            </a:r>
          </a:p>
          <a:p>
            <a:r>
              <a:rPr lang="tr-TR" sz="2000" dirty="0">
                <a:solidFill>
                  <a:srgbClr val="00B050"/>
                </a:solidFill>
              </a:rPr>
              <a:t>d. </a:t>
            </a:r>
            <a:r>
              <a:rPr lang="tr-TR" sz="2000" dirty="0" err="1">
                <a:solidFill>
                  <a:srgbClr val="00B050"/>
                </a:solidFill>
              </a:rPr>
              <a:t>Omohyoid</a:t>
            </a:r>
            <a:r>
              <a:rPr lang="tr-TR" sz="2000" dirty="0">
                <a:solidFill>
                  <a:srgbClr val="00B050"/>
                </a:solidFill>
              </a:rPr>
              <a:t> 	                                                    </a:t>
            </a:r>
            <a:r>
              <a:rPr lang="tr-TR" sz="2000" dirty="0" smtClean="0">
                <a:solidFill>
                  <a:srgbClr val="00B050"/>
                </a:solidFill>
              </a:rPr>
              <a:t>                                 d</a:t>
            </a:r>
            <a:r>
              <a:rPr lang="tr-TR" sz="2000" dirty="0">
                <a:solidFill>
                  <a:srgbClr val="00B050"/>
                </a:solidFill>
              </a:rPr>
              <a:t>. Stilo-</a:t>
            </a:r>
            <a:r>
              <a:rPr lang="tr-TR" sz="2000" dirty="0" err="1">
                <a:solidFill>
                  <a:srgbClr val="00B050"/>
                </a:solidFill>
              </a:rPr>
              <a:t>hyoid</a:t>
            </a:r>
            <a:r>
              <a:rPr lang="tr-TR" sz="2000" dirty="0">
                <a:solidFill>
                  <a:srgbClr val="00B050"/>
                </a:solidFill>
              </a:rPr>
              <a:t> </a:t>
            </a:r>
          </a:p>
          <a:p>
            <a:pPr>
              <a:buFontTx/>
              <a:buNone/>
            </a:pPr>
            <a:r>
              <a:rPr lang="tr-TR" sz="2000" dirty="0"/>
              <a:t>          </a:t>
            </a:r>
            <a:endParaRPr lang="tr-TR" sz="2000" u="sng" dirty="0"/>
          </a:p>
          <a:p>
            <a:pPr>
              <a:buFontTx/>
              <a:buNone/>
            </a:pPr>
            <a:r>
              <a:rPr lang="tr-TR" sz="2000" b="1" dirty="0"/>
              <a:t/>
            </a:r>
            <a:br>
              <a:rPr lang="tr-TR" sz="2000" b="1" dirty="0"/>
            </a:br>
            <a:endParaRPr lang="tr-TR" sz="2000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334250" cy="1149350"/>
          </a:xfrm>
        </p:spPr>
        <p:txBody>
          <a:bodyPr>
            <a:normAutofit fontScale="90000"/>
          </a:bodyPr>
          <a:lstStyle/>
          <a:p>
            <a:r>
              <a:rPr lang="tr-TR" sz="2700" b="1" dirty="0" err="1"/>
              <a:t>Larenksin</a:t>
            </a:r>
            <a:r>
              <a:rPr lang="tr-TR" sz="2700" b="1" dirty="0"/>
              <a:t> kasları dış kaslar ve iç kaslar olmak üzere ikiye ayrılır.</a:t>
            </a:r>
            <a:br>
              <a:rPr lang="tr-TR" sz="2700" b="1" dirty="0"/>
            </a:br>
            <a:endParaRPr lang="tr-TR" sz="2700" b="1" dirty="0"/>
          </a:p>
        </p:txBody>
      </p:sp>
      <p:sp>
        <p:nvSpPr>
          <p:cNvPr id="10244" name="AutoShape 4" descr="2Q=="/>
          <p:cNvSpPr>
            <a:spLocks noChangeAspect="1" noChangeArrowheads="1"/>
          </p:cNvSpPr>
          <p:nvPr/>
        </p:nvSpPr>
        <p:spPr bwMode="auto">
          <a:xfrm>
            <a:off x="0" y="-25400"/>
            <a:ext cx="1695450" cy="1276350"/>
          </a:xfrm>
          <a:prstGeom prst="rect">
            <a:avLst/>
          </a:prstGeom>
          <a:noFill/>
        </p:spPr>
        <p:txBody>
          <a:bodyPr/>
          <a:lstStyle/>
          <a:p>
            <a:endParaRPr lang="tr-TR"/>
          </a:p>
        </p:txBody>
      </p:sp>
      <p:sp>
        <p:nvSpPr>
          <p:cNvPr id="10245" name="AutoShape 5" descr="2Q=="/>
          <p:cNvSpPr>
            <a:spLocks noChangeAspect="1" noChangeArrowheads="1"/>
          </p:cNvSpPr>
          <p:nvPr/>
        </p:nvSpPr>
        <p:spPr bwMode="auto">
          <a:xfrm>
            <a:off x="0" y="-25400"/>
            <a:ext cx="1695450" cy="1276350"/>
          </a:xfrm>
          <a:prstGeom prst="rect">
            <a:avLst/>
          </a:prstGeom>
          <a:noFill/>
        </p:spPr>
        <p:txBody>
          <a:bodyPr/>
          <a:lstStyle/>
          <a:p>
            <a:endParaRPr lang="tr-TR"/>
          </a:p>
        </p:txBody>
      </p:sp>
      <p:pic>
        <p:nvPicPr>
          <p:cNvPr id="10246" name="Picture 6" descr="image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204864"/>
            <a:ext cx="3869432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339725"/>
            <a:ext cx="4198938" cy="1049338"/>
          </a:xfrm>
        </p:spPr>
        <p:txBody>
          <a:bodyPr/>
          <a:lstStyle/>
          <a:p>
            <a:r>
              <a:rPr lang="tr-TR" sz="2700" b="1" dirty="0">
                <a:solidFill>
                  <a:srgbClr val="FF3300"/>
                </a:solidFill>
              </a:rPr>
              <a:t>I</a:t>
            </a:r>
            <a:r>
              <a:rPr lang="tr-TR" sz="2700" b="1" dirty="0" smtClean="0">
                <a:solidFill>
                  <a:srgbClr val="FF3300"/>
                </a:solidFill>
              </a:rPr>
              <a:t>NTRINSIC KASLAR</a:t>
            </a:r>
            <a:endParaRPr lang="tr-TR" sz="2700" b="1" dirty="0">
              <a:solidFill>
                <a:srgbClr val="FF3300"/>
              </a:solidFill>
            </a:endParaRPr>
          </a:p>
        </p:txBody>
      </p:sp>
      <p:pic>
        <p:nvPicPr>
          <p:cNvPr id="6" name="5 Resim" descr="fa2d8d6e8fa9dc384fc432b85dead3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484784"/>
            <a:ext cx="7704856" cy="4320480"/>
          </a:xfrm>
          <a:prstGeom prst="rect">
            <a:avLst/>
          </a:prstGeom>
        </p:spPr>
      </p:pic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445224"/>
            <a:ext cx="3586337" cy="12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Düz Ok Bağlayıcısı"/>
          <p:cNvCxnSpPr>
            <a:endCxn id="78850" idx="3"/>
          </p:cNvCxnSpPr>
          <p:nvPr/>
        </p:nvCxnSpPr>
        <p:spPr>
          <a:xfrm flipH="1">
            <a:off x="3981873" y="4221088"/>
            <a:ext cx="1094183" cy="1836205"/>
          </a:xfrm>
          <a:prstGeom prst="straightConnector1">
            <a:avLst/>
          </a:prstGeom>
          <a:ln w="38100" cmpd="sng">
            <a:tailEnd type="arrow"/>
          </a:ln>
          <a:effectLst>
            <a:outerShdw blurRad="50800" dist="50800" dir="5400000" algn="ctr" rotWithShape="0">
              <a:srgbClr val="FF0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700808"/>
            <a:ext cx="3311352" cy="1114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19 Düz Ok Bağlayıcısı"/>
          <p:cNvCxnSpPr/>
          <p:nvPr/>
        </p:nvCxnSpPr>
        <p:spPr>
          <a:xfrm>
            <a:off x="3635896" y="2348880"/>
            <a:ext cx="2016224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32656"/>
            <a:ext cx="390397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28 Düz Ok Bağlayıcısı"/>
          <p:cNvCxnSpPr/>
          <p:nvPr/>
        </p:nvCxnSpPr>
        <p:spPr>
          <a:xfrm flipH="1">
            <a:off x="5220072" y="1196752"/>
            <a:ext cx="864096" cy="1944216"/>
          </a:xfrm>
          <a:prstGeom prst="straightConnector1">
            <a:avLst/>
          </a:prstGeom>
          <a:ln w="381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8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548680"/>
            <a:ext cx="3810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844824"/>
            <a:ext cx="464815" cy="24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5589240"/>
            <a:ext cx="334516" cy="17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fa2d8d6e8fa9dc384fc432b85dead3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8136904" cy="4525963"/>
          </a:xfrm>
          <a:prstGeom prst="rect">
            <a:avLst/>
          </a:prstGeom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72816"/>
            <a:ext cx="52768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Düz Ok Bağlayıcısı"/>
          <p:cNvCxnSpPr/>
          <p:nvPr/>
        </p:nvCxnSpPr>
        <p:spPr>
          <a:xfrm>
            <a:off x="3707904" y="2276872"/>
            <a:ext cx="2448272" cy="11521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36912"/>
            <a:ext cx="428396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10 Düz Ok Bağlayıcısı"/>
          <p:cNvCxnSpPr/>
          <p:nvPr/>
        </p:nvCxnSpPr>
        <p:spPr>
          <a:xfrm>
            <a:off x="3491880" y="3356992"/>
            <a:ext cx="2880320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8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661248"/>
            <a:ext cx="53530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15 Düz Ok Bağlayıcısı"/>
          <p:cNvCxnSpPr/>
          <p:nvPr/>
        </p:nvCxnSpPr>
        <p:spPr>
          <a:xfrm flipV="1">
            <a:off x="5220072" y="4869160"/>
            <a:ext cx="648072" cy="7920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tr-TR" sz="2400" dirty="0">
              <a:solidFill>
                <a:srgbClr val="FF66CC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tr-TR" sz="2400" dirty="0" smtClean="0">
                <a:solidFill>
                  <a:srgbClr val="FF66CC"/>
                </a:solidFill>
              </a:rPr>
              <a:t>D- </a:t>
            </a:r>
            <a:r>
              <a:rPr lang="tr-TR" sz="2400" dirty="0" err="1">
                <a:solidFill>
                  <a:srgbClr val="FF66CC"/>
                </a:solidFill>
              </a:rPr>
              <a:t>M.arytenoideus</a:t>
            </a:r>
            <a:r>
              <a:rPr lang="tr-TR" sz="2400" dirty="0">
                <a:solidFill>
                  <a:srgbClr val="FF66CC"/>
                </a:solidFill>
              </a:rPr>
              <a:t> </a:t>
            </a:r>
            <a:r>
              <a:rPr lang="tr-TR" sz="2400" dirty="0" err="1">
                <a:solidFill>
                  <a:srgbClr val="FF66CC"/>
                </a:solidFill>
              </a:rPr>
              <a:t>transversus</a:t>
            </a:r>
            <a:r>
              <a:rPr lang="tr-TR" sz="2400" dirty="0">
                <a:solidFill>
                  <a:srgbClr val="FF66CC"/>
                </a:solidFill>
              </a:rPr>
              <a:t>:</a:t>
            </a:r>
            <a:r>
              <a:rPr lang="tr-TR" sz="2400" dirty="0"/>
              <a:t> Tek olan </a:t>
            </a:r>
            <a:r>
              <a:rPr lang="tr-TR" sz="2400" dirty="0" err="1"/>
              <a:t>larinks</a:t>
            </a:r>
            <a:r>
              <a:rPr lang="tr-TR" sz="2400" dirty="0"/>
              <a:t> kasıdır </a:t>
            </a:r>
            <a:r>
              <a:rPr lang="tr-TR" sz="2400" dirty="0" err="1"/>
              <a:t>Aritenoid</a:t>
            </a:r>
            <a:r>
              <a:rPr lang="tr-TR" sz="2400" dirty="0"/>
              <a:t> kıkırdaklar arasında uzanır.</a:t>
            </a:r>
          </a:p>
          <a:p>
            <a:pPr>
              <a:lnSpc>
                <a:spcPct val="80000"/>
              </a:lnSpc>
              <a:buFontTx/>
              <a:buNone/>
            </a:pPr>
            <a:endParaRPr lang="tr-TR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tr-TR" sz="2400" dirty="0" smtClean="0">
                <a:solidFill>
                  <a:srgbClr val="FF66CC"/>
                </a:solidFill>
              </a:rPr>
              <a:t>E- </a:t>
            </a:r>
            <a:r>
              <a:rPr lang="tr-TR" sz="2400" dirty="0" err="1">
                <a:solidFill>
                  <a:srgbClr val="FF66CC"/>
                </a:solidFill>
              </a:rPr>
              <a:t>M.arytenoideus</a:t>
            </a:r>
            <a:r>
              <a:rPr lang="tr-TR" sz="2400" dirty="0">
                <a:solidFill>
                  <a:srgbClr val="FF66CC"/>
                </a:solidFill>
              </a:rPr>
              <a:t> </a:t>
            </a:r>
            <a:r>
              <a:rPr lang="tr-TR" sz="2400" dirty="0" err="1">
                <a:solidFill>
                  <a:srgbClr val="FF66CC"/>
                </a:solidFill>
              </a:rPr>
              <a:t>obliquus</a:t>
            </a:r>
            <a:r>
              <a:rPr lang="tr-TR" sz="2400" dirty="0">
                <a:solidFill>
                  <a:srgbClr val="FF66CC"/>
                </a:solidFill>
              </a:rPr>
              <a:t>:</a:t>
            </a:r>
            <a:r>
              <a:rPr lang="tr-TR" sz="2400" dirty="0"/>
              <a:t> </a:t>
            </a:r>
            <a:r>
              <a:rPr lang="tr-TR" sz="2400" dirty="0" err="1"/>
              <a:t>Larinks</a:t>
            </a:r>
            <a:r>
              <a:rPr lang="tr-TR" sz="2400" dirty="0"/>
              <a:t>  girişini daraltan kastır. Bu nedenle </a:t>
            </a:r>
            <a:r>
              <a:rPr lang="tr-TR" sz="2400" dirty="0" err="1">
                <a:solidFill>
                  <a:srgbClr val="FF3300"/>
                </a:solidFill>
              </a:rPr>
              <a:t>larinks</a:t>
            </a:r>
            <a:r>
              <a:rPr lang="tr-TR" sz="2400" dirty="0">
                <a:solidFill>
                  <a:srgbClr val="FF3300"/>
                </a:solidFill>
              </a:rPr>
              <a:t> girişinin </a:t>
            </a:r>
            <a:r>
              <a:rPr lang="tr-TR" sz="2400" dirty="0" err="1">
                <a:solidFill>
                  <a:srgbClr val="FF3300"/>
                </a:solidFill>
              </a:rPr>
              <a:t>sfinkteri</a:t>
            </a:r>
            <a:r>
              <a:rPr lang="tr-TR" sz="2400" dirty="0"/>
              <a:t> olarak kabul edilir.</a:t>
            </a:r>
          </a:p>
          <a:p>
            <a:pPr>
              <a:lnSpc>
                <a:spcPct val="80000"/>
              </a:lnSpc>
              <a:buFontTx/>
              <a:buNone/>
            </a:pPr>
            <a:endParaRPr lang="tr-TR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tr-TR" sz="2400" dirty="0" smtClean="0">
                <a:solidFill>
                  <a:srgbClr val="FF66CC"/>
                </a:solidFill>
              </a:rPr>
              <a:t>F- </a:t>
            </a:r>
            <a:r>
              <a:rPr lang="tr-TR" sz="2400" dirty="0" err="1">
                <a:solidFill>
                  <a:srgbClr val="FF66CC"/>
                </a:solidFill>
              </a:rPr>
              <a:t>M.thyroarytenoideus</a:t>
            </a:r>
            <a:r>
              <a:rPr lang="tr-TR" sz="2400" dirty="0">
                <a:solidFill>
                  <a:srgbClr val="FF66CC"/>
                </a:solidFill>
              </a:rPr>
              <a:t>:</a:t>
            </a:r>
            <a:r>
              <a:rPr lang="tr-TR" sz="2400" dirty="0"/>
              <a:t> </a:t>
            </a:r>
            <a:r>
              <a:rPr lang="tr-TR" sz="2400" dirty="0" err="1"/>
              <a:t>Ligamentum</a:t>
            </a:r>
            <a:r>
              <a:rPr lang="tr-TR" sz="2400" dirty="0"/>
              <a:t> </a:t>
            </a:r>
            <a:r>
              <a:rPr lang="tr-TR" sz="2400" dirty="0" err="1"/>
              <a:t>vocale’leri</a:t>
            </a:r>
            <a:r>
              <a:rPr lang="tr-TR" sz="2400" dirty="0"/>
              <a:t> gevşetir ve boyunu kısaltır böylece sesin perdesini değiştirir. </a:t>
            </a:r>
            <a:r>
              <a:rPr lang="tr-TR" sz="2400" dirty="0" err="1">
                <a:solidFill>
                  <a:srgbClr val="FF3300"/>
                </a:solidFill>
              </a:rPr>
              <a:t>M.vocalis</a:t>
            </a:r>
            <a:r>
              <a:rPr lang="tr-TR" sz="2400" dirty="0"/>
              <a:t> adı ile bilinir.</a:t>
            </a:r>
          </a:p>
        </p:txBody>
      </p:sp>
      <p:pic>
        <p:nvPicPr>
          <p:cNvPr id="4" name="Picture 4" descr="Intrisic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8964488" cy="5400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ARTİKÜLASYON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Fonasyonun</a:t>
            </a:r>
            <a:r>
              <a:rPr lang="tr-TR" dirty="0"/>
              <a:t> başlamasından sonra hava akımı spesifik bölgelere </a:t>
            </a:r>
            <a:r>
              <a:rPr lang="tr-TR" dirty="0" smtClean="0"/>
              <a:t>aktarılarak sesler şekillendirilir </a:t>
            </a:r>
            <a:r>
              <a:rPr lang="tr-TR" dirty="0"/>
              <a:t>ve konuşma üretimi gerçekleşir</a:t>
            </a:r>
            <a:r>
              <a:rPr lang="tr-TR" dirty="0" smtClean="0"/>
              <a:t>.</a:t>
            </a:r>
          </a:p>
          <a:p>
            <a:r>
              <a:rPr lang="tr-TR" dirty="0" err="1"/>
              <a:t>Artikülatuar</a:t>
            </a:r>
            <a:r>
              <a:rPr lang="tr-TR" dirty="0"/>
              <a:t> süreci oral, </a:t>
            </a:r>
            <a:r>
              <a:rPr lang="tr-TR" dirty="0" smtClean="0"/>
              <a:t>nazal ve </a:t>
            </a:r>
            <a:r>
              <a:rPr lang="tr-TR" dirty="0" err="1"/>
              <a:t>farengeal</a:t>
            </a:r>
            <a:r>
              <a:rPr lang="tr-TR" dirty="0"/>
              <a:t> boşluktaki birçok yapı oluşturur.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yapılar hareketli ve sabit </a:t>
            </a:r>
            <a:r>
              <a:rPr lang="tr-TR" dirty="0" smtClean="0"/>
              <a:t>yapılar olarak </a:t>
            </a:r>
            <a:r>
              <a:rPr lang="tr-TR" dirty="0"/>
              <a:t>ikiye ayrılır. </a:t>
            </a:r>
            <a:endParaRPr lang="tr-TR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7" name="6 İçerik Yer Tutucusu"/>
          <p:cNvSpPr>
            <a:spLocks noGrp="1"/>
          </p:cNvSpPr>
          <p:nvPr>
            <p:ph sz="half" idx="2"/>
          </p:nvPr>
        </p:nvSpPr>
        <p:spPr>
          <a:xfrm>
            <a:off x="6012160" y="548680"/>
            <a:ext cx="3131840" cy="4525963"/>
          </a:xfrm>
        </p:spPr>
        <p:txBody>
          <a:bodyPr>
            <a:normAutofit/>
          </a:bodyPr>
          <a:lstStyle/>
          <a:p>
            <a:r>
              <a:rPr lang="tr-TR" dirty="0" smtClean="0"/>
              <a:t>Dil, dudak, çene ve yumuşak damak hareketli yapılardır.</a:t>
            </a:r>
          </a:p>
          <a:p>
            <a:r>
              <a:rPr lang="tr-TR" dirty="0" smtClean="0"/>
              <a:t> Dişler, </a:t>
            </a:r>
            <a:r>
              <a:rPr lang="tr-TR" dirty="0" err="1" smtClean="0"/>
              <a:t>alveolar</a:t>
            </a:r>
            <a:r>
              <a:rPr lang="tr-TR" dirty="0" smtClean="0"/>
              <a:t> sırt ve sert damak ise sabit yapılardır.</a:t>
            </a:r>
          </a:p>
          <a:p>
            <a:endParaRPr lang="tr-TR" dirty="0"/>
          </a:p>
        </p:txBody>
      </p:sp>
      <p:pic>
        <p:nvPicPr>
          <p:cNvPr id="70658" name="Picture 2" descr="İ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6264696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b="1" i="1">
                <a:latin typeface="Bookman Old Style" pitchFamily="18" charset="0"/>
              </a:rPr>
              <a:t>KONUŞMA SESLERİNİN FİZYOLOJİSİ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388" y="1600200"/>
            <a:ext cx="8507412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2800" dirty="0"/>
              <a:t>  </a:t>
            </a:r>
          </a:p>
          <a:p>
            <a:pPr>
              <a:buFont typeface="Wingdings" pitchFamily="2" charset="2"/>
              <a:buNone/>
            </a:pPr>
            <a:r>
              <a:rPr lang="tr-TR" sz="2800" dirty="0"/>
              <a:t>         </a:t>
            </a:r>
            <a:r>
              <a:rPr lang="tr-TR" sz="2800" b="1" i="1" dirty="0">
                <a:latin typeface="Bookman Old Style" pitchFamily="18" charset="0"/>
              </a:rPr>
              <a:t>ARTİKÜLASYON BÖLGELERİ</a:t>
            </a:r>
          </a:p>
          <a:p>
            <a:pPr>
              <a:buFont typeface="Wingdings" pitchFamily="2" charset="2"/>
              <a:buNone/>
            </a:pPr>
            <a:r>
              <a:rPr lang="tr-TR" sz="2800" dirty="0">
                <a:latin typeface="Bookman Old Style" pitchFamily="18" charset="0"/>
              </a:rPr>
              <a:t>  </a:t>
            </a:r>
          </a:p>
          <a:p>
            <a:pPr>
              <a:buFont typeface="Wingdings" pitchFamily="2" charset="2"/>
              <a:buNone/>
            </a:pPr>
            <a:r>
              <a:rPr lang="tr-TR" sz="2800" dirty="0">
                <a:latin typeface="Bookman Old Style" pitchFamily="18" charset="0"/>
              </a:rPr>
              <a:t>   </a:t>
            </a:r>
            <a:r>
              <a:rPr lang="tr-TR" sz="2800" b="1" i="1" dirty="0">
                <a:latin typeface="Bookman Old Style" pitchFamily="18" charset="0"/>
              </a:rPr>
              <a:t>1-</a:t>
            </a:r>
            <a:r>
              <a:rPr lang="tr-TR" sz="2800" b="1" i="1" dirty="0" err="1">
                <a:latin typeface="Bookman Old Style" pitchFamily="18" charset="0"/>
              </a:rPr>
              <a:t>Labial</a:t>
            </a:r>
            <a:r>
              <a:rPr lang="tr-TR" sz="2800" b="1" i="1" dirty="0">
                <a:latin typeface="Bookman Old Style" pitchFamily="18" charset="0"/>
              </a:rPr>
              <a:t> (Dudak)</a:t>
            </a:r>
            <a:r>
              <a:rPr lang="tr-TR" sz="2800" dirty="0">
                <a:latin typeface="Bookman Old Style" pitchFamily="18" charset="0"/>
              </a:rPr>
              <a:t>                  b,m,p</a:t>
            </a:r>
          </a:p>
          <a:p>
            <a:pPr>
              <a:buFont typeface="Wingdings" pitchFamily="2" charset="2"/>
              <a:buNone/>
            </a:pPr>
            <a:r>
              <a:rPr lang="tr-TR" sz="2800" dirty="0">
                <a:latin typeface="Bookman Old Style" pitchFamily="18" charset="0"/>
              </a:rPr>
              <a:t>   </a:t>
            </a:r>
            <a:r>
              <a:rPr lang="tr-TR" sz="2800" b="1" i="1" dirty="0">
                <a:latin typeface="Bookman Old Style" pitchFamily="18" charset="0"/>
              </a:rPr>
              <a:t>2-</a:t>
            </a:r>
            <a:r>
              <a:rPr lang="tr-TR" sz="2800" b="1" i="1" dirty="0" err="1">
                <a:latin typeface="Bookman Old Style" pitchFamily="18" charset="0"/>
              </a:rPr>
              <a:t>Linguo</a:t>
            </a:r>
            <a:r>
              <a:rPr lang="tr-TR" sz="2800" b="1" i="1" dirty="0">
                <a:latin typeface="Bookman Old Style" pitchFamily="18" charset="0"/>
              </a:rPr>
              <a:t>-</a:t>
            </a:r>
            <a:r>
              <a:rPr lang="tr-TR" sz="2800" b="1" i="1" dirty="0" err="1">
                <a:latin typeface="Bookman Old Style" pitchFamily="18" charset="0"/>
              </a:rPr>
              <a:t>Dental</a:t>
            </a:r>
            <a:r>
              <a:rPr lang="tr-TR" sz="2800" b="1" i="1" dirty="0">
                <a:latin typeface="Bookman Old Style" pitchFamily="18" charset="0"/>
              </a:rPr>
              <a:t> (Dil-Diş)</a:t>
            </a:r>
            <a:r>
              <a:rPr lang="tr-TR" sz="2800" dirty="0">
                <a:latin typeface="Bookman Old Style" pitchFamily="18" charset="0"/>
              </a:rPr>
              <a:t>      t,d </a:t>
            </a:r>
          </a:p>
          <a:p>
            <a:pPr>
              <a:buFont typeface="Wingdings" pitchFamily="2" charset="2"/>
              <a:buNone/>
            </a:pPr>
            <a:r>
              <a:rPr lang="tr-TR" sz="2800" dirty="0">
                <a:latin typeface="Bookman Old Style" pitchFamily="18" charset="0"/>
              </a:rPr>
              <a:t>   </a:t>
            </a:r>
            <a:r>
              <a:rPr lang="tr-TR" sz="2800" b="1" i="1" dirty="0">
                <a:latin typeface="Bookman Old Style" pitchFamily="18" charset="0"/>
              </a:rPr>
              <a:t>3-</a:t>
            </a:r>
            <a:r>
              <a:rPr lang="tr-TR" sz="2800" b="1" i="1" dirty="0" err="1">
                <a:latin typeface="Bookman Old Style" pitchFamily="18" charset="0"/>
              </a:rPr>
              <a:t>Palatal</a:t>
            </a:r>
            <a:r>
              <a:rPr lang="tr-TR" sz="2800" b="1" i="1" dirty="0">
                <a:latin typeface="Bookman Old Style" pitchFamily="18" charset="0"/>
              </a:rPr>
              <a:t> (Damak)</a:t>
            </a:r>
            <a:r>
              <a:rPr lang="tr-TR" sz="2800" dirty="0">
                <a:latin typeface="Bookman Old Style" pitchFamily="18" charset="0"/>
              </a:rPr>
              <a:t>                g,k,l,r</a:t>
            </a:r>
          </a:p>
          <a:p>
            <a:pPr>
              <a:buFont typeface="Wingdings" pitchFamily="2" charset="2"/>
              <a:buNone/>
            </a:pPr>
            <a:r>
              <a:rPr lang="tr-TR" sz="2800" b="1" i="1" dirty="0">
                <a:latin typeface="Bookman Old Style" pitchFamily="18" charset="0"/>
              </a:rPr>
              <a:t>   4-</a:t>
            </a:r>
            <a:r>
              <a:rPr lang="tr-TR" sz="2800" b="1" i="1" dirty="0" err="1">
                <a:latin typeface="Bookman Old Style" pitchFamily="18" charset="0"/>
              </a:rPr>
              <a:t>Dorsofaucial</a:t>
            </a:r>
            <a:r>
              <a:rPr lang="tr-TR" sz="2800" dirty="0">
                <a:latin typeface="Bookman Old Style" pitchFamily="18" charset="0"/>
              </a:rPr>
              <a:t>                     x –</a:t>
            </a:r>
            <a:r>
              <a:rPr lang="tr-TR" sz="2800" dirty="0" err="1">
                <a:latin typeface="Bookman Old Style" pitchFamily="18" charset="0"/>
              </a:rPr>
              <a:t>ach</a:t>
            </a:r>
            <a:r>
              <a:rPr lang="tr-TR" sz="2800" dirty="0">
                <a:latin typeface="Bookman Old Style" pitchFamily="18" charset="0"/>
              </a:rPr>
              <a:t>-Alman </a:t>
            </a:r>
          </a:p>
          <a:p>
            <a:pPr>
              <a:buFont typeface="Wingdings" pitchFamily="2" charset="2"/>
              <a:buNone/>
            </a:pPr>
            <a:r>
              <a:rPr lang="tr-TR" sz="2800" b="1" i="1" dirty="0">
                <a:latin typeface="Bookman Old Style" pitchFamily="18" charset="0"/>
              </a:rPr>
              <a:t>   5-</a:t>
            </a:r>
            <a:r>
              <a:rPr lang="tr-TR" sz="2800" b="1" i="1" dirty="0" err="1">
                <a:latin typeface="Bookman Old Style" pitchFamily="18" charset="0"/>
              </a:rPr>
              <a:t>Laryngeal</a:t>
            </a:r>
            <a:r>
              <a:rPr lang="tr-TR" sz="2800" dirty="0">
                <a:latin typeface="Bookman Old Style" pitchFamily="18" charset="0"/>
              </a:rPr>
              <a:t>                         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>
                <a:latin typeface="Bookman Old Style" pitchFamily="18" charset="0"/>
              </a:rPr>
              <a:t>ARTİKÜLASYON BÖLGELERİ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268413"/>
            <a:ext cx="8540750" cy="540067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1- Labial ( iki dudak arasındaki bölge)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    </a:t>
            </a:r>
            <a:r>
              <a:rPr lang="tr-TR" sz="1600" b="1" i="1">
                <a:latin typeface="Bookman Old Style" pitchFamily="18" charset="0"/>
              </a:rPr>
              <a:t>b m p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sz="1600" b="1">
              <a:latin typeface="Bookman Old Style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 Labiodental   (Dudak Diş)           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sz="1600" b="1">
              <a:latin typeface="Bookman Old Style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    </a:t>
            </a:r>
            <a:r>
              <a:rPr lang="tr-TR" sz="1600" b="1" i="1">
                <a:latin typeface="Bookman Old Style" pitchFamily="18" charset="0"/>
              </a:rPr>
              <a:t>f  v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sz="1600" b="1">
              <a:latin typeface="Bookman Old Style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sz="1600" b="1">
              <a:latin typeface="Bookman Old Style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sz="1600" b="1">
              <a:latin typeface="Bookman Old Style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sz="1600" b="1">
              <a:latin typeface="Bookman Old Style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2- Lingual (Dil)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   (Linguodental, lingua alveoler)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1600" b="1">
                <a:latin typeface="Bookman Old Style" pitchFamily="18" charset="0"/>
              </a:rPr>
              <a:t>    </a:t>
            </a:r>
            <a:endParaRPr lang="tr-TR" sz="1600" b="1" i="1">
              <a:latin typeface="Bookman Old Style" pitchFamily="18" charset="0"/>
            </a:endParaRPr>
          </a:p>
        </p:txBody>
      </p:sp>
      <p:pic>
        <p:nvPicPr>
          <p:cNvPr id="22532" name="Picture 4" descr="ANd9GcS47Lt9yj7M6TzjTk-HSsu1TpyXn88chtjBwMXM8Pii8J4aiy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1341438"/>
            <a:ext cx="1800225" cy="1439862"/>
          </a:xfrm>
          <a:prstGeom prst="rect">
            <a:avLst/>
          </a:prstGeom>
          <a:noFill/>
        </p:spPr>
      </p:pic>
      <p:pic>
        <p:nvPicPr>
          <p:cNvPr id="22533" name="Picture 5" descr="ANd9GcRElglfXnLJgDryw66fqbAf9CaePJpiZGfRIdUyTA4yiC5UDOne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2997200"/>
            <a:ext cx="1800225" cy="1439863"/>
          </a:xfrm>
          <a:prstGeom prst="rect">
            <a:avLst/>
          </a:prstGeom>
          <a:noFill/>
        </p:spPr>
      </p:pic>
      <p:pic>
        <p:nvPicPr>
          <p:cNvPr id="22534" name="Picture 6" descr="ANd9GcQRl8VT4PLyVhpKMsjSTZx7C-Em77uq9IwQv8HNK7PXgo2GGkV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1557338"/>
            <a:ext cx="1905000" cy="876300"/>
          </a:xfrm>
          <a:prstGeom prst="rect">
            <a:avLst/>
          </a:prstGeom>
          <a:noFill/>
        </p:spPr>
      </p:pic>
      <p:pic>
        <p:nvPicPr>
          <p:cNvPr id="22535" name="Picture 7" descr="ANd9GcSGuOWcM0nEymQMEWSYcI-zOZzLxhCIM_-UhsvUw1GQLbIDrH7PQyxTCru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5013325"/>
            <a:ext cx="1873250" cy="1409700"/>
          </a:xfrm>
          <a:prstGeom prst="rect">
            <a:avLst/>
          </a:prstGeom>
          <a:noFill/>
        </p:spPr>
      </p:pic>
      <p:sp>
        <p:nvSpPr>
          <p:cNvPr id="22536" name="Rectangle 8"/>
          <p:cNvSpPr>
            <a:spLocks noChangeArrowheads="1"/>
          </p:cNvSpPr>
          <p:nvPr/>
        </p:nvSpPr>
        <p:spPr bwMode="auto">
          <a:xfrm rot="10800000" flipV="1">
            <a:off x="755650" y="5013325"/>
            <a:ext cx="1585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d  t  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476250"/>
            <a:ext cx="889317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3- </a:t>
            </a:r>
            <a:r>
              <a:rPr lang="tr-TR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Palatal</a:t>
            </a:r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 Damak)                               </a:t>
            </a:r>
            <a:r>
              <a:rPr lang="tr-TR" sz="24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l   r  g  k</a:t>
            </a:r>
          </a:p>
          <a:p>
            <a:endParaRPr lang="tr-T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tr-T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tr-T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tr-T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tr-T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4- </a:t>
            </a:r>
            <a:r>
              <a:rPr lang="tr-TR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Dorsofaucial</a:t>
            </a:r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(Dilin arkası ile</a:t>
            </a:r>
          </a:p>
          <a:p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posterior</a:t>
            </a:r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farengeal</a:t>
            </a:r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duvar )                  </a:t>
            </a:r>
            <a:r>
              <a:rPr lang="tr-TR" sz="24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x (</a:t>
            </a:r>
            <a:r>
              <a:rPr lang="tr-TR" sz="2400" b="1" i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ach</a:t>
            </a:r>
            <a:r>
              <a:rPr lang="tr-TR" sz="24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endParaRPr lang="tr-T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tr-T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tr-TR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5- </a:t>
            </a:r>
            <a:r>
              <a:rPr lang="tr-TR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Larengeal</a:t>
            </a:r>
            <a:r>
              <a:rPr lang="tr-T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bölge                                </a:t>
            </a:r>
            <a:r>
              <a:rPr lang="tr-TR" sz="24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</a:p>
        </p:txBody>
      </p:sp>
      <p:pic>
        <p:nvPicPr>
          <p:cNvPr id="23555" name="Picture 3" descr="ANd9GcT-4Z2kAwPiTZ09AqnwV5SFpjjMVMjLbLCoalzViXYUA-s_hf9aY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1341438"/>
            <a:ext cx="1655763" cy="1468437"/>
          </a:xfrm>
          <a:prstGeom prst="rect">
            <a:avLst/>
          </a:prstGeom>
          <a:noFill/>
        </p:spPr>
      </p:pic>
      <p:pic>
        <p:nvPicPr>
          <p:cNvPr id="23556" name="Picture 4" descr="ANd9GcSAX9qoKTxC10DXp21DBWlXfPqxZCCRhFUwm5Hb56tGX9lNmG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1341438"/>
            <a:ext cx="1655762" cy="1468437"/>
          </a:xfrm>
          <a:prstGeom prst="rect">
            <a:avLst/>
          </a:prstGeom>
          <a:noFill/>
        </p:spPr>
      </p:pic>
      <p:pic>
        <p:nvPicPr>
          <p:cNvPr id="23557" name="Picture 5" descr="ANd9GcRDp96-R45UOfm3Edz4xPzTuwO3t6CrWM0U8HNSBaVGy8Qm_4Rut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3789363"/>
            <a:ext cx="1943100" cy="1576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620713"/>
            <a:ext cx="8510588" cy="1439862"/>
          </a:xfrm>
        </p:spPr>
        <p:txBody>
          <a:bodyPr/>
          <a:lstStyle/>
          <a:p>
            <a:r>
              <a:rPr lang="tr-TR" b="1">
                <a:latin typeface="Bookman Old Style" pitchFamily="18" charset="0"/>
              </a:rPr>
              <a:t>ARTİKÜLASYON MEKANİĞİ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2266950"/>
            <a:ext cx="9144000" cy="3832225"/>
          </a:xfrm>
        </p:spPr>
        <p:txBody>
          <a:bodyPr/>
          <a:lstStyle/>
          <a:p>
            <a:r>
              <a:rPr lang="tr-TR" dirty="0" err="1">
                <a:latin typeface="Bookman Old Style" pitchFamily="18" charset="0"/>
              </a:rPr>
              <a:t>Plossive</a:t>
            </a:r>
            <a:r>
              <a:rPr lang="tr-TR" dirty="0">
                <a:latin typeface="Bookman Old Style" pitchFamily="18" charset="0"/>
              </a:rPr>
              <a:t> (Patlamalı sesler)          </a:t>
            </a:r>
            <a:r>
              <a:rPr lang="tr-TR" b="1" i="1" dirty="0">
                <a:latin typeface="Bookman Old Style" pitchFamily="18" charset="0"/>
              </a:rPr>
              <a:t>p  b</a:t>
            </a:r>
          </a:p>
          <a:p>
            <a:r>
              <a:rPr lang="tr-TR" dirty="0" err="1">
                <a:latin typeface="Bookman Old Style" pitchFamily="18" charset="0"/>
              </a:rPr>
              <a:t>Fricative</a:t>
            </a:r>
            <a:r>
              <a:rPr lang="tr-TR" dirty="0">
                <a:latin typeface="Bookman Old Style" pitchFamily="18" charset="0"/>
              </a:rPr>
              <a:t> (Sürtünmeli sesler)      </a:t>
            </a:r>
            <a:r>
              <a:rPr lang="tr-TR" b="1" i="1" dirty="0">
                <a:latin typeface="Bookman Old Style" pitchFamily="18" charset="0"/>
              </a:rPr>
              <a:t>f   v</a:t>
            </a:r>
          </a:p>
          <a:p>
            <a:r>
              <a:rPr lang="tr-TR" dirty="0">
                <a:latin typeface="Bookman Old Style" pitchFamily="18" charset="0"/>
              </a:rPr>
              <a:t>Nazal </a:t>
            </a:r>
            <a:r>
              <a:rPr lang="tr-TR" dirty="0" err="1">
                <a:latin typeface="Bookman Old Style" pitchFamily="18" charset="0"/>
              </a:rPr>
              <a:t>Rezonantlar</a:t>
            </a:r>
            <a:r>
              <a:rPr lang="tr-TR" dirty="0">
                <a:latin typeface="Bookman Old Style" pitchFamily="18" charset="0"/>
              </a:rPr>
              <a:t>                     </a:t>
            </a:r>
            <a:r>
              <a:rPr lang="tr-TR" b="1" i="1" dirty="0">
                <a:latin typeface="Bookman Old Style" pitchFamily="18" charset="0"/>
              </a:rPr>
              <a:t>m  n  </a:t>
            </a:r>
            <a:r>
              <a:rPr lang="tr-TR" b="1" i="1" dirty="0" err="1">
                <a:latin typeface="Bookman Old Style" pitchFamily="18" charset="0"/>
              </a:rPr>
              <a:t>ing</a:t>
            </a:r>
            <a:endParaRPr lang="tr-TR" b="1" i="1" dirty="0">
              <a:latin typeface="Bookman Old Style" pitchFamily="18" charset="0"/>
            </a:endParaRPr>
          </a:p>
          <a:p>
            <a:r>
              <a:rPr lang="tr-TR" dirty="0" err="1">
                <a:latin typeface="Bookman Old Style" pitchFamily="18" charset="0"/>
              </a:rPr>
              <a:t>Semivowels</a:t>
            </a:r>
            <a:r>
              <a:rPr lang="tr-TR" dirty="0">
                <a:latin typeface="Bookman Old Style" pitchFamily="18" charset="0"/>
              </a:rPr>
              <a:t>(Yarım Sesli)            </a:t>
            </a:r>
            <a:r>
              <a:rPr lang="tr-TR" b="1" i="1" dirty="0">
                <a:latin typeface="Bookman Old Style" pitchFamily="18" charset="0"/>
              </a:rPr>
              <a:t>l     r   w</a:t>
            </a:r>
            <a:r>
              <a:rPr lang="tr-TR" dirty="0">
                <a:latin typeface="Bookman Old Style" pitchFamily="18" charset="0"/>
              </a:rPr>
              <a:t> </a:t>
            </a:r>
          </a:p>
          <a:p>
            <a:r>
              <a:rPr lang="tr-TR" dirty="0" err="1">
                <a:latin typeface="Bookman Old Style" pitchFamily="18" charset="0"/>
              </a:rPr>
              <a:t>Trilling</a:t>
            </a:r>
            <a:r>
              <a:rPr lang="tr-TR" dirty="0">
                <a:latin typeface="Bookman Old Style" pitchFamily="18" charset="0"/>
              </a:rPr>
              <a:t> </a:t>
            </a:r>
            <a:r>
              <a:rPr lang="tr-TR" dirty="0" err="1">
                <a:latin typeface="Bookman Old Style" pitchFamily="18" charset="0"/>
              </a:rPr>
              <a:t>Vibrants</a:t>
            </a:r>
            <a:r>
              <a:rPr lang="tr-TR" dirty="0">
                <a:latin typeface="Bookman Old Style" pitchFamily="18" charset="0"/>
              </a:rPr>
              <a:t> (Titreşen )        </a:t>
            </a:r>
            <a:r>
              <a:rPr lang="tr-TR" b="1" i="1" dirty="0">
                <a:latin typeface="Bookman Old Style" pitchFamily="18" charset="0"/>
              </a:rPr>
              <a:t>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Bookman Old Style" pitchFamily="18" charset="0"/>
              </a:rPr>
              <a:t>FONETİK SES SİSTEMİ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336800"/>
            <a:ext cx="8540750" cy="37623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2800" b="1" i="1"/>
              <a:t>     </a:t>
            </a:r>
            <a:r>
              <a:rPr lang="tr-TR" sz="2800" b="1" i="1">
                <a:latin typeface="Bookman Old Style" pitchFamily="18" charset="0"/>
              </a:rPr>
              <a:t>1-Labial Sesler     </a:t>
            </a:r>
          </a:p>
          <a:p>
            <a:pPr>
              <a:buFont typeface="Wingdings" pitchFamily="2" charset="2"/>
              <a:buNone/>
            </a:pPr>
            <a:r>
              <a:rPr lang="tr-TR" sz="2800" b="1" i="1">
                <a:latin typeface="Bookman Old Style" pitchFamily="18" charset="0"/>
              </a:rPr>
              <a:t>      </a:t>
            </a:r>
            <a:r>
              <a:rPr lang="tr-TR" sz="2800">
                <a:latin typeface="Bookman Old Style" pitchFamily="18" charset="0"/>
              </a:rPr>
              <a:t>Bilabial,plossive,sesli  </a:t>
            </a:r>
            <a:r>
              <a:rPr lang="tr-TR" sz="2800" b="1" i="1">
                <a:latin typeface="Bookman Old Style" pitchFamily="18" charset="0"/>
              </a:rPr>
              <a:t>(b)</a:t>
            </a:r>
            <a:r>
              <a:rPr lang="tr-TR" sz="2800">
                <a:latin typeface="Bookman Old Style" pitchFamily="18" charset="0"/>
              </a:rPr>
              <a:t>    sessiz</a:t>
            </a:r>
            <a:r>
              <a:rPr lang="tr-TR" sz="2800" b="1" i="1">
                <a:latin typeface="Bookman Old Style" pitchFamily="18" charset="0"/>
              </a:rPr>
              <a:t>  (p) </a:t>
            </a:r>
          </a:p>
          <a:p>
            <a:pPr>
              <a:buFont typeface="Wingdings" pitchFamily="2" charset="2"/>
              <a:buNone/>
            </a:pPr>
            <a:r>
              <a:rPr lang="tr-TR" sz="2800" b="1" i="1">
                <a:latin typeface="Bookman Old Style" pitchFamily="18" charset="0"/>
              </a:rPr>
              <a:t>      </a:t>
            </a:r>
            <a:r>
              <a:rPr lang="tr-TR" sz="2800">
                <a:latin typeface="Bookman Old Style" pitchFamily="18" charset="0"/>
              </a:rPr>
              <a:t>Bilabial nazal</a:t>
            </a:r>
            <a:r>
              <a:rPr lang="tr-TR" sz="2800" b="1" i="1">
                <a:latin typeface="Bookman Old Style" pitchFamily="18" charset="0"/>
              </a:rPr>
              <a:t>                                   (m)</a:t>
            </a:r>
          </a:p>
          <a:p>
            <a:pPr>
              <a:buFont typeface="Wingdings" pitchFamily="2" charset="2"/>
              <a:buNone/>
            </a:pPr>
            <a:r>
              <a:rPr lang="tr-TR" sz="2800" b="1" i="1">
                <a:latin typeface="Bookman Old Style" pitchFamily="18" charset="0"/>
              </a:rPr>
              <a:t>      </a:t>
            </a:r>
            <a:r>
              <a:rPr lang="tr-TR" sz="2800">
                <a:latin typeface="Bookman Old Style" pitchFamily="18" charset="0"/>
              </a:rPr>
              <a:t>Labiodental fricative sesli</a:t>
            </a:r>
            <a:r>
              <a:rPr lang="tr-TR" sz="2800" b="1" i="1">
                <a:latin typeface="Bookman Old Style" pitchFamily="18" charset="0"/>
              </a:rPr>
              <a:t>                 (f)</a:t>
            </a:r>
          </a:p>
          <a:p>
            <a:pPr>
              <a:buFont typeface="Wingdings" pitchFamily="2" charset="2"/>
              <a:buNone/>
            </a:pPr>
            <a:r>
              <a:rPr lang="tr-TR" sz="2800" b="1" i="1">
                <a:latin typeface="Bookman Old Style" pitchFamily="18" charset="0"/>
              </a:rPr>
              <a:t>      </a:t>
            </a:r>
            <a:r>
              <a:rPr lang="tr-TR" sz="2800">
                <a:latin typeface="Bookman Old Style" pitchFamily="18" charset="0"/>
              </a:rPr>
              <a:t>Bilabial semivowel</a:t>
            </a:r>
            <a:r>
              <a:rPr lang="tr-TR" sz="2800" b="1" i="1">
                <a:latin typeface="Bookman Old Style" pitchFamily="18" charset="0"/>
              </a:rPr>
              <a:t>                           (w)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8812213" cy="5216525"/>
          </a:xfrm>
        </p:spPr>
        <p:txBody>
          <a:bodyPr/>
          <a:lstStyle/>
          <a:p>
            <a:r>
              <a:rPr lang="tr-TR" b="1">
                <a:latin typeface="Bookman Old Style" pitchFamily="18" charset="0"/>
              </a:rPr>
              <a:t>NAZAL REZONANTLAR</a:t>
            </a:r>
            <a:br>
              <a:rPr lang="tr-TR" b="1">
                <a:latin typeface="Bookman Old Style" pitchFamily="18" charset="0"/>
              </a:rPr>
            </a:br>
            <a:r>
              <a:rPr lang="tr-TR" b="1">
                <a:latin typeface="Bookman Old Style" pitchFamily="18" charset="0"/>
              </a:rPr>
              <a:t/>
            </a:r>
            <a:br>
              <a:rPr lang="tr-TR" b="1">
                <a:latin typeface="Bookman Old Style" pitchFamily="18" charset="0"/>
              </a:rPr>
            </a:br>
            <a:r>
              <a:rPr lang="tr-TR" b="1">
                <a:latin typeface="Bookman Old Style" pitchFamily="18" charset="0"/>
              </a:rPr>
              <a:t/>
            </a:r>
            <a:br>
              <a:rPr lang="tr-TR" b="1">
                <a:latin typeface="Bookman Old Style" pitchFamily="18" charset="0"/>
              </a:rPr>
            </a:br>
            <a:r>
              <a:rPr lang="tr-TR" b="1">
                <a:latin typeface="Bookman Old Style" pitchFamily="18" charset="0"/>
              </a:rPr>
              <a:t>m  n  ing</a:t>
            </a:r>
          </a:p>
        </p:txBody>
      </p:sp>
      <p:pic>
        <p:nvPicPr>
          <p:cNvPr id="26627" name="Picture 3" descr="ANd9GcTND97jygTnuP0py8soAAcExC0Yisk3B0jmeihKQLqR8wjHkOXeq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708275"/>
            <a:ext cx="1943100" cy="261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Dil ve Konuşmanın Nörolojisi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Konuşma, sinir sisteminin motor entegrasyon sevisinde ana mekanizmaların hareketini gerektiren  beş temel seviye bulunur.</a:t>
            </a:r>
          </a:p>
          <a:p>
            <a:r>
              <a:rPr lang="tr-TR" dirty="0" smtClean="0"/>
              <a:t>1. </a:t>
            </a:r>
            <a:r>
              <a:rPr lang="tr-TR" dirty="0" err="1" smtClean="0"/>
              <a:t>serebral</a:t>
            </a:r>
            <a:r>
              <a:rPr lang="tr-TR" dirty="0" smtClean="0"/>
              <a:t> korteks </a:t>
            </a:r>
          </a:p>
          <a:p>
            <a:r>
              <a:rPr lang="tr-TR" dirty="0" smtClean="0"/>
              <a:t>2.</a:t>
            </a:r>
            <a:r>
              <a:rPr lang="tr-TR" dirty="0" err="1" smtClean="0"/>
              <a:t>subkortikal</a:t>
            </a:r>
            <a:r>
              <a:rPr lang="tr-TR" dirty="0" smtClean="0"/>
              <a:t> </a:t>
            </a:r>
            <a:r>
              <a:rPr lang="tr-TR" dirty="0" err="1" smtClean="0"/>
              <a:t>nukleus</a:t>
            </a:r>
            <a:endParaRPr lang="tr-TR" dirty="0" smtClean="0"/>
          </a:p>
          <a:p>
            <a:r>
              <a:rPr lang="tr-TR" dirty="0" smtClean="0"/>
              <a:t>3.Beyin sapı </a:t>
            </a:r>
          </a:p>
          <a:p>
            <a:r>
              <a:rPr lang="tr-TR" dirty="0" smtClean="0"/>
              <a:t>4.</a:t>
            </a:r>
            <a:r>
              <a:rPr lang="tr-TR" dirty="0" err="1" smtClean="0"/>
              <a:t>Serebellum</a:t>
            </a:r>
            <a:r>
              <a:rPr lang="tr-TR" dirty="0" smtClean="0"/>
              <a:t> </a:t>
            </a:r>
          </a:p>
          <a:p>
            <a:r>
              <a:rPr lang="tr-TR" dirty="0" smtClean="0"/>
              <a:t>5.omurilik </a:t>
            </a:r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beş seviyenin </a:t>
            </a:r>
            <a:r>
              <a:rPr lang="tr-TR" dirty="0" err="1" smtClean="0"/>
              <a:t>herbirinde</a:t>
            </a:r>
            <a:r>
              <a:rPr lang="tr-TR" dirty="0" smtClean="0"/>
              <a:t> konuşma için gerekli olan motor sistem parçaları bulunur.</a:t>
            </a:r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Konuşma İçin Motor Entegrasyon Sistemi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SİNİR SİSTEMİNİN BÖLÜMLERİ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20888"/>
            <a:ext cx="8172400" cy="296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KONUŞMADA ROL OYNAYAN KRANİAL SİNİRLER</a:t>
            </a:r>
            <a:endParaRPr lang="tr-T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09" name="Group 129"/>
          <p:cNvGraphicFramePr>
            <a:graphicFrameLocks noGrp="1"/>
          </p:cNvGraphicFramePr>
          <p:nvPr/>
        </p:nvGraphicFramePr>
        <p:xfrm>
          <a:off x="0" y="333375"/>
          <a:ext cx="9144001" cy="6618506"/>
        </p:xfrm>
        <a:graphic>
          <a:graphicData uri="http://schemas.openxmlformats.org/drawingml/2006/table">
            <a:tbl>
              <a:tblPr/>
              <a:tblGrid>
                <a:gridCol w="2339753"/>
                <a:gridCol w="3960440"/>
                <a:gridCol w="2843808"/>
              </a:tblGrid>
              <a:tr h="4010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Kranyal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Sinir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İnnerve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Ettiği Kas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Ortaya Çıkan Hareket ve Duyu</a:t>
                      </a:r>
                      <a:endParaRPr kumimoji="0" 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088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Trigeminal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(V)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Masseter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tensor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timpani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tensor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veli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palatini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mylohyoid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digastrik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(ön karın)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Çene kapama,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lateral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çene hareketi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58238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Facial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(VII)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Orbicularis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oculi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ve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oris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zygomatic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buccinator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platysma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stylohyoid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stapedius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digastric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(arka karın)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Kaş çatma, göz kapama, ağız kapama, gülümseme, yanakları germe, ağız köşesini aşağıya çekme, ön boyun kaslarını germe,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stapedius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hareketi, dilin 2/3, sert ve yumuşak damağın tat alması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1956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Glossofarengeal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(IX)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Stylofarengeus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otik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ganglion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parotis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tükürük bezi, orta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farengeal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konstriktörün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bir kısmı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Farinks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ve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larinksin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elevasyonu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farengeal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dilatasyon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tükrük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dilin arka 1/3 tat duyusu, dilin arka kısmından ve üst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farinksten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his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856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Vagus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(X)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İnf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orta ve sup.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Farengeal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konstriktör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salpingofaringeus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glossopalatine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levator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veli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palatine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uvular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krikotiroid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tiroaritenoid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post ve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lat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krikoaritenoid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interaritenoid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transvers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ve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oblik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interaritenoid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kaslar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Palatal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elevasyon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ve depresyon,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larengeal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hareket,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farengeal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konstriksiyon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krikofarengeal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fonksiyon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30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Hypoglossal (XII)</a:t>
                      </a:r>
                      <a:endParaRPr kumimoji="0" lang="tr-T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Sup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longitudinal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inf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longitudinal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transvers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vertikal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genioglossus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hyoglossus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ve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styloglossus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Tüm dil hareketleri ve bir parça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hyoid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kemik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elevasyonu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728" name="Rectangle 120"/>
          <p:cNvSpPr>
            <a:spLocks noChangeArrowheads="1"/>
          </p:cNvSpPr>
          <p:nvPr/>
        </p:nvSpPr>
        <p:spPr bwMode="auto">
          <a:xfrm>
            <a:off x="0" y="6075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tr-TR"/>
          </a:p>
        </p:txBody>
      </p:sp>
      <p:sp>
        <p:nvSpPr>
          <p:cNvPr id="29729" name="3 Slayt Numarası Yer Tutucusu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9A8B668-3CB0-473C-832A-4D417C08B4AA}" type="slidenum">
              <a:rPr lang="tr-TR" smtClean="0"/>
              <a:pPr/>
              <a:t>34</a:t>
            </a:fld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2767</TotalTime>
  <Words>930</Words>
  <Application>Microsoft Office PowerPoint</Application>
  <PresentationFormat>Ekran Gösterisi (4:3)</PresentationFormat>
  <Paragraphs>152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5" baseType="lpstr">
      <vt:lpstr>Ofis Teması</vt:lpstr>
      <vt:lpstr>KONUŞMA ANATOMİ VE FİZYOLOJİSİ</vt:lpstr>
      <vt:lpstr>Konuşma</vt:lpstr>
      <vt:lpstr>Solunum </vt:lpstr>
      <vt:lpstr>Solunumda görev alan yapılar</vt:lpstr>
      <vt:lpstr>SOLUNUM KASLARI </vt:lpstr>
      <vt:lpstr>Slayt 6</vt:lpstr>
      <vt:lpstr>Slayt 7</vt:lpstr>
      <vt:lpstr>Fonasyon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Larenksin kasları dış kaslar ve iç kaslar olmak üzere ikiye ayrılır. </vt:lpstr>
      <vt:lpstr>INTRINSIC KASLAR</vt:lpstr>
      <vt:lpstr>Slayt 19</vt:lpstr>
      <vt:lpstr>Slayt 20</vt:lpstr>
      <vt:lpstr>ARTİKÜLASYON</vt:lpstr>
      <vt:lpstr>Slayt 22</vt:lpstr>
      <vt:lpstr>Slayt 23</vt:lpstr>
      <vt:lpstr>KONUŞMA SESLERİNİN FİZYOLOJİSİ</vt:lpstr>
      <vt:lpstr>ARTİKÜLASYON BÖLGELERİ</vt:lpstr>
      <vt:lpstr>Slayt 26</vt:lpstr>
      <vt:lpstr>ARTİKÜLASYON MEKANİĞİ</vt:lpstr>
      <vt:lpstr>FONETİK SES SİSTEMİ</vt:lpstr>
      <vt:lpstr>NAZAL REZONANTLAR   m  n  ing</vt:lpstr>
      <vt:lpstr>Dil ve Konuşmanın Nörolojisi</vt:lpstr>
      <vt:lpstr>Slayt 31</vt:lpstr>
      <vt:lpstr>Konuşma İçin Motor Entegrasyon Sistemi</vt:lpstr>
      <vt:lpstr>Slayt 33</vt:lpstr>
      <vt:lpstr>Slayt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KONUŞMA ANATOMİ VE FİZYOLOJİSİ</dc:title>
  <cp:lastModifiedBy>FATİH MEHMET ŞAHİN</cp:lastModifiedBy>
  <cp:revision>12</cp:revision>
  <dcterms:modified xsi:type="dcterms:W3CDTF">2020-03-19T20:18:34Z</dcterms:modified>
</cp:coreProperties>
</file>