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46A88-2A78-4001-BAD2-07F03CB7AE52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D8B31-1AC7-4025-8578-588E7E46F395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665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38CEA1-88EB-40BB-A860-56B9C4CDCE85}" type="slidenum">
              <a:rPr lang="tr-TR" smtClean="0"/>
              <a:pPr/>
              <a:t>3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6758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5AD0FE-509F-460F-971E-3096FA104CBC}" type="slidenum">
              <a:rPr lang="tr-TR" smtClean="0"/>
              <a:pPr/>
              <a:t>4</a:t>
            </a:fld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6861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C5C25C-429B-4380-8FB1-279556DB158E}" type="slidenum">
              <a:rPr lang="tr-TR" smtClean="0"/>
              <a:pPr/>
              <a:t>6</a:t>
            </a:fld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6963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FF61CA-233F-4BD9-B1EE-7EE8065D9517}" type="slidenum">
              <a:rPr lang="tr-TR" smtClean="0"/>
              <a:pPr/>
              <a:t>19</a:t>
            </a:fld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7066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E6E585-F2D7-4130-9365-14FD29D90722}" type="slidenum">
              <a:rPr lang="tr-TR" smtClean="0"/>
              <a:pPr/>
              <a:t>20</a:t>
            </a:fld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indiana.edu/~pietsch/callosum.html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76400" y="260350"/>
            <a:ext cx="7010400" cy="1492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tr-TR" sz="4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tr-TR" sz="3200" b="1" dirty="0" smtClean="0">
                <a:solidFill>
                  <a:srgbClr val="FF0000"/>
                </a:solidFill>
              </a:rPr>
              <a:t>KONUŞMANIN NÖROMOTOR KONTROLÜ</a:t>
            </a:r>
            <a:r>
              <a:rPr lang="tr-TR" sz="4000" dirty="0" smtClean="0"/>
              <a:t/>
            </a:r>
            <a:br>
              <a:rPr lang="tr-TR" sz="4000" dirty="0" smtClean="0"/>
            </a:br>
            <a:endParaRPr lang="tr-TR" dirty="0"/>
          </a:p>
        </p:txBody>
      </p:sp>
      <p:sp>
        <p:nvSpPr>
          <p:cNvPr id="30723" name="2 İçerik Yer Tutucusu"/>
          <p:cNvSpPr>
            <a:spLocks noGrp="1"/>
          </p:cNvSpPr>
          <p:nvPr>
            <p:ph idx="1"/>
          </p:nvPr>
        </p:nvSpPr>
        <p:spPr>
          <a:xfrm>
            <a:off x="250825" y="1484313"/>
            <a:ext cx="8893175" cy="5113337"/>
          </a:xfrm>
        </p:spPr>
        <p:txBody>
          <a:bodyPr/>
          <a:lstStyle/>
          <a:p>
            <a:r>
              <a:rPr lang="tr-TR" sz="2000" dirty="0" smtClean="0"/>
              <a:t>Sinir sisteminin her önemli motor entegrasyon seviyesinde ana mekanizmaların hareketini gerektirmektedir. Beş esas seviye vardır: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 </a:t>
            </a:r>
          </a:p>
          <a:p>
            <a:r>
              <a:rPr lang="tr-TR" sz="2000" dirty="0" err="1" smtClean="0"/>
              <a:t>Serebral</a:t>
            </a:r>
            <a:r>
              <a:rPr lang="tr-TR" sz="2000" dirty="0" smtClean="0"/>
              <a:t> korteks</a:t>
            </a:r>
          </a:p>
          <a:p>
            <a:r>
              <a:rPr lang="tr-TR" sz="2000" dirty="0" err="1" smtClean="0"/>
              <a:t>Subkortikal</a:t>
            </a:r>
            <a:r>
              <a:rPr lang="tr-TR" sz="2000" dirty="0" smtClean="0"/>
              <a:t> </a:t>
            </a:r>
            <a:r>
              <a:rPr lang="tr-TR" sz="2000" dirty="0" err="1" smtClean="0"/>
              <a:t>nukleus</a:t>
            </a:r>
            <a:endParaRPr lang="tr-TR" sz="2000" dirty="0" smtClean="0"/>
          </a:p>
          <a:p>
            <a:r>
              <a:rPr lang="tr-TR" sz="2000" dirty="0" err="1" smtClean="0"/>
              <a:t>Beyinsapı</a:t>
            </a:r>
            <a:endParaRPr lang="tr-TR" sz="2000" dirty="0" smtClean="0"/>
          </a:p>
          <a:p>
            <a:r>
              <a:rPr lang="tr-TR" sz="2000" dirty="0" err="1" smtClean="0"/>
              <a:t>Serebellum</a:t>
            </a:r>
            <a:endParaRPr lang="tr-TR" sz="2000" dirty="0" smtClean="0"/>
          </a:p>
          <a:p>
            <a:r>
              <a:rPr lang="tr-TR" sz="2000" dirty="0" err="1" smtClean="0"/>
              <a:t>Spinal</a:t>
            </a:r>
            <a:r>
              <a:rPr lang="tr-TR" sz="2000" dirty="0" smtClean="0"/>
              <a:t> </a:t>
            </a:r>
            <a:r>
              <a:rPr lang="tr-TR" sz="2000" dirty="0" err="1" smtClean="0"/>
              <a:t>Kord</a:t>
            </a:r>
            <a:endParaRPr lang="tr-TR" sz="2000" dirty="0" smtClean="0"/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 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Bu beş seviyenin her birinde konuşma için gerekli olan motor sistem</a:t>
            </a:r>
          </a:p>
          <a:p>
            <a:pPr>
              <a:buFont typeface="Wingdings" pitchFamily="2" charset="2"/>
              <a:buNone/>
            </a:pPr>
            <a:r>
              <a:rPr lang="tr-TR" sz="2000" dirty="0" err="1" smtClean="0"/>
              <a:t>komponentleri</a:t>
            </a:r>
            <a:r>
              <a:rPr lang="tr-TR" sz="2000" dirty="0" smtClean="0"/>
              <a:t> bulunmaktadır. Klinik açıdan, beyinin, konuşma için kullandığı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motor entegrasyon sistemi üç alt sistem içerisinde incelenebilir.</a:t>
            </a:r>
          </a:p>
          <a:p>
            <a:endParaRPr lang="tr-TR" dirty="0" smtClean="0"/>
          </a:p>
        </p:txBody>
      </p:sp>
      <p:sp>
        <p:nvSpPr>
          <p:cNvPr id="30724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BA059BA-F957-481F-A38C-391A92FCD7CD}" type="slidenum">
              <a:rPr lang="tr-TR" smtClean="0"/>
              <a:pPr/>
              <a:t>1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İçerik Yer Tutucusu"/>
          <p:cNvSpPr>
            <a:spLocks noGrp="1"/>
          </p:cNvSpPr>
          <p:nvPr>
            <p:ph idx="1"/>
          </p:nvPr>
        </p:nvSpPr>
        <p:spPr>
          <a:xfrm>
            <a:off x="900113" y="692150"/>
            <a:ext cx="8243887" cy="525938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tr-TR" smtClean="0"/>
              <a:t>Bu beş seviyenin her birinde konuşma için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gerekli olan motor sistem  komponentleri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bulunmaktadır. </a:t>
            </a:r>
          </a:p>
          <a:p>
            <a:pPr>
              <a:buFont typeface="Wingdings" pitchFamily="2" charset="2"/>
              <a:buNone/>
            </a:pPr>
            <a:endParaRPr lang="tr-TR" smtClean="0"/>
          </a:p>
          <a:p>
            <a:pPr>
              <a:buFont typeface="Wingdings" pitchFamily="2" charset="2"/>
              <a:buNone/>
            </a:pPr>
            <a:r>
              <a:rPr lang="tr-TR" smtClean="0"/>
              <a:t>Klinik açıdan beyinin,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konuşma için kullandığı motor entegrasyon sistemi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üç alt sistem içerisinde  incelenebilir.</a:t>
            </a:r>
          </a:p>
          <a:p>
            <a:pPr>
              <a:buFont typeface="Wingdings" pitchFamily="2" charset="2"/>
              <a:buChar char="Ø"/>
            </a:pPr>
            <a:r>
              <a:rPr lang="tr-TR" smtClean="0"/>
              <a:t>  Primidal sistem</a:t>
            </a:r>
          </a:p>
          <a:p>
            <a:pPr>
              <a:buFont typeface="Wingdings" pitchFamily="2" charset="2"/>
              <a:buChar char="Ø"/>
            </a:pPr>
            <a:r>
              <a:rPr lang="tr-TR" smtClean="0"/>
              <a:t>  Ekstrapiramidal sistem</a:t>
            </a:r>
          </a:p>
          <a:p>
            <a:pPr>
              <a:buFont typeface="Wingdings" pitchFamily="2" charset="2"/>
              <a:buChar char="Ø"/>
            </a:pPr>
            <a:r>
              <a:rPr lang="tr-TR" smtClean="0"/>
              <a:t>  Kranial sistem</a:t>
            </a:r>
          </a:p>
          <a:p>
            <a:pPr>
              <a:buFont typeface="Wingdings" pitchFamily="2" charset="2"/>
              <a:buNone/>
            </a:pPr>
            <a:endParaRPr lang="tr-TR" smtClean="0"/>
          </a:p>
          <a:p>
            <a:pPr>
              <a:buFont typeface="Wingdings" pitchFamily="2" charset="2"/>
              <a:buNone/>
            </a:pPr>
            <a:r>
              <a:rPr lang="tr-TR" smtClean="0"/>
              <a:t>  </a:t>
            </a:r>
          </a:p>
        </p:txBody>
      </p:sp>
      <p:sp>
        <p:nvSpPr>
          <p:cNvPr id="31747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B97F631-F9F9-4E66-9EE6-F11E593931FB}" type="slidenum">
              <a:rPr lang="tr-TR" smtClean="0"/>
              <a:pPr/>
              <a:t>2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2 İçerik Yer Tutucusu"/>
          <p:cNvSpPr>
            <a:spLocks noGrp="1"/>
          </p:cNvSpPr>
          <p:nvPr>
            <p:ph idx="1"/>
          </p:nvPr>
        </p:nvSpPr>
        <p:spPr>
          <a:xfrm>
            <a:off x="827088" y="333375"/>
            <a:ext cx="7777162" cy="62642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400" smtClean="0"/>
              <a:t>                  </a:t>
            </a:r>
            <a:r>
              <a:rPr lang="tr-TR" smtClean="0">
                <a:solidFill>
                  <a:srgbClr val="FFFF00"/>
                </a:solidFill>
              </a:rPr>
              <a:t>Piramidal  Sistem</a:t>
            </a:r>
            <a:r>
              <a:rPr lang="tr-TR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tr-TR" sz="2400" smtClean="0"/>
              <a:t>      Konuşma kaslarının istemli olarak kontrolü primer</a:t>
            </a:r>
          </a:p>
          <a:p>
            <a:pPr>
              <a:buFont typeface="Wingdings" pitchFamily="2" charset="2"/>
              <a:buNone/>
            </a:pPr>
            <a:r>
              <a:rPr lang="tr-TR" sz="2400" smtClean="0"/>
              <a:t>olarak piramidal sistem tarafından yapılmaktadır. </a:t>
            </a:r>
          </a:p>
          <a:p>
            <a:pPr>
              <a:buFont typeface="Wingdings" pitchFamily="2" charset="2"/>
              <a:buNone/>
            </a:pPr>
            <a:r>
              <a:rPr lang="tr-TR" sz="2400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tr-TR" sz="2400" smtClean="0"/>
              <a:t>  Bunlar;</a:t>
            </a:r>
          </a:p>
          <a:p>
            <a:endParaRPr lang="tr-TR" sz="2400" smtClean="0">
              <a:solidFill>
                <a:srgbClr val="FF0000"/>
              </a:solidFill>
            </a:endParaRPr>
          </a:p>
          <a:p>
            <a:endParaRPr lang="tr-TR" sz="2400" smtClean="0">
              <a:solidFill>
                <a:srgbClr val="FF0000"/>
              </a:solidFill>
            </a:endParaRPr>
          </a:p>
          <a:p>
            <a:r>
              <a:rPr lang="tr-TR" sz="2400" smtClean="0">
                <a:solidFill>
                  <a:srgbClr val="FF0000"/>
                </a:solidFill>
              </a:rPr>
              <a:t>Kortikospinal yol</a:t>
            </a:r>
            <a:r>
              <a:rPr lang="tr-TR" sz="2400" smtClean="0"/>
              <a:t>, el ve ayağın distalinde beceri isteyen hareketlerin kontrolünden sorumludur.Ayrıca yutma  ve oral farengeal fonksiyonların sensorimotor kontrolünde önemlidir.</a:t>
            </a:r>
          </a:p>
          <a:p>
            <a:pPr>
              <a:buFont typeface="Wingdings" pitchFamily="2" charset="2"/>
              <a:buNone/>
            </a:pPr>
            <a:endParaRPr lang="tr-TR" smtClean="0"/>
          </a:p>
        </p:txBody>
      </p:sp>
      <p:sp>
        <p:nvSpPr>
          <p:cNvPr id="32771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6BB0965-708D-474C-A713-B8B4D73B21DD}" type="slidenum">
              <a:rPr lang="tr-TR" smtClean="0"/>
              <a:pPr/>
              <a:t>3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500" y="404813"/>
            <a:ext cx="8153400" cy="7207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2800" b="1" dirty="0" smtClean="0"/>
              <a:t/>
            </a:r>
            <a:br>
              <a:rPr lang="tr-TR" sz="2800" b="1" dirty="0" smtClean="0"/>
            </a:br>
            <a:r>
              <a:rPr lang="tr-TR" sz="2800" b="1" dirty="0" smtClean="0"/>
              <a:t/>
            </a:r>
            <a:br>
              <a:rPr lang="tr-TR" sz="2800" b="1" dirty="0" smtClean="0"/>
            </a:br>
            <a:r>
              <a:rPr lang="tr-TR" sz="2800" b="1" dirty="0" smtClean="0"/>
              <a:t>            </a:t>
            </a:r>
            <a:br>
              <a:rPr lang="tr-TR" sz="2800" b="1" dirty="0" smtClean="0"/>
            </a:br>
            <a:r>
              <a:rPr lang="tr-TR" sz="2800" b="1" dirty="0" smtClean="0"/>
              <a:t>           </a:t>
            </a:r>
            <a:r>
              <a:rPr lang="tr-TR" sz="2800" b="1" dirty="0" err="1" smtClean="0">
                <a:solidFill>
                  <a:srgbClr val="FFFF00"/>
                </a:solidFill>
              </a:rPr>
              <a:t>Kortikospinal</a:t>
            </a:r>
            <a:r>
              <a:rPr lang="tr-TR" sz="2800" b="1" dirty="0" smtClean="0">
                <a:solidFill>
                  <a:srgbClr val="FFFF00"/>
                </a:solidFill>
              </a:rPr>
              <a:t> Yol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1800" dirty="0" smtClean="0"/>
              <a:t>.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smtClean="0"/>
              <a:t> </a:t>
            </a:r>
            <a:br>
              <a:rPr lang="tr-TR" sz="2800" dirty="0" smtClean="0"/>
            </a:br>
            <a:endParaRPr lang="tr-TR" sz="2800" dirty="0"/>
          </a:p>
        </p:txBody>
      </p:sp>
      <p:pic>
        <p:nvPicPr>
          <p:cNvPr id="33795" name="3 İçerik Yer Tutucusu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1714500"/>
            <a:ext cx="4606925" cy="4451350"/>
          </a:xfrm>
        </p:spPr>
      </p:pic>
      <p:pic>
        <p:nvPicPr>
          <p:cNvPr id="33796" name="4 Resim" descr="tara00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700213"/>
            <a:ext cx="4214812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1"/>
          <p:cNvSpPr>
            <a:spLocks noChangeArrowheads="1"/>
          </p:cNvSpPr>
          <p:nvPr/>
        </p:nvSpPr>
        <p:spPr bwMode="auto">
          <a:xfrm>
            <a:off x="250825" y="5949950"/>
            <a:ext cx="9144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tr-TR" sz="900">
              <a:cs typeface="Arial" charset="0"/>
            </a:endParaRPr>
          </a:p>
          <a:p>
            <a:pPr eaLnBrk="0" hangingPunct="0"/>
            <a:endParaRPr lang="tr-TR">
              <a:cs typeface="Arial" charset="0"/>
            </a:endParaRPr>
          </a:p>
        </p:txBody>
      </p:sp>
      <p:sp>
        <p:nvSpPr>
          <p:cNvPr id="3379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r>
              <a:rPr lang="tr-TR" smtClean="0"/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2 İçerik Yer Tutucusu"/>
          <p:cNvSpPr>
            <a:spLocks noGrp="1"/>
          </p:cNvSpPr>
          <p:nvPr>
            <p:ph idx="1"/>
          </p:nvPr>
        </p:nvSpPr>
        <p:spPr>
          <a:xfrm>
            <a:off x="1676400" y="476250"/>
            <a:ext cx="7010400" cy="5619750"/>
          </a:xfrm>
        </p:spPr>
        <p:txBody>
          <a:bodyPr/>
          <a:lstStyle/>
          <a:p>
            <a:endParaRPr lang="tr-TR" smtClean="0">
              <a:solidFill>
                <a:srgbClr val="FF0000"/>
              </a:solidFill>
            </a:endParaRPr>
          </a:p>
          <a:p>
            <a:endParaRPr lang="tr-TR" smtClean="0">
              <a:solidFill>
                <a:srgbClr val="FF0000"/>
              </a:solidFill>
            </a:endParaRPr>
          </a:p>
          <a:p>
            <a:r>
              <a:rPr lang="tr-TR" smtClean="0">
                <a:solidFill>
                  <a:srgbClr val="FF0000"/>
                </a:solidFill>
              </a:rPr>
              <a:t>Kortikobulbar yol</a:t>
            </a:r>
            <a:r>
              <a:rPr lang="tr-TR" smtClean="0"/>
              <a:t>, konuşma kaslarının volanter kontrolünü sağlayan piramidal yolu meydana getirmektedir.Konuşma açısından son derece önemli bir yoldur. </a:t>
            </a:r>
          </a:p>
          <a:p>
            <a:endParaRPr lang="tr-TR" smtClean="0"/>
          </a:p>
        </p:txBody>
      </p:sp>
      <p:sp>
        <p:nvSpPr>
          <p:cNvPr id="34819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9D989CD-7A74-404A-BB16-B4512DB7EB93}" type="slidenum">
              <a:rPr lang="tr-TR" smtClean="0"/>
              <a:pPr/>
              <a:t>5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76375" y="476250"/>
            <a:ext cx="7010400" cy="9366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2700" b="1" dirty="0" smtClean="0"/>
              <a:t/>
            </a:r>
            <a:br>
              <a:rPr lang="tr-TR" sz="2700" b="1" dirty="0" smtClean="0"/>
            </a:br>
            <a:r>
              <a:rPr lang="tr-TR" sz="2700" b="1" dirty="0" err="1" smtClean="0">
                <a:solidFill>
                  <a:srgbClr val="FFFF00"/>
                </a:solidFill>
              </a:rPr>
              <a:t>Kortikobulbar</a:t>
            </a:r>
            <a:r>
              <a:rPr lang="tr-TR" sz="2700" b="1" dirty="0" smtClean="0">
                <a:solidFill>
                  <a:srgbClr val="FFFF00"/>
                </a:solidFill>
              </a:rPr>
              <a:t> Yol</a:t>
            </a:r>
            <a:r>
              <a:rPr lang="tr-TR" sz="2700" dirty="0" smtClean="0"/>
              <a:t/>
            </a:r>
            <a:br>
              <a:rPr lang="tr-TR" sz="2700" dirty="0" smtClean="0"/>
            </a:br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1800" dirty="0" smtClean="0"/>
              <a:t> </a:t>
            </a:r>
            <a:r>
              <a:rPr lang="tr-TR" sz="1400" dirty="0" smtClean="0"/>
              <a:t/>
            </a:r>
            <a:br>
              <a:rPr lang="tr-TR" sz="1400" dirty="0" smtClean="0"/>
            </a:br>
            <a:endParaRPr lang="tr-TR" sz="1400" dirty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1196975"/>
            <a:ext cx="8280400" cy="4968875"/>
          </a:xfrm>
        </p:spPr>
      </p:pic>
      <p:sp>
        <p:nvSpPr>
          <p:cNvPr id="35844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54CA1A-9DAC-4BC1-884A-391751E50EF7}" type="slidenum">
              <a:rPr lang="tr-TR" smtClean="0"/>
              <a:pPr/>
              <a:t>6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İçerik Yer Tutucusu"/>
          <p:cNvSpPr>
            <a:spLocks noGrp="1"/>
          </p:cNvSpPr>
          <p:nvPr>
            <p:ph idx="1"/>
          </p:nvPr>
        </p:nvSpPr>
        <p:spPr>
          <a:xfrm>
            <a:off x="1619250" y="476250"/>
            <a:ext cx="7010400" cy="5403850"/>
          </a:xfrm>
        </p:spPr>
        <p:txBody>
          <a:bodyPr/>
          <a:lstStyle/>
          <a:p>
            <a:r>
              <a:rPr lang="tr-TR" smtClean="0">
                <a:solidFill>
                  <a:srgbClr val="FF0000"/>
                </a:solidFill>
              </a:rPr>
              <a:t>Kortikopontin yol</a:t>
            </a:r>
            <a:r>
              <a:rPr lang="tr-TR" smtClean="0"/>
              <a:t>, pontin nukleuslara giderek serebelluma geçer. Kortikospinal, kortikobulbar ve kortikopontin yollar korteksten inen yollar olduğu için </a:t>
            </a:r>
            <a:r>
              <a:rPr lang="tr-TR" i="1" smtClean="0">
                <a:solidFill>
                  <a:srgbClr val="FF0000"/>
                </a:solidFill>
              </a:rPr>
              <a:t>kortikofugal yollar</a:t>
            </a:r>
            <a:r>
              <a:rPr lang="tr-TR" smtClean="0">
                <a:solidFill>
                  <a:srgbClr val="FF0000"/>
                </a:solidFill>
              </a:rPr>
              <a:t> </a:t>
            </a:r>
            <a:r>
              <a:rPr lang="tr-TR" smtClean="0"/>
              <a:t>olarak adlandırılır.</a:t>
            </a:r>
          </a:p>
          <a:p>
            <a:endParaRPr lang="tr-TR" smtClean="0"/>
          </a:p>
        </p:txBody>
      </p:sp>
      <p:sp>
        <p:nvSpPr>
          <p:cNvPr id="36867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326D8F9-73F8-43F7-AE38-34A20668DEEA}" type="slidenum">
              <a:rPr lang="tr-TR" smtClean="0"/>
              <a:pPr/>
              <a:t>7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47664" y="692696"/>
            <a:ext cx="6840686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tr-TR" sz="16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r>
              <a:rPr lang="tr-TR" sz="16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Konuşma için gerekli olan </a:t>
            </a:r>
            <a:r>
              <a:rPr lang="tr-TR" sz="1600" dirty="0" err="1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kraniyal</a:t>
            </a:r>
            <a:r>
              <a:rPr lang="tr-TR" sz="16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 sinirlerdeki </a:t>
            </a:r>
            <a:r>
              <a:rPr lang="tr-TR" sz="1600" dirty="0" err="1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kortikobulbar</a:t>
            </a:r>
            <a:r>
              <a:rPr lang="tr-TR" sz="16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tr-TR" sz="1600" dirty="0" err="1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innervasyon</a:t>
            </a:r>
            <a:endParaRPr lang="tr-TR" sz="1600" dirty="0">
              <a:ln w="1841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5" name="Group 92"/>
          <p:cNvGraphicFramePr>
            <a:graphicFrameLocks noGrp="1"/>
          </p:cNvGraphicFramePr>
          <p:nvPr/>
        </p:nvGraphicFramePr>
        <p:xfrm>
          <a:off x="1547813" y="1773238"/>
          <a:ext cx="7056438" cy="3313114"/>
        </p:xfrm>
        <a:graphic>
          <a:graphicData uri="http://schemas.openxmlformats.org/drawingml/2006/table">
            <a:tbl>
              <a:tblPr/>
              <a:tblGrid>
                <a:gridCol w="2425700"/>
                <a:gridCol w="4630738"/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Sinir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İnnervasyon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Trigeminal (V)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Bilateral simetri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Facial (VII)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Mikst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bilateral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simetri ve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kontralateral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innervasyon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Glossofarengeal (IX)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Ne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bilateral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simetri ne de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kontralateral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innervasyon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Vagus (X)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Bilateral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simetri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Spinal accessory (XI)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Kontralateral innervasyon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Hipoglossal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(XII)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Mikst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bilateral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simetri ve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kontralateral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innervasyon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17" name="5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015D5F0-7108-4E2B-AB1F-378773E19111}" type="slidenum">
              <a:rPr lang="tr-TR" smtClean="0"/>
              <a:pPr/>
              <a:t>8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3 Dikdörtgen"/>
          <p:cNvSpPr>
            <a:spLocks noChangeArrowheads="1"/>
          </p:cNvSpPr>
          <p:nvPr/>
        </p:nvSpPr>
        <p:spPr bwMode="auto">
          <a:xfrm>
            <a:off x="1403350" y="404813"/>
            <a:ext cx="774065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r-TR" sz="3200"/>
          </a:p>
          <a:p>
            <a:endParaRPr lang="tr-TR" sz="3200"/>
          </a:p>
          <a:p>
            <a:endParaRPr lang="tr-TR" sz="3200"/>
          </a:p>
          <a:p>
            <a:r>
              <a:rPr lang="tr-TR" sz="3200"/>
              <a:t>Ekstrapiramidal sistem, bazal ganglion olarak adlandırılan subkortikal nuklaeuslar ile birlikte subtalamik nukleus, substantia nigra, kırmızı hücre, beyinsapı, retiküler formasyon ve bu nukleusları birleştiren karmaşık yollardan meydana gelmektedir. </a:t>
            </a:r>
          </a:p>
        </p:txBody>
      </p:sp>
      <p:sp>
        <p:nvSpPr>
          <p:cNvPr id="38915" name="4 Dikdörtgen"/>
          <p:cNvSpPr>
            <a:spLocks noChangeArrowheads="1"/>
          </p:cNvSpPr>
          <p:nvPr/>
        </p:nvSpPr>
        <p:spPr bwMode="auto">
          <a:xfrm>
            <a:off x="1835150" y="620713"/>
            <a:ext cx="489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b="1">
                <a:solidFill>
                  <a:srgbClr val="FFFF00"/>
                </a:solidFill>
              </a:rPr>
              <a:t>EKSTRAPİRAMİDAL SİSTEM</a:t>
            </a:r>
            <a:endParaRPr lang="tr-TR" sz="2400">
              <a:solidFill>
                <a:srgbClr val="FFFF00"/>
              </a:solidFill>
            </a:endParaRPr>
          </a:p>
        </p:txBody>
      </p:sp>
      <p:sp>
        <p:nvSpPr>
          <p:cNvPr id="38916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F7536A5-108A-4B69-8660-19B730B18902}" type="slidenum">
              <a:rPr lang="tr-TR" smtClean="0"/>
              <a:pPr/>
              <a:t>9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İçerik Yer Tutucusu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5043488"/>
          </a:xfrm>
        </p:spPr>
        <p:txBody>
          <a:bodyPr/>
          <a:lstStyle/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b="1" smtClean="0"/>
          </a:p>
          <a:p>
            <a:endParaRPr lang="tr-TR" sz="1400" smtClean="0"/>
          </a:p>
          <a:p>
            <a:endParaRPr lang="tr-TR" smtClean="0"/>
          </a:p>
        </p:txBody>
      </p:sp>
      <p:pic>
        <p:nvPicPr>
          <p:cNvPr id="39939" name="3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358188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E422150C-FB27-4273-8C4D-E9CEBB09EBB9}" type="slidenum">
              <a:rPr lang="tr-TR" smtClean="0"/>
              <a:pPr algn="l"/>
              <a:t>10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972050"/>
          </a:xfrm>
        </p:spPr>
        <p:txBody>
          <a:bodyPr>
            <a:normAutofit/>
          </a:bodyPr>
          <a:lstStyle/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defRPr/>
            </a:pPr>
            <a:endParaRPr lang="tr-TR" sz="1400" b="1" dirty="0" smtClean="0"/>
          </a:p>
          <a:p>
            <a:pPr>
              <a:buFont typeface="Wingdings" pitchFamily="2" charset="2"/>
              <a:buNone/>
              <a:defRPr/>
            </a:pPr>
            <a:r>
              <a:rPr lang="tr-TR" sz="1400" b="1" dirty="0" smtClean="0"/>
              <a:t>Şekil 12. </a:t>
            </a:r>
            <a:r>
              <a:rPr lang="tr-TR" sz="1400" b="1" dirty="0" err="1" smtClean="0"/>
              <a:t>Serebral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Korteka</a:t>
            </a:r>
            <a:r>
              <a:rPr lang="tr-TR" sz="1400" b="1" dirty="0" smtClean="0"/>
              <a:t>, Bazal </a:t>
            </a:r>
            <a:r>
              <a:rPr lang="tr-TR" sz="1400" b="1" dirty="0" err="1" smtClean="0"/>
              <a:t>Nukleuslar</a:t>
            </a:r>
            <a:r>
              <a:rPr lang="tr-TR" sz="1400" b="1" dirty="0" smtClean="0"/>
              <a:t> ve </a:t>
            </a:r>
            <a:r>
              <a:rPr lang="tr-TR" sz="1400" b="1" dirty="0" err="1" smtClean="0"/>
              <a:t>Talamik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Nukleuslar</a:t>
            </a:r>
            <a:r>
              <a:rPr lang="tr-TR" sz="1400" b="1" dirty="0" smtClean="0"/>
              <a:t> Arasındaki Bazı Ana Bağlantılar</a:t>
            </a:r>
            <a:endParaRPr lang="tr-TR" sz="1400" dirty="0" smtClean="0"/>
          </a:p>
          <a:p>
            <a:pPr>
              <a:buFont typeface="Wingdings" pitchFamily="2" charset="2"/>
              <a:buNone/>
              <a:defRPr/>
            </a:pPr>
            <a:r>
              <a:rPr lang="tr-TR" sz="1400" dirty="0" smtClean="0"/>
              <a:t> </a:t>
            </a:r>
          </a:p>
          <a:p>
            <a:pPr>
              <a:defRPr/>
            </a:pPr>
            <a:endParaRPr lang="tr-TR" sz="1400" dirty="0"/>
          </a:p>
        </p:txBody>
      </p:sp>
      <p:pic>
        <p:nvPicPr>
          <p:cNvPr id="40963" name="3 Resim" descr="tara0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476250"/>
            <a:ext cx="7056437" cy="499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CC57472D-BAB2-4938-A3A1-1AE8E0849403}" type="slidenum">
              <a:rPr lang="tr-TR" smtClean="0"/>
              <a:pPr algn="l"/>
              <a:t>11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331913" y="404813"/>
            <a:ext cx="7812087" cy="569118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FF00"/>
                </a:solidFill>
              </a:rPr>
              <a:t>KONUŞMADA SEREBELLUMUN YERİ</a:t>
            </a:r>
          </a:p>
          <a:p>
            <a:pPr>
              <a:defRPr/>
            </a:pPr>
            <a:r>
              <a:rPr lang="tr-TR" dirty="0" err="1" smtClean="0"/>
              <a:t>Serebellum</a:t>
            </a:r>
            <a:r>
              <a:rPr lang="tr-TR" dirty="0" smtClean="0"/>
              <a:t>, hızlı değişen hareketlerin sinerjisinde ve kasların ince koordinasyonunda önemli bir rol oynadığı için devam eden akıcı konuşmanın hızlı ve özel motor kontrolünde </a:t>
            </a:r>
            <a:r>
              <a:rPr lang="tr-TR" dirty="0" err="1" smtClean="0"/>
              <a:t>kortikobulbar</a:t>
            </a:r>
            <a:r>
              <a:rPr lang="tr-TR" dirty="0" smtClean="0"/>
              <a:t> lifler ile etkileşim halinde olduğu düşünülmektedir.</a:t>
            </a:r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r>
              <a:rPr lang="tr-TR" dirty="0" err="1" smtClean="0"/>
              <a:t>Serebellumda</a:t>
            </a:r>
            <a:r>
              <a:rPr lang="tr-TR" dirty="0" smtClean="0"/>
              <a:t> işitsel, </a:t>
            </a:r>
            <a:r>
              <a:rPr lang="tr-TR" dirty="0" err="1" smtClean="0"/>
              <a:t>taktil</a:t>
            </a:r>
            <a:r>
              <a:rPr lang="tr-TR" dirty="0" smtClean="0"/>
              <a:t> ve görsel alanlar vardır. </a:t>
            </a:r>
            <a:r>
              <a:rPr lang="tr-TR" dirty="0" err="1" smtClean="0"/>
              <a:t>Serebellumda</a:t>
            </a:r>
            <a:r>
              <a:rPr lang="tr-TR" dirty="0" smtClean="0"/>
              <a:t> hem </a:t>
            </a:r>
            <a:r>
              <a:rPr lang="tr-TR" dirty="0" err="1" smtClean="0"/>
              <a:t>kortikal</a:t>
            </a:r>
            <a:r>
              <a:rPr lang="tr-TR" dirty="0" smtClean="0"/>
              <a:t> hem de </a:t>
            </a:r>
            <a:r>
              <a:rPr lang="tr-TR" dirty="0" err="1" smtClean="0"/>
              <a:t>subkortikal</a:t>
            </a:r>
            <a:r>
              <a:rPr lang="tr-TR" dirty="0" smtClean="0"/>
              <a:t> olarak bulunan bu motor, </a:t>
            </a:r>
            <a:r>
              <a:rPr lang="tr-TR" dirty="0" err="1" smtClean="0"/>
              <a:t>taktil</a:t>
            </a:r>
            <a:r>
              <a:rPr lang="tr-TR" dirty="0" smtClean="0"/>
              <a:t> ve işitsel merkezler </a:t>
            </a:r>
            <a:r>
              <a:rPr lang="tr-TR" dirty="0" err="1" smtClean="0"/>
              <a:t>serebrumda</a:t>
            </a:r>
            <a:r>
              <a:rPr lang="tr-TR" dirty="0" smtClean="0"/>
              <a:t> benzer alanlara uzanmaktadır. Bu nedenle, </a:t>
            </a:r>
            <a:r>
              <a:rPr lang="tr-TR" dirty="0" err="1" smtClean="0"/>
              <a:t>serebellum</a:t>
            </a:r>
            <a:r>
              <a:rPr lang="tr-TR" dirty="0" smtClean="0"/>
              <a:t> ne tamamen </a:t>
            </a:r>
            <a:r>
              <a:rPr lang="tr-TR" dirty="0" err="1" smtClean="0"/>
              <a:t>vestibüler</a:t>
            </a:r>
            <a:r>
              <a:rPr lang="tr-TR" dirty="0" smtClean="0"/>
              <a:t>, </a:t>
            </a:r>
            <a:r>
              <a:rPr lang="tr-TR" dirty="0" err="1" smtClean="0"/>
              <a:t>proprioseptif</a:t>
            </a:r>
            <a:r>
              <a:rPr lang="tr-TR" dirty="0" smtClean="0"/>
              <a:t> ne de motor fonksiyona sahiptir, ancak </a:t>
            </a:r>
            <a:r>
              <a:rPr lang="tr-TR" dirty="0" err="1" smtClean="0"/>
              <a:t>nöronal</a:t>
            </a:r>
            <a:r>
              <a:rPr lang="tr-TR" dirty="0" smtClean="0"/>
              <a:t> fonksiyonun kritik bir düzenleyicisi olarak hareket etmektedir. 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41987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B8E90A65-137E-44C3-863A-8A9E8055C920}" type="slidenum">
              <a:rPr lang="tr-TR" smtClean="0"/>
              <a:pPr algn="l"/>
              <a:t>12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Başlık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990600"/>
          </a:xfrm>
        </p:spPr>
        <p:txBody>
          <a:bodyPr/>
          <a:lstStyle/>
          <a:p>
            <a:r>
              <a:rPr lang="tr-TR" sz="2400" b="1" smtClean="0">
                <a:solidFill>
                  <a:srgbClr val="FFFF00"/>
                </a:solidFill>
              </a:rPr>
              <a:t>                  SEREBRAL KORTEKSİN MEKANİZMASI VE </a:t>
            </a:r>
            <a:br>
              <a:rPr lang="tr-TR" sz="2400" b="1" smtClean="0">
                <a:solidFill>
                  <a:srgbClr val="FFFF00"/>
                </a:solidFill>
              </a:rPr>
            </a:br>
            <a:r>
              <a:rPr lang="tr-TR" sz="2400" b="1" smtClean="0">
                <a:solidFill>
                  <a:srgbClr val="FFFF00"/>
                </a:solidFill>
              </a:rPr>
              <a:t>                   BAĞLANTILARI</a:t>
            </a:r>
            <a:endParaRPr lang="tr-TR" sz="2400" smtClean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676400" y="1268413"/>
            <a:ext cx="7010400" cy="4827587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tr-TR" dirty="0" err="1" smtClean="0"/>
              <a:t>Serebral</a:t>
            </a:r>
            <a:r>
              <a:rPr lang="tr-TR" dirty="0" smtClean="0"/>
              <a:t> korteks, </a:t>
            </a:r>
            <a:r>
              <a:rPr lang="tr-TR" dirty="0" err="1" smtClean="0"/>
              <a:t>vertikal</a:t>
            </a:r>
            <a:r>
              <a:rPr lang="tr-TR" dirty="0" smtClean="0"/>
              <a:t> fonksiyonel aktivite bölümleri şeklinde organize olmuştur . </a:t>
            </a:r>
            <a:r>
              <a:rPr lang="tr-TR" dirty="0" err="1" smtClean="0"/>
              <a:t>Afferent</a:t>
            </a:r>
            <a:r>
              <a:rPr lang="tr-TR" dirty="0" smtClean="0"/>
              <a:t> Lifler, </a:t>
            </a:r>
            <a:r>
              <a:rPr lang="tr-TR" dirty="0" err="1" smtClean="0"/>
              <a:t>internuncial</a:t>
            </a:r>
            <a:r>
              <a:rPr lang="tr-TR" dirty="0" smtClean="0"/>
              <a:t> nöronlar ve </a:t>
            </a:r>
            <a:r>
              <a:rPr lang="tr-TR" dirty="0" err="1" smtClean="0"/>
              <a:t>efferent</a:t>
            </a:r>
            <a:r>
              <a:rPr lang="tr-TR" dirty="0" smtClean="0"/>
              <a:t> lifler bulunmaktadır. </a:t>
            </a:r>
            <a:r>
              <a:rPr lang="tr-TR" dirty="0" err="1" smtClean="0"/>
              <a:t>Afferent</a:t>
            </a:r>
            <a:r>
              <a:rPr lang="tr-TR" dirty="0" smtClean="0"/>
              <a:t> bir lif, </a:t>
            </a:r>
            <a:r>
              <a:rPr lang="tr-TR" dirty="0" err="1" smtClean="0"/>
              <a:t>efferent</a:t>
            </a:r>
            <a:r>
              <a:rPr lang="tr-TR" dirty="0" smtClean="0"/>
              <a:t> bir nöronla direkt </a:t>
            </a:r>
            <a:r>
              <a:rPr lang="tr-TR" dirty="0" err="1" smtClean="0"/>
              <a:t>sinaps</a:t>
            </a:r>
            <a:r>
              <a:rPr lang="tr-TR" dirty="0" smtClean="0"/>
              <a:t> yapabilir veya </a:t>
            </a:r>
            <a:r>
              <a:rPr lang="tr-TR" dirty="0" err="1" smtClean="0"/>
              <a:t>vertikal</a:t>
            </a:r>
            <a:r>
              <a:rPr lang="tr-TR" dirty="0" smtClean="0"/>
              <a:t> </a:t>
            </a:r>
            <a:r>
              <a:rPr lang="tr-TR" dirty="0" err="1" smtClean="0"/>
              <a:t>internuncial</a:t>
            </a:r>
            <a:r>
              <a:rPr lang="tr-TR" dirty="0" smtClean="0"/>
              <a:t> nöron zincirlerini içerebilir.</a:t>
            </a:r>
          </a:p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defRPr/>
            </a:pPr>
            <a:r>
              <a:rPr lang="tr-TR" dirty="0" err="1" smtClean="0"/>
              <a:t>Cerebral</a:t>
            </a:r>
            <a:r>
              <a:rPr lang="tr-TR" dirty="0" smtClean="0"/>
              <a:t> korteks diğer beyin yapılarından daha fazla nörona sahiptir ve yüksek düzey </a:t>
            </a:r>
            <a:r>
              <a:rPr lang="tr-TR" dirty="0" err="1" smtClean="0"/>
              <a:t>mental</a:t>
            </a:r>
            <a:r>
              <a:rPr lang="tr-TR" dirty="0" smtClean="0"/>
              <a:t> işlemlerin gerçekleştirilmesi için gereklidir. Korteks, anatomik olarak sağ ve sol </a:t>
            </a:r>
            <a:r>
              <a:rPr lang="tr-TR" dirty="0" err="1" smtClean="0"/>
              <a:t>hemisfer</a:t>
            </a:r>
            <a:r>
              <a:rPr lang="tr-TR" dirty="0" smtClean="0"/>
              <a:t> olmak üzere ikiye ayrılmaktadır. Her ne kadar iki </a:t>
            </a:r>
            <a:r>
              <a:rPr lang="tr-TR" dirty="0" err="1" smtClean="0"/>
              <a:t>hemisferde</a:t>
            </a:r>
            <a:r>
              <a:rPr lang="tr-TR" dirty="0" smtClean="0"/>
              <a:t> görüntü olarak simetrik görünse de bilgi </a:t>
            </a:r>
            <a:r>
              <a:rPr lang="tr-TR" dirty="0" err="1" smtClean="0"/>
              <a:t>işlemleme</a:t>
            </a:r>
            <a:r>
              <a:rPr lang="tr-TR" dirty="0" smtClean="0"/>
              <a:t> yetenekleri ve eğilimleri açısından tamamen eş değildirler.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43012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C15B2225-C2BE-4C62-B2A1-376445309FA6}" type="slidenum">
              <a:rPr lang="tr-TR" smtClean="0"/>
              <a:pPr algn="l"/>
              <a:t>13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 </a:t>
            </a:r>
            <a:br>
              <a:rPr lang="tr-TR" sz="3200" dirty="0" smtClean="0"/>
            </a:br>
            <a:endParaRPr lang="tr-TR" sz="3200" dirty="0"/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tr-TR"/>
          </a:p>
        </p:txBody>
      </p:sp>
      <p:pic>
        <p:nvPicPr>
          <p:cNvPr id="44036" name="Resim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04813"/>
            <a:ext cx="671512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0" y="3971925"/>
            <a:ext cx="44513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endParaRPr lang="tr-TR" sz="1200" b="1">
              <a:ea typeface="Times New Roman" pitchFamily="18" charset="0"/>
              <a:cs typeface="Arial" charset="0"/>
            </a:endParaRPr>
          </a:p>
          <a:p>
            <a:pPr algn="just"/>
            <a:r>
              <a:rPr lang="tr-TR" sz="1200" b="1">
                <a:ea typeface="Times New Roman" pitchFamily="18" charset="0"/>
                <a:cs typeface="Arial" charset="0"/>
              </a:rPr>
              <a:t>                              </a:t>
            </a:r>
          </a:p>
          <a:p>
            <a:pPr algn="just"/>
            <a:r>
              <a:rPr lang="tr-TR" sz="1200" b="1">
                <a:ea typeface="Times New Roman" pitchFamily="18" charset="0"/>
                <a:cs typeface="Arial" charset="0"/>
              </a:rPr>
              <a:t>                              </a:t>
            </a:r>
          </a:p>
          <a:p>
            <a:pPr algn="just"/>
            <a:r>
              <a:rPr lang="tr-TR" sz="1200" b="1">
                <a:ea typeface="Times New Roman" pitchFamily="18" charset="0"/>
                <a:cs typeface="Arial" charset="0"/>
              </a:rPr>
              <a:t>                  Şekil 14. Serebral Korteksin Nöronal Bağlantıları</a:t>
            </a:r>
            <a:endParaRPr lang="tr-TR">
              <a:ea typeface="Times New Roman" pitchFamily="18" charset="0"/>
              <a:cs typeface="Arial" charset="0"/>
            </a:endParaRPr>
          </a:p>
        </p:txBody>
      </p:sp>
      <p:sp>
        <p:nvSpPr>
          <p:cNvPr id="4403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C87CBE2D-84B1-4BC6-A477-8167D42E908B}" type="slidenum">
              <a:rPr lang="tr-TR" smtClean="0"/>
              <a:pPr algn="l"/>
              <a:t>14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2800" b="1" smtClean="0">
                <a:solidFill>
                  <a:srgbClr val="FFFF00"/>
                </a:solidFill>
              </a:rPr>
              <a:t>Hemisferler Arası Bağlantılar</a:t>
            </a:r>
            <a:r>
              <a:rPr lang="tr-TR" sz="2800" smtClean="0"/>
              <a:t/>
            </a:r>
            <a:br>
              <a:rPr lang="tr-TR" sz="2800" smtClean="0"/>
            </a:br>
            <a:r>
              <a:rPr lang="tr-TR" sz="2800" smtClean="0"/>
              <a:t> </a:t>
            </a:r>
            <a:r>
              <a:rPr lang="tr-TR" sz="1800" smtClean="0"/>
              <a:t/>
            </a:r>
            <a:br>
              <a:rPr lang="tr-TR" sz="1800" smtClean="0"/>
            </a:br>
            <a:endParaRPr lang="tr-TR" sz="1800" smtClean="0"/>
          </a:p>
        </p:txBody>
      </p:sp>
      <p:sp>
        <p:nvSpPr>
          <p:cNvPr id="45059" name="2 İçerik Yer Tutucusu"/>
          <p:cNvSpPr>
            <a:spLocks noGrp="1"/>
          </p:cNvSpPr>
          <p:nvPr>
            <p:ph sz="quarter" idx="1"/>
          </p:nvPr>
        </p:nvSpPr>
        <p:spPr>
          <a:xfrm>
            <a:off x="612775" y="1285875"/>
            <a:ext cx="8153400" cy="557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mtClean="0"/>
              <a:t>Serebral korteksin</a:t>
            </a:r>
            <a:r>
              <a:rPr lang="tr-TR" smtClean="0">
                <a:solidFill>
                  <a:srgbClr val="FF0000"/>
                </a:solidFill>
              </a:rPr>
              <a:t> </a:t>
            </a:r>
            <a:r>
              <a:rPr lang="tr-TR" i="1" smtClean="0">
                <a:solidFill>
                  <a:srgbClr val="FF0000"/>
                </a:solidFill>
              </a:rPr>
              <a:t>afferent </a:t>
            </a:r>
            <a:r>
              <a:rPr lang="tr-TR" smtClean="0"/>
              <a:t>bağlantıları aşağıdaki gibi sınıflandırılabilir: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1- spesifik talamik nukleuslardan topografik olarak organize olan bağlantılar.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2-intralaminar talamik nukleuslardan ve diğer subkortikal nukleuslardan gelen diffüz şekilde organize olmuş lifler.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3-Assosiasyon lifleri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4-Kommusiral lifler.</a:t>
            </a:r>
          </a:p>
          <a:p>
            <a:pPr>
              <a:buFont typeface="Wingdings" pitchFamily="2" charset="2"/>
              <a:buNone/>
            </a:pPr>
            <a:r>
              <a:rPr lang="tr-TR" smtClean="0"/>
              <a:t>5-Projeksiyon lifleri</a:t>
            </a:r>
          </a:p>
          <a:p>
            <a:endParaRPr lang="tr-TR" smtClean="0"/>
          </a:p>
          <a:p>
            <a:endParaRPr lang="tr-TR" smtClean="0"/>
          </a:p>
        </p:txBody>
      </p:sp>
      <p:sp>
        <p:nvSpPr>
          <p:cNvPr id="45060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F4C8BB1F-F801-49BB-8B56-9C6A4F28161F}" type="slidenum">
              <a:rPr lang="tr-TR" smtClean="0"/>
              <a:pPr algn="l"/>
              <a:t>15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2 İçerik Yer Tutucusu"/>
          <p:cNvSpPr>
            <a:spLocks noGrp="1"/>
          </p:cNvSpPr>
          <p:nvPr>
            <p:ph sz="quarter" idx="1"/>
          </p:nvPr>
        </p:nvSpPr>
        <p:spPr>
          <a:xfrm>
            <a:off x="1676400" y="476250"/>
            <a:ext cx="7010400" cy="5619750"/>
          </a:xfrm>
        </p:spPr>
        <p:txBody>
          <a:bodyPr>
            <a:normAutofit fontScale="92500"/>
          </a:bodyPr>
          <a:lstStyle/>
          <a:p>
            <a:r>
              <a:rPr lang="tr-TR" smtClean="0"/>
              <a:t>Serebral korteksin </a:t>
            </a:r>
            <a:r>
              <a:rPr lang="tr-TR" i="1" smtClean="0">
                <a:solidFill>
                  <a:srgbClr val="FF0000"/>
                </a:solidFill>
              </a:rPr>
              <a:t>efferent</a:t>
            </a:r>
            <a:r>
              <a:rPr lang="tr-TR" i="1" smtClean="0"/>
              <a:t> </a:t>
            </a:r>
            <a:r>
              <a:rPr lang="tr-TR" smtClean="0"/>
              <a:t>bağlantıları subkortikal ve kortikokortikal (association ve kommusiral) olarak ikiye ayrılabilir.</a:t>
            </a:r>
          </a:p>
          <a:p>
            <a:endParaRPr lang="tr-TR" smtClean="0">
              <a:solidFill>
                <a:srgbClr val="002060"/>
              </a:solidFill>
            </a:endParaRPr>
          </a:p>
          <a:p>
            <a:r>
              <a:rPr lang="tr-TR" smtClean="0">
                <a:solidFill>
                  <a:srgbClr val="002060"/>
                </a:solidFill>
              </a:rPr>
              <a:t> </a:t>
            </a:r>
            <a:r>
              <a:rPr lang="tr-TR" smtClean="0">
                <a:solidFill>
                  <a:srgbClr val="C00000"/>
                </a:solidFill>
              </a:rPr>
              <a:t>Subkortikal lifler</a:t>
            </a:r>
            <a:r>
              <a:rPr lang="tr-TR" smtClean="0"/>
              <a:t>, talamus, striatum, çeşitli beyinsapı hücrelerine ve spinal korda gitmektedir. </a:t>
            </a:r>
          </a:p>
          <a:p>
            <a:endParaRPr lang="tr-TR" smtClean="0">
              <a:solidFill>
                <a:srgbClr val="C00000"/>
              </a:solidFill>
            </a:endParaRPr>
          </a:p>
          <a:p>
            <a:r>
              <a:rPr lang="tr-TR" smtClean="0">
                <a:solidFill>
                  <a:srgbClr val="C00000"/>
                </a:solidFill>
              </a:rPr>
              <a:t>Kortikokortikal bağlantılar</a:t>
            </a:r>
            <a:r>
              <a:rPr lang="tr-TR" smtClean="0"/>
              <a:t>, çoğunlukla resiprokaldir, lif gönderdiği alanlardan lif alır.</a:t>
            </a:r>
          </a:p>
          <a:p>
            <a:pPr>
              <a:buFont typeface="Wingdings" pitchFamily="2" charset="2"/>
              <a:buNone/>
            </a:pPr>
            <a:endParaRPr lang="tr-TR" smtClean="0"/>
          </a:p>
        </p:txBody>
      </p:sp>
      <p:sp>
        <p:nvSpPr>
          <p:cNvPr id="46083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91FA8B7E-231F-4AA1-A2C1-24546CC47248}" type="slidenum">
              <a:rPr lang="tr-TR" smtClean="0"/>
              <a:pPr algn="l"/>
              <a:t>16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981075"/>
            <a:ext cx="6738938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5" descr="tara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3500438"/>
            <a:ext cx="684053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3 Dikdörtgen"/>
          <p:cNvSpPr>
            <a:spLocks noChangeArrowheads="1"/>
          </p:cNvSpPr>
          <p:nvPr/>
        </p:nvSpPr>
        <p:spPr bwMode="auto">
          <a:xfrm>
            <a:off x="1928813" y="260350"/>
            <a:ext cx="60007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200">
                <a:solidFill>
                  <a:srgbClr val="FFFF00"/>
                </a:solidFill>
              </a:rPr>
              <a:t>Projeksiyon    lifleri</a:t>
            </a:r>
          </a:p>
        </p:txBody>
      </p:sp>
      <p:sp>
        <p:nvSpPr>
          <p:cNvPr id="47109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8720018-3055-4774-8BC3-3F6F0A19C6ED}" type="slidenum">
              <a:rPr lang="tr-TR" smtClean="0"/>
              <a:pPr/>
              <a:t>17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callosu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357313"/>
            <a:ext cx="8064500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2 Dikdörtgen"/>
          <p:cNvSpPr>
            <a:spLocks noChangeArrowheads="1"/>
          </p:cNvSpPr>
          <p:nvPr/>
        </p:nvSpPr>
        <p:spPr bwMode="auto">
          <a:xfrm>
            <a:off x="1692275" y="476250"/>
            <a:ext cx="464343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200">
                <a:solidFill>
                  <a:srgbClr val="FFFF00"/>
                </a:solidFill>
              </a:rPr>
              <a:t>Kommissural lifler</a:t>
            </a:r>
          </a:p>
        </p:txBody>
      </p:sp>
      <p:sp>
        <p:nvSpPr>
          <p:cNvPr id="48132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D9C5D83-4CDE-4A46-B641-88A1F44F313D}" type="slidenum">
              <a:rPr lang="tr-TR" smtClean="0"/>
              <a:pPr/>
              <a:t>18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268413"/>
            <a:ext cx="8353425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2 Dikdörtgen"/>
          <p:cNvSpPr>
            <a:spLocks noChangeArrowheads="1"/>
          </p:cNvSpPr>
          <p:nvPr/>
        </p:nvSpPr>
        <p:spPr bwMode="auto">
          <a:xfrm>
            <a:off x="2071688" y="404813"/>
            <a:ext cx="5643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200">
                <a:solidFill>
                  <a:srgbClr val="FFFF00"/>
                </a:solidFill>
              </a:rPr>
              <a:t>Assosiasyon </a:t>
            </a:r>
            <a:r>
              <a:rPr lang="tr-TR" sz="3600">
                <a:solidFill>
                  <a:srgbClr val="FFFF00"/>
                </a:solidFill>
              </a:rPr>
              <a:t>lifleri</a:t>
            </a:r>
            <a:endParaRPr lang="tr-TR" sz="3200">
              <a:solidFill>
                <a:srgbClr val="FFFF00"/>
              </a:solidFill>
            </a:endParaRPr>
          </a:p>
        </p:txBody>
      </p:sp>
      <p:sp>
        <p:nvSpPr>
          <p:cNvPr id="49156" name="3 Metin kutusu"/>
          <p:cNvSpPr txBox="1">
            <a:spLocks noChangeArrowheads="1"/>
          </p:cNvSpPr>
          <p:nvPr/>
        </p:nvSpPr>
        <p:spPr bwMode="auto">
          <a:xfrm>
            <a:off x="1857375" y="6286500"/>
            <a:ext cx="5214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>
                <a:solidFill>
                  <a:schemeClr val="tx2"/>
                </a:solidFill>
              </a:rPr>
              <a:t>Cingulate Gyrusun bağlantıları</a:t>
            </a:r>
          </a:p>
        </p:txBody>
      </p:sp>
      <p:sp>
        <p:nvSpPr>
          <p:cNvPr id="49157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7A5C060-4146-4B2C-8E78-F99DCEDA2CE4}" type="slidenum">
              <a:rPr lang="tr-TR" smtClean="0"/>
              <a:pPr/>
              <a:t>19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236538"/>
            <a:ext cx="7777162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2 Metin kutusu"/>
          <p:cNvSpPr txBox="1">
            <a:spLocks noChangeArrowheads="1"/>
          </p:cNvSpPr>
          <p:nvPr/>
        </p:nvSpPr>
        <p:spPr bwMode="auto">
          <a:xfrm>
            <a:off x="1857375" y="6500813"/>
            <a:ext cx="5786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>
                <a:solidFill>
                  <a:schemeClr val="tx2"/>
                </a:solidFill>
              </a:rPr>
              <a:t>Prefrontal korteksin assosiasyon bağlantıları</a:t>
            </a:r>
          </a:p>
        </p:txBody>
      </p:sp>
      <p:sp>
        <p:nvSpPr>
          <p:cNvPr id="50180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3011936-3FA8-443C-AAD3-044FAFBCC6CB}" type="slidenum">
              <a:rPr lang="tr-TR" smtClean="0"/>
              <a:pPr/>
              <a:t>20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5 Başlık"/>
          <p:cNvSpPr>
            <a:spLocks noGrp="1"/>
          </p:cNvSpPr>
          <p:nvPr>
            <p:ph type="title"/>
          </p:nvPr>
        </p:nvSpPr>
        <p:spPr>
          <a:xfrm>
            <a:off x="395288" y="0"/>
            <a:ext cx="8497887" cy="1268413"/>
          </a:xfrm>
        </p:spPr>
        <p:txBody>
          <a:bodyPr>
            <a:normAutofit fontScale="90000"/>
          </a:bodyPr>
          <a:lstStyle/>
          <a:p>
            <a:r>
              <a:rPr lang="tr-TR" sz="2400" b="1" smtClean="0"/>
              <a:t/>
            </a:r>
            <a:br>
              <a:rPr lang="tr-TR" sz="2400" b="1" smtClean="0"/>
            </a:br>
            <a:r>
              <a:rPr lang="tr-TR" sz="2400" b="1" smtClean="0"/>
              <a:t/>
            </a:r>
            <a:br>
              <a:rPr lang="tr-TR" sz="2400" b="1" smtClean="0"/>
            </a:br>
            <a:r>
              <a:rPr lang="tr-TR" sz="2400" b="1" smtClean="0"/>
              <a:t/>
            </a:r>
            <a:br>
              <a:rPr lang="tr-TR" sz="2400" b="1" smtClean="0"/>
            </a:br>
            <a:r>
              <a:rPr lang="tr-TR" sz="2400" b="1" smtClean="0">
                <a:solidFill>
                  <a:srgbClr val="FFFF00"/>
                </a:solidFill>
              </a:rPr>
              <a:t>Lisan Fonksiyonları ve Serebral Korteksin Konuşma Alanları</a:t>
            </a:r>
            <a:r>
              <a:rPr lang="tr-TR" smtClean="0"/>
              <a:t/>
            </a:r>
            <a:br>
              <a:rPr lang="tr-TR" smtClean="0"/>
            </a:br>
            <a:endParaRPr lang="tr-TR" smtClean="0"/>
          </a:p>
        </p:txBody>
      </p:sp>
      <p:pic>
        <p:nvPicPr>
          <p:cNvPr id="51203" name="Picture 5" descr="brain_func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981075"/>
            <a:ext cx="4575175" cy="511175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2 İçerik Yer Tutucusu"/>
          <p:cNvSpPr txBox="1">
            <a:spLocks/>
          </p:cNvSpPr>
          <p:nvPr/>
        </p:nvSpPr>
        <p:spPr bwMode="auto">
          <a:xfrm>
            <a:off x="457200" y="1214438"/>
            <a:ext cx="3683000" cy="466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endParaRPr lang="tr-TR" kern="0" dirty="0">
              <a:solidFill>
                <a:schemeClr val="tx2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r>
              <a:rPr lang="tr-TR" kern="0" dirty="0">
                <a:solidFill>
                  <a:schemeClr val="tx2"/>
                </a:solidFill>
                <a:latin typeface="+mn-lt"/>
              </a:rPr>
              <a:t>Konuşma çoğunlukla bir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hemisferin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(sol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hemisfer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) fonksiyonu gibi görünmektedir.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endParaRPr lang="tr-TR" kern="0" dirty="0">
              <a:solidFill>
                <a:schemeClr val="tx2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r>
              <a:rPr lang="tr-TR" kern="0" dirty="0" err="1">
                <a:solidFill>
                  <a:schemeClr val="tx2"/>
                </a:solidFill>
                <a:latin typeface="+mn-lt"/>
              </a:rPr>
              <a:t>Broca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Alanı, konuşma organlarının koordine hareketi ile ilişkilidir.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Primer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motor korteksin yanında lokalizedir .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Broca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alanına komşu olan alan yüz ve ağzı kontrol etmektedir.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endParaRPr lang="tr-TR" kern="0" dirty="0">
              <a:solidFill>
                <a:schemeClr val="tx2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r>
              <a:rPr lang="tr-TR" kern="0" dirty="0">
                <a:solidFill>
                  <a:schemeClr val="tx2"/>
                </a:solidFill>
                <a:latin typeface="+mn-lt"/>
              </a:rPr>
              <a:t>Lisan fonksiyonlarının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nöroanatomisi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açısından, spesifik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kortikal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alanlar,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assosiasyon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yolları ve </a:t>
            </a:r>
            <a:r>
              <a:rPr lang="tr-TR" kern="0" dirty="0" err="1">
                <a:solidFill>
                  <a:schemeClr val="tx2"/>
                </a:solidFill>
                <a:latin typeface="+mn-lt"/>
              </a:rPr>
              <a:t>subkortikal</a:t>
            </a:r>
            <a:r>
              <a:rPr lang="tr-TR" kern="0" dirty="0">
                <a:solidFill>
                  <a:schemeClr val="tx2"/>
                </a:solidFill>
                <a:latin typeface="+mn-lt"/>
              </a:rPr>
              <a:t> yapılar önemlidir.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  <a:defRPr/>
            </a:pPr>
            <a:endParaRPr lang="tr-TR" kern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1205" name="5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48E6C07-B645-450E-8176-7751743A01F6}" type="slidenum">
              <a:rPr lang="tr-TR" smtClean="0"/>
              <a:pPr/>
              <a:t>21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sensory_mo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333375"/>
            <a:ext cx="700087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334154-1213-42E8-95AB-8D1C27D7642B}" type="slidenum">
              <a:rPr lang="tr-TR" smtClean="0"/>
              <a:pPr/>
              <a:t>22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2 İçerik Yer Tutucusu"/>
          <p:cNvSpPr>
            <a:spLocks noGrp="1"/>
          </p:cNvSpPr>
          <p:nvPr>
            <p:ph idx="1"/>
          </p:nvPr>
        </p:nvSpPr>
        <p:spPr>
          <a:xfrm>
            <a:off x="1676400" y="260350"/>
            <a:ext cx="7010400" cy="5835650"/>
          </a:xfrm>
        </p:spPr>
        <p:txBody>
          <a:bodyPr/>
          <a:lstStyle/>
          <a:p>
            <a:pPr>
              <a:defRPr/>
            </a:pPr>
            <a:endParaRPr lang="tr-TR" sz="20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tr-TR" sz="20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tr-TR" sz="2000" b="1" i="1" dirty="0" smtClean="0">
                <a:solidFill>
                  <a:srgbClr val="FFFF00"/>
                </a:solidFill>
              </a:rPr>
              <a:t>1. Spesifik </a:t>
            </a:r>
            <a:r>
              <a:rPr lang="tr-TR" sz="2000" b="1" i="1" dirty="0" err="1" smtClean="0">
                <a:solidFill>
                  <a:srgbClr val="FFFF00"/>
                </a:solidFill>
              </a:rPr>
              <a:t>Kortikal</a:t>
            </a:r>
            <a:r>
              <a:rPr lang="tr-TR" sz="2000" b="1" i="1" dirty="0" smtClean="0">
                <a:solidFill>
                  <a:srgbClr val="FFFF00"/>
                </a:solidFill>
              </a:rPr>
              <a:t> Alanlar:</a:t>
            </a:r>
            <a:r>
              <a:rPr lang="tr-TR" sz="2000" dirty="0" smtClean="0">
                <a:solidFill>
                  <a:srgbClr val="FFFF00"/>
                </a:solidFill>
              </a:rPr>
              <a:t> </a:t>
            </a:r>
            <a:r>
              <a:rPr lang="tr-TR" sz="2000" dirty="0" err="1" smtClean="0"/>
              <a:t>Broca</a:t>
            </a:r>
            <a:r>
              <a:rPr lang="tr-TR" sz="2000" dirty="0" smtClean="0"/>
              <a:t> (44) ve </a:t>
            </a:r>
            <a:r>
              <a:rPr lang="tr-TR" sz="2000" dirty="0" err="1" smtClean="0"/>
              <a:t>Wernicke</a:t>
            </a:r>
            <a:r>
              <a:rPr lang="tr-TR" sz="2000" dirty="0" smtClean="0"/>
              <a:t> (22) alanları </a:t>
            </a:r>
            <a:r>
              <a:rPr lang="tr-TR" sz="2000" dirty="0" err="1" smtClean="0"/>
              <a:t>primer</a:t>
            </a:r>
            <a:r>
              <a:rPr lang="tr-TR" sz="2000" dirty="0" smtClean="0"/>
              <a:t>, </a:t>
            </a:r>
            <a:r>
              <a:rPr lang="tr-TR" sz="2000" dirty="0" err="1" smtClean="0"/>
              <a:t>Angüler</a:t>
            </a:r>
            <a:r>
              <a:rPr lang="tr-TR" sz="2000" dirty="0" smtClean="0"/>
              <a:t> </a:t>
            </a:r>
            <a:r>
              <a:rPr lang="tr-TR" sz="2000" dirty="0" err="1" smtClean="0"/>
              <a:t>gyrus</a:t>
            </a:r>
            <a:r>
              <a:rPr lang="tr-TR" sz="2000" dirty="0" smtClean="0"/>
              <a:t> (39) </a:t>
            </a:r>
            <a:r>
              <a:rPr lang="tr-TR" sz="2000" dirty="0" err="1" smtClean="0"/>
              <a:t>sekonder</a:t>
            </a:r>
            <a:r>
              <a:rPr lang="tr-TR" sz="2000" dirty="0" smtClean="0"/>
              <a:t> </a:t>
            </a:r>
            <a:r>
              <a:rPr lang="tr-TR" sz="2000" dirty="0" err="1" smtClean="0"/>
              <a:t>assosiasyon</a:t>
            </a:r>
            <a:r>
              <a:rPr lang="tr-TR" sz="2000" dirty="0" smtClean="0"/>
              <a:t> alanları içinde yer alır .</a:t>
            </a:r>
          </a:p>
          <a:p>
            <a:pPr>
              <a:buFont typeface="Wingdings" pitchFamily="2" charset="2"/>
              <a:buNone/>
              <a:defRPr/>
            </a:pPr>
            <a:r>
              <a:rPr lang="tr-TR" sz="2000" dirty="0" smtClean="0"/>
              <a:t> </a:t>
            </a:r>
          </a:p>
          <a:p>
            <a:pPr>
              <a:defRPr/>
            </a:pPr>
            <a:r>
              <a:rPr lang="tr-TR" sz="2000" dirty="0" err="1" smtClean="0">
                <a:solidFill>
                  <a:srgbClr val="FF0000"/>
                </a:solidFill>
              </a:rPr>
              <a:t>Broca</a:t>
            </a:r>
            <a:r>
              <a:rPr lang="tr-TR" sz="2000" dirty="0" smtClean="0"/>
              <a:t> alanının özel görevi, komşu alanlar tarafından üretilmiş seslerin konuşulan lisan şekline dönüştürülmesi;</a:t>
            </a:r>
          </a:p>
          <a:p>
            <a:pPr>
              <a:defRPr/>
            </a:pP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Wernicke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smtClean="0"/>
              <a:t>alanının özel görevi, duyulanların söylenen biçimine dönüştürülmesinde kodlama ve duyulanların anlaşılması;</a:t>
            </a:r>
          </a:p>
          <a:p>
            <a:pPr>
              <a:defRPr/>
            </a:pPr>
            <a:r>
              <a:rPr lang="tr-TR" sz="2000" dirty="0" err="1" smtClean="0">
                <a:solidFill>
                  <a:srgbClr val="FF0000"/>
                </a:solidFill>
              </a:rPr>
              <a:t>Angüler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gyrus</a:t>
            </a:r>
            <a:r>
              <a:rPr lang="tr-TR" sz="2000" dirty="0" err="1" smtClean="0"/>
              <a:t>’un</a:t>
            </a:r>
            <a:r>
              <a:rPr lang="tr-TR" sz="2000" dirty="0" smtClean="0"/>
              <a:t> özel görevi, insanın işittiğini, adını, kendisine dokunan bir cismin adını yazabilmesi ve nihayet gördüğü bir şeyin adını yazabilmesi ve okumasıdır. </a:t>
            </a:r>
          </a:p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</p:txBody>
      </p:sp>
      <p:sp>
        <p:nvSpPr>
          <p:cNvPr id="53251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BFB7EA1-F45E-4CE0-858E-00EAA2C12A81}" type="slidenum">
              <a:rPr lang="tr-TR" smtClean="0"/>
              <a:pPr/>
              <a:t>23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2 Başlık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595313"/>
          </a:xfrm>
        </p:spPr>
        <p:txBody>
          <a:bodyPr/>
          <a:lstStyle/>
          <a:p>
            <a:r>
              <a:rPr lang="tr-TR" sz="3200" b="1" i="1" smtClean="0">
                <a:solidFill>
                  <a:srgbClr val="FFFF00"/>
                </a:solidFill>
              </a:rPr>
              <a:t>Spesifik Kortikal Alanlar</a:t>
            </a:r>
            <a:endParaRPr lang="tr-TR" sz="3200" smtClean="0"/>
          </a:p>
        </p:txBody>
      </p:sp>
      <p:sp>
        <p:nvSpPr>
          <p:cNvPr id="54276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1AC2EEA-32BD-495E-80A9-C97BF7B6F36C}" type="slidenum">
              <a:rPr lang="tr-TR" smtClean="0"/>
              <a:pPr/>
              <a:t>24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1676400" y="549275"/>
            <a:ext cx="7010400" cy="5546725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tr-TR" b="1" i="1" dirty="0" smtClean="0">
                <a:solidFill>
                  <a:srgbClr val="FFFF00"/>
                </a:solidFill>
              </a:rPr>
              <a:t>2. </a:t>
            </a:r>
            <a:r>
              <a:rPr lang="tr-TR" b="1" i="1" dirty="0" err="1" smtClean="0">
                <a:solidFill>
                  <a:srgbClr val="FFFF00"/>
                </a:solidFill>
              </a:rPr>
              <a:t>Assosiasyon</a:t>
            </a:r>
            <a:r>
              <a:rPr lang="tr-TR" b="1" i="1" dirty="0" smtClean="0">
                <a:solidFill>
                  <a:srgbClr val="FFFF00"/>
                </a:solidFill>
              </a:rPr>
              <a:t> Yolları: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smtClean="0"/>
              <a:t>Bu üç </a:t>
            </a:r>
            <a:r>
              <a:rPr lang="tr-TR" dirty="0" err="1" smtClean="0"/>
              <a:t>kortikal</a:t>
            </a:r>
            <a:r>
              <a:rPr lang="tr-TR" dirty="0" smtClean="0"/>
              <a:t> alan arasındaki bağlantılar da lisan fonksiyonları için gereklidir .</a:t>
            </a:r>
          </a:p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buFont typeface="Wingdings" pitchFamily="2" charset="2"/>
              <a:buNone/>
              <a:defRPr/>
            </a:pPr>
            <a:r>
              <a:rPr lang="tr-TR" i="1" dirty="0" smtClean="0">
                <a:solidFill>
                  <a:srgbClr val="C00000"/>
                </a:solidFill>
              </a:rPr>
              <a:t>a) </a:t>
            </a:r>
            <a:r>
              <a:rPr lang="tr-TR" i="1" dirty="0" err="1" smtClean="0">
                <a:solidFill>
                  <a:srgbClr val="C00000"/>
                </a:solidFill>
              </a:rPr>
              <a:t>Broca</a:t>
            </a:r>
            <a:r>
              <a:rPr lang="tr-TR" i="1" dirty="0" smtClean="0">
                <a:solidFill>
                  <a:srgbClr val="C00000"/>
                </a:solidFill>
              </a:rPr>
              <a:t> ve </a:t>
            </a:r>
            <a:r>
              <a:rPr lang="tr-TR" i="1" dirty="0" err="1" smtClean="0">
                <a:solidFill>
                  <a:srgbClr val="C00000"/>
                </a:solidFill>
              </a:rPr>
              <a:t>Wernicke</a:t>
            </a:r>
            <a:r>
              <a:rPr lang="tr-TR" i="1" dirty="0" smtClean="0">
                <a:solidFill>
                  <a:srgbClr val="C00000"/>
                </a:solidFill>
              </a:rPr>
              <a:t> Alanları Arasındaki Bağlantı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err="1" smtClean="0"/>
              <a:t>Arkuat</a:t>
            </a:r>
            <a:r>
              <a:rPr lang="tr-TR" dirty="0" smtClean="0"/>
              <a:t> </a:t>
            </a:r>
            <a:r>
              <a:rPr lang="tr-TR" dirty="0" err="1" smtClean="0"/>
              <a:t>fasikülüs</a:t>
            </a:r>
            <a:r>
              <a:rPr lang="tr-TR" dirty="0" smtClean="0"/>
              <a:t> ile insanların karşılıklı olarak duyma ve konuşma şeklinde kesintisiz iletişimleri sağlanır. Bir insanın duyduğu bir şeyi doğru olarak tekrarlaması da </a:t>
            </a:r>
            <a:r>
              <a:rPr lang="tr-TR" dirty="0" err="1" smtClean="0"/>
              <a:t>arkuat</a:t>
            </a:r>
            <a:r>
              <a:rPr lang="tr-TR" dirty="0" smtClean="0"/>
              <a:t> </a:t>
            </a:r>
            <a:r>
              <a:rPr lang="tr-TR" dirty="0" err="1" smtClean="0"/>
              <a:t>fasikülüs</a:t>
            </a:r>
            <a:r>
              <a:rPr lang="tr-TR" dirty="0" smtClean="0"/>
              <a:t> yolu ile olur .</a:t>
            </a:r>
          </a:p>
          <a:p>
            <a:pPr>
              <a:buFont typeface="Wingdings" pitchFamily="2" charset="2"/>
              <a:buNone/>
              <a:defRPr/>
            </a:pPr>
            <a:r>
              <a:rPr lang="tr-TR" i="1" dirty="0" smtClean="0">
                <a:solidFill>
                  <a:srgbClr val="C00000"/>
                </a:solidFill>
              </a:rPr>
              <a:t>b) </a:t>
            </a:r>
            <a:r>
              <a:rPr lang="tr-TR" i="1" dirty="0" err="1" smtClean="0">
                <a:solidFill>
                  <a:srgbClr val="C00000"/>
                </a:solidFill>
              </a:rPr>
              <a:t>Wernicke</a:t>
            </a:r>
            <a:r>
              <a:rPr lang="tr-TR" i="1" dirty="0" smtClean="0">
                <a:solidFill>
                  <a:srgbClr val="C00000"/>
                </a:solidFill>
              </a:rPr>
              <a:t> Alanı ile </a:t>
            </a:r>
            <a:r>
              <a:rPr lang="tr-TR" i="1" dirty="0" err="1" smtClean="0">
                <a:solidFill>
                  <a:srgbClr val="C00000"/>
                </a:solidFill>
              </a:rPr>
              <a:t>Angüler</a:t>
            </a:r>
            <a:r>
              <a:rPr lang="tr-TR" i="1" dirty="0" smtClean="0">
                <a:solidFill>
                  <a:srgbClr val="C00000"/>
                </a:solidFill>
              </a:rPr>
              <a:t> </a:t>
            </a:r>
            <a:r>
              <a:rPr lang="tr-TR" i="1" dirty="0" err="1" smtClean="0">
                <a:solidFill>
                  <a:srgbClr val="C00000"/>
                </a:solidFill>
              </a:rPr>
              <a:t>Gyrus</a:t>
            </a:r>
            <a:r>
              <a:rPr lang="tr-TR" i="1" dirty="0" smtClean="0">
                <a:solidFill>
                  <a:srgbClr val="C00000"/>
                </a:solidFill>
              </a:rPr>
              <a:t> Arasındaki Bağlantı: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Anlama fonksiyonunun hem işitsel hem de görsel anlamları ile bir bütün olarak ortaya konmasını sağlar.</a:t>
            </a:r>
          </a:p>
          <a:p>
            <a:pPr>
              <a:buFont typeface="Wingdings" pitchFamily="2" charset="2"/>
              <a:buNone/>
              <a:defRPr/>
            </a:pPr>
            <a:r>
              <a:rPr lang="tr-TR" dirty="0" smtClean="0"/>
              <a:t>	</a:t>
            </a:r>
          </a:p>
          <a:p>
            <a:pPr>
              <a:buFont typeface="Wingdings" pitchFamily="2" charset="2"/>
              <a:buNone/>
              <a:defRPr/>
            </a:pPr>
            <a:r>
              <a:rPr lang="tr-TR" i="1" dirty="0" smtClean="0">
                <a:solidFill>
                  <a:srgbClr val="C00000"/>
                </a:solidFill>
              </a:rPr>
              <a:t>c) </a:t>
            </a:r>
            <a:r>
              <a:rPr lang="tr-TR" i="1" dirty="0" err="1" smtClean="0">
                <a:solidFill>
                  <a:srgbClr val="C00000"/>
                </a:solidFill>
              </a:rPr>
              <a:t>Angüler</a:t>
            </a:r>
            <a:r>
              <a:rPr lang="tr-TR" i="1" dirty="0" smtClean="0">
                <a:solidFill>
                  <a:srgbClr val="C00000"/>
                </a:solidFill>
              </a:rPr>
              <a:t> </a:t>
            </a:r>
            <a:r>
              <a:rPr lang="tr-TR" i="1" dirty="0" err="1" smtClean="0">
                <a:solidFill>
                  <a:srgbClr val="C00000"/>
                </a:solidFill>
              </a:rPr>
              <a:t>Gyrus</a:t>
            </a:r>
            <a:r>
              <a:rPr lang="tr-TR" i="1" dirty="0" smtClean="0">
                <a:solidFill>
                  <a:srgbClr val="C00000"/>
                </a:solidFill>
              </a:rPr>
              <a:t> ile </a:t>
            </a:r>
            <a:r>
              <a:rPr lang="tr-TR" i="1" dirty="0" err="1" smtClean="0">
                <a:solidFill>
                  <a:srgbClr val="C00000"/>
                </a:solidFill>
              </a:rPr>
              <a:t>Broca</a:t>
            </a:r>
            <a:r>
              <a:rPr lang="tr-TR" i="1" dirty="0" smtClean="0">
                <a:solidFill>
                  <a:srgbClr val="C00000"/>
                </a:solidFill>
              </a:rPr>
              <a:t> Alanı Arsındaki Bağlantı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err="1" smtClean="0"/>
              <a:t>Superior</a:t>
            </a:r>
            <a:r>
              <a:rPr lang="tr-TR" dirty="0" smtClean="0"/>
              <a:t> </a:t>
            </a:r>
            <a:r>
              <a:rPr lang="tr-TR" dirty="0" err="1" smtClean="0"/>
              <a:t>longitudinal</a:t>
            </a:r>
            <a:r>
              <a:rPr lang="tr-TR" dirty="0" smtClean="0"/>
              <a:t> fasikülüsün bir parçasıdır. En çarpıcı işlevi sesli okumanın sağlanmasıdır.</a:t>
            </a:r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55299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76F1BB-E63B-4BB7-93DE-2539A3CA5A70}" type="slidenum">
              <a:rPr lang="tr-TR" smtClean="0"/>
              <a:pPr/>
              <a:t>25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itfnoroloji.org/semi2/agnozi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49275"/>
            <a:ext cx="7056438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2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EE95622-062E-4E3D-BDCD-6BF0AA09B62C}" type="slidenum">
              <a:rPr lang="tr-TR" smtClean="0"/>
              <a:pPr/>
              <a:t>26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2 İçerik Yer Tutucusu"/>
          <p:cNvSpPr>
            <a:spLocks noGrp="1"/>
          </p:cNvSpPr>
          <p:nvPr>
            <p:ph idx="1"/>
          </p:nvPr>
        </p:nvSpPr>
        <p:spPr>
          <a:xfrm>
            <a:off x="0" y="549275"/>
            <a:ext cx="4932363" cy="59753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1800" b="1" i="1" dirty="0" smtClean="0">
                <a:solidFill>
                  <a:srgbClr val="FFFF00"/>
                </a:solidFill>
              </a:rPr>
              <a:t>3. </a:t>
            </a:r>
            <a:r>
              <a:rPr lang="tr-TR" sz="1800" b="1" i="1" dirty="0" err="1" smtClean="0">
                <a:solidFill>
                  <a:srgbClr val="FFFF00"/>
                </a:solidFill>
              </a:rPr>
              <a:t>Subkortikal</a:t>
            </a:r>
            <a:r>
              <a:rPr lang="tr-TR" sz="1800" b="1" i="1" dirty="0" smtClean="0">
                <a:solidFill>
                  <a:srgbClr val="FFFF00"/>
                </a:solidFill>
              </a:rPr>
              <a:t> Yapılar</a:t>
            </a:r>
            <a:endParaRPr lang="tr-TR" sz="18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tr-TR" sz="1800" dirty="0" smtClean="0">
                <a:solidFill>
                  <a:srgbClr val="C00000"/>
                </a:solidFill>
              </a:rPr>
              <a:t>Dominant </a:t>
            </a:r>
            <a:r>
              <a:rPr lang="tr-TR" sz="1800" dirty="0" err="1" smtClean="0">
                <a:solidFill>
                  <a:srgbClr val="C00000"/>
                </a:solidFill>
              </a:rPr>
              <a:t>talamus</a:t>
            </a:r>
            <a:r>
              <a:rPr lang="tr-TR" sz="1800" dirty="0" smtClean="0">
                <a:solidFill>
                  <a:srgbClr val="C00000"/>
                </a:solidFill>
              </a:rPr>
              <a:t> ve </a:t>
            </a:r>
            <a:r>
              <a:rPr lang="tr-TR" sz="1800" dirty="0" err="1" smtClean="0">
                <a:solidFill>
                  <a:srgbClr val="C00000"/>
                </a:solidFill>
              </a:rPr>
              <a:t>Striata</a:t>
            </a:r>
            <a:r>
              <a:rPr lang="tr-TR" sz="1800" dirty="0" smtClean="0">
                <a:solidFill>
                  <a:srgbClr val="C00000"/>
                </a:solidFill>
              </a:rPr>
              <a:t>-</a:t>
            </a:r>
            <a:r>
              <a:rPr lang="tr-TR" sz="1800" dirty="0" err="1" smtClean="0">
                <a:solidFill>
                  <a:srgbClr val="C00000"/>
                </a:solidFill>
              </a:rPr>
              <a:t>kapsüler</a:t>
            </a:r>
            <a:r>
              <a:rPr lang="tr-TR" sz="1800" dirty="0" smtClean="0">
                <a:solidFill>
                  <a:srgbClr val="C00000"/>
                </a:solidFill>
              </a:rPr>
              <a:t> alandır</a:t>
            </a:r>
            <a:r>
              <a:rPr lang="tr-TR" sz="1800" dirty="0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tr-TR" sz="1800" dirty="0" smtClean="0"/>
              <a:t>Duyulan bir kelimeyi tekrar etmek için bilgi öncelikle </a:t>
            </a:r>
            <a:r>
              <a:rPr lang="tr-TR" sz="1800" dirty="0" err="1" smtClean="0"/>
              <a:t>primer</a:t>
            </a:r>
            <a:r>
              <a:rPr lang="tr-TR" sz="1800" dirty="0" smtClean="0"/>
              <a:t> işitsel kortekse gitmelidir. </a:t>
            </a:r>
          </a:p>
          <a:p>
            <a:pPr>
              <a:buFont typeface="Wingdings" pitchFamily="2" charset="2"/>
              <a:buNone/>
            </a:pPr>
            <a:r>
              <a:rPr lang="tr-TR" sz="1800" dirty="0" err="1" smtClean="0"/>
              <a:t>Primer</a:t>
            </a:r>
            <a:r>
              <a:rPr lang="tr-TR" sz="1800" dirty="0" smtClean="0"/>
              <a:t> işitsel </a:t>
            </a:r>
            <a:r>
              <a:rPr lang="tr-TR" sz="1800" dirty="0" err="1" smtClean="0"/>
              <a:t>korteksden</a:t>
            </a:r>
            <a:r>
              <a:rPr lang="tr-TR" sz="1800" dirty="0" smtClean="0"/>
              <a:t> </a:t>
            </a:r>
            <a:r>
              <a:rPr lang="tr-TR" sz="1800" dirty="0" err="1" smtClean="0"/>
              <a:t>Wernicke</a:t>
            </a:r>
            <a:r>
              <a:rPr lang="tr-TR" sz="1800" dirty="0" smtClean="0"/>
              <a:t> alanının da bulunduğu arka konuşma alanına bilgi aktarılmalıdır. </a:t>
            </a:r>
          </a:p>
          <a:p>
            <a:pPr>
              <a:buFont typeface="Wingdings" pitchFamily="2" charset="2"/>
              <a:buNone/>
            </a:pPr>
            <a:r>
              <a:rPr lang="tr-TR" sz="1800" dirty="0" smtClean="0"/>
              <a:t>Bilgi, </a:t>
            </a:r>
            <a:r>
              <a:rPr lang="tr-TR" sz="1800" dirty="0" err="1" smtClean="0"/>
              <a:t>Wernicke</a:t>
            </a:r>
            <a:r>
              <a:rPr lang="tr-TR" sz="1800" dirty="0" smtClean="0"/>
              <a:t> alanından </a:t>
            </a:r>
            <a:r>
              <a:rPr lang="tr-TR" sz="1800" dirty="0" err="1" smtClean="0"/>
              <a:t>Broca</a:t>
            </a:r>
            <a:r>
              <a:rPr lang="tr-TR" sz="1800" dirty="0" smtClean="0"/>
              <a:t> alanına ve daha sonra </a:t>
            </a:r>
            <a:r>
              <a:rPr lang="tr-TR" sz="1800" dirty="0" err="1" smtClean="0"/>
              <a:t>Primer</a:t>
            </a:r>
            <a:r>
              <a:rPr lang="tr-TR" sz="1800" dirty="0" smtClean="0"/>
              <a:t> Motor Kortekse iletilmektedir.</a:t>
            </a:r>
          </a:p>
          <a:p>
            <a:pPr>
              <a:buFont typeface="Wingdings" pitchFamily="2" charset="2"/>
              <a:buNone/>
            </a:pPr>
            <a:endParaRPr lang="tr-TR" sz="1800" dirty="0" smtClean="0"/>
          </a:p>
          <a:p>
            <a:pPr>
              <a:buFont typeface="Wingdings" pitchFamily="2" charset="2"/>
              <a:buNone/>
            </a:pPr>
            <a:r>
              <a:rPr lang="tr-TR" sz="1800" dirty="0" smtClean="0"/>
              <a:t>Okunan bir kelimeyi söylemek için bilgi öncelikle </a:t>
            </a:r>
            <a:r>
              <a:rPr lang="tr-TR" sz="1800" dirty="0" err="1" smtClean="0"/>
              <a:t>primer</a:t>
            </a:r>
            <a:r>
              <a:rPr lang="tr-TR" sz="1800" dirty="0" smtClean="0"/>
              <a:t> görsel kortekse gitmelidir.</a:t>
            </a:r>
          </a:p>
          <a:p>
            <a:pPr>
              <a:buFont typeface="Wingdings" pitchFamily="2" charset="2"/>
              <a:buNone/>
            </a:pPr>
            <a:r>
              <a:rPr lang="tr-TR" sz="1800" dirty="0" smtClean="0"/>
              <a:t> </a:t>
            </a:r>
            <a:r>
              <a:rPr lang="tr-TR" sz="1800" dirty="0" err="1" smtClean="0"/>
              <a:t>Primer</a:t>
            </a:r>
            <a:r>
              <a:rPr lang="tr-TR" sz="1800" dirty="0" smtClean="0"/>
              <a:t> görsel </a:t>
            </a:r>
            <a:r>
              <a:rPr lang="tr-TR" sz="1800" dirty="0" err="1" smtClean="0"/>
              <a:t>korteksden</a:t>
            </a:r>
            <a:r>
              <a:rPr lang="tr-TR" sz="1800" dirty="0" smtClean="0"/>
              <a:t> </a:t>
            </a:r>
            <a:r>
              <a:rPr lang="tr-TR" sz="1800" dirty="0" err="1" smtClean="0"/>
              <a:t>angüler</a:t>
            </a:r>
            <a:r>
              <a:rPr lang="tr-TR" sz="1800" dirty="0" smtClean="0"/>
              <a:t> </a:t>
            </a:r>
            <a:r>
              <a:rPr lang="tr-TR" sz="1800" dirty="0" err="1" smtClean="0"/>
              <a:t>gyrus</a:t>
            </a:r>
            <a:r>
              <a:rPr lang="tr-TR" sz="1800" dirty="0" smtClean="0"/>
              <a:t> yardımı ile </a:t>
            </a:r>
            <a:r>
              <a:rPr lang="tr-TR" sz="1800" dirty="0" err="1" smtClean="0"/>
              <a:t>Wernicke</a:t>
            </a:r>
            <a:r>
              <a:rPr lang="tr-TR" sz="1800" dirty="0" smtClean="0"/>
              <a:t> alanına bilgi iletilir. </a:t>
            </a:r>
          </a:p>
          <a:p>
            <a:pPr>
              <a:buFont typeface="Wingdings" pitchFamily="2" charset="2"/>
              <a:buNone/>
            </a:pPr>
            <a:r>
              <a:rPr lang="tr-TR" sz="1800" dirty="0" smtClean="0"/>
              <a:t>Bilgi, </a:t>
            </a:r>
            <a:r>
              <a:rPr lang="tr-TR" sz="1800" dirty="0" err="1" smtClean="0"/>
              <a:t>Wernicke</a:t>
            </a:r>
            <a:r>
              <a:rPr lang="tr-TR" sz="1800" dirty="0" smtClean="0"/>
              <a:t> alanından </a:t>
            </a:r>
            <a:r>
              <a:rPr lang="tr-TR" sz="1800" dirty="0" err="1" smtClean="0"/>
              <a:t>Broca</a:t>
            </a:r>
            <a:r>
              <a:rPr lang="tr-TR" sz="1800" dirty="0" smtClean="0"/>
              <a:t> alanına ve daha sonra </a:t>
            </a:r>
            <a:r>
              <a:rPr lang="tr-TR" sz="1800" dirty="0" err="1" smtClean="0"/>
              <a:t>Primer</a:t>
            </a:r>
            <a:r>
              <a:rPr lang="tr-TR" sz="1800" dirty="0" smtClean="0"/>
              <a:t> Motor Kortekse iletilmektedir .</a:t>
            </a:r>
          </a:p>
          <a:p>
            <a:endParaRPr lang="tr-TR" dirty="0" smtClean="0"/>
          </a:p>
        </p:txBody>
      </p:sp>
      <p:pic>
        <p:nvPicPr>
          <p:cNvPr id="57347" name="Picture 4" descr="sensory_mo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60350"/>
            <a:ext cx="435610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geschwi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500438"/>
            <a:ext cx="4752975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AE1FBC1-1617-4829-9128-552C564F0C60}" type="slidenum">
              <a:rPr lang="tr-TR" smtClean="0"/>
              <a:pPr/>
              <a:t>27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ChangeArrowheads="1"/>
          </p:cNvSpPr>
          <p:nvPr/>
        </p:nvSpPr>
        <p:spPr bwMode="auto">
          <a:xfrm>
            <a:off x="0" y="6400800"/>
            <a:ext cx="3224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tr-TR" sz="1400" b="1">
                <a:ea typeface="Times New Roman" pitchFamily="18" charset="0"/>
                <a:cs typeface="Arial" charset="0"/>
              </a:rPr>
              <a:t>Tablo 3. Merkezi Lisan Mekanizması</a:t>
            </a:r>
            <a:endParaRPr lang="tr-TR" sz="1400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sz="quarter" idx="4294967295"/>
          </p:nvPr>
        </p:nvGraphicFramePr>
        <p:xfrm>
          <a:off x="0" y="0"/>
          <a:ext cx="9144000" cy="6369558"/>
        </p:xfrm>
        <a:graphic>
          <a:graphicData uri="http://schemas.openxmlformats.org/drawingml/2006/table">
            <a:tbl>
              <a:tblPr/>
              <a:tblGrid>
                <a:gridCol w="3929063"/>
                <a:gridCol w="5214937"/>
              </a:tblGrid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Broca alanı</a:t>
                      </a: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Artikülasyon için motor programlama</a:t>
                      </a: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Motor strip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Artikülasyon kaslarının aktivasyonu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Arkuat fasikülüs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Postrior alanlardan anterior alanlara linguistik bilginin taşınması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Wernicke alanı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Oral lisanın anlaşılması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Angular gyrus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Görsel, işitsel ve taktil bilginin entegre edilmesi, okumanın sembolik entegrasyonunun dışarıya taşınması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Supramarjinal gyrus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Yazı yazmanın sembolik entegrasyonu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Corpus callosum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Hemisferler arasında bilgi alışverişinin sağlanmsı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Subkortikal alanlar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Talamik isimlendirme ve hafıza mekanizmaları, insular, kapsular ve striatal lisan ve konuşma mekanizmaları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45" marR="6794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8400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6245225"/>
            <a:ext cx="3348038" cy="476250"/>
          </a:xfrm>
          <a:noFill/>
        </p:spPr>
        <p:txBody>
          <a:bodyPr/>
          <a:lstStyle/>
          <a:p>
            <a:pPr algn="l"/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912</Words>
  <Application>Microsoft Office PowerPoint</Application>
  <PresentationFormat>Ekran Gösterisi (4:3)</PresentationFormat>
  <Paragraphs>216</Paragraphs>
  <Slides>28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 KONUŞMANIN NÖROMOTOR KONTROLÜ </vt:lpstr>
      <vt:lpstr>Slayt 2</vt:lpstr>
      <vt:lpstr>Slayt 3</vt:lpstr>
      <vt:lpstr>                          Kortikospinal Yol .   </vt:lpstr>
      <vt:lpstr>Slayt 5</vt:lpstr>
      <vt:lpstr> Kortikobulbar Yol    </vt:lpstr>
      <vt:lpstr>Slayt 7</vt:lpstr>
      <vt:lpstr>Slayt 8</vt:lpstr>
      <vt:lpstr>Slayt 9</vt:lpstr>
      <vt:lpstr>Slayt 10</vt:lpstr>
      <vt:lpstr>Slayt 11</vt:lpstr>
      <vt:lpstr>Slayt 12</vt:lpstr>
      <vt:lpstr>                  SEREBRAL KORTEKSİN MEKANİZMASI VE                     BAĞLANTILARI</vt:lpstr>
      <vt:lpstr>      </vt:lpstr>
      <vt:lpstr>Hemisferler Arası Bağlantılar   </vt:lpstr>
      <vt:lpstr>Slayt 16</vt:lpstr>
      <vt:lpstr>Slayt 17</vt:lpstr>
      <vt:lpstr>Slayt 18</vt:lpstr>
      <vt:lpstr>Slayt 19</vt:lpstr>
      <vt:lpstr>Slayt 20</vt:lpstr>
      <vt:lpstr>   Lisan Fonksiyonları ve Serebral Korteksin Konuşma Alanları </vt:lpstr>
      <vt:lpstr>Slayt 22</vt:lpstr>
      <vt:lpstr>Slayt 23</vt:lpstr>
      <vt:lpstr>Spesifik Kortikal Alanlar</vt:lpstr>
      <vt:lpstr>Slayt 25</vt:lpstr>
      <vt:lpstr>Slayt 26</vt:lpstr>
      <vt:lpstr>Slayt 27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KONUŞMANIN NÖROMOTOR KONTROLÜ </dc:title>
  <cp:lastModifiedBy>FATİH MEHMET ŞAHİN</cp:lastModifiedBy>
  <cp:revision>1</cp:revision>
  <dcterms:modified xsi:type="dcterms:W3CDTF">2020-03-19T20:21:59Z</dcterms:modified>
</cp:coreProperties>
</file>