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Santral ve Periferik Sinir</a:t>
            </a:r>
            <a:br>
              <a:rPr lang="it-IT" dirty="0">
                <a:solidFill>
                  <a:srgbClr val="FF0000"/>
                </a:solidFill>
              </a:rPr>
            </a:br>
            <a:r>
              <a:rPr lang="it-IT" dirty="0">
                <a:solidFill>
                  <a:srgbClr val="FF0000"/>
                </a:solidFill>
              </a:rPr>
              <a:t>Sistemi Tıbbi Terimleri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/>
              <a:t>Vücudu oluşturan kalp, akciğer, kas, böbrek, mide </a:t>
            </a:r>
            <a:r>
              <a:rPr lang="tr-TR" dirty="0" smtClean="0"/>
              <a:t>gibi organlar </a:t>
            </a:r>
            <a:r>
              <a:rPr lang="tr-TR" dirty="0"/>
              <a:t>ile bazı organların oluşturduğu dolaşım, boşaltım, solunum, sindirim gibi sistemlerin </a:t>
            </a:r>
            <a:r>
              <a:rPr lang="tr-TR" dirty="0" smtClean="0"/>
              <a:t>birbirine bağlı</a:t>
            </a:r>
            <a:r>
              <a:rPr lang="tr-TR" dirty="0"/>
              <a:t>, koordinasyonlu ve bir bütün halinde çalışmasını sağlayan, yöneten sisteme sinir sistemi denir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Vücut ağırlığına göre oranı erişkinlerde % 2 </a:t>
            </a:r>
            <a:r>
              <a:rPr lang="tr-TR" dirty="0" err="1"/>
              <a:t>dir</a:t>
            </a:r>
            <a:r>
              <a:rPr lang="tr-TR" dirty="0"/>
              <a:t>, </a:t>
            </a:r>
            <a:r>
              <a:rPr lang="tr-TR" dirty="0" smtClean="0"/>
              <a:t>yeni doğan </a:t>
            </a:r>
            <a:r>
              <a:rPr lang="tr-TR" dirty="0"/>
              <a:t>çocuklarda bu oran daha yüksektir.</a:t>
            </a:r>
          </a:p>
        </p:txBody>
      </p:sp>
    </p:spTree>
    <p:extLst>
      <p:ext uri="{BB962C8B-B14F-4D97-AF65-F5344CB8AC3E}">
        <p14:creationId xmlns="" xmlns:p14="http://schemas.microsoft.com/office/powerpoint/2010/main" val="1250169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762000" y="685800"/>
            <a:ext cx="7543800" cy="5119464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Sinir sisteminin görevleri, gelişmiş yapılı canlılarda içten ve dıştan gelen uyarıları </a:t>
            </a:r>
            <a:r>
              <a:rPr lang="tr-TR" dirty="0" smtClean="0"/>
              <a:t>algılamak, algılanan </a:t>
            </a:r>
            <a:r>
              <a:rPr lang="tr-TR" dirty="0"/>
              <a:t>uyarıları birleştirip bütünleştirmek, bilgi elde etmek, elde edilen bilgiyi depolamak </a:t>
            </a:r>
            <a:r>
              <a:rPr lang="tr-TR" dirty="0" smtClean="0"/>
              <a:t>- değerlendirmek</a:t>
            </a:r>
            <a:r>
              <a:rPr lang="tr-TR" dirty="0"/>
              <a:t>, vücut içerisinde hücreler ağı sayesinde sinyallerin farklı bölgelere iletimini </a:t>
            </a:r>
            <a:r>
              <a:rPr lang="tr-TR" dirty="0" smtClean="0"/>
              <a:t>sağlamak, organların </a:t>
            </a:r>
            <a:r>
              <a:rPr lang="tr-TR" dirty="0"/>
              <a:t>– kasların aktivitelerini </a:t>
            </a:r>
            <a:r>
              <a:rPr lang="tr-TR" dirty="0" smtClean="0"/>
              <a:t>düzenlemektir.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Sinir hücrelerine </a:t>
            </a:r>
            <a:r>
              <a:rPr lang="tr-TR" dirty="0" smtClean="0">
                <a:solidFill>
                  <a:srgbClr val="FF0000"/>
                </a:solidFill>
              </a:rPr>
              <a:t>nöron </a:t>
            </a:r>
            <a:r>
              <a:rPr lang="tr-TR" dirty="0"/>
              <a:t>denilmektedir. Nöronlar çeşitli biçim ve büyüklükte olabilirler ve sinirsel uyarıları elektriksel </a:t>
            </a:r>
            <a:r>
              <a:rPr lang="tr-TR" dirty="0" smtClean="0"/>
              <a:t>yada kimyasal </a:t>
            </a:r>
            <a:r>
              <a:rPr lang="tr-TR" dirty="0"/>
              <a:t>yolla iletirler</a:t>
            </a:r>
          </a:p>
        </p:txBody>
      </p:sp>
    </p:spTree>
    <p:extLst>
      <p:ext uri="{BB962C8B-B14F-4D97-AF65-F5344CB8AC3E}">
        <p14:creationId xmlns="" xmlns:p14="http://schemas.microsoft.com/office/powerpoint/2010/main" val="24448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/>
              <a:t>Nöronlar genel olarak hücre </a:t>
            </a:r>
            <a:r>
              <a:rPr lang="tr-TR" dirty="0" smtClean="0"/>
              <a:t>gövdesi ve </a:t>
            </a:r>
            <a:r>
              <a:rPr lang="tr-TR" dirty="0"/>
              <a:t>uzantılar olmak üzere 2 kısımdan oluşur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 </a:t>
            </a:r>
            <a:r>
              <a:rPr lang="tr-TR" dirty="0"/>
              <a:t>Hücre gövdesi içerisinde </a:t>
            </a:r>
            <a:r>
              <a:rPr lang="tr-TR" dirty="0">
                <a:solidFill>
                  <a:srgbClr val="FF0000"/>
                </a:solidFill>
              </a:rPr>
              <a:t>çekirdek, sitoplazma ve </a:t>
            </a:r>
            <a:r>
              <a:rPr lang="tr-TR" dirty="0" err="1" smtClean="0">
                <a:solidFill>
                  <a:srgbClr val="FF0000"/>
                </a:solidFill>
              </a:rPr>
              <a:t>organeller</a:t>
            </a:r>
            <a:r>
              <a:rPr lang="tr-TR" dirty="0" smtClean="0"/>
              <a:t> bulunan </a:t>
            </a:r>
            <a:r>
              <a:rPr lang="tr-TR" dirty="0"/>
              <a:t>bölümdür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Hücre gövdesi, sinir hücresinin yönetilmesini ve yaşatılmasını sağlar. </a:t>
            </a:r>
            <a:r>
              <a:rPr lang="tr-TR" dirty="0" smtClean="0"/>
              <a:t>Uzantılar uyarıları </a:t>
            </a:r>
            <a:r>
              <a:rPr lang="tr-TR" dirty="0"/>
              <a:t>alma ve iletme görevini yapar. Uzantılar, 2 çeşit olup kısa ve çok sayıda olanına </a:t>
            </a:r>
            <a:r>
              <a:rPr lang="tr-TR" dirty="0" err="1">
                <a:solidFill>
                  <a:srgbClr val="FF0000"/>
                </a:solidFill>
              </a:rPr>
              <a:t>dentrit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dirty="0"/>
              <a:t>uzun </a:t>
            </a:r>
            <a:r>
              <a:rPr lang="tr-TR" dirty="0" smtClean="0"/>
              <a:t>ve bir </a:t>
            </a:r>
            <a:r>
              <a:rPr lang="tr-TR" dirty="0"/>
              <a:t>tane olanına </a:t>
            </a:r>
            <a:r>
              <a:rPr lang="tr-TR" dirty="0">
                <a:solidFill>
                  <a:srgbClr val="FF0000"/>
                </a:solidFill>
              </a:rPr>
              <a:t>akson </a:t>
            </a:r>
            <a:r>
              <a:rPr lang="tr-TR" dirty="0"/>
              <a:t>denir.</a:t>
            </a:r>
          </a:p>
        </p:txBody>
      </p:sp>
    </p:spTree>
    <p:extLst>
      <p:ext uri="{BB962C8B-B14F-4D97-AF65-F5344CB8AC3E}">
        <p14:creationId xmlns="" xmlns:p14="http://schemas.microsoft.com/office/powerpoint/2010/main" val="624405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/>
              <a:t>sinir sisteminin </a:t>
            </a:r>
            <a:r>
              <a:rPr lang="tr-TR" dirty="0" smtClean="0"/>
              <a:t>kütle olarak </a:t>
            </a:r>
            <a:r>
              <a:rPr lang="tr-TR" dirty="0"/>
              <a:t>yarısını oluşturan, sayıca da nöronların yaklaşık on katı kadar olan yardımcı hücreler </a:t>
            </a:r>
            <a:r>
              <a:rPr lang="tr-TR" dirty="0" smtClean="0"/>
              <a:t>vardır, bunlara </a:t>
            </a:r>
            <a:r>
              <a:rPr lang="tr-TR" dirty="0" err="1">
                <a:solidFill>
                  <a:srgbClr val="FF0000"/>
                </a:solidFill>
              </a:rPr>
              <a:t>glia</a:t>
            </a:r>
            <a:r>
              <a:rPr lang="tr-TR" dirty="0"/>
              <a:t> hücreleri </a:t>
            </a:r>
            <a:r>
              <a:rPr lang="tr-TR" dirty="0" smtClean="0"/>
              <a:t>denir.</a:t>
            </a:r>
          </a:p>
          <a:p>
            <a:pPr algn="just"/>
            <a:r>
              <a:rPr lang="tr-TR" dirty="0" smtClean="0"/>
              <a:t>sinir </a:t>
            </a:r>
            <a:r>
              <a:rPr lang="tr-TR" dirty="0"/>
              <a:t>hücrelerinin ve sinir </a:t>
            </a:r>
            <a:r>
              <a:rPr lang="tr-TR" dirty="0" smtClean="0"/>
              <a:t>sisteminin görevini sürdürmesine </a:t>
            </a:r>
            <a:r>
              <a:rPr lang="tr-TR" dirty="0"/>
              <a:t>yardımcı </a:t>
            </a:r>
            <a:r>
              <a:rPr lang="tr-TR" dirty="0" smtClean="0"/>
              <a:t>olurlar</a:t>
            </a:r>
          </a:p>
          <a:p>
            <a:pPr algn="just"/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3" y="3140968"/>
            <a:ext cx="3600400" cy="339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7566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 err="1">
                <a:solidFill>
                  <a:srgbClr val="FF0000"/>
                </a:solidFill>
              </a:rPr>
              <a:t>Myelin</a:t>
            </a:r>
            <a:r>
              <a:rPr lang="tr-TR" dirty="0">
                <a:solidFill>
                  <a:srgbClr val="FF0000"/>
                </a:solidFill>
              </a:rPr>
              <a:t> kılıflar </a:t>
            </a:r>
            <a:r>
              <a:rPr lang="tr-TR" dirty="0"/>
              <a:t>sinir tellerinin her birinin etrafını sarar, onların elektriksel </a:t>
            </a:r>
            <a:r>
              <a:rPr lang="tr-TR" dirty="0" smtClean="0"/>
              <a:t>olarak yalıtılmasını </a:t>
            </a:r>
            <a:r>
              <a:rPr lang="tr-TR" dirty="0"/>
              <a:t>sağlar </a:t>
            </a:r>
            <a:r>
              <a:rPr lang="tr-TR" dirty="0" smtClean="0"/>
              <a:t>ve iletkenliği </a:t>
            </a:r>
            <a:r>
              <a:rPr lang="tr-TR" dirty="0"/>
              <a:t>artırarak uyarının hızını artırır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6705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4725144"/>
            <a:ext cx="8856984" cy="160020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SANTRAL VE PERİFERİK SİNİR SİSTEMİ HAKKINDA GENEL</a:t>
            </a:r>
            <a:br>
              <a:rPr lang="tr-TR" dirty="0">
                <a:solidFill>
                  <a:srgbClr val="FF0000"/>
                </a:solidFill>
              </a:rPr>
            </a:br>
            <a:r>
              <a:rPr lang="tr-TR" dirty="0">
                <a:solidFill>
                  <a:srgbClr val="FF0000"/>
                </a:solidFill>
              </a:rPr>
              <a:t>BİLGİLER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/>
              <a:t>Sinir sistemi yapı ve görevlerindeki farklılığa dayanarak iki </a:t>
            </a:r>
            <a:r>
              <a:rPr lang="tr-TR" dirty="0" err="1"/>
              <a:t>kısıma</a:t>
            </a:r>
            <a:r>
              <a:rPr lang="tr-TR" dirty="0"/>
              <a:t> ayrılır. Bunlar </a:t>
            </a:r>
            <a:r>
              <a:rPr lang="tr-TR" dirty="0" smtClean="0">
                <a:solidFill>
                  <a:srgbClr val="FF0000"/>
                </a:solidFill>
              </a:rPr>
              <a:t>merkezi (santral</a:t>
            </a:r>
            <a:r>
              <a:rPr lang="tr-TR" dirty="0">
                <a:solidFill>
                  <a:srgbClr val="FF0000"/>
                </a:solidFill>
              </a:rPr>
              <a:t>) ve çevresel (</a:t>
            </a:r>
            <a:r>
              <a:rPr lang="tr-TR" dirty="0" err="1">
                <a:solidFill>
                  <a:srgbClr val="FF0000"/>
                </a:solidFill>
              </a:rPr>
              <a:t>periferik</a:t>
            </a:r>
            <a:r>
              <a:rPr lang="tr-TR" dirty="0">
                <a:solidFill>
                  <a:srgbClr val="FF0000"/>
                </a:solidFill>
              </a:rPr>
              <a:t>) sinir sistemidir</a:t>
            </a:r>
            <a:r>
              <a:rPr lang="tr-TR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tr-TR" dirty="0">
                <a:solidFill>
                  <a:srgbClr val="FF0000"/>
                </a:solidFill>
              </a:rPr>
              <a:t>1. Santral Sinir Sistemi</a:t>
            </a:r>
          </a:p>
          <a:p>
            <a:pPr algn="just"/>
            <a:r>
              <a:rPr lang="tr-TR" dirty="0">
                <a:solidFill>
                  <a:schemeClr val="tx1"/>
                </a:solidFill>
              </a:rPr>
              <a:t>Santral sinir sistemi özel sinirsel organlardan oluşur. Kafatası ve omurga kemikleri arasında korunan </a:t>
            </a:r>
            <a:r>
              <a:rPr lang="tr-TR" dirty="0" smtClean="0">
                <a:solidFill>
                  <a:schemeClr val="tx1"/>
                </a:solidFill>
              </a:rPr>
              <a:t>bu sinirsel </a:t>
            </a:r>
            <a:r>
              <a:rPr lang="tr-TR" dirty="0">
                <a:solidFill>
                  <a:schemeClr val="tx1"/>
                </a:solidFill>
              </a:rPr>
              <a:t>organlar beyin, beyincik, beyin sapı ve omuriliktir.</a:t>
            </a:r>
          </a:p>
        </p:txBody>
      </p:sp>
    </p:spTree>
    <p:extLst>
      <p:ext uri="{BB962C8B-B14F-4D97-AF65-F5344CB8AC3E}">
        <p14:creationId xmlns="" xmlns:p14="http://schemas.microsoft.com/office/powerpoint/2010/main" val="423988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762000" y="685800"/>
            <a:ext cx="7543800" cy="5263480"/>
          </a:xfrm>
        </p:spPr>
        <p:txBody>
          <a:bodyPr>
            <a:normAutofit fontScale="92500"/>
          </a:bodyPr>
          <a:lstStyle/>
          <a:p>
            <a:pPr algn="just"/>
            <a:r>
              <a:rPr lang="tr-TR" dirty="0"/>
              <a:t>Santral sinir sistemi, vücudun idare merkezi olup, organ ve sistemlerin çalışma </a:t>
            </a:r>
            <a:r>
              <a:rPr lang="tr-TR" dirty="0" smtClean="0"/>
              <a:t>düzenlerini ayarlar.</a:t>
            </a:r>
          </a:p>
          <a:p>
            <a:pPr algn="just"/>
            <a:r>
              <a:rPr lang="tr-TR" b="1" dirty="0"/>
              <a:t>a. Beyin (</a:t>
            </a:r>
            <a:r>
              <a:rPr lang="tr-TR" b="1" dirty="0" err="1"/>
              <a:t>Serebrum</a:t>
            </a:r>
            <a:r>
              <a:rPr lang="tr-TR" b="1" dirty="0"/>
              <a:t>)</a:t>
            </a:r>
          </a:p>
          <a:p>
            <a:pPr algn="just"/>
            <a:r>
              <a:rPr lang="tr-TR" dirty="0"/>
              <a:t>Santral sinir sisteminin en önemli organı olan beyin milyonlarca sinir hücresinin (nöron) örümcek </a:t>
            </a:r>
            <a:r>
              <a:rPr lang="tr-TR" dirty="0" smtClean="0"/>
              <a:t>ağı şekline </a:t>
            </a:r>
            <a:r>
              <a:rPr lang="tr-TR" dirty="0"/>
              <a:t>birleşmesiyle oluşur. Süngersi ve çok hassas </a:t>
            </a:r>
            <a:r>
              <a:rPr lang="tr-TR" dirty="0" smtClean="0"/>
              <a:t>yapıdadır.</a:t>
            </a:r>
          </a:p>
          <a:p>
            <a:pPr algn="just"/>
            <a:r>
              <a:rPr lang="tr-TR" dirty="0"/>
              <a:t>Simetrik yapılı olup sağ </a:t>
            </a:r>
            <a:r>
              <a:rPr lang="tr-TR" dirty="0" smtClean="0"/>
              <a:t>ve sol </a:t>
            </a:r>
            <a:r>
              <a:rPr lang="tr-TR" dirty="0"/>
              <a:t>iki yarım küreden oluşur. Beyin yarım kürelerinin yüzeyinin </a:t>
            </a:r>
            <a:r>
              <a:rPr lang="tr-TR" dirty="0" smtClean="0">
                <a:solidFill>
                  <a:schemeClr val="accent1"/>
                </a:solidFill>
              </a:rPr>
              <a:t>girintili (</a:t>
            </a:r>
            <a:r>
              <a:rPr lang="tr-TR" dirty="0" err="1" smtClean="0">
                <a:solidFill>
                  <a:schemeClr val="accent1"/>
                </a:solidFill>
              </a:rPr>
              <a:t>sulkus</a:t>
            </a:r>
            <a:r>
              <a:rPr lang="tr-TR" dirty="0" smtClean="0">
                <a:solidFill>
                  <a:schemeClr val="accent1"/>
                </a:solidFill>
              </a:rPr>
              <a:t>)  çıkıntılı (</a:t>
            </a:r>
            <a:r>
              <a:rPr lang="tr-TR" dirty="0" err="1" smtClean="0">
                <a:solidFill>
                  <a:schemeClr val="accent1"/>
                </a:solidFill>
              </a:rPr>
              <a:t>girus</a:t>
            </a:r>
            <a:r>
              <a:rPr lang="tr-TR" dirty="0" smtClean="0">
                <a:solidFill>
                  <a:schemeClr val="accent1"/>
                </a:solidFill>
              </a:rPr>
              <a:t>) </a:t>
            </a:r>
            <a:r>
              <a:rPr lang="tr-TR" dirty="0"/>
              <a:t>yapıda olması </a:t>
            </a:r>
            <a:r>
              <a:rPr lang="tr-TR" dirty="0" smtClean="0"/>
              <a:t>beynin yüzeyini </a:t>
            </a:r>
            <a:r>
              <a:rPr lang="tr-TR" dirty="0"/>
              <a:t>genişletir. Sağ yarım küre vücudun sol, sol yarım küre vücudun sağ tarafını yönetir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Beyin</a:t>
            </a:r>
            <a:r>
              <a:rPr lang="tr-TR" dirty="0"/>
              <a:t>, vücutta bilinçli şekilde yapılabilen yaşamsal olayları yönetir.</a:t>
            </a:r>
          </a:p>
        </p:txBody>
      </p:sp>
    </p:spTree>
    <p:extLst>
      <p:ext uri="{BB962C8B-B14F-4D97-AF65-F5344CB8AC3E}">
        <p14:creationId xmlns="" xmlns:p14="http://schemas.microsoft.com/office/powerpoint/2010/main" val="190663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Beyin, dıştan içe doğru üç katlı zar ile örtülüdür. Bunlar, sert zar (dura </a:t>
            </a:r>
            <a:r>
              <a:rPr lang="tr-TR" dirty="0" err="1"/>
              <a:t>mater</a:t>
            </a:r>
            <a:r>
              <a:rPr lang="tr-TR" dirty="0" smtClean="0"/>
              <a:t>) (koruyucu ), </a:t>
            </a:r>
            <a:r>
              <a:rPr lang="tr-TR" dirty="0"/>
              <a:t>örümceksi </a:t>
            </a:r>
            <a:r>
              <a:rPr lang="tr-TR" dirty="0" smtClean="0"/>
              <a:t>zar (</a:t>
            </a:r>
            <a:r>
              <a:rPr lang="tr-TR" dirty="0" err="1" smtClean="0"/>
              <a:t>araknoid</a:t>
            </a:r>
            <a:r>
              <a:rPr lang="tr-TR" dirty="0"/>
              <a:t>) ve ince zar (</a:t>
            </a:r>
            <a:r>
              <a:rPr lang="tr-TR" dirty="0" err="1"/>
              <a:t>pia</a:t>
            </a:r>
            <a:r>
              <a:rPr lang="tr-TR" dirty="0"/>
              <a:t> </a:t>
            </a:r>
            <a:r>
              <a:rPr lang="tr-TR" dirty="0" err="1"/>
              <a:t>mater</a:t>
            </a:r>
            <a:r>
              <a:rPr lang="tr-TR" dirty="0"/>
              <a:t>) </a:t>
            </a:r>
            <a:r>
              <a:rPr lang="tr-TR" dirty="0" smtClean="0"/>
              <a:t>(</a:t>
            </a:r>
            <a:r>
              <a:rPr lang="tr-TR" dirty="0" err="1" smtClean="0"/>
              <a:t>vasküler</a:t>
            </a:r>
            <a:r>
              <a:rPr lang="tr-TR" dirty="0" smtClean="0"/>
              <a:t> anlamda zengin) olarak adlandırılırlar.</a:t>
            </a:r>
          </a:p>
          <a:p>
            <a:r>
              <a:rPr lang="tr-TR" dirty="0"/>
              <a:t>Örümceksi zar ile ince zar arasında beyin omurilik sıvısı bulunur</a:t>
            </a:r>
          </a:p>
        </p:txBody>
      </p:sp>
    </p:spTree>
    <p:extLst>
      <p:ext uri="{BB962C8B-B14F-4D97-AF65-F5344CB8AC3E}">
        <p14:creationId xmlns="" xmlns:p14="http://schemas.microsoft.com/office/powerpoint/2010/main" val="2099069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Her bir beyin yarıküresi 4 adet bölümden oluşur. Bölümlere </a:t>
            </a:r>
            <a:r>
              <a:rPr lang="tr-TR" dirty="0">
                <a:solidFill>
                  <a:schemeClr val="accent1"/>
                </a:solidFill>
              </a:rPr>
              <a:t>‘lob’ </a:t>
            </a:r>
            <a:r>
              <a:rPr lang="tr-TR" dirty="0"/>
              <a:t>denir</a:t>
            </a:r>
            <a:r>
              <a:rPr lang="tr-TR" dirty="0" smtClean="0"/>
              <a:t>.</a:t>
            </a:r>
          </a:p>
          <a:p>
            <a:r>
              <a:rPr lang="tr-TR" dirty="0" err="1" smtClean="0">
                <a:solidFill>
                  <a:schemeClr val="accent1"/>
                </a:solidFill>
              </a:rPr>
              <a:t>Frontal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1"/>
                </a:solidFill>
              </a:rPr>
              <a:t>lob, </a:t>
            </a:r>
            <a:r>
              <a:rPr lang="tr-TR" dirty="0"/>
              <a:t>beynin </a:t>
            </a:r>
            <a:r>
              <a:rPr lang="tr-TR" dirty="0" smtClean="0"/>
              <a:t>ön kısmında </a:t>
            </a:r>
            <a:r>
              <a:rPr lang="tr-TR" dirty="0"/>
              <a:t>yer alır, hareket merkezi, kişilik merkezi ve konuşma merkezi </a:t>
            </a:r>
            <a:r>
              <a:rPr lang="tr-TR" dirty="0" err="1" smtClean="0"/>
              <a:t>dir</a:t>
            </a:r>
            <a:r>
              <a:rPr lang="tr-TR" dirty="0" smtClean="0"/>
              <a:t>.</a:t>
            </a:r>
          </a:p>
          <a:p>
            <a:r>
              <a:rPr lang="tr-TR" dirty="0" err="1" smtClean="0">
                <a:solidFill>
                  <a:schemeClr val="accent1"/>
                </a:solidFill>
              </a:rPr>
              <a:t>Temporal</a:t>
            </a:r>
            <a:r>
              <a:rPr lang="tr-TR" dirty="0" smtClean="0">
                <a:solidFill>
                  <a:schemeClr val="accent1"/>
                </a:solidFill>
              </a:rPr>
              <a:t> lob</a:t>
            </a:r>
            <a:r>
              <a:rPr lang="tr-TR" dirty="0" smtClean="0"/>
              <a:t>, </a:t>
            </a:r>
            <a:r>
              <a:rPr lang="tr-TR" dirty="0"/>
              <a:t>işitme merkezi, öğrenme ve bellek merkezleri bu lobda bulunur.</a:t>
            </a:r>
          </a:p>
          <a:p>
            <a:r>
              <a:rPr lang="tr-TR" dirty="0" err="1">
                <a:solidFill>
                  <a:schemeClr val="accent1"/>
                </a:solidFill>
              </a:rPr>
              <a:t>Oksipital</a:t>
            </a:r>
            <a:r>
              <a:rPr lang="tr-TR" dirty="0">
                <a:solidFill>
                  <a:schemeClr val="accent1"/>
                </a:solidFill>
              </a:rPr>
              <a:t> lob, </a:t>
            </a:r>
            <a:r>
              <a:rPr lang="tr-TR" dirty="0"/>
              <a:t>beynin arka kalan kısmıdır, görme merkezi bu lobda yer alır. </a:t>
            </a:r>
            <a:endParaRPr lang="tr-TR" dirty="0" smtClean="0"/>
          </a:p>
          <a:p>
            <a:r>
              <a:rPr lang="tr-TR" dirty="0" err="1" smtClean="0">
                <a:solidFill>
                  <a:schemeClr val="accent1"/>
                </a:solidFill>
              </a:rPr>
              <a:t>Parietal</a:t>
            </a:r>
            <a:r>
              <a:rPr lang="tr-TR" dirty="0" smtClean="0">
                <a:solidFill>
                  <a:schemeClr val="accent1"/>
                </a:solidFill>
              </a:rPr>
              <a:t> lob, </a:t>
            </a:r>
            <a:r>
              <a:rPr lang="tr-TR" dirty="0" smtClean="0"/>
              <a:t>beynin </a:t>
            </a:r>
            <a:r>
              <a:rPr lang="tr-TR" dirty="0"/>
              <a:t>üst- </a:t>
            </a:r>
            <a:r>
              <a:rPr lang="tr-TR" dirty="0" smtClean="0"/>
              <a:t>orta kısmında </a:t>
            </a:r>
            <a:r>
              <a:rPr lang="tr-TR" dirty="0"/>
              <a:t>yer alır, duyu merkezi ve konuşma merkezi bu lopta bulunur.</a:t>
            </a:r>
          </a:p>
        </p:txBody>
      </p:sp>
    </p:spTree>
    <p:extLst>
      <p:ext uri="{BB962C8B-B14F-4D97-AF65-F5344CB8AC3E}">
        <p14:creationId xmlns="" xmlns:p14="http://schemas.microsoft.com/office/powerpoint/2010/main" val="3109479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6672"/>
            <a:ext cx="560733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2808312" cy="279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33708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762000" y="685800"/>
            <a:ext cx="7543800" cy="4975448"/>
          </a:xfrm>
        </p:spPr>
        <p:txBody>
          <a:bodyPr>
            <a:normAutofit/>
          </a:bodyPr>
          <a:lstStyle/>
          <a:p>
            <a:pPr algn="just"/>
            <a:r>
              <a:rPr lang="tr-TR" dirty="0">
                <a:solidFill>
                  <a:schemeClr val="accent1"/>
                </a:solidFill>
              </a:rPr>
              <a:t>b. Beyincik (</a:t>
            </a:r>
            <a:r>
              <a:rPr lang="tr-TR" dirty="0" err="1">
                <a:solidFill>
                  <a:schemeClr val="accent1"/>
                </a:solidFill>
              </a:rPr>
              <a:t>Serebellum</a:t>
            </a:r>
            <a:r>
              <a:rPr lang="tr-TR" dirty="0">
                <a:solidFill>
                  <a:schemeClr val="accent1"/>
                </a:solidFill>
              </a:rPr>
              <a:t>)</a:t>
            </a:r>
          </a:p>
          <a:p>
            <a:pPr algn="just"/>
            <a:r>
              <a:rPr lang="tr-TR" dirty="0"/>
              <a:t>Kafatasının arka tarafında beyinle beyin sapı arasında bulunur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Sağlı sollu 2 yarım küreden oluşur ve yüzeyi girintili çıkıntılıdır. Beyincik </a:t>
            </a:r>
            <a:r>
              <a:rPr lang="tr-TR" dirty="0" smtClean="0"/>
              <a:t>vücudun denge </a:t>
            </a:r>
            <a:r>
              <a:rPr lang="tr-TR" dirty="0"/>
              <a:t>organı olup düzenli kas hareketlerinin yapılmasını sağlar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Beyincik denge organımızdır. Kulaktaki yarım daire kanalları ile birlikte vücudun dengesini </a:t>
            </a:r>
            <a:r>
              <a:rPr lang="tr-TR" dirty="0" smtClean="0"/>
              <a:t>sağlar. Kasların </a:t>
            </a:r>
            <a:r>
              <a:rPr lang="tr-TR" dirty="0"/>
              <a:t>gerginliği ve kasların birbiriyle uyumlu çalışmasını </a:t>
            </a:r>
            <a:r>
              <a:rPr lang="tr-TR" dirty="0" smtClean="0"/>
              <a:t>sağlar.  </a:t>
            </a:r>
          </a:p>
          <a:p>
            <a:pPr algn="just"/>
            <a:r>
              <a:rPr lang="tr-TR" dirty="0" smtClean="0"/>
              <a:t>Özellikle </a:t>
            </a:r>
            <a:r>
              <a:rPr lang="tr-TR" dirty="0"/>
              <a:t>hızlı, karmaşık hareketler</a:t>
            </a:r>
          </a:p>
        </p:txBody>
      </p:sp>
    </p:spTree>
    <p:extLst>
      <p:ext uri="{BB962C8B-B14F-4D97-AF65-F5344CB8AC3E}">
        <p14:creationId xmlns="" xmlns:p14="http://schemas.microsoft.com/office/powerpoint/2010/main" val="3427776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chemeClr val="accent1"/>
                </a:solidFill>
              </a:rPr>
              <a:t>c. Beyin Sapı</a:t>
            </a:r>
          </a:p>
          <a:p>
            <a:r>
              <a:rPr lang="tr-TR" dirty="0"/>
              <a:t>Beyinin alt kısmıdır ve yapısal olarak aşağıya doğru omurilik olarak devam eder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Beyin ile vücudun </a:t>
            </a:r>
            <a:r>
              <a:rPr lang="tr-TR" dirty="0" smtClean="0"/>
              <a:t>geri kalan </a:t>
            </a:r>
            <a:r>
              <a:rPr lang="tr-TR" dirty="0"/>
              <a:t>kısmı arasındaki bütün sinir bağlantısı buradan geçtiğinden hayati öneme sahip bir bölgedir. </a:t>
            </a:r>
            <a:endParaRPr lang="tr-TR" dirty="0" smtClean="0"/>
          </a:p>
          <a:p>
            <a:r>
              <a:rPr lang="tr-TR" dirty="0" smtClean="0"/>
              <a:t>Beyin sapı</a:t>
            </a:r>
            <a:r>
              <a:rPr lang="tr-TR" dirty="0"/>
              <a:t>, orta beyin (</a:t>
            </a:r>
            <a:r>
              <a:rPr lang="tr-TR" dirty="0" err="1"/>
              <a:t>mezensefalon</a:t>
            </a:r>
            <a:r>
              <a:rPr lang="tr-TR" dirty="0"/>
              <a:t>), </a:t>
            </a:r>
            <a:r>
              <a:rPr lang="tr-TR" dirty="0" err="1"/>
              <a:t>pons</a:t>
            </a:r>
            <a:r>
              <a:rPr lang="tr-TR" dirty="0"/>
              <a:t> (</a:t>
            </a:r>
            <a:r>
              <a:rPr lang="tr-TR" dirty="0" err="1"/>
              <a:t>metensefalon</a:t>
            </a:r>
            <a:r>
              <a:rPr lang="tr-TR" dirty="0"/>
              <a:t>) ve </a:t>
            </a:r>
            <a:r>
              <a:rPr lang="tr-TR" dirty="0" err="1"/>
              <a:t>medulla</a:t>
            </a:r>
            <a:r>
              <a:rPr lang="tr-TR" dirty="0"/>
              <a:t> </a:t>
            </a:r>
            <a:r>
              <a:rPr lang="tr-TR" dirty="0" err="1"/>
              <a:t>oblongatanın</a:t>
            </a:r>
            <a:r>
              <a:rPr lang="tr-TR" dirty="0"/>
              <a:t> (</a:t>
            </a:r>
            <a:r>
              <a:rPr lang="tr-TR" dirty="0" err="1"/>
              <a:t>bulbus</a:t>
            </a:r>
            <a:r>
              <a:rPr lang="tr-TR" dirty="0"/>
              <a:t>) </a:t>
            </a:r>
            <a:r>
              <a:rPr lang="tr-TR" dirty="0" smtClean="0"/>
              <a:t>birleşmesiyle oluşur.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964194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 smtClean="0"/>
              <a:t>Görevleri</a:t>
            </a:r>
            <a:r>
              <a:rPr lang="tr-TR" dirty="0"/>
              <a:t>, beyinle omurilik arasında sinirsel bilgi iletimini sağlamak, kalp, akciğer, </a:t>
            </a:r>
            <a:r>
              <a:rPr lang="tr-TR" dirty="0" smtClean="0"/>
              <a:t>bağırsak, mide</a:t>
            </a:r>
            <a:r>
              <a:rPr lang="tr-TR" dirty="0"/>
              <a:t>, damar gibi iç organların istemsiz çalışmasını </a:t>
            </a:r>
            <a:r>
              <a:rPr lang="tr-TR" dirty="0" smtClean="0"/>
              <a:t>düzenlemek, çiğneme</a:t>
            </a:r>
            <a:r>
              <a:rPr lang="tr-TR" dirty="0"/>
              <a:t>, yutma, nefes alma, </a:t>
            </a:r>
            <a:r>
              <a:rPr lang="tr-TR" dirty="0" smtClean="0"/>
              <a:t>aksırma olaylarını </a:t>
            </a:r>
            <a:r>
              <a:rPr lang="tr-TR" dirty="0"/>
              <a:t>kontrol etmektir. </a:t>
            </a:r>
            <a:endParaRPr lang="tr-TR" dirty="0" smtClean="0"/>
          </a:p>
          <a:p>
            <a:pPr algn="just"/>
            <a:r>
              <a:rPr lang="tr-TR" dirty="0" smtClean="0"/>
              <a:t>Solunum </a:t>
            </a:r>
            <a:r>
              <a:rPr lang="tr-TR" dirty="0"/>
              <a:t>ve kalp merkezi, beyin sapındaki </a:t>
            </a:r>
            <a:r>
              <a:rPr lang="tr-TR" dirty="0" err="1"/>
              <a:t>medulla</a:t>
            </a:r>
            <a:r>
              <a:rPr lang="tr-TR" dirty="0"/>
              <a:t> </a:t>
            </a:r>
            <a:r>
              <a:rPr lang="tr-TR" dirty="0" err="1"/>
              <a:t>oblangata’dadır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655409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762000" y="685800"/>
            <a:ext cx="7543800" cy="490344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1"/>
                </a:solidFill>
              </a:rPr>
              <a:t>d. Omurilik (</a:t>
            </a:r>
            <a:r>
              <a:rPr lang="tr-TR" dirty="0" err="1">
                <a:solidFill>
                  <a:schemeClr val="accent1"/>
                </a:solidFill>
              </a:rPr>
              <a:t>Medulla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spinalis</a:t>
            </a:r>
            <a:r>
              <a:rPr lang="tr-TR" dirty="0">
                <a:solidFill>
                  <a:schemeClr val="accent1"/>
                </a:solidFill>
              </a:rPr>
              <a:t>)</a:t>
            </a:r>
          </a:p>
          <a:p>
            <a:r>
              <a:rPr lang="tr-TR" dirty="0"/>
              <a:t>Omurganın içinde, boyundan kuyruk sokumuna kadar uzanan ve ortasında yine boydan boya bir </a:t>
            </a:r>
            <a:r>
              <a:rPr lang="tr-TR" dirty="0" smtClean="0"/>
              <a:t>kanal içeren </a:t>
            </a:r>
            <a:r>
              <a:rPr lang="tr-TR" dirty="0"/>
              <a:t>santral sinir sisteminin bir parçasıdır</a:t>
            </a:r>
            <a:r>
              <a:rPr lang="tr-TR" dirty="0" smtClean="0"/>
              <a:t>.</a:t>
            </a:r>
          </a:p>
          <a:p>
            <a:r>
              <a:rPr lang="tr-TR" dirty="0"/>
              <a:t>33 omurdan meydana gelmiş olan omuriliğin üzeri beyin </a:t>
            </a:r>
            <a:r>
              <a:rPr lang="tr-TR" dirty="0" smtClean="0"/>
              <a:t>gibi üç </a:t>
            </a:r>
            <a:r>
              <a:rPr lang="tr-TR" dirty="0"/>
              <a:t>katlı zarla çevrilidir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Bunların arasında da omuriliği sarsıntı ve darbelerden koruyan beyin- </a:t>
            </a:r>
            <a:r>
              <a:rPr lang="tr-TR" dirty="0" smtClean="0"/>
              <a:t>omurilik sıvısı </a:t>
            </a:r>
            <a:r>
              <a:rPr lang="tr-TR" dirty="0"/>
              <a:t>(BOS) bulunur. </a:t>
            </a:r>
            <a:endParaRPr lang="tr-TR" dirty="0" smtClean="0"/>
          </a:p>
          <a:p>
            <a:r>
              <a:rPr lang="tr-TR" dirty="0" smtClean="0"/>
              <a:t>Omurilik</a:t>
            </a:r>
            <a:r>
              <a:rPr lang="tr-TR" dirty="0"/>
              <a:t>, ani ve güçlü etkilere karşı istemsiz tepki gösterilmesi (refleks) </a:t>
            </a:r>
            <a:r>
              <a:rPr lang="tr-TR" dirty="0" smtClean="0"/>
              <a:t>olaylarını kontrol </a:t>
            </a:r>
            <a:r>
              <a:rPr lang="tr-TR" dirty="0"/>
              <a:t>eder, ayrıca beyin, beyin sapı ile diğer vücut organları arasındaki sinirsel iletiminin </a:t>
            </a:r>
            <a:r>
              <a:rPr lang="tr-TR" dirty="0" smtClean="0"/>
              <a:t>devamlılığını sağlar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83202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accent1"/>
                </a:solidFill>
              </a:rPr>
              <a:t>2. </a:t>
            </a:r>
            <a:r>
              <a:rPr lang="tr-TR" dirty="0" err="1" smtClean="0">
                <a:solidFill>
                  <a:schemeClr val="accent1"/>
                </a:solidFill>
              </a:rPr>
              <a:t>Periferik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1"/>
                </a:solidFill>
              </a:rPr>
              <a:t>Sinir </a:t>
            </a:r>
            <a:r>
              <a:rPr lang="tr-TR" dirty="0" smtClean="0">
                <a:solidFill>
                  <a:schemeClr val="accent1"/>
                </a:solidFill>
              </a:rPr>
              <a:t>Sistemi</a:t>
            </a:r>
          </a:p>
          <a:p>
            <a:r>
              <a:rPr lang="tr-TR" dirty="0">
                <a:solidFill>
                  <a:schemeClr val="tx1"/>
                </a:solidFill>
              </a:rPr>
              <a:t>a. Somatik sinir sistemi</a:t>
            </a:r>
          </a:p>
          <a:p>
            <a:r>
              <a:rPr lang="tr-TR" dirty="0">
                <a:solidFill>
                  <a:schemeClr val="tx1"/>
                </a:solidFill>
              </a:rPr>
              <a:t>• İstemli faaliyetlerin yürütülmesini sağlar.</a:t>
            </a:r>
          </a:p>
          <a:p>
            <a:r>
              <a:rPr lang="tr-TR" dirty="0">
                <a:solidFill>
                  <a:schemeClr val="tx1"/>
                </a:solidFill>
              </a:rPr>
              <a:t>• </a:t>
            </a:r>
            <a:r>
              <a:rPr lang="tr-TR" dirty="0" smtClean="0">
                <a:solidFill>
                  <a:schemeClr val="tx1"/>
                </a:solidFill>
              </a:rPr>
              <a:t>Beyin </a:t>
            </a:r>
            <a:r>
              <a:rPr lang="tr-TR" dirty="0">
                <a:solidFill>
                  <a:schemeClr val="tx1"/>
                </a:solidFill>
              </a:rPr>
              <a:t>ve omurilikten çıkan sinir çiftleridir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r>
              <a:rPr lang="tr-TR" dirty="0">
                <a:solidFill>
                  <a:schemeClr val="tx1"/>
                </a:solidFill>
              </a:rPr>
              <a:t>b. Otonom sinir sistemi</a:t>
            </a:r>
          </a:p>
          <a:p>
            <a:r>
              <a:rPr lang="tr-TR" dirty="0">
                <a:solidFill>
                  <a:schemeClr val="tx1"/>
                </a:solidFill>
              </a:rPr>
              <a:t>• İstem dışı çalışan yapı ve iç organların denetimini sağlarlar.</a:t>
            </a:r>
          </a:p>
        </p:txBody>
      </p:sp>
    </p:spTree>
    <p:extLst>
      <p:ext uri="{BB962C8B-B14F-4D97-AF65-F5344CB8AC3E}">
        <p14:creationId xmlns="" xmlns:p14="http://schemas.microsoft.com/office/powerpoint/2010/main" val="577290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06122"/>
            <a:ext cx="7832725" cy="663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84261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01" y="404664"/>
            <a:ext cx="846547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90806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43" y="548680"/>
            <a:ext cx="7989887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21999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59" y="108545"/>
            <a:ext cx="8027987" cy="464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59" y="4748808"/>
            <a:ext cx="7758113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1162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40740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24270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7934325" cy="346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79888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230188"/>
            <a:ext cx="8054975" cy="639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25766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1054100"/>
            <a:ext cx="8010525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94072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47725"/>
            <a:ext cx="8296275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68617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57" y="548680"/>
            <a:ext cx="7962900" cy="464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07381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846</Words>
  <Application>Microsoft Office PowerPoint</Application>
  <PresentationFormat>Ekran Gösterisi (4:3)</PresentationFormat>
  <Paragraphs>51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27</vt:i4>
      </vt:variant>
    </vt:vector>
  </HeadingPairs>
  <TitlesOfParts>
    <vt:vector size="29" baseType="lpstr">
      <vt:lpstr>Ofis Teması</vt:lpstr>
      <vt:lpstr>Cumba</vt:lpstr>
      <vt:lpstr>Slayt 1</vt:lpstr>
      <vt:lpstr>Santral ve Periferik Sinir Sistemi Tıbbi Terimleri</vt:lpstr>
      <vt:lpstr>Slayt 3</vt:lpstr>
      <vt:lpstr>Slayt 4</vt:lpstr>
      <vt:lpstr>Slayt 5</vt:lpstr>
      <vt:lpstr>Slayt 6</vt:lpstr>
      <vt:lpstr>SANTRAL VE PERİFERİK SİNİR SİSTEMİ HAKKINDA GENEL BİLGİLER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cp:lastModifiedBy>FATİH MEHMET ŞAHİN</cp:lastModifiedBy>
  <cp:revision>2</cp:revision>
  <dcterms:modified xsi:type="dcterms:W3CDTF">2020-01-14T22:10:29Z</dcterms:modified>
</cp:coreProperties>
</file>