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ÜROGENİTAL SİSTEMİ İLE İLGİLİ GENEL BİLGİLER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tr-TR" dirty="0" err="1"/>
              <a:t>Ürogenital</a:t>
            </a:r>
            <a:r>
              <a:rPr lang="tr-TR" dirty="0"/>
              <a:t> sistem </a:t>
            </a:r>
            <a:r>
              <a:rPr lang="tr-TR" dirty="0" err="1"/>
              <a:t>üriner</a:t>
            </a:r>
            <a:r>
              <a:rPr lang="tr-TR" dirty="0"/>
              <a:t> sistem ve </a:t>
            </a:r>
            <a:r>
              <a:rPr lang="tr-TR" dirty="0" err="1"/>
              <a:t>genital</a:t>
            </a:r>
            <a:r>
              <a:rPr lang="tr-TR" dirty="0"/>
              <a:t> sistem şeklinde iki ayrı başlıkta incelenebilir. </a:t>
            </a:r>
            <a:endParaRPr lang="tr-TR" dirty="0" smtClean="0"/>
          </a:p>
          <a:p>
            <a:pPr algn="just"/>
            <a:r>
              <a:rPr lang="tr-TR" dirty="0" err="1" smtClean="0"/>
              <a:t>Üriner</a:t>
            </a:r>
            <a:r>
              <a:rPr lang="tr-TR" dirty="0" smtClean="0"/>
              <a:t> sistem, başlıca </a:t>
            </a:r>
            <a:r>
              <a:rPr lang="tr-TR" dirty="0"/>
              <a:t>idrarın oluşumunu sağlayan, idrarın vücuttan atılmasına yardımcı olan organları </a:t>
            </a:r>
            <a:r>
              <a:rPr lang="tr-TR" dirty="0" smtClean="0"/>
              <a:t>oluşturan boşaltım </a:t>
            </a:r>
            <a:r>
              <a:rPr lang="tr-TR" dirty="0"/>
              <a:t>sistem olarak da tanımlanabilir. </a:t>
            </a:r>
            <a:endParaRPr lang="tr-TR" dirty="0" smtClean="0"/>
          </a:p>
          <a:p>
            <a:pPr algn="just"/>
            <a:r>
              <a:rPr lang="tr-TR" dirty="0" err="1" smtClean="0"/>
              <a:t>Genital</a:t>
            </a:r>
            <a:r>
              <a:rPr lang="tr-TR" dirty="0" smtClean="0"/>
              <a:t> </a:t>
            </a:r>
            <a:r>
              <a:rPr lang="tr-TR" dirty="0"/>
              <a:t>sistem ise üreme ile ilgili organların </a:t>
            </a:r>
            <a:r>
              <a:rPr lang="tr-TR" dirty="0" smtClean="0"/>
              <a:t>oluşturduğu sistemdir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889828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762000" y="685800"/>
            <a:ext cx="7543800" cy="519147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dirty="0" err="1" smtClean="0">
                <a:solidFill>
                  <a:srgbClr val="FF0000"/>
                </a:solidFill>
              </a:rPr>
              <a:t>Üriner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>
                <a:solidFill>
                  <a:srgbClr val="FF0000"/>
                </a:solidFill>
              </a:rPr>
              <a:t>Sisteminin </a:t>
            </a:r>
            <a:r>
              <a:rPr lang="tr-TR" dirty="0" smtClean="0">
                <a:solidFill>
                  <a:srgbClr val="FF0000"/>
                </a:solidFill>
              </a:rPr>
              <a:t>Bölümleri</a:t>
            </a:r>
          </a:p>
          <a:p>
            <a:pPr algn="just"/>
            <a:r>
              <a:rPr lang="tr-TR" dirty="0">
                <a:solidFill>
                  <a:schemeClr val="tx1"/>
                </a:solidFill>
              </a:rPr>
              <a:t>Böbrek, idrar yolu (</a:t>
            </a:r>
            <a:r>
              <a:rPr lang="tr-TR" dirty="0" err="1">
                <a:solidFill>
                  <a:schemeClr val="tx1"/>
                </a:solidFill>
              </a:rPr>
              <a:t>üreter</a:t>
            </a:r>
            <a:r>
              <a:rPr lang="tr-TR" dirty="0">
                <a:solidFill>
                  <a:schemeClr val="tx1"/>
                </a:solidFill>
              </a:rPr>
              <a:t>), idrar kesesi (mesane), idrar kanalı (</a:t>
            </a:r>
            <a:r>
              <a:rPr lang="tr-TR" dirty="0" err="1">
                <a:solidFill>
                  <a:schemeClr val="tx1"/>
                </a:solidFill>
              </a:rPr>
              <a:t>üretra</a:t>
            </a:r>
            <a:r>
              <a:rPr lang="tr-TR" dirty="0">
                <a:solidFill>
                  <a:schemeClr val="tx1"/>
                </a:solidFill>
              </a:rPr>
              <a:t>) </a:t>
            </a:r>
            <a:r>
              <a:rPr lang="tr-TR" dirty="0" err="1">
                <a:solidFill>
                  <a:schemeClr val="tx1"/>
                </a:solidFill>
              </a:rPr>
              <a:t>üriner</a:t>
            </a:r>
            <a:r>
              <a:rPr lang="tr-TR" dirty="0">
                <a:solidFill>
                  <a:schemeClr val="tx1"/>
                </a:solidFill>
              </a:rPr>
              <a:t> sistemini </a:t>
            </a:r>
            <a:r>
              <a:rPr lang="tr-TR" dirty="0" smtClean="0">
                <a:solidFill>
                  <a:schemeClr val="tx1"/>
                </a:solidFill>
              </a:rPr>
              <a:t>oluşturan başlıca </a:t>
            </a:r>
            <a:r>
              <a:rPr lang="tr-TR" dirty="0">
                <a:solidFill>
                  <a:schemeClr val="tx1"/>
                </a:solidFill>
              </a:rPr>
              <a:t>organlardır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tr-TR" dirty="0">
                <a:solidFill>
                  <a:srgbClr val="FF0000"/>
                </a:solidFill>
              </a:rPr>
              <a:t>Böbrekler</a:t>
            </a:r>
          </a:p>
          <a:p>
            <a:pPr algn="just"/>
            <a:r>
              <a:rPr lang="tr-TR" dirty="0">
                <a:solidFill>
                  <a:schemeClr val="tx1"/>
                </a:solidFill>
              </a:rPr>
              <a:t>Vücutta, sağ ve sol yan bölgede birer tane bulunan böbrekleri sarmalayan zara </a:t>
            </a:r>
            <a:r>
              <a:rPr lang="tr-TR" dirty="0" err="1">
                <a:solidFill>
                  <a:srgbClr val="FF0000"/>
                </a:solidFill>
              </a:rPr>
              <a:t>capsula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fibroza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denir.</a:t>
            </a:r>
          </a:p>
          <a:p>
            <a:pPr algn="just"/>
            <a:r>
              <a:rPr lang="tr-TR" dirty="0">
                <a:solidFill>
                  <a:schemeClr val="tx1"/>
                </a:solidFill>
              </a:rPr>
              <a:t>Böbrekler karın duvarına “asılı” şekilde dururlar. Böbreklerin iç kenarında bulunan </a:t>
            </a:r>
            <a:r>
              <a:rPr lang="tr-TR" dirty="0" err="1">
                <a:solidFill>
                  <a:schemeClr val="tx1"/>
                </a:solidFill>
              </a:rPr>
              <a:t>çukurumsu</a:t>
            </a:r>
            <a:r>
              <a:rPr lang="tr-TR" dirty="0">
                <a:solidFill>
                  <a:schemeClr val="tx1"/>
                </a:solidFill>
              </a:rPr>
              <a:t> bölge </a:t>
            </a:r>
            <a:r>
              <a:rPr lang="tr-TR" dirty="0" smtClean="0">
                <a:solidFill>
                  <a:schemeClr val="tx1"/>
                </a:solidFill>
              </a:rPr>
              <a:t>kan damarlarının</a:t>
            </a:r>
            <a:r>
              <a:rPr lang="tr-TR" dirty="0">
                <a:solidFill>
                  <a:schemeClr val="tx1"/>
                </a:solidFill>
              </a:rPr>
              <a:t>, idrar yollarının ve sinirlerin böbrek ile iletişim sağladıkları (giriş-çıkış yaptıkları) alandır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tr-TR" dirty="0" err="1">
                <a:solidFill>
                  <a:schemeClr val="tx1"/>
                </a:solidFill>
              </a:rPr>
              <a:t>Çukurumsu</a:t>
            </a:r>
            <a:r>
              <a:rPr lang="tr-TR" dirty="0">
                <a:solidFill>
                  <a:schemeClr val="tx1"/>
                </a:solidFill>
              </a:rPr>
              <a:t> bölgeye </a:t>
            </a:r>
            <a:r>
              <a:rPr lang="tr-TR" dirty="0" err="1">
                <a:solidFill>
                  <a:srgbClr val="FF0000"/>
                </a:solidFill>
              </a:rPr>
              <a:t>hilum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renale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adı verilir. Böbreğin işlevsel birimine </a:t>
            </a:r>
            <a:r>
              <a:rPr lang="tr-TR" dirty="0" err="1">
                <a:solidFill>
                  <a:schemeClr val="tx1"/>
                </a:solidFill>
              </a:rPr>
              <a:t>nefron</a:t>
            </a:r>
            <a:r>
              <a:rPr lang="tr-TR" dirty="0">
                <a:solidFill>
                  <a:schemeClr val="tx1"/>
                </a:solidFill>
              </a:rPr>
              <a:t> denir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Nefron</a:t>
            </a:r>
            <a:r>
              <a:rPr lang="tr-TR" dirty="0">
                <a:solidFill>
                  <a:schemeClr val="tx1"/>
                </a:solidFill>
              </a:rPr>
              <a:t> her </a:t>
            </a:r>
            <a:r>
              <a:rPr lang="tr-TR" dirty="0" smtClean="0">
                <a:solidFill>
                  <a:schemeClr val="tx1"/>
                </a:solidFill>
              </a:rPr>
              <a:t>bir böbrekte </a:t>
            </a:r>
            <a:r>
              <a:rPr lang="tr-TR" dirty="0">
                <a:solidFill>
                  <a:schemeClr val="tx1"/>
                </a:solidFill>
              </a:rPr>
              <a:t>yaklaşık bir milyon adet civarındadır.</a:t>
            </a:r>
          </a:p>
        </p:txBody>
      </p:sp>
    </p:spTree>
    <p:extLst>
      <p:ext uri="{BB962C8B-B14F-4D97-AF65-F5344CB8AC3E}">
        <p14:creationId xmlns="" xmlns:p14="http://schemas.microsoft.com/office/powerpoint/2010/main" val="934408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tr-TR" dirty="0"/>
              <a:t>Böbreğin hemen üst bölgesinde yerleşmiş olan </a:t>
            </a:r>
            <a:r>
              <a:rPr lang="tr-TR" dirty="0" smtClean="0">
                <a:solidFill>
                  <a:srgbClr val="FF0000"/>
                </a:solidFill>
              </a:rPr>
              <a:t>böbrek üstü </a:t>
            </a:r>
            <a:r>
              <a:rPr lang="tr-TR" dirty="0">
                <a:solidFill>
                  <a:srgbClr val="FF0000"/>
                </a:solidFill>
              </a:rPr>
              <a:t>bezi (</a:t>
            </a:r>
            <a:r>
              <a:rPr lang="tr-TR" dirty="0" err="1">
                <a:solidFill>
                  <a:srgbClr val="FF0000"/>
                </a:solidFill>
              </a:rPr>
              <a:t>glandula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suprarenalis</a:t>
            </a:r>
            <a:r>
              <a:rPr lang="tr-TR" dirty="0">
                <a:solidFill>
                  <a:srgbClr val="FF0000"/>
                </a:solidFill>
              </a:rPr>
              <a:t>) </a:t>
            </a:r>
            <a:r>
              <a:rPr lang="tr-TR" dirty="0">
                <a:solidFill>
                  <a:schemeClr val="tx1"/>
                </a:solidFill>
              </a:rPr>
              <a:t>vücutta kan şekeri dengesi, cinsiyet ile ilgili </a:t>
            </a:r>
            <a:r>
              <a:rPr lang="tr-TR" dirty="0" err="1">
                <a:solidFill>
                  <a:schemeClr val="tx1"/>
                </a:solidFill>
              </a:rPr>
              <a:t>hormonal</a:t>
            </a:r>
            <a:r>
              <a:rPr lang="tr-TR" dirty="0">
                <a:solidFill>
                  <a:schemeClr val="tx1"/>
                </a:solidFill>
              </a:rPr>
              <a:t> dengeler </a:t>
            </a:r>
            <a:r>
              <a:rPr lang="tr-TR" dirty="0" smtClean="0">
                <a:solidFill>
                  <a:schemeClr val="tx1"/>
                </a:solidFill>
              </a:rPr>
              <a:t>ve elektrolitlere </a:t>
            </a:r>
            <a:r>
              <a:rPr lang="tr-TR" dirty="0">
                <a:solidFill>
                  <a:schemeClr val="tx1"/>
                </a:solidFill>
              </a:rPr>
              <a:t>ilişkin </a:t>
            </a:r>
            <a:r>
              <a:rPr lang="tr-TR" dirty="0" smtClean="0">
                <a:solidFill>
                  <a:schemeClr val="tx1"/>
                </a:solidFill>
              </a:rPr>
              <a:t>düzenleme ile </a:t>
            </a:r>
            <a:r>
              <a:rPr lang="tr-TR" dirty="0">
                <a:solidFill>
                  <a:schemeClr val="tx1"/>
                </a:solidFill>
              </a:rPr>
              <a:t>yakından ilişkisi </a:t>
            </a:r>
            <a:r>
              <a:rPr lang="tr-TR" dirty="0" smtClean="0">
                <a:solidFill>
                  <a:schemeClr val="tx1"/>
                </a:solidFill>
              </a:rPr>
              <a:t>bulunmaktadır.</a:t>
            </a:r>
          </a:p>
          <a:p>
            <a:pPr algn="just"/>
            <a:r>
              <a:rPr lang="tr-TR" dirty="0">
                <a:solidFill>
                  <a:srgbClr val="FF0000"/>
                </a:solidFill>
              </a:rPr>
              <a:t>İdrar yolu (</a:t>
            </a:r>
            <a:r>
              <a:rPr lang="tr-TR" dirty="0" err="1">
                <a:solidFill>
                  <a:srgbClr val="FF0000"/>
                </a:solidFill>
              </a:rPr>
              <a:t>Üreter</a:t>
            </a:r>
            <a:r>
              <a:rPr lang="tr-TR" dirty="0">
                <a:solidFill>
                  <a:srgbClr val="FF0000"/>
                </a:solidFill>
              </a:rPr>
              <a:t>)</a:t>
            </a:r>
          </a:p>
          <a:p>
            <a:pPr algn="just"/>
            <a:r>
              <a:rPr lang="tr-TR" dirty="0" err="1">
                <a:solidFill>
                  <a:srgbClr val="FF0000"/>
                </a:solidFill>
              </a:rPr>
              <a:t>Üreter</a:t>
            </a:r>
            <a:r>
              <a:rPr lang="tr-TR" dirty="0">
                <a:solidFill>
                  <a:srgbClr val="FF0000"/>
                </a:solidFill>
              </a:rPr>
              <a:t>, </a:t>
            </a:r>
            <a:r>
              <a:rPr lang="tr-TR" dirty="0">
                <a:solidFill>
                  <a:schemeClr val="tx1"/>
                </a:solidFill>
              </a:rPr>
              <a:t>idrar yolu olarak da bilinir. Her bir böbrekten idrar kesesine ulaşan idrar yolu temel </a:t>
            </a:r>
            <a:r>
              <a:rPr lang="tr-TR" dirty="0" smtClean="0">
                <a:solidFill>
                  <a:schemeClr val="tx1"/>
                </a:solidFill>
              </a:rPr>
              <a:t>olarak kaslardan </a:t>
            </a:r>
            <a:r>
              <a:rPr lang="tr-TR" dirty="0">
                <a:solidFill>
                  <a:schemeClr val="tx1"/>
                </a:solidFill>
              </a:rPr>
              <a:t>ve iç yüzeylerinde de mukozadan oluşmuştur. </a:t>
            </a:r>
            <a:endParaRPr lang="tr-TR" dirty="0" smtClean="0">
              <a:solidFill>
                <a:schemeClr val="tx1"/>
              </a:solidFill>
            </a:endParaRP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Böbreklerde </a:t>
            </a:r>
            <a:r>
              <a:rPr lang="tr-TR" dirty="0">
                <a:solidFill>
                  <a:schemeClr val="tx1"/>
                </a:solidFill>
              </a:rPr>
              <a:t>oluşan idrarın idrar </a:t>
            </a:r>
            <a:r>
              <a:rPr lang="tr-TR" dirty="0" smtClean="0">
                <a:solidFill>
                  <a:schemeClr val="tx1"/>
                </a:solidFill>
              </a:rPr>
              <a:t>kesesine aktarılması </a:t>
            </a:r>
            <a:r>
              <a:rPr lang="tr-TR" dirty="0">
                <a:solidFill>
                  <a:schemeClr val="tx1"/>
                </a:solidFill>
              </a:rPr>
              <a:t>için idrar yolunun kas yapısının önemi bulunmaktadır.</a:t>
            </a:r>
          </a:p>
        </p:txBody>
      </p:sp>
    </p:spTree>
    <p:extLst>
      <p:ext uri="{BB962C8B-B14F-4D97-AF65-F5344CB8AC3E}">
        <p14:creationId xmlns="" xmlns:p14="http://schemas.microsoft.com/office/powerpoint/2010/main" val="2436979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tr-TR" dirty="0">
                <a:solidFill>
                  <a:srgbClr val="FF0000"/>
                </a:solidFill>
              </a:rPr>
              <a:t>İdrar kesesi (</a:t>
            </a:r>
            <a:r>
              <a:rPr lang="tr-TR" dirty="0" smtClean="0">
                <a:solidFill>
                  <a:srgbClr val="FF0000"/>
                </a:solidFill>
              </a:rPr>
              <a:t>Mesane) </a:t>
            </a:r>
            <a:r>
              <a:rPr lang="tr-TR" dirty="0" smtClean="0"/>
              <a:t>Mesane </a:t>
            </a:r>
            <a:r>
              <a:rPr lang="tr-TR" dirty="0"/>
              <a:t>kaslardan oluşan bir organdır. İdrar bu kesede toplanır</a:t>
            </a:r>
            <a:r>
              <a:rPr lang="tr-TR" dirty="0" smtClean="0"/>
              <a:t>.</a:t>
            </a:r>
          </a:p>
          <a:p>
            <a:pPr algn="just"/>
            <a:r>
              <a:rPr lang="tr-TR" dirty="0">
                <a:solidFill>
                  <a:srgbClr val="FF0000"/>
                </a:solidFill>
              </a:rPr>
              <a:t>İdrar kanalı (</a:t>
            </a:r>
            <a:r>
              <a:rPr lang="tr-TR" dirty="0" err="1">
                <a:solidFill>
                  <a:srgbClr val="FF0000"/>
                </a:solidFill>
              </a:rPr>
              <a:t>Üretra</a:t>
            </a:r>
            <a:r>
              <a:rPr lang="tr-TR" dirty="0">
                <a:solidFill>
                  <a:srgbClr val="FF0000"/>
                </a:solidFill>
              </a:rPr>
              <a:t>)</a:t>
            </a:r>
          </a:p>
          <a:p>
            <a:pPr algn="just"/>
            <a:r>
              <a:rPr lang="tr-TR" dirty="0"/>
              <a:t>İdrar kanalının yapısı kadın ve erkeklerde farklıdır. Kadınlarda </a:t>
            </a:r>
            <a:r>
              <a:rPr lang="tr-TR" dirty="0" err="1"/>
              <a:t>üretra</a:t>
            </a:r>
            <a:r>
              <a:rPr lang="tr-TR" dirty="0"/>
              <a:t> 3-5cm. uzunluğundadır. </a:t>
            </a:r>
            <a:r>
              <a:rPr lang="tr-TR" dirty="0" smtClean="0"/>
              <a:t>Erkeklerde ise </a:t>
            </a:r>
            <a:r>
              <a:rPr lang="tr-TR" dirty="0"/>
              <a:t>20cm. kadar bir uzunluğa sahiptir.</a:t>
            </a:r>
          </a:p>
        </p:txBody>
      </p:sp>
    </p:spTree>
    <p:extLst>
      <p:ext uri="{BB962C8B-B14F-4D97-AF65-F5344CB8AC3E}">
        <p14:creationId xmlns="" xmlns:p14="http://schemas.microsoft.com/office/powerpoint/2010/main" val="1109130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6440175" cy="329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3700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6294437" cy="471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52848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6608763" cy="340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71479"/>
            <a:ext cx="6145213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63904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7145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</Words>
  <Application>Microsoft Office PowerPoint</Application>
  <PresentationFormat>Ekran Gösterisi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9</vt:i4>
      </vt:variant>
    </vt:vector>
  </HeadingPairs>
  <TitlesOfParts>
    <vt:vector size="11" baseType="lpstr">
      <vt:lpstr>Ofis Teması</vt:lpstr>
      <vt:lpstr>Cumba</vt:lpstr>
      <vt:lpstr>Slayt 1</vt:lpstr>
      <vt:lpstr>ÜROGENİTAL SİSTEMİ İLE İLGİLİ GENEL BİLGİLER</vt:lpstr>
      <vt:lpstr>Slayt 3</vt:lpstr>
      <vt:lpstr>Slayt 4</vt:lpstr>
      <vt:lpstr>Slayt 5</vt:lpstr>
      <vt:lpstr>Slayt 6</vt:lpstr>
      <vt:lpstr>Slayt 7</vt:lpstr>
      <vt:lpstr>Slayt 8</vt:lpstr>
      <vt:lpstr>Slayt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cp:lastModifiedBy>FATİH MEHMET ŞAHİN</cp:lastModifiedBy>
  <cp:revision>2</cp:revision>
  <dcterms:modified xsi:type="dcterms:W3CDTF">2020-01-14T22:11:39Z</dcterms:modified>
</cp:coreProperties>
</file>