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2"/>
  </p:notesMasterIdLst>
  <p:handoutMasterIdLst>
    <p:handoutMasterId r:id="rId53"/>
  </p:handoutMasterIdLst>
  <p:sldIdLst>
    <p:sldId id="284" r:id="rId2"/>
    <p:sldId id="329" r:id="rId3"/>
    <p:sldId id="330" r:id="rId4"/>
    <p:sldId id="380" r:id="rId5"/>
    <p:sldId id="331" r:id="rId6"/>
    <p:sldId id="332" r:id="rId7"/>
    <p:sldId id="333" r:id="rId8"/>
    <p:sldId id="334" r:id="rId9"/>
    <p:sldId id="335" r:id="rId10"/>
    <p:sldId id="336" r:id="rId11"/>
    <p:sldId id="337" r:id="rId12"/>
    <p:sldId id="338" r:id="rId13"/>
    <p:sldId id="339" r:id="rId14"/>
    <p:sldId id="340" r:id="rId15"/>
    <p:sldId id="341" r:id="rId16"/>
    <p:sldId id="342" r:id="rId17"/>
    <p:sldId id="343" r:id="rId18"/>
    <p:sldId id="344" r:id="rId19"/>
    <p:sldId id="345" r:id="rId20"/>
    <p:sldId id="346" r:id="rId21"/>
    <p:sldId id="347" r:id="rId22"/>
    <p:sldId id="348" r:id="rId23"/>
    <p:sldId id="349" r:id="rId24"/>
    <p:sldId id="350" r:id="rId25"/>
    <p:sldId id="351" r:id="rId26"/>
    <p:sldId id="352" r:id="rId27"/>
    <p:sldId id="353" r:id="rId28"/>
    <p:sldId id="355" r:id="rId29"/>
    <p:sldId id="356" r:id="rId30"/>
    <p:sldId id="357" r:id="rId31"/>
    <p:sldId id="358" r:id="rId32"/>
    <p:sldId id="359" r:id="rId33"/>
    <p:sldId id="360" r:id="rId34"/>
    <p:sldId id="361" r:id="rId35"/>
    <p:sldId id="354" r:id="rId36"/>
    <p:sldId id="362" r:id="rId37"/>
    <p:sldId id="363" r:id="rId38"/>
    <p:sldId id="364" r:id="rId39"/>
    <p:sldId id="365" r:id="rId40"/>
    <p:sldId id="366" r:id="rId41"/>
    <p:sldId id="367" r:id="rId42"/>
    <p:sldId id="372" r:id="rId43"/>
    <p:sldId id="373" r:id="rId44"/>
    <p:sldId id="374" r:id="rId45"/>
    <p:sldId id="375" r:id="rId46"/>
    <p:sldId id="376" r:id="rId47"/>
    <p:sldId id="377" r:id="rId48"/>
    <p:sldId id="378" r:id="rId49"/>
    <p:sldId id="379" r:id="rId50"/>
    <p:sldId id="381" r:id="rId51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22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tr-TR" smtClean="0"/>
              <a:t>Prof.Dr.Halit Hami ÖZ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D2245B-4C7B-4FE5-984E-C2CB3377B399}" type="datetimeFigureOut">
              <a:rPr lang="tr-TR" smtClean="0"/>
              <a:pPr/>
              <a:t>14.1.2020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tr-TR" smtClean="0"/>
              <a:t>Kafkas Üniversitesi Mühendislik Mimarlık Fakültesi Bilgisayar Mühendisliği Bölümü</a:t>
            </a:r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7F4ED7-AD31-41BA-8036-ADCB603D848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78552106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tr-TR" smtClean="0"/>
              <a:t>Prof.Dr.Halit Hami ÖZ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9A12C1-7A49-41AD-81E2-DE2FDE5E68E3}" type="datetimeFigureOut">
              <a:rPr lang="tr-TR" smtClean="0"/>
              <a:pPr/>
              <a:t>14.1.2020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tr-TR" smtClean="0"/>
              <a:t>Kafkas Üniversitesi Mühendislik Mimarlık Fakültesi Bilgisayar Mühendisliği Bölümü</a:t>
            </a:r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6C816B-A5F9-41C3-8DE2-40851568CD2C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48230989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6C816B-A5F9-41C3-8DE2-40851568CD2C}" type="slidenum">
              <a:rPr lang="tr-TR" smtClean="0"/>
              <a:pPr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2380624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C816B-A5F9-41C3-8DE2-40851568CD2C}" type="slidenum">
              <a:rPr lang="tr-TR" smtClean="0"/>
              <a:pPr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41128191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FABCCD81-B1B3-4F78-954D-7512FEF41554}" type="datetime1">
              <a:rPr lang="tr-TR" smtClean="0"/>
              <a:pPr/>
              <a:t>14.1.2020</a:t>
            </a:fld>
            <a:endParaRPr lang="tr-TR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AF4BF256-40C0-4247-88D6-D2DA9A17D1A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9A5E3-F92D-4E55-A6FF-555F11195C99}" type="datetime1">
              <a:rPr lang="tr-TR" smtClean="0"/>
              <a:pPr/>
              <a:t>14.1.2020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BF256-40C0-4247-88D6-D2DA9A17D1A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59EB1-1698-4E1D-A4C5-D312296C014C}" type="datetime1">
              <a:rPr lang="tr-TR" smtClean="0"/>
              <a:pPr/>
              <a:t>14.1.2020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BF256-40C0-4247-88D6-D2DA9A17D1A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4DB6F-D033-44E3-ADB8-61F51A5E1A9B}" type="datetime1">
              <a:rPr lang="tr-TR" smtClean="0"/>
              <a:pPr/>
              <a:t>14.1.2020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BF256-40C0-4247-88D6-D2DA9A17D1A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068E1-6D50-450E-893E-46A6F026A880}" type="datetime1">
              <a:rPr lang="tr-TR" smtClean="0"/>
              <a:pPr/>
              <a:t>14.1.2020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BF256-40C0-4247-88D6-D2DA9A17D1A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82EC3-7C13-42CD-8BD7-5D8C273EBD20}" type="datetime1">
              <a:rPr lang="tr-TR" smtClean="0"/>
              <a:pPr/>
              <a:t>14.1.2020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BF256-40C0-4247-88D6-D2DA9A17D1A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FDB25-BD27-43E0-9C14-4A1D3F84DABA}" type="datetime1">
              <a:rPr lang="tr-TR" smtClean="0"/>
              <a:pPr/>
              <a:t>14.1.2020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BF256-40C0-4247-88D6-D2DA9A17D1A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7873D-C2C2-49F4-81A3-AAB61F76601C}" type="datetime1">
              <a:rPr lang="tr-TR" smtClean="0"/>
              <a:pPr/>
              <a:t>14.1.2020</a:t>
            </a:fld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BF256-40C0-4247-88D6-D2DA9A17D1A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9C5AF-9599-450D-93B7-D871674F7016}" type="datetime1">
              <a:rPr lang="tr-TR" smtClean="0"/>
              <a:pPr/>
              <a:t>14.1.2020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BF256-40C0-4247-88D6-D2DA9A17D1A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59F1B-A817-4219-A399-30DDFBF56A2B}" type="datetime1">
              <a:rPr lang="tr-TR" smtClean="0"/>
              <a:pPr/>
              <a:t>14.1.2020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BF256-40C0-4247-88D6-D2DA9A17D1A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097D8-B222-4033-B2E2-DFA69D9DFA17}" type="datetime1">
              <a:rPr lang="tr-TR" smtClean="0"/>
              <a:pPr/>
              <a:t>14.1.2020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BF256-40C0-4247-88D6-D2DA9A17D1A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D6182CAC-B8D0-4893-9569-E2741D6C3FB0}" type="datetime1">
              <a:rPr lang="tr-TR" smtClean="0"/>
              <a:pPr/>
              <a:t>14.1.2020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AF4BF256-40C0-4247-88D6-D2DA9A17D1A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sz="2400" b="1" dirty="0">
                <a:effectLst/>
              </a:rPr>
              <a:t>SAĞLIK </a:t>
            </a:r>
            <a:r>
              <a:rPr lang="tr-TR" sz="2400" b="1" dirty="0" smtClean="0">
                <a:effectLst/>
              </a:rPr>
              <a:t>KURUMLARINDA</a:t>
            </a:r>
            <a:r>
              <a:rPr lang="tr-TR" sz="2400" dirty="0">
                <a:effectLst/>
              </a:rPr>
              <a:t> </a:t>
            </a:r>
            <a:r>
              <a:rPr lang="tr-TR" sz="2400" b="1" dirty="0" smtClean="0">
                <a:effectLst/>
              </a:rPr>
              <a:t>BİLGİ SİSTEMLERİ</a:t>
            </a:r>
            <a:br>
              <a:rPr lang="tr-TR" sz="2400" b="1" dirty="0" smtClean="0">
                <a:effectLst/>
              </a:rPr>
            </a:br>
            <a:r>
              <a:rPr lang="tr-TR" sz="2400" b="1" dirty="0" smtClean="0">
                <a:effectLst/>
              </a:rPr>
              <a:t/>
            </a:r>
            <a:br>
              <a:rPr lang="tr-TR" sz="2400" b="1" dirty="0" smtClean="0">
                <a:effectLst/>
              </a:rPr>
            </a:br>
            <a:r>
              <a:rPr lang="tr-TR" sz="2000" b="1" dirty="0">
                <a:effectLst/>
              </a:rPr>
              <a:t>Hastalıkları</a:t>
            </a:r>
            <a:r>
              <a:rPr lang="tr-TR" sz="2000" dirty="0">
                <a:effectLst/>
              </a:rPr>
              <a:t> </a:t>
            </a:r>
            <a:r>
              <a:rPr lang="tr-TR" sz="2000" b="1" dirty="0">
                <a:effectLst/>
              </a:rPr>
              <a:t>Sınıflandırma</a:t>
            </a:r>
            <a:r>
              <a:rPr lang="tr-TR" sz="2000" dirty="0">
                <a:effectLst/>
              </a:rPr>
              <a:t> </a:t>
            </a:r>
            <a:r>
              <a:rPr lang="tr-TR" sz="2000" b="1" dirty="0">
                <a:effectLst/>
              </a:rPr>
              <a:t>ve</a:t>
            </a:r>
            <a:r>
              <a:rPr lang="tr-TR" sz="2000" dirty="0">
                <a:effectLst/>
              </a:rPr>
              <a:t> </a:t>
            </a:r>
            <a:r>
              <a:rPr lang="tr-TR" sz="2000" b="1" dirty="0">
                <a:effectLst/>
              </a:rPr>
              <a:t>Kodlama</a:t>
            </a:r>
            <a:r>
              <a:rPr lang="tr-TR" sz="2000" dirty="0">
                <a:effectLst/>
              </a:rPr>
              <a:t> </a:t>
            </a:r>
            <a:r>
              <a:rPr lang="tr-TR" sz="2000" b="1" dirty="0" smtClean="0">
                <a:effectLst/>
              </a:rPr>
              <a:t>Sistemleri</a:t>
            </a:r>
            <a:r>
              <a:rPr lang="tr-TR" sz="2400" dirty="0">
                <a:effectLst/>
              </a:rPr>
              <a:t/>
            </a:r>
            <a:br>
              <a:rPr lang="tr-TR" sz="2400" dirty="0">
                <a:effectLst/>
              </a:rPr>
            </a:br>
            <a:endParaRPr lang="tr-TR" sz="1800" dirty="0"/>
          </a:p>
        </p:txBody>
      </p:sp>
      <p:sp>
        <p:nvSpPr>
          <p:cNvPr id="7" name="Alt Başlık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3550345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800" b="1" dirty="0">
                <a:effectLst/>
              </a:rPr>
              <a:t>Hastalıkları</a:t>
            </a:r>
            <a:r>
              <a:rPr lang="tr-TR" sz="2800" dirty="0">
                <a:effectLst/>
              </a:rPr>
              <a:t> </a:t>
            </a:r>
            <a:r>
              <a:rPr lang="tr-TR" sz="2800" b="1" dirty="0">
                <a:effectLst/>
              </a:rPr>
              <a:t>Sınıflandırma</a:t>
            </a:r>
            <a:r>
              <a:rPr lang="tr-TR" sz="2800" dirty="0">
                <a:effectLst/>
              </a:rPr>
              <a:t> </a:t>
            </a:r>
            <a:r>
              <a:rPr lang="tr-TR" sz="2800" b="1" dirty="0">
                <a:effectLst/>
              </a:rPr>
              <a:t>ve</a:t>
            </a:r>
            <a:r>
              <a:rPr lang="tr-TR" sz="2800" dirty="0">
                <a:effectLst/>
              </a:rPr>
              <a:t> </a:t>
            </a:r>
            <a:r>
              <a:rPr lang="tr-TR" sz="2800" b="1" dirty="0">
                <a:effectLst/>
              </a:rPr>
              <a:t>Kodlama</a:t>
            </a:r>
            <a:r>
              <a:rPr lang="tr-TR" sz="2800" dirty="0">
                <a:effectLst/>
              </a:rPr>
              <a:t> </a:t>
            </a:r>
            <a:r>
              <a:rPr lang="tr-TR" sz="2800" b="1" dirty="0">
                <a:effectLst/>
              </a:rPr>
              <a:t>Sistemleri</a:t>
            </a:r>
            <a:endParaRPr lang="tr-TR" sz="2800" dirty="0">
              <a:effectLst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tr-TR" dirty="0"/>
              <a:t>Sınıflandırma ve kodlama sistemlerinin gelişimi üç yüzyıl kadar eskilere dayanmaktadır. </a:t>
            </a:r>
            <a:endParaRPr lang="tr-TR" dirty="0" smtClean="0"/>
          </a:p>
          <a:p>
            <a:endParaRPr lang="tr-TR" dirty="0"/>
          </a:p>
          <a:p>
            <a:r>
              <a:rPr lang="tr-TR" dirty="0" err="1" smtClean="0"/>
              <a:t>Bertillon</a:t>
            </a:r>
            <a:r>
              <a:rPr lang="tr-TR" dirty="0" smtClean="0"/>
              <a:t> </a:t>
            </a:r>
            <a:r>
              <a:rPr lang="tr-TR" dirty="0"/>
              <a:t>Sınıflandırması olarak da bilinen sistem olan ICD-1‘den başlayarak günümüze kadar farklı amaçlarla kullanılmak için geliştirilmiş birçok sınıflandırma ve kodlama sistemi geliştirilmiştir. </a:t>
            </a:r>
            <a:endParaRPr lang="tr-TR" dirty="0" smtClean="0"/>
          </a:p>
          <a:p>
            <a:endParaRPr lang="tr-TR" dirty="0"/>
          </a:p>
          <a:p>
            <a:r>
              <a:rPr lang="tr-TR" dirty="0" smtClean="0"/>
              <a:t>Sınıflandırma </a:t>
            </a:r>
            <a:r>
              <a:rPr lang="tr-TR" dirty="0"/>
              <a:t>sistemlerinin en çok bilineni ve en yaygın olarak kullanılanı ICD ve ICD yapısı temel alınarak geliştirilmiş klinik uyarlamalardır. ICD-10-CM, ICD-10-PCS, ICD-10-AM, ICD-10-CA bunlara örnek olarak verilebilir. </a:t>
            </a:r>
            <a:endParaRPr lang="tr-TR" dirty="0" smtClean="0"/>
          </a:p>
          <a:p>
            <a:endParaRPr lang="tr-TR" dirty="0"/>
          </a:p>
          <a:p>
            <a:r>
              <a:rPr lang="tr-TR" dirty="0" smtClean="0"/>
              <a:t>ICD </a:t>
            </a:r>
            <a:r>
              <a:rPr lang="tr-TR" dirty="0"/>
              <a:t>kod yapısının genel olması, uzmanlık alanlarına uygun kodlar içermemesi nedeniyle uzmanlık alanlarında kullanmak amacıyla geliştirilmiş ICD-0, ICD-DA, ICD-NA gibi alana özgü uyarlamalar da bulunmaktadır. </a:t>
            </a:r>
            <a:endParaRPr lang="tr-TR" dirty="0" smtClean="0"/>
          </a:p>
          <a:p>
            <a:endParaRPr lang="tr-TR" dirty="0"/>
          </a:p>
          <a:p>
            <a:r>
              <a:rPr lang="tr-TR" dirty="0" smtClean="0"/>
              <a:t>Ayrıca</a:t>
            </a:r>
            <a:r>
              <a:rPr lang="tr-TR" dirty="0"/>
              <a:t>, kalite ve ödeme sistemlerinde kullanılan DRG ve Case-</a:t>
            </a:r>
            <a:r>
              <a:rPr lang="tr-TR" dirty="0" err="1"/>
              <a:t>Mix</a:t>
            </a:r>
            <a:r>
              <a:rPr lang="tr-TR" dirty="0"/>
              <a:t> sınıflandırma ve kodlama sistemleri de bulunmaktadır</a:t>
            </a:r>
          </a:p>
        </p:txBody>
      </p:sp>
    </p:spTree>
    <p:extLst>
      <p:ext uri="{BB962C8B-B14F-4D97-AF65-F5344CB8AC3E}">
        <p14:creationId xmlns:p14="http://schemas.microsoft.com/office/powerpoint/2010/main" xmlns="" val="4009685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400" b="1" dirty="0">
                <a:effectLst/>
              </a:rPr>
              <a:t>HASTALIKLARI</a:t>
            </a:r>
            <a:r>
              <a:rPr lang="tr-TR" sz="2400" dirty="0">
                <a:effectLst/>
              </a:rPr>
              <a:t> </a:t>
            </a:r>
            <a:r>
              <a:rPr lang="tr-TR" sz="2400" b="1" dirty="0">
                <a:effectLst/>
              </a:rPr>
              <a:t>SINIFLANDIRMA</a:t>
            </a:r>
            <a:r>
              <a:rPr lang="tr-TR" sz="2400" dirty="0">
                <a:effectLst/>
              </a:rPr>
              <a:t> </a:t>
            </a:r>
            <a:r>
              <a:rPr lang="tr-TR" sz="2400" b="1" dirty="0">
                <a:effectLst/>
              </a:rPr>
              <a:t>VE</a:t>
            </a:r>
            <a:r>
              <a:rPr lang="tr-TR" sz="2400" dirty="0">
                <a:effectLst/>
              </a:rPr>
              <a:t> </a:t>
            </a:r>
            <a:r>
              <a:rPr lang="tr-TR" sz="2400" b="1" dirty="0">
                <a:effectLst/>
              </a:rPr>
              <a:t>KODLAMA</a:t>
            </a:r>
            <a:r>
              <a:rPr lang="tr-TR" sz="2400" dirty="0">
                <a:effectLst/>
              </a:rPr>
              <a:t> </a:t>
            </a:r>
            <a:r>
              <a:rPr lang="tr-TR" sz="2400" b="1" dirty="0">
                <a:effectLst/>
              </a:rPr>
              <a:t>SİSTEMLERİ</a:t>
            </a:r>
            <a:r>
              <a:rPr lang="tr-TR" sz="2400" dirty="0">
                <a:effectLst/>
              </a:rPr>
              <a:t> </a:t>
            </a:r>
            <a:r>
              <a:rPr lang="tr-TR" sz="2400" b="1" dirty="0">
                <a:effectLst/>
              </a:rPr>
              <a:t>TEMEL</a:t>
            </a:r>
            <a:r>
              <a:rPr lang="tr-TR" sz="2400" dirty="0">
                <a:effectLst/>
              </a:rPr>
              <a:t> </a:t>
            </a:r>
            <a:r>
              <a:rPr lang="tr-TR" sz="2400" b="1" dirty="0" smtClean="0">
                <a:effectLst/>
              </a:rPr>
              <a:t>KAVRAMLAR</a:t>
            </a:r>
            <a:endParaRPr lang="tr-TR" sz="24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tr-TR" dirty="0"/>
              <a:t>Standart kodlama sistemleri geliştirilmesi için yapılan çalışmaların amacı, benzer durumlar için tüm sağlık personeli tarafından tutarlı tanımlamalar yapılması ve benzer bir terminolojinin kullanılmasının teşvik edilmesidir. </a:t>
            </a:r>
            <a:endParaRPr lang="tr-TR" dirty="0" smtClean="0"/>
          </a:p>
          <a:p>
            <a:endParaRPr lang="tr-TR" dirty="0"/>
          </a:p>
          <a:p>
            <a:r>
              <a:rPr lang="tr-TR" dirty="0" smtClean="0"/>
              <a:t>Klinik </a:t>
            </a:r>
            <a:r>
              <a:rPr lang="tr-TR" dirty="0"/>
              <a:t>kodlama; hastalıkların, yaralanmaların ve işlemlerin nümerik veya </a:t>
            </a:r>
            <a:r>
              <a:rPr lang="tr-TR" dirty="0" err="1"/>
              <a:t>alfanümerik</a:t>
            </a:r>
            <a:r>
              <a:rPr lang="tr-TR" dirty="0"/>
              <a:t> yapıda ifade edilmesidir. </a:t>
            </a:r>
            <a:endParaRPr lang="tr-TR" dirty="0" smtClean="0"/>
          </a:p>
          <a:p>
            <a:endParaRPr lang="tr-TR" dirty="0"/>
          </a:p>
          <a:p>
            <a:r>
              <a:rPr lang="tr-TR" dirty="0" smtClean="0"/>
              <a:t>Sınıflandırma</a:t>
            </a:r>
            <a:r>
              <a:rPr lang="tr-TR" dirty="0"/>
              <a:t>, benzer ya da aynı olan hastalıkların belirlenen ölçütlere göre bir araya getirilmesi demektir. </a:t>
            </a:r>
            <a:endParaRPr lang="tr-TR" dirty="0" smtClean="0"/>
          </a:p>
          <a:p>
            <a:endParaRPr lang="tr-TR" dirty="0"/>
          </a:p>
          <a:p>
            <a:r>
              <a:rPr lang="tr-TR" dirty="0" smtClean="0"/>
              <a:t>Örneğin </a:t>
            </a:r>
            <a:r>
              <a:rPr lang="tr-TR" dirty="0"/>
              <a:t>hastalıkları</a:t>
            </a:r>
            <a:r>
              <a:rPr lang="tr-TR" dirty="0" smtClean="0"/>
              <a:t>;</a:t>
            </a:r>
          </a:p>
          <a:p>
            <a:r>
              <a:rPr lang="tr-TR" dirty="0" smtClean="0"/>
              <a:t>hastalığın </a:t>
            </a:r>
            <a:r>
              <a:rPr lang="tr-TR" dirty="0"/>
              <a:t>tutunduğu veya etkilediği anatomik bölgeye göre (</a:t>
            </a:r>
            <a:r>
              <a:rPr lang="tr-TR" dirty="0" err="1"/>
              <a:t>topografik</a:t>
            </a:r>
            <a:r>
              <a:rPr lang="tr-TR" dirty="0"/>
              <a:t>), </a:t>
            </a:r>
            <a:endParaRPr lang="tr-TR" dirty="0" smtClean="0"/>
          </a:p>
          <a:p>
            <a:r>
              <a:rPr lang="tr-TR" dirty="0" smtClean="0"/>
              <a:t>hastalığın </a:t>
            </a:r>
            <a:r>
              <a:rPr lang="tr-TR" dirty="0"/>
              <a:t>nedenine göre (</a:t>
            </a:r>
            <a:r>
              <a:rPr lang="tr-TR" dirty="0" err="1"/>
              <a:t>etyoloji</a:t>
            </a:r>
            <a:r>
              <a:rPr lang="tr-TR" dirty="0"/>
              <a:t>), </a:t>
            </a:r>
            <a:endParaRPr lang="tr-TR" dirty="0" smtClean="0"/>
          </a:p>
          <a:p>
            <a:r>
              <a:rPr lang="tr-TR" dirty="0" smtClean="0"/>
              <a:t>hastalığın </a:t>
            </a:r>
            <a:r>
              <a:rPr lang="tr-TR" dirty="0"/>
              <a:t>davranışına bir başka deyişle dokudaki patolojik değişikliğin tipine göre (morfolojik) ve </a:t>
            </a:r>
            <a:endParaRPr lang="tr-TR" dirty="0" smtClean="0"/>
          </a:p>
          <a:p>
            <a:r>
              <a:rPr lang="tr-TR" dirty="0" smtClean="0"/>
              <a:t>hastalığın </a:t>
            </a:r>
            <a:r>
              <a:rPr lang="tr-TR" dirty="0"/>
              <a:t>sonucunda ortaya çıkan işlevsel anormalliğe (anomaliye) göre sınıflamak mümkündür</a:t>
            </a:r>
          </a:p>
        </p:txBody>
      </p:sp>
    </p:spTree>
    <p:extLst>
      <p:ext uri="{BB962C8B-B14F-4D97-AF65-F5344CB8AC3E}">
        <p14:creationId xmlns:p14="http://schemas.microsoft.com/office/powerpoint/2010/main" xmlns="" val="1274210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4F271C">
                    <a:satMod val="130000"/>
                  </a:srgbClr>
                </a:solidFill>
                <a:effectLst/>
              </a:rPr>
              <a:t>ICD-10 sınıflama sistemi </a:t>
            </a:r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765674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effectLst/>
              </a:rPr>
              <a:t>ICD-10 sınıflama sistemi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tr-TR" dirty="0"/>
              <a:t>Sınıflandırma sistemlerinde nümerik, </a:t>
            </a:r>
            <a:r>
              <a:rPr lang="tr-TR" dirty="0" err="1"/>
              <a:t>alfanümerik</a:t>
            </a:r>
            <a:r>
              <a:rPr lang="tr-TR" dirty="0"/>
              <a:t> veya her ikisi birlikte kullanılabilmektedir.</a:t>
            </a:r>
          </a:p>
          <a:p>
            <a:r>
              <a:rPr lang="tr-TR" dirty="0"/>
              <a:t> </a:t>
            </a:r>
          </a:p>
          <a:p>
            <a:r>
              <a:rPr lang="tr-TR" dirty="0"/>
              <a:t>ICD -10 </a:t>
            </a:r>
            <a:r>
              <a:rPr lang="tr-TR" dirty="0" err="1"/>
              <a:t>sınınıflama</a:t>
            </a:r>
            <a:r>
              <a:rPr lang="tr-TR" dirty="0"/>
              <a:t> sistemine göre;</a:t>
            </a:r>
          </a:p>
          <a:p>
            <a:r>
              <a:rPr lang="tr-TR" dirty="0"/>
              <a:t> </a:t>
            </a:r>
          </a:p>
          <a:p>
            <a:r>
              <a:rPr lang="tr-TR" dirty="0"/>
              <a:t>Hipertansiyon = I10</a:t>
            </a:r>
          </a:p>
          <a:p>
            <a:r>
              <a:rPr lang="tr-TR" dirty="0"/>
              <a:t> </a:t>
            </a:r>
          </a:p>
          <a:p>
            <a:r>
              <a:rPr lang="tr-TR" dirty="0"/>
              <a:t>Böbrek yetmezliği ile birlikte </a:t>
            </a:r>
            <a:r>
              <a:rPr lang="tr-TR" dirty="0" err="1"/>
              <a:t>hipertansif</a:t>
            </a:r>
            <a:r>
              <a:rPr lang="tr-TR" dirty="0"/>
              <a:t> böbrek hastalığı = I12.0 olarak kodlanmıştır.</a:t>
            </a:r>
          </a:p>
          <a:p>
            <a:r>
              <a:rPr lang="tr-TR" dirty="0"/>
              <a:t> </a:t>
            </a:r>
          </a:p>
          <a:p>
            <a:r>
              <a:rPr lang="tr-TR" dirty="0"/>
              <a:t>ICD-9-CM ‘de ise yalnızca nümerik bir yapıda kodlama yapılmıştır.</a:t>
            </a:r>
          </a:p>
          <a:p>
            <a:r>
              <a:rPr lang="tr-TR" dirty="0"/>
              <a:t> </a:t>
            </a:r>
          </a:p>
          <a:p>
            <a:r>
              <a:rPr lang="tr-TR" dirty="0"/>
              <a:t>Hipertansiyon = 401.9 olarak kodlanmıştır.</a:t>
            </a:r>
          </a:p>
          <a:p>
            <a:r>
              <a:rPr lang="tr-TR" dirty="0"/>
              <a:t> </a:t>
            </a:r>
          </a:p>
          <a:p>
            <a:r>
              <a:rPr lang="tr-TR" dirty="0"/>
              <a:t> 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275201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400" b="1" dirty="0">
                <a:effectLst/>
              </a:rPr>
              <a:t>Sınıflandırılan</a:t>
            </a:r>
            <a:r>
              <a:rPr lang="tr-TR" sz="2400" dirty="0">
                <a:effectLst/>
              </a:rPr>
              <a:t> </a:t>
            </a:r>
            <a:r>
              <a:rPr lang="tr-TR" sz="2400" b="1" dirty="0">
                <a:effectLst/>
              </a:rPr>
              <a:t>ve</a:t>
            </a:r>
            <a:r>
              <a:rPr lang="tr-TR" sz="2400" dirty="0">
                <a:effectLst/>
              </a:rPr>
              <a:t> </a:t>
            </a:r>
            <a:r>
              <a:rPr lang="tr-TR" sz="2400" b="1" dirty="0">
                <a:effectLst/>
              </a:rPr>
              <a:t>Kodlanan</a:t>
            </a:r>
            <a:r>
              <a:rPr lang="tr-TR" sz="2400" dirty="0">
                <a:effectLst/>
              </a:rPr>
              <a:t> </a:t>
            </a:r>
            <a:r>
              <a:rPr lang="tr-TR" sz="2400" b="1" dirty="0">
                <a:effectLst/>
              </a:rPr>
              <a:t>Verilerin</a:t>
            </a:r>
            <a:r>
              <a:rPr lang="tr-TR" sz="2400" dirty="0">
                <a:effectLst/>
              </a:rPr>
              <a:t> </a:t>
            </a:r>
            <a:r>
              <a:rPr lang="tr-TR" sz="2400" b="1" dirty="0">
                <a:effectLst/>
              </a:rPr>
              <a:t>Kullanımı</a:t>
            </a:r>
            <a:endParaRPr lang="tr-TR" sz="2400" dirty="0">
              <a:effectLst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tr-TR" b="1" i="1" dirty="0" smtClean="0"/>
              <a:t>Farklı ülkelerde, farklı sağlık kuruluşlarında toplanan </a:t>
            </a:r>
            <a:r>
              <a:rPr lang="tr-TR" b="1" i="1" dirty="0" err="1" smtClean="0"/>
              <a:t>mortalite</a:t>
            </a:r>
            <a:r>
              <a:rPr lang="tr-TR" b="1" i="1" dirty="0" smtClean="0"/>
              <a:t>, </a:t>
            </a:r>
            <a:r>
              <a:rPr lang="tr-TR" b="1" i="1" dirty="0" err="1" smtClean="0"/>
              <a:t>morbidite</a:t>
            </a:r>
            <a:r>
              <a:rPr lang="tr-TR" b="1" i="1" dirty="0" smtClean="0"/>
              <a:t> verilerinin</a:t>
            </a:r>
            <a:r>
              <a:rPr lang="tr-TR" b="1" dirty="0" smtClean="0"/>
              <a:t> </a:t>
            </a:r>
            <a:r>
              <a:rPr lang="tr-TR" b="1" i="1" dirty="0"/>
              <a:t>karşılaştırılmasında</a:t>
            </a:r>
            <a:r>
              <a:rPr lang="tr-TR" b="1" dirty="0"/>
              <a:t> </a:t>
            </a:r>
            <a:r>
              <a:rPr lang="tr-TR" b="1" i="1" dirty="0"/>
              <a:t>kullanılmaktadır</a:t>
            </a:r>
            <a:r>
              <a:rPr lang="tr-TR" b="1" dirty="0"/>
              <a:t>: </a:t>
            </a:r>
            <a:endParaRPr lang="tr-TR" b="1" dirty="0" smtClean="0"/>
          </a:p>
          <a:p>
            <a:endParaRPr lang="tr-TR" dirty="0"/>
          </a:p>
          <a:p>
            <a:r>
              <a:rPr lang="tr-TR" dirty="0" smtClean="0"/>
              <a:t>Farklı </a:t>
            </a:r>
            <a:r>
              <a:rPr lang="tr-TR" dirty="0"/>
              <a:t>ülke ya da bölgelerde ve farklı zamanlarda toplanan </a:t>
            </a:r>
            <a:r>
              <a:rPr lang="tr-TR" dirty="0" err="1"/>
              <a:t>mortalite</a:t>
            </a:r>
            <a:r>
              <a:rPr lang="tr-TR" dirty="0"/>
              <a:t> ve </a:t>
            </a:r>
            <a:r>
              <a:rPr lang="tr-TR" dirty="0" err="1"/>
              <a:t>morbidite</a:t>
            </a:r>
            <a:r>
              <a:rPr lang="tr-TR" dirty="0"/>
              <a:t> verileri, sınıflandırılarak ve kodlanarak standart hale getirilmekte ve karşılaştırmalarda kullanılabilmektedir. </a:t>
            </a:r>
            <a:endParaRPr lang="tr-TR" dirty="0" smtClean="0"/>
          </a:p>
          <a:p>
            <a:endParaRPr lang="tr-TR" dirty="0"/>
          </a:p>
          <a:p>
            <a:r>
              <a:rPr lang="tr-TR" dirty="0" smtClean="0"/>
              <a:t>Dünya </a:t>
            </a:r>
            <a:r>
              <a:rPr lang="tr-TR" dirty="0"/>
              <a:t>Sağlık Örgütü başta olmak üzere Uluslararası Sağlık Kuruluşları, kodlanmış verilerle standart hale getirilen verileri ülkelerin sağlık göstergelerini belirleme, izleme ve kıyaslamalarda kullanabilmektedir</a:t>
            </a:r>
          </a:p>
        </p:txBody>
      </p:sp>
    </p:spTree>
    <p:extLst>
      <p:ext uri="{BB962C8B-B14F-4D97-AF65-F5344CB8AC3E}">
        <p14:creationId xmlns:p14="http://schemas.microsoft.com/office/powerpoint/2010/main" xmlns="" val="383615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400" b="1" dirty="0">
                <a:effectLst/>
              </a:rPr>
              <a:t>Sınıflandırılan ve Kodlanan Verilerin Kullanımı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tr-TR" b="1" i="1" dirty="0"/>
              <a:t>Sağlık</a:t>
            </a:r>
            <a:r>
              <a:rPr lang="tr-TR" b="1" dirty="0"/>
              <a:t> </a:t>
            </a:r>
            <a:r>
              <a:rPr lang="tr-TR" b="1" i="1" dirty="0"/>
              <a:t>politikaları</a:t>
            </a:r>
            <a:r>
              <a:rPr lang="tr-TR" b="1" dirty="0"/>
              <a:t> </a:t>
            </a:r>
            <a:r>
              <a:rPr lang="tr-TR" b="1" i="1" dirty="0"/>
              <a:t>için</a:t>
            </a:r>
            <a:r>
              <a:rPr lang="tr-TR" b="1" dirty="0"/>
              <a:t> </a:t>
            </a:r>
            <a:r>
              <a:rPr lang="tr-TR" b="1" i="1" dirty="0"/>
              <a:t>veri</a:t>
            </a:r>
            <a:r>
              <a:rPr lang="tr-TR" b="1" dirty="0"/>
              <a:t> </a:t>
            </a:r>
            <a:r>
              <a:rPr lang="tr-TR" b="1" i="1" dirty="0"/>
              <a:t>oluşturma</a:t>
            </a:r>
            <a:r>
              <a:rPr lang="tr-TR" b="1" dirty="0"/>
              <a:t> </a:t>
            </a:r>
            <a:r>
              <a:rPr lang="tr-TR" b="1" i="1" dirty="0"/>
              <a:t>ve</a:t>
            </a:r>
            <a:r>
              <a:rPr lang="tr-TR" b="1" dirty="0"/>
              <a:t> </a:t>
            </a:r>
            <a:r>
              <a:rPr lang="tr-TR" b="1" i="1" dirty="0"/>
              <a:t>önceliklerin</a:t>
            </a:r>
            <a:r>
              <a:rPr lang="tr-TR" b="1" dirty="0"/>
              <a:t> </a:t>
            </a:r>
            <a:r>
              <a:rPr lang="tr-TR" b="1" i="1" dirty="0"/>
              <a:t>belirlenmesinde</a:t>
            </a:r>
            <a:r>
              <a:rPr lang="tr-TR" b="1" dirty="0"/>
              <a:t> </a:t>
            </a:r>
            <a:r>
              <a:rPr lang="tr-TR" b="1" i="1" dirty="0"/>
              <a:t>kullanılmaktadır</a:t>
            </a:r>
            <a:r>
              <a:rPr lang="tr-TR" b="1" dirty="0"/>
              <a:t>: </a:t>
            </a:r>
            <a:endParaRPr lang="tr-TR" b="1" dirty="0" smtClean="0"/>
          </a:p>
          <a:p>
            <a:endParaRPr lang="tr-TR" dirty="0"/>
          </a:p>
          <a:p>
            <a:r>
              <a:rPr lang="tr-TR" dirty="0" smtClean="0"/>
              <a:t>Sağlık </a:t>
            </a:r>
            <a:r>
              <a:rPr lang="tr-TR" dirty="0"/>
              <a:t>politikalarının belirlenmesi için ve programların geliştirilmesi için verilere gereksinim olmaktadır. </a:t>
            </a:r>
            <a:endParaRPr lang="tr-TR" dirty="0" smtClean="0"/>
          </a:p>
          <a:p>
            <a:r>
              <a:rPr lang="tr-TR" dirty="0" smtClean="0"/>
              <a:t>Sağlık </a:t>
            </a:r>
            <a:r>
              <a:rPr lang="tr-TR" dirty="0"/>
              <a:t>hizmeti sunumunda hangi alanlara öncelik verilecek, ne miktarda, ne kadar sıklıkta hizmet götürülecek vb. soruların yanıtı için sınıflandırılmış ve kodlanmış verilere gereksinim vardır. </a:t>
            </a:r>
            <a:endParaRPr lang="tr-TR" dirty="0" smtClean="0"/>
          </a:p>
          <a:p>
            <a:endParaRPr lang="tr-TR" dirty="0"/>
          </a:p>
          <a:p>
            <a:r>
              <a:rPr lang="tr-TR" dirty="0" smtClean="0"/>
              <a:t>Örneğin</a:t>
            </a:r>
            <a:r>
              <a:rPr lang="tr-TR" dirty="0"/>
              <a:t>, belli bir bölgeye hastane yatırımı yapılacak mıdır? </a:t>
            </a:r>
            <a:endParaRPr lang="tr-TR" dirty="0" smtClean="0"/>
          </a:p>
          <a:p>
            <a:r>
              <a:rPr lang="tr-TR" dirty="0" smtClean="0"/>
              <a:t>Yapılacaksa </a:t>
            </a:r>
            <a:r>
              <a:rPr lang="tr-TR" dirty="0"/>
              <a:t>ne kadar büyüklükte olacaktır? </a:t>
            </a:r>
            <a:endParaRPr lang="tr-TR" dirty="0" smtClean="0"/>
          </a:p>
          <a:p>
            <a:r>
              <a:rPr lang="tr-TR" dirty="0" smtClean="0"/>
              <a:t>Hangi </a:t>
            </a:r>
            <a:r>
              <a:rPr lang="tr-TR" dirty="0"/>
              <a:t>birimler bulunmalıdır? </a:t>
            </a:r>
            <a:endParaRPr lang="tr-TR" dirty="0" smtClean="0"/>
          </a:p>
          <a:p>
            <a:endParaRPr lang="tr-TR" dirty="0"/>
          </a:p>
          <a:p>
            <a:r>
              <a:rPr lang="tr-TR" dirty="0" smtClean="0"/>
              <a:t>Sorularının </a:t>
            </a:r>
            <a:r>
              <a:rPr lang="tr-TR" dirty="0"/>
              <a:t>yanıtı o bölgenin hastalık dokusunun bilinmesiyle mümkündür. </a:t>
            </a:r>
            <a:endParaRPr lang="tr-TR" dirty="0" smtClean="0"/>
          </a:p>
          <a:p>
            <a:endParaRPr lang="tr-TR" dirty="0"/>
          </a:p>
          <a:p>
            <a:r>
              <a:rPr lang="tr-TR" dirty="0" smtClean="0"/>
              <a:t>Bölgede </a:t>
            </a:r>
            <a:r>
              <a:rPr lang="tr-TR" dirty="0"/>
              <a:t>görülen hastalıkların sistematik olarak kaydedilmesi, kurallarına uygun olarak sınıflandırılması ve kodlanmasıyla elde edilen veriler, o bölgenin hastalık dokusu hakkında güvenilir veriler sağlayacaktır</a:t>
            </a:r>
          </a:p>
        </p:txBody>
      </p:sp>
    </p:spTree>
    <p:extLst>
      <p:ext uri="{BB962C8B-B14F-4D97-AF65-F5344CB8AC3E}">
        <p14:creationId xmlns:p14="http://schemas.microsoft.com/office/powerpoint/2010/main" xmlns="" val="1920999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400" b="1" dirty="0">
                <a:effectLst/>
              </a:rPr>
              <a:t>Sınıflandırılan ve Kodlanan Verilerin Kullanımı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tr-TR" b="1" i="1" dirty="0"/>
              <a:t>Tıbbi</a:t>
            </a:r>
            <a:r>
              <a:rPr lang="tr-TR" b="1" dirty="0"/>
              <a:t> </a:t>
            </a:r>
            <a:r>
              <a:rPr lang="tr-TR" b="1" i="1" dirty="0"/>
              <a:t>ve</a:t>
            </a:r>
            <a:r>
              <a:rPr lang="tr-TR" b="1" dirty="0"/>
              <a:t> </a:t>
            </a:r>
            <a:r>
              <a:rPr lang="tr-TR" b="1" i="1" dirty="0"/>
              <a:t>halk</a:t>
            </a:r>
            <a:r>
              <a:rPr lang="tr-TR" b="1" dirty="0"/>
              <a:t> </a:t>
            </a:r>
            <a:r>
              <a:rPr lang="tr-TR" b="1" i="1" dirty="0"/>
              <a:t>sağlığı</a:t>
            </a:r>
            <a:r>
              <a:rPr lang="tr-TR" b="1" dirty="0"/>
              <a:t> </a:t>
            </a:r>
            <a:r>
              <a:rPr lang="tr-TR" b="1" i="1" dirty="0"/>
              <a:t>araştırmalarında</a:t>
            </a:r>
            <a:r>
              <a:rPr lang="tr-TR" b="1" dirty="0"/>
              <a:t> </a:t>
            </a:r>
            <a:r>
              <a:rPr lang="tr-TR" b="1" i="1" dirty="0"/>
              <a:t>veri</a:t>
            </a:r>
            <a:r>
              <a:rPr lang="tr-TR" b="1" dirty="0"/>
              <a:t> </a:t>
            </a:r>
            <a:r>
              <a:rPr lang="tr-TR" b="1" i="1" dirty="0"/>
              <a:t>sağlanmasında</a:t>
            </a:r>
            <a:r>
              <a:rPr lang="tr-TR" b="1" dirty="0"/>
              <a:t> </a:t>
            </a:r>
            <a:r>
              <a:rPr lang="tr-TR" b="1" i="1" dirty="0"/>
              <a:t>kullanılmaktadır</a:t>
            </a:r>
            <a:r>
              <a:rPr lang="tr-TR" b="1" dirty="0"/>
              <a:t>: </a:t>
            </a:r>
            <a:endParaRPr lang="tr-TR" b="1" dirty="0" smtClean="0"/>
          </a:p>
          <a:p>
            <a:endParaRPr lang="tr-TR" dirty="0"/>
          </a:p>
          <a:p>
            <a:r>
              <a:rPr lang="tr-TR" dirty="0" smtClean="0"/>
              <a:t>Tıbbi </a:t>
            </a:r>
            <a:r>
              <a:rPr lang="tr-TR" dirty="0"/>
              <a:t>araştırmalar için hasta kayıtları en önemli kaynağı oluşturmaktadır. </a:t>
            </a:r>
            <a:endParaRPr lang="tr-TR" dirty="0" smtClean="0"/>
          </a:p>
          <a:p>
            <a:endParaRPr lang="tr-TR" dirty="0"/>
          </a:p>
          <a:p>
            <a:r>
              <a:rPr lang="tr-TR" dirty="0" smtClean="0"/>
              <a:t>Hasta </a:t>
            </a:r>
            <a:r>
              <a:rPr lang="tr-TR" dirty="0"/>
              <a:t>kayıtlarında var olan hastalıklar, yaralanmalar ve yapılan işlemler kodlanarak bu verilerin erişilebilir hale gelmesi gerekmektedir. </a:t>
            </a:r>
            <a:endParaRPr lang="tr-TR" dirty="0" smtClean="0"/>
          </a:p>
          <a:p>
            <a:endParaRPr lang="tr-TR" dirty="0"/>
          </a:p>
          <a:p>
            <a:r>
              <a:rPr lang="tr-TR" dirty="0" smtClean="0"/>
              <a:t>Örneğin</a:t>
            </a:r>
            <a:r>
              <a:rPr lang="tr-TR" dirty="0"/>
              <a:t>, hastanemize bir yılda gelen hipertansiyon hastalarının sayısı kaçtır? </a:t>
            </a:r>
            <a:endParaRPr lang="tr-TR" dirty="0" smtClean="0"/>
          </a:p>
          <a:p>
            <a:endParaRPr lang="tr-TR" dirty="0"/>
          </a:p>
          <a:p>
            <a:r>
              <a:rPr lang="tr-TR" dirty="0" smtClean="0"/>
              <a:t>Kronik </a:t>
            </a:r>
            <a:r>
              <a:rPr lang="tr-TR" dirty="0"/>
              <a:t>böbrek yetmezliğiyle birlikte oluşan </a:t>
            </a:r>
            <a:r>
              <a:rPr lang="tr-TR" dirty="0" err="1"/>
              <a:t>hipertansif</a:t>
            </a:r>
            <a:r>
              <a:rPr lang="tr-TR" dirty="0"/>
              <a:t> vakaların sayısı kaçtır? </a:t>
            </a:r>
            <a:endParaRPr lang="tr-TR" dirty="0" smtClean="0"/>
          </a:p>
          <a:p>
            <a:endParaRPr lang="tr-TR" dirty="0"/>
          </a:p>
          <a:p>
            <a:r>
              <a:rPr lang="tr-TR" dirty="0" smtClean="0"/>
              <a:t>Sorularının </a:t>
            </a:r>
            <a:r>
              <a:rPr lang="tr-TR" dirty="0"/>
              <a:t>yanıtı için hastalıkların sınıflandırılması ve kodlanması ve hastalık indeksinin oluşturulması gerekmektedir.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324303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400" b="1" dirty="0">
                <a:effectLst/>
              </a:rPr>
              <a:t>Sınıflandırılan ve Kodlanan Verilerin Kullanımı</a:t>
            </a:r>
            <a:endParaRPr lang="tr-TR" sz="24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tr-TR" b="1" i="1" dirty="0"/>
              <a:t>Ödeme</a:t>
            </a:r>
            <a:r>
              <a:rPr lang="tr-TR" b="1" dirty="0"/>
              <a:t> </a:t>
            </a:r>
            <a:r>
              <a:rPr lang="tr-TR" b="1" i="1" dirty="0"/>
              <a:t>sistemleri</a:t>
            </a:r>
            <a:r>
              <a:rPr lang="tr-TR" b="1" dirty="0"/>
              <a:t> </a:t>
            </a:r>
            <a:r>
              <a:rPr lang="tr-TR" b="1" i="1" dirty="0"/>
              <a:t>(örneğin</a:t>
            </a:r>
            <a:r>
              <a:rPr lang="tr-TR" b="1" dirty="0"/>
              <a:t> </a:t>
            </a:r>
            <a:r>
              <a:rPr lang="tr-TR" b="1" i="1" dirty="0" err="1"/>
              <a:t>case</a:t>
            </a:r>
            <a:r>
              <a:rPr lang="tr-TR" b="1" i="1" dirty="0"/>
              <a:t>-mix,</a:t>
            </a:r>
            <a:r>
              <a:rPr lang="tr-TR" b="1" dirty="0"/>
              <a:t> </a:t>
            </a:r>
            <a:r>
              <a:rPr lang="tr-TR" b="1" i="1" dirty="0"/>
              <a:t>DRG)</a:t>
            </a:r>
            <a:r>
              <a:rPr lang="tr-TR" b="1" dirty="0"/>
              <a:t> </a:t>
            </a:r>
            <a:r>
              <a:rPr lang="tr-TR" b="1" i="1" dirty="0"/>
              <a:t>ne</a:t>
            </a:r>
            <a:r>
              <a:rPr lang="tr-TR" b="1" dirty="0"/>
              <a:t> </a:t>
            </a:r>
            <a:r>
              <a:rPr lang="tr-TR" b="1" i="1" dirty="0"/>
              <a:t>veri</a:t>
            </a:r>
            <a:r>
              <a:rPr lang="tr-TR" b="1" dirty="0"/>
              <a:t> </a:t>
            </a:r>
            <a:r>
              <a:rPr lang="tr-TR" b="1" i="1" dirty="0"/>
              <a:t>sağlamada</a:t>
            </a:r>
            <a:r>
              <a:rPr lang="tr-TR" b="1" dirty="0"/>
              <a:t> </a:t>
            </a:r>
            <a:r>
              <a:rPr lang="tr-TR" b="1" i="1" dirty="0"/>
              <a:t>kullanılmaktadır:</a:t>
            </a:r>
            <a:r>
              <a:rPr lang="tr-TR" b="1" dirty="0"/>
              <a:t> </a:t>
            </a:r>
            <a:endParaRPr lang="tr-TR" b="1" dirty="0" smtClean="0"/>
          </a:p>
          <a:p>
            <a:endParaRPr lang="tr-TR" dirty="0"/>
          </a:p>
          <a:p>
            <a:r>
              <a:rPr lang="tr-TR" dirty="0" smtClean="0"/>
              <a:t>Sağlık </a:t>
            </a:r>
            <a:r>
              <a:rPr lang="tr-TR" dirty="0"/>
              <a:t>kuruluşlarına yapılan geri ödemelerde detaylı ve iyi kodlanmış verilere gereksinim vardır. </a:t>
            </a:r>
            <a:endParaRPr lang="tr-TR" dirty="0" smtClean="0"/>
          </a:p>
          <a:p>
            <a:endParaRPr lang="tr-TR" dirty="0"/>
          </a:p>
          <a:p>
            <a:r>
              <a:rPr lang="tr-TR" dirty="0" smtClean="0"/>
              <a:t>Özellikle </a:t>
            </a:r>
            <a:r>
              <a:rPr lang="tr-TR" dirty="0"/>
              <a:t>TİG (DRG </a:t>
            </a:r>
            <a:r>
              <a:rPr lang="tr-TR" dirty="0" smtClean="0"/>
              <a:t>(</a:t>
            </a:r>
            <a:r>
              <a:rPr lang="tr-TR" dirty="0" err="1" smtClean="0"/>
              <a:t>Diagnosis</a:t>
            </a:r>
            <a:r>
              <a:rPr lang="tr-TR" dirty="0" smtClean="0"/>
              <a:t> </a:t>
            </a:r>
            <a:r>
              <a:rPr lang="tr-TR" dirty="0" err="1"/>
              <a:t>Related</a:t>
            </a:r>
            <a:r>
              <a:rPr lang="tr-TR" dirty="0"/>
              <a:t> </a:t>
            </a:r>
            <a:r>
              <a:rPr lang="tr-TR" dirty="0" err="1" smtClean="0"/>
              <a:t>Groups</a:t>
            </a:r>
            <a:r>
              <a:rPr lang="tr-TR" dirty="0" smtClean="0"/>
              <a:t>)) </a:t>
            </a:r>
            <a:r>
              <a:rPr lang="tr-TR" dirty="0"/>
              <a:t>gibi geri ödeme sistemleri, tamamen yüksek kaliteli kodlama verisine gereksinim duyar. </a:t>
            </a:r>
            <a:endParaRPr lang="tr-TR" dirty="0" smtClean="0"/>
          </a:p>
          <a:p>
            <a:endParaRPr lang="tr-TR" dirty="0"/>
          </a:p>
          <a:p>
            <a:r>
              <a:rPr lang="tr-TR" dirty="0" smtClean="0"/>
              <a:t>Hatalı</a:t>
            </a:r>
            <a:r>
              <a:rPr lang="tr-TR" dirty="0"/>
              <a:t>, eksik, yanlış kodlama, oluşacak </a:t>
            </a:r>
            <a:r>
              <a:rPr lang="tr-TR" dirty="0" err="1"/>
              <a:t>TİG’lerin</a:t>
            </a:r>
            <a:r>
              <a:rPr lang="tr-TR" dirty="0"/>
              <a:t> tamamen yanlış olmasına dolayısıyla eksik, yanlış ödemeye neden olacaktır. </a:t>
            </a:r>
            <a:endParaRPr lang="tr-TR" dirty="0" smtClean="0"/>
          </a:p>
          <a:p>
            <a:endParaRPr lang="tr-TR" dirty="0"/>
          </a:p>
          <a:p>
            <a:r>
              <a:rPr lang="tr-TR" dirty="0" smtClean="0"/>
              <a:t>Bu </a:t>
            </a:r>
            <a:r>
              <a:rPr lang="tr-TR" dirty="0"/>
              <a:t>nedenle özellikle </a:t>
            </a:r>
            <a:r>
              <a:rPr lang="tr-TR" dirty="0" err="1"/>
              <a:t>TİG’e</a:t>
            </a:r>
            <a:r>
              <a:rPr lang="tr-TR" dirty="0"/>
              <a:t> dayalı geri ödeme yöntemini kullanan ülkelerde klinik kodlama başarısı hastanenin finansal yönetimi açısından son derece önemlidir. </a:t>
            </a:r>
            <a:endParaRPr lang="tr-TR" dirty="0" smtClean="0"/>
          </a:p>
          <a:p>
            <a:endParaRPr lang="tr-TR" dirty="0"/>
          </a:p>
          <a:p>
            <a:r>
              <a:rPr lang="tr-TR" dirty="0" smtClean="0"/>
              <a:t>Kodlamaların </a:t>
            </a:r>
            <a:r>
              <a:rPr lang="tr-TR" dirty="0"/>
              <a:t>hatalı olması hastaneye yapılacak ödemelerin düşük olmasına dolayısıyla finansal sorunlara yol açabilecektir.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1896801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400" b="1" dirty="0">
                <a:effectLst/>
              </a:rPr>
              <a:t>Sınıflandırılan ve Kodlanan Verilerin Kullanımı</a:t>
            </a:r>
            <a:endParaRPr lang="tr-TR" sz="24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b="1" i="1" dirty="0"/>
              <a:t>Sağlık</a:t>
            </a:r>
            <a:r>
              <a:rPr lang="tr-TR" b="1" dirty="0"/>
              <a:t> </a:t>
            </a:r>
            <a:r>
              <a:rPr lang="tr-TR" b="1" i="1" dirty="0"/>
              <a:t>durumu</a:t>
            </a:r>
            <a:r>
              <a:rPr lang="tr-TR" b="1" dirty="0"/>
              <a:t> </a:t>
            </a:r>
            <a:r>
              <a:rPr lang="tr-TR" b="1" i="1" dirty="0"/>
              <a:t>ve</a:t>
            </a:r>
            <a:r>
              <a:rPr lang="tr-TR" b="1" dirty="0"/>
              <a:t> </a:t>
            </a:r>
            <a:r>
              <a:rPr lang="tr-TR" b="1" i="1" dirty="0" err="1"/>
              <a:t>trent</a:t>
            </a:r>
            <a:r>
              <a:rPr lang="tr-TR" b="1" dirty="0"/>
              <a:t> </a:t>
            </a:r>
            <a:r>
              <a:rPr lang="tr-TR" b="1" i="1" dirty="0"/>
              <a:t>analizleri</a:t>
            </a:r>
            <a:r>
              <a:rPr lang="tr-TR" b="1" dirty="0"/>
              <a:t> </a:t>
            </a:r>
            <a:r>
              <a:rPr lang="tr-TR" b="1" i="1" dirty="0"/>
              <a:t>oluşturmada</a:t>
            </a:r>
            <a:r>
              <a:rPr lang="tr-TR" b="1" dirty="0"/>
              <a:t> </a:t>
            </a:r>
            <a:r>
              <a:rPr lang="tr-TR" b="1" i="1" dirty="0"/>
              <a:t>gerekli</a:t>
            </a:r>
            <a:r>
              <a:rPr lang="tr-TR" b="1" dirty="0"/>
              <a:t> </a:t>
            </a:r>
            <a:r>
              <a:rPr lang="tr-TR" b="1" i="1" dirty="0"/>
              <a:t>veriyi</a:t>
            </a:r>
            <a:r>
              <a:rPr lang="tr-TR" b="1" dirty="0"/>
              <a:t> </a:t>
            </a:r>
            <a:r>
              <a:rPr lang="tr-TR" b="1" i="1" dirty="0"/>
              <a:t>sağlamada</a:t>
            </a:r>
            <a:r>
              <a:rPr lang="tr-TR" b="1" dirty="0"/>
              <a:t> </a:t>
            </a:r>
            <a:r>
              <a:rPr lang="tr-TR" b="1" i="1" dirty="0"/>
              <a:t>kullanılmaktadır:</a:t>
            </a:r>
            <a:r>
              <a:rPr lang="tr-TR" b="1" dirty="0"/>
              <a:t> </a:t>
            </a:r>
            <a:endParaRPr lang="tr-TR" b="1" dirty="0" smtClean="0"/>
          </a:p>
          <a:p>
            <a:endParaRPr lang="tr-TR" dirty="0"/>
          </a:p>
          <a:p>
            <a:r>
              <a:rPr lang="tr-TR" dirty="0" smtClean="0"/>
              <a:t>Hastalıkların </a:t>
            </a:r>
            <a:r>
              <a:rPr lang="tr-TR" dirty="0"/>
              <a:t>hangi aşamada olduğu, yıllara, mevsimlere vb. göre nasıl bir seyir izlediğini belirlemeyebilmek için sınıflandırılmış ve kodlanmış verilere ihtiyaç duyulmaktadır.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3051482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400" b="1" dirty="0">
                <a:effectLst/>
              </a:rPr>
              <a:t>Sınıflandırılan ve Kodlanan Verilerin Kullanımı</a:t>
            </a:r>
            <a:endParaRPr lang="tr-TR" sz="24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i="1" dirty="0"/>
              <a:t>En</a:t>
            </a:r>
            <a:r>
              <a:rPr lang="tr-TR" b="1" dirty="0"/>
              <a:t> </a:t>
            </a:r>
            <a:r>
              <a:rPr lang="tr-TR" b="1" i="1" dirty="0"/>
              <a:t>önemli</a:t>
            </a:r>
            <a:r>
              <a:rPr lang="tr-TR" b="1" dirty="0"/>
              <a:t> </a:t>
            </a:r>
            <a:r>
              <a:rPr lang="tr-TR" b="1" i="1" dirty="0"/>
              <a:t>ölüm</a:t>
            </a:r>
            <a:r>
              <a:rPr lang="tr-TR" b="1" dirty="0"/>
              <a:t> </a:t>
            </a:r>
            <a:r>
              <a:rPr lang="tr-TR" b="1" i="1" dirty="0"/>
              <a:t>nedenlerini</a:t>
            </a:r>
            <a:r>
              <a:rPr lang="tr-TR" b="1" dirty="0"/>
              <a:t> </a:t>
            </a:r>
            <a:r>
              <a:rPr lang="tr-TR" b="1" i="1" dirty="0"/>
              <a:t>belirlemede,</a:t>
            </a:r>
            <a:r>
              <a:rPr lang="tr-TR" b="1" dirty="0"/>
              <a:t> </a:t>
            </a:r>
            <a:r>
              <a:rPr lang="tr-TR" b="1" i="1" dirty="0"/>
              <a:t>kodlanmış</a:t>
            </a:r>
            <a:r>
              <a:rPr lang="tr-TR" b="1" dirty="0"/>
              <a:t> </a:t>
            </a:r>
            <a:r>
              <a:rPr lang="tr-TR" b="1" i="1" dirty="0" err="1"/>
              <a:t>mortalite</a:t>
            </a:r>
            <a:r>
              <a:rPr lang="tr-TR" b="1" dirty="0"/>
              <a:t> </a:t>
            </a:r>
            <a:r>
              <a:rPr lang="tr-TR" b="1" i="1" dirty="0"/>
              <a:t>verilerine</a:t>
            </a:r>
            <a:r>
              <a:rPr lang="tr-TR" b="1" dirty="0"/>
              <a:t> </a:t>
            </a:r>
            <a:r>
              <a:rPr lang="tr-TR" b="1" i="1" dirty="0"/>
              <a:t>gereksinim</a:t>
            </a:r>
            <a:r>
              <a:rPr lang="tr-TR" b="1" dirty="0"/>
              <a:t> </a:t>
            </a:r>
            <a:r>
              <a:rPr lang="tr-TR" b="1" i="1" dirty="0"/>
              <a:t>duyulmaktadır</a:t>
            </a:r>
            <a:r>
              <a:rPr lang="tr-TR" b="1" dirty="0"/>
              <a:t>. </a:t>
            </a:r>
            <a:endParaRPr lang="tr-TR" b="1" dirty="0" smtClean="0"/>
          </a:p>
          <a:p>
            <a:endParaRPr lang="tr-TR" dirty="0"/>
          </a:p>
          <a:p>
            <a:r>
              <a:rPr lang="tr-TR" dirty="0" err="1" smtClean="0"/>
              <a:t>Mortalite</a:t>
            </a:r>
            <a:r>
              <a:rPr lang="tr-TR" dirty="0" smtClean="0"/>
              <a:t> </a:t>
            </a:r>
            <a:r>
              <a:rPr lang="tr-TR" dirty="0"/>
              <a:t>kodlamasından elde edilen veriler kullanılarak ülkedeki ölüm nedenlerinin neler olduğu, en sık rastlanan ölüm nedenleri hesaplanabilecektir.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3192836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400" b="1" dirty="0">
                <a:effectLst/>
              </a:rPr>
              <a:t>Sınıflandırılan ve Kodlanan Verilerin Kullanımı</a:t>
            </a:r>
            <a:endParaRPr lang="tr-TR" sz="24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b="1" i="1" dirty="0" smtClean="0"/>
              <a:t>Kritik</a:t>
            </a:r>
            <a:r>
              <a:rPr lang="tr-TR" b="1" dirty="0"/>
              <a:t> </a:t>
            </a:r>
            <a:r>
              <a:rPr lang="tr-TR" b="1" i="1" dirty="0" smtClean="0"/>
              <a:t>unsurların/Risk</a:t>
            </a:r>
            <a:r>
              <a:rPr lang="tr-TR" b="1" dirty="0"/>
              <a:t>	</a:t>
            </a:r>
            <a:r>
              <a:rPr lang="tr-TR" b="1" i="1" dirty="0" smtClean="0"/>
              <a:t>guruplarının belirlenmesinde</a:t>
            </a:r>
            <a:r>
              <a:rPr lang="tr-TR" b="1" dirty="0"/>
              <a:t>	</a:t>
            </a:r>
            <a:r>
              <a:rPr lang="tr-TR" b="1" i="1" dirty="0" smtClean="0"/>
              <a:t>sınıflandırılmış ve</a:t>
            </a:r>
            <a:r>
              <a:rPr lang="tr-TR" b="1" dirty="0"/>
              <a:t>	</a:t>
            </a:r>
            <a:r>
              <a:rPr lang="tr-TR" b="1" i="1" dirty="0" smtClean="0"/>
              <a:t>kodlanmış veriler</a:t>
            </a:r>
            <a:r>
              <a:rPr lang="tr-TR" b="1" dirty="0" smtClean="0"/>
              <a:t> </a:t>
            </a:r>
            <a:r>
              <a:rPr lang="tr-TR" b="1" i="1" dirty="0"/>
              <a:t>gerekmektedir</a:t>
            </a:r>
            <a:r>
              <a:rPr lang="tr-TR" b="1" dirty="0"/>
              <a:t>. </a:t>
            </a:r>
            <a:endParaRPr lang="tr-TR" b="1" dirty="0" smtClean="0"/>
          </a:p>
          <a:p>
            <a:endParaRPr lang="tr-TR" dirty="0"/>
          </a:p>
          <a:p>
            <a:r>
              <a:rPr lang="tr-TR" dirty="0" smtClean="0"/>
              <a:t>Örneğin</a:t>
            </a:r>
            <a:r>
              <a:rPr lang="tr-TR" dirty="0"/>
              <a:t>, soy geçmişinde </a:t>
            </a:r>
            <a:r>
              <a:rPr lang="tr-TR" dirty="0" err="1"/>
              <a:t>diabet</a:t>
            </a:r>
            <a:r>
              <a:rPr lang="tr-TR" dirty="0"/>
              <a:t>, kanser gibi kalıtımsal özelliği olan hastalıklar bulunan kişiler önceden tespit edilerek koruyucu sağlık hizmetleri ya da sağlığın geliştirilmesine yönelik hizmetlerden daha fazla yararlanması sağlanabilir.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4279868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400" b="1" dirty="0">
                <a:effectLst/>
              </a:rPr>
              <a:t>Sınıflandırılan ve Kodlanan Verilerin Kullanımı</a:t>
            </a:r>
            <a:endParaRPr lang="tr-TR" sz="24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tr-TR" b="1" i="1" dirty="0"/>
              <a:t>Belirli</a:t>
            </a:r>
            <a:r>
              <a:rPr lang="tr-TR" b="1" dirty="0"/>
              <a:t> </a:t>
            </a:r>
            <a:r>
              <a:rPr lang="tr-TR" b="1" i="1" dirty="0"/>
              <a:t>nüfus</a:t>
            </a:r>
            <a:r>
              <a:rPr lang="tr-TR" b="1" dirty="0"/>
              <a:t> </a:t>
            </a:r>
            <a:r>
              <a:rPr lang="tr-TR" b="1" i="1" dirty="0"/>
              <a:t>guruplarının</a:t>
            </a:r>
            <a:r>
              <a:rPr lang="tr-TR" b="1" dirty="0"/>
              <a:t> </a:t>
            </a:r>
            <a:r>
              <a:rPr lang="tr-TR" b="1" i="1" dirty="0"/>
              <a:t>problemlerinin</a:t>
            </a:r>
            <a:r>
              <a:rPr lang="tr-TR" b="1" dirty="0"/>
              <a:t> </a:t>
            </a:r>
            <a:r>
              <a:rPr lang="tr-TR" b="1" i="1" dirty="0"/>
              <a:t>belirlenmesinde</a:t>
            </a:r>
            <a:r>
              <a:rPr lang="tr-TR" b="1" dirty="0"/>
              <a:t> </a:t>
            </a:r>
            <a:r>
              <a:rPr lang="tr-TR" b="1" i="1" dirty="0"/>
              <a:t>(örneğin,</a:t>
            </a:r>
            <a:r>
              <a:rPr lang="tr-TR" b="1" dirty="0"/>
              <a:t> </a:t>
            </a:r>
            <a:r>
              <a:rPr lang="tr-TR" b="1" i="1" dirty="0"/>
              <a:t>anne,</a:t>
            </a:r>
            <a:r>
              <a:rPr lang="tr-TR" b="1" dirty="0"/>
              <a:t> </a:t>
            </a:r>
            <a:r>
              <a:rPr lang="tr-TR" b="1" i="1" dirty="0"/>
              <a:t>bebek,</a:t>
            </a:r>
            <a:r>
              <a:rPr lang="tr-TR" b="1" dirty="0"/>
              <a:t> </a:t>
            </a:r>
            <a:r>
              <a:rPr lang="tr-TR" b="1" i="1" dirty="0" err="1"/>
              <a:t>adölesan</a:t>
            </a:r>
            <a:r>
              <a:rPr lang="tr-TR" b="1" i="1" dirty="0"/>
              <a:t>,</a:t>
            </a:r>
            <a:r>
              <a:rPr lang="tr-TR" b="1" dirty="0"/>
              <a:t> </a:t>
            </a:r>
            <a:r>
              <a:rPr lang="tr-TR" b="1" i="1" dirty="0"/>
              <a:t>yaşlı</a:t>
            </a:r>
            <a:r>
              <a:rPr lang="tr-TR" b="1" dirty="0"/>
              <a:t> </a:t>
            </a:r>
            <a:r>
              <a:rPr lang="tr-TR" b="1" i="1" dirty="0"/>
              <a:t>nüfus</a:t>
            </a:r>
            <a:r>
              <a:rPr lang="tr-TR" b="1" dirty="0"/>
              <a:t> </a:t>
            </a:r>
            <a:r>
              <a:rPr lang="tr-TR" b="1" i="1" dirty="0"/>
              <a:t>vb.)</a:t>
            </a:r>
            <a:r>
              <a:rPr lang="tr-TR" b="1" dirty="0"/>
              <a:t> </a:t>
            </a:r>
            <a:r>
              <a:rPr lang="tr-TR" b="1" i="1" dirty="0"/>
              <a:t>sınıflandırılmış</a:t>
            </a:r>
            <a:r>
              <a:rPr lang="tr-TR" b="1" dirty="0"/>
              <a:t> </a:t>
            </a:r>
            <a:r>
              <a:rPr lang="tr-TR" b="1" i="1" dirty="0"/>
              <a:t>ve</a:t>
            </a:r>
            <a:r>
              <a:rPr lang="tr-TR" b="1" dirty="0"/>
              <a:t> </a:t>
            </a:r>
            <a:r>
              <a:rPr lang="tr-TR" b="1" i="1" dirty="0"/>
              <a:t>kodlanmış</a:t>
            </a:r>
            <a:r>
              <a:rPr lang="tr-TR" b="1" dirty="0"/>
              <a:t> </a:t>
            </a:r>
            <a:r>
              <a:rPr lang="tr-TR" b="1" i="1" dirty="0"/>
              <a:t>verilere</a:t>
            </a:r>
            <a:r>
              <a:rPr lang="tr-TR" b="1" dirty="0"/>
              <a:t> </a:t>
            </a:r>
            <a:r>
              <a:rPr lang="tr-TR" b="1" i="1" dirty="0"/>
              <a:t>gereksinim</a:t>
            </a:r>
            <a:r>
              <a:rPr lang="tr-TR" b="1" dirty="0"/>
              <a:t> </a:t>
            </a:r>
            <a:r>
              <a:rPr lang="tr-TR" b="1" i="1" dirty="0"/>
              <a:t>duyulmaktadır.</a:t>
            </a:r>
            <a:r>
              <a:rPr lang="tr-TR" b="1" dirty="0"/>
              <a:t> </a:t>
            </a:r>
            <a:endParaRPr lang="tr-TR" b="1" dirty="0" smtClean="0"/>
          </a:p>
          <a:p>
            <a:endParaRPr lang="tr-TR" dirty="0"/>
          </a:p>
          <a:p>
            <a:r>
              <a:rPr lang="tr-TR" dirty="0" smtClean="0"/>
              <a:t>Dünya </a:t>
            </a:r>
            <a:r>
              <a:rPr lang="tr-TR" dirty="0"/>
              <a:t>Sağlık </a:t>
            </a:r>
            <a:r>
              <a:rPr lang="tr-TR" dirty="0" smtClean="0"/>
              <a:t>Örgütü tarafından </a:t>
            </a:r>
            <a:r>
              <a:rPr lang="tr-TR" dirty="0"/>
              <a:t>geliştirilen ICD-10’un ek sınıflamalar bölümünde bu amaçla oluşturulan kısa kodlama listeleri bulunmaktadır. </a:t>
            </a:r>
            <a:endParaRPr lang="tr-TR" dirty="0" smtClean="0"/>
          </a:p>
          <a:p>
            <a:endParaRPr lang="tr-TR" dirty="0"/>
          </a:p>
          <a:p>
            <a:r>
              <a:rPr lang="tr-TR" dirty="0" smtClean="0"/>
              <a:t>Bu </a:t>
            </a:r>
            <a:r>
              <a:rPr lang="tr-TR" dirty="0"/>
              <a:t>kısa kodlama listeleri kullanılarak özel amaçlı veriler elde edilebilmektedir.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1937561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400" b="1" dirty="0">
                <a:effectLst/>
              </a:rPr>
              <a:t>Sınıflandırılan ve Kodlanan Verilerin Kullanımı</a:t>
            </a:r>
            <a:endParaRPr lang="tr-TR" sz="24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b="1" i="1" dirty="0"/>
              <a:t>Bakımın</a:t>
            </a:r>
            <a:r>
              <a:rPr lang="tr-TR" b="1" dirty="0"/>
              <a:t> </a:t>
            </a:r>
            <a:r>
              <a:rPr lang="tr-TR" b="1" i="1" dirty="0"/>
              <a:t>kalitesinin</a:t>
            </a:r>
            <a:r>
              <a:rPr lang="tr-TR" b="1" dirty="0"/>
              <a:t> </a:t>
            </a:r>
            <a:r>
              <a:rPr lang="tr-TR" b="1" i="1" dirty="0"/>
              <a:t>belirlenmesinde</a:t>
            </a:r>
            <a:r>
              <a:rPr lang="tr-TR" b="1" dirty="0"/>
              <a:t> </a:t>
            </a:r>
            <a:r>
              <a:rPr lang="tr-TR" b="1" i="1" dirty="0"/>
              <a:t>sınıflandırılmış</a:t>
            </a:r>
            <a:r>
              <a:rPr lang="tr-TR" b="1" dirty="0"/>
              <a:t> </a:t>
            </a:r>
            <a:r>
              <a:rPr lang="tr-TR" b="1" i="1" dirty="0"/>
              <a:t>ve</a:t>
            </a:r>
            <a:r>
              <a:rPr lang="tr-TR" b="1" dirty="0"/>
              <a:t> </a:t>
            </a:r>
            <a:r>
              <a:rPr lang="tr-TR" b="1" i="1" dirty="0"/>
              <a:t>kodlanmış</a:t>
            </a:r>
            <a:r>
              <a:rPr lang="tr-TR" b="1" dirty="0"/>
              <a:t> </a:t>
            </a:r>
            <a:r>
              <a:rPr lang="tr-TR" b="1" i="1" dirty="0"/>
              <a:t>veriler</a:t>
            </a:r>
            <a:r>
              <a:rPr lang="tr-TR" b="1" dirty="0"/>
              <a:t> </a:t>
            </a:r>
            <a:r>
              <a:rPr lang="tr-TR" b="1" i="1" dirty="0"/>
              <a:t>kullanılmaktadır</a:t>
            </a:r>
            <a:r>
              <a:rPr lang="tr-TR" b="1" dirty="0"/>
              <a:t>: </a:t>
            </a:r>
            <a:endParaRPr lang="tr-TR" b="1" dirty="0" smtClean="0"/>
          </a:p>
          <a:p>
            <a:endParaRPr lang="tr-TR" dirty="0"/>
          </a:p>
          <a:p>
            <a:r>
              <a:rPr lang="tr-TR" dirty="0" smtClean="0"/>
              <a:t>Sağlık </a:t>
            </a:r>
            <a:r>
              <a:rPr lang="tr-TR" dirty="0"/>
              <a:t>hizmetlerinde kalitenin teknik boyutunu belirlemede tıbbi kayıtlardan elde edilen, sınıflandırılmış ve kodlanmış veriler büyük önem taşımaktadır. </a:t>
            </a:r>
            <a:endParaRPr lang="tr-TR" dirty="0" smtClean="0"/>
          </a:p>
          <a:p>
            <a:endParaRPr lang="tr-TR" dirty="0"/>
          </a:p>
          <a:p>
            <a:r>
              <a:rPr lang="tr-TR" dirty="0" smtClean="0"/>
              <a:t>Örneğin</a:t>
            </a:r>
            <a:r>
              <a:rPr lang="tr-TR" dirty="0"/>
              <a:t>; cerrahi bir girişim sırasında oluşan komplikasyon oranı, </a:t>
            </a:r>
            <a:r>
              <a:rPr lang="tr-TR" dirty="0" err="1"/>
              <a:t>dekübitik</a:t>
            </a:r>
            <a:r>
              <a:rPr lang="tr-TR" dirty="0"/>
              <a:t> ülserlerin oranını izleyebilmek için tıbbi kayıtlarda olan verilerin sınıflandırılması ve kodlanması gerekmektedir.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353050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400" b="1" dirty="0">
                <a:effectLst/>
              </a:rPr>
              <a:t>Sınıflandırılan ve Kodlanan Verilerin Kullanımı</a:t>
            </a:r>
            <a:endParaRPr lang="tr-TR" sz="24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tr-TR" b="1" i="1" dirty="0"/>
              <a:t>Sağlık</a:t>
            </a:r>
            <a:r>
              <a:rPr lang="tr-TR" b="1" dirty="0"/>
              <a:t> </a:t>
            </a:r>
            <a:r>
              <a:rPr lang="tr-TR" b="1" i="1" dirty="0"/>
              <a:t>hizmetleri</a:t>
            </a:r>
            <a:r>
              <a:rPr lang="tr-TR" b="1" dirty="0"/>
              <a:t> </a:t>
            </a:r>
            <a:r>
              <a:rPr lang="tr-TR" b="1" i="1" dirty="0"/>
              <a:t>yönetimi</a:t>
            </a:r>
            <a:r>
              <a:rPr lang="tr-TR" b="1" dirty="0"/>
              <a:t> </a:t>
            </a:r>
            <a:r>
              <a:rPr lang="tr-TR" b="1" i="1" dirty="0"/>
              <a:t>ve</a:t>
            </a:r>
            <a:r>
              <a:rPr lang="tr-TR" b="1" dirty="0"/>
              <a:t> </a:t>
            </a:r>
            <a:r>
              <a:rPr lang="tr-TR" b="1" i="1" dirty="0"/>
              <a:t>politikalarda</a:t>
            </a:r>
            <a:r>
              <a:rPr lang="tr-TR" b="1" dirty="0"/>
              <a:t> </a:t>
            </a:r>
            <a:r>
              <a:rPr lang="tr-TR" b="1" i="1" dirty="0"/>
              <a:t>karar</a:t>
            </a:r>
            <a:r>
              <a:rPr lang="tr-TR" b="1" dirty="0"/>
              <a:t> </a:t>
            </a:r>
            <a:r>
              <a:rPr lang="tr-TR" b="1" i="1" dirty="0"/>
              <a:t>vermede</a:t>
            </a:r>
            <a:r>
              <a:rPr lang="tr-TR" b="1" dirty="0"/>
              <a:t> </a:t>
            </a:r>
            <a:r>
              <a:rPr lang="tr-TR" b="1" i="1" dirty="0"/>
              <a:t>kullanılmaktadır</a:t>
            </a:r>
            <a:r>
              <a:rPr lang="tr-TR" b="1" dirty="0"/>
              <a:t>: </a:t>
            </a:r>
            <a:endParaRPr lang="tr-TR" b="1" dirty="0" smtClean="0"/>
          </a:p>
          <a:p>
            <a:endParaRPr lang="tr-TR" dirty="0"/>
          </a:p>
          <a:p>
            <a:r>
              <a:rPr lang="tr-TR" dirty="0" smtClean="0"/>
              <a:t>Sağlık </a:t>
            </a:r>
            <a:r>
              <a:rPr lang="tr-TR" dirty="0"/>
              <a:t>politikalarının oluşturulmasında veriye, bilgiye dayalı bir yapının kurulması son derece önemlidir. </a:t>
            </a:r>
            <a:endParaRPr lang="tr-TR" dirty="0" smtClean="0"/>
          </a:p>
          <a:p>
            <a:endParaRPr lang="tr-TR" dirty="0"/>
          </a:p>
          <a:p>
            <a:r>
              <a:rPr lang="tr-TR" dirty="0" smtClean="0"/>
              <a:t>Ülke </a:t>
            </a:r>
            <a:r>
              <a:rPr lang="tr-TR" dirty="0"/>
              <a:t>genelinde uygulanacak sağlık politikalarına karar vermede, uygulanan politikaların başarımlarının izlenmesinde ve gerekli önlemlerin alınmasında kullanılabilir verilere gereksinim bulunmaktadır.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2657307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>
                <a:effectLst/>
              </a:rPr>
              <a:t> </a:t>
            </a:r>
            <a:br>
              <a:rPr lang="tr-TR" dirty="0">
                <a:effectLst/>
              </a:rPr>
            </a:br>
            <a:r>
              <a:rPr lang="tr-TR" sz="2700" b="1" dirty="0">
                <a:effectLst/>
              </a:rPr>
              <a:t>Sınıflandırılan</a:t>
            </a:r>
            <a:r>
              <a:rPr lang="tr-TR" sz="2700" dirty="0">
                <a:effectLst/>
              </a:rPr>
              <a:t> </a:t>
            </a:r>
            <a:r>
              <a:rPr lang="tr-TR" sz="2700" b="1" dirty="0">
                <a:effectLst/>
              </a:rPr>
              <a:t>ve</a:t>
            </a:r>
            <a:r>
              <a:rPr lang="tr-TR" sz="2700" dirty="0">
                <a:effectLst/>
              </a:rPr>
              <a:t> </a:t>
            </a:r>
            <a:r>
              <a:rPr lang="tr-TR" sz="2700" b="1" dirty="0">
                <a:effectLst/>
              </a:rPr>
              <a:t>Kodlanan</a:t>
            </a:r>
            <a:r>
              <a:rPr lang="tr-TR" sz="2700" dirty="0">
                <a:effectLst/>
              </a:rPr>
              <a:t> </a:t>
            </a:r>
            <a:r>
              <a:rPr lang="tr-TR" sz="2700" b="1" dirty="0">
                <a:effectLst/>
              </a:rPr>
              <a:t>Verilerin</a:t>
            </a:r>
            <a:r>
              <a:rPr lang="tr-TR" sz="2700" dirty="0">
                <a:effectLst/>
              </a:rPr>
              <a:t> </a:t>
            </a:r>
            <a:r>
              <a:rPr lang="tr-TR" sz="2700" b="1" dirty="0" smtClean="0">
                <a:effectLst/>
              </a:rPr>
              <a:t>Kullanıcıları</a:t>
            </a:r>
            <a:endParaRPr lang="tr-TR" sz="27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tr-TR" dirty="0"/>
              <a:t>	Sağlık politika yapıcılar,</a:t>
            </a:r>
          </a:p>
          <a:p>
            <a:r>
              <a:rPr lang="tr-TR" dirty="0"/>
              <a:t> </a:t>
            </a:r>
          </a:p>
          <a:p>
            <a:r>
              <a:rPr lang="tr-TR" dirty="0"/>
              <a:t>	Nüfus bilimciler,</a:t>
            </a:r>
          </a:p>
          <a:p>
            <a:r>
              <a:rPr lang="tr-TR" dirty="0"/>
              <a:t> </a:t>
            </a:r>
          </a:p>
          <a:p>
            <a:r>
              <a:rPr lang="tr-TR" dirty="0"/>
              <a:t>	Uluslararası organizasyonlar (WHO, United Nations vb.),</a:t>
            </a:r>
          </a:p>
          <a:p>
            <a:r>
              <a:rPr lang="tr-TR" dirty="0"/>
              <a:t> </a:t>
            </a:r>
          </a:p>
          <a:p>
            <a:r>
              <a:rPr lang="tr-TR" dirty="0"/>
              <a:t>	Sağlık çalışanları,</a:t>
            </a:r>
          </a:p>
          <a:p>
            <a:r>
              <a:rPr lang="tr-TR" dirty="0"/>
              <a:t> </a:t>
            </a:r>
          </a:p>
          <a:p>
            <a:r>
              <a:rPr lang="tr-TR" dirty="0"/>
              <a:t>	Sağlık kuruluşları,</a:t>
            </a:r>
          </a:p>
          <a:p>
            <a:r>
              <a:rPr lang="tr-TR" dirty="0"/>
              <a:t> </a:t>
            </a:r>
          </a:p>
          <a:p>
            <a:r>
              <a:rPr lang="tr-TR" dirty="0"/>
              <a:t>	Kamu yönetimi, sosyal güvenlik kuruluşları vb. üçüncül gruplar,</a:t>
            </a:r>
          </a:p>
          <a:p>
            <a:r>
              <a:rPr lang="tr-TR" dirty="0"/>
              <a:t> </a:t>
            </a:r>
          </a:p>
          <a:p>
            <a:r>
              <a:rPr lang="tr-TR" dirty="0"/>
              <a:t>	</a:t>
            </a:r>
            <a:r>
              <a:rPr lang="tr-TR" dirty="0" err="1"/>
              <a:t>Epidemiyolojistler</a:t>
            </a:r>
            <a:r>
              <a:rPr lang="tr-TR" dirty="0"/>
              <a:t>,</a:t>
            </a:r>
          </a:p>
          <a:p>
            <a:r>
              <a:rPr lang="tr-TR" dirty="0"/>
              <a:t> </a:t>
            </a:r>
          </a:p>
          <a:p>
            <a:r>
              <a:rPr lang="tr-TR" dirty="0"/>
              <a:t>	İstatistikçiler,</a:t>
            </a:r>
          </a:p>
          <a:p>
            <a:r>
              <a:rPr lang="tr-TR" dirty="0"/>
              <a:t> </a:t>
            </a:r>
          </a:p>
          <a:p>
            <a:r>
              <a:rPr lang="tr-TR" dirty="0"/>
              <a:t>	Araştırmacılar,</a:t>
            </a:r>
          </a:p>
          <a:p>
            <a:r>
              <a:rPr lang="tr-TR" dirty="0"/>
              <a:t> </a:t>
            </a:r>
          </a:p>
          <a:p>
            <a:r>
              <a:rPr lang="tr-TR" dirty="0"/>
              <a:t>	Eğitimciler ve öğrenciler bu verileri kullanmaktadır.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195260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>
                <a:effectLst/>
              </a:rPr>
              <a:t>SINIFLANDIRMA</a:t>
            </a:r>
            <a:r>
              <a:rPr lang="tr-TR" dirty="0">
                <a:effectLst/>
              </a:rPr>
              <a:t> </a:t>
            </a:r>
            <a:r>
              <a:rPr lang="tr-TR" b="1" dirty="0">
                <a:effectLst/>
              </a:rPr>
              <a:t>VE</a:t>
            </a:r>
            <a:r>
              <a:rPr lang="tr-TR" dirty="0">
                <a:effectLst/>
              </a:rPr>
              <a:t> </a:t>
            </a:r>
            <a:r>
              <a:rPr lang="tr-TR" b="1" dirty="0">
                <a:effectLst/>
              </a:rPr>
              <a:t>KODLAMA</a:t>
            </a:r>
            <a:r>
              <a:rPr lang="tr-TR" dirty="0">
                <a:effectLst/>
              </a:rPr>
              <a:t> </a:t>
            </a:r>
            <a:r>
              <a:rPr lang="tr-TR" b="1" dirty="0" smtClean="0">
                <a:effectLst/>
              </a:rPr>
              <a:t>SİSTEMLERİ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tr-TR" dirty="0"/>
              <a:t>Sınıflandırma sistemlerinin en çok bilineni ve en yaygın olarak kullanılanı ICD-10’dur. 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ICD-10 </a:t>
            </a:r>
            <a:r>
              <a:rPr lang="tr-TR" dirty="0"/>
              <a:t>sınıflama sisteminin genel bir yapıda olması, klinik uygulamaları içermemesi ve uzmanlık alanlarına ilişkin detaylı kodlamaya uygun olmaması nedeniyle; ICD yapısı temel alınarak geliştirilmiş klinik uyarlamalar ve uzmanlık alanına özgü sınıflama sistemleri geliştirilmiştir. 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Klinik </a:t>
            </a:r>
            <a:r>
              <a:rPr lang="tr-TR" dirty="0"/>
              <a:t>uyarlamalara örnek olarak; ICD-9-CM (</a:t>
            </a:r>
            <a:r>
              <a:rPr lang="tr-TR" dirty="0" err="1"/>
              <a:t>Clinical</a:t>
            </a:r>
            <a:r>
              <a:rPr lang="tr-TR" dirty="0"/>
              <a:t> </a:t>
            </a:r>
            <a:r>
              <a:rPr lang="tr-TR" dirty="0" err="1" smtClean="0"/>
              <a:t>Modification</a:t>
            </a:r>
            <a:r>
              <a:rPr lang="tr-TR" dirty="0" smtClean="0"/>
              <a:t>), </a:t>
            </a:r>
            <a:r>
              <a:rPr lang="tr-TR" dirty="0"/>
              <a:t>ICD-10-CM, </a:t>
            </a:r>
            <a:r>
              <a:rPr lang="tr-TR" dirty="0" smtClean="0"/>
              <a:t>ICD-10-PCS (</a:t>
            </a:r>
            <a:r>
              <a:rPr lang="tr-TR" dirty="0" err="1" smtClean="0"/>
              <a:t>Procedure</a:t>
            </a:r>
            <a:r>
              <a:rPr lang="tr-TR" dirty="0" smtClean="0"/>
              <a:t> </a:t>
            </a:r>
            <a:r>
              <a:rPr lang="tr-TR" dirty="0" err="1"/>
              <a:t>Coding</a:t>
            </a:r>
            <a:r>
              <a:rPr lang="tr-TR" dirty="0"/>
              <a:t> </a:t>
            </a:r>
            <a:r>
              <a:rPr lang="tr-TR" dirty="0" err="1" smtClean="0"/>
              <a:t>System</a:t>
            </a:r>
            <a:r>
              <a:rPr lang="tr-TR" dirty="0" smtClean="0"/>
              <a:t>), </a:t>
            </a:r>
            <a:r>
              <a:rPr lang="tr-TR" dirty="0"/>
              <a:t>ICD-10-AM, ICD-10-GM, </a:t>
            </a:r>
            <a:r>
              <a:rPr lang="tr-TR" dirty="0" smtClean="0"/>
              <a:t>ICD-10-CA </a:t>
            </a:r>
            <a:r>
              <a:rPr lang="tr-TR" dirty="0" err="1" smtClean="0"/>
              <a:t>canada</a:t>
            </a:r>
            <a:r>
              <a:rPr lang="tr-TR" dirty="0" smtClean="0"/>
              <a:t> </a:t>
            </a:r>
            <a:r>
              <a:rPr lang="tr-TR" dirty="0" err="1" smtClean="0"/>
              <a:t>version</a:t>
            </a:r>
            <a:r>
              <a:rPr lang="tr-TR" dirty="0" smtClean="0"/>
              <a:t>)  </a:t>
            </a:r>
            <a:r>
              <a:rPr lang="tr-TR" dirty="0"/>
              <a:t>verilebilir. </a:t>
            </a:r>
            <a:endParaRPr lang="tr-TR" dirty="0" smtClean="0"/>
          </a:p>
          <a:p>
            <a:endParaRPr lang="tr-TR" dirty="0"/>
          </a:p>
          <a:p>
            <a:r>
              <a:rPr lang="tr-TR" dirty="0" smtClean="0"/>
              <a:t>Uzmanlık </a:t>
            </a:r>
            <a:r>
              <a:rPr lang="tr-TR" dirty="0"/>
              <a:t>alanına özgü sınıflamalara ise; ICD-0, ICD-DA, </a:t>
            </a:r>
            <a:r>
              <a:rPr lang="tr-TR" dirty="0" smtClean="0"/>
              <a:t>ICD-NA(</a:t>
            </a:r>
            <a:r>
              <a:rPr lang="en-US" dirty="0"/>
              <a:t>classification of diseases to </a:t>
            </a:r>
            <a:r>
              <a:rPr lang="en-US" dirty="0" err="1" smtClean="0"/>
              <a:t>neurolog</a:t>
            </a:r>
            <a:r>
              <a:rPr lang="tr-TR" smtClean="0"/>
              <a:t>)  </a:t>
            </a:r>
            <a:r>
              <a:rPr lang="tr-TR" dirty="0"/>
              <a:t>örnek olarak verilebilir. </a:t>
            </a:r>
            <a:endParaRPr lang="tr-TR" dirty="0" smtClean="0"/>
          </a:p>
          <a:p>
            <a:endParaRPr lang="tr-TR" dirty="0"/>
          </a:p>
          <a:p>
            <a:r>
              <a:rPr lang="tr-TR" dirty="0" smtClean="0"/>
              <a:t>Ayrıca </a:t>
            </a:r>
            <a:r>
              <a:rPr lang="tr-TR" dirty="0"/>
              <a:t>tıpta kullanılan işlemlere ve prosedürlere ilişkin geliştirilmiş HCSPCS, CPT, ICHI gibi farklı birçok sistem bulunmaktadır.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2300788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 smtClean="0">
                <a:effectLst/>
              </a:rPr>
              <a:t>ICD-10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tr-TR" dirty="0"/>
              <a:t>Dünya Sağlık Örgütü (WHO) tarafından geliştirilen bir sistemdir. </a:t>
            </a:r>
            <a:endParaRPr lang="tr-TR" dirty="0" smtClean="0"/>
          </a:p>
          <a:p>
            <a:endParaRPr lang="tr-TR" dirty="0"/>
          </a:p>
          <a:p>
            <a:r>
              <a:rPr lang="tr-TR" dirty="0" smtClean="0"/>
              <a:t>Kısaca</a:t>
            </a:r>
            <a:r>
              <a:rPr lang="tr-TR" dirty="0"/>
              <a:t>, ICD-10 olarak tanımlanan sistemin adı; International </a:t>
            </a:r>
            <a:r>
              <a:rPr lang="tr-TR" dirty="0" err="1"/>
              <a:t>Statisticial</a:t>
            </a:r>
            <a:r>
              <a:rPr lang="tr-TR" dirty="0"/>
              <a:t> </a:t>
            </a:r>
            <a:r>
              <a:rPr lang="tr-TR" dirty="0" err="1"/>
              <a:t>Classification</a:t>
            </a:r>
            <a:r>
              <a:rPr lang="tr-TR" dirty="0"/>
              <a:t> of </a:t>
            </a:r>
            <a:r>
              <a:rPr lang="tr-TR" dirty="0" err="1"/>
              <a:t>Diseases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Related</a:t>
            </a:r>
            <a:r>
              <a:rPr lang="tr-TR" dirty="0"/>
              <a:t> </a:t>
            </a:r>
            <a:r>
              <a:rPr lang="tr-TR" dirty="0" err="1"/>
              <a:t>Health</a:t>
            </a:r>
            <a:r>
              <a:rPr lang="tr-TR" dirty="0"/>
              <a:t> </a:t>
            </a:r>
            <a:r>
              <a:rPr lang="tr-TR" dirty="0" err="1" smtClean="0"/>
              <a:t>Problems-Tenth</a:t>
            </a:r>
            <a:r>
              <a:rPr lang="tr-TR" dirty="0" smtClean="0"/>
              <a:t> </a:t>
            </a:r>
            <a:r>
              <a:rPr lang="tr-TR" dirty="0" err="1" smtClean="0"/>
              <a:t>Revision</a:t>
            </a:r>
            <a:r>
              <a:rPr lang="tr-TR" dirty="0" smtClean="0"/>
              <a:t>- </a:t>
            </a:r>
            <a:r>
              <a:rPr lang="tr-TR" dirty="0"/>
              <a:t>Hastalıkların ve İlgili Sağlık Sorunlarının Uluslararası İstatistiksel Sınıflandırması Onuncu Yenilenmiş Baskı olarak ifade edilmektedir. </a:t>
            </a:r>
            <a:endParaRPr lang="tr-TR" dirty="0" smtClean="0"/>
          </a:p>
          <a:p>
            <a:endParaRPr lang="tr-TR" dirty="0"/>
          </a:p>
          <a:p>
            <a:r>
              <a:rPr lang="tr-TR" dirty="0" smtClean="0"/>
              <a:t>ICD-10 </a:t>
            </a:r>
            <a:r>
              <a:rPr lang="tr-TR" dirty="0"/>
              <a:t>ile ilgili çalışmalar Eylül 1983’te, Cenevre’de yapılan ICD-10 hazırlık toplantısı ile başlamış, İhtisas Komitesi’nin 1984 ve 1987’de yaptığı toplantılarda politikalar belirlenmiş, 1993’de uygulamaya girmiştir. </a:t>
            </a:r>
            <a:endParaRPr lang="tr-TR" dirty="0" smtClean="0"/>
          </a:p>
          <a:p>
            <a:endParaRPr lang="tr-TR" dirty="0"/>
          </a:p>
          <a:p>
            <a:r>
              <a:rPr lang="tr-TR" dirty="0" smtClean="0"/>
              <a:t>42 </a:t>
            </a:r>
            <a:r>
              <a:rPr lang="tr-TR" dirty="0"/>
              <a:t>dilde yayımlanmıştır. </a:t>
            </a:r>
            <a:endParaRPr lang="tr-TR" dirty="0" smtClean="0"/>
          </a:p>
          <a:p>
            <a:endParaRPr lang="tr-TR" dirty="0"/>
          </a:p>
          <a:p>
            <a:r>
              <a:rPr lang="tr-TR" dirty="0" smtClean="0"/>
              <a:t>Halen</a:t>
            </a:r>
            <a:r>
              <a:rPr lang="tr-TR" dirty="0"/>
              <a:t>, </a:t>
            </a:r>
            <a:r>
              <a:rPr lang="tr-TR" dirty="0" err="1"/>
              <a:t>mortalite</a:t>
            </a:r>
            <a:r>
              <a:rPr lang="tr-TR" dirty="0"/>
              <a:t> kodları 138 ülkede, </a:t>
            </a:r>
            <a:r>
              <a:rPr lang="tr-TR" dirty="0" err="1"/>
              <a:t>Morbidite</a:t>
            </a:r>
            <a:r>
              <a:rPr lang="tr-TR" dirty="0"/>
              <a:t> kodları 99 ülkede kullanılmaktadır.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290735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i="1" dirty="0">
                <a:effectLst/>
              </a:rPr>
              <a:t>ICD-10</a:t>
            </a:r>
            <a:r>
              <a:rPr lang="tr-TR" dirty="0">
                <a:effectLst/>
              </a:rPr>
              <a:t> </a:t>
            </a:r>
            <a:r>
              <a:rPr lang="tr-TR" b="1" i="1" dirty="0">
                <a:effectLst/>
              </a:rPr>
              <a:t>Yapısı</a:t>
            </a:r>
            <a:r>
              <a:rPr lang="tr-TR" dirty="0">
                <a:effectLst/>
              </a:rPr>
              <a:t> </a:t>
            </a:r>
            <a:r>
              <a:rPr lang="tr-TR" b="1" i="1" dirty="0">
                <a:effectLst/>
              </a:rPr>
              <a:t>ve</a:t>
            </a:r>
            <a:r>
              <a:rPr lang="tr-TR" dirty="0">
                <a:effectLst/>
              </a:rPr>
              <a:t> </a:t>
            </a:r>
            <a:r>
              <a:rPr lang="tr-TR" b="1" i="1" dirty="0" smtClean="0">
                <a:effectLst/>
              </a:rPr>
              <a:t>Özellikleri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dirty="0"/>
              <a:t>Yalnızca tanıya yönelik bir sınıflama sistemi olarak düzenlenmesi nedeniyle tıbbi işlemlere yönelik kodlar yer almamaktadır. İlk basamakta bir harf ve diğer iki basamakta 0-9 arasında yer alan rakamlardan oluşan </a:t>
            </a:r>
            <a:r>
              <a:rPr lang="tr-TR" dirty="0" err="1"/>
              <a:t>alfanümerik</a:t>
            </a:r>
            <a:r>
              <a:rPr lang="tr-TR" dirty="0"/>
              <a:t> kodlama yapısına sahiptir.</a:t>
            </a:r>
          </a:p>
          <a:p>
            <a:r>
              <a:rPr lang="tr-TR" dirty="0"/>
              <a:t> </a:t>
            </a:r>
          </a:p>
          <a:p>
            <a:r>
              <a:rPr lang="tr-TR" dirty="0"/>
              <a:t>Örnek: </a:t>
            </a:r>
            <a:r>
              <a:rPr lang="tr-TR" u="sng" dirty="0"/>
              <a:t>ICD-9</a:t>
            </a:r>
            <a:r>
              <a:rPr lang="tr-TR" dirty="0"/>
              <a:t>	</a:t>
            </a:r>
            <a:r>
              <a:rPr lang="tr-TR" u="sng" dirty="0"/>
              <a:t>ICD-10</a:t>
            </a:r>
            <a:endParaRPr lang="tr-TR" dirty="0"/>
          </a:p>
          <a:p>
            <a:r>
              <a:rPr lang="tr-TR" dirty="0"/>
              <a:t> </a:t>
            </a:r>
          </a:p>
          <a:p>
            <a:pPr lvl="5"/>
            <a:r>
              <a:rPr lang="tr-TR" dirty="0"/>
              <a:t>008	</a:t>
            </a:r>
            <a:r>
              <a:rPr lang="tr-TR" dirty="0" smtClean="0"/>
              <a:t>	A08</a:t>
            </a:r>
            <a:endParaRPr lang="tr-TR" dirty="0"/>
          </a:p>
          <a:p>
            <a:r>
              <a:rPr lang="tr-TR" dirty="0"/>
              <a:t> </a:t>
            </a:r>
          </a:p>
          <a:p>
            <a:pPr lvl="5"/>
            <a:r>
              <a:rPr lang="tr-TR" dirty="0"/>
              <a:t>008.1	A08.1</a:t>
            </a:r>
          </a:p>
          <a:p>
            <a:r>
              <a:rPr lang="tr-TR" dirty="0"/>
              <a:t> </a:t>
            </a:r>
          </a:p>
          <a:p>
            <a:r>
              <a:rPr lang="tr-TR" dirty="0"/>
              <a:t>ICD-10 üç ciltten oluşmaktadır:</a:t>
            </a:r>
          </a:p>
        </p:txBody>
      </p:sp>
    </p:spTree>
    <p:extLst>
      <p:ext uri="{BB962C8B-B14F-4D97-AF65-F5344CB8AC3E}">
        <p14:creationId xmlns:p14="http://schemas.microsoft.com/office/powerpoint/2010/main" xmlns="" val="398563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ICD-10 üç ciltten oluşmaktadır</a:t>
            </a:r>
            <a:r>
              <a:rPr lang="tr-TR" dirty="0" smtClean="0"/>
              <a:t>: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/>
              <a:t>1. Cilt</a:t>
            </a:r>
          </a:p>
          <a:p>
            <a:r>
              <a:rPr lang="tr-TR" dirty="0"/>
              <a:t> </a:t>
            </a:r>
          </a:p>
          <a:p>
            <a:r>
              <a:rPr lang="tr-TR" dirty="0"/>
              <a:t>	Üç ve dört karakter düzeylerinde hastalık ve ölüm tanı listelerini,</a:t>
            </a:r>
          </a:p>
          <a:p>
            <a:r>
              <a:rPr lang="tr-TR" dirty="0"/>
              <a:t> </a:t>
            </a:r>
          </a:p>
          <a:p>
            <a:r>
              <a:rPr lang="tr-TR" dirty="0"/>
              <a:t>	</a:t>
            </a:r>
            <a:r>
              <a:rPr lang="tr-TR" dirty="0" err="1"/>
              <a:t>Neoplazilerin</a:t>
            </a:r>
            <a:r>
              <a:rPr lang="tr-TR" dirty="0"/>
              <a:t> morfolojik sınıflamasını,</a:t>
            </a:r>
          </a:p>
          <a:p>
            <a:r>
              <a:rPr lang="tr-TR" dirty="0"/>
              <a:t> </a:t>
            </a:r>
          </a:p>
          <a:p>
            <a:r>
              <a:rPr lang="tr-TR" dirty="0"/>
              <a:t>	Özel </a:t>
            </a:r>
            <a:r>
              <a:rPr lang="tr-TR" dirty="0" err="1"/>
              <a:t>tabulasyon</a:t>
            </a:r>
            <a:r>
              <a:rPr lang="tr-TR" dirty="0"/>
              <a:t> listelerini ve</a:t>
            </a:r>
          </a:p>
          <a:p>
            <a:r>
              <a:rPr lang="tr-TR" dirty="0"/>
              <a:t> </a:t>
            </a:r>
          </a:p>
          <a:p>
            <a:r>
              <a:rPr lang="tr-TR" dirty="0"/>
              <a:t>	Tanımlamaları içerir</a:t>
            </a:r>
          </a:p>
        </p:txBody>
      </p:sp>
    </p:spTree>
    <p:extLst>
      <p:ext uri="{BB962C8B-B14F-4D97-AF65-F5344CB8AC3E}">
        <p14:creationId xmlns:p14="http://schemas.microsoft.com/office/powerpoint/2010/main" xmlns="" val="3185087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ICD-10 üç ciltten oluşmaktadır: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tr-TR" dirty="0"/>
              <a:t>2. Cilt</a:t>
            </a:r>
          </a:p>
          <a:p>
            <a:r>
              <a:rPr lang="tr-TR" dirty="0"/>
              <a:t> </a:t>
            </a:r>
          </a:p>
          <a:p>
            <a:r>
              <a:rPr lang="tr-TR" dirty="0" err="1"/>
              <a:t>ICD’nin</a:t>
            </a:r>
            <a:r>
              <a:rPr lang="tr-TR" dirty="0"/>
              <a:t> yapısı ve kullanımı hakkında bilgileri, kodlama kurallarını içermektedir. 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Kodlanan </a:t>
            </a:r>
            <a:r>
              <a:rPr lang="tr-TR" dirty="0"/>
              <a:t>verilerin kullanılabilir olması için standart kurallara uygun olması gerekir. 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Kodlamaların </a:t>
            </a:r>
            <a:r>
              <a:rPr lang="tr-TR" dirty="0"/>
              <a:t>standart olması için bütün kodlama sistemlerinde kodlama kurallarını içeren bölümler bulunmaktadır. </a:t>
            </a:r>
            <a:endParaRPr lang="tr-TR" dirty="0" smtClean="0"/>
          </a:p>
          <a:p>
            <a:endParaRPr lang="tr-TR" dirty="0"/>
          </a:p>
          <a:p>
            <a:r>
              <a:rPr lang="tr-TR" dirty="0" smtClean="0"/>
              <a:t>ICD-10’un </a:t>
            </a:r>
            <a:r>
              <a:rPr lang="tr-TR" dirty="0"/>
              <a:t>ikinci cildi ölüm nedenleri (</a:t>
            </a:r>
            <a:r>
              <a:rPr lang="tr-TR" dirty="0" err="1"/>
              <a:t>mortalite</a:t>
            </a:r>
            <a:r>
              <a:rPr lang="tr-TR" dirty="0"/>
              <a:t>) ve hastalık (</a:t>
            </a:r>
            <a:r>
              <a:rPr lang="tr-TR" dirty="0" err="1"/>
              <a:t>morbidite</a:t>
            </a:r>
            <a:r>
              <a:rPr lang="tr-TR" dirty="0"/>
              <a:t>) kodlama kurallarını düzenlemektedir.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3531461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ICD-10 üç ciltten oluşmaktadır: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/>
              <a:t>3. Cilt</a:t>
            </a:r>
          </a:p>
          <a:p>
            <a:r>
              <a:rPr lang="tr-TR" dirty="0"/>
              <a:t> </a:t>
            </a:r>
          </a:p>
          <a:p>
            <a:r>
              <a:rPr lang="tr-TR" dirty="0"/>
              <a:t>ICD-10’da yer alan tüm hastalıkların ve hastalık etkenlerinin alfabetik dizinini (indeks) içermektedir. 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Ana </a:t>
            </a:r>
            <a:r>
              <a:rPr lang="tr-TR" dirty="0"/>
              <a:t>terimlere göre düzenlenmiştir. 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Ana </a:t>
            </a:r>
            <a:r>
              <a:rPr lang="tr-TR" dirty="0"/>
              <a:t>terimlerin altında kodlanacak durumu ifade eden farklı durumlar için detaylı kodlama olasılığı sağlayan bir yapı vardır.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891492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>
                <a:effectLst/>
              </a:rPr>
              <a:t>ICD-10’un sınıflandırma yapısında 5 düzey bulunmaktadır.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b="1" dirty="0" smtClean="0"/>
          </a:p>
          <a:p>
            <a:r>
              <a:rPr lang="tr-TR" b="1" dirty="0" smtClean="0"/>
              <a:t>Birinci</a:t>
            </a:r>
            <a:r>
              <a:rPr lang="tr-TR" dirty="0" smtClean="0"/>
              <a:t> </a:t>
            </a:r>
            <a:r>
              <a:rPr lang="tr-TR" b="1" dirty="0"/>
              <a:t>düzey</a:t>
            </a:r>
            <a:r>
              <a:rPr lang="tr-TR" dirty="0"/>
              <a:t>; hastalıkların genel olarak sınıflandırıldığı 21 bölümden oluşmaktadır.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2962083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Birinci</a:t>
            </a:r>
            <a:r>
              <a:rPr lang="tr-TR" dirty="0"/>
              <a:t> </a:t>
            </a:r>
            <a:r>
              <a:rPr lang="tr-TR" b="1" dirty="0"/>
              <a:t>düzey</a:t>
            </a:r>
            <a:r>
              <a:rPr lang="tr-TR" dirty="0"/>
              <a:t>;</a:t>
            </a:r>
          </a:p>
        </p:txBody>
      </p:sp>
      <p:graphicFrame>
        <p:nvGraphicFramePr>
          <p:cNvPr id="6" name="İçerik Yer Tutucusu 5"/>
          <p:cNvGraphicFramePr>
            <a:graphicFrameLocks noGrp="1"/>
          </p:cNvGraphicFramePr>
          <p:nvPr>
            <p:ph idx="1"/>
          </p:nvPr>
        </p:nvGraphicFramePr>
        <p:xfrm>
          <a:off x="3979148" y="1253553"/>
          <a:ext cx="2411254" cy="51890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7580"/>
                <a:gridCol w="1682787"/>
                <a:gridCol w="330887"/>
              </a:tblGrid>
              <a:tr h="201625">
                <a:tc>
                  <a:txBody>
                    <a:bodyPr/>
                    <a:lstStyle/>
                    <a:p>
                      <a:pPr marL="69850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400">
                          <a:effectLst/>
                        </a:rPr>
                        <a:t>B</a:t>
                      </a:r>
                      <a:r>
                        <a:rPr lang="tr-TR" sz="400" spc="5">
                          <a:effectLst/>
                        </a:rPr>
                        <a:t>ölü</a:t>
                      </a:r>
                      <a:r>
                        <a:rPr lang="tr-TR" sz="400">
                          <a:effectLst/>
                        </a:rPr>
                        <a:t>m</a:t>
                      </a:r>
                      <a:r>
                        <a:rPr lang="tr-TR" sz="400" spc="25">
                          <a:effectLst/>
                        </a:rPr>
                        <a:t> </a:t>
                      </a:r>
                      <a:r>
                        <a:rPr lang="tr-TR" sz="400">
                          <a:effectLst/>
                        </a:rPr>
                        <a:t>I</a:t>
                      </a:r>
                      <a:endParaRPr lang="tr-TR" sz="600">
                        <a:effectLst/>
                      </a:endParaRPr>
                    </a:p>
                    <a:p>
                      <a:pPr marL="69850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400">
                          <a:effectLst/>
                        </a:rPr>
                        <a:t>E</a:t>
                      </a:r>
                      <a:r>
                        <a:rPr lang="tr-TR" sz="400" spc="5">
                          <a:effectLst/>
                        </a:rPr>
                        <a:t>nf</a:t>
                      </a:r>
                      <a:r>
                        <a:rPr lang="tr-TR" sz="400" spc="20">
                          <a:effectLst/>
                        </a:rPr>
                        <a:t>e</a:t>
                      </a:r>
                      <a:r>
                        <a:rPr lang="tr-TR" sz="400" spc="5">
                          <a:effectLst/>
                        </a:rPr>
                        <a:t>ksiyo</a:t>
                      </a:r>
                      <a:r>
                        <a:rPr lang="tr-TR" sz="400">
                          <a:effectLst/>
                        </a:rPr>
                        <a:t>n</a:t>
                      </a:r>
                      <a:r>
                        <a:rPr lang="tr-TR" sz="400" spc="25">
                          <a:effectLst/>
                        </a:rPr>
                        <a:t> </a:t>
                      </a:r>
                      <a:r>
                        <a:rPr lang="tr-TR" sz="400" spc="5">
                          <a:effectLst/>
                        </a:rPr>
                        <a:t>v</a:t>
                      </a:r>
                      <a:r>
                        <a:rPr lang="tr-TR" sz="400">
                          <a:effectLst/>
                        </a:rPr>
                        <a:t>e</a:t>
                      </a:r>
                      <a:r>
                        <a:rPr lang="tr-TR" sz="400" spc="20">
                          <a:effectLst/>
                        </a:rPr>
                        <a:t> </a:t>
                      </a:r>
                      <a:r>
                        <a:rPr lang="tr-TR" sz="400" spc="5">
                          <a:effectLst/>
                        </a:rPr>
                        <a:t>Paraz</a:t>
                      </a:r>
                      <a:r>
                        <a:rPr lang="tr-TR" sz="400" spc="10">
                          <a:effectLst/>
                        </a:rPr>
                        <a:t>i</a:t>
                      </a:r>
                      <a:r>
                        <a:rPr lang="tr-TR" sz="400" spc="5">
                          <a:effectLst/>
                        </a:rPr>
                        <a:t>te</a:t>
                      </a:r>
                      <a:r>
                        <a:rPr lang="tr-TR" sz="400">
                          <a:effectLst/>
                        </a:rPr>
                        <a:t>r</a:t>
                      </a:r>
                      <a:r>
                        <a:rPr lang="tr-TR" sz="400" spc="20">
                          <a:effectLst/>
                        </a:rPr>
                        <a:t> </a:t>
                      </a:r>
                      <a:r>
                        <a:rPr lang="tr-TR" sz="400" spc="5">
                          <a:effectLst/>
                        </a:rPr>
                        <a:t>Has</a:t>
                      </a:r>
                      <a:r>
                        <a:rPr lang="tr-TR" sz="400" spc="10">
                          <a:effectLst/>
                        </a:rPr>
                        <a:t>t</a:t>
                      </a:r>
                      <a:r>
                        <a:rPr lang="tr-TR" sz="400" spc="5">
                          <a:effectLst/>
                        </a:rPr>
                        <a:t>alık</a:t>
                      </a:r>
                      <a:r>
                        <a:rPr lang="tr-TR" sz="400">
                          <a:effectLst/>
                        </a:rPr>
                        <a:t>l</a:t>
                      </a:r>
                      <a:r>
                        <a:rPr lang="tr-TR" sz="400" spc="10">
                          <a:effectLst/>
                        </a:rPr>
                        <a:t>a</a:t>
                      </a:r>
                      <a:r>
                        <a:rPr lang="tr-TR" sz="400">
                          <a:effectLst/>
                        </a:rPr>
                        <a:t>r</a:t>
                      </a:r>
                      <a:endParaRPr lang="tr-TR" sz="600">
                        <a:effectLst/>
                      </a:endParaRPr>
                    </a:p>
                    <a:p>
                      <a:pPr marL="69215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400" spc="5">
                          <a:effectLst/>
                        </a:rPr>
                        <a:t>A00</a:t>
                      </a:r>
                      <a:r>
                        <a:rPr lang="tr-TR" sz="400" spc="10">
                          <a:effectLst/>
                        </a:rPr>
                        <a:t>-</a:t>
                      </a:r>
                      <a:r>
                        <a:rPr lang="tr-TR" sz="400" spc="5">
                          <a:effectLst/>
                        </a:rPr>
                        <a:t>B9</a:t>
                      </a:r>
                      <a:r>
                        <a:rPr lang="tr-TR" sz="400">
                          <a:effectLst/>
                        </a:rPr>
                        <a:t>9</a:t>
                      </a:r>
                      <a:endParaRPr lang="tr-TR" sz="600">
                        <a:effectLst/>
                      </a:endParaRPr>
                    </a:p>
                    <a:p>
                      <a:pPr marL="66675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01625">
                <a:tc>
                  <a:txBody>
                    <a:bodyPr/>
                    <a:lstStyle/>
                    <a:p>
                      <a:pPr marL="69850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400" spc="5">
                          <a:effectLst/>
                        </a:rPr>
                        <a:t>Bölü</a:t>
                      </a:r>
                      <a:r>
                        <a:rPr lang="tr-TR" sz="400">
                          <a:effectLst/>
                        </a:rPr>
                        <a:t>m</a:t>
                      </a:r>
                      <a:r>
                        <a:rPr lang="tr-TR" sz="400" spc="20">
                          <a:effectLst/>
                        </a:rPr>
                        <a:t> </a:t>
                      </a:r>
                      <a:r>
                        <a:rPr lang="tr-TR" sz="400" spc="5">
                          <a:effectLst/>
                        </a:rPr>
                        <a:t>I</a:t>
                      </a:r>
                      <a:r>
                        <a:rPr lang="tr-TR" sz="400">
                          <a:effectLst/>
                        </a:rPr>
                        <a:t>I</a:t>
                      </a:r>
                      <a:endParaRPr lang="tr-TR" sz="600">
                        <a:effectLst/>
                      </a:endParaRPr>
                    </a:p>
                    <a:p>
                      <a:pPr marL="69850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400" spc="5">
                          <a:effectLst/>
                        </a:rPr>
                        <a:t>Neoplazile</a:t>
                      </a:r>
                      <a:r>
                        <a:rPr lang="tr-TR" sz="400">
                          <a:effectLst/>
                        </a:rPr>
                        <a:t>r</a:t>
                      </a:r>
                      <a:endParaRPr lang="tr-TR" sz="600">
                        <a:effectLst/>
                      </a:endParaRPr>
                    </a:p>
                    <a:p>
                      <a:pPr marL="69215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400" spc="5">
                          <a:effectLst/>
                        </a:rPr>
                        <a:t>C00-D4</a:t>
                      </a:r>
                      <a:r>
                        <a:rPr lang="tr-TR" sz="400">
                          <a:effectLst/>
                        </a:rPr>
                        <a:t>9</a:t>
                      </a:r>
                      <a:endParaRPr lang="tr-TR" sz="600">
                        <a:effectLst/>
                      </a:endParaRPr>
                    </a:p>
                    <a:p>
                      <a:pPr marL="66040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95124">
                <a:tc>
                  <a:txBody>
                    <a:bodyPr/>
                    <a:lstStyle/>
                    <a:p>
                      <a:pPr marL="69850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400">
                          <a:effectLst/>
                        </a:rPr>
                        <a:t>B</a:t>
                      </a:r>
                      <a:r>
                        <a:rPr lang="tr-TR" sz="400" spc="5">
                          <a:effectLst/>
                        </a:rPr>
                        <a:t>ölü</a:t>
                      </a:r>
                      <a:r>
                        <a:rPr lang="tr-TR" sz="400">
                          <a:effectLst/>
                        </a:rPr>
                        <a:t>m</a:t>
                      </a:r>
                      <a:r>
                        <a:rPr lang="tr-TR" sz="400" spc="25">
                          <a:effectLst/>
                        </a:rPr>
                        <a:t> </a:t>
                      </a:r>
                      <a:r>
                        <a:rPr lang="tr-TR" sz="400" spc="5">
                          <a:effectLst/>
                        </a:rPr>
                        <a:t>I</a:t>
                      </a:r>
                      <a:r>
                        <a:rPr lang="tr-TR" sz="400">
                          <a:effectLst/>
                        </a:rPr>
                        <a:t>II</a:t>
                      </a:r>
                      <a:endParaRPr lang="tr-TR" sz="600">
                        <a:effectLst/>
                      </a:endParaRPr>
                    </a:p>
                    <a:p>
                      <a:pPr marL="69850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0" marR="38735">
                        <a:lnSpc>
                          <a:spcPct val="123000"/>
                        </a:lnSpc>
                        <a:spcBef>
                          <a:spcPts val="310"/>
                        </a:spcBef>
                        <a:spcAft>
                          <a:spcPts val="0"/>
                        </a:spcAft>
                        <a:tabLst>
                          <a:tab pos="411480" algn="l"/>
                          <a:tab pos="669925" algn="l"/>
                          <a:tab pos="1011555" algn="l"/>
                          <a:tab pos="1473835" algn="l"/>
                          <a:tab pos="1929765" algn="l"/>
                          <a:tab pos="2639695" algn="l"/>
                          <a:tab pos="2898140" algn="l"/>
                        </a:tabLst>
                      </a:pPr>
                      <a:r>
                        <a:rPr lang="tr-TR" sz="400" spc="5">
                          <a:effectLst/>
                        </a:rPr>
                        <a:t>Ka</a:t>
                      </a:r>
                      <a:r>
                        <a:rPr lang="tr-TR" sz="400">
                          <a:effectLst/>
                        </a:rPr>
                        <a:t>n	</a:t>
                      </a:r>
                      <a:r>
                        <a:rPr lang="tr-TR" sz="400" spc="5">
                          <a:effectLst/>
                        </a:rPr>
                        <a:t>v</a:t>
                      </a:r>
                      <a:r>
                        <a:rPr lang="tr-TR" sz="400">
                          <a:effectLst/>
                        </a:rPr>
                        <a:t>e	</a:t>
                      </a:r>
                      <a:r>
                        <a:rPr lang="tr-TR" sz="400" spc="5">
                          <a:effectLst/>
                        </a:rPr>
                        <a:t>Ka</a:t>
                      </a:r>
                      <a:r>
                        <a:rPr lang="tr-TR" sz="400">
                          <a:effectLst/>
                        </a:rPr>
                        <a:t>n	</a:t>
                      </a:r>
                      <a:r>
                        <a:rPr lang="tr-TR" sz="400" spc="5">
                          <a:effectLst/>
                        </a:rPr>
                        <a:t>Ya</a:t>
                      </a:r>
                      <a:r>
                        <a:rPr lang="tr-TR" sz="400" spc="10">
                          <a:effectLst/>
                        </a:rPr>
                        <a:t>p</a:t>
                      </a:r>
                      <a:r>
                        <a:rPr lang="tr-TR" sz="400" spc="5">
                          <a:effectLst/>
                        </a:rPr>
                        <a:t>ıc</a:t>
                      </a:r>
                      <a:r>
                        <a:rPr lang="tr-TR" sz="400">
                          <a:effectLst/>
                        </a:rPr>
                        <a:t>ı	</a:t>
                      </a:r>
                      <a:r>
                        <a:rPr lang="tr-TR" sz="400" spc="5">
                          <a:effectLst/>
                        </a:rPr>
                        <a:t>Org</a:t>
                      </a:r>
                      <a:r>
                        <a:rPr lang="tr-TR" sz="400" spc="10">
                          <a:effectLst/>
                        </a:rPr>
                        <a:t>a</a:t>
                      </a:r>
                      <a:r>
                        <a:rPr lang="tr-TR" sz="400">
                          <a:effectLst/>
                        </a:rPr>
                        <a:t>n	</a:t>
                      </a:r>
                      <a:r>
                        <a:rPr lang="tr-TR" sz="400" spc="5">
                          <a:effectLst/>
                        </a:rPr>
                        <a:t>Has</a:t>
                      </a:r>
                      <a:r>
                        <a:rPr lang="tr-TR" sz="400" spc="10">
                          <a:effectLst/>
                        </a:rPr>
                        <a:t>t</a:t>
                      </a:r>
                      <a:r>
                        <a:rPr lang="tr-TR" sz="400" spc="5">
                          <a:effectLst/>
                        </a:rPr>
                        <a:t>al</a:t>
                      </a:r>
                      <a:r>
                        <a:rPr lang="tr-TR" sz="400">
                          <a:effectLst/>
                        </a:rPr>
                        <a:t>ı</a:t>
                      </a:r>
                      <a:r>
                        <a:rPr lang="tr-TR" sz="400" spc="5">
                          <a:effectLst/>
                        </a:rPr>
                        <a:t>k</a:t>
                      </a:r>
                      <a:r>
                        <a:rPr lang="tr-TR" sz="400" spc="10">
                          <a:effectLst/>
                        </a:rPr>
                        <a:t>l</a:t>
                      </a:r>
                      <a:r>
                        <a:rPr lang="tr-TR" sz="400" spc="5">
                          <a:effectLst/>
                        </a:rPr>
                        <a:t>a</a:t>
                      </a:r>
                      <a:r>
                        <a:rPr lang="tr-TR" sz="400">
                          <a:effectLst/>
                        </a:rPr>
                        <a:t>rı	</a:t>
                      </a:r>
                      <a:r>
                        <a:rPr lang="tr-TR" sz="400" spc="5">
                          <a:effectLst/>
                        </a:rPr>
                        <a:t>v</a:t>
                      </a:r>
                      <a:r>
                        <a:rPr lang="tr-TR" sz="400">
                          <a:effectLst/>
                        </a:rPr>
                        <a:t>e	İ</a:t>
                      </a:r>
                      <a:r>
                        <a:rPr lang="tr-TR" sz="400" spc="10">
                          <a:effectLst/>
                        </a:rPr>
                        <a:t>mm</a:t>
                      </a:r>
                      <a:r>
                        <a:rPr lang="tr-TR" sz="400" spc="5">
                          <a:effectLst/>
                        </a:rPr>
                        <a:t>ü</a:t>
                      </a:r>
                      <a:r>
                        <a:rPr lang="tr-TR" sz="400">
                          <a:effectLst/>
                        </a:rPr>
                        <a:t>n </a:t>
                      </a:r>
                      <a:r>
                        <a:rPr lang="tr-TR" sz="400" spc="5">
                          <a:effectLst/>
                        </a:rPr>
                        <a:t>me</a:t>
                      </a:r>
                      <a:r>
                        <a:rPr lang="tr-TR" sz="400" spc="10">
                          <a:effectLst/>
                        </a:rPr>
                        <a:t>k</a:t>
                      </a:r>
                      <a:r>
                        <a:rPr lang="tr-TR" sz="400" spc="5">
                          <a:effectLst/>
                        </a:rPr>
                        <a:t>an</a:t>
                      </a:r>
                      <a:r>
                        <a:rPr lang="tr-TR" sz="400" spc="10">
                          <a:effectLst/>
                        </a:rPr>
                        <a:t>i</a:t>
                      </a:r>
                      <a:r>
                        <a:rPr lang="tr-TR" sz="400" spc="5">
                          <a:effectLst/>
                        </a:rPr>
                        <a:t>z</a:t>
                      </a:r>
                      <a:r>
                        <a:rPr lang="tr-TR" sz="400" spc="10">
                          <a:effectLst/>
                        </a:rPr>
                        <a:t>m</a:t>
                      </a:r>
                      <a:r>
                        <a:rPr lang="tr-TR" sz="400" spc="5">
                          <a:effectLst/>
                        </a:rPr>
                        <a:t>ay</a:t>
                      </a:r>
                      <a:r>
                        <a:rPr lang="tr-TR" sz="400">
                          <a:effectLst/>
                        </a:rPr>
                        <a:t>ı</a:t>
                      </a:r>
                      <a:r>
                        <a:rPr lang="tr-TR" sz="400" spc="20">
                          <a:effectLst/>
                        </a:rPr>
                        <a:t> </a:t>
                      </a:r>
                      <a:r>
                        <a:rPr lang="tr-TR" sz="400" spc="5">
                          <a:effectLst/>
                        </a:rPr>
                        <a:t>içer</a:t>
                      </a:r>
                      <a:r>
                        <a:rPr lang="tr-TR" sz="400" spc="10">
                          <a:effectLst/>
                        </a:rPr>
                        <a:t>e</a:t>
                      </a:r>
                      <a:r>
                        <a:rPr lang="tr-TR" sz="400">
                          <a:effectLst/>
                        </a:rPr>
                        <a:t>n</a:t>
                      </a:r>
                      <a:r>
                        <a:rPr lang="tr-TR" sz="400" spc="15">
                          <a:effectLst/>
                        </a:rPr>
                        <a:t> </a:t>
                      </a:r>
                      <a:r>
                        <a:rPr lang="tr-TR" sz="400" spc="10">
                          <a:effectLst/>
                        </a:rPr>
                        <a:t>h</a:t>
                      </a:r>
                      <a:r>
                        <a:rPr lang="tr-TR" sz="400" spc="5">
                          <a:effectLst/>
                        </a:rPr>
                        <a:t>astalık</a:t>
                      </a:r>
                      <a:r>
                        <a:rPr lang="tr-TR" sz="400">
                          <a:effectLst/>
                        </a:rPr>
                        <a:t>l</a:t>
                      </a:r>
                      <a:r>
                        <a:rPr lang="tr-TR" sz="400" spc="5">
                          <a:effectLst/>
                        </a:rPr>
                        <a:t>a</a:t>
                      </a:r>
                      <a:r>
                        <a:rPr lang="tr-TR" sz="400">
                          <a:effectLst/>
                        </a:rPr>
                        <a:t>r</a:t>
                      </a:r>
                      <a:endParaRPr lang="tr-TR" sz="600">
                        <a:effectLst/>
                      </a:endParaRPr>
                    </a:p>
                    <a:p>
                      <a:pPr marL="69850" marR="38735">
                        <a:lnSpc>
                          <a:spcPct val="123000"/>
                        </a:lnSpc>
                        <a:spcBef>
                          <a:spcPts val="310"/>
                        </a:spcBef>
                        <a:spcAft>
                          <a:spcPts val="0"/>
                        </a:spcAft>
                        <a:tabLst>
                          <a:tab pos="411480" algn="l"/>
                          <a:tab pos="669925" algn="l"/>
                          <a:tab pos="1011555" algn="l"/>
                          <a:tab pos="1473835" algn="l"/>
                          <a:tab pos="1929765" algn="l"/>
                          <a:tab pos="2639695" algn="l"/>
                          <a:tab pos="2898140" algn="l"/>
                        </a:tabLs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400" spc="5">
                          <a:effectLst/>
                        </a:rPr>
                        <a:t>D5</a:t>
                      </a:r>
                      <a:r>
                        <a:rPr lang="tr-TR" sz="400" spc="10">
                          <a:effectLst/>
                        </a:rPr>
                        <a:t>0</a:t>
                      </a:r>
                      <a:r>
                        <a:rPr lang="tr-TR" sz="400">
                          <a:effectLst/>
                        </a:rPr>
                        <a:t>-</a:t>
                      </a:r>
                      <a:r>
                        <a:rPr lang="tr-TR" sz="400" spc="10">
                          <a:effectLst/>
                        </a:rPr>
                        <a:t>D</a:t>
                      </a:r>
                      <a:r>
                        <a:rPr lang="tr-TR" sz="400" spc="5">
                          <a:effectLst/>
                        </a:rPr>
                        <a:t>8</a:t>
                      </a:r>
                      <a:r>
                        <a:rPr lang="tr-TR" sz="400">
                          <a:effectLst/>
                        </a:rPr>
                        <a:t>9</a:t>
                      </a:r>
                      <a:endParaRPr lang="tr-TR" sz="600">
                        <a:effectLst/>
                      </a:endParaRPr>
                    </a:p>
                    <a:p>
                      <a:pPr marL="66675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01625">
                <a:tc>
                  <a:txBody>
                    <a:bodyPr/>
                    <a:lstStyle/>
                    <a:p>
                      <a:pPr marL="69850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400" spc="5">
                          <a:effectLst/>
                        </a:rPr>
                        <a:t>Bölü</a:t>
                      </a:r>
                      <a:r>
                        <a:rPr lang="tr-TR" sz="400">
                          <a:effectLst/>
                        </a:rPr>
                        <a:t>m</a:t>
                      </a:r>
                      <a:r>
                        <a:rPr lang="tr-TR" sz="400" spc="20">
                          <a:effectLst/>
                        </a:rPr>
                        <a:t> </a:t>
                      </a:r>
                      <a:r>
                        <a:rPr lang="tr-TR" sz="400" spc="5">
                          <a:effectLst/>
                        </a:rPr>
                        <a:t>I</a:t>
                      </a:r>
                      <a:r>
                        <a:rPr lang="tr-TR" sz="400">
                          <a:effectLst/>
                        </a:rPr>
                        <a:t>V</a:t>
                      </a:r>
                      <a:endParaRPr lang="tr-TR" sz="600">
                        <a:effectLst/>
                      </a:endParaRPr>
                    </a:p>
                    <a:p>
                      <a:pPr marL="69850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400" spc="5">
                          <a:effectLst/>
                        </a:rPr>
                        <a:t>Endok</a:t>
                      </a:r>
                      <a:r>
                        <a:rPr lang="tr-TR" sz="400" spc="10">
                          <a:effectLst/>
                        </a:rPr>
                        <a:t>r</a:t>
                      </a:r>
                      <a:r>
                        <a:rPr lang="tr-TR" sz="400" spc="5">
                          <a:effectLst/>
                        </a:rPr>
                        <a:t>in</a:t>
                      </a:r>
                      <a:r>
                        <a:rPr lang="tr-TR" sz="400">
                          <a:effectLst/>
                        </a:rPr>
                        <a:t>,</a:t>
                      </a:r>
                      <a:r>
                        <a:rPr lang="tr-TR" sz="400" spc="20">
                          <a:effectLst/>
                        </a:rPr>
                        <a:t> </a:t>
                      </a:r>
                      <a:r>
                        <a:rPr lang="tr-TR" sz="400" spc="5">
                          <a:effectLst/>
                        </a:rPr>
                        <a:t>N</a:t>
                      </a:r>
                      <a:r>
                        <a:rPr lang="tr-TR" sz="400" spc="15">
                          <a:effectLst/>
                        </a:rPr>
                        <a:t>u</a:t>
                      </a:r>
                      <a:r>
                        <a:rPr lang="tr-TR" sz="400" spc="5">
                          <a:effectLst/>
                        </a:rPr>
                        <a:t>trisyon</a:t>
                      </a:r>
                      <a:r>
                        <a:rPr lang="tr-TR" sz="400" spc="10">
                          <a:effectLst/>
                        </a:rPr>
                        <a:t>e</a:t>
                      </a:r>
                      <a:r>
                        <a:rPr lang="tr-TR" sz="400">
                          <a:effectLst/>
                        </a:rPr>
                        <a:t>l</a:t>
                      </a:r>
                      <a:r>
                        <a:rPr lang="tr-TR" sz="400" spc="20">
                          <a:effectLst/>
                        </a:rPr>
                        <a:t> </a:t>
                      </a:r>
                      <a:r>
                        <a:rPr lang="tr-TR" sz="400" spc="5">
                          <a:effectLst/>
                        </a:rPr>
                        <a:t>v</a:t>
                      </a:r>
                      <a:r>
                        <a:rPr lang="tr-TR" sz="400">
                          <a:effectLst/>
                        </a:rPr>
                        <a:t>e</a:t>
                      </a:r>
                      <a:r>
                        <a:rPr lang="tr-TR" sz="400" spc="20">
                          <a:effectLst/>
                        </a:rPr>
                        <a:t> </a:t>
                      </a:r>
                      <a:r>
                        <a:rPr lang="tr-TR" sz="400" spc="5">
                          <a:effectLst/>
                        </a:rPr>
                        <a:t>Metabo</a:t>
                      </a:r>
                      <a:r>
                        <a:rPr lang="tr-TR" sz="400" spc="10">
                          <a:effectLst/>
                        </a:rPr>
                        <a:t>l</a:t>
                      </a:r>
                      <a:r>
                        <a:rPr lang="tr-TR" sz="400" spc="5">
                          <a:effectLst/>
                        </a:rPr>
                        <a:t>i</a:t>
                      </a:r>
                      <a:r>
                        <a:rPr lang="tr-TR" sz="400">
                          <a:effectLst/>
                        </a:rPr>
                        <a:t>k</a:t>
                      </a:r>
                      <a:r>
                        <a:rPr lang="tr-TR" sz="400" spc="20">
                          <a:effectLst/>
                        </a:rPr>
                        <a:t> </a:t>
                      </a:r>
                      <a:r>
                        <a:rPr lang="tr-TR" sz="400" spc="5">
                          <a:effectLst/>
                        </a:rPr>
                        <a:t>Hasta</a:t>
                      </a:r>
                      <a:r>
                        <a:rPr lang="tr-TR" sz="400" spc="10">
                          <a:effectLst/>
                        </a:rPr>
                        <a:t>l</a:t>
                      </a:r>
                      <a:r>
                        <a:rPr lang="tr-TR" sz="400" spc="5">
                          <a:effectLst/>
                        </a:rPr>
                        <a:t>ık</a:t>
                      </a:r>
                      <a:r>
                        <a:rPr lang="tr-TR" sz="400">
                          <a:effectLst/>
                        </a:rPr>
                        <a:t>l</a:t>
                      </a:r>
                      <a:r>
                        <a:rPr lang="tr-TR" sz="400" spc="10">
                          <a:effectLst/>
                        </a:rPr>
                        <a:t>a</a:t>
                      </a:r>
                      <a:r>
                        <a:rPr lang="tr-TR" sz="400">
                          <a:effectLst/>
                        </a:rPr>
                        <a:t>r</a:t>
                      </a:r>
                      <a:endParaRPr lang="tr-TR" sz="600">
                        <a:effectLst/>
                      </a:endParaRPr>
                    </a:p>
                    <a:p>
                      <a:pPr marL="69215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400" spc="5">
                          <a:effectLst/>
                        </a:rPr>
                        <a:t>E00</a:t>
                      </a:r>
                      <a:r>
                        <a:rPr lang="tr-TR" sz="400" spc="10">
                          <a:effectLst/>
                        </a:rPr>
                        <a:t>-</a:t>
                      </a:r>
                      <a:r>
                        <a:rPr lang="tr-TR" sz="400" spc="5">
                          <a:effectLst/>
                        </a:rPr>
                        <a:t>E9</a:t>
                      </a:r>
                      <a:r>
                        <a:rPr lang="tr-TR" sz="400">
                          <a:effectLst/>
                        </a:rPr>
                        <a:t>9</a:t>
                      </a:r>
                      <a:endParaRPr lang="tr-TR" sz="600">
                        <a:effectLst/>
                      </a:endParaRPr>
                    </a:p>
                    <a:p>
                      <a:pPr marL="66675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01625">
                <a:tc>
                  <a:txBody>
                    <a:bodyPr/>
                    <a:lstStyle/>
                    <a:p>
                      <a:pPr marL="69850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400" spc="5">
                          <a:effectLst/>
                        </a:rPr>
                        <a:t>Bölü</a:t>
                      </a:r>
                      <a:r>
                        <a:rPr lang="tr-TR" sz="400">
                          <a:effectLst/>
                        </a:rPr>
                        <a:t>m</a:t>
                      </a:r>
                      <a:r>
                        <a:rPr lang="tr-TR" sz="400" spc="20">
                          <a:effectLst/>
                        </a:rPr>
                        <a:t> </a:t>
                      </a:r>
                      <a:r>
                        <a:rPr lang="tr-TR" sz="400">
                          <a:effectLst/>
                        </a:rPr>
                        <a:t>V</a:t>
                      </a:r>
                      <a:endParaRPr lang="tr-TR" sz="600">
                        <a:effectLst/>
                      </a:endParaRPr>
                    </a:p>
                    <a:p>
                      <a:pPr marL="69850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400" spc="5">
                          <a:effectLst/>
                        </a:rPr>
                        <a:t>A</a:t>
                      </a:r>
                      <a:r>
                        <a:rPr lang="tr-TR" sz="400" spc="10">
                          <a:effectLst/>
                        </a:rPr>
                        <a:t>k</a:t>
                      </a:r>
                      <a:r>
                        <a:rPr lang="tr-TR" sz="400" spc="5">
                          <a:effectLst/>
                        </a:rPr>
                        <a:t>ı</a:t>
                      </a:r>
                      <a:r>
                        <a:rPr lang="tr-TR" sz="400">
                          <a:effectLst/>
                        </a:rPr>
                        <a:t>l</a:t>
                      </a:r>
                      <a:r>
                        <a:rPr lang="tr-TR" sz="400" spc="20">
                          <a:effectLst/>
                        </a:rPr>
                        <a:t> </a:t>
                      </a:r>
                      <a:r>
                        <a:rPr lang="tr-TR" sz="400" spc="10">
                          <a:effectLst/>
                        </a:rPr>
                        <a:t>V</a:t>
                      </a:r>
                      <a:r>
                        <a:rPr lang="tr-TR" sz="400">
                          <a:effectLst/>
                        </a:rPr>
                        <a:t>e</a:t>
                      </a:r>
                      <a:r>
                        <a:rPr lang="tr-TR" sz="400" spc="20">
                          <a:effectLst/>
                        </a:rPr>
                        <a:t> </a:t>
                      </a:r>
                      <a:r>
                        <a:rPr lang="tr-TR" sz="400" spc="10">
                          <a:effectLst/>
                        </a:rPr>
                        <a:t>D</a:t>
                      </a:r>
                      <a:r>
                        <a:rPr lang="tr-TR" sz="400" spc="5">
                          <a:effectLst/>
                        </a:rPr>
                        <a:t>avranı</a:t>
                      </a:r>
                      <a:r>
                        <a:rPr lang="tr-TR" sz="400">
                          <a:effectLst/>
                        </a:rPr>
                        <a:t>ş</a:t>
                      </a:r>
                      <a:r>
                        <a:rPr lang="tr-TR" sz="400" spc="20">
                          <a:effectLst/>
                        </a:rPr>
                        <a:t> </a:t>
                      </a:r>
                      <a:r>
                        <a:rPr lang="tr-TR" sz="400" spc="5">
                          <a:effectLst/>
                        </a:rPr>
                        <a:t>B</a:t>
                      </a:r>
                      <a:r>
                        <a:rPr lang="tr-TR" sz="400" spc="10">
                          <a:effectLst/>
                        </a:rPr>
                        <a:t>o</a:t>
                      </a:r>
                      <a:r>
                        <a:rPr lang="tr-TR" sz="400" spc="5">
                          <a:effectLst/>
                        </a:rPr>
                        <a:t>zukluk</a:t>
                      </a:r>
                      <a:r>
                        <a:rPr lang="tr-TR" sz="400" spc="10">
                          <a:effectLst/>
                        </a:rPr>
                        <a:t>l</a:t>
                      </a:r>
                      <a:r>
                        <a:rPr lang="tr-TR" sz="400" spc="5">
                          <a:effectLst/>
                        </a:rPr>
                        <a:t>ar</a:t>
                      </a:r>
                      <a:r>
                        <a:rPr lang="tr-TR" sz="400">
                          <a:effectLst/>
                        </a:rPr>
                        <a:t>ı</a:t>
                      </a:r>
                      <a:endParaRPr lang="tr-TR" sz="600">
                        <a:effectLst/>
                      </a:endParaRPr>
                    </a:p>
                    <a:p>
                      <a:pPr marL="69215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400" spc="5">
                          <a:effectLst/>
                        </a:rPr>
                        <a:t>F00</a:t>
                      </a:r>
                      <a:r>
                        <a:rPr lang="tr-TR" sz="400" spc="10">
                          <a:effectLst/>
                        </a:rPr>
                        <a:t>-</a:t>
                      </a:r>
                      <a:r>
                        <a:rPr lang="tr-TR" sz="400" spc="5">
                          <a:effectLst/>
                        </a:rPr>
                        <a:t>F9</a:t>
                      </a:r>
                      <a:r>
                        <a:rPr lang="tr-TR" sz="400">
                          <a:effectLst/>
                        </a:rPr>
                        <a:t>9</a:t>
                      </a:r>
                      <a:endParaRPr lang="tr-TR" sz="600">
                        <a:effectLst/>
                      </a:endParaRPr>
                    </a:p>
                    <a:p>
                      <a:pPr marL="66675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01625">
                <a:tc>
                  <a:txBody>
                    <a:bodyPr/>
                    <a:lstStyle/>
                    <a:p>
                      <a:pPr marL="69850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400" spc="5">
                          <a:effectLst/>
                        </a:rPr>
                        <a:t>Bölü</a:t>
                      </a:r>
                      <a:r>
                        <a:rPr lang="tr-TR" sz="400">
                          <a:effectLst/>
                        </a:rPr>
                        <a:t>m</a:t>
                      </a:r>
                      <a:r>
                        <a:rPr lang="tr-TR" sz="400" spc="20">
                          <a:effectLst/>
                        </a:rPr>
                        <a:t> </a:t>
                      </a:r>
                      <a:r>
                        <a:rPr lang="tr-TR" sz="400" spc="5">
                          <a:effectLst/>
                        </a:rPr>
                        <a:t>V</a:t>
                      </a:r>
                      <a:r>
                        <a:rPr lang="tr-TR" sz="400">
                          <a:effectLst/>
                        </a:rPr>
                        <a:t>I</a:t>
                      </a:r>
                      <a:endParaRPr lang="tr-TR" sz="600">
                        <a:effectLst/>
                      </a:endParaRPr>
                    </a:p>
                    <a:p>
                      <a:pPr marL="69850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400" spc="5">
                          <a:effectLst/>
                        </a:rPr>
                        <a:t>S</a:t>
                      </a:r>
                      <a:r>
                        <a:rPr lang="tr-TR" sz="400">
                          <a:effectLst/>
                        </a:rPr>
                        <a:t>i</a:t>
                      </a:r>
                      <a:r>
                        <a:rPr lang="tr-TR" sz="400" spc="10">
                          <a:effectLst/>
                        </a:rPr>
                        <a:t>n</a:t>
                      </a:r>
                      <a:r>
                        <a:rPr lang="tr-TR" sz="400">
                          <a:effectLst/>
                        </a:rPr>
                        <a:t>ir</a:t>
                      </a:r>
                      <a:r>
                        <a:rPr lang="tr-TR" sz="400" spc="20">
                          <a:effectLst/>
                        </a:rPr>
                        <a:t> </a:t>
                      </a:r>
                      <a:r>
                        <a:rPr lang="tr-TR" sz="400" spc="10">
                          <a:effectLst/>
                        </a:rPr>
                        <a:t>S</a:t>
                      </a:r>
                      <a:r>
                        <a:rPr lang="tr-TR" sz="400">
                          <a:effectLst/>
                        </a:rPr>
                        <a:t>i</a:t>
                      </a:r>
                      <a:r>
                        <a:rPr lang="tr-TR" sz="400" spc="5">
                          <a:effectLst/>
                        </a:rPr>
                        <a:t>s</a:t>
                      </a:r>
                      <a:r>
                        <a:rPr lang="tr-TR" sz="400" spc="10">
                          <a:effectLst/>
                        </a:rPr>
                        <a:t>t</a:t>
                      </a:r>
                      <a:r>
                        <a:rPr lang="tr-TR" sz="400" spc="5">
                          <a:effectLst/>
                        </a:rPr>
                        <a:t>em</a:t>
                      </a:r>
                      <a:r>
                        <a:rPr lang="tr-TR" sz="400">
                          <a:effectLst/>
                        </a:rPr>
                        <a:t>i</a:t>
                      </a:r>
                      <a:r>
                        <a:rPr lang="tr-TR" sz="400" spc="20">
                          <a:effectLst/>
                        </a:rPr>
                        <a:t> </a:t>
                      </a:r>
                      <a:r>
                        <a:rPr lang="tr-TR" sz="400" spc="5">
                          <a:effectLst/>
                        </a:rPr>
                        <a:t>Ha</a:t>
                      </a:r>
                      <a:r>
                        <a:rPr lang="tr-TR" sz="400" spc="10">
                          <a:effectLst/>
                        </a:rPr>
                        <a:t>s</a:t>
                      </a:r>
                      <a:r>
                        <a:rPr lang="tr-TR" sz="400" spc="5">
                          <a:effectLst/>
                        </a:rPr>
                        <a:t>ta</a:t>
                      </a:r>
                      <a:r>
                        <a:rPr lang="tr-TR" sz="400" spc="10">
                          <a:effectLst/>
                        </a:rPr>
                        <a:t>l</a:t>
                      </a:r>
                      <a:r>
                        <a:rPr lang="tr-TR" sz="400" spc="5">
                          <a:effectLst/>
                        </a:rPr>
                        <a:t>ıkla</a:t>
                      </a:r>
                      <a:r>
                        <a:rPr lang="tr-TR" sz="400">
                          <a:effectLst/>
                        </a:rPr>
                        <a:t>rı</a:t>
                      </a:r>
                      <a:endParaRPr lang="tr-TR" sz="600">
                        <a:effectLst/>
                      </a:endParaRPr>
                    </a:p>
                    <a:p>
                      <a:pPr marL="69215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400" spc="5">
                          <a:effectLst/>
                        </a:rPr>
                        <a:t>G0</a:t>
                      </a:r>
                      <a:r>
                        <a:rPr lang="tr-TR" sz="400" spc="10">
                          <a:effectLst/>
                        </a:rPr>
                        <a:t>0</a:t>
                      </a:r>
                      <a:r>
                        <a:rPr lang="tr-TR" sz="400" spc="5">
                          <a:effectLst/>
                        </a:rPr>
                        <a:t>-G</a:t>
                      </a:r>
                      <a:r>
                        <a:rPr lang="tr-TR" sz="400" spc="10">
                          <a:effectLst/>
                        </a:rPr>
                        <a:t>9</a:t>
                      </a:r>
                      <a:r>
                        <a:rPr lang="tr-TR" sz="400">
                          <a:effectLst/>
                        </a:rPr>
                        <a:t>9</a:t>
                      </a:r>
                      <a:endParaRPr lang="tr-TR" sz="600">
                        <a:effectLst/>
                      </a:endParaRPr>
                    </a:p>
                    <a:p>
                      <a:pPr marL="66675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01625">
                <a:tc>
                  <a:txBody>
                    <a:bodyPr/>
                    <a:lstStyle/>
                    <a:p>
                      <a:pPr marL="69850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400" spc="5">
                          <a:effectLst/>
                        </a:rPr>
                        <a:t>Bölü</a:t>
                      </a:r>
                      <a:r>
                        <a:rPr lang="tr-TR" sz="400">
                          <a:effectLst/>
                        </a:rPr>
                        <a:t>m</a:t>
                      </a:r>
                      <a:r>
                        <a:rPr lang="tr-TR" sz="400" spc="20">
                          <a:effectLst/>
                        </a:rPr>
                        <a:t> </a:t>
                      </a:r>
                      <a:r>
                        <a:rPr lang="tr-TR" sz="400" spc="10">
                          <a:effectLst/>
                        </a:rPr>
                        <a:t>V</a:t>
                      </a:r>
                      <a:r>
                        <a:rPr lang="tr-TR" sz="400" spc="5">
                          <a:effectLst/>
                        </a:rPr>
                        <a:t>I</a:t>
                      </a:r>
                      <a:r>
                        <a:rPr lang="tr-TR" sz="400">
                          <a:effectLst/>
                        </a:rPr>
                        <a:t>I</a:t>
                      </a:r>
                      <a:endParaRPr lang="tr-TR" sz="600">
                        <a:effectLst/>
                      </a:endParaRPr>
                    </a:p>
                    <a:p>
                      <a:pPr marL="69850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400" spc="5">
                          <a:effectLst/>
                        </a:rPr>
                        <a:t>Gö</a:t>
                      </a:r>
                      <a:r>
                        <a:rPr lang="tr-TR" sz="400">
                          <a:effectLst/>
                        </a:rPr>
                        <a:t>z</a:t>
                      </a:r>
                      <a:r>
                        <a:rPr lang="tr-TR" sz="400" spc="25">
                          <a:effectLst/>
                        </a:rPr>
                        <a:t> </a:t>
                      </a:r>
                      <a:r>
                        <a:rPr lang="tr-TR" sz="400" spc="5">
                          <a:effectLst/>
                        </a:rPr>
                        <a:t>V</a:t>
                      </a:r>
                      <a:r>
                        <a:rPr lang="tr-TR" sz="400">
                          <a:effectLst/>
                        </a:rPr>
                        <a:t>e</a:t>
                      </a:r>
                      <a:r>
                        <a:rPr lang="tr-TR" sz="400" spc="20">
                          <a:effectLst/>
                        </a:rPr>
                        <a:t> </a:t>
                      </a:r>
                      <a:r>
                        <a:rPr lang="tr-TR" sz="400" spc="10">
                          <a:effectLst/>
                        </a:rPr>
                        <a:t>G</a:t>
                      </a:r>
                      <a:r>
                        <a:rPr lang="tr-TR" sz="400" spc="5">
                          <a:effectLst/>
                        </a:rPr>
                        <a:t>ö</a:t>
                      </a:r>
                      <a:r>
                        <a:rPr lang="tr-TR" sz="400" spc="10">
                          <a:effectLst/>
                        </a:rPr>
                        <a:t>z</a:t>
                      </a:r>
                      <a:r>
                        <a:rPr lang="tr-TR" sz="400">
                          <a:effectLst/>
                        </a:rPr>
                        <a:t>le</a:t>
                      </a:r>
                      <a:r>
                        <a:rPr lang="tr-TR" sz="400" spc="25">
                          <a:effectLst/>
                        </a:rPr>
                        <a:t> </a:t>
                      </a:r>
                      <a:r>
                        <a:rPr lang="tr-TR" sz="400" spc="5">
                          <a:effectLst/>
                        </a:rPr>
                        <a:t>B</a:t>
                      </a:r>
                      <a:r>
                        <a:rPr lang="tr-TR" sz="400" spc="10">
                          <a:effectLst/>
                        </a:rPr>
                        <a:t>a</a:t>
                      </a:r>
                      <a:r>
                        <a:rPr lang="tr-TR" sz="400" spc="5">
                          <a:effectLst/>
                        </a:rPr>
                        <a:t>ğlant</a:t>
                      </a:r>
                      <a:r>
                        <a:rPr lang="tr-TR" sz="400">
                          <a:effectLst/>
                        </a:rPr>
                        <a:t>ı</a:t>
                      </a:r>
                      <a:r>
                        <a:rPr lang="tr-TR" sz="400" spc="5">
                          <a:effectLst/>
                        </a:rPr>
                        <a:t>l</a:t>
                      </a:r>
                      <a:r>
                        <a:rPr lang="tr-TR" sz="400">
                          <a:effectLst/>
                        </a:rPr>
                        <a:t>ı</a:t>
                      </a:r>
                      <a:r>
                        <a:rPr lang="tr-TR" sz="400" spc="15">
                          <a:effectLst/>
                        </a:rPr>
                        <a:t> </a:t>
                      </a:r>
                      <a:r>
                        <a:rPr lang="tr-TR" sz="400" spc="5">
                          <a:effectLst/>
                        </a:rPr>
                        <a:t>D</a:t>
                      </a:r>
                      <a:r>
                        <a:rPr lang="tr-TR" sz="400" spc="10">
                          <a:effectLst/>
                        </a:rPr>
                        <a:t>o</a:t>
                      </a:r>
                      <a:r>
                        <a:rPr lang="tr-TR" sz="400" spc="5">
                          <a:effectLst/>
                        </a:rPr>
                        <a:t>k</a:t>
                      </a:r>
                      <a:r>
                        <a:rPr lang="tr-TR" sz="400">
                          <a:effectLst/>
                        </a:rPr>
                        <a:t>u</a:t>
                      </a:r>
                      <a:r>
                        <a:rPr lang="tr-TR" sz="400" spc="20">
                          <a:effectLst/>
                        </a:rPr>
                        <a:t> </a:t>
                      </a:r>
                      <a:r>
                        <a:rPr lang="tr-TR" sz="400" spc="10">
                          <a:effectLst/>
                        </a:rPr>
                        <a:t>H</a:t>
                      </a:r>
                      <a:r>
                        <a:rPr lang="tr-TR" sz="400" spc="5">
                          <a:effectLst/>
                        </a:rPr>
                        <a:t>astalıkla</a:t>
                      </a:r>
                      <a:r>
                        <a:rPr lang="tr-TR" sz="400">
                          <a:effectLst/>
                        </a:rPr>
                        <a:t>rı</a:t>
                      </a:r>
                      <a:endParaRPr lang="tr-TR" sz="600">
                        <a:effectLst/>
                      </a:endParaRPr>
                    </a:p>
                    <a:p>
                      <a:pPr marL="69215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400" spc="5">
                          <a:effectLst/>
                        </a:rPr>
                        <a:t>H0</a:t>
                      </a:r>
                      <a:r>
                        <a:rPr lang="tr-TR" sz="400" spc="10">
                          <a:effectLst/>
                        </a:rPr>
                        <a:t>0</a:t>
                      </a:r>
                      <a:r>
                        <a:rPr lang="tr-TR" sz="400">
                          <a:effectLst/>
                        </a:rPr>
                        <a:t>-</a:t>
                      </a:r>
                      <a:r>
                        <a:rPr lang="tr-TR" sz="400" spc="10">
                          <a:effectLst/>
                        </a:rPr>
                        <a:t>H</a:t>
                      </a:r>
                      <a:r>
                        <a:rPr lang="tr-TR" sz="400" spc="5">
                          <a:effectLst/>
                        </a:rPr>
                        <a:t>5</a:t>
                      </a:r>
                      <a:r>
                        <a:rPr lang="tr-TR" sz="400">
                          <a:effectLst/>
                        </a:rPr>
                        <a:t>9</a:t>
                      </a:r>
                      <a:endParaRPr lang="tr-TR" sz="600">
                        <a:effectLst/>
                      </a:endParaRPr>
                    </a:p>
                    <a:p>
                      <a:pPr marL="66675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08069">
                <a:tc>
                  <a:txBody>
                    <a:bodyPr/>
                    <a:lstStyle/>
                    <a:p>
                      <a:pPr marL="69850">
                        <a:lnSpc>
                          <a:spcPct val="115000"/>
                        </a:lnSpc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tr-TR" sz="400" spc="5">
                          <a:effectLst/>
                        </a:rPr>
                        <a:t>Bölü</a:t>
                      </a:r>
                      <a:r>
                        <a:rPr lang="tr-TR" sz="400">
                          <a:effectLst/>
                        </a:rPr>
                        <a:t>m</a:t>
                      </a:r>
                      <a:r>
                        <a:rPr lang="tr-TR" sz="400" spc="25">
                          <a:effectLst/>
                        </a:rPr>
                        <a:t> </a:t>
                      </a:r>
                      <a:r>
                        <a:rPr lang="tr-TR" sz="400" spc="5">
                          <a:effectLst/>
                        </a:rPr>
                        <a:t>VII</a:t>
                      </a:r>
                      <a:r>
                        <a:rPr lang="tr-TR" sz="400">
                          <a:effectLst/>
                        </a:rPr>
                        <a:t>I</a:t>
                      </a:r>
                      <a:endParaRPr lang="tr-TR" sz="600">
                        <a:effectLst/>
                      </a:endParaRPr>
                    </a:p>
                    <a:p>
                      <a:pPr marL="69850">
                        <a:lnSpc>
                          <a:spcPct val="115000"/>
                        </a:lnSpc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15000"/>
                        </a:lnSpc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tr-TR" sz="400" spc="5">
                          <a:effectLst/>
                        </a:rPr>
                        <a:t>Kula</a:t>
                      </a:r>
                      <a:r>
                        <a:rPr lang="tr-TR" sz="400">
                          <a:effectLst/>
                        </a:rPr>
                        <a:t>k</a:t>
                      </a:r>
                      <a:r>
                        <a:rPr lang="tr-TR" sz="400" spc="20">
                          <a:effectLst/>
                        </a:rPr>
                        <a:t> </a:t>
                      </a:r>
                      <a:r>
                        <a:rPr lang="tr-TR" sz="400" spc="5">
                          <a:effectLst/>
                        </a:rPr>
                        <a:t>V</a:t>
                      </a:r>
                      <a:r>
                        <a:rPr lang="tr-TR" sz="400">
                          <a:effectLst/>
                        </a:rPr>
                        <a:t>e</a:t>
                      </a:r>
                      <a:r>
                        <a:rPr lang="tr-TR" sz="400" spc="20">
                          <a:effectLst/>
                        </a:rPr>
                        <a:t> </a:t>
                      </a:r>
                      <a:r>
                        <a:rPr lang="tr-TR" sz="400" spc="10">
                          <a:effectLst/>
                        </a:rPr>
                        <a:t>M</a:t>
                      </a:r>
                      <a:r>
                        <a:rPr lang="tr-TR" sz="400" spc="5">
                          <a:effectLst/>
                        </a:rPr>
                        <a:t>asto</a:t>
                      </a:r>
                      <a:r>
                        <a:rPr lang="tr-TR" sz="400" spc="10">
                          <a:effectLst/>
                        </a:rPr>
                        <a:t>i</a:t>
                      </a:r>
                      <a:r>
                        <a:rPr lang="tr-TR" sz="400">
                          <a:effectLst/>
                        </a:rPr>
                        <a:t>d</a:t>
                      </a:r>
                      <a:r>
                        <a:rPr lang="tr-TR" sz="400" spc="15">
                          <a:effectLst/>
                        </a:rPr>
                        <a:t> </a:t>
                      </a:r>
                      <a:r>
                        <a:rPr lang="tr-TR" sz="400" spc="10">
                          <a:effectLst/>
                        </a:rPr>
                        <a:t>O</a:t>
                      </a:r>
                      <a:r>
                        <a:rPr lang="tr-TR" sz="400" spc="5">
                          <a:effectLst/>
                        </a:rPr>
                        <a:t>l</a:t>
                      </a:r>
                      <a:r>
                        <a:rPr lang="tr-TR" sz="400" spc="15">
                          <a:effectLst/>
                        </a:rPr>
                        <a:t>u</a:t>
                      </a:r>
                      <a:r>
                        <a:rPr lang="tr-TR" sz="400" spc="5">
                          <a:effectLst/>
                        </a:rPr>
                        <a:t>şu</a:t>
                      </a:r>
                      <a:r>
                        <a:rPr lang="tr-TR" sz="400">
                          <a:effectLst/>
                        </a:rPr>
                        <a:t>m</a:t>
                      </a:r>
                      <a:r>
                        <a:rPr lang="tr-TR" sz="400" spc="20">
                          <a:effectLst/>
                        </a:rPr>
                        <a:t> </a:t>
                      </a:r>
                      <a:r>
                        <a:rPr lang="tr-TR" sz="400" spc="10">
                          <a:effectLst/>
                        </a:rPr>
                        <a:t>H</a:t>
                      </a:r>
                      <a:r>
                        <a:rPr lang="tr-TR" sz="400" spc="5">
                          <a:effectLst/>
                        </a:rPr>
                        <a:t>as</a:t>
                      </a:r>
                      <a:r>
                        <a:rPr lang="tr-TR" sz="400" spc="10">
                          <a:effectLst/>
                        </a:rPr>
                        <a:t>t</a:t>
                      </a:r>
                      <a:r>
                        <a:rPr lang="tr-TR" sz="400" spc="5">
                          <a:effectLst/>
                        </a:rPr>
                        <a:t>alıklar</a:t>
                      </a:r>
                      <a:r>
                        <a:rPr lang="tr-TR" sz="400">
                          <a:effectLst/>
                        </a:rPr>
                        <a:t>ı</a:t>
                      </a:r>
                      <a:endParaRPr lang="tr-TR" sz="600">
                        <a:effectLst/>
                      </a:endParaRPr>
                    </a:p>
                    <a:p>
                      <a:pPr marL="69850">
                        <a:lnSpc>
                          <a:spcPct val="115000"/>
                        </a:lnSpc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15000"/>
                        </a:lnSpc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tr-TR" sz="400" spc="5">
                          <a:effectLst/>
                        </a:rPr>
                        <a:t>H6</a:t>
                      </a:r>
                      <a:r>
                        <a:rPr lang="tr-TR" sz="400" spc="10">
                          <a:effectLst/>
                        </a:rPr>
                        <a:t>0</a:t>
                      </a:r>
                      <a:r>
                        <a:rPr lang="tr-TR" sz="400">
                          <a:effectLst/>
                        </a:rPr>
                        <a:t>-</a:t>
                      </a:r>
                      <a:r>
                        <a:rPr lang="tr-TR" sz="400" spc="10">
                          <a:effectLst/>
                        </a:rPr>
                        <a:t>H</a:t>
                      </a:r>
                      <a:r>
                        <a:rPr lang="tr-TR" sz="400" spc="5">
                          <a:effectLst/>
                        </a:rPr>
                        <a:t>9</a:t>
                      </a:r>
                      <a:r>
                        <a:rPr lang="tr-TR" sz="400">
                          <a:effectLst/>
                        </a:rPr>
                        <a:t>9</a:t>
                      </a:r>
                      <a:endParaRPr lang="tr-TR" sz="600">
                        <a:effectLst/>
                      </a:endParaRPr>
                    </a:p>
                    <a:p>
                      <a:pPr marL="66675">
                        <a:lnSpc>
                          <a:spcPct val="115000"/>
                        </a:lnSpc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01625">
                <a:tc>
                  <a:txBody>
                    <a:bodyPr/>
                    <a:lstStyle/>
                    <a:p>
                      <a:pPr marL="69850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400" spc="5">
                          <a:effectLst/>
                        </a:rPr>
                        <a:t>Bölü</a:t>
                      </a:r>
                      <a:r>
                        <a:rPr lang="tr-TR" sz="400">
                          <a:effectLst/>
                        </a:rPr>
                        <a:t>m</a:t>
                      </a:r>
                      <a:r>
                        <a:rPr lang="tr-TR" sz="400" spc="25">
                          <a:effectLst/>
                        </a:rPr>
                        <a:t> </a:t>
                      </a:r>
                      <a:r>
                        <a:rPr lang="tr-TR" sz="400">
                          <a:effectLst/>
                        </a:rPr>
                        <a:t>IX</a:t>
                      </a:r>
                      <a:endParaRPr lang="tr-TR" sz="600">
                        <a:effectLst/>
                      </a:endParaRPr>
                    </a:p>
                    <a:p>
                      <a:pPr marL="69850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400" spc="5">
                          <a:effectLst/>
                        </a:rPr>
                        <a:t>D</a:t>
                      </a:r>
                      <a:r>
                        <a:rPr lang="tr-TR" sz="400" spc="10">
                          <a:effectLst/>
                        </a:rPr>
                        <a:t>o</a:t>
                      </a:r>
                      <a:r>
                        <a:rPr lang="tr-TR" sz="400">
                          <a:effectLst/>
                        </a:rPr>
                        <a:t>l</a:t>
                      </a:r>
                      <a:r>
                        <a:rPr lang="tr-TR" sz="400" spc="10">
                          <a:effectLst/>
                        </a:rPr>
                        <a:t>a</a:t>
                      </a:r>
                      <a:r>
                        <a:rPr lang="tr-TR" sz="400" spc="5">
                          <a:effectLst/>
                        </a:rPr>
                        <a:t>şı</a:t>
                      </a:r>
                      <a:r>
                        <a:rPr lang="tr-TR" sz="400">
                          <a:effectLst/>
                        </a:rPr>
                        <a:t>m</a:t>
                      </a:r>
                      <a:r>
                        <a:rPr lang="tr-TR" sz="400" spc="20">
                          <a:effectLst/>
                        </a:rPr>
                        <a:t> </a:t>
                      </a:r>
                      <a:r>
                        <a:rPr lang="tr-TR" sz="400" spc="5">
                          <a:effectLst/>
                        </a:rPr>
                        <a:t>S</a:t>
                      </a:r>
                      <a:r>
                        <a:rPr lang="tr-TR" sz="400" spc="10">
                          <a:effectLst/>
                        </a:rPr>
                        <a:t>i</a:t>
                      </a:r>
                      <a:r>
                        <a:rPr lang="tr-TR" sz="400" spc="5">
                          <a:effectLst/>
                        </a:rPr>
                        <a:t>ste</a:t>
                      </a:r>
                      <a:r>
                        <a:rPr lang="tr-TR" sz="400" spc="10">
                          <a:effectLst/>
                        </a:rPr>
                        <a:t>m</a:t>
                      </a:r>
                      <a:r>
                        <a:rPr lang="tr-TR" sz="400">
                          <a:effectLst/>
                        </a:rPr>
                        <a:t>i</a:t>
                      </a:r>
                      <a:r>
                        <a:rPr lang="tr-TR" sz="400" spc="20">
                          <a:effectLst/>
                        </a:rPr>
                        <a:t> </a:t>
                      </a:r>
                      <a:r>
                        <a:rPr lang="tr-TR" sz="400" spc="5">
                          <a:effectLst/>
                        </a:rPr>
                        <a:t>Ha</a:t>
                      </a:r>
                      <a:r>
                        <a:rPr lang="tr-TR" sz="400" spc="10">
                          <a:effectLst/>
                        </a:rPr>
                        <a:t>s</a:t>
                      </a:r>
                      <a:r>
                        <a:rPr lang="tr-TR" sz="400" spc="5">
                          <a:effectLst/>
                        </a:rPr>
                        <a:t>tal</a:t>
                      </a:r>
                      <a:r>
                        <a:rPr lang="tr-TR" sz="400">
                          <a:effectLst/>
                        </a:rPr>
                        <a:t>ı</a:t>
                      </a:r>
                      <a:r>
                        <a:rPr lang="tr-TR" sz="400" spc="10">
                          <a:effectLst/>
                        </a:rPr>
                        <a:t>k</a:t>
                      </a:r>
                      <a:r>
                        <a:rPr lang="tr-TR" sz="400" spc="5">
                          <a:effectLst/>
                        </a:rPr>
                        <a:t>la</a:t>
                      </a:r>
                      <a:r>
                        <a:rPr lang="tr-TR" sz="400">
                          <a:effectLst/>
                        </a:rPr>
                        <a:t>rı</a:t>
                      </a:r>
                      <a:endParaRPr lang="tr-TR" sz="600">
                        <a:effectLst/>
                      </a:endParaRPr>
                    </a:p>
                    <a:p>
                      <a:pPr marL="69850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400" spc="5">
                          <a:effectLst/>
                        </a:rPr>
                        <a:t>I00-I9</a:t>
                      </a:r>
                      <a:r>
                        <a:rPr lang="tr-TR" sz="400">
                          <a:effectLst/>
                        </a:rPr>
                        <a:t>9</a:t>
                      </a:r>
                      <a:endParaRPr lang="tr-TR" sz="600">
                        <a:effectLst/>
                      </a:endParaRPr>
                    </a:p>
                    <a:p>
                      <a:pPr marL="66675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01625">
                <a:tc>
                  <a:txBody>
                    <a:bodyPr/>
                    <a:lstStyle/>
                    <a:p>
                      <a:pPr marL="69850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400" spc="5">
                          <a:effectLst/>
                        </a:rPr>
                        <a:t>Bölü</a:t>
                      </a:r>
                      <a:r>
                        <a:rPr lang="tr-TR" sz="400">
                          <a:effectLst/>
                        </a:rPr>
                        <a:t>m</a:t>
                      </a:r>
                      <a:r>
                        <a:rPr lang="tr-TR" sz="400" spc="20">
                          <a:effectLst/>
                        </a:rPr>
                        <a:t> </a:t>
                      </a:r>
                      <a:r>
                        <a:rPr lang="tr-TR" sz="400">
                          <a:effectLst/>
                        </a:rPr>
                        <a:t>X</a:t>
                      </a:r>
                      <a:endParaRPr lang="tr-TR" sz="600">
                        <a:effectLst/>
                      </a:endParaRPr>
                    </a:p>
                    <a:p>
                      <a:pPr marL="69850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400" spc="5">
                          <a:effectLst/>
                        </a:rPr>
                        <a:t>Solu</a:t>
                      </a:r>
                      <a:r>
                        <a:rPr lang="tr-TR" sz="400" spc="10">
                          <a:effectLst/>
                        </a:rPr>
                        <a:t>n</a:t>
                      </a:r>
                      <a:r>
                        <a:rPr lang="tr-TR" sz="400" spc="5">
                          <a:effectLst/>
                        </a:rPr>
                        <a:t>u</a:t>
                      </a:r>
                      <a:r>
                        <a:rPr lang="tr-TR" sz="400">
                          <a:effectLst/>
                        </a:rPr>
                        <a:t>m</a:t>
                      </a:r>
                      <a:r>
                        <a:rPr lang="tr-TR" sz="400" spc="20">
                          <a:effectLst/>
                        </a:rPr>
                        <a:t> </a:t>
                      </a:r>
                      <a:r>
                        <a:rPr lang="tr-TR" sz="400" spc="5">
                          <a:effectLst/>
                        </a:rPr>
                        <a:t>Sis</a:t>
                      </a:r>
                      <a:r>
                        <a:rPr lang="tr-TR" sz="400" spc="10">
                          <a:effectLst/>
                        </a:rPr>
                        <a:t>t</a:t>
                      </a:r>
                      <a:r>
                        <a:rPr lang="tr-TR" sz="400" spc="5">
                          <a:effectLst/>
                        </a:rPr>
                        <a:t>em</a:t>
                      </a:r>
                      <a:r>
                        <a:rPr lang="tr-TR" sz="400">
                          <a:effectLst/>
                        </a:rPr>
                        <a:t>i</a:t>
                      </a:r>
                      <a:r>
                        <a:rPr lang="tr-TR" sz="400" spc="20">
                          <a:effectLst/>
                        </a:rPr>
                        <a:t> </a:t>
                      </a:r>
                      <a:r>
                        <a:rPr lang="tr-TR" sz="400" spc="5">
                          <a:effectLst/>
                        </a:rPr>
                        <a:t>Ha</a:t>
                      </a:r>
                      <a:r>
                        <a:rPr lang="tr-TR" sz="400" spc="10">
                          <a:effectLst/>
                        </a:rPr>
                        <a:t>s</a:t>
                      </a:r>
                      <a:r>
                        <a:rPr lang="tr-TR" sz="400" spc="5">
                          <a:effectLst/>
                        </a:rPr>
                        <a:t>ta</a:t>
                      </a:r>
                      <a:r>
                        <a:rPr lang="tr-TR" sz="400" spc="20">
                          <a:effectLst/>
                        </a:rPr>
                        <a:t>l</a:t>
                      </a:r>
                      <a:r>
                        <a:rPr lang="tr-TR" sz="400">
                          <a:effectLst/>
                        </a:rPr>
                        <a:t>ı</a:t>
                      </a:r>
                      <a:r>
                        <a:rPr lang="tr-TR" sz="400" spc="5">
                          <a:effectLst/>
                        </a:rPr>
                        <a:t>k</a:t>
                      </a:r>
                      <a:r>
                        <a:rPr lang="tr-TR" sz="400" spc="10">
                          <a:effectLst/>
                        </a:rPr>
                        <a:t>l</a:t>
                      </a:r>
                      <a:r>
                        <a:rPr lang="tr-TR" sz="400" spc="5">
                          <a:effectLst/>
                        </a:rPr>
                        <a:t>a</a:t>
                      </a:r>
                      <a:r>
                        <a:rPr lang="tr-TR" sz="400">
                          <a:effectLst/>
                        </a:rPr>
                        <a:t>rı</a:t>
                      </a:r>
                      <a:endParaRPr lang="tr-TR" sz="600">
                        <a:effectLst/>
                      </a:endParaRPr>
                    </a:p>
                    <a:p>
                      <a:pPr marL="69215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400" spc="5">
                          <a:effectLst/>
                        </a:rPr>
                        <a:t>J00-</a:t>
                      </a:r>
                      <a:r>
                        <a:rPr lang="tr-TR" sz="400" spc="10">
                          <a:effectLst/>
                        </a:rPr>
                        <a:t>J</a:t>
                      </a:r>
                      <a:r>
                        <a:rPr lang="tr-TR" sz="400" spc="5">
                          <a:effectLst/>
                        </a:rPr>
                        <a:t>9</a:t>
                      </a:r>
                      <a:r>
                        <a:rPr lang="tr-TR" sz="400">
                          <a:effectLst/>
                        </a:rPr>
                        <a:t>9</a:t>
                      </a:r>
                      <a:endParaRPr lang="tr-TR" sz="600">
                        <a:effectLst/>
                      </a:endParaRPr>
                    </a:p>
                    <a:p>
                      <a:pPr marL="66675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01625">
                <a:tc>
                  <a:txBody>
                    <a:bodyPr/>
                    <a:lstStyle/>
                    <a:p>
                      <a:pPr marL="69850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400" spc="5">
                          <a:effectLst/>
                        </a:rPr>
                        <a:t>Bölü</a:t>
                      </a:r>
                      <a:r>
                        <a:rPr lang="tr-TR" sz="400">
                          <a:effectLst/>
                        </a:rPr>
                        <a:t>m</a:t>
                      </a:r>
                      <a:r>
                        <a:rPr lang="tr-TR" sz="400" spc="25">
                          <a:effectLst/>
                        </a:rPr>
                        <a:t> </a:t>
                      </a:r>
                      <a:r>
                        <a:rPr lang="tr-TR" sz="400" spc="5">
                          <a:effectLst/>
                        </a:rPr>
                        <a:t>X</a:t>
                      </a:r>
                      <a:r>
                        <a:rPr lang="tr-TR" sz="400">
                          <a:effectLst/>
                        </a:rPr>
                        <a:t>I</a:t>
                      </a:r>
                      <a:endParaRPr lang="tr-TR" sz="600">
                        <a:effectLst/>
                      </a:endParaRPr>
                    </a:p>
                    <a:p>
                      <a:pPr marL="69850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400" spc="5">
                          <a:effectLst/>
                        </a:rPr>
                        <a:t>S</a:t>
                      </a:r>
                      <a:r>
                        <a:rPr lang="tr-TR" sz="400">
                          <a:effectLst/>
                        </a:rPr>
                        <a:t>i</a:t>
                      </a:r>
                      <a:r>
                        <a:rPr lang="tr-TR" sz="400" spc="10">
                          <a:effectLst/>
                        </a:rPr>
                        <a:t>n</a:t>
                      </a:r>
                      <a:r>
                        <a:rPr lang="tr-TR" sz="400" spc="5">
                          <a:effectLst/>
                        </a:rPr>
                        <a:t>di</a:t>
                      </a:r>
                      <a:r>
                        <a:rPr lang="tr-TR" sz="400" spc="10">
                          <a:effectLst/>
                        </a:rPr>
                        <a:t>r</a:t>
                      </a:r>
                      <a:r>
                        <a:rPr lang="tr-TR" sz="400" spc="5">
                          <a:effectLst/>
                        </a:rPr>
                        <a:t>i</a:t>
                      </a:r>
                      <a:r>
                        <a:rPr lang="tr-TR" sz="400">
                          <a:effectLst/>
                        </a:rPr>
                        <a:t>m</a:t>
                      </a:r>
                      <a:r>
                        <a:rPr lang="tr-TR" sz="400" spc="20">
                          <a:effectLst/>
                        </a:rPr>
                        <a:t> </a:t>
                      </a:r>
                      <a:r>
                        <a:rPr lang="tr-TR" sz="400" spc="5">
                          <a:effectLst/>
                        </a:rPr>
                        <a:t>Si</a:t>
                      </a:r>
                      <a:r>
                        <a:rPr lang="tr-TR" sz="400" spc="10">
                          <a:effectLst/>
                        </a:rPr>
                        <a:t>s</a:t>
                      </a:r>
                      <a:r>
                        <a:rPr lang="tr-TR" sz="400" spc="5">
                          <a:effectLst/>
                        </a:rPr>
                        <a:t>tem</a:t>
                      </a:r>
                      <a:r>
                        <a:rPr lang="tr-TR" sz="400">
                          <a:effectLst/>
                        </a:rPr>
                        <a:t>i</a:t>
                      </a:r>
                      <a:r>
                        <a:rPr lang="tr-TR" sz="400" spc="20">
                          <a:effectLst/>
                        </a:rPr>
                        <a:t> </a:t>
                      </a:r>
                      <a:r>
                        <a:rPr lang="tr-TR" sz="400" spc="10">
                          <a:effectLst/>
                        </a:rPr>
                        <a:t>H</a:t>
                      </a:r>
                      <a:r>
                        <a:rPr lang="tr-TR" sz="400" spc="5">
                          <a:effectLst/>
                        </a:rPr>
                        <a:t>astal</a:t>
                      </a:r>
                      <a:r>
                        <a:rPr lang="tr-TR" sz="400">
                          <a:effectLst/>
                        </a:rPr>
                        <a:t>ı</a:t>
                      </a:r>
                      <a:r>
                        <a:rPr lang="tr-TR" sz="400" spc="10">
                          <a:effectLst/>
                        </a:rPr>
                        <a:t>k</a:t>
                      </a:r>
                      <a:r>
                        <a:rPr lang="tr-TR" sz="400" spc="5">
                          <a:effectLst/>
                        </a:rPr>
                        <a:t>la</a:t>
                      </a:r>
                      <a:r>
                        <a:rPr lang="tr-TR" sz="400">
                          <a:effectLst/>
                        </a:rPr>
                        <a:t>rı</a:t>
                      </a:r>
                      <a:endParaRPr lang="tr-TR" sz="600">
                        <a:effectLst/>
                      </a:endParaRPr>
                    </a:p>
                    <a:p>
                      <a:pPr marL="69850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400" spc="5">
                          <a:effectLst/>
                        </a:rPr>
                        <a:t>K00</a:t>
                      </a:r>
                      <a:r>
                        <a:rPr lang="tr-TR" sz="400" spc="10">
                          <a:effectLst/>
                        </a:rPr>
                        <a:t>-</a:t>
                      </a:r>
                      <a:r>
                        <a:rPr lang="tr-TR" sz="400" spc="5">
                          <a:effectLst/>
                        </a:rPr>
                        <a:t>K9</a:t>
                      </a:r>
                      <a:r>
                        <a:rPr lang="tr-TR" sz="400">
                          <a:effectLst/>
                        </a:rPr>
                        <a:t>9</a:t>
                      </a:r>
                      <a:endParaRPr lang="tr-TR" sz="600">
                        <a:effectLst/>
                      </a:endParaRPr>
                    </a:p>
                    <a:p>
                      <a:pPr marL="66675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01625">
                <a:tc>
                  <a:txBody>
                    <a:bodyPr/>
                    <a:lstStyle/>
                    <a:p>
                      <a:pPr marL="69850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400" spc="5">
                          <a:effectLst/>
                        </a:rPr>
                        <a:t>Bölü</a:t>
                      </a:r>
                      <a:r>
                        <a:rPr lang="tr-TR" sz="400">
                          <a:effectLst/>
                        </a:rPr>
                        <a:t>m</a:t>
                      </a:r>
                      <a:r>
                        <a:rPr lang="tr-TR" sz="400" spc="25">
                          <a:effectLst/>
                        </a:rPr>
                        <a:t> </a:t>
                      </a:r>
                      <a:r>
                        <a:rPr lang="tr-TR" sz="400" spc="10">
                          <a:effectLst/>
                        </a:rPr>
                        <a:t>X</a:t>
                      </a:r>
                      <a:r>
                        <a:rPr lang="tr-TR" sz="400" spc="5">
                          <a:effectLst/>
                        </a:rPr>
                        <a:t>I</a:t>
                      </a:r>
                      <a:r>
                        <a:rPr lang="tr-TR" sz="400">
                          <a:effectLst/>
                        </a:rPr>
                        <a:t>I</a:t>
                      </a:r>
                      <a:endParaRPr lang="tr-TR" sz="600">
                        <a:effectLst/>
                      </a:endParaRPr>
                    </a:p>
                    <a:p>
                      <a:pPr marL="69850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400" spc="5">
                          <a:effectLst/>
                        </a:rPr>
                        <a:t>Cil</a:t>
                      </a:r>
                      <a:r>
                        <a:rPr lang="tr-TR" sz="400">
                          <a:effectLst/>
                        </a:rPr>
                        <a:t>t</a:t>
                      </a:r>
                      <a:r>
                        <a:rPr lang="tr-TR" sz="400" spc="15">
                          <a:effectLst/>
                        </a:rPr>
                        <a:t> </a:t>
                      </a:r>
                      <a:r>
                        <a:rPr lang="tr-TR" sz="400" spc="10">
                          <a:effectLst/>
                        </a:rPr>
                        <a:t>V</a:t>
                      </a:r>
                      <a:r>
                        <a:rPr lang="tr-TR" sz="400">
                          <a:effectLst/>
                        </a:rPr>
                        <a:t>e</a:t>
                      </a:r>
                      <a:r>
                        <a:rPr lang="tr-TR" sz="400" spc="20">
                          <a:effectLst/>
                        </a:rPr>
                        <a:t> </a:t>
                      </a:r>
                      <a:r>
                        <a:rPr lang="tr-TR" sz="400" spc="5">
                          <a:effectLst/>
                        </a:rPr>
                        <a:t>Cil</a:t>
                      </a:r>
                      <a:r>
                        <a:rPr lang="tr-TR" sz="400">
                          <a:effectLst/>
                        </a:rPr>
                        <a:t>t</a:t>
                      </a:r>
                      <a:r>
                        <a:rPr lang="tr-TR" sz="400" spc="15">
                          <a:effectLst/>
                        </a:rPr>
                        <a:t> </a:t>
                      </a:r>
                      <a:r>
                        <a:rPr lang="tr-TR" sz="400" spc="5">
                          <a:effectLst/>
                        </a:rPr>
                        <a:t>a</a:t>
                      </a:r>
                      <a:r>
                        <a:rPr lang="tr-TR" sz="400">
                          <a:effectLst/>
                        </a:rPr>
                        <a:t>l</a:t>
                      </a:r>
                      <a:r>
                        <a:rPr lang="tr-TR" sz="400" spc="5">
                          <a:effectLst/>
                        </a:rPr>
                        <a:t>t</a:t>
                      </a:r>
                      <a:r>
                        <a:rPr lang="tr-TR" sz="400">
                          <a:effectLst/>
                        </a:rPr>
                        <a:t>ı</a:t>
                      </a:r>
                      <a:r>
                        <a:rPr lang="tr-TR" sz="400" spc="20">
                          <a:effectLst/>
                        </a:rPr>
                        <a:t> </a:t>
                      </a:r>
                      <a:r>
                        <a:rPr lang="tr-TR" sz="400" spc="5">
                          <a:effectLst/>
                        </a:rPr>
                        <a:t>D</a:t>
                      </a:r>
                      <a:r>
                        <a:rPr lang="tr-TR" sz="400" spc="10">
                          <a:effectLst/>
                        </a:rPr>
                        <a:t>o</a:t>
                      </a:r>
                      <a:r>
                        <a:rPr lang="tr-TR" sz="400" spc="5">
                          <a:effectLst/>
                        </a:rPr>
                        <a:t>kus</a:t>
                      </a:r>
                      <a:r>
                        <a:rPr lang="tr-TR" sz="400">
                          <a:effectLst/>
                        </a:rPr>
                        <a:t>u</a:t>
                      </a:r>
                      <a:r>
                        <a:rPr lang="tr-TR" sz="400" spc="20">
                          <a:effectLst/>
                        </a:rPr>
                        <a:t> </a:t>
                      </a:r>
                      <a:r>
                        <a:rPr lang="tr-TR" sz="400" spc="10">
                          <a:effectLst/>
                        </a:rPr>
                        <a:t>H</a:t>
                      </a:r>
                      <a:r>
                        <a:rPr lang="tr-TR" sz="400" spc="5">
                          <a:effectLst/>
                        </a:rPr>
                        <a:t>ast</a:t>
                      </a:r>
                      <a:r>
                        <a:rPr lang="tr-TR" sz="400" spc="10">
                          <a:effectLst/>
                        </a:rPr>
                        <a:t>a</a:t>
                      </a:r>
                      <a:r>
                        <a:rPr lang="tr-TR" sz="400" spc="5">
                          <a:effectLst/>
                        </a:rPr>
                        <a:t>lık</a:t>
                      </a:r>
                      <a:r>
                        <a:rPr lang="tr-TR" sz="400">
                          <a:effectLst/>
                        </a:rPr>
                        <a:t>l</a:t>
                      </a:r>
                      <a:r>
                        <a:rPr lang="tr-TR" sz="400" spc="5">
                          <a:effectLst/>
                        </a:rPr>
                        <a:t>ar</a:t>
                      </a:r>
                      <a:r>
                        <a:rPr lang="tr-TR" sz="400">
                          <a:effectLst/>
                        </a:rPr>
                        <a:t>ı</a:t>
                      </a:r>
                      <a:endParaRPr lang="tr-TR" sz="600">
                        <a:effectLst/>
                      </a:endParaRPr>
                    </a:p>
                    <a:p>
                      <a:pPr marL="69850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400" spc="5">
                          <a:effectLst/>
                        </a:rPr>
                        <a:t>L00-L</a:t>
                      </a:r>
                      <a:r>
                        <a:rPr lang="tr-TR" sz="400" spc="10">
                          <a:effectLst/>
                        </a:rPr>
                        <a:t>9</a:t>
                      </a:r>
                      <a:r>
                        <a:rPr lang="tr-TR" sz="400">
                          <a:effectLst/>
                        </a:rPr>
                        <a:t>9</a:t>
                      </a:r>
                      <a:endParaRPr lang="tr-TR" sz="600">
                        <a:effectLst/>
                      </a:endParaRPr>
                    </a:p>
                    <a:p>
                      <a:pPr marL="66675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01625">
                <a:tc>
                  <a:txBody>
                    <a:bodyPr/>
                    <a:lstStyle/>
                    <a:p>
                      <a:pPr marL="69850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400" spc="5">
                          <a:effectLst/>
                        </a:rPr>
                        <a:t>Bölü</a:t>
                      </a:r>
                      <a:r>
                        <a:rPr lang="tr-TR" sz="400">
                          <a:effectLst/>
                        </a:rPr>
                        <a:t>m</a:t>
                      </a:r>
                      <a:r>
                        <a:rPr lang="tr-TR" sz="400" spc="25">
                          <a:effectLst/>
                        </a:rPr>
                        <a:t> </a:t>
                      </a:r>
                      <a:r>
                        <a:rPr lang="tr-TR" sz="400" spc="5">
                          <a:effectLst/>
                        </a:rPr>
                        <a:t>X</a:t>
                      </a:r>
                      <a:r>
                        <a:rPr lang="tr-TR" sz="400" spc="10">
                          <a:effectLst/>
                        </a:rPr>
                        <a:t>I</a:t>
                      </a:r>
                      <a:r>
                        <a:rPr lang="tr-TR" sz="400" spc="5">
                          <a:effectLst/>
                        </a:rPr>
                        <a:t>I</a:t>
                      </a:r>
                      <a:r>
                        <a:rPr lang="tr-TR" sz="400">
                          <a:effectLst/>
                        </a:rPr>
                        <a:t>I</a:t>
                      </a:r>
                      <a:endParaRPr lang="tr-TR" sz="600">
                        <a:effectLst/>
                      </a:endParaRPr>
                    </a:p>
                    <a:p>
                      <a:pPr marL="69850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400" spc="5">
                          <a:effectLst/>
                        </a:rPr>
                        <a:t>Kas-</a:t>
                      </a:r>
                      <a:r>
                        <a:rPr lang="tr-TR" sz="400">
                          <a:effectLst/>
                        </a:rPr>
                        <a:t>İ</a:t>
                      </a:r>
                      <a:r>
                        <a:rPr lang="tr-TR" sz="400" spc="10">
                          <a:effectLst/>
                        </a:rPr>
                        <a:t>s</a:t>
                      </a:r>
                      <a:r>
                        <a:rPr lang="tr-TR" sz="400" spc="5">
                          <a:effectLst/>
                        </a:rPr>
                        <a:t>kele</a:t>
                      </a:r>
                      <a:r>
                        <a:rPr lang="tr-TR" sz="400">
                          <a:effectLst/>
                        </a:rPr>
                        <a:t>t</a:t>
                      </a:r>
                      <a:r>
                        <a:rPr lang="tr-TR" sz="400" spc="20">
                          <a:effectLst/>
                        </a:rPr>
                        <a:t> </a:t>
                      </a:r>
                      <a:r>
                        <a:rPr lang="tr-TR" sz="400" spc="5">
                          <a:effectLst/>
                        </a:rPr>
                        <a:t>v</a:t>
                      </a:r>
                      <a:r>
                        <a:rPr lang="tr-TR" sz="400">
                          <a:effectLst/>
                        </a:rPr>
                        <a:t>e</a:t>
                      </a:r>
                      <a:r>
                        <a:rPr lang="tr-TR" sz="400" spc="20">
                          <a:effectLst/>
                        </a:rPr>
                        <a:t> </a:t>
                      </a:r>
                      <a:r>
                        <a:rPr lang="tr-TR" sz="400" spc="5">
                          <a:effectLst/>
                        </a:rPr>
                        <a:t>B</a:t>
                      </a:r>
                      <a:r>
                        <a:rPr lang="tr-TR" sz="400" spc="10">
                          <a:effectLst/>
                        </a:rPr>
                        <a:t>a</a:t>
                      </a:r>
                      <a:r>
                        <a:rPr lang="tr-TR" sz="400">
                          <a:effectLst/>
                        </a:rPr>
                        <a:t>ğ</a:t>
                      </a:r>
                      <a:r>
                        <a:rPr lang="tr-TR" sz="400" spc="20">
                          <a:effectLst/>
                        </a:rPr>
                        <a:t> </a:t>
                      </a:r>
                      <a:r>
                        <a:rPr lang="tr-TR" sz="400" spc="5">
                          <a:effectLst/>
                        </a:rPr>
                        <a:t>Do</a:t>
                      </a:r>
                      <a:r>
                        <a:rPr lang="tr-TR" sz="400" spc="10">
                          <a:effectLst/>
                        </a:rPr>
                        <a:t>k</a:t>
                      </a:r>
                      <a:r>
                        <a:rPr lang="tr-TR" sz="400" spc="5">
                          <a:effectLst/>
                        </a:rPr>
                        <a:t>us</a:t>
                      </a:r>
                      <a:r>
                        <a:rPr lang="tr-TR" sz="400">
                          <a:effectLst/>
                        </a:rPr>
                        <a:t>u</a:t>
                      </a:r>
                      <a:r>
                        <a:rPr lang="tr-TR" sz="400" spc="20">
                          <a:effectLst/>
                        </a:rPr>
                        <a:t> </a:t>
                      </a:r>
                      <a:r>
                        <a:rPr lang="tr-TR" sz="400" spc="5">
                          <a:effectLst/>
                        </a:rPr>
                        <a:t>H</a:t>
                      </a:r>
                      <a:r>
                        <a:rPr lang="tr-TR" sz="400" spc="10">
                          <a:effectLst/>
                        </a:rPr>
                        <a:t>a</a:t>
                      </a:r>
                      <a:r>
                        <a:rPr lang="tr-TR" sz="400" spc="5">
                          <a:effectLst/>
                        </a:rPr>
                        <a:t>sta</a:t>
                      </a:r>
                      <a:r>
                        <a:rPr lang="tr-TR" sz="400" spc="10">
                          <a:effectLst/>
                        </a:rPr>
                        <a:t>l</a:t>
                      </a:r>
                      <a:r>
                        <a:rPr lang="tr-TR" sz="400">
                          <a:effectLst/>
                        </a:rPr>
                        <a:t>ı</a:t>
                      </a:r>
                      <a:r>
                        <a:rPr lang="tr-TR" sz="400" spc="10">
                          <a:effectLst/>
                        </a:rPr>
                        <a:t>k</a:t>
                      </a:r>
                      <a:r>
                        <a:rPr lang="tr-TR" sz="400" spc="5">
                          <a:effectLst/>
                        </a:rPr>
                        <a:t>la</a:t>
                      </a:r>
                      <a:r>
                        <a:rPr lang="tr-TR" sz="400">
                          <a:effectLst/>
                        </a:rPr>
                        <a:t>rı</a:t>
                      </a:r>
                      <a:endParaRPr lang="tr-TR" sz="600">
                        <a:effectLst/>
                      </a:endParaRPr>
                    </a:p>
                    <a:p>
                      <a:pPr marL="70485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400" spc="5">
                          <a:effectLst/>
                        </a:rPr>
                        <a:t>M</a:t>
                      </a:r>
                      <a:r>
                        <a:rPr lang="tr-TR" sz="400" spc="10">
                          <a:effectLst/>
                        </a:rPr>
                        <a:t>0</a:t>
                      </a:r>
                      <a:r>
                        <a:rPr lang="tr-TR" sz="400" spc="5">
                          <a:effectLst/>
                        </a:rPr>
                        <a:t>0-M</a:t>
                      </a:r>
                      <a:r>
                        <a:rPr lang="tr-TR" sz="400" spc="10">
                          <a:effectLst/>
                        </a:rPr>
                        <a:t>9</a:t>
                      </a:r>
                      <a:r>
                        <a:rPr lang="tr-TR" sz="400">
                          <a:effectLst/>
                        </a:rPr>
                        <a:t>9</a:t>
                      </a:r>
                      <a:endParaRPr lang="tr-TR" sz="600">
                        <a:effectLst/>
                      </a:endParaRPr>
                    </a:p>
                    <a:p>
                      <a:pPr marL="66675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01625">
                <a:tc>
                  <a:txBody>
                    <a:bodyPr/>
                    <a:lstStyle/>
                    <a:p>
                      <a:pPr marL="69850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400" spc="5">
                          <a:effectLst/>
                        </a:rPr>
                        <a:t>Bölü</a:t>
                      </a:r>
                      <a:r>
                        <a:rPr lang="tr-TR" sz="400">
                          <a:effectLst/>
                        </a:rPr>
                        <a:t>m</a:t>
                      </a:r>
                      <a:r>
                        <a:rPr lang="tr-TR" sz="400" spc="20">
                          <a:effectLst/>
                        </a:rPr>
                        <a:t> </a:t>
                      </a:r>
                      <a:r>
                        <a:rPr lang="tr-TR" sz="400" spc="10">
                          <a:effectLst/>
                        </a:rPr>
                        <a:t>X</a:t>
                      </a:r>
                      <a:r>
                        <a:rPr lang="tr-TR" sz="400" spc="5">
                          <a:effectLst/>
                        </a:rPr>
                        <a:t>I</a:t>
                      </a:r>
                      <a:r>
                        <a:rPr lang="tr-TR" sz="400">
                          <a:effectLst/>
                        </a:rPr>
                        <a:t>V</a:t>
                      </a:r>
                      <a:endParaRPr lang="tr-TR" sz="600">
                        <a:effectLst/>
                      </a:endParaRPr>
                    </a:p>
                    <a:p>
                      <a:pPr marL="69850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400" spc="5">
                          <a:effectLst/>
                        </a:rPr>
                        <a:t>Ür</a:t>
                      </a:r>
                      <a:r>
                        <a:rPr lang="tr-TR" sz="400" spc="10">
                          <a:effectLst/>
                        </a:rPr>
                        <a:t>o</a:t>
                      </a:r>
                      <a:r>
                        <a:rPr lang="tr-TR" sz="400" spc="5">
                          <a:effectLst/>
                        </a:rPr>
                        <a:t>jenita</a:t>
                      </a:r>
                      <a:r>
                        <a:rPr lang="tr-TR" sz="400">
                          <a:effectLst/>
                        </a:rPr>
                        <a:t>l</a:t>
                      </a:r>
                      <a:r>
                        <a:rPr lang="tr-TR" sz="400" spc="20">
                          <a:effectLst/>
                        </a:rPr>
                        <a:t> </a:t>
                      </a:r>
                      <a:r>
                        <a:rPr lang="tr-TR" sz="400" spc="5">
                          <a:effectLst/>
                        </a:rPr>
                        <a:t>S</a:t>
                      </a:r>
                      <a:r>
                        <a:rPr lang="tr-TR" sz="400" spc="10">
                          <a:effectLst/>
                        </a:rPr>
                        <a:t>i</a:t>
                      </a:r>
                      <a:r>
                        <a:rPr lang="tr-TR" sz="400" spc="5">
                          <a:effectLst/>
                        </a:rPr>
                        <a:t>ste</a:t>
                      </a:r>
                      <a:r>
                        <a:rPr lang="tr-TR" sz="400">
                          <a:effectLst/>
                        </a:rPr>
                        <a:t>m</a:t>
                      </a:r>
                      <a:r>
                        <a:rPr lang="tr-TR" sz="400" spc="20">
                          <a:effectLst/>
                        </a:rPr>
                        <a:t> </a:t>
                      </a:r>
                      <a:r>
                        <a:rPr lang="tr-TR" sz="400" spc="5">
                          <a:effectLst/>
                        </a:rPr>
                        <a:t>Hast</a:t>
                      </a:r>
                      <a:r>
                        <a:rPr lang="tr-TR" sz="400" spc="10">
                          <a:effectLst/>
                        </a:rPr>
                        <a:t>a</a:t>
                      </a:r>
                      <a:r>
                        <a:rPr lang="tr-TR" sz="400" spc="5">
                          <a:effectLst/>
                        </a:rPr>
                        <a:t>lıklar</a:t>
                      </a:r>
                      <a:r>
                        <a:rPr lang="tr-TR" sz="400">
                          <a:effectLst/>
                        </a:rPr>
                        <a:t>ı</a:t>
                      </a:r>
                      <a:endParaRPr lang="tr-TR" sz="600">
                        <a:effectLst/>
                      </a:endParaRPr>
                    </a:p>
                    <a:p>
                      <a:pPr marL="69215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400" spc="5">
                          <a:effectLst/>
                        </a:rPr>
                        <a:t>N0</a:t>
                      </a:r>
                      <a:r>
                        <a:rPr lang="tr-TR" sz="400" spc="10">
                          <a:effectLst/>
                        </a:rPr>
                        <a:t>0</a:t>
                      </a:r>
                      <a:r>
                        <a:rPr lang="tr-TR" sz="400">
                          <a:effectLst/>
                        </a:rPr>
                        <a:t>-</a:t>
                      </a:r>
                      <a:r>
                        <a:rPr lang="tr-TR" sz="400" spc="10">
                          <a:effectLst/>
                        </a:rPr>
                        <a:t>N</a:t>
                      </a:r>
                      <a:r>
                        <a:rPr lang="tr-TR" sz="400" spc="5">
                          <a:effectLst/>
                        </a:rPr>
                        <a:t>9</a:t>
                      </a:r>
                      <a:r>
                        <a:rPr lang="tr-TR" sz="400">
                          <a:effectLst/>
                        </a:rPr>
                        <a:t>9</a:t>
                      </a:r>
                      <a:endParaRPr lang="tr-TR" sz="600">
                        <a:effectLst/>
                      </a:endParaRPr>
                    </a:p>
                    <a:p>
                      <a:pPr marL="66675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01625">
                <a:tc>
                  <a:txBody>
                    <a:bodyPr/>
                    <a:lstStyle/>
                    <a:p>
                      <a:pPr marL="69850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400" spc="5">
                          <a:effectLst/>
                        </a:rPr>
                        <a:t>B</a:t>
                      </a:r>
                      <a:r>
                        <a:rPr lang="tr-TR" sz="400" spc="10">
                          <a:effectLst/>
                        </a:rPr>
                        <a:t>ö</a:t>
                      </a:r>
                      <a:r>
                        <a:rPr lang="tr-TR" sz="400">
                          <a:effectLst/>
                        </a:rPr>
                        <a:t>l</a:t>
                      </a:r>
                      <a:r>
                        <a:rPr lang="tr-TR" sz="400" spc="5">
                          <a:effectLst/>
                        </a:rPr>
                        <a:t>ü</a:t>
                      </a:r>
                      <a:r>
                        <a:rPr lang="tr-TR" sz="400">
                          <a:effectLst/>
                        </a:rPr>
                        <a:t>m</a:t>
                      </a:r>
                      <a:r>
                        <a:rPr lang="tr-TR" sz="400" spc="25">
                          <a:effectLst/>
                        </a:rPr>
                        <a:t> </a:t>
                      </a:r>
                      <a:r>
                        <a:rPr lang="tr-TR" sz="400" spc="10">
                          <a:effectLst/>
                        </a:rPr>
                        <a:t>X</a:t>
                      </a:r>
                      <a:r>
                        <a:rPr lang="tr-TR" sz="400">
                          <a:effectLst/>
                        </a:rPr>
                        <a:t>V</a:t>
                      </a:r>
                      <a:endParaRPr lang="tr-TR" sz="600">
                        <a:effectLst/>
                      </a:endParaRPr>
                    </a:p>
                    <a:p>
                      <a:pPr marL="69850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400" spc="5">
                          <a:effectLst/>
                        </a:rPr>
                        <a:t>Gebeli</a:t>
                      </a:r>
                      <a:r>
                        <a:rPr lang="tr-TR" sz="400" spc="10">
                          <a:effectLst/>
                        </a:rPr>
                        <a:t>k</a:t>
                      </a:r>
                      <a:r>
                        <a:rPr lang="tr-TR" sz="400">
                          <a:effectLst/>
                        </a:rPr>
                        <a:t>,</a:t>
                      </a:r>
                      <a:r>
                        <a:rPr lang="tr-TR" sz="400" spc="15">
                          <a:effectLst/>
                        </a:rPr>
                        <a:t> </a:t>
                      </a:r>
                      <a:r>
                        <a:rPr lang="tr-TR" sz="400" spc="10">
                          <a:effectLst/>
                        </a:rPr>
                        <a:t>D</a:t>
                      </a:r>
                      <a:r>
                        <a:rPr lang="tr-TR" sz="400" spc="5">
                          <a:effectLst/>
                        </a:rPr>
                        <a:t>oğu</a:t>
                      </a:r>
                      <a:r>
                        <a:rPr lang="tr-TR" sz="400">
                          <a:effectLst/>
                        </a:rPr>
                        <a:t>m</a:t>
                      </a:r>
                      <a:r>
                        <a:rPr lang="tr-TR" sz="400" spc="25">
                          <a:effectLst/>
                        </a:rPr>
                        <a:t> </a:t>
                      </a:r>
                      <a:r>
                        <a:rPr lang="tr-TR" sz="400" spc="10">
                          <a:effectLst/>
                        </a:rPr>
                        <a:t>V</a:t>
                      </a:r>
                      <a:r>
                        <a:rPr lang="tr-TR" sz="400">
                          <a:effectLst/>
                        </a:rPr>
                        <a:t>e</a:t>
                      </a:r>
                      <a:r>
                        <a:rPr lang="tr-TR" sz="400" spc="15">
                          <a:effectLst/>
                        </a:rPr>
                        <a:t> </a:t>
                      </a:r>
                      <a:r>
                        <a:rPr lang="tr-TR" sz="400" spc="10">
                          <a:effectLst/>
                        </a:rPr>
                        <a:t>L</a:t>
                      </a:r>
                      <a:r>
                        <a:rPr lang="tr-TR" sz="400" spc="5">
                          <a:effectLst/>
                        </a:rPr>
                        <a:t>ohus</a:t>
                      </a:r>
                      <a:r>
                        <a:rPr lang="tr-TR" sz="400" spc="10">
                          <a:effectLst/>
                        </a:rPr>
                        <a:t>a</a:t>
                      </a:r>
                      <a:r>
                        <a:rPr lang="tr-TR" sz="400" spc="5">
                          <a:effectLst/>
                        </a:rPr>
                        <a:t>lı</a:t>
                      </a:r>
                      <a:r>
                        <a:rPr lang="tr-TR" sz="400">
                          <a:effectLst/>
                        </a:rPr>
                        <a:t>k</a:t>
                      </a:r>
                      <a:r>
                        <a:rPr lang="tr-TR" sz="400" spc="20">
                          <a:effectLst/>
                        </a:rPr>
                        <a:t> </a:t>
                      </a:r>
                      <a:r>
                        <a:rPr lang="tr-TR" sz="400" spc="5">
                          <a:effectLst/>
                        </a:rPr>
                        <a:t>Döne</a:t>
                      </a:r>
                      <a:r>
                        <a:rPr lang="tr-TR" sz="400" spc="15">
                          <a:effectLst/>
                        </a:rPr>
                        <a:t>m</a:t>
                      </a:r>
                      <a:r>
                        <a:rPr lang="tr-TR" sz="400">
                          <a:effectLst/>
                        </a:rPr>
                        <a:t>i</a:t>
                      </a:r>
                      <a:r>
                        <a:rPr lang="tr-TR" sz="400" spc="20">
                          <a:effectLst/>
                        </a:rPr>
                        <a:t> </a:t>
                      </a:r>
                      <a:r>
                        <a:rPr lang="tr-TR" sz="400" spc="5">
                          <a:effectLst/>
                        </a:rPr>
                        <a:t>Hasta</a:t>
                      </a:r>
                      <a:r>
                        <a:rPr lang="tr-TR" sz="400" spc="10">
                          <a:effectLst/>
                        </a:rPr>
                        <a:t>l</a:t>
                      </a:r>
                      <a:r>
                        <a:rPr lang="tr-TR" sz="400">
                          <a:effectLst/>
                        </a:rPr>
                        <a:t>ı</a:t>
                      </a:r>
                      <a:r>
                        <a:rPr lang="tr-TR" sz="400" spc="5">
                          <a:effectLst/>
                        </a:rPr>
                        <a:t>klar</a:t>
                      </a:r>
                      <a:r>
                        <a:rPr lang="tr-TR" sz="400">
                          <a:effectLst/>
                        </a:rPr>
                        <a:t>ı</a:t>
                      </a:r>
                      <a:endParaRPr lang="tr-TR" sz="600">
                        <a:effectLst/>
                      </a:endParaRPr>
                    </a:p>
                    <a:p>
                      <a:pPr marL="69850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400" spc="5">
                          <a:effectLst/>
                        </a:rPr>
                        <a:t>O0</a:t>
                      </a:r>
                      <a:r>
                        <a:rPr lang="tr-TR" sz="400" spc="10">
                          <a:effectLst/>
                        </a:rPr>
                        <a:t>0</a:t>
                      </a:r>
                      <a:r>
                        <a:rPr lang="tr-TR" sz="400" spc="5">
                          <a:effectLst/>
                        </a:rPr>
                        <a:t>-O</a:t>
                      </a:r>
                      <a:r>
                        <a:rPr lang="tr-TR" sz="400" spc="10">
                          <a:effectLst/>
                        </a:rPr>
                        <a:t>9</a:t>
                      </a:r>
                      <a:r>
                        <a:rPr lang="tr-TR" sz="400">
                          <a:effectLst/>
                        </a:rPr>
                        <a:t>9</a:t>
                      </a:r>
                      <a:endParaRPr lang="tr-TR" sz="600">
                        <a:effectLst/>
                      </a:endParaRPr>
                    </a:p>
                    <a:p>
                      <a:pPr marL="66675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01625">
                <a:tc>
                  <a:txBody>
                    <a:bodyPr/>
                    <a:lstStyle/>
                    <a:p>
                      <a:pPr marL="69850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400" spc="5">
                          <a:effectLst/>
                        </a:rPr>
                        <a:t>B</a:t>
                      </a:r>
                      <a:r>
                        <a:rPr lang="tr-TR" sz="400" spc="10">
                          <a:effectLst/>
                        </a:rPr>
                        <a:t>ö</a:t>
                      </a:r>
                      <a:r>
                        <a:rPr lang="tr-TR" sz="400">
                          <a:effectLst/>
                        </a:rPr>
                        <a:t>l</a:t>
                      </a:r>
                      <a:r>
                        <a:rPr lang="tr-TR" sz="400" spc="5">
                          <a:effectLst/>
                        </a:rPr>
                        <a:t>ü</a:t>
                      </a:r>
                      <a:r>
                        <a:rPr lang="tr-TR" sz="400">
                          <a:effectLst/>
                        </a:rPr>
                        <a:t>m</a:t>
                      </a:r>
                      <a:r>
                        <a:rPr lang="tr-TR" sz="400" spc="25">
                          <a:effectLst/>
                        </a:rPr>
                        <a:t> </a:t>
                      </a:r>
                      <a:r>
                        <a:rPr lang="tr-TR" sz="400" spc="10">
                          <a:effectLst/>
                        </a:rPr>
                        <a:t>X</a:t>
                      </a:r>
                      <a:r>
                        <a:rPr lang="tr-TR" sz="400" spc="5">
                          <a:effectLst/>
                        </a:rPr>
                        <a:t>V</a:t>
                      </a:r>
                      <a:r>
                        <a:rPr lang="tr-TR" sz="400">
                          <a:effectLst/>
                        </a:rPr>
                        <a:t>I</a:t>
                      </a:r>
                      <a:endParaRPr lang="tr-TR" sz="600">
                        <a:effectLst/>
                      </a:endParaRPr>
                    </a:p>
                    <a:p>
                      <a:pPr marL="69850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400" spc="5">
                          <a:effectLst/>
                        </a:rPr>
                        <a:t>Perin</a:t>
                      </a:r>
                      <a:r>
                        <a:rPr lang="tr-TR" sz="400" spc="10">
                          <a:effectLst/>
                        </a:rPr>
                        <a:t>a</a:t>
                      </a:r>
                      <a:r>
                        <a:rPr lang="tr-TR" sz="400" spc="5">
                          <a:effectLst/>
                        </a:rPr>
                        <a:t>ta</a:t>
                      </a:r>
                      <a:r>
                        <a:rPr lang="tr-TR" sz="400">
                          <a:effectLst/>
                        </a:rPr>
                        <a:t>l</a:t>
                      </a:r>
                      <a:r>
                        <a:rPr lang="tr-TR" sz="400" spc="20">
                          <a:effectLst/>
                        </a:rPr>
                        <a:t> </a:t>
                      </a:r>
                      <a:r>
                        <a:rPr lang="tr-TR" sz="400" spc="5">
                          <a:effectLst/>
                        </a:rPr>
                        <a:t>Dö</a:t>
                      </a:r>
                      <a:r>
                        <a:rPr lang="tr-TR" sz="400" spc="10">
                          <a:effectLst/>
                        </a:rPr>
                        <a:t>n</a:t>
                      </a:r>
                      <a:r>
                        <a:rPr lang="tr-TR" sz="400" spc="5">
                          <a:effectLst/>
                        </a:rPr>
                        <a:t>em</a:t>
                      </a:r>
                      <a:r>
                        <a:rPr lang="tr-TR" sz="400" spc="10">
                          <a:effectLst/>
                        </a:rPr>
                        <a:t>d</a:t>
                      </a:r>
                      <a:r>
                        <a:rPr lang="tr-TR" sz="400" spc="5">
                          <a:effectLst/>
                        </a:rPr>
                        <a:t>e</a:t>
                      </a:r>
                      <a:r>
                        <a:rPr lang="tr-TR" sz="400">
                          <a:effectLst/>
                        </a:rPr>
                        <a:t>n</a:t>
                      </a:r>
                      <a:r>
                        <a:rPr lang="tr-TR" sz="400" spc="20">
                          <a:effectLst/>
                        </a:rPr>
                        <a:t> </a:t>
                      </a:r>
                      <a:r>
                        <a:rPr lang="tr-TR" sz="400" spc="5">
                          <a:effectLst/>
                        </a:rPr>
                        <a:t>K</a:t>
                      </a:r>
                      <a:r>
                        <a:rPr lang="tr-TR" sz="400" spc="10">
                          <a:effectLst/>
                        </a:rPr>
                        <a:t>a</a:t>
                      </a:r>
                      <a:r>
                        <a:rPr lang="tr-TR" sz="400" spc="5">
                          <a:effectLst/>
                        </a:rPr>
                        <a:t>yn</a:t>
                      </a:r>
                      <a:r>
                        <a:rPr lang="tr-TR" sz="400" spc="10">
                          <a:effectLst/>
                        </a:rPr>
                        <a:t>a</a:t>
                      </a:r>
                      <a:r>
                        <a:rPr lang="tr-TR" sz="400" spc="5">
                          <a:effectLst/>
                        </a:rPr>
                        <a:t>klan</a:t>
                      </a:r>
                      <a:r>
                        <a:rPr lang="tr-TR" sz="400" spc="10">
                          <a:effectLst/>
                        </a:rPr>
                        <a:t>a</a:t>
                      </a:r>
                      <a:r>
                        <a:rPr lang="tr-TR" sz="400">
                          <a:effectLst/>
                        </a:rPr>
                        <a:t>n</a:t>
                      </a:r>
                      <a:r>
                        <a:rPr lang="tr-TR" sz="400" spc="15">
                          <a:effectLst/>
                        </a:rPr>
                        <a:t> </a:t>
                      </a:r>
                      <a:r>
                        <a:rPr lang="tr-TR" sz="400" spc="5">
                          <a:effectLst/>
                        </a:rPr>
                        <a:t>Ha</a:t>
                      </a:r>
                      <a:r>
                        <a:rPr lang="tr-TR" sz="400" spc="10">
                          <a:effectLst/>
                        </a:rPr>
                        <a:t>s</a:t>
                      </a:r>
                      <a:r>
                        <a:rPr lang="tr-TR" sz="400" spc="5">
                          <a:effectLst/>
                        </a:rPr>
                        <a:t>ta</a:t>
                      </a:r>
                      <a:r>
                        <a:rPr lang="tr-TR" sz="400" spc="15">
                          <a:effectLst/>
                        </a:rPr>
                        <a:t>l</a:t>
                      </a:r>
                      <a:r>
                        <a:rPr lang="tr-TR" sz="400">
                          <a:effectLst/>
                        </a:rPr>
                        <a:t>ı</a:t>
                      </a:r>
                      <a:r>
                        <a:rPr lang="tr-TR" sz="400" spc="10">
                          <a:effectLst/>
                        </a:rPr>
                        <a:t>k</a:t>
                      </a:r>
                      <a:r>
                        <a:rPr lang="tr-TR" sz="400">
                          <a:effectLst/>
                        </a:rPr>
                        <a:t>l</a:t>
                      </a:r>
                      <a:r>
                        <a:rPr lang="tr-TR" sz="400" spc="5">
                          <a:effectLst/>
                        </a:rPr>
                        <a:t>a</a:t>
                      </a:r>
                      <a:r>
                        <a:rPr lang="tr-TR" sz="400">
                          <a:effectLst/>
                        </a:rPr>
                        <a:t>r</a:t>
                      </a:r>
                      <a:endParaRPr lang="tr-TR" sz="600">
                        <a:effectLst/>
                      </a:endParaRPr>
                    </a:p>
                    <a:p>
                      <a:pPr marL="69850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400" spc="5">
                          <a:effectLst/>
                        </a:rPr>
                        <a:t>P00</a:t>
                      </a:r>
                      <a:r>
                        <a:rPr lang="tr-TR" sz="400" spc="10">
                          <a:effectLst/>
                        </a:rPr>
                        <a:t>-</a:t>
                      </a:r>
                      <a:r>
                        <a:rPr lang="tr-TR" sz="400" spc="5">
                          <a:effectLst/>
                        </a:rPr>
                        <a:t>P9</a:t>
                      </a:r>
                      <a:r>
                        <a:rPr lang="tr-TR" sz="400">
                          <a:effectLst/>
                        </a:rPr>
                        <a:t>9</a:t>
                      </a:r>
                      <a:endParaRPr lang="tr-TR" sz="600">
                        <a:effectLst/>
                      </a:endParaRPr>
                    </a:p>
                    <a:p>
                      <a:pPr marL="66675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92933">
                <a:tc>
                  <a:txBody>
                    <a:bodyPr/>
                    <a:lstStyle/>
                    <a:p>
                      <a:pPr marL="69850">
                        <a:lnSpc>
                          <a:spcPct val="115000"/>
                        </a:lnSpc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tr-TR" sz="400" spc="5">
                          <a:effectLst/>
                        </a:rPr>
                        <a:t>B</a:t>
                      </a:r>
                      <a:r>
                        <a:rPr lang="tr-TR" sz="400" spc="10">
                          <a:effectLst/>
                        </a:rPr>
                        <a:t>ö</a:t>
                      </a:r>
                      <a:r>
                        <a:rPr lang="tr-TR" sz="400">
                          <a:effectLst/>
                        </a:rPr>
                        <a:t>l</a:t>
                      </a:r>
                      <a:r>
                        <a:rPr lang="tr-TR" sz="400" spc="5">
                          <a:effectLst/>
                        </a:rPr>
                        <a:t>ü</a:t>
                      </a:r>
                      <a:r>
                        <a:rPr lang="tr-TR" sz="400">
                          <a:effectLst/>
                        </a:rPr>
                        <a:t>m</a:t>
                      </a:r>
                      <a:r>
                        <a:rPr lang="tr-TR" sz="400" spc="25">
                          <a:effectLst/>
                        </a:rPr>
                        <a:t> </a:t>
                      </a:r>
                      <a:r>
                        <a:rPr lang="tr-TR" sz="400" spc="5">
                          <a:effectLst/>
                        </a:rPr>
                        <a:t>X</a:t>
                      </a:r>
                      <a:r>
                        <a:rPr lang="tr-TR" sz="400" spc="10">
                          <a:effectLst/>
                        </a:rPr>
                        <a:t>V</a:t>
                      </a:r>
                      <a:r>
                        <a:rPr lang="tr-TR" sz="400" spc="5">
                          <a:effectLst/>
                        </a:rPr>
                        <a:t>I</a:t>
                      </a:r>
                      <a:r>
                        <a:rPr lang="tr-TR" sz="400">
                          <a:effectLst/>
                        </a:rPr>
                        <a:t>I</a:t>
                      </a:r>
                      <a:endParaRPr lang="tr-TR" sz="600">
                        <a:effectLst/>
                      </a:endParaRPr>
                    </a:p>
                    <a:p>
                      <a:pPr marL="69850">
                        <a:lnSpc>
                          <a:spcPct val="115000"/>
                        </a:lnSpc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0" marR="38100">
                        <a:lnSpc>
                          <a:spcPct val="122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  <a:tabLst>
                          <a:tab pos="711200" algn="l"/>
                          <a:tab pos="1598930" algn="l"/>
                          <a:tab pos="2417445" algn="l"/>
                          <a:tab pos="2695575" algn="l"/>
                        </a:tabLst>
                      </a:pPr>
                      <a:r>
                        <a:rPr lang="tr-TR" sz="400" spc="5">
                          <a:effectLst/>
                        </a:rPr>
                        <a:t>Konje</a:t>
                      </a:r>
                      <a:r>
                        <a:rPr lang="tr-TR" sz="400" spc="10">
                          <a:effectLst/>
                        </a:rPr>
                        <a:t>n</a:t>
                      </a:r>
                      <a:r>
                        <a:rPr lang="tr-TR" sz="400" spc="5">
                          <a:effectLst/>
                        </a:rPr>
                        <a:t>ita</a:t>
                      </a:r>
                      <a:r>
                        <a:rPr lang="tr-TR" sz="400">
                          <a:effectLst/>
                        </a:rPr>
                        <a:t>l	</a:t>
                      </a:r>
                      <a:r>
                        <a:rPr lang="tr-TR" sz="400" spc="5">
                          <a:effectLst/>
                        </a:rPr>
                        <a:t>Malfo</a:t>
                      </a:r>
                      <a:r>
                        <a:rPr lang="tr-TR" sz="400" spc="10">
                          <a:effectLst/>
                        </a:rPr>
                        <a:t>r</a:t>
                      </a:r>
                      <a:r>
                        <a:rPr lang="tr-TR" sz="400" spc="5">
                          <a:effectLst/>
                        </a:rPr>
                        <a:t>masy</a:t>
                      </a:r>
                      <a:r>
                        <a:rPr lang="tr-TR" sz="400" spc="10">
                          <a:effectLst/>
                        </a:rPr>
                        <a:t>o</a:t>
                      </a:r>
                      <a:r>
                        <a:rPr lang="tr-TR" sz="400" spc="5">
                          <a:effectLst/>
                        </a:rPr>
                        <a:t>n</a:t>
                      </a:r>
                      <a:r>
                        <a:rPr lang="tr-TR" sz="400">
                          <a:effectLst/>
                        </a:rPr>
                        <a:t>,	</a:t>
                      </a:r>
                      <a:r>
                        <a:rPr lang="tr-TR" sz="400" spc="5">
                          <a:effectLst/>
                        </a:rPr>
                        <a:t>D</a:t>
                      </a:r>
                      <a:r>
                        <a:rPr lang="tr-TR" sz="400" spc="10">
                          <a:effectLst/>
                        </a:rPr>
                        <a:t>e</a:t>
                      </a:r>
                      <a:r>
                        <a:rPr lang="tr-TR" sz="400" spc="5">
                          <a:effectLst/>
                        </a:rPr>
                        <a:t>f</a:t>
                      </a:r>
                      <a:r>
                        <a:rPr lang="tr-TR" sz="400" spc="10">
                          <a:effectLst/>
                        </a:rPr>
                        <a:t>o</a:t>
                      </a:r>
                      <a:r>
                        <a:rPr lang="tr-TR" sz="400" spc="5">
                          <a:effectLst/>
                        </a:rPr>
                        <a:t>rm</a:t>
                      </a:r>
                      <a:r>
                        <a:rPr lang="tr-TR" sz="400" spc="10">
                          <a:effectLst/>
                        </a:rPr>
                        <a:t>a</a:t>
                      </a:r>
                      <a:r>
                        <a:rPr lang="tr-TR" sz="400" spc="5">
                          <a:effectLst/>
                        </a:rPr>
                        <a:t>s</a:t>
                      </a:r>
                      <a:r>
                        <a:rPr lang="tr-TR" sz="400" spc="10">
                          <a:effectLst/>
                        </a:rPr>
                        <a:t>y</a:t>
                      </a:r>
                      <a:r>
                        <a:rPr lang="tr-TR" sz="400" spc="5">
                          <a:effectLst/>
                        </a:rPr>
                        <a:t>o</a:t>
                      </a:r>
                      <a:r>
                        <a:rPr lang="tr-TR" sz="400">
                          <a:effectLst/>
                        </a:rPr>
                        <a:t>n	</a:t>
                      </a:r>
                      <a:r>
                        <a:rPr lang="tr-TR" sz="400" spc="5">
                          <a:effectLst/>
                        </a:rPr>
                        <a:t>V</a:t>
                      </a:r>
                      <a:r>
                        <a:rPr lang="tr-TR" sz="400">
                          <a:effectLst/>
                        </a:rPr>
                        <a:t>e	</a:t>
                      </a:r>
                      <a:r>
                        <a:rPr lang="tr-TR" sz="400" spc="5">
                          <a:effectLst/>
                        </a:rPr>
                        <a:t>Kr</a:t>
                      </a:r>
                      <a:r>
                        <a:rPr lang="tr-TR" sz="400" spc="10">
                          <a:effectLst/>
                        </a:rPr>
                        <a:t>o</a:t>
                      </a:r>
                      <a:r>
                        <a:rPr lang="tr-TR" sz="400" spc="5">
                          <a:effectLst/>
                        </a:rPr>
                        <a:t>m</a:t>
                      </a:r>
                      <a:r>
                        <a:rPr lang="tr-TR" sz="400" spc="10">
                          <a:effectLst/>
                        </a:rPr>
                        <a:t>o</a:t>
                      </a:r>
                      <a:r>
                        <a:rPr lang="tr-TR" sz="400" spc="5">
                          <a:effectLst/>
                        </a:rPr>
                        <a:t>zo</a:t>
                      </a:r>
                      <a:r>
                        <a:rPr lang="tr-TR" sz="400">
                          <a:effectLst/>
                        </a:rPr>
                        <a:t>m a</a:t>
                      </a:r>
                      <a:r>
                        <a:rPr lang="tr-TR" sz="400" spc="5">
                          <a:effectLst/>
                        </a:rPr>
                        <a:t>no</a:t>
                      </a:r>
                      <a:r>
                        <a:rPr lang="tr-TR" sz="400" spc="10">
                          <a:effectLst/>
                        </a:rPr>
                        <a:t>m</a:t>
                      </a:r>
                      <a:r>
                        <a:rPr lang="tr-TR" sz="400" spc="5">
                          <a:effectLst/>
                        </a:rPr>
                        <a:t>aliler</a:t>
                      </a:r>
                      <a:r>
                        <a:rPr lang="tr-TR" sz="400">
                          <a:effectLst/>
                        </a:rPr>
                        <a:t>i</a:t>
                      </a:r>
                      <a:endParaRPr lang="tr-TR" sz="600">
                        <a:effectLst/>
                      </a:endParaRPr>
                    </a:p>
                    <a:p>
                      <a:pPr marL="69850" marR="38100">
                        <a:lnSpc>
                          <a:spcPct val="122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  <a:tabLst>
                          <a:tab pos="711200" algn="l"/>
                          <a:tab pos="1598930" algn="l"/>
                          <a:tab pos="2417445" algn="l"/>
                          <a:tab pos="2695575" algn="l"/>
                        </a:tabLs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15000"/>
                        </a:lnSpc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tr-TR" sz="400" spc="5">
                          <a:effectLst/>
                        </a:rPr>
                        <a:t>Q0</a:t>
                      </a:r>
                      <a:r>
                        <a:rPr lang="tr-TR" sz="400" spc="10">
                          <a:effectLst/>
                        </a:rPr>
                        <a:t>0</a:t>
                      </a:r>
                      <a:r>
                        <a:rPr lang="tr-TR" sz="400" spc="5">
                          <a:effectLst/>
                        </a:rPr>
                        <a:t>-Q</a:t>
                      </a:r>
                      <a:r>
                        <a:rPr lang="tr-TR" sz="400" spc="10">
                          <a:effectLst/>
                        </a:rPr>
                        <a:t>9</a:t>
                      </a:r>
                      <a:r>
                        <a:rPr lang="tr-TR" sz="400">
                          <a:effectLst/>
                        </a:rPr>
                        <a:t>9</a:t>
                      </a:r>
                      <a:endParaRPr lang="tr-TR" sz="600">
                        <a:effectLst/>
                      </a:endParaRPr>
                    </a:p>
                    <a:p>
                      <a:pPr marL="66675">
                        <a:lnSpc>
                          <a:spcPct val="115000"/>
                        </a:lnSpc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01625">
                <a:tc>
                  <a:txBody>
                    <a:bodyPr/>
                    <a:lstStyle/>
                    <a:p>
                      <a:pPr marL="69850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400" spc="5">
                          <a:effectLst/>
                        </a:rPr>
                        <a:t>Bölü</a:t>
                      </a:r>
                      <a:r>
                        <a:rPr lang="tr-TR" sz="400">
                          <a:effectLst/>
                        </a:rPr>
                        <a:t>m</a:t>
                      </a:r>
                      <a:r>
                        <a:rPr lang="tr-TR" sz="400" spc="25">
                          <a:effectLst/>
                        </a:rPr>
                        <a:t> </a:t>
                      </a:r>
                      <a:r>
                        <a:rPr lang="tr-TR" sz="400" spc="5">
                          <a:effectLst/>
                        </a:rPr>
                        <a:t>X</a:t>
                      </a:r>
                      <a:r>
                        <a:rPr lang="tr-TR" sz="400" spc="10">
                          <a:effectLst/>
                        </a:rPr>
                        <a:t>V</a:t>
                      </a:r>
                      <a:r>
                        <a:rPr lang="tr-TR" sz="400" spc="5">
                          <a:effectLst/>
                        </a:rPr>
                        <a:t>II</a:t>
                      </a:r>
                      <a:r>
                        <a:rPr lang="tr-TR" sz="400">
                          <a:effectLst/>
                        </a:rPr>
                        <a:t>I</a:t>
                      </a:r>
                      <a:endParaRPr lang="tr-TR" sz="600">
                        <a:effectLst/>
                      </a:endParaRPr>
                    </a:p>
                    <a:p>
                      <a:pPr marL="69850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400" spc="5">
                          <a:effectLst/>
                        </a:rPr>
                        <a:t>Se</a:t>
                      </a:r>
                      <a:r>
                        <a:rPr lang="tr-TR" sz="400" spc="10">
                          <a:effectLst/>
                        </a:rPr>
                        <a:t>m</a:t>
                      </a:r>
                      <a:r>
                        <a:rPr lang="tr-TR" sz="400" spc="5">
                          <a:effectLst/>
                        </a:rPr>
                        <a:t>pto</a:t>
                      </a:r>
                      <a:r>
                        <a:rPr lang="tr-TR" sz="400" spc="10">
                          <a:effectLst/>
                        </a:rPr>
                        <a:t>m</a:t>
                      </a:r>
                      <a:r>
                        <a:rPr lang="tr-TR" sz="400" spc="5">
                          <a:effectLst/>
                        </a:rPr>
                        <a:t>la</a:t>
                      </a:r>
                      <a:r>
                        <a:rPr lang="tr-TR" sz="400">
                          <a:effectLst/>
                        </a:rPr>
                        <a:t>r</a:t>
                      </a:r>
                      <a:r>
                        <a:rPr lang="tr-TR" sz="400" spc="20">
                          <a:effectLst/>
                        </a:rPr>
                        <a:t> </a:t>
                      </a:r>
                      <a:r>
                        <a:rPr lang="tr-TR" sz="400" spc="5">
                          <a:effectLst/>
                        </a:rPr>
                        <a:t>V</a:t>
                      </a:r>
                      <a:r>
                        <a:rPr lang="tr-TR" sz="400">
                          <a:effectLst/>
                        </a:rPr>
                        <a:t>e</a:t>
                      </a:r>
                      <a:r>
                        <a:rPr lang="tr-TR" sz="400" spc="25">
                          <a:effectLst/>
                        </a:rPr>
                        <a:t> </a:t>
                      </a:r>
                      <a:r>
                        <a:rPr lang="tr-TR" sz="400" spc="5">
                          <a:effectLst/>
                        </a:rPr>
                        <a:t>Anor</a:t>
                      </a:r>
                      <a:r>
                        <a:rPr lang="tr-TR" sz="400" spc="10">
                          <a:effectLst/>
                        </a:rPr>
                        <a:t>ma</a:t>
                      </a:r>
                      <a:r>
                        <a:rPr lang="tr-TR" sz="400">
                          <a:effectLst/>
                        </a:rPr>
                        <a:t>l</a:t>
                      </a:r>
                      <a:r>
                        <a:rPr lang="tr-TR" sz="400" spc="20">
                          <a:effectLst/>
                        </a:rPr>
                        <a:t> </a:t>
                      </a:r>
                      <a:r>
                        <a:rPr lang="tr-TR" sz="400" spc="5">
                          <a:effectLst/>
                        </a:rPr>
                        <a:t>Klini</a:t>
                      </a:r>
                      <a:r>
                        <a:rPr lang="tr-TR" sz="400">
                          <a:effectLst/>
                        </a:rPr>
                        <a:t>k</a:t>
                      </a:r>
                      <a:r>
                        <a:rPr lang="tr-TR" sz="400" spc="20">
                          <a:effectLst/>
                        </a:rPr>
                        <a:t> </a:t>
                      </a:r>
                      <a:r>
                        <a:rPr lang="tr-TR" sz="400" spc="5">
                          <a:effectLst/>
                        </a:rPr>
                        <a:t>Bulgula</a:t>
                      </a:r>
                      <a:r>
                        <a:rPr lang="tr-TR" sz="400" spc="10">
                          <a:effectLst/>
                        </a:rPr>
                        <a:t>r</a:t>
                      </a:r>
                      <a:r>
                        <a:rPr lang="tr-TR" sz="400">
                          <a:effectLst/>
                        </a:rPr>
                        <a:t>ı</a:t>
                      </a:r>
                      <a:endParaRPr lang="tr-TR" sz="600">
                        <a:effectLst/>
                      </a:endParaRPr>
                    </a:p>
                    <a:p>
                      <a:pPr marL="70485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400" spc="5">
                          <a:effectLst/>
                        </a:rPr>
                        <a:t>R0</a:t>
                      </a:r>
                      <a:r>
                        <a:rPr lang="tr-TR" sz="400" spc="10">
                          <a:effectLst/>
                        </a:rPr>
                        <a:t>0</a:t>
                      </a:r>
                      <a:r>
                        <a:rPr lang="tr-TR" sz="400">
                          <a:effectLst/>
                        </a:rPr>
                        <a:t>-</a:t>
                      </a:r>
                      <a:r>
                        <a:rPr lang="tr-TR" sz="400" spc="10">
                          <a:effectLst/>
                        </a:rPr>
                        <a:t>R</a:t>
                      </a:r>
                      <a:r>
                        <a:rPr lang="tr-TR" sz="400" spc="5">
                          <a:effectLst/>
                        </a:rPr>
                        <a:t>9</a:t>
                      </a:r>
                      <a:r>
                        <a:rPr lang="tr-TR" sz="400">
                          <a:effectLst/>
                        </a:rPr>
                        <a:t>9</a:t>
                      </a:r>
                      <a:endParaRPr lang="tr-TR" sz="600">
                        <a:effectLst/>
                      </a:endParaRPr>
                    </a:p>
                    <a:p>
                      <a:pPr marL="66675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95124">
                <a:tc>
                  <a:txBody>
                    <a:bodyPr/>
                    <a:lstStyle/>
                    <a:p>
                      <a:pPr marL="69850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400" spc="5">
                          <a:effectLst/>
                        </a:rPr>
                        <a:t>B</a:t>
                      </a:r>
                      <a:r>
                        <a:rPr lang="tr-TR" sz="400" spc="10">
                          <a:effectLst/>
                        </a:rPr>
                        <a:t>ö</a:t>
                      </a:r>
                      <a:r>
                        <a:rPr lang="tr-TR" sz="400" spc="5">
                          <a:effectLst/>
                        </a:rPr>
                        <a:t>lü</a:t>
                      </a:r>
                      <a:r>
                        <a:rPr lang="tr-TR" sz="400">
                          <a:effectLst/>
                        </a:rPr>
                        <a:t>m</a:t>
                      </a:r>
                      <a:r>
                        <a:rPr lang="tr-TR" sz="400" spc="25">
                          <a:effectLst/>
                        </a:rPr>
                        <a:t> </a:t>
                      </a:r>
                      <a:r>
                        <a:rPr lang="tr-TR" sz="400" spc="5">
                          <a:effectLst/>
                        </a:rPr>
                        <a:t>XI</a:t>
                      </a:r>
                      <a:r>
                        <a:rPr lang="tr-TR" sz="400">
                          <a:effectLst/>
                        </a:rPr>
                        <a:t>X</a:t>
                      </a:r>
                      <a:endParaRPr lang="tr-TR" sz="600">
                        <a:effectLst/>
                      </a:endParaRPr>
                    </a:p>
                    <a:p>
                      <a:pPr marL="69850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0" marR="38100">
                        <a:lnSpc>
                          <a:spcPct val="123000"/>
                        </a:lnSpc>
                        <a:spcBef>
                          <a:spcPts val="310"/>
                        </a:spcBef>
                        <a:spcAft>
                          <a:spcPts val="0"/>
                        </a:spcAft>
                      </a:pPr>
                      <a:r>
                        <a:rPr lang="tr-TR" sz="400" spc="5">
                          <a:effectLst/>
                        </a:rPr>
                        <a:t>Yar</a:t>
                      </a:r>
                      <a:r>
                        <a:rPr lang="tr-TR" sz="400" spc="10">
                          <a:effectLst/>
                        </a:rPr>
                        <a:t>a</a:t>
                      </a:r>
                      <a:r>
                        <a:rPr lang="tr-TR" sz="400" spc="5">
                          <a:effectLst/>
                        </a:rPr>
                        <a:t>lan</a:t>
                      </a:r>
                      <a:r>
                        <a:rPr lang="tr-TR" sz="400" spc="10">
                          <a:effectLst/>
                        </a:rPr>
                        <a:t>m</a:t>
                      </a:r>
                      <a:r>
                        <a:rPr lang="tr-TR" sz="400" spc="5">
                          <a:effectLst/>
                        </a:rPr>
                        <a:t>a</a:t>
                      </a:r>
                      <a:r>
                        <a:rPr lang="tr-TR" sz="400">
                          <a:effectLst/>
                        </a:rPr>
                        <a:t>,</a:t>
                      </a:r>
                      <a:r>
                        <a:rPr lang="tr-TR" sz="400" spc="570">
                          <a:effectLst/>
                        </a:rPr>
                        <a:t> </a:t>
                      </a:r>
                      <a:r>
                        <a:rPr lang="tr-TR" sz="400" spc="10">
                          <a:effectLst/>
                        </a:rPr>
                        <a:t>Z</a:t>
                      </a:r>
                      <a:r>
                        <a:rPr lang="tr-TR" sz="400" spc="5">
                          <a:effectLst/>
                        </a:rPr>
                        <a:t>ehi</a:t>
                      </a:r>
                      <a:r>
                        <a:rPr lang="tr-TR" sz="400" spc="10">
                          <a:effectLst/>
                        </a:rPr>
                        <a:t>r</a:t>
                      </a:r>
                      <a:r>
                        <a:rPr lang="tr-TR" sz="400" spc="5">
                          <a:effectLst/>
                        </a:rPr>
                        <a:t>len</a:t>
                      </a:r>
                      <a:r>
                        <a:rPr lang="tr-TR" sz="400" spc="10">
                          <a:effectLst/>
                        </a:rPr>
                        <a:t>m</a:t>
                      </a:r>
                      <a:r>
                        <a:rPr lang="tr-TR" sz="400">
                          <a:effectLst/>
                        </a:rPr>
                        <a:t>e</a:t>
                      </a:r>
                      <a:r>
                        <a:rPr lang="tr-TR" sz="400" spc="570">
                          <a:effectLst/>
                        </a:rPr>
                        <a:t> </a:t>
                      </a:r>
                      <a:r>
                        <a:rPr lang="tr-TR" sz="400" spc="5">
                          <a:effectLst/>
                        </a:rPr>
                        <a:t>v</a:t>
                      </a:r>
                      <a:r>
                        <a:rPr lang="tr-TR" sz="400">
                          <a:effectLst/>
                        </a:rPr>
                        <a:t>e</a:t>
                      </a:r>
                      <a:r>
                        <a:rPr lang="tr-TR" sz="400" spc="575">
                          <a:effectLst/>
                        </a:rPr>
                        <a:t> </a:t>
                      </a:r>
                      <a:r>
                        <a:rPr lang="tr-TR" sz="400" spc="10">
                          <a:effectLst/>
                        </a:rPr>
                        <a:t>D</a:t>
                      </a:r>
                      <a:r>
                        <a:rPr lang="tr-TR" sz="400">
                          <a:effectLst/>
                        </a:rPr>
                        <a:t>ış</a:t>
                      </a:r>
                      <a:r>
                        <a:rPr lang="tr-TR" sz="400" spc="575">
                          <a:effectLst/>
                        </a:rPr>
                        <a:t> </a:t>
                      </a:r>
                      <a:r>
                        <a:rPr lang="tr-TR" sz="400" spc="5">
                          <a:effectLst/>
                        </a:rPr>
                        <a:t>Ne</a:t>
                      </a:r>
                      <a:r>
                        <a:rPr lang="tr-TR" sz="400" spc="10">
                          <a:effectLst/>
                        </a:rPr>
                        <a:t>d</a:t>
                      </a:r>
                      <a:r>
                        <a:rPr lang="tr-TR" sz="400" spc="5">
                          <a:effectLst/>
                        </a:rPr>
                        <a:t>en</a:t>
                      </a:r>
                      <a:r>
                        <a:rPr lang="tr-TR" sz="400" spc="10">
                          <a:effectLst/>
                        </a:rPr>
                        <a:t>l</a:t>
                      </a:r>
                      <a:r>
                        <a:rPr lang="tr-TR" sz="400" spc="5">
                          <a:effectLst/>
                        </a:rPr>
                        <a:t>er</a:t>
                      </a:r>
                      <a:r>
                        <a:rPr lang="tr-TR" sz="400">
                          <a:effectLst/>
                        </a:rPr>
                        <a:t>e</a:t>
                      </a:r>
                      <a:r>
                        <a:rPr lang="tr-TR" sz="400" spc="575">
                          <a:effectLst/>
                        </a:rPr>
                        <a:t> </a:t>
                      </a:r>
                      <a:r>
                        <a:rPr lang="tr-TR" sz="400" spc="5">
                          <a:effectLst/>
                        </a:rPr>
                        <a:t>Ba</a:t>
                      </a:r>
                      <a:r>
                        <a:rPr lang="tr-TR" sz="400" spc="10">
                          <a:effectLst/>
                        </a:rPr>
                        <a:t>ğ</a:t>
                      </a:r>
                      <a:r>
                        <a:rPr lang="tr-TR" sz="400">
                          <a:effectLst/>
                        </a:rPr>
                        <a:t>l</a:t>
                      </a:r>
                      <a:r>
                        <a:rPr lang="tr-TR" sz="400" spc="5">
                          <a:effectLst/>
                        </a:rPr>
                        <a:t>ı</a:t>
                      </a:r>
                      <a:r>
                        <a:rPr lang="tr-TR" sz="400">
                          <a:effectLst/>
                        </a:rPr>
                        <a:t>k</a:t>
                      </a:r>
                      <a:r>
                        <a:rPr lang="tr-TR" sz="400" spc="575">
                          <a:effectLst/>
                        </a:rPr>
                        <a:t> </a:t>
                      </a:r>
                      <a:r>
                        <a:rPr lang="tr-TR" sz="400" spc="5">
                          <a:effectLst/>
                        </a:rPr>
                        <a:t>Diğe</a:t>
                      </a:r>
                      <a:r>
                        <a:rPr lang="tr-TR" sz="400">
                          <a:effectLst/>
                        </a:rPr>
                        <a:t>r </a:t>
                      </a:r>
                      <a:r>
                        <a:rPr lang="tr-TR" sz="400" spc="5">
                          <a:effectLst/>
                        </a:rPr>
                        <a:t>D</a:t>
                      </a:r>
                      <a:r>
                        <a:rPr lang="tr-TR" sz="400" spc="10">
                          <a:effectLst/>
                        </a:rPr>
                        <a:t>u</a:t>
                      </a:r>
                      <a:r>
                        <a:rPr lang="tr-TR" sz="400" spc="5">
                          <a:effectLst/>
                        </a:rPr>
                        <a:t>r</a:t>
                      </a:r>
                      <a:r>
                        <a:rPr lang="tr-TR" sz="400" spc="10">
                          <a:effectLst/>
                        </a:rPr>
                        <a:t>u</a:t>
                      </a:r>
                      <a:r>
                        <a:rPr lang="tr-TR" sz="400" spc="5">
                          <a:effectLst/>
                        </a:rPr>
                        <a:t>mla</a:t>
                      </a:r>
                      <a:r>
                        <a:rPr lang="tr-TR" sz="400">
                          <a:effectLst/>
                        </a:rPr>
                        <a:t>r</a:t>
                      </a:r>
                      <a:endParaRPr lang="tr-TR" sz="600">
                        <a:effectLst/>
                      </a:endParaRPr>
                    </a:p>
                    <a:p>
                      <a:pPr marL="69850" marR="38100">
                        <a:lnSpc>
                          <a:spcPct val="123000"/>
                        </a:lnSpc>
                        <a:spcBef>
                          <a:spcPts val="310"/>
                        </a:spcBef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400" spc="5">
                          <a:effectLst/>
                        </a:rPr>
                        <a:t>S00</a:t>
                      </a:r>
                      <a:r>
                        <a:rPr lang="tr-TR" sz="400" spc="10">
                          <a:effectLst/>
                        </a:rPr>
                        <a:t>-</a:t>
                      </a:r>
                      <a:r>
                        <a:rPr lang="tr-TR" sz="400" spc="5">
                          <a:effectLst/>
                        </a:rPr>
                        <a:t>T9</a:t>
                      </a:r>
                      <a:r>
                        <a:rPr lang="tr-TR" sz="400">
                          <a:effectLst/>
                        </a:rPr>
                        <a:t>9</a:t>
                      </a:r>
                      <a:endParaRPr lang="tr-TR" sz="600">
                        <a:effectLst/>
                      </a:endParaRPr>
                    </a:p>
                    <a:p>
                      <a:pPr marL="66675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01625">
                <a:tc gridSpan="2">
                  <a:txBody>
                    <a:bodyPr/>
                    <a:lstStyle/>
                    <a:p>
                      <a:pPr marL="69850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400" spc="5">
                          <a:effectLst/>
                        </a:rPr>
                        <a:t>B</a:t>
                      </a:r>
                      <a:r>
                        <a:rPr lang="tr-TR" sz="400" spc="10">
                          <a:effectLst/>
                        </a:rPr>
                        <a:t>o</a:t>
                      </a:r>
                      <a:r>
                        <a:rPr lang="tr-TR" sz="400">
                          <a:effectLst/>
                        </a:rPr>
                        <a:t>ş</a:t>
                      </a:r>
                      <a:r>
                        <a:rPr lang="tr-TR" sz="400" spc="20">
                          <a:effectLst/>
                        </a:rPr>
                        <a:t> </a:t>
                      </a:r>
                      <a:r>
                        <a:rPr lang="tr-TR" sz="400" spc="5">
                          <a:effectLst/>
                        </a:rPr>
                        <a:t>Bırakıla</a:t>
                      </a:r>
                      <a:r>
                        <a:rPr lang="tr-TR" sz="400">
                          <a:effectLst/>
                        </a:rPr>
                        <a:t>n</a:t>
                      </a:r>
                      <a:r>
                        <a:rPr lang="tr-TR" sz="400" spc="20">
                          <a:effectLst/>
                        </a:rPr>
                        <a:t> </a:t>
                      </a:r>
                      <a:r>
                        <a:rPr lang="tr-TR" sz="400" spc="10">
                          <a:effectLst/>
                        </a:rPr>
                        <a:t>K</a:t>
                      </a:r>
                      <a:r>
                        <a:rPr lang="tr-TR" sz="400" spc="5">
                          <a:effectLst/>
                        </a:rPr>
                        <a:t>odl</a:t>
                      </a:r>
                      <a:r>
                        <a:rPr lang="tr-TR" sz="400" spc="10">
                          <a:effectLst/>
                        </a:rPr>
                        <a:t>a</a:t>
                      </a:r>
                      <a:r>
                        <a:rPr lang="tr-TR" sz="400">
                          <a:effectLst/>
                        </a:rPr>
                        <a:t>r</a:t>
                      </a:r>
                      <a:endParaRPr lang="tr-TR" sz="600">
                        <a:effectLst/>
                      </a:endParaRPr>
                    </a:p>
                    <a:p>
                      <a:pPr marL="69850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400" spc="5">
                          <a:effectLst/>
                        </a:rPr>
                        <a:t>U00-</a:t>
                      </a:r>
                      <a:r>
                        <a:rPr lang="tr-TR" sz="400" spc="10">
                          <a:effectLst/>
                        </a:rPr>
                        <a:t>U</a:t>
                      </a:r>
                      <a:r>
                        <a:rPr lang="tr-TR" sz="400" spc="5">
                          <a:effectLst/>
                        </a:rPr>
                        <a:t>9</a:t>
                      </a:r>
                      <a:r>
                        <a:rPr lang="tr-TR" sz="400">
                          <a:effectLst/>
                        </a:rPr>
                        <a:t>9</a:t>
                      </a:r>
                      <a:endParaRPr lang="tr-TR" sz="600">
                        <a:effectLst/>
                      </a:endParaRPr>
                    </a:p>
                    <a:p>
                      <a:pPr marL="67310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01625">
                <a:tc>
                  <a:txBody>
                    <a:bodyPr/>
                    <a:lstStyle/>
                    <a:p>
                      <a:pPr marL="69850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400">
                          <a:effectLst/>
                        </a:rPr>
                        <a:t>B</a:t>
                      </a:r>
                      <a:r>
                        <a:rPr lang="tr-TR" sz="400" spc="5">
                          <a:effectLst/>
                        </a:rPr>
                        <a:t>ölü</a:t>
                      </a:r>
                      <a:r>
                        <a:rPr lang="tr-TR" sz="400">
                          <a:effectLst/>
                        </a:rPr>
                        <a:t>m</a:t>
                      </a:r>
                      <a:r>
                        <a:rPr lang="tr-TR" sz="400" spc="25">
                          <a:effectLst/>
                        </a:rPr>
                        <a:t> </a:t>
                      </a:r>
                      <a:r>
                        <a:rPr lang="tr-TR" sz="400" spc="10">
                          <a:effectLst/>
                        </a:rPr>
                        <a:t>X</a:t>
                      </a:r>
                      <a:r>
                        <a:rPr lang="tr-TR" sz="400">
                          <a:effectLst/>
                        </a:rPr>
                        <a:t>X</a:t>
                      </a:r>
                      <a:endParaRPr lang="tr-TR" sz="600">
                        <a:effectLst/>
                      </a:endParaRPr>
                    </a:p>
                    <a:p>
                      <a:pPr marL="69850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400" spc="5">
                          <a:effectLst/>
                        </a:rPr>
                        <a:t>Ha</a:t>
                      </a:r>
                      <a:r>
                        <a:rPr lang="tr-TR" sz="400" spc="10">
                          <a:effectLst/>
                        </a:rPr>
                        <a:t>s</a:t>
                      </a:r>
                      <a:r>
                        <a:rPr lang="tr-TR" sz="400">
                          <a:effectLst/>
                        </a:rPr>
                        <a:t>t</a:t>
                      </a:r>
                      <a:r>
                        <a:rPr lang="tr-TR" sz="400" spc="10">
                          <a:effectLst/>
                        </a:rPr>
                        <a:t>a</a:t>
                      </a:r>
                      <a:r>
                        <a:rPr lang="tr-TR" sz="400">
                          <a:effectLst/>
                        </a:rPr>
                        <a:t>l</a:t>
                      </a:r>
                      <a:r>
                        <a:rPr lang="tr-TR" sz="400" spc="5">
                          <a:effectLst/>
                        </a:rPr>
                        <a:t>ı</a:t>
                      </a:r>
                      <a:r>
                        <a:rPr lang="tr-TR" sz="400">
                          <a:effectLst/>
                        </a:rPr>
                        <a:t>k</a:t>
                      </a:r>
                      <a:r>
                        <a:rPr lang="tr-TR" sz="400" spc="20">
                          <a:effectLst/>
                        </a:rPr>
                        <a:t> </a:t>
                      </a:r>
                      <a:r>
                        <a:rPr lang="tr-TR" sz="400" spc="10">
                          <a:effectLst/>
                        </a:rPr>
                        <a:t>V</a:t>
                      </a:r>
                      <a:r>
                        <a:rPr lang="tr-TR" sz="400">
                          <a:effectLst/>
                        </a:rPr>
                        <a:t>e</a:t>
                      </a:r>
                      <a:r>
                        <a:rPr lang="tr-TR" sz="400" spc="20">
                          <a:effectLst/>
                        </a:rPr>
                        <a:t> </a:t>
                      </a:r>
                      <a:r>
                        <a:rPr lang="tr-TR" sz="400" spc="5">
                          <a:effectLst/>
                        </a:rPr>
                        <a:t>Ö</a:t>
                      </a:r>
                      <a:r>
                        <a:rPr lang="tr-TR" sz="400" spc="10">
                          <a:effectLst/>
                        </a:rPr>
                        <a:t>l</a:t>
                      </a:r>
                      <a:r>
                        <a:rPr lang="tr-TR" sz="400" spc="5">
                          <a:effectLst/>
                        </a:rPr>
                        <a:t>üm</a:t>
                      </a:r>
                      <a:r>
                        <a:rPr lang="tr-TR" sz="400" spc="10">
                          <a:effectLst/>
                        </a:rPr>
                        <a:t>ü</a:t>
                      </a:r>
                      <a:r>
                        <a:rPr lang="tr-TR" sz="400">
                          <a:effectLst/>
                        </a:rPr>
                        <a:t>n</a:t>
                      </a:r>
                      <a:r>
                        <a:rPr lang="tr-TR" sz="400" spc="20">
                          <a:effectLst/>
                        </a:rPr>
                        <a:t> </a:t>
                      </a:r>
                      <a:r>
                        <a:rPr lang="tr-TR" sz="400" spc="10">
                          <a:effectLst/>
                        </a:rPr>
                        <a:t>D</a:t>
                      </a:r>
                      <a:r>
                        <a:rPr lang="tr-TR" sz="400" spc="5">
                          <a:effectLst/>
                        </a:rPr>
                        <a:t>ı</a:t>
                      </a:r>
                      <a:r>
                        <a:rPr lang="tr-TR" sz="400">
                          <a:effectLst/>
                        </a:rPr>
                        <a:t>ş</a:t>
                      </a:r>
                      <a:r>
                        <a:rPr lang="tr-TR" sz="400" spc="20">
                          <a:effectLst/>
                        </a:rPr>
                        <a:t> </a:t>
                      </a:r>
                      <a:r>
                        <a:rPr lang="tr-TR" sz="400" spc="5">
                          <a:effectLst/>
                        </a:rPr>
                        <a:t>Nede</a:t>
                      </a:r>
                      <a:r>
                        <a:rPr lang="tr-TR" sz="400" spc="10">
                          <a:effectLst/>
                        </a:rPr>
                        <a:t>n</a:t>
                      </a:r>
                      <a:r>
                        <a:rPr lang="tr-TR" sz="400" spc="5">
                          <a:effectLst/>
                        </a:rPr>
                        <a:t>ler</a:t>
                      </a:r>
                      <a:r>
                        <a:rPr lang="tr-TR" sz="400">
                          <a:effectLst/>
                        </a:rPr>
                        <a:t>i</a:t>
                      </a:r>
                      <a:endParaRPr lang="tr-TR" sz="600">
                        <a:effectLst/>
                      </a:endParaRPr>
                    </a:p>
                    <a:p>
                      <a:pPr marL="69850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400" spc="5">
                          <a:effectLst/>
                        </a:rPr>
                        <a:t>V00-Y</a:t>
                      </a:r>
                      <a:r>
                        <a:rPr lang="tr-TR" sz="400" spc="10">
                          <a:effectLst/>
                        </a:rPr>
                        <a:t>9</a:t>
                      </a:r>
                      <a:r>
                        <a:rPr lang="tr-TR" sz="400">
                          <a:effectLst/>
                        </a:rPr>
                        <a:t>9</a:t>
                      </a:r>
                      <a:endParaRPr lang="tr-TR" sz="600">
                        <a:effectLst/>
                      </a:endParaRPr>
                    </a:p>
                    <a:p>
                      <a:pPr marL="66675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81721">
                <a:tc>
                  <a:txBody>
                    <a:bodyPr/>
                    <a:lstStyle/>
                    <a:p>
                      <a:pPr marL="69850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400" spc="5">
                          <a:effectLst/>
                        </a:rPr>
                        <a:t>B</a:t>
                      </a:r>
                      <a:r>
                        <a:rPr lang="tr-TR" sz="400" spc="10">
                          <a:effectLst/>
                        </a:rPr>
                        <a:t>ö</a:t>
                      </a:r>
                      <a:r>
                        <a:rPr lang="tr-TR" sz="400">
                          <a:effectLst/>
                        </a:rPr>
                        <a:t>l</a:t>
                      </a:r>
                      <a:r>
                        <a:rPr lang="tr-TR" sz="400" spc="10">
                          <a:effectLst/>
                        </a:rPr>
                        <a:t>ü</a:t>
                      </a:r>
                      <a:r>
                        <a:rPr lang="tr-TR" sz="400">
                          <a:effectLst/>
                        </a:rPr>
                        <a:t>m</a:t>
                      </a:r>
                      <a:r>
                        <a:rPr lang="tr-TR" sz="400" spc="20">
                          <a:effectLst/>
                        </a:rPr>
                        <a:t> </a:t>
                      </a:r>
                      <a:r>
                        <a:rPr lang="tr-TR" sz="400" spc="10">
                          <a:effectLst/>
                        </a:rPr>
                        <a:t>XX</a:t>
                      </a:r>
                      <a:r>
                        <a:rPr lang="tr-TR" sz="400">
                          <a:effectLst/>
                        </a:rPr>
                        <a:t>I</a:t>
                      </a:r>
                      <a:endParaRPr lang="tr-TR" sz="600">
                        <a:effectLst/>
                      </a:endParaRPr>
                    </a:p>
                    <a:p>
                      <a:pPr marL="69850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0" marR="38100">
                        <a:lnSpc>
                          <a:spcPct val="117000"/>
                        </a:lnSpc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tr-TR" sz="400" spc="5">
                          <a:effectLst/>
                        </a:rPr>
                        <a:t>S</a:t>
                      </a:r>
                      <a:r>
                        <a:rPr lang="tr-TR" sz="400" spc="10">
                          <a:effectLst/>
                        </a:rPr>
                        <a:t>a</a:t>
                      </a:r>
                      <a:r>
                        <a:rPr lang="tr-TR" sz="400" spc="5">
                          <a:effectLst/>
                        </a:rPr>
                        <a:t>ğ</a:t>
                      </a:r>
                      <a:r>
                        <a:rPr lang="tr-TR" sz="400">
                          <a:effectLst/>
                        </a:rPr>
                        <a:t>l</a:t>
                      </a:r>
                      <a:r>
                        <a:rPr lang="tr-TR" sz="400" spc="5">
                          <a:effectLst/>
                        </a:rPr>
                        <a:t>ı</a:t>
                      </a:r>
                      <a:r>
                        <a:rPr lang="tr-TR" sz="400">
                          <a:effectLst/>
                        </a:rPr>
                        <a:t>k</a:t>
                      </a:r>
                      <a:r>
                        <a:rPr lang="tr-TR" sz="400" spc="645">
                          <a:effectLst/>
                        </a:rPr>
                        <a:t> </a:t>
                      </a:r>
                      <a:r>
                        <a:rPr lang="tr-TR" sz="400" spc="5">
                          <a:effectLst/>
                        </a:rPr>
                        <a:t>D</a:t>
                      </a:r>
                      <a:r>
                        <a:rPr lang="tr-TR" sz="400" spc="10">
                          <a:effectLst/>
                        </a:rPr>
                        <a:t>u</a:t>
                      </a:r>
                      <a:r>
                        <a:rPr lang="tr-TR" sz="400" spc="5">
                          <a:effectLst/>
                        </a:rPr>
                        <a:t>r</a:t>
                      </a:r>
                      <a:r>
                        <a:rPr lang="tr-TR" sz="400" spc="10">
                          <a:effectLst/>
                        </a:rPr>
                        <a:t>u</a:t>
                      </a:r>
                      <a:r>
                        <a:rPr lang="tr-TR" sz="400" spc="5">
                          <a:effectLst/>
                        </a:rPr>
                        <a:t>m</a:t>
                      </a:r>
                      <a:r>
                        <a:rPr lang="tr-TR" sz="400">
                          <a:effectLst/>
                        </a:rPr>
                        <a:t>u</a:t>
                      </a:r>
                      <a:r>
                        <a:rPr lang="tr-TR" sz="400" spc="645">
                          <a:effectLst/>
                        </a:rPr>
                        <a:t> </a:t>
                      </a:r>
                      <a:r>
                        <a:rPr lang="tr-TR" sz="400" spc="5">
                          <a:effectLst/>
                        </a:rPr>
                        <a:t>V</a:t>
                      </a:r>
                      <a:r>
                        <a:rPr lang="tr-TR" sz="400">
                          <a:effectLst/>
                        </a:rPr>
                        <a:t>e</a:t>
                      </a:r>
                      <a:r>
                        <a:rPr lang="tr-TR" sz="400" spc="645">
                          <a:effectLst/>
                        </a:rPr>
                        <a:t> </a:t>
                      </a:r>
                      <a:r>
                        <a:rPr lang="tr-TR" sz="400" spc="5">
                          <a:effectLst/>
                        </a:rPr>
                        <a:t>S</a:t>
                      </a:r>
                      <a:r>
                        <a:rPr lang="tr-TR" sz="400" spc="10">
                          <a:effectLst/>
                        </a:rPr>
                        <a:t>a</a:t>
                      </a:r>
                      <a:r>
                        <a:rPr lang="tr-TR" sz="400" spc="5">
                          <a:effectLst/>
                        </a:rPr>
                        <a:t>ğlı</a:t>
                      </a:r>
                      <a:r>
                        <a:rPr lang="tr-TR" sz="400">
                          <a:effectLst/>
                        </a:rPr>
                        <a:t>k</a:t>
                      </a:r>
                      <a:r>
                        <a:rPr lang="tr-TR" sz="400" spc="640">
                          <a:effectLst/>
                        </a:rPr>
                        <a:t> </a:t>
                      </a:r>
                      <a:r>
                        <a:rPr lang="tr-TR" sz="400" spc="5">
                          <a:effectLst/>
                        </a:rPr>
                        <a:t>Hi</a:t>
                      </a:r>
                      <a:r>
                        <a:rPr lang="tr-TR" sz="400" spc="10">
                          <a:effectLst/>
                        </a:rPr>
                        <a:t>z</a:t>
                      </a:r>
                      <a:r>
                        <a:rPr lang="tr-TR" sz="400" spc="5">
                          <a:effectLst/>
                        </a:rPr>
                        <a:t>met</a:t>
                      </a:r>
                      <a:r>
                        <a:rPr lang="tr-TR" sz="400" spc="10">
                          <a:effectLst/>
                        </a:rPr>
                        <a:t>l</a:t>
                      </a:r>
                      <a:r>
                        <a:rPr lang="tr-TR" sz="400" spc="5">
                          <a:effectLst/>
                        </a:rPr>
                        <a:t>erin</a:t>
                      </a:r>
                      <a:r>
                        <a:rPr lang="tr-TR" sz="400" spc="10">
                          <a:effectLst/>
                        </a:rPr>
                        <a:t>d</a:t>
                      </a:r>
                      <a:r>
                        <a:rPr lang="tr-TR" sz="400" spc="5">
                          <a:effectLst/>
                        </a:rPr>
                        <a:t>e</a:t>
                      </a:r>
                      <a:r>
                        <a:rPr lang="tr-TR" sz="400">
                          <a:effectLst/>
                        </a:rPr>
                        <a:t>n</a:t>
                      </a:r>
                      <a:r>
                        <a:rPr lang="tr-TR" sz="400" spc="640">
                          <a:effectLst/>
                        </a:rPr>
                        <a:t> </a:t>
                      </a:r>
                      <a:r>
                        <a:rPr lang="tr-TR" sz="400" spc="10">
                          <a:effectLst/>
                        </a:rPr>
                        <a:t>Y</a:t>
                      </a:r>
                      <a:r>
                        <a:rPr lang="tr-TR" sz="400" spc="5">
                          <a:effectLst/>
                        </a:rPr>
                        <a:t>arar</a:t>
                      </a:r>
                      <a:r>
                        <a:rPr lang="tr-TR" sz="400" spc="10">
                          <a:effectLst/>
                        </a:rPr>
                        <a:t>l</a:t>
                      </a:r>
                      <a:r>
                        <a:rPr lang="tr-TR" sz="400" spc="5">
                          <a:effectLst/>
                        </a:rPr>
                        <a:t>anm</a:t>
                      </a:r>
                      <a:r>
                        <a:rPr lang="tr-TR" sz="400" spc="10">
                          <a:effectLst/>
                        </a:rPr>
                        <a:t>a</a:t>
                      </a:r>
                      <a:r>
                        <a:rPr lang="tr-TR" sz="400" spc="5">
                          <a:effectLst/>
                        </a:rPr>
                        <a:t>y</a:t>
                      </a:r>
                      <a:r>
                        <a:rPr lang="tr-TR" sz="400">
                          <a:effectLst/>
                        </a:rPr>
                        <a:t>ı </a:t>
                      </a:r>
                      <a:r>
                        <a:rPr lang="tr-TR" sz="400" spc="5">
                          <a:effectLst/>
                        </a:rPr>
                        <a:t>Etkileye</a:t>
                      </a:r>
                      <a:r>
                        <a:rPr lang="tr-TR" sz="400">
                          <a:effectLst/>
                        </a:rPr>
                        <a:t>n</a:t>
                      </a:r>
                      <a:r>
                        <a:rPr lang="tr-TR" sz="400" spc="20">
                          <a:effectLst/>
                        </a:rPr>
                        <a:t> </a:t>
                      </a:r>
                      <a:r>
                        <a:rPr lang="tr-TR" sz="400" spc="10">
                          <a:effectLst/>
                        </a:rPr>
                        <a:t>F</a:t>
                      </a:r>
                      <a:r>
                        <a:rPr lang="tr-TR" sz="400" spc="5">
                          <a:effectLst/>
                        </a:rPr>
                        <a:t>aktörle</a:t>
                      </a:r>
                      <a:r>
                        <a:rPr lang="tr-TR" sz="400">
                          <a:effectLst/>
                        </a:rPr>
                        <a:t>r</a:t>
                      </a:r>
                      <a:endParaRPr lang="tr-TR" sz="600">
                        <a:effectLst/>
                      </a:endParaRPr>
                    </a:p>
                    <a:p>
                      <a:pPr marL="69850" marR="38100">
                        <a:lnSpc>
                          <a:spcPct val="117000"/>
                        </a:lnSpc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400" spc="5" dirty="0">
                          <a:effectLst/>
                        </a:rPr>
                        <a:t>Z00</a:t>
                      </a:r>
                      <a:r>
                        <a:rPr lang="tr-TR" sz="400" spc="10" dirty="0">
                          <a:effectLst/>
                        </a:rPr>
                        <a:t>-</a:t>
                      </a:r>
                      <a:r>
                        <a:rPr lang="tr-TR" sz="400" spc="5" dirty="0">
                          <a:effectLst/>
                        </a:rPr>
                        <a:t>Z9</a:t>
                      </a:r>
                      <a:r>
                        <a:rPr lang="tr-TR" sz="400" dirty="0">
                          <a:effectLst/>
                        </a:rPr>
                        <a:t>9</a:t>
                      </a:r>
                      <a:endParaRPr lang="tr-TR" sz="600" dirty="0">
                        <a:effectLst/>
                      </a:endParaRPr>
                    </a:p>
                    <a:p>
                      <a:pPr marL="66675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600" dirty="0">
                          <a:effectLst/>
                        </a:rPr>
                        <a:t> </a:t>
                      </a:r>
                      <a:endParaRPr lang="tr-TR" sz="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571221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>
                <a:effectLst/>
              </a:rPr>
              <a:t> </a:t>
            </a:r>
            <a:br>
              <a:rPr lang="tr-TR" dirty="0">
                <a:effectLst/>
              </a:rPr>
            </a:br>
            <a:r>
              <a:rPr lang="tr-TR" b="1" dirty="0">
                <a:effectLst/>
              </a:rPr>
              <a:t>İkinci</a:t>
            </a:r>
            <a:r>
              <a:rPr lang="tr-TR" dirty="0">
                <a:effectLst/>
              </a:rPr>
              <a:t> </a:t>
            </a:r>
            <a:r>
              <a:rPr lang="tr-TR" b="1" dirty="0">
                <a:effectLst/>
              </a:rPr>
              <a:t>düzey</a:t>
            </a:r>
            <a:r>
              <a:rPr lang="tr-TR" dirty="0" smtClean="0">
                <a:effectLst/>
              </a:rPr>
              <a:t>;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dirty="0"/>
              <a:t>bölüm içindeki belli hastalıkların bir araya getirilmesi ile oluşan bloklardır.</a:t>
            </a:r>
          </a:p>
          <a:p>
            <a:r>
              <a:rPr lang="tr-TR" dirty="0"/>
              <a:t>Örnek olarak</a:t>
            </a:r>
            <a:r>
              <a:rPr lang="tr-TR" dirty="0" smtClean="0"/>
              <a:t>;</a:t>
            </a:r>
            <a:endParaRPr lang="tr-TR" dirty="0"/>
          </a:p>
          <a:p>
            <a:r>
              <a:rPr lang="tr-TR" dirty="0"/>
              <a:t/>
            </a:r>
            <a:br>
              <a:rPr lang="tr-TR" dirty="0"/>
            </a:br>
            <a:r>
              <a:rPr lang="tr-TR" dirty="0" smtClean="0"/>
              <a:t>A00-A09: </a:t>
            </a:r>
            <a:r>
              <a:rPr lang="tr-TR" dirty="0"/>
              <a:t>Barsak </a:t>
            </a:r>
            <a:r>
              <a:rPr lang="tr-TR" dirty="0" err="1"/>
              <a:t>enfeksiyöz</a:t>
            </a:r>
            <a:r>
              <a:rPr lang="tr-TR" dirty="0"/>
              <a:t> hastalıkları</a:t>
            </a:r>
          </a:p>
          <a:p>
            <a:r>
              <a:rPr lang="tr-TR" dirty="0" smtClean="0"/>
              <a:t>A15-A19 :</a:t>
            </a:r>
            <a:r>
              <a:rPr lang="tr-TR" dirty="0"/>
              <a:t> </a:t>
            </a:r>
            <a:r>
              <a:rPr lang="tr-TR" dirty="0" smtClean="0"/>
              <a:t>Tüberküloz</a:t>
            </a:r>
            <a:endParaRPr lang="tr-TR" dirty="0"/>
          </a:p>
          <a:p>
            <a:r>
              <a:rPr lang="tr-TR" dirty="0" smtClean="0"/>
              <a:t>B65-B83 :</a:t>
            </a:r>
            <a:r>
              <a:rPr lang="tr-TR" dirty="0"/>
              <a:t> </a:t>
            </a:r>
            <a:r>
              <a:rPr lang="tr-TR" dirty="0" err="1" smtClean="0"/>
              <a:t>Helmintiyazlar</a:t>
            </a:r>
            <a:endParaRPr lang="tr-TR" dirty="0"/>
          </a:p>
          <a:p>
            <a:r>
              <a:rPr lang="tr-TR" dirty="0" smtClean="0"/>
              <a:t>B85-B89 :</a:t>
            </a:r>
            <a:r>
              <a:rPr lang="tr-TR" dirty="0" err="1" smtClean="0"/>
              <a:t>Pediküloz</a:t>
            </a:r>
            <a:r>
              <a:rPr lang="tr-TR" dirty="0"/>
              <a:t>, </a:t>
            </a:r>
            <a:r>
              <a:rPr lang="tr-TR" dirty="0" err="1"/>
              <a:t>akariyaz</a:t>
            </a:r>
            <a:r>
              <a:rPr lang="tr-TR" dirty="0"/>
              <a:t> ve diğer </a:t>
            </a:r>
            <a:r>
              <a:rPr lang="tr-TR" dirty="0" err="1" smtClean="0"/>
              <a:t>enfestasyonlar</a:t>
            </a:r>
            <a:r>
              <a:rPr lang="tr-TR" dirty="0" smtClean="0"/>
              <a:t> </a:t>
            </a:r>
          </a:p>
          <a:p>
            <a:r>
              <a:rPr lang="tr-TR" dirty="0" smtClean="0"/>
              <a:t>B90-B94 :</a:t>
            </a:r>
            <a:r>
              <a:rPr lang="tr-TR" dirty="0" err="1" smtClean="0"/>
              <a:t>Enfeksiyöz</a:t>
            </a:r>
            <a:r>
              <a:rPr lang="tr-TR" dirty="0" smtClean="0"/>
              <a:t> </a:t>
            </a:r>
            <a:r>
              <a:rPr lang="tr-TR" dirty="0"/>
              <a:t>ve </a:t>
            </a:r>
            <a:r>
              <a:rPr lang="tr-TR" dirty="0" err="1"/>
              <a:t>paraziter</a:t>
            </a:r>
            <a:r>
              <a:rPr lang="tr-TR" dirty="0"/>
              <a:t> hastalıkların </a:t>
            </a:r>
            <a:r>
              <a:rPr lang="tr-TR" dirty="0" smtClean="0"/>
              <a:t>sekelleri</a:t>
            </a:r>
            <a:endParaRPr lang="tr-TR" dirty="0"/>
          </a:p>
          <a:p>
            <a:r>
              <a:rPr lang="tr-TR" dirty="0" smtClean="0"/>
              <a:t>B95-B97:Bakteriyel</a:t>
            </a:r>
            <a:r>
              <a:rPr lang="tr-TR" dirty="0"/>
              <a:t>, </a:t>
            </a:r>
            <a:r>
              <a:rPr lang="tr-TR" dirty="0" err="1"/>
              <a:t>viral</a:t>
            </a:r>
            <a:r>
              <a:rPr lang="tr-TR" dirty="0"/>
              <a:t> ve diğer </a:t>
            </a:r>
            <a:r>
              <a:rPr lang="tr-TR" dirty="0" err="1"/>
              <a:t>enfeksiyöz</a:t>
            </a:r>
            <a:r>
              <a:rPr lang="tr-TR" dirty="0"/>
              <a:t> </a:t>
            </a:r>
            <a:r>
              <a:rPr lang="tr-TR" dirty="0" smtClean="0"/>
              <a:t>ajanlar</a:t>
            </a:r>
            <a:endParaRPr lang="tr-TR" dirty="0"/>
          </a:p>
          <a:p>
            <a:r>
              <a:rPr lang="tr-TR" dirty="0" smtClean="0"/>
              <a:t>B99  	:</a:t>
            </a:r>
            <a:r>
              <a:rPr lang="tr-TR" dirty="0" err="1" smtClean="0"/>
              <a:t>Enfeksiyöz</a:t>
            </a:r>
            <a:r>
              <a:rPr lang="tr-TR" dirty="0" smtClean="0"/>
              <a:t> </a:t>
            </a:r>
            <a:r>
              <a:rPr lang="tr-TR" dirty="0"/>
              <a:t>diğer hastalıklar</a:t>
            </a:r>
          </a:p>
          <a:p>
            <a:pPr marL="82296" indent="0">
              <a:buNone/>
            </a:pPr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2753162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effectLst/>
              </a:rPr>
              <a:t>Üçüncü</a:t>
            </a:r>
            <a:r>
              <a:rPr lang="tr-TR" dirty="0">
                <a:effectLst/>
              </a:rPr>
              <a:t> </a:t>
            </a:r>
            <a:r>
              <a:rPr lang="tr-TR" b="1" dirty="0">
                <a:effectLst/>
              </a:rPr>
              <a:t>düzey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tr-TR" dirty="0"/>
              <a:t>blokları oluşturan hastalıkların tek tek ele alındığı, üç basamaklı hastalık kodlarıdır. ICD-10’ un temel yapısını 3 basamaklı hastalık kodları oluşturmaktadır. Bu düzeyde her hastalığa bir hastalık kodu karşılık gelmektedir. Örnek olarak</a:t>
            </a:r>
            <a:r>
              <a:rPr lang="tr-TR" dirty="0" smtClean="0"/>
              <a:t>;</a:t>
            </a:r>
          </a:p>
          <a:p>
            <a:endParaRPr lang="tr-TR" dirty="0" smtClean="0"/>
          </a:p>
          <a:p>
            <a:r>
              <a:rPr lang="tr-TR" dirty="0" smtClean="0"/>
              <a:t>Tüberküloz </a:t>
            </a:r>
            <a:r>
              <a:rPr lang="tr-TR" dirty="0"/>
              <a:t>(A15-A19)</a:t>
            </a:r>
          </a:p>
          <a:p>
            <a:r>
              <a:rPr lang="tr-TR" dirty="0"/>
              <a:t> </a:t>
            </a:r>
          </a:p>
          <a:p>
            <a:r>
              <a:rPr lang="tr-TR" dirty="0"/>
              <a:t>A15 Solunum yolları tüberkülozu, bakteriyolojik ve histolojik olarak doğrulanmış</a:t>
            </a:r>
          </a:p>
          <a:p>
            <a:r>
              <a:rPr lang="tr-TR" dirty="0"/>
              <a:t> </a:t>
            </a:r>
          </a:p>
          <a:p>
            <a:r>
              <a:rPr lang="tr-TR" dirty="0"/>
              <a:t>A16 Solunum yolu tüberkülozu, bakteriyolojik ve histolojik olarak doğrulanmamış 56</a:t>
            </a:r>
          </a:p>
          <a:p>
            <a:r>
              <a:rPr lang="tr-TR" dirty="0"/>
              <a:t> </a:t>
            </a:r>
          </a:p>
          <a:p>
            <a:r>
              <a:rPr lang="tr-TR" dirty="0"/>
              <a:t>A17 Sinir sistemi tüberkülozu</a:t>
            </a:r>
          </a:p>
          <a:p>
            <a:r>
              <a:rPr lang="tr-TR" dirty="0"/>
              <a:t> </a:t>
            </a:r>
          </a:p>
          <a:p>
            <a:r>
              <a:rPr lang="tr-TR" dirty="0"/>
              <a:t>A18 Diğer organların tüberkülozu</a:t>
            </a:r>
          </a:p>
          <a:p>
            <a:r>
              <a:rPr lang="tr-TR" dirty="0"/>
              <a:t> </a:t>
            </a:r>
          </a:p>
          <a:p>
            <a:r>
              <a:rPr lang="tr-TR" dirty="0"/>
              <a:t>A19 </a:t>
            </a:r>
            <a:r>
              <a:rPr lang="tr-TR" dirty="0" err="1"/>
              <a:t>Miliyer</a:t>
            </a:r>
            <a:r>
              <a:rPr lang="tr-TR" dirty="0"/>
              <a:t> tüberküloz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4189574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effectLst/>
              </a:rPr>
              <a:t>Dördüncü</a:t>
            </a:r>
            <a:r>
              <a:rPr lang="tr-TR" dirty="0">
                <a:effectLst/>
              </a:rPr>
              <a:t> </a:t>
            </a:r>
            <a:r>
              <a:rPr lang="tr-TR" b="1" dirty="0">
                <a:effectLst/>
              </a:rPr>
              <a:t>düzey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r>
              <a:rPr lang="tr-TR" b="1" dirty="0"/>
              <a:t>üç basamaklı hastalık koduna bir basamak ilave edilmesiyle oluşturulan hastalık kodlarıdır. Hastalıklar bu şekilde detaylı olarak tanımlanmaktadır. Örnek olarak;</a:t>
            </a:r>
          </a:p>
          <a:p>
            <a:r>
              <a:rPr lang="tr-TR" b="1" dirty="0"/>
              <a:t> </a:t>
            </a:r>
          </a:p>
          <a:p>
            <a:r>
              <a:rPr lang="tr-TR" b="1" dirty="0"/>
              <a:t>A15 Solunum yolları tüberkülozu, bakteriyolojik ve histolojik olarak doğrulanmış</a:t>
            </a:r>
          </a:p>
          <a:p>
            <a:r>
              <a:rPr lang="tr-TR" b="1" dirty="0"/>
              <a:t> </a:t>
            </a:r>
          </a:p>
          <a:p>
            <a:r>
              <a:rPr lang="tr-TR" b="1" dirty="0"/>
              <a:t>A15.0 Akciğer tüberkülozu, kültür ile veya kültür olmadan balgam </a:t>
            </a:r>
            <a:r>
              <a:rPr lang="tr-TR" b="1" dirty="0" err="1"/>
              <a:t>mikroskopisi</a:t>
            </a:r>
            <a:r>
              <a:rPr lang="tr-TR" b="1" dirty="0"/>
              <a:t> ile doğrulanmış</a:t>
            </a:r>
          </a:p>
          <a:p>
            <a:r>
              <a:rPr lang="tr-TR" b="1" dirty="0"/>
              <a:t> </a:t>
            </a:r>
          </a:p>
          <a:p>
            <a:r>
              <a:rPr lang="tr-TR" b="1" dirty="0"/>
              <a:t>A15.1 Akciğer tüberkülozu, sadece kültürle doğrulanmış</a:t>
            </a:r>
          </a:p>
          <a:p>
            <a:r>
              <a:rPr lang="tr-TR" b="1" dirty="0"/>
              <a:t> </a:t>
            </a:r>
          </a:p>
          <a:p>
            <a:r>
              <a:rPr lang="tr-TR" b="1" dirty="0"/>
              <a:t>A15.2 Akciğer tüberkülozu, histolojik olarak doğrulanmış</a:t>
            </a:r>
          </a:p>
          <a:p>
            <a:r>
              <a:rPr lang="tr-TR" b="1" dirty="0"/>
              <a:t> </a:t>
            </a:r>
          </a:p>
          <a:p>
            <a:r>
              <a:rPr lang="tr-TR" b="1" dirty="0"/>
              <a:t>A15.3 Akciğer tüberkülozu, tanımlanmamış yollarla doğrulanmış</a:t>
            </a:r>
          </a:p>
          <a:p>
            <a:r>
              <a:rPr lang="tr-TR" b="1" dirty="0"/>
              <a:t> </a:t>
            </a:r>
          </a:p>
          <a:p>
            <a:r>
              <a:rPr lang="tr-TR" b="1" dirty="0"/>
              <a:t>A15.4 </a:t>
            </a:r>
            <a:r>
              <a:rPr lang="tr-TR" b="1" dirty="0" err="1"/>
              <a:t>İntratorasik</a:t>
            </a:r>
            <a:r>
              <a:rPr lang="tr-TR" b="1" dirty="0"/>
              <a:t> lenf </a:t>
            </a:r>
            <a:r>
              <a:rPr lang="tr-TR" b="1" dirty="0" err="1"/>
              <a:t>nodlarının</a:t>
            </a:r>
            <a:r>
              <a:rPr lang="tr-TR" b="1" dirty="0"/>
              <a:t> tüberkülozu, bakteriyolojik ve histolojik olarak doğrulanmış</a:t>
            </a:r>
          </a:p>
          <a:p>
            <a:r>
              <a:rPr lang="tr-TR" b="1" dirty="0"/>
              <a:t> </a:t>
            </a:r>
          </a:p>
          <a:p>
            <a:r>
              <a:rPr lang="tr-TR" b="1" dirty="0"/>
              <a:t>A15.5 </a:t>
            </a:r>
            <a:r>
              <a:rPr lang="tr-TR" b="1" dirty="0" err="1"/>
              <a:t>Larenks</a:t>
            </a:r>
            <a:r>
              <a:rPr lang="tr-TR" b="1" dirty="0"/>
              <a:t>, </a:t>
            </a:r>
            <a:r>
              <a:rPr lang="tr-TR" b="1" dirty="0" err="1"/>
              <a:t>trakea</a:t>
            </a:r>
            <a:r>
              <a:rPr lang="tr-TR" b="1" dirty="0"/>
              <a:t> ve bronş tüberkülozu, bakteriyolojik ve histolojik olarak doğrulanmış</a:t>
            </a:r>
          </a:p>
          <a:p>
            <a:r>
              <a:rPr lang="tr-TR" b="1" dirty="0"/>
              <a:t> </a:t>
            </a:r>
          </a:p>
          <a:p>
            <a:r>
              <a:rPr lang="tr-TR" b="1" dirty="0"/>
              <a:t>A15.6 Tüberküloz </a:t>
            </a:r>
            <a:r>
              <a:rPr lang="tr-TR" b="1" dirty="0" err="1"/>
              <a:t>plörezi</a:t>
            </a:r>
            <a:r>
              <a:rPr lang="tr-TR" b="1" dirty="0"/>
              <a:t>, bakteriyolojik ve histolojik olarak doğrulanmış</a:t>
            </a:r>
          </a:p>
          <a:p>
            <a:r>
              <a:rPr lang="tr-TR" b="1" dirty="0"/>
              <a:t> </a:t>
            </a:r>
          </a:p>
          <a:p>
            <a:r>
              <a:rPr lang="tr-TR" b="1" dirty="0"/>
              <a:t>A15.7 </a:t>
            </a:r>
            <a:r>
              <a:rPr lang="tr-TR" b="1" dirty="0" err="1"/>
              <a:t>Primer</a:t>
            </a:r>
            <a:r>
              <a:rPr lang="tr-TR" b="1" dirty="0"/>
              <a:t> solunum yolu tüberkülozu, bakteriyolojik ve histolojik olarak doğrulanmış</a:t>
            </a:r>
          </a:p>
          <a:p>
            <a:r>
              <a:rPr lang="tr-TR" b="1" dirty="0"/>
              <a:t> </a:t>
            </a:r>
          </a:p>
          <a:p>
            <a:r>
              <a:rPr lang="tr-TR" b="1" dirty="0"/>
              <a:t>A15.8 Diğer solunum yolu tüberkülozu, bakteriyolojik ve histolojik olarak doğrulanmış</a:t>
            </a:r>
          </a:p>
          <a:p>
            <a:r>
              <a:rPr lang="tr-TR" b="1" dirty="0"/>
              <a:t> </a:t>
            </a:r>
          </a:p>
          <a:p>
            <a:r>
              <a:rPr lang="tr-TR" b="1" dirty="0"/>
              <a:t>A15.9 Tanımlanmamış solunum yolu tüberkülozu, bakteriyolojik ve histolojik olarak doğrulanmış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2401639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effectLst/>
              </a:rPr>
              <a:t>Beşinci</a:t>
            </a:r>
            <a:r>
              <a:rPr lang="tr-TR" dirty="0">
                <a:effectLst/>
              </a:rPr>
              <a:t> </a:t>
            </a:r>
            <a:r>
              <a:rPr lang="tr-TR" b="1" dirty="0">
                <a:effectLst/>
              </a:rPr>
              <a:t>Düzey,</a:t>
            </a:r>
            <a:r>
              <a:rPr lang="tr-TR" dirty="0">
                <a:effectLst/>
              </a:rPr>
              <a:t>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tr-TR" dirty="0"/>
              <a:t>dördüncü karakterden farklı bir eksen boyunca alt </a:t>
            </a:r>
            <a:r>
              <a:rPr lang="tr-TR" dirty="0" err="1"/>
              <a:t>kırılım</a:t>
            </a:r>
            <a:r>
              <a:rPr lang="tr-TR" dirty="0"/>
              <a:t> için kullanılmıştır. Örnek olarak;</a:t>
            </a:r>
          </a:p>
          <a:p>
            <a:r>
              <a:rPr lang="tr-TR" dirty="0"/>
              <a:t> </a:t>
            </a:r>
          </a:p>
          <a:p>
            <a:r>
              <a:rPr lang="tr-TR" dirty="0"/>
              <a:t>XIII. Bölüm-Anatomik bölgelere göre alt bölümler</a:t>
            </a:r>
          </a:p>
          <a:p>
            <a:r>
              <a:rPr lang="tr-TR" dirty="0"/>
              <a:t> </a:t>
            </a:r>
          </a:p>
          <a:p>
            <a:r>
              <a:rPr lang="tr-TR" dirty="0"/>
              <a:t>M05.01-Felty sendromu, omuz bölgesi</a:t>
            </a:r>
          </a:p>
          <a:p>
            <a:r>
              <a:rPr lang="tr-TR" dirty="0"/>
              <a:t> </a:t>
            </a:r>
          </a:p>
          <a:p>
            <a:r>
              <a:rPr lang="tr-TR" dirty="0"/>
              <a:t>XIX. Bölüm-Açık ve kapalı kırıklarla açık yara olan ve olmayan kafatası içi, göğüs içi ve karın içi yaralanmalarını belirten alt bölümler</a:t>
            </a:r>
          </a:p>
          <a:p>
            <a:r>
              <a:rPr lang="tr-TR" dirty="0"/>
              <a:t> </a:t>
            </a:r>
          </a:p>
          <a:p>
            <a:r>
              <a:rPr lang="tr-TR" dirty="0"/>
              <a:t>Kullanılmayan “U” kodları</a:t>
            </a:r>
          </a:p>
          <a:p>
            <a:r>
              <a:rPr lang="tr-TR" dirty="0"/>
              <a:t> </a:t>
            </a:r>
          </a:p>
          <a:p>
            <a:r>
              <a:rPr lang="tr-TR" dirty="0"/>
              <a:t>U00-U49 kodları, belirsiz bir etiyolojinin yeni hastalıklarına geçici olarak atanırken kullanılması içindir.</a:t>
            </a:r>
          </a:p>
          <a:p>
            <a:r>
              <a:rPr lang="tr-TR" dirty="0"/>
              <a:t> </a:t>
            </a:r>
          </a:p>
          <a:p>
            <a:r>
              <a:rPr lang="tr-TR" dirty="0"/>
              <a:t>U50-U99 kodları, örneğin özel bir proje için farklı bir alt sınıflandırma sınanırken, olduğu gibi araştırmada kullanılabilir.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3359877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dirty="0">
                <a:effectLst/>
              </a:rPr>
              <a:t>ICD-10’da Yer Alan Bölümlerin Özellikleri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tr-TR" b="1" i="1" dirty="0"/>
              <a:t>Enfeksiyon</a:t>
            </a:r>
            <a:r>
              <a:rPr lang="tr-TR" b="1" dirty="0"/>
              <a:t> </a:t>
            </a:r>
            <a:r>
              <a:rPr lang="tr-TR" b="1" i="1" dirty="0"/>
              <a:t>ve</a:t>
            </a:r>
            <a:r>
              <a:rPr lang="tr-TR" b="1" dirty="0"/>
              <a:t> </a:t>
            </a:r>
            <a:r>
              <a:rPr lang="tr-TR" b="1" i="1" dirty="0" err="1"/>
              <a:t>Paraziter</a:t>
            </a:r>
            <a:r>
              <a:rPr lang="tr-TR" b="1" dirty="0"/>
              <a:t> </a:t>
            </a:r>
            <a:r>
              <a:rPr lang="tr-TR" b="1" i="1" dirty="0"/>
              <a:t>Hastalıklar</a:t>
            </a:r>
            <a:r>
              <a:rPr lang="tr-TR" i="1" dirty="0"/>
              <a:t>:</a:t>
            </a:r>
            <a:r>
              <a:rPr lang="tr-TR" dirty="0"/>
              <a:t> </a:t>
            </a:r>
            <a:endParaRPr lang="tr-TR" dirty="0" smtClean="0"/>
          </a:p>
          <a:p>
            <a:r>
              <a:rPr lang="tr-TR" dirty="0" smtClean="0"/>
              <a:t>Bu </a:t>
            </a:r>
            <a:r>
              <a:rPr lang="tr-TR" dirty="0"/>
              <a:t>bölüm için, A00-B99 arasındaki </a:t>
            </a:r>
            <a:r>
              <a:rPr lang="tr-TR" dirty="0" err="1"/>
              <a:t>alfanümerik</a:t>
            </a:r>
            <a:r>
              <a:rPr lang="tr-TR" dirty="0"/>
              <a:t> kodlar ayrılmıştır. </a:t>
            </a:r>
            <a:endParaRPr lang="tr-TR" dirty="0" smtClean="0"/>
          </a:p>
          <a:p>
            <a:r>
              <a:rPr lang="tr-TR" dirty="0" smtClean="0"/>
              <a:t>Bu </a:t>
            </a:r>
            <a:r>
              <a:rPr lang="tr-TR" dirty="0"/>
              <a:t>bölümde enfeksiyon ve </a:t>
            </a:r>
            <a:r>
              <a:rPr lang="tr-TR" dirty="0" err="1"/>
              <a:t>paraziter</a:t>
            </a:r>
            <a:r>
              <a:rPr lang="tr-TR" dirty="0"/>
              <a:t> hastalıkların büyük bir bölümü yer almaktadır. </a:t>
            </a:r>
            <a:endParaRPr lang="tr-TR" dirty="0" smtClean="0"/>
          </a:p>
          <a:p>
            <a:r>
              <a:rPr lang="tr-TR" dirty="0" smtClean="0"/>
              <a:t>Bölüm</a:t>
            </a:r>
            <a:r>
              <a:rPr lang="tr-TR" dirty="0"/>
              <a:t>, hastalık ya da hastalıklara neden olan organizmalara göre düzenlenmiştir. </a:t>
            </a:r>
            <a:endParaRPr lang="tr-TR" dirty="0" smtClean="0"/>
          </a:p>
          <a:p>
            <a:r>
              <a:rPr lang="tr-TR" dirty="0" smtClean="0"/>
              <a:t>Ayrıca</a:t>
            </a:r>
            <a:r>
              <a:rPr lang="tr-TR" dirty="0"/>
              <a:t>, hastalığın </a:t>
            </a:r>
            <a:r>
              <a:rPr lang="tr-TR" dirty="0" err="1"/>
              <a:t>etyolojisini</a:t>
            </a:r>
            <a:r>
              <a:rPr lang="tr-TR" dirty="0"/>
              <a:t> (yıldız simgesi) belirleyen uyarılar bulunmaktadır. </a:t>
            </a:r>
            <a:endParaRPr lang="tr-TR" dirty="0" smtClean="0"/>
          </a:p>
          <a:p>
            <a:r>
              <a:rPr lang="tr-TR" dirty="0" smtClean="0"/>
              <a:t>Bu </a:t>
            </a:r>
            <a:r>
              <a:rPr lang="tr-TR" dirty="0"/>
              <a:t>durum ICD-10’da yer alan, hastalıkları ve etkenlerini birlikte kodlama imkânı veren önemli bir özelliktir. Örnek olarak;</a:t>
            </a:r>
          </a:p>
          <a:p>
            <a:r>
              <a:rPr lang="tr-TR" dirty="0"/>
              <a:t> </a:t>
            </a:r>
          </a:p>
          <a:p>
            <a:r>
              <a:rPr lang="tr-TR" dirty="0"/>
              <a:t>A02.2	Lokalize </a:t>
            </a:r>
            <a:r>
              <a:rPr lang="tr-TR" dirty="0" err="1"/>
              <a:t>salmonella</a:t>
            </a:r>
            <a:r>
              <a:rPr lang="tr-TR" dirty="0"/>
              <a:t> enfeksiyonları</a:t>
            </a:r>
          </a:p>
          <a:p>
            <a:r>
              <a:rPr lang="tr-TR" dirty="0"/>
              <a:t> </a:t>
            </a:r>
          </a:p>
          <a:p>
            <a:r>
              <a:rPr lang="tr-TR" dirty="0" err="1"/>
              <a:t>Salmonella</a:t>
            </a:r>
            <a:r>
              <a:rPr lang="tr-TR" dirty="0"/>
              <a:t>: • </a:t>
            </a:r>
            <a:r>
              <a:rPr lang="tr-TR" dirty="0" err="1"/>
              <a:t>artriti</a:t>
            </a:r>
            <a:r>
              <a:rPr lang="tr-TR" dirty="0"/>
              <a:t> (</a:t>
            </a:r>
            <a:r>
              <a:rPr lang="tr-TR" u="sng" dirty="0"/>
              <a:t>M01.3-</a:t>
            </a:r>
            <a:r>
              <a:rPr lang="tr-TR" dirty="0"/>
              <a:t>*)</a:t>
            </a:r>
          </a:p>
          <a:p>
            <a:r>
              <a:rPr lang="tr-TR" dirty="0"/>
              <a:t> </a:t>
            </a:r>
          </a:p>
          <a:p>
            <a:r>
              <a:rPr lang="tr-TR" dirty="0"/>
              <a:t>• menenjiti </a:t>
            </a:r>
            <a:r>
              <a:rPr lang="tr-TR" u="sng" dirty="0"/>
              <a:t>(G01*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2932018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dirty="0">
                <a:effectLst/>
              </a:rPr>
              <a:t>ICD-10’da Yer Alan Bölümlerin Özellikleri </a:t>
            </a:r>
            <a:endParaRPr lang="tr-TR" sz="32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tr-TR" b="1" i="1" dirty="0" err="1"/>
              <a:t>Neoplaziler</a:t>
            </a:r>
            <a:r>
              <a:rPr lang="tr-TR" b="1" dirty="0"/>
              <a:t> </a:t>
            </a:r>
            <a:r>
              <a:rPr lang="tr-TR" b="1" i="1" dirty="0"/>
              <a:t>(Tümörler):</a:t>
            </a:r>
            <a:r>
              <a:rPr lang="tr-TR" b="1" dirty="0"/>
              <a:t> </a:t>
            </a:r>
            <a:endParaRPr lang="tr-TR" b="1" dirty="0" smtClean="0"/>
          </a:p>
          <a:p>
            <a:endParaRPr lang="tr-TR" b="1" dirty="0"/>
          </a:p>
          <a:p>
            <a:r>
              <a:rPr lang="tr-TR" dirty="0" smtClean="0"/>
              <a:t>Bu </a:t>
            </a:r>
            <a:r>
              <a:rPr lang="tr-TR" dirty="0"/>
              <a:t>bölüm için C00-D48 arasındaki </a:t>
            </a:r>
            <a:r>
              <a:rPr lang="tr-TR" dirty="0" err="1"/>
              <a:t>alfanümerik</a:t>
            </a:r>
            <a:r>
              <a:rPr lang="tr-TR" dirty="0"/>
              <a:t> kodlar ayrılmıştır. 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err="1" smtClean="0"/>
              <a:t>Neoplazilerin</a:t>
            </a:r>
            <a:r>
              <a:rPr lang="tr-TR" dirty="0" smtClean="0"/>
              <a:t> </a:t>
            </a:r>
            <a:r>
              <a:rPr lang="tr-TR" dirty="0"/>
              <a:t>kodlanmasında kötü huylu (</a:t>
            </a:r>
            <a:r>
              <a:rPr lang="tr-TR" dirty="0" err="1"/>
              <a:t>malignant</a:t>
            </a:r>
            <a:r>
              <a:rPr lang="tr-TR" dirty="0"/>
              <a:t>) </a:t>
            </a:r>
            <a:r>
              <a:rPr lang="tr-TR" dirty="0" err="1"/>
              <a:t>neoplaziler</a:t>
            </a:r>
            <a:r>
              <a:rPr lang="tr-TR" dirty="0"/>
              <a:t> C00- C97 aralığında, iyi huylu (benin) ve davranışı belirli olmayan </a:t>
            </a:r>
            <a:r>
              <a:rPr lang="tr-TR" dirty="0" err="1"/>
              <a:t>neoplaziler</a:t>
            </a:r>
            <a:r>
              <a:rPr lang="tr-TR" dirty="0"/>
              <a:t> (D00-D48) kod aralığına yerleştirilmiştir. 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Kodlar</a:t>
            </a:r>
            <a:r>
              <a:rPr lang="tr-TR" dirty="0"/>
              <a:t>, </a:t>
            </a:r>
            <a:r>
              <a:rPr lang="tr-TR" dirty="0" err="1" smtClean="0"/>
              <a:t>neoplazinin</a:t>
            </a:r>
            <a:r>
              <a:rPr lang="tr-TR" dirty="0"/>
              <a:t> </a:t>
            </a:r>
            <a:r>
              <a:rPr lang="tr-TR" dirty="0" smtClean="0"/>
              <a:t>vücutta </a:t>
            </a:r>
            <a:r>
              <a:rPr lang="tr-TR" dirty="0"/>
              <a:t>tutunduğu anatomik bölge (</a:t>
            </a:r>
            <a:r>
              <a:rPr lang="tr-TR" dirty="0" err="1"/>
              <a:t>topografi</a:t>
            </a:r>
            <a:r>
              <a:rPr lang="tr-TR" dirty="0"/>
              <a:t>), </a:t>
            </a:r>
            <a:r>
              <a:rPr lang="tr-TR" dirty="0" err="1"/>
              <a:t>neoplazinin</a:t>
            </a:r>
            <a:r>
              <a:rPr lang="tr-TR" dirty="0"/>
              <a:t> davranışı, </a:t>
            </a:r>
            <a:r>
              <a:rPr lang="tr-TR" dirty="0" err="1"/>
              <a:t>malign</a:t>
            </a:r>
            <a:r>
              <a:rPr lang="tr-TR" dirty="0"/>
              <a:t> </a:t>
            </a:r>
            <a:r>
              <a:rPr lang="tr-TR" dirty="0" err="1"/>
              <a:t>neoplaziler</a:t>
            </a:r>
            <a:r>
              <a:rPr lang="tr-TR" dirty="0"/>
              <a:t> için </a:t>
            </a:r>
            <a:r>
              <a:rPr lang="tr-TR" dirty="0" err="1"/>
              <a:t>primer</a:t>
            </a:r>
            <a:r>
              <a:rPr lang="tr-TR" dirty="0"/>
              <a:t> ve/veya </a:t>
            </a:r>
            <a:r>
              <a:rPr lang="tr-TR" dirty="0" err="1"/>
              <a:t>sekonder</a:t>
            </a:r>
            <a:r>
              <a:rPr lang="tr-TR" dirty="0"/>
              <a:t> yer ve </a:t>
            </a:r>
            <a:r>
              <a:rPr lang="tr-TR" dirty="0" err="1"/>
              <a:t>neoplazinin</a:t>
            </a:r>
            <a:r>
              <a:rPr lang="tr-TR" dirty="0"/>
              <a:t> </a:t>
            </a:r>
            <a:r>
              <a:rPr lang="tr-TR" dirty="0" err="1"/>
              <a:t>morfolojisi’ne</a:t>
            </a:r>
            <a:r>
              <a:rPr lang="tr-TR" dirty="0"/>
              <a:t> göre düzenlenmiştir. 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err="1" smtClean="0"/>
              <a:t>Neoplazilerin</a:t>
            </a:r>
            <a:r>
              <a:rPr lang="tr-TR" dirty="0" smtClean="0"/>
              <a:t> </a:t>
            </a:r>
            <a:r>
              <a:rPr lang="tr-TR" dirty="0"/>
              <a:t>kodlanması için, </a:t>
            </a:r>
            <a:r>
              <a:rPr lang="tr-TR" dirty="0" err="1"/>
              <a:t>neoplazi</a:t>
            </a:r>
            <a:r>
              <a:rPr lang="tr-TR" dirty="0"/>
              <a:t> tablosu ve morfoloji tablosu kullanılır. 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err="1" smtClean="0"/>
              <a:t>Neoplazi</a:t>
            </a:r>
            <a:r>
              <a:rPr lang="tr-TR" dirty="0" smtClean="0"/>
              <a:t> </a:t>
            </a:r>
            <a:r>
              <a:rPr lang="tr-TR" dirty="0"/>
              <a:t>koduyla birlikte morfoloji kodu da kullanılabilir. </a:t>
            </a:r>
            <a:endParaRPr lang="tr-TR" dirty="0" smtClean="0"/>
          </a:p>
          <a:p>
            <a:endParaRPr lang="tr-TR" dirty="0"/>
          </a:p>
          <a:p>
            <a:r>
              <a:rPr lang="tr-TR" b="1" dirty="0" smtClean="0"/>
              <a:t>Örneğin</a:t>
            </a:r>
            <a:r>
              <a:rPr lang="tr-TR" b="1" dirty="0"/>
              <a:t>, </a:t>
            </a:r>
            <a:r>
              <a:rPr lang="tr-TR" dirty="0"/>
              <a:t>akut </a:t>
            </a:r>
            <a:r>
              <a:rPr lang="tr-TR" dirty="0" err="1"/>
              <a:t>myeloblastik</a:t>
            </a:r>
            <a:r>
              <a:rPr lang="tr-TR" dirty="0"/>
              <a:t> lösemi tanısı için;</a:t>
            </a:r>
          </a:p>
          <a:p>
            <a:r>
              <a:rPr lang="tr-TR" dirty="0"/>
              <a:t> </a:t>
            </a:r>
          </a:p>
          <a:p>
            <a:r>
              <a:rPr lang="tr-TR" dirty="0"/>
              <a:t>C92.0 Akut </a:t>
            </a:r>
            <a:r>
              <a:rPr lang="tr-TR" dirty="0" err="1"/>
              <a:t>miyeloid</a:t>
            </a:r>
            <a:r>
              <a:rPr lang="tr-TR" dirty="0"/>
              <a:t> lösemi M 9861/3 Akut </a:t>
            </a:r>
            <a:r>
              <a:rPr lang="tr-TR" dirty="0" err="1"/>
              <a:t>miyeloid</a:t>
            </a:r>
            <a:r>
              <a:rPr lang="tr-TR" dirty="0"/>
              <a:t> lösemi kodları kullanılır.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3384631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dirty="0">
                <a:effectLst/>
              </a:rPr>
              <a:t>ICD-10’da Yer Alan Bölümlerin Özellikleri </a:t>
            </a:r>
            <a:endParaRPr lang="tr-TR" sz="32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tr-TR" b="1" i="1" dirty="0"/>
              <a:t>Kan</a:t>
            </a:r>
            <a:r>
              <a:rPr lang="tr-TR" b="1" dirty="0"/>
              <a:t> </a:t>
            </a:r>
            <a:r>
              <a:rPr lang="tr-TR" b="1" i="1" dirty="0"/>
              <a:t>ve</a:t>
            </a:r>
            <a:r>
              <a:rPr lang="tr-TR" b="1" dirty="0"/>
              <a:t> </a:t>
            </a:r>
            <a:r>
              <a:rPr lang="tr-TR" b="1" i="1" dirty="0"/>
              <a:t>Kan</a:t>
            </a:r>
            <a:r>
              <a:rPr lang="tr-TR" b="1" dirty="0"/>
              <a:t> </a:t>
            </a:r>
            <a:r>
              <a:rPr lang="tr-TR" b="1" i="1" dirty="0"/>
              <a:t>Yapıcı</a:t>
            </a:r>
            <a:r>
              <a:rPr lang="tr-TR" b="1" dirty="0"/>
              <a:t> </a:t>
            </a:r>
            <a:r>
              <a:rPr lang="tr-TR" b="1" i="1" dirty="0"/>
              <a:t>Organların</a:t>
            </a:r>
            <a:r>
              <a:rPr lang="tr-TR" b="1" dirty="0"/>
              <a:t> </a:t>
            </a:r>
            <a:r>
              <a:rPr lang="tr-TR" b="1" i="1" dirty="0"/>
              <a:t>Hastalıkları</a:t>
            </a:r>
            <a:r>
              <a:rPr lang="tr-TR" b="1" dirty="0"/>
              <a:t> </a:t>
            </a:r>
            <a:r>
              <a:rPr lang="tr-TR" b="1" i="1" dirty="0"/>
              <a:t>ve</a:t>
            </a:r>
            <a:r>
              <a:rPr lang="tr-TR" b="1" dirty="0"/>
              <a:t> </a:t>
            </a:r>
            <a:r>
              <a:rPr lang="tr-TR" b="1" i="1" dirty="0" err="1"/>
              <a:t>İmmün</a:t>
            </a:r>
            <a:r>
              <a:rPr lang="tr-TR" b="1" dirty="0"/>
              <a:t> </a:t>
            </a:r>
            <a:r>
              <a:rPr lang="tr-TR" b="1" i="1" dirty="0"/>
              <a:t>Sistem</a:t>
            </a:r>
            <a:r>
              <a:rPr lang="tr-TR" b="1" dirty="0"/>
              <a:t> </a:t>
            </a:r>
            <a:r>
              <a:rPr lang="tr-TR" b="1" i="1" dirty="0"/>
              <a:t>ile</a:t>
            </a:r>
            <a:r>
              <a:rPr lang="tr-TR" b="1" dirty="0"/>
              <a:t> </a:t>
            </a:r>
            <a:r>
              <a:rPr lang="tr-TR" b="1" i="1" dirty="0"/>
              <a:t>İlgili</a:t>
            </a:r>
            <a:r>
              <a:rPr lang="tr-TR" b="1" dirty="0"/>
              <a:t> </a:t>
            </a:r>
            <a:r>
              <a:rPr lang="tr-TR" b="1" i="1" dirty="0"/>
              <a:t>Belirli</a:t>
            </a:r>
            <a:r>
              <a:rPr lang="tr-TR" b="1" dirty="0"/>
              <a:t> </a:t>
            </a:r>
            <a:r>
              <a:rPr lang="tr-TR" b="1" i="1" dirty="0"/>
              <a:t>Bozukluklar</a:t>
            </a:r>
            <a:r>
              <a:rPr lang="tr-TR" i="1" dirty="0"/>
              <a:t>:</a:t>
            </a:r>
            <a:r>
              <a:rPr lang="tr-TR" dirty="0"/>
              <a:t> </a:t>
            </a:r>
            <a:endParaRPr lang="tr-TR" dirty="0" smtClean="0"/>
          </a:p>
          <a:p>
            <a:endParaRPr lang="tr-TR" dirty="0"/>
          </a:p>
          <a:p>
            <a:r>
              <a:rPr lang="tr-TR" dirty="0" smtClean="0"/>
              <a:t>Bu </a:t>
            </a:r>
            <a:r>
              <a:rPr lang="tr-TR" dirty="0"/>
              <a:t>bölüm için (D50-D89) arasındaki </a:t>
            </a:r>
            <a:r>
              <a:rPr lang="tr-TR" dirty="0" err="1"/>
              <a:t>alfanümerik</a:t>
            </a:r>
            <a:r>
              <a:rPr lang="tr-TR" dirty="0"/>
              <a:t> kodlar ayrılmıştır. </a:t>
            </a:r>
            <a:r>
              <a:rPr lang="tr-TR" dirty="0" smtClean="0"/>
              <a:t>Bu </a:t>
            </a:r>
            <a:r>
              <a:rPr lang="tr-TR" dirty="0"/>
              <a:t>bölümde ki kodlar; anemiler, </a:t>
            </a:r>
            <a:r>
              <a:rPr lang="tr-TR" dirty="0" err="1"/>
              <a:t>koagülasyon</a:t>
            </a:r>
            <a:r>
              <a:rPr lang="tr-TR" dirty="0"/>
              <a:t> bozukluğu hastalıkları, kan ve kan hücreleri hastalıkları (lösemiler hariç), </a:t>
            </a:r>
            <a:r>
              <a:rPr lang="tr-TR" dirty="0" err="1"/>
              <a:t>immün</a:t>
            </a:r>
            <a:r>
              <a:rPr lang="tr-TR" dirty="0"/>
              <a:t> sistemin hastalıklarını içerir. </a:t>
            </a:r>
            <a:endParaRPr lang="tr-TR" dirty="0" smtClean="0"/>
          </a:p>
          <a:p>
            <a:endParaRPr lang="tr-TR" dirty="0"/>
          </a:p>
          <a:p>
            <a:r>
              <a:rPr lang="tr-TR" dirty="0" smtClean="0"/>
              <a:t>Bu </a:t>
            </a:r>
            <a:r>
              <a:rPr lang="tr-TR" dirty="0"/>
              <a:t>bölümde yer alan hastalıklara bir ilaç neden olmuşsa Bölüm </a:t>
            </a:r>
            <a:r>
              <a:rPr lang="tr-TR" dirty="0" err="1"/>
              <a:t>XX’den</a:t>
            </a:r>
            <a:r>
              <a:rPr lang="tr-TR" dirty="0"/>
              <a:t> ikinci bir kod kullanılır. </a:t>
            </a:r>
            <a:endParaRPr lang="tr-TR" dirty="0" smtClean="0"/>
          </a:p>
          <a:p>
            <a:endParaRPr lang="tr-TR" dirty="0"/>
          </a:p>
          <a:p>
            <a:r>
              <a:rPr lang="tr-TR" dirty="0" smtClean="0"/>
              <a:t>Böylece </a:t>
            </a:r>
            <a:r>
              <a:rPr lang="tr-TR" dirty="0"/>
              <a:t>hastalığı ve eğer etkisi varsa hastalığa neden olan ilacı birlikte değerlendirerek önemli bir istatistiksel veri elde edebiliriz. </a:t>
            </a:r>
            <a:endParaRPr lang="tr-TR" dirty="0" smtClean="0"/>
          </a:p>
          <a:p>
            <a:endParaRPr lang="tr-TR" dirty="0"/>
          </a:p>
          <a:p>
            <a:r>
              <a:rPr lang="tr-TR" dirty="0" smtClean="0"/>
              <a:t>Örneğin </a:t>
            </a:r>
            <a:r>
              <a:rPr lang="tr-TR" dirty="0"/>
              <a:t>hastada, </a:t>
            </a:r>
            <a:r>
              <a:rPr lang="tr-TR" dirty="0" err="1"/>
              <a:t>Trimetoprim’in</a:t>
            </a:r>
            <a:r>
              <a:rPr lang="tr-TR" dirty="0"/>
              <a:t> neden olduğu </a:t>
            </a:r>
            <a:r>
              <a:rPr lang="tr-TR" dirty="0" err="1"/>
              <a:t>folat</a:t>
            </a:r>
            <a:r>
              <a:rPr lang="tr-TR" dirty="0"/>
              <a:t> eksikliği anemisi olduğu tanısı konulmuşsa;</a:t>
            </a:r>
          </a:p>
          <a:p>
            <a:r>
              <a:rPr lang="tr-TR" dirty="0"/>
              <a:t> </a:t>
            </a:r>
          </a:p>
          <a:p>
            <a:r>
              <a:rPr lang="tr-TR" dirty="0"/>
              <a:t>D52.1 İlaca bağlı </a:t>
            </a:r>
            <a:r>
              <a:rPr lang="tr-TR" dirty="0" err="1"/>
              <a:t>folat</a:t>
            </a:r>
            <a:r>
              <a:rPr lang="tr-TR" dirty="0"/>
              <a:t> eksikliği anemisi ve</a:t>
            </a:r>
          </a:p>
          <a:p>
            <a:r>
              <a:rPr lang="tr-TR" dirty="0"/>
              <a:t> </a:t>
            </a:r>
          </a:p>
          <a:p>
            <a:r>
              <a:rPr lang="tr-TR" dirty="0"/>
              <a:t>Y41.2 Kan </a:t>
            </a:r>
            <a:r>
              <a:rPr lang="tr-TR" dirty="0" err="1"/>
              <a:t>protozoalarına</a:t>
            </a:r>
            <a:r>
              <a:rPr lang="tr-TR" dirty="0"/>
              <a:t> diğer etkili </a:t>
            </a:r>
            <a:r>
              <a:rPr lang="tr-TR" dirty="0" err="1"/>
              <a:t>antimalaryaller</a:t>
            </a:r>
            <a:r>
              <a:rPr lang="tr-TR" dirty="0"/>
              <a:t> ve ilaçlar kodları birlikte kullanılabilir.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2183405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dirty="0">
                <a:effectLst/>
              </a:rPr>
              <a:t>ICD-10’da Yer Alan Bölümlerin Özellikleri </a:t>
            </a:r>
            <a:endParaRPr lang="tr-TR" sz="32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tr-TR" b="1" i="1" dirty="0"/>
              <a:t>Endokrin,</a:t>
            </a:r>
            <a:r>
              <a:rPr lang="tr-TR" b="1" dirty="0"/>
              <a:t> </a:t>
            </a:r>
            <a:r>
              <a:rPr lang="tr-TR" b="1" i="1" dirty="0" err="1"/>
              <a:t>Nütrisyonel</a:t>
            </a:r>
            <a:r>
              <a:rPr lang="tr-TR" b="1" dirty="0"/>
              <a:t> </a:t>
            </a:r>
            <a:r>
              <a:rPr lang="tr-TR" b="1" i="1" dirty="0"/>
              <a:t>ve</a:t>
            </a:r>
            <a:r>
              <a:rPr lang="tr-TR" b="1" dirty="0"/>
              <a:t> </a:t>
            </a:r>
            <a:r>
              <a:rPr lang="tr-TR" b="1" i="1" dirty="0" err="1"/>
              <a:t>Metabolik</a:t>
            </a:r>
            <a:r>
              <a:rPr lang="tr-TR" b="1" dirty="0"/>
              <a:t> </a:t>
            </a:r>
            <a:r>
              <a:rPr lang="tr-TR" b="1" i="1" dirty="0"/>
              <a:t>Hastalıklar</a:t>
            </a:r>
            <a:r>
              <a:rPr lang="tr-TR" i="1" dirty="0"/>
              <a:t>:</a:t>
            </a:r>
            <a:r>
              <a:rPr lang="tr-TR" dirty="0"/>
              <a:t> </a:t>
            </a:r>
            <a:endParaRPr lang="tr-TR" dirty="0" smtClean="0"/>
          </a:p>
          <a:p>
            <a:endParaRPr lang="tr-TR" dirty="0"/>
          </a:p>
          <a:p>
            <a:r>
              <a:rPr lang="tr-TR" dirty="0" smtClean="0"/>
              <a:t>Bu </a:t>
            </a:r>
            <a:r>
              <a:rPr lang="tr-TR" dirty="0"/>
              <a:t>bölüm için E00-E89 arasındaki </a:t>
            </a:r>
            <a:r>
              <a:rPr lang="tr-TR" dirty="0" err="1"/>
              <a:t>alfanümerik</a:t>
            </a:r>
            <a:r>
              <a:rPr lang="tr-TR" dirty="0"/>
              <a:t> kodlara yer verilmiştir. </a:t>
            </a:r>
            <a:endParaRPr lang="tr-TR" dirty="0" smtClean="0"/>
          </a:p>
          <a:p>
            <a:endParaRPr lang="tr-TR" dirty="0"/>
          </a:p>
          <a:p>
            <a:r>
              <a:rPr lang="tr-TR" dirty="0" smtClean="0"/>
              <a:t>Bu </a:t>
            </a:r>
            <a:r>
              <a:rPr lang="tr-TR" dirty="0"/>
              <a:t>bölümde; 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err="1" smtClean="0"/>
              <a:t>tiroid</a:t>
            </a:r>
            <a:r>
              <a:rPr lang="tr-TR" dirty="0" smtClean="0"/>
              <a:t> </a:t>
            </a:r>
            <a:r>
              <a:rPr lang="tr-TR" dirty="0"/>
              <a:t>bezi bozuklukları, 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bozulmuş </a:t>
            </a:r>
            <a:r>
              <a:rPr lang="tr-TR" dirty="0" err="1"/>
              <a:t>glukoz</a:t>
            </a:r>
            <a:r>
              <a:rPr lang="tr-TR" dirty="0"/>
              <a:t> regülasyonu ve </a:t>
            </a:r>
            <a:r>
              <a:rPr lang="tr-TR" dirty="0" err="1"/>
              <a:t>diyabetes</a:t>
            </a:r>
            <a:r>
              <a:rPr lang="tr-TR" dirty="0"/>
              <a:t> </a:t>
            </a:r>
            <a:r>
              <a:rPr lang="tr-TR" dirty="0" err="1"/>
              <a:t>mellitus</a:t>
            </a:r>
            <a:r>
              <a:rPr lang="tr-TR" dirty="0"/>
              <a:t>, 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err="1" smtClean="0"/>
              <a:t>glukoz</a:t>
            </a:r>
            <a:r>
              <a:rPr lang="tr-TR" dirty="0" smtClean="0"/>
              <a:t> </a:t>
            </a:r>
            <a:r>
              <a:rPr lang="tr-TR" dirty="0"/>
              <a:t>regülasyonu ve pankreas iç salgısının diğer bozuklukları, </a:t>
            </a:r>
            <a:endParaRPr lang="tr-TR" dirty="0" smtClean="0"/>
          </a:p>
          <a:p>
            <a:r>
              <a:rPr lang="tr-TR" dirty="0" smtClean="0"/>
              <a:t>diğer </a:t>
            </a:r>
            <a:r>
              <a:rPr lang="tr-TR" dirty="0"/>
              <a:t>endokrin bezlerin bozuklukları, 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err="1" smtClean="0"/>
              <a:t>malnütrisyon</a:t>
            </a:r>
            <a:r>
              <a:rPr lang="tr-TR" dirty="0" smtClean="0"/>
              <a:t> </a:t>
            </a:r>
            <a:r>
              <a:rPr lang="tr-TR" dirty="0"/>
              <a:t>ve </a:t>
            </a:r>
            <a:r>
              <a:rPr lang="tr-TR" dirty="0" err="1"/>
              <a:t>nütrisyonel</a:t>
            </a:r>
            <a:r>
              <a:rPr lang="tr-TR" dirty="0"/>
              <a:t> eksiklikler yer almaktadır.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2994441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dirty="0">
                <a:effectLst/>
              </a:rPr>
              <a:t>ICD-10’da Yer Alan Bölümlerin Özellikleri </a:t>
            </a:r>
            <a:endParaRPr lang="tr-TR" sz="32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tr-TR" b="1" i="1" dirty="0"/>
              <a:t>Akıl</a:t>
            </a:r>
            <a:r>
              <a:rPr lang="tr-TR" b="1" dirty="0"/>
              <a:t> </a:t>
            </a:r>
            <a:r>
              <a:rPr lang="tr-TR" b="1" i="1" dirty="0"/>
              <a:t>ve</a:t>
            </a:r>
            <a:r>
              <a:rPr lang="tr-TR" b="1" dirty="0"/>
              <a:t> </a:t>
            </a:r>
            <a:r>
              <a:rPr lang="tr-TR" b="1" i="1" dirty="0"/>
              <a:t>Davranış</a:t>
            </a:r>
            <a:r>
              <a:rPr lang="tr-TR" b="1" dirty="0"/>
              <a:t> </a:t>
            </a:r>
            <a:r>
              <a:rPr lang="tr-TR" b="1" i="1" dirty="0"/>
              <a:t>Bozuklukları:</a:t>
            </a:r>
            <a:r>
              <a:rPr lang="tr-TR" b="1" dirty="0"/>
              <a:t> </a:t>
            </a:r>
            <a:endParaRPr lang="tr-TR" b="1" dirty="0" smtClean="0"/>
          </a:p>
          <a:p>
            <a:endParaRPr lang="tr-TR" dirty="0"/>
          </a:p>
          <a:p>
            <a:r>
              <a:rPr lang="tr-TR" dirty="0" smtClean="0"/>
              <a:t>Bu </a:t>
            </a:r>
            <a:r>
              <a:rPr lang="tr-TR" dirty="0"/>
              <a:t>bölüm için F00-F99 arasındaki </a:t>
            </a:r>
            <a:r>
              <a:rPr lang="tr-TR" dirty="0" err="1"/>
              <a:t>alfanümerik</a:t>
            </a:r>
            <a:r>
              <a:rPr lang="tr-TR" dirty="0"/>
              <a:t> kodlara yer verilmiştir. </a:t>
            </a:r>
            <a:endParaRPr lang="tr-TR" dirty="0" smtClean="0"/>
          </a:p>
          <a:p>
            <a:r>
              <a:rPr lang="tr-TR" dirty="0" smtClean="0"/>
              <a:t>Bu </a:t>
            </a:r>
            <a:r>
              <a:rPr lang="tr-TR" dirty="0"/>
              <a:t>bölümde; </a:t>
            </a:r>
            <a:endParaRPr lang="tr-TR" dirty="0" smtClean="0"/>
          </a:p>
          <a:p>
            <a:r>
              <a:rPr lang="tr-TR" dirty="0" smtClean="0"/>
              <a:t>organik</a:t>
            </a:r>
            <a:r>
              <a:rPr lang="tr-TR" dirty="0"/>
              <a:t>, </a:t>
            </a:r>
            <a:endParaRPr lang="tr-TR" dirty="0" smtClean="0"/>
          </a:p>
          <a:p>
            <a:r>
              <a:rPr lang="tr-TR" dirty="0" err="1" smtClean="0"/>
              <a:t>semptomatik</a:t>
            </a:r>
            <a:r>
              <a:rPr lang="tr-TR" dirty="0" smtClean="0"/>
              <a:t> </a:t>
            </a:r>
            <a:r>
              <a:rPr lang="tr-TR" dirty="0"/>
              <a:t>ve </a:t>
            </a:r>
            <a:r>
              <a:rPr lang="tr-TR" dirty="0" err="1"/>
              <a:t>mental</a:t>
            </a:r>
            <a:r>
              <a:rPr lang="tr-TR" dirty="0"/>
              <a:t> bozukluklar, </a:t>
            </a:r>
            <a:endParaRPr lang="tr-TR" dirty="0" smtClean="0"/>
          </a:p>
          <a:p>
            <a:r>
              <a:rPr lang="tr-TR" dirty="0" err="1" smtClean="0"/>
              <a:t>psikoaktif</a:t>
            </a:r>
            <a:r>
              <a:rPr lang="tr-TR" dirty="0" smtClean="0"/>
              <a:t> </a:t>
            </a:r>
            <a:r>
              <a:rPr lang="tr-TR" dirty="0"/>
              <a:t>madde kullanımına bağlı </a:t>
            </a:r>
            <a:r>
              <a:rPr lang="tr-TR" dirty="0" err="1"/>
              <a:t>mental</a:t>
            </a:r>
            <a:r>
              <a:rPr lang="tr-TR" dirty="0"/>
              <a:t> ve davranış bozuklukları, </a:t>
            </a:r>
            <a:endParaRPr lang="tr-TR" dirty="0" smtClean="0"/>
          </a:p>
          <a:p>
            <a:r>
              <a:rPr lang="tr-TR" dirty="0" smtClean="0"/>
              <a:t>şizofreni</a:t>
            </a:r>
            <a:r>
              <a:rPr lang="tr-TR" dirty="0"/>
              <a:t>, </a:t>
            </a:r>
            <a:endParaRPr lang="tr-TR" dirty="0" smtClean="0"/>
          </a:p>
          <a:p>
            <a:r>
              <a:rPr lang="tr-TR" dirty="0" err="1" smtClean="0"/>
              <a:t>şizotipal</a:t>
            </a:r>
            <a:r>
              <a:rPr lang="tr-TR" dirty="0" smtClean="0"/>
              <a:t> </a:t>
            </a:r>
            <a:r>
              <a:rPr lang="tr-TR" dirty="0"/>
              <a:t>ve </a:t>
            </a:r>
            <a:r>
              <a:rPr lang="tr-TR" dirty="0" err="1"/>
              <a:t>delüsyonel</a:t>
            </a:r>
            <a:r>
              <a:rPr lang="tr-TR" dirty="0"/>
              <a:t> bozukluklar, </a:t>
            </a:r>
            <a:endParaRPr lang="tr-TR" dirty="0" smtClean="0"/>
          </a:p>
          <a:p>
            <a:r>
              <a:rPr lang="tr-TR" dirty="0" err="1" smtClean="0"/>
              <a:t>duygudurum</a:t>
            </a:r>
            <a:r>
              <a:rPr lang="tr-TR" dirty="0" smtClean="0"/>
              <a:t> </a:t>
            </a:r>
            <a:r>
              <a:rPr lang="tr-TR" dirty="0"/>
              <a:t>bozuklukları, </a:t>
            </a:r>
            <a:endParaRPr lang="tr-TR" dirty="0" smtClean="0"/>
          </a:p>
          <a:p>
            <a:r>
              <a:rPr lang="tr-TR" dirty="0" err="1" smtClean="0"/>
              <a:t>nevrotik</a:t>
            </a:r>
            <a:r>
              <a:rPr lang="tr-TR" dirty="0"/>
              <a:t>, </a:t>
            </a:r>
            <a:endParaRPr lang="tr-TR" dirty="0" smtClean="0"/>
          </a:p>
          <a:p>
            <a:r>
              <a:rPr lang="tr-TR" dirty="0" smtClean="0"/>
              <a:t>strese </a:t>
            </a:r>
            <a:r>
              <a:rPr lang="tr-TR" dirty="0"/>
              <a:t>bağlı ve </a:t>
            </a:r>
            <a:r>
              <a:rPr lang="tr-TR" dirty="0" err="1"/>
              <a:t>somatoform</a:t>
            </a:r>
            <a:r>
              <a:rPr lang="tr-TR" dirty="0"/>
              <a:t> bozukluklar, </a:t>
            </a:r>
            <a:endParaRPr lang="tr-TR" dirty="0" smtClean="0"/>
          </a:p>
          <a:p>
            <a:r>
              <a:rPr lang="tr-TR" dirty="0" smtClean="0"/>
              <a:t>fizyolojik </a:t>
            </a:r>
            <a:r>
              <a:rPr lang="tr-TR" dirty="0"/>
              <a:t>bozukluklar ve fiziksel faktörler ile ilişkili davranış sendromları, </a:t>
            </a:r>
            <a:endParaRPr lang="tr-TR" dirty="0" smtClean="0"/>
          </a:p>
          <a:p>
            <a:r>
              <a:rPr lang="tr-TR" dirty="0" smtClean="0"/>
              <a:t>erişkin </a:t>
            </a:r>
            <a:r>
              <a:rPr lang="tr-TR" dirty="0"/>
              <a:t>kişilik ve davranış bozuklukları, </a:t>
            </a:r>
            <a:endParaRPr lang="tr-TR" dirty="0" smtClean="0"/>
          </a:p>
          <a:p>
            <a:r>
              <a:rPr lang="tr-TR" dirty="0" err="1" smtClean="0"/>
              <a:t>mental</a:t>
            </a:r>
            <a:r>
              <a:rPr lang="tr-TR" dirty="0" smtClean="0"/>
              <a:t> </a:t>
            </a:r>
            <a:r>
              <a:rPr lang="tr-TR" dirty="0" err="1"/>
              <a:t>retardasyon</a:t>
            </a:r>
            <a:r>
              <a:rPr lang="tr-TR" dirty="0"/>
              <a:t>, </a:t>
            </a:r>
            <a:endParaRPr lang="tr-TR" dirty="0" smtClean="0"/>
          </a:p>
          <a:p>
            <a:r>
              <a:rPr lang="tr-TR" dirty="0" smtClean="0"/>
              <a:t>psikolojik </a:t>
            </a:r>
            <a:r>
              <a:rPr lang="tr-TR" dirty="0"/>
              <a:t>gelişim bozuklukları, </a:t>
            </a:r>
          </a:p>
          <a:p>
            <a:r>
              <a:rPr lang="tr-TR" dirty="0" smtClean="0"/>
              <a:t>genellikle </a:t>
            </a:r>
            <a:r>
              <a:rPr lang="tr-TR" dirty="0"/>
              <a:t>çocukluk ve ergenlikte başlayan davranış bozuklukları ve duygusal bozukluklar ve tanımlanmamış </a:t>
            </a:r>
            <a:r>
              <a:rPr lang="tr-TR" dirty="0" err="1"/>
              <a:t>mental</a:t>
            </a:r>
            <a:r>
              <a:rPr lang="tr-TR" dirty="0"/>
              <a:t> bozukluklar bu bölümde yer alır. </a:t>
            </a:r>
            <a:endParaRPr lang="tr-TR" dirty="0" smtClean="0"/>
          </a:p>
          <a:p>
            <a:r>
              <a:rPr lang="tr-TR" dirty="0" smtClean="0"/>
              <a:t>Bu </a:t>
            </a:r>
            <a:r>
              <a:rPr lang="tr-TR" dirty="0"/>
              <a:t>bölümde hastalıklara ilişkin detaylı ve bölüme özgü tanımlar yer almaktadır. Bu nedenle kodlama yaparken tanımlamalara ve hekimin koyduğu tanılara dikkat etmek gereklidir.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2189757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dirty="0">
                <a:effectLst/>
              </a:rPr>
              <a:t>ICD-10’da Yer Alan Bölümlerin Özellikleri </a:t>
            </a:r>
            <a:endParaRPr lang="tr-TR" sz="32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tr-TR" b="1" i="1" dirty="0"/>
              <a:t>Sinir</a:t>
            </a:r>
            <a:r>
              <a:rPr lang="tr-TR" b="1" dirty="0"/>
              <a:t> </a:t>
            </a:r>
            <a:r>
              <a:rPr lang="tr-TR" b="1" i="1" dirty="0"/>
              <a:t>Sistemi</a:t>
            </a:r>
            <a:r>
              <a:rPr lang="tr-TR" b="1" dirty="0"/>
              <a:t> </a:t>
            </a:r>
            <a:r>
              <a:rPr lang="tr-TR" b="1" i="1" dirty="0"/>
              <a:t>Hastalıkları:</a:t>
            </a:r>
            <a:r>
              <a:rPr lang="tr-TR" b="1" dirty="0"/>
              <a:t> </a:t>
            </a:r>
            <a:endParaRPr lang="tr-TR" b="1" dirty="0" smtClean="0"/>
          </a:p>
          <a:p>
            <a:endParaRPr lang="tr-TR" dirty="0"/>
          </a:p>
          <a:p>
            <a:r>
              <a:rPr lang="tr-TR" dirty="0" smtClean="0"/>
              <a:t>Bu </a:t>
            </a:r>
            <a:r>
              <a:rPr lang="tr-TR" dirty="0"/>
              <a:t>bölüm için G00-G99 arasındaki </a:t>
            </a:r>
            <a:r>
              <a:rPr lang="tr-TR" dirty="0" err="1"/>
              <a:t>alfanümerik</a:t>
            </a:r>
            <a:r>
              <a:rPr lang="tr-TR" dirty="0"/>
              <a:t> kodlara yer verilmiştir. Bu bölümde; </a:t>
            </a:r>
            <a:endParaRPr lang="tr-TR" dirty="0" smtClean="0"/>
          </a:p>
          <a:p>
            <a:r>
              <a:rPr lang="tr-TR" dirty="0" smtClean="0"/>
              <a:t>merkezi </a:t>
            </a:r>
            <a:r>
              <a:rPr lang="tr-TR" dirty="0"/>
              <a:t>sinir sisteminin </a:t>
            </a:r>
            <a:r>
              <a:rPr lang="tr-TR" dirty="0" err="1"/>
              <a:t>inflamatuar</a:t>
            </a:r>
            <a:r>
              <a:rPr lang="tr-TR" dirty="0"/>
              <a:t> hastalıkları, </a:t>
            </a:r>
            <a:endParaRPr lang="tr-TR" dirty="0" smtClean="0"/>
          </a:p>
          <a:p>
            <a:r>
              <a:rPr lang="tr-TR" dirty="0" err="1" smtClean="0"/>
              <a:t>primer</a:t>
            </a:r>
            <a:r>
              <a:rPr lang="tr-TR" dirty="0" smtClean="0"/>
              <a:t> </a:t>
            </a:r>
            <a:r>
              <a:rPr lang="tr-TR" dirty="0"/>
              <a:t>olarak merkezi sinir sistemini etkileyen sistemik </a:t>
            </a:r>
            <a:r>
              <a:rPr lang="tr-TR" dirty="0" err="1"/>
              <a:t>atrofiler</a:t>
            </a:r>
            <a:r>
              <a:rPr lang="tr-TR" dirty="0"/>
              <a:t>, </a:t>
            </a:r>
            <a:endParaRPr lang="tr-TR" dirty="0" smtClean="0"/>
          </a:p>
          <a:p>
            <a:r>
              <a:rPr lang="tr-TR" dirty="0" err="1" smtClean="0"/>
              <a:t>ekstrapiramidal</a:t>
            </a:r>
            <a:r>
              <a:rPr lang="tr-TR" dirty="0" smtClean="0"/>
              <a:t> </a:t>
            </a:r>
            <a:r>
              <a:rPr lang="tr-TR" dirty="0"/>
              <a:t>ve hareket bozuklukları, </a:t>
            </a:r>
            <a:endParaRPr lang="tr-TR" dirty="0" smtClean="0"/>
          </a:p>
          <a:p>
            <a:r>
              <a:rPr lang="tr-TR" dirty="0" smtClean="0"/>
              <a:t>sinir </a:t>
            </a:r>
            <a:r>
              <a:rPr lang="tr-TR" dirty="0"/>
              <a:t>sisteminin diğer </a:t>
            </a:r>
            <a:r>
              <a:rPr lang="tr-TR" dirty="0" err="1"/>
              <a:t>dejeneratif</a:t>
            </a:r>
            <a:r>
              <a:rPr lang="tr-TR" dirty="0"/>
              <a:t> hastalıkları, </a:t>
            </a:r>
            <a:endParaRPr lang="tr-TR" dirty="0" smtClean="0"/>
          </a:p>
          <a:p>
            <a:r>
              <a:rPr lang="tr-TR" dirty="0" smtClean="0"/>
              <a:t>merkezi </a:t>
            </a:r>
            <a:r>
              <a:rPr lang="tr-TR" dirty="0"/>
              <a:t>sinir sisteminin </a:t>
            </a:r>
            <a:r>
              <a:rPr lang="tr-TR" dirty="0" err="1"/>
              <a:t>demiyelinizan</a:t>
            </a:r>
            <a:r>
              <a:rPr lang="tr-TR" dirty="0"/>
              <a:t> hastalıkları, </a:t>
            </a:r>
            <a:endParaRPr lang="tr-TR" dirty="0" smtClean="0"/>
          </a:p>
          <a:p>
            <a:r>
              <a:rPr lang="tr-TR" dirty="0" err="1" smtClean="0"/>
              <a:t>episodik</a:t>
            </a:r>
            <a:r>
              <a:rPr lang="tr-TR" dirty="0" smtClean="0"/>
              <a:t> </a:t>
            </a:r>
            <a:r>
              <a:rPr lang="tr-TR" dirty="0"/>
              <a:t>ve </a:t>
            </a:r>
            <a:r>
              <a:rPr lang="tr-TR" dirty="0" err="1"/>
              <a:t>paroksismal</a:t>
            </a:r>
            <a:r>
              <a:rPr lang="tr-TR" dirty="0"/>
              <a:t> bozukluklar, </a:t>
            </a:r>
            <a:endParaRPr lang="tr-TR" dirty="0" smtClean="0"/>
          </a:p>
          <a:p>
            <a:r>
              <a:rPr lang="tr-TR" dirty="0" smtClean="0"/>
              <a:t>sinir</a:t>
            </a:r>
            <a:r>
              <a:rPr lang="tr-TR" dirty="0"/>
              <a:t>, sinir kökü ve </a:t>
            </a:r>
            <a:r>
              <a:rPr lang="tr-TR" dirty="0" err="1"/>
              <a:t>pleksus</a:t>
            </a:r>
            <a:r>
              <a:rPr lang="tr-TR" dirty="0"/>
              <a:t> bozuklukları, </a:t>
            </a:r>
            <a:endParaRPr lang="tr-TR" dirty="0" smtClean="0"/>
          </a:p>
          <a:p>
            <a:r>
              <a:rPr lang="tr-TR" dirty="0" err="1" smtClean="0"/>
              <a:t>periferik</a:t>
            </a:r>
            <a:r>
              <a:rPr lang="tr-TR" dirty="0" smtClean="0"/>
              <a:t> </a:t>
            </a:r>
            <a:r>
              <a:rPr lang="tr-TR" dirty="0"/>
              <a:t>sinir sisteminin </a:t>
            </a:r>
            <a:r>
              <a:rPr lang="tr-TR" dirty="0" err="1"/>
              <a:t>polinöropatileri</a:t>
            </a:r>
            <a:r>
              <a:rPr lang="tr-TR" dirty="0"/>
              <a:t> ve diğer hastalıkları, </a:t>
            </a:r>
            <a:endParaRPr lang="tr-TR" dirty="0" smtClean="0"/>
          </a:p>
          <a:p>
            <a:r>
              <a:rPr lang="tr-TR" dirty="0" err="1" smtClean="0"/>
              <a:t>miyonöronal</a:t>
            </a:r>
            <a:r>
              <a:rPr lang="tr-TR" dirty="0" smtClean="0"/>
              <a:t> </a:t>
            </a:r>
            <a:r>
              <a:rPr lang="tr-TR" dirty="0" err="1"/>
              <a:t>birleşke</a:t>
            </a:r>
            <a:r>
              <a:rPr lang="tr-TR" dirty="0"/>
              <a:t> ve kas hastalıkları, </a:t>
            </a:r>
            <a:endParaRPr lang="tr-TR" dirty="0" smtClean="0"/>
          </a:p>
          <a:p>
            <a:r>
              <a:rPr lang="tr-TR" dirty="0" err="1" smtClean="0"/>
              <a:t>serebral</a:t>
            </a:r>
            <a:r>
              <a:rPr lang="tr-TR" dirty="0" smtClean="0"/>
              <a:t> </a:t>
            </a:r>
            <a:r>
              <a:rPr lang="tr-TR" dirty="0" err="1"/>
              <a:t>palsi</a:t>
            </a:r>
            <a:r>
              <a:rPr lang="tr-TR" dirty="0"/>
              <a:t> ve diğer </a:t>
            </a:r>
            <a:r>
              <a:rPr lang="tr-TR" dirty="0" err="1"/>
              <a:t>paralitik</a:t>
            </a:r>
            <a:r>
              <a:rPr lang="tr-TR" dirty="0"/>
              <a:t> sendromlar, </a:t>
            </a:r>
            <a:endParaRPr lang="tr-TR" dirty="0" smtClean="0"/>
          </a:p>
          <a:p>
            <a:r>
              <a:rPr lang="tr-TR" dirty="0" smtClean="0"/>
              <a:t>sinir </a:t>
            </a:r>
            <a:r>
              <a:rPr lang="tr-TR" dirty="0"/>
              <a:t>sisteminin diğer bozuklukları yer alır.</a:t>
            </a:r>
          </a:p>
        </p:txBody>
      </p:sp>
    </p:spTree>
    <p:extLst>
      <p:ext uri="{BB962C8B-B14F-4D97-AF65-F5344CB8AC3E}">
        <p14:creationId xmlns:p14="http://schemas.microsoft.com/office/powerpoint/2010/main" xmlns="" val="2277560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dirty="0">
                <a:effectLst/>
              </a:rPr>
              <a:t>ICD-10’da Yer Alan Bölümlerin Özellikleri </a:t>
            </a:r>
            <a:endParaRPr lang="tr-TR" sz="32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tr-TR" b="1" i="1" dirty="0"/>
              <a:t>Göz</a:t>
            </a:r>
            <a:r>
              <a:rPr lang="tr-TR" b="1" dirty="0"/>
              <a:t> </a:t>
            </a:r>
            <a:r>
              <a:rPr lang="tr-TR" b="1" i="1" dirty="0"/>
              <a:t>ve</a:t>
            </a:r>
            <a:r>
              <a:rPr lang="tr-TR" b="1" dirty="0"/>
              <a:t> </a:t>
            </a:r>
            <a:r>
              <a:rPr lang="tr-TR" b="1" i="1" dirty="0" err="1"/>
              <a:t>Adneks</a:t>
            </a:r>
            <a:r>
              <a:rPr lang="tr-TR" b="1" dirty="0"/>
              <a:t> </a:t>
            </a:r>
            <a:r>
              <a:rPr lang="tr-TR" b="1" i="1" dirty="0"/>
              <a:t>Hastalıkları</a:t>
            </a:r>
            <a:r>
              <a:rPr lang="tr-TR" b="1" dirty="0"/>
              <a:t>: </a:t>
            </a:r>
            <a:endParaRPr lang="tr-TR" b="1" dirty="0" smtClean="0"/>
          </a:p>
          <a:p>
            <a:endParaRPr lang="tr-TR" dirty="0"/>
          </a:p>
          <a:p>
            <a:r>
              <a:rPr lang="tr-TR" dirty="0" smtClean="0"/>
              <a:t>Bu </a:t>
            </a:r>
            <a:r>
              <a:rPr lang="tr-TR" dirty="0"/>
              <a:t>bölüm için H00-H59 arasındaki </a:t>
            </a:r>
            <a:r>
              <a:rPr lang="tr-TR" dirty="0" err="1"/>
              <a:t>alfanümerik</a:t>
            </a:r>
            <a:r>
              <a:rPr lang="tr-TR" dirty="0"/>
              <a:t> kodlara yer verilmiştir. </a:t>
            </a:r>
            <a:r>
              <a:rPr lang="tr-TR" dirty="0" smtClean="0"/>
              <a:t>Bu </a:t>
            </a:r>
            <a:r>
              <a:rPr lang="tr-TR" dirty="0"/>
              <a:t>bölümde; </a:t>
            </a:r>
            <a:endParaRPr lang="tr-TR" dirty="0" smtClean="0"/>
          </a:p>
          <a:p>
            <a:r>
              <a:rPr lang="tr-TR" dirty="0" smtClean="0"/>
              <a:t>göz </a:t>
            </a:r>
            <a:r>
              <a:rPr lang="tr-TR" dirty="0"/>
              <a:t>kapağı, </a:t>
            </a:r>
            <a:endParaRPr lang="tr-TR" dirty="0" smtClean="0"/>
          </a:p>
          <a:p>
            <a:r>
              <a:rPr lang="tr-TR" dirty="0" smtClean="0"/>
              <a:t>lakrimal </a:t>
            </a:r>
            <a:r>
              <a:rPr lang="tr-TR" dirty="0"/>
              <a:t>sistem ve </a:t>
            </a:r>
            <a:r>
              <a:rPr lang="tr-TR" dirty="0" err="1"/>
              <a:t>orbita</a:t>
            </a:r>
            <a:r>
              <a:rPr lang="tr-TR" dirty="0"/>
              <a:t> bozuklukları, </a:t>
            </a:r>
            <a:endParaRPr lang="tr-TR" dirty="0" smtClean="0"/>
          </a:p>
          <a:p>
            <a:r>
              <a:rPr lang="tr-TR" dirty="0" err="1" smtClean="0"/>
              <a:t>konjonktiva</a:t>
            </a:r>
            <a:r>
              <a:rPr lang="tr-TR" dirty="0" smtClean="0"/>
              <a:t> </a:t>
            </a:r>
            <a:r>
              <a:rPr lang="tr-TR" dirty="0"/>
              <a:t>bozuklukları, </a:t>
            </a:r>
            <a:endParaRPr lang="tr-TR" dirty="0" smtClean="0"/>
          </a:p>
          <a:p>
            <a:r>
              <a:rPr lang="tr-TR" dirty="0" err="1" smtClean="0"/>
              <a:t>sklera</a:t>
            </a:r>
            <a:r>
              <a:rPr lang="tr-TR" dirty="0"/>
              <a:t>, </a:t>
            </a:r>
            <a:endParaRPr lang="tr-TR" dirty="0" smtClean="0"/>
          </a:p>
          <a:p>
            <a:r>
              <a:rPr lang="tr-TR" dirty="0" smtClean="0"/>
              <a:t>kornea,</a:t>
            </a:r>
          </a:p>
          <a:p>
            <a:r>
              <a:rPr lang="tr-TR" dirty="0" smtClean="0"/>
              <a:t>iris </a:t>
            </a:r>
            <a:r>
              <a:rPr lang="tr-TR" dirty="0"/>
              <a:t>ve </a:t>
            </a:r>
            <a:r>
              <a:rPr lang="tr-TR" dirty="0" err="1"/>
              <a:t>siliyer</a:t>
            </a:r>
            <a:r>
              <a:rPr lang="tr-TR" dirty="0"/>
              <a:t> cisim bozuklukları, </a:t>
            </a:r>
            <a:endParaRPr lang="tr-TR" dirty="0" smtClean="0"/>
          </a:p>
          <a:p>
            <a:r>
              <a:rPr lang="tr-TR" dirty="0" smtClean="0"/>
              <a:t>lens </a:t>
            </a:r>
            <a:r>
              <a:rPr lang="tr-TR" dirty="0"/>
              <a:t>bozuklukları, </a:t>
            </a:r>
            <a:endParaRPr lang="tr-TR" dirty="0" smtClean="0"/>
          </a:p>
          <a:p>
            <a:r>
              <a:rPr lang="tr-TR" dirty="0" err="1" smtClean="0"/>
              <a:t>koroid</a:t>
            </a:r>
            <a:r>
              <a:rPr lang="tr-TR" dirty="0" smtClean="0"/>
              <a:t> </a:t>
            </a:r>
            <a:r>
              <a:rPr lang="tr-TR" dirty="0"/>
              <a:t>ve retina bozuklukları, </a:t>
            </a:r>
            <a:endParaRPr lang="tr-TR" dirty="0" smtClean="0"/>
          </a:p>
          <a:p>
            <a:r>
              <a:rPr lang="tr-TR" dirty="0" smtClean="0"/>
              <a:t>glokom</a:t>
            </a:r>
            <a:r>
              <a:rPr lang="tr-TR" dirty="0"/>
              <a:t>, </a:t>
            </a:r>
            <a:endParaRPr lang="tr-TR" dirty="0" smtClean="0"/>
          </a:p>
          <a:p>
            <a:r>
              <a:rPr lang="tr-TR" dirty="0" err="1" smtClean="0"/>
              <a:t>vitreus</a:t>
            </a:r>
            <a:r>
              <a:rPr lang="tr-TR" dirty="0" smtClean="0"/>
              <a:t> </a:t>
            </a:r>
            <a:r>
              <a:rPr lang="tr-TR" dirty="0"/>
              <a:t>cismi ve göz küresi bozuklukları, </a:t>
            </a:r>
            <a:endParaRPr lang="tr-TR" dirty="0" smtClean="0"/>
          </a:p>
          <a:p>
            <a:r>
              <a:rPr lang="tr-TR" dirty="0" err="1" smtClean="0"/>
              <a:t>ptik</a:t>
            </a:r>
            <a:r>
              <a:rPr lang="tr-TR" dirty="0" smtClean="0"/>
              <a:t> </a:t>
            </a:r>
            <a:r>
              <a:rPr lang="tr-TR" dirty="0"/>
              <a:t>sinir ve görme yolları bozuklukları, </a:t>
            </a:r>
            <a:endParaRPr lang="tr-TR" dirty="0" smtClean="0"/>
          </a:p>
          <a:p>
            <a:r>
              <a:rPr lang="tr-TR" dirty="0" smtClean="0"/>
              <a:t>oküler </a:t>
            </a:r>
            <a:r>
              <a:rPr lang="tr-TR" dirty="0"/>
              <a:t>kaslar, </a:t>
            </a:r>
            <a:endParaRPr lang="tr-TR" dirty="0" smtClean="0"/>
          </a:p>
          <a:p>
            <a:r>
              <a:rPr lang="tr-TR" dirty="0" err="1" smtClean="0"/>
              <a:t>binoküler</a:t>
            </a:r>
            <a:r>
              <a:rPr lang="tr-TR" dirty="0" smtClean="0"/>
              <a:t> </a:t>
            </a:r>
            <a:r>
              <a:rPr lang="tr-TR" dirty="0"/>
              <a:t>hareket, </a:t>
            </a:r>
            <a:endParaRPr lang="tr-TR" dirty="0" smtClean="0"/>
          </a:p>
          <a:p>
            <a:r>
              <a:rPr lang="tr-TR" dirty="0" err="1" smtClean="0"/>
              <a:t>akomodasyon</a:t>
            </a:r>
            <a:r>
              <a:rPr lang="tr-TR" dirty="0" smtClean="0"/>
              <a:t> </a:t>
            </a:r>
            <a:r>
              <a:rPr lang="tr-TR" dirty="0"/>
              <a:t>ve kırma bozuklukları, </a:t>
            </a:r>
            <a:endParaRPr lang="tr-TR" dirty="0" smtClean="0"/>
          </a:p>
          <a:p>
            <a:r>
              <a:rPr lang="tr-TR" dirty="0" smtClean="0"/>
              <a:t>görme </a:t>
            </a:r>
            <a:r>
              <a:rPr lang="tr-TR" dirty="0"/>
              <a:t>bozuklukları ve körlük, </a:t>
            </a:r>
            <a:endParaRPr lang="tr-TR" dirty="0" smtClean="0"/>
          </a:p>
          <a:p>
            <a:r>
              <a:rPr lang="tr-TR" dirty="0" smtClean="0"/>
              <a:t>göz </a:t>
            </a:r>
            <a:r>
              <a:rPr lang="tr-TR" dirty="0"/>
              <a:t>ve </a:t>
            </a:r>
            <a:r>
              <a:rPr lang="tr-TR" dirty="0" err="1"/>
              <a:t>adnekslerin</a:t>
            </a:r>
            <a:r>
              <a:rPr lang="tr-TR" dirty="0"/>
              <a:t> diğer bozukluklarına yer verilmiştir.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1961631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dirty="0">
                <a:effectLst/>
              </a:rPr>
              <a:t>ICD-10’da Yer Alan Bölümlerin Özellikleri </a:t>
            </a:r>
            <a:endParaRPr lang="tr-TR" sz="32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i="1" dirty="0"/>
              <a:t>Kulak</a:t>
            </a:r>
            <a:r>
              <a:rPr lang="tr-TR" b="1" dirty="0"/>
              <a:t> </a:t>
            </a:r>
            <a:r>
              <a:rPr lang="tr-TR" b="1" i="1" dirty="0"/>
              <a:t>ve</a:t>
            </a:r>
            <a:r>
              <a:rPr lang="tr-TR" b="1" dirty="0"/>
              <a:t> </a:t>
            </a:r>
            <a:r>
              <a:rPr lang="tr-TR" b="1" i="1" dirty="0" err="1"/>
              <a:t>Mastoid</a:t>
            </a:r>
            <a:r>
              <a:rPr lang="tr-TR" b="1" dirty="0"/>
              <a:t> </a:t>
            </a:r>
            <a:r>
              <a:rPr lang="tr-TR" b="1" i="1" dirty="0"/>
              <a:t>Çıkıntı</a:t>
            </a:r>
            <a:r>
              <a:rPr lang="tr-TR" b="1" dirty="0"/>
              <a:t> </a:t>
            </a:r>
            <a:r>
              <a:rPr lang="tr-TR" b="1" i="1" dirty="0"/>
              <a:t>Hastalıkları:</a:t>
            </a:r>
            <a:r>
              <a:rPr lang="tr-TR" b="1" dirty="0"/>
              <a:t> </a:t>
            </a:r>
            <a:endParaRPr lang="tr-TR" b="1" dirty="0" smtClean="0"/>
          </a:p>
          <a:p>
            <a:r>
              <a:rPr lang="tr-TR" dirty="0" smtClean="0"/>
              <a:t>Bu </a:t>
            </a:r>
            <a:r>
              <a:rPr lang="tr-TR" dirty="0"/>
              <a:t>bölüm içim H60-H95 arasındaki </a:t>
            </a:r>
            <a:r>
              <a:rPr lang="tr-TR" dirty="0" err="1"/>
              <a:t>alfanümerik</a:t>
            </a:r>
            <a:r>
              <a:rPr lang="tr-TR" dirty="0"/>
              <a:t> kodlara yer verilmiştir. Bu bölümde; </a:t>
            </a:r>
            <a:endParaRPr lang="tr-TR" dirty="0" smtClean="0"/>
          </a:p>
          <a:p>
            <a:r>
              <a:rPr lang="tr-TR" dirty="0" smtClean="0"/>
              <a:t>dış </a:t>
            </a:r>
            <a:r>
              <a:rPr lang="tr-TR" dirty="0"/>
              <a:t>kulak hastalıkları, </a:t>
            </a:r>
            <a:endParaRPr lang="tr-TR" dirty="0" smtClean="0"/>
          </a:p>
          <a:p>
            <a:r>
              <a:rPr lang="tr-TR" dirty="0" smtClean="0"/>
              <a:t>orta </a:t>
            </a:r>
            <a:r>
              <a:rPr lang="tr-TR" dirty="0"/>
              <a:t>kulak ve </a:t>
            </a:r>
            <a:r>
              <a:rPr lang="tr-TR" dirty="0" err="1"/>
              <a:t>mastoid</a:t>
            </a:r>
            <a:r>
              <a:rPr lang="tr-TR" dirty="0"/>
              <a:t> hastalıkları, </a:t>
            </a:r>
            <a:endParaRPr lang="tr-TR" dirty="0" smtClean="0"/>
          </a:p>
          <a:p>
            <a:r>
              <a:rPr lang="tr-TR" dirty="0" smtClean="0"/>
              <a:t>iç </a:t>
            </a:r>
            <a:r>
              <a:rPr lang="tr-TR" dirty="0"/>
              <a:t>kulak hastalıkları ve kulağın diğer bozukluklarına yer verilmiştir.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2777247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dirty="0">
                <a:effectLst/>
              </a:rPr>
              <a:t>ICD-10’da Yer Alan Bölümlerin Özellikleri </a:t>
            </a:r>
            <a:endParaRPr lang="tr-TR" sz="32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tr-TR" b="1" i="1" dirty="0"/>
              <a:t>Dolaşım</a:t>
            </a:r>
            <a:r>
              <a:rPr lang="tr-TR" b="1" dirty="0"/>
              <a:t> </a:t>
            </a:r>
            <a:r>
              <a:rPr lang="tr-TR" b="1" i="1" dirty="0"/>
              <a:t>Sistemi</a:t>
            </a:r>
            <a:r>
              <a:rPr lang="tr-TR" b="1" dirty="0"/>
              <a:t> </a:t>
            </a:r>
            <a:r>
              <a:rPr lang="tr-TR" b="1" i="1" dirty="0"/>
              <a:t>Hastalıkları:</a:t>
            </a:r>
            <a:r>
              <a:rPr lang="tr-TR" b="1" dirty="0"/>
              <a:t> </a:t>
            </a:r>
            <a:endParaRPr lang="tr-TR" b="1" dirty="0" smtClean="0"/>
          </a:p>
          <a:p>
            <a:r>
              <a:rPr lang="tr-TR" dirty="0" smtClean="0"/>
              <a:t>Bu </a:t>
            </a:r>
            <a:r>
              <a:rPr lang="tr-TR" dirty="0"/>
              <a:t>bölüm için I00-I99 arasındaki </a:t>
            </a:r>
            <a:r>
              <a:rPr lang="tr-TR" dirty="0" err="1"/>
              <a:t>alfanümerik</a:t>
            </a:r>
            <a:r>
              <a:rPr lang="tr-TR" dirty="0"/>
              <a:t> kodlara yer verilmiştir. Bu bölümde; </a:t>
            </a:r>
            <a:endParaRPr lang="tr-TR" dirty="0" smtClean="0"/>
          </a:p>
          <a:p>
            <a:r>
              <a:rPr lang="tr-TR" dirty="0" smtClean="0"/>
              <a:t>akut </a:t>
            </a:r>
            <a:r>
              <a:rPr lang="tr-TR" dirty="0" err="1"/>
              <a:t>romatizmal</a:t>
            </a:r>
            <a:r>
              <a:rPr lang="tr-TR" dirty="0"/>
              <a:t> ateş, </a:t>
            </a:r>
            <a:endParaRPr lang="tr-TR" dirty="0" smtClean="0"/>
          </a:p>
          <a:p>
            <a:r>
              <a:rPr lang="tr-TR" dirty="0" smtClean="0"/>
              <a:t>kronik </a:t>
            </a:r>
            <a:r>
              <a:rPr lang="tr-TR" dirty="0" err="1"/>
              <a:t>romatizmal</a:t>
            </a:r>
            <a:r>
              <a:rPr lang="tr-TR" dirty="0"/>
              <a:t> kalp hastalıkları, </a:t>
            </a:r>
            <a:endParaRPr lang="tr-TR" dirty="0" smtClean="0"/>
          </a:p>
          <a:p>
            <a:r>
              <a:rPr lang="tr-TR" dirty="0" err="1" smtClean="0"/>
              <a:t>hipertansif</a:t>
            </a:r>
            <a:r>
              <a:rPr lang="tr-TR" dirty="0" smtClean="0"/>
              <a:t> </a:t>
            </a:r>
            <a:r>
              <a:rPr lang="tr-TR" dirty="0"/>
              <a:t>hastalıklar, </a:t>
            </a:r>
            <a:endParaRPr lang="tr-TR" dirty="0" smtClean="0"/>
          </a:p>
          <a:p>
            <a:r>
              <a:rPr lang="tr-TR" dirty="0" err="1" smtClean="0"/>
              <a:t>iskemik</a:t>
            </a:r>
            <a:r>
              <a:rPr lang="tr-TR" dirty="0" smtClean="0"/>
              <a:t> </a:t>
            </a:r>
            <a:r>
              <a:rPr lang="tr-TR" dirty="0"/>
              <a:t>kalp hastalıkları, </a:t>
            </a:r>
            <a:endParaRPr lang="tr-TR" dirty="0" smtClean="0"/>
          </a:p>
          <a:p>
            <a:r>
              <a:rPr lang="tr-TR" dirty="0" err="1" smtClean="0"/>
              <a:t>pulmoner</a:t>
            </a:r>
            <a:r>
              <a:rPr lang="tr-TR" dirty="0" smtClean="0"/>
              <a:t> </a:t>
            </a:r>
            <a:r>
              <a:rPr lang="tr-TR" dirty="0"/>
              <a:t>kalp hastalığı ve </a:t>
            </a:r>
            <a:r>
              <a:rPr lang="tr-TR" dirty="0" err="1"/>
              <a:t>pulmoner</a:t>
            </a:r>
            <a:r>
              <a:rPr lang="tr-TR" dirty="0"/>
              <a:t> dolaşım hastalıkları, </a:t>
            </a:r>
            <a:endParaRPr lang="tr-TR" dirty="0" smtClean="0"/>
          </a:p>
          <a:p>
            <a:r>
              <a:rPr lang="tr-TR" dirty="0" err="1" smtClean="0"/>
              <a:t>serebrovasküler</a:t>
            </a:r>
            <a:r>
              <a:rPr lang="tr-TR" dirty="0" smtClean="0"/>
              <a:t> </a:t>
            </a:r>
            <a:r>
              <a:rPr lang="tr-TR" dirty="0"/>
              <a:t>hastalıklar, </a:t>
            </a:r>
            <a:endParaRPr lang="tr-TR" dirty="0" smtClean="0"/>
          </a:p>
          <a:p>
            <a:r>
              <a:rPr lang="tr-TR" dirty="0" smtClean="0"/>
              <a:t>arter</a:t>
            </a:r>
            <a:r>
              <a:rPr lang="tr-TR" dirty="0"/>
              <a:t>, </a:t>
            </a:r>
            <a:endParaRPr lang="tr-TR" dirty="0" smtClean="0"/>
          </a:p>
          <a:p>
            <a:r>
              <a:rPr lang="tr-TR" dirty="0" err="1" smtClean="0"/>
              <a:t>arteriyol</a:t>
            </a:r>
            <a:r>
              <a:rPr lang="tr-TR" dirty="0" smtClean="0"/>
              <a:t> </a:t>
            </a:r>
            <a:r>
              <a:rPr lang="tr-TR" dirty="0"/>
              <a:t>ve </a:t>
            </a:r>
            <a:r>
              <a:rPr lang="tr-TR" dirty="0" err="1"/>
              <a:t>kapiller</a:t>
            </a:r>
            <a:r>
              <a:rPr lang="tr-TR" dirty="0"/>
              <a:t> hastalıkları, </a:t>
            </a:r>
            <a:endParaRPr lang="tr-TR" dirty="0" smtClean="0"/>
          </a:p>
          <a:p>
            <a:r>
              <a:rPr lang="tr-TR" dirty="0" err="1" smtClean="0"/>
              <a:t>venlerin</a:t>
            </a:r>
            <a:r>
              <a:rPr lang="tr-TR" dirty="0"/>
              <a:t>, </a:t>
            </a:r>
            <a:endParaRPr lang="tr-TR" dirty="0" smtClean="0"/>
          </a:p>
          <a:p>
            <a:r>
              <a:rPr lang="tr-TR" dirty="0" smtClean="0"/>
              <a:t>lenf </a:t>
            </a:r>
            <a:r>
              <a:rPr lang="tr-TR" dirty="0"/>
              <a:t>damarlarının ve lenf </a:t>
            </a:r>
            <a:r>
              <a:rPr lang="tr-TR" dirty="0" err="1"/>
              <a:t>nodlarının</a:t>
            </a:r>
            <a:r>
              <a:rPr lang="tr-TR" dirty="0"/>
              <a:t> hastalıkları yer alır. </a:t>
            </a:r>
            <a:endParaRPr lang="tr-TR" dirty="0" smtClean="0"/>
          </a:p>
          <a:p>
            <a:r>
              <a:rPr lang="tr-TR" dirty="0" smtClean="0"/>
              <a:t>Sistemin </a:t>
            </a:r>
            <a:r>
              <a:rPr lang="tr-TR" dirty="0"/>
              <a:t>kendine özgü terminolojisi olması nedeniyle kodlama yaparken dikkatli olmak gerekir.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1583319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dirty="0">
                <a:effectLst/>
              </a:rPr>
              <a:t>ICD-10’da Yer Alan Bölümlerin Özellikleri </a:t>
            </a:r>
            <a:endParaRPr lang="tr-TR" sz="32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tr-TR" b="1" i="1" dirty="0"/>
              <a:t>Solunum</a:t>
            </a:r>
            <a:r>
              <a:rPr lang="tr-TR" b="1" dirty="0"/>
              <a:t> </a:t>
            </a:r>
            <a:r>
              <a:rPr lang="tr-TR" b="1" i="1" dirty="0"/>
              <a:t>Sistemi</a:t>
            </a:r>
            <a:r>
              <a:rPr lang="tr-TR" b="1" dirty="0"/>
              <a:t> </a:t>
            </a:r>
            <a:r>
              <a:rPr lang="tr-TR" b="1" i="1" dirty="0"/>
              <a:t>Hastalıkları:</a:t>
            </a:r>
            <a:r>
              <a:rPr lang="tr-TR" b="1" dirty="0"/>
              <a:t> </a:t>
            </a:r>
            <a:endParaRPr lang="tr-TR" b="1" dirty="0" smtClean="0"/>
          </a:p>
          <a:p>
            <a:r>
              <a:rPr lang="tr-TR" dirty="0" smtClean="0"/>
              <a:t>Bu </a:t>
            </a:r>
            <a:r>
              <a:rPr lang="tr-TR" dirty="0"/>
              <a:t>bölüm için J00-J99 arasındaki kodlara yer verilmiştir. Bu bölümde, </a:t>
            </a:r>
            <a:endParaRPr lang="tr-TR" dirty="0" smtClean="0"/>
          </a:p>
          <a:p>
            <a:r>
              <a:rPr lang="tr-TR" dirty="0" smtClean="0"/>
              <a:t>burundan </a:t>
            </a:r>
            <a:r>
              <a:rPr lang="tr-TR" dirty="0"/>
              <a:t>akciğerlere kadar solunum sisteminin enfeksiyonları ve durumları kodlanmıştır. 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Akut </a:t>
            </a:r>
            <a:r>
              <a:rPr lang="tr-TR" dirty="0"/>
              <a:t>üst solunum yolu enfeksiyonları, 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err="1" smtClean="0"/>
              <a:t>ınfluenza</a:t>
            </a:r>
            <a:r>
              <a:rPr lang="tr-TR" dirty="0" smtClean="0"/>
              <a:t> </a:t>
            </a:r>
            <a:r>
              <a:rPr lang="tr-TR" dirty="0"/>
              <a:t>ve </a:t>
            </a:r>
            <a:r>
              <a:rPr lang="tr-TR" dirty="0" err="1"/>
              <a:t>pnömoni</a:t>
            </a:r>
            <a:r>
              <a:rPr lang="tr-TR" dirty="0"/>
              <a:t>, 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kronik </a:t>
            </a:r>
            <a:r>
              <a:rPr lang="tr-TR" dirty="0"/>
              <a:t>alt solunum yolu hastalıkları, 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dış </a:t>
            </a:r>
            <a:r>
              <a:rPr lang="tr-TR" dirty="0"/>
              <a:t>etkenlere bağlı akciğer hastalıkları, 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temel </a:t>
            </a:r>
            <a:r>
              <a:rPr lang="tr-TR" dirty="0"/>
              <a:t>olarak </a:t>
            </a:r>
            <a:r>
              <a:rPr lang="tr-TR" dirty="0" err="1"/>
              <a:t>interstisiyumu</a:t>
            </a:r>
            <a:r>
              <a:rPr lang="tr-TR" dirty="0"/>
              <a:t> etkileyen diğer solunum hastalıkları, 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alt </a:t>
            </a:r>
            <a:r>
              <a:rPr lang="tr-TR" dirty="0"/>
              <a:t>solunum yolunun </a:t>
            </a:r>
            <a:r>
              <a:rPr lang="tr-TR" dirty="0" err="1"/>
              <a:t>süpüratif</a:t>
            </a:r>
            <a:r>
              <a:rPr lang="tr-TR" dirty="0"/>
              <a:t> ve nekrotik durumları</a:t>
            </a:r>
            <a:r>
              <a:rPr lang="tr-TR" dirty="0" smtClean="0"/>
              <a:t>,</a:t>
            </a:r>
          </a:p>
          <a:p>
            <a:endParaRPr lang="tr-TR" dirty="0" smtClean="0"/>
          </a:p>
          <a:p>
            <a:r>
              <a:rPr lang="tr-TR" dirty="0" smtClean="0"/>
              <a:t> </a:t>
            </a:r>
            <a:r>
              <a:rPr lang="tr-TR" dirty="0"/>
              <a:t>plevranın diğer hastalıkları bu bölümde yer alır.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2886657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dirty="0">
                <a:effectLst/>
              </a:rPr>
              <a:t>ICD-10’da Yer Alan Bölümlerin Özellikleri </a:t>
            </a:r>
            <a:endParaRPr lang="tr-TR" sz="32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tr-TR" b="1" i="1" dirty="0"/>
              <a:t>Sindirim</a:t>
            </a:r>
            <a:r>
              <a:rPr lang="tr-TR" b="1" dirty="0"/>
              <a:t> </a:t>
            </a:r>
            <a:r>
              <a:rPr lang="tr-TR" b="1" i="1" dirty="0"/>
              <a:t>Sistemi</a:t>
            </a:r>
            <a:r>
              <a:rPr lang="tr-TR" b="1" dirty="0"/>
              <a:t> </a:t>
            </a:r>
            <a:r>
              <a:rPr lang="tr-TR" b="1" i="1" dirty="0"/>
              <a:t>Hastalıkları:</a:t>
            </a:r>
            <a:r>
              <a:rPr lang="tr-TR" b="1" dirty="0"/>
              <a:t> </a:t>
            </a:r>
            <a:endParaRPr lang="tr-TR" b="1" dirty="0" smtClean="0"/>
          </a:p>
          <a:p>
            <a:endParaRPr lang="tr-TR" dirty="0" smtClean="0"/>
          </a:p>
          <a:p>
            <a:r>
              <a:rPr lang="tr-TR" dirty="0" smtClean="0"/>
              <a:t>Bu </a:t>
            </a:r>
            <a:r>
              <a:rPr lang="tr-TR" dirty="0"/>
              <a:t>bölüm için K00-K93 arasındaki kodlara yer verilmiştir. Bu bölümde; </a:t>
            </a:r>
            <a:endParaRPr lang="tr-TR" dirty="0" smtClean="0"/>
          </a:p>
          <a:p>
            <a:r>
              <a:rPr lang="tr-TR" dirty="0" smtClean="0"/>
              <a:t>oral </a:t>
            </a:r>
            <a:r>
              <a:rPr lang="tr-TR" dirty="0" err="1"/>
              <a:t>kavite</a:t>
            </a:r>
            <a:r>
              <a:rPr lang="tr-TR" dirty="0"/>
              <a:t>, </a:t>
            </a:r>
            <a:endParaRPr lang="tr-TR" dirty="0" smtClean="0"/>
          </a:p>
          <a:p>
            <a:r>
              <a:rPr lang="tr-TR" dirty="0" err="1" smtClean="0"/>
              <a:t>tükrük</a:t>
            </a:r>
            <a:r>
              <a:rPr lang="tr-TR" dirty="0" smtClean="0"/>
              <a:t> </a:t>
            </a:r>
            <a:r>
              <a:rPr lang="tr-TR" dirty="0"/>
              <a:t>bezleri ve çene hastalıkları, </a:t>
            </a:r>
            <a:endParaRPr lang="tr-TR" dirty="0" smtClean="0"/>
          </a:p>
          <a:p>
            <a:r>
              <a:rPr lang="tr-TR" dirty="0" err="1" smtClean="0"/>
              <a:t>özefagus</a:t>
            </a:r>
            <a:r>
              <a:rPr lang="tr-TR" dirty="0"/>
              <a:t>, </a:t>
            </a:r>
            <a:endParaRPr lang="tr-TR" dirty="0" smtClean="0"/>
          </a:p>
          <a:p>
            <a:r>
              <a:rPr lang="tr-TR" dirty="0" smtClean="0"/>
              <a:t>mide </a:t>
            </a:r>
            <a:r>
              <a:rPr lang="tr-TR" dirty="0"/>
              <a:t>ve </a:t>
            </a:r>
            <a:r>
              <a:rPr lang="tr-TR" dirty="0" err="1"/>
              <a:t>duodenum</a:t>
            </a:r>
            <a:r>
              <a:rPr lang="tr-TR" dirty="0"/>
              <a:t> hastalıkları, </a:t>
            </a:r>
            <a:endParaRPr lang="tr-TR" dirty="0" smtClean="0"/>
          </a:p>
          <a:p>
            <a:r>
              <a:rPr lang="tr-TR" dirty="0" err="1" smtClean="0"/>
              <a:t>appendiks</a:t>
            </a:r>
            <a:r>
              <a:rPr lang="tr-TR" dirty="0" smtClean="0"/>
              <a:t> </a:t>
            </a:r>
            <a:r>
              <a:rPr lang="tr-TR" dirty="0"/>
              <a:t>hastalıkları, </a:t>
            </a:r>
            <a:endParaRPr lang="tr-TR" dirty="0" smtClean="0"/>
          </a:p>
          <a:p>
            <a:r>
              <a:rPr lang="tr-TR" dirty="0" err="1" smtClean="0"/>
              <a:t>herni</a:t>
            </a:r>
            <a:r>
              <a:rPr lang="tr-TR" dirty="0"/>
              <a:t>, </a:t>
            </a:r>
            <a:endParaRPr lang="tr-TR" dirty="0" smtClean="0"/>
          </a:p>
          <a:p>
            <a:r>
              <a:rPr lang="tr-TR" dirty="0" err="1" smtClean="0"/>
              <a:t>enfektif</a:t>
            </a:r>
            <a:r>
              <a:rPr lang="tr-TR" dirty="0" smtClean="0"/>
              <a:t> </a:t>
            </a:r>
            <a:r>
              <a:rPr lang="tr-TR" dirty="0"/>
              <a:t>olmayan </a:t>
            </a:r>
            <a:r>
              <a:rPr lang="tr-TR" dirty="0" err="1"/>
              <a:t>enterit</a:t>
            </a:r>
            <a:r>
              <a:rPr lang="tr-TR" dirty="0"/>
              <a:t> ve kolit, </a:t>
            </a:r>
            <a:endParaRPr lang="tr-TR" dirty="0" smtClean="0"/>
          </a:p>
          <a:p>
            <a:r>
              <a:rPr lang="tr-TR" dirty="0" smtClean="0"/>
              <a:t>bağırsakların </a:t>
            </a:r>
            <a:r>
              <a:rPr lang="tr-TR" dirty="0"/>
              <a:t>diğer hastalıkları, periton hastalıkları, </a:t>
            </a:r>
            <a:endParaRPr lang="tr-TR" dirty="0" smtClean="0"/>
          </a:p>
          <a:p>
            <a:r>
              <a:rPr lang="tr-TR" dirty="0" smtClean="0"/>
              <a:t>karaciğer </a:t>
            </a:r>
            <a:r>
              <a:rPr lang="tr-TR" dirty="0"/>
              <a:t>hastalıkları, safra kesesi, </a:t>
            </a:r>
            <a:endParaRPr lang="tr-TR" dirty="0" smtClean="0"/>
          </a:p>
          <a:p>
            <a:r>
              <a:rPr lang="tr-TR" dirty="0" smtClean="0"/>
              <a:t>safra </a:t>
            </a:r>
            <a:r>
              <a:rPr lang="tr-TR" dirty="0"/>
              <a:t>yolları ve pankreas bozuklukları ve </a:t>
            </a:r>
            <a:endParaRPr lang="tr-TR" dirty="0" smtClean="0"/>
          </a:p>
          <a:p>
            <a:r>
              <a:rPr lang="tr-TR" dirty="0" smtClean="0"/>
              <a:t>sindirim </a:t>
            </a:r>
            <a:r>
              <a:rPr lang="tr-TR" dirty="0"/>
              <a:t>sisteminin diğer hastalıklarına yer verilmiştir.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1536979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dirty="0">
                <a:effectLst/>
              </a:rPr>
              <a:t>ICD-10’da Yer Alan Bölümlerin Özellikleri </a:t>
            </a:r>
            <a:endParaRPr lang="tr-TR" sz="32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tr-TR" b="1" i="1" dirty="0"/>
              <a:t>Cilt</a:t>
            </a:r>
            <a:r>
              <a:rPr lang="tr-TR" b="1" dirty="0"/>
              <a:t> </a:t>
            </a:r>
            <a:r>
              <a:rPr lang="tr-TR" b="1" i="1" dirty="0"/>
              <a:t>ve</a:t>
            </a:r>
            <a:r>
              <a:rPr lang="tr-TR" b="1" dirty="0"/>
              <a:t> </a:t>
            </a:r>
            <a:r>
              <a:rPr lang="tr-TR" b="1" i="1" dirty="0"/>
              <a:t>Cilt</a:t>
            </a:r>
            <a:r>
              <a:rPr lang="tr-TR" b="1" dirty="0"/>
              <a:t> </a:t>
            </a:r>
            <a:r>
              <a:rPr lang="tr-TR" b="1" i="1" dirty="0"/>
              <a:t>Altı</a:t>
            </a:r>
            <a:r>
              <a:rPr lang="tr-TR" b="1" dirty="0"/>
              <a:t> </a:t>
            </a:r>
            <a:r>
              <a:rPr lang="tr-TR" b="1" i="1" dirty="0"/>
              <a:t>Dokusu</a:t>
            </a:r>
            <a:r>
              <a:rPr lang="tr-TR" b="1" dirty="0"/>
              <a:t> </a:t>
            </a:r>
            <a:r>
              <a:rPr lang="tr-TR" b="1" i="1" dirty="0"/>
              <a:t>Hastalıkları:</a:t>
            </a:r>
            <a:r>
              <a:rPr lang="tr-TR" b="1" dirty="0"/>
              <a:t> </a:t>
            </a:r>
            <a:endParaRPr lang="tr-TR" b="1" dirty="0" smtClean="0"/>
          </a:p>
          <a:p>
            <a:endParaRPr lang="tr-TR" dirty="0"/>
          </a:p>
          <a:p>
            <a:r>
              <a:rPr lang="tr-TR" dirty="0" smtClean="0"/>
              <a:t>Bu </a:t>
            </a:r>
            <a:r>
              <a:rPr lang="tr-TR" dirty="0"/>
              <a:t>bölüm için L00-L99 arasındaki kodlara yer verilmiştir. Bu bölümde; </a:t>
            </a:r>
            <a:endParaRPr lang="tr-TR" dirty="0" smtClean="0"/>
          </a:p>
          <a:p>
            <a:r>
              <a:rPr lang="tr-TR" dirty="0" smtClean="0"/>
              <a:t>deri </a:t>
            </a:r>
            <a:r>
              <a:rPr lang="tr-TR" dirty="0"/>
              <a:t>ve derialtı dokusunun enfeksiyonları</a:t>
            </a:r>
            <a:r>
              <a:rPr lang="tr-TR" dirty="0" smtClean="0"/>
              <a:t>,</a:t>
            </a:r>
          </a:p>
          <a:p>
            <a:r>
              <a:rPr lang="tr-TR" dirty="0" err="1" smtClean="0"/>
              <a:t>büllöz</a:t>
            </a:r>
            <a:r>
              <a:rPr lang="tr-TR" dirty="0" smtClean="0"/>
              <a:t> </a:t>
            </a:r>
            <a:r>
              <a:rPr lang="tr-TR" dirty="0"/>
              <a:t>hastalıklar, </a:t>
            </a:r>
            <a:endParaRPr lang="tr-TR" dirty="0" smtClean="0"/>
          </a:p>
          <a:p>
            <a:r>
              <a:rPr lang="tr-TR" dirty="0" smtClean="0"/>
              <a:t>dermatit </a:t>
            </a:r>
            <a:r>
              <a:rPr lang="tr-TR" dirty="0"/>
              <a:t>ve </a:t>
            </a:r>
            <a:r>
              <a:rPr lang="tr-TR" dirty="0" err="1"/>
              <a:t>egzema</a:t>
            </a:r>
            <a:r>
              <a:rPr lang="tr-TR" dirty="0"/>
              <a:t>, </a:t>
            </a:r>
            <a:endParaRPr lang="tr-TR" dirty="0" smtClean="0"/>
          </a:p>
          <a:p>
            <a:r>
              <a:rPr lang="tr-TR" dirty="0" err="1" smtClean="0"/>
              <a:t>papüloskuamöz</a:t>
            </a:r>
            <a:r>
              <a:rPr lang="tr-TR" dirty="0" smtClean="0"/>
              <a:t> </a:t>
            </a:r>
            <a:r>
              <a:rPr lang="tr-TR" dirty="0"/>
              <a:t>hastalıklar, </a:t>
            </a:r>
            <a:endParaRPr lang="tr-TR" dirty="0" smtClean="0"/>
          </a:p>
          <a:p>
            <a:r>
              <a:rPr lang="tr-TR" dirty="0" smtClean="0"/>
              <a:t>ürtiker </a:t>
            </a:r>
            <a:r>
              <a:rPr lang="tr-TR" dirty="0"/>
              <a:t>ve </a:t>
            </a:r>
            <a:r>
              <a:rPr lang="tr-TR" dirty="0" err="1"/>
              <a:t>eritem</a:t>
            </a:r>
            <a:r>
              <a:rPr lang="tr-TR" dirty="0"/>
              <a:t>, </a:t>
            </a:r>
            <a:endParaRPr lang="tr-TR" dirty="0" smtClean="0"/>
          </a:p>
          <a:p>
            <a:r>
              <a:rPr lang="tr-TR" dirty="0" smtClean="0"/>
              <a:t>deri </a:t>
            </a:r>
            <a:r>
              <a:rPr lang="tr-TR" dirty="0"/>
              <a:t>ve derialtı dokusunun radyasyon ile ilişkili bozuklukları, </a:t>
            </a:r>
            <a:endParaRPr lang="tr-TR" dirty="0" smtClean="0"/>
          </a:p>
          <a:p>
            <a:r>
              <a:rPr lang="tr-TR" dirty="0" smtClean="0"/>
              <a:t>deri </a:t>
            </a:r>
            <a:r>
              <a:rPr lang="tr-TR" dirty="0"/>
              <a:t>eklerinin bozuklukları, </a:t>
            </a:r>
            <a:endParaRPr lang="tr-TR" dirty="0" smtClean="0"/>
          </a:p>
          <a:p>
            <a:r>
              <a:rPr lang="tr-TR" dirty="0" smtClean="0"/>
              <a:t>deri </a:t>
            </a:r>
            <a:r>
              <a:rPr lang="tr-TR" dirty="0"/>
              <a:t>ve derialtı dokusunun diğer bozukluklarına yer verilmiştir.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1755840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dirty="0">
                <a:effectLst/>
              </a:rPr>
              <a:t>ICD-10’da Yer Alan Bölümlerin Özellikleri </a:t>
            </a:r>
            <a:endParaRPr lang="tr-TR" sz="32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tr-TR" b="1" i="1" dirty="0"/>
              <a:t>Kas-İskelet</a:t>
            </a:r>
            <a:r>
              <a:rPr lang="tr-TR" b="1" dirty="0"/>
              <a:t> </a:t>
            </a:r>
            <a:r>
              <a:rPr lang="tr-TR" b="1" i="1" dirty="0"/>
              <a:t>Sistemi</a:t>
            </a:r>
            <a:r>
              <a:rPr lang="tr-TR" b="1" dirty="0"/>
              <a:t> </a:t>
            </a:r>
            <a:r>
              <a:rPr lang="tr-TR" b="1" i="1" dirty="0"/>
              <a:t>ve</a:t>
            </a:r>
            <a:r>
              <a:rPr lang="tr-TR" b="1" dirty="0"/>
              <a:t> </a:t>
            </a:r>
            <a:r>
              <a:rPr lang="tr-TR" b="1" i="1" dirty="0"/>
              <a:t>Bağ</a:t>
            </a:r>
            <a:r>
              <a:rPr lang="tr-TR" b="1" dirty="0"/>
              <a:t> </a:t>
            </a:r>
            <a:r>
              <a:rPr lang="tr-TR" b="1" i="1" dirty="0"/>
              <a:t>Dokusu</a:t>
            </a:r>
            <a:r>
              <a:rPr lang="tr-TR" b="1" dirty="0"/>
              <a:t> </a:t>
            </a:r>
            <a:r>
              <a:rPr lang="tr-TR" b="1" i="1" dirty="0"/>
              <a:t>Hastalıkları</a:t>
            </a:r>
            <a:r>
              <a:rPr lang="tr-TR" b="1" dirty="0"/>
              <a:t>: </a:t>
            </a:r>
            <a:endParaRPr lang="tr-TR" b="1" dirty="0" smtClean="0"/>
          </a:p>
          <a:p>
            <a:endParaRPr lang="tr-TR" dirty="0"/>
          </a:p>
          <a:p>
            <a:r>
              <a:rPr lang="tr-TR" dirty="0" smtClean="0"/>
              <a:t>Bu </a:t>
            </a:r>
            <a:r>
              <a:rPr lang="tr-TR" dirty="0"/>
              <a:t>bölüm için M00-M99 arasındaki kodlara yer verilmiştir. Bu bölümde;     </a:t>
            </a:r>
            <a:endParaRPr lang="tr-TR" dirty="0" smtClean="0"/>
          </a:p>
          <a:p>
            <a:r>
              <a:rPr lang="tr-TR" dirty="0" err="1" smtClean="0"/>
              <a:t>arthropatiler</a:t>
            </a:r>
            <a:r>
              <a:rPr lang="tr-TR" dirty="0"/>
              <a:t>, </a:t>
            </a:r>
            <a:endParaRPr lang="tr-TR" dirty="0" smtClean="0"/>
          </a:p>
          <a:p>
            <a:r>
              <a:rPr lang="tr-TR" dirty="0" smtClean="0"/>
              <a:t>sistemik </a:t>
            </a:r>
            <a:r>
              <a:rPr lang="tr-TR" dirty="0"/>
              <a:t>bağ dokusu bozuklukları, </a:t>
            </a:r>
            <a:endParaRPr lang="tr-TR" dirty="0" smtClean="0"/>
          </a:p>
          <a:p>
            <a:r>
              <a:rPr lang="tr-TR" dirty="0" err="1" smtClean="0"/>
              <a:t>dorsopatiler</a:t>
            </a:r>
            <a:r>
              <a:rPr lang="tr-TR" dirty="0"/>
              <a:t>, </a:t>
            </a:r>
            <a:endParaRPr lang="tr-TR" dirty="0" smtClean="0"/>
          </a:p>
          <a:p>
            <a:r>
              <a:rPr lang="tr-TR" dirty="0" smtClean="0"/>
              <a:t>yumuşak </a:t>
            </a:r>
            <a:r>
              <a:rPr lang="tr-TR" dirty="0"/>
              <a:t>doku bozuklukları, </a:t>
            </a:r>
            <a:endParaRPr lang="tr-TR" dirty="0" smtClean="0"/>
          </a:p>
          <a:p>
            <a:r>
              <a:rPr lang="tr-TR" dirty="0" err="1" smtClean="0"/>
              <a:t>osteopatiler</a:t>
            </a:r>
            <a:r>
              <a:rPr lang="tr-TR" dirty="0" smtClean="0"/>
              <a:t> </a:t>
            </a:r>
            <a:r>
              <a:rPr lang="tr-TR" dirty="0"/>
              <a:t>ve </a:t>
            </a:r>
            <a:r>
              <a:rPr lang="tr-TR" dirty="0" err="1"/>
              <a:t>kontropatiler</a:t>
            </a:r>
            <a:r>
              <a:rPr lang="tr-TR" dirty="0"/>
              <a:t>, </a:t>
            </a:r>
            <a:endParaRPr lang="tr-TR" dirty="0" smtClean="0"/>
          </a:p>
          <a:p>
            <a:r>
              <a:rPr lang="tr-TR" dirty="0" smtClean="0"/>
              <a:t>iskelet </a:t>
            </a:r>
            <a:r>
              <a:rPr lang="tr-TR" dirty="0"/>
              <a:t>kas sistemi ve dokuların bozukluklarına yer verilmiştir. </a:t>
            </a:r>
            <a:endParaRPr lang="tr-TR" dirty="0" smtClean="0"/>
          </a:p>
          <a:p>
            <a:endParaRPr lang="tr-TR" dirty="0"/>
          </a:p>
          <a:p>
            <a:r>
              <a:rPr lang="tr-TR" dirty="0" smtClean="0"/>
              <a:t>ICD-10 </a:t>
            </a:r>
            <a:r>
              <a:rPr lang="tr-TR" dirty="0"/>
              <a:t>içerisinde beşinci </a:t>
            </a:r>
            <a:r>
              <a:rPr lang="tr-TR" dirty="0" err="1"/>
              <a:t>kırılım</a:t>
            </a:r>
            <a:r>
              <a:rPr lang="tr-TR" dirty="0"/>
              <a:t> düzeyinde kodların en fazla yer aldığı bölümdür. Bu nedenle kodları oluştururken bölüm başlarındaki açıklamalara, yönlendirmelere özellikle dikkat etmek gereklidir.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384518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dirty="0">
                <a:effectLst/>
              </a:rPr>
              <a:t>ICD-10’da Yer Alan Bölümlerin Özellikleri </a:t>
            </a:r>
            <a:endParaRPr lang="tr-TR" sz="32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tr-TR" b="1" i="1" dirty="0" err="1"/>
              <a:t>Genitoüriner</a:t>
            </a:r>
            <a:r>
              <a:rPr lang="tr-TR" b="1" dirty="0"/>
              <a:t> </a:t>
            </a:r>
            <a:r>
              <a:rPr lang="tr-TR" b="1" i="1" dirty="0"/>
              <a:t>Sistem</a:t>
            </a:r>
            <a:r>
              <a:rPr lang="tr-TR" b="1" dirty="0"/>
              <a:t> </a:t>
            </a:r>
            <a:r>
              <a:rPr lang="tr-TR" b="1" i="1" dirty="0"/>
              <a:t>Hastalıkları:</a:t>
            </a:r>
            <a:r>
              <a:rPr lang="tr-TR" b="1" dirty="0"/>
              <a:t> </a:t>
            </a:r>
            <a:endParaRPr lang="tr-TR" b="1" dirty="0" smtClean="0"/>
          </a:p>
          <a:p>
            <a:endParaRPr lang="tr-TR" dirty="0"/>
          </a:p>
          <a:p>
            <a:r>
              <a:rPr lang="tr-TR" dirty="0" smtClean="0"/>
              <a:t>Bu </a:t>
            </a:r>
            <a:r>
              <a:rPr lang="tr-TR" dirty="0"/>
              <a:t>bölüm için N00-N99 arasındaki kodlara yer verilmiştir. Bu bölümde; </a:t>
            </a:r>
            <a:endParaRPr lang="tr-TR" dirty="0" smtClean="0"/>
          </a:p>
          <a:p>
            <a:r>
              <a:rPr lang="tr-TR" dirty="0" err="1" smtClean="0"/>
              <a:t>glomerüler</a:t>
            </a:r>
            <a:r>
              <a:rPr lang="tr-TR" dirty="0" smtClean="0"/>
              <a:t> </a:t>
            </a:r>
            <a:r>
              <a:rPr lang="tr-TR" dirty="0"/>
              <a:t>hastalıklar, </a:t>
            </a:r>
            <a:endParaRPr lang="tr-TR" dirty="0" smtClean="0"/>
          </a:p>
          <a:p>
            <a:r>
              <a:rPr lang="tr-TR" dirty="0" err="1" smtClean="0"/>
              <a:t>renal</a:t>
            </a:r>
            <a:r>
              <a:rPr lang="tr-TR" dirty="0" smtClean="0"/>
              <a:t> </a:t>
            </a:r>
            <a:r>
              <a:rPr lang="tr-TR" dirty="0" err="1"/>
              <a:t>tübülo-interstisiyel</a:t>
            </a:r>
            <a:r>
              <a:rPr lang="tr-TR" dirty="0"/>
              <a:t> hastalıklar, </a:t>
            </a:r>
            <a:endParaRPr lang="tr-TR" dirty="0" smtClean="0"/>
          </a:p>
          <a:p>
            <a:r>
              <a:rPr lang="tr-TR" dirty="0" smtClean="0"/>
              <a:t>böbrek </a:t>
            </a:r>
            <a:r>
              <a:rPr lang="tr-TR" dirty="0"/>
              <a:t>yetmezliği, </a:t>
            </a:r>
            <a:endParaRPr lang="tr-TR" dirty="0" smtClean="0"/>
          </a:p>
          <a:p>
            <a:r>
              <a:rPr lang="tr-TR" dirty="0" err="1" smtClean="0"/>
              <a:t>ürolitiyazis</a:t>
            </a:r>
            <a:r>
              <a:rPr lang="tr-TR" dirty="0"/>
              <a:t>, </a:t>
            </a:r>
            <a:endParaRPr lang="tr-TR" dirty="0" smtClean="0"/>
          </a:p>
          <a:p>
            <a:r>
              <a:rPr lang="tr-TR" dirty="0" smtClean="0"/>
              <a:t>böbrek </a:t>
            </a:r>
            <a:r>
              <a:rPr lang="tr-TR" dirty="0"/>
              <a:t>ve </a:t>
            </a:r>
            <a:r>
              <a:rPr lang="tr-TR" dirty="0" err="1"/>
              <a:t>üreterin</a:t>
            </a:r>
            <a:r>
              <a:rPr lang="tr-TR" dirty="0"/>
              <a:t> diğer bozuklukları, </a:t>
            </a:r>
            <a:endParaRPr lang="tr-TR" dirty="0" smtClean="0"/>
          </a:p>
          <a:p>
            <a:r>
              <a:rPr lang="tr-TR" dirty="0" err="1" smtClean="0"/>
              <a:t>üriner</a:t>
            </a:r>
            <a:r>
              <a:rPr lang="tr-TR" dirty="0" smtClean="0"/>
              <a:t> </a:t>
            </a:r>
            <a:r>
              <a:rPr lang="tr-TR" dirty="0"/>
              <a:t>sistemin diğer hastalıkları, erkek </a:t>
            </a:r>
            <a:r>
              <a:rPr lang="tr-TR" dirty="0" err="1"/>
              <a:t>genital</a:t>
            </a:r>
            <a:r>
              <a:rPr lang="tr-TR" dirty="0"/>
              <a:t> organları hastalıkları</a:t>
            </a:r>
            <a:r>
              <a:rPr lang="tr-TR" dirty="0" smtClean="0"/>
              <a:t>,</a:t>
            </a:r>
          </a:p>
          <a:p>
            <a:r>
              <a:rPr lang="tr-TR" dirty="0" smtClean="0"/>
              <a:t>meme </a:t>
            </a:r>
            <a:r>
              <a:rPr lang="tr-TR" dirty="0"/>
              <a:t>bozuklukları, </a:t>
            </a:r>
            <a:endParaRPr lang="tr-TR" dirty="0" smtClean="0"/>
          </a:p>
          <a:p>
            <a:r>
              <a:rPr lang="tr-TR" dirty="0" smtClean="0"/>
              <a:t>kadın </a:t>
            </a:r>
            <a:r>
              <a:rPr lang="tr-TR" dirty="0" err="1"/>
              <a:t>pelvik</a:t>
            </a:r>
            <a:r>
              <a:rPr lang="tr-TR" dirty="0"/>
              <a:t> organlarının </a:t>
            </a:r>
            <a:r>
              <a:rPr lang="tr-TR" dirty="0" err="1"/>
              <a:t>enflamatuar</a:t>
            </a:r>
            <a:r>
              <a:rPr lang="tr-TR" dirty="0"/>
              <a:t> hastalıkları, </a:t>
            </a:r>
            <a:endParaRPr lang="tr-TR" dirty="0" smtClean="0"/>
          </a:p>
          <a:p>
            <a:r>
              <a:rPr lang="tr-TR" dirty="0" smtClean="0"/>
              <a:t>kadın </a:t>
            </a:r>
            <a:r>
              <a:rPr lang="tr-TR" dirty="0" err="1"/>
              <a:t>genital</a:t>
            </a:r>
            <a:r>
              <a:rPr lang="tr-TR" dirty="0"/>
              <a:t> organlarının </a:t>
            </a:r>
            <a:r>
              <a:rPr lang="tr-TR" dirty="0" err="1"/>
              <a:t>nonenflamatuar</a:t>
            </a:r>
            <a:r>
              <a:rPr lang="tr-TR" dirty="0"/>
              <a:t> bozuklukları, </a:t>
            </a:r>
            <a:endParaRPr lang="tr-TR" dirty="0" smtClean="0"/>
          </a:p>
          <a:p>
            <a:r>
              <a:rPr lang="tr-TR" dirty="0" err="1" smtClean="0"/>
              <a:t>genitoüriner</a:t>
            </a:r>
            <a:r>
              <a:rPr lang="tr-TR" dirty="0" smtClean="0"/>
              <a:t> </a:t>
            </a:r>
            <a:r>
              <a:rPr lang="tr-TR" dirty="0"/>
              <a:t>kanalın diğer bozukluklarına yer verilmiştir.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1603696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dirty="0">
                <a:effectLst/>
              </a:rPr>
              <a:t>ICD-10’da Yer Alan Bölümlerin Özellikleri </a:t>
            </a:r>
            <a:endParaRPr lang="tr-TR" sz="32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tr-TR" b="1" i="1" dirty="0"/>
              <a:t>Hamilelik,</a:t>
            </a:r>
            <a:r>
              <a:rPr lang="tr-TR" b="1" dirty="0"/>
              <a:t> </a:t>
            </a:r>
            <a:r>
              <a:rPr lang="tr-TR" b="1" i="1" dirty="0"/>
              <a:t>Doğum</a:t>
            </a:r>
            <a:r>
              <a:rPr lang="tr-TR" b="1" dirty="0"/>
              <a:t> </a:t>
            </a:r>
            <a:r>
              <a:rPr lang="tr-TR" b="1" i="1" dirty="0"/>
              <a:t>ve</a:t>
            </a:r>
            <a:r>
              <a:rPr lang="tr-TR" b="1" dirty="0"/>
              <a:t> </a:t>
            </a:r>
            <a:r>
              <a:rPr lang="tr-TR" b="1" i="1" dirty="0"/>
              <a:t>Lohusalık</a:t>
            </a:r>
            <a:r>
              <a:rPr lang="tr-TR" b="1" dirty="0"/>
              <a:t>: </a:t>
            </a:r>
            <a:endParaRPr lang="tr-TR" b="1" dirty="0" smtClean="0"/>
          </a:p>
          <a:p>
            <a:endParaRPr lang="tr-TR" dirty="0"/>
          </a:p>
          <a:p>
            <a:r>
              <a:rPr lang="tr-TR" dirty="0" smtClean="0"/>
              <a:t>Bu </a:t>
            </a:r>
            <a:r>
              <a:rPr lang="tr-TR" dirty="0"/>
              <a:t>bölüm için O00-O99 arasındaki kodlara yer verilmiştir. Bu bölümde; </a:t>
            </a:r>
            <a:endParaRPr lang="tr-TR" dirty="0" smtClean="0"/>
          </a:p>
          <a:p>
            <a:r>
              <a:rPr lang="tr-TR" dirty="0" smtClean="0"/>
              <a:t>düşükle </a:t>
            </a:r>
            <a:r>
              <a:rPr lang="tr-TR" dirty="0"/>
              <a:t>sonuçlanan gebelik, </a:t>
            </a:r>
            <a:endParaRPr lang="tr-TR" dirty="0" smtClean="0"/>
          </a:p>
          <a:p>
            <a:r>
              <a:rPr lang="tr-TR" dirty="0" smtClean="0"/>
              <a:t>gebeliğin </a:t>
            </a:r>
            <a:r>
              <a:rPr lang="tr-TR" dirty="0"/>
              <a:t>süresi, gebelikte, </a:t>
            </a:r>
            <a:endParaRPr lang="tr-TR" dirty="0" smtClean="0"/>
          </a:p>
          <a:p>
            <a:r>
              <a:rPr lang="tr-TR" dirty="0" smtClean="0"/>
              <a:t>doğumda </a:t>
            </a:r>
            <a:r>
              <a:rPr lang="tr-TR" dirty="0"/>
              <a:t>ve lohusalıkta ödem, </a:t>
            </a:r>
            <a:endParaRPr lang="tr-TR" dirty="0" smtClean="0"/>
          </a:p>
          <a:p>
            <a:r>
              <a:rPr lang="tr-TR" dirty="0" err="1" smtClean="0"/>
              <a:t>proteinüri</a:t>
            </a:r>
            <a:r>
              <a:rPr lang="tr-TR" dirty="0" smtClean="0"/>
              <a:t> </a:t>
            </a:r>
            <a:r>
              <a:rPr lang="tr-TR" dirty="0"/>
              <a:t>ve </a:t>
            </a:r>
            <a:r>
              <a:rPr lang="tr-TR" dirty="0" err="1"/>
              <a:t>hipertansif</a:t>
            </a:r>
            <a:r>
              <a:rPr lang="tr-TR" dirty="0"/>
              <a:t> bozukluklar, </a:t>
            </a:r>
            <a:endParaRPr lang="tr-TR" dirty="0" smtClean="0"/>
          </a:p>
          <a:p>
            <a:r>
              <a:rPr lang="tr-TR" dirty="0" smtClean="0"/>
              <a:t>gebelikle </a:t>
            </a:r>
            <a:r>
              <a:rPr lang="tr-TR" dirty="0"/>
              <a:t>ilgili </a:t>
            </a:r>
            <a:r>
              <a:rPr lang="tr-TR" dirty="0" err="1"/>
              <a:t>maternal</a:t>
            </a:r>
            <a:r>
              <a:rPr lang="tr-TR" dirty="0"/>
              <a:t> bozukluklar, </a:t>
            </a:r>
            <a:endParaRPr lang="tr-TR" dirty="0" smtClean="0"/>
          </a:p>
          <a:p>
            <a:r>
              <a:rPr lang="tr-TR" dirty="0" smtClean="0"/>
              <a:t>fetüs </a:t>
            </a:r>
            <a:r>
              <a:rPr lang="tr-TR" dirty="0"/>
              <a:t>ve </a:t>
            </a:r>
            <a:r>
              <a:rPr lang="tr-TR" dirty="0" err="1"/>
              <a:t>amniotik</a:t>
            </a:r>
            <a:r>
              <a:rPr lang="tr-TR" dirty="0"/>
              <a:t> </a:t>
            </a:r>
            <a:r>
              <a:rPr lang="tr-TR" dirty="0" err="1"/>
              <a:t>kavite</a:t>
            </a:r>
            <a:r>
              <a:rPr lang="tr-TR" dirty="0"/>
              <a:t> ve muhtemel doğum problemleriyle ilgili </a:t>
            </a:r>
            <a:r>
              <a:rPr lang="tr-TR" dirty="0" err="1"/>
              <a:t>maternal</a:t>
            </a:r>
            <a:r>
              <a:rPr lang="tr-TR" dirty="0"/>
              <a:t> bakım, </a:t>
            </a:r>
            <a:endParaRPr lang="tr-TR" dirty="0" smtClean="0"/>
          </a:p>
          <a:p>
            <a:r>
              <a:rPr lang="tr-TR" dirty="0" smtClean="0"/>
              <a:t>doğum </a:t>
            </a:r>
            <a:r>
              <a:rPr lang="tr-TR" dirty="0"/>
              <a:t>eylemi ve doğum komplikasyonları, </a:t>
            </a:r>
            <a:endParaRPr lang="tr-TR" dirty="0" smtClean="0"/>
          </a:p>
          <a:p>
            <a:r>
              <a:rPr lang="tr-TR" dirty="0" smtClean="0"/>
              <a:t>doğum</a:t>
            </a:r>
            <a:r>
              <a:rPr lang="tr-TR" dirty="0"/>
              <a:t>, </a:t>
            </a:r>
            <a:endParaRPr lang="tr-TR" dirty="0" smtClean="0"/>
          </a:p>
          <a:p>
            <a:r>
              <a:rPr lang="tr-TR" dirty="0" err="1" smtClean="0"/>
              <a:t>puerperiumla</a:t>
            </a:r>
            <a:r>
              <a:rPr lang="tr-TR" dirty="0" smtClean="0"/>
              <a:t> </a:t>
            </a:r>
            <a:r>
              <a:rPr lang="tr-TR" dirty="0"/>
              <a:t>ilgili komplikasyonlar, </a:t>
            </a:r>
            <a:endParaRPr lang="tr-TR" dirty="0" smtClean="0"/>
          </a:p>
          <a:p>
            <a:r>
              <a:rPr lang="tr-TR" dirty="0" smtClean="0"/>
              <a:t>diğer </a:t>
            </a:r>
            <a:r>
              <a:rPr lang="tr-TR" dirty="0" err="1"/>
              <a:t>obstetrik</a:t>
            </a:r>
            <a:r>
              <a:rPr lang="tr-TR" dirty="0"/>
              <a:t> durumlara yer verilmiştir.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2738206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dirty="0">
                <a:effectLst/>
              </a:rPr>
              <a:t>ICD-10’da Yer Alan Bölümlerin Özellikleri </a:t>
            </a:r>
            <a:endParaRPr lang="tr-TR" sz="32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tr-TR" b="1" i="1" dirty="0" err="1"/>
              <a:t>Perinatal</a:t>
            </a:r>
            <a:r>
              <a:rPr lang="tr-TR" b="1" dirty="0"/>
              <a:t> </a:t>
            </a:r>
            <a:r>
              <a:rPr lang="tr-TR" b="1" i="1" dirty="0"/>
              <a:t>Dönemden</a:t>
            </a:r>
            <a:r>
              <a:rPr lang="tr-TR" b="1" dirty="0"/>
              <a:t> </a:t>
            </a:r>
            <a:r>
              <a:rPr lang="tr-TR" b="1" i="1" dirty="0"/>
              <a:t>Kaynaklanan</a:t>
            </a:r>
            <a:r>
              <a:rPr lang="tr-TR" b="1" dirty="0"/>
              <a:t> </a:t>
            </a:r>
            <a:r>
              <a:rPr lang="tr-TR" b="1" i="1" dirty="0"/>
              <a:t>Bazı</a:t>
            </a:r>
            <a:r>
              <a:rPr lang="tr-TR" b="1" dirty="0"/>
              <a:t> </a:t>
            </a:r>
            <a:r>
              <a:rPr lang="tr-TR" b="1" i="1" dirty="0"/>
              <a:t>Durumlar:</a:t>
            </a:r>
            <a:r>
              <a:rPr lang="tr-TR" b="1" dirty="0"/>
              <a:t> </a:t>
            </a:r>
            <a:endParaRPr lang="tr-TR" b="1" dirty="0" smtClean="0"/>
          </a:p>
          <a:p>
            <a:endParaRPr lang="tr-TR" dirty="0"/>
          </a:p>
          <a:p>
            <a:r>
              <a:rPr lang="tr-TR" dirty="0" smtClean="0"/>
              <a:t>Bu </a:t>
            </a:r>
            <a:r>
              <a:rPr lang="tr-TR" dirty="0"/>
              <a:t>bölüm için P00-P96 arasındaki kodlar ayrılmıştır. Bu bölümde; </a:t>
            </a:r>
            <a:endParaRPr lang="tr-TR" dirty="0" smtClean="0"/>
          </a:p>
          <a:p>
            <a:r>
              <a:rPr lang="tr-TR" dirty="0" smtClean="0"/>
              <a:t>anneye </a:t>
            </a:r>
            <a:r>
              <a:rPr lang="tr-TR" dirty="0"/>
              <a:t>bağlı faktörler, </a:t>
            </a:r>
            <a:endParaRPr lang="tr-TR" dirty="0" smtClean="0"/>
          </a:p>
          <a:p>
            <a:r>
              <a:rPr lang="tr-TR" dirty="0" smtClean="0"/>
              <a:t>gebelik</a:t>
            </a:r>
            <a:r>
              <a:rPr lang="tr-TR" dirty="0"/>
              <a:t>, </a:t>
            </a:r>
            <a:endParaRPr lang="tr-TR" dirty="0" smtClean="0"/>
          </a:p>
          <a:p>
            <a:r>
              <a:rPr lang="tr-TR" dirty="0" smtClean="0"/>
              <a:t>doğum </a:t>
            </a:r>
            <a:r>
              <a:rPr lang="tr-TR" dirty="0"/>
              <a:t>süreci ve doğum komplikasyonlarının etkilediği fetüs ve yeni doğan, </a:t>
            </a:r>
            <a:endParaRPr lang="tr-TR" dirty="0" smtClean="0"/>
          </a:p>
          <a:p>
            <a:r>
              <a:rPr lang="tr-TR" dirty="0" smtClean="0"/>
              <a:t>hamilelik </a:t>
            </a:r>
            <a:r>
              <a:rPr lang="tr-TR" dirty="0"/>
              <a:t>süresi ve </a:t>
            </a:r>
            <a:r>
              <a:rPr lang="tr-TR" dirty="0" err="1"/>
              <a:t>fetal</a:t>
            </a:r>
            <a:r>
              <a:rPr lang="tr-TR" dirty="0"/>
              <a:t> büyümeyle ilgili bozukluklar, </a:t>
            </a:r>
            <a:endParaRPr lang="tr-TR" dirty="0" smtClean="0"/>
          </a:p>
          <a:p>
            <a:r>
              <a:rPr lang="tr-TR" dirty="0" smtClean="0"/>
              <a:t>doğum </a:t>
            </a:r>
            <a:r>
              <a:rPr lang="tr-TR" dirty="0"/>
              <a:t>travması, </a:t>
            </a:r>
            <a:endParaRPr lang="tr-TR" dirty="0" smtClean="0"/>
          </a:p>
          <a:p>
            <a:r>
              <a:rPr lang="tr-TR" dirty="0" err="1" smtClean="0"/>
              <a:t>perinatal</a:t>
            </a:r>
            <a:r>
              <a:rPr lang="tr-TR" dirty="0" smtClean="0"/>
              <a:t> </a:t>
            </a:r>
            <a:r>
              <a:rPr lang="tr-TR" dirty="0"/>
              <a:t>döneme özel solunum sistemi ve </a:t>
            </a:r>
            <a:r>
              <a:rPr lang="tr-TR" dirty="0" err="1"/>
              <a:t>kardiyovasküler</a:t>
            </a:r>
            <a:r>
              <a:rPr lang="tr-TR" dirty="0"/>
              <a:t> sistem bozuklukları, </a:t>
            </a:r>
            <a:endParaRPr lang="tr-TR" dirty="0" smtClean="0"/>
          </a:p>
          <a:p>
            <a:r>
              <a:rPr lang="tr-TR" dirty="0" err="1" smtClean="0"/>
              <a:t>perinatal</a:t>
            </a:r>
            <a:r>
              <a:rPr lang="tr-TR" dirty="0" smtClean="0"/>
              <a:t> </a:t>
            </a:r>
            <a:r>
              <a:rPr lang="tr-TR" dirty="0"/>
              <a:t>döneme özel enfeksiyonlar, </a:t>
            </a:r>
            <a:endParaRPr lang="tr-TR" dirty="0" smtClean="0"/>
          </a:p>
          <a:p>
            <a:r>
              <a:rPr lang="tr-TR" dirty="0" smtClean="0"/>
              <a:t>fetüs </a:t>
            </a:r>
            <a:r>
              <a:rPr lang="tr-TR" dirty="0"/>
              <a:t>ve </a:t>
            </a:r>
            <a:r>
              <a:rPr lang="tr-TR" dirty="0" err="1"/>
              <a:t>yenidoğanın</a:t>
            </a:r>
            <a:r>
              <a:rPr lang="tr-TR" dirty="0"/>
              <a:t> </a:t>
            </a:r>
            <a:r>
              <a:rPr lang="tr-TR" dirty="0" err="1"/>
              <a:t>hemorajik</a:t>
            </a:r>
            <a:r>
              <a:rPr lang="tr-TR" dirty="0"/>
              <a:t> ve hematolojik bozuklukları, </a:t>
            </a:r>
            <a:endParaRPr lang="tr-TR" dirty="0" smtClean="0"/>
          </a:p>
          <a:p>
            <a:r>
              <a:rPr lang="tr-TR" dirty="0" smtClean="0"/>
              <a:t>fetüs </a:t>
            </a:r>
            <a:r>
              <a:rPr lang="tr-TR" dirty="0"/>
              <a:t>ve yeni doğanın geçici endokrin ve </a:t>
            </a:r>
            <a:r>
              <a:rPr lang="tr-TR" dirty="0" err="1"/>
              <a:t>metabolik</a:t>
            </a:r>
            <a:r>
              <a:rPr lang="tr-TR" dirty="0"/>
              <a:t> bozuklukları, </a:t>
            </a:r>
            <a:endParaRPr lang="tr-TR" dirty="0" smtClean="0"/>
          </a:p>
          <a:p>
            <a:r>
              <a:rPr lang="tr-TR" dirty="0" smtClean="0"/>
              <a:t>yeni </a:t>
            </a:r>
            <a:r>
              <a:rPr lang="tr-TR" dirty="0"/>
              <a:t>doğanın sindirim sistemi bozuklukları, </a:t>
            </a:r>
            <a:endParaRPr lang="tr-TR" dirty="0" smtClean="0"/>
          </a:p>
          <a:p>
            <a:r>
              <a:rPr lang="tr-TR" dirty="0" smtClean="0"/>
              <a:t>fetüs </a:t>
            </a:r>
            <a:r>
              <a:rPr lang="tr-TR" dirty="0"/>
              <a:t>ve yeni doğanın deri ve ısı kontrolünü etkileyen durumlar, </a:t>
            </a:r>
            <a:endParaRPr lang="tr-TR" dirty="0" smtClean="0"/>
          </a:p>
          <a:p>
            <a:r>
              <a:rPr lang="tr-TR" dirty="0" err="1" smtClean="0"/>
              <a:t>perinatal</a:t>
            </a:r>
            <a:r>
              <a:rPr lang="tr-TR" dirty="0" smtClean="0"/>
              <a:t> </a:t>
            </a:r>
            <a:r>
              <a:rPr lang="tr-TR" dirty="0"/>
              <a:t>dönemden kaynaklanan diğer bozukluklara yer verilmiştir.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839144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dirty="0">
                <a:effectLst/>
              </a:rPr>
              <a:t>ICD-10’da Yer Alan Bölümlerin Özellikleri </a:t>
            </a:r>
            <a:endParaRPr lang="tr-TR" sz="32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tr-TR" i="1" dirty="0" err="1"/>
              <a:t>Konjenital</a:t>
            </a:r>
            <a:r>
              <a:rPr lang="tr-TR" dirty="0"/>
              <a:t> </a:t>
            </a:r>
            <a:r>
              <a:rPr lang="tr-TR" i="1" dirty="0" err="1"/>
              <a:t>Malformasyonlar</a:t>
            </a:r>
            <a:r>
              <a:rPr lang="tr-TR" i="1" dirty="0"/>
              <a:t>,</a:t>
            </a:r>
            <a:r>
              <a:rPr lang="tr-TR" dirty="0"/>
              <a:t> </a:t>
            </a:r>
            <a:r>
              <a:rPr lang="tr-TR" i="1" dirty="0"/>
              <a:t>Deformasyonlar</a:t>
            </a:r>
            <a:r>
              <a:rPr lang="tr-TR" dirty="0"/>
              <a:t> </a:t>
            </a:r>
            <a:r>
              <a:rPr lang="tr-TR" i="1" dirty="0"/>
              <a:t>ve</a:t>
            </a:r>
            <a:r>
              <a:rPr lang="tr-TR" dirty="0"/>
              <a:t> </a:t>
            </a:r>
            <a:r>
              <a:rPr lang="tr-TR" i="1" dirty="0"/>
              <a:t>Kromozom</a:t>
            </a:r>
            <a:r>
              <a:rPr lang="tr-TR" dirty="0"/>
              <a:t> </a:t>
            </a:r>
            <a:r>
              <a:rPr lang="tr-TR" i="1" dirty="0"/>
              <a:t>Anomalileri:</a:t>
            </a:r>
            <a:r>
              <a:rPr lang="tr-TR" dirty="0"/>
              <a:t> </a:t>
            </a:r>
            <a:endParaRPr lang="tr-TR" dirty="0" smtClean="0"/>
          </a:p>
          <a:p>
            <a:r>
              <a:rPr lang="tr-TR" dirty="0" smtClean="0"/>
              <a:t>Bu </a:t>
            </a:r>
            <a:r>
              <a:rPr lang="tr-TR" dirty="0"/>
              <a:t>bölüm QOO- Q99 arasındaki kodlara ayrılmıştır. Bu bölümde; </a:t>
            </a:r>
            <a:endParaRPr lang="tr-TR" dirty="0" smtClean="0"/>
          </a:p>
          <a:p>
            <a:r>
              <a:rPr lang="tr-TR" dirty="0" smtClean="0"/>
              <a:t>sinir </a:t>
            </a:r>
            <a:r>
              <a:rPr lang="tr-TR" dirty="0"/>
              <a:t>sisteminin </a:t>
            </a:r>
            <a:r>
              <a:rPr lang="tr-TR" dirty="0" err="1"/>
              <a:t>konjenital</a:t>
            </a:r>
            <a:r>
              <a:rPr lang="tr-TR" dirty="0"/>
              <a:t> </a:t>
            </a:r>
            <a:r>
              <a:rPr lang="tr-TR" dirty="0" err="1"/>
              <a:t>malformasyonları</a:t>
            </a:r>
            <a:r>
              <a:rPr lang="tr-TR" dirty="0"/>
              <a:t>, </a:t>
            </a:r>
            <a:endParaRPr lang="tr-TR" dirty="0" smtClean="0"/>
          </a:p>
          <a:p>
            <a:r>
              <a:rPr lang="tr-TR" dirty="0" smtClean="0"/>
              <a:t>göz</a:t>
            </a:r>
            <a:r>
              <a:rPr lang="tr-TR" dirty="0"/>
              <a:t>, </a:t>
            </a:r>
            <a:endParaRPr lang="tr-TR" dirty="0" smtClean="0"/>
          </a:p>
          <a:p>
            <a:r>
              <a:rPr lang="tr-TR" dirty="0" smtClean="0"/>
              <a:t>kulak</a:t>
            </a:r>
            <a:r>
              <a:rPr lang="tr-TR" dirty="0"/>
              <a:t>, </a:t>
            </a:r>
            <a:endParaRPr lang="tr-TR" dirty="0" smtClean="0"/>
          </a:p>
          <a:p>
            <a:r>
              <a:rPr lang="tr-TR" dirty="0" smtClean="0"/>
              <a:t>yüz </a:t>
            </a:r>
            <a:r>
              <a:rPr lang="tr-TR" dirty="0"/>
              <a:t>ve boynun </a:t>
            </a:r>
            <a:r>
              <a:rPr lang="tr-TR" dirty="0" err="1"/>
              <a:t>konjenital</a:t>
            </a:r>
            <a:r>
              <a:rPr lang="tr-TR" dirty="0"/>
              <a:t> </a:t>
            </a:r>
            <a:r>
              <a:rPr lang="tr-TR" dirty="0" err="1"/>
              <a:t>malformasyonları</a:t>
            </a:r>
            <a:r>
              <a:rPr lang="tr-TR" dirty="0"/>
              <a:t>, </a:t>
            </a:r>
            <a:endParaRPr lang="tr-TR" dirty="0" smtClean="0"/>
          </a:p>
          <a:p>
            <a:r>
              <a:rPr lang="tr-TR" dirty="0" smtClean="0"/>
              <a:t>dolaşım </a:t>
            </a:r>
            <a:r>
              <a:rPr lang="tr-TR" dirty="0"/>
              <a:t>sisteminin </a:t>
            </a:r>
            <a:r>
              <a:rPr lang="tr-TR" dirty="0" err="1"/>
              <a:t>konjenital</a:t>
            </a:r>
            <a:r>
              <a:rPr lang="tr-TR" dirty="0"/>
              <a:t> </a:t>
            </a:r>
            <a:r>
              <a:rPr lang="tr-TR" dirty="0" err="1"/>
              <a:t>malformasyonları</a:t>
            </a:r>
            <a:r>
              <a:rPr lang="tr-TR" dirty="0"/>
              <a:t>, </a:t>
            </a:r>
            <a:endParaRPr lang="tr-TR" dirty="0" smtClean="0"/>
          </a:p>
          <a:p>
            <a:r>
              <a:rPr lang="tr-TR" dirty="0" smtClean="0"/>
              <a:t>solunum </a:t>
            </a:r>
            <a:r>
              <a:rPr lang="tr-TR" dirty="0"/>
              <a:t>sisteminin </a:t>
            </a:r>
            <a:r>
              <a:rPr lang="tr-TR" dirty="0" err="1"/>
              <a:t>konjenital</a:t>
            </a:r>
            <a:r>
              <a:rPr lang="tr-TR" dirty="0"/>
              <a:t> </a:t>
            </a:r>
            <a:r>
              <a:rPr lang="tr-TR" dirty="0" err="1"/>
              <a:t>malformasyonları</a:t>
            </a:r>
            <a:r>
              <a:rPr lang="tr-TR" dirty="0"/>
              <a:t>, </a:t>
            </a:r>
            <a:endParaRPr lang="tr-TR" dirty="0" smtClean="0"/>
          </a:p>
          <a:p>
            <a:r>
              <a:rPr lang="tr-TR" dirty="0" smtClean="0"/>
              <a:t>yarık </a:t>
            </a:r>
            <a:r>
              <a:rPr lang="tr-TR" dirty="0"/>
              <a:t>dudak ve yarık damak, </a:t>
            </a:r>
            <a:endParaRPr lang="tr-TR" dirty="0" smtClean="0"/>
          </a:p>
          <a:p>
            <a:r>
              <a:rPr lang="tr-TR" dirty="0" smtClean="0"/>
              <a:t>sindirim </a:t>
            </a:r>
            <a:r>
              <a:rPr lang="tr-TR" dirty="0"/>
              <a:t>sisteminin diğer </a:t>
            </a:r>
            <a:r>
              <a:rPr lang="tr-TR" dirty="0" err="1"/>
              <a:t>konjenital</a:t>
            </a:r>
            <a:r>
              <a:rPr lang="tr-TR" dirty="0"/>
              <a:t> </a:t>
            </a:r>
            <a:r>
              <a:rPr lang="tr-TR" dirty="0" err="1" smtClean="0"/>
              <a:t>malformasyonları</a:t>
            </a:r>
            <a:r>
              <a:rPr lang="tr-TR" dirty="0" smtClean="0"/>
              <a:t>, </a:t>
            </a:r>
          </a:p>
          <a:p>
            <a:r>
              <a:rPr lang="tr-TR" dirty="0" err="1" smtClean="0"/>
              <a:t>Genital</a:t>
            </a:r>
            <a:r>
              <a:rPr lang="tr-TR" dirty="0" smtClean="0"/>
              <a:t> organların </a:t>
            </a:r>
            <a:r>
              <a:rPr lang="tr-TR" dirty="0" err="1" smtClean="0"/>
              <a:t>konjenital</a:t>
            </a:r>
            <a:r>
              <a:rPr lang="tr-TR" dirty="0" smtClean="0"/>
              <a:t> </a:t>
            </a:r>
            <a:r>
              <a:rPr lang="tr-TR" dirty="0" err="1" smtClean="0"/>
              <a:t>malformasyonları</a:t>
            </a:r>
            <a:r>
              <a:rPr lang="tr-TR" dirty="0" smtClean="0"/>
              <a:t>, </a:t>
            </a:r>
          </a:p>
          <a:p>
            <a:r>
              <a:rPr lang="tr-TR" dirty="0" err="1" smtClean="0"/>
              <a:t>Üriner</a:t>
            </a:r>
            <a:r>
              <a:rPr lang="tr-TR" dirty="0" smtClean="0"/>
              <a:t> sistemin </a:t>
            </a:r>
            <a:r>
              <a:rPr lang="tr-TR" dirty="0" err="1" smtClean="0"/>
              <a:t>konjenital</a:t>
            </a:r>
            <a:r>
              <a:rPr lang="tr-TR" dirty="0" smtClean="0"/>
              <a:t> </a:t>
            </a:r>
            <a:r>
              <a:rPr lang="tr-TR" dirty="0" err="1"/>
              <a:t>malformasyonları</a:t>
            </a:r>
            <a:r>
              <a:rPr lang="tr-TR" dirty="0"/>
              <a:t>, </a:t>
            </a:r>
            <a:endParaRPr lang="tr-TR" dirty="0" smtClean="0"/>
          </a:p>
          <a:p>
            <a:r>
              <a:rPr lang="tr-TR" dirty="0" smtClean="0"/>
              <a:t>kas </a:t>
            </a:r>
            <a:r>
              <a:rPr lang="tr-TR" dirty="0"/>
              <a:t>iskelet sisteminin </a:t>
            </a:r>
            <a:r>
              <a:rPr lang="tr-TR" dirty="0" err="1"/>
              <a:t>konjenital</a:t>
            </a:r>
            <a:r>
              <a:rPr lang="tr-TR" dirty="0"/>
              <a:t> </a:t>
            </a:r>
            <a:r>
              <a:rPr lang="tr-TR" dirty="0" err="1"/>
              <a:t>malformasyonları</a:t>
            </a:r>
            <a:r>
              <a:rPr lang="tr-TR" dirty="0"/>
              <a:t> ve deformasyonları, </a:t>
            </a:r>
            <a:endParaRPr lang="tr-TR" dirty="0" smtClean="0"/>
          </a:p>
          <a:p>
            <a:r>
              <a:rPr lang="tr-TR" dirty="0" smtClean="0"/>
              <a:t>kromozom </a:t>
            </a:r>
            <a:r>
              <a:rPr lang="tr-TR" dirty="0"/>
              <a:t>anomalilerine yer verilmiştir.</a:t>
            </a:r>
          </a:p>
        </p:txBody>
      </p:sp>
    </p:spTree>
    <p:extLst>
      <p:ext uri="{BB962C8B-B14F-4D97-AF65-F5344CB8AC3E}">
        <p14:creationId xmlns:p14="http://schemas.microsoft.com/office/powerpoint/2010/main" xmlns="" val="1710885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dirty="0">
                <a:effectLst/>
              </a:rPr>
              <a:t>ICD-10’da Yer Alan Bölümlerin Özellikleri </a:t>
            </a:r>
            <a:endParaRPr lang="tr-TR" sz="32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tr-TR" b="1" i="1" dirty="0"/>
              <a:t>Semptomlar,</a:t>
            </a:r>
            <a:r>
              <a:rPr lang="tr-TR" b="1" dirty="0"/>
              <a:t> </a:t>
            </a:r>
            <a:r>
              <a:rPr lang="tr-TR" b="1" i="1" dirty="0"/>
              <a:t>Belirtiler</a:t>
            </a:r>
            <a:r>
              <a:rPr lang="tr-TR" b="1" dirty="0"/>
              <a:t> </a:t>
            </a:r>
            <a:r>
              <a:rPr lang="tr-TR" b="1" i="1" dirty="0"/>
              <a:t>ve</a:t>
            </a:r>
            <a:r>
              <a:rPr lang="tr-TR" b="1" dirty="0"/>
              <a:t> </a:t>
            </a:r>
            <a:r>
              <a:rPr lang="tr-TR" b="1" i="1" dirty="0"/>
              <a:t>Anormal</a:t>
            </a:r>
            <a:r>
              <a:rPr lang="tr-TR" b="1" dirty="0"/>
              <a:t> </a:t>
            </a:r>
            <a:r>
              <a:rPr lang="tr-TR" b="1" i="1" dirty="0"/>
              <a:t>Klinik</a:t>
            </a:r>
            <a:r>
              <a:rPr lang="tr-TR" b="1" dirty="0"/>
              <a:t> </a:t>
            </a:r>
            <a:r>
              <a:rPr lang="tr-TR" b="1" i="1" dirty="0"/>
              <a:t>ve</a:t>
            </a:r>
            <a:r>
              <a:rPr lang="tr-TR" b="1" dirty="0"/>
              <a:t> </a:t>
            </a:r>
            <a:r>
              <a:rPr lang="tr-TR" b="1" i="1" dirty="0"/>
              <a:t>Laboratuvar</a:t>
            </a:r>
            <a:r>
              <a:rPr lang="tr-TR" b="1" dirty="0"/>
              <a:t> </a:t>
            </a:r>
            <a:r>
              <a:rPr lang="tr-TR" b="1" i="1" dirty="0"/>
              <a:t>Bulguları</a:t>
            </a:r>
            <a:r>
              <a:rPr lang="tr-TR" b="1" dirty="0"/>
              <a:t>: </a:t>
            </a:r>
            <a:endParaRPr lang="tr-TR" b="1" dirty="0" smtClean="0"/>
          </a:p>
          <a:p>
            <a:endParaRPr lang="tr-TR" dirty="0"/>
          </a:p>
          <a:p>
            <a:r>
              <a:rPr lang="tr-TR" dirty="0" smtClean="0"/>
              <a:t>Bu </a:t>
            </a:r>
            <a:r>
              <a:rPr lang="tr-TR" dirty="0"/>
              <a:t>bölüm için R00-R99 arasındaki kodlar düzenlenmiştir. Bu bölümde; 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yapılan </a:t>
            </a:r>
            <a:r>
              <a:rPr lang="tr-TR" dirty="0"/>
              <a:t>tüm araştırmalara rağmen hastaya belirli bir tanı konulamamışsa, 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hastanın </a:t>
            </a:r>
            <a:r>
              <a:rPr lang="tr-TR" dirty="0"/>
              <a:t>kabulü sırasında var olan belirti ve semptomlar yok olmuşsa ve bunların nedenleri bulunamamışsa, 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sadece </a:t>
            </a:r>
            <a:r>
              <a:rPr lang="tr-TR" dirty="0"/>
              <a:t>geçici, kesin olmayan bir tanı konulduğunda ve kesin tanı koymayı sağlayacak ileri tetkiklerin yapılması için hasta yeniden hastaneye gelmediğinde, 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tanı </a:t>
            </a:r>
            <a:r>
              <a:rPr lang="tr-TR" dirty="0"/>
              <a:t>konulmadan araştırma ve tedavi için başka bir yere sevk edilen olgular bu bölümde yer alır. </a:t>
            </a:r>
            <a:endParaRPr lang="tr-TR" dirty="0" smtClean="0"/>
          </a:p>
          <a:p>
            <a:endParaRPr lang="tr-TR" dirty="0"/>
          </a:p>
          <a:p>
            <a:r>
              <a:rPr lang="tr-TR" dirty="0" smtClean="0"/>
              <a:t>Bu </a:t>
            </a:r>
            <a:r>
              <a:rPr lang="tr-TR" dirty="0"/>
              <a:t>bölümdeki kodları atarken kesin bir tanı konulup konulamadığına dikkat edilmelidir. Hastaya kesin bir tanı konulması durumunda bu kodlar kullanılmaz.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218340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dirty="0">
                <a:effectLst/>
              </a:rPr>
              <a:t>ICD-10’da Yer Alan Bölümlerin Özellikleri </a:t>
            </a:r>
            <a:endParaRPr lang="tr-TR" sz="32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tr-TR" b="1" i="1" dirty="0"/>
              <a:t>Yaralanma,</a:t>
            </a:r>
            <a:r>
              <a:rPr lang="tr-TR" b="1" dirty="0"/>
              <a:t> </a:t>
            </a:r>
            <a:r>
              <a:rPr lang="tr-TR" b="1" i="1" dirty="0"/>
              <a:t>Zehirlenme</a:t>
            </a:r>
            <a:r>
              <a:rPr lang="tr-TR" b="1" dirty="0"/>
              <a:t> </a:t>
            </a:r>
            <a:r>
              <a:rPr lang="tr-TR" b="1" i="1" dirty="0"/>
              <a:t>ve</a:t>
            </a:r>
            <a:r>
              <a:rPr lang="tr-TR" b="1" dirty="0"/>
              <a:t> </a:t>
            </a:r>
            <a:r>
              <a:rPr lang="tr-TR" b="1" i="1" dirty="0"/>
              <a:t>Dış</a:t>
            </a:r>
            <a:r>
              <a:rPr lang="tr-TR" b="1" dirty="0"/>
              <a:t> </a:t>
            </a:r>
            <a:r>
              <a:rPr lang="tr-TR" b="1" i="1" dirty="0"/>
              <a:t>Nedenlerin</a:t>
            </a:r>
            <a:r>
              <a:rPr lang="tr-TR" b="1" dirty="0"/>
              <a:t> </a:t>
            </a:r>
            <a:r>
              <a:rPr lang="tr-TR" b="1" i="1" dirty="0"/>
              <a:t>Bazı</a:t>
            </a:r>
            <a:r>
              <a:rPr lang="tr-TR" b="1" dirty="0"/>
              <a:t> </a:t>
            </a:r>
            <a:r>
              <a:rPr lang="tr-TR" b="1" i="1" dirty="0"/>
              <a:t>Diğer</a:t>
            </a:r>
            <a:r>
              <a:rPr lang="tr-TR" b="1" dirty="0"/>
              <a:t> </a:t>
            </a:r>
            <a:r>
              <a:rPr lang="tr-TR" b="1" i="1" dirty="0"/>
              <a:t>Sonuçları:</a:t>
            </a:r>
            <a:r>
              <a:rPr lang="tr-TR" b="1" dirty="0"/>
              <a:t> </a:t>
            </a:r>
            <a:endParaRPr lang="tr-TR" b="1" dirty="0" smtClean="0"/>
          </a:p>
          <a:p>
            <a:endParaRPr lang="tr-TR" b="1" dirty="0" smtClean="0"/>
          </a:p>
          <a:p>
            <a:r>
              <a:rPr lang="tr-TR" dirty="0" smtClean="0"/>
              <a:t>Bu </a:t>
            </a:r>
            <a:r>
              <a:rPr lang="tr-TR" dirty="0"/>
              <a:t>bölüm için S00-T98 arasındaki kodlar düzenlenmiştir. Bu bölüm; 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S </a:t>
            </a:r>
            <a:r>
              <a:rPr lang="tr-TR" dirty="0"/>
              <a:t>kodları vücut bölgelerine göre tanımlanmış yaralanmaları, 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T </a:t>
            </a:r>
            <a:r>
              <a:rPr lang="tr-TR" dirty="0"/>
              <a:t>kodları çoklu yaralanmalar, </a:t>
            </a:r>
            <a:endParaRPr lang="tr-TR" dirty="0" smtClean="0"/>
          </a:p>
          <a:p>
            <a:r>
              <a:rPr lang="tr-TR" dirty="0" smtClean="0"/>
              <a:t>yanıklar</a:t>
            </a:r>
            <a:r>
              <a:rPr lang="tr-TR" dirty="0"/>
              <a:t>, </a:t>
            </a:r>
            <a:endParaRPr lang="tr-TR" dirty="0" smtClean="0"/>
          </a:p>
          <a:p>
            <a:r>
              <a:rPr lang="tr-TR" dirty="0" smtClean="0"/>
              <a:t>donmalar</a:t>
            </a:r>
            <a:r>
              <a:rPr lang="tr-TR" dirty="0"/>
              <a:t>, </a:t>
            </a:r>
            <a:endParaRPr lang="tr-TR" dirty="0" smtClean="0"/>
          </a:p>
          <a:p>
            <a:r>
              <a:rPr lang="tr-TR" dirty="0" smtClean="0"/>
              <a:t>zehirlenmeler </a:t>
            </a:r>
            <a:r>
              <a:rPr lang="tr-TR" dirty="0"/>
              <a:t>ve </a:t>
            </a:r>
            <a:endParaRPr lang="tr-TR" dirty="0" smtClean="0"/>
          </a:p>
          <a:p>
            <a:r>
              <a:rPr lang="tr-TR" dirty="0" smtClean="0"/>
              <a:t>cerrahi </a:t>
            </a:r>
            <a:r>
              <a:rPr lang="tr-TR" dirty="0"/>
              <a:t>ve tıbbi bakım komplikasyonlarını içerir.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2439499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dirty="0">
                <a:effectLst/>
              </a:rPr>
              <a:t>ICD-10’da Yer Alan Bölümlerin Özellikleri </a:t>
            </a:r>
            <a:endParaRPr lang="tr-TR" sz="32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tr-TR" b="1" i="1" dirty="0"/>
              <a:t>Hastalık</a:t>
            </a:r>
            <a:r>
              <a:rPr lang="tr-TR" b="1" dirty="0"/>
              <a:t> </a:t>
            </a:r>
            <a:r>
              <a:rPr lang="tr-TR" b="1" i="1" dirty="0"/>
              <a:t>ve</a:t>
            </a:r>
            <a:r>
              <a:rPr lang="tr-TR" b="1" dirty="0"/>
              <a:t> </a:t>
            </a:r>
            <a:r>
              <a:rPr lang="tr-TR" b="1" i="1" dirty="0"/>
              <a:t>Ölümün</a:t>
            </a:r>
            <a:r>
              <a:rPr lang="tr-TR" b="1" dirty="0"/>
              <a:t> </a:t>
            </a:r>
            <a:r>
              <a:rPr lang="tr-TR" b="1" i="1" dirty="0"/>
              <a:t>Dış</a:t>
            </a:r>
            <a:r>
              <a:rPr lang="tr-TR" b="1" dirty="0"/>
              <a:t> </a:t>
            </a:r>
            <a:r>
              <a:rPr lang="tr-TR" b="1" i="1" dirty="0"/>
              <a:t>Sebepleri:</a:t>
            </a:r>
            <a:r>
              <a:rPr lang="tr-TR" b="1" dirty="0"/>
              <a:t> </a:t>
            </a:r>
            <a:endParaRPr lang="tr-TR" b="1" dirty="0" smtClean="0"/>
          </a:p>
          <a:p>
            <a:endParaRPr lang="tr-TR" dirty="0"/>
          </a:p>
          <a:p>
            <a:r>
              <a:rPr lang="tr-TR" dirty="0" smtClean="0"/>
              <a:t>Bu </a:t>
            </a:r>
            <a:r>
              <a:rPr lang="tr-TR" dirty="0"/>
              <a:t>bölümde V01-Y98 arasındaki kodlara yer verilmiştir</a:t>
            </a:r>
            <a:r>
              <a:rPr lang="tr-TR" dirty="0" smtClean="0"/>
              <a:t>. ICD-10’da </a:t>
            </a:r>
            <a:r>
              <a:rPr lang="tr-TR" dirty="0"/>
              <a:t>hastalıkların ve ölümlerin dış nedenlerini ve olayın olduğu yeri ek kodlar kullanılarak göstermeye olanak sağlayan bir bölümdür. Bu bölümde; 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kazalar</a:t>
            </a:r>
            <a:r>
              <a:rPr lang="tr-TR" dirty="0"/>
              <a:t>, 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kasıtlı </a:t>
            </a:r>
            <a:r>
              <a:rPr lang="tr-TR" dirty="0"/>
              <a:t>kendine zarar verme, 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gerçekleşme </a:t>
            </a:r>
            <a:r>
              <a:rPr lang="tr-TR" dirty="0"/>
              <a:t>şekli belli olmayan olay, 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savaşın </a:t>
            </a:r>
            <a:r>
              <a:rPr lang="tr-TR" dirty="0"/>
              <a:t>yasal müdahale ve olayları, 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tıbbi </a:t>
            </a:r>
            <a:r>
              <a:rPr lang="tr-TR" dirty="0"/>
              <a:t>cerrahi ve bakım komplikasyonları, 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hastalık </a:t>
            </a:r>
            <a:r>
              <a:rPr lang="tr-TR" dirty="0"/>
              <a:t>ve ölümün dış sebeplerinin sekelleri ve 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hastalık </a:t>
            </a:r>
            <a:r>
              <a:rPr lang="tr-TR" dirty="0"/>
              <a:t>ve ölüm sebepleriyle ilgili ek faktörlere yer verilmiştir.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1067410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dirty="0">
                <a:effectLst/>
              </a:rPr>
              <a:t>ICD-10’da Yer Alan Bölümlerin Özellikleri </a:t>
            </a:r>
            <a:endParaRPr lang="tr-TR" sz="32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tr-TR" b="1" i="1" dirty="0"/>
              <a:t>Sağlık</a:t>
            </a:r>
            <a:r>
              <a:rPr lang="tr-TR" b="1" dirty="0"/>
              <a:t> </a:t>
            </a:r>
            <a:r>
              <a:rPr lang="tr-TR" b="1" i="1" dirty="0"/>
              <a:t>Durumunu</a:t>
            </a:r>
            <a:r>
              <a:rPr lang="tr-TR" b="1" dirty="0"/>
              <a:t> </a:t>
            </a:r>
            <a:r>
              <a:rPr lang="tr-TR" b="1" i="1" dirty="0"/>
              <a:t>Etkileyen</a:t>
            </a:r>
            <a:r>
              <a:rPr lang="tr-TR" b="1" dirty="0"/>
              <a:t> </a:t>
            </a:r>
            <a:r>
              <a:rPr lang="tr-TR" b="1" i="1" dirty="0"/>
              <a:t>Faktörler</a:t>
            </a:r>
            <a:r>
              <a:rPr lang="tr-TR" b="1" dirty="0"/>
              <a:t> </a:t>
            </a:r>
            <a:r>
              <a:rPr lang="tr-TR" b="1" i="1" dirty="0"/>
              <a:t>ve</a:t>
            </a:r>
            <a:r>
              <a:rPr lang="tr-TR" b="1" dirty="0"/>
              <a:t> </a:t>
            </a:r>
            <a:r>
              <a:rPr lang="tr-TR" b="1" i="1" dirty="0"/>
              <a:t>Sağlık</a:t>
            </a:r>
            <a:r>
              <a:rPr lang="tr-TR" b="1" dirty="0"/>
              <a:t> </a:t>
            </a:r>
            <a:r>
              <a:rPr lang="tr-TR" b="1" i="1" dirty="0"/>
              <a:t>Hizmetleri</a:t>
            </a:r>
            <a:r>
              <a:rPr lang="tr-TR" b="1" dirty="0"/>
              <a:t> </a:t>
            </a:r>
            <a:r>
              <a:rPr lang="tr-TR" b="1" i="1" dirty="0"/>
              <a:t>İle</a:t>
            </a:r>
            <a:r>
              <a:rPr lang="tr-TR" b="1" dirty="0"/>
              <a:t> </a:t>
            </a:r>
            <a:r>
              <a:rPr lang="tr-TR" b="1" i="1" dirty="0"/>
              <a:t>Temas:</a:t>
            </a:r>
            <a:r>
              <a:rPr lang="tr-TR" b="1" dirty="0"/>
              <a:t> </a:t>
            </a:r>
            <a:endParaRPr lang="tr-TR" b="1" dirty="0" smtClean="0"/>
          </a:p>
          <a:p>
            <a:r>
              <a:rPr lang="tr-TR" dirty="0" smtClean="0"/>
              <a:t>Bu </a:t>
            </a:r>
            <a:r>
              <a:rPr lang="tr-TR" dirty="0"/>
              <a:t>bölümde Z00-Z99 arasındaki kodlara yer verilmiştir. Bu bölüm kodları, 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sağlık </a:t>
            </a:r>
            <a:r>
              <a:rPr lang="tr-TR" dirty="0"/>
              <a:t>kurumlarına muayene ve inceleme için başvuru, 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bulaşıcı </a:t>
            </a:r>
            <a:r>
              <a:rPr lang="tr-TR" dirty="0"/>
              <a:t>hastalıklarla ilgili potansiyel sağlık tehlike için başvuru</a:t>
            </a:r>
            <a:r>
              <a:rPr lang="tr-TR" dirty="0" smtClean="0"/>
              <a:t>,</a:t>
            </a:r>
          </a:p>
          <a:p>
            <a:r>
              <a:rPr lang="tr-TR" dirty="0" smtClean="0"/>
              <a:t> </a:t>
            </a:r>
          </a:p>
          <a:p>
            <a:r>
              <a:rPr lang="tr-TR" dirty="0" smtClean="0"/>
              <a:t>üremeyle </a:t>
            </a:r>
            <a:r>
              <a:rPr lang="tr-TR" dirty="0"/>
              <a:t>ilgili durumlarla sağlık servisine başvuru, 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sağlık </a:t>
            </a:r>
            <a:r>
              <a:rPr lang="tr-TR" dirty="0"/>
              <a:t>servisine özel girişim ve sağlık bakımı için başvuru, 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sosyoekonomik </a:t>
            </a:r>
            <a:r>
              <a:rPr lang="tr-TR" dirty="0"/>
              <a:t>ve </a:t>
            </a:r>
            <a:r>
              <a:rPr lang="tr-TR" dirty="0" err="1"/>
              <a:t>psikososyal</a:t>
            </a:r>
            <a:r>
              <a:rPr lang="tr-TR" dirty="0"/>
              <a:t> sağlık tehlikesi için başvuru, 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aile </a:t>
            </a:r>
            <a:r>
              <a:rPr lang="tr-TR" dirty="0"/>
              <a:t>ve kişisel öyküsü ve sağlık durumunu etkileyen bazı durumlarla ilgili potansiyel sağlık tehlikesi durumunda başvuru durumunu belirleyen kodlara yer verilmiştir.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824281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KAYNAKÇA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T.C. </a:t>
            </a:r>
            <a:r>
              <a:rPr lang="tr-TR" smtClean="0"/>
              <a:t>ANADOLU ÜNİVERSİTESİ YAYINI NO: 2862 AÇIKÖĞRETİM FAKÜLTESİ YAYINI NO: 1819 SAĞLIK KURUMLARINDA BİLGİ SİSTEMLERİ</a:t>
            </a:r>
            <a:endParaRPr lang="tr-TR" smtClean="0">
              <a:solidFill>
                <a:srgbClr val="FF0000"/>
              </a:solidFill>
            </a:endParaRPr>
          </a:p>
          <a:p>
            <a:endParaRPr lang="tr-TR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1078</TotalTime>
  <Words>3173</Words>
  <Application>Microsoft Office PowerPoint</Application>
  <PresentationFormat>Ekran Gösterisi (4:3)</PresentationFormat>
  <Paragraphs>696</Paragraphs>
  <Slides>50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50</vt:i4>
      </vt:variant>
    </vt:vector>
  </HeadingPairs>
  <TitlesOfParts>
    <vt:vector size="51" baseType="lpstr">
      <vt:lpstr>Austin</vt:lpstr>
      <vt:lpstr>SAĞLIK KURUMLARINDA BİLGİ SİSTEMLERİ  Hastalıkları Sınıflandırma ve Kodlama Sistemleri </vt:lpstr>
      <vt:lpstr>Hastalıkları Sınıflandırma ve Kodlama Sistemleri</vt:lpstr>
      <vt:lpstr>HASTALIKLARI SINIFLANDIRMA VE KODLAMA SİSTEMLERİ TEMEL KAVRAMLAR</vt:lpstr>
      <vt:lpstr>ICD-10 sınıflama sistemi </vt:lpstr>
      <vt:lpstr>ICD-10 sınıflama sistemi </vt:lpstr>
      <vt:lpstr>Sınıflandırılan ve Kodlanan Verilerin Kullanımı</vt:lpstr>
      <vt:lpstr>Sınıflandırılan ve Kodlanan Verilerin Kullanımı</vt:lpstr>
      <vt:lpstr>Sınıflandırılan ve Kodlanan Verilerin Kullanımı</vt:lpstr>
      <vt:lpstr>Sınıflandırılan ve Kodlanan Verilerin Kullanımı</vt:lpstr>
      <vt:lpstr>Sınıflandırılan ve Kodlanan Verilerin Kullanımı</vt:lpstr>
      <vt:lpstr>Sınıflandırılan ve Kodlanan Verilerin Kullanımı</vt:lpstr>
      <vt:lpstr>Sınıflandırılan ve Kodlanan Verilerin Kullanımı</vt:lpstr>
      <vt:lpstr>Sınıflandırılan ve Kodlanan Verilerin Kullanımı</vt:lpstr>
      <vt:lpstr>Sınıflandırılan ve Kodlanan Verilerin Kullanımı</vt:lpstr>
      <vt:lpstr>Sınıflandırılan ve Kodlanan Verilerin Kullanımı</vt:lpstr>
      <vt:lpstr>  Sınıflandırılan ve Kodlanan Verilerin Kullanıcıları</vt:lpstr>
      <vt:lpstr>SINIFLANDIRMA VE KODLAMA SİSTEMLERİ</vt:lpstr>
      <vt:lpstr>ICD-10</vt:lpstr>
      <vt:lpstr>ICD-10 Yapısı ve Özellikleri</vt:lpstr>
      <vt:lpstr>ICD-10 üç ciltten oluşmaktadır:</vt:lpstr>
      <vt:lpstr>ICD-10 üç ciltten oluşmaktadır:</vt:lpstr>
      <vt:lpstr>ICD-10 üç ciltten oluşmaktadır:</vt:lpstr>
      <vt:lpstr>ICD-10’un sınıflandırma yapısında 5 düzey bulunmaktadır.</vt:lpstr>
      <vt:lpstr>Birinci düzey;</vt:lpstr>
      <vt:lpstr>  İkinci düzey; </vt:lpstr>
      <vt:lpstr>Üçüncü düzey</vt:lpstr>
      <vt:lpstr>Dördüncü düzey</vt:lpstr>
      <vt:lpstr>Beşinci Düzey, </vt:lpstr>
      <vt:lpstr>ICD-10’da Yer Alan Bölümlerin Özellikleri </vt:lpstr>
      <vt:lpstr>ICD-10’da Yer Alan Bölümlerin Özellikleri </vt:lpstr>
      <vt:lpstr>ICD-10’da Yer Alan Bölümlerin Özellikleri </vt:lpstr>
      <vt:lpstr>ICD-10’da Yer Alan Bölümlerin Özellikleri </vt:lpstr>
      <vt:lpstr>ICD-10’da Yer Alan Bölümlerin Özellikleri </vt:lpstr>
      <vt:lpstr>ICD-10’da Yer Alan Bölümlerin Özellikleri </vt:lpstr>
      <vt:lpstr>ICD-10’da Yer Alan Bölümlerin Özellikleri </vt:lpstr>
      <vt:lpstr>ICD-10’da Yer Alan Bölümlerin Özellikleri </vt:lpstr>
      <vt:lpstr>ICD-10’da Yer Alan Bölümlerin Özellikleri </vt:lpstr>
      <vt:lpstr>ICD-10’da Yer Alan Bölümlerin Özellikleri </vt:lpstr>
      <vt:lpstr>ICD-10’da Yer Alan Bölümlerin Özellikleri </vt:lpstr>
      <vt:lpstr>ICD-10’da Yer Alan Bölümlerin Özellikleri </vt:lpstr>
      <vt:lpstr>ICD-10’da Yer Alan Bölümlerin Özellikleri </vt:lpstr>
      <vt:lpstr>ICD-10’da Yer Alan Bölümlerin Özellikleri </vt:lpstr>
      <vt:lpstr>ICD-10’da Yer Alan Bölümlerin Özellikleri </vt:lpstr>
      <vt:lpstr>ICD-10’da Yer Alan Bölümlerin Özellikleri </vt:lpstr>
      <vt:lpstr>ICD-10’da Yer Alan Bölümlerin Özellikleri </vt:lpstr>
      <vt:lpstr>ICD-10’da Yer Alan Bölümlerin Özellikleri </vt:lpstr>
      <vt:lpstr>ICD-10’da Yer Alan Bölümlerin Özellikleri </vt:lpstr>
      <vt:lpstr>ICD-10’da Yer Alan Bölümlerin Özellikleri </vt:lpstr>
      <vt:lpstr>ICD-10’da Yer Alan Bölümlerin Özellikleri </vt:lpstr>
      <vt:lpstr>KAYNAKÇA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Sağlık Bakanlığı Hastane Otomasyonu Çerçeve İlkeleri</dc:title>
  <dc:creator>kaümühfak</dc:creator>
  <cp:lastModifiedBy>FATİH MEHMET ŞAHİN</cp:lastModifiedBy>
  <cp:revision>329</cp:revision>
  <dcterms:created xsi:type="dcterms:W3CDTF">2015-05-26T07:42:36Z</dcterms:created>
  <dcterms:modified xsi:type="dcterms:W3CDTF">2020-01-14T21:25:47Z</dcterms:modified>
</cp:coreProperties>
</file>