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handoutMasterIdLst>
    <p:handoutMasterId r:id="rId51"/>
  </p:handoutMasterIdLst>
  <p:sldIdLst>
    <p:sldId id="284" r:id="rId2"/>
    <p:sldId id="329" r:id="rId3"/>
    <p:sldId id="330"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46" r:id="rId20"/>
    <p:sldId id="347" r:id="rId21"/>
    <p:sldId id="348" r:id="rId22"/>
    <p:sldId id="349" r:id="rId23"/>
    <p:sldId id="350" r:id="rId24"/>
    <p:sldId id="353" r:id="rId25"/>
    <p:sldId id="354" r:id="rId26"/>
    <p:sldId id="355" r:id="rId27"/>
    <p:sldId id="356" r:id="rId28"/>
    <p:sldId id="357" r:id="rId29"/>
    <p:sldId id="358" r:id="rId30"/>
    <p:sldId id="359" r:id="rId31"/>
    <p:sldId id="366" r:id="rId32"/>
    <p:sldId id="367" r:id="rId33"/>
    <p:sldId id="368" r:id="rId34"/>
    <p:sldId id="369" r:id="rId35"/>
    <p:sldId id="370" r:id="rId36"/>
    <p:sldId id="371" r:id="rId37"/>
    <p:sldId id="372" r:id="rId38"/>
    <p:sldId id="360" r:id="rId39"/>
    <p:sldId id="361" r:id="rId40"/>
    <p:sldId id="362" r:id="rId41"/>
    <p:sldId id="363" r:id="rId42"/>
    <p:sldId id="364" r:id="rId43"/>
    <p:sldId id="365" r:id="rId44"/>
    <p:sldId id="351" r:id="rId45"/>
    <p:sldId id="352" r:id="rId46"/>
    <p:sldId id="373" r:id="rId47"/>
    <p:sldId id="374" r:id="rId48"/>
    <p:sldId id="375"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22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D2245B-4C7B-4FE5-984E-C2CB3377B399}" type="datetimeFigureOut">
              <a:rPr lang="tr-TR" smtClean="0"/>
              <a:pPr/>
              <a:t>14.1.2020</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7F4ED7-AD31-41BA-8036-ADCB603D848E}" type="slidenum">
              <a:rPr lang="tr-TR" smtClean="0"/>
              <a:pPr/>
              <a:t>‹#›</a:t>
            </a:fld>
            <a:endParaRPr lang="tr-TR"/>
          </a:p>
        </p:txBody>
      </p:sp>
    </p:spTree>
    <p:extLst>
      <p:ext uri="{BB962C8B-B14F-4D97-AF65-F5344CB8AC3E}">
        <p14:creationId xmlns:p14="http://schemas.microsoft.com/office/powerpoint/2010/main" xmlns="" val="78552106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9A12C1-7A49-41AD-81E2-DE2FDE5E68E3}" type="datetimeFigureOut">
              <a:rPr lang="tr-TR" smtClean="0"/>
              <a:pPr/>
              <a:t>14.1.2020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6C816B-A5F9-41C3-8DE2-40851568CD2C}" type="slidenum">
              <a:rPr lang="tr-TR" smtClean="0"/>
              <a:pPr/>
              <a:t>‹#›</a:t>
            </a:fld>
            <a:endParaRPr lang="tr-TR"/>
          </a:p>
        </p:txBody>
      </p:sp>
    </p:spTree>
    <p:extLst>
      <p:ext uri="{BB962C8B-B14F-4D97-AF65-F5344CB8AC3E}">
        <p14:creationId xmlns:p14="http://schemas.microsoft.com/office/powerpoint/2010/main" xmlns="" val="482309896"/>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6C816B-A5F9-41C3-8DE2-40851568CD2C}" type="slidenum">
              <a:rPr lang="tr-TR" smtClean="0"/>
              <a:pPr/>
              <a:t>1</a:t>
            </a:fld>
            <a:endParaRPr lang="tr-TR"/>
          </a:p>
        </p:txBody>
      </p:sp>
      <p:sp>
        <p:nvSpPr>
          <p:cNvPr id="5" name="Altbilgi Yer Tutucusu 4"/>
          <p:cNvSpPr>
            <a:spLocks noGrp="1"/>
          </p:cNvSpPr>
          <p:nvPr>
            <p:ph type="ftr" sz="quarter" idx="11"/>
          </p:nvPr>
        </p:nvSpPr>
        <p:spPr/>
        <p:txBody>
          <a:bodyPr/>
          <a:lstStyle/>
          <a:p>
            <a:endParaRPr lang="tr-TR"/>
          </a:p>
        </p:txBody>
      </p:sp>
      <p:sp>
        <p:nvSpPr>
          <p:cNvPr id="7" name="Üstbilgi Yer Tutucusu 6"/>
          <p:cNvSpPr>
            <a:spLocks noGrp="1"/>
          </p:cNvSpPr>
          <p:nvPr>
            <p:ph type="hdr" sz="quarter" idx="12"/>
          </p:nvPr>
        </p:nvSpPr>
        <p:spPr/>
        <p:txBody>
          <a:bodyPr/>
          <a:lstStyle/>
          <a:p>
            <a:endParaRPr lang="tr-TR"/>
          </a:p>
        </p:txBody>
      </p:sp>
    </p:spTree>
    <p:extLst>
      <p:ext uri="{BB962C8B-B14F-4D97-AF65-F5344CB8AC3E}">
        <p14:creationId xmlns:p14="http://schemas.microsoft.com/office/powerpoint/2010/main" xmlns="" val="3238062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C6C816B-A5F9-41C3-8DE2-40851568CD2C}" type="slidenum">
              <a:rPr lang="tr-TR" smtClean="0"/>
              <a:pPr/>
              <a:t>3</a:t>
            </a:fld>
            <a:endParaRPr lang="tr-TR"/>
          </a:p>
        </p:txBody>
      </p:sp>
      <p:sp>
        <p:nvSpPr>
          <p:cNvPr id="7" name="Üstbilgi Yer Tutucusu 6"/>
          <p:cNvSpPr>
            <a:spLocks noGrp="1"/>
          </p:cNvSpPr>
          <p:nvPr>
            <p:ph type="hdr" sz="quarter" idx="13"/>
          </p:nvPr>
        </p:nvSpPr>
        <p:spPr/>
        <p:txBody>
          <a:bodyPr/>
          <a:lstStyle/>
          <a:p>
            <a:endParaRPr lang="tr-TR"/>
          </a:p>
        </p:txBody>
      </p:sp>
    </p:spTree>
    <p:extLst>
      <p:ext uri="{BB962C8B-B14F-4D97-AF65-F5344CB8AC3E}">
        <p14:creationId xmlns:p14="http://schemas.microsoft.com/office/powerpoint/2010/main" xmlns="" val="976877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Veri Yer Tutucusu 6"/>
          <p:cNvSpPr>
            <a:spLocks noGrp="1"/>
          </p:cNvSpPr>
          <p:nvPr>
            <p:ph type="dt" sz="half" idx="10"/>
          </p:nvPr>
        </p:nvSpPr>
        <p:spPr/>
        <p:txBody>
          <a:bodyPr/>
          <a:lstStyle>
            <a:extLst/>
          </a:lstStyle>
          <a:p>
            <a:fld id="{CDB41BBF-F5DC-4263-AE07-45C0EB004B0F}" type="datetime1">
              <a:rPr lang="tr-TR" smtClean="0"/>
              <a:pPr/>
              <a:t>14.1.2020</a:t>
            </a:fld>
            <a:endParaRPr lang="tr-TR"/>
          </a:p>
        </p:txBody>
      </p:sp>
      <p:sp>
        <p:nvSpPr>
          <p:cNvPr id="20" name="Altbilgi Yer Tutucusu 19"/>
          <p:cNvSpPr>
            <a:spLocks noGrp="1"/>
          </p:cNvSpPr>
          <p:nvPr>
            <p:ph type="ftr" sz="quarter" idx="11"/>
          </p:nvPr>
        </p:nvSpPr>
        <p:spPr/>
        <p:txBody>
          <a:bodyPr/>
          <a:lstStyle>
            <a:extLst/>
          </a:lstStyle>
          <a:p>
            <a:endParaRPr lang="tr-TR"/>
          </a:p>
        </p:txBody>
      </p:sp>
      <p:sp>
        <p:nvSpPr>
          <p:cNvPr id="10" name="Slayt Numarası Yer Tutucusu 9"/>
          <p:cNvSpPr>
            <a:spLocks noGrp="1"/>
          </p:cNvSpPr>
          <p:nvPr>
            <p:ph type="sldNum" sz="quarter" idx="12"/>
          </p:nvPr>
        </p:nvSpPr>
        <p:spPr/>
        <p:txBody>
          <a:bodyPr/>
          <a:lstStyle>
            <a:extLst/>
          </a:lstStyle>
          <a:p>
            <a:fld id="{AF4BF256-40C0-4247-88D6-D2DA9A17D1A1}" type="slidenum">
              <a:rPr lang="tr-TR" smtClean="0"/>
              <a:pPr/>
              <a:t>‹#›</a:t>
            </a:fld>
            <a:endParaRPr lang="tr-T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391E1CDC-8717-4784-850E-5B46650EAA0A}" type="datetime1">
              <a:rPr lang="tr-TR" smtClean="0"/>
              <a:pPr/>
              <a:t>14.1.2020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18EABA46-0914-4F96-AE72-034F41F85DAD}" type="datetime1">
              <a:rPr lang="tr-TR" smtClean="0"/>
              <a:pPr/>
              <a:t>14.1.2020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AF4BF256-40C0-4247-88D6-D2DA9A17D1A1}" type="slidenum">
              <a:rPr lang="tr-TR" smtClean="0"/>
              <a:pPr/>
              <a:t>‹#›</a:t>
            </a:fld>
            <a:endParaRPr lang="tr-TR"/>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0947F384-53BA-413E-AEE6-4984EADA94E9}" type="datetime1">
              <a:rPr lang="tr-TR" smtClean="0"/>
              <a:pPr/>
              <a:t>14.1.2020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E68B376E-B18A-46EE-932B-9AAE7575D9D7}" type="datetime1">
              <a:rPr lang="tr-TR" smtClean="0"/>
              <a:pPr/>
              <a:t>14.1.2020</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4D32FD5E-902E-4697-8036-C6AB40E9D42C}" type="datetime1">
              <a:rPr lang="tr-TR" smtClean="0"/>
              <a:pPr/>
              <a:t>14.1.2020</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Veri Yer Tutucusu 1"/>
          <p:cNvSpPr>
            <a:spLocks noGrp="1"/>
          </p:cNvSpPr>
          <p:nvPr>
            <p:ph type="dt" sz="half" idx="10"/>
          </p:nvPr>
        </p:nvSpPr>
        <p:spPr/>
        <p:txBody>
          <a:bodyPr/>
          <a:lstStyle>
            <a:extLst/>
          </a:lstStyle>
          <a:p>
            <a:fld id="{9D42EC01-3468-4506-BFB3-1B65D40DF1AE}" type="datetime1">
              <a:rPr lang="tr-TR" smtClean="0"/>
              <a:pPr/>
              <a:t>14.1.2020</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AF4BF256-40C0-4247-88D6-D2DA9A17D1A1}" type="slidenum">
              <a:rPr lang="tr-TR" smtClean="0"/>
              <a:pPr/>
              <a:t>‹#›</a:t>
            </a:fld>
            <a:endParaRPr lang="tr-TR"/>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4E853014-3B21-4984-938D-819D993C7B70}" type="datetime1">
              <a:rPr lang="tr-TR" smtClean="0"/>
              <a:pPr/>
              <a:t>14.1.2020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extLst/>
          </a:lstStyle>
          <a:p>
            <a:fld id="{B8A25092-102D-4108-BAFA-393E3BA9856B}" type="datetime1">
              <a:rPr lang="tr-TR" smtClean="0"/>
              <a:pPr/>
              <a:t>14.1.2020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AF4BF256-40C0-4247-88D6-D2DA9A17D1A1}" type="slidenum">
              <a:rPr lang="tr-TR" smtClean="0"/>
              <a:pPr/>
              <a:t>‹#›</a:t>
            </a:fld>
            <a:endParaRPr lang="tr-TR"/>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88AD766A-4499-4C8C-A603-46B7D7C5F124}" type="datetime1">
              <a:rPr lang="tr-TR" smtClean="0"/>
              <a:pPr/>
              <a:t>14.1.2020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146C4426-E256-4035-88FF-EAFE3863BA19}" type="datetime1">
              <a:rPr lang="tr-TR" smtClean="0"/>
              <a:pPr/>
              <a:t>14.1.2020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AF4BF256-40C0-4247-88D6-D2DA9A17D1A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3D02809-954D-4876-AD0D-664D03F62E2A}" type="datetime1">
              <a:rPr lang="tr-TR" smtClean="0"/>
              <a:pPr/>
              <a:t>14.1.2020</a:t>
            </a:fld>
            <a:endParaRPr lang="tr-TR"/>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F4BF256-40C0-4247-88D6-D2DA9A17D1A1}" type="slidenum">
              <a:rPr lang="tr-TR" smtClean="0"/>
              <a:pPr/>
              <a:t>‹#›</a:t>
            </a:fld>
            <a:endParaRPr lang="tr-TR"/>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a:bodyPr>
          <a:lstStyle/>
          <a:p>
            <a:pPr algn="ctr"/>
            <a:r>
              <a:rPr lang="tr-TR" sz="2400" b="1" dirty="0">
                <a:effectLst/>
              </a:rPr>
              <a:t>SAĞLIK </a:t>
            </a:r>
            <a:r>
              <a:rPr lang="tr-TR" sz="2400" b="1" dirty="0" smtClean="0">
                <a:effectLst/>
              </a:rPr>
              <a:t>KURUMLARINDA</a:t>
            </a:r>
            <a:r>
              <a:rPr lang="tr-TR" sz="2400" dirty="0">
                <a:effectLst/>
              </a:rPr>
              <a:t> </a:t>
            </a:r>
            <a:r>
              <a:rPr lang="tr-TR" sz="2400" b="1" dirty="0" smtClean="0">
                <a:effectLst/>
              </a:rPr>
              <a:t>BİLGİ SİSTEMLERİ</a:t>
            </a:r>
            <a:br>
              <a:rPr lang="tr-TR" sz="2400" b="1" dirty="0" smtClean="0">
                <a:effectLst/>
              </a:rPr>
            </a:br>
            <a:r>
              <a:rPr lang="tr-TR" sz="2400" b="1" dirty="0" smtClean="0">
                <a:effectLst/>
              </a:rPr>
              <a:t/>
            </a:r>
            <a:br>
              <a:rPr lang="tr-TR" sz="2400" b="1" dirty="0" smtClean="0">
                <a:effectLst/>
              </a:rPr>
            </a:br>
            <a:r>
              <a:rPr lang="tr-TR" sz="2000" b="1" dirty="0">
                <a:effectLst/>
              </a:rPr>
              <a:t>ICD-10</a:t>
            </a:r>
            <a:r>
              <a:rPr lang="tr-TR" sz="2000" dirty="0">
                <a:effectLst/>
              </a:rPr>
              <a:t> </a:t>
            </a:r>
            <a:r>
              <a:rPr lang="tr-TR" sz="2000" b="1" dirty="0">
                <a:effectLst/>
              </a:rPr>
              <a:t>Kodlama</a:t>
            </a:r>
            <a:r>
              <a:rPr lang="tr-TR" sz="2000" dirty="0">
                <a:effectLst/>
              </a:rPr>
              <a:t> </a:t>
            </a:r>
            <a:r>
              <a:rPr lang="tr-TR" sz="2000" b="1" dirty="0" smtClean="0">
                <a:effectLst/>
              </a:rPr>
              <a:t>Kuralları</a:t>
            </a:r>
            <a:r>
              <a:rPr lang="tr-TR" sz="2400" dirty="0">
                <a:effectLst/>
              </a:rPr>
              <a:t/>
            </a:r>
            <a:br>
              <a:rPr lang="tr-TR" sz="2400" dirty="0">
                <a:effectLst/>
              </a:rPr>
            </a:br>
            <a:endParaRPr lang="tr-TR" sz="1800"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a:t>
            </a:fld>
            <a:endParaRPr lang="tr-TR"/>
          </a:p>
        </p:txBody>
      </p:sp>
      <p:sp>
        <p:nvSpPr>
          <p:cNvPr id="7" name="Alt Başlık 6"/>
          <p:cNvSpPr>
            <a:spLocks noGrp="1"/>
          </p:cNvSpPr>
          <p:nvPr>
            <p:ph type="subTitle" idx="1"/>
          </p:nvPr>
        </p:nvSpPr>
        <p:spPr/>
        <p:txBody>
          <a:bodyPr/>
          <a:lstStyle/>
          <a:p>
            <a:endParaRPr lang="tr-TR"/>
          </a:p>
        </p:txBody>
      </p:sp>
    </p:spTree>
    <p:extLst>
      <p:ext uri="{BB962C8B-B14F-4D97-AF65-F5344CB8AC3E}">
        <p14:creationId xmlns:p14="http://schemas.microsoft.com/office/powerpoint/2010/main" xmlns="" val="235503450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a:effectLst/>
              </a:rPr>
              <a:t>ICD-10</a:t>
            </a:r>
            <a:r>
              <a:rPr lang="tr-TR" sz="2800" dirty="0">
                <a:effectLst/>
              </a:rPr>
              <a:t> </a:t>
            </a:r>
            <a:r>
              <a:rPr lang="tr-TR" sz="2800" b="1" dirty="0">
                <a:effectLst/>
              </a:rPr>
              <a:t>Kodlama</a:t>
            </a:r>
            <a:r>
              <a:rPr lang="tr-TR" sz="2800" dirty="0">
                <a:effectLst/>
              </a:rPr>
              <a:t> </a:t>
            </a:r>
            <a:r>
              <a:rPr lang="tr-TR" sz="2800" b="1" dirty="0">
                <a:effectLst/>
              </a:rPr>
              <a:t>Kuralları</a:t>
            </a:r>
            <a:endParaRPr lang="tr-TR" sz="2800" dirty="0">
              <a:effectLst/>
            </a:endParaRPr>
          </a:p>
        </p:txBody>
      </p:sp>
      <p:sp>
        <p:nvSpPr>
          <p:cNvPr id="3" name="İçerik Yer Tutucusu 2"/>
          <p:cNvSpPr>
            <a:spLocks noGrp="1"/>
          </p:cNvSpPr>
          <p:nvPr>
            <p:ph idx="1"/>
          </p:nvPr>
        </p:nvSpPr>
        <p:spPr/>
        <p:txBody>
          <a:bodyPr>
            <a:normAutofit/>
          </a:bodyPr>
          <a:lstStyle/>
          <a:p>
            <a:r>
              <a:rPr lang="tr-TR" dirty="0" err="1"/>
              <a:t>ICD’nin</a:t>
            </a:r>
            <a:r>
              <a:rPr lang="tr-TR" dirty="0"/>
              <a:t> doğru ve tutarlı kullanımı, </a:t>
            </a:r>
            <a:endParaRPr lang="tr-TR" dirty="0" smtClean="0"/>
          </a:p>
          <a:p>
            <a:r>
              <a:rPr lang="tr-TR" dirty="0" smtClean="0"/>
              <a:t>tabular </a:t>
            </a:r>
            <a:r>
              <a:rPr lang="tr-TR" dirty="0"/>
              <a:t>liste (1.cilt), </a:t>
            </a:r>
            <a:endParaRPr lang="tr-TR" dirty="0" smtClean="0"/>
          </a:p>
          <a:p>
            <a:r>
              <a:rPr lang="tr-TR" dirty="0" smtClean="0"/>
              <a:t>alfabetik </a:t>
            </a:r>
            <a:r>
              <a:rPr lang="tr-TR" dirty="0"/>
              <a:t>dizin (3.cilt) ve </a:t>
            </a:r>
            <a:endParaRPr lang="tr-TR" dirty="0" smtClean="0"/>
          </a:p>
          <a:p>
            <a:r>
              <a:rPr lang="tr-TR" dirty="0" smtClean="0"/>
              <a:t>kodlama </a:t>
            </a:r>
            <a:r>
              <a:rPr lang="tr-TR" dirty="0"/>
              <a:t>kuralları (2.cilt)’</a:t>
            </a:r>
            <a:r>
              <a:rPr lang="tr-TR" dirty="0" err="1"/>
              <a:t>nın</a:t>
            </a:r>
            <a:r>
              <a:rPr lang="tr-TR" dirty="0"/>
              <a:t> tamamının doğru uygulanmasına bağlıdır. </a:t>
            </a:r>
            <a:endParaRPr lang="tr-TR" dirty="0" smtClean="0"/>
          </a:p>
          <a:p>
            <a:endParaRPr lang="tr-TR" dirty="0"/>
          </a:p>
          <a:p>
            <a:r>
              <a:rPr lang="tr-TR" dirty="0" err="1" smtClean="0"/>
              <a:t>Kodlayıcının</a:t>
            </a:r>
            <a:r>
              <a:rPr lang="tr-TR" dirty="0" smtClean="0"/>
              <a:t> </a:t>
            </a:r>
            <a:r>
              <a:rPr lang="tr-TR" dirty="0"/>
              <a:t>bu kurallara uygun kodlama yapması gereklidir.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a:t>
            </a:fld>
            <a:endParaRPr lang="tr-TR"/>
          </a:p>
        </p:txBody>
      </p:sp>
    </p:spTree>
    <p:extLst>
      <p:ext uri="{BB962C8B-B14F-4D97-AF65-F5344CB8AC3E}">
        <p14:creationId xmlns:p14="http://schemas.microsoft.com/office/powerpoint/2010/main" xmlns="" val="400968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ICD-10</a:t>
            </a:r>
            <a:r>
              <a:rPr lang="tr-TR" sz="4400" dirty="0">
                <a:effectLst/>
              </a:rPr>
              <a:t> </a:t>
            </a:r>
            <a:r>
              <a:rPr lang="tr-TR" sz="4400" b="1" dirty="0">
                <a:effectLst/>
              </a:rPr>
              <a:t>Kodlama</a:t>
            </a:r>
            <a:r>
              <a:rPr lang="tr-TR" sz="4400" dirty="0">
                <a:effectLst/>
              </a:rPr>
              <a:t> </a:t>
            </a:r>
            <a:r>
              <a:rPr lang="tr-TR" sz="4400" b="1" dirty="0">
                <a:effectLst/>
              </a:rPr>
              <a:t>Kuralları</a:t>
            </a:r>
            <a:endParaRPr lang="tr-TR" dirty="0"/>
          </a:p>
        </p:txBody>
      </p:sp>
      <p:sp>
        <p:nvSpPr>
          <p:cNvPr id="3" name="İçerik Yer Tutucusu 2"/>
          <p:cNvSpPr>
            <a:spLocks noGrp="1"/>
          </p:cNvSpPr>
          <p:nvPr>
            <p:ph idx="1"/>
          </p:nvPr>
        </p:nvSpPr>
        <p:spPr/>
        <p:txBody>
          <a:bodyPr>
            <a:normAutofit lnSpcReduction="10000"/>
          </a:bodyPr>
          <a:lstStyle/>
          <a:p>
            <a:r>
              <a:rPr lang="tr-TR" dirty="0"/>
              <a:t> </a:t>
            </a:r>
          </a:p>
          <a:p>
            <a:r>
              <a:rPr lang="tr-TR" b="1" i="1" dirty="0"/>
              <a:t>Tabular</a:t>
            </a:r>
            <a:r>
              <a:rPr lang="tr-TR" b="1" dirty="0"/>
              <a:t> </a:t>
            </a:r>
            <a:r>
              <a:rPr lang="tr-TR" b="1" i="1" dirty="0"/>
              <a:t>Liste:</a:t>
            </a:r>
            <a:r>
              <a:rPr lang="tr-TR" b="1" dirty="0"/>
              <a:t> </a:t>
            </a:r>
            <a:endParaRPr lang="tr-TR" b="1" dirty="0" smtClean="0"/>
          </a:p>
          <a:p>
            <a:endParaRPr lang="tr-TR" dirty="0"/>
          </a:p>
          <a:p>
            <a:r>
              <a:rPr lang="tr-TR" dirty="0" smtClean="0"/>
              <a:t>Hastalıkların </a:t>
            </a:r>
            <a:r>
              <a:rPr lang="tr-TR" dirty="0"/>
              <a:t>ve ilgili sağlık sorunlarının </a:t>
            </a:r>
            <a:r>
              <a:rPr lang="tr-TR" dirty="0" err="1"/>
              <a:t>alfanümerik</a:t>
            </a:r>
            <a:r>
              <a:rPr lang="tr-TR" dirty="0"/>
              <a:t> olarak A00-Z99’a kadar düzenlendiği yapıyı ifade eder. </a:t>
            </a:r>
            <a:endParaRPr lang="tr-TR" dirty="0" smtClean="0"/>
          </a:p>
          <a:p>
            <a:endParaRPr lang="tr-TR" dirty="0"/>
          </a:p>
          <a:p>
            <a:r>
              <a:rPr lang="tr-TR" dirty="0" smtClean="0"/>
              <a:t>Bu </a:t>
            </a:r>
            <a:r>
              <a:rPr lang="tr-TR" dirty="0"/>
              <a:t>yapı yukarıda detaylı olarak açıklanmıştır.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a:t>
            </a:fld>
            <a:endParaRPr lang="tr-TR"/>
          </a:p>
        </p:txBody>
      </p:sp>
    </p:spTree>
    <p:extLst>
      <p:ext uri="{BB962C8B-B14F-4D97-AF65-F5344CB8AC3E}">
        <p14:creationId xmlns:p14="http://schemas.microsoft.com/office/powerpoint/2010/main" xmlns="" val="234119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ICD-10</a:t>
            </a:r>
            <a:r>
              <a:rPr lang="tr-TR" sz="4000" dirty="0">
                <a:effectLst/>
              </a:rPr>
              <a:t> </a:t>
            </a:r>
            <a:r>
              <a:rPr lang="tr-TR" sz="4000" b="1" dirty="0">
                <a:effectLst/>
              </a:rPr>
              <a:t>Kodlama</a:t>
            </a:r>
            <a:r>
              <a:rPr lang="tr-TR" sz="4000" dirty="0">
                <a:effectLst/>
              </a:rPr>
              <a:t> </a:t>
            </a:r>
            <a:r>
              <a:rPr lang="tr-TR" sz="4000" b="1" dirty="0">
                <a:effectLst/>
              </a:rPr>
              <a:t>Kuralları</a:t>
            </a:r>
            <a:endParaRPr lang="tr-TR" dirty="0"/>
          </a:p>
        </p:txBody>
      </p:sp>
      <p:sp>
        <p:nvSpPr>
          <p:cNvPr id="3" name="İçerik Yer Tutucusu 2"/>
          <p:cNvSpPr>
            <a:spLocks noGrp="1"/>
          </p:cNvSpPr>
          <p:nvPr>
            <p:ph idx="1"/>
          </p:nvPr>
        </p:nvSpPr>
        <p:spPr/>
        <p:txBody>
          <a:bodyPr>
            <a:normAutofit fontScale="62500" lnSpcReduction="20000"/>
          </a:bodyPr>
          <a:lstStyle/>
          <a:p>
            <a:r>
              <a:rPr lang="tr-TR" b="1" i="1" dirty="0"/>
              <a:t>Alfabetik</a:t>
            </a:r>
            <a:r>
              <a:rPr lang="tr-TR" b="1" dirty="0"/>
              <a:t> </a:t>
            </a:r>
            <a:r>
              <a:rPr lang="tr-TR" b="1" i="1" dirty="0"/>
              <a:t>Dizin</a:t>
            </a:r>
            <a:r>
              <a:rPr lang="tr-TR" b="1" dirty="0"/>
              <a:t> </a:t>
            </a:r>
            <a:r>
              <a:rPr lang="tr-TR" b="1" i="1" dirty="0"/>
              <a:t>(İndeks):</a:t>
            </a:r>
            <a:r>
              <a:rPr lang="tr-TR" b="1" dirty="0"/>
              <a:t> </a:t>
            </a:r>
            <a:endParaRPr lang="tr-TR" b="1" dirty="0" smtClean="0"/>
          </a:p>
          <a:p>
            <a:endParaRPr lang="tr-TR" dirty="0"/>
          </a:p>
          <a:p>
            <a:r>
              <a:rPr lang="tr-TR" dirty="0" smtClean="0"/>
              <a:t>Genellikle </a:t>
            </a:r>
            <a:r>
              <a:rPr lang="tr-TR" dirty="0"/>
              <a:t>bir hastalığı veya durumu ifade eden ana terimlere göre düzenlenmiş ve alfabetik olarak sıralanmıştır. </a:t>
            </a:r>
            <a:endParaRPr lang="tr-TR" dirty="0" smtClean="0"/>
          </a:p>
          <a:p>
            <a:endParaRPr lang="tr-TR" dirty="0"/>
          </a:p>
          <a:p>
            <a:r>
              <a:rPr lang="tr-TR" dirty="0" smtClean="0"/>
              <a:t>Ana </a:t>
            </a:r>
            <a:r>
              <a:rPr lang="tr-TR" dirty="0"/>
              <a:t>terimlerin altında alt terimler veya temel düzenleyiciler yer alır. </a:t>
            </a:r>
            <a:endParaRPr lang="tr-TR" dirty="0" smtClean="0"/>
          </a:p>
          <a:p>
            <a:endParaRPr lang="tr-TR" dirty="0"/>
          </a:p>
          <a:p>
            <a:r>
              <a:rPr lang="tr-TR" dirty="0" smtClean="0"/>
              <a:t>Terimlerin </a:t>
            </a:r>
            <a:r>
              <a:rPr lang="tr-TR" dirty="0"/>
              <a:t>önünde bir tire (çizgi) ile belirtilir. </a:t>
            </a:r>
            <a:endParaRPr lang="tr-TR" dirty="0" smtClean="0"/>
          </a:p>
          <a:p>
            <a:endParaRPr lang="tr-TR" dirty="0"/>
          </a:p>
          <a:p>
            <a:r>
              <a:rPr lang="tr-TR" dirty="0" smtClean="0"/>
              <a:t>Alt </a:t>
            </a:r>
            <a:r>
              <a:rPr lang="tr-TR" dirty="0"/>
              <a:t>terimler altında beş girintiye kadar önemli düzenleyici bulunabilir. </a:t>
            </a:r>
            <a:endParaRPr lang="tr-TR" dirty="0" smtClean="0"/>
          </a:p>
          <a:p>
            <a:endParaRPr lang="tr-TR" dirty="0"/>
          </a:p>
          <a:p>
            <a:r>
              <a:rPr lang="tr-TR" dirty="0" smtClean="0"/>
              <a:t>Bu </a:t>
            </a:r>
            <a:r>
              <a:rPr lang="tr-TR" dirty="0"/>
              <a:t>nedenle kodu atamadan önce dikkat edilmelidir</a:t>
            </a:r>
            <a:r>
              <a:rPr lang="tr-TR" dirty="0" smtClean="0"/>
              <a:t>.</a:t>
            </a:r>
          </a:p>
          <a:p>
            <a:endParaRPr lang="tr-TR" dirty="0"/>
          </a:p>
          <a:p>
            <a:r>
              <a:rPr lang="tr-TR" dirty="0" smtClean="0"/>
              <a:t> </a:t>
            </a:r>
            <a:r>
              <a:rPr lang="tr-TR" dirty="0"/>
              <a:t>Alfabetik İndeks, tabular listede bulunmayan birçok terim içerir.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a:t>
            </a:fld>
            <a:endParaRPr lang="tr-TR"/>
          </a:p>
        </p:txBody>
      </p:sp>
    </p:spTree>
    <p:extLst>
      <p:ext uri="{BB962C8B-B14F-4D97-AF65-F5344CB8AC3E}">
        <p14:creationId xmlns:p14="http://schemas.microsoft.com/office/powerpoint/2010/main" xmlns="" val="415980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ICD-10</a:t>
            </a:r>
            <a:r>
              <a:rPr lang="tr-TR" sz="4400" dirty="0">
                <a:effectLst/>
              </a:rPr>
              <a:t> </a:t>
            </a:r>
            <a:r>
              <a:rPr lang="tr-TR" sz="4400" b="1" dirty="0">
                <a:effectLst/>
              </a:rPr>
              <a:t>Kodlama</a:t>
            </a:r>
            <a:r>
              <a:rPr lang="tr-TR" sz="4400" dirty="0">
                <a:effectLst/>
              </a:rPr>
              <a:t> </a:t>
            </a:r>
            <a:r>
              <a:rPr lang="tr-TR" sz="4400" b="1" dirty="0">
                <a:effectLst/>
              </a:rPr>
              <a:t>Kuralları</a:t>
            </a:r>
            <a:endParaRPr lang="tr-TR" dirty="0"/>
          </a:p>
        </p:txBody>
      </p:sp>
      <p:sp>
        <p:nvSpPr>
          <p:cNvPr id="3" name="İçerik Yer Tutucusu 2"/>
          <p:cNvSpPr>
            <a:spLocks noGrp="1"/>
          </p:cNvSpPr>
          <p:nvPr>
            <p:ph idx="1"/>
          </p:nvPr>
        </p:nvSpPr>
        <p:spPr/>
        <p:txBody>
          <a:bodyPr>
            <a:normAutofit fontScale="25000" lnSpcReduction="20000"/>
          </a:bodyPr>
          <a:lstStyle/>
          <a:p>
            <a:r>
              <a:rPr lang="tr-TR" b="1" dirty="0"/>
              <a:t>Örnek </a:t>
            </a:r>
            <a:r>
              <a:rPr lang="tr-TR" b="1" dirty="0" err="1"/>
              <a:t>olrak</a:t>
            </a:r>
            <a:r>
              <a:rPr lang="tr-TR" b="1" dirty="0"/>
              <a:t>;</a:t>
            </a:r>
          </a:p>
          <a:p>
            <a:r>
              <a:rPr lang="tr-TR" b="1" dirty="0"/>
              <a:t> </a:t>
            </a:r>
          </a:p>
          <a:p>
            <a:r>
              <a:rPr lang="tr-TR" b="1" dirty="0" err="1"/>
              <a:t>Appendicitis</a:t>
            </a:r>
            <a:r>
              <a:rPr lang="tr-TR" b="1" dirty="0"/>
              <a:t> K37</a:t>
            </a:r>
          </a:p>
          <a:p>
            <a:r>
              <a:rPr lang="tr-TR" b="1" dirty="0"/>
              <a:t> </a:t>
            </a:r>
          </a:p>
          <a:p>
            <a:r>
              <a:rPr lang="tr-TR" b="1" dirty="0"/>
              <a:t>- ile</a:t>
            </a:r>
          </a:p>
          <a:p>
            <a:r>
              <a:rPr lang="tr-TR" b="1" dirty="0"/>
              <a:t> </a:t>
            </a:r>
          </a:p>
          <a:p>
            <a:r>
              <a:rPr lang="tr-TR" b="1" dirty="0"/>
              <a:t>- -	</a:t>
            </a:r>
            <a:r>
              <a:rPr lang="tr-TR" b="1" dirty="0" err="1"/>
              <a:t>perforation</a:t>
            </a:r>
            <a:r>
              <a:rPr lang="tr-TR" b="1" dirty="0"/>
              <a:t> veya </a:t>
            </a:r>
            <a:r>
              <a:rPr lang="tr-TR" b="1" dirty="0" err="1"/>
              <a:t>rupture</a:t>
            </a:r>
            <a:r>
              <a:rPr lang="tr-TR" b="1" dirty="0"/>
              <a:t> K35.0</a:t>
            </a:r>
          </a:p>
          <a:p>
            <a:r>
              <a:rPr lang="tr-TR" b="1" dirty="0"/>
              <a:t> </a:t>
            </a:r>
          </a:p>
          <a:p>
            <a:r>
              <a:rPr lang="tr-TR" b="1" dirty="0"/>
              <a:t>- -	</a:t>
            </a:r>
            <a:r>
              <a:rPr lang="tr-TR" b="1" dirty="0" err="1"/>
              <a:t>peritoneal</a:t>
            </a:r>
            <a:r>
              <a:rPr lang="tr-TR" b="1" dirty="0"/>
              <a:t> </a:t>
            </a:r>
            <a:r>
              <a:rPr lang="tr-TR" b="1" dirty="0" err="1"/>
              <a:t>abscess</a:t>
            </a:r>
            <a:r>
              <a:rPr lang="tr-TR" b="1" dirty="0"/>
              <a:t> K35.1</a:t>
            </a:r>
          </a:p>
          <a:p>
            <a:r>
              <a:rPr lang="tr-TR" b="1" dirty="0"/>
              <a:t> </a:t>
            </a:r>
          </a:p>
          <a:p>
            <a:r>
              <a:rPr lang="tr-TR" b="1" dirty="0"/>
              <a:t>- -	</a:t>
            </a:r>
            <a:r>
              <a:rPr lang="tr-TR" b="1" dirty="0" err="1"/>
              <a:t>peritonitis</a:t>
            </a:r>
            <a:r>
              <a:rPr lang="tr-TR" b="1" dirty="0"/>
              <a:t> (</a:t>
            </a:r>
            <a:r>
              <a:rPr lang="tr-TR" b="1" dirty="0" err="1"/>
              <a:t>localised</a:t>
            </a:r>
            <a:r>
              <a:rPr lang="tr-TR" b="1" dirty="0"/>
              <a:t>) K35.9</a:t>
            </a:r>
          </a:p>
          <a:p>
            <a:r>
              <a:rPr lang="tr-TR" b="1" dirty="0"/>
              <a:t> </a:t>
            </a:r>
          </a:p>
          <a:p>
            <a:r>
              <a:rPr lang="tr-TR" b="1" dirty="0"/>
              <a:t>- --	</a:t>
            </a:r>
            <a:r>
              <a:rPr lang="tr-TR" b="1" dirty="0" err="1"/>
              <a:t>perforation</a:t>
            </a:r>
            <a:r>
              <a:rPr lang="tr-TR" b="1" dirty="0"/>
              <a:t> veya </a:t>
            </a:r>
            <a:r>
              <a:rPr lang="tr-TR" b="1" dirty="0" err="1"/>
              <a:t>rupture</a:t>
            </a:r>
            <a:r>
              <a:rPr lang="tr-TR" b="1" dirty="0"/>
              <a:t> ile birlikte K35.0</a:t>
            </a:r>
          </a:p>
          <a:p>
            <a:r>
              <a:rPr lang="tr-TR" b="1" dirty="0"/>
              <a:t> </a:t>
            </a:r>
          </a:p>
          <a:p>
            <a:r>
              <a:rPr lang="tr-TR" b="1" dirty="0" err="1"/>
              <a:t>Arteritis</a:t>
            </a:r>
            <a:r>
              <a:rPr lang="tr-TR" b="1" dirty="0"/>
              <a:t> I77.6</a:t>
            </a:r>
          </a:p>
          <a:p>
            <a:r>
              <a:rPr lang="tr-TR" b="1" dirty="0"/>
              <a:t> </a:t>
            </a:r>
          </a:p>
          <a:p>
            <a:r>
              <a:rPr lang="tr-TR" b="1" dirty="0"/>
              <a:t>- </a:t>
            </a:r>
            <a:r>
              <a:rPr lang="tr-TR" b="1" dirty="0" err="1"/>
              <a:t>allergic</a:t>
            </a:r>
            <a:r>
              <a:rPr lang="tr-TR" b="1" dirty="0"/>
              <a:t> M31.0</a:t>
            </a:r>
          </a:p>
          <a:p>
            <a:r>
              <a:rPr lang="tr-TR" b="1" dirty="0"/>
              <a:t> </a:t>
            </a:r>
          </a:p>
          <a:p>
            <a:r>
              <a:rPr lang="tr-TR" b="1" dirty="0"/>
              <a:t>- aorta (</a:t>
            </a:r>
            <a:r>
              <a:rPr lang="tr-TR" b="1" dirty="0" err="1"/>
              <a:t>nonsyphilitic</a:t>
            </a:r>
            <a:r>
              <a:rPr lang="tr-TR" b="1" dirty="0"/>
              <a:t>) I77.6</a:t>
            </a:r>
          </a:p>
          <a:p>
            <a:r>
              <a:rPr lang="tr-TR" b="1" dirty="0"/>
              <a:t/>
            </a:r>
            <a:br>
              <a:rPr lang="tr-TR" b="1" dirty="0"/>
            </a:br>
            <a:r>
              <a:rPr lang="tr-TR" b="1" dirty="0"/>
              <a:t> </a:t>
            </a:r>
          </a:p>
          <a:p>
            <a:r>
              <a:rPr lang="tr-TR" b="1" dirty="0"/>
              <a:t>- - </a:t>
            </a:r>
            <a:r>
              <a:rPr lang="tr-TR" b="1" dirty="0" err="1"/>
              <a:t>syphilitic</a:t>
            </a:r>
            <a:r>
              <a:rPr lang="tr-TR" b="1" dirty="0"/>
              <a:t> A52.0† I79.1*</a:t>
            </a:r>
          </a:p>
          <a:p>
            <a:r>
              <a:rPr lang="tr-TR" b="1" dirty="0"/>
              <a:t> </a:t>
            </a:r>
          </a:p>
          <a:p>
            <a:r>
              <a:rPr lang="tr-TR" b="1" dirty="0"/>
              <a:t>- beyin I67.7</a:t>
            </a:r>
          </a:p>
          <a:p>
            <a:r>
              <a:rPr lang="tr-TR" b="1" dirty="0"/>
              <a:t> </a:t>
            </a:r>
          </a:p>
          <a:p>
            <a:r>
              <a:rPr lang="tr-TR" b="1" dirty="0"/>
              <a:t>- -</a:t>
            </a:r>
            <a:r>
              <a:rPr lang="tr-TR" b="1" dirty="0" err="1"/>
              <a:t>syphilitic</a:t>
            </a:r>
            <a:r>
              <a:rPr lang="tr-TR" b="1" dirty="0"/>
              <a:t> A52.0† I68.1*</a:t>
            </a:r>
          </a:p>
          <a:p>
            <a:r>
              <a:rPr lang="tr-TR" b="1" dirty="0"/>
              <a:t> </a:t>
            </a:r>
          </a:p>
          <a:p>
            <a:r>
              <a:rPr lang="tr-TR" b="1" dirty="0"/>
              <a:t>- </a:t>
            </a:r>
            <a:r>
              <a:rPr lang="tr-TR" b="1" dirty="0" err="1"/>
              <a:t>cerebral</a:t>
            </a:r>
            <a:r>
              <a:rPr lang="tr-TR" b="1" dirty="0"/>
              <a:t> I67.7</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5</a:t>
            </a:fld>
            <a:endParaRPr lang="tr-TR"/>
          </a:p>
        </p:txBody>
      </p:sp>
    </p:spTree>
    <p:extLst>
      <p:ext uri="{BB962C8B-B14F-4D97-AF65-F5344CB8AC3E}">
        <p14:creationId xmlns:p14="http://schemas.microsoft.com/office/powerpoint/2010/main" xmlns="" val="12031633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ICD-10</a:t>
            </a:r>
            <a:r>
              <a:rPr lang="tr-TR" sz="4000" dirty="0">
                <a:effectLst/>
              </a:rPr>
              <a:t> </a:t>
            </a:r>
            <a:r>
              <a:rPr lang="tr-TR" sz="4000" b="1" dirty="0">
                <a:effectLst/>
              </a:rPr>
              <a:t>Kodlama</a:t>
            </a:r>
            <a:r>
              <a:rPr lang="tr-TR" sz="4000" dirty="0">
                <a:effectLst/>
              </a:rPr>
              <a:t> </a:t>
            </a:r>
            <a:r>
              <a:rPr lang="tr-TR" sz="4000" b="1" dirty="0">
                <a:effectLst/>
              </a:rPr>
              <a:t>Kuralları</a:t>
            </a:r>
            <a:endParaRPr lang="tr-TR" dirty="0"/>
          </a:p>
        </p:txBody>
      </p:sp>
      <p:sp>
        <p:nvSpPr>
          <p:cNvPr id="3" name="İçerik Yer Tutucusu 2"/>
          <p:cNvSpPr>
            <a:spLocks noGrp="1"/>
          </p:cNvSpPr>
          <p:nvPr>
            <p:ph idx="1"/>
          </p:nvPr>
        </p:nvSpPr>
        <p:spPr/>
        <p:txBody>
          <a:bodyPr>
            <a:normAutofit fontScale="40000" lnSpcReduction="20000"/>
          </a:bodyPr>
          <a:lstStyle/>
          <a:p>
            <a:r>
              <a:rPr lang="tr-TR" dirty="0"/>
              <a:t>Tabular Liste ve Alfabetik İndeks Kullanımında Kurallar</a:t>
            </a:r>
          </a:p>
          <a:p>
            <a:r>
              <a:rPr lang="tr-TR" dirty="0"/>
              <a:t> </a:t>
            </a:r>
          </a:p>
          <a:p>
            <a:r>
              <a:rPr lang="tr-TR" dirty="0"/>
              <a:t>Tabular liste ve alfabetik indekste yer alan; </a:t>
            </a:r>
            <a:endParaRPr lang="tr-TR" dirty="0" smtClean="0"/>
          </a:p>
          <a:p>
            <a:endParaRPr lang="tr-TR" dirty="0"/>
          </a:p>
          <a:p>
            <a:r>
              <a:rPr lang="tr-TR" dirty="0" smtClean="0"/>
              <a:t>dâhil </a:t>
            </a:r>
            <a:r>
              <a:rPr lang="tr-TR" dirty="0"/>
              <a:t>edilen ve hariç tutulan terimlerin, </a:t>
            </a:r>
            <a:endParaRPr lang="tr-TR" dirty="0" smtClean="0"/>
          </a:p>
          <a:p>
            <a:endParaRPr lang="tr-TR" dirty="0" smtClean="0"/>
          </a:p>
          <a:p>
            <a:r>
              <a:rPr lang="tr-TR" dirty="0" smtClean="0"/>
              <a:t>parantezlerin</a:t>
            </a:r>
            <a:r>
              <a:rPr lang="tr-TR" dirty="0"/>
              <a:t>, </a:t>
            </a:r>
            <a:endParaRPr lang="tr-TR" dirty="0" smtClean="0"/>
          </a:p>
          <a:p>
            <a:endParaRPr lang="tr-TR" dirty="0" smtClean="0"/>
          </a:p>
          <a:p>
            <a:r>
              <a:rPr lang="tr-TR" dirty="0" smtClean="0"/>
              <a:t>köşeli </a:t>
            </a:r>
            <a:r>
              <a:rPr lang="tr-TR" dirty="0"/>
              <a:t>parantezlerin, </a:t>
            </a:r>
            <a:endParaRPr lang="tr-TR" dirty="0" smtClean="0"/>
          </a:p>
          <a:p>
            <a:endParaRPr lang="tr-TR" dirty="0" smtClean="0"/>
          </a:p>
          <a:p>
            <a:r>
              <a:rPr lang="tr-TR" dirty="0" smtClean="0"/>
              <a:t>iki </a:t>
            </a:r>
            <a:r>
              <a:rPr lang="tr-TR" dirty="0"/>
              <a:t>nokta üst üstelerin, </a:t>
            </a:r>
            <a:endParaRPr lang="tr-TR" dirty="0" smtClean="0"/>
          </a:p>
          <a:p>
            <a:endParaRPr lang="tr-TR" dirty="0" smtClean="0"/>
          </a:p>
          <a:p>
            <a:r>
              <a:rPr lang="tr-TR" dirty="0" smtClean="0"/>
              <a:t>küme </a:t>
            </a:r>
            <a:r>
              <a:rPr lang="tr-TR" dirty="0"/>
              <a:t>parantezlerinin, </a:t>
            </a:r>
            <a:endParaRPr lang="tr-TR" dirty="0" smtClean="0"/>
          </a:p>
          <a:p>
            <a:endParaRPr lang="tr-TR" dirty="0" smtClean="0"/>
          </a:p>
          <a:p>
            <a:r>
              <a:rPr lang="tr-TR" dirty="0" smtClean="0"/>
              <a:t>başka </a:t>
            </a:r>
            <a:r>
              <a:rPr lang="tr-TR" dirty="0"/>
              <a:t>şekilde sınıflandırılmamış (BŞS) kısaltmasının, </a:t>
            </a:r>
            <a:endParaRPr lang="tr-TR" dirty="0" smtClean="0"/>
          </a:p>
          <a:p>
            <a:endParaRPr lang="tr-TR" dirty="0" smtClean="0"/>
          </a:p>
          <a:p>
            <a:r>
              <a:rPr lang="tr-TR" dirty="0" smtClean="0"/>
              <a:t>başka </a:t>
            </a:r>
            <a:r>
              <a:rPr lang="tr-TR" dirty="0"/>
              <a:t>yerde sınıflandırılmamış (BYS) tabirinin, </a:t>
            </a:r>
            <a:endParaRPr lang="tr-TR" dirty="0" smtClean="0"/>
          </a:p>
          <a:p>
            <a:endParaRPr lang="tr-TR" dirty="0"/>
          </a:p>
          <a:p>
            <a:r>
              <a:rPr lang="tr-TR" dirty="0" smtClean="0"/>
              <a:t>“</a:t>
            </a:r>
            <a:r>
              <a:rPr lang="tr-TR" dirty="0"/>
              <a:t>ve” sözcüğünün kullanımıyla ilgili bazı özel kurallar ve “bakınız”, “ayrıca bakınız” gibi yönlendiriciler bulunmaktadır.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6</a:t>
            </a:fld>
            <a:endParaRPr lang="tr-TR"/>
          </a:p>
        </p:txBody>
      </p:sp>
    </p:spTree>
    <p:extLst>
      <p:ext uri="{BB962C8B-B14F-4D97-AF65-F5344CB8AC3E}">
        <p14:creationId xmlns:p14="http://schemas.microsoft.com/office/powerpoint/2010/main" xmlns="" val="427410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6" end="16"/>
                                            </p:txEl>
                                          </p:spTgt>
                                        </p:tgtEl>
                                        <p:attrNameLst>
                                          <p:attrName>style.visibility</p:attrName>
                                        </p:attrNameLst>
                                      </p:cBhvr>
                                      <p:to>
                                        <p:strVal val="visible"/>
                                      </p:to>
                                    </p:set>
                                    <p:anim calcmode="lin" valueType="num">
                                      <p:cBhvr additive="base">
                                        <p:cTn id="4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anim calcmode="lin" valueType="num">
                                      <p:cBhvr additive="base">
                                        <p:cTn id="5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ICD-10</a:t>
            </a:r>
            <a:r>
              <a:rPr lang="tr-TR" sz="4400" dirty="0">
                <a:effectLst/>
              </a:rPr>
              <a:t> </a:t>
            </a:r>
            <a:r>
              <a:rPr lang="tr-TR" sz="4400" b="1" dirty="0">
                <a:effectLst/>
              </a:rPr>
              <a:t>Kodlama</a:t>
            </a:r>
            <a:r>
              <a:rPr lang="tr-TR" sz="4400" dirty="0">
                <a:effectLst/>
              </a:rPr>
              <a:t> </a:t>
            </a:r>
            <a:r>
              <a:rPr lang="tr-TR" sz="4400" b="1" dirty="0">
                <a:effectLst/>
              </a:rPr>
              <a:t>Kuralları</a:t>
            </a:r>
            <a:endParaRPr lang="tr-TR" dirty="0"/>
          </a:p>
        </p:txBody>
      </p:sp>
      <p:sp>
        <p:nvSpPr>
          <p:cNvPr id="3" name="İçerik Yer Tutucusu 2"/>
          <p:cNvSpPr>
            <a:spLocks noGrp="1"/>
          </p:cNvSpPr>
          <p:nvPr>
            <p:ph idx="1"/>
          </p:nvPr>
        </p:nvSpPr>
        <p:spPr/>
        <p:txBody>
          <a:bodyPr>
            <a:normAutofit fontScale="47500" lnSpcReduction="20000"/>
          </a:bodyPr>
          <a:lstStyle/>
          <a:p>
            <a:r>
              <a:rPr lang="tr-TR" dirty="0"/>
              <a:t>Dâhil Edilen Terimler: </a:t>
            </a:r>
            <a:endParaRPr lang="tr-TR" dirty="0" smtClean="0"/>
          </a:p>
          <a:p>
            <a:endParaRPr lang="tr-TR" dirty="0" smtClean="0"/>
          </a:p>
          <a:p>
            <a:r>
              <a:rPr lang="tr-TR" dirty="0" smtClean="0"/>
              <a:t>Bölüm</a:t>
            </a:r>
            <a:r>
              <a:rPr lang="tr-TR" dirty="0"/>
              <a:t>, </a:t>
            </a:r>
            <a:endParaRPr lang="tr-TR" dirty="0" smtClean="0"/>
          </a:p>
          <a:p>
            <a:r>
              <a:rPr lang="tr-TR" dirty="0" smtClean="0"/>
              <a:t>blok</a:t>
            </a:r>
            <a:r>
              <a:rPr lang="tr-TR" dirty="0"/>
              <a:t>, </a:t>
            </a:r>
            <a:endParaRPr lang="tr-TR" dirty="0" smtClean="0"/>
          </a:p>
          <a:p>
            <a:r>
              <a:rPr lang="tr-TR" dirty="0" smtClean="0"/>
              <a:t>kategori </a:t>
            </a:r>
            <a:r>
              <a:rPr lang="tr-TR" dirty="0"/>
              <a:t>veya </a:t>
            </a:r>
            <a:endParaRPr lang="tr-TR" dirty="0" smtClean="0"/>
          </a:p>
          <a:p>
            <a:r>
              <a:rPr lang="tr-TR" dirty="0" smtClean="0"/>
              <a:t>kod </a:t>
            </a:r>
            <a:r>
              <a:rPr lang="tr-TR" dirty="0"/>
              <a:t>başlığı seviyesinde bulunur. </a:t>
            </a:r>
            <a:endParaRPr lang="tr-TR" dirty="0" smtClean="0"/>
          </a:p>
          <a:p>
            <a:endParaRPr lang="tr-TR" dirty="0"/>
          </a:p>
          <a:p>
            <a:r>
              <a:rPr lang="tr-TR" dirty="0" smtClean="0"/>
              <a:t>Dâhil </a:t>
            </a:r>
            <a:r>
              <a:rPr lang="tr-TR" dirty="0"/>
              <a:t>edilen terimler’ farklı durumlara atıfta bulunulmakta veya eş anlamlı terimler açıklanmakta, söz konusu açıklamaya göre sınıflandırılacak tanısal ifadelerin örnekleri verilmektedir.</a:t>
            </a:r>
          </a:p>
          <a:p>
            <a:r>
              <a:rPr lang="tr-TR" dirty="0"/>
              <a:t> </a:t>
            </a:r>
          </a:p>
          <a:p>
            <a:r>
              <a:rPr lang="tr-TR" dirty="0"/>
              <a:t>Örnek: </a:t>
            </a:r>
            <a:endParaRPr lang="tr-TR" dirty="0" smtClean="0"/>
          </a:p>
          <a:p>
            <a:r>
              <a:rPr lang="tr-TR" dirty="0" smtClean="0"/>
              <a:t>C02-Dil </a:t>
            </a:r>
            <a:r>
              <a:rPr lang="tr-TR" dirty="0" err="1"/>
              <a:t>malign</a:t>
            </a:r>
            <a:r>
              <a:rPr lang="tr-TR" dirty="0"/>
              <a:t> </a:t>
            </a:r>
            <a:r>
              <a:rPr lang="tr-TR" dirty="0" err="1"/>
              <a:t>neoplazmları</a:t>
            </a:r>
            <a:r>
              <a:rPr lang="tr-TR" dirty="0"/>
              <a:t>, diğer ve tanımlanmamış kısımlarının</a:t>
            </a:r>
          </a:p>
          <a:p>
            <a:r>
              <a:rPr lang="tr-TR" dirty="0"/>
              <a:t> </a:t>
            </a:r>
          </a:p>
          <a:p>
            <a:r>
              <a:rPr lang="tr-TR" dirty="0"/>
              <a:t>C02.0-Dil arka yüzeyi </a:t>
            </a:r>
            <a:r>
              <a:rPr lang="tr-TR" dirty="0" err="1"/>
              <a:t>malign</a:t>
            </a:r>
            <a:r>
              <a:rPr lang="tr-TR" dirty="0"/>
              <a:t> </a:t>
            </a:r>
            <a:r>
              <a:rPr lang="tr-TR" dirty="0" err="1"/>
              <a:t>neoplazmı</a:t>
            </a:r>
            <a:endParaRPr lang="tr-TR" dirty="0"/>
          </a:p>
          <a:p>
            <a:r>
              <a:rPr lang="tr-TR" dirty="0"/>
              <a:t> </a:t>
            </a:r>
          </a:p>
          <a:p>
            <a:r>
              <a:rPr lang="tr-TR" dirty="0"/>
              <a:t>Dahil: dilin 2/3 arka yüzeyi</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7</a:t>
            </a:fld>
            <a:endParaRPr lang="tr-TR"/>
          </a:p>
        </p:txBody>
      </p:sp>
    </p:spTree>
    <p:extLst>
      <p:ext uri="{BB962C8B-B14F-4D97-AF65-F5344CB8AC3E}">
        <p14:creationId xmlns:p14="http://schemas.microsoft.com/office/powerpoint/2010/main" xmlns="" val="428958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anim calcmode="lin" valueType="num">
                                      <p:cBhvr additive="base">
                                        <p:cTn id="5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ICD-10</a:t>
            </a:r>
            <a:r>
              <a:rPr lang="tr-TR" sz="4000" dirty="0">
                <a:effectLst/>
              </a:rPr>
              <a:t> </a:t>
            </a:r>
            <a:r>
              <a:rPr lang="tr-TR" sz="4000" b="1" dirty="0">
                <a:effectLst/>
              </a:rPr>
              <a:t>Kodlama</a:t>
            </a:r>
            <a:r>
              <a:rPr lang="tr-TR" sz="4000" dirty="0">
                <a:effectLst/>
              </a:rPr>
              <a:t> </a:t>
            </a:r>
            <a:r>
              <a:rPr lang="tr-TR" sz="4000" b="1" dirty="0">
                <a:effectLst/>
              </a:rPr>
              <a:t>Kuralları</a:t>
            </a:r>
            <a:endParaRPr lang="tr-TR" dirty="0"/>
          </a:p>
        </p:txBody>
      </p:sp>
      <p:sp>
        <p:nvSpPr>
          <p:cNvPr id="3" name="İçerik Yer Tutucusu 2"/>
          <p:cNvSpPr>
            <a:spLocks noGrp="1"/>
          </p:cNvSpPr>
          <p:nvPr>
            <p:ph idx="1"/>
          </p:nvPr>
        </p:nvSpPr>
        <p:spPr/>
        <p:txBody>
          <a:bodyPr>
            <a:normAutofit fontScale="70000" lnSpcReduction="20000"/>
          </a:bodyPr>
          <a:lstStyle/>
          <a:p>
            <a:r>
              <a:rPr lang="tr-TR" dirty="0"/>
              <a:t>Hariç Tutulan Terimler: </a:t>
            </a:r>
            <a:endParaRPr lang="tr-TR" dirty="0" smtClean="0"/>
          </a:p>
          <a:p>
            <a:r>
              <a:rPr lang="tr-TR" dirty="0" smtClean="0"/>
              <a:t>Bölüm</a:t>
            </a:r>
            <a:r>
              <a:rPr lang="tr-TR" dirty="0"/>
              <a:t>, </a:t>
            </a:r>
            <a:endParaRPr lang="tr-TR" dirty="0" smtClean="0"/>
          </a:p>
          <a:p>
            <a:r>
              <a:rPr lang="tr-TR" dirty="0" smtClean="0"/>
              <a:t>blok</a:t>
            </a:r>
            <a:r>
              <a:rPr lang="tr-TR" dirty="0"/>
              <a:t>, </a:t>
            </a:r>
            <a:endParaRPr lang="tr-TR" dirty="0" smtClean="0"/>
          </a:p>
          <a:p>
            <a:r>
              <a:rPr lang="tr-TR" dirty="0" smtClean="0"/>
              <a:t>kategori </a:t>
            </a:r>
            <a:r>
              <a:rPr lang="tr-TR" dirty="0"/>
              <a:t>veya kod başlığı seviyesinde bulunur. </a:t>
            </a:r>
            <a:endParaRPr lang="tr-TR" dirty="0" smtClean="0"/>
          </a:p>
          <a:p>
            <a:endParaRPr lang="tr-TR" dirty="0"/>
          </a:p>
          <a:p>
            <a:r>
              <a:rPr lang="tr-TR" dirty="0" smtClean="0"/>
              <a:t>Kodlanan </a:t>
            </a:r>
            <a:r>
              <a:rPr lang="tr-TR" dirty="0"/>
              <a:t>durum, çıkarma şartları içerisinde listelenmişse, bu kodun altında bulunamayabileceği konusunda </a:t>
            </a:r>
            <a:r>
              <a:rPr lang="tr-TR" dirty="0" err="1"/>
              <a:t>kodlayıcılara</a:t>
            </a:r>
            <a:r>
              <a:rPr lang="tr-TR" dirty="0"/>
              <a:t> önemli uyarılar içerir.</a:t>
            </a:r>
          </a:p>
          <a:p>
            <a:r>
              <a:rPr lang="tr-TR" dirty="0"/>
              <a:t> </a:t>
            </a:r>
          </a:p>
          <a:p>
            <a:r>
              <a:rPr lang="tr-TR" dirty="0"/>
              <a:t>Örnek: I05-Romatizmal mitral kapak hastalığı</a:t>
            </a:r>
          </a:p>
          <a:p>
            <a:r>
              <a:rPr lang="tr-TR" dirty="0"/>
              <a:t> </a:t>
            </a:r>
          </a:p>
          <a:p>
            <a:r>
              <a:rPr lang="tr-TR" dirty="0"/>
              <a:t>Hariç: </a:t>
            </a:r>
            <a:r>
              <a:rPr lang="tr-TR" dirty="0" err="1"/>
              <a:t>romatizmal</a:t>
            </a:r>
            <a:r>
              <a:rPr lang="tr-TR" dirty="0"/>
              <a:t> olmayan tanımlandığı zaman (I 34) parantez içindeki bu terim, çıkarılan terimin atanması gereken kategori veya kodu ifade eder.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8</a:t>
            </a:fld>
            <a:endParaRPr lang="tr-TR"/>
          </a:p>
        </p:txBody>
      </p:sp>
    </p:spTree>
    <p:extLst>
      <p:ext uri="{BB962C8B-B14F-4D97-AF65-F5344CB8AC3E}">
        <p14:creationId xmlns:p14="http://schemas.microsoft.com/office/powerpoint/2010/main" xmlns="" val="137896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ICD-10</a:t>
            </a:r>
            <a:r>
              <a:rPr lang="tr-TR" sz="4400" dirty="0">
                <a:effectLst/>
              </a:rPr>
              <a:t> </a:t>
            </a:r>
            <a:r>
              <a:rPr lang="tr-TR" sz="4400" b="1" dirty="0">
                <a:effectLst/>
              </a:rPr>
              <a:t>Kodlama</a:t>
            </a:r>
            <a:r>
              <a:rPr lang="tr-TR" sz="4400" dirty="0">
                <a:effectLst/>
              </a:rPr>
              <a:t> </a:t>
            </a:r>
            <a:r>
              <a:rPr lang="tr-TR" sz="4400" b="1" dirty="0">
                <a:effectLst/>
              </a:rPr>
              <a:t>Kuralları</a:t>
            </a:r>
            <a:endParaRPr lang="tr-TR" dirty="0"/>
          </a:p>
        </p:txBody>
      </p:sp>
      <p:sp>
        <p:nvSpPr>
          <p:cNvPr id="3" name="İçerik Yer Tutucusu 2"/>
          <p:cNvSpPr>
            <a:spLocks noGrp="1"/>
          </p:cNvSpPr>
          <p:nvPr>
            <p:ph idx="1"/>
          </p:nvPr>
        </p:nvSpPr>
        <p:spPr/>
        <p:txBody>
          <a:bodyPr>
            <a:normAutofit fontScale="40000" lnSpcReduction="20000"/>
          </a:bodyPr>
          <a:lstStyle/>
          <a:p>
            <a:r>
              <a:rPr lang="tr-TR" b="1" dirty="0"/>
              <a:t>Kama yıldız sistemi: </a:t>
            </a:r>
            <a:r>
              <a:rPr lang="tr-TR" dirty="0"/>
              <a:t>Hastalığı ve </a:t>
            </a:r>
            <a:r>
              <a:rPr lang="tr-TR" dirty="0" err="1"/>
              <a:t>etyolojisini</a:t>
            </a:r>
            <a:r>
              <a:rPr lang="tr-TR" dirty="0"/>
              <a:t> birlikte değerlendirmeye imkân sağlayarak istatistiklerin sunumunda farklı sınıflandırmalar sağlar. Hastalık hangi kod içinde bakılıyorsa, diğer kod parantez içinde verilmektedir. Kama simgesi kodunun birincil kod olması ve her zaman kullanılması gereği, </a:t>
            </a:r>
            <a:r>
              <a:rPr lang="tr-TR" dirty="0" err="1"/>
              <a:t>ICD’nin</a:t>
            </a:r>
            <a:r>
              <a:rPr lang="tr-TR" dirty="0"/>
              <a:t> bir ilkesidir. Yıldız kodu asla tek başına kullanılmamalıdır.</a:t>
            </a:r>
          </a:p>
          <a:p>
            <a:r>
              <a:rPr lang="tr-TR" dirty="0"/>
              <a:t> </a:t>
            </a:r>
          </a:p>
          <a:p>
            <a:r>
              <a:rPr lang="tr-TR" b="1" dirty="0"/>
              <a:t>† Kama simgesi: </a:t>
            </a:r>
            <a:r>
              <a:rPr lang="tr-TR" dirty="0"/>
              <a:t>Bir hastalığın etiyolojisini veya altta yatan sebebini açıklayan kodu belirtir, daima uygun belirti kodu ile sıralanmış olmalıdır.</a:t>
            </a:r>
          </a:p>
          <a:p>
            <a:r>
              <a:rPr lang="tr-TR" dirty="0"/>
              <a:t> </a:t>
            </a:r>
          </a:p>
          <a:p>
            <a:r>
              <a:rPr lang="tr-TR" b="1" dirty="0"/>
              <a:t>* Yıldız simgesi</a:t>
            </a:r>
            <a:r>
              <a:rPr lang="tr-TR" dirty="0"/>
              <a:t>: Bir hastalığın belirtisini açıklayan kodu belirtir ve daima uygun etiyoloji kodu ile birlikte atanmalıdır.</a:t>
            </a:r>
          </a:p>
          <a:p>
            <a:r>
              <a:rPr lang="tr-TR" dirty="0"/>
              <a:t> </a:t>
            </a:r>
          </a:p>
          <a:p>
            <a:r>
              <a:rPr lang="tr-TR" dirty="0"/>
              <a:t>Örnek 1: B01.0† </a:t>
            </a:r>
            <a:r>
              <a:rPr lang="tr-TR" dirty="0" err="1"/>
              <a:t>Varicella</a:t>
            </a:r>
            <a:r>
              <a:rPr lang="tr-TR" dirty="0"/>
              <a:t> menenjiti (G02.0*)</a:t>
            </a:r>
          </a:p>
          <a:p>
            <a:r>
              <a:rPr lang="tr-TR" dirty="0"/>
              <a:t> </a:t>
            </a:r>
          </a:p>
          <a:p>
            <a:r>
              <a:rPr lang="tr-TR" dirty="0"/>
              <a:t>G02.0* </a:t>
            </a:r>
            <a:r>
              <a:rPr lang="tr-TR" dirty="0" err="1"/>
              <a:t>Viral</a:t>
            </a:r>
            <a:r>
              <a:rPr lang="tr-TR" dirty="0"/>
              <a:t> hastalıklarda menenjit</a:t>
            </a:r>
          </a:p>
          <a:p>
            <a:r>
              <a:rPr lang="tr-TR" dirty="0"/>
              <a:t> </a:t>
            </a:r>
          </a:p>
          <a:p>
            <a:r>
              <a:rPr lang="tr-TR" dirty="0" err="1"/>
              <a:t>Varicellaya</a:t>
            </a:r>
            <a:r>
              <a:rPr lang="tr-TR" dirty="0"/>
              <a:t> bağlı menenjit (B01.0†)</a:t>
            </a:r>
          </a:p>
          <a:p>
            <a:r>
              <a:rPr lang="tr-TR" dirty="0"/>
              <a:t> </a:t>
            </a:r>
          </a:p>
          <a:p>
            <a:r>
              <a:rPr lang="tr-TR" dirty="0"/>
              <a:t>Örnek 2: G30.0† Erken başlayan Alzheimer hastalığı (F00.0)</a:t>
            </a:r>
          </a:p>
          <a:p>
            <a:r>
              <a:rPr lang="tr-TR" dirty="0"/>
              <a:t> </a:t>
            </a:r>
          </a:p>
          <a:p>
            <a:r>
              <a:rPr lang="tr-TR" dirty="0"/>
              <a:t>F00.0* Erken başlayan Alzheimer hastalığında </a:t>
            </a:r>
            <a:r>
              <a:rPr lang="tr-TR" dirty="0" err="1"/>
              <a:t>demans</a:t>
            </a:r>
            <a:r>
              <a:rPr lang="tr-TR" dirty="0"/>
              <a:t> (G30.0)</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9</a:t>
            </a:fld>
            <a:endParaRPr lang="tr-TR"/>
          </a:p>
        </p:txBody>
      </p:sp>
    </p:spTree>
    <p:extLst>
      <p:ext uri="{BB962C8B-B14F-4D97-AF65-F5344CB8AC3E}">
        <p14:creationId xmlns:p14="http://schemas.microsoft.com/office/powerpoint/2010/main" xmlns="" val="5149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anim calcmode="lin" valueType="num">
                                      <p:cBhvr additive="base">
                                        <p:cTn id="5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ICD-10</a:t>
            </a:r>
            <a:r>
              <a:rPr lang="tr-TR" sz="4000" dirty="0">
                <a:effectLst/>
              </a:rPr>
              <a:t> </a:t>
            </a:r>
            <a:r>
              <a:rPr lang="tr-TR" sz="4000" b="1" dirty="0">
                <a:effectLst/>
              </a:rPr>
              <a:t>Kodlama</a:t>
            </a:r>
            <a:r>
              <a:rPr lang="tr-TR" sz="4000" dirty="0">
                <a:effectLst/>
              </a:rPr>
              <a:t> </a:t>
            </a:r>
            <a:r>
              <a:rPr lang="tr-TR" sz="4000" b="1" dirty="0">
                <a:effectLst/>
              </a:rPr>
              <a:t>Kuralları</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Parantezler ( ) </a:t>
            </a:r>
            <a:r>
              <a:rPr lang="tr-TR" dirty="0"/>
              <a:t>: bir terimi açıklamada ya da bir hariç teriminin başvurduğu kodu içerecek şekilde kullanılmıştır.</a:t>
            </a:r>
          </a:p>
          <a:p>
            <a:r>
              <a:rPr lang="tr-TR" dirty="0"/>
              <a:t> </a:t>
            </a:r>
          </a:p>
          <a:p>
            <a:r>
              <a:rPr lang="tr-TR" dirty="0"/>
              <a:t>Örnek: I10 Hipertansiyon (</a:t>
            </a:r>
            <a:r>
              <a:rPr lang="tr-TR" dirty="0" err="1"/>
              <a:t>arteriyel</a:t>
            </a:r>
            <a:r>
              <a:rPr lang="tr-TR" dirty="0"/>
              <a:t>) (</a:t>
            </a:r>
            <a:r>
              <a:rPr lang="tr-TR" dirty="0" err="1"/>
              <a:t>benign</a:t>
            </a:r>
            <a:r>
              <a:rPr lang="tr-TR" dirty="0"/>
              <a:t>) (</a:t>
            </a:r>
            <a:r>
              <a:rPr lang="tr-TR" dirty="0" err="1"/>
              <a:t>esansiyel</a:t>
            </a:r>
            <a:r>
              <a:rPr lang="tr-TR" dirty="0"/>
              <a:t>) (</a:t>
            </a:r>
            <a:r>
              <a:rPr lang="tr-TR" dirty="0" err="1"/>
              <a:t>malign</a:t>
            </a:r>
            <a:r>
              <a:rPr lang="tr-TR" dirty="0"/>
              <a:t>) (</a:t>
            </a:r>
            <a:r>
              <a:rPr lang="tr-TR" dirty="0" err="1"/>
              <a:t>primer</a:t>
            </a:r>
            <a:r>
              <a:rPr lang="tr-TR" dirty="0"/>
              <a:t>)(sistemik)</a:t>
            </a:r>
          </a:p>
          <a:p>
            <a:r>
              <a:rPr lang="tr-TR" dirty="0"/>
              <a:t> </a:t>
            </a:r>
          </a:p>
          <a:p>
            <a:r>
              <a:rPr lang="tr-TR" dirty="0"/>
              <a:t>Örnek: H01.0 </a:t>
            </a:r>
            <a:r>
              <a:rPr lang="tr-TR" dirty="0" err="1"/>
              <a:t>Blefarit</a:t>
            </a:r>
            <a:endParaRPr lang="tr-TR" dirty="0"/>
          </a:p>
          <a:p>
            <a:r>
              <a:rPr lang="tr-TR" dirty="0"/>
              <a:t> </a:t>
            </a:r>
          </a:p>
          <a:p>
            <a:r>
              <a:rPr lang="tr-TR" dirty="0"/>
              <a:t>Hariç: </a:t>
            </a:r>
            <a:r>
              <a:rPr lang="tr-TR" dirty="0" err="1"/>
              <a:t>blefarokonjuktivit</a:t>
            </a:r>
            <a:r>
              <a:rPr lang="tr-TR" dirty="0"/>
              <a:t> (H10.5)</a:t>
            </a:r>
          </a:p>
          <a:p>
            <a:r>
              <a:rPr lang="tr-TR" dirty="0"/>
              <a:t> </a:t>
            </a:r>
          </a:p>
          <a:p>
            <a:r>
              <a:rPr lang="tr-TR" b="1" dirty="0"/>
              <a:t>Köşeli parantezler [ ] </a:t>
            </a:r>
            <a:r>
              <a:rPr lang="tr-TR" dirty="0"/>
              <a:t>Eşanlamlıları, alternatif sözcükleri ya da açıklayıcı cümleleri açıklamada, önceki notlara başvuru için, daha önceden belirtilmiş dört karakterli alt bölümlere başvuru için kullanılır.</a:t>
            </a:r>
          </a:p>
          <a:p>
            <a:r>
              <a:rPr lang="tr-TR" dirty="0"/>
              <a:t> </a:t>
            </a:r>
          </a:p>
          <a:p>
            <a:r>
              <a:rPr lang="tr-TR" dirty="0"/>
              <a:t>Örnek: A30 Lepra [</a:t>
            </a:r>
            <a:r>
              <a:rPr lang="tr-TR" dirty="0" err="1"/>
              <a:t>Hansen</a:t>
            </a:r>
            <a:r>
              <a:rPr lang="tr-TR" dirty="0"/>
              <a:t> hastalığı]</a:t>
            </a:r>
          </a:p>
          <a:p>
            <a:r>
              <a:rPr lang="tr-TR" dirty="0"/>
              <a:t> </a:t>
            </a:r>
          </a:p>
          <a:p>
            <a:r>
              <a:rPr lang="tr-TR" dirty="0"/>
              <a:t>Örnek: C00.8 Dudak </a:t>
            </a:r>
            <a:r>
              <a:rPr lang="tr-TR" dirty="0" err="1"/>
              <a:t>overlapping</a:t>
            </a:r>
            <a:r>
              <a:rPr lang="tr-TR" dirty="0"/>
              <a:t> lezyonu [</a:t>
            </a:r>
            <a:r>
              <a:rPr lang="tr-TR" dirty="0" err="1"/>
              <a:t>Bak.not</a:t>
            </a:r>
            <a:r>
              <a:rPr lang="tr-TR" dirty="0"/>
              <a:t> 5, sayfa 182</a:t>
            </a:r>
            <a:r>
              <a:rPr lang="tr-TR" dirty="0" smtClean="0"/>
              <a:t>]</a:t>
            </a:r>
            <a:r>
              <a:rPr lang="tr-TR" dirty="0"/>
              <a:t/>
            </a:r>
            <a:br>
              <a:rPr lang="tr-TR" dirty="0"/>
            </a:br>
            <a:r>
              <a:rPr lang="tr-TR" dirty="0"/>
              <a:t> </a:t>
            </a:r>
          </a:p>
          <a:p>
            <a:r>
              <a:rPr lang="tr-TR" dirty="0"/>
              <a:t>Örnek: K27 </a:t>
            </a:r>
            <a:r>
              <a:rPr lang="tr-TR" dirty="0" err="1"/>
              <a:t>Peptik</a:t>
            </a:r>
            <a:r>
              <a:rPr lang="tr-TR" dirty="0"/>
              <a:t> ülser, yeri tanımlanmamış [Alt bölümler için sayfa 566’ya bakınız]</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10</a:t>
            </a:fld>
            <a:endParaRPr lang="tr-TR"/>
          </a:p>
        </p:txBody>
      </p:sp>
    </p:spTree>
    <p:extLst>
      <p:ext uri="{BB962C8B-B14F-4D97-AF65-F5344CB8AC3E}">
        <p14:creationId xmlns:p14="http://schemas.microsoft.com/office/powerpoint/2010/main" xmlns="" val="152275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ICD-10</a:t>
            </a:r>
            <a:r>
              <a:rPr lang="tr-TR" sz="4400" dirty="0">
                <a:effectLst/>
              </a:rPr>
              <a:t> </a:t>
            </a:r>
            <a:r>
              <a:rPr lang="tr-TR" sz="4400" b="1" dirty="0">
                <a:effectLst/>
              </a:rPr>
              <a:t>Kodlama</a:t>
            </a:r>
            <a:r>
              <a:rPr lang="tr-TR" sz="4400" dirty="0">
                <a:effectLst/>
              </a:rPr>
              <a:t> </a:t>
            </a:r>
            <a:r>
              <a:rPr lang="tr-TR" sz="4400" b="1" dirty="0">
                <a:effectLst/>
              </a:rPr>
              <a:t>Kuralları</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Başka Yerde Sınıflanmamış (BYS-NEC): </a:t>
            </a:r>
            <a:r>
              <a:rPr lang="tr-TR" dirty="0"/>
              <a:t>Kodlayıcıya kodlanacak durumla ilgili farklı kodların sınıflandırmanın başka kısımlarında da görülebileceği konusunda bir uyarıdır.</a:t>
            </a:r>
          </a:p>
          <a:p>
            <a:r>
              <a:rPr lang="tr-TR" dirty="0"/>
              <a:t> </a:t>
            </a:r>
          </a:p>
          <a:p>
            <a:r>
              <a:rPr lang="tr-TR" dirty="0"/>
              <a:t>Örnek: J16 </a:t>
            </a:r>
            <a:r>
              <a:rPr lang="tr-TR" dirty="0" err="1"/>
              <a:t>Pnömoni</a:t>
            </a:r>
            <a:r>
              <a:rPr lang="tr-TR" dirty="0"/>
              <a:t>, diğer </a:t>
            </a:r>
            <a:r>
              <a:rPr lang="tr-TR" dirty="0" err="1"/>
              <a:t>enfeksiyöz</a:t>
            </a:r>
            <a:r>
              <a:rPr lang="tr-TR" dirty="0"/>
              <a:t> organizmalara bağlı, BYS</a:t>
            </a:r>
          </a:p>
          <a:p>
            <a:r>
              <a:rPr lang="tr-TR" dirty="0"/>
              <a:t> </a:t>
            </a:r>
          </a:p>
          <a:p>
            <a:r>
              <a:rPr lang="tr-TR" dirty="0"/>
              <a:t>J16.0 </a:t>
            </a:r>
            <a:r>
              <a:rPr lang="tr-TR" dirty="0" err="1"/>
              <a:t>Klamidyal</a:t>
            </a:r>
            <a:r>
              <a:rPr lang="tr-TR" dirty="0"/>
              <a:t> </a:t>
            </a:r>
            <a:r>
              <a:rPr lang="tr-TR" dirty="0" err="1"/>
              <a:t>pnömoni</a:t>
            </a:r>
            <a:r>
              <a:rPr lang="tr-TR" dirty="0"/>
              <a:t> ve</a:t>
            </a:r>
          </a:p>
          <a:p>
            <a:r>
              <a:rPr lang="tr-TR" dirty="0"/>
              <a:t> </a:t>
            </a:r>
          </a:p>
          <a:p>
            <a:r>
              <a:rPr lang="tr-TR" dirty="0"/>
              <a:t>J16.8 </a:t>
            </a:r>
            <a:r>
              <a:rPr lang="tr-TR" dirty="0" err="1"/>
              <a:t>Pnömoni</a:t>
            </a:r>
            <a:r>
              <a:rPr lang="tr-TR" dirty="0"/>
              <a:t>, diğer tanımlanmış </a:t>
            </a:r>
            <a:r>
              <a:rPr lang="tr-TR" dirty="0" err="1"/>
              <a:t>enfeksiyöz</a:t>
            </a:r>
            <a:r>
              <a:rPr lang="tr-TR" dirty="0"/>
              <a:t> organizmalara bağlı maddelerini içerir.</a:t>
            </a:r>
          </a:p>
          <a:p>
            <a:r>
              <a:rPr lang="tr-TR" dirty="0"/>
              <a:t> </a:t>
            </a:r>
            <a:endParaRPr lang="tr-TR" b="1" dirty="0"/>
          </a:p>
          <a:p>
            <a:r>
              <a:rPr lang="tr-TR" b="1" dirty="0"/>
              <a:t>Başka Şekilde Tanımlanmamış (BŞT-NOS): </a:t>
            </a:r>
            <a:r>
              <a:rPr lang="tr-TR" dirty="0"/>
              <a:t>Klinik kayıtta veya hastalık tanımlamasında daha spesifik bir kod atamak için yeterli bilgi bulunmadığı zaman kullanılır.</a:t>
            </a:r>
          </a:p>
          <a:p>
            <a:r>
              <a:rPr lang="tr-TR" dirty="0"/>
              <a:t> </a:t>
            </a:r>
          </a:p>
          <a:p>
            <a:r>
              <a:rPr lang="tr-TR" dirty="0"/>
              <a:t>Nokta Tire .- = Kodlayıcıya bir dördüncü karakterin bulunduğunu ve onun, uygun kategoride aranması gerektiğini belirtir.</a:t>
            </a:r>
          </a:p>
          <a:p>
            <a:r>
              <a:rPr lang="tr-TR" dirty="0"/>
              <a:t> </a:t>
            </a:r>
          </a:p>
          <a:p>
            <a:r>
              <a:rPr lang="tr-TR" dirty="0"/>
              <a:t>Örnek: G03 Menenjit, diğer ve tanımlanmamış etkenlere bağlı</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11</a:t>
            </a:fld>
            <a:endParaRPr lang="tr-TR"/>
          </a:p>
        </p:txBody>
      </p:sp>
    </p:spTree>
    <p:extLst>
      <p:ext uri="{BB962C8B-B14F-4D97-AF65-F5344CB8AC3E}">
        <p14:creationId xmlns:p14="http://schemas.microsoft.com/office/powerpoint/2010/main" xmlns="" val="331810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ICD-10</a:t>
            </a:r>
            <a:r>
              <a:rPr lang="tr-TR" sz="4000" dirty="0">
                <a:effectLst/>
              </a:rPr>
              <a:t> </a:t>
            </a:r>
            <a:r>
              <a:rPr lang="tr-TR" sz="4000" b="1" dirty="0">
                <a:effectLst/>
              </a:rPr>
              <a:t>Kodlama</a:t>
            </a:r>
            <a:r>
              <a:rPr lang="tr-TR" sz="4000" dirty="0">
                <a:effectLst/>
              </a:rPr>
              <a:t> </a:t>
            </a:r>
            <a:r>
              <a:rPr lang="tr-TR" sz="4000" b="1" dirty="0">
                <a:effectLst/>
              </a:rPr>
              <a:t>Kuralları</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Hariç: </a:t>
            </a:r>
            <a:r>
              <a:rPr lang="tr-TR" dirty="0" err="1"/>
              <a:t>meningoensefalit</a:t>
            </a:r>
            <a:r>
              <a:rPr lang="tr-TR" dirty="0"/>
              <a:t> ( G04.- )</a:t>
            </a:r>
          </a:p>
          <a:p>
            <a:r>
              <a:rPr lang="tr-TR" dirty="0"/>
              <a:t> </a:t>
            </a:r>
          </a:p>
          <a:p>
            <a:r>
              <a:rPr lang="tr-TR" b="1" dirty="0"/>
              <a:t>Çapraz başvurular: </a:t>
            </a:r>
            <a:r>
              <a:rPr lang="tr-TR" dirty="0"/>
              <a:t>indekste terimlerin gereksiz yere yinelenmesinden kaçınmak için bakınız, ayrıca bakınız gibi yönlendirici ifadeler yer almaktadır. </a:t>
            </a:r>
            <a:endParaRPr lang="tr-TR" dirty="0" smtClean="0"/>
          </a:p>
          <a:p>
            <a:endParaRPr lang="tr-TR" dirty="0" smtClean="0"/>
          </a:p>
          <a:p>
            <a:r>
              <a:rPr lang="tr-TR" b="1" dirty="0" smtClean="0"/>
              <a:t>“</a:t>
            </a:r>
            <a:r>
              <a:rPr lang="tr-TR" b="1" dirty="0"/>
              <a:t>Bakınız” </a:t>
            </a:r>
            <a:r>
              <a:rPr lang="tr-TR" dirty="0"/>
              <a:t>sözcüğü, </a:t>
            </a:r>
            <a:r>
              <a:rPr lang="tr-TR" dirty="0" err="1"/>
              <a:t>kodlayıcının</a:t>
            </a:r>
            <a:r>
              <a:rPr lang="tr-TR" dirty="0"/>
              <a:t> başka bir terime başvurması gerektiğini, </a:t>
            </a:r>
            <a:endParaRPr lang="tr-TR" dirty="0" smtClean="0"/>
          </a:p>
          <a:p>
            <a:endParaRPr lang="tr-TR" dirty="0" smtClean="0"/>
          </a:p>
          <a:p>
            <a:r>
              <a:rPr lang="tr-TR" b="1" dirty="0" smtClean="0"/>
              <a:t>“</a:t>
            </a:r>
            <a:r>
              <a:rPr lang="tr-TR" b="1" dirty="0"/>
              <a:t>ayrıca bakınız”, </a:t>
            </a:r>
            <a:r>
              <a:rPr lang="tr-TR" dirty="0"/>
              <a:t>kodlanan ifadede sözcüklerin eklendiği terimin altında istenen bilgi bulunmadığında, </a:t>
            </a:r>
            <a:r>
              <a:rPr lang="tr-TR" dirty="0" err="1"/>
              <a:t>kodlayıcıyı</a:t>
            </a:r>
            <a:r>
              <a:rPr lang="tr-TR" dirty="0"/>
              <a:t> indekste başka bir yere başvurmaya yönlendirir.</a:t>
            </a:r>
          </a:p>
          <a:p>
            <a:r>
              <a:rPr lang="tr-TR" dirty="0"/>
              <a:t> </a:t>
            </a:r>
          </a:p>
          <a:p>
            <a:r>
              <a:rPr lang="tr-TR" b="1" dirty="0"/>
              <a:t>Örnek</a:t>
            </a:r>
          </a:p>
          <a:p>
            <a:r>
              <a:rPr lang="tr-TR" dirty="0"/>
              <a:t> </a:t>
            </a:r>
          </a:p>
          <a:p>
            <a:r>
              <a:rPr lang="tr-TR" dirty="0"/>
              <a:t>Akciğer </a:t>
            </a:r>
            <a:r>
              <a:rPr lang="tr-TR" dirty="0" err="1"/>
              <a:t>kavitasyonu</a:t>
            </a:r>
            <a:r>
              <a:rPr lang="tr-TR" dirty="0"/>
              <a:t> (</a:t>
            </a:r>
            <a:r>
              <a:rPr lang="tr-TR" i="1" dirty="0"/>
              <a:t>bkz</a:t>
            </a:r>
            <a:r>
              <a:rPr lang="tr-TR" dirty="0"/>
              <a:t>. Tüberküloz, </a:t>
            </a:r>
            <a:r>
              <a:rPr lang="tr-TR" dirty="0" err="1"/>
              <a:t>pulmoner</a:t>
            </a:r>
            <a:r>
              <a:rPr lang="tr-TR" dirty="0"/>
              <a:t>) A16.2</a:t>
            </a:r>
          </a:p>
          <a:p>
            <a:r>
              <a:rPr lang="tr-TR" dirty="0"/>
              <a:t> </a:t>
            </a:r>
          </a:p>
          <a:p>
            <a:r>
              <a:rPr lang="tr-TR" dirty="0" err="1"/>
              <a:t>Akomodasyon</a:t>
            </a:r>
            <a:r>
              <a:rPr lang="tr-TR" dirty="0"/>
              <a:t> (bozukluğu) (</a:t>
            </a:r>
            <a:r>
              <a:rPr lang="tr-TR" dirty="0" err="1"/>
              <a:t>parezisi</a:t>
            </a:r>
            <a:r>
              <a:rPr lang="tr-TR" dirty="0"/>
              <a:t>) (spazmı) (</a:t>
            </a:r>
            <a:r>
              <a:rPr lang="tr-TR" i="1" dirty="0"/>
              <a:t>ayrıca</a:t>
            </a:r>
            <a:r>
              <a:rPr lang="tr-TR" dirty="0"/>
              <a:t> </a:t>
            </a:r>
            <a:r>
              <a:rPr lang="tr-TR" i="1" dirty="0"/>
              <a:t>bkz</a:t>
            </a:r>
            <a:r>
              <a:rPr lang="tr-TR" dirty="0"/>
              <a:t>. durum)</a:t>
            </a:r>
          </a:p>
          <a:p>
            <a:r>
              <a:rPr lang="tr-TR" dirty="0"/>
              <a:t> </a:t>
            </a:r>
          </a:p>
          <a:p>
            <a:r>
              <a:rPr lang="tr-TR" dirty="0"/>
              <a:t>Alfabetik İndeks Düzenlenmesi ve Kurallar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12</a:t>
            </a:fld>
            <a:endParaRPr lang="tr-TR"/>
          </a:p>
        </p:txBody>
      </p:sp>
    </p:spTree>
    <p:extLst>
      <p:ext uri="{BB962C8B-B14F-4D97-AF65-F5344CB8AC3E}">
        <p14:creationId xmlns:p14="http://schemas.microsoft.com/office/powerpoint/2010/main" xmlns="" val="108922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ICD-10</a:t>
            </a:r>
            <a:r>
              <a:rPr lang="tr-TR" sz="4400" dirty="0">
                <a:effectLst/>
              </a:rPr>
              <a:t> </a:t>
            </a:r>
            <a:r>
              <a:rPr lang="tr-TR" sz="4400" b="1" dirty="0">
                <a:effectLst/>
              </a:rPr>
              <a:t>Kodlama</a:t>
            </a:r>
            <a:r>
              <a:rPr lang="tr-TR" sz="4400" dirty="0">
                <a:effectLst/>
              </a:rPr>
              <a:t> </a:t>
            </a:r>
            <a:r>
              <a:rPr lang="tr-TR" sz="4400" b="1" dirty="0">
                <a:effectLst/>
              </a:rPr>
              <a:t>Aşamaları</a:t>
            </a:r>
            <a:r>
              <a:rPr lang="tr-TR" sz="4400" dirty="0">
                <a:effectLst/>
              </a:rPr>
              <a:t> </a:t>
            </a:r>
            <a:endParaRPr lang="tr-TR" dirty="0"/>
          </a:p>
        </p:txBody>
      </p:sp>
      <p:sp>
        <p:nvSpPr>
          <p:cNvPr id="3" name="İçerik Yer Tutucusu 2"/>
          <p:cNvSpPr>
            <a:spLocks noGrp="1"/>
          </p:cNvSpPr>
          <p:nvPr>
            <p:ph idx="1"/>
          </p:nvPr>
        </p:nvSpPr>
        <p:spPr/>
        <p:txBody>
          <a:bodyPr/>
          <a:lstStyle/>
          <a:p>
            <a:r>
              <a:rPr lang="tr-TR" dirty="0"/>
              <a:t>Kodlama Süreci İki Aşamada Gerçekleşir: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13</a:t>
            </a:fld>
            <a:endParaRPr lang="tr-TR"/>
          </a:p>
        </p:txBody>
      </p:sp>
    </p:spTree>
    <p:extLst>
      <p:ext uri="{BB962C8B-B14F-4D97-AF65-F5344CB8AC3E}">
        <p14:creationId xmlns:p14="http://schemas.microsoft.com/office/powerpoint/2010/main" xmlns="" val="4281887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t>
            </a:r>
            <a:r>
              <a:rPr lang="tr-TR" dirty="0">
                <a:effectLst/>
              </a:rPr>
              <a:t> </a:t>
            </a:r>
            <a:r>
              <a:rPr lang="tr-TR" b="1" dirty="0">
                <a:effectLst/>
              </a:rPr>
              <a:t>Kodlama</a:t>
            </a:r>
            <a:r>
              <a:rPr lang="tr-TR" dirty="0">
                <a:effectLst/>
              </a:rPr>
              <a:t> </a:t>
            </a:r>
            <a:r>
              <a:rPr lang="tr-TR" b="1" dirty="0">
                <a:effectLst/>
              </a:rPr>
              <a:t>Aşamaları</a:t>
            </a:r>
            <a:r>
              <a:rPr lang="tr-TR" dirty="0">
                <a:effectLst/>
              </a:rPr>
              <a:t> </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Birinci aşamada, </a:t>
            </a:r>
            <a:r>
              <a:rPr lang="tr-TR" dirty="0"/>
              <a:t>hastanın hastalığına ait ana tanı ve ek tanılar belirlenir. </a:t>
            </a:r>
            <a:endParaRPr lang="tr-TR" dirty="0" smtClean="0"/>
          </a:p>
          <a:p>
            <a:r>
              <a:rPr lang="tr-TR" dirty="0" smtClean="0"/>
              <a:t>Ana </a:t>
            </a:r>
            <a:r>
              <a:rPr lang="tr-TR" dirty="0"/>
              <a:t>tanı ve ek tanıların doğru belirlenmesi kodlamanın temelini oluşturur. </a:t>
            </a:r>
            <a:endParaRPr lang="tr-TR" dirty="0" smtClean="0"/>
          </a:p>
          <a:p>
            <a:r>
              <a:rPr lang="tr-TR" b="1" dirty="0" smtClean="0"/>
              <a:t>Ana </a:t>
            </a:r>
            <a:r>
              <a:rPr lang="tr-TR" b="1" dirty="0" err="1" smtClean="0"/>
              <a:t>tanı</a:t>
            </a:r>
            <a:r>
              <a:rPr lang="tr-TR" dirty="0" err="1" smtClean="0"/>
              <a:t>:Sağlık</a:t>
            </a:r>
            <a:r>
              <a:rPr lang="tr-TR" dirty="0" smtClean="0"/>
              <a:t> </a:t>
            </a:r>
            <a:r>
              <a:rPr lang="tr-TR" dirty="0"/>
              <a:t>hizmetinin verilmesinin nedeni olan, araştırma sonucunda ulaşılan tanıdır. </a:t>
            </a:r>
            <a:endParaRPr lang="tr-TR" dirty="0" smtClean="0"/>
          </a:p>
          <a:p>
            <a:r>
              <a:rPr lang="tr-TR" b="1" dirty="0" smtClean="0"/>
              <a:t>Ek </a:t>
            </a:r>
            <a:r>
              <a:rPr lang="tr-TR" b="1" dirty="0"/>
              <a:t>tanı ise; </a:t>
            </a:r>
            <a:r>
              <a:rPr lang="tr-TR" dirty="0"/>
              <a:t>sağlık hizmeti sırasında var olan ya da gelişen hastanın yönetimini etkileyen diğer durumlardır. </a:t>
            </a:r>
            <a:endParaRPr lang="tr-TR" dirty="0" smtClean="0"/>
          </a:p>
          <a:p>
            <a:endParaRPr lang="tr-TR" dirty="0"/>
          </a:p>
          <a:p>
            <a:r>
              <a:rPr lang="tr-TR" dirty="0" smtClean="0"/>
              <a:t>Ana </a:t>
            </a:r>
            <a:r>
              <a:rPr lang="tr-TR" dirty="0"/>
              <a:t>tanı ve ek tanıları belirlemek için tıbbi kayıtlar tüm detaylarıyla birlikte dikkatle incelenir ve analiz edilir. </a:t>
            </a:r>
            <a:endParaRPr lang="tr-TR" dirty="0" smtClean="0"/>
          </a:p>
          <a:p>
            <a:r>
              <a:rPr lang="tr-TR" dirty="0" smtClean="0"/>
              <a:t>Hastanın </a:t>
            </a:r>
            <a:r>
              <a:rPr lang="tr-TR" dirty="0"/>
              <a:t>çıkış özetinden (epikriz) öyküsünü, fiziksel muayene bulgularını, hastaneye yatış nedenini, uygulanan tedavileri, istenen testleri, işlemleri, bulguları ve tanıları dikkatlice incelenir. </a:t>
            </a:r>
            <a:endParaRPr lang="tr-TR" dirty="0" smtClean="0"/>
          </a:p>
          <a:p>
            <a:r>
              <a:rPr lang="tr-TR" dirty="0" smtClean="0"/>
              <a:t>Hastaya </a:t>
            </a:r>
            <a:r>
              <a:rPr lang="tr-TR" dirty="0"/>
              <a:t>uygulanan işlemler, ameliyat raporları, gözlem notları vb. raporları okuyarak belirlenir. </a:t>
            </a:r>
            <a:endParaRPr lang="tr-TR" dirty="0" smtClean="0"/>
          </a:p>
          <a:p>
            <a:r>
              <a:rPr lang="tr-TR" dirty="0" smtClean="0"/>
              <a:t>Konsültasyon </a:t>
            </a:r>
            <a:r>
              <a:rPr lang="tr-TR" dirty="0"/>
              <a:t>raporları, radyoloji raporları, </a:t>
            </a:r>
            <a:r>
              <a:rPr lang="tr-TR" dirty="0" smtClean="0"/>
              <a:t>laboratuvar </a:t>
            </a:r>
            <a:r>
              <a:rPr lang="tr-TR" dirty="0"/>
              <a:t>bulguları kültür sonuçları, patoloji raporları ana tanıyla ilişkili olabilecek tüm kayıtları bütün detaylarıyla gözden geçirilir. </a:t>
            </a:r>
            <a:endParaRPr lang="tr-TR" dirty="0" smtClean="0"/>
          </a:p>
          <a:p>
            <a:r>
              <a:rPr lang="tr-TR" dirty="0" smtClean="0"/>
              <a:t>Ana </a:t>
            </a:r>
            <a:r>
              <a:rPr lang="tr-TR" dirty="0"/>
              <a:t>tanı kriterini yerine getiren tanı ya da tanılar varsa ek tanılar belirlenir. </a:t>
            </a:r>
            <a:endParaRPr lang="tr-TR" dirty="0" smtClean="0"/>
          </a:p>
          <a:p>
            <a:r>
              <a:rPr lang="tr-TR" dirty="0" smtClean="0"/>
              <a:t>Kayıtlardan </a:t>
            </a:r>
            <a:r>
              <a:rPr lang="tr-TR" dirty="0"/>
              <a:t>hastanın yaş, cinsiyet, taburcu tarihi vb. bilgileri kontrol edilmelidir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14</a:t>
            </a:fld>
            <a:endParaRPr lang="tr-TR"/>
          </a:p>
        </p:txBody>
      </p:sp>
    </p:spTree>
    <p:extLst>
      <p:ext uri="{BB962C8B-B14F-4D97-AF65-F5344CB8AC3E}">
        <p14:creationId xmlns:p14="http://schemas.microsoft.com/office/powerpoint/2010/main" xmlns="" val="336084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t>
            </a:r>
            <a:r>
              <a:rPr lang="tr-TR" dirty="0">
                <a:effectLst/>
              </a:rPr>
              <a:t> </a:t>
            </a:r>
            <a:r>
              <a:rPr lang="tr-TR" b="1" dirty="0">
                <a:effectLst/>
              </a:rPr>
              <a:t>Kodlama</a:t>
            </a:r>
            <a:r>
              <a:rPr lang="tr-TR" dirty="0">
                <a:effectLst/>
              </a:rPr>
              <a:t> </a:t>
            </a:r>
            <a:r>
              <a:rPr lang="tr-TR" b="1" dirty="0">
                <a:effectLst/>
              </a:rPr>
              <a:t>Aşamaları</a:t>
            </a:r>
            <a:r>
              <a:rPr lang="tr-TR" dirty="0">
                <a:effectLst/>
              </a:rPr>
              <a:t> </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İkinci aşamada; </a:t>
            </a:r>
            <a:r>
              <a:rPr lang="tr-TR" dirty="0"/>
              <a:t>kodlanacak ana tanı ve ek tanılar belirlendikten sonra aşağıda verilen sıra takip edilerek kodlama kurallarına göre kod/kodlar atanır.</a:t>
            </a:r>
          </a:p>
          <a:p>
            <a:r>
              <a:rPr lang="tr-TR" dirty="0"/>
              <a:t> </a:t>
            </a:r>
          </a:p>
          <a:p>
            <a:r>
              <a:rPr lang="tr-TR" dirty="0" smtClean="0"/>
              <a:t>Kodlanacak </a:t>
            </a:r>
            <a:r>
              <a:rPr lang="tr-TR" dirty="0"/>
              <a:t>tanı ve tanılara karar verdikten sonra alfabetik dizinde ana terimi bulun,</a:t>
            </a:r>
          </a:p>
          <a:p>
            <a:r>
              <a:rPr lang="tr-TR" dirty="0"/>
              <a:t> </a:t>
            </a:r>
          </a:p>
          <a:p>
            <a:r>
              <a:rPr lang="tr-TR" dirty="0" smtClean="0"/>
              <a:t>Ana </a:t>
            </a:r>
            <a:r>
              <a:rPr lang="tr-TR" dirty="0"/>
              <a:t>terim altında herhangi bir not varsa bunu okuyun,</a:t>
            </a:r>
          </a:p>
          <a:p>
            <a:r>
              <a:rPr lang="tr-TR" dirty="0"/>
              <a:t> </a:t>
            </a:r>
          </a:p>
          <a:p>
            <a:r>
              <a:rPr lang="tr-TR" dirty="0" smtClean="0"/>
              <a:t> </a:t>
            </a:r>
            <a:r>
              <a:rPr lang="tr-TR" dirty="0"/>
              <a:t>Kodlamak istediğiniz tanı/tanılara karşılık gelen açıklamayı buluncaya kadar düzenleyicileri ve alt terimleri kontrol edin,</a:t>
            </a:r>
          </a:p>
          <a:p>
            <a:r>
              <a:rPr lang="tr-TR" dirty="0"/>
              <a:t> </a:t>
            </a:r>
          </a:p>
          <a:p>
            <a:r>
              <a:rPr lang="tr-TR" dirty="0" smtClean="0"/>
              <a:t>Çapraz </a:t>
            </a:r>
            <a:r>
              <a:rPr lang="tr-TR" dirty="0"/>
              <a:t>referanslar için açıklamaları izleyin,</a:t>
            </a:r>
          </a:p>
          <a:p>
            <a:r>
              <a:rPr lang="tr-TR" dirty="0"/>
              <a:t> </a:t>
            </a:r>
          </a:p>
          <a:p>
            <a:r>
              <a:rPr lang="tr-TR" dirty="0" smtClean="0"/>
              <a:t>Tabular </a:t>
            </a:r>
            <a:r>
              <a:rPr lang="tr-TR" dirty="0"/>
              <a:t>listeden kodu kontrol edin, bölümdeki, bloktaki ve kategorideki kapsar, kapsamaz notlarını okuyun</a:t>
            </a:r>
            <a:r>
              <a:rPr lang="tr-TR" dirty="0" smtClean="0"/>
              <a:t>,</a:t>
            </a:r>
          </a:p>
          <a:p>
            <a:endParaRPr lang="tr-TR" dirty="0"/>
          </a:p>
          <a:p>
            <a:r>
              <a:rPr lang="tr-TR" dirty="0"/>
              <a:t> </a:t>
            </a:r>
            <a:r>
              <a:rPr lang="tr-TR" dirty="0" smtClean="0"/>
              <a:t>Eklemeniz </a:t>
            </a:r>
            <a:r>
              <a:rPr lang="tr-TR" dirty="0"/>
              <a:t>gerekebilecek 4’üncü veya 5’inci karakterleri kontrol edin, Kodu atayın.</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15</a:t>
            </a:fld>
            <a:endParaRPr lang="tr-TR"/>
          </a:p>
        </p:txBody>
      </p:sp>
    </p:spTree>
    <p:extLst>
      <p:ext uri="{BB962C8B-B14F-4D97-AF65-F5344CB8AC3E}">
        <p14:creationId xmlns:p14="http://schemas.microsoft.com/office/powerpoint/2010/main" xmlns="" val="206415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t>
            </a:r>
            <a:r>
              <a:rPr lang="tr-TR" dirty="0">
                <a:effectLst/>
              </a:rPr>
              <a:t> </a:t>
            </a:r>
            <a:r>
              <a:rPr lang="tr-TR" b="1" dirty="0">
                <a:effectLst/>
              </a:rPr>
              <a:t>Kodlama</a:t>
            </a:r>
            <a:r>
              <a:rPr lang="tr-TR" dirty="0">
                <a:effectLst/>
              </a:rPr>
              <a:t> </a:t>
            </a:r>
            <a:r>
              <a:rPr lang="tr-TR" b="1" dirty="0">
                <a:effectLst/>
              </a:rPr>
              <a:t>Aşamaları</a:t>
            </a:r>
            <a:r>
              <a:rPr lang="tr-TR" dirty="0">
                <a:effectLst/>
              </a:rPr>
              <a:t> </a:t>
            </a:r>
            <a:endParaRPr lang="tr-TR" dirty="0"/>
          </a:p>
        </p:txBody>
      </p:sp>
      <p:sp>
        <p:nvSpPr>
          <p:cNvPr id="3" name="İçerik Yer Tutucusu 2"/>
          <p:cNvSpPr>
            <a:spLocks noGrp="1"/>
          </p:cNvSpPr>
          <p:nvPr>
            <p:ph idx="1"/>
          </p:nvPr>
        </p:nvSpPr>
        <p:spPr/>
        <p:txBody>
          <a:bodyPr>
            <a:normAutofit fontScale="62500" lnSpcReduction="20000"/>
          </a:bodyPr>
          <a:lstStyle/>
          <a:p>
            <a:r>
              <a:rPr lang="tr-TR" dirty="0"/>
              <a:t>Tanının semptomları veya belirtileri gibi ilgisiz bilgilerin gelişigüzel çoklu kodlamasından kaçınılmalıdır. </a:t>
            </a:r>
            <a:endParaRPr lang="tr-TR" dirty="0" smtClean="0"/>
          </a:p>
          <a:p>
            <a:endParaRPr lang="tr-TR" dirty="0" smtClean="0"/>
          </a:p>
          <a:p>
            <a:r>
              <a:rPr lang="tr-TR" dirty="0" smtClean="0"/>
              <a:t>Kodlamada </a:t>
            </a:r>
            <a:r>
              <a:rPr lang="tr-TR" dirty="0"/>
              <a:t>birincil amaç, tıbbi durumu en iyi şekilde ifade edecek koda/kodlara dönüştürmektir. </a:t>
            </a:r>
            <a:endParaRPr lang="tr-TR" dirty="0" smtClean="0"/>
          </a:p>
          <a:p>
            <a:endParaRPr lang="tr-TR" dirty="0" smtClean="0"/>
          </a:p>
          <a:p>
            <a:r>
              <a:rPr lang="tr-TR" dirty="0" smtClean="0"/>
              <a:t>Bu </a:t>
            </a:r>
            <a:r>
              <a:rPr lang="tr-TR" dirty="0"/>
              <a:t>nedenle kodlayıcı, kodların tıbbi durumu tam olarak ifade ettiğinden emin olmalıdır. </a:t>
            </a:r>
            <a:endParaRPr lang="tr-TR" dirty="0" smtClean="0"/>
          </a:p>
          <a:p>
            <a:endParaRPr lang="tr-TR" dirty="0" smtClean="0"/>
          </a:p>
          <a:p>
            <a:r>
              <a:rPr lang="tr-TR" dirty="0"/>
              <a:t>Kodla</a:t>
            </a:r>
            <a:r>
              <a:rPr lang="tr-TR" dirty="0" smtClean="0"/>
              <a:t>manın </a:t>
            </a:r>
            <a:r>
              <a:rPr lang="tr-TR" dirty="0"/>
              <a:t>uygun olup olmadığını test etmenin en iyi yolu “kodları tıbbi ifadeye geri dönüştürmektir”. </a:t>
            </a:r>
            <a:endParaRPr lang="tr-TR" dirty="0" smtClean="0"/>
          </a:p>
          <a:p>
            <a:endParaRPr lang="tr-TR" dirty="0" smtClean="0"/>
          </a:p>
          <a:p>
            <a:r>
              <a:rPr lang="tr-TR" dirty="0" smtClean="0"/>
              <a:t>Kodlayıcı </a:t>
            </a:r>
            <a:r>
              <a:rPr lang="tr-TR" dirty="0"/>
              <a:t>kodlama sonunda elde ettiği kodun veya kodların tıbbi olarak ne ifade ettiğini, hastanın tıbbi durumuyla örtüşüp örtüşmediğini kontrol ederek hata yoksa kodlama sürecini tamamlar.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16</a:t>
            </a:fld>
            <a:endParaRPr lang="tr-TR"/>
          </a:p>
        </p:txBody>
      </p:sp>
    </p:spTree>
    <p:extLst>
      <p:ext uri="{BB962C8B-B14F-4D97-AF65-F5344CB8AC3E}">
        <p14:creationId xmlns:p14="http://schemas.microsoft.com/office/powerpoint/2010/main" xmlns="" val="207018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t>
            </a:r>
            <a:r>
              <a:rPr lang="tr-TR" dirty="0">
                <a:effectLst/>
              </a:rPr>
              <a:t> </a:t>
            </a:r>
            <a:r>
              <a:rPr lang="tr-TR" b="1" dirty="0">
                <a:effectLst/>
              </a:rPr>
              <a:t>Kodlama</a:t>
            </a:r>
            <a:r>
              <a:rPr lang="tr-TR" dirty="0">
                <a:effectLst/>
              </a:rPr>
              <a:t> </a:t>
            </a:r>
            <a:r>
              <a:rPr lang="tr-TR" b="1" dirty="0">
                <a:effectLst/>
              </a:rPr>
              <a:t>Aşamaları</a:t>
            </a:r>
            <a:r>
              <a:rPr lang="tr-TR" dirty="0">
                <a:effectLst/>
              </a:rPr>
              <a:t> </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Örneğin; </a:t>
            </a:r>
            <a:r>
              <a:rPr lang="tr-TR" dirty="0"/>
              <a:t>Hastanın tıbbi kayıtlarının incelenmesi sonucunda </a:t>
            </a:r>
            <a:r>
              <a:rPr lang="tr-TR" dirty="0" err="1"/>
              <a:t>femur</a:t>
            </a:r>
            <a:r>
              <a:rPr lang="tr-TR" dirty="0"/>
              <a:t> boynu kırığı tanısı konulmuş olsun. Bu tanının kodlanması için;</a:t>
            </a:r>
          </a:p>
          <a:p>
            <a:r>
              <a:rPr lang="tr-TR" dirty="0"/>
              <a:t> </a:t>
            </a:r>
          </a:p>
          <a:p>
            <a:r>
              <a:rPr lang="tr-TR" dirty="0"/>
              <a:t>Alfabetik indekste kırık ana terimi altında </a:t>
            </a:r>
            <a:r>
              <a:rPr lang="tr-TR" dirty="0" err="1"/>
              <a:t>femur</a:t>
            </a:r>
            <a:r>
              <a:rPr lang="tr-TR" dirty="0"/>
              <a:t>, boyun bölgesi aranmalıdır. Alfabetik dizindeki karşılığı;</a:t>
            </a:r>
          </a:p>
          <a:p>
            <a:r>
              <a:rPr lang="tr-TR" dirty="0"/>
              <a:t> </a:t>
            </a:r>
          </a:p>
          <a:p>
            <a:r>
              <a:rPr lang="tr-TR" dirty="0"/>
              <a:t>- Kırık</a:t>
            </a:r>
          </a:p>
          <a:p>
            <a:r>
              <a:rPr lang="tr-TR" dirty="0"/>
              <a:t> </a:t>
            </a:r>
          </a:p>
          <a:p>
            <a:r>
              <a:rPr lang="tr-TR" dirty="0"/>
              <a:t>- - </a:t>
            </a:r>
            <a:r>
              <a:rPr lang="tr-TR" dirty="0" err="1"/>
              <a:t>Femur</a:t>
            </a:r>
            <a:endParaRPr lang="tr-TR" dirty="0"/>
          </a:p>
          <a:p>
            <a:r>
              <a:rPr lang="tr-TR" dirty="0"/>
              <a:t> </a:t>
            </a:r>
          </a:p>
          <a:p>
            <a:r>
              <a:rPr lang="tr-TR" dirty="0"/>
              <a:t>- - - Boyun S72.00 olarak belirlenmiştir.</a:t>
            </a:r>
          </a:p>
          <a:p>
            <a:r>
              <a:rPr lang="tr-TR" dirty="0"/>
              <a:t> </a:t>
            </a:r>
          </a:p>
          <a:p>
            <a:r>
              <a:rPr lang="tr-TR" dirty="0"/>
              <a:t>Alfabetik indeksten elde edilen bu kod, tabular listeden kontrol edilir. Bu kodun tabular listedeki karşılığı;</a:t>
            </a:r>
          </a:p>
          <a:p>
            <a:r>
              <a:rPr lang="tr-TR" dirty="0"/>
              <a:t> </a:t>
            </a:r>
          </a:p>
          <a:p>
            <a:r>
              <a:rPr lang="tr-TR" dirty="0"/>
              <a:t>S72.00 </a:t>
            </a:r>
            <a:r>
              <a:rPr lang="tr-TR" dirty="0" err="1"/>
              <a:t>Femur</a:t>
            </a:r>
            <a:r>
              <a:rPr lang="tr-TR" dirty="0"/>
              <a:t> boynu kırığı, bölge tanımlanmamış olarak ifade edilmektedir.</a:t>
            </a:r>
          </a:p>
          <a:p>
            <a:r>
              <a:rPr lang="tr-TR" dirty="0"/>
              <a:t> </a:t>
            </a:r>
          </a:p>
          <a:p>
            <a:r>
              <a:rPr lang="tr-TR" dirty="0"/>
              <a:t>Bu durumda hastalığa ait kod: S 72.00 olarak belirlenir.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17</a:t>
            </a:fld>
            <a:endParaRPr lang="tr-TR"/>
          </a:p>
        </p:txBody>
      </p:sp>
    </p:spTree>
    <p:extLst>
      <p:ext uri="{BB962C8B-B14F-4D97-AF65-F5344CB8AC3E}">
        <p14:creationId xmlns:p14="http://schemas.microsoft.com/office/powerpoint/2010/main" xmlns="" val="226955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anim calcmode="lin" valueType="num">
                                      <p:cBhvr additive="base">
                                        <p:cTn id="5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t>
            </a:r>
            <a:r>
              <a:rPr lang="tr-TR" dirty="0">
                <a:effectLst/>
              </a:rPr>
              <a:t> </a:t>
            </a:r>
            <a:r>
              <a:rPr lang="tr-TR" b="1" dirty="0">
                <a:effectLst/>
              </a:rPr>
              <a:t>Kodlama</a:t>
            </a:r>
            <a:r>
              <a:rPr lang="tr-TR" dirty="0">
                <a:effectLst/>
              </a:rPr>
              <a:t> </a:t>
            </a:r>
            <a:r>
              <a:rPr lang="tr-TR" b="1" dirty="0">
                <a:effectLst/>
              </a:rPr>
              <a:t>Aşamaları</a:t>
            </a:r>
            <a:r>
              <a:rPr lang="tr-TR" dirty="0">
                <a:effectLst/>
              </a:rPr>
              <a:t> </a:t>
            </a:r>
            <a:endParaRPr lang="tr-TR" dirty="0"/>
          </a:p>
        </p:txBody>
      </p:sp>
      <p:sp>
        <p:nvSpPr>
          <p:cNvPr id="3" name="İçerik Yer Tutucusu 2"/>
          <p:cNvSpPr>
            <a:spLocks noGrp="1"/>
          </p:cNvSpPr>
          <p:nvPr>
            <p:ph idx="1"/>
          </p:nvPr>
        </p:nvSpPr>
        <p:spPr>
          <a:xfrm>
            <a:off x="1403648" y="1484784"/>
            <a:ext cx="7498080" cy="4800600"/>
          </a:xfrm>
        </p:spPr>
        <p:txBody>
          <a:bodyPr>
            <a:normAutofit fontScale="47500" lnSpcReduction="20000"/>
          </a:bodyPr>
          <a:lstStyle/>
          <a:p>
            <a:r>
              <a:rPr lang="tr-TR" b="1" dirty="0"/>
              <a:t>Örnek 2;</a:t>
            </a:r>
          </a:p>
          <a:p>
            <a:r>
              <a:rPr lang="tr-TR" dirty="0"/>
              <a:t> </a:t>
            </a:r>
          </a:p>
          <a:p>
            <a:r>
              <a:rPr lang="tr-TR" dirty="0"/>
              <a:t>Tanı: Kronik </a:t>
            </a:r>
            <a:r>
              <a:rPr lang="tr-TR" dirty="0" err="1"/>
              <a:t>viral</a:t>
            </a:r>
            <a:r>
              <a:rPr lang="tr-TR" dirty="0"/>
              <a:t> Hepatit B</a:t>
            </a:r>
          </a:p>
          <a:p>
            <a:r>
              <a:rPr lang="tr-TR" dirty="0"/>
              <a:t> </a:t>
            </a:r>
          </a:p>
          <a:p>
            <a:r>
              <a:rPr lang="tr-TR" dirty="0"/>
              <a:t>- Hepatit</a:t>
            </a:r>
          </a:p>
          <a:p>
            <a:r>
              <a:rPr lang="tr-TR" dirty="0"/>
              <a:t> </a:t>
            </a:r>
          </a:p>
          <a:p>
            <a:r>
              <a:rPr lang="tr-TR" dirty="0"/>
              <a:t>- - </a:t>
            </a:r>
            <a:r>
              <a:rPr lang="tr-TR" dirty="0" err="1"/>
              <a:t>Viral</a:t>
            </a:r>
            <a:endParaRPr lang="tr-TR" dirty="0"/>
          </a:p>
          <a:p>
            <a:r>
              <a:rPr lang="tr-TR" dirty="0"/>
              <a:t> </a:t>
            </a:r>
          </a:p>
          <a:p>
            <a:r>
              <a:rPr lang="tr-TR" dirty="0"/>
              <a:t>- - - Kronik</a:t>
            </a:r>
          </a:p>
          <a:p>
            <a:r>
              <a:rPr lang="tr-TR" dirty="0"/>
              <a:t> </a:t>
            </a:r>
          </a:p>
          <a:p>
            <a:r>
              <a:rPr lang="tr-TR" dirty="0"/>
              <a:t>- - - - Tür B B18.1</a:t>
            </a:r>
          </a:p>
          <a:p>
            <a:r>
              <a:rPr lang="tr-TR" dirty="0"/>
              <a:t> </a:t>
            </a:r>
          </a:p>
          <a:p>
            <a:r>
              <a:rPr lang="tr-TR" dirty="0"/>
              <a:t>Alfabetik indeksten elde edilen kodun tabular listedeki karşılığı;</a:t>
            </a:r>
          </a:p>
          <a:p>
            <a:r>
              <a:rPr lang="tr-TR" dirty="0"/>
              <a:t> </a:t>
            </a:r>
          </a:p>
          <a:p>
            <a:r>
              <a:rPr lang="tr-TR" dirty="0"/>
              <a:t>B18.1 Delta ajanı olmadan kronik </a:t>
            </a:r>
            <a:r>
              <a:rPr lang="tr-TR" dirty="0" err="1"/>
              <a:t>viral</a:t>
            </a:r>
            <a:r>
              <a:rPr lang="tr-TR" dirty="0"/>
              <a:t> hepatit B olarak ifade edilmektedir.</a:t>
            </a:r>
          </a:p>
          <a:p>
            <a:r>
              <a:rPr lang="tr-TR" dirty="0"/>
              <a:t> </a:t>
            </a:r>
          </a:p>
          <a:p>
            <a:r>
              <a:rPr lang="tr-TR" dirty="0"/>
              <a:t>Bu durumda hastalığa ait kod B18.1 olarak belirlenir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18</a:t>
            </a:fld>
            <a:endParaRPr lang="tr-TR"/>
          </a:p>
        </p:txBody>
      </p:sp>
    </p:spTree>
    <p:extLst>
      <p:ext uri="{BB962C8B-B14F-4D97-AF65-F5344CB8AC3E}">
        <p14:creationId xmlns:p14="http://schemas.microsoft.com/office/powerpoint/2010/main" xmlns="" val="2785472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i="1" dirty="0">
                <a:effectLst/>
              </a:rPr>
              <a:t>ICD-10’da</a:t>
            </a:r>
            <a:r>
              <a:rPr lang="tr-TR" sz="3200" dirty="0">
                <a:effectLst/>
              </a:rPr>
              <a:t> </a:t>
            </a:r>
            <a:r>
              <a:rPr lang="tr-TR" sz="3200" b="1" i="1" dirty="0">
                <a:effectLst/>
              </a:rPr>
              <a:t>Yer</a:t>
            </a:r>
            <a:r>
              <a:rPr lang="tr-TR" sz="3200" dirty="0">
                <a:effectLst/>
              </a:rPr>
              <a:t> </a:t>
            </a:r>
            <a:r>
              <a:rPr lang="tr-TR" sz="3200" b="1" i="1" dirty="0">
                <a:effectLst/>
              </a:rPr>
              <a:t>Alan</a:t>
            </a:r>
            <a:r>
              <a:rPr lang="tr-TR" sz="3200" dirty="0">
                <a:effectLst/>
              </a:rPr>
              <a:t> </a:t>
            </a:r>
            <a:r>
              <a:rPr lang="tr-TR" sz="3200" b="1" i="1" dirty="0">
                <a:effectLst/>
              </a:rPr>
              <a:t>Kısaltılmış</a:t>
            </a:r>
            <a:r>
              <a:rPr lang="tr-TR" sz="3200" dirty="0">
                <a:effectLst/>
              </a:rPr>
              <a:t> </a:t>
            </a:r>
            <a:r>
              <a:rPr lang="tr-TR" sz="3200" b="1" i="1" dirty="0" smtClean="0">
                <a:effectLst/>
              </a:rPr>
              <a:t>Listeler</a:t>
            </a:r>
            <a:endParaRPr lang="tr-TR" sz="3200" dirty="0"/>
          </a:p>
        </p:txBody>
      </p:sp>
      <p:sp>
        <p:nvSpPr>
          <p:cNvPr id="3" name="İçerik Yer Tutucusu 2"/>
          <p:cNvSpPr>
            <a:spLocks noGrp="1"/>
          </p:cNvSpPr>
          <p:nvPr>
            <p:ph idx="1"/>
          </p:nvPr>
        </p:nvSpPr>
        <p:spPr/>
        <p:txBody>
          <a:bodyPr>
            <a:normAutofit fontScale="62500" lnSpcReduction="20000"/>
          </a:bodyPr>
          <a:lstStyle/>
          <a:p>
            <a:r>
              <a:rPr lang="tr-TR" dirty="0"/>
              <a:t>ICD-10’un 3 ve 4 basamaklı düzeydeki hastalık listeleri herhangi bir istatistik tablosunda verilemeyecek kadar uzundur. </a:t>
            </a:r>
            <a:endParaRPr lang="tr-TR" dirty="0" smtClean="0"/>
          </a:p>
          <a:p>
            <a:endParaRPr lang="tr-TR" dirty="0" smtClean="0"/>
          </a:p>
          <a:p>
            <a:r>
              <a:rPr lang="tr-TR" dirty="0" smtClean="0"/>
              <a:t>Bu </a:t>
            </a:r>
            <a:r>
              <a:rPr lang="tr-TR" dirty="0"/>
              <a:t>nedenle rutin istatistiklerin çoğunda bazı özel durumları vurgulayan kısaltılmış listeler kullanılır. </a:t>
            </a:r>
            <a:endParaRPr lang="tr-TR" dirty="0" smtClean="0"/>
          </a:p>
          <a:p>
            <a:endParaRPr lang="tr-TR" dirty="0" smtClean="0"/>
          </a:p>
          <a:p>
            <a:r>
              <a:rPr lang="tr-TR" dirty="0" smtClean="0"/>
              <a:t>ICD-1O’un </a:t>
            </a:r>
            <a:r>
              <a:rPr lang="tr-TR" dirty="0"/>
              <a:t>tamamlayıcı niteliğindeki bu listeler 1.cildin sonunda yer almaktadır. </a:t>
            </a:r>
            <a:endParaRPr lang="tr-TR" dirty="0" smtClean="0"/>
          </a:p>
          <a:p>
            <a:endParaRPr lang="tr-TR" dirty="0"/>
          </a:p>
          <a:p>
            <a:r>
              <a:rPr lang="tr-TR" dirty="0" smtClean="0"/>
              <a:t>Bu </a:t>
            </a:r>
            <a:r>
              <a:rPr lang="tr-TR" dirty="0"/>
              <a:t>listeler, </a:t>
            </a:r>
            <a:r>
              <a:rPr lang="tr-TR" dirty="0" err="1"/>
              <a:t>mortalite</a:t>
            </a:r>
            <a:r>
              <a:rPr lang="tr-TR" dirty="0"/>
              <a:t> istatistikleri için dört ve </a:t>
            </a:r>
            <a:r>
              <a:rPr lang="tr-TR" dirty="0" err="1"/>
              <a:t>morbidite</a:t>
            </a:r>
            <a:r>
              <a:rPr lang="tr-TR" dirty="0"/>
              <a:t> istatistikleri için bir adet özel kısaltılmış listeden oluşur. </a:t>
            </a:r>
            <a:endParaRPr lang="tr-TR" dirty="0" smtClean="0"/>
          </a:p>
          <a:p>
            <a:endParaRPr lang="tr-TR" dirty="0"/>
          </a:p>
          <a:p>
            <a:r>
              <a:rPr lang="tr-TR" dirty="0" smtClean="0"/>
              <a:t>Kısaltılmış </a:t>
            </a:r>
            <a:r>
              <a:rPr lang="tr-TR" dirty="0" err="1"/>
              <a:t>mortalite</a:t>
            </a:r>
            <a:r>
              <a:rPr lang="tr-TR" dirty="0"/>
              <a:t> listelerinden iki tanesi tüm yaş gruplarını kapsarken, biri bebeklik dönemine, biri de çocukluk dönemine aittir.</a:t>
            </a:r>
          </a:p>
          <a:p>
            <a:r>
              <a:rPr lang="tr-TR" dirty="0"/>
              <a:t> </a:t>
            </a:r>
          </a:p>
          <a:p>
            <a:r>
              <a:rPr lang="tr-TR" dirty="0"/>
              <a:t> </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19</a:t>
            </a:fld>
            <a:endParaRPr lang="tr-TR"/>
          </a:p>
        </p:txBody>
      </p:sp>
    </p:spTree>
    <p:extLst>
      <p:ext uri="{BB962C8B-B14F-4D97-AF65-F5344CB8AC3E}">
        <p14:creationId xmlns:p14="http://schemas.microsoft.com/office/powerpoint/2010/main" xmlns="" val="26333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dirty="0" smtClean="0"/>
              <a:t>103 </a:t>
            </a:r>
            <a:r>
              <a:rPr lang="tr-TR" dirty="0"/>
              <a:t>Başlıklı Kısaltılmış Genel Ölüm Listesi ·	</a:t>
            </a:r>
            <a:endParaRPr lang="tr-TR" dirty="0" smtClean="0"/>
          </a:p>
          <a:p>
            <a:endParaRPr lang="tr-TR" dirty="0"/>
          </a:p>
          <a:p>
            <a:r>
              <a:rPr lang="tr-TR" dirty="0" smtClean="0"/>
              <a:t>Başlıklı </a:t>
            </a:r>
            <a:r>
              <a:rPr lang="tr-TR" dirty="0"/>
              <a:t>Genel Ölüm-Seçilmiş Liste</a:t>
            </a:r>
          </a:p>
          <a:p>
            <a:endParaRPr lang="tr-TR" dirty="0"/>
          </a:p>
          <a:p>
            <a:r>
              <a:rPr lang="tr-TR" dirty="0" smtClean="0"/>
              <a:t>Başlıklı </a:t>
            </a:r>
            <a:r>
              <a:rPr lang="tr-TR" dirty="0"/>
              <a:t>Bebek ve Çocuk Ölümü-Kısaltılmış Liste </a:t>
            </a:r>
            <a:endParaRPr lang="tr-TR" dirty="0" smtClean="0"/>
          </a:p>
          <a:p>
            <a:r>
              <a:rPr lang="tr-TR" dirty="0"/>
              <a:t>	</a:t>
            </a:r>
            <a:endParaRPr lang="tr-TR" dirty="0" smtClean="0"/>
          </a:p>
          <a:p>
            <a:r>
              <a:rPr lang="tr-TR" dirty="0" smtClean="0"/>
              <a:t>Başlıklı </a:t>
            </a:r>
            <a:r>
              <a:rPr lang="tr-TR" dirty="0"/>
              <a:t>Bebek ve Çocuk Ölümü-Seçilmiş </a:t>
            </a:r>
            <a:r>
              <a:rPr lang="tr-TR" dirty="0" smtClean="0"/>
              <a:t>Liste</a:t>
            </a:r>
          </a:p>
          <a:p>
            <a:endParaRPr lang="tr-TR" dirty="0"/>
          </a:p>
          <a:p>
            <a:r>
              <a:rPr lang="tr-TR" dirty="0" smtClean="0"/>
              <a:t>298 </a:t>
            </a:r>
            <a:r>
              <a:rPr lang="tr-TR" dirty="0"/>
              <a:t>Başlıklı Hastalıklar için Sıralı Liste</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20</a:t>
            </a:fld>
            <a:endParaRPr lang="tr-TR"/>
          </a:p>
        </p:txBody>
      </p:sp>
    </p:spTree>
    <p:extLst>
      <p:ext uri="{BB962C8B-B14F-4D97-AF65-F5344CB8AC3E}">
        <p14:creationId xmlns:p14="http://schemas.microsoft.com/office/powerpoint/2010/main" xmlns="" val="329510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i="1" dirty="0">
                <a:effectLst/>
              </a:rPr>
              <a:t>ICD-10</a:t>
            </a:r>
            <a:r>
              <a:rPr lang="tr-TR" sz="3200" dirty="0">
                <a:effectLst/>
              </a:rPr>
              <a:t> </a:t>
            </a:r>
            <a:r>
              <a:rPr lang="tr-TR" sz="3200" b="1" i="1" dirty="0">
                <a:effectLst/>
              </a:rPr>
              <a:t>Sınıflandırmalar</a:t>
            </a:r>
            <a:r>
              <a:rPr lang="tr-TR" sz="3200" dirty="0">
                <a:effectLst/>
              </a:rPr>
              <a:t> </a:t>
            </a:r>
            <a:r>
              <a:rPr lang="tr-TR" sz="3200" b="1" i="1" dirty="0">
                <a:effectLst/>
              </a:rPr>
              <a:t>Ailesi</a:t>
            </a:r>
            <a:r>
              <a:rPr lang="tr-TR" sz="3200" dirty="0">
                <a:effectLst/>
              </a:rPr>
              <a:t> </a:t>
            </a:r>
            <a:r>
              <a:rPr lang="tr-TR" sz="3200" b="1" i="1" dirty="0" smtClean="0">
                <a:effectLst/>
              </a:rPr>
              <a:t>Kavramı</a:t>
            </a:r>
            <a:endParaRPr lang="tr-TR" sz="3200" dirty="0"/>
          </a:p>
        </p:txBody>
      </p:sp>
      <p:sp>
        <p:nvSpPr>
          <p:cNvPr id="3" name="İçerik Yer Tutucusu 2"/>
          <p:cNvSpPr>
            <a:spLocks noGrp="1"/>
          </p:cNvSpPr>
          <p:nvPr>
            <p:ph idx="1"/>
          </p:nvPr>
        </p:nvSpPr>
        <p:spPr/>
        <p:txBody>
          <a:bodyPr>
            <a:normAutofit fontScale="47500" lnSpcReduction="20000"/>
          </a:bodyPr>
          <a:lstStyle/>
          <a:p>
            <a:r>
              <a:rPr lang="tr-TR" dirty="0"/>
              <a:t>ICD-10’un üç cildini kapsayan-üç ve dört karakter sınıflandırma-birçok farklı uygulama için uygun olmasına karşın, bazı uzmanlıklar için yeterli ayrıntıyı her zaman içermez. </a:t>
            </a:r>
            <a:endParaRPr lang="tr-TR" dirty="0" smtClean="0"/>
          </a:p>
          <a:p>
            <a:endParaRPr lang="tr-TR" dirty="0" smtClean="0"/>
          </a:p>
          <a:p>
            <a:r>
              <a:rPr lang="tr-TR" dirty="0" smtClean="0"/>
              <a:t>Bazen </a:t>
            </a:r>
            <a:r>
              <a:rPr lang="tr-TR" dirty="0"/>
              <a:t>sınıflanan koşulların farklı nitelikleri hakkındaki bilgiler de gerekebilir. </a:t>
            </a:r>
            <a:endParaRPr lang="tr-TR" dirty="0" smtClean="0"/>
          </a:p>
          <a:p>
            <a:endParaRPr lang="tr-TR" dirty="0" smtClean="0"/>
          </a:p>
          <a:p>
            <a:r>
              <a:rPr lang="tr-TR" dirty="0" smtClean="0"/>
              <a:t>Kullanıcıların </a:t>
            </a:r>
            <a:r>
              <a:rPr lang="tr-TR" dirty="0"/>
              <a:t>bu gereksinimini karşılamak üzere, </a:t>
            </a:r>
            <a:r>
              <a:rPr lang="tr-TR" dirty="0" err="1"/>
              <a:t>ICD’nin</a:t>
            </a:r>
            <a:r>
              <a:rPr lang="tr-TR" dirty="0"/>
              <a:t> bilinen geleneksel </a:t>
            </a:r>
            <a:r>
              <a:rPr lang="tr-TR" dirty="0" err="1"/>
              <a:t>mortalite</a:t>
            </a:r>
            <a:r>
              <a:rPr lang="tr-TR" dirty="0"/>
              <a:t> ve </a:t>
            </a:r>
            <a:r>
              <a:rPr lang="tr-TR" dirty="0" err="1"/>
              <a:t>morbidite</a:t>
            </a:r>
            <a:r>
              <a:rPr lang="tr-TR" dirty="0"/>
              <a:t> istatistikleri çekirdek yapısı üzerine kurulan “</a:t>
            </a:r>
            <a:r>
              <a:rPr lang="tr-TR" b="1" i="1" dirty="0"/>
              <a:t>sınıflandırmalar</a:t>
            </a:r>
            <a:r>
              <a:rPr lang="tr-TR" b="1" dirty="0"/>
              <a:t> </a:t>
            </a:r>
            <a:r>
              <a:rPr lang="tr-TR" b="1" i="1" dirty="0"/>
              <a:t>ailesi</a:t>
            </a:r>
            <a:r>
              <a:rPr lang="tr-TR" dirty="0"/>
              <a:t>” kavramı geliştirilmiştir. </a:t>
            </a:r>
            <a:endParaRPr lang="tr-TR" dirty="0" smtClean="0"/>
          </a:p>
          <a:p>
            <a:endParaRPr lang="tr-TR" dirty="0" smtClean="0"/>
          </a:p>
          <a:p>
            <a:r>
              <a:rPr lang="tr-TR" dirty="0" smtClean="0"/>
              <a:t>Kullanıcılar </a:t>
            </a:r>
            <a:r>
              <a:rPr lang="tr-TR" dirty="0"/>
              <a:t>ICD-10’a özgü olan bu yapı sayesinde birçok farklı uzmanlık alanının ihtiyacı olan detaylı s </a:t>
            </a:r>
            <a:r>
              <a:rPr lang="tr-TR" dirty="0" err="1"/>
              <a:t>ınıflama</a:t>
            </a:r>
            <a:r>
              <a:rPr lang="tr-TR" dirty="0"/>
              <a:t> sistemleri geliştirilmiştir. </a:t>
            </a:r>
            <a:endParaRPr lang="tr-TR" dirty="0" smtClean="0"/>
          </a:p>
          <a:p>
            <a:endParaRPr lang="tr-TR" dirty="0" smtClean="0"/>
          </a:p>
          <a:p>
            <a:r>
              <a:rPr lang="tr-TR" b="1" dirty="0" smtClean="0"/>
              <a:t>Örneğin</a:t>
            </a:r>
            <a:r>
              <a:rPr lang="tr-TR" b="1" dirty="0"/>
              <a:t>; </a:t>
            </a:r>
            <a:endParaRPr lang="tr-TR" b="1" dirty="0" smtClean="0"/>
          </a:p>
          <a:p>
            <a:r>
              <a:rPr lang="tr-TR" dirty="0" smtClean="0"/>
              <a:t>Onkoloji</a:t>
            </a:r>
            <a:r>
              <a:rPr lang="tr-TR" dirty="0"/>
              <a:t>, </a:t>
            </a:r>
            <a:endParaRPr lang="tr-TR" dirty="0" smtClean="0"/>
          </a:p>
          <a:p>
            <a:r>
              <a:rPr lang="tr-TR" dirty="0" err="1" smtClean="0"/>
              <a:t>Dişcilik</a:t>
            </a:r>
            <a:r>
              <a:rPr lang="tr-TR" dirty="0" smtClean="0"/>
              <a:t> </a:t>
            </a:r>
            <a:r>
              <a:rPr lang="tr-TR" dirty="0"/>
              <a:t>ve </a:t>
            </a:r>
            <a:r>
              <a:rPr lang="tr-TR" dirty="0" err="1"/>
              <a:t>Stomatoloji</a:t>
            </a:r>
            <a:r>
              <a:rPr lang="tr-TR" dirty="0"/>
              <a:t>, </a:t>
            </a:r>
            <a:endParaRPr lang="tr-TR" dirty="0" smtClean="0"/>
          </a:p>
          <a:p>
            <a:r>
              <a:rPr lang="tr-TR" dirty="0" smtClean="0"/>
              <a:t>Nöroloji </a:t>
            </a:r>
            <a:r>
              <a:rPr lang="tr-TR" dirty="0"/>
              <a:t>alanına özgü </a:t>
            </a:r>
            <a:r>
              <a:rPr lang="tr-TR" dirty="0" err="1"/>
              <a:t>sınflama</a:t>
            </a:r>
            <a:r>
              <a:rPr lang="tr-TR" dirty="0"/>
              <a:t> sistemleri yayımlanmıştır. </a:t>
            </a:r>
            <a:endParaRPr lang="tr-TR" dirty="0" smtClean="0"/>
          </a:p>
          <a:p>
            <a:r>
              <a:rPr lang="tr-TR" dirty="0" smtClean="0"/>
              <a:t>Psikiyatri</a:t>
            </a:r>
            <a:r>
              <a:rPr lang="tr-TR" dirty="0"/>
              <a:t>, Kadın Hastalıkları ve Doğum, </a:t>
            </a:r>
            <a:r>
              <a:rPr lang="tr-TR" dirty="0" err="1"/>
              <a:t>Romatoloji</a:t>
            </a:r>
            <a:r>
              <a:rPr lang="tr-TR" dirty="0"/>
              <a:t> ve Ortopedi alanına özgü çalışmalar devam etmektedir.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21</a:t>
            </a:fld>
            <a:endParaRPr lang="tr-TR"/>
          </a:p>
        </p:txBody>
      </p:sp>
    </p:spTree>
    <p:extLst>
      <p:ext uri="{BB962C8B-B14F-4D97-AF65-F5344CB8AC3E}">
        <p14:creationId xmlns:p14="http://schemas.microsoft.com/office/powerpoint/2010/main" xmlns="" val="346616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ICD-O</a:t>
            </a:r>
            <a:endParaRPr lang="tr-TR" dirty="0"/>
          </a:p>
        </p:txBody>
      </p:sp>
      <p:sp>
        <p:nvSpPr>
          <p:cNvPr id="3" name="İçerik Yer Tutucusu 2"/>
          <p:cNvSpPr>
            <a:spLocks noGrp="1"/>
          </p:cNvSpPr>
          <p:nvPr>
            <p:ph idx="1"/>
          </p:nvPr>
        </p:nvSpPr>
        <p:spPr/>
        <p:txBody>
          <a:bodyPr>
            <a:normAutofit fontScale="85000" lnSpcReduction="20000"/>
          </a:bodyPr>
          <a:lstStyle/>
          <a:p>
            <a:r>
              <a:rPr lang="tr-TR" dirty="0"/>
              <a:t>DSÖ </a:t>
            </a:r>
            <a:r>
              <a:rPr lang="tr-TR" dirty="0" smtClean="0"/>
              <a:t> tarafından 990’da yayınlanan     </a:t>
            </a:r>
            <a:r>
              <a:rPr lang="tr-TR" dirty="0"/>
              <a:t>International </a:t>
            </a:r>
            <a:r>
              <a:rPr lang="tr-TR" dirty="0" smtClean="0"/>
              <a:t> </a:t>
            </a:r>
            <a:r>
              <a:rPr lang="tr-TR" dirty="0" err="1" smtClean="0"/>
              <a:t>Classification</a:t>
            </a:r>
            <a:r>
              <a:rPr lang="tr-TR" dirty="0" smtClean="0"/>
              <a:t> of  </a:t>
            </a:r>
            <a:r>
              <a:rPr lang="tr-TR" dirty="0" err="1" smtClean="0"/>
              <a:t>Disease</a:t>
            </a:r>
            <a:r>
              <a:rPr lang="tr-TR" dirty="0" smtClean="0"/>
              <a:t>     </a:t>
            </a:r>
            <a:r>
              <a:rPr lang="tr-TR" dirty="0" err="1"/>
              <a:t>for</a:t>
            </a:r>
            <a:r>
              <a:rPr lang="tr-TR" dirty="0"/>
              <a:t> </a:t>
            </a:r>
            <a:r>
              <a:rPr lang="tr-TR" b="1" dirty="0" err="1" smtClean="0"/>
              <a:t>Oncology</a:t>
            </a:r>
            <a:r>
              <a:rPr lang="tr-TR" dirty="0" smtClean="0"/>
              <a:t>-Onkoloji </a:t>
            </a:r>
            <a:r>
              <a:rPr lang="tr-TR" dirty="0"/>
              <a:t>İçin Hastalıkların Uluslararası Sınıflandırması; hem </a:t>
            </a:r>
            <a:r>
              <a:rPr lang="tr-TR" dirty="0" err="1"/>
              <a:t>topografi</a:t>
            </a:r>
            <a:r>
              <a:rPr lang="tr-TR" dirty="0"/>
              <a:t>, hem de morfoloji için kodlama sistemlerine sahip çift eksenli bir sınıflandırmadır. </a:t>
            </a:r>
            <a:endParaRPr lang="tr-TR" dirty="0" smtClean="0"/>
          </a:p>
          <a:p>
            <a:endParaRPr lang="tr-TR" dirty="0" smtClean="0"/>
          </a:p>
          <a:p>
            <a:r>
              <a:rPr lang="tr-TR" dirty="0" err="1" smtClean="0"/>
              <a:t>Topografi</a:t>
            </a:r>
            <a:r>
              <a:rPr lang="tr-TR" dirty="0" smtClean="0"/>
              <a:t> </a:t>
            </a:r>
            <a:r>
              <a:rPr lang="tr-TR" dirty="0"/>
              <a:t>kodları </a:t>
            </a:r>
            <a:r>
              <a:rPr lang="tr-TR" dirty="0" err="1"/>
              <a:t>neoplazmların</a:t>
            </a:r>
            <a:r>
              <a:rPr lang="tr-TR" dirty="0"/>
              <a:t> yerini, morfoloji kodları ise tümörün davranışını belirtir. </a:t>
            </a:r>
            <a:endParaRPr lang="tr-TR" dirty="0" smtClean="0"/>
          </a:p>
          <a:p>
            <a:endParaRPr lang="tr-TR" dirty="0" smtClean="0"/>
          </a:p>
          <a:p>
            <a:r>
              <a:rPr lang="tr-TR" dirty="0" smtClean="0"/>
              <a:t>Özellikle </a:t>
            </a:r>
            <a:r>
              <a:rPr lang="tr-TR" dirty="0"/>
              <a:t>kötü huylu tümörlerin yerlerinin kodlanmasında ICD-10’dakinden daha fazla detaya inme olanağı verir.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22</a:t>
            </a:fld>
            <a:endParaRPr lang="tr-TR"/>
          </a:p>
        </p:txBody>
      </p:sp>
    </p:spTree>
    <p:extLst>
      <p:ext uri="{BB962C8B-B14F-4D97-AF65-F5344CB8AC3E}">
        <p14:creationId xmlns:p14="http://schemas.microsoft.com/office/powerpoint/2010/main" xmlns="" val="32944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effectLst/>
              </a:rPr>
              <a:t>ICD-DA</a:t>
            </a:r>
            <a:endParaRPr lang="tr-TR" dirty="0"/>
          </a:p>
        </p:txBody>
      </p:sp>
      <p:sp>
        <p:nvSpPr>
          <p:cNvPr id="3" name="İçerik Yer Tutucusu 2"/>
          <p:cNvSpPr>
            <a:spLocks noGrp="1"/>
          </p:cNvSpPr>
          <p:nvPr>
            <p:ph idx="1"/>
          </p:nvPr>
        </p:nvSpPr>
        <p:spPr/>
        <p:txBody>
          <a:bodyPr>
            <a:normAutofit fontScale="47500" lnSpcReduction="20000"/>
          </a:bodyPr>
          <a:lstStyle/>
          <a:p>
            <a:r>
              <a:rPr lang="tr-TR" dirty="0"/>
              <a:t>Dünya Sağlık örgütü tarafından geliştirilen, </a:t>
            </a:r>
            <a:r>
              <a:rPr lang="tr-TR" dirty="0" err="1"/>
              <a:t>Apllication</a:t>
            </a:r>
            <a:r>
              <a:rPr lang="tr-TR" dirty="0"/>
              <a:t> of </a:t>
            </a:r>
            <a:r>
              <a:rPr lang="tr-TR" dirty="0" err="1"/>
              <a:t>The</a:t>
            </a:r>
            <a:r>
              <a:rPr lang="tr-TR" dirty="0"/>
              <a:t> International </a:t>
            </a:r>
            <a:r>
              <a:rPr lang="tr-TR" dirty="0" err="1"/>
              <a:t>Classification</a:t>
            </a:r>
            <a:r>
              <a:rPr lang="tr-TR" dirty="0"/>
              <a:t> of </a:t>
            </a:r>
            <a:r>
              <a:rPr lang="tr-TR" dirty="0" err="1"/>
              <a:t>Disease</a:t>
            </a:r>
            <a:r>
              <a:rPr lang="tr-TR" dirty="0"/>
              <a:t> </a:t>
            </a:r>
            <a:r>
              <a:rPr lang="tr-TR" dirty="0" err="1"/>
              <a:t>to</a:t>
            </a:r>
            <a:r>
              <a:rPr lang="tr-TR" dirty="0"/>
              <a:t> </a:t>
            </a:r>
            <a:r>
              <a:rPr lang="tr-TR" b="1" dirty="0" err="1"/>
              <a:t>Dentistry</a:t>
            </a:r>
            <a:r>
              <a:rPr lang="tr-TR" b="1" dirty="0"/>
              <a:t>     </a:t>
            </a:r>
            <a:r>
              <a:rPr lang="tr-TR" b="1" dirty="0" err="1"/>
              <a:t>And</a:t>
            </a:r>
            <a:r>
              <a:rPr lang="tr-TR" b="1" dirty="0"/>
              <a:t>     </a:t>
            </a:r>
            <a:r>
              <a:rPr lang="tr-TR" b="1" dirty="0" err="1"/>
              <a:t>Stomatology</a:t>
            </a:r>
            <a:r>
              <a:rPr lang="tr-TR" dirty="0"/>
              <a:t>-Hastalıkların     Uluslararası     Sınıflandırması     Dişçilik     ve     </a:t>
            </a:r>
            <a:r>
              <a:rPr lang="tr-TR" dirty="0" err="1"/>
              <a:t>Stomatoloji</a:t>
            </a:r>
            <a:r>
              <a:rPr lang="tr-TR" dirty="0"/>
              <a:t> Uyarlaması; </a:t>
            </a:r>
            <a:endParaRPr lang="tr-TR" dirty="0" smtClean="0"/>
          </a:p>
          <a:p>
            <a:endParaRPr lang="tr-TR" dirty="0" smtClean="0"/>
          </a:p>
          <a:p>
            <a:r>
              <a:rPr lang="tr-TR" dirty="0" smtClean="0"/>
              <a:t>Dişlerde</a:t>
            </a:r>
            <a:r>
              <a:rPr lang="tr-TR" dirty="0"/>
              <a:t>, </a:t>
            </a:r>
            <a:endParaRPr lang="tr-TR" dirty="0" smtClean="0"/>
          </a:p>
          <a:p>
            <a:endParaRPr lang="tr-TR" dirty="0" smtClean="0"/>
          </a:p>
          <a:p>
            <a:r>
              <a:rPr lang="tr-TR" dirty="0" smtClean="0"/>
              <a:t>Oral </a:t>
            </a:r>
            <a:r>
              <a:rPr lang="tr-TR" dirty="0" err="1"/>
              <a:t>kavite</a:t>
            </a:r>
            <a:r>
              <a:rPr lang="tr-TR" dirty="0"/>
              <a:t> ve ilişkili dokularda oluşan, </a:t>
            </a:r>
            <a:endParaRPr lang="tr-TR" dirty="0" smtClean="0"/>
          </a:p>
          <a:p>
            <a:endParaRPr lang="tr-TR" dirty="0" smtClean="0"/>
          </a:p>
          <a:p>
            <a:r>
              <a:rPr lang="tr-TR" dirty="0" smtClean="0"/>
              <a:t>belirtileri </a:t>
            </a:r>
            <a:r>
              <a:rPr lang="tr-TR" dirty="0"/>
              <a:t>olan ya da ilgili hastalıklar veya koşullar için geliştirilmiştir. </a:t>
            </a:r>
            <a:endParaRPr lang="tr-TR" dirty="0" smtClean="0"/>
          </a:p>
          <a:p>
            <a:endParaRPr lang="tr-TR" dirty="0"/>
          </a:p>
          <a:p>
            <a:r>
              <a:rPr lang="tr-TR" dirty="0" smtClean="0"/>
              <a:t>ICD </a:t>
            </a:r>
            <a:r>
              <a:rPr lang="tr-TR" dirty="0"/>
              <a:t>10’da sunulandan daha kapsamlı bir sınıflama yapısına sahiptir</a:t>
            </a:r>
            <a:r>
              <a:rPr lang="tr-TR" dirty="0" smtClean="0"/>
              <a:t>.</a:t>
            </a:r>
          </a:p>
          <a:p>
            <a:endParaRPr lang="tr-TR" dirty="0"/>
          </a:p>
          <a:p>
            <a:r>
              <a:rPr lang="tr-TR" dirty="0" smtClean="0"/>
              <a:t>Sınıflama </a:t>
            </a:r>
            <a:r>
              <a:rPr lang="tr-TR" dirty="0"/>
              <a:t>yapısı ICD-10 çekirdek yapısı temel alınarak geliştirildiği için birinci düzey, ikinci düzey ve üçüncü düzey kod yapılarında farklılık yoktur. </a:t>
            </a:r>
            <a:endParaRPr lang="tr-TR" dirty="0" smtClean="0"/>
          </a:p>
          <a:p>
            <a:endParaRPr lang="tr-TR" dirty="0"/>
          </a:p>
          <a:p>
            <a:r>
              <a:rPr lang="tr-TR" dirty="0" smtClean="0"/>
              <a:t>Ancak</a:t>
            </a:r>
            <a:r>
              <a:rPr lang="tr-TR" dirty="0"/>
              <a:t>, dördüncü düzey ve beşinci düzey kodlamalarda çok daha detaylı kodlara yer verildiğinden oldukça detaylı bir sınıflama yapmak mümkündür. </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23</a:t>
            </a:fld>
            <a:endParaRPr lang="tr-TR"/>
          </a:p>
        </p:txBody>
      </p:sp>
    </p:spTree>
    <p:extLst>
      <p:ext uri="{BB962C8B-B14F-4D97-AF65-F5344CB8AC3E}">
        <p14:creationId xmlns:p14="http://schemas.microsoft.com/office/powerpoint/2010/main" xmlns="" val="50173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graphicFrame>
        <p:nvGraphicFramePr>
          <p:cNvPr id="6" name="İçerik Yer Tutucusu 5"/>
          <p:cNvGraphicFramePr>
            <a:graphicFrameLocks noGrp="1"/>
          </p:cNvGraphicFramePr>
          <p:nvPr>
            <p:ph idx="1"/>
          </p:nvPr>
        </p:nvGraphicFramePr>
        <p:xfrm>
          <a:off x="2822300" y="1354233"/>
          <a:ext cx="4724950" cy="4987735"/>
        </p:xfrm>
        <a:graphic>
          <a:graphicData uri="http://schemas.openxmlformats.org/drawingml/2006/table">
            <a:tbl>
              <a:tblPr>
                <a:tableStyleId>{5C22544A-7EE6-4342-B048-85BDC9FD1C3A}</a:tableStyleId>
              </a:tblPr>
              <a:tblGrid>
                <a:gridCol w="2365622"/>
                <a:gridCol w="2359328"/>
              </a:tblGrid>
              <a:tr h="369550">
                <a:tc>
                  <a:txBody>
                    <a:bodyPr/>
                    <a:lstStyle/>
                    <a:p>
                      <a:pPr marL="71120">
                        <a:lnSpc>
                          <a:spcPct val="115000"/>
                        </a:lnSpc>
                        <a:spcBef>
                          <a:spcPts val="380"/>
                        </a:spcBef>
                        <a:spcAft>
                          <a:spcPts val="0"/>
                        </a:spcAft>
                      </a:pPr>
                      <a:r>
                        <a:rPr lang="tr-TR" sz="800">
                          <a:effectLst/>
                        </a:rPr>
                        <a:t>I</a:t>
                      </a:r>
                      <a:r>
                        <a:rPr lang="tr-TR" sz="800" spc="10">
                          <a:effectLst/>
                        </a:rPr>
                        <a:t>CD</a:t>
                      </a:r>
                      <a:r>
                        <a:rPr lang="tr-TR" sz="800" spc="5">
                          <a:effectLst/>
                        </a:rPr>
                        <a:t>-1</a:t>
                      </a:r>
                      <a:r>
                        <a:rPr lang="tr-TR" sz="800">
                          <a:effectLst/>
                        </a:rPr>
                        <a:t>0</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a:effectLst/>
                        </a:rPr>
                        <a:t>I</a:t>
                      </a:r>
                      <a:r>
                        <a:rPr lang="tr-TR" sz="800" spc="10">
                          <a:effectLst/>
                        </a:rPr>
                        <a:t>CD</a:t>
                      </a:r>
                      <a:r>
                        <a:rPr lang="tr-TR" sz="800" spc="5">
                          <a:effectLst/>
                        </a:rPr>
                        <a:t>-D</a:t>
                      </a:r>
                      <a:r>
                        <a:rPr lang="tr-TR" sz="800">
                          <a:effectLst/>
                        </a:rPr>
                        <a:t>A</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503796">
                <a:tc>
                  <a:txBody>
                    <a:bodyPr/>
                    <a:lstStyle/>
                    <a:p>
                      <a:pPr marL="71120" marR="36195">
                        <a:lnSpc>
                          <a:spcPct val="115000"/>
                        </a:lnSpc>
                        <a:spcBef>
                          <a:spcPts val="380"/>
                        </a:spcBef>
                        <a:spcAft>
                          <a:spcPts val="0"/>
                        </a:spcAft>
                      </a:pPr>
                      <a:r>
                        <a:rPr lang="tr-TR" sz="800" spc="5">
                          <a:effectLst/>
                        </a:rPr>
                        <a:t>D0</a:t>
                      </a:r>
                      <a:r>
                        <a:rPr lang="tr-TR" sz="800">
                          <a:effectLst/>
                        </a:rPr>
                        <a:t>0</a:t>
                      </a:r>
                      <a:r>
                        <a:rPr lang="tr-TR" sz="800" spc="260">
                          <a:effectLst/>
                        </a:rPr>
                        <a:t> </a:t>
                      </a:r>
                      <a:r>
                        <a:rPr lang="tr-TR" sz="800" spc="5">
                          <a:effectLst/>
                        </a:rPr>
                        <a:t>Ora</a:t>
                      </a:r>
                      <a:r>
                        <a:rPr lang="tr-TR" sz="800">
                          <a:effectLst/>
                        </a:rPr>
                        <a:t>l</a:t>
                      </a:r>
                      <a:r>
                        <a:rPr lang="tr-TR" sz="800" spc="260">
                          <a:effectLst/>
                        </a:rPr>
                        <a:t> </a:t>
                      </a:r>
                      <a:r>
                        <a:rPr lang="tr-TR" sz="800" spc="5">
                          <a:effectLst/>
                        </a:rPr>
                        <a:t>Ka</a:t>
                      </a:r>
                      <a:r>
                        <a:rPr lang="tr-TR" sz="800" spc="10">
                          <a:effectLst/>
                        </a:rPr>
                        <a:t>v</a:t>
                      </a:r>
                      <a:r>
                        <a:rPr lang="tr-TR" sz="800" spc="5">
                          <a:effectLst/>
                        </a:rPr>
                        <a:t>ite</a:t>
                      </a:r>
                      <a:r>
                        <a:rPr lang="tr-TR" sz="800">
                          <a:effectLst/>
                        </a:rPr>
                        <a:t>,</a:t>
                      </a:r>
                      <a:r>
                        <a:rPr lang="tr-TR" sz="800" spc="260">
                          <a:effectLst/>
                        </a:rPr>
                        <a:t> </a:t>
                      </a:r>
                      <a:r>
                        <a:rPr lang="tr-TR" sz="800" spc="5">
                          <a:effectLst/>
                        </a:rPr>
                        <a:t>Oze</a:t>
                      </a:r>
                      <a:r>
                        <a:rPr lang="tr-TR" sz="800" spc="10">
                          <a:effectLst/>
                        </a:rPr>
                        <a:t>f</a:t>
                      </a:r>
                      <a:r>
                        <a:rPr lang="tr-TR" sz="800" spc="5">
                          <a:effectLst/>
                        </a:rPr>
                        <a:t>agu</a:t>
                      </a:r>
                      <a:r>
                        <a:rPr lang="tr-TR" sz="800">
                          <a:effectLst/>
                        </a:rPr>
                        <a:t>s</a:t>
                      </a:r>
                      <a:r>
                        <a:rPr lang="tr-TR" sz="800" spc="260">
                          <a:effectLst/>
                        </a:rPr>
                        <a:t> </a:t>
                      </a:r>
                      <a:r>
                        <a:rPr lang="tr-TR" sz="800" spc="10">
                          <a:effectLst/>
                        </a:rPr>
                        <a:t>v</a:t>
                      </a:r>
                      <a:r>
                        <a:rPr lang="tr-TR" sz="800">
                          <a:effectLst/>
                        </a:rPr>
                        <a:t>e</a:t>
                      </a:r>
                      <a:r>
                        <a:rPr lang="tr-TR" sz="800" spc="255">
                          <a:effectLst/>
                        </a:rPr>
                        <a:t> </a:t>
                      </a:r>
                      <a:r>
                        <a:rPr lang="tr-TR" sz="800" spc="5">
                          <a:effectLst/>
                        </a:rPr>
                        <a:t>mi</a:t>
                      </a:r>
                      <a:r>
                        <a:rPr lang="tr-TR" sz="800" spc="10">
                          <a:effectLst/>
                        </a:rPr>
                        <a:t>d</a:t>
                      </a:r>
                      <a:r>
                        <a:rPr lang="tr-TR" sz="800" spc="5">
                          <a:effectLst/>
                        </a:rPr>
                        <a:t>eni</a:t>
                      </a:r>
                      <a:r>
                        <a:rPr lang="tr-TR" sz="800">
                          <a:effectLst/>
                        </a:rPr>
                        <a:t>n</a:t>
                      </a:r>
                      <a:r>
                        <a:rPr lang="tr-TR" sz="800" spc="260">
                          <a:effectLst/>
                        </a:rPr>
                        <a:t> </a:t>
                      </a:r>
                      <a:r>
                        <a:rPr lang="tr-TR" sz="800" spc="5">
                          <a:effectLst/>
                        </a:rPr>
                        <a:t>i</a:t>
                      </a:r>
                      <a:r>
                        <a:rPr lang="tr-TR" sz="800">
                          <a:effectLst/>
                        </a:rPr>
                        <a:t>n</a:t>
                      </a:r>
                      <a:r>
                        <a:rPr lang="tr-TR" sz="800" spc="255">
                          <a:effectLst/>
                        </a:rPr>
                        <a:t> </a:t>
                      </a:r>
                      <a:r>
                        <a:rPr lang="tr-TR" sz="800" spc="10">
                          <a:effectLst/>
                        </a:rPr>
                        <a:t>s</a:t>
                      </a:r>
                      <a:r>
                        <a:rPr lang="tr-TR" sz="800" spc="5">
                          <a:effectLst/>
                        </a:rPr>
                        <a:t>it</a:t>
                      </a:r>
                      <a:r>
                        <a:rPr lang="tr-TR" sz="800">
                          <a:effectLst/>
                        </a:rPr>
                        <a:t>u </a:t>
                      </a:r>
                      <a:r>
                        <a:rPr lang="tr-TR" sz="800" spc="5">
                          <a:effectLst/>
                        </a:rPr>
                        <a:t>kars</a:t>
                      </a:r>
                      <a:r>
                        <a:rPr lang="tr-TR" sz="800" spc="10">
                          <a:effectLst/>
                        </a:rPr>
                        <a:t>i</a:t>
                      </a:r>
                      <a:r>
                        <a:rPr lang="tr-TR" sz="800" spc="5">
                          <a:effectLst/>
                        </a:rPr>
                        <a:t>nom</a:t>
                      </a:r>
                      <a:r>
                        <a:rPr lang="tr-TR" sz="800">
                          <a:effectLst/>
                        </a:rPr>
                        <a:t>u</a:t>
                      </a:r>
                      <a:endParaRPr lang="tr-TR" sz="1000">
                        <a:effectLst/>
                      </a:endParaRPr>
                    </a:p>
                    <a:p>
                      <a:pPr marL="71120" marR="36195">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c>
                  <a:txBody>
                    <a:bodyPr/>
                    <a:lstStyle/>
                    <a:p>
                      <a:pPr marL="71120" marR="35560">
                        <a:lnSpc>
                          <a:spcPct val="115000"/>
                        </a:lnSpc>
                        <a:spcBef>
                          <a:spcPts val="380"/>
                        </a:spcBef>
                        <a:spcAft>
                          <a:spcPts val="0"/>
                        </a:spcAft>
                      </a:pPr>
                      <a:r>
                        <a:rPr lang="tr-TR" sz="800" spc="5">
                          <a:effectLst/>
                        </a:rPr>
                        <a:t>D0</a:t>
                      </a:r>
                      <a:r>
                        <a:rPr lang="tr-TR" sz="800">
                          <a:effectLst/>
                        </a:rPr>
                        <a:t>0</a:t>
                      </a:r>
                      <a:r>
                        <a:rPr lang="tr-TR" sz="800" spc="250">
                          <a:effectLst/>
                        </a:rPr>
                        <a:t> </a:t>
                      </a:r>
                      <a:r>
                        <a:rPr lang="tr-TR" sz="800" spc="10">
                          <a:effectLst/>
                        </a:rPr>
                        <a:t>O</a:t>
                      </a:r>
                      <a:r>
                        <a:rPr lang="tr-TR" sz="800" spc="5">
                          <a:effectLst/>
                        </a:rPr>
                        <a:t>ra</a:t>
                      </a:r>
                      <a:r>
                        <a:rPr lang="tr-TR" sz="800">
                          <a:effectLst/>
                        </a:rPr>
                        <a:t>l</a:t>
                      </a:r>
                      <a:r>
                        <a:rPr lang="tr-TR" sz="800" spc="250">
                          <a:effectLst/>
                        </a:rPr>
                        <a:t> </a:t>
                      </a:r>
                      <a:r>
                        <a:rPr lang="tr-TR" sz="800" spc="10">
                          <a:effectLst/>
                        </a:rPr>
                        <a:t>K</a:t>
                      </a:r>
                      <a:r>
                        <a:rPr lang="tr-TR" sz="800" spc="5">
                          <a:effectLst/>
                        </a:rPr>
                        <a:t>avit</a:t>
                      </a:r>
                      <a:r>
                        <a:rPr lang="tr-TR" sz="800" spc="10">
                          <a:effectLst/>
                        </a:rPr>
                        <a:t>e</a:t>
                      </a:r>
                      <a:r>
                        <a:rPr lang="tr-TR" sz="800">
                          <a:effectLst/>
                        </a:rPr>
                        <a:t>,</a:t>
                      </a:r>
                      <a:r>
                        <a:rPr lang="tr-TR" sz="800" spc="250">
                          <a:effectLst/>
                        </a:rPr>
                        <a:t> </a:t>
                      </a:r>
                      <a:r>
                        <a:rPr lang="tr-TR" sz="800" spc="5">
                          <a:effectLst/>
                        </a:rPr>
                        <a:t>Oz</a:t>
                      </a:r>
                      <a:r>
                        <a:rPr lang="tr-TR" sz="800" spc="10">
                          <a:effectLst/>
                        </a:rPr>
                        <a:t>e</a:t>
                      </a:r>
                      <a:r>
                        <a:rPr lang="tr-TR" sz="800" spc="5">
                          <a:effectLst/>
                        </a:rPr>
                        <a:t>fag</a:t>
                      </a:r>
                      <a:r>
                        <a:rPr lang="tr-TR" sz="800" spc="10">
                          <a:effectLst/>
                        </a:rPr>
                        <a:t>u</a:t>
                      </a:r>
                      <a:r>
                        <a:rPr lang="tr-TR" sz="800">
                          <a:effectLst/>
                        </a:rPr>
                        <a:t>s</a:t>
                      </a:r>
                      <a:r>
                        <a:rPr lang="tr-TR" sz="800" spc="250">
                          <a:effectLst/>
                        </a:rPr>
                        <a:t> </a:t>
                      </a:r>
                      <a:r>
                        <a:rPr lang="tr-TR" sz="800" spc="10">
                          <a:effectLst/>
                        </a:rPr>
                        <a:t>v</a:t>
                      </a:r>
                      <a:r>
                        <a:rPr lang="tr-TR" sz="800">
                          <a:effectLst/>
                        </a:rPr>
                        <a:t>e</a:t>
                      </a:r>
                      <a:r>
                        <a:rPr lang="tr-TR" sz="800" spc="250">
                          <a:effectLst/>
                        </a:rPr>
                        <a:t> </a:t>
                      </a:r>
                      <a:r>
                        <a:rPr lang="tr-TR" sz="800" spc="5">
                          <a:effectLst/>
                        </a:rPr>
                        <a:t>mid</a:t>
                      </a:r>
                      <a:r>
                        <a:rPr lang="tr-TR" sz="800" spc="10">
                          <a:effectLst/>
                        </a:rPr>
                        <a:t>e</a:t>
                      </a:r>
                      <a:r>
                        <a:rPr lang="tr-TR" sz="800" spc="5">
                          <a:effectLst/>
                        </a:rPr>
                        <a:t>ni</a:t>
                      </a:r>
                      <a:r>
                        <a:rPr lang="tr-TR" sz="800">
                          <a:effectLst/>
                        </a:rPr>
                        <a:t>n</a:t>
                      </a:r>
                      <a:r>
                        <a:rPr lang="tr-TR" sz="800" spc="250">
                          <a:effectLst/>
                        </a:rPr>
                        <a:t> </a:t>
                      </a:r>
                      <a:r>
                        <a:rPr lang="tr-TR" sz="800" spc="5">
                          <a:effectLst/>
                        </a:rPr>
                        <a:t>i</a:t>
                      </a:r>
                      <a:r>
                        <a:rPr lang="tr-TR" sz="800">
                          <a:effectLst/>
                        </a:rPr>
                        <a:t>n</a:t>
                      </a:r>
                      <a:r>
                        <a:rPr lang="tr-TR" sz="800" spc="255">
                          <a:effectLst/>
                        </a:rPr>
                        <a:t> </a:t>
                      </a:r>
                      <a:r>
                        <a:rPr lang="tr-TR" sz="800" spc="5">
                          <a:effectLst/>
                        </a:rPr>
                        <a:t>sit</a:t>
                      </a:r>
                      <a:r>
                        <a:rPr lang="tr-TR" sz="800">
                          <a:effectLst/>
                        </a:rPr>
                        <a:t>u </a:t>
                      </a:r>
                      <a:r>
                        <a:rPr lang="tr-TR" sz="800" spc="5">
                          <a:effectLst/>
                        </a:rPr>
                        <a:t>kars</a:t>
                      </a:r>
                      <a:r>
                        <a:rPr lang="tr-TR" sz="800" spc="10">
                          <a:effectLst/>
                        </a:rPr>
                        <a:t>i</a:t>
                      </a:r>
                      <a:r>
                        <a:rPr lang="tr-TR" sz="800" spc="5">
                          <a:effectLst/>
                        </a:rPr>
                        <a:t>nom</a:t>
                      </a:r>
                      <a:r>
                        <a:rPr lang="tr-TR" sz="800">
                          <a:effectLst/>
                        </a:rPr>
                        <a:t>u</a:t>
                      </a:r>
                      <a:endParaRPr lang="tr-TR" sz="1000">
                        <a:effectLst/>
                      </a:endParaRPr>
                    </a:p>
                    <a:p>
                      <a:pPr marL="71120" marR="3556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503796">
                <a:tc>
                  <a:txBody>
                    <a:bodyPr/>
                    <a:lstStyle/>
                    <a:p>
                      <a:pPr marL="71120" marR="36195">
                        <a:lnSpc>
                          <a:spcPct val="115000"/>
                        </a:lnSpc>
                        <a:spcBef>
                          <a:spcPts val="380"/>
                        </a:spcBef>
                        <a:spcAft>
                          <a:spcPts val="0"/>
                        </a:spcAft>
                      </a:pPr>
                      <a:r>
                        <a:rPr lang="tr-TR" sz="800" spc="5">
                          <a:effectLst/>
                        </a:rPr>
                        <a:t>D00.</a:t>
                      </a:r>
                      <a:r>
                        <a:rPr lang="tr-TR" sz="800">
                          <a:effectLst/>
                        </a:rPr>
                        <a:t>0</a:t>
                      </a:r>
                      <a:r>
                        <a:rPr lang="tr-TR" sz="800" spc="165">
                          <a:effectLst/>
                        </a:rPr>
                        <a:t> </a:t>
                      </a:r>
                      <a:r>
                        <a:rPr lang="tr-TR" sz="800" spc="10">
                          <a:effectLst/>
                        </a:rPr>
                        <a:t>D</a:t>
                      </a:r>
                      <a:r>
                        <a:rPr lang="tr-TR" sz="800" spc="5">
                          <a:effectLst/>
                        </a:rPr>
                        <a:t>uda</a:t>
                      </a:r>
                      <a:r>
                        <a:rPr lang="tr-TR" sz="800" spc="10">
                          <a:effectLst/>
                        </a:rPr>
                        <a:t>k</a:t>
                      </a:r>
                      <a:r>
                        <a:rPr lang="tr-TR" sz="800">
                          <a:effectLst/>
                        </a:rPr>
                        <a:t>,</a:t>
                      </a:r>
                      <a:r>
                        <a:rPr lang="tr-TR" sz="800" spc="165">
                          <a:effectLst/>
                        </a:rPr>
                        <a:t> </a:t>
                      </a:r>
                      <a:r>
                        <a:rPr lang="tr-TR" sz="800" spc="10">
                          <a:effectLst/>
                        </a:rPr>
                        <a:t>a</a:t>
                      </a:r>
                      <a:r>
                        <a:rPr lang="tr-TR" sz="800" spc="5">
                          <a:effectLst/>
                        </a:rPr>
                        <a:t>ğı</a:t>
                      </a:r>
                      <a:r>
                        <a:rPr lang="tr-TR" sz="800">
                          <a:effectLst/>
                        </a:rPr>
                        <a:t>z</a:t>
                      </a:r>
                      <a:r>
                        <a:rPr lang="tr-TR" sz="800" spc="165">
                          <a:effectLst/>
                        </a:rPr>
                        <a:t> </a:t>
                      </a:r>
                      <a:r>
                        <a:rPr lang="tr-TR" sz="800" spc="5">
                          <a:effectLst/>
                        </a:rPr>
                        <a:t>b</a:t>
                      </a:r>
                      <a:r>
                        <a:rPr lang="tr-TR" sz="800" spc="10">
                          <a:effectLst/>
                        </a:rPr>
                        <a:t>o</a:t>
                      </a:r>
                      <a:r>
                        <a:rPr lang="tr-TR" sz="800" spc="5">
                          <a:effectLst/>
                        </a:rPr>
                        <a:t>ş</a:t>
                      </a:r>
                      <a:r>
                        <a:rPr lang="tr-TR" sz="800">
                          <a:effectLst/>
                        </a:rPr>
                        <a:t>l</a:t>
                      </a:r>
                      <a:r>
                        <a:rPr lang="tr-TR" sz="800" spc="10">
                          <a:effectLst/>
                        </a:rPr>
                        <a:t>u</a:t>
                      </a:r>
                      <a:r>
                        <a:rPr lang="tr-TR" sz="800" spc="5">
                          <a:effectLst/>
                        </a:rPr>
                        <a:t>ğ</a:t>
                      </a:r>
                      <a:r>
                        <a:rPr lang="tr-TR" sz="800">
                          <a:effectLst/>
                        </a:rPr>
                        <a:t>u</a:t>
                      </a:r>
                      <a:r>
                        <a:rPr lang="tr-TR" sz="800" spc="165">
                          <a:effectLst/>
                        </a:rPr>
                        <a:t> </a:t>
                      </a:r>
                      <a:r>
                        <a:rPr lang="tr-TR" sz="800" spc="5">
                          <a:effectLst/>
                        </a:rPr>
                        <a:t>v</a:t>
                      </a:r>
                      <a:r>
                        <a:rPr lang="tr-TR" sz="800">
                          <a:effectLst/>
                        </a:rPr>
                        <a:t>e</a:t>
                      </a:r>
                      <a:r>
                        <a:rPr lang="tr-TR" sz="800" spc="165">
                          <a:effectLst/>
                        </a:rPr>
                        <a:t> </a:t>
                      </a:r>
                      <a:r>
                        <a:rPr lang="tr-TR" sz="800" spc="5">
                          <a:effectLst/>
                        </a:rPr>
                        <a:t>f</a:t>
                      </a:r>
                      <a:r>
                        <a:rPr lang="tr-TR" sz="800" spc="10">
                          <a:effectLst/>
                        </a:rPr>
                        <a:t>a</a:t>
                      </a:r>
                      <a:r>
                        <a:rPr lang="tr-TR" sz="800" spc="5">
                          <a:effectLst/>
                        </a:rPr>
                        <a:t>renksi</a:t>
                      </a:r>
                      <a:r>
                        <a:rPr lang="tr-TR" sz="800">
                          <a:effectLst/>
                        </a:rPr>
                        <a:t>n</a:t>
                      </a:r>
                      <a:r>
                        <a:rPr lang="tr-TR" sz="800" spc="165">
                          <a:effectLst/>
                        </a:rPr>
                        <a:t> </a:t>
                      </a:r>
                      <a:r>
                        <a:rPr lang="tr-TR" sz="800" spc="5">
                          <a:effectLst/>
                        </a:rPr>
                        <a:t>i</a:t>
                      </a:r>
                      <a:r>
                        <a:rPr lang="tr-TR" sz="800">
                          <a:effectLst/>
                        </a:rPr>
                        <a:t>n</a:t>
                      </a:r>
                      <a:r>
                        <a:rPr lang="tr-TR" sz="800" spc="165">
                          <a:effectLst/>
                        </a:rPr>
                        <a:t> </a:t>
                      </a:r>
                      <a:r>
                        <a:rPr lang="tr-TR" sz="800" spc="5">
                          <a:effectLst/>
                        </a:rPr>
                        <a:t>sit</a:t>
                      </a:r>
                      <a:r>
                        <a:rPr lang="tr-TR" sz="800">
                          <a:effectLst/>
                        </a:rPr>
                        <a:t>u </a:t>
                      </a:r>
                      <a:r>
                        <a:rPr lang="tr-TR" sz="800" spc="5">
                          <a:effectLst/>
                        </a:rPr>
                        <a:t>kars</a:t>
                      </a:r>
                      <a:r>
                        <a:rPr lang="tr-TR" sz="800" spc="10">
                          <a:effectLst/>
                        </a:rPr>
                        <a:t>i</a:t>
                      </a:r>
                      <a:r>
                        <a:rPr lang="tr-TR" sz="800" spc="5">
                          <a:effectLst/>
                        </a:rPr>
                        <a:t>nom</a:t>
                      </a:r>
                      <a:r>
                        <a:rPr lang="tr-TR" sz="800">
                          <a:effectLst/>
                        </a:rPr>
                        <a:t>u</a:t>
                      </a:r>
                      <a:endParaRPr lang="tr-TR" sz="1000">
                        <a:effectLst/>
                      </a:endParaRPr>
                    </a:p>
                    <a:p>
                      <a:pPr marL="71120" marR="36195">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c>
                  <a:txBody>
                    <a:bodyPr/>
                    <a:lstStyle/>
                    <a:p>
                      <a:pPr marL="71120" marR="35560">
                        <a:lnSpc>
                          <a:spcPct val="115000"/>
                        </a:lnSpc>
                        <a:spcBef>
                          <a:spcPts val="380"/>
                        </a:spcBef>
                        <a:spcAft>
                          <a:spcPts val="0"/>
                        </a:spcAft>
                      </a:pPr>
                      <a:r>
                        <a:rPr lang="tr-TR" sz="800" spc="5">
                          <a:effectLst/>
                        </a:rPr>
                        <a:t>D00.</a:t>
                      </a:r>
                      <a:r>
                        <a:rPr lang="tr-TR" sz="800">
                          <a:effectLst/>
                        </a:rPr>
                        <a:t>0</a:t>
                      </a:r>
                      <a:r>
                        <a:rPr lang="tr-TR" sz="800" spc="160">
                          <a:effectLst/>
                        </a:rPr>
                        <a:t> </a:t>
                      </a:r>
                      <a:r>
                        <a:rPr lang="tr-TR" sz="800" spc="10">
                          <a:effectLst/>
                        </a:rPr>
                        <a:t>D</a:t>
                      </a:r>
                      <a:r>
                        <a:rPr lang="tr-TR" sz="800" spc="5">
                          <a:effectLst/>
                        </a:rPr>
                        <a:t>udak</a:t>
                      </a:r>
                      <a:r>
                        <a:rPr lang="tr-TR" sz="800">
                          <a:effectLst/>
                        </a:rPr>
                        <a:t>,</a:t>
                      </a:r>
                      <a:r>
                        <a:rPr lang="tr-TR" sz="800" spc="160">
                          <a:effectLst/>
                        </a:rPr>
                        <a:t> </a:t>
                      </a:r>
                      <a:r>
                        <a:rPr lang="tr-TR" sz="800" spc="15">
                          <a:effectLst/>
                        </a:rPr>
                        <a:t>a</a:t>
                      </a:r>
                      <a:r>
                        <a:rPr lang="tr-TR" sz="800" spc="5">
                          <a:effectLst/>
                        </a:rPr>
                        <a:t>ğı</a:t>
                      </a:r>
                      <a:r>
                        <a:rPr lang="tr-TR" sz="800">
                          <a:effectLst/>
                        </a:rPr>
                        <a:t>z</a:t>
                      </a:r>
                      <a:r>
                        <a:rPr lang="tr-TR" sz="800" spc="160">
                          <a:effectLst/>
                        </a:rPr>
                        <a:t> </a:t>
                      </a:r>
                      <a:r>
                        <a:rPr lang="tr-TR" sz="800" spc="5">
                          <a:effectLst/>
                        </a:rPr>
                        <a:t>bo</a:t>
                      </a:r>
                      <a:r>
                        <a:rPr lang="tr-TR" sz="800" spc="10">
                          <a:effectLst/>
                        </a:rPr>
                        <a:t>ş</a:t>
                      </a:r>
                      <a:r>
                        <a:rPr lang="tr-TR" sz="800">
                          <a:effectLst/>
                        </a:rPr>
                        <a:t>l</a:t>
                      </a:r>
                      <a:r>
                        <a:rPr lang="tr-TR" sz="800" spc="10">
                          <a:effectLst/>
                        </a:rPr>
                        <a:t>u</a:t>
                      </a:r>
                      <a:r>
                        <a:rPr lang="tr-TR" sz="800" spc="5">
                          <a:effectLst/>
                        </a:rPr>
                        <a:t>ğ</a:t>
                      </a:r>
                      <a:r>
                        <a:rPr lang="tr-TR" sz="800">
                          <a:effectLst/>
                        </a:rPr>
                        <a:t>u</a:t>
                      </a:r>
                      <a:r>
                        <a:rPr lang="tr-TR" sz="800" spc="160">
                          <a:effectLst/>
                        </a:rPr>
                        <a:t> </a:t>
                      </a:r>
                      <a:r>
                        <a:rPr lang="tr-TR" sz="800" spc="5">
                          <a:effectLst/>
                        </a:rPr>
                        <a:t>v</a:t>
                      </a:r>
                      <a:r>
                        <a:rPr lang="tr-TR" sz="800">
                          <a:effectLst/>
                        </a:rPr>
                        <a:t>e</a:t>
                      </a:r>
                      <a:r>
                        <a:rPr lang="tr-TR" sz="800" spc="155">
                          <a:effectLst/>
                        </a:rPr>
                        <a:t> </a:t>
                      </a:r>
                      <a:r>
                        <a:rPr lang="tr-TR" sz="800" spc="10">
                          <a:effectLst/>
                        </a:rPr>
                        <a:t>f</a:t>
                      </a:r>
                      <a:r>
                        <a:rPr lang="tr-TR" sz="800" spc="5">
                          <a:effectLst/>
                        </a:rPr>
                        <a:t>arenksi</a:t>
                      </a:r>
                      <a:r>
                        <a:rPr lang="tr-TR" sz="800">
                          <a:effectLst/>
                        </a:rPr>
                        <a:t>n</a:t>
                      </a:r>
                      <a:r>
                        <a:rPr lang="tr-TR" sz="800" spc="160">
                          <a:effectLst/>
                        </a:rPr>
                        <a:t> </a:t>
                      </a:r>
                      <a:r>
                        <a:rPr lang="tr-TR" sz="800" spc="5">
                          <a:effectLst/>
                        </a:rPr>
                        <a:t>i</a:t>
                      </a:r>
                      <a:r>
                        <a:rPr lang="tr-TR" sz="800">
                          <a:effectLst/>
                        </a:rPr>
                        <a:t>n</a:t>
                      </a:r>
                      <a:r>
                        <a:rPr lang="tr-TR" sz="800" spc="160">
                          <a:effectLst/>
                        </a:rPr>
                        <a:t> </a:t>
                      </a:r>
                      <a:r>
                        <a:rPr lang="tr-TR" sz="800" spc="5">
                          <a:effectLst/>
                        </a:rPr>
                        <a:t>sit</a:t>
                      </a:r>
                      <a:r>
                        <a:rPr lang="tr-TR" sz="800">
                          <a:effectLst/>
                        </a:rPr>
                        <a:t>u </a:t>
                      </a:r>
                      <a:r>
                        <a:rPr lang="tr-TR" sz="800" spc="5">
                          <a:effectLst/>
                        </a:rPr>
                        <a:t>kars</a:t>
                      </a:r>
                      <a:r>
                        <a:rPr lang="tr-TR" sz="800" spc="10">
                          <a:effectLst/>
                        </a:rPr>
                        <a:t>i</a:t>
                      </a:r>
                      <a:r>
                        <a:rPr lang="tr-TR" sz="800" spc="5">
                          <a:effectLst/>
                        </a:rPr>
                        <a:t>nom</a:t>
                      </a:r>
                      <a:r>
                        <a:rPr lang="tr-TR" sz="800">
                          <a:effectLst/>
                        </a:rPr>
                        <a:t>u</a:t>
                      </a:r>
                      <a:endParaRPr lang="tr-TR" sz="1000">
                        <a:effectLst/>
                      </a:endParaRPr>
                    </a:p>
                    <a:p>
                      <a:pPr marL="71120" marR="3556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75"/>
                        </a:spcBef>
                        <a:spcAft>
                          <a:spcPts val="0"/>
                        </a:spcAft>
                        <a:tabLst>
                          <a:tab pos="299720" algn="l"/>
                        </a:tabLst>
                      </a:pPr>
                      <a:r>
                        <a:rPr lang="tr-TR" sz="900">
                          <a:effectLst/>
                        </a:rPr>
                        <a:t>	</a:t>
                      </a:r>
                      <a:r>
                        <a:rPr lang="tr-TR" sz="900" spc="10">
                          <a:effectLst/>
                        </a:rPr>
                        <a:t>A</a:t>
                      </a:r>
                      <a:r>
                        <a:rPr lang="tr-TR" sz="900" spc="5">
                          <a:effectLst/>
                        </a:rPr>
                        <a:t>riep</a:t>
                      </a:r>
                      <a:r>
                        <a:rPr lang="tr-TR" sz="900" spc="10">
                          <a:effectLst/>
                        </a:rPr>
                        <a:t>i</a:t>
                      </a:r>
                      <a:r>
                        <a:rPr lang="tr-TR" sz="900" spc="5">
                          <a:effectLst/>
                        </a:rPr>
                        <a:t>glotti</a:t>
                      </a:r>
                      <a:r>
                        <a:rPr lang="tr-TR" sz="900">
                          <a:effectLst/>
                        </a:rPr>
                        <a:t>k</a:t>
                      </a:r>
                      <a:r>
                        <a:rPr lang="tr-TR" sz="900" spc="20">
                          <a:effectLst/>
                        </a:rPr>
                        <a:t> </a:t>
                      </a:r>
                      <a:r>
                        <a:rPr lang="tr-TR" sz="900" spc="5">
                          <a:effectLst/>
                        </a:rPr>
                        <a:t>pli</a:t>
                      </a:r>
                      <a:r>
                        <a:rPr lang="tr-TR" sz="900" spc="10">
                          <a:effectLst/>
                        </a:rPr>
                        <a:t>k</a:t>
                      </a:r>
                      <a:r>
                        <a:rPr lang="tr-TR" sz="900">
                          <a:effectLst/>
                        </a:rPr>
                        <a:t>a</a:t>
                      </a:r>
                      <a:endParaRPr lang="tr-TR" sz="1000">
                        <a:effectLst/>
                      </a:endParaRPr>
                    </a:p>
                    <a:p>
                      <a:pPr marL="71120">
                        <a:lnSpc>
                          <a:spcPct val="115000"/>
                        </a:lnSpc>
                        <a:spcBef>
                          <a:spcPts val="75"/>
                        </a:spcBef>
                        <a:spcAft>
                          <a:spcPts val="0"/>
                        </a:spcAft>
                        <a:tabLst>
                          <a:tab pos="299720" algn="l"/>
                        </a:tabLs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D00</a:t>
                      </a:r>
                      <a:r>
                        <a:rPr lang="tr-TR" sz="800" spc="10">
                          <a:effectLst/>
                        </a:rPr>
                        <a:t>.</a:t>
                      </a:r>
                      <a:r>
                        <a:rPr lang="tr-TR" sz="800" spc="5">
                          <a:effectLst/>
                        </a:rPr>
                        <a:t>0</a:t>
                      </a:r>
                      <a:r>
                        <a:rPr lang="tr-TR" sz="800">
                          <a:effectLst/>
                        </a:rPr>
                        <a:t>0</a:t>
                      </a:r>
                      <a:r>
                        <a:rPr lang="tr-TR" sz="800" spc="20">
                          <a:effectLst/>
                        </a:rPr>
                        <a:t> </a:t>
                      </a:r>
                      <a:r>
                        <a:rPr lang="tr-TR" sz="800" spc="5">
                          <a:effectLst/>
                        </a:rPr>
                        <a:t>L</a:t>
                      </a:r>
                      <a:r>
                        <a:rPr lang="tr-TR" sz="800" spc="10">
                          <a:effectLst/>
                        </a:rPr>
                        <a:t>a</a:t>
                      </a:r>
                      <a:r>
                        <a:rPr lang="tr-TR" sz="800" spc="5">
                          <a:effectLst/>
                        </a:rPr>
                        <a:t>b</a:t>
                      </a:r>
                      <a:r>
                        <a:rPr lang="tr-TR" sz="800">
                          <a:effectLst/>
                        </a:rPr>
                        <a:t>i</a:t>
                      </a:r>
                      <a:r>
                        <a:rPr lang="tr-TR" sz="800" spc="10">
                          <a:effectLst/>
                        </a:rPr>
                        <a:t>a</a:t>
                      </a:r>
                      <a:r>
                        <a:rPr lang="tr-TR" sz="800">
                          <a:effectLst/>
                        </a:rPr>
                        <a:t>l</a:t>
                      </a:r>
                      <a:r>
                        <a:rPr lang="tr-TR" sz="800" spc="15">
                          <a:effectLst/>
                        </a:rPr>
                        <a:t> </a:t>
                      </a:r>
                      <a:r>
                        <a:rPr lang="tr-TR" sz="800" spc="5">
                          <a:effectLst/>
                        </a:rPr>
                        <a:t>mu</a:t>
                      </a:r>
                      <a:r>
                        <a:rPr lang="tr-TR" sz="800" spc="10">
                          <a:effectLst/>
                        </a:rPr>
                        <a:t>k</a:t>
                      </a:r>
                      <a:r>
                        <a:rPr lang="tr-TR" sz="800" spc="5">
                          <a:effectLst/>
                        </a:rPr>
                        <a:t>oz</a:t>
                      </a:r>
                      <a:r>
                        <a:rPr lang="tr-TR" sz="800">
                          <a:effectLst/>
                        </a:rPr>
                        <a:t>a</a:t>
                      </a:r>
                      <a:r>
                        <a:rPr lang="tr-TR" sz="800" spc="20">
                          <a:effectLst/>
                        </a:rPr>
                        <a:t> </a:t>
                      </a:r>
                      <a:r>
                        <a:rPr lang="tr-TR" sz="800" spc="10">
                          <a:effectLst/>
                        </a:rPr>
                        <a:t>v</a:t>
                      </a:r>
                      <a:r>
                        <a:rPr lang="tr-TR" sz="800">
                          <a:effectLst/>
                        </a:rPr>
                        <a:t>e</a:t>
                      </a:r>
                      <a:r>
                        <a:rPr lang="tr-TR" sz="800" spc="20">
                          <a:effectLst/>
                        </a:rPr>
                        <a:t> </a:t>
                      </a:r>
                      <a:r>
                        <a:rPr lang="tr-TR" sz="800" spc="5">
                          <a:effectLst/>
                        </a:rPr>
                        <a:t>ve</a:t>
                      </a:r>
                      <a:r>
                        <a:rPr lang="tr-TR" sz="800" spc="10">
                          <a:effectLst/>
                        </a:rPr>
                        <a:t>r</a:t>
                      </a:r>
                      <a:r>
                        <a:rPr lang="tr-TR" sz="800" spc="5">
                          <a:effectLst/>
                        </a:rPr>
                        <a:t>m</a:t>
                      </a:r>
                      <a:r>
                        <a:rPr lang="tr-TR" sz="800">
                          <a:effectLst/>
                        </a:rPr>
                        <a:t>i</a:t>
                      </a:r>
                      <a:r>
                        <a:rPr lang="tr-TR" sz="800" spc="10">
                          <a:effectLst/>
                        </a:rPr>
                        <a:t>y</a:t>
                      </a:r>
                      <a:r>
                        <a:rPr lang="tr-TR" sz="800" spc="5">
                          <a:effectLst/>
                        </a:rPr>
                        <a:t>o</a:t>
                      </a:r>
                      <a:r>
                        <a:rPr lang="tr-TR" sz="800">
                          <a:effectLst/>
                        </a:rPr>
                        <a:t>n</a:t>
                      </a:r>
                      <a:r>
                        <a:rPr lang="tr-TR" sz="800" spc="20">
                          <a:effectLst/>
                        </a:rPr>
                        <a:t> s</a:t>
                      </a:r>
                      <a:r>
                        <a:rPr lang="tr-TR" sz="800">
                          <a:effectLst/>
                        </a:rPr>
                        <a:t>ı</a:t>
                      </a:r>
                      <a:r>
                        <a:rPr lang="tr-TR" sz="800" spc="10">
                          <a:effectLst/>
                        </a:rPr>
                        <a:t>n</a:t>
                      </a:r>
                      <a:r>
                        <a:rPr lang="tr-TR" sz="800">
                          <a:effectLst/>
                        </a:rPr>
                        <a:t>ır</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75"/>
                        </a:spcBef>
                        <a:spcAft>
                          <a:spcPts val="0"/>
                        </a:spcAft>
                        <a:tabLst>
                          <a:tab pos="299720" algn="l"/>
                        </a:tabLst>
                      </a:pPr>
                      <a:r>
                        <a:rPr lang="tr-TR" sz="900">
                          <a:effectLst/>
                        </a:rPr>
                        <a:t>	</a:t>
                      </a:r>
                      <a:r>
                        <a:rPr lang="tr-TR" sz="900" spc="5">
                          <a:effectLst/>
                        </a:rPr>
                        <a:t>Hip</a:t>
                      </a:r>
                      <a:r>
                        <a:rPr lang="tr-TR" sz="900" spc="10">
                          <a:effectLst/>
                        </a:rPr>
                        <a:t>o</a:t>
                      </a:r>
                      <a:r>
                        <a:rPr lang="tr-TR" sz="900" spc="5">
                          <a:effectLst/>
                        </a:rPr>
                        <a:t>far</a:t>
                      </a:r>
                      <a:r>
                        <a:rPr lang="tr-TR" sz="900" spc="10">
                          <a:effectLst/>
                        </a:rPr>
                        <a:t>e</a:t>
                      </a:r>
                      <a:r>
                        <a:rPr lang="tr-TR" sz="900" spc="5">
                          <a:effectLst/>
                        </a:rPr>
                        <a:t>nji</a:t>
                      </a:r>
                      <a:r>
                        <a:rPr lang="tr-TR" sz="900" spc="10">
                          <a:effectLst/>
                        </a:rPr>
                        <a:t>y</a:t>
                      </a:r>
                      <a:r>
                        <a:rPr lang="tr-TR" sz="900" spc="5">
                          <a:effectLst/>
                        </a:rPr>
                        <a:t>a</a:t>
                      </a:r>
                      <a:r>
                        <a:rPr lang="tr-TR" sz="900">
                          <a:effectLst/>
                        </a:rPr>
                        <a:t>l</a:t>
                      </a:r>
                      <a:r>
                        <a:rPr lang="tr-TR" sz="900" spc="20">
                          <a:effectLst/>
                        </a:rPr>
                        <a:t> </a:t>
                      </a:r>
                      <a:r>
                        <a:rPr lang="tr-TR" sz="900" spc="5">
                          <a:effectLst/>
                        </a:rPr>
                        <a:t>tar</a:t>
                      </a:r>
                      <a:r>
                        <a:rPr lang="tr-TR" sz="900" spc="10">
                          <a:effectLst/>
                        </a:rPr>
                        <a:t>a</a:t>
                      </a:r>
                      <a:r>
                        <a:rPr lang="tr-TR" sz="900">
                          <a:effectLst/>
                        </a:rPr>
                        <a:t>f</a:t>
                      </a:r>
                      <a:endParaRPr lang="tr-TR" sz="1000">
                        <a:effectLst/>
                      </a:endParaRPr>
                    </a:p>
                    <a:p>
                      <a:pPr marL="71120">
                        <a:lnSpc>
                          <a:spcPct val="115000"/>
                        </a:lnSpc>
                        <a:spcBef>
                          <a:spcPts val="75"/>
                        </a:spcBef>
                        <a:spcAft>
                          <a:spcPts val="0"/>
                        </a:spcAft>
                        <a:tabLst>
                          <a:tab pos="299720" algn="l"/>
                        </a:tabLs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D00.</a:t>
                      </a:r>
                      <a:r>
                        <a:rPr lang="tr-TR" sz="800" spc="10">
                          <a:effectLst/>
                        </a:rPr>
                        <a:t>0</a:t>
                      </a:r>
                      <a:r>
                        <a:rPr lang="tr-TR" sz="800">
                          <a:effectLst/>
                        </a:rPr>
                        <a:t>1</a:t>
                      </a:r>
                      <a:r>
                        <a:rPr lang="tr-TR" sz="800" spc="20">
                          <a:effectLst/>
                        </a:rPr>
                        <a:t> </a:t>
                      </a:r>
                      <a:r>
                        <a:rPr lang="tr-TR" sz="800" spc="5">
                          <a:effectLst/>
                        </a:rPr>
                        <a:t>Buk</a:t>
                      </a:r>
                      <a:r>
                        <a:rPr lang="tr-TR" sz="800" spc="10">
                          <a:effectLst/>
                        </a:rPr>
                        <a:t>k</a:t>
                      </a:r>
                      <a:r>
                        <a:rPr lang="tr-TR" sz="800" spc="5">
                          <a:effectLst/>
                        </a:rPr>
                        <a:t>a</a:t>
                      </a:r>
                      <a:r>
                        <a:rPr lang="tr-TR" sz="800">
                          <a:effectLst/>
                        </a:rPr>
                        <a:t>l</a:t>
                      </a:r>
                      <a:r>
                        <a:rPr lang="tr-TR" sz="800" spc="20">
                          <a:effectLst/>
                        </a:rPr>
                        <a:t> </a:t>
                      </a:r>
                      <a:r>
                        <a:rPr lang="tr-TR" sz="800" spc="5">
                          <a:effectLst/>
                        </a:rPr>
                        <a:t>Mu</a:t>
                      </a:r>
                      <a:r>
                        <a:rPr lang="tr-TR" sz="800" spc="10">
                          <a:effectLst/>
                        </a:rPr>
                        <a:t>k</a:t>
                      </a:r>
                      <a:r>
                        <a:rPr lang="tr-TR" sz="800" spc="5">
                          <a:effectLst/>
                        </a:rPr>
                        <a:t>oz</a:t>
                      </a:r>
                      <a:r>
                        <a:rPr lang="tr-TR" sz="800">
                          <a:effectLst/>
                        </a:rPr>
                        <a:t>a</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75"/>
                        </a:spcBef>
                        <a:spcAft>
                          <a:spcPts val="0"/>
                        </a:spcAft>
                        <a:tabLst>
                          <a:tab pos="299720" algn="l"/>
                        </a:tabLst>
                      </a:pPr>
                      <a:r>
                        <a:rPr lang="tr-TR" sz="900">
                          <a:effectLst/>
                        </a:rPr>
                        <a:t>	</a:t>
                      </a:r>
                      <a:r>
                        <a:rPr lang="tr-TR" sz="900" spc="5">
                          <a:effectLst/>
                        </a:rPr>
                        <a:t>Sı</a:t>
                      </a:r>
                      <a:r>
                        <a:rPr lang="tr-TR" sz="900" spc="10">
                          <a:effectLst/>
                        </a:rPr>
                        <a:t>n</a:t>
                      </a:r>
                      <a:r>
                        <a:rPr lang="tr-TR" sz="900">
                          <a:effectLst/>
                        </a:rPr>
                        <a:t>ır</a:t>
                      </a:r>
                      <a:r>
                        <a:rPr lang="tr-TR" sz="900" spc="20">
                          <a:effectLst/>
                        </a:rPr>
                        <a:t> </a:t>
                      </a:r>
                      <a:r>
                        <a:rPr lang="tr-TR" sz="900" spc="5">
                          <a:effectLst/>
                        </a:rPr>
                        <a:t>b</a:t>
                      </a:r>
                      <a:r>
                        <a:rPr lang="tr-TR" sz="900" spc="10">
                          <a:effectLst/>
                        </a:rPr>
                        <a:t>ö</a:t>
                      </a:r>
                      <a:r>
                        <a:rPr lang="tr-TR" sz="900" spc="5">
                          <a:effectLst/>
                        </a:rPr>
                        <a:t>lg</a:t>
                      </a:r>
                      <a:r>
                        <a:rPr lang="tr-TR" sz="900" spc="10">
                          <a:effectLst/>
                        </a:rPr>
                        <a:t>e</a:t>
                      </a:r>
                      <a:r>
                        <a:rPr lang="tr-TR" sz="900" spc="5">
                          <a:effectLst/>
                        </a:rPr>
                        <a:t>s</a:t>
                      </a:r>
                      <a:r>
                        <a:rPr lang="tr-TR" sz="900">
                          <a:effectLst/>
                        </a:rPr>
                        <a:t>i</a:t>
                      </a:r>
                      <a:endParaRPr lang="tr-TR" sz="1000">
                        <a:effectLst/>
                      </a:endParaRPr>
                    </a:p>
                    <a:p>
                      <a:pPr marL="71120">
                        <a:lnSpc>
                          <a:spcPct val="115000"/>
                        </a:lnSpc>
                        <a:spcBef>
                          <a:spcPts val="75"/>
                        </a:spcBef>
                        <a:spcAft>
                          <a:spcPts val="0"/>
                        </a:spcAft>
                        <a:tabLst>
                          <a:tab pos="299720" algn="l"/>
                        </a:tabLs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D00.0</a:t>
                      </a:r>
                      <a:r>
                        <a:rPr lang="tr-TR" sz="800">
                          <a:effectLst/>
                        </a:rPr>
                        <a:t>2</a:t>
                      </a:r>
                      <a:r>
                        <a:rPr lang="tr-TR" sz="800" spc="20">
                          <a:effectLst/>
                        </a:rPr>
                        <a:t> </a:t>
                      </a:r>
                      <a:r>
                        <a:rPr lang="tr-TR" sz="800" spc="5">
                          <a:effectLst/>
                        </a:rPr>
                        <a:t>Ji</a:t>
                      </a:r>
                      <a:r>
                        <a:rPr lang="tr-TR" sz="800" spc="10">
                          <a:effectLst/>
                        </a:rPr>
                        <a:t>n</a:t>
                      </a:r>
                      <a:r>
                        <a:rPr lang="tr-TR" sz="800" spc="5">
                          <a:effectLst/>
                        </a:rPr>
                        <a:t>jiv</a:t>
                      </a:r>
                      <a:r>
                        <a:rPr lang="tr-TR" sz="800">
                          <a:effectLst/>
                        </a:rPr>
                        <a:t>a</a:t>
                      </a:r>
                      <a:r>
                        <a:rPr lang="tr-TR" sz="800" spc="20">
                          <a:effectLst/>
                        </a:rPr>
                        <a:t> </a:t>
                      </a:r>
                      <a:r>
                        <a:rPr lang="tr-TR" sz="800" spc="5">
                          <a:effectLst/>
                        </a:rPr>
                        <a:t>v</a:t>
                      </a:r>
                      <a:r>
                        <a:rPr lang="tr-TR" sz="800">
                          <a:effectLst/>
                        </a:rPr>
                        <a:t>e</a:t>
                      </a:r>
                      <a:r>
                        <a:rPr lang="tr-TR" sz="800" spc="20">
                          <a:effectLst/>
                        </a:rPr>
                        <a:t> </a:t>
                      </a:r>
                      <a:r>
                        <a:rPr lang="tr-TR" sz="800" spc="5">
                          <a:effectLst/>
                        </a:rPr>
                        <a:t>ed</a:t>
                      </a:r>
                      <a:r>
                        <a:rPr lang="tr-TR" sz="800" spc="10">
                          <a:effectLst/>
                        </a:rPr>
                        <a:t>e</a:t>
                      </a:r>
                      <a:r>
                        <a:rPr lang="tr-TR" sz="800" spc="5">
                          <a:effectLst/>
                        </a:rPr>
                        <a:t>ntolou</a:t>
                      </a:r>
                      <a:r>
                        <a:rPr lang="tr-TR" sz="800">
                          <a:effectLst/>
                        </a:rPr>
                        <a:t>s</a:t>
                      </a:r>
                      <a:r>
                        <a:rPr lang="tr-TR" sz="800" spc="20">
                          <a:effectLst/>
                        </a:rPr>
                        <a:t> </a:t>
                      </a:r>
                      <a:r>
                        <a:rPr lang="tr-TR" sz="800" spc="10">
                          <a:effectLst/>
                        </a:rPr>
                        <a:t>a</a:t>
                      </a:r>
                      <a:r>
                        <a:rPr lang="tr-TR" sz="800" spc="5">
                          <a:effectLst/>
                        </a:rPr>
                        <a:t>lveola</a:t>
                      </a:r>
                      <a:r>
                        <a:rPr lang="tr-TR" sz="800">
                          <a:effectLst/>
                        </a:rPr>
                        <a:t>r</a:t>
                      </a:r>
                      <a:r>
                        <a:rPr lang="tr-TR" sz="800" spc="15">
                          <a:effectLst/>
                        </a:rPr>
                        <a:t> </a:t>
                      </a:r>
                      <a:r>
                        <a:rPr lang="tr-TR" sz="800" spc="5">
                          <a:effectLst/>
                        </a:rPr>
                        <a:t>r</a:t>
                      </a:r>
                      <a:r>
                        <a:rPr lang="tr-TR" sz="800" spc="10">
                          <a:effectLst/>
                        </a:rPr>
                        <a:t>d</a:t>
                      </a:r>
                      <a:r>
                        <a:rPr lang="tr-TR" sz="800" spc="5">
                          <a:effectLst/>
                        </a:rPr>
                        <a:t>ig</a:t>
                      </a:r>
                      <a:r>
                        <a:rPr lang="tr-TR" sz="800">
                          <a:effectLst/>
                        </a:rPr>
                        <a:t>e</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467059">
                <a:tc>
                  <a:txBody>
                    <a:bodyPr/>
                    <a:lstStyle/>
                    <a:p>
                      <a:pPr marL="375920" marR="36830" indent="-304165">
                        <a:lnSpc>
                          <a:spcPct val="107000"/>
                        </a:lnSpc>
                        <a:spcBef>
                          <a:spcPts val="75"/>
                        </a:spcBef>
                        <a:spcAft>
                          <a:spcPts val="0"/>
                        </a:spcAft>
                        <a:tabLst>
                          <a:tab pos="299720" algn="l"/>
                        </a:tabLst>
                      </a:pPr>
                      <a:r>
                        <a:rPr lang="tr-TR" sz="900">
                          <a:effectLst/>
                        </a:rPr>
                        <a:t>	</a:t>
                      </a:r>
                      <a:r>
                        <a:rPr lang="tr-TR" sz="800" spc="5">
                          <a:effectLst/>
                        </a:rPr>
                        <a:t>Haric</a:t>
                      </a:r>
                      <a:r>
                        <a:rPr lang="tr-TR" sz="800">
                          <a:effectLst/>
                        </a:rPr>
                        <a:t>:</a:t>
                      </a:r>
                      <a:r>
                        <a:rPr lang="tr-TR" sz="800" spc="190">
                          <a:effectLst/>
                        </a:rPr>
                        <a:t> </a:t>
                      </a:r>
                      <a:r>
                        <a:rPr lang="tr-TR" sz="900" spc="5">
                          <a:effectLst/>
                        </a:rPr>
                        <a:t>ar</a:t>
                      </a:r>
                      <a:r>
                        <a:rPr lang="tr-TR" sz="900" spc="10">
                          <a:effectLst/>
                        </a:rPr>
                        <a:t>i</a:t>
                      </a:r>
                      <a:r>
                        <a:rPr lang="tr-TR" sz="900" spc="5">
                          <a:effectLst/>
                        </a:rPr>
                        <a:t>epi</a:t>
                      </a:r>
                      <a:r>
                        <a:rPr lang="tr-TR" sz="900" spc="10">
                          <a:effectLst/>
                        </a:rPr>
                        <a:t>g</a:t>
                      </a:r>
                      <a:r>
                        <a:rPr lang="tr-TR" sz="900" spc="5">
                          <a:effectLst/>
                        </a:rPr>
                        <a:t>lott</a:t>
                      </a:r>
                      <a:r>
                        <a:rPr lang="tr-TR" sz="900" spc="10">
                          <a:effectLst/>
                        </a:rPr>
                        <a:t>i</a:t>
                      </a:r>
                      <a:r>
                        <a:rPr lang="tr-TR" sz="900">
                          <a:effectLst/>
                        </a:rPr>
                        <a:t>k</a:t>
                      </a:r>
                      <a:r>
                        <a:rPr lang="tr-TR" sz="900" spc="190">
                          <a:effectLst/>
                        </a:rPr>
                        <a:t> </a:t>
                      </a:r>
                      <a:r>
                        <a:rPr lang="tr-TR" sz="900" spc="5">
                          <a:effectLst/>
                        </a:rPr>
                        <a:t>kat</a:t>
                      </a:r>
                      <a:r>
                        <a:rPr lang="tr-TR" sz="900" spc="10">
                          <a:effectLst/>
                        </a:rPr>
                        <a:t>l</a:t>
                      </a:r>
                      <a:r>
                        <a:rPr lang="tr-TR" sz="900" spc="5">
                          <a:effectLst/>
                        </a:rPr>
                        <a:t>an</a:t>
                      </a:r>
                      <a:r>
                        <a:rPr lang="tr-TR" sz="900">
                          <a:effectLst/>
                        </a:rPr>
                        <a:t>t</a:t>
                      </a:r>
                      <a:r>
                        <a:rPr lang="tr-TR" sz="900" spc="5">
                          <a:effectLst/>
                        </a:rPr>
                        <a:t>ı</a:t>
                      </a:r>
                      <a:r>
                        <a:rPr lang="tr-TR" sz="900">
                          <a:effectLst/>
                        </a:rPr>
                        <a:t>,</a:t>
                      </a:r>
                      <a:r>
                        <a:rPr lang="tr-TR" sz="900" spc="190">
                          <a:effectLst/>
                        </a:rPr>
                        <a:t> </a:t>
                      </a:r>
                      <a:r>
                        <a:rPr lang="tr-TR" sz="900" spc="5">
                          <a:effectLst/>
                        </a:rPr>
                        <a:t>laren</a:t>
                      </a:r>
                      <a:r>
                        <a:rPr lang="tr-TR" sz="900" spc="10">
                          <a:effectLst/>
                        </a:rPr>
                        <a:t>j</a:t>
                      </a:r>
                      <a:r>
                        <a:rPr lang="tr-TR" sz="900" spc="5">
                          <a:effectLst/>
                        </a:rPr>
                        <a:t>iya</a:t>
                      </a:r>
                      <a:r>
                        <a:rPr lang="tr-TR" sz="900">
                          <a:effectLst/>
                        </a:rPr>
                        <a:t>l</a:t>
                      </a:r>
                      <a:r>
                        <a:rPr lang="tr-TR" sz="900" spc="190">
                          <a:effectLst/>
                        </a:rPr>
                        <a:t> </a:t>
                      </a:r>
                      <a:r>
                        <a:rPr lang="tr-TR" sz="900" spc="5">
                          <a:effectLst/>
                        </a:rPr>
                        <a:t>ta</a:t>
                      </a:r>
                      <a:r>
                        <a:rPr lang="tr-TR" sz="900" spc="10">
                          <a:effectLst/>
                        </a:rPr>
                        <a:t>r</a:t>
                      </a:r>
                      <a:r>
                        <a:rPr lang="tr-TR" sz="900" spc="5">
                          <a:effectLst/>
                        </a:rPr>
                        <a:t>a</a:t>
                      </a:r>
                      <a:r>
                        <a:rPr lang="tr-TR" sz="900">
                          <a:effectLst/>
                        </a:rPr>
                        <a:t>f </a:t>
                      </a:r>
                      <a:r>
                        <a:rPr lang="tr-TR" sz="900" spc="5">
                          <a:effectLst/>
                        </a:rPr>
                        <a:t>(</a:t>
                      </a:r>
                      <a:r>
                        <a:rPr lang="tr-TR" sz="800" u="sng" spc="5">
                          <a:effectLst/>
                        </a:rPr>
                        <a:t>D0</a:t>
                      </a:r>
                      <a:r>
                        <a:rPr lang="tr-TR" sz="800" u="sng" spc="10">
                          <a:effectLst/>
                        </a:rPr>
                        <a:t>2</a:t>
                      </a:r>
                      <a:r>
                        <a:rPr lang="tr-TR" sz="800" u="sng" spc="5">
                          <a:effectLst/>
                        </a:rPr>
                        <a:t>.0</a:t>
                      </a:r>
                      <a:r>
                        <a:rPr lang="tr-TR" sz="900" u="sng">
                          <a:effectLst/>
                        </a:rPr>
                        <a:t>)</a:t>
                      </a:r>
                      <a:endParaRPr lang="tr-TR" sz="1000">
                        <a:effectLst/>
                      </a:endParaRPr>
                    </a:p>
                    <a:p>
                      <a:pPr marL="375920" marR="36830" indent="-304165">
                        <a:lnSpc>
                          <a:spcPct val="107000"/>
                        </a:lnSpc>
                        <a:spcBef>
                          <a:spcPts val="75"/>
                        </a:spcBef>
                        <a:spcAft>
                          <a:spcPts val="0"/>
                        </a:spcAft>
                        <a:tabLst>
                          <a:tab pos="299720" algn="l"/>
                        </a:tabLs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405"/>
                        </a:spcBef>
                        <a:spcAft>
                          <a:spcPts val="0"/>
                        </a:spcAft>
                      </a:pPr>
                      <a:r>
                        <a:rPr lang="tr-TR" sz="800" spc="5">
                          <a:effectLst/>
                        </a:rPr>
                        <a:t>D00.0</a:t>
                      </a:r>
                      <a:r>
                        <a:rPr lang="tr-TR" sz="800">
                          <a:effectLst/>
                        </a:rPr>
                        <a:t>3</a:t>
                      </a:r>
                      <a:r>
                        <a:rPr lang="tr-TR" sz="800" spc="20">
                          <a:effectLst/>
                        </a:rPr>
                        <a:t> </a:t>
                      </a:r>
                      <a:r>
                        <a:rPr lang="tr-TR" sz="800" spc="10">
                          <a:effectLst/>
                        </a:rPr>
                        <a:t>P</a:t>
                      </a:r>
                      <a:r>
                        <a:rPr lang="tr-TR" sz="800" spc="5">
                          <a:effectLst/>
                        </a:rPr>
                        <a:t>alat</a:t>
                      </a:r>
                      <a:r>
                        <a:rPr lang="tr-TR" sz="800">
                          <a:effectLst/>
                        </a:rPr>
                        <a:t>e</a:t>
                      </a:r>
                      <a:endParaRPr lang="tr-TR" sz="1000">
                        <a:effectLst/>
                      </a:endParaRPr>
                    </a:p>
                    <a:p>
                      <a:pPr marL="71120">
                        <a:lnSpc>
                          <a:spcPct val="115000"/>
                        </a:lnSpc>
                        <a:spcBef>
                          <a:spcPts val="405"/>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75"/>
                        </a:spcBef>
                        <a:spcAft>
                          <a:spcPts val="0"/>
                        </a:spcAft>
                        <a:tabLst>
                          <a:tab pos="299720" algn="l"/>
                        </a:tabLst>
                      </a:pPr>
                      <a:r>
                        <a:rPr lang="tr-TR" sz="900" dirty="0">
                          <a:effectLst/>
                        </a:rPr>
                        <a:t>	</a:t>
                      </a:r>
                      <a:r>
                        <a:rPr lang="tr-TR" sz="900" spc="5" dirty="0" err="1">
                          <a:effectLst/>
                        </a:rPr>
                        <a:t>E</a:t>
                      </a:r>
                      <a:r>
                        <a:rPr lang="tr-TR" sz="900" spc="10" dirty="0" err="1">
                          <a:effectLst/>
                        </a:rPr>
                        <a:t>p</a:t>
                      </a:r>
                      <a:r>
                        <a:rPr lang="tr-TR" sz="900" spc="5" dirty="0" err="1">
                          <a:effectLst/>
                        </a:rPr>
                        <a:t>ig</a:t>
                      </a:r>
                      <a:r>
                        <a:rPr lang="tr-TR" sz="900" spc="10" dirty="0" err="1">
                          <a:effectLst/>
                        </a:rPr>
                        <a:t>l</a:t>
                      </a:r>
                      <a:r>
                        <a:rPr lang="tr-TR" sz="900" spc="5" dirty="0" err="1">
                          <a:effectLst/>
                        </a:rPr>
                        <a:t>o</a:t>
                      </a:r>
                      <a:r>
                        <a:rPr lang="tr-TR" sz="900" dirty="0" err="1">
                          <a:effectLst/>
                        </a:rPr>
                        <a:t>t</a:t>
                      </a:r>
                      <a:endParaRPr lang="tr-TR" sz="1000" dirty="0">
                        <a:effectLst/>
                      </a:endParaRPr>
                    </a:p>
                    <a:p>
                      <a:pPr marL="71120">
                        <a:lnSpc>
                          <a:spcPct val="115000"/>
                        </a:lnSpc>
                        <a:spcBef>
                          <a:spcPts val="75"/>
                        </a:spcBef>
                        <a:spcAft>
                          <a:spcPts val="0"/>
                        </a:spcAft>
                        <a:tabLst>
                          <a:tab pos="299720" algn="l"/>
                        </a:tabLst>
                      </a:pPr>
                      <a:r>
                        <a:rPr lang="tr-TR" sz="1100" dirty="0">
                          <a:effectLst/>
                        </a:rPr>
                        <a:t> </a:t>
                      </a:r>
                      <a:endParaRPr lang="tr-TR" sz="1000" dirty="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D00.</a:t>
                      </a:r>
                      <a:r>
                        <a:rPr lang="tr-TR" sz="800" spc="10">
                          <a:effectLst/>
                        </a:rPr>
                        <a:t>0</a:t>
                      </a:r>
                      <a:r>
                        <a:rPr lang="tr-TR" sz="800">
                          <a:effectLst/>
                        </a:rPr>
                        <a:t>4</a:t>
                      </a:r>
                      <a:r>
                        <a:rPr lang="tr-TR" sz="800" spc="20">
                          <a:effectLst/>
                        </a:rPr>
                        <a:t> </a:t>
                      </a:r>
                      <a:r>
                        <a:rPr lang="tr-TR" sz="800" spc="10">
                          <a:effectLst/>
                        </a:rPr>
                        <a:t>A</a:t>
                      </a:r>
                      <a:r>
                        <a:rPr lang="tr-TR" sz="800" spc="5">
                          <a:effectLst/>
                        </a:rPr>
                        <a:t>ğı</a:t>
                      </a:r>
                      <a:r>
                        <a:rPr lang="tr-TR" sz="800">
                          <a:effectLst/>
                        </a:rPr>
                        <a:t>z</a:t>
                      </a:r>
                      <a:r>
                        <a:rPr lang="tr-TR" sz="800" spc="20">
                          <a:effectLst/>
                        </a:rPr>
                        <a:t> </a:t>
                      </a:r>
                      <a:r>
                        <a:rPr lang="tr-TR" sz="800" spc="5">
                          <a:effectLst/>
                        </a:rPr>
                        <a:t>t</a:t>
                      </a:r>
                      <a:r>
                        <a:rPr lang="tr-TR" sz="800" spc="10">
                          <a:effectLst/>
                        </a:rPr>
                        <a:t>a</a:t>
                      </a:r>
                      <a:r>
                        <a:rPr lang="tr-TR" sz="800" spc="5">
                          <a:effectLst/>
                        </a:rPr>
                        <a:t>ban</a:t>
                      </a:r>
                      <a:r>
                        <a:rPr lang="tr-TR" sz="800">
                          <a:effectLst/>
                        </a:rPr>
                        <a:t>ı</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75"/>
                        </a:spcBef>
                        <a:spcAft>
                          <a:spcPts val="0"/>
                        </a:spcAft>
                        <a:tabLst>
                          <a:tab pos="299720" algn="l"/>
                        </a:tabLst>
                      </a:pPr>
                      <a:r>
                        <a:rPr lang="tr-TR" sz="900">
                          <a:effectLst/>
                        </a:rPr>
                        <a:t>	</a:t>
                      </a:r>
                      <a:r>
                        <a:rPr lang="tr-TR" sz="900" spc="5">
                          <a:effectLst/>
                        </a:rPr>
                        <a:t>Su</a:t>
                      </a:r>
                      <a:r>
                        <a:rPr lang="tr-TR" sz="900" spc="10">
                          <a:effectLst/>
                        </a:rPr>
                        <a:t>p</a:t>
                      </a:r>
                      <a:r>
                        <a:rPr lang="tr-TR" sz="900" spc="5">
                          <a:effectLst/>
                        </a:rPr>
                        <a:t>r</a:t>
                      </a:r>
                      <a:r>
                        <a:rPr lang="tr-TR" sz="900" spc="10">
                          <a:effectLst/>
                        </a:rPr>
                        <a:t>a</a:t>
                      </a:r>
                      <a:r>
                        <a:rPr lang="tr-TR" sz="900" spc="5">
                          <a:effectLst/>
                        </a:rPr>
                        <a:t>h</a:t>
                      </a:r>
                      <a:r>
                        <a:rPr lang="tr-TR" sz="900" spc="10">
                          <a:effectLst/>
                        </a:rPr>
                        <a:t>i</a:t>
                      </a:r>
                      <a:r>
                        <a:rPr lang="tr-TR" sz="900" spc="5">
                          <a:effectLst/>
                        </a:rPr>
                        <a:t>yo</a:t>
                      </a:r>
                      <a:r>
                        <a:rPr lang="tr-TR" sz="900" spc="10">
                          <a:effectLst/>
                        </a:rPr>
                        <a:t>i</a:t>
                      </a:r>
                      <a:r>
                        <a:rPr lang="tr-TR" sz="900">
                          <a:effectLst/>
                        </a:rPr>
                        <a:t>d</a:t>
                      </a:r>
                      <a:r>
                        <a:rPr lang="tr-TR" sz="900" spc="20">
                          <a:effectLst/>
                        </a:rPr>
                        <a:t> </a:t>
                      </a:r>
                      <a:r>
                        <a:rPr lang="tr-TR" sz="900" spc="5">
                          <a:effectLst/>
                        </a:rPr>
                        <a:t>kısı</a:t>
                      </a:r>
                      <a:r>
                        <a:rPr lang="tr-TR" sz="900">
                          <a:effectLst/>
                        </a:rPr>
                        <a:t>m</a:t>
                      </a:r>
                      <a:r>
                        <a:rPr lang="tr-TR" sz="900" spc="25">
                          <a:effectLst/>
                        </a:rPr>
                        <a:t> </a:t>
                      </a:r>
                      <a:r>
                        <a:rPr lang="tr-TR" sz="900" spc="5">
                          <a:effectLst/>
                        </a:rPr>
                        <a:t>(</a:t>
                      </a:r>
                      <a:r>
                        <a:rPr lang="tr-TR" sz="800" u="sng" spc="5">
                          <a:effectLst/>
                        </a:rPr>
                        <a:t>D</a:t>
                      </a:r>
                      <a:r>
                        <a:rPr lang="tr-TR" sz="800" u="sng" spc="10">
                          <a:effectLst/>
                        </a:rPr>
                        <a:t>0</a:t>
                      </a:r>
                      <a:r>
                        <a:rPr lang="tr-TR" sz="800" u="sng" spc="5">
                          <a:effectLst/>
                        </a:rPr>
                        <a:t>2.</a:t>
                      </a:r>
                      <a:r>
                        <a:rPr lang="tr-TR" sz="800" u="sng" spc="10">
                          <a:effectLst/>
                        </a:rPr>
                        <a:t>0</a:t>
                      </a:r>
                      <a:r>
                        <a:rPr lang="tr-TR" sz="900">
                          <a:effectLst/>
                        </a:rPr>
                        <a:t>)</a:t>
                      </a:r>
                      <a:endParaRPr lang="tr-TR" sz="1000">
                        <a:effectLst/>
                      </a:endParaRPr>
                    </a:p>
                    <a:p>
                      <a:pPr marL="71120">
                        <a:lnSpc>
                          <a:spcPct val="115000"/>
                        </a:lnSpc>
                        <a:spcBef>
                          <a:spcPts val="75"/>
                        </a:spcBef>
                        <a:spcAft>
                          <a:spcPts val="0"/>
                        </a:spcAft>
                        <a:tabLst>
                          <a:tab pos="299720" algn="l"/>
                        </a:tabLs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D00.0</a:t>
                      </a:r>
                      <a:r>
                        <a:rPr lang="tr-TR" sz="800">
                          <a:effectLst/>
                        </a:rPr>
                        <a:t>5</a:t>
                      </a:r>
                      <a:r>
                        <a:rPr lang="tr-TR" sz="800" spc="25">
                          <a:effectLst/>
                        </a:rPr>
                        <a:t> </a:t>
                      </a:r>
                      <a:r>
                        <a:rPr lang="tr-TR" sz="800" spc="5">
                          <a:effectLst/>
                        </a:rPr>
                        <a:t>Dili</a:t>
                      </a:r>
                      <a:r>
                        <a:rPr lang="tr-TR" sz="800">
                          <a:effectLst/>
                        </a:rPr>
                        <a:t>n</a:t>
                      </a:r>
                      <a:r>
                        <a:rPr lang="tr-TR" sz="800" spc="20">
                          <a:effectLst/>
                        </a:rPr>
                        <a:t> </a:t>
                      </a:r>
                      <a:r>
                        <a:rPr lang="tr-TR" sz="800" spc="5">
                          <a:effectLst/>
                        </a:rPr>
                        <a:t>ventra</a:t>
                      </a:r>
                      <a:r>
                        <a:rPr lang="tr-TR" sz="800">
                          <a:effectLst/>
                        </a:rPr>
                        <a:t>l</a:t>
                      </a:r>
                      <a:r>
                        <a:rPr lang="tr-TR" sz="800" spc="20">
                          <a:effectLst/>
                        </a:rPr>
                        <a:t> </a:t>
                      </a:r>
                      <a:r>
                        <a:rPr lang="tr-TR" sz="800">
                          <a:effectLst/>
                        </a:rPr>
                        <a:t>y</a:t>
                      </a:r>
                      <a:r>
                        <a:rPr lang="tr-TR" sz="800" spc="5">
                          <a:effectLst/>
                        </a:rPr>
                        <a:t>üz</a:t>
                      </a:r>
                      <a:r>
                        <a:rPr lang="tr-TR" sz="800" spc="10">
                          <a:effectLst/>
                        </a:rPr>
                        <a:t>e</a:t>
                      </a:r>
                      <a:r>
                        <a:rPr lang="tr-TR" sz="800" spc="5">
                          <a:effectLst/>
                        </a:rPr>
                        <a:t>y</a:t>
                      </a:r>
                      <a:r>
                        <a:rPr lang="tr-TR" sz="800">
                          <a:effectLst/>
                        </a:rPr>
                        <a:t>i</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75"/>
                        </a:spcBef>
                        <a:spcAft>
                          <a:spcPts val="0"/>
                        </a:spcAft>
                        <a:tabLst>
                          <a:tab pos="299720" algn="l"/>
                        </a:tabLst>
                      </a:pPr>
                      <a:r>
                        <a:rPr lang="tr-TR" sz="900">
                          <a:effectLst/>
                        </a:rPr>
                        <a:t>	</a:t>
                      </a:r>
                      <a:r>
                        <a:rPr lang="tr-TR" sz="900" spc="5">
                          <a:effectLst/>
                        </a:rPr>
                        <a:t>Du</a:t>
                      </a:r>
                      <a:r>
                        <a:rPr lang="tr-TR" sz="900" spc="10">
                          <a:effectLst/>
                        </a:rPr>
                        <a:t>d</a:t>
                      </a:r>
                      <a:r>
                        <a:rPr lang="tr-TR" sz="900" spc="5">
                          <a:effectLst/>
                        </a:rPr>
                        <a:t>a</a:t>
                      </a:r>
                      <a:r>
                        <a:rPr lang="tr-TR" sz="900">
                          <a:effectLst/>
                        </a:rPr>
                        <a:t>k</a:t>
                      </a:r>
                      <a:r>
                        <a:rPr lang="tr-TR" sz="900" spc="20">
                          <a:effectLst/>
                        </a:rPr>
                        <a:t> </a:t>
                      </a:r>
                      <a:r>
                        <a:rPr lang="tr-TR" sz="900" spc="5">
                          <a:effectLst/>
                        </a:rPr>
                        <a:t>d</a:t>
                      </a:r>
                      <a:r>
                        <a:rPr lang="tr-TR" sz="900" spc="10">
                          <a:effectLst/>
                        </a:rPr>
                        <a:t>e</a:t>
                      </a:r>
                      <a:r>
                        <a:rPr lang="tr-TR" sz="900" spc="5">
                          <a:effectLst/>
                        </a:rPr>
                        <a:t>ri</a:t>
                      </a:r>
                      <a:r>
                        <a:rPr lang="tr-TR" sz="900" spc="10">
                          <a:effectLst/>
                        </a:rPr>
                        <a:t>s</a:t>
                      </a:r>
                      <a:r>
                        <a:rPr lang="tr-TR" sz="900">
                          <a:effectLst/>
                        </a:rPr>
                        <a:t>i</a:t>
                      </a:r>
                      <a:r>
                        <a:rPr lang="tr-TR" sz="900" spc="20">
                          <a:effectLst/>
                        </a:rPr>
                        <a:t> </a:t>
                      </a:r>
                      <a:r>
                        <a:rPr lang="tr-TR" sz="900" u="sng" spc="5">
                          <a:effectLst/>
                        </a:rPr>
                        <a:t>(</a:t>
                      </a:r>
                      <a:r>
                        <a:rPr lang="tr-TR" sz="800" u="sng" spc="5">
                          <a:effectLst/>
                        </a:rPr>
                        <a:t>D</a:t>
                      </a:r>
                      <a:r>
                        <a:rPr lang="tr-TR" sz="800" u="sng" spc="10">
                          <a:effectLst/>
                        </a:rPr>
                        <a:t>0</a:t>
                      </a:r>
                      <a:r>
                        <a:rPr lang="tr-TR" sz="800" u="sng" spc="5">
                          <a:effectLst/>
                        </a:rPr>
                        <a:t>3.0</a:t>
                      </a:r>
                      <a:r>
                        <a:rPr lang="tr-TR" sz="900">
                          <a:effectLst/>
                        </a:rPr>
                        <a:t>,</a:t>
                      </a:r>
                      <a:r>
                        <a:rPr lang="tr-TR" sz="900" spc="20">
                          <a:effectLst/>
                        </a:rPr>
                        <a:t> </a:t>
                      </a:r>
                      <a:r>
                        <a:rPr lang="tr-TR" sz="800" u="sng" spc="5">
                          <a:effectLst/>
                        </a:rPr>
                        <a:t>D0</a:t>
                      </a:r>
                      <a:r>
                        <a:rPr lang="tr-TR" sz="800" u="sng" spc="10">
                          <a:effectLst/>
                        </a:rPr>
                        <a:t>4</a:t>
                      </a:r>
                      <a:r>
                        <a:rPr lang="tr-TR" sz="800" u="sng" spc="5">
                          <a:effectLst/>
                        </a:rPr>
                        <a:t>.0</a:t>
                      </a:r>
                      <a:r>
                        <a:rPr lang="tr-TR" sz="900">
                          <a:effectLst/>
                        </a:rPr>
                        <a:t>)</a:t>
                      </a:r>
                      <a:endParaRPr lang="tr-TR" sz="1000">
                        <a:effectLst/>
                      </a:endParaRPr>
                    </a:p>
                    <a:p>
                      <a:pPr marL="71120">
                        <a:lnSpc>
                          <a:spcPct val="115000"/>
                        </a:lnSpc>
                        <a:spcBef>
                          <a:spcPts val="75"/>
                        </a:spcBef>
                        <a:spcAft>
                          <a:spcPts val="0"/>
                        </a:spcAft>
                        <a:tabLst>
                          <a:tab pos="299720" algn="l"/>
                        </a:tabLs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a:t>
                      </a:r>
                      <a:r>
                        <a:rPr lang="tr-TR" sz="800" spc="10">
                          <a:effectLst/>
                        </a:rPr>
                        <a:t>0</a:t>
                      </a:r>
                      <a:r>
                        <a:rPr lang="tr-TR" sz="800">
                          <a:effectLst/>
                        </a:rPr>
                        <a:t>.</a:t>
                      </a:r>
                      <a:r>
                        <a:rPr lang="tr-TR" sz="800" spc="5">
                          <a:effectLst/>
                        </a:rPr>
                        <a:t>0</a:t>
                      </a:r>
                      <a:r>
                        <a:rPr lang="tr-TR" sz="800">
                          <a:effectLst/>
                        </a:rPr>
                        <a:t>6</a:t>
                      </a:r>
                      <a:r>
                        <a:rPr lang="tr-TR" sz="800" spc="20">
                          <a:effectLst/>
                        </a:rPr>
                        <a:t> </a:t>
                      </a:r>
                      <a:r>
                        <a:rPr lang="tr-TR" sz="800" spc="10">
                          <a:effectLst/>
                        </a:rPr>
                        <a:t>D</a:t>
                      </a:r>
                      <a:r>
                        <a:rPr lang="tr-TR" sz="800" spc="5">
                          <a:effectLst/>
                        </a:rPr>
                        <a:t>ili</a:t>
                      </a:r>
                      <a:r>
                        <a:rPr lang="tr-TR" sz="800">
                          <a:effectLst/>
                        </a:rPr>
                        <a:t>n</a:t>
                      </a:r>
                      <a:r>
                        <a:rPr lang="tr-TR" sz="800" spc="15">
                          <a:effectLst/>
                        </a:rPr>
                        <a:t> </a:t>
                      </a:r>
                      <a:r>
                        <a:rPr lang="tr-TR" sz="800" spc="10">
                          <a:effectLst/>
                        </a:rPr>
                        <a:t>v</a:t>
                      </a:r>
                      <a:r>
                        <a:rPr lang="tr-TR" sz="800" spc="5">
                          <a:effectLst/>
                        </a:rPr>
                        <a:t>e</a:t>
                      </a:r>
                      <a:r>
                        <a:rPr lang="tr-TR" sz="800">
                          <a:effectLst/>
                        </a:rPr>
                        <a:t>n</a:t>
                      </a:r>
                      <a:r>
                        <a:rPr lang="tr-TR" sz="800" spc="5">
                          <a:effectLst/>
                        </a:rPr>
                        <a:t>tra</a:t>
                      </a:r>
                      <a:r>
                        <a:rPr lang="tr-TR" sz="800">
                          <a:effectLst/>
                        </a:rPr>
                        <a:t>l</a:t>
                      </a:r>
                      <a:r>
                        <a:rPr lang="tr-TR" sz="800" spc="20">
                          <a:effectLst/>
                        </a:rPr>
                        <a:t> </a:t>
                      </a:r>
                      <a:r>
                        <a:rPr lang="tr-TR" sz="800" spc="5">
                          <a:effectLst/>
                        </a:rPr>
                        <a:t>y</a:t>
                      </a:r>
                      <a:r>
                        <a:rPr lang="tr-TR" sz="800" spc="10">
                          <a:effectLst/>
                        </a:rPr>
                        <a:t>ü</a:t>
                      </a:r>
                      <a:r>
                        <a:rPr lang="tr-TR" sz="800" spc="5">
                          <a:effectLst/>
                        </a:rPr>
                        <a:t>zey</a:t>
                      </a:r>
                      <a:r>
                        <a:rPr lang="tr-TR" sz="800">
                          <a:effectLst/>
                        </a:rPr>
                        <a:t>i</a:t>
                      </a:r>
                      <a:r>
                        <a:rPr lang="tr-TR" sz="800" spc="15">
                          <a:effectLst/>
                        </a:rPr>
                        <a:t> d</a:t>
                      </a:r>
                      <a:r>
                        <a:rPr lang="tr-TR" sz="800" spc="5">
                          <a:effectLst/>
                        </a:rPr>
                        <a:t>ışındak</a:t>
                      </a:r>
                      <a:r>
                        <a:rPr lang="tr-TR" sz="800">
                          <a:effectLst/>
                        </a:rPr>
                        <a:t>i</a:t>
                      </a:r>
                      <a:r>
                        <a:rPr lang="tr-TR" sz="800" spc="20">
                          <a:effectLst/>
                        </a:rPr>
                        <a:t> </a:t>
                      </a:r>
                      <a:r>
                        <a:rPr lang="tr-TR" sz="800" spc="5">
                          <a:effectLst/>
                        </a:rPr>
                        <a:t>bölg</a:t>
                      </a:r>
                      <a:r>
                        <a:rPr lang="tr-TR" sz="800">
                          <a:effectLst/>
                        </a:rPr>
                        <a:t>e</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a:effectLst/>
                        </a:rPr>
                        <a:t>D00.0</a:t>
                      </a:r>
                      <a:r>
                        <a:rPr lang="tr-TR" sz="800">
                          <a:effectLst/>
                        </a:rPr>
                        <a:t>7</a:t>
                      </a:r>
                      <a:r>
                        <a:rPr lang="tr-TR" sz="800" spc="25">
                          <a:effectLst/>
                        </a:rPr>
                        <a:t> </a:t>
                      </a:r>
                      <a:r>
                        <a:rPr lang="tr-TR" sz="800" spc="5">
                          <a:effectLst/>
                        </a:rPr>
                        <a:t>Orofa</a:t>
                      </a:r>
                      <a:r>
                        <a:rPr lang="tr-TR" sz="800" spc="10">
                          <a:effectLst/>
                        </a:rPr>
                        <a:t>r</a:t>
                      </a:r>
                      <a:r>
                        <a:rPr lang="tr-TR" sz="800" spc="5">
                          <a:effectLst/>
                        </a:rPr>
                        <a:t>enk</a:t>
                      </a:r>
                      <a:r>
                        <a:rPr lang="tr-TR" sz="800">
                          <a:effectLst/>
                        </a:rPr>
                        <a:t>s</a:t>
                      </a:r>
                      <a:endParaRPr lang="tr-TR" sz="1000">
                        <a:effectLst/>
                      </a:endParaRPr>
                    </a:p>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r>
              <a:tr h="369550">
                <a:tc>
                  <a:txBody>
                    <a:bodyPr/>
                    <a:lstStyle/>
                    <a:p>
                      <a:pPr marL="71120">
                        <a:lnSpc>
                          <a:spcPct val="115000"/>
                        </a:lnSpc>
                        <a:spcBef>
                          <a:spcPts val="380"/>
                        </a:spcBef>
                        <a:spcAft>
                          <a:spcPts val="0"/>
                        </a:spcAft>
                      </a:pPr>
                      <a:r>
                        <a:rPr lang="tr-TR" sz="1100">
                          <a:effectLst/>
                        </a:rPr>
                        <a:t> </a:t>
                      </a:r>
                      <a:endParaRPr lang="tr-TR" sz="1000">
                        <a:effectLst/>
                        <a:latin typeface="Calibri"/>
                        <a:ea typeface="Times New Roman"/>
                        <a:cs typeface="Times New Roman"/>
                      </a:endParaRPr>
                    </a:p>
                  </a:txBody>
                  <a:tcPr marL="0" marR="0" marT="0" marB="0"/>
                </a:tc>
                <a:tc>
                  <a:txBody>
                    <a:bodyPr/>
                    <a:lstStyle/>
                    <a:p>
                      <a:pPr marL="71120">
                        <a:lnSpc>
                          <a:spcPct val="115000"/>
                        </a:lnSpc>
                        <a:spcBef>
                          <a:spcPts val="380"/>
                        </a:spcBef>
                        <a:spcAft>
                          <a:spcPts val="0"/>
                        </a:spcAft>
                      </a:pPr>
                      <a:r>
                        <a:rPr lang="tr-TR" sz="800" spc="5" dirty="0">
                          <a:effectLst/>
                        </a:rPr>
                        <a:t>D00</a:t>
                      </a:r>
                      <a:r>
                        <a:rPr lang="tr-TR" sz="800" spc="10" dirty="0">
                          <a:effectLst/>
                        </a:rPr>
                        <a:t>.</a:t>
                      </a:r>
                      <a:r>
                        <a:rPr lang="tr-TR" sz="800" spc="5" dirty="0">
                          <a:effectLst/>
                        </a:rPr>
                        <a:t>0</a:t>
                      </a:r>
                      <a:r>
                        <a:rPr lang="tr-TR" sz="800" dirty="0">
                          <a:effectLst/>
                        </a:rPr>
                        <a:t>8</a:t>
                      </a:r>
                      <a:endParaRPr lang="tr-TR" sz="1000" dirty="0">
                        <a:effectLst/>
                      </a:endParaRPr>
                    </a:p>
                    <a:p>
                      <a:pPr marL="71120">
                        <a:lnSpc>
                          <a:spcPct val="115000"/>
                        </a:lnSpc>
                        <a:spcBef>
                          <a:spcPts val="380"/>
                        </a:spcBef>
                        <a:spcAft>
                          <a:spcPts val="0"/>
                        </a:spcAft>
                      </a:pPr>
                      <a:r>
                        <a:rPr lang="tr-TR" sz="1100" dirty="0">
                          <a:effectLst/>
                        </a:rPr>
                        <a:t> </a:t>
                      </a:r>
                      <a:endParaRPr lang="tr-TR" sz="1000" dirty="0">
                        <a:effectLst/>
                        <a:latin typeface="Calibri"/>
                        <a:ea typeface="Times New Roman"/>
                        <a:cs typeface="Times New Roman"/>
                      </a:endParaRPr>
                    </a:p>
                  </a:txBody>
                  <a:tcPr marL="0" marR="0" marT="0" marB="0"/>
                </a:tc>
              </a:tr>
            </a:tbl>
          </a:graphicData>
        </a:graphic>
      </p:graphicFrame>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24</a:t>
            </a:fld>
            <a:endParaRPr lang="tr-TR"/>
          </a:p>
        </p:txBody>
      </p:sp>
    </p:spTree>
    <p:extLst>
      <p:ext uri="{BB962C8B-B14F-4D97-AF65-F5344CB8AC3E}">
        <p14:creationId xmlns:p14="http://schemas.microsoft.com/office/powerpoint/2010/main" xmlns="" val="2579542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effectLst/>
              </a:rPr>
              <a:t>ICHI</a:t>
            </a:r>
            <a:endParaRPr lang="tr-TR" dirty="0"/>
          </a:p>
        </p:txBody>
      </p:sp>
      <p:sp>
        <p:nvSpPr>
          <p:cNvPr id="3" name="İçerik Yer Tutucusu 2"/>
          <p:cNvSpPr>
            <a:spLocks noGrp="1"/>
          </p:cNvSpPr>
          <p:nvPr>
            <p:ph idx="1"/>
          </p:nvPr>
        </p:nvSpPr>
        <p:spPr/>
        <p:txBody>
          <a:bodyPr>
            <a:normAutofit fontScale="55000" lnSpcReduction="20000"/>
          </a:bodyPr>
          <a:lstStyle/>
          <a:p>
            <a:r>
              <a:rPr lang="tr-TR" dirty="0"/>
              <a:t>Dünya Sağlık Örgütü için Avustralya Sağlık Sınıflamaları Ulusal Merkezi (NCCH) tarafından geliştirilen, </a:t>
            </a:r>
            <a:r>
              <a:rPr lang="tr-TR" b="1" dirty="0"/>
              <a:t>International </a:t>
            </a:r>
            <a:r>
              <a:rPr lang="tr-TR" b="1" dirty="0" err="1"/>
              <a:t>Classification</a:t>
            </a:r>
            <a:r>
              <a:rPr lang="tr-TR" b="1" dirty="0"/>
              <a:t> of </a:t>
            </a:r>
            <a:r>
              <a:rPr lang="tr-TR" b="1" dirty="0" err="1"/>
              <a:t>Health</a:t>
            </a:r>
            <a:r>
              <a:rPr lang="tr-TR" b="1" dirty="0"/>
              <a:t> </a:t>
            </a:r>
            <a:r>
              <a:rPr lang="tr-TR" b="1" dirty="0" err="1"/>
              <a:t>Intervention</a:t>
            </a:r>
            <a:r>
              <a:rPr lang="tr-TR" b="1" dirty="0"/>
              <a:t>-Uluslararası </a:t>
            </a:r>
            <a:r>
              <a:rPr lang="tr-TR" dirty="0"/>
              <a:t>Sağlık Girişimleri Sınıflaması; sağlık işlemleri ve girişimlerini sınıflamak ve kodlamak için geliştirilmiştir. </a:t>
            </a:r>
            <a:endParaRPr lang="tr-TR" dirty="0" smtClean="0"/>
          </a:p>
          <a:p>
            <a:endParaRPr lang="tr-TR" dirty="0"/>
          </a:p>
          <a:p>
            <a:r>
              <a:rPr lang="tr-TR" dirty="0" smtClean="0"/>
              <a:t>ICD-10 </a:t>
            </a:r>
            <a:r>
              <a:rPr lang="tr-TR" dirty="0"/>
              <a:t>kodlama sistemi yalnızca tanıya dayalı bir sistem olduğundan işlemler ve girişimler için kısa ve örnek bir sınıflama sistemi olarak tasarlanmıştır. </a:t>
            </a:r>
            <a:endParaRPr lang="tr-TR" dirty="0" smtClean="0"/>
          </a:p>
          <a:p>
            <a:endParaRPr lang="tr-TR" dirty="0"/>
          </a:p>
          <a:p>
            <a:r>
              <a:rPr lang="tr-TR" dirty="0" smtClean="0"/>
              <a:t>Cerrahi </a:t>
            </a:r>
            <a:r>
              <a:rPr lang="tr-TR" dirty="0"/>
              <a:t>ve cerrahi olmayan girişimleri içeren yaklaşık 2.016 kod tabular listede bulunmaktadır. </a:t>
            </a:r>
            <a:endParaRPr lang="tr-TR" dirty="0" smtClean="0"/>
          </a:p>
          <a:p>
            <a:endParaRPr lang="tr-TR" dirty="0"/>
          </a:p>
          <a:p>
            <a:r>
              <a:rPr lang="tr-TR" dirty="0" smtClean="0"/>
              <a:t>Temel </a:t>
            </a:r>
            <a:r>
              <a:rPr lang="tr-TR" dirty="0"/>
              <a:t>yapısını Avustralya sağlık girişimleri sınıflaması (ACHI) oluşturmaktadır. </a:t>
            </a:r>
            <a:endParaRPr lang="tr-TR" dirty="0" smtClean="0"/>
          </a:p>
          <a:p>
            <a:endParaRPr lang="tr-TR" dirty="0"/>
          </a:p>
          <a:p>
            <a:r>
              <a:rPr lang="tr-TR" dirty="0" smtClean="0"/>
              <a:t>Henüz </a:t>
            </a:r>
            <a:r>
              <a:rPr lang="tr-TR" dirty="0"/>
              <a:t>alfa ve beta sürümleri geliştirilmiştir.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25</a:t>
            </a:fld>
            <a:endParaRPr lang="tr-TR"/>
          </a:p>
        </p:txBody>
      </p:sp>
    </p:spTree>
    <p:extLst>
      <p:ext uri="{BB962C8B-B14F-4D97-AF65-F5344CB8AC3E}">
        <p14:creationId xmlns:p14="http://schemas.microsoft.com/office/powerpoint/2010/main" xmlns="" val="76147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effectLst/>
              </a:rPr>
              <a:t>ICD-NA</a:t>
            </a:r>
            <a:endParaRPr lang="tr-TR" dirty="0"/>
          </a:p>
        </p:txBody>
      </p:sp>
      <p:sp>
        <p:nvSpPr>
          <p:cNvPr id="3" name="İçerik Yer Tutucusu 2"/>
          <p:cNvSpPr>
            <a:spLocks noGrp="1"/>
          </p:cNvSpPr>
          <p:nvPr>
            <p:ph idx="1"/>
          </p:nvPr>
        </p:nvSpPr>
        <p:spPr/>
        <p:txBody>
          <a:bodyPr>
            <a:normAutofit fontScale="70000" lnSpcReduction="20000"/>
          </a:bodyPr>
          <a:lstStyle/>
          <a:p>
            <a:r>
              <a:rPr lang="tr-TR" dirty="0"/>
              <a:t>Dünya Sağlık Örgütü tarafından geliştirilen, </a:t>
            </a:r>
            <a:r>
              <a:rPr lang="tr-TR" dirty="0" err="1"/>
              <a:t>Apllication</a:t>
            </a:r>
            <a:r>
              <a:rPr lang="tr-TR" dirty="0"/>
              <a:t> of </a:t>
            </a:r>
            <a:r>
              <a:rPr lang="tr-TR" dirty="0" err="1"/>
              <a:t>the</a:t>
            </a:r>
            <a:r>
              <a:rPr lang="tr-TR" dirty="0"/>
              <a:t> International </a:t>
            </a:r>
            <a:r>
              <a:rPr lang="tr-TR" dirty="0" err="1"/>
              <a:t>Classification</a:t>
            </a:r>
            <a:r>
              <a:rPr lang="tr-TR" dirty="0"/>
              <a:t> of </a:t>
            </a:r>
            <a:r>
              <a:rPr lang="tr-TR" dirty="0" err="1"/>
              <a:t>Disease</a:t>
            </a:r>
            <a:r>
              <a:rPr lang="tr-TR" dirty="0"/>
              <a:t> </a:t>
            </a:r>
            <a:r>
              <a:rPr lang="tr-TR" dirty="0" err="1"/>
              <a:t>to</a:t>
            </a:r>
            <a:r>
              <a:rPr lang="tr-TR" dirty="0"/>
              <a:t> </a:t>
            </a:r>
            <a:r>
              <a:rPr lang="tr-TR" b="1" dirty="0" err="1"/>
              <a:t>Neurology</a:t>
            </a:r>
            <a:r>
              <a:rPr lang="tr-TR" dirty="0"/>
              <a:t>-Hastalıklarının Uluslar arası Sınıflaması Nöroloji Uyarlaması; nörolojik hastalıkların ICD-10’dakinden daha kapsamlı ve çok boyutlu sınıflama olanağı sağlamaktadır. </a:t>
            </a:r>
            <a:endParaRPr lang="tr-TR" dirty="0" smtClean="0"/>
          </a:p>
          <a:p>
            <a:endParaRPr lang="tr-TR" dirty="0"/>
          </a:p>
          <a:p>
            <a:r>
              <a:rPr lang="tr-TR" dirty="0" smtClean="0"/>
              <a:t>Nörolojik </a:t>
            </a:r>
            <a:r>
              <a:rPr lang="tr-TR" dirty="0"/>
              <a:t>tanıların beş, altı, yedi </a:t>
            </a:r>
            <a:r>
              <a:rPr lang="tr-TR" dirty="0" err="1"/>
              <a:t>kırılım</a:t>
            </a:r>
            <a:r>
              <a:rPr lang="tr-TR" dirty="0"/>
              <a:t> seviyesinde kodlama olanağı verir. </a:t>
            </a:r>
            <a:endParaRPr lang="tr-TR" dirty="0" smtClean="0"/>
          </a:p>
          <a:p>
            <a:endParaRPr lang="tr-TR" dirty="0"/>
          </a:p>
          <a:p>
            <a:r>
              <a:rPr lang="tr-TR" dirty="0" smtClean="0"/>
              <a:t>Alfabetik </a:t>
            </a:r>
            <a:r>
              <a:rPr lang="tr-TR" dirty="0"/>
              <a:t>indeks, </a:t>
            </a:r>
            <a:r>
              <a:rPr lang="tr-TR" dirty="0" err="1"/>
              <a:t>kodlayıcılara</a:t>
            </a:r>
            <a:r>
              <a:rPr lang="tr-TR" dirty="0"/>
              <a:t> kapsam ve kapsam dışı yönlendirmeleri ile doğru ve oldukça spesifik kodlama olanağı sağlar. </a:t>
            </a:r>
            <a:endParaRPr lang="tr-TR" dirty="0" smtClean="0"/>
          </a:p>
          <a:p>
            <a:endParaRPr lang="tr-TR" dirty="0"/>
          </a:p>
          <a:p>
            <a:r>
              <a:rPr lang="tr-TR" dirty="0" smtClean="0"/>
              <a:t>Aşağıda </a:t>
            </a:r>
            <a:r>
              <a:rPr lang="tr-TR" dirty="0"/>
              <a:t>migren tanısının ICD-10 ve ICD- 10-NA ile kodları karşılaştırmalı olarak verilmiştir.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26</a:t>
            </a:fld>
            <a:endParaRPr lang="tr-TR"/>
          </a:p>
        </p:txBody>
      </p:sp>
    </p:spTree>
    <p:extLst>
      <p:ext uri="{BB962C8B-B14F-4D97-AF65-F5344CB8AC3E}">
        <p14:creationId xmlns:p14="http://schemas.microsoft.com/office/powerpoint/2010/main" xmlns="" val="227969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700" dirty="0">
                <a:effectLst/>
              </a:rPr>
              <a:t>migren tanısının ICD-10 ve ICD- 10-NA ile kodları karşılaştırmalı olarak verilmiştir</a:t>
            </a:r>
            <a:r>
              <a:rPr lang="tr-TR" sz="2700" dirty="0" smtClean="0">
                <a:effectLst/>
              </a:rPr>
              <a:t>.</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xmlns="" val="386581971"/>
              </p:ext>
            </p:extLst>
          </p:nvPr>
        </p:nvGraphicFramePr>
        <p:xfrm>
          <a:off x="2699792" y="1276287"/>
          <a:ext cx="4062595" cy="5120921"/>
        </p:xfrm>
        <a:graphic>
          <a:graphicData uri="http://schemas.openxmlformats.org/drawingml/2006/table">
            <a:tbl>
              <a:tblPr>
                <a:tableStyleId>{5C22544A-7EE6-4342-B048-85BDC9FD1C3A}</a:tableStyleId>
              </a:tblPr>
              <a:tblGrid>
                <a:gridCol w="2367788"/>
                <a:gridCol w="1694807"/>
              </a:tblGrid>
              <a:tr h="235064">
                <a:tc>
                  <a:txBody>
                    <a:bodyPr/>
                    <a:lstStyle/>
                    <a:p>
                      <a:pPr marL="251460">
                        <a:lnSpc>
                          <a:spcPct val="115000"/>
                        </a:lnSpc>
                        <a:spcBef>
                          <a:spcPts val="310"/>
                        </a:spcBef>
                        <a:spcAft>
                          <a:spcPts val="0"/>
                        </a:spcAft>
                      </a:pPr>
                      <a:r>
                        <a:rPr lang="tr-TR" sz="500" spc="5">
                          <a:effectLst/>
                        </a:rPr>
                        <a:t>ICD</a:t>
                      </a:r>
                      <a:r>
                        <a:rPr lang="tr-TR" sz="500" spc="10">
                          <a:effectLst/>
                        </a:rPr>
                        <a:t>-</a:t>
                      </a:r>
                      <a:r>
                        <a:rPr lang="tr-TR" sz="500" spc="5">
                          <a:effectLst/>
                        </a:rPr>
                        <a:t>1</a:t>
                      </a:r>
                      <a:r>
                        <a:rPr lang="tr-TR" sz="500">
                          <a:effectLst/>
                        </a:rPr>
                        <a:t>0</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2095">
                        <a:lnSpc>
                          <a:spcPct val="115000"/>
                        </a:lnSpc>
                        <a:spcBef>
                          <a:spcPts val="310"/>
                        </a:spcBef>
                        <a:spcAft>
                          <a:spcPts val="0"/>
                        </a:spcAft>
                      </a:pPr>
                      <a:r>
                        <a:rPr lang="tr-TR" sz="500" spc="5">
                          <a:effectLst/>
                        </a:rPr>
                        <a:t>ICD</a:t>
                      </a:r>
                      <a:r>
                        <a:rPr lang="tr-TR" sz="500" spc="10">
                          <a:effectLst/>
                        </a:rPr>
                        <a:t>-</a:t>
                      </a:r>
                      <a:r>
                        <a:rPr lang="tr-TR" sz="500" spc="5">
                          <a:effectLst/>
                        </a:rPr>
                        <a:t>10</a:t>
                      </a:r>
                      <a:r>
                        <a:rPr lang="tr-TR" sz="500" spc="10">
                          <a:effectLst/>
                        </a:rPr>
                        <a:t>-</a:t>
                      </a:r>
                      <a:r>
                        <a:rPr lang="tr-TR" sz="500" spc="5">
                          <a:effectLst/>
                        </a:rPr>
                        <a:t>N</a:t>
                      </a:r>
                      <a:r>
                        <a:rPr lang="tr-TR" sz="500">
                          <a:effectLst/>
                        </a:rPr>
                        <a:t>A</a:t>
                      </a:r>
                      <a:endParaRPr lang="tr-TR" sz="700">
                        <a:effectLst/>
                      </a:endParaRPr>
                    </a:p>
                    <a:p>
                      <a:pPr marL="252095">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251460">
                        <a:lnSpc>
                          <a:spcPct val="115000"/>
                        </a:lnSpc>
                        <a:spcBef>
                          <a:spcPts val="310"/>
                        </a:spcBef>
                        <a:spcAft>
                          <a:spcPts val="0"/>
                        </a:spcAft>
                      </a:pPr>
                      <a:r>
                        <a:rPr lang="tr-TR" sz="500" spc="5">
                          <a:effectLst/>
                        </a:rPr>
                        <a:t>G4</a:t>
                      </a:r>
                      <a:r>
                        <a:rPr lang="tr-TR" sz="500">
                          <a:effectLst/>
                        </a:rPr>
                        <a:t>3</a:t>
                      </a:r>
                      <a:r>
                        <a:rPr lang="tr-TR" sz="500" spc="20">
                          <a:effectLst/>
                        </a:rPr>
                        <a:t> </a:t>
                      </a:r>
                      <a:r>
                        <a:rPr lang="tr-TR" sz="500" spc="10">
                          <a:effectLst/>
                        </a:rPr>
                        <a:t>M</a:t>
                      </a:r>
                      <a:r>
                        <a:rPr lang="tr-TR" sz="500" spc="5">
                          <a:effectLst/>
                        </a:rPr>
                        <a:t>ig</a:t>
                      </a:r>
                      <a:r>
                        <a:rPr lang="tr-TR" sz="500" spc="10">
                          <a:effectLst/>
                        </a:rPr>
                        <a:t>r</a:t>
                      </a:r>
                      <a:r>
                        <a:rPr lang="tr-TR" sz="500" spc="5">
                          <a:effectLst/>
                        </a:rPr>
                        <a:t>e</a:t>
                      </a:r>
                      <a:r>
                        <a:rPr lang="tr-TR" sz="500">
                          <a:effectLst/>
                        </a:rPr>
                        <a:t>n</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pPr>
                      <a:r>
                        <a:rPr lang="tr-TR" sz="500" spc="5">
                          <a:effectLst/>
                        </a:rPr>
                        <a:t>G4</a:t>
                      </a:r>
                      <a:r>
                        <a:rPr lang="tr-TR" sz="500">
                          <a:effectLst/>
                        </a:rPr>
                        <a:t>3</a:t>
                      </a:r>
                      <a:r>
                        <a:rPr lang="tr-TR" sz="500" spc="20">
                          <a:effectLst/>
                        </a:rPr>
                        <a:t> </a:t>
                      </a:r>
                      <a:r>
                        <a:rPr lang="tr-TR" sz="500" spc="10">
                          <a:effectLst/>
                        </a:rPr>
                        <a:t>M</a:t>
                      </a:r>
                      <a:r>
                        <a:rPr lang="tr-TR" sz="500" spc="5">
                          <a:effectLst/>
                        </a:rPr>
                        <a:t>ig</a:t>
                      </a:r>
                      <a:r>
                        <a:rPr lang="tr-TR" sz="500" spc="10">
                          <a:effectLst/>
                        </a:rPr>
                        <a:t>r</a:t>
                      </a:r>
                      <a:r>
                        <a:rPr lang="tr-TR" sz="500" spc="5">
                          <a:effectLst/>
                        </a:rPr>
                        <a:t>e</a:t>
                      </a:r>
                      <a:r>
                        <a:rPr lang="tr-TR" sz="500">
                          <a:effectLst/>
                        </a:rPr>
                        <a:t>n</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428209">
                <a:tc>
                  <a:txBody>
                    <a:bodyPr/>
                    <a:lstStyle/>
                    <a:p>
                      <a:pPr marL="71120" marR="321310" indent="179705">
                        <a:lnSpc>
                          <a:spcPct val="120000"/>
                        </a:lnSpc>
                        <a:spcBef>
                          <a:spcPts val="285"/>
                        </a:spcBef>
                        <a:spcAft>
                          <a:spcPts val="0"/>
                        </a:spcAft>
                      </a:pPr>
                      <a:r>
                        <a:rPr lang="tr-TR" sz="500" spc="5">
                          <a:effectLst/>
                        </a:rPr>
                        <a:t>Dı</a:t>
                      </a:r>
                      <a:r>
                        <a:rPr lang="tr-TR" sz="500">
                          <a:effectLst/>
                        </a:rPr>
                        <a:t>ş</a:t>
                      </a:r>
                      <a:r>
                        <a:rPr lang="tr-TR" sz="500" spc="20">
                          <a:effectLst/>
                        </a:rPr>
                        <a:t> </a:t>
                      </a:r>
                      <a:r>
                        <a:rPr lang="tr-TR" sz="500" spc="5">
                          <a:effectLst/>
                        </a:rPr>
                        <a:t>etken</a:t>
                      </a:r>
                      <a:r>
                        <a:rPr lang="tr-TR" sz="500">
                          <a:effectLst/>
                        </a:rPr>
                        <a:t>i</a:t>
                      </a:r>
                      <a:r>
                        <a:rPr lang="tr-TR" sz="500" spc="20">
                          <a:effectLst/>
                        </a:rPr>
                        <a:t> </a:t>
                      </a:r>
                      <a:r>
                        <a:rPr lang="tr-TR" sz="500" spc="5">
                          <a:effectLst/>
                        </a:rPr>
                        <a:t>belirle</a:t>
                      </a:r>
                      <a:r>
                        <a:rPr lang="tr-TR" sz="500" spc="15">
                          <a:effectLst/>
                        </a:rPr>
                        <a:t>m</a:t>
                      </a:r>
                      <a:r>
                        <a:rPr lang="tr-TR" sz="500" spc="5">
                          <a:effectLst/>
                        </a:rPr>
                        <a:t>e</a:t>
                      </a:r>
                      <a:r>
                        <a:rPr lang="tr-TR" sz="500">
                          <a:effectLst/>
                        </a:rPr>
                        <a:t>k</a:t>
                      </a:r>
                      <a:r>
                        <a:rPr lang="tr-TR" sz="500" spc="20">
                          <a:effectLst/>
                        </a:rPr>
                        <a:t> </a:t>
                      </a:r>
                      <a:r>
                        <a:rPr lang="tr-TR" sz="500" spc="5">
                          <a:effectLst/>
                        </a:rPr>
                        <a:t>içi</a:t>
                      </a:r>
                      <a:r>
                        <a:rPr lang="tr-TR" sz="500">
                          <a:effectLst/>
                        </a:rPr>
                        <a:t>n</a:t>
                      </a:r>
                      <a:r>
                        <a:rPr lang="tr-TR" sz="500" spc="20">
                          <a:effectLst/>
                        </a:rPr>
                        <a:t> </a:t>
                      </a:r>
                      <a:r>
                        <a:rPr lang="tr-TR" sz="500" spc="5">
                          <a:effectLst/>
                        </a:rPr>
                        <a:t>e</a:t>
                      </a:r>
                      <a:r>
                        <a:rPr lang="tr-TR" sz="500">
                          <a:effectLst/>
                        </a:rPr>
                        <a:t>k</a:t>
                      </a:r>
                      <a:r>
                        <a:rPr lang="tr-TR" sz="500" spc="20">
                          <a:effectLst/>
                        </a:rPr>
                        <a:t> </a:t>
                      </a:r>
                      <a:r>
                        <a:rPr lang="tr-TR" sz="500" spc="5">
                          <a:effectLst/>
                        </a:rPr>
                        <a:t>ko</a:t>
                      </a:r>
                      <a:r>
                        <a:rPr lang="tr-TR" sz="500">
                          <a:effectLst/>
                        </a:rPr>
                        <a:t>d k</a:t>
                      </a:r>
                      <a:r>
                        <a:rPr lang="tr-TR" sz="500" spc="5">
                          <a:effectLst/>
                        </a:rPr>
                        <a:t>ulla</a:t>
                      </a:r>
                      <a:r>
                        <a:rPr lang="tr-TR" sz="500" spc="10">
                          <a:effectLst/>
                        </a:rPr>
                        <a:t>n</a:t>
                      </a:r>
                      <a:r>
                        <a:rPr lang="tr-TR" sz="500" spc="5">
                          <a:effectLst/>
                        </a:rPr>
                        <a:t>ınız</a:t>
                      </a:r>
                      <a:r>
                        <a:rPr lang="tr-TR" sz="500">
                          <a:effectLst/>
                        </a:rPr>
                        <a:t>,</a:t>
                      </a:r>
                      <a:r>
                        <a:rPr lang="tr-TR" sz="500" spc="20">
                          <a:effectLst/>
                        </a:rPr>
                        <a:t> </a:t>
                      </a:r>
                      <a:r>
                        <a:rPr lang="tr-TR" sz="500" spc="5">
                          <a:effectLst/>
                        </a:rPr>
                        <a:t>(Bölü</a:t>
                      </a:r>
                      <a:r>
                        <a:rPr lang="tr-TR" sz="500">
                          <a:effectLst/>
                        </a:rPr>
                        <a:t>m</a:t>
                      </a:r>
                      <a:r>
                        <a:rPr lang="tr-TR" sz="500" spc="275">
                          <a:effectLst/>
                        </a:rPr>
                        <a:t> </a:t>
                      </a:r>
                      <a:r>
                        <a:rPr lang="tr-TR" sz="500" spc="5">
                          <a:effectLst/>
                        </a:rPr>
                        <a:t>XX</a:t>
                      </a:r>
                      <a:r>
                        <a:rPr lang="tr-TR" sz="500">
                          <a:effectLst/>
                        </a:rPr>
                        <a:t>)</a:t>
                      </a:r>
                      <a:r>
                        <a:rPr lang="tr-TR" sz="500" spc="20">
                          <a:effectLst/>
                        </a:rPr>
                        <a:t> </a:t>
                      </a:r>
                      <a:r>
                        <a:rPr lang="tr-TR" sz="500" spc="5">
                          <a:effectLst/>
                        </a:rPr>
                        <a:t>ist</a:t>
                      </a:r>
                      <a:r>
                        <a:rPr lang="tr-TR" sz="500" spc="10">
                          <a:effectLst/>
                        </a:rPr>
                        <a:t>e</a:t>
                      </a:r>
                      <a:r>
                        <a:rPr lang="tr-TR" sz="500" spc="5">
                          <a:effectLst/>
                        </a:rPr>
                        <a:t>ğ</a:t>
                      </a:r>
                      <a:r>
                        <a:rPr lang="tr-TR" sz="500">
                          <a:effectLst/>
                        </a:rPr>
                        <a:t>e</a:t>
                      </a:r>
                      <a:r>
                        <a:rPr lang="tr-TR" sz="500" spc="20">
                          <a:effectLst/>
                        </a:rPr>
                        <a:t> </a:t>
                      </a:r>
                      <a:r>
                        <a:rPr lang="tr-TR" sz="500" spc="10">
                          <a:effectLst/>
                        </a:rPr>
                        <a:t>b</a:t>
                      </a:r>
                      <a:r>
                        <a:rPr lang="tr-TR" sz="500" spc="5">
                          <a:effectLst/>
                        </a:rPr>
                        <a:t>a</a:t>
                      </a:r>
                      <a:r>
                        <a:rPr lang="tr-TR" sz="500" spc="10">
                          <a:effectLst/>
                        </a:rPr>
                        <a:t>ğ</a:t>
                      </a:r>
                      <a:r>
                        <a:rPr lang="tr-TR" sz="500">
                          <a:effectLst/>
                        </a:rPr>
                        <a:t>l</a:t>
                      </a:r>
                      <a:r>
                        <a:rPr lang="tr-TR" sz="500" spc="5">
                          <a:effectLst/>
                        </a:rPr>
                        <a:t>ı</a:t>
                      </a:r>
                      <a:r>
                        <a:rPr lang="tr-TR" sz="500">
                          <a:effectLst/>
                        </a:rPr>
                        <a:t>,</a:t>
                      </a:r>
                      <a:r>
                        <a:rPr lang="tr-TR" sz="500" spc="15">
                          <a:effectLst/>
                        </a:rPr>
                        <a:t> </a:t>
                      </a:r>
                      <a:r>
                        <a:rPr lang="tr-TR" sz="500" spc="5">
                          <a:effectLst/>
                        </a:rPr>
                        <a:t>ilaç</a:t>
                      </a:r>
                      <a:r>
                        <a:rPr lang="tr-TR" sz="500">
                          <a:effectLst/>
                        </a:rPr>
                        <a:t>, i</a:t>
                      </a:r>
                      <a:r>
                        <a:rPr lang="tr-TR" sz="500" spc="5">
                          <a:effectLst/>
                        </a:rPr>
                        <a:t>lacı</a:t>
                      </a:r>
                      <a:r>
                        <a:rPr lang="tr-TR" sz="500">
                          <a:effectLst/>
                        </a:rPr>
                        <a:t>n</a:t>
                      </a:r>
                      <a:r>
                        <a:rPr lang="tr-TR" sz="500" spc="20">
                          <a:effectLst/>
                        </a:rPr>
                        <a:t> </a:t>
                      </a:r>
                      <a:r>
                        <a:rPr lang="tr-TR" sz="500" spc="5">
                          <a:effectLst/>
                        </a:rPr>
                        <a:t>tetikle</a:t>
                      </a:r>
                      <a:r>
                        <a:rPr lang="tr-TR" sz="500" spc="10">
                          <a:effectLst/>
                        </a:rPr>
                        <a:t>d</a:t>
                      </a:r>
                      <a:r>
                        <a:rPr lang="tr-TR" sz="500">
                          <a:effectLst/>
                        </a:rPr>
                        <a:t>i</a:t>
                      </a:r>
                      <a:r>
                        <a:rPr lang="tr-TR" sz="500" spc="5">
                          <a:effectLst/>
                        </a:rPr>
                        <a:t>ğ</a:t>
                      </a:r>
                      <a:r>
                        <a:rPr lang="tr-TR" sz="500">
                          <a:effectLst/>
                        </a:rPr>
                        <a:t>i,</a:t>
                      </a:r>
                      <a:endParaRPr lang="tr-TR" sz="700">
                        <a:effectLst/>
                      </a:endParaRPr>
                    </a:p>
                    <a:p>
                      <a:pPr marL="71120" marR="321310" indent="179705">
                        <a:lnSpc>
                          <a:spcPct val="120000"/>
                        </a:lnSpc>
                        <a:spcBef>
                          <a:spcPts val="285"/>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71755" marR="403225" indent="179705">
                        <a:lnSpc>
                          <a:spcPct val="117000"/>
                        </a:lnSpc>
                        <a:spcBef>
                          <a:spcPts val="285"/>
                        </a:spcBef>
                        <a:spcAft>
                          <a:spcPts val="0"/>
                        </a:spcAft>
                      </a:pPr>
                      <a:r>
                        <a:rPr lang="tr-TR" sz="500" spc="5">
                          <a:effectLst/>
                        </a:rPr>
                        <a:t>Dı</a:t>
                      </a:r>
                      <a:r>
                        <a:rPr lang="tr-TR" sz="500">
                          <a:effectLst/>
                        </a:rPr>
                        <a:t>ş</a:t>
                      </a:r>
                      <a:r>
                        <a:rPr lang="tr-TR" sz="500" spc="20">
                          <a:effectLst/>
                        </a:rPr>
                        <a:t> </a:t>
                      </a:r>
                      <a:r>
                        <a:rPr lang="tr-TR" sz="500" spc="5">
                          <a:effectLst/>
                        </a:rPr>
                        <a:t>etken</a:t>
                      </a:r>
                      <a:r>
                        <a:rPr lang="tr-TR" sz="500">
                          <a:effectLst/>
                        </a:rPr>
                        <a:t>i</a:t>
                      </a:r>
                      <a:r>
                        <a:rPr lang="tr-TR" sz="500" spc="20">
                          <a:effectLst/>
                        </a:rPr>
                        <a:t> </a:t>
                      </a:r>
                      <a:r>
                        <a:rPr lang="tr-TR" sz="500" spc="10">
                          <a:effectLst/>
                        </a:rPr>
                        <a:t>b</a:t>
                      </a:r>
                      <a:r>
                        <a:rPr lang="tr-TR" sz="500" spc="5">
                          <a:effectLst/>
                        </a:rPr>
                        <a:t>elirle</a:t>
                      </a:r>
                      <a:r>
                        <a:rPr lang="tr-TR" sz="500" spc="10">
                          <a:effectLst/>
                        </a:rPr>
                        <a:t>me</a:t>
                      </a:r>
                      <a:r>
                        <a:rPr lang="tr-TR" sz="500">
                          <a:effectLst/>
                        </a:rPr>
                        <a:t>k</a:t>
                      </a:r>
                      <a:r>
                        <a:rPr lang="tr-TR" sz="500" spc="15">
                          <a:effectLst/>
                        </a:rPr>
                        <a:t> </a:t>
                      </a:r>
                      <a:r>
                        <a:rPr lang="tr-TR" sz="500" spc="5">
                          <a:effectLst/>
                        </a:rPr>
                        <a:t>içi</a:t>
                      </a:r>
                      <a:r>
                        <a:rPr lang="tr-TR" sz="500">
                          <a:effectLst/>
                        </a:rPr>
                        <a:t>n</a:t>
                      </a:r>
                      <a:r>
                        <a:rPr lang="tr-TR" sz="500" spc="20">
                          <a:effectLst/>
                        </a:rPr>
                        <a:t> </a:t>
                      </a:r>
                      <a:r>
                        <a:rPr lang="tr-TR" sz="500" spc="5">
                          <a:effectLst/>
                        </a:rPr>
                        <a:t>e</a:t>
                      </a:r>
                      <a:r>
                        <a:rPr lang="tr-TR" sz="500">
                          <a:effectLst/>
                        </a:rPr>
                        <a:t>k</a:t>
                      </a:r>
                      <a:r>
                        <a:rPr lang="tr-TR" sz="500" spc="20">
                          <a:effectLst/>
                        </a:rPr>
                        <a:t> </a:t>
                      </a:r>
                      <a:r>
                        <a:rPr lang="tr-TR" sz="500" spc="5">
                          <a:effectLst/>
                        </a:rPr>
                        <a:t>ko</a:t>
                      </a:r>
                      <a:r>
                        <a:rPr lang="tr-TR" sz="500">
                          <a:effectLst/>
                        </a:rPr>
                        <a:t>d</a:t>
                      </a:r>
                      <a:r>
                        <a:rPr lang="tr-TR" sz="500" spc="20">
                          <a:effectLst/>
                        </a:rPr>
                        <a:t> </a:t>
                      </a:r>
                      <a:r>
                        <a:rPr lang="tr-TR" sz="500" spc="5">
                          <a:effectLst/>
                        </a:rPr>
                        <a:t>kulla</a:t>
                      </a:r>
                      <a:r>
                        <a:rPr lang="tr-TR" sz="500" spc="10">
                          <a:effectLst/>
                        </a:rPr>
                        <a:t>n</a:t>
                      </a:r>
                      <a:r>
                        <a:rPr lang="tr-TR" sz="500" spc="5">
                          <a:effectLst/>
                        </a:rPr>
                        <a:t>ınız</a:t>
                      </a:r>
                      <a:r>
                        <a:rPr lang="tr-TR" sz="500">
                          <a:effectLst/>
                        </a:rPr>
                        <a:t>, (</a:t>
                      </a:r>
                      <a:r>
                        <a:rPr lang="tr-TR" sz="500" spc="10">
                          <a:effectLst/>
                        </a:rPr>
                        <a:t>B</a:t>
                      </a:r>
                      <a:r>
                        <a:rPr lang="tr-TR" sz="500" spc="5">
                          <a:effectLst/>
                        </a:rPr>
                        <a:t>ölü</a:t>
                      </a:r>
                      <a:r>
                        <a:rPr lang="tr-TR" sz="500">
                          <a:effectLst/>
                        </a:rPr>
                        <a:t>m</a:t>
                      </a:r>
                      <a:r>
                        <a:rPr lang="tr-TR" sz="500" spc="275">
                          <a:effectLst/>
                        </a:rPr>
                        <a:t> </a:t>
                      </a:r>
                      <a:r>
                        <a:rPr lang="tr-TR" sz="500" spc="5">
                          <a:effectLst/>
                        </a:rPr>
                        <a:t>X</a:t>
                      </a:r>
                      <a:r>
                        <a:rPr lang="tr-TR" sz="500" spc="10">
                          <a:effectLst/>
                        </a:rPr>
                        <a:t>X</a:t>
                      </a:r>
                      <a:r>
                        <a:rPr lang="tr-TR" sz="500">
                          <a:effectLst/>
                        </a:rPr>
                        <a:t>)</a:t>
                      </a:r>
                      <a:r>
                        <a:rPr lang="tr-TR" sz="500" spc="20">
                          <a:effectLst/>
                        </a:rPr>
                        <a:t> </a:t>
                      </a:r>
                      <a:r>
                        <a:rPr lang="tr-TR" sz="500" spc="5">
                          <a:effectLst/>
                        </a:rPr>
                        <a:t>is</a:t>
                      </a:r>
                      <a:r>
                        <a:rPr lang="tr-TR" sz="500">
                          <a:effectLst/>
                        </a:rPr>
                        <a:t>t</a:t>
                      </a:r>
                      <a:r>
                        <a:rPr lang="tr-TR" sz="500" spc="10">
                          <a:effectLst/>
                        </a:rPr>
                        <a:t>e</a:t>
                      </a:r>
                      <a:r>
                        <a:rPr lang="tr-TR" sz="500" spc="5">
                          <a:effectLst/>
                        </a:rPr>
                        <a:t>ğ</a:t>
                      </a:r>
                      <a:r>
                        <a:rPr lang="tr-TR" sz="500">
                          <a:effectLst/>
                        </a:rPr>
                        <a:t>e</a:t>
                      </a:r>
                      <a:r>
                        <a:rPr lang="tr-TR" sz="500" spc="20">
                          <a:effectLst/>
                        </a:rPr>
                        <a:t> </a:t>
                      </a:r>
                      <a:r>
                        <a:rPr lang="tr-TR" sz="500" spc="10">
                          <a:effectLst/>
                        </a:rPr>
                        <a:t>b</a:t>
                      </a:r>
                      <a:r>
                        <a:rPr lang="tr-TR" sz="500" spc="5">
                          <a:effectLst/>
                        </a:rPr>
                        <a:t>ağlı</a:t>
                      </a:r>
                      <a:r>
                        <a:rPr lang="tr-TR" sz="500">
                          <a:effectLst/>
                        </a:rPr>
                        <a:t>,</a:t>
                      </a:r>
                      <a:r>
                        <a:rPr lang="tr-TR" sz="500" spc="15">
                          <a:effectLst/>
                        </a:rPr>
                        <a:t> </a:t>
                      </a:r>
                      <a:r>
                        <a:rPr lang="tr-TR" sz="500" spc="5">
                          <a:effectLst/>
                        </a:rPr>
                        <a:t>ila</a:t>
                      </a:r>
                      <a:r>
                        <a:rPr lang="tr-TR" sz="500">
                          <a:effectLst/>
                        </a:rPr>
                        <a:t>ç</a:t>
                      </a:r>
                      <a:r>
                        <a:rPr lang="tr-TR" sz="500" spc="5">
                          <a:effectLst/>
                        </a:rPr>
                        <a:t>,ilacı</a:t>
                      </a:r>
                      <a:r>
                        <a:rPr lang="tr-TR" sz="500">
                          <a:effectLst/>
                        </a:rPr>
                        <a:t>n</a:t>
                      </a:r>
                      <a:r>
                        <a:rPr lang="tr-TR" sz="500" spc="15">
                          <a:effectLst/>
                        </a:rPr>
                        <a:t> </a:t>
                      </a:r>
                      <a:r>
                        <a:rPr lang="tr-TR" sz="500" spc="5">
                          <a:effectLst/>
                        </a:rPr>
                        <a:t>t</a:t>
                      </a:r>
                      <a:r>
                        <a:rPr lang="tr-TR" sz="500" spc="10">
                          <a:effectLst/>
                        </a:rPr>
                        <a:t>e</a:t>
                      </a:r>
                      <a:r>
                        <a:rPr lang="tr-TR" sz="500" spc="5">
                          <a:effectLst/>
                        </a:rPr>
                        <a:t>tikled</a:t>
                      </a:r>
                      <a:r>
                        <a:rPr lang="tr-TR" sz="500">
                          <a:effectLst/>
                        </a:rPr>
                        <a:t>i</a:t>
                      </a:r>
                      <a:r>
                        <a:rPr lang="tr-TR" sz="500" spc="5">
                          <a:effectLst/>
                        </a:rPr>
                        <a:t>ği</a:t>
                      </a:r>
                      <a:r>
                        <a:rPr lang="tr-TR" sz="500">
                          <a:effectLst/>
                        </a:rPr>
                        <a:t>,</a:t>
                      </a:r>
                      <a:endParaRPr lang="tr-TR" sz="700">
                        <a:effectLst/>
                      </a:endParaRPr>
                    </a:p>
                    <a:p>
                      <a:pPr marL="71755" marR="403225" indent="179705">
                        <a:lnSpc>
                          <a:spcPct val="117000"/>
                        </a:lnSpc>
                        <a:spcBef>
                          <a:spcPts val="285"/>
                        </a:spcBef>
                        <a:spcAft>
                          <a:spcPts val="0"/>
                        </a:spcAf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251460">
                        <a:lnSpc>
                          <a:spcPct val="115000"/>
                        </a:lnSpc>
                        <a:spcBef>
                          <a:spcPts val="310"/>
                        </a:spcBef>
                        <a:spcAft>
                          <a:spcPts val="0"/>
                        </a:spcAft>
                      </a:pPr>
                      <a:r>
                        <a:rPr lang="tr-TR" sz="500" spc="5">
                          <a:effectLst/>
                        </a:rPr>
                        <a:t>Hariç:B</a:t>
                      </a:r>
                      <a:r>
                        <a:rPr lang="tr-TR" sz="500" spc="10">
                          <a:effectLst/>
                        </a:rPr>
                        <a:t>a</a:t>
                      </a:r>
                      <a:r>
                        <a:rPr lang="tr-TR" sz="500" spc="5">
                          <a:effectLst/>
                        </a:rPr>
                        <a:t>ş</a:t>
                      </a:r>
                      <a:r>
                        <a:rPr lang="tr-TR" sz="500" spc="10">
                          <a:effectLst/>
                        </a:rPr>
                        <a:t>a</a:t>
                      </a:r>
                      <a:r>
                        <a:rPr lang="tr-TR" sz="500" spc="5">
                          <a:effectLst/>
                        </a:rPr>
                        <a:t>ğrıs</a:t>
                      </a:r>
                      <a:r>
                        <a:rPr lang="tr-TR" sz="500">
                          <a:effectLst/>
                        </a:rPr>
                        <a:t>ı</a:t>
                      </a:r>
                      <a:r>
                        <a:rPr lang="tr-TR" sz="500" spc="15">
                          <a:effectLst/>
                        </a:rPr>
                        <a:t> </a:t>
                      </a:r>
                      <a:r>
                        <a:rPr lang="tr-TR" sz="500" spc="5">
                          <a:effectLst/>
                        </a:rPr>
                        <a:t>(R51</a:t>
                      </a:r>
                      <a:r>
                        <a:rPr lang="tr-TR" sz="500">
                          <a:effectLst/>
                        </a:rPr>
                        <a:t>)</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pPr>
                      <a:r>
                        <a:rPr lang="tr-TR" sz="500" spc="5">
                          <a:effectLst/>
                        </a:rPr>
                        <a:t>Hariç:B</a:t>
                      </a:r>
                      <a:r>
                        <a:rPr lang="tr-TR" sz="500" spc="10">
                          <a:effectLst/>
                        </a:rPr>
                        <a:t>a</a:t>
                      </a:r>
                      <a:r>
                        <a:rPr lang="tr-TR" sz="500" spc="5">
                          <a:effectLst/>
                        </a:rPr>
                        <a:t>ş</a:t>
                      </a:r>
                      <a:r>
                        <a:rPr lang="tr-TR" sz="500" spc="10">
                          <a:effectLst/>
                        </a:rPr>
                        <a:t>a</a:t>
                      </a:r>
                      <a:r>
                        <a:rPr lang="tr-TR" sz="500" spc="5">
                          <a:effectLst/>
                        </a:rPr>
                        <a:t>ğrıs</a:t>
                      </a:r>
                      <a:r>
                        <a:rPr lang="tr-TR" sz="500">
                          <a:effectLst/>
                        </a:rPr>
                        <a:t>ı</a:t>
                      </a:r>
                      <a:r>
                        <a:rPr lang="tr-TR" sz="500" spc="15">
                          <a:effectLst/>
                        </a:rPr>
                        <a:t> </a:t>
                      </a:r>
                      <a:r>
                        <a:rPr lang="tr-TR" sz="500" spc="5">
                          <a:effectLst/>
                        </a:rPr>
                        <a:t>(R51</a:t>
                      </a:r>
                      <a:r>
                        <a:rPr lang="tr-TR" sz="500">
                          <a:effectLst/>
                        </a:rPr>
                        <a:t>)</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344070">
                <a:tc>
                  <a:txBody>
                    <a:bodyPr/>
                    <a:lstStyle/>
                    <a:p>
                      <a:pPr marL="71120" marR="206375" indent="180340">
                        <a:lnSpc>
                          <a:spcPct val="123000"/>
                        </a:lnSpc>
                        <a:spcBef>
                          <a:spcPts val="285"/>
                        </a:spcBef>
                        <a:spcAft>
                          <a:spcPts val="0"/>
                        </a:spcAft>
                      </a:pPr>
                      <a:r>
                        <a:rPr lang="tr-TR" sz="500" spc="5">
                          <a:effectLst/>
                        </a:rPr>
                        <a:t>G43.</a:t>
                      </a:r>
                      <a:r>
                        <a:rPr lang="tr-TR" sz="500">
                          <a:effectLst/>
                        </a:rPr>
                        <a:t>0</a:t>
                      </a:r>
                      <a:r>
                        <a:rPr lang="tr-TR" sz="500" spc="20">
                          <a:effectLst/>
                        </a:rPr>
                        <a:t> </a:t>
                      </a:r>
                      <a:r>
                        <a:rPr lang="tr-TR" sz="500" spc="10">
                          <a:effectLst/>
                        </a:rPr>
                        <a:t>M</a:t>
                      </a:r>
                      <a:r>
                        <a:rPr lang="tr-TR" sz="500" spc="5">
                          <a:effectLst/>
                        </a:rPr>
                        <a:t>igren</a:t>
                      </a:r>
                      <a:r>
                        <a:rPr lang="tr-TR" sz="500">
                          <a:effectLst/>
                        </a:rPr>
                        <a:t>,</a:t>
                      </a:r>
                      <a:r>
                        <a:rPr lang="tr-TR" sz="500" spc="20">
                          <a:effectLst/>
                        </a:rPr>
                        <a:t> </a:t>
                      </a:r>
                      <a:r>
                        <a:rPr lang="tr-TR" sz="500" spc="5">
                          <a:effectLst/>
                        </a:rPr>
                        <a:t>aur</a:t>
                      </a:r>
                      <a:r>
                        <a:rPr lang="tr-TR" sz="500">
                          <a:effectLst/>
                        </a:rPr>
                        <a:t>a</a:t>
                      </a:r>
                      <a:r>
                        <a:rPr lang="tr-TR" sz="500" spc="20">
                          <a:effectLst/>
                        </a:rPr>
                        <a:t> </a:t>
                      </a:r>
                      <a:r>
                        <a:rPr lang="tr-TR" sz="500" spc="5">
                          <a:effectLst/>
                        </a:rPr>
                        <a:t>ol</a:t>
                      </a:r>
                      <a:r>
                        <a:rPr lang="tr-TR" sz="500" spc="10">
                          <a:effectLst/>
                        </a:rPr>
                        <a:t>ma</a:t>
                      </a:r>
                      <a:r>
                        <a:rPr lang="tr-TR" sz="500" spc="5">
                          <a:effectLst/>
                        </a:rPr>
                        <a:t>ksız</a:t>
                      </a:r>
                      <a:r>
                        <a:rPr lang="tr-TR" sz="500">
                          <a:effectLst/>
                        </a:rPr>
                        <a:t>ın</a:t>
                      </a:r>
                      <a:r>
                        <a:rPr lang="tr-TR" sz="500" spc="20">
                          <a:effectLst/>
                        </a:rPr>
                        <a:t> </a:t>
                      </a:r>
                      <a:r>
                        <a:rPr lang="tr-TR" sz="500" spc="5">
                          <a:effectLst/>
                        </a:rPr>
                        <a:t>[bi</a:t>
                      </a:r>
                      <a:r>
                        <a:rPr lang="tr-TR" sz="500">
                          <a:effectLst/>
                        </a:rPr>
                        <a:t>r</a:t>
                      </a:r>
                      <a:r>
                        <a:rPr lang="tr-TR" sz="500" spc="5">
                          <a:effectLst/>
                        </a:rPr>
                        <a:t>l</a:t>
                      </a:r>
                      <a:r>
                        <a:rPr lang="tr-TR" sz="500" spc="10">
                          <a:effectLst/>
                        </a:rPr>
                        <a:t>e</a:t>
                      </a:r>
                      <a:r>
                        <a:rPr lang="tr-TR" sz="500" spc="5">
                          <a:effectLst/>
                        </a:rPr>
                        <a:t>ş</a:t>
                      </a:r>
                      <a:r>
                        <a:rPr lang="tr-TR" sz="500">
                          <a:effectLst/>
                        </a:rPr>
                        <a:t>ik </a:t>
                      </a:r>
                      <a:r>
                        <a:rPr lang="tr-TR" sz="500" spc="5">
                          <a:effectLst/>
                        </a:rPr>
                        <a:t>migren</a:t>
                      </a:r>
                      <a:r>
                        <a:rPr lang="tr-TR" sz="500">
                          <a:effectLst/>
                        </a:rPr>
                        <a:t>]</a:t>
                      </a:r>
                      <a:endParaRPr lang="tr-TR" sz="700">
                        <a:effectLst/>
                      </a:endParaRPr>
                    </a:p>
                    <a:p>
                      <a:pPr marL="71120" marR="206375" indent="180340">
                        <a:lnSpc>
                          <a:spcPct val="123000"/>
                        </a:lnSpc>
                        <a:spcBef>
                          <a:spcPts val="285"/>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pPr>
                      <a:r>
                        <a:rPr lang="tr-TR" sz="500" spc="5">
                          <a:effectLst/>
                        </a:rPr>
                        <a:t>G43.</a:t>
                      </a:r>
                      <a:r>
                        <a:rPr lang="tr-TR" sz="500">
                          <a:effectLst/>
                        </a:rPr>
                        <a:t>0</a:t>
                      </a:r>
                      <a:r>
                        <a:rPr lang="tr-TR" sz="500" spc="20">
                          <a:effectLst/>
                        </a:rPr>
                        <a:t> </a:t>
                      </a:r>
                      <a:r>
                        <a:rPr lang="tr-TR" sz="500" spc="10">
                          <a:effectLst/>
                        </a:rPr>
                        <a:t>M</a:t>
                      </a:r>
                      <a:r>
                        <a:rPr lang="tr-TR" sz="500" spc="5">
                          <a:effectLst/>
                        </a:rPr>
                        <a:t>igren</a:t>
                      </a:r>
                      <a:r>
                        <a:rPr lang="tr-TR" sz="500">
                          <a:effectLst/>
                        </a:rPr>
                        <a:t>,</a:t>
                      </a:r>
                      <a:r>
                        <a:rPr lang="tr-TR" sz="500" spc="20">
                          <a:effectLst/>
                        </a:rPr>
                        <a:t> </a:t>
                      </a:r>
                      <a:r>
                        <a:rPr lang="tr-TR" sz="500" spc="5">
                          <a:effectLst/>
                        </a:rPr>
                        <a:t>aur</a:t>
                      </a:r>
                      <a:r>
                        <a:rPr lang="tr-TR" sz="500">
                          <a:effectLst/>
                        </a:rPr>
                        <a:t>a</a:t>
                      </a:r>
                      <a:r>
                        <a:rPr lang="tr-TR" sz="500" spc="20">
                          <a:effectLst/>
                        </a:rPr>
                        <a:t> </a:t>
                      </a:r>
                      <a:r>
                        <a:rPr lang="tr-TR" sz="500" spc="5">
                          <a:effectLst/>
                        </a:rPr>
                        <a:t>ol</a:t>
                      </a:r>
                      <a:r>
                        <a:rPr lang="tr-TR" sz="500" spc="10">
                          <a:effectLst/>
                        </a:rPr>
                        <a:t>ma</a:t>
                      </a:r>
                      <a:r>
                        <a:rPr lang="tr-TR" sz="500" spc="5">
                          <a:effectLst/>
                        </a:rPr>
                        <a:t>ksız</a:t>
                      </a:r>
                      <a:r>
                        <a:rPr lang="tr-TR" sz="500">
                          <a:effectLst/>
                        </a:rPr>
                        <a:t>ın</a:t>
                      </a:r>
                      <a:r>
                        <a:rPr lang="tr-TR" sz="500" spc="20">
                          <a:effectLst/>
                        </a:rPr>
                        <a:t> </a:t>
                      </a:r>
                      <a:r>
                        <a:rPr lang="tr-TR" sz="500">
                          <a:effectLst/>
                        </a:rPr>
                        <a:t>[</a:t>
                      </a:r>
                      <a:r>
                        <a:rPr lang="tr-TR" sz="500" spc="20">
                          <a:effectLst/>
                        </a:rPr>
                        <a:t> </a:t>
                      </a:r>
                      <a:r>
                        <a:rPr lang="tr-TR" sz="500" spc="5">
                          <a:effectLst/>
                        </a:rPr>
                        <a:t>b</a:t>
                      </a:r>
                      <a:r>
                        <a:rPr lang="tr-TR" sz="500">
                          <a:effectLst/>
                        </a:rPr>
                        <a:t>i</a:t>
                      </a:r>
                      <a:r>
                        <a:rPr lang="tr-TR" sz="500" spc="5">
                          <a:effectLst/>
                        </a:rPr>
                        <a:t>rleşi</a:t>
                      </a:r>
                      <a:r>
                        <a:rPr lang="tr-TR" sz="500">
                          <a:effectLst/>
                        </a:rPr>
                        <a:t>k</a:t>
                      </a:r>
                      <a:r>
                        <a:rPr lang="tr-TR" sz="500" spc="20">
                          <a:effectLst/>
                        </a:rPr>
                        <a:t> </a:t>
                      </a:r>
                      <a:r>
                        <a:rPr lang="tr-TR" sz="500" spc="10">
                          <a:effectLst/>
                        </a:rPr>
                        <a:t>m</a:t>
                      </a:r>
                      <a:r>
                        <a:rPr lang="tr-TR" sz="500" spc="5">
                          <a:effectLst/>
                        </a:rPr>
                        <a:t>igren</a:t>
                      </a:r>
                      <a:r>
                        <a:rPr lang="tr-TR" sz="500">
                          <a:effectLst/>
                        </a:rPr>
                        <a:t>]</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251460">
                        <a:lnSpc>
                          <a:spcPct val="115000"/>
                        </a:lnSpc>
                        <a:spcBef>
                          <a:spcPts val="310"/>
                        </a:spcBef>
                        <a:spcAft>
                          <a:spcPts val="0"/>
                        </a:spcAft>
                      </a:pPr>
                      <a:r>
                        <a:rPr lang="tr-TR" sz="500" spc="5">
                          <a:effectLst/>
                        </a:rPr>
                        <a:t>G43.</a:t>
                      </a:r>
                      <a:r>
                        <a:rPr lang="tr-TR" sz="500">
                          <a:effectLst/>
                        </a:rPr>
                        <a:t>1</a:t>
                      </a:r>
                      <a:r>
                        <a:rPr lang="tr-TR" sz="500" spc="20">
                          <a:effectLst/>
                        </a:rPr>
                        <a:t> </a:t>
                      </a:r>
                      <a:r>
                        <a:rPr lang="tr-TR" sz="500" spc="10">
                          <a:effectLst/>
                        </a:rPr>
                        <a:t>M</a:t>
                      </a:r>
                      <a:r>
                        <a:rPr lang="tr-TR" sz="500">
                          <a:effectLst/>
                        </a:rPr>
                        <a:t>i</a:t>
                      </a:r>
                      <a:r>
                        <a:rPr lang="tr-TR" sz="500" spc="5">
                          <a:effectLst/>
                        </a:rPr>
                        <a:t>g</a:t>
                      </a:r>
                      <a:r>
                        <a:rPr lang="tr-TR" sz="500" spc="10">
                          <a:effectLst/>
                        </a:rPr>
                        <a:t>r</a:t>
                      </a:r>
                      <a:r>
                        <a:rPr lang="tr-TR" sz="500" spc="5">
                          <a:effectLst/>
                        </a:rPr>
                        <a:t>en</a:t>
                      </a:r>
                      <a:r>
                        <a:rPr lang="tr-TR" sz="500">
                          <a:effectLst/>
                        </a:rPr>
                        <a:t>,</a:t>
                      </a:r>
                      <a:r>
                        <a:rPr lang="tr-TR" sz="500" spc="20">
                          <a:effectLst/>
                        </a:rPr>
                        <a:t> </a:t>
                      </a:r>
                      <a:r>
                        <a:rPr lang="tr-TR" sz="500" spc="5">
                          <a:effectLst/>
                        </a:rPr>
                        <a:t>aur</a:t>
                      </a:r>
                      <a:r>
                        <a:rPr lang="tr-TR" sz="500">
                          <a:effectLst/>
                        </a:rPr>
                        <a:t>a</a:t>
                      </a:r>
                      <a:r>
                        <a:rPr lang="tr-TR" sz="500" spc="20">
                          <a:effectLst/>
                        </a:rPr>
                        <a:t> </a:t>
                      </a:r>
                      <a:r>
                        <a:rPr lang="tr-TR" sz="500" spc="5">
                          <a:effectLst/>
                        </a:rPr>
                        <a:t>il</a:t>
                      </a:r>
                      <a:r>
                        <a:rPr lang="tr-TR" sz="500">
                          <a:effectLst/>
                        </a:rPr>
                        <a:t>e</a:t>
                      </a:r>
                      <a:r>
                        <a:rPr lang="tr-TR" sz="500" spc="20">
                          <a:effectLst/>
                        </a:rPr>
                        <a:t> </a:t>
                      </a:r>
                      <a:r>
                        <a:rPr lang="tr-TR" sz="500">
                          <a:effectLst/>
                        </a:rPr>
                        <a:t>[</a:t>
                      </a:r>
                      <a:r>
                        <a:rPr lang="tr-TR" sz="500" spc="20">
                          <a:effectLst/>
                        </a:rPr>
                        <a:t> </a:t>
                      </a:r>
                      <a:r>
                        <a:rPr lang="tr-TR" sz="500" spc="5">
                          <a:effectLst/>
                        </a:rPr>
                        <a:t>Kla</a:t>
                      </a:r>
                      <a:r>
                        <a:rPr lang="tr-TR" sz="500" spc="10">
                          <a:effectLst/>
                        </a:rPr>
                        <a:t>s</a:t>
                      </a:r>
                      <a:r>
                        <a:rPr lang="tr-TR" sz="500" spc="5">
                          <a:effectLst/>
                        </a:rPr>
                        <a:t>i</a:t>
                      </a:r>
                      <a:r>
                        <a:rPr lang="tr-TR" sz="500">
                          <a:effectLst/>
                        </a:rPr>
                        <a:t>k</a:t>
                      </a:r>
                      <a:r>
                        <a:rPr lang="tr-TR" sz="500" spc="20">
                          <a:effectLst/>
                        </a:rPr>
                        <a:t> </a:t>
                      </a:r>
                      <a:r>
                        <a:rPr lang="tr-TR" sz="500" spc="5">
                          <a:effectLst/>
                        </a:rPr>
                        <a:t>migren</a:t>
                      </a:r>
                      <a:r>
                        <a:rPr lang="tr-TR" sz="500">
                          <a:effectLst/>
                        </a:rPr>
                        <a:t>]</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pPr>
                      <a:r>
                        <a:rPr lang="tr-TR" sz="500" spc="5">
                          <a:effectLst/>
                        </a:rPr>
                        <a:t>G43.</a:t>
                      </a:r>
                      <a:r>
                        <a:rPr lang="tr-TR" sz="500">
                          <a:effectLst/>
                        </a:rPr>
                        <a:t>1</a:t>
                      </a:r>
                      <a:r>
                        <a:rPr lang="tr-TR" sz="500" spc="270">
                          <a:effectLst/>
                        </a:rPr>
                        <a:t> </a:t>
                      </a:r>
                      <a:r>
                        <a:rPr lang="tr-TR" sz="500" spc="10">
                          <a:effectLst/>
                        </a:rPr>
                        <a:t>M</a:t>
                      </a:r>
                      <a:r>
                        <a:rPr lang="tr-TR" sz="500">
                          <a:effectLst/>
                        </a:rPr>
                        <a:t>i</a:t>
                      </a:r>
                      <a:r>
                        <a:rPr lang="tr-TR" sz="500" spc="5">
                          <a:effectLst/>
                        </a:rPr>
                        <a:t>gre</a:t>
                      </a:r>
                      <a:r>
                        <a:rPr lang="tr-TR" sz="500" spc="10">
                          <a:effectLst/>
                        </a:rPr>
                        <a:t>n</a:t>
                      </a:r>
                      <a:r>
                        <a:rPr lang="tr-TR" sz="500">
                          <a:effectLst/>
                        </a:rPr>
                        <a:t>,</a:t>
                      </a:r>
                      <a:r>
                        <a:rPr lang="tr-TR" sz="500" spc="15">
                          <a:effectLst/>
                        </a:rPr>
                        <a:t> </a:t>
                      </a:r>
                      <a:r>
                        <a:rPr lang="tr-TR" sz="500" spc="5">
                          <a:effectLst/>
                        </a:rPr>
                        <a:t>a</a:t>
                      </a:r>
                      <a:r>
                        <a:rPr lang="tr-TR" sz="500" spc="10">
                          <a:effectLst/>
                        </a:rPr>
                        <a:t>u</a:t>
                      </a:r>
                      <a:r>
                        <a:rPr lang="tr-TR" sz="500" spc="5">
                          <a:effectLst/>
                        </a:rPr>
                        <a:t>r</a:t>
                      </a:r>
                      <a:r>
                        <a:rPr lang="tr-TR" sz="500">
                          <a:effectLst/>
                        </a:rPr>
                        <a:t>a</a:t>
                      </a:r>
                      <a:r>
                        <a:rPr lang="tr-TR" sz="500" spc="15">
                          <a:effectLst/>
                        </a:rPr>
                        <a:t> </a:t>
                      </a:r>
                      <a:r>
                        <a:rPr lang="tr-TR" sz="500" spc="10">
                          <a:effectLst/>
                        </a:rPr>
                        <a:t>i</a:t>
                      </a:r>
                      <a:r>
                        <a:rPr lang="tr-TR" sz="500" spc="5">
                          <a:effectLst/>
                        </a:rPr>
                        <a:t>l</a:t>
                      </a:r>
                      <a:r>
                        <a:rPr lang="tr-TR" sz="500">
                          <a:effectLst/>
                        </a:rPr>
                        <a:t>e</a:t>
                      </a:r>
                      <a:r>
                        <a:rPr lang="tr-TR" sz="500" spc="15">
                          <a:effectLst/>
                        </a:rPr>
                        <a:t> </a:t>
                      </a:r>
                      <a:r>
                        <a:rPr lang="tr-TR" sz="500">
                          <a:effectLst/>
                        </a:rPr>
                        <a:t>[</a:t>
                      </a:r>
                      <a:r>
                        <a:rPr lang="tr-TR" sz="500" spc="20">
                          <a:effectLst/>
                        </a:rPr>
                        <a:t> </a:t>
                      </a:r>
                      <a:r>
                        <a:rPr lang="tr-TR" sz="500" spc="5">
                          <a:effectLst/>
                        </a:rPr>
                        <a:t>Kla</a:t>
                      </a:r>
                      <a:r>
                        <a:rPr lang="tr-TR" sz="500" spc="10">
                          <a:effectLst/>
                        </a:rPr>
                        <a:t>s</a:t>
                      </a:r>
                      <a:r>
                        <a:rPr lang="tr-TR" sz="500" spc="5">
                          <a:effectLst/>
                        </a:rPr>
                        <a:t>i</a:t>
                      </a:r>
                      <a:r>
                        <a:rPr lang="tr-TR" sz="500">
                          <a:effectLst/>
                        </a:rPr>
                        <a:t>k</a:t>
                      </a:r>
                      <a:r>
                        <a:rPr lang="tr-TR" sz="500" spc="15">
                          <a:effectLst/>
                        </a:rPr>
                        <a:t> m</a:t>
                      </a:r>
                      <a:r>
                        <a:rPr lang="tr-TR" sz="500">
                          <a:effectLst/>
                        </a:rPr>
                        <a:t>i</a:t>
                      </a:r>
                      <a:r>
                        <a:rPr lang="tr-TR" sz="500" spc="5">
                          <a:effectLst/>
                        </a:rPr>
                        <a:t>gren</a:t>
                      </a:r>
                      <a:r>
                        <a:rPr lang="tr-TR" sz="500">
                          <a:effectLst/>
                        </a:rPr>
                        <a:t>]</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632460">
                        <a:lnSpc>
                          <a:spcPct val="115000"/>
                        </a:lnSpc>
                        <a:spcBef>
                          <a:spcPts val="310"/>
                        </a:spcBef>
                        <a:spcAft>
                          <a:spcPts val="0"/>
                        </a:spcAft>
                      </a:pPr>
                      <a:r>
                        <a:rPr lang="tr-TR" sz="500" spc="10">
                          <a:effectLst/>
                        </a:rPr>
                        <a:t>M</a:t>
                      </a:r>
                      <a:r>
                        <a:rPr lang="tr-TR" sz="500">
                          <a:effectLst/>
                        </a:rPr>
                        <a:t>i</a:t>
                      </a:r>
                      <a:r>
                        <a:rPr lang="tr-TR" sz="500" spc="5">
                          <a:effectLst/>
                        </a:rPr>
                        <a:t>gren</a:t>
                      </a:r>
                      <a:r>
                        <a:rPr lang="tr-TR" sz="500">
                          <a:effectLst/>
                        </a:rPr>
                        <a:t>:</a:t>
                      </a:r>
                      <a:endParaRPr lang="tr-TR" sz="700">
                        <a:effectLst/>
                      </a:endParaRPr>
                    </a:p>
                    <a:p>
                      <a:pPr marL="632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0825">
                        <a:lnSpc>
                          <a:spcPct val="115000"/>
                        </a:lnSpc>
                        <a:spcBef>
                          <a:spcPts val="310"/>
                        </a:spcBef>
                        <a:spcAft>
                          <a:spcPts val="0"/>
                        </a:spcAft>
                        <a:tabLst>
                          <a:tab pos="878840" algn="l"/>
                        </a:tabLst>
                      </a:pPr>
                      <a:r>
                        <a:rPr lang="tr-TR" sz="500" spc="5">
                          <a:effectLst/>
                        </a:rPr>
                        <a:t>G43.1</a:t>
                      </a:r>
                      <a:r>
                        <a:rPr lang="tr-TR" sz="500">
                          <a:effectLst/>
                        </a:rPr>
                        <a:t>0	t</a:t>
                      </a:r>
                      <a:r>
                        <a:rPr lang="tr-TR" sz="500" spc="5">
                          <a:effectLst/>
                        </a:rPr>
                        <a:t>ipi</a:t>
                      </a:r>
                      <a:r>
                        <a:rPr lang="tr-TR" sz="500">
                          <a:effectLst/>
                        </a:rPr>
                        <a:t>k</a:t>
                      </a:r>
                      <a:r>
                        <a:rPr lang="tr-TR" sz="500" spc="20">
                          <a:effectLst/>
                        </a:rPr>
                        <a:t> </a:t>
                      </a:r>
                      <a:r>
                        <a:rPr lang="tr-TR" sz="500">
                          <a:effectLst/>
                        </a:rPr>
                        <a:t>a</a:t>
                      </a:r>
                      <a:r>
                        <a:rPr lang="tr-TR" sz="500" spc="5">
                          <a:effectLst/>
                        </a:rPr>
                        <a:t>ur</a:t>
                      </a:r>
                      <a:r>
                        <a:rPr lang="tr-TR" sz="500">
                          <a:effectLst/>
                        </a:rPr>
                        <a:t>a</a:t>
                      </a:r>
                      <a:r>
                        <a:rPr lang="tr-TR" sz="500" spc="20">
                          <a:effectLst/>
                        </a:rPr>
                        <a:t> </a:t>
                      </a:r>
                      <a:r>
                        <a:rPr lang="tr-TR" sz="500" spc="5">
                          <a:effectLst/>
                        </a:rPr>
                        <a:t>i</a:t>
                      </a:r>
                      <a:r>
                        <a:rPr lang="tr-TR" sz="500">
                          <a:effectLst/>
                        </a:rPr>
                        <a:t>le</a:t>
                      </a:r>
                      <a:endParaRPr lang="tr-TR" sz="700">
                        <a:effectLst/>
                      </a:endParaRPr>
                    </a:p>
                    <a:p>
                      <a:pPr marL="250825">
                        <a:lnSpc>
                          <a:spcPct val="115000"/>
                        </a:lnSpc>
                        <a:spcBef>
                          <a:spcPts val="310"/>
                        </a:spcBef>
                        <a:spcAft>
                          <a:spcPts val="0"/>
                        </a:spcAft>
                        <a:tabLst>
                          <a:tab pos="878840" algn="l"/>
                        </a:tabLst>
                      </a:pPr>
                      <a:r>
                        <a:rPr lang="tr-TR" sz="700">
                          <a:effectLst/>
                        </a:rPr>
                        <a:t> </a:t>
                      </a:r>
                      <a:endParaRPr lang="tr-TR" sz="700">
                        <a:effectLst/>
                        <a:latin typeface="Calibri"/>
                        <a:ea typeface="Times New Roman"/>
                        <a:cs typeface="Times New Roman"/>
                      </a:endParaRPr>
                    </a:p>
                  </a:txBody>
                  <a:tcPr marL="0" marR="0" marT="0" marB="0"/>
                </a:tc>
              </a:tr>
              <a:tr h="245431">
                <a:tc>
                  <a:txBody>
                    <a:bodyPr/>
                    <a:lstStyle/>
                    <a:p>
                      <a:pPr marL="303530">
                        <a:lnSpc>
                          <a:spcPct val="115000"/>
                        </a:lnSpc>
                        <a:spcBef>
                          <a:spcPts val="265"/>
                        </a:spcBef>
                        <a:spcAft>
                          <a:spcPts val="0"/>
                        </a:spcAft>
                        <a:tabLst>
                          <a:tab pos="532130" algn="l"/>
                        </a:tabLst>
                      </a:pPr>
                      <a:r>
                        <a:rPr lang="tr-TR" sz="600">
                          <a:effectLst/>
                        </a:rPr>
                        <a:t>	</a:t>
                      </a:r>
                      <a:r>
                        <a:rPr lang="tr-TR" sz="600" spc="5">
                          <a:effectLst/>
                        </a:rPr>
                        <a:t>aur</a:t>
                      </a:r>
                      <a:r>
                        <a:rPr lang="tr-TR" sz="600" spc="10">
                          <a:effectLst/>
                        </a:rPr>
                        <a:t>a</a:t>
                      </a:r>
                      <a:r>
                        <a:rPr lang="tr-TR" sz="600">
                          <a:effectLst/>
                        </a:rPr>
                        <a:t>,</a:t>
                      </a:r>
                      <a:r>
                        <a:rPr lang="tr-TR" sz="600" spc="15">
                          <a:effectLst/>
                        </a:rPr>
                        <a:t> </a:t>
                      </a:r>
                      <a:r>
                        <a:rPr lang="tr-TR" sz="600" spc="10">
                          <a:effectLst/>
                        </a:rPr>
                        <a:t>b</a:t>
                      </a:r>
                      <a:r>
                        <a:rPr lang="tr-TR" sz="600" spc="5">
                          <a:effectLst/>
                        </a:rPr>
                        <a:t>aş</a:t>
                      </a:r>
                      <a:r>
                        <a:rPr lang="tr-TR" sz="600" spc="10">
                          <a:effectLst/>
                        </a:rPr>
                        <a:t>a</a:t>
                      </a:r>
                      <a:r>
                        <a:rPr lang="tr-TR" sz="600" spc="5">
                          <a:effectLst/>
                        </a:rPr>
                        <a:t>ğrıs</a:t>
                      </a:r>
                      <a:r>
                        <a:rPr lang="tr-TR" sz="600">
                          <a:effectLst/>
                        </a:rPr>
                        <a:t>ı</a:t>
                      </a:r>
                      <a:r>
                        <a:rPr lang="tr-TR" sz="600" spc="20">
                          <a:effectLst/>
                        </a:rPr>
                        <a:t> </a:t>
                      </a:r>
                      <a:r>
                        <a:rPr lang="tr-TR" sz="600" spc="5">
                          <a:effectLst/>
                        </a:rPr>
                        <a:t>o</a:t>
                      </a:r>
                      <a:r>
                        <a:rPr lang="tr-TR" sz="600" spc="10">
                          <a:effectLst/>
                        </a:rPr>
                        <a:t>l</a:t>
                      </a:r>
                      <a:r>
                        <a:rPr lang="tr-TR" sz="600" spc="5">
                          <a:effectLst/>
                        </a:rPr>
                        <a:t>m</a:t>
                      </a:r>
                      <a:r>
                        <a:rPr lang="tr-TR" sz="600" spc="10">
                          <a:effectLst/>
                        </a:rPr>
                        <a:t>a</a:t>
                      </a:r>
                      <a:r>
                        <a:rPr lang="tr-TR" sz="600" spc="5">
                          <a:effectLst/>
                        </a:rPr>
                        <a:t>k</a:t>
                      </a:r>
                      <a:r>
                        <a:rPr lang="tr-TR" sz="600" spc="10">
                          <a:effectLst/>
                        </a:rPr>
                        <a:t>s</a:t>
                      </a:r>
                      <a:r>
                        <a:rPr lang="tr-TR" sz="600">
                          <a:effectLst/>
                        </a:rPr>
                        <a:t>ı</a:t>
                      </a:r>
                      <a:r>
                        <a:rPr lang="tr-TR" sz="600" spc="10">
                          <a:effectLst/>
                        </a:rPr>
                        <a:t>z</a:t>
                      </a:r>
                      <a:r>
                        <a:rPr lang="tr-TR" sz="600" spc="5">
                          <a:effectLst/>
                        </a:rPr>
                        <a:t>ı</a:t>
                      </a:r>
                      <a:r>
                        <a:rPr lang="tr-TR" sz="600">
                          <a:effectLst/>
                        </a:rPr>
                        <a:t>n</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tabLst>
                          <a:tab pos="879475" algn="l"/>
                        </a:tabLst>
                      </a:pPr>
                      <a:r>
                        <a:rPr lang="tr-TR" sz="500" spc="5">
                          <a:effectLst/>
                        </a:rPr>
                        <a:t>G43.1</a:t>
                      </a:r>
                      <a:r>
                        <a:rPr lang="tr-TR" sz="500">
                          <a:effectLst/>
                        </a:rPr>
                        <a:t>1	</a:t>
                      </a:r>
                      <a:r>
                        <a:rPr lang="tr-TR" sz="500" spc="5">
                          <a:effectLst/>
                        </a:rPr>
                        <a:t>Uza</a:t>
                      </a:r>
                      <a:r>
                        <a:rPr lang="tr-TR" sz="500" spc="10">
                          <a:effectLst/>
                        </a:rPr>
                        <a:t>m</a:t>
                      </a:r>
                      <a:r>
                        <a:rPr lang="tr-TR" sz="500" spc="15">
                          <a:effectLst/>
                        </a:rPr>
                        <a:t>i</a:t>
                      </a:r>
                      <a:r>
                        <a:rPr lang="tr-TR" sz="500">
                          <a:effectLst/>
                        </a:rPr>
                        <a:t>ş</a:t>
                      </a:r>
                      <a:r>
                        <a:rPr lang="tr-TR" sz="500" spc="20">
                          <a:effectLst/>
                        </a:rPr>
                        <a:t> </a:t>
                      </a:r>
                      <a:r>
                        <a:rPr lang="tr-TR" sz="500">
                          <a:effectLst/>
                        </a:rPr>
                        <a:t>a</a:t>
                      </a:r>
                      <a:r>
                        <a:rPr lang="tr-TR" sz="500" spc="5">
                          <a:effectLst/>
                        </a:rPr>
                        <a:t>ur</a:t>
                      </a:r>
                      <a:r>
                        <a:rPr lang="tr-TR" sz="500">
                          <a:effectLst/>
                        </a:rPr>
                        <a:t>a</a:t>
                      </a:r>
                      <a:r>
                        <a:rPr lang="tr-TR" sz="500" spc="20">
                          <a:effectLst/>
                        </a:rPr>
                        <a:t> </a:t>
                      </a:r>
                      <a:r>
                        <a:rPr lang="tr-TR" sz="500" spc="5">
                          <a:effectLst/>
                        </a:rPr>
                        <a:t>il</a:t>
                      </a:r>
                      <a:r>
                        <a:rPr lang="tr-TR" sz="500">
                          <a:effectLst/>
                        </a:rPr>
                        <a:t>e</a:t>
                      </a:r>
                      <a:endParaRPr lang="tr-TR" sz="700">
                        <a:effectLst/>
                      </a:endParaRPr>
                    </a:p>
                    <a:p>
                      <a:pPr marL="251460">
                        <a:lnSpc>
                          <a:spcPct val="115000"/>
                        </a:lnSpc>
                        <a:spcBef>
                          <a:spcPts val="310"/>
                        </a:spcBef>
                        <a:spcAft>
                          <a:spcPts val="0"/>
                        </a:spcAft>
                        <a:tabLst>
                          <a:tab pos="879475" algn="l"/>
                        </a:tabLst>
                      </a:pPr>
                      <a:r>
                        <a:rPr lang="tr-TR" sz="700">
                          <a:effectLst/>
                        </a:rPr>
                        <a:t> </a:t>
                      </a:r>
                      <a:endParaRPr lang="tr-TR" sz="700">
                        <a:effectLst/>
                        <a:latin typeface="Calibri"/>
                        <a:ea typeface="Times New Roman"/>
                        <a:cs typeface="Times New Roman"/>
                      </a:endParaRPr>
                    </a:p>
                  </a:txBody>
                  <a:tcPr marL="0" marR="0" marT="0" marB="0"/>
                </a:tc>
              </a:tr>
              <a:tr h="245431">
                <a:tc>
                  <a:txBody>
                    <a:bodyPr/>
                    <a:lstStyle/>
                    <a:p>
                      <a:pPr marL="303530">
                        <a:lnSpc>
                          <a:spcPct val="115000"/>
                        </a:lnSpc>
                        <a:spcBef>
                          <a:spcPts val="265"/>
                        </a:spcBef>
                        <a:spcAft>
                          <a:spcPts val="0"/>
                        </a:spcAft>
                        <a:tabLst>
                          <a:tab pos="532130" algn="l"/>
                        </a:tabLst>
                      </a:pPr>
                      <a:r>
                        <a:rPr lang="tr-TR" sz="600">
                          <a:effectLst/>
                        </a:rPr>
                        <a:t>	</a:t>
                      </a:r>
                      <a:r>
                        <a:rPr lang="tr-TR" sz="600" spc="5">
                          <a:effectLst/>
                        </a:rPr>
                        <a:t>basi</a:t>
                      </a:r>
                      <a:r>
                        <a:rPr lang="tr-TR" sz="600" spc="10">
                          <a:effectLst/>
                        </a:rPr>
                        <a:t>l</a:t>
                      </a:r>
                      <a:r>
                        <a:rPr lang="tr-TR" sz="600" spc="5">
                          <a:effectLst/>
                        </a:rPr>
                        <a:t>a</a:t>
                      </a:r>
                      <a:r>
                        <a:rPr lang="tr-TR" sz="600">
                          <a:effectLst/>
                        </a:rPr>
                        <a:t>r</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tabLst>
                          <a:tab pos="879475" algn="l"/>
                        </a:tabLst>
                      </a:pPr>
                      <a:r>
                        <a:rPr lang="tr-TR" sz="500" spc="5">
                          <a:effectLst/>
                        </a:rPr>
                        <a:t>G43.1</a:t>
                      </a:r>
                      <a:r>
                        <a:rPr lang="tr-TR" sz="500">
                          <a:effectLst/>
                        </a:rPr>
                        <a:t>2	</a:t>
                      </a:r>
                      <a:r>
                        <a:rPr lang="tr-TR" sz="500" spc="5">
                          <a:effectLst/>
                        </a:rPr>
                        <a:t>Aku</a:t>
                      </a:r>
                      <a:r>
                        <a:rPr lang="tr-TR" sz="500">
                          <a:effectLst/>
                        </a:rPr>
                        <a:t>t</a:t>
                      </a:r>
                      <a:r>
                        <a:rPr lang="tr-TR" sz="500" spc="20">
                          <a:effectLst/>
                        </a:rPr>
                        <a:t> </a:t>
                      </a:r>
                      <a:r>
                        <a:rPr lang="tr-TR" sz="500" spc="5">
                          <a:effectLst/>
                        </a:rPr>
                        <a:t>-onse</a:t>
                      </a:r>
                      <a:r>
                        <a:rPr lang="tr-TR" sz="500">
                          <a:effectLst/>
                        </a:rPr>
                        <a:t>t</a:t>
                      </a:r>
                      <a:r>
                        <a:rPr lang="tr-TR" sz="500" spc="20">
                          <a:effectLst/>
                        </a:rPr>
                        <a:t> </a:t>
                      </a:r>
                      <a:r>
                        <a:rPr lang="tr-TR" sz="500" spc="5">
                          <a:effectLst/>
                        </a:rPr>
                        <a:t>aur</a:t>
                      </a:r>
                      <a:r>
                        <a:rPr lang="tr-TR" sz="500">
                          <a:effectLst/>
                        </a:rPr>
                        <a:t>a</a:t>
                      </a:r>
                      <a:r>
                        <a:rPr lang="tr-TR" sz="500" spc="20">
                          <a:effectLst/>
                        </a:rPr>
                        <a:t> </a:t>
                      </a:r>
                      <a:r>
                        <a:rPr lang="tr-TR" sz="500" spc="5">
                          <a:effectLst/>
                        </a:rPr>
                        <a:t>il</a:t>
                      </a:r>
                      <a:r>
                        <a:rPr lang="tr-TR" sz="500">
                          <a:effectLst/>
                        </a:rPr>
                        <a:t>e</a:t>
                      </a:r>
                      <a:endParaRPr lang="tr-TR" sz="700">
                        <a:effectLst/>
                      </a:endParaRPr>
                    </a:p>
                    <a:p>
                      <a:pPr marL="251460">
                        <a:lnSpc>
                          <a:spcPct val="115000"/>
                        </a:lnSpc>
                        <a:spcBef>
                          <a:spcPts val="310"/>
                        </a:spcBef>
                        <a:spcAft>
                          <a:spcPts val="0"/>
                        </a:spcAft>
                        <a:tabLst>
                          <a:tab pos="879475" algn="l"/>
                        </a:tabLst>
                      </a:pPr>
                      <a:r>
                        <a:rPr lang="tr-TR" sz="700">
                          <a:effectLst/>
                        </a:rPr>
                        <a:t> </a:t>
                      </a:r>
                      <a:endParaRPr lang="tr-TR" sz="700">
                        <a:effectLst/>
                        <a:latin typeface="Calibri"/>
                        <a:ea typeface="Times New Roman"/>
                        <a:cs typeface="Times New Roman"/>
                      </a:endParaRPr>
                    </a:p>
                  </a:txBody>
                  <a:tcPr marL="0" marR="0" marT="0" marB="0"/>
                </a:tc>
              </a:tr>
              <a:tr h="344070">
                <a:tc>
                  <a:txBody>
                    <a:bodyPr/>
                    <a:lstStyle/>
                    <a:p>
                      <a:pPr marL="303530">
                        <a:lnSpc>
                          <a:spcPct val="115000"/>
                        </a:lnSpc>
                        <a:spcBef>
                          <a:spcPts val="265"/>
                        </a:spcBef>
                        <a:spcAft>
                          <a:spcPts val="0"/>
                        </a:spcAft>
                        <a:tabLst>
                          <a:tab pos="532130" algn="l"/>
                        </a:tabLst>
                      </a:pPr>
                      <a:r>
                        <a:rPr lang="tr-TR" sz="600">
                          <a:effectLst/>
                        </a:rPr>
                        <a:t>	</a:t>
                      </a:r>
                      <a:r>
                        <a:rPr lang="tr-TR" sz="600" spc="5">
                          <a:effectLst/>
                        </a:rPr>
                        <a:t>eq</a:t>
                      </a:r>
                      <a:r>
                        <a:rPr lang="tr-TR" sz="600" spc="10">
                          <a:effectLst/>
                        </a:rPr>
                        <a:t>u</a:t>
                      </a:r>
                      <a:r>
                        <a:rPr lang="tr-TR" sz="600" spc="5">
                          <a:effectLst/>
                        </a:rPr>
                        <a:t>iv</a:t>
                      </a:r>
                      <a:r>
                        <a:rPr lang="tr-TR" sz="600" spc="10">
                          <a:effectLst/>
                        </a:rPr>
                        <a:t>a</a:t>
                      </a:r>
                      <a:r>
                        <a:rPr lang="tr-TR" sz="600" spc="5">
                          <a:effectLst/>
                        </a:rPr>
                        <a:t>le</a:t>
                      </a:r>
                      <a:r>
                        <a:rPr lang="tr-TR" sz="600" spc="10">
                          <a:effectLst/>
                        </a:rPr>
                        <a:t>n</a:t>
                      </a:r>
                      <a:r>
                        <a:rPr lang="tr-TR" sz="600">
                          <a:effectLst/>
                        </a:rPr>
                        <a:t>t</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71120" marR="55245" indent="179705">
                        <a:lnSpc>
                          <a:spcPct val="123000"/>
                        </a:lnSpc>
                        <a:spcBef>
                          <a:spcPts val="285"/>
                        </a:spcBef>
                        <a:spcAft>
                          <a:spcPts val="0"/>
                        </a:spcAft>
                      </a:pPr>
                      <a:r>
                        <a:rPr lang="tr-TR" sz="500">
                          <a:effectLst/>
                        </a:rPr>
                        <a:t>n</a:t>
                      </a:r>
                      <a:r>
                        <a:rPr lang="tr-TR" sz="500" spc="5">
                          <a:effectLst/>
                        </a:rPr>
                        <a:t>ör</a:t>
                      </a:r>
                      <a:r>
                        <a:rPr lang="tr-TR" sz="500" spc="10">
                          <a:effectLst/>
                        </a:rPr>
                        <a:t>o</a:t>
                      </a:r>
                      <a:r>
                        <a:rPr lang="tr-TR" sz="500">
                          <a:effectLst/>
                        </a:rPr>
                        <a:t>l</a:t>
                      </a:r>
                      <a:r>
                        <a:rPr lang="tr-TR" sz="500" spc="5">
                          <a:effectLst/>
                        </a:rPr>
                        <a:t>oji</a:t>
                      </a:r>
                      <a:r>
                        <a:rPr lang="tr-TR" sz="500">
                          <a:effectLst/>
                        </a:rPr>
                        <a:t>k</a:t>
                      </a:r>
                      <a:r>
                        <a:rPr lang="tr-TR" sz="500" spc="20">
                          <a:effectLst/>
                        </a:rPr>
                        <a:t> </a:t>
                      </a:r>
                      <a:r>
                        <a:rPr lang="tr-TR" sz="500" spc="5">
                          <a:effectLst/>
                        </a:rPr>
                        <a:t>se</a:t>
                      </a:r>
                      <a:r>
                        <a:rPr lang="tr-TR" sz="500" spc="10">
                          <a:effectLst/>
                        </a:rPr>
                        <a:t>m</a:t>
                      </a:r>
                      <a:r>
                        <a:rPr lang="tr-TR" sz="500" spc="5">
                          <a:effectLst/>
                        </a:rPr>
                        <a:t>pto</a:t>
                      </a:r>
                      <a:r>
                        <a:rPr lang="tr-TR" sz="500" spc="10">
                          <a:effectLst/>
                        </a:rPr>
                        <a:t>m</a:t>
                      </a:r>
                      <a:r>
                        <a:rPr lang="tr-TR" sz="500">
                          <a:effectLst/>
                        </a:rPr>
                        <a:t>u</a:t>
                      </a:r>
                      <a:r>
                        <a:rPr lang="tr-TR" sz="500" spc="20">
                          <a:effectLst/>
                        </a:rPr>
                        <a:t> </a:t>
                      </a:r>
                      <a:r>
                        <a:rPr lang="tr-TR" sz="500" spc="5">
                          <a:effectLst/>
                        </a:rPr>
                        <a:t>belirle</a:t>
                      </a:r>
                      <a:r>
                        <a:rPr lang="tr-TR" sz="500" spc="10">
                          <a:effectLst/>
                        </a:rPr>
                        <a:t>m</a:t>
                      </a:r>
                      <a:r>
                        <a:rPr lang="tr-TR" sz="500" spc="5">
                          <a:effectLst/>
                        </a:rPr>
                        <a:t>e</a:t>
                      </a:r>
                      <a:r>
                        <a:rPr lang="tr-TR" sz="500">
                          <a:effectLst/>
                        </a:rPr>
                        <a:t>k</a:t>
                      </a:r>
                      <a:r>
                        <a:rPr lang="tr-TR" sz="500" spc="20">
                          <a:effectLst/>
                        </a:rPr>
                        <a:t> </a:t>
                      </a:r>
                      <a:r>
                        <a:rPr lang="tr-TR" sz="500" spc="5">
                          <a:effectLst/>
                        </a:rPr>
                        <a:t>içi</a:t>
                      </a:r>
                      <a:r>
                        <a:rPr lang="tr-TR" sz="500">
                          <a:effectLst/>
                        </a:rPr>
                        <a:t>n</a:t>
                      </a:r>
                      <a:r>
                        <a:rPr lang="tr-TR" sz="500" spc="20">
                          <a:effectLst/>
                        </a:rPr>
                        <a:t> </a:t>
                      </a:r>
                      <a:r>
                        <a:rPr lang="tr-TR" sz="500" spc="5">
                          <a:effectLst/>
                        </a:rPr>
                        <a:t>al</a:t>
                      </a:r>
                      <a:r>
                        <a:rPr lang="tr-TR" sz="500" spc="10">
                          <a:effectLst/>
                        </a:rPr>
                        <a:t>t</a:t>
                      </a:r>
                      <a:r>
                        <a:rPr lang="tr-TR" sz="500">
                          <a:effectLst/>
                        </a:rPr>
                        <a:t>ı</a:t>
                      </a:r>
                      <a:r>
                        <a:rPr lang="tr-TR" sz="500" spc="10">
                          <a:effectLst/>
                        </a:rPr>
                        <a:t>n</a:t>
                      </a:r>
                      <a:r>
                        <a:rPr lang="tr-TR" sz="500" spc="5">
                          <a:effectLst/>
                        </a:rPr>
                        <a:t>c</a:t>
                      </a:r>
                      <a:r>
                        <a:rPr lang="tr-TR" sz="500">
                          <a:effectLst/>
                        </a:rPr>
                        <a:t>ı</a:t>
                      </a:r>
                      <a:r>
                        <a:rPr lang="tr-TR" sz="500" spc="15">
                          <a:effectLst/>
                        </a:rPr>
                        <a:t> </a:t>
                      </a:r>
                      <a:r>
                        <a:rPr lang="tr-TR" sz="500" spc="10">
                          <a:effectLst/>
                        </a:rPr>
                        <a:t>k</a:t>
                      </a:r>
                      <a:r>
                        <a:rPr lang="tr-TR" sz="500" spc="5">
                          <a:effectLst/>
                        </a:rPr>
                        <a:t>arakte</a:t>
                      </a:r>
                      <a:r>
                        <a:rPr lang="tr-TR" sz="500">
                          <a:effectLst/>
                        </a:rPr>
                        <a:t>r k</a:t>
                      </a:r>
                      <a:r>
                        <a:rPr lang="tr-TR" sz="500" spc="5">
                          <a:effectLst/>
                        </a:rPr>
                        <a:t>ulla</a:t>
                      </a:r>
                      <a:r>
                        <a:rPr lang="tr-TR" sz="500" spc="10">
                          <a:effectLst/>
                        </a:rPr>
                        <a:t>n</a:t>
                      </a:r>
                      <a:r>
                        <a:rPr lang="tr-TR" sz="500" spc="5">
                          <a:effectLst/>
                        </a:rPr>
                        <a:t>ını</a:t>
                      </a:r>
                      <a:r>
                        <a:rPr lang="tr-TR" sz="500">
                          <a:effectLst/>
                        </a:rPr>
                        <a:t>z</a:t>
                      </a:r>
                      <a:r>
                        <a:rPr lang="tr-TR" sz="500" spc="20">
                          <a:effectLst/>
                        </a:rPr>
                        <a:t> </a:t>
                      </a:r>
                      <a:r>
                        <a:rPr lang="tr-TR" sz="500">
                          <a:effectLst/>
                        </a:rPr>
                        <a:t>(</a:t>
                      </a:r>
                      <a:r>
                        <a:rPr lang="tr-TR" sz="500" spc="5">
                          <a:effectLst/>
                        </a:rPr>
                        <a:t>iste</a:t>
                      </a:r>
                      <a:r>
                        <a:rPr lang="tr-TR" sz="500" spc="10">
                          <a:effectLst/>
                        </a:rPr>
                        <a:t>ğ</a:t>
                      </a:r>
                      <a:r>
                        <a:rPr lang="tr-TR" sz="500">
                          <a:effectLst/>
                        </a:rPr>
                        <a:t>e</a:t>
                      </a:r>
                      <a:r>
                        <a:rPr lang="tr-TR" sz="500" spc="20">
                          <a:effectLst/>
                        </a:rPr>
                        <a:t> </a:t>
                      </a:r>
                      <a:r>
                        <a:rPr lang="tr-TR" sz="500" spc="5">
                          <a:effectLst/>
                        </a:rPr>
                        <a:t>b</a:t>
                      </a:r>
                      <a:r>
                        <a:rPr lang="tr-TR" sz="500" spc="10">
                          <a:effectLst/>
                        </a:rPr>
                        <a:t>a</a:t>
                      </a:r>
                      <a:r>
                        <a:rPr lang="tr-TR" sz="500" spc="5">
                          <a:effectLst/>
                        </a:rPr>
                        <a:t>ğl</a:t>
                      </a:r>
                      <a:r>
                        <a:rPr lang="tr-TR" sz="500">
                          <a:effectLst/>
                        </a:rPr>
                        <a:t>ı</a:t>
                      </a:r>
                      <a:r>
                        <a:rPr lang="tr-TR" sz="500" spc="5">
                          <a:effectLst/>
                        </a:rPr>
                        <a:t>)</a:t>
                      </a:r>
                      <a:r>
                        <a:rPr lang="tr-TR" sz="500">
                          <a:effectLst/>
                        </a:rPr>
                        <a:t>;</a:t>
                      </a:r>
                      <a:endParaRPr lang="tr-TR" sz="700">
                        <a:effectLst/>
                      </a:endParaRPr>
                    </a:p>
                    <a:p>
                      <a:pPr marL="71120" marR="55245" indent="179705">
                        <a:lnSpc>
                          <a:spcPct val="123000"/>
                        </a:lnSpc>
                        <a:spcBef>
                          <a:spcPts val="285"/>
                        </a:spcBef>
                        <a:spcAft>
                          <a:spcPts val="0"/>
                        </a:spcAft>
                      </a:pPr>
                      <a:r>
                        <a:rPr lang="tr-TR" sz="700">
                          <a:effectLst/>
                        </a:rPr>
                        <a:t> </a:t>
                      </a:r>
                      <a:endParaRPr lang="tr-TR" sz="700">
                        <a:effectLst/>
                        <a:latin typeface="Calibri"/>
                        <a:ea typeface="Times New Roman"/>
                        <a:cs typeface="Times New Roman"/>
                      </a:endParaRPr>
                    </a:p>
                  </a:txBody>
                  <a:tcPr marL="0" marR="0" marT="0" marB="0"/>
                </a:tc>
              </a:tr>
              <a:tr h="245431">
                <a:tc>
                  <a:txBody>
                    <a:bodyPr/>
                    <a:lstStyle/>
                    <a:p>
                      <a:pPr marL="303530">
                        <a:lnSpc>
                          <a:spcPct val="115000"/>
                        </a:lnSpc>
                        <a:spcBef>
                          <a:spcPts val="265"/>
                        </a:spcBef>
                        <a:spcAft>
                          <a:spcPts val="0"/>
                        </a:spcAft>
                        <a:tabLst>
                          <a:tab pos="532130" algn="l"/>
                        </a:tabLst>
                      </a:pPr>
                      <a:r>
                        <a:rPr lang="tr-TR" sz="600">
                          <a:effectLst/>
                        </a:rPr>
                        <a:t>	</a:t>
                      </a:r>
                      <a:r>
                        <a:rPr lang="tr-TR" sz="600" spc="5">
                          <a:effectLst/>
                        </a:rPr>
                        <a:t>ailese</a:t>
                      </a:r>
                      <a:r>
                        <a:rPr lang="tr-TR" sz="600">
                          <a:effectLst/>
                        </a:rPr>
                        <a:t>l</a:t>
                      </a:r>
                      <a:r>
                        <a:rPr lang="tr-TR" sz="600" spc="20">
                          <a:effectLst/>
                        </a:rPr>
                        <a:t> </a:t>
                      </a:r>
                      <a:r>
                        <a:rPr lang="tr-TR" sz="600" spc="5">
                          <a:effectLst/>
                        </a:rPr>
                        <a:t>he</a:t>
                      </a:r>
                      <a:r>
                        <a:rPr lang="tr-TR" sz="600" spc="15">
                          <a:effectLst/>
                        </a:rPr>
                        <a:t>m</a:t>
                      </a:r>
                      <a:r>
                        <a:rPr lang="tr-TR" sz="600" spc="5">
                          <a:effectLst/>
                        </a:rPr>
                        <a:t>ipleji</a:t>
                      </a:r>
                      <a:r>
                        <a:rPr lang="tr-TR" sz="600">
                          <a:effectLst/>
                        </a:rPr>
                        <a:t>k</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tabLst>
                          <a:tab pos="892175" algn="l"/>
                        </a:tabLst>
                      </a:pPr>
                      <a:r>
                        <a:rPr lang="tr-TR" sz="500" spc="5">
                          <a:effectLst/>
                        </a:rPr>
                        <a:t>G43.1X</a:t>
                      </a:r>
                      <a:r>
                        <a:rPr lang="tr-TR" sz="500">
                          <a:effectLst/>
                        </a:rPr>
                        <a:t>0	</a:t>
                      </a:r>
                      <a:r>
                        <a:rPr lang="tr-TR" sz="500" spc="5">
                          <a:effectLst/>
                        </a:rPr>
                        <a:t>He</a:t>
                      </a:r>
                      <a:r>
                        <a:rPr lang="tr-TR" sz="500" spc="10">
                          <a:effectLst/>
                        </a:rPr>
                        <a:t>m</a:t>
                      </a:r>
                      <a:r>
                        <a:rPr lang="tr-TR" sz="500" spc="5">
                          <a:effectLst/>
                        </a:rPr>
                        <a:t>ianopi</a:t>
                      </a:r>
                      <a:r>
                        <a:rPr lang="tr-TR" sz="500">
                          <a:effectLst/>
                        </a:rPr>
                        <a:t>k</a:t>
                      </a:r>
                      <a:r>
                        <a:rPr lang="tr-TR" sz="500" spc="20">
                          <a:effectLst/>
                        </a:rPr>
                        <a:t> </a:t>
                      </a:r>
                      <a:r>
                        <a:rPr lang="tr-TR" sz="500" spc="5">
                          <a:effectLst/>
                        </a:rPr>
                        <a:t>v</a:t>
                      </a:r>
                      <a:r>
                        <a:rPr lang="tr-TR" sz="500">
                          <a:effectLst/>
                        </a:rPr>
                        <a:t>e</a:t>
                      </a:r>
                      <a:r>
                        <a:rPr lang="tr-TR" sz="500" spc="20">
                          <a:effectLst/>
                        </a:rPr>
                        <a:t> </a:t>
                      </a:r>
                      <a:r>
                        <a:rPr lang="tr-TR" sz="500" spc="5">
                          <a:effectLst/>
                        </a:rPr>
                        <a:t>d</a:t>
                      </a:r>
                      <a:r>
                        <a:rPr lang="tr-TR" sz="500" spc="15">
                          <a:effectLst/>
                        </a:rPr>
                        <a:t>i</a:t>
                      </a:r>
                      <a:r>
                        <a:rPr lang="tr-TR" sz="500" spc="10">
                          <a:effectLst/>
                        </a:rPr>
                        <a:t>ğ</a:t>
                      </a:r>
                      <a:r>
                        <a:rPr lang="tr-TR" sz="500" spc="5">
                          <a:effectLst/>
                        </a:rPr>
                        <a:t>e</a:t>
                      </a:r>
                      <a:r>
                        <a:rPr lang="tr-TR" sz="500">
                          <a:effectLst/>
                        </a:rPr>
                        <a:t>r</a:t>
                      </a:r>
                      <a:r>
                        <a:rPr lang="tr-TR" sz="500" spc="20">
                          <a:effectLst/>
                        </a:rPr>
                        <a:t> </a:t>
                      </a:r>
                      <a:r>
                        <a:rPr lang="tr-TR" sz="500" spc="5">
                          <a:effectLst/>
                        </a:rPr>
                        <a:t>visue</a:t>
                      </a:r>
                      <a:r>
                        <a:rPr lang="tr-TR" sz="500">
                          <a:effectLst/>
                        </a:rPr>
                        <a:t>l</a:t>
                      </a:r>
                      <a:r>
                        <a:rPr lang="tr-TR" sz="500" spc="15">
                          <a:effectLst/>
                        </a:rPr>
                        <a:t> m</a:t>
                      </a:r>
                      <a:r>
                        <a:rPr lang="tr-TR" sz="500">
                          <a:effectLst/>
                        </a:rPr>
                        <a:t>i</a:t>
                      </a:r>
                      <a:r>
                        <a:rPr lang="tr-TR" sz="500" spc="5">
                          <a:effectLst/>
                        </a:rPr>
                        <a:t>gre</a:t>
                      </a:r>
                      <a:r>
                        <a:rPr lang="tr-TR" sz="500">
                          <a:effectLst/>
                        </a:rPr>
                        <a:t>n</a:t>
                      </a:r>
                      <a:endParaRPr lang="tr-TR" sz="700">
                        <a:effectLst/>
                      </a:endParaRPr>
                    </a:p>
                    <a:p>
                      <a:pPr marL="251460">
                        <a:lnSpc>
                          <a:spcPct val="115000"/>
                        </a:lnSpc>
                        <a:spcBef>
                          <a:spcPts val="310"/>
                        </a:spcBef>
                        <a:spcAft>
                          <a:spcPts val="0"/>
                        </a:spcAft>
                        <a:tabLst>
                          <a:tab pos="892175" algn="l"/>
                        </a:tabLs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1310640">
                        <a:lnSpc>
                          <a:spcPct val="115000"/>
                        </a:lnSpc>
                        <a:spcBef>
                          <a:spcPts val="310"/>
                        </a:spcBef>
                        <a:spcAft>
                          <a:spcPts val="0"/>
                        </a:spcAft>
                      </a:pPr>
                      <a:r>
                        <a:rPr lang="tr-TR" sz="500">
                          <a:effectLst/>
                        </a:rPr>
                        <a:t>I</a:t>
                      </a:r>
                      <a:r>
                        <a:rPr lang="tr-TR" sz="500" spc="5">
                          <a:effectLst/>
                        </a:rPr>
                        <a:t>l</a:t>
                      </a:r>
                      <a:r>
                        <a:rPr lang="tr-TR" sz="500">
                          <a:effectLst/>
                        </a:rPr>
                        <a:t>e</a:t>
                      </a:r>
                      <a:endParaRPr lang="tr-TR" sz="700">
                        <a:effectLst/>
                      </a:endParaRPr>
                    </a:p>
                    <a:p>
                      <a:pPr marL="131064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2095">
                        <a:lnSpc>
                          <a:spcPct val="115000"/>
                        </a:lnSpc>
                        <a:spcBef>
                          <a:spcPts val="310"/>
                        </a:spcBef>
                        <a:spcAft>
                          <a:spcPts val="0"/>
                        </a:spcAft>
                        <a:tabLst>
                          <a:tab pos="892810" algn="l"/>
                        </a:tabLst>
                      </a:pPr>
                      <a:r>
                        <a:rPr lang="tr-TR" sz="500" spc="5">
                          <a:effectLst/>
                        </a:rPr>
                        <a:t>G43.1X</a:t>
                      </a:r>
                      <a:r>
                        <a:rPr lang="tr-TR" sz="500">
                          <a:effectLst/>
                        </a:rPr>
                        <a:t>1	</a:t>
                      </a:r>
                      <a:r>
                        <a:rPr lang="tr-TR" sz="500" spc="5">
                          <a:effectLst/>
                        </a:rPr>
                        <a:t>He</a:t>
                      </a:r>
                      <a:r>
                        <a:rPr lang="tr-TR" sz="500" spc="15">
                          <a:effectLst/>
                        </a:rPr>
                        <a:t>m</a:t>
                      </a:r>
                      <a:r>
                        <a:rPr lang="tr-TR" sz="500">
                          <a:effectLst/>
                        </a:rPr>
                        <a:t>i</a:t>
                      </a:r>
                      <a:r>
                        <a:rPr lang="tr-TR" sz="500" spc="5">
                          <a:effectLst/>
                        </a:rPr>
                        <a:t>sen</a:t>
                      </a:r>
                      <a:r>
                        <a:rPr lang="tr-TR" sz="500">
                          <a:effectLst/>
                        </a:rPr>
                        <a:t>s</a:t>
                      </a:r>
                      <a:r>
                        <a:rPr lang="tr-TR" sz="500" spc="5">
                          <a:effectLst/>
                        </a:rPr>
                        <a:t>ö</a:t>
                      </a:r>
                      <a:r>
                        <a:rPr lang="tr-TR" sz="500">
                          <a:effectLst/>
                        </a:rPr>
                        <a:t>r</a:t>
                      </a:r>
                      <a:r>
                        <a:rPr lang="tr-TR" sz="500" spc="20">
                          <a:effectLst/>
                        </a:rPr>
                        <a:t> </a:t>
                      </a:r>
                      <a:r>
                        <a:rPr lang="tr-TR" sz="500" spc="10">
                          <a:effectLst/>
                        </a:rPr>
                        <a:t>m</a:t>
                      </a:r>
                      <a:r>
                        <a:rPr lang="tr-TR" sz="500" spc="5">
                          <a:effectLst/>
                        </a:rPr>
                        <a:t>i</a:t>
                      </a:r>
                      <a:r>
                        <a:rPr lang="tr-TR" sz="500">
                          <a:effectLst/>
                        </a:rPr>
                        <a:t>g</a:t>
                      </a:r>
                      <a:r>
                        <a:rPr lang="tr-TR" sz="500" spc="5">
                          <a:effectLst/>
                        </a:rPr>
                        <a:t>re</a:t>
                      </a:r>
                      <a:r>
                        <a:rPr lang="tr-TR" sz="500">
                          <a:effectLst/>
                        </a:rPr>
                        <a:t>n</a:t>
                      </a:r>
                      <a:endParaRPr lang="tr-TR" sz="700">
                        <a:effectLst/>
                      </a:endParaRPr>
                    </a:p>
                    <a:p>
                      <a:pPr marL="252095">
                        <a:lnSpc>
                          <a:spcPct val="115000"/>
                        </a:lnSpc>
                        <a:spcBef>
                          <a:spcPts val="310"/>
                        </a:spcBef>
                        <a:spcAft>
                          <a:spcPts val="0"/>
                        </a:spcAft>
                        <a:tabLst>
                          <a:tab pos="892810" algn="l"/>
                        </a:tabLst>
                      </a:pPr>
                      <a:r>
                        <a:rPr lang="tr-TR" sz="700">
                          <a:effectLst/>
                        </a:rPr>
                        <a:t> </a:t>
                      </a:r>
                      <a:endParaRPr lang="tr-TR" sz="700">
                        <a:effectLst/>
                        <a:latin typeface="Calibri"/>
                        <a:ea typeface="Times New Roman"/>
                        <a:cs typeface="Times New Roman"/>
                      </a:endParaRPr>
                    </a:p>
                  </a:txBody>
                  <a:tcPr marL="0" marR="0" marT="0" marB="0"/>
                </a:tc>
              </a:tr>
              <a:tr h="245431">
                <a:tc>
                  <a:txBody>
                    <a:bodyPr/>
                    <a:lstStyle/>
                    <a:p>
                      <a:pPr marL="303530">
                        <a:lnSpc>
                          <a:spcPct val="115000"/>
                        </a:lnSpc>
                        <a:spcBef>
                          <a:spcPts val="265"/>
                        </a:spcBef>
                        <a:spcAft>
                          <a:spcPts val="0"/>
                        </a:spcAft>
                        <a:tabLst>
                          <a:tab pos="532130" algn="l"/>
                        </a:tabLst>
                      </a:pPr>
                      <a:r>
                        <a:rPr lang="tr-TR" sz="600">
                          <a:effectLst/>
                        </a:rPr>
                        <a:t>	</a:t>
                      </a:r>
                      <a:r>
                        <a:rPr lang="tr-TR" sz="600" spc="5">
                          <a:effectLst/>
                        </a:rPr>
                        <a:t>aku</a:t>
                      </a:r>
                      <a:r>
                        <a:rPr lang="tr-TR" sz="600">
                          <a:effectLst/>
                        </a:rPr>
                        <a:t>t</a:t>
                      </a:r>
                      <a:r>
                        <a:rPr lang="tr-TR" sz="600" spc="20">
                          <a:effectLst/>
                        </a:rPr>
                        <a:t> </a:t>
                      </a:r>
                      <a:r>
                        <a:rPr lang="tr-TR" sz="600" spc="5">
                          <a:effectLst/>
                        </a:rPr>
                        <a:t>-</a:t>
                      </a:r>
                      <a:r>
                        <a:rPr lang="tr-TR" sz="600" spc="10">
                          <a:effectLst/>
                        </a:rPr>
                        <a:t>o</a:t>
                      </a:r>
                      <a:r>
                        <a:rPr lang="tr-TR" sz="600" spc="5">
                          <a:effectLst/>
                        </a:rPr>
                        <a:t>ns</a:t>
                      </a:r>
                      <a:r>
                        <a:rPr lang="tr-TR" sz="600" spc="10">
                          <a:effectLst/>
                        </a:rPr>
                        <a:t>e</a:t>
                      </a:r>
                      <a:r>
                        <a:rPr lang="tr-TR" sz="600">
                          <a:effectLst/>
                        </a:rPr>
                        <a:t>t</a:t>
                      </a:r>
                      <a:r>
                        <a:rPr lang="tr-TR" sz="600" spc="15">
                          <a:effectLst/>
                        </a:rPr>
                        <a:t> </a:t>
                      </a:r>
                      <a:r>
                        <a:rPr lang="tr-TR" sz="600" spc="10">
                          <a:effectLst/>
                        </a:rPr>
                        <a:t>a</a:t>
                      </a:r>
                      <a:r>
                        <a:rPr lang="tr-TR" sz="600" spc="5">
                          <a:effectLst/>
                        </a:rPr>
                        <a:t>ur</a:t>
                      </a:r>
                      <a:r>
                        <a:rPr lang="tr-TR" sz="600">
                          <a:effectLst/>
                        </a:rPr>
                        <a:t>a</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tabLst>
                          <a:tab pos="859790" algn="l"/>
                        </a:tabLst>
                      </a:pPr>
                      <a:r>
                        <a:rPr lang="tr-TR" sz="500">
                          <a:effectLst/>
                        </a:rPr>
                        <a:t>G</a:t>
                      </a:r>
                      <a:r>
                        <a:rPr lang="tr-TR" sz="500" spc="5">
                          <a:effectLst/>
                        </a:rPr>
                        <a:t>43.</a:t>
                      </a:r>
                      <a:r>
                        <a:rPr lang="tr-TR" sz="500">
                          <a:effectLst/>
                        </a:rPr>
                        <a:t>1</a:t>
                      </a:r>
                      <a:r>
                        <a:rPr lang="tr-TR" sz="500" spc="20">
                          <a:effectLst/>
                        </a:rPr>
                        <a:t> </a:t>
                      </a:r>
                      <a:r>
                        <a:rPr lang="tr-TR" sz="500" spc="5">
                          <a:effectLst/>
                        </a:rPr>
                        <a:t>X</a:t>
                      </a:r>
                      <a:r>
                        <a:rPr lang="tr-TR" sz="500">
                          <a:effectLst/>
                        </a:rPr>
                        <a:t>2	</a:t>
                      </a:r>
                      <a:r>
                        <a:rPr lang="tr-TR" sz="500" spc="10">
                          <a:effectLst/>
                        </a:rPr>
                        <a:t>M</a:t>
                      </a:r>
                      <a:r>
                        <a:rPr lang="tr-TR" sz="500">
                          <a:effectLst/>
                        </a:rPr>
                        <a:t>i</a:t>
                      </a:r>
                      <a:r>
                        <a:rPr lang="tr-TR" sz="500" spc="5">
                          <a:effectLst/>
                        </a:rPr>
                        <a:t>gren</a:t>
                      </a:r>
                      <a:r>
                        <a:rPr lang="tr-TR" sz="500">
                          <a:effectLst/>
                        </a:rPr>
                        <a:t>,</a:t>
                      </a:r>
                      <a:r>
                        <a:rPr lang="tr-TR" sz="500" spc="20">
                          <a:effectLst/>
                        </a:rPr>
                        <a:t> </a:t>
                      </a:r>
                      <a:r>
                        <a:rPr lang="tr-TR" sz="500" spc="5">
                          <a:effectLst/>
                        </a:rPr>
                        <a:t>afaz</a:t>
                      </a:r>
                      <a:r>
                        <a:rPr lang="tr-TR" sz="500">
                          <a:effectLst/>
                        </a:rPr>
                        <a:t>i</a:t>
                      </a:r>
                      <a:r>
                        <a:rPr lang="tr-TR" sz="500" spc="15">
                          <a:effectLst/>
                        </a:rPr>
                        <a:t> </a:t>
                      </a:r>
                      <a:r>
                        <a:rPr lang="tr-TR" sz="500" spc="5">
                          <a:effectLst/>
                        </a:rPr>
                        <a:t>il</a:t>
                      </a:r>
                      <a:r>
                        <a:rPr lang="tr-TR" sz="500">
                          <a:effectLst/>
                        </a:rPr>
                        <a:t>e</a:t>
                      </a:r>
                      <a:endParaRPr lang="tr-TR" sz="700">
                        <a:effectLst/>
                      </a:endParaRPr>
                    </a:p>
                    <a:p>
                      <a:pPr marL="251460">
                        <a:lnSpc>
                          <a:spcPct val="115000"/>
                        </a:lnSpc>
                        <a:spcBef>
                          <a:spcPts val="310"/>
                        </a:spcBef>
                        <a:spcAft>
                          <a:spcPts val="0"/>
                        </a:spcAft>
                        <a:tabLst>
                          <a:tab pos="859790" algn="l"/>
                        </a:tabLst>
                      </a:pPr>
                      <a:r>
                        <a:rPr lang="tr-TR" sz="700">
                          <a:effectLst/>
                        </a:rPr>
                        <a:t> </a:t>
                      </a:r>
                      <a:endParaRPr lang="tr-TR" sz="700">
                        <a:effectLst/>
                        <a:latin typeface="Calibri"/>
                        <a:ea typeface="Times New Roman"/>
                        <a:cs typeface="Times New Roman"/>
                      </a:endParaRPr>
                    </a:p>
                  </a:txBody>
                  <a:tcPr marL="0" marR="0" marT="0" marB="0"/>
                </a:tc>
              </a:tr>
              <a:tr h="245431">
                <a:tc>
                  <a:txBody>
                    <a:bodyPr/>
                    <a:lstStyle/>
                    <a:p>
                      <a:pPr marL="303530">
                        <a:lnSpc>
                          <a:spcPct val="115000"/>
                        </a:lnSpc>
                        <a:spcBef>
                          <a:spcPts val="265"/>
                        </a:spcBef>
                        <a:spcAft>
                          <a:spcPts val="0"/>
                        </a:spcAft>
                        <a:tabLst>
                          <a:tab pos="532130" algn="l"/>
                        </a:tabLst>
                      </a:pPr>
                      <a:r>
                        <a:rPr lang="tr-TR" sz="600">
                          <a:effectLst/>
                        </a:rPr>
                        <a:t>	</a:t>
                      </a:r>
                      <a:r>
                        <a:rPr lang="tr-TR" sz="600" spc="5">
                          <a:effectLst/>
                        </a:rPr>
                        <a:t>uz</a:t>
                      </a:r>
                      <a:r>
                        <a:rPr lang="tr-TR" sz="600" spc="10">
                          <a:effectLst/>
                        </a:rPr>
                        <a:t>am</a:t>
                      </a:r>
                      <a:r>
                        <a:rPr lang="tr-TR" sz="600" spc="5">
                          <a:effectLst/>
                        </a:rPr>
                        <a:t>ı</a:t>
                      </a:r>
                      <a:r>
                        <a:rPr lang="tr-TR" sz="600">
                          <a:effectLst/>
                        </a:rPr>
                        <a:t>ş</a:t>
                      </a:r>
                      <a:r>
                        <a:rPr lang="tr-TR" sz="600" spc="20">
                          <a:effectLst/>
                        </a:rPr>
                        <a:t> </a:t>
                      </a:r>
                      <a:r>
                        <a:rPr lang="tr-TR" sz="600" spc="5">
                          <a:effectLst/>
                        </a:rPr>
                        <a:t>au</a:t>
                      </a:r>
                      <a:r>
                        <a:rPr lang="tr-TR" sz="600" spc="10">
                          <a:effectLst/>
                        </a:rPr>
                        <a:t>r</a:t>
                      </a:r>
                      <a:r>
                        <a:rPr lang="tr-TR" sz="600">
                          <a:effectLst/>
                        </a:rPr>
                        <a:t>a</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tabLst>
                          <a:tab pos="861060" algn="l"/>
                        </a:tabLst>
                      </a:pPr>
                      <a:r>
                        <a:rPr lang="tr-TR" sz="500" spc="5">
                          <a:effectLst/>
                        </a:rPr>
                        <a:t>G43.</a:t>
                      </a:r>
                      <a:r>
                        <a:rPr lang="tr-TR" sz="500">
                          <a:effectLst/>
                        </a:rPr>
                        <a:t>1</a:t>
                      </a:r>
                      <a:r>
                        <a:rPr lang="tr-TR" sz="500" spc="20">
                          <a:effectLst/>
                        </a:rPr>
                        <a:t> </a:t>
                      </a:r>
                      <a:r>
                        <a:rPr lang="tr-TR" sz="500" spc="5">
                          <a:effectLst/>
                        </a:rPr>
                        <a:t>X</a:t>
                      </a:r>
                      <a:r>
                        <a:rPr lang="tr-TR" sz="500">
                          <a:effectLst/>
                        </a:rPr>
                        <a:t>3	</a:t>
                      </a:r>
                      <a:r>
                        <a:rPr lang="tr-TR" sz="500" spc="5">
                          <a:effectLst/>
                        </a:rPr>
                        <a:t>Basile</a:t>
                      </a:r>
                      <a:r>
                        <a:rPr lang="tr-TR" sz="500">
                          <a:effectLst/>
                        </a:rPr>
                        <a:t>r</a:t>
                      </a:r>
                      <a:r>
                        <a:rPr lang="tr-TR" sz="500" spc="20">
                          <a:effectLst/>
                        </a:rPr>
                        <a:t> </a:t>
                      </a:r>
                      <a:r>
                        <a:rPr lang="tr-TR" sz="500" spc="5">
                          <a:effectLst/>
                        </a:rPr>
                        <a:t>mi</a:t>
                      </a:r>
                      <a:r>
                        <a:rPr lang="tr-TR" sz="500" spc="10">
                          <a:effectLst/>
                        </a:rPr>
                        <a:t>g</a:t>
                      </a:r>
                      <a:r>
                        <a:rPr lang="tr-TR" sz="500" spc="5">
                          <a:effectLst/>
                        </a:rPr>
                        <a:t>re</a:t>
                      </a:r>
                      <a:r>
                        <a:rPr lang="tr-TR" sz="500">
                          <a:effectLst/>
                        </a:rPr>
                        <a:t>n</a:t>
                      </a:r>
                      <a:endParaRPr lang="tr-TR" sz="700">
                        <a:effectLst/>
                      </a:endParaRPr>
                    </a:p>
                    <a:p>
                      <a:pPr marL="251460">
                        <a:lnSpc>
                          <a:spcPct val="115000"/>
                        </a:lnSpc>
                        <a:spcBef>
                          <a:spcPts val="310"/>
                        </a:spcBef>
                        <a:spcAft>
                          <a:spcPts val="0"/>
                        </a:spcAft>
                        <a:tabLst>
                          <a:tab pos="861060" algn="l"/>
                        </a:tabLst>
                      </a:pPr>
                      <a:r>
                        <a:rPr lang="tr-TR" sz="700">
                          <a:effectLst/>
                        </a:rPr>
                        <a:t> </a:t>
                      </a:r>
                      <a:endParaRPr lang="tr-TR" sz="700">
                        <a:effectLst/>
                        <a:latin typeface="Calibri"/>
                        <a:ea typeface="Times New Roman"/>
                        <a:cs typeface="Times New Roman"/>
                      </a:endParaRPr>
                    </a:p>
                  </a:txBody>
                  <a:tcPr marL="0" marR="0" marT="0" marB="0"/>
                </a:tc>
              </a:tr>
              <a:tr h="341516">
                <a:tc>
                  <a:txBody>
                    <a:bodyPr/>
                    <a:lstStyle/>
                    <a:p>
                      <a:pPr marL="303530">
                        <a:lnSpc>
                          <a:spcPct val="115000"/>
                        </a:lnSpc>
                        <a:spcBef>
                          <a:spcPts val="265"/>
                        </a:spcBef>
                        <a:spcAft>
                          <a:spcPts val="0"/>
                        </a:spcAft>
                        <a:tabLst>
                          <a:tab pos="532130" algn="l"/>
                        </a:tabLst>
                      </a:pPr>
                      <a:r>
                        <a:rPr lang="tr-TR" sz="600">
                          <a:effectLst/>
                        </a:rPr>
                        <a:t>	</a:t>
                      </a:r>
                      <a:r>
                        <a:rPr lang="tr-TR" sz="600" spc="5">
                          <a:effectLst/>
                        </a:rPr>
                        <a:t>tipi</a:t>
                      </a:r>
                      <a:r>
                        <a:rPr lang="tr-TR" sz="600">
                          <a:effectLst/>
                        </a:rPr>
                        <a:t>k</a:t>
                      </a:r>
                      <a:r>
                        <a:rPr lang="tr-TR" sz="600" spc="20">
                          <a:effectLst/>
                        </a:rPr>
                        <a:t> </a:t>
                      </a:r>
                      <a:r>
                        <a:rPr lang="tr-TR" sz="600" spc="5">
                          <a:effectLst/>
                        </a:rPr>
                        <a:t>a</a:t>
                      </a:r>
                      <a:r>
                        <a:rPr lang="tr-TR" sz="600" spc="10">
                          <a:effectLst/>
                        </a:rPr>
                        <a:t>u</a:t>
                      </a:r>
                      <a:r>
                        <a:rPr lang="tr-TR" sz="600" spc="5">
                          <a:effectLst/>
                        </a:rPr>
                        <a:t>r</a:t>
                      </a:r>
                      <a:r>
                        <a:rPr lang="tr-TR" sz="600">
                          <a:effectLst/>
                        </a:rPr>
                        <a:t>a</a:t>
                      </a:r>
                      <a:endParaRPr lang="tr-TR" sz="700">
                        <a:effectLst/>
                      </a:endParaRPr>
                    </a:p>
                    <a:p>
                      <a:pPr marL="303530">
                        <a:lnSpc>
                          <a:spcPct val="115000"/>
                        </a:lnSpc>
                        <a:spcBef>
                          <a:spcPts val="265"/>
                        </a:spcBef>
                        <a:spcAft>
                          <a:spcPts val="0"/>
                        </a:spcAft>
                        <a:tabLst>
                          <a:tab pos="53213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71120" marR="158115" indent="180340">
                        <a:lnSpc>
                          <a:spcPct val="122000"/>
                        </a:lnSpc>
                        <a:spcBef>
                          <a:spcPts val="285"/>
                        </a:spcBef>
                        <a:spcAft>
                          <a:spcPts val="0"/>
                        </a:spcAft>
                        <a:tabLst>
                          <a:tab pos="859790" algn="l"/>
                        </a:tabLst>
                      </a:pPr>
                      <a:r>
                        <a:rPr lang="tr-TR" sz="500" spc="5">
                          <a:effectLst/>
                        </a:rPr>
                        <a:t>G43.</a:t>
                      </a:r>
                      <a:r>
                        <a:rPr lang="tr-TR" sz="500">
                          <a:effectLst/>
                        </a:rPr>
                        <a:t>1</a:t>
                      </a:r>
                      <a:r>
                        <a:rPr lang="tr-TR" sz="500" spc="15">
                          <a:effectLst/>
                        </a:rPr>
                        <a:t> </a:t>
                      </a:r>
                      <a:r>
                        <a:rPr lang="tr-TR" sz="500" spc="5">
                          <a:effectLst/>
                        </a:rPr>
                        <a:t>X</a:t>
                      </a:r>
                      <a:r>
                        <a:rPr lang="tr-TR" sz="500">
                          <a:effectLst/>
                        </a:rPr>
                        <a:t>4	</a:t>
                      </a:r>
                      <a:r>
                        <a:rPr lang="tr-TR" sz="500" spc="10">
                          <a:effectLst/>
                        </a:rPr>
                        <a:t>M</a:t>
                      </a:r>
                      <a:r>
                        <a:rPr lang="tr-TR" sz="500">
                          <a:effectLst/>
                        </a:rPr>
                        <a:t>i</a:t>
                      </a:r>
                      <a:r>
                        <a:rPr lang="tr-TR" sz="500" spc="5">
                          <a:effectLst/>
                        </a:rPr>
                        <a:t>gre</a:t>
                      </a:r>
                      <a:r>
                        <a:rPr lang="tr-TR" sz="500">
                          <a:effectLst/>
                        </a:rPr>
                        <a:t>n</a:t>
                      </a:r>
                      <a:r>
                        <a:rPr lang="tr-TR" sz="500" spc="20">
                          <a:effectLst/>
                        </a:rPr>
                        <a:t> </a:t>
                      </a:r>
                      <a:r>
                        <a:rPr lang="tr-TR" sz="500" spc="5">
                          <a:effectLst/>
                        </a:rPr>
                        <a:t>aur</a:t>
                      </a:r>
                      <a:r>
                        <a:rPr lang="tr-TR" sz="500">
                          <a:effectLst/>
                        </a:rPr>
                        <a:t>a</a:t>
                      </a:r>
                      <a:r>
                        <a:rPr lang="tr-TR" sz="500" spc="20">
                          <a:effectLst/>
                        </a:rPr>
                        <a:t> </a:t>
                      </a:r>
                      <a:r>
                        <a:rPr lang="tr-TR" sz="500" spc="5">
                          <a:effectLst/>
                        </a:rPr>
                        <a:t>(bütü</a:t>
                      </a:r>
                      <a:r>
                        <a:rPr lang="tr-TR" sz="500">
                          <a:effectLst/>
                        </a:rPr>
                        <a:t>n</a:t>
                      </a:r>
                      <a:r>
                        <a:rPr lang="tr-TR" sz="500" spc="20">
                          <a:effectLst/>
                        </a:rPr>
                        <a:t> </a:t>
                      </a:r>
                      <a:r>
                        <a:rPr lang="tr-TR" sz="500" spc="5">
                          <a:effectLst/>
                        </a:rPr>
                        <a:t>tipler</a:t>
                      </a:r>
                      <a:r>
                        <a:rPr lang="tr-TR" sz="500">
                          <a:effectLst/>
                        </a:rPr>
                        <a:t>)</a:t>
                      </a:r>
                      <a:r>
                        <a:rPr lang="tr-TR" sz="500" spc="270">
                          <a:effectLst/>
                        </a:rPr>
                        <a:t> </a:t>
                      </a:r>
                      <a:r>
                        <a:rPr lang="tr-TR" sz="500" spc="5">
                          <a:effectLst/>
                        </a:rPr>
                        <a:t>b</a:t>
                      </a:r>
                      <a:r>
                        <a:rPr lang="tr-TR" sz="500" spc="15">
                          <a:effectLst/>
                        </a:rPr>
                        <a:t>a</a:t>
                      </a:r>
                      <a:r>
                        <a:rPr lang="tr-TR" sz="500" spc="5">
                          <a:effectLst/>
                        </a:rPr>
                        <a:t>ş</a:t>
                      </a:r>
                      <a:r>
                        <a:rPr lang="tr-TR" sz="500" spc="10">
                          <a:effectLst/>
                        </a:rPr>
                        <a:t>a</a:t>
                      </a:r>
                      <a:r>
                        <a:rPr lang="tr-TR" sz="500" spc="5">
                          <a:effectLst/>
                        </a:rPr>
                        <a:t>ğr</a:t>
                      </a:r>
                      <a:r>
                        <a:rPr lang="tr-TR" sz="500">
                          <a:effectLst/>
                        </a:rPr>
                        <a:t>ı</a:t>
                      </a:r>
                      <a:r>
                        <a:rPr lang="tr-TR" sz="500" spc="5">
                          <a:effectLst/>
                        </a:rPr>
                        <a:t>s</a:t>
                      </a:r>
                      <a:r>
                        <a:rPr lang="tr-TR" sz="500">
                          <a:effectLst/>
                        </a:rPr>
                        <a:t>ı </a:t>
                      </a:r>
                      <a:r>
                        <a:rPr lang="tr-TR" sz="500" spc="5">
                          <a:effectLst/>
                        </a:rPr>
                        <a:t>olm</a:t>
                      </a:r>
                      <a:r>
                        <a:rPr lang="tr-TR" sz="500" spc="10">
                          <a:effectLst/>
                        </a:rPr>
                        <a:t>a</a:t>
                      </a:r>
                      <a:r>
                        <a:rPr lang="tr-TR" sz="500" spc="5">
                          <a:effectLst/>
                        </a:rPr>
                        <a:t>ksızı</a:t>
                      </a:r>
                      <a:r>
                        <a:rPr lang="tr-TR" sz="500">
                          <a:effectLst/>
                        </a:rPr>
                        <a:t>n</a:t>
                      </a:r>
                      <a:endParaRPr lang="tr-TR" sz="700">
                        <a:effectLst/>
                      </a:endParaRPr>
                    </a:p>
                    <a:p>
                      <a:pPr marL="71120" marR="158115" indent="180340">
                        <a:lnSpc>
                          <a:spcPct val="122000"/>
                        </a:lnSpc>
                        <a:spcBef>
                          <a:spcPts val="285"/>
                        </a:spcBef>
                        <a:spcAft>
                          <a:spcPts val="0"/>
                        </a:spcAft>
                        <a:tabLst>
                          <a:tab pos="859790" algn="l"/>
                        </a:tabLs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71120" marR="158115" indent="180340">
                        <a:lnSpc>
                          <a:spcPct val="122000"/>
                        </a:lnSpc>
                        <a:spcBef>
                          <a:spcPts val="285"/>
                        </a:spcBef>
                        <a:spcAft>
                          <a:spcPts val="0"/>
                        </a:spcAft>
                        <a:tabLst>
                          <a:tab pos="859790" algn="l"/>
                        </a:tabLs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pPr>
                      <a:r>
                        <a:rPr lang="tr-TR" sz="500" spc="5">
                          <a:effectLst/>
                        </a:rPr>
                        <a:t>G43.1X</a:t>
                      </a:r>
                      <a:r>
                        <a:rPr lang="tr-TR" sz="500">
                          <a:effectLst/>
                        </a:rPr>
                        <a:t>5</a:t>
                      </a:r>
                      <a:r>
                        <a:rPr lang="tr-TR" sz="500" spc="270">
                          <a:effectLst/>
                        </a:rPr>
                        <a:t> </a:t>
                      </a:r>
                      <a:r>
                        <a:rPr lang="tr-TR" sz="500" spc="5">
                          <a:effectLst/>
                        </a:rPr>
                        <a:t>Ailese</a:t>
                      </a:r>
                      <a:r>
                        <a:rPr lang="tr-TR" sz="500">
                          <a:effectLst/>
                        </a:rPr>
                        <a:t>l</a:t>
                      </a:r>
                      <a:r>
                        <a:rPr lang="tr-TR" sz="500" spc="20">
                          <a:effectLst/>
                        </a:rPr>
                        <a:t> </a:t>
                      </a:r>
                      <a:r>
                        <a:rPr lang="tr-TR" sz="500" spc="5">
                          <a:effectLst/>
                        </a:rPr>
                        <a:t>he</a:t>
                      </a:r>
                      <a:r>
                        <a:rPr lang="tr-TR" sz="500" spc="10">
                          <a:effectLst/>
                        </a:rPr>
                        <a:t>m</a:t>
                      </a:r>
                      <a:r>
                        <a:rPr lang="tr-TR" sz="500" spc="5">
                          <a:effectLst/>
                        </a:rPr>
                        <a:t>ipleji</a:t>
                      </a:r>
                      <a:r>
                        <a:rPr lang="tr-TR" sz="500">
                          <a:effectLst/>
                        </a:rPr>
                        <a:t>k</a:t>
                      </a:r>
                      <a:r>
                        <a:rPr lang="tr-TR" sz="500" spc="20">
                          <a:effectLst/>
                        </a:rPr>
                        <a:t> </a:t>
                      </a:r>
                      <a:r>
                        <a:rPr lang="tr-TR" sz="500" spc="10">
                          <a:effectLst/>
                        </a:rPr>
                        <a:t>m</a:t>
                      </a:r>
                      <a:r>
                        <a:rPr lang="tr-TR" sz="500" spc="5">
                          <a:effectLst/>
                        </a:rPr>
                        <a:t>igre</a:t>
                      </a:r>
                      <a:r>
                        <a:rPr lang="tr-TR" sz="500">
                          <a:effectLst/>
                        </a:rPr>
                        <a:t>n</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10"/>
                        </a:spcBef>
                        <a:spcAft>
                          <a:spcPts val="0"/>
                        </a:spcAft>
                      </a:pPr>
                      <a:r>
                        <a:rPr lang="tr-TR" sz="500" spc="5">
                          <a:effectLst/>
                        </a:rPr>
                        <a:t>G43.</a:t>
                      </a:r>
                      <a:r>
                        <a:rPr lang="tr-TR" sz="500" spc="10">
                          <a:effectLst/>
                        </a:rPr>
                        <a:t>1</a:t>
                      </a:r>
                      <a:r>
                        <a:rPr lang="tr-TR" sz="500" spc="5">
                          <a:effectLst/>
                        </a:rPr>
                        <a:t>X</a:t>
                      </a:r>
                      <a:r>
                        <a:rPr lang="tr-TR" sz="500">
                          <a:effectLst/>
                        </a:rPr>
                        <a:t>7</a:t>
                      </a:r>
                      <a:r>
                        <a:rPr lang="tr-TR" sz="500" spc="270">
                          <a:effectLst/>
                        </a:rPr>
                        <a:t> </a:t>
                      </a:r>
                      <a:r>
                        <a:rPr lang="tr-TR" sz="500" spc="5">
                          <a:effectLst/>
                        </a:rPr>
                        <a:t>Au</a:t>
                      </a:r>
                      <a:r>
                        <a:rPr lang="tr-TR" sz="500" spc="10">
                          <a:effectLst/>
                        </a:rPr>
                        <a:t>r</a:t>
                      </a:r>
                      <a:r>
                        <a:rPr lang="tr-TR" sz="500" spc="5">
                          <a:effectLst/>
                        </a:rPr>
                        <a:t>a</a:t>
                      </a:r>
                      <a:r>
                        <a:rPr lang="tr-TR" sz="500" spc="10">
                          <a:effectLst/>
                        </a:rPr>
                        <a:t>n</a:t>
                      </a:r>
                      <a:r>
                        <a:rPr lang="tr-TR" sz="500">
                          <a:effectLst/>
                        </a:rPr>
                        <a:t>ın</a:t>
                      </a:r>
                      <a:r>
                        <a:rPr lang="tr-TR" sz="500" spc="20">
                          <a:effectLst/>
                        </a:rPr>
                        <a:t> </a:t>
                      </a:r>
                      <a:r>
                        <a:rPr lang="tr-TR" sz="500" spc="5">
                          <a:effectLst/>
                        </a:rPr>
                        <a:t>çok</a:t>
                      </a:r>
                      <a:r>
                        <a:rPr lang="tr-TR" sz="500" spc="10">
                          <a:effectLst/>
                        </a:rPr>
                        <a:t>l</a:t>
                      </a:r>
                      <a:r>
                        <a:rPr lang="tr-TR" sz="500">
                          <a:effectLst/>
                        </a:rPr>
                        <a:t>u</a:t>
                      </a:r>
                      <a:r>
                        <a:rPr lang="tr-TR" sz="500" spc="15">
                          <a:effectLst/>
                        </a:rPr>
                        <a:t> </a:t>
                      </a:r>
                      <a:r>
                        <a:rPr lang="tr-TR" sz="500" spc="10">
                          <a:effectLst/>
                        </a:rPr>
                        <a:t>t</a:t>
                      </a:r>
                      <a:r>
                        <a:rPr lang="tr-TR" sz="500" spc="5">
                          <a:effectLst/>
                        </a:rPr>
                        <a:t>ipler</a:t>
                      </a:r>
                      <a:r>
                        <a:rPr lang="tr-TR" sz="500">
                          <a:effectLst/>
                        </a:rPr>
                        <a:t>i</a:t>
                      </a:r>
                      <a:endParaRPr lang="tr-TR" sz="700">
                        <a:effectLst/>
                      </a:endParaRPr>
                    </a:p>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r>
              <a:tr h="235064">
                <a:tc>
                  <a:txBody>
                    <a:bodyPr/>
                    <a:lstStyle/>
                    <a:p>
                      <a:pPr marL="251460">
                        <a:lnSpc>
                          <a:spcPct val="115000"/>
                        </a:lnSpc>
                        <a:spcBef>
                          <a:spcPts val="310"/>
                        </a:spcBef>
                        <a:spcAft>
                          <a:spcPts val="0"/>
                        </a:spcAft>
                      </a:pPr>
                      <a:r>
                        <a:rPr lang="tr-TR" sz="700">
                          <a:effectLst/>
                        </a:rPr>
                        <a:t> </a:t>
                      </a:r>
                      <a:endParaRPr lang="tr-TR" sz="700">
                        <a:effectLst/>
                        <a:latin typeface="Calibri"/>
                        <a:ea typeface="Times New Roman"/>
                        <a:cs typeface="Times New Roman"/>
                      </a:endParaRPr>
                    </a:p>
                  </a:txBody>
                  <a:tcPr marL="0" marR="0" marT="0" marB="0"/>
                </a:tc>
                <a:tc>
                  <a:txBody>
                    <a:bodyPr/>
                    <a:lstStyle/>
                    <a:p>
                      <a:pPr marL="251460">
                        <a:lnSpc>
                          <a:spcPct val="115000"/>
                        </a:lnSpc>
                        <a:spcBef>
                          <a:spcPts val="330"/>
                        </a:spcBef>
                        <a:spcAft>
                          <a:spcPts val="0"/>
                        </a:spcAft>
                      </a:pPr>
                      <a:r>
                        <a:rPr lang="tr-TR" sz="500" spc="5" dirty="0">
                          <a:effectLst/>
                        </a:rPr>
                        <a:t>G43</a:t>
                      </a:r>
                      <a:r>
                        <a:rPr lang="tr-TR" sz="500" spc="10" dirty="0">
                          <a:effectLst/>
                        </a:rPr>
                        <a:t>.</a:t>
                      </a:r>
                      <a:r>
                        <a:rPr lang="tr-TR" sz="500" spc="5" dirty="0">
                          <a:effectLst/>
                        </a:rPr>
                        <a:t>1X</a:t>
                      </a:r>
                      <a:r>
                        <a:rPr lang="tr-TR" sz="500" dirty="0">
                          <a:effectLst/>
                        </a:rPr>
                        <a:t>8</a:t>
                      </a:r>
                      <a:r>
                        <a:rPr lang="tr-TR" sz="500" spc="275" dirty="0">
                          <a:effectLst/>
                        </a:rPr>
                        <a:t> </a:t>
                      </a:r>
                      <a:r>
                        <a:rPr lang="tr-TR" sz="500" spc="5" dirty="0">
                          <a:effectLst/>
                        </a:rPr>
                        <a:t>Diğe</a:t>
                      </a:r>
                      <a:r>
                        <a:rPr lang="tr-TR" sz="500" dirty="0">
                          <a:effectLst/>
                        </a:rPr>
                        <a:t>r</a:t>
                      </a:r>
                      <a:r>
                        <a:rPr lang="tr-TR" sz="500" spc="20" dirty="0">
                          <a:effectLst/>
                        </a:rPr>
                        <a:t> </a:t>
                      </a:r>
                      <a:r>
                        <a:rPr lang="tr-TR" sz="500" spc="5" dirty="0">
                          <a:effectLst/>
                        </a:rPr>
                        <a:t>sp</a:t>
                      </a:r>
                      <a:r>
                        <a:rPr lang="tr-TR" sz="500" dirty="0">
                          <a:effectLst/>
                        </a:rPr>
                        <a:t>e</a:t>
                      </a:r>
                      <a:r>
                        <a:rPr lang="tr-TR" sz="500" spc="5" dirty="0">
                          <a:effectLst/>
                        </a:rPr>
                        <a:t>sifi</a:t>
                      </a:r>
                      <a:r>
                        <a:rPr lang="tr-TR" sz="500" dirty="0">
                          <a:effectLst/>
                        </a:rPr>
                        <a:t>k</a:t>
                      </a:r>
                      <a:r>
                        <a:rPr lang="tr-TR" sz="500" spc="20" dirty="0">
                          <a:effectLst/>
                        </a:rPr>
                        <a:t> </a:t>
                      </a:r>
                      <a:r>
                        <a:rPr lang="tr-TR" sz="500" spc="10" dirty="0">
                          <a:effectLst/>
                        </a:rPr>
                        <a:t>m</a:t>
                      </a:r>
                      <a:r>
                        <a:rPr lang="tr-TR" sz="500" spc="5" dirty="0">
                          <a:effectLst/>
                        </a:rPr>
                        <a:t>i</a:t>
                      </a:r>
                      <a:r>
                        <a:rPr lang="tr-TR" sz="500" dirty="0">
                          <a:effectLst/>
                        </a:rPr>
                        <a:t>g</a:t>
                      </a:r>
                      <a:r>
                        <a:rPr lang="tr-TR" sz="500" spc="5" dirty="0">
                          <a:effectLst/>
                        </a:rPr>
                        <a:t>ren</a:t>
                      </a:r>
                      <a:r>
                        <a:rPr lang="tr-TR" sz="500" dirty="0">
                          <a:effectLst/>
                        </a:rPr>
                        <a:t>,</a:t>
                      </a:r>
                      <a:r>
                        <a:rPr lang="tr-TR" sz="500" spc="20" dirty="0">
                          <a:effectLst/>
                        </a:rPr>
                        <a:t> </a:t>
                      </a:r>
                      <a:r>
                        <a:rPr lang="tr-TR" sz="500" spc="5" dirty="0" err="1">
                          <a:effectLst/>
                        </a:rPr>
                        <a:t>aur</a:t>
                      </a:r>
                      <a:r>
                        <a:rPr lang="tr-TR" sz="500" dirty="0" err="1">
                          <a:effectLst/>
                        </a:rPr>
                        <a:t>a</a:t>
                      </a:r>
                      <a:r>
                        <a:rPr lang="tr-TR" sz="500" spc="15" dirty="0">
                          <a:effectLst/>
                        </a:rPr>
                        <a:t> </a:t>
                      </a:r>
                      <a:r>
                        <a:rPr lang="tr-TR" sz="500" spc="5" dirty="0">
                          <a:effectLst/>
                        </a:rPr>
                        <a:t>il</a:t>
                      </a:r>
                      <a:r>
                        <a:rPr lang="tr-TR" sz="500" dirty="0">
                          <a:effectLst/>
                        </a:rPr>
                        <a:t>e</a:t>
                      </a:r>
                      <a:endParaRPr lang="tr-TR" sz="700" dirty="0">
                        <a:effectLst/>
                      </a:endParaRPr>
                    </a:p>
                    <a:p>
                      <a:pPr marL="251460">
                        <a:lnSpc>
                          <a:spcPct val="115000"/>
                        </a:lnSpc>
                        <a:spcBef>
                          <a:spcPts val="330"/>
                        </a:spcBef>
                        <a:spcAft>
                          <a:spcPts val="0"/>
                        </a:spcAft>
                      </a:pPr>
                      <a:r>
                        <a:rPr lang="tr-TR" sz="700" dirty="0">
                          <a:effectLst/>
                        </a:rPr>
                        <a:t> </a:t>
                      </a:r>
                      <a:endParaRPr lang="tr-TR" sz="700" dirty="0">
                        <a:effectLst/>
                        <a:latin typeface="Calibri"/>
                        <a:ea typeface="Times New Roman"/>
                        <a:cs typeface="Times New Roman"/>
                      </a:endParaRPr>
                    </a:p>
                  </a:txBody>
                  <a:tcPr marL="0" marR="0" marT="0" marB="0"/>
                </a:tc>
              </a:tr>
            </a:tbl>
          </a:graphicData>
        </a:graphic>
      </p:graphicFrame>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27</a:t>
            </a:fld>
            <a:endParaRPr lang="tr-TR"/>
          </a:p>
        </p:txBody>
      </p:sp>
    </p:spTree>
    <p:extLst>
      <p:ext uri="{BB962C8B-B14F-4D97-AF65-F5344CB8AC3E}">
        <p14:creationId xmlns:p14="http://schemas.microsoft.com/office/powerpoint/2010/main" xmlns="" val="26698833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effectLst/>
              </a:rPr>
              <a:t>ICD-10-AM</a:t>
            </a:r>
            <a:endParaRPr lang="tr-TR" dirty="0"/>
          </a:p>
        </p:txBody>
      </p:sp>
      <p:sp>
        <p:nvSpPr>
          <p:cNvPr id="3" name="İçerik Yer Tutucusu 2"/>
          <p:cNvSpPr>
            <a:spLocks noGrp="1"/>
          </p:cNvSpPr>
          <p:nvPr>
            <p:ph idx="1"/>
          </p:nvPr>
        </p:nvSpPr>
        <p:spPr/>
        <p:txBody>
          <a:bodyPr>
            <a:normAutofit fontScale="62500" lnSpcReduction="20000"/>
          </a:bodyPr>
          <a:lstStyle/>
          <a:p>
            <a:r>
              <a:rPr lang="tr-TR" dirty="0"/>
              <a:t>Avusturalya Ulusal Sağlık Sınıflama Merkezi (NCCH) tarafından geliştirilen, International </a:t>
            </a:r>
            <a:r>
              <a:rPr lang="tr-TR" dirty="0" err="1"/>
              <a:t>Statisticial</a:t>
            </a:r>
            <a:r>
              <a:rPr lang="tr-TR" dirty="0"/>
              <a:t> </a:t>
            </a:r>
            <a:r>
              <a:rPr lang="tr-TR" dirty="0" err="1"/>
              <a:t>Classification</a:t>
            </a:r>
            <a:r>
              <a:rPr lang="tr-TR" dirty="0"/>
              <a:t> of </a:t>
            </a:r>
            <a:r>
              <a:rPr lang="tr-TR" dirty="0" err="1"/>
              <a:t>Diseases</a:t>
            </a:r>
            <a:r>
              <a:rPr lang="tr-TR" dirty="0"/>
              <a:t> </a:t>
            </a:r>
            <a:r>
              <a:rPr lang="tr-TR" dirty="0" err="1"/>
              <a:t>and</a:t>
            </a:r>
            <a:r>
              <a:rPr lang="tr-TR" dirty="0"/>
              <a:t> </a:t>
            </a:r>
            <a:r>
              <a:rPr lang="tr-TR" dirty="0" err="1"/>
              <a:t>Related</a:t>
            </a:r>
            <a:r>
              <a:rPr lang="tr-TR" dirty="0"/>
              <a:t> </a:t>
            </a:r>
            <a:r>
              <a:rPr lang="tr-TR" dirty="0" err="1"/>
              <a:t>Health</a:t>
            </a:r>
            <a:r>
              <a:rPr lang="tr-TR" dirty="0"/>
              <a:t> </a:t>
            </a:r>
            <a:r>
              <a:rPr lang="tr-TR" dirty="0" err="1"/>
              <a:t>Problems</a:t>
            </a:r>
            <a:r>
              <a:rPr lang="tr-TR" dirty="0"/>
              <a:t>, </a:t>
            </a:r>
            <a:r>
              <a:rPr lang="tr-TR" dirty="0" err="1"/>
              <a:t>Tenth</a:t>
            </a:r>
            <a:r>
              <a:rPr lang="tr-TR" dirty="0"/>
              <a:t> </a:t>
            </a:r>
            <a:r>
              <a:rPr lang="tr-TR" b="1" dirty="0" err="1"/>
              <a:t>Revision-Avustralian</a:t>
            </a:r>
            <a:r>
              <a:rPr lang="tr-TR" b="1" dirty="0"/>
              <a:t>	</a:t>
            </a:r>
            <a:r>
              <a:rPr lang="tr-TR" b="1" dirty="0" err="1"/>
              <a:t>Modification</a:t>
            </a:r>
            <a:r>
              <a:rPr lang="tr-TR" dirty="0"/>
              <a:t>-Hastalıkların ve İlgili Sağlık Sorunlarının Uluslararası İstatistiksel Sınıflandırması, Avustralya modifikasyonu; </a:t>
            </a:r>
            <a:endParaRPr lang="tr-TR" dirty="0" smtClean="0"/>
          </a:p>
          <a:p>
            <a:endParaRPr lang="tr-TR" dirty="0"/>
          </a:p>
          <a:p>
            <a:r>
              <a:rPr lang="tr-TR" dirty="0" smtClean="0"/>
              <a:t>ICD-10 </a:t>
            </a:r>
            <a:r>
              <a:rPr lang="tr-TR" dirty="0"/>
              <a:t>temel yapısı esas alınmak suretiyle klinik uygulamaların daha detaylı bir şekilde kodlanmasına olanak tanıyan, </a:t>
            </a:r>
            <a:endParaRPr lang="tr-TR" dirty="0" smtClean="0"/>
          </a:p>
          <a:p>
            <a:endParaRPr lang="tr-TR" dirty="0" smtClean="0"/>
          </a:p>
          <a:p>
            <a:r>
              <a:rPr lang="tr-TR" dirty="0" smtClean="0"/>
              <a:t>önemli </a:t>
            </a:r>
            <a:r>
              <a:rPr lang="tr-TR" dirty="0"/>
              <a:t>hastalık gruplarının tanımlanabilmesi için dört ve beş karakterli kodları içerecek şekilde genişletilmiş bir sistemdir. </a:t>
            </a:r>
            <a:endParaRPr lang="tr-TR" dirty="0" smtClean="0"/>
          </a:p>
          <a:p>
            <a:endParaRPr lang="tr-TR" dirty="0"/>
          </a:p>
          <a:p>
            <a:r>
              <a:rPr lang="tr-TR" dirty="0" smtClean="0"/>
              <a:t>1998 </a:t>
            </a:r>
            <a:r>
              <a:rPr lang="tr-TR" dirty="0"/>
              <a:t>yılında birinci baskısı yapılan bu sistemin halen beşinci edisyonu kullanılmaktadır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28</a:t>
            </a:fld>
            <a:endParaRPr lang="tr-TR"/>
          </a:p>
        </p:txBody>
      </p:sp>
    </p:spTree>
    <p:extLst>
      <p:ext uri="{BB962C8B-B14F-4D97-AF65-F5344CB8AC3E}">
        <p14:creationId xmlns:p14="http://schemas.microsoft.com/office/powerpoint/2010/main" xmlns="" val="268141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ICD-10-AM</a:t>
            </a:r>
            <a:endParaRPr lang="tr-TR" dirty="0"/>
          </a:p>
        </p:txBody>
      </p:sp>
      <p:sp>
        <p:nvSpPr>
          <p:cNvPr id="3" name="İçerik Yer Tutucusu 2"/>
          <p:cNvSpPr>
            <a:spLocks noGrp="1"/>
          </p:cNvSpPr>
          <p:nvPr>
            <p:ph idx="1"/>
          </p:nvPr>
        </p:nvSpPr>
        <p:spPr/>
        <p:txBody>
          <a:bodyPr>
            <a:normAutofit fontScale="32500" lnSpcReduction="20000"/>
          </a:bodyPr>
          <a:lstStyle/>
          <a:p>
            <a:r>
              <a:rPr lang="tr-TR" dirty="0"/>
              <a:t> </a:t>
            </a:r>
          </a:p>
          <a:p>
            <a:r>
              <a:rPr lang="tr-TR" b="1" dirty="0"/>
              <a:t>ICD-10-AM ile;</a:t>
            </a:r>
          </a:p>
          <a:p>
            <a:r>
              <a:rPr lang="tr-TR" b="1" dirty="0"/>
              <a:t> </a:t>
            </a:r>
          </a:p>
          <a:p>
            <a:r>
              <a:rPr lang="tr-TR" b="1" dirty="0"/>
              <a:t>	Hastalıklara ilişkin tanılar,</a:t>
            </a:r>
          </a:p>
          <a:p>
            <a:r>
              <a:rPr lang="tr-TR" b="1" dirty="0"/>
              <a:t> </a:t>
            </a:r>
          </a:p>
          <a:p>
            <a:r>
              <a:rPr lang="tr-TR" b="1" dirty="0"/>
              <a:t>	Hastalıkların tanı ve tedavisinde uygulanan İşlemler (ACHI),</a:t>
            </a:r>
          </a:p>
          <a:p>
            <a:r>
              <a:rPr lang="tr-TR" b="1" dirty="0"/>
              <a:t> </a:t>
            </a:r>
          </a:p>
          <a:p>
            <a:r>
              <a:rPr lang="tr-TR" b="1" dirty="0"/>
              <a:t>	Sağlık durumunu etkileyen faktörler,</a:t>
            </a:r>
          </a:p>
          <a:p>
            <a:r>
              <a:rPr lang="tr-TR" b="1" dirty="0"/>
              <a:t> </a:t>
            </a:r>
          </a:p>
          <a:p>
            <a:r>
              <a:rPr lang="tr-TR" b="1" dirty="0"/>
              <a:t>	Semptomlar, belirtiler ve anormal klinik bulgular sınıflandırılmış ve kodlanmıştır.</a:t>
            </a:r>
          </a:p>
          <a:p>
            <a:r>
              <a:rPr lang="tr-TR" b="1" dirty="0"/>
              <a:t> </a:t>
            </a:r>
          </a:p>
          <a:p>
            <a:r>
              <a:rPr lang="tr-TR" b="1" dirty="0"/>
              <a:t>Beş ciltten oluşmaktadır;</a:t>
            </a:r>
          </a:p>
          <a:p>
            <a:r>
              <a:rPr lang="tr-TR" b="1" dirty="0"/>
              <a:t> </a:t>
            </a:r>
          </a:p>
          <a:p>
            <a:r>
              <a:rPr lang="tr-TR" b="1" dirty="0"/>
              <a:t>Cilt 1: Hastalıkların tablo listesini, morfoloji kodlarını ve özel amaçlı kullanım için geliştirilmiş kısa listeleri içermektedir.</a:t>
            </a:r>
          </a:p>
          <a:p>
            <a:r>
              <a:rPr lang="tr-TR" b="1" dirty="0"/>
              <a:t> </a:t>
            </a:r>
          </a:p>
          <a:p>
            <a:r>
              <a:rPr lang="tr-TR" b="1" dirty="0"/>
              <a:t>Cilt 2: Hastalıkların alfabetik indeksini, yaralanmaların dış etken kodlarını, ilaç ve kimyasalların tablosunu içermektedir.</a:t>
            </a:r>
          </a:p>
          <a:p>
            <a:r>
              <a:rPr lang="tr-TR" b="1" dirty="0"/>
              <a:t> </a:t>
            </a:r>
          </a:p>
          <a:p>
            <a:r>
              <a:rPr lang="tr-TR" b="1" dirty="0"/>
              <a:t>Cilt 3: İşlemlerin (ACHI) tablo listesinden oluşmaktadır.</a:t>
            </a:r>
          </a:p>
          <a:p>
            <a:r>
              <a:rPr lang="tr-TR" b="1" dirty="0"/>
              <a:t> </a:t>
            </a:r>
          </a:p>
          <a:p>
            <a:r>
              <a:rPr lang="tr-TR" b="1" dirty="0"/>
              <a:t>Cilt 4: İşlemlerin (ACHI) alfabetik dizininden oluşmaktadır.</a:t>
            </a:r>
          </a:p>
          <a:p>
            <a:r>
              <a:rPr lang="tr-TR" b="1" dirty="0"/>
              <a:t> </a:t>
            </a:r>
          </a:p>
          <a:p>
            <a:r>
              <a:rPr lang="tr-TR" b="1" dirty="0"/>
              <a:t>Cilt 5: Avustralya kodlama standartlarından oluşur.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29</a:t>
            </a:fld>
            <a:endParaRPr lang="tr-TR"/>
          </a:p>
        </p:txBody>
      </p:sp>
    </p:spTree>
    <p:extLst>
      <p:ext uri="{BB962C8B-B14F-4D97-AF65-F5344CB8AC3E}">
        <p14:creationId xmlns:p14="http://schemas.microsoft.com/office/powerpoint/2010/main" xmlns="" val="236498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 calcmode="lin" valueType="num">
                                      <p:cBhvr additive="base">
                                        <p:cTn id="6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7" end="17"/>
                                            </p:txEl>
                                          </p:spTgt>
                                        </p:tgtEl>
                                        <p:attrNameLst>
                                          <p:attrName>style.visibility</p:attrName>
                                        </p:attrNameLst>
                                      </p:cBhvr>
                                      <p:to>
                                        <p:strVal val="visible"/>
                                      </p:to>
                                    </p:set>
                                    <p:anim calcmode="lin" valueType="num">
                                      <p:cBhvr additive="base">
                                        <p:cTn id="7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8" end="18"/>
                                            </p:txEl>
                                          </p:spTgt>
                                        </p:tgtEl>
                                        <p:attrNameLst>
                                          <p:attrName>style.visibility</p:attrName>
                                        </p:attrNameLst>
                                      </p:cBhvr>
                                      <p:to>
                                        <p:strVal val="visible"/>
                                      </p:to>
                                    </p:set>
                                    <p:anim calcmode="lin" valueType="num">
                                      <p:cBhvr additive="base">
                                        <p:cTn id="7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3">
                                            <p:txEl>
                                              <p:pRg st="19" end="19"/>
                                            </p:txEl>
                                          </p:spTgt>
                                        </p:tgtEl>
                                        <p:attrNameLst>
                                          <p:attrName>style.visibility</p:attrName>
                                        </p:attrNameLst>
                                      </p:cBhvr>
                                      <p:to>
                                        <p:strVal val="visible"/>
                                      </p:to>
                                    </p:set>
                                    <p:anim calcmode="lin" valueType="num">
                                      <p:cBhvr additive="base">
                                        <p:cTn id="81"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21" end="21"/>
                                            </p:txEl>
                                          </p:spTgt>
                                        </p:tgtEl>
                                        <p:attrNameLst>
                                          <p:attrName>style.visibility</p:attrName>
                                        </p:attrNameLst>
                                      </p:cBhvr>
                                      <p:to>
                                        <p:strVal val="visible"/>
                                      </p:to>
                                    </p:set>
                                    <p:anim calcmode="lin" valueType="num">
                                      <p:cBhvr additive="base">
                                        <p:cTn id="87"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ICD-10-AM</a:t>
            </a:r>
            <a:endParaRPr lang="tr-TR" dirty="0"/>
          </a:p>
        </p:txBody>
      </p:sp>
      <p:sp>
        <p:nvSpPr>
          <p:cNvPr id="3" name="İçerik Yer Tutucusu 2"/>
          <p:cNvSpPr>
            <a:spLocks noGrp="1"/>
          </p:cNvSpPr>
          <p:nvPr>
            <p:ph idx="1"/>
          </p:nvPr>
        </p:nvSpPr>
        <p:spPr/>
        <p:txBody>
          <a:bodyPr>
            <a:normAutofit fontScale="47500" lnSpcReduction="20000"/>
          </a:bodyPr>
          <a:lstStyle/>
          <a:p>
            <a:r>
              <a:rPr lang="tr-TR" dirty="0"/>
              <a:t> </a:t>
            </a:r>
          </a:p>
          <a:p>
            <a:r>
              <a:rPr lang="tr-TR" dirty="0"/>
              <a:t>ICD-10-AM’in sınıflandırma yapısı ise şu şekildedir: ICD-10’un sınıflandırma yapısında olduğu gibi beş düzey bulunmaktadır. </a:t>
            </a:r>
            <a:endParaRPr lang="tr-TR" dirty="0" smtClean="0"/>
          </a:p>
          <a:p>
            <a:endParaRPr lang="tr-TR" dirty="0"/>
          </a:p>
          <a:p>
            <a:r>
              <a:rPr lang="tr-TR" dirty="0" smtClean="0"/>
              <a:t>ICD-10’dan </a:t>
            </a:r>
            <a:r>
              <a:rPr lang="tr-TR" dirty="0"/>
              <a:t>farklı olarak, dördüncü ve beşinci düzey kodlar çok daha geniş </a:t>
            </a:r>
            <a:r>
              <a:rPr lang="tr-TR" dirty="0" smtClean="0"/>
              <a:t>ve kapsamlı </a:t>
            </a:r>
            <a:r>
              <a:rPr lang="tr-TR" dirty="0"/>
              <a:t>olacak şekilde düzenlenmiştir. </a:t>
            </a:r>
            <a:endParaRPr lang="tr-TR" dirty="0" smtClean="0"/>
          </a:p>
          <a:p>
            <a:endParaRPr lang="tr-TR" dirty="0"/>
          </a:p>
          <a:p>
            <a:r>
              <a:rPr lang="tr-TR" dirty="0" smtClean="0"/>
              <a:t>ICD-10’da </a:t>
            </a:r>
            <a:r>
              <a:rPr lang="tr-TR" dirty="0"/>
              <a:t>boş bırakılan U kodları </a:t>
            </a:r>
            <a:r>
              <a:rPr lang="tr-TR" dirty="0" err="1"/>
              <a:t>mortalite</a:t>
            </a:r>
            <a:r>
              <a:rPr lang="tr-TR" dirty="0"/>
              <a:t> ve </a:t>
            </a:r>
            <a:r>
              <a:rPr lang="tr-TR" dirty="0" err="1"/>
              <a:t>morbidite</a:t>
            </a:r>
            <a:r>
              <a:rPr lang="tr-TR" dirty="0"/>
              <a:t> dış nedenleri olarak kodlanmıştır.</a:t>
            </a:r>
          </a:p>
          <a:p>
            <a:r>
              <a:rPr lang="tr-TR" dirty="0"/>
              <a:t> </a:t>
            </a:r>
          </a:p>
          <a:p>
            <a:r>
              <a:rPr lang="tr-TR" dirty="0"/>
              <a:t>ICD-10 AM hastalık sınıflama yapısı ICD-10 ile karşılaştırıldığında; </a:t>
            </a:r>
            <a:endParaRPr lang="tr-TR" dirty="0" smtClean="0"/>
          </a:p>
          <a:p>
            <a:r>
              <a:rPr lang="tr-TR" dirty="0" smtClean="0"/>
              <a:t>birinci </a:t>
            </a:r>
            <a:r>
              <a:rPr lang="tr-TR" dirty="0"/>
              <a:t>düzey, </a:t>
            </a:r>
            <a:endParaRPr lang="tr-TR" dirty="0" smtClean="0"/>
          </a:p>
          <a:p>
            <a:r>
              <a:rPr lang="tr-TR" dirty="0" smtClean="0"/>
              <a:t>ikinci </a:t>
            </a:r>
            <a:r>
              <a:rPr lang="tr-TR" dirty="0"/>
              <a:t>düzey ve </a:t>
            </a:r>
            <a:endParaRPr lang="tr-TR" dirty="0" smtClean="0"/>
          </a:p>
          <a:p>
            <a:r>
              <a:rPr lang="tr-TR" dirty="0" smtClean="0"/>
              <a:t>üçüncü </a:t>
            </a:r>
            <a:r>
              <a:rPr lang="tr-TR" dirty="0"/>
              <a:t>düzey kod yapılarının aynen korunduğunu, </a:t>
            </a:r>
            <a:endParaRPr lang="tr-TR" dirty="0" smtClean="0"/>
          </a:p>
          <a:p>
            <a:r>
              <a:rPr lang="tr-TR" dirty="0" smtClean="0"/>
              <a:t>dördüncü </a:t>
            </a:r>
            <a:r>
              <a:rPr lang="tr-TR" dirty="0"/>
              <a:t>ve beşinci düzey kod yapılarının çok daha detaylı olduğunu görmekteyiz. </a:t>
            </a:r>
            <a:endParaRPr lang="tr-TR" dirty="0" smtClean="0"/>
          </a:p>
          <a:p>
            <a:endParaRPr lang="tr-TR" dirty="0"/>
          </a:p>
          <a:p>
            <a:r>
              <a:rPr lang="tr-TR" b="1" dirty="0" smtClean="0"/>
              <a:t>Örnek</a:t>
            </a:r>
            <a:r>
              <a:rPr lang="tr-TR" dirty="0" smtClean="0"/>
              <a:t> </a:t>
            </a:r>
            <a:r>
              <a:rPr lang="tr-TR" dirty="0"/>
              <a:t>olarak; endokrin hastalıkları bölümünde </a:t>
            </a:r>
            <a:r>
              <a:rPr lang="tr-TR" dirty="0" err="1"/>
              <a:t>asidozla</a:t>
            </a:r>
            <a:r>
              <a:rPr lang="tr-TR" dirty="0"/>
              <a:t> birlikte Tip I </a:t>
            </a:r>
            <a:r>
              <a:rPr lang="tr-TR" dirty="0" err="1"/>
              <a:t>diyabetes</a:t>
            </a:r>
            <a:r>
              <a:rPr lang="tr-TR" dirty="0"/>
              <a:t> </a:t>
            </a:r>
            <a:r>
              <a:rPr lang="tr-TR" dirty="0" err="1"/>
              <a:t>mellitus</a:t>
            </a:r>
            <a:r>
              <a:rPr lang="tr-TR" dirty="0"/>
              <a:t> tanısı ICD-10’da E10.1 koduyla ifade edilirken ICD-10-AM’de beşinci </a:t>
            </a:r>
            <a:r>
              <a:rPr lang="tr-TR" dirty="0" err="1"/>
              <a:t>kırılım</a:t>
            </a:r>
            <a:r>
              <a:rPr lang="tr-TR" dirty="0"/>
              <a:t> düzeyinde oldukça detaylı olarak kodlanmıştır.</a:t>
            </a:r>
          </a:p>
          <a:p>
            <a:r>
              <a:rPr lang="tr-TR" dirty="0"/>
              <a:t> </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30</a:t>
            </a:fld>
            <a:endParaRPr lang="tr-TR"/>
          </a:p>
        </p:txBody>
      </p:sp>
    </p:spTree>
    <p:extLst>
      <p:ext uri="{BB962C8B-B14F-4D97-AF65-F5344CB8AC3E}">
        <p14:creationId xmlns:p14="http://schemas.microsoft.com/office/powerpoint/2010/main" xmlns="" val="199610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ICD-10-AM</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xmlns="" val="1185017205"/>
              </p:ext>
            </p:extLst>
          </p:nvPr>
        </p:nvGraphicFramePr>
        <p:xfrm>
          <a:off x="1835697" y="1916832"/>
          <a:ext cx="5955436" cy="3286613"/>
        </p:xfrm>
        <a:graphic>
          <a:graphicData uri="http://schemas.openxmlformats.org/drawingml/2006/table">
            <a:tbl>
              <a:tblPr>
                <a:tableStyleId>{5C22544A-7EE6-4342-B048-85BDC9FD1C3A}</a:tableStyleId>
              </a:tblPr>
              <a:tblGrid>
                <a:gridCol w="2821378"/>
                <a:gridCol w="3134058"/>
              </a:tblGrid>
              <a:tr h="430760">
                <a:tc>
                  <a:txBody>
                    <a:bodyPr/>
                    <a:lstStyle/>
                    <a:p>
                      <a:pPr marL="71120">
                        <a:lnSpc>
                          <a:spcPct val="115000"/>
                        </a:lnSpc>
                        <a:spcBef>
                          <a:spcPts val="90"/>
                        </a:spcBef>
                        <a:spcAft>
                          <a:spcPts val="0"/>
                        </a:spcAft>
                      </a:pPr>
                      <a:r>
                        <a:rPr lang="tr-TR" sz="850" spc="5" dirty="0">
                          <a:effectLst/>
                        </a:rPr>
                        <a:t>ICD</a:t>
                      </a:r>
                      <a:r>
                        <a:rPr lang="tr-TR" sz="850" spc="10" dirty="0">
                          <a:effectLst/>
                        </a:rPr>
                        <a:t>-</a:t>
                      </a:r>
                      <a:r>
                        <a:rPr lang="tr-TR" sz="850" spc="5" dirty="0">
                          <a:effectLst/>
                        </a:rPr>
                        <a:t>1</a:t>
                      </a:r>
                      <a:r>
                        <a:rPr lang="tr-TR" sz="850" dirty="0">
                          <a:effectLst/>
                        </a:rPr>
                        <a:t>0</a:t>
                      </a:r>
                      <a:endParaRPr lang="tr-TR" sz="1100" dirty="0">
                        <a:effectLst/>
                      </a:endParaRPr>
                    </a:p>
                    <a:p>
                      <a:pPr marL="71120">
                        <a:lnSpc>
                          <a:spcPct val="115000"/>
                        </a:lnSpc>
                        <a:spcBef>
                          <a:spcPts val="90"/>
                        </a:spcBef>
                        <a:spcAft>
                          <a:spcPts val="0"/>
                        </a:spcAft>
                      </a:pPr>
                      <a:r>
                        <a:rPr lang="tr-TR" sz="1200" dirty="0">
                          <a:effectLst/>
                        </a:rPr>
                        <a:t> </a:t>
                      </a:r>
                      <a:endParaRPr lang="tr-TR" sz="1100" dirty="0">
                        <a:effectLst/>
                        <a:latin typeface="Calibri"/>
                        <a:ea typeface="Times New Roman"/>
                        <a:cs typeface="Times New Roman"/>
                      </a:endParaRPr>
                    </a:p>
                  </a:txBody>
                  <a:tcPr marL="0" marR="0" marT="0" marB="0"/>
                </a:tc>
                <a:tc>
                  <a:txBody>
                    <a:bodyPr/>
                    <a:lstStyle/>
                    <a:p>
                      <a:pPr marL="71755">
                        <a:lnSpc>
                          <a:spcPct val="115000"/>
                        </a:lnSpc>
                        <a:spcBef>
                          <a:spcPts val="90"/>
                        </a:spcBef>
                        <a:spcAft>
                          <a:spcPts val="0"/>
                        </a:spcAft>
                      </a:pPr>
                      <a:r>
                        <a:rPr lang="tr-TR" sz="850" spc="5">
                          <a:effectLst/>
                        </a:rPr>
                        <a:t>ICD</a:t>
                      </a:r>
                      <a:r>
                        <a:rPr lang="tr-TR" sz="850" spc="10">
                          <a:effectLst/>
                        </a:rPr>
                        <a:t>-</a:t>
                      </a:r>
                      <a:r>
                        <a:rPr lang="tr-TR" sz="850" spc="5">
                          <a:effectLst/>
                        </a:rPr>
                        <a:t>10</a:t>
                      </a:r>
                      <a:r>
                        <a:rPr lang="tr-TR" sz="850" spc="10">
                          <a:effectLst/>
                        </a:rPr>
                        <a:t>-</a:t>
                      </a:r>
                      <a:r>
                        <a:rPr lang="tr-TR" sz="850" spc="5">
                          <a:effectLst/>
                        </a:rPr>
                        <a:t>A</a:t>
                      </a:r>
                      <a:r>
                        <a:rPr lang="tr-TR" sz="850">
                          <a:effectLst/>
                        </a:rPr>
                        <a:t>M</a:t>
                      </a:r>
                      <a:endParaRPr lang="tr-TR" sz="1100">
                        <a:effectLst/>
                      </a:endParaRPr>
                    </a:p>
                    <a:p>
                      <a:pPr marL="71755">
                        <a:lnSpc>
                          <a:spcPct val="115000"/>
                        </a:lnSpc>
                        <a:spcBef>
                          <a:spcPts val="90"/>
                        </a:spcBef>
                        <a:spcAft>
                          <a:spcPts val="0"/>
                        </a:spcAft>
                      </a:pPr>
                      <a:r>
                        <a:rPr lang="tr-TR" sz="1200">
                          <a:effectLst/>
                        </a:rPr>
                        <a:t> </a:t>
                      </a:r>
                      <a:endParaRPr lang="tr-TR" sz="1100">
                        <a:effectLst/>
                        <a:latin typeface="Calibri"/>
                        <a:ea typeface="Times New Roman"/>
                        <a:cs typeface="Times New Roman"/>
                      </a:endParaRPr>
                    </a:p>
                  </a:txBody>
                  <a:tcPr marL="0" marR="0" marT="0" marB="0"/>
                </a:tc>
              </a:tr>
              <a:tr h="2855853">
                <a:tc>
                  <a:txBody>
                    <a:bodyPr/>
                    <a:lstStyle/>
                    <a:p>
                      <a:pPr marL="71120" marR="36195">
                        <a:lnSpc>
                          <a:spcPct val="117000"/>
                        </a:lnSpc>
                        <a:spcBef>
                          <a:spcPts val="90"/>
                        </a:spcBef>
                        <a:spcAft>
                          <a:spcPts val="0"/>
                        </a:spcAft>
                        <a:tabLst>
                          <a:tab pos="1526540" algn="l"/>
                        </a:tabLst>
                      </a:pPr>
                      <a:r>
                        <a:rPr lang="tr-TR" sz="850" spc="5" dirty="0">
                          <a:effectLst/>
                        </a:rPr>
                        <a:t>E10.</a:t>
                      </a:r>
                      <a:r>
                        <a:rPr lang="tr-TR" sz="850" dirty="0">
                          <a:effectLst/>
                        </a:rPr>
                        <a:t>1</a:t>
                      </a:r>
                      <a:r>
                        <a:rPr lang="tr-TR" sz="850" spc="545" dirty="0">
                          <a:effectLst/>
                        </a:rPr>
                        <a:t> </a:t>
                      </a:r>
                      <a:r>
                        <a:rPr lang="tr-TR" sz="850" spc="5" dirty="0" err="1">
                          <a:effectLst/>
                        </a:rPr>
                        <a:t>Asidoz</a:t>
                      </a:r>
                      <a:r>
                        <a:rPr lang="tr-TR" sz="850" spc="10" dirty="0" err="1">
                          <a:effectLst/>
                        </a:rPr>
                        <a:t>l</a:t>
                      </a:r>
                      <a:r>
                        <a:rPr lang="tr-TR" sz="850" dirty="0" err="1">
                          <a:effectLst/>
                        </a:rPr>
                        <a:t>a</a:t>
                      </a:r>
                      <a:r>
                        <a:rPr lang="tr-TR" sz="850" spc="540" dirty="0">
                          <a:effectLst/>
                        </a:rPr>
                        <a:t> </a:t>
                      </a:r>
                      <a:r>
                        <a:rPr lang="tr-TR" sz="850" spc="10" dirty="0">
                          <a:effectLst/>
                        </a:rPr>
                        <a:t>b</a:t>
                      </a:r>
                      <a:r>
                        <a:rPr lang="tr-TR" sz="850" spc="5" dirty="0">
                          <a:effectLst/>
                        </a:rPr>
                        <a:t>irlikt</a:t>
                      </a:r>
                      <a:r>
                        <a:rPr lang="tr-TR" sz="850" dirty="0">
                          <a:effectLst/>
                        </a:rPr>
                        <a:t>e	</a:t>
                      </a:r>
                      <a:r>
                        <a:rPr lang="tr-TR" sz="850" spc="5" dirty="0">
                          <a:effectLst/>
                        </a:rPr>
                        <a:t>Ti</a:t>
                      </a:r>
                      <a:r>
                        <a:rPr lang="tr-TR" sz="850" dirty="0">
                          <a:effectLst/>
                        </a:rPr>
                        <a:t>p</a:t>
                      </a:r>
                      <a:r>
                        <a:rPr lang="tr-TR" sz="850" spc="545" dirty="0">
                          <a:effectLst/>
                        </a:rPr>
                        <a:t> </a:t>
                      </a:r>
                      <a:r>
                        <a:rPr lang="tr-TR" sz="850" dirty="0">
                          <a:effectLst/>
                        </a:rPr>
                        <a:t>I</a:t>
                      </a:r>
                      <a:r>
                        <a:rPr lang="tr-TR" sz="850" spc="540" dirty="0">
                          <a:effectLst/>
                        </a:rPr>
                        <a:t> </a:t>
                      </a:r>
                      <a:r>
                        <a:rPr lang="tr-TR" sz="850" spc="5" dirty="0" err="1">
                          <a:effectLst/>
                        </a:rPr>
                        <a:t>d</a:t>
                      </a:r>
                      <a:r>
                        <a:rPr lang="tr-TR" sz="850" spc="10" dirty="0" err="1">
                          <a:effectLst/>
                        </a:rPr>
                        <a:t>i</a:t>
                      </a:r>
                      <a:r>
                        <a:rPr lang="tr-TR" sz="850" spc="5" dirty="0" err="1">
                          <a:effectLst/>
                        </a:rPr>
                        <a:t>yabete</a:t>
                      </a:r>
                      <a:r>
                        <a:rPr lang="tr-TR" sz="850" dirty="0" err="1">
                          <a:effectLst/>
                        </a:rPr>
                        <a:t>s</a:t>
                      </a:r>
                      <a:r>
                        <a:rPr lang="tr-TR" sz="850" dirty="0">
                          <a:effectLst/>
                        </a:rPr>
                        <a:t> </a:t>
                      </a:r>
                      <a:r>
                        <a:rPr lang="tr-TR" sz="850" spc="10" dirty="0" err="1">
                          <a:effectLst/>
                        </a:rPr>
                        <a:t>m</a:t>
                      </a:r>
                      <a:r>
                        <a:rPr lang="tr-TR" sz="850" spc="5" dirty="0" err="1">
                          <a:effectLst/>
                        </a:rPr>
                        <a:t>el</a:t>
                      </a:r>
                      <a:r>
                        <a:rPr lang="tr-TR" sz="850" dirty="0" err="1">
                          <a:effectLst/>
                        </a:rPr>
                        <a:t>l</a:t>
                      </a:r>
                      <a:r>
                        <a:rPr lang="tr-TR" sz="850" spc="5" dirty="0" err="1">
                          <a:effectLst/>
                        </a:rPr>
                        <a:t>itu</a:t>
                      </a:r>
                      <a:r>
                        <a:rPr lang="tr-TR" sz="850" dirty="0" err="1">
                          <a:effectLst/>
                        </a:rPr>
                        <a:t>s</a:t>
                      </a:r>
                      <a:endParaRPr lang="tr-TR" sz="1100" dirty="0">
                        <a:effectLst/>
                      </a:endParaRPr>
                    </a:p>
                    <a:p>
                      <a:pPr>
                        <a:lnSpc>
                          <a:spcPts val="800"/>
                        </a:lnSpc>
                        <a:spcAft>
                          <a:spcPts val="60"/>
                        </a:spcAft>
                      </a:pPr>
                      <a:r>
                        <a:rPr lang="tr-TR" sz="800" dirty="0">
                          <a:effectLst/>
                        </a:rPr>
                        <a:t> </a:t>
                      </a:r>
                      <a:endParaRPr lang="tr-TR" sz="1100" dirty="0">
                        <a:effectLst/>
                      </a:endParaRPr>
                    </a:p>
                    <a:p>
                      <a:pPr marL="551180">
                        <a:lnSpc>
                          <a:spcPct val="115000"/>
                        </a:lnSpc>
                        <a:spcAft>
                          <a:spcPts val="0"/>
                        </a:spcAft>
                      </a:pPr>
                      <a:r>
                        <a:rPr lang="tr-TR" sz="850" spc="5" dirty="0" err="1">
                          <a:effectLst/>
                        </a:rPr>
                        <a:t>Ka</a:t>
                      </a:r>
                      <a:r>
                        <a:rPr lang="tr-TR" sz="850" spc="10" dirty="0" err="1">
                          <a:effectLst/>
                        </a:rPr>
                        <a:t>p</a:t>
                      </a:r>
                      <a:r>
                        <a:rPr lang="tr-TR" sz="850" spc="5" dirty="0" err="1">
                          <a:effectLst/>
                        </a:rPr>
                        <a:t>s</a:t>
                      </a:r>
                      <a:r>
                        <a:rPr lang="tr-TR" sz="850" spc="10" dirty="0" err="1">
                          <a:effectLst/>
                        </a:rPr>
                        <a:t>a</a:t>
                      </a:r>
                      <a:r>
                        <a:rPr lang="tr-TR" sz="850" dirty="0" err="1">
                          <a:effectLst/>
                        </a:rPr>
                        <a:t>r</a:t>
                      </a:r>
                      <a:r>
                        <a:rPr lang="tr-TR" sz="850" spc="5" dirty="0" err="1">
                          <a:effectLst/>
                        </a:rPr>
                        <a:t>:diabe</a:t>
                      </a:r>
                      <a:r>
                        <a:rPr lang="tr-TR" sz="850" dirty="0" err="1">
                          <a:effectLst/>
                        </a:rPr>
                        <a:t>t</a:t>
                      </a:r>
                      <a:r>
                        <a:rPr lang="tr-TR" sz="850" spc="5" dirty="0" err="1">
                          <a:effectLst/>
                        </a:rPr>
                        <a:t>e</a:t>
                      </a:r>
                      <a:r>
                        <a:rPr lang="tr-TR" sz="850" dirty="0" err="1">
                          <a:effectLst/>
                        </a:rPr>
                        <a:t>s</a:t>
                      </a:r>
                      <a:r>
                        <a:rPr lang="tr-TR" sz="850" spc="20" dirty="0">
                          <a:effectLst/>
                        </a:rPr>
                        <a:t> </a:t>
                      </a:r>
                      <a:r>
                        <a:rPr lang="tr-TR" sz="850" spc="5" dirty="0">
                          <a:effectLst/>
                        </a:rPr>
                        <a:t>(</a:t>
                      </a:r>
                      <a:r>
                        <a:rPr lang="tr-TR" sz="850" spc="10" dirty="0" err="1">
                          <a:effectLst/>
                        </a:rPr>
                        <a:t>m</a:t>
                      </a:r>
                      <a:r>
                        <a:rPr lang="tr-TR" sz="850" spc="5" dirty="0" err="1">
                          <a:effectLst/>
                        </a:rPr>
                        <a:t>ellitus</a:t>
                      </a:r>
                      <a:r>
                        <a:rPr lang="tr-TR" sz="850" spc="5" dirty="0">
                          <a:effectLst/>
                        </a:rPr>
                        <a:t>)</a:t>
                      </a:r>
                      <a:r>
                        <a:rPr lang="tr-TR" sz="850" dirty="0">
                          <a:effectLst/>
                        </a:rPr>
                        <a:t>:</a:t>
                      </a:r>
                      <a:endParaRPr lang="tr-TR" sz="1100" dirty="0">
                        <a:effectLst/>
                      </a:endParaRPr>
                    </a:p>
                    <a:p>
                      <a:pPr>
                        <a:lnSpc>
                          <a:spcPts val="700"/>
                        </a:lnSpc>
                        <a:spcAft>
                          <a:spcPts val="70"/>
                        </a:spcAft>
                      </a:pPr>
                      <a:r>
                        <a:rPr lang="tr-TR" sz="700" dirty="0">
                          <a:effectLst/>
                        </a:rPr>
                        <a:t> </a:t>
                      </a:r>
                      <a:endParaRPr lang="tr-TR" sz="1100" dirty="0">
                        <a:effectLst/>
                      </a:endParaRPr>
                    </a:p>
                    <a:p>
                      <a:pPr marL="550545">
                        <a:lnSpc>
                          <a:spcPct val="115000"/>
                        </a:lnSpc>
                        <a:spcAft>
                          <a:spcPts val="0"/>
                        </a:spcAft>
                      </a:pPr>
                      <a:r>
                        <a:rPr lang="tr-TR" sz="850" dirty="0">
                          <a:effectLst/>
                        </a:rPr>
                        <a:t>•</a:t>
                      </a:r>
                      <a:r>
                        <a:rPr lang="tr-TR" sz="850" spc="15" dirty="0">
                          <a:effectLst/>
                        </a:rPr>
                        <a:t> </a:t>
                      </a:r>
                      <a:r>
                        <a:rPr lang="tr-TR" sz="850" spc="5" dirty="0" err="1">
                          <a:effectLst/>
                        </a:rPr>
                        <a:t>britt</a:t>
                      </a:r>
                      <a:r>
                        <a:rPr lang="tr-TR" sz="850" dirty="0" err="1">
                          <a:effectLst/>
                        </a:rPr>
                        <a:t>le</a:t>
                      </a:r>
                      <a:endParaRPr lang="tr-TR" sz="1100" dirty="0">
                        <a:effectLst/>
                      </a:endParaRPr>
                    </a:p>
                    <a:p>
                      <a:pPr>
                        <a:lnSpc>
                          <a:spcPts val="700"/>
                        </a:lnSpc>
                        <a:spcAft>
                          <a:spcPts val="50"/>
                        </a:spcAft>
                      </a:pPr>
                      <a:r>
                        <a:rPr lang="tr-TR" sz="700" dirty="0">
                          <a:effectLst/>
                        </a:rPr>
                        <a:t> </a:t>
                      </a:r>
                      <a:endParaRPr lang="tr-TR" sz="1100" dirty="0">
                        <a:effectLst/>
                      </a:endParaRPr>
                    </a:p>
                    <a:p>
                      <a:pPr marL="550545">
                        <a:lnSpc>
                          <a:spcPct val="115000"/>
                        </a:lnSpc>
                        <a:spcAft>
                          <a:spcPts val="0"/>
                        </a:spcAft>
                      </a:pPr>
                      <a:r>
                        <a:rPr lang="tr-TR" sz="850" dirty="0">
                          <a:effectLst/>
                        </a:rPr>
                        <a:t>•</a:t>
                      </a:r>
                      <a:r>
                        <a:rPr lang="tr-TR" sz="850" spc="15" dirty="0">
                          <a:effectLst/>
                        </a:rPr>
                        <a:t> </a:t>
                      </a:r>
                      <a:r>
                        <a:rPr lang="tr-TR" sz="850" spc="5" dirty="0" err="1">
                          <a:effectLst/>
                        </a:rPr>
                        <a:t>ju</a:t>
                      </a:r>
                      <a:r>
                        <a:rPr lang="tr-TR" sz="850" spc="10" dirty="0" err="1">
                          <a:effectLst/>
                        </a:rPr>
                        <a:t>v</a:t>
                      </a:r>
                      <a:r>
                        <a:rPr lang="tr-TR" sz="850" spc="5" dirty="0" err="1">
                          <a:effectLst/>
                        </a:rPr>
                        <a:t>enile-onse</a:t>
                      </a:r>
                      <a:r>
                        <a:rPr lang="tr-TR" sz="850" dirty="0" err="1">
                          <a:effectLst/>
                        </a:rPr>
                        <a:t>t</a:t>
                      </a:r>
                      <a:endParaRPr lang="tr-TR" sz="1100" dirty="0">
                        <a:effectLst/>
                      </a:endParaRPr>
                    </a:p>
                    <a:p>
                      <a:pPr>
                        <a:lnSpc>
                          <a:spcPts val="700"/>
                        </a:lnSpc>
                        <a:spcAft>
                          <a:spcPts val="70"/>
                        </a:spcAft>
                      </a:pPr>
                      <a:r>
                        <a:rPr lang="tr-TR" sz="700" dirty="0">
                          <a:effectLst/>
                        </a:rPr>
                        <a:t> </a:t>
                      </a:r>
                      <a:endParaRPr lang="tr-TR" sz="1100" dirty="0">
                        <a:effectLst/>
                      </a:endParaRPr>
                    </a:p>
                    <a:p>
                      <a:pPr marL="550545">
                        <a:lnSpc>
                          <a:spcPct val="115000"/>
                        </a:lnSpc>
                        <a:spcAft>
                          <a:spcPts val="0"/>
                        </a:spcAft>
                      </a:pPr>
                      <a:r>
                        <a:rPr lang="tr-TR" sz="850" dirty="0">
                          <a:effectLst/>
                        </a:rPr>
                        <a:t>•</a:t>
                      </a:r>
                      <a:r>
                        <a:rPr lang="tr-TR" sz="850" spc="15" dirty="0">
                          <a:effectLst/>
                        </a:rPr>
                        <a:t> </a:t>
                      </a:r>
                      <a:r>
                        <a:rPr lang="tr-TR" sz="850" spc="10" dirty="0" err="1">
                          <a:effectLst/>
                        </a:rPr>
                        <a:t>k</a:t>
                      </a:r>
                      <a:r>
                        <a:rPr lang="tr-TR" sz="850" spc="5" dirty="0" err="1">
                          <a:effectLst/>
                        </a:rPr>
                        <a:t>etosis-pron</a:t>
                      </a:r>
                      <a:r>
                        <a:rPr lang="tr-TR" sz="850" dirty="0" err="1">
                          <a:effectLst/>
                        </a:rPr>
                        <a:t>e</a:t>
                      </a:r>
                      <a:endParaRPr lang="tr-TR" sz="1100" dirty="0">
                        <a:effectLst/>
                      </a:endParaRPr>
                    </a:p>
                    <a:p>
                      <a:pPr>
                        <a:lnSpc>
                          <a:spcPts val="700"/>
                        </a:lnSpc>
                        <a:spcAft>
                          <a:spcPts val="50"/>
                        </a:spcAft>
                      </a:pPr>
                      <a:r>
                        <a:rPr lang="tr-TR" sz="700" dirty="0">
                          <a:effectLst/>
                        </a:rPr>
                        <a:t> </a:t>
                      </a:r>
                      <a:endParaRPr lang="tr-TR" sz="1100" dirty="0">
                        <a:effectLst/>
                      </a:endParaRPr>
                    </a:p>
                    <a:p>
                      <a:pPr marL="550545">
                        <a:lnSpc>
                          <a:spcPct val="115000"/>
                        </a:lnSpc>
                        <a:spcAft>
                          <a:spcPts val="0"/>
                        </a:spcAft>
                      </a:pPr>
                      <a:r>
                        <a:rPr lang="tr-TR" sz="850" dirty="0">
                          <a:effectLst/>
                        </a:rPr>
                        <a:t>•</a:t>
                      </a:r>
                      <a:r>
                        <a:rPr lang="tr-TR" sz="850" spc="15" dirty="0">
                          <a:effectLst/>
                        </a:rPr>
                        <a:t> </a:t>
                      </a:r>
                      <a:r>
                        <a:rPr lang="tr-TR" sz="850" spc="10" dirty="0" err="1">
                          <a:effectLst/>
                        </a:rPr>
                        <a:t>t</a:t>
                      </a:r>
                      <a:r>
                        <a:rPr lang="tr-TR" sz="850" spc="5" dirty="0" err="1">
                          <a:effectLst/>
                        </a:rPr>
                        <a:t>yp</a:t>
                      </a:r>
                      <a:r>
                        <a:rPr lang="tr-TR" sz="850" dirty="0" err="1">
                          <a:effectLst/>
                        </a:rPr>
                        <a:t>e</a:t>
                      </a:r>
                      <a:r>
                        <a:rPr lang="tr-TR" sz="850" spc="20" dirty="0">
                          <a:effectLst/>
                        </a:rPr>
                        <a:t> </a:t>
                      </a:r>
                      <a:r>
                        <a:rPr lang="tr-TR" sz="850" dirty="0">
                          <a:effectLst/>
                        </a:rPr>
                        <a:t>I</a:t>
                      </a:r>
                      <a:endParaRPr lang="tr-TR" sz="1100" dirty="0">
                        <a:effectLst/>
                      </a:endParaRPr>
                    </a:p>
                    <a:p>
                      <a:pPr marL="550545">
                        <a:lnSpc>
                          <a:spcPct val="115000"/>
                        </a:lnSpc>
                        <a:spcAft>
                          <a:spcPts val="0"/>
                        </a:spcAft>
                      </a:pPr>
                      <a:r>
                        <a:rPr lang="tr-TR" sz="1200" dirty="0">
                          <a:effectLst/>
                        </a:rPr>
                        <a:t> </a:t>
                      </a:r>
                      <a:endParaRPr lang="tr-TR" sz="1100" dirty="0">
                        <a:effectLst/>
                        <a:latin typeface="Calibri"/>
                        <a:ea typeface="Times New Roman"/>
                        <a:cs typeface="Times New Roman"/>
                      </a:endParaRPr>
                    </a:p>
                  </a:txBody>
                  <a:tcPr marL="0" marR="0" marT="0" marB="0"/>
                </a:tc>
                <a:tc>
                  <a:txBody>
                    <a:bodyPr/>
                    <a:lstStyle/>
                    <a:p>
                      <a:pPr marL="71120" marR="399415">
                        <a:lnSpc>
                          <a:spcPct val="117000"/>
                        </a:lnSpc>
                        <a:spcBef>
                          <a:spcPts val="90"/>
                        </a:spcBef>
                        <a:spcAft>
                          <a:spcPts val="0"/>
                        </a:spcAft>
                      </a:pPr>
                      <a:r>
                        <a:rPr lang="tr-TR" sz="850" u="sng" spc="5" dirty="0">
                          <a:effectLst/>
                        </a:rPr>
                        <a:t>E10.1</a:t>
                      </a:r>
                      <a:r>
                        <a:rPr lang="tr-TR" sz="850" u="sng" dirty="0">
                          <a:effectLst/>
                        </a:rPr>
                        <a:t>1</a:t>
                      </a:r>
                      <a:r>
                        <a:rPr lang="tr-TR" sz="850" spc="20" dirty="0">
                          <a:effectLst/>
                        </a:rPr>
                        <a:t> </a:t>
                      </a:r>
                      <a:r>
                        <a:rPr lang="tr-TR" sz="850" spc="5" dirty="0" err="1">
                          <a:effectLst/>
                        </a:rPr>
                        <a:t>Ketoasido</a:t>
                      </a:r>
                      <a:r>
                        <a:rPr lang="tr-TR" sz="850" dirty="0" err="1">
                          <a:effectLst/>
                        </a:rPr>
                        <a:t>z</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bi</a:t>
                      </a:r>
                      <a:r>
                        <a:rPr lang="tr-TR" sz="850" spc="10" dirty="0">
                          <a:effectLst/>
                        </a:rPr>
                        <a:t>r</a:t>
                      </a:r>
                      <a:r>
                        <a:rPr lang="tr-TR" sz="850" spc="5" dirty="0">
                          <a:effectLst/>
                        </a:rPr>
                        <a:t>likt</a:t>
                      </a:r>
                      <a:r>
                        <a:rPr lang="tr-TR" sz="850" dirty="0">
                          <a:effectLst/>
                        </a:rPr>
                        <a:t>e</a:t>
                      </a:r>
                      <a:r>
                        <a:rPr lang="tr-TR" sz="850" spc="20" dirty="0">
                          <a:effectLst/>
                        </a:rPr>
                        <a:t> </a:t>
                      </a:r>
                      <a:r>
                        <a:rPr lang="tr-TR" sz="850" spc="5" dirty="0">
                          <a:effectLst/>
                        </a:rPr>
                        <a:t>Ti</a:t>
                      </a:r>
                      <a:r>
                        <a:rPr lang="tr-TR" sz="850" dirty="0">
                          <a:effectLst/>
                        </a:rPr>
                        <a:t>p</a:t>
                      </a:r>
                      <a:r>
                        <a:rPr lang="tr-TR" sz="850" spc="20" dirty="0">
                          <a:effectLst/>
                        </a:rPr>
                        <a:t> </a:t>
                      </a:r>
                      <a:r>
                        <a:rPr lang="tr-TR" sz="850" dirty="0">
                          <a:effectLst/>
                        </a:rPr>
                        <a:t>I</a:t>
                      </a:r>
                      <a:r>
                        <a:rPr lang="tr-TR" sz="850" spc="20" dirty="0">
                          <a:effectLst/>
                        </a:rPr>
                        <a:t> </a:t>
                      </a:r>
                      <a:r>
                        <a:rPr lang="tr-TR" sz="850" spc="5" dirty="0" err="1">
                          <a:effectLst/>
                        </a:rPr>
                        <a:t>diyabete</a:t>
                      </a:r>
                      <a:r>
                        <a:rPr lang="tr-TR" sz="850" dirty="0" err="1">
                          <a:effectLst/>
                        </a:rPr>
                        <a:t>s</a:t>
                      </a:r>
                      <a:r>
                        <a:rPr lang="tr-TR" sz="850" dirty="0">
                          <a:effectLst/>
                        </a:rPr>
                        <a:t> </a:t>
                      </a:r>
                      <a:r>
                        <a:rPr lang="tr-TR" sz="850" spc="10" dirty="0" err="1">
                          <a:effectLst/>
                        </a:rPr>
                        <a:t>m</a:t>
                      </a:r>
                      <a:r>
                        <a:rPr lang="tr-TR" sz="850" spc="5" dirty="0" err="1">
                          <a:effectLst/>
                        </a:rPr>
                        <a:t>ellitus</a:t>
                      </a:r>
                      <a:r>
                        <a:rPr lang="tr-TR" sz="850" dirty="0">
                          <a:effectLst/>
                        </a:rPr>
                        <a:t>,</a:t>
                      </a:r>
                      <a:r>
                        <a:rPr lang="tr-TR" sz="850" spc="15" dirty="0">
                          <a:effectLst/>
                        </a:rPr>
                        <a:t> </a:t>
                      </a:r>
                      <a:r>
                        <a:rPr lang="tr-TR" sz="850" spc="5" dirty="0">
                          <a:effectLst/>
                        </a:rPr>
                        <a:t>ko</a:t>
                      </a:r>
                      <a:r>
                        <a:rPr lang="tr-TR" sz="850" spc="10" dirty="0">
                          <a:effectLst/>
                        </a:rPr>
                        <a:t>m</a:t>
                      </a:r>
                      <a:r>
                        <a:rPr lang="tr-TR" sz="850" dirty="0">
                          <a:effectLst/>
                        </a:rPr>
                        <a:t>a</a:t>
                      </a:r>
                      <a:r>
                        <a:rPr lang="tr-TR" sz="850" spc="25" dirty="0">
                          <a:effectLst/>
                        </a:rPr>
                        <a:t> </a:t>
                      </a:r>
                      <a:r>
                        <a:rPr lang="tr-TR" sz="850" dirty="0">
                          <a:effectLst/>
                        </a:rPr>
                        <a:t>o</a:t>
                      </a:r>
                      <a:r>
                        <a:rPr lang="tr-TR" sz="850" spc="5" dirty="0">
                          <a:effectLst/>
                        </a:rPr>
                        <a:t>l</a:t>
                      </a:r>
                      <a:r>
                        <a:rPr lang="tr-TR" sz="850" spc="10" dirty="0">
                          <a:effectLst/>
                        </a:rPr>
                        <a:t>m</a:t>
                      </a:r>
                      <a:r>
                        <a:rPr lang="tr-TR" sz="850" spc="5" dirty="0">
                          <a:effectLst/>
                        </a:rPr>
                        <a:t>ada</a:t>
                      </a:r>
                      <a:r>
                        <a:rPr lang="tr-TR" sz="850" dirty="0">
                          <a:effectLst/>
                        </a:rPr>
                        <a:t>n</a:t>
                      </a:r>
                      <a:endParaRPr lang="tr-TR" sz="1100" dirty="0">
                        <a:effectLst/>
                      </a:endParaRPr>
                    </a:p>
                    <a:p>
                      <a:pPr marL="71120" marR="367030">
                        <a:lnSpc>
                          <a:spcPct val="115000"/>
                        </a:lnSpc>
                        <a:spcBef>
                          <a:spcPts val="575"/>
                        </a:spcBef>
                        <a:spcAft>
                          <a:spcPts val="0"/>
                        </a:spcAft>
                      </a:pPr>
                      <a:r>
                        <a:rPr lang="tr-TR" sz="850" u="sng" spc="5" dirty="0">
                          <a:effectLst/>
                        </a:rPr>
                        <a:t>E10.1</a:t>
                      </a:r>
                      <a:r>
                        <a:rPr lang="tr-TR" sz="850" u="sng" dirty="0">
                          <a:effectLst/>
                        </a:rPr>
                        <a:t>2</a:t>
                      </a:r>
                      <a:r>
                        <a:rPr lang="tr-TR" sz="850" spc="20" dirty="0">
                          <a:effectLst/>
                        </a:rPr>
                        <a:t> </a:t>
                      </a:r>
                      <a:r>
                        <a:rPr lang="tr-TR" sz="850" spc="5" dirty="0" err="1">
                          <a:effectLst/>
                        </a:rPr>
                        <a:t>Ketoa</a:t>
                      </a:r>
                      <a:r>
                        <a:rPr lang="tr-TR" sz="850" spc="10" dirty="0" err="1">
                          <a:effectLst/>
                        </a:rPr>
                        <a:t>s</a:t>
                      </a:r>
                      <a:r>
                        <a:rPr lang="tr-TR" sz="850" spc="5" dirty="0" err="1">
                          <a:effectLst/>
                        </a:rPr>
                        <a:t>ido</a:t>
                      </a:r>
                      <a:r>
                        <a:rPr lang="tr-TR" sz="850" dirty="0" err="1">
                          <a:effectLst/>
                        </a:rPr>
                        <a:t>z</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birl</a:t>
                      </a:r>
                      <a:r>
                        <a:rPr lang="tr-TR" sz="850" spc="10" dirty="0">
                          <a:effectLst/>
                        </a:rPr>
                        <a:t>i</a:t>
                      </a:r>
                      <a:r>
                        <a:rPr lang="tr-TR" sz="850" spc="5" dirty="0">
                          <a:effectLst/>
                        </a:rPr>
                        <a:t>kt</a:t>
                      </a:r>
                      <a:r>
                        <a:rPr lang="tr-TR" sz="850" dirty="0">
                          <a:effectLst/>
                        </a:rPr>
                        <a:t>e</a:t>
                      </a:r>
                      <a:r>
                        <a:rPr lang="tr-TR" sz="850" spc="20" dirty="0">
                          <a:effectLst/>
                        </a:rPr>
                        <a:t> </a:t>
                      </a:r>
                      <a:r>
                        <a:rPr lang="tr-TR" sz="850" spc="5" dirty="0">
                          <a:effectLst/>
                        </a:rPr>
                        <a:t>Ti</a:t>
                      </a:r>
                      <a:r>
                        <a:rPr lang="tr-TR" sz="850" dirty="0">
                          <a:effectLst/>
                        </a:rPr>
                        <a:t>p</a:t>
                      </a:r>
                      <a:r>
                        <a:rPr lang="tr-TR" sz="850" spc="20" dirty="0">
                          <a:effectLst/>
                        </a:rPr>
                        <a:t> </a:t>
                      </a:r>
                      <a:r>
                        <a:rPr lang="tr-TR" sz="850" dirty="0">
                          <a:effectLst/>
                        </a:rPr>
                        <a:t>1</a:t>
                      </a:r>
                      <a:r>
                        <a:rPr lang="tr-TR" sz="850" spc="20" dirty="0">
                          <a:effectLst/>
                        </a:rPr>
                        <a:t> </a:t>
                      </a:r>
                      <a:r>
                        <a:rPr lang="tr-TR" sz="850" spc="5" dirty="0" err="1">
                          <a:effectLst/>
                        </a:rPr>
                        <a:t>diyabe</a:t>
                      </a:r>
                      <a:r>
                        <a:rPr lang="tr-TR" sz="850" spc="10" dirty="0" err="1">
                          <a:effectLst/>
                        </a:rPr>
                        <a:t>t</a:t>
                      </a:r>
                      <a:r>
                        <a:rPr lang="tr-TR" sz="850" spc="5" dirty="0" err="1">
                          <a:effectLst/>
                        </a:rPr>
                        <a:t>e</a:t>
                      </a:r>
                      <a:r>
                        <a:rPr lang="tr-TR" sz="850" dirty="0" err="1">
                          <a:effectLst/>
                        </a:rPr>
                        <a:t>s</a:t>
                      </a:r>
                      <a:r>
                        <a:rPr lang="tr-TR" sz="850" dirty="0">
                          <a:effectLst/>
                        </a:rPr>
                        <a:t> </a:t>
                      </a:r>
                      <a:r>
                        <a:rPr lang="tr-TR" sz="850" spc="10" dirty="0" err="1">
                          <a:effectLst/>
                        </a:rPr>
                        <a:t>m</a:t>
                      </a:r>
                      <a:r>
                        <a:rPr lang="tr-TR" sz="850" spc="5" dirty="0" err="1">
                          <a:effectLst/>
                        </a:rPr>
                        <a:t>ellitus</a:t>
                      </a:r>
                      <a:r>
                        <a:rPr lang="tr-TR" sz="850" dirty="0">
                          <a:effectLst/>
                        </a:rPr>
                        <a:t>,</a:t>
                      </a:r>
                      <a:r>
                        <a:rPr lang="tr-TR" sz="850" spc="15" dirty="0">
                          <a:effectLst/>
                        </a:rPr>
                        <a:t> </a:t>
                      </a:r>
                      <a:r>
                        <a:rPr lang="tr-TR" sz="850" spc="5" dirty="0">
                          <a:effectLst/>
                        </a:rPr>
                        <a:t>ko</a:t>
                      </a:r>
                      <a:r>
                        <a:rPr lang="tr-TR" sz="850" spc="10" dirty="0">
                          <a:effectLst/>
                        </a:rPr>
                        <a:t>m</a:t>
                      </a:r>
                      <a:r>
                        <a:rPr lang="tr-TR" sz="850" dirty="0">
                          <a:effectLst/>
                        </a:rPr>
                        <a:t>a</a:t>
                      </a:r>
                      <a:r>
                        <a:rPr lang="tr-TR" sz="850" spc="25" dirty="0">
                          <a:effectLst/>
                        </a:rPr>
                        <a:t> </a:t>
                      </a:r>
                      <a:r>
                        <a:rPr lang="tr-TR" sz="850" dirty="0">
                          <a:effectLst/>
                        </a:rPr>
                        <a:t>o</a:t>
                      </a:r>
                      <a:r>
                        <a:rPr lang="tr-TR" sz="850" spc="5" dirty="0">
                          <a:effectLst/>
                        </a:rPr>
                        <a:t>l</a:t>
                      </a:r>
                      <a:r>
                        <a:rPr lang="tr-TR" sz="850" spc="10" dirty="0">
                          <a:effectLst/>
                        </a:rPr>
                        <a:t>m</a:t>
                      </a:r>
                      <a:r>
                        <a:rPr lang="tr-TR" sz="850" spc="5" dirty="0">
                          <a:effectLst/>
                        </a:rPr>
                        <a:t>ada</a:t>
                      </a:r>
                      <a:r>
                        <a:rPr lang="tr-TR" sz="850" dirty="0">
                          <a:effectLst/>
                        </a:rPr>
                        <a:t>n</a:t>
                      </a:r>
                      <a:endParaRPr lang="tr-TR" sz="1100" dirty="0">
                        <a:effectLst/>
                      </a:endParaRPr>
                    </a:p>
                    <a:p>
                      <a:pPr>
                        <a:lnSpc>
                          <a:spcPts val="600"/>
                        </a:lnSpc>
                        <a:spcAft>
                          <a:spcPts val="20"/>
                        </a:spcAft>
                      </a:pPr>
                      <a:r>
                        <a:rPr lang="tr-TR" sz="600" dirty="0">
                          <a:effectLst/>
                        </a:rPr>
                        <a:t> </a:t>
                      </a:r>
                      <a:endParaRPr lang="tr-TR" sz="1100" dirty="0">
                        <a:effectLst/>
                      </a:endParaRPr>
                    </a:p>
                    <a:p>
                      <a:pPr marL="71120" marR="272415">
                        <a:lnSpc>
                          <a:spcPct val="115000"/>
                        </a:lnSpc>
                        <a:spcAft>
                          <a:spcPts val="0"/>
                        </a:spcAft>
                      </a:pPr>
                      <a:r>
                        <a:rPr lang="tr-TR" sz="850" u="sng" spc="5" dirty="0">
                          <a:effectLst/>
                        </a:rPr>
                        <a:t>E10.1</a:t>
                      </a:r>
                      <a:r>
                        <a:rPr lang="tr-TR" sz="850" u="sng" dirty="0">
                          <a:effectLst/>
                        </a:rPr>
                        <a:t>3</a:t>
                      </a:r>
                      <a:r>
                        <a:rPr lang="tr-TR" sz="850" spc="20" dirty="0">
                          <a:effectLst/>
                        </a:rPr>
                        <a:t> </a:t>
                      </a:r>
                      <a:r>
                        <a:rPr lang="tr-TR" sz="850" spc="5" dirty="0">
                          <a:effectLst/>
                        </a:rPr>
                        <a:t>Lakti</a:t>
                      </a:r>
                      <a:r>
                        <a:rPr lang="tr-TR" sz="850" dirty="0">
                          <a:effectLst/>
                        </a:rPr>
                        <a:t>k</a:t>
                      </a:r>
                      <a:r>
                        <a:rPr lang="tr-TR" sz="850" spc="20" dirty="0">
                          <a:effectLst/>
                        </a:rPr>
                        <a:t> </a:t>
                      </a:r>
                      <a:r>
                        <a:rPr lang="tr-TR" sz="850" spc="5" dirty="0" err="1">
                          <a:effectLst/>
                        </a:rPr>
                        <a:t>asido</a:t>
                      </a:r>
                      <a:r>
                        <a:rPr lang="tr-TR" sz="850" dirty="0" err="1">
                          <a:effectLst/>
                        </a:rPr>
                        <a:t>z</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bir</a:t>
                      </a:r>
                      <a:r>
                        <a:rPr lang="tr-TR" sz="850" spc="10" dirty="0">
                          <a:effectLst/>
                        </a:rPr>
                        <a:t>l</a:t>
                      </a:r>
                      <a:r>
                        <a:rPr lang="tr-TR" sz="850" spc="5" dirty="0">
                          <a:effectLst/>
                        </a:rPr>
                        <a:t>ikt</a:t>
                      </a:r>
                      <a:r>
                        <a:rPr lang="tr-TR" sz="850" dirty="0">
                          <a:effectLst/>
                        </a:rPr>
                        <a:t>e</a:t>
                      </a:r>
                      <a:r>
                        <a:rPr lang="tr-TR" sz="850" spc="20" dirty="0">
                          <a:effectLst/>
                        </a:rPr>
                        <a:t> </a:t>
                      </a:r>
                      <a:r>
                        <a:rPr lang="tr-TR" sz="850" spc="5" dirty="0">
                          <a:effectLst/>
                        </a:rPr>
                        <a:t>Ti</a:t>
                      </a:r>
                      <a:r>
                        <a:rPr lang="tr-TR" sz="850" dirty="0">
                          <a:effectLst/>
                        </a:rPr>
                        <a:t>p</a:t>
                      </a:r>
                      <a:r>
                        <a:rPr lang="tr-TR" sz="850" spc="20" dirty="0">
                          <a:effectLst/>
                        </a:rPr>
                        <a:t> </a:t>
                      </a:r>
                      <a:r>
                        <a:rPr lang="tr-TR" sz="850" dirty="0">
                          <a:effectLst/>
                        </a:rPr>
                        <a:t>1</a:t>
                      </a:r>
                      <a:r>
                        <a:rPr lang="tr-TR" sz="850" spc="15" dirty="0">
                          <a:effectLst/>
                        </a:rPr>
                        <a:t> </a:t>
                      </a:r>
                      <a:r>
                        <a:rPr lang="tr-TR" sz="850" spc="10" dirty="0" err="1">
                          <a:effectLst/>
                        </a:rPr>
                        <a:t>d</a:t>
                      </a:r>
                      <a:r>
                        <a:rPr lang="tr-TR" sz="850" spc="5" dirty="0" err="1">
                          <a:effectLst/>
                        </a:rPr>
                        <a:t>iyabete</a:t>
                      </a:r>
                      <a:r>
                        <a:rPr lang="tr-TR" sz="850" dirty="0" err="1">
                          <a:effectLst/>
                        </a:rPr>
                        <a:t>s</a:t>
                      </a:r>
                      <a:r>
                        <a:rPr lang="tr-TR" sz="850" dirty="0">
                          <a:effectLst/>
                        </a:rPr>
                        <a:t> </a:t>
                      </a:r>
                      <a:r>
                        <a:rPr lang="tr-TR" sz="850" spc="10" dirty="0" err="1">
                          <a:effectLst/>
                        </a:rPr>
                        <a:t>m</a:t>
                      </a:r>
                      <a:r>
                        <a:rPr lang="tr-TR" sz="850" spc="5" dirty="0" err="1">
                          <a:effectLst/>
                        </a:rPr>
                        <a:t>ellitus</a:t>
                      </a:r>
                      <a:r>
                        <a:rPr lang="tr-TR" sz="850" dirty="0">
                          <a:effectLst/>
                        </a:rPr>
                        <a:t>,</a:t>
                      </a:r>
                      <a:r>
                        <a:rPr lang="tr-TR" sz="850" spc="15" dirty="0">
                          <a:effectLst/>
                        </a:rPr>
                        <a:t> </a:t>
                      </a:r>
                      <a:r>
                        <a:rPr lang="tr-TR" sz="850" spc="5" dirty="0">
                          <a:effectLst/>
                        </a:rPr>
                        <a:t>ko</a:t>
                      </a:r>
                      <a:r>
                        <a:rPr lang="tr-TR" sz="850" spc="10" dirty="0">
                          <a:effectLst/>
                        </a:rPr>
                        <a:t>m</a:t>
                      </a:r>
                      <a:r>
                        <a:rPr lang="tr-TR" sz="850" dirty="0">
                          <a:effectLst/>
                        </a:rPr>
                        <a:t>a</a:t>
                      </a:r>
                      <a:r>
                        <a:rPr lang="tr-TR" sz="850" spc="25" dirty="0">
                          <a:effectLst/>
                        </a:rPr>
                        <a:t> </a:t>
                      </a:r>
                      <a:r>
                        <a:rPr lang="tr-TR" sz="850" dirty="0">
                          <a:effectLst/>
                        </a:rPr>
                        <a:t>o</a:t>
                      </a:r>
                      <a:r>
                        <a:rPr lang="tr-TR" sz="850" spc="5" dirty="0">
                          <a:effectLst/>
                        </a:rPr>
                        <a:t>l</a:t>
                      </a:r>
                      <a:r>
                        <a:rPr lang="tr-TR" sz="850" spc="10" dirty="0">
                          <a:effectLst/>
                        </a:rPr>
                        <a:t>m</a:t>
                      </a:r>
                      <a:r>
                        <a:rPr lang="tr-TR" sz="850" spc="5" dirty="0">
                          <a:effectLst/>
                        </a:rPr>
                        <a:t>ada</a:t>
                      </a:r>
                      <a:r>
                        <a:rPr lang="tr-TR" sz="850" dirty="0">
                          <a:effectLst/>
                        </a:rPr>
                        <a:t>n</a:t>
                      </a:r>
                      <a:endParaRPr lang="tr-TR" sz="1100" dirty="0">
                        <a:effectLst/>
                      </a:endParaRPr>
                    </a:p>
                    <a:p>
                      <a:pPr>
                        <a:lnSpc>
                          <a:spcPts val="600"/>
                        </a:lnSpc>
                        <a:spcAft>
                          <a:spcPts val="20"/>
                        </a:spcAft>
                      </a:pPr>
                      <a:r>
                        <a:rPr lang="tr-TR" sz="600" dirty="0">
                          <a:effectLst/>
                        </a:rPr>
                        <a:t> </a:t>
                      </a:r>
                      <a:endParaRPr lang="tr-TR" sz="1100" dirty="0">
                        <a:effectLst/>
                      </a:endParaRPr>
                    </a:p>
                    <a:p>
                      <a:pPr marL="71120" marR="272415">
                        <a:lnSpc>
                          <a:spcPct val="115000"/>
                        </a:lnSpc>
                        <a:spcAft>
                          <a:spcPts val="0"/>
                        </a:spcAft>
                      </a:pPr>
                      <a:r>
                        <a:rPr lang="tr-TR" sz="850" u="sng" spc="5" dirty="0">
                          <a:effectLst/>
                        </a:rPr>
                        <a:t>E10.1</a:t>
                      </a:r>
                      <a:r>
                        <a:rPr lang="tr-TR" sz="850" u="sng" dirty="0">
                          <a:effectLst/>
                        </a:rPr>
                        <a:t>4</a:t>
                      </a:r>
                      <a:r>
                        <a:rPr lang="tr-TR" sz="850" spc="20" dirty="0">
                          <a:effectLst/>
                        </a:rPr>
                        <a:t> </a:t>
                      </a:r>
                      <a:r>
                        <a:rPr lang="tr-TR" sz="850" spc="5" dirty="0">
                          <a:effectLst/>
                        </a:rPr>
                        <a:t>Lakti</a:t>
                      </a:r>
                      <a:r>
                        <a:rPr lang="tr-TR" sz="850" dirty="0">
                          <a:effectLst/>
                        </a:rPr>
                        <a:t>k</a:t>
                      </a:r>
                      <a:r>
                        <a:rPr lang="tr-TR" sz="850" spc="20" dirty="0">
                          <a:effectLst/>
                        </a:rPr>
                        <a:t> </a:t>
                      </a:r>
                      <a:r>
                        <a:rPr lang="tr-TR" sz="850" spc="5" dirty="0" err="1">
                          <a:effectLst/>
                        </a:rPr>
                        <a:t>asido</a:t>
                      </a:r>
                      <a:r>
                        <a:rPr lang="tr-TR" sz="850" dirty="0" err="1">
                          <a:effectLst/>
                        </a:rPr>
                        <a:t>z</a:t>
                      </a:r>
                      <a:r>
                        <a:rPr lang="tr-TR" sz="850" spc="20" dirty="0">
                          <a:effectLst/>
                        </a:rPr>
                        <a:t> </a:t>
                      </a:r>
                      <a:r>
                        <a:rPr lang="tr-TR" sz="850" spc="5" dirty="0">
                          <a:effectLst/>
                        </a:rPr>
                        <a:t>il</a:t>
                      </a:r>
                      <a:r>
                        <a:rPr lang="tr-TR" sz="850" dirty="0">
                          <a:effectLst/>
                        </a:rPr>
                        <a:t>e</a:t>
                      </a:r>
                      <a:r>
                        <a:rPr lang="tr-TR" sz="850" spc="25" dirty="0">
                          <a:effectLst/>
                        </a:rPr>
                        <a:t> </a:t>
                      </a:r>
                      <a:r>
                        <a:rPr lang="tr-TR" sz="850" spc="5" dirty="0">
                          <a:effectLst/>
                        </a:rPr>
                        <a:t>birlikt</a:t>
                      </a:r>
                      <a:r>
                        <a:rPr lang="tr-TR" sz="850" dirty="0">
                          <a:effectLst/>
                        </a:rPr>
                        <a:t>e</a:t>
                      </a:r>
                      <a:r>
                        <a:rPr lang="tr-TR" sz="850" spc="20" dirty="0">
                          <a:effectLst/>
                        </a:rPr>
                        <a:t> </a:t>
                      </a:r>
                      <a:r>
                        <a:rPr lang="tr-TR" sz="850" spc="5" dirty="0">
                          <a:effectLst/>
                        </a:rPr>
                        <a:t>Ti</a:t>
                      </a:r>
                      <a:r>
                        <a:rPr lang="tr-TR" sz="850" dirty="0">
                          <a:effectLst/>
                        </a:rPr>
                        <a:t>p</a:t>
                      </a:r>
                      <a:r>
                        <a:rPr lang="tr-TR" sz="850" spc="20" dirty="0">
                          <a:effectLst/>
                        </a:rPr>
                        <a:t> </a:t>
                      </a:r>
                      <a:r>
                        <a:rPr lang="tr-TR" sz="850" dirty="0">
                          <a:effectLst/>
                        </a:rPr>
                        <a:t>1</a:t>
                      </a:r>
                      <a:r>
                        <a:rPr lang="tr-TR" sz="850" spc="20" dirty="0">
                          <a:effectLst/>
                        </a:rPr>
                        <a:t> </a:t>
                      </a:r>
                      <a:r>
                        <a:rPr lang="tr-TR" sz="850" spc="5" dirty="0" err="1">
                          <a:effectLst/>
                        </a:rPr>
                        <a:t>diyabete</a:t>
                      </a:r>
                      <a:r>
                        <a:rPr lang="tr-TR" sz="850" dirty="0" err="1">
                          <a:effectLst/>
                        </a:rPr>
                        <a:t>s</a:t>
                      </a:r>
                      <a:r>
                        <a:rPr lang="tr-TR" sz="850" dirty="0">
                          <a:effectLst/>
                        </a:rPr>
                        <a:t> </a:t>
                      </a:r>
                      <a:r>
                        <a:rPr lang="tr-TR" sz="850" spc="10" dirty="0" err="1">
                          <a:effectLst/>
                        </a:rPr>
                        <a:t>m</a:t>
                      </a:r>
                      <a:r>
                        <a:rPr lang="tr-TR" sz="850" spc="5" dirty="0" err="1">
                          <a:effectLst/>
                        </a:rPr>
                        <a:t>ellitus</a:t>
                      </a:r>
                      <a:r>
                        <a:rPr lang="tr-TR" sz="850" dirty="0">
                          <a:effectLst/>
                        </a:rPr>
                        <a:t>,</a:t>
                      </a:r>
                      <a:r>
                        <a:rPr lang="tr-TR" sz="850" spc="15" dirty="0">
                          <a:effectLst/>
                        </a:rPr>
                        <a:t> </a:t>
                      </a:r>
                      <a:r>
                        <a:rPr lang="tr-TR" sz="850" spc="5" dirty="0">
                          <a:effectLst/>
                        </a:rPr>
                        <a:t>ko</a:t>
                      </a:r>
                      <a:r>
                        <a:rPr lang="tr-TR" sz="850" spc="10" dirty="0">
                          <a:effectLst/>
                        </a:rPr>
                        <a:t>m</a:t>
                      </a:r>
                      <a:r>
                        <a:rPr lang="tr-TR" sz="850" dirty="0">
                          <a:effectLst/>
                        </a:rPr>
                        <a:t>a</a:t>
                      </a:r>
                      <a:r>
                        <a:rPr lang="tr-TR" sz="850" spc="25" dirty="0">
                          <a:effectLst/>
                        </a:rPr>
                        <a:t> </a:t>
                      </a:r>
                      <a:r>
                        <a:rPr lang="tr-TR" sz="850" dirty="0">
                          <a:effectLst/>
                        </a:rPr>
                        <a:t>o</a:t>
                      </a:r>
                      <a:r>
                        <a:rPr lang="tr-TR" sz="850" spc="5" dirty="0">
                          <a:effectLst/>
                        </a:rPr>
                        <a:t>l</a:t>
                      </a:r>
                      <a:r>
                        <a:rPr lang="tr-TR" sz="850" spc="10" dirty="0">
                          <a:effectLst/>
                        </a:rPr>
                        <a:t>m</a:t>
                      </a:r>
                      <a:r>
                        <a:rPr lang="tr-TR" sz="850" spc="5" dirty="0">
                          <a:effectLst/>
                        </a:rPr>
                        <a:t>ada</a:t>
                      </a:r>
                      <a:r>
                        <a:rPr lang="tr-TR" sz="850" dirty="0">
                          <a:effectLst/>
                        </a:rPr>
                        <a:t>n</a:t>
                      </a:r>
                      <a:endParaRPr lang="tr-TR" sz="1100" dirty="0">
                        <a:effectLst/>
                      </a:endParaRPr>
                    </a:p>
                    <a:p>
                      <a:pPr>
                        <a:lnSpc>
                          <a:spcPts val="600"/>
                        </a:lnSpc>
                        <a:spcAft>
                          <a:spcPts val="20"/>
                        </a:spcAft>
                      </a:pPr>
                      <a:r>
                        <a:rPr lang="tr-TR" sz="600" dirty="0">
                          <a:effectLst/>
                        </a:rPr>
                        <a:t> </a:t>
                      </a:r>
                      <a:endParaRPr lang="tr-TR" sz="1100" dirty="0">
                        <a:effectLst/>
                      </a:endParaRPr>
                    </a:p>
                    <a:p>
                      <a:pPr marL="71120" marR="247650">
                        <a:lnSpc>
                          <a:spcPct val="115000"/>
                        </a:lnSpc>
                        <a:spcAft>
                          <a:spcPts val="0"/>
                        </a:spcAft>
                      </a:pPr>
                      <a:r>
                        <a:rPr lang="tr-TR" sz="850" u="sng" spc="5" dirty="0">
                          <a:effectLst/>
                        </a:rPr>
                        <a:t>E10.1</a:t>
                      </a:r>
                      <a:r>
                        <a:rPr lang="tr-TR" sz="850" u="sng" dirty="0">
                          <a:effectLst/>
                        </a:rPr>
                        <a:t>5</a:t>
                      </a:r>
                      <a:r>
                        <a:rPr lang="tr-TR" sz="850" spc="20" dirty="0">
                          <a:effectLst/>
                        </a:rPr>
                        <a:t> </a:t>
                      </a:r>
                      <a:r>
                        <a:rPr lang="tr-TR" sz="850" spc="5" dirty="0" err="1">
                          <a:effectLst/>
                        </a:rPr>
                        <a:t>Ketoa</a:t>
                      </a:r>
                      <a:r>
                        <a:rPr lang="tr-TR" sz="850" spc="10" dirty="0" err="1">
                          <a:effectLst/>
                        </a:rPr>
                        <a:t>s</a:t>
                      </a:r>
                      <a:r>
                        <a:rPr lang="tr-TR" sz="850" spc="5" dirty="0" err="1">
                          <a:effectLst/>
                        </a:rPr>
                        <a:t>ido</a:t>
                      </a:r>
                      <a:r>
                        <a:rPr lang="tr-TR" sz="850" dirty="0" err="1">
                          <a:effectLst/>
                        </a:rPr>
                        <a:t>z</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birl</a:t>
                      </a:r>
                      <a:r>
                        <a:rPr lang="tr-TR" sz="850" spc="10" dirty="0">
                          <a:effectLst/>
                        </a:rPr>
                        <a:t>i</a:t>
                      </a:r>
                      <a:r>
                        <a:rPr lang="tr-TR" sz="850" spc="5" dirty="0">
                          <a:effectLst/>
                        </a:rPr>
                        <a:t>kt</a:t>
                      </a:r>
                      <a:r>
                        <a:rPr lang="tr-TR" sz="850" dirty="0">
                          <a:effectLst/>
                        </a:rPr>
                        <a:t>e</a:t>
                      </a:r>
                      <a:r>
                        <a:rPr lang="tr-TR" sz="850" spc="20" dirty="0">
                          <a:effectLst/>
                        </a:rPr>
                        <a:t> </a:t>
                      </a:r>
                      <a:r>
                        <a:rPr lang="tr-TR" sz="850" spc="5" dirty="0">
                          <a:effectLst/>
                        </a:rPr>
                        <a:t>Ti</a:t>
                      </a:r>
                      <a:r>
                        <a:rPr lang="tr-TR" sz="850" dirty="0">
                          <a:effectLst/>
                        </a:rPr>
                        <a:t>p</a:t>
                      </a:r>
                      <a:r>
                        <a:rPr lang="tr-TR" sz="850" spc="20" dirty="0">
                          <a:effectLst/>
                        </a:rPr>
                        <a:t> </a:t>
                      </a:r>
                      <a:r>
                        <a:rPr lang="tr-TR" sz="850" dirty="0">
                          <a:effectLst/>
                        </a:rPr>
                        <a:t>1</a:t>
                      </a:r>
                      <a:r>
                        <a:rPr lang="tr-TR" sz="850" spc="20" dirty="0">
                          <a:effectLst/>
                        </a:rPr>
                        <a:t> </a:t>
                      </a:r>
                      <a:r>
                        <a:rPr lang="tr-TR" sz="850" spc="5" dirty="0" err="1">
                          <a:effectLst/>
                        </a:rPr>
                        <a:t>diyabe</a:t>
                      </a:r>
                      <a:r>
                        <a:rPr lang="tr-TR" sz="850" spc="10" dirty="0" err="1">
                          <a:effectLst/>
                        </a:rPr>
                        <a:t>t</a:t>
                      </a:r>
                      <a:r>
                        <a:rPr lang="tr-TR" sz="850" spc="5" dirty="0" err="1">
                          <a:effectLst/>
                        </a:rPr>
                        <a:t>e</a:t>
                      </a:r>
                      <a:r>
                        <a:rPr lang="tr-TR" sz="850" dirty="0" err="1">
                          <a:effectLst/>
                        </a:rPr>
                        <a:t>s</a:t>
                      </a:r>
                      <a:r>
                        <a:rPr lang="tr-TR" sz="850" dirty="0">
                          <a:effectLst/>
                        </a:rPr>
                        <a:t> </a:t>
                      </a:r>
                      <a:r>
                        <a:rPr lang="tr-TR" sz="850" spc="10" dirty="0" err="1">
                          <a:effectLst/>
                        </a:rPr>
                        <a:t>m</a:t>
                      </a:r>
                      <a:r>
                        <a:rPr lang="tr-TR" sz="850" spc="5" dirty="0" err="1">
                          <a:effectLst/>
                        </a:rPr>
                        <a:t>ellit</a:t>
                      </a:r>
                      <a:r>
                        <a:rPr lang="tr-TR" sz="850" dirty="0" err="1">
                          <a:effectLst/>
                        </a:rPr>
                        <a:t>u</a:t>
                      </a:r>
                      <a:r>
                        <a:rPr lang="tr-TR" sz="850" spc="5" dirty="0" err="1">
                          <a:effectLst/>
                        </a:rPr>
                        <a:t>s</a:t>
                      </a:r>
                      <a:r>
                        <a:rPr lang="tr-TR" sz="850" dirty="0">
                          <a:effectLst/>
                        </a:rPr>
                        <a:t>,</a:t>
                      </a:r>
                      <a:r>
                        <a:rPr lang="tr-TR" sz="850" spc="20" dirty="0">
                          <a:effectLst/>
                        </a:rPr>
                        <a:t> </a:t>
                      </a:r>
                      <a:r>
                        <a:rPr lang="tr-TR" sz="850" spc="5" dirty="0">
                          <a:effectLst/>
                        </a:rPr>
                        <a:t>lakti</a:t>
                      </a:r>
                      <a:r>
                        <a:rPr lang="tr-TR" sz="850" dirty="0">
                          <a:effectLst/>
                        </a:rPr>
                        <a:t>k</a:t>
                      </a:r>
                      <a:r>
                        <a:rPr lang="tr-TR" sz="850" spc="20" dirty="0">
                          <a:effectLst/>
                        </a:rPr>
                        <a:t> </a:t>
                      </a:r>
                      <a:r>
                        <a:rPr lang="tr-TR" sz="850" spc="5" dirty="0" err="1">
                          <a:effectLst/>
                        </a:rPr>
                        <a:t>as</a:t>
                      </a:r>
                      <a:r>
                        <a:rPr lang="tr-TR" sz="850" dirty="0" err="1">
                          <a:effectLst/>
                        </a:rPr>
                        <a:t>i</a:t>
                      </a:r>
                      <a:r>
                        <a:rPr lang="tr-TR" sz="850" spc="5" dirty="0" err="1">
                          <a:effectLst/>
                        </a:rPr>
                        <a:t>do</a:t>
                      </a:r>
                      <a:r>
                        <a:rPr lang="tr-TR" sz="850" dirty="0" err="1">
                          <a:effectLst/>
                        </a:rPr>
                        <a:t>z</a:t>
                      </a:r>
                      <a:r>
                        <a:rPr lang="tr-TR" sz="850" spc="20" dirty="0">
                          <a:effectLst/>
                        </a:rPr>
                        <a:t> </a:t>
                      </a:r>
                      <a:r>
                        <a:rPr lang="tr-TR" sz="850" spc="5" dirty="0">
                          <a:effectLst/>
                        </a:rPr>
                        <a:t>il</a:t>
                      </a:r>
                      <a:r>
                        <a:rPr lang="tr-TR" sz="850" dirty="0">
                          <a:effectLst/>
                        </a:rPr>
                        <a:t>e</a:t>
                      </a:r>
                      <a:r>
                        <a:rPr lang="tr-TR" sz="850" spc="20" dirty="0">
                          <a:effectLst/>
                        </a:rPr>
                        <a:t> </a:t>
                      </a:r>
                      <a:r>
                        <a:rPr lang="tr-TR" sz="850" dirty="0">
                          <a:effectLst/>
                        </a:rPr>
                        <a:t>b</a:t>
                      </a:r>
                      <a:r>
                        <a:rPr lang="tr-TR" sz="850" spc="5" dirty="0">
                          <a:effectLst/>
                        </a:rPr>
                        <a:t>irlikte</a:t>
                      </a:r>
                      <a:r>
                        <a:rPr lang="tr-TR" sz="850" dirty="0">
                          <a:effectLst/>
                        </a:rPr>
                        <a:t>,</a:t>
                      </a:r>
                      <a:r>
                        <a:rPr lang="tr-TR" sz="850" spc="15" dirty="0">
                          <a:effectLst/>
                        </a:rPr>
                        <a:t> </a:t>
                      </a:r>
                      <a:r>
                        <a:rPr lang="tr-TR" sz="850" spc="5" dirty="0">
                          <a:effectLst/>
                        </a:rPr>
                        <a:t>ko</a:t>
                      </a:r>
                      <a:r>
                        <a:rPr lang="tr-TR" sz="850" spc="10" dirty="0">
                          <a:effectLst/>
                        </a:rPr>
                        <a:t>m</a:t>
                      </a:r>
                      <a:r>
                        <a:rPr lang="tr-TR" sz="850" dirty="0">
                          <a:effectLst/>
                        </a:rPr>
                        <a:t>a</a:t>
                      </a:r>
                      <a:r>
                        <a:rPr lang="tr-TR" sz="850" spc="25" dirty="0">
                          <a:effectLst/>
                        </a:rPr>
                        <a:t> </a:t>
                      </a:r>
                      <a:r>
                        <a:rPr lang="tr-TR" sz="850" dirty="0">
                          <a:effectLst/>
                        </a:rPr>
                        <a:t>o</a:t>
                      </a:r>
                      <a:r>
                        <a:rPr lang="tr-TR" sz="850" spc="5" dirty="0">
                          <a:effectLst/>
                        </a:rPr>
                        <a:t>l</a:t>
                      </a:r>
                      <a:r>
                        <a:rPr lang="tr-TR" sz="850" spc="10" dirty="0">
                          <a:effectLst/>
                        </a:rPr>
                        <a:t>ma</a:t>
                      </a:r>
                      <a:r>
                        <a:rPr lang="tr-TR" sz="850" spc="5" dirty="0">
                          <a:effectLst/>
                        </a:rPr>
                        <a:t>da</a:t>
                      </a:r>
                      <a:r>
                        <a:rPr lang="tr-TR" sz="850" dirty="0">
                          <a:effectLst/>
                        </a:rPr>
                        <a:t>n</a:t>
                      </a:r>
                      <a:endParaRPr lang="tr-TR" sz="1100" dirty="0">
                        <a:effectLst/>
                      </a:endParaRPr>
                    </a:p>
                    <a:p>
                      <a:pPr>
                        <a:lnSpc>
                          <a:spcPts val="600"/>
                        </a:lnSpc>
                        <a:spcAft>
                          <a:spcPts val="0"/>
                        </a:spcAft>
                      </a:pPr>
                      <a:r>
                        <a:rPr lang="tr-TR" sz="600" dirty="0">
                          <a:effectLst/>
                        </a:rPr>
                        <a:t> </a:t>
                      </a:r>
                      <a:endParaRPr lang="tr-TR" sz="1100" dirty="0">
                        <a:effectLst/>
                      </a:endParaRPr>
                    </a:p>
                    <a:p>
                      <a:pPr marL="71120" marR="35560">
                        <a:lnSpc>
                          <a:spcPct val="117000"/>
                        </a:lnSpc>
                        <a:spcAft>
                          <a:spcPts val="0"/>
                        </a:spcAft>
                      </a:pPr>
                      <a:r>
                        <a:rPr lang="tr-TR" sz="850" u="sng" spc="5" dirty="0">
                          <a:effectLst/>
                        </a:rPr>
                        <a:t>E10.1</a:t>
                      </a:r>
                      <a:r>
                        <a:rPr lang="tr-TR" sz="850" u="sng" dirty="0">
                          <a:effectLst/>
                        </a:rPr>
                        <a:t>6</a:t>
                      </a:r>
                      <a:r>
                        <a:rPr lang="tr-TR" sz="850" spc="455" dirty="0">
                          <a:effectLst/>
                        </a:rPr>
                        <a:t> </a:t>
                      </a:r>
                      <a:r>
                        <a:rPr lang="tr-TR" sz="850" spc="5" dirty="0" err="1">
                          <a:effectLst/>
                        </a:rPr>
                        <a:t>K</a:t>
                      </a:r>
                      <a:r>
                        <a:rPr lang="tr-TR" sz="850" spc="10" dirty="0" err="1">
                          <a:effectLst/>
                        </a:rPr>
                        <a:t>e</a:t>
                      </a:r>
                      <a:r>
                        <a:rPr lang="tr-TR" sz="850" spc="5" dirty="0" err="1">
                          <a:effectLst/>
                        </a:rPr>
                        <a:t>toas</a:t>
                      </a:r>
                      <a:r>
                        <a:rPr lang="tr-TR" sz="850" spc="10" dirty="0" err="1">
                          <a:effectLst/>
                        </a:rPr>
                        <a:t>i</a:t>
                      </a:r>
                      <a:r>
                        <a:rPr lang="tr-TR" sz="850" spc="5" dirty="0" err="1">
                          <a:effectLst/>
                        </a:rPr>
                        <a:t>do</a:t>
                      </a:r>
                      <a:r>
                        <a:rPr lang="tr-TR" sz="850" dirty="0" err="1">
                          <a:effectLst/>
                        </a:rPr>
                        <a:t>z</a:t>
                      </a:r>
                      <a:r>
                        <a:rPr lang="tr-TR" sz="850" spc="455" dirty="0">
                          <a:effectLst/>
                        </a:rPr>
                        <a:t> </a:t>
                      </a:r>
                      <a:r>
                        <a:rPr lang="tr-TR" sz="850" spc="5" dirty="0">
                          <a:effectLst/>
                        </a:rPr>
                        <a:t>il</a:t>
                      </a:r>
                      <a:r>
                        <a:rPr lang="tr-TR" sz="850" dirty="0">
                          <a:effectLst/>
                        </a:rPr>
                        <a:t>e</a:t>
                      </a:r>
                      <a:r>
                        <a:rPr lang="tr-TR" sz="850" spc="455" dirty="0">
                          <a:effectLst/>
                        </a:rPr>
                        <a:t> </a:t>
                      </a:r>
                      <a:r>
                        <a:rPr lang="tr-TR" sz="850" spc="5" dirty="0">
                          <a:effectLst/>
                        </a:rPr>
                        <a:t>birlikt</a:t>
                      </a:r>
                      <a:r>
                        <a:rPr lang="tr-TR" sz="850" dirty="0">
                          <a:effectLst/>
                        </a:rPr>
                        <a:t>e</a:t>
                      </a:r>
                      <a:r>
                        <a:rPr lang="tr-TR" sz="850" spc="455" dirty="0">
                          <a:effectLst/>
                        </a:rPr>
                        <a:t> </a:t>
                      </a:r>
                      <a:r>
                        <a:rPr lang="tr-TR" sz="850" spc="5" dirty="0">
                          <a:effectLst/>
                        </a:rPr>
                        <a:t>Ti</a:t>
                      </a:r>
                      <a:r>
                        <a:rPr lang="tr-TR" sz="850" dirty="0">
                          <a:effectLst/>
                        </a:rPr>
                        <a:t>p</a:t>
                      </a:r>
                      <a:r>
                        <a:rPr lang="tr-TR" sz="850" spc="455" dirty="0">
                          <a:effectLst/>
                        </a:rPr>
                        <a:t> </a:t>
                      </a:r>
                      <a:r>
                        <a:rPr lang="tr-TR" sz="850" dirty="0">
                          <a:effectLst/>
                        </a:rPr>
                        <a:t>1</a:t>
                      </a:r>
                      <a:r>
                        <a:rPr lang="tr-TR" sz="850" spc="455" dirty="0">
                          <a:effectLst/>
                        </a:rPr>
                        <a:t> </a:t>
                      </a:r>
                      <a:r>
                        <a:rPr lang="tr-TR" sz="850" spc="5" dirty="0" err="1">
                          <a:effectLst/>
                        </a:rPr>
                        <a:t>diyabet</a:t>
                      </a:r>
                      <a:r>
                        <a:rPr lang="tr-TR" sz="850" spc="10" dirty="0" err="1">
                          <a:effectLst/>
                        </a:rPr>
                        <a:t>e</a:t>
                      </a:r>
                      <a:r>
                        <a:rPr lang="tr-TR" sz="850" dirty="0" err="1">
                          <a:effectLst/>
                        </a:rPr>
                        <a:t>s</a:t>
                      </a:r>
                      <a:r>
                        <a:rPr lang="tr-TR" sz="850" dirty="0">
                          <a:effectLst/>
                        </a:rPr>
                        <a:t> </a:t>
                      </a:r>
                      <a:r>
                        <a:rPr lang="tr-TR" sz="850" spc="10" dirty="0" err="1">
                          <a:effectLst/>
                        </a:rPr>
                        <a:t>m</a:t>
                      </a:r>
                      <a:r>
                        <a:rPr lang="tr-TR" sz="850" spc="5" dirty="0" err="1">
                          <a:effectLst/>
                        </a:rPr>
                        <a:t>ell</a:t>
                      </a:r>
                      <a:r>
                        <a:rPr lang="tr-TR" sz="850" dirty="0" err="1">
                          <a:effectLst/>
                        </a:rPr>
                        <a:t>i</a:t>
                      </a:r>
                      <a:r>
                        <a:rPr lang="tr-TR" sz="850" spc="5" dirty="0" err="1">
                          <a:effectLst/>
                        </a:rPr>
                        <a:t>tus</a:t>
                      </a:r>
                      <a:r>
                        <a:rPr lang="tr-TR" sz="850" dirty="0">
                          <a:effectLst/>
                        </a:rPr>
                        <a:t>,</a:t>
                      </a:r>
                      <a:r>
                        <a:rPr lang="tr-TR" sz="850" spc="20" dirty="0">
                          <a:effectLst/>
                        </a:rPr>
                        <a:t> </a:t>
                      </a:r>
                      <a:r>
                        <a:rPr lang="tr-TR" sz="850" dirty="0">
                          <a:effectLst/>
                        </a:rPr>
                        <a:t>l</a:t>
                      </a:r>
                      <a:r>
                        <a:rPr lang="tr-TR" sz="850" spc="10" dirty="0">
                          <a:effectLst/>
                        </a:rPr>
                        <a:t>a</a:t>
                      </a:r>
                      <a:r>
                        <a:rPr lang="tr-TR" sz="850" spc="5" dirty="0">
                          <a:effectLst/>
                        </a:rPr>
                        <a:t>kt</a:t>
                      </a:r>
                      <a:r>
                        <a:rPr lang="tr-TR" sz="850" dirty="0">
                          <a:effectLst/>
                        </a:rPr>
                        <a:t>ik</a:t>
                      </a:r>
                      <a:r>
                        <a:rPr lang="tr-TR" sz="850" spc="20" dirty="0">
                          <a:effectLst/>
                        </a:rPr>
                        <a:t> </a:t>
                      </a:r>
                      <a:r>
                        <a:rPr lang="tr-TR" sz="850" spc="5" dirty="0" err="1">
                          <a:effectLst/>
                        </a:rPr>
                        <a:t>asi</a:t>
                      </a:r>
                      <a:r>
                        <a:rPr lang="tr-TR" sz="850" dirty="0" err="1">
                          <a:effectLst/>
                        </a:rPr>
                        <a:t>d</a:t>
                      </a:r>
                      <a:r>
                        <a:rPr lang="tr-TR" sz="850" spc="5" dirty="0" err="1">
                          <a:effectLst/>
                        </a:rPr>
                        <a:t>o</a:t>
                      </a:r>
                      <a:r>
                        <a:rPr lang="tr-TR" sz="850" dirty="0" err="1">
                          <a:effectLst/>
                        </a:rPr>
                        <a:t>z</a:t>
                      </a:r>
                      <a:r>
                        <a:rPr lang="tr-TR" sz="850" spc="20" dirty="0">
                          <a:effectLst/>
                        </a:rPr>
                        <a:t> </a:t>
                      </a:r>
                      <a:r>
                        <a:rPr lang="tr-TR" sz="850" spc="5" dirty="0">
                          <a:effectLst/>
                        </a:rPr>
                        <a:t>il</a:t>
                      </a:r>
                      <a:r>
                        <a:rPr lang="tr-TR" sz="850" dirty="0">
                          <a:effectLst/>
                        </a:rPr>
                        <a:t>e</a:t>
                      </a:r>
                      <a:r>
                        <a:rPr lang="tr-TR" sz="850" spc="15" dirty="0">
                          <a:effectLst/>
                        </a:rPr>
                        <a:t> </a:t>
                      </a:r>
                      <a:r>
                        <a:rPr lang="tr-TR" sz="850" spc="5" dirty="0">
                          <a:effectLst/>
                        </a:rPr>
                        <a:t>birl</a:t>
                      </a:r>
                      <a:r>
                        <a:rPr lang="tr-TR" sz="850" dirty="0">
                          <a:effectLst/>
                        </a:rPr>
                        <a:t>i</a:t>
                      </a:r>
                      <a:r>
                        <a:rPr lang="tr-TR" sz="850" spc="5" dirty="0">
                          <a:effectLst/>
                        </a:rPr>
                        <a:t>kte</a:t>
                      </a:r>
                      <a:r>
                        <a:rPr lang="tr-TR" sz="850" dirty="0">
                          <a:effectLst/>
                        </a:rPr>
                        <a:t>,</a:t>
                      </a:r>
                      <a:r>
                        <a:rPr lang="tr-TR" sz="850" spc="20" dirty="0">
                          <a:effectLst/>
                        </a:rPr>
                        <a:t> </a:t>
                      </a:r>
                      <a:r>
                        <a:rPr lang="tr-TR" sz="850" dirty="0">
                          <a:effectLst/>
                        </a:rPr>
                        <a:t>k</a:t>
                      </a:r>
                      <a:r>
                        <a:rPr lang="tr-TR" sz="850" spc="5" dirty="0">
                          <a:effectLst/>
                        </a:rPr>
                        <a:t>o</a:t>
                      </a:r>
                      <a:r>
                        <a:rPr lang="tr-TR" sz="850" spc="10" dirty="0">
                          <a:effectLst/>
                        </a:rPr>
                        <a:t>m</a:t>
                      </a:r>
                      <a:r>
                        <a:rPr lang="tr-TR" sz="850" dirty="0">
                          <a:effectLst/>
                        </a:rPr>
                        <a:t>a</a:t>
                      </a:r>
                      <a:r>
                        <a:rPr lang="tr-TR" sz="850" spc="25" dirty="0">
                          <a:effectLst/>
                        </a:rPr>
                        <a:t> </a:t>
                      </a:r>
                      <a:r>
                        <a:rPr lang="tr-TR" sz="850" dirty="0">
                          <a:effectLst/>
                        </a:rPr>
                        <a:t>i</a:t>
                      </a:r>
                      <a:r>
                        <a:rPr lang="tr-TR" sz="850" spc="5" dirty="0">
                          <a:effectLst/>
                        </a:rPr>
                        <a:t>l</a:t>
                      </a:r>
                      <a:r>
                        <a:rPr lang="tr-TR" sz="850" dirty="0">
                          <a:effectLst/>
                        </a:rPr>
                        <a:t>e</a:t>
                      </a:r>
                      <a:endParaRPr lang="tr-TR" sz="1100" dirty="0">
                        <a:effectLst/>
                      </a:endParaRPr>
                    </a:p>
                    <a:p>
                      <a:pPr marL="71120" marR="35560">
                        <a:lnSpc>
                          <a:spcPct val="117000"/>
                        </a:lnSpc>
                        <a:spcAft>
                          <a:spcPts val="0"/>
                        </a:spcAft>
                      </a:pPr>
                      <a:r>
                        <a:rPr lang="tr-TR" sz="1200" dirty="0">
                          <a:effectLst/>
                        </a:rPr>
                        <a:t> </a:t>
                      </a:r>
                      <a:endParaRPr lang="tr-TR" sz="1100" dirty="0">
                        <a:effectLst/>
                        <a:latin typeface="Calibri"/>
                        <a:ea typeface="Times New Roman"/>
                        <a:cs typeface="Times New Roman"/>
                      </a:endParaRPr>
                    </a:p>
                  </a:txBody>
                  <a:tcPr marL="0" marR="0" marT="0" marB="0"/>
                </a:tc>
              </a:tr>
            </a:tbl>
          </a:graphicData>
        </a:graphic>
      </p:graphicFrame>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31</a:t>
            </a:fld>
            <a:endParaRPr lang="tr-TR"/>
          </a:p>
        </p:txBody>
      </p:sp>
    </p:spTree>
    <p:extLst>
      <p:ext uri="{BB962C8B-B14F-4D97-AF65-F5344CB8AC3E}">
        <p14:creationId xmlns:p14="http://schemas.microsoft.com/office/powerpoint/2010/main" xmlns="" val="24666913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effectLst/>
              </a:rPr>
              <a:t>ICD-10-CA</a:t>
            </a:r>
            <a:endParaRPr lang="tr-TR" dirty="0"/>
          </a:p>
        </p:txBody>
      </p:sp>
      <p:sp>
        <p:nvSpPr>
          <p:cNvPr id="3" name="İçerik Yer Tutucusu 2"/>
          <p:cNvSpPr>
            <a:spLocks noGrp="1"/>
          </p:cNvSpPr>
          <p:nvPr>
            <p:ph idx="1"/>
          </p:nvPr>
        </p:nvSpPr>
        <p:spPr/>
        <p:txBody>
          <a:bodyPr>
            <a:normAutofit fontScale="62500" lnSpcReduction="20000"/>
          </a:bodyPr>
          <a:lstStyle/>
          <a:p>
            <a:r>
              <a:rPr lang="tr-TR" dirty="0"/>
              <a:t>Kanada Sağlık Bilgi Enstitüsü (CIHI) tarafından geliştirilen </a:t>
            </a:r>
            <a:r>
              <a:rPr lang="tr-TR" dirty="0" err="1"/>
              <a:t>The</a:t>
            </a:r>
            <a:r>
              <a:rPr lang="tr-TR" dirty="0"/>
              <a:t> International Statistical </a:t>
            </a:r>
            <a:r>
              <a:rPr lang="tr-TR" dirty="0" err="1"/>
              <a:t>Classification</a:t>
            </a:r>
            <a:r>
              <a:rPr lang="tr-TR" dirty="0"/>
              <a:t> of </a:t>
            </a:r>
            <a:r>
              <a:rPr lang="tr-TR" dirty="0" err="1"/>
              <a:t>Diseases</a:t>
            </a:r>
            <a:r>
              <a:rPr lang="tr-TR" dirty="0"/>
              <a:t> </a:t>
            </a:r>
            <a:r>
              <a:rPr lang="tr-TR" dirty="0" err="1"/>
              <a:t>and</a:t>
            </a:r>
            <a:r>
              <a:rPr lang="tr-TR" dirty="0"/>
              <a:t> </a:t>
            </a:r>
            <a:r>
              <a:rPr lang="tr-TR" dirty="0" err="1"/>
              <a:t>Related</a:t>
            </a:r>
            <a:r>
              <a:rPr lang="tr-TR" dirty="0"/>
              <a:t> </a:t>
            </a:r>
            <a:r>
              <a:rPr lang="tr-TR" dirty="0" err="1"/>
              <a:t>Health</a:t>
            </a:r>
            <a:r>
              <a:rPr lang="tr-TR" dirty="0"/>
              <a:t> </a:t>
            </a:r>
            <a:r>
              <a:rPr lang="tr-TR" dirty="0" err="1"/>
              <a:t>Problems</a:t>
            </a:r>
            <a:r>
              <a:rPr lang="tr-TR" dirty="0"/>
              <a:t>, 10th </a:t>
            </a:r>
            <a:r>
              <a:rPr lang="tr-TR" dirty="0" err="1"/>
              <a:t>Revision</a:t>
            </a:r>
            <a:r>
              <a:rPr lang="tr-TR" dirty="0"/>
              <a:t> , </a:t>
            </a:r>
            <a:r>
              <a:rPr lang="tr-TR" b="1" dirty="0" err="1"/>
              <a:t>Canada</a:t>
            </a:r>
            <a:r>
              <a:rPr lang="tr-TR" b="1" dirty="0"/>
              <a:t> Application- </a:t>
            </a:r>
            <a:r>
              <a:rPr lang="tr-TR" dirty="0"/>
              <a:t>Hastalıkların ve İlgili Sağlık Sorunlarının Uluslararası İstatistiksel Sınıflandırması, Kanada Uyarlaması</a:t>
            </a:r>
            <a:r>
              <a:rPr lang="tr-TR" dirty="0" smtClean="0"/>
              <a:t>;</a:t>
            </a:r>
          </a:p>
          <a:p>
            <a:endParaRPr lang="tr-TR" dirty="0" smtClean="0"/>
          </a:p>
          <a:p>
            <a:r>
              <a:rPr lang="tr-TR" dirty="0" smtClean="0"/>
              <a:t>ICD-10 </a:t>
            </a:r>
            <a:r>
              <a:rPr lang="tr-TR" dirty="0"/>
              <a:t>temel yapısı esas alınmak suretiyle klinik uygulamaların daha detaylı bir şekilde kodlanmasına olanak tanıyan, </a:t>
            </a:r>
            <a:endParaRPr lang="tr-TR" dirty="0" smtClean="0"/>
          </a:p>
          <a:p>
            <a:endParaRPr lang="tr-TR" dirty="0" smtClean="0"/>
          </a:p>
          <a:p>
            <a:r>
              <a:rPr lang="tr-TR" dirty="0" smtClean="0"/>
              <a:t>önemli hastalık </a:t>
            </a:r>
            <a:r>
              <a:rPr lang="tr-TR" dirty="0"/>
              <a:t>gruplarının tanımlanabilmesi için dört ve beş karakterli kodları içerecek şekilde genişletilmiş bir sistemdir. </a:t>
            </a:r>
            <a:endParaRPr lang="tr-TR" dirty="0" smtClean="0"/>
          </a:p>
          <a:p>
            <a:endParaRPr lang="tr-TR" dirty="0"/>
          </a:p>
          <a:p>
            <a:r>
              <a:rPr lang="tr-TR" dirty="0" smtClean="0"/>
              <a:t>Diğer </a:t>
            </a:r>
            <a:r>
              <a:rPr lang="tr-TR" dirty="0"/>
              <a:t>ülkelerin sistemlerinden farklı olarak hastalıkların; risk faktörlerini, mesleki ve çevresel faktörleri ve </a:t>
            </a:r>
            <a:r>
              <a:rPr lang="tr-TR" dirty="0" err="1"/>
              <a:t>psiko</a:t>
            </a:r>
            <a:r>
              <a:rPr lang="tr-TR" dirty="0"/>
              <a:t>-sosyal yönlerini açıklayıcı kodlamalar yapmak mümkündür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32</a:t>
            </a:fld>
            <a:endParaRPr lang="tr-TR"/>
          </a:p>
        </p:txBody>
      </p:sp>
    </p:spTree>
    <p:extLst>
      <p:ext uri="{BB962C8B-B14F-4D97-AF65-F5344CB8AC3E}">
        <p14:creationId xmlns:p14="http://schemas.microsoft.com/office/powerpoint/2010/main" xmlns="" val="36417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ICD-10-CA</a:t>
            </a:r>
            <a:endParaRPr lang="tr-TR" dirty="0"/>
          </a:p>
        </p:txBody>
      </p:sp>
      <p:sp>
        <p:nvSpPr>
          <p:cNvPr id="3" name="İçerik Yer Tutucusu 2"/>
          <p:cNvSpPr>
            <a:spLocks noGrp="1"/>
          </p:cNvSpPr>
          <p:nvPr>
            <p:ph idx="1"/>
          </p:nvPr>
        </p:nvSpPr>
        <p:spPr/>
        <p:txBody>
          <a:bodyPr>
            <a:normAutofit fontScale="70000" lnSpcReduction="20000"/>
          </a:bodyPr>
          <a:lstStyle/>
          <a:p>
            <a:r>
              <a:rPr lang="tr-TR" dirty="0"/>
              <a:t>ICD-10 temel yapısı esas alınarak klinik uygulamaları, tanılara ilişkin işlemleri de içerecek şekilde geliştirilmiştir. Dört ciltten oluşmaktadır;</a:t>
            </a:r>
          </a:p>
          <a:p>
            <a:r>
              <a:rPr lang="tr-TR" dirty="0"/>
              <a:t> </a:t>
            </a:r>
          </a:p>
          <a:p>
            <a:r>
              <a:rPr lang="tr-TR" i="1" dirty="0"/>
              <a:t>Birinci</a:t>
            </a:r>
            <a:r>
              <a:rPr lang="tr-TR" dirty="0"/>
              <a:t> </a:t>
            </a:r>
            <a:r>
              <a:rPr lang="tr-TR" i="1" dirty="0"/>
              <a:t>Cilt</a:t>
            </a:r>
            <a:r>
              <a:rPr lang="tr-TR" dirty="0"/>
              <a:t>: Hastalıklara ilişkin tabular liste</a:t>
            </a:r>
          </a:p>
          <a:p>
            <a:r>
              <a:rPr lang="tr-TR" dirty="0"/>
              <a:t> </a:t>
            </a:r>
          </a:p>
          <a:p>
            <a:r>
              <a:rPr lang="tr-TR" i="1" dirty="0"/>
              <a:t>İkinci</a:t>
            </a:r>
            <a:r>
              <a:rPr lang="tr-TR" dirty="0"/>
              <a:t> </a:t>
            </a:r>
            <a:r>
              <a:rPr lang="tr-TR" i="1" dirty="0"/>
              <a:t>Cilt</a:t>
            </a:r>
            <a:r>
              <a:rPr lang="tr-TR" dirty="0"/>
              <a:t>: Hastalıkların ve yaralanmaların alfabetik dizini</a:t>
            </a:r>
          </a:p>
          <a:p>
            <a:r>
              <a:rPr lang="tr-TR" dirty="0"/>
              <a:t> </a:t>
            </a:r>
          </a:p>
          <a:p>
            <a:r>
              <a:rPr lang="tr-TR" i="1" dirty="0"/>
              <a:t>Üçüncü</a:t>
            </a:r>
            <a:r>
              <a:rPr lang="tr-TR" dirty="0"/>
              <a:t> </a:t>
            </a:r>
            <a:r>
              <a:rPr lang="tr-TR" i="1" dirty="0"/>
              <a:t>Cilt</a:t>
            </a:r>
            <a:r>
              <a:rPr lang="tr-TR" dirty="0"/>
              <a:t>: Kanada sağlık girişimleri sınıflaması (CIHI) tabular listesi</a:t>
            </a:r>
          </a:p>
          <a:p>
            <a:r>
              <a:rPr lang="tr-TR" dirty="0"/>
              <a:t> </a:t>
            </a:r>
          </a:p>
          <a:p>
            <a:r>
              <a:rPr lang="tr-TR" i="1" dirty="0"/>
              <a:t>Dördüncü</a:t>
            </a:r>
            <a:r>
              <a:rPr lang="tr-TR" dirty="0"/>
              <a:t> </a:t>
            </a:r>
            <a:r>
              <a:rPr lang="tr-TR" i="1" dirty="0"/>
              <a:t>Cilt</a:t>
            </a:r>
            <a:r>
              <a:rPr lang="tr-TR" dirty="0"/>
              <a:t>: Kanada Sağlık girişimleri sınıflaması alfabetik dizini</a:t>
            </a:r>
          </a:p>
          <a:p>
            <a:r>
              <a:rPr lang="tr-TR" dirty="0"/>
              <a:t> </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33</a:t>
            </a:fld>
            <a:endParaRPr lang="tr-TR"/>
          </a:p>
        </p:txBody>
      </p:sp>
    </p:spTree>
    <p:extLst>
      <p:ext uri="{BB962C8B-B14F-4D97-AF65-F5344CB8AC3E}">
        <p14:creationId xmlns:p14="http://schemas.microsoft.com/office/powerpoint/2010/main" xmlns="" val="85626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ICD-10-CA</a:t>
            </a:r>
            <a:endParaRPr lang="tr-TR" dirty="0"/>
          </a:p>
        </p:txBody>
      </p:sp>
      <p:sp>
        <p:nvSpPr>
          <p:cNvPr id="3" name="İçerik Yer Tutucusu 2"/>
          <p:cNvSpPr>
            <a:spLocks noGrp="1"/>
          </p:cNvSpPr>
          <p:nvPr>
            <p:ph idx="1"/>
          </p:nvPr>
        </p:nvSpPr>
        <p:spPr/>
        <p:txBody>
          <a:bodyPr>
            <a:normAutofit fontScale="85000" lnSpcReduction="10000"/>
          </a:bodyPr>
          <a:lstStyle/>
          <a:p>
            <a:r>
              <a:rPr lang="tr-TR" dirty="0"/>
              <a:t>Hastalık tabular listesi ve dizini ICD-10’dan çok daha spesifik ve detaylı kodlara yer vermektedir. </a:t>
            </a:r>
            <a:endParaRPr lang="tr-TR" dirty="0" smtClean="0"/>
          </a:p>
          <a:p>
            <a:endParaRPr lang="tr-TR" dirty="0"/>
          </a:p>
          <a:p>
            <a:r>
              <a:rPr lang="tr-TR" dirty="0" smtClean="0"/>
              <a:t>Ayrıca</a:t>
            </a:r>
            <a:r>
              <a:rPr lang="tr-TR" dirty="0"/>
              <a:t>, ICD-10’da yer almayan sağlık girişimleri sınıflaması tabular listesi ve alfabetik dizini en önemli farklılığını oluşturmaktadır. </a:t>
            </a:r>
            <a:endParaRPr lang="tr-TR" dirty="0" smtClean="0"/>
          </a:p>
          <a:p>
            <a:endParaRPr lang="tr-TR" dirty="0"/>
          </a:p>
          <a:p>
            <a:r>
              <a:rPr lang="tr-TR" dirty="0" smtClean="0"/>
              <a:t>Aşağıdaki </a:t>
            </a:r>
            <a:r>
              <a:rPr lang="tr-TR" dirty="0"/>
              <a:t>örnekte de görüldüğü gibi ICD-10’da dört </a:t>
            </a:r>
            <a:r>
              <a:rPr lang="tr-TR" dirty="0" err="1"/>
              <a:t>kırılım</a:t>
            </a:r>
            <a:r>
              <a:rPr lang="tr-TR" dirty="0"/>
              <a:t> seviyesinde kodlama yapılabilirken ICD-10-CA’ da beş </a:t>
            </a:r>
            <a:r>
              <a:rPr lang="tr-TR" dirty="0" err="1"/>
              <a:t>kırılım</a:t>
            </a:r>
            <a:r>
              <a:rPr lang="tr-TR" dirty="0"/>
              <a:t> seviyesinde detaylı kodlama yapılabilmektedir.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34</a:t>
            </a:fld>
            <a:endParaRPr lang="tr-TR"/>
          </a:p>
        </p:txBody>
      </p:sp>
    </p:spTree>
    <p:extLst>
      <p:ext uri="{BB962C8B-B14F-4D97-AF65-F5344CB8AC3E}">
        <p14:creationId xmlns:p14="http://schemas.microsoft.com/office/powerpoint/2010/main" xmlns="" val="117311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ICD-10-CA</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xmlns="" val="4167729556"/>
              </p:ext>
            </p:extLst>
          </p:nvPr>
        </p:nvGraphicFramePr>
        <p:xfrm>
          <a:off x="1907704" y="1844824"/>
          <a:ext cx="6179780" cy="4341086"/>
        </p:xfrm>
        <a:graphic>
          <a:graphicData uri="http://schemas.openxmlformats.org/drawingml/2006/table">
            <a:tbl>
              <a:tblPr>
                <a:tableStyleId>{5C22544A-7EE6-4342-B048-85BDC9FD1C3A}</a:tableStyleId>
              </a:tblPr>
              <a:tblGrid>
                <a:gridCol w="2797041"/>
                <a:gridCol w="3382739"/>
              </a:tblGrid>
              <a:tr h="508194">
                <a:tc>
                  <a:txBody>
                    <a:bodyPr/>
                    <a:lstStyle/>
                    <a:p>
                      <a:pPr>
                        <a:lnSpc>
                          <a:spcPts val="700"/>
                        </a:lnSpc>
                        <a:spcAft>
                          <a:spcPts val="90"/>
                        </a:spcAft>
                      </a:pPr>
                      <a:r>
                        <a:rPr lang="tr-TR" sz="700" dirty="0">
                          <a:effectLst/>
                        </a:rPr>
                        <a:t> </a:t>
                      </a:r>
                      <a:endParaRPr lang="tr-TR" sz="1100" dirty="0">
                        <a:effectLst/>
                      </a:endParaRPr>
                    </a:p>
                    <a:p>
                      <a:pPr marL="71120">
                        <a:lnSpc>
                          <a:spcPct val="115000"/>
                        </a:lnSpc>
                        <a:spcAft>
                          <a:spcPts val="0"/>
                        </a:spcAft>
                      </a:pPr>
                      <a:r>
                        <a:rPr lang="tr-TR" sz="850" spc="5" dirty="0">
                          <a:effectLst/>
                        </a:rPr>
                        <a:t>ICD</a:t>
                      </a:r>
                      <a:r>
                        <a:rPr lang="tr-TR" sz="850" spc="10" dirty="0">
                          <a:effectLst/>
                        </a:rPr>
                        <a:t>-</a:t>
                      </a:r>
                      <a:r>
                        <a:rPr lang="tr-TR" sz="850" spc="5" dirty="0">
                          <a:effectLst/>
                        </a:rPr>
                        <a:t>1</a:t>
                      </a:r>
                      <a:r>
                        <a:rPr lang="tr-TR" sz="850" dirty="0">
                          <a:effectLst/>
                        </a:rPr>
                        <a:t>0</a:t>
                      </a:r>
                      <a:endParaRPr lang="tr-TR" sz="1100" dirty="0">
                        <a:effectLst/>
                      </a:endParaRPr>
                    </a:p>
                    <a:p>
                      <a:pPr marL="71120">
                        <a:lnSpc>
                          <a:spcPct val="115000"/>
                        </a:lnSpc>
                        <a:spcAft>
                          <a:spcPts val="0"/>
                        </a:spcAft>
                      </a:pPr>
                      <a:r>
                        <a:rPr lang="tr-TR" sz="1200" dirty="0">
                          <a:effectLst/>
                        </a:rPr>
                        <a:t> </a:t>
                      </a:r>
                      <a:endParaRPr lang="tr-TR" sz="1100" dirty="0">
                        <a:effectLst/>
                        <a:latin typeface="Calibri"/>
                        <a:ea typeface="Times New Roman"/>
                        <a:cs typeface="Times New Roman"/>
                      </a:endParaRPr>
                    </a:p>
                  </a:txBody>
                  <a:tcPr marL="0" marR="0" marT="0" marB="0"/>
                </a:tc>
                <a:tc>
                  <a:txBody>
                    <a:bodyPr/>
                    <a:lstStyle/>
                    <a:p>
                      <a:pPr>
                        <a:lnSpc>
                          <a:spcPts val="700"/>
                        </a:lnSpc>
                        <a:spcAft>
                          <a:spcPts val="90"/>
                        </a:spcAft>
                      </a:pPr>
                      <a:r>
                        <a:rPr lang="tr-TR" sz="700">
                          <a:effectLst/>
                        </a:rPr>
                        <a:t> </a:t>
                      </a:r>
                      <a:endParaRPr lang="tr-TR" sz="1100">
                        <a:effectLst/>
                      </a:endParaRPr>
                    </a:p>
                    <a:p>
                      <a:pPr marL="68580">
                        <a:lnSpc>
                          <a:spcPct val="115000"/>
                        </a:lnSpc>
                        <a:spcAft>
                          <a:spcPts val="0"/>
                        </a:spcAft>
                      </a:pPr>
                      <a:r>
                        <a:rPr lang="tr-TR" sz="850" spc="5">
                          <a:effectLst/>
                        </a:rPr>
                        <a:t>ICD</a:t>
                      </a:r>
                      <a:r>
                        <a:rPr lang="tr-TR" sz="850" spc="10">
                          <a:effectLst/>
                        </a:rPr>
                        <a:t>-</a:t>
                      </a:r>
                      <a:r>
                        <a:rPr lang="tr-TR" sz="850" spc="5">
                          <a:effectLst/>
                        </a:rPr>
                        <a:t>10</a:t>
                      </a:r>
                      <a:r>
                        <a:rPr lang="tr-TR" sz="850" spc="10">
                          <a:effectLst/>
                        </a:rPr>
                        <a:t>-</a:t>
                      </a:r>
                      <a:r>
                        <a:rPr lang="tr-TR" sz="850" spc="5">
                          <a:effectLst/>
                        </a:rPr>
                        <a:t>C</a:t>
                      </a:r>
                      <a:r>
                        <a:rPr lang="tr-TR" sz="850">
                          <a:effectLst/>
                        </a:rPr>
                        <a:t>A</a:t>
                      </a:r>
                      <a:endParaRPr lang="tr-TR" sz="1100">
                        <a:effectLst/>
                      </a:endParaRPr>
                    </a:p>
                    <a:p>
                      <a:pPr marL="68580">
                        <a:lnSpc>
                          <a:spcPct val="115000"/>
                        </a:lnSpc>
                        <a:spcAft>
                          <a:spcPts val="0"/>
                        </a:spcAft>
                      </a:pPr>
                      <a:r>
                        <a:rPr lang="tr-TR" sz="1200">
                          <a:effectLst/>
                        </a:rPr>
                        <a:t> </a:t>
                      </a:r>
                      <a:endParaRPr lang="tr-TR" sz="1100">
                        <a:effectLst/>
                        <a:latin typeface="Calibri"/>
                        <a:ea typeface="Times New Roman"/>
                        <a:cs typeface="Times New Roman"/>
                      </a:endParaRPr>
                    </a:p>
                  </a:txBody>
                  <a:tcPr marL="0" marR="0" marT="0" marB="0"/>
                </a:tc>
              </a:tr>
              <a:tr h="3832892">
                <a:tc>
                  <a:txBody>
                    <a:bodyPr/>
                    <a:lstStyle/>
                    <a:p>
                      <a:pPr>
                        <a:lnSpc>
                          <a:spcPts val="1100"/>
                        </a:lnSpc>
                        <a:spcAft>
                          <a:spcPts val="0"/>
                        </a:spcAft>
                      </a:pPr>
                      <a:r>
                        <a:rPr lang="tr-TR" sz="1100" dirty="0">
                          <a:effectLst/>
                        </a:rPr>
                        <a:t> </a:t>
                      </a:r>
                    </a:p>
                    <a:p>
                      <a:pPr marL="299720" marR="477520" indent="-227965">
                        <a:lnSpc>
                          <a:spcPct val="115000"/>
                        </a:lnSpc>
                        <a:spcAft>
                          <a:spcPts val="0"/>
                        </a:spcAft>
                      </a:pPr>
                      <a:r>
                        <a:rPr lang="tr-TR" sz="850" spc="5" dirty="0">
                          <a:effectLst/>
                        </a:rPr>
                        <a:t>A1</a:t>
                      </a:r>
                      <a:r>
                        <a:rPr lang="tr-TR" sz="850" dirty="0">
                          <a:effectLst/>
                        </a:rPr>
                        <a:t>5</a:t>
                      </a:r>
                      <a:r>
                        <a:rPr lang="tr-TR" sz="850" spc="20" dirty="0">
                          <a:effectLst/>
                        </a:rPr>
                        <a:t> </a:t>
                      </a:r>
                      <a:r>
                        <a:rPr lang="tr-TR" sz="850" spc="5" dirty="0">
                          <a:effectLst/>
                        </a:rPr>
                        <a:t>So</a:t>
                      </a:r>
                      <a:r>
                        <a:rPr lang="tr-TR" sz="850" spc="10" dirty="0">
                          <a:effectLst/>
                        </a:rPr>
                        <a:t>l</a:t>
                      </a:r>
                      <a:r>
                        <a:rPr lang="tr-TR" sz="850" spc="5" dirty="0">
                          <a:effectLst/>
                        </a:rPr>
                        <a:t>unu</a:t>
                      </a:r>
                      <a:r>
                        <a:rPr lang="tr-TR" sz="850" dirty="0">
                          <a:effectLst/>
                        </a:rPr>
                        <a:t>m</a:t>
                      </a:r>
                      <a:r>
                        <a:rPr lang="tr-TR" sz="850" spc="20" dirty="0">
                          <a:effectLst/>
                        </a:rPr>
                        <a:t> </a:t>
                      </a:r>
                      <a:r>
                        <a:rPr lang="tr-TR" sz="850" spc="10" dirty="0">
                          <a:effectLst/>
                        </a:rPr>
                        <a:t>y</a:t>
                      </a:r>
                      <a:r>
                        <a:rPr lang="tr-TR" sz="850" spc="5" dirty="0">
                          <a:effectLst/>
                        </a:rPr>
                        <a:t>oll</a:t>
                      </a:r>
                      <a:r>
                        <a:rPr lang="tr-TR" sz="850" spc="10" dirty="0">
                          <a:effectLst/>
                        </a:rPr>
                        <a:t>a</a:t>
                      </a:r>
                      <a:r>
                        <a:rPr lang="tr-TR" sz="850" spc="5" dirty="0">
                          <a:effectLst/>
                        </a:rPr>
                        <a:t>r</a:t>
                      </a:r>
                      <a:r>
                        <a:rPr lang="tr-TR" sz="850" dirty="0">
                          <a:effectLst/>
                        </a:rPr>
                        <a:t>ı</a:t>
                      </a:r>
                      <a:r>
                        <a:rPr lang="tr-TR" sz="850" spc="20" dirty="0">
                          <a:effectLst/>
                        </a:rPr>
                        <a:t> </a:t>
                      </a:r>
                      <a:r>
                        <a:rPr lang="tr-TR" sz="850" spc="5" dirty="0">
                          <a:effectLst/>
                        </a:rPr>
                        <a:t>tüberkülo</a:t>
                      </a:r>
                      <a:r>
                        <a:rPr lang="tr-TR" sz="850" spc="10" dirty="0">
                          <a:effectLst/>
                        </a:rPr>
                        <a:t>z</a:t>
                      </a:r>
                      <a:r>
                        <a:rPr lang="tr-TR" sz="850" spc="5" dirty="0">
                          <a:effectLst/>
                        </a:rPr>
                        <a:t>u</a:t>
                      </a:r>
                      <a:r>
                        <a:rPr lang="tr-TR" sz="850" dirty="0">
                          <a:effectLst/>
                        </a:rPr>
                        <a:t>, b</a:t>
                      </a:r>
                      <a:r>
                        <a:rPr lang="tr-TR" sz="850" spc="5" dirty="0">
                          <a:effectLst/>
                        </a:rPr>
                        <a:t>akteriyoloji</a:t>
                      </a:r>
                      <a:r>
                        <a:rPr lang="tr-TR" sz="850" dirty="0">
                          <a:effectLst/>
                        </a:rPr>
                        <a:t>k</a:t>
                      </a:r>
                      <a:r>
                        <a:rPr lang="tr-TR" sz="850" spc="20" dirty="0">
                          <a:effectLst/>
                        </a:rPr>
                        <a:t> </a:t>
                      </a:r>
                      <a:r>
                        <a:rPr lang="tr-TR" sz="850" spc="5" dirty="0">
                          <a:effectLst/>
                        </a:rPr>
                        <a:t>v</a:t>
                      </a:r>
                      <a:r>
                        <a:rPr lang="tr-TR" sz="850" dirty="0">
                          <a:effectLst/>
                        </a:rPr>
                        <a:t>e</a:t>
                      </a:r>
                      <a:r>
                        <a:rPr lang="tr-TR" sz="850" spc="20" dirty="0">
                          <a:effectLst/>
                        </a:rPr>
                        <a:t> </a:t>
                      </a:r>
                      <a:r>
                        <a:rPr lang="tr-TR" sz="850" dirty="0">
                          <a:effectLst/>
                        </a:rPr>
                        <a:t>h</a:t>
                      </a:r>
                      <a:r>
                        <a:rPr lang="tr-TR" sz="850" spc="5" dirty="0">
                          <a:effectLst/>
                        </a:rPr>
                        <a:t>istoloji</a:t>
                      </a:r>
                      <a:r>
                        <a:rPr lang="tr-TR" sz="850" dirty="0">
                          <a:effectLst/>
                        </a:rPr>
                        <a:t>k</a:t>
                      </a:r>
                      <a:r>
                        <a:rPr lang="tr-TR" sz="850" spc="20" dirty="0">
                          <a:effectLst/>
                        </a:rPr>
                        <a:t> </a:t>
                      </a:r>
                      <a:r>
                        <a:rPr lang="tr-TR" sz="850" spc="5" dirty="0">
                          <a:effectLst/>
                        </a:rPr>
                        <a:t>olara</a:t>
                      </a:r>
                      <a:r>
                        <a:rPr lang="tr-TR" sz="850" dirty="0">
                          <a:effectLst/>
                        </a:rPr>
                        <a:t>k </a:t>
                      </a:r>
                      <a:r>
                        <a:rPr lang="tr-TR" sz="850" spc="5" dirty="0">
                          <a:effectLst/>
                        </a:rPr>
                        <a:t>do</a:t>
                      </a:r>
                      <a:r>
                        <a:rPr lang="tr-TR" sz="850" spc="10" dirty="0">
                          <a:effectLst/>
                        </a:rPr>
                        <a:t>ğ</a:t>
                      </a:r>
                      <a:r>
                        <a:rPr lang="tr-TR" sz="850" spc="5" dirty="0">
                          <a:effectLst/>
                        </a:rPr>
                        <a:t>rulan</a:t>
                      </a:r>
                      <a:r>
                        <a:rPr lang="tr-TR" sz="850" spc="10" dirty="0">
                          <a:effectLst/>
                        </a:rPr>
                        <a:t>m</a:t>
                      </a:r>
                      <a:r>
                        <a:rPr lang="tr-TR" sz="850" spc="5" dirty="0">
                          <a:effectLst/>
                        </a:rPr>
                        <a:t>ı</a:t>
                      </a:r>
                      <a:r>
                        <a:rPr lang="tr-TR" sz="850" dirty="0">
                          <a:effectLst/>
                        </a:rPr>
                        <a:t>ş</a:t>
                      </a:r>
                      <a:endParaRPr lang="tr-TR" sz="1100" dirty="0">
                        <a:effectLst/>
                      </a:endParaRPr>
                    </a:p>
                    <a:p>
                      <a:pPr>
                        <a:lnSpc>
                          <a:spcPts val="1000"/>
                        </a:lnSpc>
                        <a:spcAft>
                          <a:spcPts val="30"/>
                        </a:spcAft>
                      </a:pPr>
                      <a:r>
                        <a:rPr lang="tr-TR" sz="1000" dirty="0">
                          <a:effectLst/>
                        </a:rPr>
                        <a:t> </a:t>
                      </a:r>
                      <a:endParaRPr lang="tr-TR" sz="1100" dirty="0">
                        <a:effectLst/>
                      </a:endParaRPr>
                    </a:p>
                    <a:p>
                      <a:pPr marL="414020" marR="171450" indent="-342900">
                        <a:lnSpc>
                          <a:spcPct val="115000"/>
                        </a:lnSpc>
                        <a:spcAft>
                          <a:spcPts val="0"/>
                        </a:spcAft>
                      </a:pPr>
                      <a:r>
                        <a:rPr lang="tr-TR" sz="850" spc="5" dirty="0">
                          <a:effectLst/>
                        </a:rPr>
                        <a:t>A15</a:t>
                      </a:r>
                      <a:r>
                        <a:rPr lang="tr-TR" sz="850" spc="10" dirty="0">
                          <a:effectLst/>
                        </a:rPr>
                        <a:t>.</a:t>
                      </a:r>
                      <a:r>
                        <a:rPr lang="tr-TR" sz="850" dirty="0">
                          <a:effectLst/>
                        </a:rPr>
                        <a:t>0</a:t>
                      </a:r>
                      <a:r>
                        <a:rPr lang="tr-TR" sz="850" spc="20" dirty="0">
                          <a:effectLst/>
                        </a:rPr>
                        <a:t> </a:t>
                      </a:r>
                      <a:r>
                        <a:rPr lang="tr-TR" sz="850" spc="5" dirty="0">
                          <a:effectLst/>
                        </a:rPr>
                        <a:t>A</a:t>
                      </a:r>
                      <a:r>
                        <a:rPr lang="tr-TR" sz="850" spc="10" dirty="0">
                          <a:effectLst/>
                        </a:rPr>
                        <a:t>k</a:t>
                      </a:r>
                      <a:r>
                        <a:rPr lang="tr-TR" sz="850" spc="5" dirty="0">
                          <a:effectLst/>
                        </a:rPr>
                        <a:t>ciğe</a:t>
                      </a:r>
                      <a:r>
                        <a:rPr lang="tr-TR" sz="850" dirty="0">
                          <a:effectLst/>
                        </a:rPr>
                        <a:t>r</a:t>
                      </a:r>
                      <a:r>
                        <a:rPr lang="tr-TR" sz="850" spc="20" dirty="0">
                          <a:effectLst/>
                        </a:rPr>
                        <a:t> </a:t>
                      </a:r>
                      <a:r>
                        <a:rPr lang="tr-TR" sz="850" spc="5" dirty="0">
                          <a:effectLst/>
                        </a:rPr>
                        <a:t>tüberkülozu</a:t>
                      </a:r>
                      <a:r>
                        <a:rPr lang="tr-TR" sz="850" dirty="0">
                          <a:effectLst/>
                        </a:rPr>
                        <a:t>,</a:t>
                      </a:r>
                      <a:r>
                        <a:rPr lang="tr-TR" sz="850" spc="20" dirty="0">
                          <a:effectLst/>
                        </a:rPr>
                        <a:t> </a:t>
                      </a:r>
                      <a:r>
                        <a:rPr lang="tr-TR" sz="850" spc="5" dirty="0">
                          <a:effectLst/>
                        </a:rPr>
                        <a:t>kültü</a:t>
                      </a:r>
                      <a:r>
                        <a:rPr lang="tr-TR" sz="850" dirty="0">
                          <a:effectLst/>
                        </a:rPr>
                        <a:t>r</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vey</a:t>
                      </a:r>
                      <a:r>
                        <a:rPr lang="tr-TR" sz="850" dirty="0">
                          <a:effectLst/>
                        </a:rPr>
                        <a:t>a </a:t>
                      </a:r>
                      <a:r>
                        <a:rPr lang="tr-TR" sz="850" spc="5" dirty="0">
                          <a:effectLst/>
                        </a:rPr>
                        <a:t>kültü</a:t>
                      </a:r>
                      <a:r>
                        <a:rPr lang="tr-TR" sz="850" dirty="0">
                          <a:effectLst/>
                        </a:rPr>
                        <a:t>r</a:t>
                      </a:r>
                      <a:r>
                        <a:rPr lang="tr-TR" sz="850" spc="20" dirty="0">
                          <a:effectLst/>
                        </a:rPr>
                        <a:t> </a:t>
                      </a:r>
                      <a:r>
                        <a:rPr lang="tr-TR" sz="850" spc="10" dirty="0">
                          <a:effectLst/>
                        </a:rPr>
                        <a:t>o</a:t>
                      </a:r>
                      <a:r>
                        <a:rPr lang="tr-TR" sz="850" spc="5" dirty="0">
                          <a:effectLst/>
                        </a:rPr>
                        <a:t>lmada</a:t>
                      </a:r>
                      <a:r>
                        <a:rPr lang="tr-TR" sz="850" dirty="0">
                          <a:effectLst/>
                        </a:rPr>
                        <a:t>n</a:t>
                      </a:r>
                      <a:r>
                        <a:rPr lang="tr-TR" sz="850" spc="20" dirty="0">
                          <a:effectLst/>
                        </a:rPr>
                        <a:t> </a:t>
                      </a:r>
                      <a:r>
                        <a:rPr lang="tr-TR" sz="850" spc="10" dirty="0">
                          <a:effectLst/>
                        </a:rPr>
                        <a:t>b</a:t>
                      </a:r>
                      <a:r>
                        <a:rPr lang="tr-TR" sz="850" spc="5" dirty="0">
                          <a:effectLst/>
                        </a:rPr>
                        <a:t>alga</a:t>
                      </a:r>
                      <a:r>
                        <a:rPr lang="tr-TR" sz="850" dirty="0">
                          <a:effectLst/>
                        </a:rPr>
                        <a:t>m</a:t>
                      </a:r>
                      <a:r>
                        <a:rPr lang="tr-TR" sz="850" spc="30" dirty="0">
                          <a:effectLst/>
                        </a:rPr>
                        <a:t> </a:t>
                      </a:r>
                      <a:r>
                        <a:rPr lang="tr-TR" sz="850" spc="5" dirty="0" err="1">
                          <a:effectLst/>
                        </a:rPr>
                        <a:t>mikroskopis</a:t>
                      </a:r>
                      <a:r>
                        <a:rPr lang="tr-TR" sz="850" dirty="0" err="1">
                          <a:effectLst/>
                        </a:rPr>
                        <a:t>i</a:t>
                      </a:r>
                      <a:r>
                        <a:rPr lang="tr-TR" sz="850" dirty="0">
                          <a:effectLst/>
                        </a:rPr>
                        <a:t> i</a:t>
                      </a:r>
                      <a:r>
                        <a:rPr lang="tr-TR" sz="850" spc="5" dirty="0">
                          <a:effectLst/>
                        </a:rPr>
                        <a:t>l</a:t>
                      </a:r>
                      <a:r>
                        <a:rPr lang="tr-TR" sz="850" dirty="0">
                          <a:effectLst/>
                        </a:rPr>
                        <a:t>e</a:t>
                      </a:r>
                      <a:r>
                        <a:rPr lang="tr-TR" sz="850" spc="20" dirty="0">
                          <a:effectLst/>
                        </a:rPr>
                        <a:t> </a:t>
                      </a:r>
                      <a:r>
                        <a:rPr lang="tr-TR" sz="850" spc="5" dirty="0">
                          <a:effectLst/>
                        </a:rPr>
                        <a:t>d</a:t>
                      </a:r>
                      <a:r>
                        <a:rPr lang="tr-TR" sz="850" spc="10" dirty="0">
                          <a:effectLst/>
                        </a:rPr>
                        <a:t>o</a:t>
                      </a:r>
                      <a:r>
                        <a:rPr lang="tr-TR" sz="850" spc="5" dirty="0">
                          <a:effectLst/>
                        </a:rPr>
                        <a:t>ğru</a:t>
                      </a:r>
                      <a:r>
                        <a:rPr lang="tr-TR" sz="850" spc="10" dirty="0">
                          <a:effectLst/>
                        </a:rPr>
                        <a:t>l</a:t>
                      </a:r>
                      <a:r>
                        <a:rPr lang="tr-TR" sz="850" spc="5" dirty="0">
                          <a:effectLst/>
                        </a:rPr>
                        <a:t>an</a:t>
                      </a:r>
                      <a:r>
                        <a:rPr lang="tr-TR" sz="850" spc="10" dirty="0">
                          <a:effectLst/>
                        </a:rPr>
                        <a:t>m</a:t>
                      </a:r>
                      <a:r>
                        <a:rPr lang="tr-TR" sz="850" dirty="0">
                          <a:effectLst/>
                        </a:rPr>
                        <a:t>ış</a:t>
                      </a:r>
                      <a:endParaRPr lang="tr-TR" sz="1100" dirty="0">
                        <a:effectLst/>
                      </a:endParaRPr>
                    </a:p>
                    <a:p>
                      <a:pPr>
                        <a:lnSpc>
                          <a:spcPts val="600"/>
                        </a:lnSpc>
                        <a:spcAft>
                          <a:spcPts val="20"/>
                        </a:spcAft>
                      </a:pPr>
                      <a:r>
                        <a:rPr lang="tr-TR" sz="600" dirty="0">
                          <a:effectLst/>
                        </a:rPr>
                        <a:t> </a:t>
                      </a:r>
                      <a:endParaRPr lang="tr-TR" sz="1100" dirty="0">
                        <a:effectLst/>
                      </a:endParaRPr>
                    </a:p>
                    <a:p>
                      <a:pPr marL="71120" marR="1486535">
                        <a:lnSpc>
                          <a:spcPct val="116000"/>
                        </a:lnSpc>
                        <a:spcAft>
                          <a:spcPts val="0"/>
                        </a:spcAft>
                        <a:tabLst>
                          <a:tab pos="877570" algn="l"/>
                        </a:tabLst>
                      </a:pPr>
                      <a:r>
                        <a:rPr lang="tr-TR" sz="850" spc="5" dirty="0">
                          <a:effectLst/>
                        </a:rPr>
                        <a:t>Tübe</a:t>
                      </a:r>
                      <a:r>
                        <a:rPr lang="tr-TR" sz="850" spc="10" dirty="0">
                          <a:effectLst/>
                        </a:rPr>
                        <a:t>r</a:t>
                      </a:r>
                      <a:r>
                        <a:rPr lang="tr-TR" sz="850" spc="5" dirty="0">
                          <a:effectLst/>
                        </a:rPr>
                        <a:t>kül</a:t>
                      </a:r>
                      <a:r>
                        <a:rPr lang="tr-TR" sz="850" spc="10" dirty="0">
                          <a:effectLst/>
                        </a:rPr>
                        <a:t>o</a:t>
                      </a:r>
                      <a:r>
                        <a:rPr lang="tr-TR" sz="850" spc="5" dirty="0">
                          <a:effectLst/>
                        </a:rPr>
                        <a:t>z</a:t>
                      </a:r>
                      <a:r>
                        <a:rPr lang="tr-TR" sz="850" dirty="0">
                          <a:effectLst/>
                        </a:rPr>
                        <a:t>: </a:t>
                      </a:r>
                      <a:r>
                        <a:rPr lang="tr-TR" sz="850" spc="5" dirty="0" err="1">
                          <a:effectLst/>
                        </a:rPr>
                        <a:t>bron</a:t>
                      </a:r>
                      <a:r>
                        <a:rPr lang="tr-TR" sz="850" spc="10" dirty="0" err="1">
                          <a:effectLst/>
                        </a:rPr>
                        <a:t>ş</a:t>
                      </a:r>
                      <a:r>
                        <a:rPr lang="tr-TR" sz="850" spc="5" dirty="0" err="1">
                          <a:effectLst/>
                        </a:rPr>
                        <a:t>e</a:t>
                      </a:r>
                      <a:r>
                        <a:rPr lang="tr-TR" sz="850" dirty="0" err="1">
                          <a:effectLst/>
                        </a:rPr>
                        <a:t>k</a:t>
                      </a:r>
                      <a:r>
                        <a:rPr lang="tr-TR" sz="850" spc="5" dirty="0" err="1">
                          <a:effectLst/>
                        </a:rPr>
                        <a:t>taz</a:t>
                      </a:r>
                      <a:r>
                        <a:rPr lang="tr-TR" sz="850" dirty="0" err="1">
                          <a:effectLst/>
                        </a:rPr>
                        <a:t>i</a:t>
                      </a:r>
                      <a:r>
                        <a:rPr lang="tr-TR" sz="850" dirty="0">
                          <a:effectLst/>
                        </a:rPr>
                        <a:t>	}</a:t>
                      </a:r>
                      <a:endParaRPr lang="tr-TR" sz="1100" dirty="0">
                        <a:effectLst/>
                      </a:endParaRPr>
                    </a:p>
                    <a:p>
                      <a:pPr marL="1099820" marR="318770" indent="-1028700">
                        <a:lnSpc>
                          <a:spcPct val="115000"/>
                        </a:lnSpc>
                        <a:spcAft>
                          <a:spcPts val="0"/>
                        </a:spcAft>
                        <a:tabLst>
                          <a:tab pos="1074420" algn="l"/>
                        </a:tabLst>
                      </a:pPr>
                      <a:r>
                        <a:rPr lang="tr-TR" sz="850" spc="5" dirty="0">
                          <a:effectLst/>
                        </a:rPr>
                        <a:t>akciğe</a:t>
                      </a:r>
                      <a:r>
                        <a:rPr lang="tr-TR" sz="850" dirty="0">
                          <a:effectLst/>
                        </a:rPr>
                        <a:t>r</a:t>
                      </a:r>
                      <a:r>
                        <a:rPr lang="tr-TR" sz="850" spc="20" dirty="0">
                          <a:effectLst/>
                        </a:rPr>
                        <a:t> </a:t>
                      </a:r>
                      <a:r>
                        <a:rPr lang="tr-TR" sz="850" spc="5" dirty="0" err="1">
                          <a:effectLst/>
                        </a:rPr>
                        <a:t>fibr</a:t>
                      </a:r>
                      <a:r>
                        <a:rPr lang="tr-TR" sz="850" dirty="0" err="1">
                          <a:effectLst/>
                        </a:rPr>
                        <a:t>o</a:t>
                      </a:r>
                      <a:r>
                        <a:rPr lang="tr-TR" sz="850" spc="5" dirty="0" err="1">
                          <a:effectLst/>
                        </a:rPr>
                        <a:t>z</a:t>
                      </a:r>
                      <a:r>
                        <a:rPr lang="tr-TR" sz="850" dirty="0" err="1">
                          <a:effectLst/>
                        </a:rPr>
                        <a:t>u</a:t>
                      </a:r>
                      <a:r>
                        <a:rPr lang="tr-TR" sz="850" spc="270" dirty="0">
                          <a:effectLst/>
                        </a:rPr>
                        <a:t> </a:t>
                      </a:r>
                      <a:r>
                        <a:rPr lang="tr-TR" sz="850" dirty="0">
                          <a:effectLst/>
                        </a:rPr>
                        <a:t>}	k</a:t>
                      </a:r>
                      <a:r>
                        <a:rPr lang="tr-TR" sz="850" spc="5" dirty="0">
                          <a:effectLst/>
                        </a:rPr>
                        <a:t>ültü</a:t>
                      </a:r>
                      <a:r>
                        <a:rPr lang="tr-TR" sz="850" dirty="0">
                          <a:effectLst/>
                        </a:rPr>
                        <a:t>r</a:t>
                      </a:r>
                      <a:r>
                        <a:rPr lang="tr-TR" sz="850" spc="20" dirty="0">
                          <a:effectLst/>
                        </a:rPr>
                        <a:t> </a:t>
                      </a:r>
                      <a:r>
                        <a:rPr lang="tr-TR" sz="850" spc="5" dirty="0">
                          <a:effectLst/>
                        </a:rPr>
                        <a:t>il</a:t>
                      </a:r>
                      <a:r>
                        <a:rPr lang="tr-TR" sz="850" dirty="0">
                          <a:effectLst/>
                        </a:rPr>
                        <a:t>e</a:t>
                      </a:r>
                      <a:r>
                        <a:rPr lang="tr-TR" sz="850" spc="15" dirty="0">
                          <a:effectLst/>
                        </a:rPr>
                        <a:t> </a:t>
                      </a:r>
                      <a:r>
                        <a:rPr lang="tr-TR" sz="850" spc="5" dirty="0">
                          <a:effectLst/>
                        </a:rPr>
                        <a:t>vey</a:t>
                      </a:r>
                      <a:r>
                        <a:rPr lang="tr-TR" sz="850" dirty="0">
                          <a:effectLst/>
                        </a:rPr>
                        <a:t>a</a:t>
                      </a:r>
                      <a:r>
                        <a:rPr lang="tr-TR" sz="850" spc="20" dirty="0">
                          <a:effectLst/>
                        </a:rPr>
                        <a:t> </a:t>
                      </a:r>
                      <a:r>
                        <a:rPr lang="tr-TR" sz="850" spc="5" dirty="0">
                          <a:effectLst/>
                        </a:rPr>
                        <a:t>kültü</a:t>
                      </a:r>
                      <a:r>
                        <a:rPr lang="tr-TR" sz="850" dirty="0">
                          <a:effectLst/>
                        </a:rPr>
                        <a:t>r </a:t>
                      </a:r>
                      <a:r>
                        <a:rPr lang="tr-TR" sz="850" spc="5" dirty="0">
                          <a:effectLst/>
                        </a:rPr>
                        <a:t>olm</a:t>
                      </a:r>
                      <a:r>
                        <a:rPr lang="tr-TR" sz="850" spc="10" dirty="0">
                          <a:effectLst/>
                        </a:rPr>
                        <a:t>a</a:t>
                      </a:r>
                      <a:r>
                        <a:rPr lang="tr-TR" sz="850" spc="5" dirty="0">
                          <a:effectLst/>
                        </a:rPr>
                        <a:t>da</a:t>
                      </a:r>
                      <a:r>
                        <a:rPr lang="tr-TR" sz="850" dirty="0">
                          <a:effectLst/>
                        </a:rPr>
                        <a:t>n</a:t>
                      </a:r>
                      <a:r>
                        <a:rPr lang="tr-TR" sz="850" spc="25" dirty="0">
                          <a:effectLst/>
                        </a:rPr>
                        <a:t> </a:t>
                      </a:r>
                      <a:r>
                        <a:rPr lang="tr-TR" sz="850" spc="5" dirty="0">
                          <a:effectLst/>
                        </a:rPr>
                        <a:t>bal</a:t>
                      </a:r>
                      <a:r>
                        <a:rPr lang="tr-TR" sz="850" spc="10" dirty="0">
                          <a:effectLst/>
                        </a:rPr>
                        <a:t>g</a:t>
                      </a:r>
                      <a:r>
                        <a:rPr lang="tr-TR" sz="850" spc="5" dirty="0">
                          <a:effectLst/>
                        </a:rPr>
                        <a:t>a</a:t>
                      </a:r>
                      <a:r>
                        <a:rPr lang="tr-TR" sz="850" dirty="0">
                          <a:effectLst/>
                        </a:rPr>
                        <a:t>m </a:t>
                      </a:r>
                      <a:r>
                        <a:rPr lang="tr-TR" sz="850" spc="5" dirty="0" err="1">
                          <a:effectLst/>
                        </a:rPr>
                        <a:t>mikroskopis</a:t>
                      </a:r>
                      <a:r>
                        <a:rPr lang="tr-TR" sz="850" dirty="0" err="1">
                          <a:effectLst/>
                        </a:rPr>
                        <a:t>i</a:t>
                      </a:r>
                      <a:r>
                        <a:rPr lang="tr-TR" sz="850" spc="15" dirty="0">
                          <a:effectLst/>
                        </a:rPr>
                        <a:t> </a:t>
                      </a:r>
                      <a:r>
                        <a:rPr lang="tr-TR" sz="850" spc="10" dirty="0">
                          <a:effectLst/>
                        </a:rPr>
                        <a:t>i</a:t>
                      </a:r>
                      <a:r>
                        <a:rPr lang="tr-TR" sz="850" spc="5" dirty="0">
                          <a:effectLst/>
                        </a:rPr>
                        <a:t>l</a:t>
                      </a:r>
                      <a:r>
                        <a:rPr lang="tr-TR" sz="850" dirty="0">
                          <a:effectLst/>
                        </a:rPr>
                        <a:t>e </a:t>
                      </a:r>
                      <a:r>
                        <a:rPr lang="tr-TR" sz="850" spc="5" dirty="0">
                          <a:effectLst/>
                        </a:rPr>
                        <a:t>do</a:t>
                      </a:r>
                      <a:r>
                        <a:rPr lang="tr-TR" sz="850" spc="10" dirty="0">
                          <a:effectLst/>
                        </a:rPr>
                        <a:t>ğ</a:t>
                      </a:r>
                      <a:r>
                        <a:rPr lang="tr-TR" sz="850" spc="5" dirty="0">
                          <a:effectLst/>
                        </a:rPr>
                        <a:t>rulan</a:t>
                      </a:r>
                      <a:r>
                        <a:rPr lang="tr-TR" sz="850" spc="10" dirty="0">
                          <a:effectLst/>
                        </a:rPr>
                        <a:t>m</a:t>
                      </a:r>
                      <a:r>
                        <a:rPr lang="tr-TR" sz="850" spc="5" dirty="0">
                          <a:effectLst/>
                        </a:rPr>
                        <a:t>ı</a:t>
                      </a:r>
                      <a:r>
                        <a:rPr lang="tr-TR" sz="850" dirty="0">
                          <a:effectLst/>
                        </a:rPr>
                        <a:t>ş</a:t>
                      </a:r>
                      <a:endParaRPr lang="tr-TR" sz="1100" dirty="0">
                        <a:effectLst/>
                      </a:endParaRPr>
                    </a:p>
                    <a:p>
                      <a:pPr marL="71120">
                        <a:lnSpc>
                          <a:spcPct val="115000"/>
                        </a:lnSpc>
                        <a:spcAft>
                          <a:spcPts val="0"/>
                        </a:spcAft>
                        <a:tabLst>
                          <a:tab pos="857250" algn="l"/>
                        </a:tabLst>
                      </a:pPr>
                      <a:r>
                        <a:rPr lang="tr-TR" sz="850" dirty="0" err="1">
                          <a:effectLst/>
                        </a:rPr>
                        <a:t>p</a:t>
                      </a:r>
                      <a:r>
                        <a:rPr lang="tr-TR" sz="850" spc="5" dirty="0" err="1">
                          <a:effectLst/>
                        </a:rPr>
                        <a:t>nömon</a:t>
                      </a:r>
                      <a:r>
                        <a:rPr lang="tr-TR" sz="850" dirty="0" err="1">
                          <a:effectLst/>
                        </a:rPr>
                        <a:t>i</a:t>
                      </a:r>
                      <a:r>
                        <a:rPr lang="tr-TR" sz="850" dirty="0">
                          <a:effectLst/>
                        </a:rPr>
                        <a:t>	}</a:t>
                      </a:r>
                      <a:endParaRPr lang="tr-TR" sz="1100" dirty="0">
                        <a:effectLst/>
                      </a:endParaRPr>
                    </a:p>
                    <a:p>
                      <a:pPr marL="71120">
                        <a:lnSpc>
                          <a:spcPct val="115000"/>
                        </a:lnSpc>
                        <a:spcAft>
                          <a:spcPts val="0"/>
                        </a:spcAft>
                        <a:tabLst>
                          <a:tab pos="857250" algn="l"/>
                        </a:tabLst>
                      </a:pPr>
                      <a:r>
                        <a:rPr lang="tr-TR" sz="1200" dirty="0">
                          <a:effectLst/>
                        </a:rPr>
                        <a:t> </a:t>
                      </a:r>
                      <a:endParaRPr lang="tr-TR" sz="1100" dirty="0">
                        <a:effectLst/>
                        <a:latin typeface="Calibri"/>
                        <a:ea typeface="Times New Roman"/>
                        <a:cs typeface="Times New Roman"/>
                      </a:endParaRPr>
                    </a:p>
                  </a:txBody>
                  <a:tcPr marL="0" marR="0" marT="0" marB="0"/>
                </a:tc>
                <a:tc>
                  <a:txBody>
                    <a:bodyPr/>
                    <a:lstStyle/>
                    <a:p>
                      <a:pPr>
                        <a:lnSpc>
                          <a:spcPts val="1000"/>
                        </a:lnSpc>
                        <a:spcAft>
                          <a:spcPts val="95"/>
                        </a:spcAft>
                      </a:pPr>
                      <a:r>
                        <a:rPr lang="tr-TR" sz="1000" dirty="0">
                          <a:effectLst/>
                        </a:rPr>
                        <a:t> </a:t>
                      </a:r>
                      <a:endParaRPr lang="tr-TR" sz="1100" dirty="0">
                        <a:effectLst/>
                      </a:endParaRPr>
                    </a:p>
                    <a:p>
                      <a:pPr marL="342900" marR="320675" indent="-273685">
                        <a:lnSpc>
                          <a:spcPct val="115000"/>
                        </a:lnSpc>
                        <a:spcAft>
                          <a:spcPts val="0"/>
                        </a:spcAft>
                      </a:pPr>
                      <a:r>
                        <a:rPr lang="tr-TR" sz="850" spc="5" dirty="0">
                          <a:effectLst/>
                        </a:rPr>
                        <a:t>A1</a:t>
                      </a:r>
                      <a:r>
                        <a:rPr lang="tr-TR" sz="850" dirty="0">
                          <a:effectLst/>
                        </a:rPr>
                        <a:t>5</a:t>
                      </a:r>
                      <a:r>
                        <a:rPr lang="tr-TR" sz="850" spc="20" dirty="0">
                          <a:effectLst/>
                        </a:rPr>
                        <a:t> </a:t>
                      </a:r>
                      <a:r>
                        <a:rPr lang="tr-TR" sz="850" spc="5" dirty="0">
                          <a:effectLst/>
                        </a:rPr>
                        <a:t>S</a:t>
                      </a:r>
                      <a:r>
                        <a:rPr lang="tr-TR" sz="850" spc="10" dirty="0">
                          <a:effectLst/>
                        </a:rPr>
                        <a:t>o</a:t>
                      </a:r>
                      <a:r>
                        <a:rPr lang="tr-TR" sz="850" spc="5" dirty="0">
                          <a:effectLst/>
                        </a:rPr>
                        <a:t>lun</a:t>
                      </a:r>
                      <a:r>
                        <a:rPr lang="tr-TR" sz="850" spc="10" dirty="0">
                          <a:effectLst/>
                        </a:rPr>
                        <a:t>u</a:t>
                      </a:r>
                      <a:r>
                        <a:rPr lang="tr-TR" sz="850" dirty="0">
                          <a:effectLst/>
                        </a:rPr>
                        <a:t>m</a:t>
                      </a:r>
                      <a:r>
                        <a:rPr lang="tr-TR" sz="850" spc="20" dirty="0">
                          <a:effectLst/>
                        </a:rPr>
                        <a:t> </a:t>
                      </a:r>
                      <a:r>
                        <a:rPr lang="tr-TR" sz="850" spc="5" dirty="0">
                          <a:effectLst/>
                        </a:rPr>
                        <a:t>yol</a:t>
                      </a:r>
                      <a:r>
                        <a:rPr lang="tr-TR" sz="850" spc="10" dirty="0">
                          <a:effectLst/>
                        </a:rPr>
                        <a:t>l</a:t>
                      </a:r>
                      <a:r>
                        <a:rPr lang="tr-TR" sz="850" spc="5" dirty="0">
                          <a:effectLst/>
                        </a:rPr>
                        <a:t>ar</a:t>
                      </a:r>
                      <a:r>
                        <a:rPr lang="tr-TR" sz="850" dirty="0">
                          <a:effectLst/>
                        </a:rPr>
                        <a:t>ı</a:t>
                      </a:r>
                      <a:r>
                        <a:rPr lang="tr-TR" sz="850" spc="20" dirty="0">
                          <a:effectLst/>
                        </a:rPr>
                        <a:t> </a:t>
                      </a:r>
                      <a:r>
                        <a:rPr lang="tr-TR" sz="850" spc="5" dirty="0">
                          <a:effectLst/>
                        </a:rPr>
                        <a:t>tüb</a:t>
                      </a:r>
                      <a:r>
                        <a:rPr lang="tr-TR" sz="850" spc="10" dirty="0">
                          <a:effectLst/>
                        </a:rPr>
                        <a:t>e</a:t>
                      </a:r>
                      <a:r>
                        <a:rPr lang="tr-TR" sz="850" spc="5" dirty="0">
                          <a:effectLst/>
                        </a:rPr>
                        <a:t>rkülozu</a:t>
                      </a:r>
                      <a:r>
                        <a:rPr lang="tr-TR" sz="850" dirty="0">
                          <a:effectLst/>
                        </a:rPr>
                        <a:t>,</a:t>
                      </a:r>
                      <a:r>
                        <a:rPr lang="tr-TR" sz="850" spc="20" dirty="0">
                          <a:effectLst/>
                        </a:rPr>
                        <a:t> </a:t>
                      </a:r>
                      <a:r>
                        <a:rPr lang="tr-TR" sz="850" spc="5" dirty="0">
                          <a:effectLst/>
                        </a:rPr>
                        <a:t>ba</a:t>
                      </a:r>
                      <a:r>
                        <a:rPr lang="tr-TR" sz="850" spc="10" dirty="0">
                          <a:effectLst/>
                        </a:rPr>
                        <a:t>k</a:t>
                      </a:r>
                      <a:r>
                        <a:rPr lang="tr-TR" sz="850" spc="5" dirty="0">
                          <a:effectLst/>
                        </a:rPr>
                        <a:t>teriyo</a:t>
                      </a:r>
                      <a:r>
                        <a:rPr lang="tr-TR" sz="850" dirty="0">
                          <a:effectLst/>
                        </a:rPr>
                        <a:t>l</a:t>
                      </a:r>
                      <a:r>
                        <a:rPr lang="tr-TR" sz="850" spc="10" dirty="0">
                          <a:effectLst/>
                        </a:rPr>
                        <a:t>o</a:t>
                      </a:r>
                      <a:r>
                        <a:rPr lang="tr-TR" sz="850" dirty="0">
                          <a:effectLst/>
                        </a:rPr>
                        <a:t>j</a:t>
                      </a:r>
                      <a:r>
                        <a:rPr lang="tr-TR" sz="850" spc="5" dirty="0">
                          <a:effectLst/>
                        </a:rPr>
                        <a:t>i</a:t>
                      </a:r>
                      <a:r>
                        <a:rPr lang="tr-TR" sz="850" dirty="0">
                          <a:effectLst/>
                        </a:rPr>
                        <a:t>k</a:t>
                      </a:r>
                      <a:r>
                        <a:rPr lang="tr-TR" sz="850" spc="20" dirty="0">
                          <a:effectLst/>
                        </a:rPr>
                        <a:t> </a:t>
                      </a:r>
                      <a:r>
                        <a:rPr lang="tr-TR" sz="850" spc="5" dirty="0">
                          <a:effectLst/>
                        </a:rPr>
                        <a:t>v</a:t>
                      </a:r>
                      <a:r>
                        <a:rPr lang="tr-TR" sz="850" dirty="0">
                          <a:effectLst/>
                        </a:rPr>
                        <a:t>e h</a:t>
                      </a:r>
                      <a:r>
                        <a:rPr lang="tr-TR" sz="850" spc="5" dirty="0">
                          <a:effectLst/>
                        </a:rPr>
                        <a:t>istoloji</a:t>
                      </a:r>
                      <a:r>
                        <a:rPr lang="tr-TR" sz="850" dirty="0">
                          <a:effectLst/>
                        </a:rPr>
                        <a:t>k</a:t>
                      </a:r>
                      <a:r>
                        <a:rPr lang="tr-TR" sz="850" spc="20" dirty="0">
                          <a:effectLst/>
                        </a:rPr>
                        <a:t> </a:t>
                      </a:r>
                      <a:r>
                        <a:rPr lang="tr-TR" sz="850" spc="5" dirty="0">
                          <a:effectLst/>
                        </a:rPr>
                        <a:t>olara</a:t>
                      </a:r>
                      <a:r>
                        <a:rPr lang="tr-TR" sz="850" dirty="0">
                          <a:effectLst/>
                        </a:rPr>
                        <a:t>k</a:t>
                      </a:r>
                      <a:r>
                        <a:rPr lang="tr-TR" sz="850" spc="20" dirty="0">
                          <a:effectLst/>
                        </a:rPr>
                        <a:t> </a:t>
                      </a:r>
                      <a:r>
                        <a:rPr lang="tr-TR" sz="850" spc="5" dirty="0">
                          <a:effectLst/>
                        </a:rPr>
                        <a:t>do</a:t>
                      </a:r>
                      <a:r>
                        <a:rPr lang="tr-TR" sz="850" spc="10" dirty="0">
                          <a:effectLst/>
                        </a:rPr>
                        <a:t>ğ</a:t>
                      </a:r>
                      <a:r>
                        <a:rPr lang="tr-TR" sz="850" spc="5" dirty="0">
                          <a:effectLst/>
                        </a:rPr>
                        <a:t>rulan</a:t>
                      </a:r>
                      <a:r>
                        <a:rPr lang="tr-TR" sz="850" spc="10" dirty="0">
                          <a:effectLst/>
                        </a:rPr>
                        <a:t>m</a:t>
                      </a:r>
                      <a:r>
                        <a:rPr lang="tr-TR" sz="850" spc="5" dirty="0">
                          <a:effectLst/>
                        </a:rPr>
                        <a:t>ı</a:t>
                      </a:r>
                      <a:r>
                        <a:rPr lang="tr-TR" sz="850" dirty="0">
                          <a:effectLst/>
                        </a:rPr>
                        <a:t>ş</a:t>
                      </a:r>
                      <a:endParaRPr lang="tr-TR" sz="1100" dirty="0">
                        <a:effectLst/>
                      </a:endParaRPr>
                    </a:p>
                    <a:p>
                      <a:pPr>
                        <a:lnSpc>
                          <a:spcPts val="1000"/>
                        </a:lnSpc>
                        <a:spcAft>
                          <a:spcPts val="5"/>
                        </a:spcAft>
                      </a:pPr>
                      <a:r>
                        <a:rPr lang="tr-TR" sz="1000" dirty="0">
                          <a:effectLst/>
                        </a:rPr>
                        <a:t> </a:t>
                      </a:r>
                      <a:endParaRPr lang="tr-TR" sz="1100" dirty="0">
                        <a:effectLst/>
                      </a:endParaRPr>
                    </a:p>
                    <a:p>
                      <a:pPr marL="457200" marR="142240" indent="-388620">
                        <a:lnSpc>
                          <a:spcPct val="115000"/>
                        </a:lnSpc>
                        <a:spcAft>
                          <a:spcPts val="0"/>
                        </a:spcAft>
                      </a:pPr>
                      <a:r>
                        <a:rPr lang="tr-TR" sz="850" spc="5" dirty="0">
                          <a:effectLst/>
                        </a:rPr>
                        <a:t>A15</a:t>
                      </a:r>
                      <a:r>
                        <a:rPr lang="tr-TR" sz="850" spc="10" dirty="0">
                          <a:effectLst/>
                        </a:rPr>
                        <a:t>.</a:t>
                      </a:r>
                      <a:r>
                        <a:rPr lang="tr-TR" sz="850" dirty="0">
                          <a:effectLst/>
                        </a:rPr>
                        <a:t>0</a:t>
                      </a:r>
                      <a:r>
                        <a:rPr lang="tr-TR" sz="850" spc="20" dirty="0">
                          <a:effectLst/>
                        </a:rPr>
                        <a:t> </a:t>
                      </a:r>
                      <a:r>
                        <a:rPr lang="tr-TR" sz="850" spc="5" dirty="0">
                          <a:effectLst/>
                        </a:rPr>
                        <a:t>A</a:t>
                      </a:r>
                      <a:r>
                        <a:rPr lang="tr-TR" sz="850" spc="10" dirty="0">
                          <a:effectLst/>
                        </a:rPr>
                        <a:t>k</a:t>
                      </a:r>
                      <a:r>
                        <a:rPr lang="tr-TR" sz="850" spc="5" dirty="0">
                          <a:effectLst/>
                        </a:rPr>
                        <a:t>ciğe</a:t>
                      </a:r>
                      <a:r>
                        <a:rPr lang="tr-TR" sz="850" dirty="0">
                          <a:effectLst/>
                        </a:rPr>
                        <a:t>r</a:t>
                      </a:r>
                      <a:r>
                        <a:rPr lang="tr-TR" sz="850" spc="20" dirty="0">
                          <a:effectLst/>
                        </a:rPr>
                        <a:t> </a:t>
                      </a:r>
                      <a:r>
                        <a:rPr lang="tr-TR" sz="850" spc="5" dirty="0">
                          <a:effectLst/>
                        </a:rPr>
                        <a:t>tüberkülozu</a:t>
                      </a:r>
                      <a:r>
                        <a:rPr lang="tr-TR" sz="850" dirty="0">
                          <a:effectLst/>
                        </a:rPr>
                        <a:t>,</a:t>
                      </a:r>
                      <a:r>
                        <a:rPr lang="tr-TR" sz="850" spc="20" dirty="0">
                          <a:effectLst/>
                        </a:rPr>
                        <a:t> </a:t>
                      </a:r>
                      <a:r>
                        <a:rPr lang="tr-TR" sz="850" spc="5" dirty="0">
                          <a:effectLst/>
                        </a:rPr>
                        <a:t>kültü</a:t>
                      </a:r>
                      <a:r>
                        <a:rPr lang="tr-TR" sz="850" dirty="0">
                          <a:effectLst/>
                        </a:rPr>
                        <a:t>r</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vey</a:t>
                      </a:r>
                      <a:r>
                        <a:rPr lang="tr-TR" sz="850" dirty="0">
                          <a:effectLst/>
                        </a:rPr>
                        <a:t>a</a:t>
                      </a:r>
                      <a:r>
                        <a:rPr lang="tr-TR" sz="850" spc="20" dirty="0">
                          <a:effectLst/>
                        </a:rPr>
                        <a:t> </a:t>
                      </a:r>
                      <a:r>
                        <a:rPr lang="tr-TR" sz="850" spc="5" dirty="0">
                          <a:effectLst/>
                        </a:rPr>
                        <a:t>kültü</a:t>
                      </a:r>
                      <a:r>
                        <a:rPr lang="tr-TR" sz="850" dirty="0">
                          <a:effectLst/>
                        </a:rPr>
                        <a:t>r </a:t>
                      </a:r>
                      <a:r>
                        <a:rPr lang="tr-TR" sz="850" spc="5" dirty="0">
                          <a:effectLst/>
                        </a:rPr>
                        <a:t>olm</a:t>
                      </a:r>
                      <a:r>
                        <a:rPr lang="tr-TR" sz="850" spc="10" dirty="0">
                          <a:effectLst/>
                        </a:rPr>
                        <a:t>a</a:t>
                      </a:r>
                      <a:r>
                        <a:rPr lang="tr-TR" sz="850" spc="5" dirty="0">
                          <a:effectLst/>
                        </a:rPr>
                        <a:t>da</a:t>
                      </a:r>
                      <a:r>
                        <a:rPr lang="tr-TR" sz="850" dirty="0">
                          <a:effectLst/>
                        </a:rPr>
                        <a:t>n</a:t>
                      </a:r>
                      <a:r>
                        <a:rPr lang="tr-TR" sz="850" spc="25" dirty="0">
                          <a:effectLst/>
                        </a:rPr>
                        <a:t> </a:t>
                      </a:r>
                      <a:r>
                        <a:rPr lang="tr-TR" sz="850" spc="5" dirty="0">
                          <a:effectLst/>
                        </a:rPr>
                        <a:t>ba</a:t>
                      </a:r>
                      <a:r>
                        <a:rPr lang="tr-TR" sz="850" spc="10" dirty="0">
                          <a:effectLst/>
                        </a:rPr>
                        <a:t>l</a:t>
                      </a:r>
                      <a:r>
                        <a:rPr lang="tr-TR" sz="850" spc="5" dirty="0">
                          <a:effectLst/>
                        </a:rPr>
                        <a:t>ga</a:t>
                      </a:r>
                      <a:r>
                        <a:rPr lang="tr-TR" sz="850" dirty="0">
                          <a:effectLst/>
                        </a:rPr>
                        <a:t>m</a:t>
                      </a:r>
                      <a:r>
                        <a:rPr lang="tr-TR" sz="850" spc="20" dirty="0">
                          <a:effectLst/>
                        </a:rPr>
                        <a:t> </a:t>
                      </a:r>
                      <a:r>
                        <a:rPr lang="tr-TR" sz="850" spc="10" dirty="0" err="1">
                          <a:effectLst/>
                        </a:rPr>
                        <a:t>m</a:t>
                      </a:r>
                      <a:r>
                        <a:rPr lang="tr-TR" sz="850" spc="5" dirty="0" err="1">
                          <a:effectLst/>
                        </a:rPr>
                        <a:t>ikroskopis</a:t>
                      </a:r>
                      <a:r>
                        <a:rPr lang="tr-TR" sz="850" dirty="0" err="1">
                          <a:effectLst/>
                        </a:rPr>
                        <a:t>i</a:t>
                      </a:r>
                      <a:r>
                        <a:rPr lang="tr-TR" sz="850" spc="20" dirty="0">
                          <a:effectLst/>
                        </a:rPr>
                        <a:t> </a:t>
                      </a:r>
                      <a:r>
                        <a:rPr lang="tr-TR" sz="850" spc="5" dirty="0">
                          <a:effectLst/>
                        </a:rPr>
                        <a:t>il</a:t>
                      </a:r>
                      <a:r>
                        <a:rPr lang="tr-TR" sz="850" dirty="0">
                          <a:effectLst/>
                        </a:rPr>
                        <a:t>e</a:t>
                      </a:r>
                      <a:r>
                        <a:rPr lang="tr-TR" sz="850" spc="15" dirty="0">
                          <a:effectLst/>
                        </a:rPr>
                        <a:t> </a:t>
                      </a:r>
                      <a:r>
                        <a:rPr lang="tr-TR" sz="850" spc="5" dirty="0">
                          <a:effectLst/>
                        </a:rPr>
                        <a:t>d</a:t>
                      </a:r>
                      <a:r>
                        <a:rPr lang="tr-TR" sz="850" spc="10" dirty="0">
                          <a:effectLst/>
                        </a:rPr>
                        <a:t>oğ</a:t>
                      </a:r>
                      <a:r>
                        <a:rPr lang="tr-TR" sz="850" spc="5" dirty="0">
                          <a:effectLst/>
                        </a:rPr>
                        <a:t>rulan</a:t>
                      </a:r>
                      <a:r>
                        <a:rPr lang="tr-TR" sz="850" spc="10" dirty="0">
                          <a:effectLst/>
                        </a:rPr>
                        <a:t>m</a:t>
                      </a:r>
                      <a:r>
                        <a:rPr lang="tr-TR" sz="850" spc="5" dirty="0">
                          <a:effectLst/>
                        </a:rPr>
                        <a:t>ı</a:t>
                      </a:r>
                      <a:r>
                        <a:rPr lang="tr-TR" sz="850" dirty="0">
                          <a:effectLst/>
                        </a:rPr>
                        <a:t>ş</a:t>
                      </a:r>
                      <a:endParaRPr lang="tr-TR" sz="1100" dirty="0">
                        <a:effectLst/>
                      </a:endParaRPr>
                    </a:p>
                    <a:p>
                      <a:pPr>
                        <a:lnSpc>
                          <a:spcPts val="600"/>
                        </a:lnSpc>
                        <a:spcAft>
                          <a:spcPts val="20"/>
                        </a:spcAft>
                      </a:pPr>
                      <a:r>
                        <a:rPr lang="tr-TR" sz="600" dirty="0">
                          <a:effectLst/>
                        </a:rPr>
                        <a:t> </a:t>
                      </a:r>
                      <a:endParaRPr lang="tr-TR" sz="1100" dirty="0">
                        <a:effectLst/>
                      </a:endParaRPr>
                    </a:p>
                    <a:p>
                      <a:pPr marL="68580" marR="1998345">
                        <a:lnSpc>
                          <a:spcPct val="116000"/>
                        </a:lnSpc>
                        <a:spcAft>
                          <a:spcPts val="0"/>
                        </a:spcAft>
                        <a:tabLst>
                          <a:tab pos="874395" algn="l"/>
                        </a:tabLst>
                      </a:pPr>
                      <a:r>
                        <a:rPr lang="tr-TR" sz="850" spc="5" dirty="0">
                          <a:effectLst/>
                        </a:rPr>
                        <a:t>Tübe</a:t>
                      </a:r>
                      <a:r>
                        <a:rPr lang="tr-TR" sz="850" spc="10" dirty="0">
                          <a:effectLst/>
                        </a:rPr>
                        <a:t>r</a:t>
                      </a:r>
                      <a:r>
                        <a:rPr lang="tr-TR" sz="850" spc="5" dirty="0">
                          <a:effectLst/>
                        </a:rPr>
                        <a:t>kül</a:t>
                      </a:r>
                      <a:r>
                        <a:rPr lang="tr-TR" sz="850" spc="10" dirty="0">
                          <a:effectLst/>
                        </a:rPr>
                        <a:t>o</a:t>
                      </a:r>
                      <a:r>
                        <a:rPr lang="tr-TR" sz="850" spc="5" dirty="0">
                          <a:effectLst/>
                        </a:rPr>
                        <a:t>z</a:t>
                      </a:r>
                      <a:r>
                        <a:rPr lang="tr-TR" sz="850" dirty="0">
                          <a:effectLst/>
                        </a:rPr>
                        <a:t>: </a:t>
                      </a:r>
                      <a:r>
                        <a:rPr lang="tr-TR" sz="850" spc="5" dirty="0" err="1">
                          <a:effectLst/>
                        </a:rPr>
                        <a:t>bron</a:t>
                      </a:r>
                      <a:r>
                        <a:rPr lang="tr-TR" sz="850" spc="10" dirty="0" err="1">
                          <a:effectLst/>
                        </a:rPr>
                        <a:t>ş</a:t>
                      </a:r>
                      <a:r>
                        <a:rPr lang="tr-TR" sz="850" dirty="0" err="1">
                          <a:effectLst/>
                        </a:rPr>
                        <a:t>e</a:t>
                      </a:r>
                      <a:r>
                        <a:rPr lang="tr-TR" sz="850" spc="5" dirty="0" err="1">
                          <a:effectLst/>
                        </a:rPr>
                        <a:t>ktaz</a:t>
                      </a:r>
                      <a:r>
                        <a:rPr lang="tr-TR" sz="850" dirty="0" err="1">
                          <a:effectLst/>
                        </a:rPr>
                        <a:t>i</a:t>
                      </a:r>
                      <a:r>
                        <a:rPr lang="tr-TR" sz="850" dirty="0">
                          <a:effectLst/>
                        </a:rPr>
                        <a:t>	}</a:t>
                      </a:r>
                      <a:endParaRPr lang="tr-TR" sz="1100" dirty="0">
                        <a:effectLst/>
                      </a:endParaRPr>
                    </a:p>
                    <a:p>
                      <a:pPr marL="1097280" marR="297815" indent="-1028700">
                        <a:lnSpc>
                          <a:spcPct val="115000"/>
                        </a:lnSpc>
                        <a:spcAft>
                          <a:spcPts val="0"/>
                        </a:spcAft>
                        <a:tabLst>
                          <a:tab pos="1071880" algn="l"/>
                        </a:tabLst>
                      </a:pPr>
                      <a:r>
                        <a:rPr lang="tr-TR" sz="850" spc="5" dirty="0">
                          <a:effectLst/>
                        </a:rPr>
                        <a:t>akciğe</a:t>
                      </a:r>
                      <a:r>
                        <a:rPr lang="tr-TR" sz="850" dirty="0">
                          <a:effectLst/>
                        </a:rPr>
                        <a:t>r</a:t>
                      </a:r>
                      <a:r>
                        <a:rPr lang="tr-TR" sz="850" spc="20" dirty="0">
                          <a:effectLst/>
                        </a:rPr>
                        <a:t> </a:t>
                      </a:r>
                      <a:r>
                        <a:rPr lang="tr-TR" sz="850" spc="5" dirty="0" err="1">
                          <a:effectLst/>
                        </a:rPr>
                        <a:t>fibroz</a:t>
                      </a:r>
                      <a:r>
                        <a:rPr lang="tr-TR" sz="850" dirty="0" err="1">
                          <a:effectLst/>
                        </a:rPr>
                        <a:t>u</a:t>
                      </a:r>
                      <a:r>
                        <a:rPr lang="tr-TR" sz="850" spc="270" dirty="0">
                          <a:effectLst/>
                        </a:rPr>
                        <a:t> </a:t>
                      </a:r>
                      <a:r>
                        <a:rPr lang="tr-TR" sz="850" dirty="0">
                          <a:effectLst/>
                        </a:rPr>
                        <a:t>}	k</a:t>
                      </a:r>
                      <a:r>
                        <a:rPr lang="tr-TR" sz="850" spc="5" dirty="0">
                          <a:effectLst/>
                        </a:rPr>
                        <a:t>ültü</a:t>
                      </a:r>
                      <a:r>
                        <a:rPr lang="tr-TR" sz="850" dirty="0">
                          <a:effectLst/>
                        </a:rPr>
                        <a:t>r</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vey</a:t>
                      </a:r>
                      <a:r>
                        <a:rPr lang="tr-TR" sz="850" dirty="0">
                          <a:effectLst/>
                        </a:rPr>
                        <a:t>a</a:t>
                      </a:r>
                      <a:r>
                        <a:rPr lang="tr-TR" sz="850" spc="20" dirty="0">
                          <a:effectLst/>
                        </a:rPr>
                        <a:t> </a:t>
                      </a:r>
                      <a:r>
                        <a:rPr lang="tr-TR" sz="850" spc="5" dirty="0">
                          <a:effectLst/>
                        </a:rPr>
                        <a:t>kül</a:t>
                      </a:r>
                      <a:r>
                        <a:rPr lang="tr-TR" sz="850" dirty="0">
                          <a:effectLst/>
                        </a:rPr>
                        <a:t>t</a:t>
                      </a:r>
                      <a:r>
                        <a:rPr lang="tr-TR" sz="850" spc="5" dirty="0">
                          <a:effectLst/>
                        </a:rPr>
                        <a:t>ü</a:t>
                      </a:r>
                      <a:r>
                        <a:rPr lang="tr-TR" sz="850" dirty="0">
                          <a:effectLst/>
                        </a:rPr>
                        <a:t>r</a:t>
                      </a:r>
                      <a:r>
                        <a:rPr lang="tr-TR" sz="850" spc="520" dirty="0">
                          <a:effectLst/>
                        </a:rPr>
                        <a:t> </a:t>
                      </a:r>
                      <a:r>
                        <a:rPr lang="tr-TR" sz="850" spc="5" dirty="0">
                          <a:effectLst/>
                        </a:rPr>
                        <a:t>olmada</a:t>
                      </a:r>
                      <a:r>
                        <a:rPr lang="tr-TR" sz="850" dirty="0">
                          <a:effectLst/>
                        </a:rPr>
                        <a:t>n </a:t>
                      </a:r>
                      <a:r>
                        <a:rPr lang="tr-TR" sz="850" spc="5" dirty="0">
                          <a:effectLst/>
                        </a:rPr>
                        <a:t>balga</a:t>
                      </a:r>
                      <a:r>
                        <a:rPr lang="tr-TR" sz="850" dirty="0">
                          <a:effectLst/>
                        </a:rPr>
                        <a:t>m</a:t>
                      </a:r>
                      <a:r>
                        <a:rPr lang="tr-TR" sz="850" spc="20" dirty="0">
                          <a:effectLst/>
                        </a:rPr>
                        <a:t> </a:t>
                      </a:r>
                      <a:r>
                        <a:rPr lang="tr-TR" sz="850" spc="5" dirty="0" err="1">
                          <a:effectLst/>
                        </a:rPr>
                        <a:t>mikroskopis</a:t>
                      </a:r>
                      <a:r>
                        <a:rPr lang="tr-TR" sz="850" dirty="0" err="1">
                          <a:effectLst/>
                        </a:rPr>
                        <a:t>i</a:t>
                      </a:r>
                      <a:r>
                        <a:rPr lang="tr-TR" sz="850" spc="20" dirty="0">
                          <a:effectLst/>
                        </a:rPr>
                        <a:t> </a:t>
                      </a:r>
                      <a:r>
                        <a:rPr lang="tr-TR" sz="850" spc="5" dirty="0">
                          <a:effectLst/>
                        </a:rPr>
                        <a:t>il</a:t>
                      </a:r>
                      <a:r>
                        <a:rPr lang="tr-TR" sz="850" dirty="0">
                          <a:effectLst/>
                        </a:rPr>
                        <a:t>e </a:t>
                      </a:r>
                      <a:r>
                        <a:rPr lang="tr-TR" sz="850" spc="5" dirty="0">
                          <a:effectLst/>
                        </a:rPr>
                        <a:t>do</a:t>
                      </a:r>
                      <a:r>
                        <a:rPr lang="tr-TR" sz="850" spc="10" dirty="0">
                          <a:effectLst/>
                        </a:rPr>
                        <a:t>ğ</a:t>
                      </a:r>
                      <a:r>
                        <a:rPr lang="tr-TR" sz="850" spc="5" dirty="0">
                          <a:effectLst/>
                        </a:rPr>
                        <a:t>rulan</a:t>
                      </a:r>
                      <a:r>
                        <a:rPr lang="tr-TR" sz="850" spc="10" dirty="0">
                          <a:effectLst/>
                        </a:rPr>
                        <a:t>m</a:t>
                      </a:r>
                      <a:r>
                        <a:rPr lang="tr-TR" sz="850" spc="5" dirty="0">
                          <a:effectLst/>
                        </a:rPr>
                        <a:t>ı</a:t>
                      </a:r>
                      <a:r>
                        <a:rPr lang="tr-TR" sz="850" dirty="0">
                          <a:effectLst/>
                        </a:rPr>
                        <a:t>ş</a:t>
                      </a:r>
                      <a:endParaRPr lang="tr-TR" sz="1100" dirty="0">
                        <a:effectLst/>
                      </a:endParaRPr>
                    </a:p>
                    <a:p>
                      <a:pPr marL="68580">
                        <a:lnSpc>
                          <a:spcPct val="115000"/>
                        </a:lnSpc>
                        <a:spcAft>
                          <a:spcPts val="0"/>
                        </a:spcAft>
                        <a:tabLst>
                          <a:tab pos="854710" algn="l"/>
                        </a:tabLst>
                      </a:pPr>
                      <a:r>
                        <a:rPr lang="tr-TR" sz="850" dirty="0" err="1">
                          <a:effectLst/>
                        </a:rPr>
                        <a:t>p</a:t>
                      </a:r>
                      <a:r>
                        <a:rPr lang="tr-TR" sz="850" spc="5" dirty="0" err="1">
                          <a:effectLst/>
                        </a:rPr>
                        <a:t>nömon</a:t>
                      </a:r>
                      <a:r>
                        <a:rPr lang="tr-TR" sz="850" dirty="0" err="1">
                          <a:effectLst/>
                        </a:rPr>
                        <a:t>i</a:t>
                      </a:r>
                      <a:r>
                        <a:rPr lang="tr-TR" sz="850" dirty="0">
                          <a:effectLst/>
                        </a:rPr>
                        <a:t>	}</a:t>
                      </a:r>
                      <a:endParaRPr lang="tr-TR" sz="1100" dirty="0">
                        <a:effectLst/>
                      </a:endParaRPr>
                    </a:p>
                    <a:p>
                      <a:pPr>
                        <a:lnSpc>
                          <a:spcPts val="700"/>
                        </a:lnSpc>
                        <a:spcAft>
                          <a:spcPts val="70"/>
                        </a:spcAft>
                      </a:pPr>
                      <a:r>
                        <a:rPr lang="tr-TR" sz="700" dirty="0">
                          <a:effectLst/>
                        </a:rPr>
                        <a:t> </a:t>
                      </a:r>
                      <a:endParaRPr lang="tr-TR" sz="1100" dirty="0">
                        <a:effectLst/>
                      </a:endParaRPr>
                    </a:p>
                    <a:p>
                      <a:pPr marL="571500" marR="55880" indent="-456565" algn="just">
                        <a:lnSpc>
                          <a:spcPct val="115000"/>
                        </a:lnSpc>
                        <a:spcAft>
                          <a:spcPts val="0"/>
                        </a:spcAft>
                        <a:tabLst>
                          <a:tab pos="1097280" algn="l"/>
                        </a:tabLst>
                      </a:pPr>
                      <a:r>
                        <a:rPr lang="tr-TR" sz="850" spc="5" dirty="0">
                          <a:effectLst/>
                        </a:rPr>
                        <a:t>A15</a:t>
                      </a:r>
                      <a:r>
                        <a:rPr lang="tr-TR" sz="850" spc="10" dirty="0">
                          <a:effectLst/>
                        </a:rPr>
                        <a:t>.</a:t>
                      </a:r>
                      <a:r>
                        <a:rPr lang="tr-TR" sz="850" spc="5" dirty="0">
                          <a:effectLst/>
                        </a:rPr>
                        <a:t>0</a:t>
                      </a:r>
                      <a:r>
                        <a:rPr lang="tr-TR" sz="850" dirty="0">
                          <a:effectLst/>
                        </a:rPr>
                        <a:t>0</a:t>
                      </a:r>
                      <a:r>
                        <a:rPr lang="tr-TR" sz="850" spc="535" dirty="0">
                          <a:effectLst/>
                        </a:rPr>
                        <a:t> </a:t>
                      </a:r>
                      <a:r>
                        <a:rPr lang="tr-TR" sz="850" spc="10" dirty="0">
                          <a:effectLst/>
                        </a:rPr>
                        <a:t>A</a:t>
                      </a:r>
                      <a:r>
                        <a:rPr lang="tr-TR" sz="850" spc="5" dirty="0">
                          <a:effectLst/>
                        </a:rPr>
                        <a:t>kciğe</a:t>
                      </a:r>
                      <a:r>
                        <a:rPr lang="tr-TR" sz="850" dirty="0">
                          <a:effectLst/>
                        </a:rPr>
                        <a:t>r</a:t>
                      </a:r>
                      <a:r>
                        <a:rPr lang="tr-TR" sz="850" spc="535" dirty="0">
                          <a:effectLst/>
                        </a:rPr>
                        <a:t> </a:t>
                      </a:r>
                      <a:r>
                        <a:rPr lang="tr-TR" sz="850" spc="10" dirty="0">
                          <a:effectLst/>
                        </a:rPr>
                        <a:t>t</a:t>
                      </a:r>
                      <a:r>
                        <a:rPr lang="tr-TR" sz="850" spc="5" dirty="0">
                          <a:effectLst/>
                        </a:rPr>
                        <a:t>überk</a:t>
                      </a:r>
                      <a:r>
                        <a:rPr lang="tr-TR" sz="850" spc="10" dirty="0">
                          <a:effectLst/>
                        </a:rPr>
                        <a:t>ü</a:t>
                      </a:r>
                      <a:r>
                        <a:rPr lang="tr-TR" sz="850" spc="5" dirty="0">
                          <a:effectLst/>
                        </a:rPr>
                        <a:t>lozu</a:t>
                      </a:r>
                      <a:r>
                        <a:rPr lang="tr-TR" sz="850" dirty="0">
                          <a:effectLst/>
                        </a:rPr>
                        <a:t>,</a:t>
                      </a:r>
                      <a:r>
                        <a:rPr lang="tr-TR" sz="850" spc="530" dirty="0">
                          <a:effectLst/>
                        </a:rPr>
                        <a:t> </a:t>
                      </a:r>
                      <a:r>
                        <a:rPr lang="tr-TR" sz="850" spc="5" dirty="0">
                          <a:effectLst/>
                        </a:rPr>
                        <a:t>Ak</a:t>
                      </a:r>
                      <a:r>
                        <a:rPr lang="tr-TR" sz="850" spc="10" dirty="0">
                          <a:effectLst/>
                        </a:rPr>
                        <a:t>c</a:t>
                      </a:r>
                      <a:r>
                        <a:rPr lang="tr-TR" sz="850" dirty="0">
                          <a:effectLst/>
                        </a:rPr>
                        <a:t>i</a:t>
                      </a:r>
                      <a:r>
                        <a:rPr lang="tr-TR" sz="850" spc="10" dirty="0">
                          <a:effectLst/>
                        </a:rPr>
                        <a:t>ğ</a:t>
                      </a:r>
                      <a:r>
                        <a:rPr lang="tr-TR" sz="850" spc="5" dirty="0">
                          <a:effectLst/>
                        </a:rPr>
                        <a:t>e</a:t>
                      </a:r>
                      <a:r>
                        <a:rPr lang="tr-TR" sz="850" dirty="0">
                          <a:effectLst/>
                        </a:rPr>
                        <a:t>r</a:t>
                      </a:r>
                      <a:r>
                        <a:rPr lang="tr-TR" sz="850" spc="535" dirty="0">
                          <a:effectLst/>
                        </a:rPr>
                        <a:t> </a:t>
                      </a:r>
                      <a:r>
                        <a:rPr lang="tr-TR" sz="850" spc="5" dirty="0">
                          <a:effectLst/>
                        </a:rPr>
                        <a:t>tüberküloz</a:t>
                      </a:r>
                      <a:r>
                        <a:rPr lang="tr-TR" sz="850" spc="10" dirty="0">
                          <a:effectLst/>
                        </a:rPr>
                        <a:t>u</a:t>
                      </a:r>
                      <a:r>
                        <a:rPr lang="tr-TR" sz="850" dirty="0">
                          <a:effectLst/>
                        </a:rPr>
                        <a:t>, </a:t>
                      </a:r>
                      <a:r>
                        <a:rPr lang="tr-TR" sz="850" spc="5" dirty="0">
                          <a:effectLst/>
                        </a:rPr>
                        <a:t>kültü</a:t>
                      </a:r>
                      <a:r>
                        <a:rPr lang="tr-TR" sz="850" dirty="0">
                          <a:effectLst/>
                        </a:rPr>
                        <a:t>r	</a:t>
                      </a:r>
                      <a:r>
                        <a:rPr lang="tr-TR" sz="850" spc="5" dirty="0">
                          <a:effectLst/>
                        </a:rPr>
                        <a:t>il</a:t>
                      </a:r>
                      <a:r>
                        <a:rPr lang="tr-TR" sz="850" dirty="0">
                          <a:effectLst/>
                        </a:rPr>
                        <a:t>e</a:t>
                      </a:r>
                      <a:r>
                        <a:rPr lang="tr-TR" sz="850" spc="415" dirty="0">
                          <a:effectLst/>
                        </a:rPr>
                        <a:t> </a:t>
                      </a:r>
                      <a:r>
                        <a:rPr lang="tr-TR" sz="850" spc="5" dirty="0">
                          <a:effectLst/>
                        </a:rPr>
                        <a:t>vey</a:t>
                      </a:r>
                      <a:r>
                        <a:rPr lang="tr-TR" sz="850" dirty="0">
                          <a:effectLst/>
                        </a:rPr>
                        <a:t>a</a:t>
                      </a:r>
                      <a:r>
                        <a:rPr lang="tr-TR" sz="850" spc="415" dirty="0">
                          <a:effectLst/>
                        </a:rPr>
                        <a:t> </a:t>
                      </a:r>
                      <a:r>
                        <a:rPr lang="tr-TR" sz="850" spc="5" dirty="0">
                          <a:effectLst/>
                        </a:rPr>
                        <a:t>kül</a:t>
                      </a:r>
                      <a:r>
                        <a:rPr lang="tr-TR" sz="850" spc="10" dirty="0">
                          <a:effectLst/>
                        </a:rPr>
                        <a:t>t</a:t>
                      </a:r>
                      <a:r>
                        <a:rPr lang="tr-TR" sz="850" spc="5" dirty="0">
                          <a:effectLst/>
                        </a:rPr>
                        <a:t>ü</a:t>
                      </a:r>
                      <a:r>
                        <a:rPr lang="tr-TR" sz="850" dirty="0">
                          <a:effectLst/>
                        </a:rPr>
                        <a:t>r</a:t>
                      </a:r>
                      <a:r>
                        <a:rPr lang="tr-TR" sz="850" spc="415" dirty="0">
                          <a:effectLst/>
                        </a:rPr>
                        <a:t> </a:t>
                      </a:r>
                      <a:r>
                        <a:rPr lang="tr-TR" sz="850" spc="5" dirty="0">
                          <a:effectLst/>
                        </a:rPr>
                        <a:t>olmad</a:t>
                      </a:r>
                      <a:r>
                        <a:rPr lang="tr-TR" sz="850" spc="10" dirty="0">
                          <a:effectLst/>
                        </a:rPr>
                        <a:t>a</a:t>
                      </a:r>
                      <a:r>
                        <a:rPr lang="tr-TR" sz="850" dirty="0">
                          <a:effectLst/>
                        </a:rPr>
                        <a:t>n</a:t>
                      </a:r>
                      <a:r>
                        <a:rPr lang="tr-TR" sz="850" spc="410" dirty="0">
                          <a:effectLst/>
                        </a:rPr>
                        <a:t> </a:t>
                      </a:r>
                      <a:r>
                        <a:rPr lang="tr-TR" sz="850" spc="10" dirty="0">
                          <a:effectLst/>
                        </a:rPr>
                        <a:t>b</a:t>
                      </a:r>
                      <a:r>
                        <a:rPr lang="tr-TR" sz="850" spc="5" dirty="0">
                          <a:effectLst/>
                        </a:rPr>
                        <a:t>alga</a:t>
                      </a:r>
                      <a:r>
                        <a:rPr lang="tr-TR" sz="850" dirty="0">
                          <a:effectLst/>
                        </a:rPr>
                        <a:t>m </a:t>
                      </a:r>
                      <a:r>
                        <a:rPr lang="tr-TR" sz="850" spc="5" dirty="0" err="1">
                          <a:effectLst/>
                        </a:rPr>
                        <a:t>mikroskopis</a:t>
                      </a:r>
                      <a:r>
                        <a:rPr lang="tr-TR" sz="850" dirty="0" err="1">
                          <a:effectLst/>
                        </a:rPr>
                        <a:t>i</a:t>
                      </a:r>
                      <a:r>
                        <a:rPr lang="tr-TR" sz="850" spc="20" dirty="0">
                          <a:effectLst/>
                        </a:rPr>
                        <a:t> </a:t>
                      </a:r>
                      <a:r>
                        <a:rPr lang="tr-TR" sz="850" spc="5" dirty="0">
                          <a:effectLst/>
                        </a:rPr>
                        <a:t>il</a:t>
                      </a:r>
                      <a:r>
                        <a:rPr lang="tr-TR" sz="850" dirty="0">
                          <a:effectLst/>
                        </a:rPr>
                        <a:t>e</a:t>
                      </a:r>
                      <a:r>
                        <a:rPr lang="tr-TR" sz="850" spc="20" dirty="0">
                          <a:effectLst/>
                        </a:rPr>
                        <a:t> </a:t>
                      </a:r>
                      <a:r>
                        <a:rPr lang="tr-TR" sz="850" spc="5" dirty="0">
                          <a:effectLst/>
                        </a:rPr>
                        <a:t>d</a:t>
                      </a:r>
                      <a:r>
                        <a:rPr lang="tr-TR" sz="850" spc="10" dirty="0">
                          <a:effectLst/>
                        </a:rPr>
                        <a:t>o</a:t>
                      </a:r>
                      <a:r>
                        <a:rPr lang="tr-TR" sz="850" spc="5" dirty="0">
                          <a:effectLst/>
                        </a:rPr>
                        <a:t>ğrul</a:t>
                      </a:r>
                      <a:r>
                        <a:rPr lang="tr-TR" sz="850" spc="10" dirty="0">
                          <a:effectLst/>
                        </a:rPr>
                        <a:t>a</a:t>
                      </a:r>
                      <a:r>
                        <a:rPr lang="tr-TR" sz="850" spc="5" dirty="0">
                          <a:effectLst/>
                        </a:rPr>
                        <a:t>n</a:t>
                      </a:r>
                      <a:r>
                        <a:rPr lang="tr-TR" sz="850" spc="10" dirty="0">
                          <a:effectLst/>
                        </a:rPr>
                        <a:t>m</a:t>
                      </a:r>
                      <a:r>
                        <a:rPr lang="tr-TR" sz="850" dirty="0">
                          <a:effectLst/>
                        </a:rPr>
                        <a:t>ı</a:t>
                      </a:r>
                      <a:r>
                        <a:rPr lang="tr-TR" sz="850" spc="10" dirty="0">
                          <a:effectLst/>
                        </a:rPr>
                        <a:t>ş</a:t>
                      </a:r>
                      <a:r>
                        <a:rPr lang="tr-TR" sz="850" dirty="0">
                          <a:effectLst/>
                        </a:rPr>
                        <a:t>,</a:t>
                      </a:r>
                      <a:r>
                        <a:rPr lang="tr-TR" sz="850" spc="20" dirty="0">
                          <a:effectLst/>
                        </a:rPr>
                        <a:t> </a:t>
                      </a:r>
                      <a:r>
                        <a:rPr lang="tr-TR" sz="850" spc="5" dirty="0" err="1">
                          <a:effectLst/>
                        </a:rPr>
                        <a:t>kavitasyo</a:t>
                      </a:r>
                      <a:r>
                        <a:rPr lang="tr-TR" sz="850" dirty="0" err="1">
                          <a:effectLst/>
                        </a:rPr>
                        <a:t>n</a:t>
                      </a:r>
                      <a:r>
                        <a:rPr lang="tr-TR" sz="850" spc="20" dirty="0">
                          <a:effectLst/>
                        </a:rPr>
                        <a:t> </a:t>
                      </a:r>
                      <a:r>
                        <a:rPr lang="tr-TR" sz="850" spc="5" dirty="0">
                          <a:effectLst/>
                        </a:rPr>
                        <a:t>il</a:t>
                      </a:r>
                      <a:r>
                        <a:rPr lang="tr-TR" sz="850" dirty="0">
                          <a:effectLst/>
                        </a:rPr>
                        <a:t>e</a:t>
                      </a:r>
                      <a:endParaRPr lang="tr-TR" sz="1100" dirty="0">
                        <a:effectLst/>
                      </a:endParaRPr>
                    </a:p>
                    <a:p>
                      <a:pPr>
                        <a:lnSpc>
                          <a:spcPts val="600"/>
                        </a:lnSpc>
                        <a:spcAft>
                          <a:spcPts val="20"/>
                        </a:spcAft>
                      </a:pPr>
                      <a:r>
                        <a:rPr lang="tr-TR" sz="600" dirty="0">
                          <a:effectLst/>
                        </a:rPr>
                        <a:t> </a:t>
                      </a:r>
                      <a:endParaRPr lang="tr-TR" sz="1100" dirty="0">
                        <a:effectLst/>
                      </a:endParaRPr>
                    </a:p>
                    <a:p>
                      <a:pPr marL="68580" marR="55880" algn="just">
                        <a:lnSpc>
                          <a:spcPct val="116000"/>
                        </a:lnSpc>
                        <a:spcAft>
                          <a:spcPts val="0"/>
                        </a:spcAft>
                        <a:tabLst>
                          <a:tab pos="481330" algn="l"/>
                          <a:tab pos="1001395" algn="l"/>
                          <a:tab pos="1812925" algn="l"/>
                          <a:tab pos="2630805" algn="l"/>
                        </a:tabLst>
                      </a:pPr>
                      <a:r>
                        <a:rPr lang="tr-TR" sz="850" spc="5" dirty="0">
                          <a:effectLst/>
                        </a:rPr>
                        <a:t>A15</a:t>
                      </a:r>
                      <a:r>
                        <a:rPr lang="tr-TR" sz="850" spc="10" dirty="0">
                          <a:effectLst/>
                        </a:rPr>
                        <a:t>.</a:t>
                      </a:r>
                      <a:r>
                        <a:rPr lang="tr-TR" sz="850" spc="5" dirty="0">
                          <a:effectLst/>
                        </a:rPr>
                        <a:t>0</a:t>
                      </a:r>
                      <a:r>
                        <a:rPr lang="tr-TR" sz="850" dirty="0">
                          <a:effectLst/>
                        </a:rPr>
                        <a:t>1</a:t>
                      </a:r>
                      <a:r>
                        <a:rPr lang="tr-TR" sz="850" spc="625" dirty="0">
                          <a:effectLst/>
                        </a:rPr>
                        <a:t> </a:t>
                      </a:r>
                      <a:r>
                        <a:rPr lang="tr-TR" sz="850" spc="5" dirty="0">
                          <a:effectLst/>
                        </a:rPr>
                        <a:t>A</a:t>
                      </a:r>
                      <a:r>
                        <a:rPr lang="tr-TR" sz="850" spc="10" dirty="0">
                          <a:effectLst/>
                        </a:rPr>
                        <a:t>k</a:t>
                      </a:r>
                      <a:r>
                        <a:rPr lang="tr-TR" sz="850" spc="5" dirty="0">
                          <a:effectLst/>
                        </a:rPr>
                        <a:t>ciğe</a:t>
                      </a:r>
                      <a:r>
                        <a:rPr lang="tr-TR" sz="850" dirty="0">
                          <a:effectLst/>
                        </a:rPr>
                        <a:t>r</a:t>
                      </a:r>
                      <a:r>
                        <a:rPr lang="tr-TR" sz="850" spc="625" dirty="0">
                          <a:effectLst/>
                        </a:rPr>
                        <a:t> </a:t>
                      </a:r>
                      <a:r>
                        <a:rPr lang="tr-TR" sz="850" spc="5" dirty="0">
                          <a:effectLst/>
                        </a:rPr>
                        <a:t>t</a:t>
                      </a:r>
                      <a:r>
                        <a:rPr lang="tr-TR" sz="850" spc="10" dirty="0">
                          <a:effectLst/>
                        </a:rPr>
                        <a:t>ü</a:t>
                      </a:r>
                      <a:r>
                        <a:rPr lang="tr-TR" sz="850" spc="5" dirty="0">
                          <a:effectLst/>
                        </a:rPr>
                        <a:t>berkü</a:t>
                      </a:r>
                      <a:r>
                        <a:rPr lang="tr-TR" sz="850" spc="10" dirty="0">
                          <a:effectLst/>
                        </a:rPr>
                        <a:t>l</a:t>
                      </a:r>
                      <a:r>
                        <a:rPr lang="tr-TR" sz="850" spc="5" dirty="0">
                          <a:effectLst/>
                        </a:rPr>
                        <a:t>ozu</a:t>
                      </a:r>
                      <a:r>
                        <a:rPr lang="tr-TR" sz="850" dirty="0">
                          <a:effectLst/>
                        </a:rPr>
                        <a:t>,</a:t>
                      </a:r>
                      <a:r>
                        <a:rPr lang="tr-TR" sz="850" spc="620" dirty="0">
                          <a:effectLst/>
                        </a:rPr>
                        <a:t> </a:t>
                      </a:r>
                      <a:r>
                        <a:rPr lang="tr-TR" sz="850" spc="5" dirty="0">
                          <a:effectLst/>
                        </a:rPr>
                        <a:t>A</a:t>
                      </a:r>
                      <a:r>
                        <a:rPr lang="tr-TR" sz="850" spc="10" dirty="0">
                          <a:effectLst/>
                        </a:rPr>
                        <a:t>k</a:t>
                      </a:r>
                      <a:r>
                        <a:rPr lang="tr-TR" sz="850" spc="5" dirty="0">
                          <a:effectLst/>
                        </a:rPr>
                        <a:t>c</a:t>
                      </a:r>
                      <a:r>
                        <a:rPr lang="tr-TR" sz="850" dirty="0">
                          <a:effectLst/>
                        </a:rPr>
                        <a:t>i</a:t>
                      </a:r>
                      <a:r>
                        <a:rPr lang="tr-TR" sz="850" spc="10" dirty="0">
                          <a:effectLst/>
                        </a:rPr>
                        <a:t>ğ</a:t>
                      </a:r>
                      <a:r>
                        <a:rPr lang="tr-TR" sz="850" spc="5" dirty="0">
                          <a:effectLst/>
                        </a:rPr>
                        <a:t>e</a:t>
                      </a:r>
                      <a:r>
                        <a:rPr lang="tr-TR" sz="850" dirty="0">
                          <a:effectLst/>
                        </a:rPr>
                        <a:t>r</a:t>
                      </a:r>
                      <a:r>
                        <a:rPr lang="tr-TR" sz="850" spc="625" dirty="0">
                          <a:effectLst/>
                        </a:rPr>
                        <a:t> </a:t>
                      </a:r>
                      <a:r>
                        <a:rPr lang="tr-TR" sz="850" spc="5" dirty="0">
                          <a:effectLst/>
                        </a:rPr>
                        <a:t>tüberk</a:t>
                      </a:r>
                      <a:r>
                        <a:rPr lang="tr-TR" sz="850" spc="10" dirty="0">
                          <a:effectLst/>
                        </a:rPr>
                        <a:t>ü</a:t>
                      </a:r>
                      <a:r>
                        <a:rPr lang="tr-TR" sz="850" spc="5" dirty="0">
                          <a:effectLst/>
                        </a:rPr>
                        <a:t>lozu</a:t>
                      </a:r>
                      <a:r>
                        <a:rPr lang="tr-TR" sz="850" dirty="0">
                          <a:effectLst/>
                        </a:rPr>
                        <a:t>, </a:t>
                      </a:r>
                      <a:r>
                        <a:rPr lang="tr-TR" sz="850" spc="5" dirty="0">
                          <a:effectLst/>
                        </a:rPr>
                        <a:t>kültü</a:t>
                      </a:r>
                      <a:r>
                        <a:rPr lang="tr-TR" sz="850" dirty="0">
                          <a:effectLst/>
                        </a:rPr>
                        <a:t>r	</a:t>
                      </a:r>
                      <a:r>
                        <a:rPr lang="tr-TR" sz="850" spc="5" dirty="0">
                          <a:effectLst/>
                        </a:rPr>
                        <a:t>il</a:t>
                      </a:r>
                      <a:r>
                        <a:rPr lang="tr-TR" sz="850" dirty="0">
                          <a:effectLst/>
                        </a:rPr>
                        <a:t>e</a:t>
                      </a:r>
                      <a:r>
                        <a:rPr lang="tr-TR" sz="850" spc="30" dirty="0">
                          <a:effectLst/>
                        </a:rPr>
                        <a:t> </a:t>
                      </a:r>
                      <a:r>
                        <a:rPr lang="tr-TR" sz="850" spc="5" dirty="0">
                          <a:effectLst/>
                        </a:rPr>
                        <a:t>vey</a:t>
                      </a:r>
                      <a:r>
                        <a:rPr lang="tr-TR" sz="850" dirty="0">
                          <a:effectLst/>
                        </a:rPr>
                        <a:t>a</a:t>
                      </a:r>
                      <a:r>
                        <a:rPr lang="tr-TR" sz="850" spc="30" dirty="0">
                          <a:effectLst/>
                        </a:rPr>
                        <a:t> </a:t>
                      </a:r>
                      <a:r>
                        <a:rPr lang="tr-TR" sz="850" spc="5" dirty="0">
                          <a:effectLst/>
                        </a:rPr>
                        <a:t>kültü</a:t>
                      </a:r>
                      <a:r>
                        <a:rPr lang="tr-TR" sz="850" dirty="0">
                          <a:effectLst/>
                        </a:rPr>
                        <a:t>r</a:t>
                      </a:r>
                      <a:r>
                        <a:rPr lang="tr-TR" sz="850" spc="35" dirty="0">
                          <a:effectLst/>
                        </a:rPr>
                        <a:t> </a:t>
                      </a:r>
                      <a:r>
                        <a:rPr lang="tr-TR" sz="850" spc="5" dirty="0">
                          <a:effectLst/>
                        </a:rPr>
                        <a:t>olm</a:t>
                      </a:r>
                      <a:r>
                        <a:rPr lang="tr-TR" sz="850" spc="10" dirty="0">
                          <a:effectLst/>
                        </a:rPr>
                        <a:t>a</a:t>
                      </a:r>
                      <a:r>
                        <a:rPr lang="tr-TR" sz="850" spc="5" dirty="0">
                          <a:effectLst/>
                        </a:rPr>
                        <a:t>da</a:t>
                      </a:r>
                      <a:r>
                        <a:rPr lang="tr-TR" sz="850" dirty="0">
                          <a:effectLst/>
                        </a:rPr>
                        <a:t>n</a:t>
                      </a:r>
                      <a:r>
                        <a:rPr lang="tr-TR" sz="850" spc="35" dirty="0">
                          <a:effectLst/>
                        </a:rPr>
                        <a:t> </a:t>
                      </a:r>
                      <a:r>
                        <a:rPr lang="tr-TR" sz="850" spc="5" dirty="0">
                          <a:effectLst/>
                        </a:rPr>
                        <a:t>b</a:t>
                      </a:r>
                      <a:r>
                        <a:rPr lang="tr-TR" sz="850" spc="10" dirty="0">
                          <a:effectLst/>
                        </a:rPr>
                        <a:t>a</a:t>
                      </a:r>
                      <a:r>
                        <a:rPr lang="tr-TR" sz="850" spc="5" dirty="0">
                          <a:effectLst/>
                        </a:rPr>
                        <a:t>lga</a:t>
                      </a:r>
                      <a:r>
                        <a:rPr lang="tr-TR" sz="850" dirty="0">
                          <a:effectLst/>
                        </a:rPr>
                        <a:t>m</a:t>
                      </a:r>
                      <a:r>
                        <a:rPr lang="tr-TR" sz="850" spc="35" dirty="0">
                          <a:effectLst/>
                        </a:rPr>
                        <a:t> </a:t>
                      </a:r>
                      <a:r>
                        <a:rPr lang="tr-TR" sz="850" spc="5" dirty="0" err="1">
                          <a:effectLst/>
                        </a:rPr>
                        <a:t>m</a:t>
                      </a:r>
                      <a:r>
                        <a:rPr lang="tr-TR" sz="850" spc="10" dirty="0" err="1">
                          <a:effectLst/>
                        </a:rPr>
                        <a:t>i</a:t>
                      </a:r>
                      <a:r>
                        <a:rPr lang="tr-TR" sz="850" spc="5" dirty="0" err="1">
                          <a:effectLst/>
                        </a:rPr>
                        <a:t>kroskopis</a:t>
                      </a:r>
                      <a:r>
                        <a:rPr lang="tr-TR" sz="850" dirty="0" err="1">
                          <a:effectLst/>
                        </a:rPr>
                        <a:t>i</a:t>
                      </a:r>
                      <a:r>
                        <a:rPr lang="tr-TR" sz="850" spc="30" dirty="0">
                          <a:effectLst/>
                        </a:rPr>
                        <a:t> </a:t>
                      </a:r>
                      <a:r>
                        <a:rPr lang="tr-TR" sz="850" spc="5" dirty="0">
                          <a:effectLst/>
                        </a:rPr>
                        <a:t>il</a:t>
                      </a:r>
                      <a:r>
                        <a:rPr lang="tr-TR" sz="850" dirty="0">
                          <a:effectLst/>
                        </a:rPr>
                        <a:t>e </a:t>
                      </a:r>
                      <a:r>
                        <a:rPr lang="tr-TR" sz="850" spc="5" dirty="0">
                          <a:effectLst/>
                        </a:rPr>
                        <a:t>do</a:t>
                      </a:r>
                      <a:r>
                        <a:rPr lang="tr-TR" sz="850" spc="10" dirty="0">
                          <a:effectLst/>
                        </a:rPr>
                        <a:t>ğ</a:t>
                      </a:r>
                      <a:r>
                        <a:rPr lang="tr-TR" sz="850" spc="5" dirty="0">
                          <a:effectLst/>
                        </a:rPr>
                        <a:t>rulan</a:t>
                      </a:r>
                      <a:r>
                        <a:rPr lang="tr-TR" sz="850" spc="10" dirty="0">
                          <a:effectLst/>
                        </a:rPr>
                        <a:t>m</a:t>
                      </a:r>
                      <a:r>
                        <a:rPr lang="tr-TR" sz="850" spc="5" dirty="0">
                          <a:effectLst/>
                        </a:rPr>
                        <a:t>ış</a:t>
                      </a:r>
                      <a:r>
                        <a:rPr lang="tr-TR" sz="850" dirty="0">
                          <a:effectLst/>
                        </a:rPr>
                        <a:t>,	</a:t>
                      </a:r>
                      <a:r>
                        <a:rPr lang="tr-TR" sz="850" spc="5" dirty="0" err="1">
                          <a:effectLst/>
                        </a:rPr>
                        <a:t>kavita</a:t>
                      </a:r>
                      <a:r>
                        <a:rPr lang="tr-TR" sz="850" spc="10" dirty="0" err="1">
                          <a:effectLst/>
                        </a:rPr>
                        <a:t>s</a:t>
                      </a:r>
                      <a:r>
                        <a:rPr lang="tr-TR" sz="850" spc="5" dirty="0" err="1">
                          <a:effectLst/>
                        </a:rPr>
                        <a:t>yo</a:t>
                      </a:r>
                      <a:r>
                        <a:rPr lang="tr-TR" sz="850" dirty="0" err="1">
                          <a:effectLst/>
                        </a:rPr>
                        <a:t>n</a:t>
                      </a:r>
                      <a:r>
                        <a:rPr lang="tr-TR" sz="850" dirty="0">
                          <a:effectLst/>
                        </a:rPr>
                        <a:t>	</a:t>
                      </a:r>
                      <a:r>
                        <a:rPr lang="tr-TR" sz="850" spc="5" dirty="0">
                          <a:effectLst/>
                        </a:rPr>
                        <a:t>olmak</a:t>
                      </a:r>
                      <a:r>
                        <a:rPr lang="tr-TR" sz="850" spc="10" dirty="0">
                          <a:effectLst/>
                        </a:rPr>
                        <a:t>s</a:t>
                      </a:r>
                      <a:r>
                        <a:rPr lang="tr-TR" sz="850" dirty="0">
                          <a:effectLst/>
                        </a:rPr>
                        <a:t>ı</a:t>
                      </a:r>
                      <a:r>
                        <a:rPr lang="tr-TR" sz="850" spc="10" dirty="0">
                          <a:effectLst/>
                        </a:rPr>
                        <a:t>z</a:t>
                      </a:r>
                      <a:r>
                        <a:rPr lang="tr-TR" sz="850" dirty="0">
                          <a:effectLst/>
                        </a:rPr>
                        <a:t>ın	</a:t>
                      </a:r>
                      <a:r>
                        <a:rPr lang="tr-TR" sz="850" spc="5" dirty="0">
                          <a:effectLst/>
                        </a:rPr>
                        <a:t>ve</a:t>
                      </a:r>
                      <a:r>
                        <a:rPr lang="tr-TR" sz="850" spc="10" dirty="0">
                          <a:effectLst/>
                        </a:rPr>
                        <a:t>y</a:t>
                      </a:r>
                      <a:r>
                        <a:rPr lang="tr-TR" sz="850" dirty="0">
                          <a:effectLst/>
                        </a:rPr>
                        <a:t>a </a:t>
                      </a:r>
                      <a:r>
                        <a:rPr lang="tr-TR" sz="850" spc="5" dirty="0">
                          <a:effectLst/>
                        </a:rPr>
                        <a:t>tanıml</a:t>
                      </a:r>
                      <a:r>
                        <a:rPr lang="tr-TR" sz="850" spc="10" dirty="0">
                          <a:effectLst/>
                        </a:rPr>
                        <a:t>a</a:t>
                      </a:r>
                      <a:r>
                        <a:rPr lang="tr-TR" sz="850" spc="5" dirty="0">
                          <a:effectLst/>
                        </a:rPr>
                        <a:t>n</a:t>
                      </a:r>
                      <a:r>
                        <a:rPr lang="tr-TR" sz="850" spc="10" dirty="0">
                          <a:effectLst/>
                        </a:rPr>
                        <a:t>m</a:t>
                      </a:r>
                      <a:r>
                        <a:rPr lang="tr-TR" sz="850" spc="5" dirty="0">
                          <a:effectLst/>
                        </a:rPr>
                        <a:t>a</a:t>
                      </a:r>
                      <a:r>
                        <a:rPr lang="tr-TR" sz="850" spc="10" dirty="0">
                          <a:effectLst/>
                        </a:rPr>
                        <a:t>m</a:t>
                      </a:r>
                      <a:r>
                        <a:rPr lang="tr-TR" sz="850" spc="5" dirty="0">
                          <a:effectLst/>
                        </a:rPr>
                        <a:t>ı</a:t>
                      </a:r>
                      <a:r>
                        <a:rPr lang="tr-TR" sz="850" dirty="0">
                          <a:effectLst/>
                        </a:rPr>
                        <a:t>ş</a:t>
                      </a:r>
                      <a:endParaRPr lang="tr-TR" sz="1100" dirty="0">
                        <a:effectLst/>
                      </a:endParaRPr>
                    </a:p>
                    <a:p>
                      <a:pPr marL="68580" marR="55880" algn="just">
                        <a:lnSpc>
                          <a:spcPct val="116000"/>
                        </a:lnSpc>
                        <a:spcAft>
                          <a:spcPts val="0"/>
                        </a:spcAft>
                        <a:tabLst>
                          <a:tab pos="481330" algn="l"/>
                          <a:tab pos="1001395" algn="l"/>
                          <a:tab pos="1812925" algn="l"/>
                          <a:tab pos="2630805" algn="l"/>
                        </a:tabLst>
                      </a:pPr>
                      <a:r>
                        <a:rPr lang="tr-TR" sz="1200" dirty="0">
                          <a:effectLst/>
                        </a:rPr>
                        <a:t> </a:t>
                      </a:r>
                      <a:endParaRPr lang="tr-TR" sz="1100" dirty="0">
                        <a:effectLst/>
                        <a:latin typeface="Calibri"/>
                        <a:ea typeface="Times New Roman"/>
                        <a:cs typeface="Times New Roman"/>
                      </a:endParaRPr>
                    </a:p>
                  </a:txBody>
                  <a:tcPr marL="0" marR="0" marT="0" marB="0"/>
                </a:tc>
              </a:tr>
            </a:tbl>
          </a:graphicData>
        </a:graphic>
      </p:graphicFrame>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35</a:t>
            </a:fld>
            <a:endParaRPr lang="tr-TR"/>
          </a:p>
        </p:txBody>
      </p:sp>
    </p:spTree>
    <p:extLst>
      <p:ext uri="{BB962C8B-B14F-4D97-AF65-F5344CB8AC3E}">
        <p14:creationId xmlns:p14="http://schemas.microsoft.com/office/powerpoint/2010/main" xmlns="" val="1904330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ICD-10-CA</a:t>
            </a:r>
            <a:endParaRPr lang="tr-TR" dirty="0"/>
          </a:p>
        </p:txBody>
      </p:sp>
      <p:sp>
        <p:nvSpPr>
          <p:cNvPr id="3" name="İçerik Yer Tutucusu 2"/>
          <p:cNvSpPr>
            <a:spLocks noGrp="1"/>
          </p:cNvSpPr>
          <p:nvPr>
            <p:ph idx="1"/>
          </p:nvPr>
        </p:nvSpPr>
        <p:spPr/>
        <p:txBody>
          <a:bodyPr/>
          <a:lstStyle/>
          <a:p>
            <a:r>
              <a:rPr lang="tr-TR" dirty="0"/>
              <a:t>ICD-10-CA’nın en önemli en önemli farklılığını üçüncü ve dördüncü ciltlerde yer alan Kanada Sağlık Girişimleri Sınıflaması (CIHI) işlemlere ait kodlamalar oluşturmaktadır. </a:t>
            </a:r>
            <a:r>
              <a:rPr lang="tr-TR" dirty="0" err="1"/>
              <a:t>Alfanümerik</a:t>
            </a:r>
            <a:r>
              <a:rPr lang="tr-TR" dirty="0"/>
              <a:t> bir yapıya sahip olan </a:t>
            </a:r>
            <a:r>
              <a:rPr lang="tr-TR" b="1" dirty="0"/>
              <a:t>CIHI sekiz bölümden oluşmaktadır: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36</a:t>
            </a:fld>
            <a:endParaRPr lang="tr-TR"/>
          </a:p>
        </p:txBody>
      </p:sp>
    </p:spTree>
    <p:extLst>
      <p:ext uri="{BB962C8B-B14F-4D97-AF65-F5344CB8AC3E}">
        <p14:creationId xmlns:p14="http://schemas.microsoft.com/office/powerpoint/2010/main" xmlns="" val="4874565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t>CIHI sekiz bölümden oluşmaktadır</a:t>
            </a:r>
            <a:r>
              <a:rPr lang="tr-TR" sz="3200" b="1" dirty="0" smtClean="0"/>
              <a:t>:</a:t>
            </a:r>
            <a:endParaRPr lang="tr-TR" sz="3200" dirty="0"/>
          </a:p>
        </p:txBody>
      </p:sp>
      <p:graphicFrame>
        <p:nvGraphicFramePr>
          <p:cNvPr id="6" name="İçerik Yer Tutucusu 5"/>
          <p:cNvGraphicFramePr>
            <a:graphicFrameLocks noGrp="1"/>
          </p:cNvGraphicFramePr>
          <p:nvPr>
            <p:ph idx="1"/>
          </p:nvPr>
        </p:nvGraphicFramePr>
        <p:xfrm>
          <a:off x="3060065" y="1961388"/>
          <a:ext cx="4249420" cy="3773424"/>
        </p:xfrm>
        <a:graphic>
          <a:graphicData uri="http://schemas.openxmlformats.org/drawingml/2006/table">
            <a:tbl>
              <a:tblPr>
                <a:tableStyleId>{5C22544A-7EE6-4342-B048-85BDC9FD1C3A}</a:tableStyleId>
              </a:tblPr>
              <a:tblGrid>
                <a:gridCol w="460375"/>
                <a:gridCol w="2871470"/>
                <a:gridCol w="917575"/>
              </a:tblGrid>
              <a:tr h="203835">
                <a:tc>
                  <a:txBody>
                    <a:bodyPr/>
                    <a:lstStyle/>
                    <a:p>
                      <a:pPr marL="69850">
                        <a:lnSpc>
                          <a:spcPct val="115000"/>
                        </a:lnSpc>
                        <a:spcBef>
                          <a:spcPts val="330"/>
                        </a:spcBef>
                        <a:spcAft>
                          <a:spcPts val="0"/>
                        </a:spcAft>
                      </a:pPr>
                      <a:r>
                        <a:rPr lang="tr-TR" sz="850" spc="5">
                          <a:effectLst/>
                        </a:rPr>
                        <a:t>Bölü</a:t>
                      </a:r>
                      <a:r>
                        <a:rPr lang="tr-TR" sz="850">
                          <a:effectLst/>
                        </a:rPr>
                        <a:t>m</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215">
                        <a:lnSpc>
                          <a:spcPct val="115000"/>
                        </a:lnSpc>
                        <a:spcBef>
                          <a:spcPts val="330"/>
                        </a:spcBef>
                        <a:spcAft>
                          <a:spcPts val="0"/>
                        </a:spcAft>
                      </a:pPr>
                      <a:r>
                        <a:rPr lang="tr-TR" sz="850" spc="5">
                          <a:effectLst/>
                        </a:rPr>
                        <a:t>A</a:t>
                      </a:r>
                      <a:r>
                        <a:rPr lang="tr-TR" sz="850">
                          <a:effectLst/>
                        </a:rPr>
                        <a:t>l</a:t>
                      </a:r>
                      <a:r>
                        <a:rPr lang="tr-TR" sz="850" spc="10">
                          <a:effectLst/>
                        </a:rPr>
                        <a:t>a</a:t>
                      </a:r>
                      <a:r>
                        <a:rPr lang="tr-TR" sz="850">
                          <a:effectLst/>
                        </a:rPr>
                        <a:t>n</a:t>
                      </a:r>
                      <a:endParaRPr lang="tr-TR" sz="1100">
                        <a:effectLst/>
                      </a:endParaRPr>
                    </a:p>
                    <a:p>
                      <a:pPr marL="69215">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215">
                        <a:lnSpc>
                          <a:spcPct val="115000"/>
                        </a:lnSpc>
                        <a:spcBef>
                          <a:spcPts val="330"/>
                        </a:spcBef>
                        <a:spcAft>
                          <a:spcPts val="0"/>
                        </a:spcAft>
                      </a:pPr>
                      <a:r>
                        <a:rPr lang="tr-TR" sz="850" spc="5">
                          <a:effectLst/>
                        </a:rPr>
                        <a:t>Ko</a:t>
                      </a:r>
                      <a:r>
                        <a:rPr lang="tr-TR" sz="850">
                          <a:effectLst/>
                        </a:rPr>
                        <a:t>d</a:t>
                      </a:r>
                      <a:r>
                        <a:rPr lang="tr-TR" sz="850" spc="25">
                          <a:effectLst/>
                        </a:rPr>
                        <a:t> </a:t>
                      </a:r>
                      <a:r>
                        <a:rPr lang="tr-TR" sz="850" spc="5">
                          <a:effectLst/>
                        </a:rPr>
                        <a:t>A</a:t>
                      </a:r>
                      <a:r>
                        <a:rPr lang="tr-TR" sz="850" spc="10">
                          <a:effectLst/>
                        </a:rPr>
                        <a:t>r</a:t>
                      </a:r>
                      <a:r>
                        <a:rPr lang="tr-TR" sz="850" spc="5">
                          <a:effectLst/>
                        </a:rPr>
                        <a:t>al</a:t>
                      </a:r>
                      <a:r>
                        <a:rPr lang="tr-TR" sz="850">
                          <a:effectLst/>
                        </a:rPr>
                        <a:t>ı</a:t>
                      </a:r>
                      <a:r>
                        <a:rPr lang="tr-TR" sz="850" spc="10">
                          <a:effectLst/>
                        </a:rPr>
                        <a:t>ğ</a:t>
                      </a:r>
                      <a:r>
                        <a:rPr lang="tr-TR" sz="850">
                          <a:effectLst/>
                        </a:rPr>
                        <a:t>ı</a:t>
                      </a:r>
                      <a:endParaRPr lang="tr-TR" sz="1100">
                        <a:effectLst/>
                      </a:endParaRPr>
                    </a:p>
                    <a:p>
                      <a:pPr marL="69215">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200660">
                <a:tc>
                  <a:txBody>
                    <a:bodyPr/>
                    <a:lstStyle/>
                    <a:p>
                      <a:pPr marL="69850">
                        <a:lnSpc>
                          <a:spcPct val="115000"/>
                        </a:lnSpc>
                        <a:spcBef>
                          <a:spcPts val="330"/>
                        </a:spcBef>
                        <a:spcAft>
                          <a:spcPts val="0"/>
                        </a:spcAft>
                      </a:pPr>
                      <a:r>
                        <a:rPr lang="tr-TR" sz="850">
                          <a:effectLst/>
                        </a:rPr>
                        <a:t>1</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Fizikse</a:t>
                      </a:r>
                      <a:r>
                        <a:rPr lang="tr-TR" sz="850">
                          <a:effectLst/>
                        </a:rPr>
                        <a:t>l</a:t>
                      </a:r>
                      <a:r>
                        <a:rPr lang="tr-TR" sz="850" spc="15">
                          <a:effectLst/>
                        </a:rPr>
                        <a:t> </a:t>
                      </a:r>
                      <a:r>
                        <a:rPr lang="tr-TR" sz="850" spc="5">
                          <a:effectLst/>
                        </a:rPr>
                        <a:t>v</a:t>
                      </a:r>
                      <a:r>
                        <a:rPr lang="tr-TR" sz="850">
                          <a:effectLst/>
                        </a:rPr>
                        <a:t>e</a:t>
                      </a:r>
                      <a:r>
                        <a:rPr lang="tr-TR" sz="850" spc="20">
                          <a:effectLst/>
                        </a:rPr>
                        <a:t> </a:t>
                      </a:r>
                      <a:r>
                        <a:rPr lang="tr-TR" sz="850" spc="5">
                          <a:effectLst/>
                        </a:rPr>
                        <a:t>Psikoloji</a:t>
                      </a:r>
                      <a:r>
                        <a:rPr lang="tr-TR" sz="850">
                          <a:effectLst/>
                        </a:rPr>
                        <a:t>k</a:t>
                      </a:r>
                      <a:r>
                        <a:rPr lang="tr-TR" sz="850" spc="20">
                          <a:effectLst/>
                        </a:rPr>
                        <a:t> </a:t>
                      </a:r>
                      <a:r>
                        <a:rPr lang="tr-TR" sz="850" spc="5">
                          <a:effectLst/>
                        </a:rPr>
                        <a:t>terapöti</a:t>
                      </a:r>
                      <a:r>
                        <a:rPr lang="tr-TR" sz="850">
                          <a:effectLst/>
                        </a:rPr>
                        <a:t>k</a:t>
                      </a:r>
                      <a:r>
                        <a:rPr lang="tr-TR" sz="850" spc="20">
                          <a:effectLst/>
                        </a:rPr>
                        <a:t> </a:t>
                      </a:r>
                      <a:r>
                        <a:rPr lang="tr-TR" sz="850" spc="10">
                          <a:effectLst/>
                        </a:rPr>
                        <a:t>i</a:t>
                      </a:r>
                      <a:r>
                        <a:rPr lang="tr-TR" sz="850" spc="5">
                          <a:effectLst/>
                        </a:rPr>
                        <a:t>şl</a:t>
                      </a:r>
                      <a:r>
                        <a:rPr lang="tr-TR" sz="850" spc="10">
                          <a:effectLst/>
                        </a:rPr>
                        <a:t>e</a:t>
                      </a:r>
                      <a:r>
                        <a:rPr lang="tr-TR" sz="850" spc="5">
                          <a:effectLst/>
                        </a:rPr>
                        <a:t>mle</a:t>
                      </a:r>
                      <a:r>
                        <a:rPr lang="tr-TR" sz="850">
                          <a:effectLst/>
                        </a:rPr>
                        <a:t>r</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1.A</a:t>
                      </a:r>
                      <a:r>
                        <a:rPr lang="tr-TR" sz="850">
                          <a:effectLst/>
                        </a:rPr>
                        <a:t>A</a:t>
                      </a:r>
                      <a:r>
                        <a:rPr lang="tr-TR" sz="850" spc="20">
                          <a:effectLst/>
                        </a:rPr>
                        <a:t> </a:t>
                      </a:r>
                      <a:r>
                        <a:rPr lang="tr-TR" sz="850">
                          <a:effectLst/>
                        </a:rPr>
                        <a:t>-</a:t>
                      </a:r>
                      <a:r>
                        <a:rPr lang="tr-TR" sz="850" spc="20">
                          <a:effectLst/>
                        </a:rPr>
                        <a:t> </a:t>
                      </a:r>
                      <a:r>
                        <a:rPr lang="tr-TR" sz="850" spc="5">
                          <a:effectLst/>
                        </a:rPr>
                        <a:t>1</a:t>
                      </a:r>
                      <a:r>
                        <a:rPr lang="tr-TR" sz="850" spc="10">
                          <a:effectLst/>
                        </a:rPr>
                        <a:t>.</a:t>
                      </a:r>
                      <a:r>
                        <a:rPr lang="tr-TR" sz="850" spc="5">
                          <a:effectLst/>
                        </a:rPr>
                        <a:t>Z</a:t>
                      </a:r>
                      <a:r>
                        <a:rPr lang="tr-TR" sz="850">
                          <a:effectLst/>
                        </a:rPr>
                        <a:t>Z</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200660">
                <a:tc>
                  <a:txBody>
                    <a:bodyPr/>
                    <a:lstStyle/>
                    <a:p>
                      <a:pPr marL="69850">
                        <a:lnSpc>
                          <a:spcPct val="115000"/>
                        </a:lnSpc>
                        <a:spcBef>
                          <a:spcPts val="330"/>
                        </a:spcBef>
                        <a:spcAft>
                          <a:spcPts val="0"/>
                        </a:spcAft>
                      </a:pPr>
                      <a:r>
                        <a:rPr lang="tr-TR" sz="850">
                          <a:effectLst/>
                        </a:rPr>
                        <a:t>2</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Diagn</a:t>
                      </a:r>
                      <a:r>
                        <a:rPr lang="tr-TR" sz="850" spc="10">
                          <a:effectLst/>
                        </a:rPr>
                        <a:t>o</a:t>
                      </a:r>
                      <a:r>
                        <a:rPr lang="tr-TR" sz="850" spc="5">
                          <a:effectLst/>
                        </a:rPr>
                        <a:t>sti</a:t>
                      </a:r>
                      <a:r>
                        <a:rPr lang="tr-TR" sz="850">
                          <a:effectLst/>
                        </a:rPr>
                        <a:t>k</a:t>
                      </a:r>
                      <a:r>
                        <a:rPr lang="tr-TR" sz="850" spc="20">
                          <a:effectLst/>
                        </a:rPr>
                        <a:t> </a:t>
                      </a:r>
                      <a:r>
                        <a:rPr lang="tr-TR" sz="850" spc="5">
                          <a:effectLst/>
                        </a:rPr>
                        <a:t>işleml</a:t>
                      </a:r>
                      <a:r>
                        <a:rPr lang="tr-TR" sz="850" spc="10">
                          <a:effectLst/>
                        </a:rPr>
                        <a:t>e</a:t>
                      </a:r>
                      <a:r>
                        <a:rPr lang="tr-TR" sz="850">
                          <a:effectLst/>
                        </a:rPr>
                        <a:t>r</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2.A</a:t>
                      </a:r>
                      <a:r>
                        <a:rPr lang="tr-TR" sz="850">
                          <a:effectLst/>
                        </a:rPr>
                        <a:t>A</a:t>
                      </a:r>
                      <a:r>
                        <a:rPr lang="tr-TR" sz="850" spc="20">
                          <a:effectLst/>
                        </a:rPr>
                        <a:t> </a:t>
                      </a:r>
                      <a:r>
                        <a:rPr lang="tr-TR" sz="850">
                          <a:effectLst/>
                        </a:rPr>
                        <a:t>-</a:t>
                      </a:r>
                      <a:r>
                        <a:rPr lang="tr-TR" sz="850" spc="20">
                          <a:effectLst/>
                        </a:rPr>
                        <a:t> </a:t>
                      </a:r>
                      <a:r>
                        <a:rPr lang="tr-TR" sz="850" spc="5">
                          <a:effectLst/>
                        </a:rPr>
                        <a:t>2.Z</a:t>
                      </a:r>
                      <a:r>
                        <a:rPr lang="tr-TR" sz="850">
                          <a:effectLst/>
                        </a:rPr>
                        <a:t>Z</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200660">
                <a:tc>
                  <a:txBody>
                    <a:bodyPr/>
                    <a:lstStyle/>
                    <a:p>
                      <a:pPr marL="69850">
                        <a:lnSpc>
                          <a:spcPct val="115000"/>
                        </a:lnSpc>
                        <a:spcBef>
                          <a:spcPts val="330"/>
                        </a:spcBef>
                        <a:spcAft>
                          <a:spcPts val="0"/>
                        </a:spcAft>
                      </a:pPr>
                      <a:r>
                        <a:rPr lang="tr-TR" sz="850">
                          <a:effectLst/>
                        </a:rPr>
                        <a:t>3</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Diag</a:t>
                      </a:r>
                      <a:r>
                        <a:rPr lang="tr-TR" sz="850" spc="10">
                          <a:effectLst/>
                        </a:rPr>
                        <a:t>n</a:t>
                      </a:r>
                      <a:r>
                        <a:rPr lang="tr-TR" sz="850" spc="5">
                          <a:effectLst/>
                        </a:rPr>
                        <a:t>ost</a:t>
                      </a:r>
                      <a:r>
                        <a:rPr lang="tr-TR" sz="850" spc="10">
                          <a:effectLst/>
                        </a:rPr>
                        <a:t>i</a:t>
                      </a:r>
                      <a:r>
                        <a:rPr lang="tr-TR" sz="850">
                          <a:effectLst/>
                        </a:rPr>
                        <a:t>k</a:t>
                      </a:r>
                      <a:r>
                        <a:rPr lang="tr-TR" sz="850" spc="20">
                          <a:effectLst/>
                        </a:rPr>
                        <a:t> </a:t>
                      </a:r>
                      <a:r>
                        <a:rPr lang="tr-TR" sz="850" spc="5">
                          <a:effectLst/>
                        </a:rPr>
                        <a:t>Gör</a:t>
                      </a:r>
                      <a:r>
                        <a:rPr lang="tr-TR" sz="850" spc="10">
                          <a:effectLst/>
                        </a:rPr>
                        <a:t>ü</a:t>
                      </a:r>
                      <a:r>
                        <a:rPr lang="tr-TR" sz="850" spc="5">
                          <a:effectLst/>
                        </a:rPr>
                        <a:t>ntül</a:t>
                      </a:r>
                      <a:r>
                        <a:rPr lang="tr-TR" sz="850" spc="10">
                          <a:effectLst/>
                        </a:rPr>
                        <a:t>e</a:t>
                      </a:r>
                      <a:r>
                        <a:rPr lang="tr-TR" sz="850" spc="5">
                          <a:effectLst/>
                        </a:rPr>
                        <a:t>m</a:t>
                      </a:r>
                      <a:r>
                        <a:rPr lang="tr-TR" sz="850">
                          <a:effectLst/>
                        </a:rPr>
                        <a:t>e</a:t>
                      </a:r>
                      <a:r>
                        <a:rPr lang="tr-TR" sz="850" spc="20">
                          <a:effectLst/>
                        </a:rPr>
                        <a:t> </a:t>
                      </a:r>
                      <a:r>
                        <a:rPr lang="tr-TR" sz="850" spc="5">
                          <a:effectLst/>
                        </a:rPr>
                        <a:t>işle</a:t>
                      </a:r>
                      <a:r>
                        <a:rPr lang="tr-TR" sz="850" spc="10">
                          <a:effectLst/>
                        </a:rPr>
                        <a:t>m</a:t>
                      </a:r>
                      <a:r>
                        <a:rPr lang="tr-TR" sz="850" spc="5">
                          <a:effectLst/>
                        </a:rPr>
                        <a:t>ler</a:t>
                      </a:r>
                      <a:r>
                        <a:rPr lang="tr-TR" sz="850">
                          <a:effectLst/>
                        </a:rPr>
                        <a:t>i</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3.A</a:t>
                      </a:r>
                      <a:r>
                        <a:rPr lang="tr-TR" sz="850">
                          <a:effectLst/>
                        </a:rPr>
                        <a:t>A</a:t>
                      </a:r>
                      <a:r>
                        <a:rPr lang="tr-TR" sz="850" spc="20">
                          <a:effectLst/>
                        </a:rPr>
                        <a:t> </a:t>
                      </a:r>
                      <a:r>
                        <a:rPr lang="tr-TR" sz="850">
                          <a:effectLst/>
                        </a:rPr>
                        <a:t>-</a:t>
                      </a:r>
                      <a:r>
                        <a:rPr lang="tr-TR" sz="850" spc="20">
                          <a:effectLst/>
                        </a:rPr>
                        <a:t> </a:t>
                      </a:r>
                      <a:r>
                        <a:rPr lang="tr-TR" sz="850" spc="5">
                          <a:effectLst/>
                        </a:rPr>
                        <a:t>3.</a:t>
                      </a:r>
                      <a:r>
                        <a:rPr lang="tr-TR" sz="850" spc="10">
                          <a:effectLst/>
                        </a:rPr>
                        <a:t>Z</a:t>
                      </a:r>
                      <a:r>
                        <a:rPr lang="tr-TR" sz="850">
                          <a:effectLst/>
                        </a:rPr>
                        <a:t>Z</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200660">
                <a:tc>
                  <a:txBody>
                    <a:bodyPr/>
                    <a:lstStyle/>
                    <a:p>
                      <a:pPr marL="69850">
                        <a:lnSpc>
                          <a:spcPct val="115000"/>
                        </a:lnSpc>
                        <a:spcBef>
                          <a:spcPts val="330"/>
                        </a:spcBef>
                        <a:spcAft>
                          <a:spcPts val="0"/>
                        </a:spcAft>
                      </a:pPr>
                      <a:r>
                        <a:rPr lang="tr-TR" sz="850">
                          <a:effectLst/>
                        </a:rPr>
                        <a:t>4</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Klini</a:t>
                      </a:r>
                      <a:r>
                        <a:rPr lang="tr-TR" sz="850">
                          <a:effectLst/>
                        </a:rPr>
                        <a:t>k</a:t>
                      </a:r>
                      <a:r>
                        <a:rPr lang="tr-TR" sz="850" spc="20">
                          <a:effectLst/>
                        </a:rPr>
                        <a:t> </a:t>
                      </a:r>
                      <a:r>
                        <a:rPr lang="tr-TR" sz="850" spc="5">
                          <a:effectLst/>
                        </a:rPr>
                        <a:t>Laborat</a:t>
                      </a:r>
                      <a:r>
                        <a:rPr lang="tr-TR" sz="850" spc="10">
                          <a:effectLst/>
                        </a:rPr>
                        <a:t>u</a:t>
                      </a:r>
                      <a:r>
                        <a:rPr lang="tr-TR" sz="850" spc="5">
                          <a:effectLst/>
                        </a:rPr>
                        <a:t>a</a:t>
                      </a:r>
                      <a:r>
                        <a:rPr lang="tr-TR" sz="850">
                          <a:effectLst/>
                        </a:rPr>
                        <a:t>r</a:t>
                      </a:r>
                      <a:r>
                        <a:rPr lang="tr-TR" sz="850" spc="20">
                          <a:effectLst/>
                        </a:rPr>
                        <a:t> </a:t>
                      </a:r>
                      <a:r>
                        <a:rPr lang="tr-TR" sz="850" spc="5">
                          <a:effectLst/>
                        </a:rPr>
                        <a:t>işl</a:t>
                      </a:r>
                      <a:r>
                        <a:rPr lang="tr-TR" sz="850" spc="10">
                          <a:effectLst/>
                        </a:rPr>
                        <a:t>e</a:t>
                      </a:r>
                      <a:r>
                        <a:rPr lang="tr-TR" sz="850" spc="5">
                          <a:effectLst/>
                        </a:rPr>
                        <a:t>mler</a:t>
                      </a:r>
                      <a:r>
                        <a:rPr lang="tr-TR" sz="850">
                          <a:effectLst/>
                        </a:rPr>
                        <a:t>i</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4.A</a:t>
                      </a:r>
                      <a:r>
                        <a:rPr lang="tr-TR" sz="850">
                          <a:effectLst/>
                        </a:rPr>
                        <a:t>A</a:t>
                      </a:r>
                      <a:r>
                        <a:rPr lang="tr-TR" sz="850" spc="20">
                          <a:effectLst/>
                        </a:rPr>
                        <a:t> </a:t>
                      </a:r>
                      <a:r>
                        <a:rPr lang="tr-TR" sz="850">
                          <a:effectLst/>
                        </a:rPr>
                        <a:t>-</a:t>
                      </a:r>
                      <a:r>
                        <a:rPr lang="tr-TR" sz="850" spc="20">
                          <a:effectLst/>
                        </a:rPr>
                        <a:t> </a:t>
                      </a:r>
                      <a:r>
                        <a:rPr lang="tr-TR" sz="850" spc="5">
                          <a:effectLst/>
                        </a:rPr>
                        <a:t>4.</a:t>
                      </a:r>
                      <a:r>
                        <a:rPr lang="tr-TR" sz="850" spc="10">
                          <a:effectLst/>
                        </a:rPr>
                        <a:t>Z</a:t>
                      </a:r>
                      <a:r>
                        <a:rPr lang="tr-TR" sz="850">
                          <a:effectLst/>
                        </a:rPr>
                        <a:t>Z</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200660">
                <a:tc>
                  <a:txBody>
                    <a:bodyPr/>
                    <a:lstStyle/>
                    <a:p>
                      <a:pPr marL="69850">
                        <a:lnSpc>
                          <a:spcPct val="115000"/>
                        </a:lnSpc>
                        <a:spcBef>
                          <a:spcPts val="330"/>
                        </a:spcBef>
                        <a:spcAft>
                          <a:spcPts val="0"/>
                        </a:spcAft>
                      </a:pPr>
                      <a:r>
                        <a:rPr lang="tr-TR" sz="850">
                          <a:effectLst/>
                        </a:rPr>
                        <a:t>5</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Obstetri</a:t>
                      </a:r>
                      <a:r>
                        <a:rPr lang="tr-TR" sz="850">
                          <a:effectLst/>
                        </a:rPr>
                        <a:t>k</a:t>
                      </a:r>
                      <a:r>
                        <a:rPr lang="tr-TR" sz="850" spc="20">
                          <a:effectLst/>
                        </a:rPr>
                        <a:t> </a:t>
                      </a:r>
                      <a:r>
                        <a:rPr lang="tr-TR" sz="850" spc="5">
                          <a:effectLst/>
                        </a:rPr>
                        <a:t>v</a:t>
                      </a:r>
                      <a:r>
                        <a:rPr lang="tr-TR" sz="850">
                          <a:effectLst/>
                        </a:rPr>
                        <a:t>e</a:t>
                      </a:r>
                      <a:r>
                        <a:rPr lang="tr-TR" sz="850" spc="20">
                          <a:effectLst/>
                        </a:rPr>
                        <a:t> </a:t>
                      </a:r>
                      <a:r>
                        <a:rPr lang="tr-TR" sz="850" spc="5">
                          <a:effectLst/>
                        </a:rPr>
                        <a:t>Feta</a:t>
                      </a:r>
                      <a:r>
                        <a:rPr lang="tr-TR" sz="850">
                          <a:effectLst/>
                        </a:rPr>
                        <a:t>l</a:t>
                      </a:r>
                      <a:r>
                        <a:rPr lang="tr-TR" sz="850" spc="20">
                          <a:effectLst/>
                        </a:rPr>
                        <a:t> </a:t>
                      </a:r>
                      <a:r>
                        <a:rPr lang="tr-TR" sz="850" spc="5">
                          <a:effectLst/>
                        </a:rPr>
                        <a:t>İş</a:t>
                      </a:r>
                      <a:r>
                        <a:rPr lang="tr-TR" sz="850">
                          <a:effectLst/>
                        </a:rPr>
                        <a:t>l</a:t>
                      </a:r>
                      <a:r>
                        <a:rPr lang="tr-TR" sz="850" spc="5">
                          <a:effectLst/>
                        </a:rPr>
                        <a:t>e</a:t>
                      </a:r>
                      <a:r>
                        <a:rPr lang="tr-TR" sz="850" spc="10">
                          <a:effectLst/>
                        </a:rPr>
                        <a:t>m</a:t>
                      </a:r>
                      <a:r>
                        <a:rPr lang="tr-TR" sz="850">
                          <a:effectLst/>
                        </a:rPr>
                        <a:t>l</a:t>
                      </a:r>
                      <a:r>
                        <a:rPr lang="tr-TR" sz="850" spc="10">
                          <a:effectLst/>
                        </a:rPr>
                        <a:t>e</a:t>
                      </a:r>
                      <a:r>
                        <a:rPr lang="tr-TR" sz="850">
                          <a:effectLst/>
                        </a:rPr>
                        <a:t>r</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215">
                        <a:lnSpc>
                          <a:spcPct val="115000"/>
                        </a:lnSpc>
                        <a:spcBef>
                          <a:spcPts val="330"/>
                        </a:spcBef>
                        <a:spcAft>
                          <a:spcPts val="0"/>
                        </a:spcAft>
                      </a:pPr>
                      <a:r>
                        <a:rPr lang="tr-TR" sz="850" spc="5">
                          <a:effectLst/>
                        </a:rPr>
                        <a:t>5.</a:t>
                      </a:r>
                      <a:r>
                        <a:rPr lang="tr-TR" sz="850" spc="10">
                          <a:effectLst/>
                        </a:rPr>
                        <a:t>A</a:t>
                      </a:r>
                      <a:r>
                        <a:rPr lang="tr-TR" sz="850">
                          <a:effectLst/>
                        </a:rPr>
                        <a:t>A</a:t>
                      </a:r>
                      <a:r>
                        <a:rPr lang="tr-TR" sz="850" spc="20">
                          <a:effectLst/>
                        </a:rPr>
                        <a:t> </a:t>
                      </a:r>
                      <a:r>
                        <a:rPr lang="tr-TR" sz="850">
                          <a:effectLst/>
                        </a:rPr>
                        <a:t>-</a:t>
                      </a:r>
                      <a:r>
                        <a:rPr lang="tr-TR" sz="850" spc="20">
                          <a:effectLst/>
                        </a:rPr>
                        <a:t> </a:t>
                      </a:r>
                      <a:r>
                        <a:rPr lang="tr-TR" sz="850" spc="5">
                          <a:effectLst/>
                        </a:rPr>
                        <a:t>5</a:t>
                      </a:r>
                      <a:r>
                        <a:rPr lang="tr-TR" sz="850" spc="10">
                          <a:effectLst/>
                        </a:rPr>
                        <a:t>.</a:t>
                      </a:r>
                      <a:r>
                        <a:rPr lang="tr-TR" sz="850" spc="5">
                          <a:effectLst/>
                        </a:rPr>
                        <a:t>P</a:t>
                      </a:r>
                      <a:r>
                        <a:rPr lang="tr-TR" sz="850">
                          <a:effectLst/>
                        </a:rPr>
                        <a:t>Z</a:t>
                      </a:r>
                      <a:endParaRPr lang="tr-TR" sz="1100">
                        <a:effectLst/>
                      </a:endParaRPr>
                    </a:p>
                    <a:p>
                      <a:pPr marL="69215">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203835">
                <a:tc>
                  <a:txBody>
                    <a:bodyPr/>
                    <a:lstStyle/>
                    <a:p>
                      <a:pPr marL="69850">
                        <a:lnSpc>
                          <a:spcPct val="115000"/>
                        </a:lnSpc>
                        <a:spcBef>
                          <a:spcPts val="355"/>
                        </a:spcBef>
                        <a:spcAft>
                          <a:spcPts val="0"/>
                        </a:spcAft>
                      </a:pPr>
                      <a:r>
                        <a:rPr lang="tr-TR" sz="850">
                          <a:effectLst/>
                        </a:rPr>
                        <a:t>6</a:t>
                      </a:r>
                      <a:endParaRPr lang="tr-TR" sz="1100">
                        <a:effectLst/>
                      </a:endParaRPr>
                    </a:p>
                    <a:p>
                      <a:pPr marL="69850">
                        <a:lnSpc>
                          <a:spcPct val="115000"/>
                        </a:lnSpc>
                        <a:spcBef>
                          <a:spcPts val="355"/>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55"/>
                        </a:spcBef>
                        <a:spcAft>
                          <a:spcPts val="0"/>
                        </a:spcAft>
                      </a:pPr>
                      <a:r>
                        <a:rPr lang="tr-TR" sz="850" spc="5">
                          <a:effectLst/>
                        </a:rPr>
                        <a:t>Kognitive</a:t>
                      </a:r>
                      <a:r>
                        <a:rPr lang="tr-TR" sz="850">
                          <a:effectLst/>
                        </a:rPr>
                        <a:t>,</a:t>
                      </a:r>
                      <a:r>
                        <a:rPr lang="tr-TR" sz="850" spc="20">
                          <a:effectLst/>
                        </a:rPr>
                        <a:t> </a:t>
                      </a:r>
                      <a:r>
                        <a:rPr lang="tr-TR" sz="850" spc="5">
                          <a:effectLst/>
                        </a:rPr>
                        <a:t>psikoloji</a:t>
                      </a:r>
                      <a:r>
                        <a:rPr lang="tr-TR" sz="850">
                          <a:effectLst/>
                        </a:rPr>
                        <a:t>k</a:t>
                      </a:r>
                      <a:r>
                        <a:rPr lang="tr-TR" sz="850" spc="20">
                          <a:effectLst/>
                        </a:rPr>
                        <a:t> </a:t>
                      </a:r>
                      <a:r>
                        <a:rPr lang="tr-TR" sz="850" spc="5">
                          <a:effectLst/>
                        </a:rPr>
                        <a:t>v</a:t>
                      </a:r>
                      <a:r>
                        <a:rPr lang="tr-TR" sz="850">
                          <a:effectLst/>
                        </a:rPr>
                        <a:t>e</a:t>
                      </a:r>
                      <a:r>
                        <a:rPr lang="tr-TR" sz="850" spc="20">
                          <a:effectLst/>
                        </a:rPr>
                        <a:t> </a:t>
                      </a:r>
                      <a:r>
                        <a:rPr lang="tr-TR" sz="850" spc="5">
                          <a:effectLst/>
                        </a:rPr>
                        <a:t>sensö</a:t>
                      </a:r>
                      <a:r>
                        <a:rPr lang="tr-TR" sz="850" spc="10">
                          <a:effectLst/>
                        </a:rPr>
                        <a:t>r</a:t>
                      </a:r>
                      <a:r>
                        <a:rPr lang="tr-TR" sz="850" spc="5">
                          <a:effectLst/>
                        </a:rPr>
                        <a:t>e</a:t>
                      </a:r>
                      <a:r>
                        <a:rPr lang="tr-TR" sz="850">
                          <a:effectLst/>
                        </a:rPr>
                        <a:t>l</a:t>
                      </a:r>
                      <a:r>
                        <a:rPr lang="tr-TR" sz="850" spc="15">
                          <a:effectLst/>
                        </a:rPr>
                        <a:t> </a:t>
                      </a:r>
                      <a:r>
                        <a:rPr lang="tr-TR" sz="850" spc="10">
                          <a:effectLst/>
                        </a:rPr>
                        <a:t>t</a:t>
                      </a:r>
                      <a:r>
                        <a:rPr lang="tr-TR" sz="850" spc="5">
                          <a:effectLst/>
                        </a:rPr>
                        <a:t>erapoti</a:t>
                      </a:r>
                      <a:r>
                        <a:rPr lang="tr-TR" sz="850">
                          <a:effectLst/>
                        </a:rPr>
                        <a:t>k</a:t>
                      </a:r>
                      <a:r>
                        <a:rPr lang="tr-TR" sz="850" spc="20">
                          <a:effectLst/>
                        </a:rPr>
                        <a:t> </a:t>
                      </a:r>
                      <a:r>
                        <a:rPr lang="tr-TR" sz="850" spc="10">
                          <a:effectLst/>
                        </a:rPr>
                        <a:t>iş</a:t>
                      </a:r>
                      <a:r>
                        <a:rPr lang="tr-TR" sz="850">
                          <a:effectLst/>
                        </a:rPr>
                        <a:t>l</a:t>
                      </a:r>
                      <a:r>
                        <a:rPr lang="tr-TR" sz="850" spc="10">
                          <a:effectLst/>
                        </a:rPr>
                        <a:t>e</a:t>
                      </a:r>
                      <a:r>
                        <a:rPr lang="tr-TR" sz="850" spc="5">
                          <a:effectLst/>
                        </a:rPr>
                        <a:t>m</a:t>
                      </a:r>
                      <a:r>
                        <a:rPr lang="tr-TR" sz="850">
                          <a:effectLst/>
                        </a:rPr>
                        <a:t>l</a:t>
                      </a:r>
                      <a:r>
                        <a:rPr lang="tr-TR" sz="850" spc="10">
                          <a:effectLst/>
                        </a:rPr>
                        <a:t>e</a:t>
                      </a:r>
                      <a:r>
                        <a:rPr lang="tr-TR" sz="850">
                          <a:effectLst/>
                        </a:rPr>
                        <a:t>r</a:t>
                      </a:r>
                      <a:endParaRPr lang="tr-TR" sz="1100">
                        <a:effectLst/>
                      </a:endParaRPr>
                    </a:p>
                    <a:p>
                      <a:pPr marL="69850">
                        <a:lnSpc>
                          <a:spcPct val="115000"/>
                        </a:lnSpc>
                        <a:spcBef>
                          <a:spcPts val="355"/>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215">
                        <a:lnSpc>
                          <a:spcPct val="115000"/>
                        </a:lnSpc>
                        <a:spcBef>
                          <a:spcPts val="355"/>
                        </a:spcBef>
                        <a:spcAft>
                          <a:spcPts val="0"/>
                        </a:spcAft>
                      </a:pPr>
                      <a:r>
                        <a:rPr lang="tr-TR" sz="850" spc="5">
                          <a:effectLst/>
                        </a:rPr>
                        <a:t>6.</a:t>
                      </a:r>
                      <a:r>
                        <a:rPr lang="tr-TR" sz="850" spc="10">
                          <a:effectLst/>
                        </a:rPr>
                        <a:t>A</a:t>
                      </a:r>
                      <a:r>
                        <a:rPr lang="tr-TR" sz="850">
                          <a:effectLst/>
                        </a:rPr>
                        <a:t>A</a:t>
                      </a:r>
                      <a:r>
                        <a:rPr lang="tr-TR" sz="850" spc="20">
                          <a:effectLst/>
                        </a:rPr>
                        <a:t> </a:t>
                      </a:r>
                      <a:r>
                        <a:rPr lang="tr-TR" sz="850">
                          <a:effectLst/>
                        </a:rPr>
                        <a:t>-</a:t>
                      </a:r>
                      <a:r>
                        <a:rPr lang="tr-TR" sz="850" spc="20">
                          <a:effectLst/>
                        </a:rPr>
                        <a:t> </a:t>
                      </a:r>
                      <a:r>
                        <a:rPr lang="tr-TR" sz="850" spc="5">
                          <a:effectLst/>
                        </a:rPr>
                        <a:t>6</a:t>
                      </a:r>
                      <a:r>
                        <a:rPr lang="tr-TR" sz="850" spc="10">
                          <a:effectLst/>
                        </a:rPr>
                        <a:t>.</a:t>
                      </a:r>
                      <a:r>
                        <a:rPr lang="tr-TR" sz="850" spc="5">
                          <a:effectLst/>
                        </a:rPr>
                        <a:t>V</a:t>
                      </a:r>
                      <a:r>
                        <a:rPr lang="tr-TR" sz="850">
                          <a:effectLst/>
                        </a:rPr>
                        <a:t>Z</a:t>
                      </a:r>
                      <a:endParaRPr lang="tr-TR" sz="1100">
                        <a:effectLst/>
                      </a:endParaRPr>
                    </a:p>
                    <a:p>
                      <a:pPr marL="69215">
                        <a:lnSpc>
                          <a:spcPct val="115000"/>
                        </a:lnSpc>
                        <a:spcBef>
                          <a:spcPts val="355"/>
                        </a:spcBef>
                        <a:spcAft>
                          <a:spcPts val="0"/>
                        </a:spcAft>
                      </a:pPr>
                      <a:r>
                        <a:rPr lang="tr-TR" sz="1200">
                          <a:effectLst/>
                        </a:rPr>
                        <a:t> </a:t>
                      </a:r>
                      <a:endParaRPr lang="tr-TR" sz="1100">
                        <a:effectLst/>
                        <a:latin typeface="Calibri"/>
                        <a:ea typeface="Times New Roman"/>
                        <a:cs typeface="Times New Roman"/>
                      </a:endParaRPr>
                    </a:p>
                  </a:txBody>
                  <a:tcPr marL="0" marR="0" marT="0" marB="0"/>
                </a:tc>
              </a:tr>
              <a:tr h="200660">
                <a:tc>
                  <a:txBody>
                    <a:bodyPr/>
                    <a:lstStyle/>
                    <a:p>
                      <a:pPr marL="69850">
                        <a:lnSpc>
                          <a:spcPct val="115000"/>
                        </a:lnSpc>
                        <a:spcBef>
                          <a:spcPts val="330"/>
                        </a:spcBef>
                        <a:spcAft>
                          <a:spcPts val="0"/>
                        </a:spcAft>
                      </a:pPr>
                      <a:r>
                        <a:rPr lang="tr-TR" sz="850">
                          <a:effectLst/>
                        </a:rPr>
                        <a:t>7</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spc="5">
                          <a:effectLst/>
                        </a:rPr>
                        <a:t>Diğe</a:t>
                      </a:r>
                      <a:r>
                        <a:rPr lang="tr-TR" sz="850">
                          <a:effectLst/>
                        </a:rPr>
                        <a:t>r</a:t>
                      </a:r>
                      <a:r>
                        <a:rPr lang="tr-TR" sz="850" spc="20">
                          <a:effectLst/>
                        </a:rPr>
                        <a:t> </a:t>
                      </a:r>
                      <a:r>
                        <a:rPr lang="tr-TR" sz="850" spc="5">
                          <a:effectLst/>
                        </a:rPr>
                        <a:t>s</a:t>
                      </a:r>
                      <a:r>
                        <a:rPr lang="tr-TR" sz="850" spc="10">
                          <a:effectLst/>
                        </a:rPr>
                        <a:t>a</a:t>
                      </a:r>
                      <a:r>
                        <a:rPr lang="tr-TR" sz="850" spc="5">
                          <a:effectLst/>
                        </a:rPr>
                        <a:t>ğlı</a:t>
                      </a:r>
                      <a:r>
                        <a:rPr lang="tr-TR" sz="850">
                          <a:effectLst/>
                        </a:rPr>
                        <a:t>k</a:t>
                      </a:r>
                      <a:r>
                        <a:rPr lang="tr-TR" sz="850" spc="15">
                          <a:effectLst/>
                        </a:rPr>
                        <a:t> </a:t>
                      </a:r>
                      <a:r>
                        <a:rPr lang="tr-TR" sz="850" spc="5">
                          <a:effectLst/>
                        </a:rPr>
                        <a:t>girişi</a:t>
                      </a:r>
                      <a:r>
                        <a:rPr lang="tr-TR" sz="850" spc="10">
                          <a:effectLst/>
                        </a:rPr>
                        <a:t>m</a:t>
                      </a:r>
                      <a:r>
                        <a:rPr lang="tr-TR" sz="850" spc="5">
                          <a:effectLst/>
                        </a:rPr>
                        <a:t>l</a:t>
                      </a:r>
                      <a:r>
                        <a:rPr lang="tr-TR" sz="850">
                          <a:effectLst/>
                        </a:rPr>
                        <a:t>e</a:t>
                      </a:r>
                      <a:r>
                        <a:rPr lang="tr-TR" sz="850" spc="5">
                          <a:effectLst/>
                        </a:rPr>
                        <a:t>r</a:t>
                      </a:r>
                      <a:r>
                        <a:rPr lang="tr-TR" sz="850">
                          <a:effectLst/>
                        </a:rPr>
                        <a:t>i</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30"/>
                        </a:spcBef>
                        <a:spcAft>
                          <a:spcPts val="0"/>
                        </a:spcAft>
                      </a:pPr>
                      <a:r>
                        <a:rPr lang="tr-TR" sz="850">
                          <a:effectLst/>
                        </a:rPr>
                        <a:t>7</a:t>
                      </a:r>
                      <a:r>
                        <a:rPr lang="tr-TR" sz="850" spc="5">
                          <a:effectLst/>
                        </a:rPr>
                        <a:t>.</a:t>
                      </a:r>
                      <a:r>
                        <a:rPr lang="tr-TR" sz="850" spc="10">
                          <a:effectLst/>
                        </a:rPr>
                        <a:t>S</a:t>
                      </a:r>
                      <a:r>
                        <a:rPr lang="tr-TR" sz="850">
                          <a:effectLst/>
                        </a:rPr>
                        <a:t>C</a:t>
                      </a:r>
                      <a:r>
                        <a:rPr lang="tr-TR" sz="850" spc="20">
                          <a:effectLst/>
                        </a:rPr>
                        <a:t> </a:t>
                      </a:r>
                      <a:r>
                        <a:rPr lang="tr-TR" sz="850">
                          <a:effectLst/>
                        </a:rPr>
                        <a:t>-</a:t>
                      </a:r>
                      <a:r>
                        <a:rPr lang="tr-TR" sz="850" spc="20">
                          <a:effectLst/>
                        </a:rPr>
                        <a:t> </a:t>
                      </a:r>
                      <a:r>
                        <a:rPr lang="tr-TR" sz="850">
                          <a:effectLst/>
                        </a:rPr>
                        <a:t>7</a:t>
                      </a:r>
                      <a:r>
                        <a:rPr lang="tr-TR" sz="850" spc="5">
                          <a:effectLst/>
                        </a:rPr>
                        <a:t>.</a:t>
                      </a:r>
                      <a:r>
                        <a:rPr lang="tr-TR" sz="850" spc="10">
                          <a:effectLst/>
                        </a:rPr>
                        <a:t>S</a:t>
                      </a:r>
                      <a:r>
                        <a:rPr lang="tr-TR" sz="850">
                          <a:effectLst/>
                        </a:rPr>
                        <a:t>P</a:t>
                      </a:r>
                      <a:endParaRPr lang="tr-TR" sz="1100">
                        <a:effectLst/>
                      </a:endParaRPr>
                    </a:p>
                    <a:p>
                      <a:pPr marL="69850">
                        <a:lnSpc>
                          <a:spcPct val="115000"/>
                        </a:lnSpc>
                        <a:spcBef>
                          <a:spcPts val="330"/>
                        </a:spcBef>
                        <a:spcAft>
                          <a:spcPts val="0"/>
                        </a:spcAft>
                      </a:pPr>
                      <a:r>
                        <a:rPr lang="tr-TR" sz="1200">
                          <a:effectLst/>
                        </a:rPr>
                        <a:t> </a:t>
                      </a:r>
                      <a:endParaRPr lang="tr-TR" sz="1100">
                        <a:effectLst/>
                        <a:latin typeface="Calibri"/>
                        <a:ea typeface="Times New Roman"/>
                        <a:cs typeface="Times New Roman"/>
                      </a:endParaRPr>
                    </a:p>
                  </a:txBody>
                  <a:tcPr marL="0" marR="0" marT="0" marB="0"/>
                </a:tc>
              </a:tr>
              <a:tr h="347345">
                <a:tc>
                  <a:txBody>
                    <a:bodyPr/>
                    <a:lstStyle/>
                    <a:p>
                      <a:pPr>
                        <a:lnSpc>
                          <a:spcPts val="900"/>
                        </a:lnSpc>
                        <a:spcAft>
                          <a:spcPts val="10"/>
                        </a:spcAft>
                      </a:pPr>
                      <a:r>
                        <a:rPr lang="tr-TR" sz="900">
                          <a:effectLst/>
                        </a:rPr>
                        <a:t> </a:t>
                      </a:r>
                      <a:endParaRPr lang="tr-TR" sz="1100">
                        <a:effectLst/>
                      </a:endParaRPr>
                    </a:p>
                    <a:p>
                      <a:pPr marL="69850">
                        <a:lnSpc>
                          <a:spcPct val="115000"/>
                        </a:lnSpc>
                        <a:spcAft>
                          <a:spcPts val="0"/>
                        </a:spcAft>
                      </a:pPr>
                      <a:r>
                        <a:rPr lang="tr-TR" sz="850">
                          <a:effectLst/>
                        </a:rPr>
                        <a:t>8</a:t>
                      </a:r>
                      <a:endParaRPr lang="tr-TR" sz="1100">
                        <a:effectLst/>
                      </a:endParaRPr>
                    </a:p>
                    <a:p>
                      <a:pPr marL="69850">
                        <a:lnSpc>
                          <a:spcPct val="115000"/>
                        </a:lnSpc>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69850" marR="478790">
                        <a:lnSpc>
                          <a:spcPct val="123000"/>
                        </a:lnSpc>
                        <a:spcBef>
                          <a:spcPts val="310"/>
                        </a:spcBef>
                        <a:spcAft>
                          <a:spcPts val="0"/>
                        </a:spcAft>
                      </a:pPr>
                      <a:r>
                        <a:rPr lang="tr-TR" sz="850">
                          <a:effectLst/>
                        </a:rPr>
                        <a:t>İ</a:t>
                      </a:r>
                      <a:r>
                        <a:rPr lang="tr-TR" sz="850" spc="5">
                          <a:effectLst/>
                        </a:rPr>
                        <a:t>m</a:t>
                      </a:r>
                      <a:r>
                        <a:rPr lang="tr-TR" sz="850" spc="10">
                          <a:effectLst/>
                        </a:rPr>
                        <a:t>m</a:t>
                      </a:r>
                      <a:r>
                        <a:rPr lang="tr-TR" sz="850" spc="5">
                          <a:effectLst/>
                        </a:rPr>
                        <a:t>ü</a:t>
                      </a:r>
                      <a:r>
                        <a:rPr lang="tr-TR" sz="850">
                          <a:effectLst/>
                        </a:rPr>
                        <a:t>n</a:t>
                      </a:r>
                      <a:r>
                        <a:rPr lang="tr-TR" sz="850" spc="20">
                          <a:effectLst/>
                        </a:rPr>
                        <a:t> </a:t>
                      </a:r>
                      <a:r>
                        <a:rPr lang="tr-TR" sz="850" spc="5">
                          <a:effectLst/>
                        </a:rPr>
                        <a:t>si</a:t>
                      </a:r>
                      <a:r>
                        <a:rPr lang="tr-TR" sz="850" spc="10">
                          <a:effectLst/>
                        </a:rPr>
                        <a:t>s</a:t>
                      </a:r>
                      <a:r>
                        <a:rPr lang="tr-TR" sz="850" spc="5">
                          <a:effectLst/>
                        </a:rPr>
                        <a:t>te</a:t>
                      </a:r>
                      <a:r>
                        <a:rPr lang="tr-TR" sz="850">
                          <a:effectLst/>
                        </a:rPr>
                        <a:t>m</a:t>
                      </a:r>
                      <a:r>
                        <a:rPr lang="tr-TR" sz="850" spc="20">
                          <a:effectLst/>
                        </a:rPr>
                        <a:t> </a:t>
                      </a:r>
                      <a:r>
                        <a:rPr lang="tr-TR" sz="850" spc="10">
                          <a:effectLst/>
                        </a:rPr>
                        <a:t>v</a:t>
                      </a:r>
                      <a:r>
                        <a:rPr lang="tr-TR" sz="850">
                          <a:effectLst/>
                        </a:rPr>
                        <a:t>e</a:t>
                      </a:r>
                      <a:r>
                        <a:rPr lang="tr-TR" sz="850" spc="20">
                          <a:effectLst/>
                        </a:rPr>
                        <a:t> </a:t>
                      </a:r>
                      <a:r>
                        <a:rPr lang="tr-TR" sz="850" spc="5">
                          <a:effectLst/>
                        </a:rPr>
                        <a:t>/ve</a:t>
                      </a:r>
                      <a:r>
                        <a:rPr lang="tr-TR" sz="850" spc="10">
                          <a:effectLst/>
                        </a:rPr>
                        <a:t>y</a:t>
                      </a:r>
                      <a:r>
                        <a:rPr lang="tr-TR" sz="850">
                          <a:effectLst/>
                        </a:rPr>
                        <a:t>a</a:t>
                      </a:r>
                      <a:r>
                        <a:rPr lang="tr-TR" sz="850" spc="20">
                          <a:effectLst/>
                        </a:rPr>
                        <a:t> </a:t>
                      </a:r>
                      <a:r>
                        <a:rPr lang="tr-TR" sz="850" spc="5">
                          <a:effectLst/>
                        </a:rPr>
                        <a:t>Gen</a:t>
                      </a:r>
                      <a:r>
                        <a:rPr lang="tr-TR" sz="850" spc="10">
                          <a:effectLst/>
                        </a:rPr>
                        <a:t>e</a:t>
                      </a:r>
                      <a:r>
                        <a:rPr lang="tr-TR" sz="850" spc="5">
                          <a:effectLst/>
                        </a:rPr>
                        <a:t>ti</a:t>
                      </a:r>
                      <a:r>
                        <a:rPr lang="tr-TR" sz="850">
                          <a:effectLst/>
                        </a:rPr>
                        <a:t>k</a:t>
                      </a:r>
                      <a:r>
                        <a:rPr lang="tr-TR" sz="850" spc="20">
                          <a:effectLst/>
                        </a:rPr>
                        <a:t> </a:t>
                      </a:r>
                      <a:r>
                        <a:rPr lang="tr-TR" sz="850" spc="5">
                          <a:effectLst/>
                        </a:rPr>
                        <a:t>k</a:t>
                      </a:r>
                      <a:r>
                        <a:rPr lang="tr-TR" sz="850" spc="10">
                          <a:effectLst/>
                        </a:rPr>
                        <a:t>o</a:t>
                      </a:r>
                      <a:r>
                        <a:rPr lang="tr-TR" sz="850" spc="5">
                          <a:effectLst/>
                        </a:rPr>
                        <a:t>mpo</a:t>
                      </a:r>
                      <a:r>
                        <a:rPr lang="tr-TR" sz="850" spc="10">
                          <a:effectLst/>
                        </a:rPr>
                        <a:t>z</a:t>
                      </a:r>
                      <a:r>
                        <a:rPr lang="tr-TR" sz="850" spc="5">
                          <a:effectLst/>
                        </a:rPr>
                        <a:t>isy</a:t>
                      </a:r>
                      <a:r>
                        <a:rPr lang="tr-TR" sz="850" spc="10">
                          <a:effectLst/>
                        </a:rPr>
                        <a:t>o</a:t>
                      </a:r>
                      <a:r>
                        <a:rPr lang="tr-TR" sz="850">
                          <a:effectLst/>
                        </a:rPr>
                        <a:t>n t</a:t>
                      </a:r>
                      <a:r>
                        <a:rPr lang="tr-TR" sz="850" spc="5">
                          <a:effectLst/>
                        </a:rPr>
                        <a:t>erapoti</a:t>
                      </a:r>
                      <a:r>
                        <a:rPr lang="tr-TR" sz="850">
                          <a:effectLst/>
                        </a:rPr>
                        <a:t>k</a:t>
                      </a:r>
                      <a:r>
                        <a:rPr lang="tr-TR" sz="850" spc="20">
                          <a:effectLst/>
                        </a:rPr>
                        <a:t> </a:t>
                      </a:r>
                      <a:r>
                        <a:rPr lang="tr-TR" sz="850" spc="5">
                          <a:effectLst/>
                        </a:rPr>
                        <a:t>işle</a:t>
                      </a:r>
                      <a:r>
                        <a:rPr lang="tr-TR" sz="850" spc="10">
                          <a:effectLst/>
                        </a:rPr>
                        <a:t>m</a:t>
                      </a:r>
                      <a:r>
                        <a:rPr lang="tr-TR" sz="850" spc="5">
                          <a:effectLst/>
                        </a:rPr>
                        <a:t>le</a:t>
                      </a:r>
                      <a:r>
                        <a:rPr lang="tr-TR" sz="850">
                          <a:effectLst/>
                        </a:rPr>
                        <a:t>r</a:t>
                      </a:r>
                      <a:endParaRPr lang="tr-TR" sz="1100">
                        <a:effectLst/>
                      </a:endParaRPr>
                    </a:p>
                    <a:p>
                      <a:pPr marL="69850" marR="478790">
                        <a:lnSpc>
                          <a:spcPct val="123000"/>
                        </a:lnSpc>
                        <a:spcBef>
                          <a:spcPts val="31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a:lnSpc>
                          <a:spcPts val="900"/>
                        </a:lnSpc>
                        <a:spcAft>
                          <a:spcPts val="5"/>
                        </a:spcAft>
                      </a:pPr>
                      <a:r>
                        <a:rPr lang="tr-TR" sz="900" dirty="0">
                          <a:effectLst/>
                        </a:rPr>
                        <a:t> </a:t>
                      </a:r>
                      <a:endParaRPr lang="tr-TR" sz="1100" dirty="0">
                        <a:effectLst/>
                      </a:endParaRPr>
                    </a:p>
                    <a:p>
                      <a:pPr marL="69850">
                        <a:lnSpc>
                          <a:spcPct val="115000"/>
                        </a:lnSpc>
                        <a:spcAft>
                          <a:spcPts val="0"/>
                        </a:spcAft>
                      </a:pPr>
                      <a:r>
                        <a:rPr lang="tr-TR" sz="850" spc="5" dirty="0">
                          <a:effectLst/>
                        </a:rPr>
                        <a:t>8.A</a:t>
                      </a:r>
                      <a:r>
                        <a:rPr lang="tr-TR" sz="850" dirty="0">
                          <a:effectLst/>
                        </a:rPr>
                        <a:t>A</a:t>
                      </a:r>
                      <a:r>
                        <a:rPr lang="tr-TR" sz="850" spc="20" dirty="0">
                          <a:effectLst/>
                        </a:rPr>
                        <a:t> </a:t>
                      </a:r>
                      <a:r>
                        <a:rPr lang="tr-TR" sz="850" dirty="0">
                          <a:effectLst/>
                        </a:rPr>
                        <a:t>-</a:t>
                      </a:r>
                      <a:r>
                        <a:rPr lang="tr-TR" sz="850" spc="20" dirty="0">
                          <a:effectLst/>
                        </a:rPr>
                        <a:t> </a:t>
                      </a:r>
                      <a:r>
                        <a:rPr lang="tr-TR" sz="850" spc="5" dirty="0">
                          <a:effectLst/>
                        </a:rPr>
                        <a:t>8.Z</a:t>
                      </a:r>
                      <a:r>
                        <a:rPr lang="tr-TR" sz="850" dirty="0">
                          <a:effectLst/>
                        </a:rPr>
                        <a:t>Z</a:t>
                      </a:r>
                      <a:endParaRPr lang="tr-TR" sz="1100" dirty="0">
                        <a:effectLst/>
                      </a:endParaRPr>
                    </a:p>
                    <a:p>
                      <a:pPr marL="69850">
                        <a:lnSpc>
                          <a:spcPct val="115000"/>
                        </a:lnSpc>
                        <a:spcAft>
                          <a:spcPts val="0"/>
                        </a:spcAft>
                      </a:pPr>
                      <a:r>
                        <a:rPr lang="tr-TR" sz="1200" dirty="0">
                          <a:effectLst/>
                        </a:rPr>
                        <a:t> </a:t>
                      </a:r>
                      <a:endParaRPr lang="tr-TR" sz="1100" dirty="0">
                        <a:effectLst/>
                        <a:latin typeface="Calibri"/>
                        <a:ea typeface="Times New Roman"/>
                        <a:cs typeface="Times New Roman"/>
                      </a:endParaRPr>
                    </a:p>
                  </a:txBody>
                  <a:tcPr marL="0" marR="0" marT="0" marB="0"/>
                </a:tc>
              </a:tr>
            </a:tbl>
          </a:graphicData>
        </a:graphic>
      </p:graphicFrame>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37</a:t>
            </a:fld>
            <a:endParaRPr lang="tr-TR"/>
          </a:p>
        </p:txBody>
      </p:sp>
    </p:spTree>
    <p:extLst>
      <p:ext uri="{BB962C8B-B14F-4D97-AF65-F5344CB8AC3E}">
        <p14:creationId xmlns:p14="http://schemas.microsoft.com/office/powerpoint/2010/main" xmlns="" val="26953927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effectLst/>
              </a:rPr>
              <a:t>CIHI</a:t>
            </a:r>
            <a:r>
              <a:rPr lang="tr-TR" dirty="0">
                <a:effectLst/>
              </a:rPr>
              <a:t> </a:t>
            </a:r>
            <a:r>
              <a:rPr lang="tr-TR" b="1" dirty="0">
                <a:effectLst/>
              </a:rPr>
              <a:t>Kod</a:t>
            </a:r>
            <a:r>
              <a:rPr lang="tr-TR" dirty="0">
                <a:effectLst/>
              </a:rPr>
              <a:t> </a:t>
            </a:r>
            <a:r>
              <a:rPr lang="tr-TR" b="1" dirty="0" smtClean="0">
                <a:effectLst/>
              </a:rPr>
              <a:t>Yapısı</a:t>
            </a:r>
            <a:endParaRPr lang="tr-TR" dirty="0"/>
          </a:p>
        </p:txBody>
      </p:sp>
      <p:sp>
        <p:nvSpPr>
          <p:cNvPr id="3" name="İçerik Yer Tutucusu 2"/>
          <p:cNvSpPr>
            <a:spLocks noGrp="1"/>
          </p:cNvSpPr>
          <p:nvPr>
            <p:ph idx="1"/>
          </p:nvPr>
        </p:nvSpPr>
        <p:spPr/>
        <p:txBody>
          <a:bodyPr/>
          <a:lstStyle/>
          <a:p>
            <a:r>
              <a:rPr lang="tr-TR" dirty="0"/>
              <a:t>İlk beş kod nümerik, alfabetik ve nümerik olarak sıralanmış, altıncı ve yedinci kodlar alfabetik olarak düzenlenmiştir. Altıncı ve yedinci </a:t>
            </a:r>
            <a:r>
              <a:rPr lang="tr-TR" dirty="0" err="1"/>
              <a:t>kırılımda</a:t>
            </a:r>
            <a:r>
              <a:rPr lang="tr-TR" dirty="0"/>
              <a:t> yer alan kodlar yapılan işlemin yöntemini ifade etmektedir. </a:t>
            </a:r>
            <a:endParaRPr lang="tr-TR" dirty="0" smtClean="0"/>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38</a:t>
            </a:fld>
            <a:endParaRPr lang="tr-TR"/>
          </a:p>
        </p:txBody>
      </p:sp>
      <p:graphicFrame>
        <p:nvGraphicFramePr>
          <p:cNvPr id="6" name="Tablo 5"/>
          <p:cNvGraphicFramePr>
            <a:graphicFrameLocks noGrp="1"/>
          </p:cNvGraphicFramePr>
          <p:nvPr>
            <p:extLst>
              <p:ext uri="{D42A27DB-BD31-4B8C-83A1-F6EECF244321}">
                <p14:modId xmlns:p14="http://schemas.microsoft.com/office/powerpoint/2010/main" xmlns="" val="1162305862"/>
              </p:ext>
            </p:extLst>
          </p:nvPr>
        </p:nvGraphicFramePr>
        <p:xfrm>
          <a:off x="1835696" y="4581128"/>
          <a:ext cx="5309870" cy="1029716"/>
        </p:xfrm>
        <a:graphic>
          <a:graphicData uri="http://schemas.openxmlformats.org/drawingml/2006/table">
            <a:tbl>
              <a:tblPr>
                <a:tableStyleId>{5C22544A-7EE6-4342-B048-85BDC9FD1C3A}</a:tableStyleId>
              </a:tblPr>
              <a:tblGrid>
                <a:gridCol w="1438910"/>
                <a:gridCol w="743585"/>
                <a:gridCol w="734695"/>
                <a:gridCol w="1042035"/>
                <a:gridCol w="1350645"/>
              </a:tblGrid>
              <a:tr h="344170">
                <a:tc>
                  <a:txBody>
                    <a:bodyPr/>
                    <a:lstStyle/>
                    <a:p>
                      <a:pPr>
                        <a:lnSpc>
                          <a:spcPts val="900"/>
                        </a:lnSpc>
                        <a:spcAft>
                          <a:spcPts val="30"/>
                        </a:spcAft>
                      </a:pPr>
                      <a:r>
                        <a:rPr lang="tr-TR" sz="900">
                          <a:effectLst/>
                        </a:rPr>
                        <a:t> </a:t>
                      </a:r>
                      <a:endParaRPr lang="tr-TR" sz="1100">
                        <a:effectLst/>
                      </a:endParaRPr>
                    </a:p>
                    <a:p>
                      <a:pPr marL="101600">
                        <a:lnSpc>
                          <a:spcPct val="115000"/>
                        </a:lnSpc>
                        <a:spcAft>
                          <a:spcPts val="0"/>
                        </a:spcAft>
                      </a:pPr>
                      <a:r>
                        <a:rPr lang="tr-TR" sz="850" spc="5">
                          <a:effectLst/>
                        </a:rPr>
                        <a:t>1.AN.52.ˆ</a:t>
                      </a:r>
                      <a:r>
                        <a:rPr lang="tr-TR" sz="850">
                          <a:effectLst/>
                        </a:rPr>
                        <a:t>ˆ</a:t>
                      </a:r>
                      <a:r>
                        <a:rPr lang="tr-TR" sz="850" spc="20">
                          <a:effectLst/>
                        </a:rPr>
                        <a:t> </a:t>
                      </a:r>
                      <a:r>
                        <a:rPr lang="tr-TR" sz="850" spc="5">
                          <a:effectLst/>
                        </a:rPr>
                        <a:t>D</a:t>
                      </a:r>
                      <a:r>
                        <a:rPr lang="tr-TR" sz="850" spc="10">
                          <a:effectLst/>
                        </a:rPr>
                        <a:t>r</a:t>
                      </a:r>
                      <a:r>
                        <a:rPr lang="tr-TR" sz="850" spc="5">
                          <a:effectLst/>
                        </a:rPr>
                        <a:t>enaj</a:t>
                      </a:r>
                      <a:r>
                        <a:rPr lang="tr-TR" sz="850">
                          <a:effectLst/>
                        </a:rPr>
                        <a:t>,</a:t>
                      </a:r>
                      <a:r>
                        <a:rPr lang="tr-TR" sz="850" spc="20">
                          <a:effectLst/>
                        </a:rPr>
                        <a:t> </a:t>
                      </a:r>
                      <a:r>
                        <a:rPr lang="tr-TR" sz="850" spc="5">
                          <a:effectLst/>
                        </a:rPr>
                        <a:t>Beyi</a:t>
                      </a:r>
                      <a:r>
                        <a:rPr lang="tr-TR" sz="850">
                          <a:effectLst/>
                        </a:rPr>
                        <a:t>n</a:t>
                      </a:r>
                      <a:endParaRPr lang="tr-TR" sz="1100">
                        <a:effectLst/>
                      </a:endParaRPr>
                    </a:p>
                    <a:p>
                      <a:pPr marL="101600">
                        <a:lnSpc>
                          <a:spcPct val="115000"/>
                        </a:lnSpc>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76200" marR="46355" algn="ctr">
                        <a:lnSpc>
                          <a:spcPct val="105000"/>
                        </a:lnSpc>
                        <a:spcBef>
                          <a:spcPts val="405"/>
                        </a:spcBef>
                        <a:spcAft>
                          <a:spcPts val="0"/>
                        </a:spcAft>
                      </a:pPr>
                      <a:r>
                        <a:rPr lang="tr-TR" sz="850" spc="5">
                          <a:effectLst/>
                        </a:rPr>
                        <a:t>End</a:t>
                      </a:r>
                      <a:r>
                        <a:rPr lang="tr-TR" sz="850" spc="10">
                          <a:effectLst/>
                        </a:rPr>
                        <a:t>o</a:t>
                      </a:r>
                      <a:r>
                        <a:rPr lang="tr-TR" sz="850" spc="5">
                          <a:effectLst/>
                        </a:rPr>
                        <a:t>sko</a:t>
                      </a:r>
                      <a:r>
                        <a:rPr lang="tr-TR" sz="850" spc="10">
                          <a:effectLst/>
                        </a:rPr>
                        <a:t>p</a:t>
                      </a:r>
                      <a:r>
                        <a:rPr lang="tr-TR" sz="850" spc="5">
                          <a:effectLst/>
                        </a:rPr>
                        <a:t>i</a:t>
                      </a:r>
                      <a:r>
                        <a:rPr lang="tr-TR" sz="850">
                          <a:effectLst/>
                        </a:rPr>
                        <a:t>k </a:t>
                      </a:r>
                      <a:r>
                        <a:rPr lang="tr-TR" sz="850" spc="5">
                          <a:effectLst/>
                        </a:rPr>
                        <a:t>Yö</a:t>
                      </a:r>
                      <a:r>
                        <a:rPr lang="tr-TR" sz="850" spc="10">
                          <a:effectLst/>
                        </a:rPr>
                        <a:t>n</a:t>
                      </a:r>
                      <a:r>
                        <a:rPr lang="tr-TR" sz="850" spc="5">
                          <a:effectLst/>
                        </a:rPr>
                        <a:t>te</a:t>
                      </a:r>
                      <a:r>
                        <a:rPr lang="tr-TR" sz="850">
                          <a:effectLst/>
                        </a:rPr>
                        <a:t>m</a:t>
                      </a:r>
                      <a:endParaRPr lang="tr-TR" sz="1100">
                        <a:effectLst/>
                      </a:endParaRPr>
                    </a:p>
                    <a:p>
                      <a:pPr marL="76200" marR="46355" algn="ctr">
                        <a:lnSpc>
                          <a:spcPct val="105000"/>
                        </a:lnSpc>
                        <a:spcBef>
                          <a:spcPts val="405"/>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103505" marR="137795" algn="r">
                        <a:lnSpc>
                          <a:spcPct val="105000"/>
                        </a:lnSpc>
                        <a:spcBef>
                          <a:spcPts val="405"/>
                        </a:spcBef>
                        <a:spcAft>
                          <a:spcPts val="0"/>
                        </a:spcAft>
                      </a:pPr>
                      <a:r>
                        <a:rPr lang="tr-TR" sz="850" spc="5">
                          <a:effectLst/>
                        </a:rPr>
                        <a:t>Bur</a:t>
                      </a:r>
                      <a:r>
                        <a:rPr lang="tr-TR" sz="850">
                          <a:effectLst/>
                        </a:rPr>
                        <a:t>r</a:t>
                      </a:r>
                      <a:r>
                        <a:rPr lang="tr-TR" sz="850" spc="20">
                          <a:effectLst/>
                        </a:rPr>
                        <a:t> </a:t>
                      </a:r>
                      <a:r>
                        <a:rPr lang="tr-TR" sz="850" spc="5">
                          <a:effectLst/>
                        </a:rPr>
                        <a:t>hol</a:t>
                      </a:r>
                      <a:r>
                        <a:rPr lang="tr-TR" sz="850">
                          <a:effectLst/>
                        </a:rPr>
                        <a:t>e </a:t>
                      </a:r>
                      <a:r>
                        <a:rPr lang="tr-TR" sz="850" spc="5">
                          <a:effectLst/>
                        </a:rPr>
                        <a:t>yaklaşı</a:t>
                      </a:r>
                      <a:r>
                        <a:rPr lang="tr-TR" sz="850">
                          <a:effectLst/>
                        </a:rPr>
                        <a:t>m</a:t>
                      </a:r>
                      <a:endParaRPr lang="tr-TR" sz="1100">
                        <a:effectLst/>
                      </a:endParaRPr>
                    </a:p>
                    <a:p>
                      <a:pPr marL="103505" marR="137795" algn="r">
                        <a:lnSpc>
                          <a:spcPct val="105000"/>
                        </a:lnSpc>
                        <a:spcBef>
                          <a:spcPts val="405"/>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100965" marR="73025" algn="ctr">
                        <a:lnSpc>
                          <a:spcPct val="105000"/>
                        </a:lnSpc>
                        <a:spcBef>
                          <a:spcPts val="405"/>
                        </a:spcBef>
                        <a:spcAft>
                          <a:spcPts val="0"/>
                        </a:spcAft>
                      </a:pPr>
                      <a:r>
                        <a:rPr lang="tr-TR" sz="850" spc="5">
                          <a:effectLst/>
                        </a:rPr>
                        <a:t>Açı</a:t>
                      </a:r>
                      <a:r>
                        <a:rPr lang="tr-TR" sz="850">
                          <a:effectLst/>
                        </a:rPr>
                        <a:t>k</a:t>
                      </a:r>
                      <a:r>
                        <a:rPr lang="tr-TR" sz="850" spc="20">
                          <a:effectLst/>
                        </a:rPr>
                        <a:t> </a:t>
                      </a:r>
                      <a:r>
                        <a:rPr lang="tr-TR" sz="850" spc="5">
                          <a:effectLst/>
                        </a:rPr>
                        <a:t>kra</a:t>
                      </a:r>
                      <a:r>
                        <a:rPr lang="tr-TR" sz="850" spc="10">
                          <a:effectLst/>
                        </a:rPr>
                        <a:t>n</a:t>
                      </a:r>
                      <a:r>
                        <a:rPr lang="tr-TR" sz="850" spc="5">
                          <a:effectLst/>
                        </a:rPr>
                        <a:t>iyotom</a:t>
                      </a:r>
                      <a:r>
                        <a:rPr lang="tr-TR" sz="850">
                          <a:effectLst/>
                        </a:rPr>
                        <a:t>i </a:t>
                      </a:r>
                      <a:r>
                        <a:rPr lang="tr-TR" sz="850" spc="5">
                          <a:effectLst/>
                        </a:rPr>
                        <a:t>F</a:t>
                      </a:r>
                      <a:r>
                        <a:rPr lang="tr-TR" sz="850">
                          <a:effectLst/>
                        </a:rPr>
                        <a:t>l</a:t>
                      </a:r>
                      <a:r>
                        <a:rPr lang="tr-TR" sz="850" spc="10">
                          <a:effectLst/>
                        </a:rPr>
                        <a:t>a</a:t>
                      </a:r>
                      <a:r>
                        <a:rPr lang="tr-TR" sz="850">
                          <a:effectLst/>
                        </a:rPr>
                        <a:t>p</a:t>
                      </a:r>
                      <a:r>
                        <a:rPr lang="tr-TR" sz="850" spc="20">
                          <a:effectLst/>
                        </a:rPr>
                        <a:t> </a:t>
                      </a:r>
                      <a:r>
                        <a:rPr lang="tr-TR" sz="850" spc="5">
                          <a:effectLst/>
                        </a:rPr>
                        <a:t>T</a:t>
                      </a:r>
                      <a:r>
                        <a:rPr lang="tr-TR" sz="850" spc="10">
                          <a:effectLst/>
                        </a:rPr>
                        <a:t>e</a:t>
                      </a:r>
                      <a:r>
                        <a:rPr lang="tr-TR" sz="850" spc="5">
                          <a:effectLst/>
                        </a:rPr>
                        <a:t>k</a:t>
                      </a:r>
                      <a:r>
                        <a:rPr lang="tr-TR" sz="850" spc="10">
                          <a:effectLst/>
                        </a:rPr>
                        <a:t>n</a:t>
                      </a:r>
                      <a:r>
                        <a:rPr lang="tr-TR" sz="850">
                          <a:effectLst/>
                        </a:rPr>
                        <a:t>i</a:t>
                      </a:r>
                      <a:r>
                        <a:rPr lang="tr-TR" sz="850" spc="10">
                          <a:effectLst/>
                        </a:rPr>
                        <a:t>ğ</a:t>
                      </a:r>
                      <a:r>
                        <a:rPr lang="tr-TR" sz="850">
                          <a:effectLst/>
                        </a:rPr>
                        <a:t>i</a:t>
                      </a:r>
                      <a:endParaRPr lang="tr-TR" sz="1100">
                        <a:effectLst/>
                      </a:endParaRPr>
                    </a:p>
                    <a:p>
                      <a:pPr marL="100965" marR="73025" algn="ctr">
                        <a:lnSpc>
                          <a:spcPct val="105000"/>
                        </a:lnSpc>
                        <a:spcBef>
                          <a:spcPts val="405"/>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92075" marR="59055" algn="ctr">
                        <a:lnSpc>
                          <a:spcPct val="105000"/>
                        </a:lnSpc>
                        <a:spcBef>
                          <a:spcPts val="405"/>
                        </a:spcBef>
                        <a:spcAft>
                          <a:spcPts val="0"/>
                        </a:spcAft>
                      </a:pPr>
                      <a:r>
                        <a:rPr lang="tr-TR" sz="850" spc="5">
                          <a:effectLst/>
                        </a:rPr>
                        <a:t>Roboti</a:t>
                      </a:r>
                      <a:r>
                        <a:rPr lang="tr-TR" sz="850">
                          <a:effectLst/>
                        </a:rPr>
                        <a:t>k</a:t>
                      </a:r>
                      <a:r>
                        <a:rPr lang="tr-TR" sz="850" spc="20">
                          <a:effectLst/>
                        </a:rPr>
                        <a:t> </a:t>
                      </a:r>
                      <a:r>
                        <a:rPr lang="tr-TR" sz="850" spc="5">
                          <a:effectLst/>
                        </a:rPr>
                        <a:t>c</a:t>
                      </a:r>
                      <a:r>
                        <a:rPr lang="tr-TR" sz="850" spc="10">
                          <a:effectLst/>
                        </a:rPr>
                        <a:t>e</a:t>
                      </a:r>
                      <a:r>
                        <a:rPr lang="tr-TR" sz="850" spc="5">
                          <a:effectLst/>
                        </a:rPr>
                        <a:t>rrah</a:t>
                      </a:r>
                      <a:r>
                        <a:rPr lang="tr-TR" sz="850">
                          <a:effectLst/>
                        </a:rPr>
                        <a:t>i </a:t>
                      </a:r>
                      <a:r>
                        <a:rPr lang="tr-TR" sz="850" spc="5">
                          <a:effectLst/>
                        </a:rPr>
                        <a:t>yardı</a:t>
                      </a:r>
                      <a:r>
                        <a:rPr lang="tr-TR" sz="850" spc="10">
                          <a:effectLst/>
                        </a:rPr>
                        <a:t>m</a:t>
                      </a:r>
                      <a:r>
                        <a:rPr lang="tr-TR" sz="850">
                          <a:effectLst/>
                        </a:rPr>
                        <a:t>ı</a:t>
                      </a:r>
                      <a:r>
                        <a:rPr lang="tr-TR" sz="850" spc="5">
                          <a:effectLst/>
                        </a:rPr>
                        <a:t>yl</a:t>
                      </a:r>
                      <a:r>
                        <a:rPr lang="tr-TR" sz="850">
                          <a:effectLst/>
                        </a:rPr>
                        <a:t>a</a:t>
                      </a:r>
                      <a:r>
                        <a:rPr lang="tr-TR" sz="850" spc="20">
                          <a:effectLst/>
                        </a:rPr>
                        <a:t> </a:t>
                      </a:r>
                      <a:r>
                        <a:rPr lang="tr-TR" sz="850" spc="5">
                          <a:effectLst/>
                        </a:rPr>
                        <a:t>(tele</a:t>
                      </a:r>
                      <a:r>
                        <a:rPr lang="tr-TR" sz="850" spc="10">
                          <a:effectLst/>
                        </a:rPr>
                        <a:t>c</a:t>
                      </a:r>
                      <a:r>
                        <a:rPr lang="tr-TR" sz="850" spc="5">
                          <a:effectLst/>
                        </a:rPr>
                        <a:t>errahi</a:t>
                      </a:r>
                      <a:r>
                        <a:rPr lang="tr-TR" sz="850">
                          <a:effectLst/>
                        </a:rPr>
                        <a:t>)</a:t>
                      </a:r>
                      <a:endParaRPr lang="tr-TR" sz="1100">
                        <a:effectLst/>
                      </a:endParaRPr>
                    </a:p>
                    <a:p>
                      <a:pPr marL="92075" marR="59055" algn="ctr">
                        <a:lnSpc>
                          <a:spcPct val="105000"/>
                        </a:lnSpc>
                        <a:spcBef>
                          <a:spcPts val="405"/>
                        </a:spcBef>
                        <a:spcAft>
                          <a:spcPts val="0"/>
                        </a:spcAft>
                      </a:pPr>
                      <a:r>
                        <a:rPr lang="tr-TR" sz="1200">
                          <a:effectLst/>
                        </a:rPr>
                        <a:t> </a:t>
                      </a:r>
                      <a:endParaRPr lang="tr-TR" sz="1100">
                        <a:effectLst/>
                        <a:latin typeface="Calibri"/>
                        <a:ea typeface="Times New Roman"/>
                        <a:cs typeface="Times New Roman"/>
                      </a:endParaRPr>
                    </a:p>
                  </a:txBody>
                  <a:tcPr marL="0" marR="0" marT="0" marB="0"/>
                </a:tc>
              </a:tr>
              <a:tr h="347345">
                <a:tc>
                  <a:txBody>
                    <a:bodyPr/>
                    <a:lstStyle/>
                    <a:p>
                      <a:pPr marL="117475" marR="83820" algn="ctr">
                        <a:lnSpc>
                          <a:spcPct val="105000"/>
                        </a:lnSpc>
                        <a:spcBef>
                          <a:spcPts val="405"/>
                        </a:spcBef>
                        <a:spcAft>
                          <a:spcPts val="0"/>
                        </a:spcAft>
                      </a:pPr>
                      <a:r>
                        <a:rPr lang="tr-TR" sz="850" spc="5">
                          <a:effectLst/>
                        </a:rPr>
                        <a:t>Yalnızc</a:t>
                      </a:r>
                      <a:r>
                        <a:rPr lang="tr-TR" sz="850">
                          <a:effectLst/>
                        </a:rPr>
                        <a:t>a</a:t>
                      </a:r>
                      <a:r>
                        <a:rPr lang="tr-TR" sz="850" spc="20">
                          <a:effectLst/>
                        </a:rPr>
                        <a:t> </a:t>
                      </a:r>
                      <a:r>
                        <a:rPr lang="tr-TR" sz="850" spc="5">
                          <a:effectLst/>
                        </a:rPr>
                        <a:t>dr</a:t>
                      </a:r>
                      <a:r>
                        <a:rPr lang="tr-TR" sz="850" spc="10">
                          <a:effectLst/>
                        </a:rPr>
                        <a:t>e</a:t>
                      </a:r>
                      <a:r>
                        <a:rPr lang="tr-TR" sz="850" spc="5">
                          <a:effectLst/>
                        </a:rPr>
                        <a:t>na</a:t>
                      </a:r>
                      <a:r>
                        <a:rPr lang="tr-TR" sz="850">
                          <a:effectLst/>
                        </a:rPr>
                        <a:t>j</a:t>
                      </a:r>
                      <a:r>
                        <a:rPr lang="tr-TR" sz="850" spc="20">
                          <a:effectLst/>
                        </a:rPr>
                        <a:t> </a:t>
                      </a:r>
                      <a:r>
                        <a:rPr lang="tr-TR" sz="850" spc="5">
                          <a:effectLst/>
                        </a:rPr>
                        <a:t>(katete</a:t>
                      </a:r>
                      <a:r>
                        <a:rPr lang="tr-TR" sz="850">
                          <a:effectLst/>
                        </a:rPr>
                        <a:t>r y</a:t>
                      </a:r>
                      <a:r>
                        <a:rPr lang="tr-TR" sz="850" spc="5">
                          <a:effectLst/>
                        </a:rPr>
                        <a:t>erl</a:t>
                      </a:r>
                      <a:r>
                        <a:rPr lang="tr-TR" sz="850" spc="10">
                          <a:effectLst/>
                        </a:rPr>
                        <a:t>e</a:t>
                      </a:r>
                      <a:r>
                        <a:rPr lang="tr-TR" sz="850" spc="5">
                          <a:effectLst/>
                        </a:rPr>
                        <a:t>ştir</a:t>
                      </a:r>
                      <a:r>
                        <a:rPr lang="tr-TR" sz="850" spc="10">
                          <a:effectLst/>
                        </a:rPr>
                        <a:t>m</a:t>
                      </a:r>
                      <a:r>
                        <a:rPr lang="tr-TR" sz="850" spc="5">
                          <a:effectLst/>
                        </a:rPr>
                        <a:t>eksi</a:t>
                      </a:r>
                      <a:r>
                        <a:rPr lang="tr-TR" sz="850">
                          <a:effectLst/>
                        </a:rPr>
                        <a:t>z</a:t>
                      </a:r>
                      <a:r>
                        <a:rPr lang="tr-TR" sz="850" spc="5">
                          <a:effectLst/>
                        </a:rPr>
                        <a:t>in</a:t>
                      </a:r>
                      <a:r>
                        <a:rPr lang="tr-TR" sz="850">
                          <a:effectLst/>
                        </a:rPr>
                        <a:t>)</a:t>
                      </a:r>
                      <a:endParaRPr lang="tr-TR" sz="1100">
                        <a:effectLst/>
                      </a:endParaRPr>
                    </a:p>
                    <a:p>
                      <a:pPr marL="117475" marR="83820" algn="ctr">
                        <a:lnSpc>
                          <a:spcPct val="105000"/>
                        </a:lnSpc>
                        <a:spcBef>
                          <a:spcPts val="405"/>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a:lnSpc>
                          <a:spcPts val="900"/>
                        </a:lnSpc>
                        <a:spcAft>
                          <a:spcPts val="30"/>
                        </a:spcAft>
                      </a:pPr>
                      <a:r>
                        <a:rPr lang="tr-TR" sz="900">
                          <a:effectLst/>
                        </a:rPr>
                        <a:t> </a:t>
                      </a:r>
                      <a:endParaRPr lang="tr-TR" sz="1100">
                        <a:effectLst/>
                      </a:endParaRPr>
                    </a:p>
                    <a:p>
                      <a:pPr marL="69850">
                        <a:lnSpc>
                          <a:spcPct val="115000"/>
                        </a:lnSpc>
                        <a:spcAft>
                          <a:spcPts val="0"/>
                        </a:spcAft>
                      </a:pPr>
                      <a:r>
                        <a:rPr lang="tr-TR" sz="850" spc="5">
                          <a:effectLst/>
                        </a:rPr>
                        <a:t>1.A</a:t>
                      </a:r>
                      <a:r>
                        <a:rPr lang="tr-TR" sz="850" spc="10">
                          <a:effectLst/>
                        </a:rPr>
                        <a:t>N</a:t>
                      </a:r>
                      <a:r>
                        <a:rPr lang="tr-TR" sz="850" spc="5">
                          <a:effectLst/>
                        </a:rPr>
                        <a:t>.52</a:t>
                      </a:r>
                      <a:r>
                        <a:rPr lang="tr-TR" sz="850" spc="10">
                          <a:effectLst/>
                        </a:rPr>
                        <a:t>.</a:t>
                      </a:r>
                      <a:r>
                        <a:rPr lang="tr-TR" sz="850" spc="5">
                          <a:effectLst/>
                        </a:rPr>
                        <a:t>D</a:t>
                      </a:r>
                      <a:r>
                        <a:rPr lang="tr-TR" sz="850">
                          <a:effectLst/>
                        </a:rPr>
                        <a:t>A</a:t>
                      </a:r>
                      <a:endParaRPr lang="tr-TR" sz="1100">
                        <a:effectLst/>
                      </a:endParaRPr>
                    </a:p>
                    <a:p>
                      <a:pPr marL="69850">
                        <a:lnSpc>
                          <a:spcPct val="115000"/>
                        </a:lnSpc>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a:lnSpc>
                          <a:spcPts val="900"/>
                        </a:lnSpc>
                        <a:spcAft>
                          <a:spcPts val="30"/>
                        </a:spcAft>
                      </a:pPr>
                      <a:r>
                        <a:rPr lang="tr-TR" sz="900">
                          <a:effectLst/>
                        </a:rPr>
                        <a:t> </a:t>
                      </a:r>
                      <a:endParaRPr lang="tr-TR" sz="1100">
                        <a:effectLst/>
                      </a:endParaRPr>
                    </a:p>
                    <a:p>
                      <a:pPr marL="66675">
                        <a:lnSpc>
                          <a:spcPct val="115000"/>
                        </a:lnSpc>
                        <a:spcAft>
                          <a:spcPts val="0"/>
                        </a:spcAft>
                      </a:pPr>
                      <a:r>
                        <a:rPr lang="tr-TR" sz="850" spc="5">
                          <a:effectLst/>
                        </a:rPr>
                        <a:t>1.A</a:t>
                      </a:r>
                      <a:r>
                        <a:rPr lang="tr-TR" sz="850" spc="10">
                          <a:effectLst/>
                        </a:rPr>
                        <a:t>N</a:t>
                      </a:r>
                      <a:r>
                        <a:rPr lang="tr-TR" sz="850" spc="5">
                          <a:effectLst/>
                        </a:rPr>
                        <a:t>.52</a:t>
                      </a:r>
                      <a:r>
                        <a:rPr lang="tr-TR" sz="850" spc="10">
                          <a:effectLst/>
                        </a:rPr>
                        <a:t>.</a:t>
                      </a:r>
                      <a:r>
                        <a:rPr lang="tr-TR" sz="850" spc="5">
                          <a:effectLst/>
                        </a:rPr>
                        <a:t>S</a:t>
                      </a:r>
                      <a:r>
                        <a:rPr lang="tr-TR" sz="850">
                          <a:effectLst/>
                        </a:rPr>
                        <a:t>E</a:t>
                      </a:r>
                      <a:endParaRPr lang="tr-TR" sz="1100">
                        <a:effectLst/>
                      </a:endParaRPr>
                    </a:p>
                    <a:p>
                      <a:pPr marL="66675">
                        <a:lnSpc>
                          <a:spcPct val="115000"/>
                        </a:lnSpc>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a:lnSpc>
                          <a:spcPts val="900"/>
                        </a:lnSpc>
                        <a:spcAft>
                          <a:spcPts val="30"/>
                        </a:spcAft>
                      </a:pPr>
                      <a:r>
                        <a:rPr lang="tr-TR" sz="900">
                          <a:effectLst/>
                        </a:rPr>
                        <a:t> </a:t>
                      </a:r>
                      <a:endParaRPr lang="tr-TR" sz="1100">
                        <a:effectLst/>
                      </a:endParaRPr>
                    </a:p>
                    <a:p>
                      <a:pPr marL="224790">
                        <a:lnSpc>
                          <a:spcPct val="115000"/>
                        </a:lnSpc>
                        <a:spcAft>
                          <a:spcPts val="0"/>
                        </a:spcAft>
                      </a:pPr>
                      <a:r>
                        <a:rPr lang="tr-TR" sz="850" spc="5">
                          <a:effectLst/>
                        </a:rPr>
                        <a:t>1.A</a:t>
                      </a:r>
                      <a:r>
                        <a:rPr lang="tr-TR" sz="850" spc="10">
                          <a:effectLst/>
                        </a:rPr>
                        <a:t>N</a:t>
                      </a:r>
                      <a:r>
                        <a:rPr lang="tr-TR" sz="850" spc="5">
                          <a:effectLst/>
                        </a:rPr>
                        <a:t>.52</a:t>
                      </a:r>
                      <a:r>
                        <a:rPr lang="tr-TR" sz="850" spc="10">
                          <a:effectLst/>
                        </a:rPr>
                        <a:t>.</a:t>
                      </a:r>
                      <a:r>
                        <a:rPr lang="tr-TR" sz="850" spc="5">
                          <a:effectLst/>
                        </a:rPr>
                        <a:t>S</a:t>
                      </a:r>
                      <a:r>
                        <a:rPr lang="tr-TR" sz="850">
                          <a:effectLst/>
                        </a:rPr>
                        <a:t>Z</a:t>
                      </a:r>
                      <a:endParaRPr lang="tr-TR" sz="1100">
                        <a:effectLst/>
                      </a:endParaRPr>
                    </a:p>
                    <a:p>
                      <a:pPr marL="224790">
                        <a:lnSpc>
                          <a:spcPct val="115000"/>
                        </a:lnSpc>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a:lnSpc>
                          <a:spcPts val="900"/>
                        </a:lnSpc>
                        <a:spcAft>
                          <a:spcPts val="30"/>
                        </a:spcAft>
                      </a:pPr>
                      <a:r>
                        <a:rPr lang="tr-TR" sz="900" dirty="0">
                          <a:effectLst/>
                        </a:rPr>
                        <a:t> </a:t>
                      </a:r>
                      <a:endParaRPr lang="tr-TR" sz="1100" dirty="0">
                        <a:effectLst/>
                      </a:endParaRPr>
                    </a:p>
                    <a:p>
                      <a:pPr marL="374650">
                        <a:lnSpc>
                          <a:spcPct val="115000"/>
                        </a:lnSpc>
                        <a:spcAft>
                          <a:spcPts val="0"/>
                        </a:spcAft>
                      </a:pPr>
                      <a:r>
                        <a:rPr lang="tr-TR" sz="850" spc="5" dirty="0">
                          <a:effectLst/>
                        </a:rPr>
                        <a:t>1.A</a:t>
                      </a:r>
                      <a:r>
                        <a:rPr lang="tr-TR" sz="850" spc="10" dirty="0">
                          <a:effectLst/>
                        </a:rPr>
                        <a:t>N</a:t>
                      </a:r>
                      <a:r>
                        <a:rPr lang="tr-TR" sz="850" spc="5" dirty="0">
                          <a:effectLst/>
                        </a:rPr>
                        <a:t>.52</a:t>
                      </a:r>
                      <a:r>
                        <a:rPr lang="tr-TR" sz="850" spc="10" dirty="0">
                          <a:effectLst/>
                        </a:rPr>
                        <a:t>.</a:t>
                      </a:r>
                      <a:r>
                        <a:rPr lang="tr-TR" sz="850" spc="5" dirty="0">
                          <a:effectLst/>
                        </a:rPr>
                        <a:t>P</a:t>
                      </a:r>
                      <a:r>
                        <a:rPr lang="tr-TR" sz="850" dirty="0">
                          <a:effectLst/>
                        </a:rPr>
                        <a:t>N</a:t>
                      </a:r>
                      <a:endParaRPr lang="tr-TR" sz="1100" dirty="0">
                        <a:effectLst/>
                      </a:endParaRPr>
                    </a:p>
                    <a:p>
                      <a:pPr marL="374650">
                        <a:lnSpc>
                          <a:spcPct val="115000"/>
                        </a:lnSpc>
                        <a:spcAft>
                          <a:spcPts val="0"/>
                        </a:spcAft>
                      </a:pPr>
                      <a:r>
                        <a:rPr lang="tr-TR" sz="1200" dirty="0">
                          <a:effectLst/>
                        </a:rPr>
                        <a:t> </a:t>
                      </a:r>
                      <a:endParaRPr lang="tr-TR" sz="1100" dirty="0">
                        <a:effectLst/>
                        <a:latin typeface="Calibri"/>
                        <a:ea typeface="Times New Roman"/>
                        <a:cs typeface="Times New Roman"/>
                      </a:endParaRPr>
                    </a:p>
                  </a:txBody>
                  <a:tcPr marL="0" marR="0" marT="0" marB="0"/>
                </a:tc>
              </a:tr>
            </a:tbl>
          </a:graphicData>
        </a:graphic>
      </p:graphicFrame>
    </p:spTree>
    <p:extLst>
      <p:ext uri="{BB962C8B-B14F-4D97-AF65-F5344CB8AC3E}">
        <p14:creationId xmlns:p14="http://schemas.microsoft.com/office/powerpoint/2010/main" xmlns="" val="248337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ICD-10-CM</a:t>
            </a:r>
            <a:endParaRPr lang="tr-TR" dirty="0"/>
          </a:p>
        </p:txBody>
      </p:sp>
      <p:sp>
        <p:nvSpPr>
          <p:cNvPr id="3" name="İçerik Yer Tutucusu 2"/>
          <p:cNvSpPr>
            <a:spLocks noGrp="1"/>
          </p:cNvSpPr>
          <p:nvPr>
            <p:ph idx="1"/>
          </p:nvPr>
        </p:nvSpPr>
        <p:spPr/>
        <p:txBody>
          <a:bodyPr>
            <a:normAutofit fontScale="85000" lnSpcReduction="10000"/>
          </a:bodyPr>
          <a:lstStyle/>
          <a:p>
            <a:r>
              <a:rPr lang="tr-TR" dirty="0"/>
              <a:t>Amerika Birleşik Devletleri Sağlık İstatistikleri Ulusal Merkezi (NCHS) tarafından geliştirilen International </a:t>
            </a:r>
            <a:r>
              <a:rPr lang="tr-TR" dirty="0" err="1"/>
              <a:t>Classification</a:t>
            </a:r>
            <a:r>
              <a:rPr lang="tr-TR" dirty="0"/>
              <a:t> of </a:t>
            </a:r>
            <a:r>
              <a:rPr lang="tr-TR" dirty="0" err="1"/>
              <a:t>Diseases</a:t>
            </a:r>
            <a:r>
              <a:rPr lang="tr-TR" dirty="0"/>
              <a:t>, </a:t>
            </a:r>
            <a:r>
              <a:rPr lang="tr-TR" dirty="0" err="1"/>
              <a:t>Tenth</a:t>
            </a:r>
            <a:r>
              <a:rPr lang="tr-TR" dirty="0"/>
              <a:t> </a:t>
            </a:r>
            <a:r>
              <a:rPr lang="tr-TR" dirty="0" err="1"/>
              <a:t>Revision</a:t>
            </a:r>
            <a:r>
              <a:rPr lang="tr-TR" dirty="0"/>
              <a:t>, </a:t>
            </a:r>
            <a:r>
              <a:rPr lang="tr-TR" b="1" dirty="0" err="1"/>
              <a:t>Clinical</a:t>
            </a:r>
            <a:r>
              <a:rPr lang="tr-TR" b="1" dirty="0"/>
              <a:t> </a:t>
            </a:r>
            <a:r>
              <a:rPr lang="tr-TR" b="1" dirty="0" err="1"/>
              <a:t>Modification</a:t>
            </a:r>
            <a:r>
              <a:rPr lang="tr-TR" b="1" dirty="0"/>
              <a:t> </a:t>
            </a:r>
            <a:r>
              <a:rPr lang="tr-TR" dirty="0"/>
              <a:t>- Hastalıkların Uluslar arası sınıflandırılması, Onuncu Versiyon, Klinik Uyarlama; ICD-10 temel alınarak geliştirilmiş bir klinik uyarlamadır. </a:t>
            </a:r>
            <a:endParaRPr lang="tr-TR" dirty="0" smtClean="0"/>
          </a:p>
          <a:p>
            <a:endParaRPr lang="tr-TR" dirty="0"/>
          </a:p>
          <a:p>
            <a:r>
              <a:rPr lang="tr-TR" dirty="0" smtClean="0"/>
              <a:t>Hastalık </a:t>
            </a:r>
            <a:r>
              <a:rPr lang="tr-TR" dirty="0"/>
              <a:t>kodları diğer sistemlerden çok daha geniştir ve yaklaşık 60.000 tanı kodu içermektedir. Yalnızca tanıya yöneliktir bir sistemdir ve işlemlerle ilgili kodları içermez. [4].</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39</a:t>
            </a:fld>
            <a:endParaRPr lang="tr-TR"/>
          </a:p>
        </p:txBody>
      </p:sp>
    </p:spTree>
    <p:extLst>
      <p:ext uri="{BB962C8B-B14F-4D97-AF65-F5344CB8AC3E}">
        <p14:creationId xmlns:p14="http://schemas.microsoft.com/office/powerpoint/2010/main" xmlns="" val="370146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ICD-10-CM</a:t>
            </a:r>
            <a:endParaRPr lang="tr-TR" dirty="0"/>
          </a:p>
        </p:txBody>
      </p:sp>
      <p:sp>
        <p:nvSpPr>
          <p:cNvPr id="3" name="İçerik Yer Tutucusu 2"/>
          <p:cNvSpPr>
            <a:spLocks noGrp="1"/>
          </p:cNvSpPr>
          <p:nvPr>
            <p:ph idx="1"/>
          </p:nvPr>
        </p:nvSpPr>
        <p:spPr/>
        <p:txBody>
          <a:bodyPr>
            <a:normAutofit/>
          </a:bodyPr>
          <a:lstStyle/>
          <a:p>
            <a:r>
              <a:rPr lang="tr-TR" sz="2000" dirty="0"/>
              <a:t>ICD-10-CM’in Kod yapısı     3-7 </a:t>
            </a:r>
            <a:r>
              <a:rPr lang="tr-TR" sz="2000" dirty="0" err="1"/>
              <a:t>kırılımdan</a:t>
            </a:r>
            <a:r>
              <a:rPr lang="tr-TR" sz="2000" dirty="0"/>
              <a:t> oluşmaktadır. 1.dijit alfabetik, 2-3 dijit nümerik, 4-7 alfabetik veya nümerik olarak düzenlenmiştir. Örnek verecek olursak;</a:t>
            </a:r>
          </a:p>
          <a:p>
            <a:r>
              <a:rPr lang="tr-TR" sz="2000" dirty="0"/>
              <a:t> </a:t>
            </a:r>
          </a:p>
          <a:p>
            <a:r>
              <a:rPr lang="tr-TR" sz="2000" dirty="0"/>
              <a:t>E10.21 </a:t>
            </a:r>
            <a:r>
              <a:rPr lang="tr-TR" sz="2000" dirty="0" err="1"/>
              <a:t>diabetik</a:t>
            </a:r>
            <a:r>
              <a:rPr lang="tr-TR" sz="2000" dirty="0"/>
              <a:t> </a:t>
            </a:r>
            <a:r>
              <a:rPr lang="tr-TR" sz="2000" dirty="0" err="1"/>
              <a:t>nefropati</a:t>
            </a:r>
            <a:r>
              <a:rPr lang="tr-TR" sz="2000" dirty="0"/>
              <a:t> ile birlikte </a:t>
            </a:r>
            <a:r>
              <a:rPr lang="tr-TR" sz="2000" dirty="0" err="1"/>
              <a:t>diabetus</a:t>
            </a:r>
            <a:r>
              <a:rPr lang="tr-TR" sz="2000" dirty="0"/>
              <a:t> </a:t>
            </a:r>
            <a:r>
              <a:rPr lang="tr-TR" sz="2000" dirty="0" err="1"/>
              <a:t>mellitus</a:t>
            </a:r>
            <a:endParaRPr lang="tr-TR" sz="2000" dirty="0"/>
          </a:p>
          <a:p>
            <a:r>
              <a:rPr lang="tr-TR" sz="2000" dirty="0"/>
              <a:t> </a:t>
            </a:r>
            <a:r>
              <a:rPr lang="tr-TR" sz="2000" dirty="0" smtClean="0"/>
              <a:t>T45.0X5 </a:t>
            </a:r>
            <a:r>
              <a:rPr lang="tr-TR" sz="2000" dirty="0" err="1"/>
              <a:t>antiallejik</a:t>
            </a:r>
            <a:r>
              <a:rPr lang="tr-TR" sz="2000" dirty="0"/>
              <a:t> ve </a:t>
            </a:r>
            <a:r>
              <a:rPr lang="tr-TR" sz="2000" dirty="0" err="1"/>
              <a:t>antiemetik</a:t>
            </a:r>
            <a:r>
              <a:rPr lang="tr-TR" sz="2000" dirty="0"/>
              <a:t> ilaçların ters </a:t>
            </a:r>
            <a:r>
              <a:rPr lang="tr-TR" sz="2000" dirty="0" smtClean="0"/>
              <a:t>etkisi</a:t>
            </a:r>
          </a:p>
          <a:p>
            <a:endParaRPr lang="tr-TR" dirty="0" smtClean="0"/>
          </a:p>
          <a:p>
            <a:endParaRPr lang="tr-TR" dirty="0"/>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40</a:t>
            </a:fld>
            <a:endParaRPr lang="tr-TR"/>
          </a:p>
        </p:txBody>
      </p:sp>
      <p:graphicFrame>
        <p:nvGraphicFramePr>
          <p:cNvPr id="6" name="Tablo 5"/>
          <p:cNvGraphicFramePr>
            <a:graphicFrameLocks noGrp="1"/>
          </p:cNvGraphicFramePr>
          <p:nvPr>
            <p:extLst>
              <p:ext uri="{D42A27DB-BD31-4B8C-83A1-F6EECF244321}">
                <p14:modId xmlns:p14="http://schemas.microsoft.com/office/powerpoint/2010/main" xmlns="" val="3007989724"/>
              </p:ext>
            </p:extLst>
          </p:nvPr>
        </p:nvGraphicFramePr>
        <p:xfrm>
          <a:off x="2123728" y="4149080"/>
          <a:ext cx="5057140" cy="1426591"/>
        </p:xfrm>
        <a:graphic>
          <a:graphicData uri="http://schemas.openxmlformats.org/drawingml/2006/table">
            <a:tbl>
              <a:tblPr>
                <a:tableStyleId>{5C22544A-7EE6-4342-B048-85BDC9FD1C3A}</a:tableStyleId>
              </a:tblPr>
              <a:tblGrid>
                <a:gridCol w="1889760"/>
                <a:gridCol w="3167380"/>
              </a:tblGrid>
              <a:tr h="210185">
                <a:tc>
                  <a:txBody>
                    <a:bodyPr/>
                    <a:lstStyle/>
                    <a:p>
                      <a:pPr marL="71120">
                        <a:lnSpc>
                          <a:spcPct val="115000"/>
                        </a:lnSpc>
                        <a:spcBef>
                          <a:spcPts val="380"/>
                        </a:spcBef>
                        <a:spcAft>
                          <a:spcPts val="0"/>
                        </a:spcAft>
                      </a:pPr>
                      <a:r>
                        <a:rPr lang="tr-TR" sz="850" spc="5">
                          <a:effectLst/>
                        </a:rPr>
                        <a:t>ICD</a:t>
                      </a:r>
                      <a:r>
                        <a:rPr lang="tr-TR" sz="850" spc="10">
                          <a:effectLst/>
                        </a:rPr>
                        <a:t>-</a:t>
                      </a:r>
                      <a:r>
                        <a:rPr lang="tr-TR" sz="850" spc="5">
                          <a:effectLst/>
                        </a:rPr>
                        <a:t>1</a:t>
                      </a:r>
                      <a:r>
                        <a:rPr lang="tr-TR" sz="850">
                          <a:effectLst/>
                        </a:rPr>
                        <a:t>0</a:t>
                      </a:r>
                      <a:endParaRPr lang="tr-TR" sz="1100">
                        <a:effectLst/>
                      </a:endParaRPr>
                    </a:p>
                    <a:p>
                      <a:pPr marL="71120">
                        <a:lnSpc>
                          <a:spcPct val="115000"/>
                        </a:lnSpc>
                        <a:spcBef>
                          <a:spcPts val="38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71755">
                        <a:lnSpc>
                          <a:spcPct val="115000"/>
                        </a:lnSpc>
                        <a:spcBef>
                          <a:spcPts val="380"/>
                        </a:spcBef>
                        <a:spcAft>
                          <a:spcPts val="0"/>
                        </a:spcAft>
                      </a:pPr>
                      <a:r>
                        <a:rPr lang="tr-TR" sz="850" spc="5">
                          <a:effectLst/>
                        </a:rPr>
                        <a:t>ICD</a:t>
                      </a:r>
                      <a:r>
                        <a:rPr lang="tr-TR" sz="850" spc="10">
                          <a:effectLst/>
                        </a:rPr>
                        <a:t>-</a:t>
                      </a:r>
                      <a:r>
                        <a:rPr lang="tr-TR" sz="850" spc="5">
                          <a:effectLst/>
                        </a:rPr>
                        <a:t>10</a:t>
                      </a:r>
                      <a:r>
                        <a:rPr lang="tr-TR" sz="850" spc="10">
                          <a:effectLst/>
                        </a:rPr>
                        <a:t>-</a:t>
                      </a:r>
                      <a:r>
                        <a:rPr lang="tr-TR" sz="850" spc="5">
                          <a:effectLst/>
                        </a:rPr>
                        <a:t>C</a:t>
                      </a:r>
                      <a:r>
                        <a:rPr lang="tr-TR" sz="850">
                          <a:effectLst/>
                        </a:rPr>
                        <a:t>M</a:t>
                      </a:r>
                      <a:endParaRPr lang="tr-TR" sz="1100">
                        <a:effectLst/>
                      </a:endParaRPr>
                    </a:p>
                    <a:p>
                      <a:pPr marL="71755">
                        <a:lnSpc>
                          <a:spcPct val="115000"/>
                        </a:lnSpc>
                        <a:spcBef>
                          <a:spcPts val="380"/>
                        </a:spcBef>
                        <a:spcAft>
                          <a:spcPts val="0"/>
                        </a:spcAft>
                      </a:pPr>
                      <a:r>
                        <a:rPr lang="tr-TR" sz="1200">
                          <a:effectLst/>
                        </a:rPr>
                        <a:t> </a:t>
                      </a:r>
                      <a:endParaRPr lang="tr-TR" sz="1100">
                        <a:effectLst/>
                        <a:latin typeface="Calibri"/>
                        <a:ea typeface="Times New Roman"/>
                        <a:cs typeface="Times New Roman"/>
                      </a:endParaRPr>
                    </a:p>
                  </a:txBody>
                  <a:tcPr marL="0" marR="0" marT="0" marB="0"/>
                </a:tc>
              </a:tr>
              <a:tr h="340995">
                <a:tc>
                  <a:txBody>
                    <a:bodyPr/>
                    <a:lstStyle/>
                    <a:p>
                      <a:pPr marL="71120">
                        <a:lnSpc>
                          <a:spcPct val="115000"/>
                        </a:lnSpc>
                        <a:spcBef>
                          <a:spcPts val="380"/>
                        </a:spcBef>
                        <a:spcAft>
                          <a:spcPts val="0"/>
                        </a:spcAft>
                      </a:pPr>
                      <a:r>
                        <a:rPr lang="tr-TR" sz="850">
                          <a:effectLst/>
                        </a:rPr>
                        <a:t>L</a:t>
                      </a:r>
                      <a:r>
                        <a:rPr lang="tr-TR" sz="850" spc="20">
                          <a:effectLst/>
                        </a:rPr>
                        <a:t> </a:t>
                      </a:r>
                      <a:r>
                        <a:rPr lang="tr-TR" sz="850" spc="5">
                          <a:effectLst/>
                        </a:rPr>
                        <a:t>8</a:t>
                      </a:r>
                      <a:r>
                        <a:rPr lang="tr-TR" sz="850">
                          <a:effectLst/>
                        </a:rPr>
                        <a:t>9</a:t>
                      </a:r>
                      <a:r>
                        <a:rPr lang="tr-TR" sz="850" spc="270">
                          <a:effectLst/>
                        </a:rPr>
                        <a:t> </a:t>
                      </a:r>
                      <a:r>
                        <a:rPr lang="tr-TR" sz="850" spc="5">
                          <a:effectLst/>
                        </a:rPr>
                        <a:t>Dekü</a:t>
                      </a:r>
                      <a:r>
                        <a:rPr lang="tr-TR" sz="850" spc="10">
                          <a:effectLst/>
                        </a:rPr>
                        <a:t>b</a:t>
                      </a:r>
                      <a:r>
                        <a:rPr lang="tr-TR" sz="850" spc="5">
                          <a:effectLst/>
                        </a:rPr>
                        <a:t>iti</a:t>
                      </a:r>
                      <a:r>
                        <a:rPr lang="tr-TR" sz="850">
                          <a:effectLst/>
                        </a:rPr>
                        <a:t>k</a:t>
                      </a:r>
                      <a:r>
                        <a:rPr lang="tr-TR" sz="850" spc="20">
                          <a:effectLst/>
                        </a:rPr>
                        <a:t> </a:t>
                      </a:r>
                      <a:r>
                        <a:rPr lang="tr-TR" sz="850" spc="5">
                          <a:effectLst/>
                        </a:rPr>
                        <a:t>Ül</a:t>
                      </a:r>
                      <a:r>
                        <a:rPr lang="tr-TR" sz="850" spc="10">
                          <a:effectLst/>
                        </a:rPr>
                        <a:t>s</a:t>
                      </a:r>
                      <a:r>
                        <a:rPr lang="tr-TR" sz="850" spc="5">
                          <a:effectLst/>
                        </a:rPr>
                        <a:t>e</a:t>
                      </a:r>
                      <a:r>
                        <a:rPr lang="tr-TR" sz="850">
                          <a:effectLst/>
                        </a:rPr>
                        <a:t>r</a:t>
                      </a:r>
                      <a:endParaRPr lang="tr-TR" sz="1100">
                        <a:effectLst/>
                      </a:endParaRPr>
                    </a:p>
                    <a:p>
                      <a:pPr marL="71120">
                        <a:lnSpc>
                          <a:spcPct val="115000"/>
                        </a:lnSpc>
                        <a:spcBef>
                          <a:spcPts val="38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71755" marR="36195">
                        <a:lnSpc>
                          <a:spcPct val="102000"/>
                        </a:lnSpc>
                        <a:spcBef>
                          <a:spcPts val="380"/>
                        </a:spcBef>
                        <a:spcAft>
                          <a:spcPts val="0"/>
                        </a:spcAft>
                      </a:pPr>
                      <a:r>
                        <a:rPr lang="tr-TR" sz="850" spc="5">
                          <a:effectLst/>
                        </a:rPr>
                        <a:t>L89.0</a:t>
                      </a:r>
                      <a:r>
                        <a:rPr lang="tr-TR" sz="850" spc="10">
                          <a:effectLst/>
                        </a:rPr>
                        <a:t>3</a:t>
                      </a:r>
                      <a:r>
                        <a:rPr lang="tr-TR" sz="850">
                          <a:effectLst/>
                        </a:rPr>
                        <a:t>1</a:t>
                      </a:r>
                      <a:r>
                        <a:rPr lang="tr-TR" sz="850" spc="290">
                          <a:effectLst/>
                        </a:rPr>
                        <a:t> </a:t>
                      </a:r>
                      <a:r>
                        <a:rPr lang="tr-TR" sz="850" spc="5">
                          <a:effectLst/>
                        </a:rPr>
                        <a:t>s</a:t>
                      </a:r>
                      <a:r>
                        <a:rPr lang="tr-TR" sz="850" spc="10">
                          <a:effectLst/>
                        </a:rPr>
                        <a:t>a</a:t>
                      </a:r>
                      <a:r>
                        <a:rPr lang="tr-TR" sz="850">
                          <a:effectLst/>
                        </a:rPr>
                        <a:t>ğ</a:t>
                      </a:r>
                      <a:r>
                        <a:rPr lang="tr-TR" sz="850" spc="295">
                          <a:effectLst/>
                        </a:rPr>
                        <a:t> </a:t>
                      </a:r>
                      <a:r>
                        <a:rPr lang="tr-TR" sz="850" spc="5">
                          <a:effectLst/>
                        </a:rPr>
                        <a:t>a</a:t>
                      </a:r>
                      <a:r>
                        <a:rPr lang="tr-TR" sz="850" spc="10">
                          <a:effectLst/>
                        </a:rPr>
                        <a:t>ş</a:t>
                      </a:r>
                      <a:r>
                        <a:rPr lang="tr-TR" sz="850" spc="5">
                          <a:effectLst/>
                        </a:rPr>
                        <a:t>ağ</a:t>
                      </a:r>
                      <a:r>
                        <a:rPr lang="tr-TR" sz="850">
                          <a:effectLst/>
                        </a:rPr>
                        <a:t>ı</a:t>
                      </a:r>
                      <a:r>
                        <a:rPr lang="tr-TR" sz="850" spc="295">
                          <a:effectLst/>
                        </a:rPr>
                        <a:t> </a:t>
                      </a:r>
                      <a:r>
                        <a:rPr lang="tr-TR" sz="850" spc="5">
                          <a:effectLst/>
                        </a:rPr>
                        <a:t>s</a:t>
                      </a:r>
                      <a:r>
                        <a:rPr lang="tr-TR" sz="850">
                          <a:effectLst/>
                        </a:rPr>
                        <a:t>ı</a:t>
                      </a:r>
                      <a:r>
                        <a:rPr lang="tr-TR" sz="850" spc="5">
                          <a:effectLst/>
                        </a:rPr>
                        <a:t>r</a:t>
                      </a:r>
                      <a:r>
                        <a:rPr lang="tr-TR" sz="850">
                          <a:effectLst/>
                        </a:rPr>
                        <a:t>t</a:t>
                      </a:r>
                      <a:r>
                        <a:rPr lang="tr-TR" sz="850" spc="295">
                          <a:effectLst/>
                        </a:rPr>
                        <a:t> </a:t>
                      </a:r>
                      <a:r>
                        <a:rPr lang="tr-TR" sz="850" spc="5">
                          <a:effectLst/>
                        </a:rPr>
                        <a:t>bölgesind</a:t>
                      </a:r>
                      <a:r>
                        <a:rPr lang="tr-TR" sz="850">
                          <a:effectLst/>
                        </a:rPr>
                        <a:t>e</a:t>
                      </a:r>
                      <a:r>
                        <a:rPr lang="tr-TR" sz="850" spc="295">
                          <a:effectLst/>
                        </a:rPr>
                        <a:t> </a:t>
                      </a:r>
                      <a:r>
                        <a:rPr lang="tr-TR" sz="850" spc="5">
                          <a:effectLst/>
                        </a:rPr>
                        <a:t>der</a:t>
                      </a:r>
                      <a:r>
                        <a:rPr lang="tr-TR" sz="850">
                          <a:effectLst/>
                        </a:rPr>
                        <a:t>i</a:t>
                      </a:r>
                      <a:r>
                        <a:rPr lang="tr-TR" sz="850" spc="290">
                          <a:effectLst/>
                        </a:rPr>
                        <a:t> </a:t>
                      </a:r>
                      <a:r>
                        <a:rPr lang="tr-TR" sz="850" spc="10">
                          <a:effectLst/>
                        </a:rPr>
                        <a:t>y</a:t>
                      </a:r>
                      <a:r>
                        <a:rPr lang="tr-TR" sz="850" spc="5">
                          <a:effectLst/>
                        </a:rPr>
                        <a:t>üzey</a:t>
                      </a:r>
                      <a:r>
                        <a:rPr lang="tr-TR" sz="850">
                          <a:effectLst/>
                        </a:rPr>
                        <a:t>i</a:t>
                      </a:r>
                      <a:r>
                        <a:rPr lang="tr-TR" sz="850" spc="290">
                          <a:effectLst/>
                        </a:rPr>
                        <a:t> </a:t>
                      </a:r>
                      <a:r>
                        <a:rPr lang="tr-TR" sz="850" spc="5">
                          <a:effectLst/>
                        </a:rPr>
                        <a:t>il</a:t>
                      </a:r>
                      <a:r>
                        <a:rPr lang="tr-TR" sz="850">
                          <a:effectLst/>
                        </a:rPr>
                        <a:t>e</a:t>
                      </a:r>
                      <a:r>
                        <a:rPr lang="tr-TR" sz="850" spc="295">
                          <a:effectLst/>
                        </a:rPr>
                        <a:t> </a:t>
                      </a:r>
                      <a:r>
                        <a:rPr lang="tr-TR" sz="850" spc="10">
                          <a:effectLst/>
                        </a:rPr>
                        <a:t>s</a:t>
                      </a:r>
                      <a:r>
                        <a:rPr lang="tr-TR" sz="850" spc="5">
                          <a:effectLst/>
                        </a:rPr>
                        <a:t>ınır</a:t>
                      </a:r>
                      <a:r>
                        <a:rPr lang="tr-TR" sz="850">
                          <a:effectLst/>
                        </a:rPr>
                        <a:t>lı </a:t>
                      </a:r>
                      <a:r>
                        <a:rPr lang="tr-TR" sz="850" spc="5">
                          <a:effectLst/>
                        </a:rPr>
                        <a:t>Decubiti</a:t>
                      </a:r>
                      <a:r>
                        <a:rPr lang="tr-TR" sz="850">
                          <a:effectLst/>
                        </a:rPr>
                        <a:t>c</a:t>
                      </a:r>
                      <a:r>
                        <a:rPr lang="tr-TR" sz="850" spc="20">
                          <a:effectLst/>
                        </a:rPr>
                        <a:t> </a:t>
                      </a:r>
                      <a:r>
                        <a:rPr lang="tr-TR" sz="850" spc="5">
                          <a:effectLst/>
                        </a:rPr>
                        <a:t>Üls</a:t>
                      </a:r>
                      <a:r>
                        <a:rPr lang="tr-TR" sz="850" spc="10">
                          <a:effectLst/>
                        </a:rPr>
                        <a:t>e</a:t>
                      </a:r>
                      <a:r>
                        <a:rPr lang="tr-TR" sz="850">
                          <a:effectLst/>
                        </a:rPr>
                        <a:t>r</a:t>
                      </a:r>
                      <a:endParaRPr lang="tr-TR" sz="1100">
                        <a:effectLst/>
                      </a:endParaRPr>
                    </a:p>
                    <a:p>
                      <a:pPr marL="71755" marR="36195">
                        <a:lnSpc>
                          <a:spcPct val="102000"/>
                        </a:lnSpc>
                        <a:spcBef>
                          <a:spcPts val="380"/>
                        </a:spcBef>
                        <a:spcAft>
                          <a:spcPts val="0"/>
                        </a:spcAft>
                      </a:pPr>
                      <a:r>
                        <a:rPr lang="tr-TR" sz="1200">
                          <a:effectLst/>
                        </a:rPr>
                        <a:t> </a:t>
                      </a:r>
                      <a:endParaRPr lang="tr-TR" sz="1100">
                        <a:effectLst/>
                        <a:latin typeface="Calibri"/>
                        <a:ea typeface="Times New Roman"/>
                        <a:cs typeface="Times New Roman"/>
                      </a:endParaRPr>
                    </a:p>
                  </a:txBody>
                  <a:tcPr marL="0" marR="0" marT="0" marB="0"/>
                </a:tc>
              </a:tr>
              <a:tr h="340995">
                <a:tc>
                  <a:txBody>
                    <a:bodyPr/>
                    <a:lstStyle/>
                    <a:p>
                      <a:pPr marL="71755" marR="36195">
                        <a:lnSpc>
                          <a:spcPct val="102000"/>
                        </a:lnSpc>
                        <a:spcBef>
                          <a:spcPts val="380"/>
                        </a:spcBef>
                        <a:spcAft>
                          <a:spcPts val="0"/>
                        </a:spcAft>
                      </a:pPr>
                      <a:r>
                        <a:rPr lang="tr-TR" sz="1200">
                          <a:effectLst/>
                        </a:rPr>
                        <a:t> </a:t>
                      </a:r>
                      <a:endParaRPr lang="tr-TR" sz="1100">
                        <a:effectLst/>
                        <a:latin typeface="Calibri"/>
                        <a:ea typeface="Times New Roman"/>
                        <a:cs typeface="Times New Roman"/>
                      </a:endParaRPr>
                    </a:p>
                  </a:txBody>
                  <a:tcPr marL="0" marR="0" marT="0" marB="0"/>
                </a:tc>
                <a:tc>
                  <a:txBody>
                    <a:bodyPr/>
                    <a:lstStyle/>
                    <a:p>
                      <a:pPr marL="71755" marR="36830">
                        <a:lnSpc>
                          <a:spcPct val="105000"/>
                        </a:lnSpc>
                        <a:spcBef>
                          <a:spcPts val="380"/>
                        </a:spcBef>
                        <a:spcAft>
                          <a:spcPts val="0"/>
                        </a:spcAft>
                      </a:pPr>
                      <a:r>
                        <a:rPr lang="tr-TR" sz="850" spc="5" dirty="0">
                          <a:effectLst/>
                        </a:rPr>
                        <a:t>L89.03</a:t>
                      </a:r>
                      <a:r>
                        <a:rPr lang="tr-TR" sz="850" dirty="0">
                          <a:effectLst/>
                        </a:rPr>
                        <a:t>4</a:t>
                      </a:r>
                      <a:r>
                        <a:rPr lang="tr-TR" sz="850" spc="35" dirty="0">
                          <a:effectLst/>
                        </a:rPr>
                        <a:t> </a:t>
                      </a:r>
                      <a:r>
                        <a:rPr lang="tr-TR" sz="850" spc="10" dirty="0">
                          <a:effectLst/>
                        </a:rPr>
                        <a:t>K</a:t>
                      </a:r>
                      <a:r>
                        <a:rPr lang="tr-TR" sz="850" spc="5" dirty="0">
                          <a:effectLst/>
                        </a:rPr>
                        <a:t>emi</a:t>
                      </a:r>
                      <a:r>
                        <a:rPr lang="tr-TR" sz="850" dirty="0">
                          <a:effectLst/>
                        </a:rPr>
                        <a:t>k</a:t>
                      </a:r>
                      <a:r>
                        <a:rPr lang="tr-TR" sz="850" spc="35" dirty="0">
                          <a:effectLst/>
                        </a:rPr>
                        <a:t> </a:t>
                      </a:r>
                      <a:r>
                        <a:rPr lang="tr-TR" sz="850" spc="5" dirty="0">
                          <a:effectLst/>
                        </a:rPr>
                        <a:t>nek</a:t>
                      </a:r>
                      <a:r>
                        <a:rPr lang="tr-TR" sz="850" spc="10" dirty="0">
                          <a:effectLst/>
                        </a:rPr>
                        <a:t>r</a:t>
                      </a:r>
                      <a:r>
                        <a:rPr lang="tr-TR" sz="850" spc="5" dirty="0">
                          <a:effectLst/>
                        </a:rPr>
                        <a:t>oz</a:t>
                      </a:r>
                      <a:r>
                        <a:rPr lang="tr-TR" sz="850" dirty="0">
                          <a:effectLst/>
                        </a:rPr>
                        <a:t>u</a:t>
                      </a:r>
                      <a:r>
                        <a:rPr lang="tr-TR" sz="850" spc="35" dirty="0">
                          <a:effectLst/>
                        </a:rPr>
                        <a:t> </a:t>
                      </a:r>
                      <a:r>
                        <a:rPr lang="tr-TR" sz="850" spc="5" dirty="0">
                          <a:effectLst/>
                        </a:rPr>
                        <a:t>il</a:t>
                      </a:r>
                      <a:r>
                        <a:rPr lang="tr-TR" sz="850" dirty="0">
                          <a:effectLst/>
                        </a:rPr>
                        <a:t>e</a:t>
                      </a:r>
                      <a:r>
                        <a:rPr lang="tr-TR" sz="850" spc="40" dirty="0">
                          <a:effectLst/>
                        </a:rPr>
                        <a:t> </a:t>
                      </a:r>
                      <a:r>
                        <a:rPr lang="tr-TR" sz="850" spc="5" dirty="0">
                          <a:effectLst/>
                        </a:rPr>
                        <a:t>birlikt</a:t>
                      </a:r>
                      <a:r>
                        <a:rPr lang="tr-TR" sz="850" dirty="0">
                          <a:effectLst/>
                        </a:rPr>
                        <a:t>e</a:t>
                      </a:r>
                      <a:r>
                        <a:rPr lang="tr-TR" sz="850" spc="40" dirty="0">
                          <a:effectLst/>
                        </a:rPr>
                        <a:t> </a:t>
                      </a:r>
                      <a:r>
                        <a:rPr lang="tr-TR" sz="850" spc="5" dirty="0">
                          <a:effectLst/>
                        </a:rPr>
                        <a:t>sa</a:t>
                      </a:r>
                      <a:r>
                        <a:rPr lang="tr-TR" sz="850" dirty="0">
                          <a:effectLst/>
                        </a:rPr>
                        <a:t>ğ</a:t>
                      </a:r>
                      <a:r>
                        <a:rPr lang="tr-TR" sz="850" spc="40" dirty="0">
                          <a:effectLst/>
                        </a:rPr>
                        <a:t> </a:t>
                      </a:r>
                      <a:r>
                        <a:rPr lang="tr-TR" sz="850" spc="5" dirty="0">
                          <a:effectLst/>
                        </a:rPr>
                        <a:t>aş</a:t>
                      </a:r>
                      <a:r>
                        <a:rPr lang="tr-TR" sz="850" spc="10" dirty="0">
                          <a:effectLst/>
                        </a:rPr>
                        <a:t>a</a:t>
                      </a:r>
                      <a:r>
                        <a:rPr lang="tr-TR" sz="850" spc="5" dirty="0">
                          <a:effectLst/>
                        </a:rPr>
                        <a:t>ğ</a:t>
                      </a:r>
                      <a:r>
                        <a:rPr lang="tr-TR" sz="850" dirty="0">
                          <a:effectLst/>
                        </a:rPr>
                        <a:t>ı</a:t>
                      </a:r>
                      <a:r>
                        <a:rPr lang="tr-TR" sz="850" spc="35" dirty="0">
                          <a:effectLst/>
                        </a:rPr>
                        <a:t> </a:t>
                      </a:r>
                      <a:r>
                        <a:rPr lang="tr-TR" sz="850" spc="5" dirty="0">
                          <a:effectLst/>
                        </a:rPr>
                        <a:t>sır</a:t>
                      </a:r>
                      <a:r>
                        <a:rPr lang="tr-TR" sz="850" dirty="0">
                          <a:effectLst/>
                        </a:rPr>
                        <a:t>t</a:t>
                      </a:r>
                      <a:r>
                        <a:rPr lang="tr-TR" sz="850" spc="35" dirty="0">
                          <a:effectLst/>
                        </a:rPr>
                        <a:t> </a:t>
                      </a:r>
                      <a:r>
                        <a:rPr lang="tr-TR" sz="850" spc="10" dirty="0">
                          <a:effectLst/>
                        </a:rPr>
                        <a:t>b</a:t>
                      </a:r>
                      <a:r>
                        <a:rPr lang="tr-TR" sz="850" spc="5" dirty="0">
                          <a:effectLst/>
                        </a:rPr>
                        <a:t>ölgesind</a:t>
                      </a:r>
                      <a:r>
                        <a:rPr lang="tr-TR" sz="850" dirty="0">
                          <a:effectLst/>
                        </a:rPr>
                        <a:t>e </a:t>
                      </a:r>
                      <a:r>
                        <a:rPr lang="tr-TR" sz="850" spc="5" dirty="0" err="1">
                          <a:effectLst/>
                        </a:rPr>
                        <a:t>Decubiti</a:t>
                      </a:r>
                      <a:r>
                        <a:rPr lang="tr-TR" sz="850" dirty="0" err="1">
                          <a:effectLst/>
                        </a:rPr>
                        <a:t>c</a:t>
                      </a:r>
                      <a:r>
                        <a:rPr lang="tr-TR" sz="850" spc="20" dirty="0">
                          <a:effectLst/>
                        </a:rPr>
                        <a:t> </a:t>
                      </a:r>
                      <a:r>
                        <a:rPr lang="tr-TR" sz="850" spc="5" dirty="0">
                          <a:effectLst/>
                        </a:rPr>
                        <a:t>Ülse</a:t>
                      </a:r>
                      <a:r>
                        <a:rPr lang="tr-TR" sz="850" dirty="0">
                          <a:effectLst/>
                        </a:rPr>
                        <a:t>r</a:t>
                      </a:r>
                      <a:endParaRPr lang="tr-TR" sz="1100" dirty="0">
                        <a:effectLst/>
                      </a:endParaRPr>
                    </a:p>
                    <a:p>
                      <a:pPr marL="71755" marR="36830">
                        <a:lnSpc>
                          <a:spcPct val="105000"/>
                        </a:lnSpc>
                        <a:spcBef>
                          <a:spcPts val="380"/>
                        </a:spcBef>
                        <a:spcAft>
                          <a:spcPts val="0"/>
                        </a:spcAft>
                      </a:pPr>
                      <a:r>
                        <a:rPr lang="tr-TR" sz="1200" dirty="0">
                          <a:effectLst/>
                        </a:rPr>
                        <a:t> </a:t>
                      </a:r>
                      <a:endParaRPr lang="tr-TR" sz="1100" dirty="0">
                        <a:effectLst/>
                        <a:latin typeface="Calibri"/>
                        <a:ea typeface="Times New Roman"/>
                        <a:cs typeface="Times New Roman"/>
                      </a:endParaRPr>
                    </a:p>
                  </a:txBody>
                  <a:tcPr marL="0" marR="0" marT="0" marB="0"/>
                </a:tc>
              </a:tr>
            </a:tbl>
          </a:graphicData>
        </a:graphic>
      </p:graphicFrame>
    </p:spTree>
    <p:extLst>
      <p:ext uri="{BB962C8B-B14F-4D97-AF65-F5344CB8AC3E}">
        <p14:creationId xmlns:p14="http://schemas.microsoft.com/office/powerpoint/2010/main" xmlns="" val="323119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effectLst/>
              </a:rPr>
              <a:t>ICD-10-PCS</a:t>
            </a:r>
            <a:endParaRPr lang="tr-TR" dirty="0"/>
          </a:p>
        </p:txBody>
      </p:sp>
      <p:sp>
        <p:nvSpPr>
          <p:cNvPr id="3" name="İçerik Yer Tutucusu 2"/>
          <p:cNvSpPr>
            <a:spLocks noGrp="1"/>
          </p:cNvSpPr>
          <p:nvPr>
            <p:ph idx="1"/>
          </p:nvPr>
        </p:nvSpPr>
        <p:spPr/>
        <p:txBody>
          <a:bodyPr>
            <a:normAutofit fontScale="62500" lnSpcReduction="20000"/>
          </a:bodyPr>
          <a:lstStyle/>
          <a:p>
            <a:r>
              <a:rPr lang="tr-TR" dirty="0"/>
              <a:t>Amerika Birleşik Devletleri Sağlığı Koruma Yönetimi tarafından geliştirilen	(</a:t>
            </a:r>
            <a:r>
              <a:rPr lang="tr-TR" dirty="0" err="1"/>
              <a:t>The</a:t>
            </a:r>
            <a:r>
              <a:rPr lang="tr-TR" dirty="0"/>
              <a:t> International </a:t>
            </a:r>
            <a:r>
              <a:rPr lang="tr-TR" dirty="0" err="1"/>
              <a:t>Classification</a:t>
            </a:r>
            <a:r>
              <a:rPr lang="tr-TR" dirty="0"/>
              <a:t> of </a:t>
            </a:r>
            <a:r>
              <a:rPr lang="tr-TR" dirty="0" err="1"/>
              <a:t>Disease</a:t>
            </a:r>
            <a:r>
              <a:rPr lang="tr-TR" dirty="0"/>
              <a:t> - 10th </a:t>
            </a:r>
            <a:r>
              <a:rPr lang="tr-TR" dirty="0" err="1"/>
              <a:t>Revision</a:t>
            </a:r>
            <a:r>
              <a:rPr lang="tr-TR" dirty="0"/>
              <a:t> - </a:t>
            </a:r>
            <a:r>
              <a:rPr lang="tr-TR" b="1" dirty="0" err="1"/>
              <a:t>Procedure</a:t>
            </a:r>
            <a:r>
              <a:rPr lang="tr-TR" b="1" dirty="0"/>
              <a:t> </a:t>
            </a:r>
            <a:r>
              <a:rPr lang="tr-TR" b="1" dirty="0" err="1"/>
              <a:t>Classification</a:t>
            </a:r>
            <a:r>
              <a:rPr lang="tr-TR" b="1" dirty="0"/>
              <a:t> </a:t>
            </a:r>
            <a:r>
              <a:rPr lang="tr-TR" b="1" dirty="0" err="1"/>
              <a:t>System</a:t>
            </a:r>
            <a:r>
              <a:rPr lang="tr-TR" b="1" dirty="0"/>
              <a:t>- </a:t>
            </a:r>
            <a:r>
              <a:rPr lang="tr-TR" dirty="0"/>
              <a:t>Hastalıkların Uluslararası Sınıflandırılması, </a:t>
            </a:r>
            <a:r>
              <a:rPr lang="tr-TR" b="1" dirty="0"/>
              <a:t>Prosedür Sınıflama Sistemi; </a:t>
            </a:r>
            <a:endParaRPr lang="tr-TR" b="1" dirty="0" smtClean="0"/>
          </a:p>
          <a:p>
            <a:endParaRPr lang="tr-TR" b="1" dirty="0" smtClean="0"/>
          </a:p>
          <a:p>
            <a:r>
              <a:rPr lang="tr-TR" dirty="0" smtClean="0"/>
              <a:t>hastaya </a:t>
            </a:r>
            <a:r>
              <a:rPr lang="tr-TR" dirty="0"/>
              <a:t>uygulanan tıbbi ve cerrahi işlemleri, </a:t>
            </a:r>
            <a:endParaRPr lang="tr-TR" dirty="0" smtClean="0"/>
          </a:p>
          <a:p>
            <a:r>
              <a:rPr lang="tr-TR" dirty="0" smtClean="0"/>
              <a:t>kullanılan</a:t>
            </a:r>
            <a:r>
              <a:rPr lang="tr-TR" dirty="0"/>
              <a:t>, </a:t>
            </a:r>
            <a:endParaRPr lang="tr-TR" dirty="0" smtClean="0"/>
          </a:p>
          <a:p>
            <a:r>
              <a:rPr lang="tr-TR" dirty="0" smtClean="0"/>
              <a:t>uygulanan </a:t>
            </a:r>
            <a:r>
              <a:rPr lang="tr-TR" dirty="0"/>
              <a:t>yöntemi, </a:t>
            </a:r>
            <a:endParaRPr lang="tr-TR" dirty="0" smtClean="0"/>
          </a:p>
          <a:p>
            <a:r>
              <a:rPr lang="tr-TR" dirty="0" smtClean="0"/>
              <a:t>işlem </a:t>
            </a:r>
            <a:r>
              <a:rPr lang="tr-TR" dirty="0"/>
              <a:t>yapılan bölgeyi, </a:t>
            </a:r>
            <a:endParaRPr lang="tr-TR" dirty="0" smtClean="0"/>
          </a:p>
          <a:p>
            <a:r>
              <a:rPr lang="tr-TR" dirty="0" smtClean="0"/>
              <a:t>kullanılan </a:t>
            </a:r>
            <a:r>
              <a:rPr lang="tr-TR" dirty="0"/>
              <a:t>malzeme ile birlikte bir bütün olarak kodlamaya olanak sağlamaktır. </a:t>
            </a:r>
            <a:endParaRPr lang="tr-TR" dirty="0" smtClean="0"/>
          </a:p>
          <a:p>
            <a:endParaRPr lang="tr-TR" dirty="0"/>
          </a:p>
          <a:p>
            <a:r>
              <a:rPr lang="tr-TR" dirty="0" smtClean="0"/>
              <a:t>Bu </a:t>
            </a:r>
            <a:r>
              <a:rPr lang="tr-TR" dirty="0"/>
              <a:t>sistemin faydası, yapılan işlemi, tedavi uygulanan bölgeyi, kullanılan malzemeyi aynı anda kodlayarak tedaviyi ve kullanılan malzemeyi aynı anda görerek, hizmeti değerlendirme ve ödenen ücreti kontrol etme imkânı vermesidir.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41</a:t>
            </a:fld>
            <a:endParaRPr lang="tr-TR"/>
          </a:p>
        </p:txBody>
      </p:sp>
    </p:spTree>
    <p:extLst>
      <p:ext uri="{BB962C8B-B14F-4D97-AF65-F5344CB8AC3E}">
        <p14:creationId xmlns:p14="http://schemas.microsoft.com/office/powerpoint/2010/main" xmlns="" val="97462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effectLst/>
              </a:rPr>
              <a:t>Tanı</a:t>
            </a:r>
            <a:r>
              <a:rPr lang="tr-TR" dirty="0">
                <a:effectLst/>
              </a:rPr>
              <a:t> </a:t>
            </a:r>
            <a:r>
              <a:rPr lang="tr-TR" b="1" dirty="0">
                <a:effectLst/>
              </a:rPr>
              <a:t>İlişkili</a:t>
            </a:r>
            <a:r>
              <a:rPr lang="tr-TR" dirty="0">
                <a:effectLst/>
              </a:rPr>
              <a:t> </a:t>
            </a:r>
            <a:r>
              <a:rPr lang="tr-TR" b="1" dirty="0" smtClean="0">
                <a:effectLst/>
              </a:rPr>
              <a:t>Guruplar</a:t>
            </a:r>
            <a:endParaRPr lang="tr-TR" dirty="0"/>
          </a:p>
        </p:txBody>
      </p:sp>
      <p:sp>
        <p:nvSpPr>
          <p:cNvPr id="3" name="İçerik Yer Tutucusu 2"/>
          <p:cNvSpPr>
            <a:spLocks noGrp="1"/>
          </p:cNvSpPr>
          <p:nvPr>
            <p:ph idx="1"/>
          </p:nvPr>
        </p:nvSpPr>
        <p:spPr/>
        <p:txBody>
          <a:bodyPr>
            <a:normAutofit fontScale="70000" lnSpcReduction="20000"/>
          </a:bodyPr>
          <a:lstStyle/>
          <a:p>
            <a:r>
              <a:rPr lang="tr-TR" dirty="0"/>
              <a:t>Tanı ilişkili gruplar (</a:t>
            </a:r>
            <a:r>
              <a:rPr lang="tr-TR" b="1" dirty="0"/>
              <a:t>TİG-</a:t>
            </a:r>
            <a:r>
              <a:rPr lang="tr-TR" b="1" dirty="0" err="1"/>
              <a:t>Diagnosis</a:t>
            </a:r>
            <a:r>
              <a:rPr lang="tr-TR" b="1" dirty="0"/>
              <a:t> </a:t>
            </a:r>
            <a:r>
              <a:rPr lang="tr-TR" b="1" dirty="0" err="1"/>
              <a:t>Related</a:t>
            </a:r>
            <a:r>
              <a:rPr lang="tr-TR" b="1" dirty="0"/>
              <a:t> </a:t>
            </a:r>
            <a:r>
              <a:rPr lang="tr-TR" b="1" dirty="0" err="1"/>
              <a:t>Groups</a:t>
            </a:r>
            <a:r>
              <a:rPr lang="tr-TR" dirty="0"/>
              <a:t>);	bir hastanede tedavi gören hasta tipleri ile hastanede ihtiyaç duyulan kaynaklar arasında klinik açıdan anlamlı ilişkilendirme sağlayan bir hasta sınıflandırma </a:t>
            </a:r>
            <a:r>
              <a:rPr lang="tr-TR" dirty="0" err="1"/>
              <a:t>sistemi’dir</a:t>
            </a:r>
            <a:r>
              <a:rPr lang="tr-TR" dirty="0"/>
              <a:t>”. </a:t>
            </a:r>
            <a:endParaRPr lang="tr-TR" dirty="0" smtClean="0"/>
          </a:p>
          <a:p>
            <a:endParaRPr lang="tr-TR" dirty="0"/>
          </a:p>
          <a:p>
            <a:r>
              <a:rPr lang="tr-TR" dirty="0" smtClean="0"/>
              <a:t>İlk </a:t>
            </a:r>
            <a:r>
              <a:rPr lang="tr-TR" dirty="0"/>
              <a:t>olarak 1970 yılında </a:t>
            </a:r>
            <a:r>
              <a:rPr lang="tr-TR" dirty="0" err="1"/>
              <a:t>A.B.D.’de</a:t>
            </a:r>
            <a:r>
              <a:rPr lang="tr-TR" dirty="0"/>
              <a:t> Yale üniversitesi araştırma görevlileri tarafından geliştirilmiştir. </a:t>
            </a:r>
            <a:endParaRPr lang="tr-TR" dirty="0" smtClean="0"/>
          </a:p>
          <a:p>
            <a:endParaRPr lang="tr-TR" dirty="0"/>
          </a:p>
          <a:p>
            <a:r>
              <a:rPr lang="tr-TR" dirty="0" smtClean="0"/>
              <a:t>Bu </a:t>
            </a:r>
            <a:r>
              <a:rPr lang="tr-TR" dirty="0"/>
              <a:t>araştırmada başlangıçta çıkan sonuçlar kullanılarak hastaneler </a:t>
            </a:r>
            <a:r>
              <a:rPr lang="tr-TR" dirty="0" err="1" smtClean="0"/>
              <a:t>arasındayönetim</a:t>
            </a:r>
            <a:r>
              <a:rPr lang="tr-TR" dirty="0" smtClean="0"/>
              <a:t> </a:t>
            </a:r>
            <a:r>
              <a:rPr lang="tr-TR" dirty="0"/>
              <a:t>ve kalite açısından kıyaslama yapılması planlanmış ancak daha sonra bir ödeme aracı veya bir bütçeleme sistemi oluşturularak kullanılabileceği ve bu sistem sayesinde sınırlı sağlık kaynaklarının daha doğru bir yöntemle paylaştırılabileceği anlaşıldığından bu amaçlar için de kullanılmaktadır.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42</a:t>
            </a:fld>
            <a:endParaRPr lang="tr-TR"/>
          </a:p>
        </p:txBody>
      </p:sp>
    </p:spTree>
    <p:extLst>
      <p:ext uri="{BB962C8B-B14F-4D97-AF65-F5344CB8AC3E}">
        <p14:creationId xmlns:p14="http://schemas.microsoft.com/office/powerpoint/2010/main" xmlns="" val="307799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effectLst/>
              </a:rPr>
              <a:t>KLİNİK</a:t>
            </a:r>
            <a:r>
              <a:rPr lang="tr-TR" dirty="0">
                <a:effectLst/>
              </a:rPr>
              <a:t> </a:t>
            </a:r>
            <a:r>
              <a:rPr lang="tr-TR" b="1" dirty="0">
                <a:effectLst/>
              </a:rPr>
              <a:t>KODLAMA</a:t>
            </a:r>
            <a:r>
              <a:rPr lang="tr-TR" dirty="0">
                <a:effectLst/>
              </a:rPr>
              <a:t> </a:t>
            </a:r>
            <a:r>
              <a:rPr lang="tr-TR" b="1" dirty="0" smtClean="0">
                <a:effectLst/>
              </a:rPr>
              <a:t>KALİTESİ</a:t>
            </a:r>
            <a:endParaRPr lang="tr-TR" dirty="0"/>
          </a:p>
        </p:txBody>
      </p:sp>
      <p:sp>
        <p:nvSpPr>
          <p:cNvPr id="3" name="İçerik Yer Tutucusu 2"/>
          <p:cNvSpPr>
            <a:spLocks noGrp="1"/>
          </p:cNvSpPr>
          <p:nvPr>
            <p:ph idx="1"/>
          </p:nvPr>
        </p:nvSpPr>
        <p:spPr/>
        <p:txBody>
          <a:bodyPr>
            <a:normAutofit fontScale="77500" lnSpcReduction="20000"/>
          </a:bodyPr>
          <a:lstStyle/>
          <a:p>
            <a:r>
              <a:rPr lang="tr-TR" dirty="0"/>
              <a:t>Klinik kodlama kalitesini etkileyen birbirinden farklı faktörler bulunmaktadır. Bu faktörleri;</a:t>
            </a:r>
          </a:p>
          <a:p>
            <a:r>
              <a:rPr lang="tr-TR" dirty="0"/>
              <a:t> </a:t>
            </a:r>
          </a:p>
          <a:p>
            <a:r>
              <a:rPr lang="tr-TR" dirty="0"/>
              <a:t>	Klinik dokümantasyonun kalitesi,</a:t>
            </a:r>
          </a:p>
          <a:p>
            <a:r>
              <a:rPr lang="tr-TR" dirty="0"/>
              <a:t> </a:t>
            </a:r>
          </a:p>
          <a:p>
            <a:r>
              <a:rPr lang="tr-TR" dirty="0"/>
              <a:t>	Sağlık çalışanları,</a:t>
            </a:r>
          </a:p>
          <a:p>
            <a:r>
              <a:rPr lang="tr-TR" dirty="0"/>
              <a:t> </a:t>
            </a:r>
          </a:p>
          <a:p>
            <a:r>
              <a:rPr lang="tr-TR" dirty="0"/>
              <a:t>	Klinik kodlayıcı,</a:t>
            </a:r>
          </a:p>
          <a:p>
            <a:r>
              <a:rPr lang="tr-TR" dirty="0"/>
              <a:t> </a:t>
            </a:r>
          </a:p>
          <a:p>
            <a:r>
              <a:rPr lang="tr-TR" dirty="0"/>
              <a:t>	Sınıflama sistemi,</a:t>
            </a:r>
          </a:p>
          <a:p>
            <a:r>
              <a:rPr lang="tr-TR" dirty="0"/>
              <a:t> </a:t>
            </a:r>
          </a:p>
          <a:p>
            <a:r>
              <a:rPr lang="tr-TR" dirty="0"/>
              <a:t>	Diğer faktörler başlığı altında sıralayabiliriz.</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43</a:t>
            </a:fld>
            <a:endParaRPr lang="tr-TR"/>
          </a:p>
        </p:txBody>
      </p:sp>
    </p:spTree>
    <p:extLst>
      <p:ext uri="{BB962C8B-B14F-4D97-AF65-F5344CB8AC3E}">
        <p14:creationId xmlns:p14="http://schemas.microsoft.com/office/powerpoint/2010/main" xmlns="" val="363571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effectLst/>
              </a:rPr>
              <a:t>KLİNİK</a:t>
            </a:r>
            <a:r>
              <a:rPr lang="tr-TR" dirty="0">
                <a:effectLst/>
              </a:rPr>
              <a:t> </a:t>
            </a:r>
            <a:r>
              <a:rPr lang="tr-TR" b="1" dirty="0">
                <a:effectLst/>
              </a:rPr>
              <a:t>KODLAMA</a:t>
            </a:r>
            <a:r>
              <a:rPr lang="tr-TR" dirty="0">
                <a:effectLst/>
              </a:rPr>
              <a:t> </a:t>
            </a:r>
            <a:r>
              <a:rPr lang="tr-TR" b="1" dirty="0">
                <a:effectLst/>
              </a:rPr>
              <a:t>KALİTESİ</a:t>
            </a:r>
            <a:endParaRPr lang="tr-TR" dirty="0"/>
          </a:p>
        </p:txBody>
      </p:sp>
      <p:sp>
        <p:nvSpPr>
          <p:cNvPr id="3" name="İçerik Yer Tutucusu 2"/>
          <p:cNvSpPr>
            <a:spLocks noGrp="1"/>
          </p:cNvSpPr>
          <p:nvPr>
            <p:ph idx="1"/>
          </p:nvPr>
        </p:nvSpPr>
        <p:spPr/>
        <p:txBody>
          <a:bodyPr>
            <a:normAutofit fontScale="55000" lnSpcReduction="20000"/>
          </a:bodyPr>
          <a:lstStyle/>
          <a:p>
            <a:r>
              <a:rPr lang="tr-TR" dirty="0"/>
              <a:t>Klinik dokümantasyonun kalitesi, kodlama kalitesi için en temel belirleyici faktördür.	Klinik kayıtlarda, veriler eksik olabilmekte, tam olarak kaydedilmemekte, yetersiz olmakta ve uygunsuz sembol ya da kısaltmalar kullanılabilmektedir.</a:t>
            </a:r>
          </a:p>
          <a:p>
            <a:r>
              <a:rPr lang="tr-TR" dirty="0"/>
              <a:t> </a:t>
            </a:r>
          </a:p>
          <a:p>
            <a:r>
              <a:rPr lang="tr-TR" dirty="0"/>
              <a:t>	 Verilerin eksik olması ya da tam olmaması: Hastaya ait veriler eksik olabilmekte; hastanın tıbbi durumu, yaşı, cinsiyeti, hastaneye geliş tarihi ,kayıtlarda yer almamakta ya da eksik olabilmektedir.</a:t>
            </a:r>
          </a:p>
          <a:p>
            <a:r>
              <a:rPr lang="tr-TR" dirty="0"/>
              <a:t> </a:t>
            </a:r>
          </a:p>
          <a:p>
            <a:r>
              <a:rPr lang="tr-TR" dirty="0"/>
              <a:t>	Kayıtların yetersiz olması: Hastaya konulan tanılar ya da yapılan işlemler yeterli detayda kayıt altına alınmamaktadır. Örneğin, kırık tanısı almış bir hastada kırığın yeri, apandisit tanısı almış bir hastada akut ya da perfore olup olmaması belirtilmemektedir.</a:t>
            </a:r>
          </a:p>
          <a:p>
            <a:r>
              <a:rPr lang="tr-TR" dirty="0"/>
              <a:t> </a:t>
            </a:r>
          </a:p>
          <a:p>
            <a:r>
              <a:rPr lang="tr-TR" dirty="0"/>
              <a:t>	 Uygunsuz kısaltma ya da semboller kullanılması: Tıbbi kayıtlarda çık sık kısaltmalar ve semboller kullanılmaktadır. Kısaltmaların ve sembollerin herkes tarafından bilinen, standart bir yapıda olmaması, yanlış anlamlar yüklenmesine ve hatalara yol açmaktadır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44</a:t>
            </a:fld>
            <a:endParaRPr lang="tr-TR"/>
          </a:p>
        </p:txBody>
      </p:sp>
    </p:spTree>
    <p:extLst>
      <p:ext uri="{BB962C8B-B14F-4D97-AF65-F5344CB8AC3E}">
        <p14:creationId xmlns:p14="http://schemas.microsoft.com/office/powerpoint/2010/main" xmlns="" val="316210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effectLst/>
              </a:rPr>
              <a:t>KLİNİK</a:t>
            </a:r>
            <a:r>
              <a:rPr lang="tr-TR" dirty="0">
                <a:effectLst/>
              </a:rPr>
              <a:t> </a:t>
            </a:r>
            <a:r>
              <a:rPr lang="tr-TR" b="1" dirty="0">
                <a:effectLst/>
              </a:rPr>
              <a:t>KODLAMA</a:t>
            </a:r>
            <a:r>
              <a:rPr lang="tr-TR" dirty="0">
                <a:effectLst/>
              </a:rPr>
              <a:t> </a:t>
            </a:r>
            <a:r>
              <a:rPr lang="tr-TR" b="1" dirty="0">
                <a:effectLst/>
              </a:rPr>
              <a:t>KALİTESİ</a:t>
            </a:r>
            <a:endParaRPr lang="tr-TR" dirty="0"/>
          </a:p>
        </p:txBody>
      </p:sp>
      <p:sp>
        <p:nvSpPr>
          <p:cNvPr id="3" name="İçerik Yer Tutucusu 2"/>
          <p:cNvSpPr>
            <a:spLocks noGrp="1"/>
          </p:cNvSpPr>
          <p:nvPr>
            <p:ph idx="1"/>
          </p:nvPr>
        </p:nvSpPr>
        <p:spPr/>
        <p:txBody>
          <a:bodyPr>
            <a:normAutofit fontScale="92500" lnSpcReduction="20000"/>
          </a:bodyPr>
          <a:lstStyle/>
          <a:p>
            <a:r>
              <a:rPr lang="tr-TR" b="1" dirty="0"/>
              <a:t>Sağlık çalışanları: </a:t>
            </a:r>
            <a:endParaRPr lang="tr-TR" b="1" dirty="0" smtClean="0"/>
          </a:p>
          <a:p>
            <a:r>
              <a:rPr lang="tr-TR" dirty="0" smtClean="0"/>
              <a:t>sağlık </a:t>
            </a:r>
            <a:r>
              <a:rPr lang="tr-TR" dirty="0"/>
              <a:t>çalışanları kayıtları yeterli titizlikte tutmamaktadır. </a:t>
            </a:r>
            <a:endParaRPr lang="tr-TR" dirty="0" smtClean="0"/>
          </a:p>
          <a:p>
            <a:endParaRPr lang="tr-TR" dirty="0"/>
          </a:p>
          <a:p>
            <a:r>
              <a:rPr lang="tr-TR" dirty="0" smtClean="0"/>
              <a:t>Kayıtların </a:t>
            </a:r>
            <a:r>
              <a:rPr lang="tr-TR" dirty="0"/>
              <a:t>eksik, hatalı, ve detaylı olmaması kodlama kalitesini olumsuz etkilemektedir. </a:t>
            </a:r>
            <a:endParaRPr lang="tr-TR" dirty="0" smtClean="0"/>
          </a:p>
          <a:p>
            <a:endParaRPr lang="tr-TR" dirty="0"/>
          </a:p>
          <a:p>
            <a:r>
              <a:rPr lang="tr-TR" dirty="0" smtClean="0"/>
              <a:t>Sağlık </a:t>
            </a:r>
            <a:r>
              <a:rPr lang="tr-TR" dirty="0"/>
              <a:t>çalışanlarının kodlamanın niçin yapıldığını ve kullanım amaçları hakkında yeterli bilgiye sahip olmamaları da kodlama kalitesini etkilemektedir.</a:t>
            </a:r>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45</a:t>
            </a:fld>
            <a:endParaRPr lang="tr-TR"/>
          </a:p>
        </p:txBody>
      </p:sp>
    </p:spTree>
    <p:extLst>
      <p:ext uri="{BB962C8B-B14F-4D97-AF65-F5344CB8AC3E}">
        <p14:creationId xmlns:p14="http://schemas.microsoft.com/office/powerpoint/2010/main" xmlns="" val="191853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effectLst/>
              </a:rPr>
              <a:t>KLİNİK</a:t>
            </a:r>
            <a:r>
              <a:rPr lang="tr-TR" dirty="0">
                <a:effectLst/>
              </a:rPr>
              <a:t> </a:t>
            </a:r>
            <a:r>
              <a:rPr lang="tr-TR" b="1" dirty="0">
                <a:effectLst/>
              </a:rPr>
              <a:t>KODLAMA</a:t>
            </a:r>
            <a:r>
              <a:rPr lang="tr-TR" dirty="0">
                <a:effectLst/>
              </a:rPr>
              <a:t> </a:t>
            </a:r>
            <a:r>
              <a:rPr lang="tr-TR" b="1" dirty="0">
                <a:effectLst/>
              </a:rPr>
              <a:t>KALİTESİ</a:t>
            </a:r>
            <a:endParaRPr lang="tr-TR" dirty="0"/>
          </a:p>
        </p:txBody>
      </p:sp>
      <p:sp>
        <p:nvSpPr>
          <p:cNvPr id="3" name="İçerik Yer Tutucusu 2"/>
          <p:cNvSpPr>
            <a:spLocks noGrp="1"/>
          </p:cNvSpPr>
          <p:nvPr>
            <p:ph idx="1"/>
          </p:nvPr>
        </p:nvSpPr>
        <p:spPr/>
        <p:txBody>
          <a:bodyPr>
            <a:normAutofit fontScale="55000" lnSpcReduction="20000"/>
          </a:bodyPr>
          <a:lstStyle/>
          <a:p>
            <a:r>
              <a:rPr lang="tr-TR" b="1" dirty="0"/>
              <a:t>Klinik Kodlayıcı: </a:t>
            </a:r>
            <a:endParaRPr lang="tr-TR" b="1" dirty="0" smtClean="0"/>
          </a:p>
          <a:p>
            <a:r>
              <a:rPr lang="tr-TR" dirty="0" smtClean="0"/>
              <a:t>klinik </a:t>
            </a:r>
            <a:r>
              <a:rPr lang="tr-TR" dirty="0" err="1"/>
              <a:t>kodlayıcının</a:t>
            </a:r>
            <a:r>
              <a:rPr lang="tr-TR" dirty="0"/>
              <a:t> yeterli bilgi ve beceriye sahip olmaması, </a:t>
            </a:r>
            <a:endParaRPr lang="tr-TR" dirty="0" smtClean="0"/>
          </a:p>
          <a:p>
            <a:r>
              <a:rPr lang="tr-TR" dirty="0" smtClean="0"/>
              <a:t>bu </a:t>
            </a:r>
            <a:r>
              <a:rPr lang="tr-TR" dirty="0"/>
              <a:t>konuda eğitiminin yetersiz olması, </a:t>
            </a:r>
            <a:endParaRPr lang="tr-TR" dirty="0" smtClean="0"/>
          </a:p>
          <a:p>
            <a:r>
              <a:rPr lang="tr-TR" dirty="0" smtClean="0"/>
              <a:t>kodlama </a:t>
            </a:r>
            <a:r>
              <a:rPr lang="tr-TR" dirty="0"/>
              <a:t>kalitesini olumsuz etkilemektedir. </a:t>
            </a:r>
            <a:endParaRPr lang="tr-TR" dirty="0" smtClean="0"/>
          </a:p>
          <a:p>
            <a:endParaRPr lang="tr-TR" dirty="0"/>
          </a:p>
          <a:p>
            <a:r>
              <a:rPr lang="tr-TR" dirty="0" smtClean="0"/>
              <a:t>Klinik </a:t>
            </a:r>
            <a:r>
              <a:rPr lang="tr-TR" dirty="0" err="1"/>
              <a:t>kodlayıcının</a:t>
            </a:r>
            <a:r>
              <a:rPr lang="tr-TR" dirty="0"/>
              <a:t>; </a:t>
            </a:r>
            <a:endParaRPr lang="tr-TR" dirty="0" smtClean="0"/>
          </a:p>
          <a:p>
            <a:r>
              <a:rPr lang="tr-TR" dirty="0" smtClean="0"/>
              <a:t>anatomi</a:t>
            </a:r>
            <a:r>
              <a:rPr lang="tr-TR" dirty="0"/>
              <a:t>,	</a:t>
            </a:r>
            <a:endParaRPr lang="tr-TR" dirty="0" smtClean="0"/>
          </a:p>
          <a:p>
            <a:r>
              <a:rPr lang="tr-TR" dirty="0" smtClean="0"/>
              <a:t>tıbbi </a:t>
            </a:r>
            <a:r>
              <a:rPr lang="tr-TR" dirty="0"/>
              <a:t>terminoloji, </a:t>
            </a:r>
            <a:endParaRPr lang="tr-TR" dirty="0" smtClean="0"/>
          </a:p>
          <a:p>
            <a:r>
              <a:rPr lang="tr-TR" dirty="0" smtClean="0"/>
              <a:t>tıbbi </a:t>
            </a:r>
            <a:r>
              <a:rPr lang="tr-TR" dirty="0"/>
              <a:t>dokümantasyon, </a:t>
            </a:r>
            <a:endParaRPr lang="tr-TR" dirty="0" smtClean="0"/>
          </a:p>
          <a:p>
            <a:r>
              <a:rPr lang="tr-TR" dirty="0" smtClean="0"/>
              <a:t>hastalıklar </a:t>
            </a:r>
            <a:r>
              <a:rPr lang="tr-TR" dirty="0"/>
              <a:t>bilgisi, </a:t>
            </a:r>
            <a:endParaRPr lang="tr-TR" dirty="0" smtClean="0"/>
          </a:p>
          <a:p>
            <a:r>
              <a:rPr lang="tr-TR" dirty="0" smtClean="0"/>
              <a:t>kodlama </a:t>
            </a:r>
            <a:r>
              <a:rPr lang="tr-TR" dirty="0"/>
              <a:t>ve sınıflama sisteminin kuralları konusunda eğitim almış olması gerekir. </a:t>
            </a:r>
            <a:endParaRPr lang="tr-TR" dirty="0" smtClean="0"/>
          </a:p>
          <a:p>
            <a:endParaRPr lang="tr-TR" dirty="0"/>
          </a:p>
          <a:p>
            <a:r>
              <a:rPr lang="tr-TR" dirty="0" smtClean="0"/>
              <a:t>Ayrıca</a:t>
            </a:r>
            <a:r>
              <a:rPr lang="tr-TR" dirty="0"/>
              <a:t>, yeterli sayıda kodlayıcı bulunmaması nedeniyle aşırı iş yükü, </a:t>
            </a:r>
            <a:r>
              <a:rPr lang="tr-TR" dirty="0" err="1"/>
              <a:t>kodlayıcının</a:t>
            </a:r>
            <a:r>
              <a:rPr lang="tr-TR" dirty="0"/>
              <a:t> kendi oluşturduğu kısa yolları kullanması gibi etmenler de bulunmaktadır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46</a:t>
            </a:fld>
            <a:endParaRPr lang="tr-TR"/>
          </a:p>
        </p:txBody>
      </p:sp>
    </p:spTree>
    <p:extLst>
      <p:ext uri="{BB962C8B-B14F-4D97-AF65-F5344CB8AC3E}">
        <p14:creationId xmlns:p14="http://schemas.microsoft.com/office/powerpoint/2010/main" xmlns="" val="142432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effectLst/>
              </a:rPr>
              <a:t>KLİNİK</a:t>
            </a:r>
            <a:r>
              <a:rPr lang="tr-TR" dirty="0">
                <a:effectLst/>
              </a:rPr>
              <a:t> </a:t>
            </a:r>
            <a:r>
              <a:rPr lang="tr-TR" b="1" dirty="0">
                <a:effectLst/>
              </a:rPr>
              <a:t>KODLAMA</a:t>
            </a:r>
            <a:r>
              <a:rPr lang="tr-TR" dirty="0">
                <a:effectLst/>
              </a:rPr>
              <a:t> </a:t>
            </a:r>
            <a:r>
              <a:rPr lang="tr-TR" b="1" dirty="0">
                <a:effectLst/>
              </a:rPr>
              <a:t>KALİTESİ</a:t>
            </a:r>
            <a:endParaRPr lang="tr-TR" dirty="0"/>
          </a:p>
        </p:txBody>
      </p:sp>
      <p:sp>
        <p:nvSpPr>
          <p:cNvPr id="3" name="İçerik Yer Tutucusu 2"/>
          <p:cNvSpPr>
            <a:spLocks noGrp="1"/>
          </p:cNvSpPr>
          <p:nvPr>
            <p:ph idx="1"/>
          </p:nvPr>
        </p:nvSpPr>
        <p:spPr/>
        <p:txBody>
          <a:bodyPr>
            <a:normAutofit fontScale="47500" lnSpcReduction="20000"/>
          </a:bodyPr>
          <a:lstStyle/>
          <a:p>
            <a:r>
              <a:rPr lang="tr-TR" b="1" dirty="0"/>
              <a:t>Sınıflama sistemi: </a:t>
            </a:r>
            <a:endParaRPr lang="tr-TR" b="1" dirty="0" smtClean="0"/>
          </a:p>
          <a:p>
            <a:r>
              <a:rPr lang="tr-TR" dirty="0" smtClean="0"/>
              <a:t>Sınıflama </a:t>
            </a:r>
            <a:r>
              <a:rPr lang="tr-TR" dirty="0"/>
              <a:t>sisteminin güncellenmemesi, </a:t>
            </a:r>
            <a:endParaRPr lang="tr-TR" dirty="0" smtClean="0"/>
          </a:p>
          <a:p>
            <a:endParaRPr lang="tr-TR" dirty="0" smtClean="0"/>
          </a:p>
          <a:p>
            <a:r>
              <a:rPr lang="tr-TR" dirty="0" smtClean="0"/>
              <a:t>yeni </a:t>
            </a:r>
            <a:r>
              <a:rPr lang="tr-TR" dirty="0"/>
              <a:t>hastalıkları içermemesi nedeniyle tıbbi durumları açıklamada yetersiz kalması, </a:t>
            </a:r>
            <a:endParaRPr lang="tr-TR" dirty="0" smtClean="0"/>
          </a:p>
          <a:p>
            <a:endParaRPr lang="tr-TR" dirty="0" smtClean="0"/>
          </a:p>
          <a:p>
            <a:r>
              <a:rPr lang="tr-TR" dirty="0" smtClean="0"/>
              <a:t>başka </a:t>
            </a:r>
            <a:r>
              <a:rPr lang="tr-TR" dirty="0"/>
              <a:t>bir dilden çeviri yapılmışsa çeviride hata olması, </a:t>
            </a:r>
            <a:endParaRPr lang="tr-TR" dirty="0" smtClean="0"/>
          </a:p>
          <a:p>
            <a:endParaRPr lang="tr-TR" dirty="0" smtClean="0"/>
          </a:p>
          <a:p>
            <a:r>
              <a:rPr lang="tr-TR" dirty="0" smtClean="0"/>
              <a:t>elektronik </a:t>
            </a:r>
            <a:r>
              <a:rPr lang="tr-TR" dirty="0"/>
              <a:t>ortamda kullanılıyor ise teknik yetersizlikler kodlama kalitesini etkilemektedir.</a:t>
            </a:r>
          </a:p>
          <a:p>
            <a:r>
              <a:rPr lang="tr-TR" dirty="0"/>
              <a:t> </a:t>
            </a:r>
          </a:p>
          <a:p>
            <a:r>
              <a:rPr lang="tr-TR" b="1" dirty="0"/>
              <a:t>Diğer faktörler olarak ise; </a:t>
            </a:r>
            <a:endParaRPr lang="tr-TR" b="1" dirty="0" smtClean="0"/>
          </a:p>
          <a:p>
            <a:r>
              <a:rPr lang="tr-TR" dirty="0" smtClean="0"/>
              <a:t>aydınlatma </a:t>
            </a:r>
            <a:r>
              <a:rPr lang="tr-TR" dirty="0"/>
              <a:t>havalandırma gibi fiziksel koşullar, </a:t>
            </a:r>
            <a:endParaRPr lang="tr-TR" dirty="0" smtClean="0"/>
          </a:p>
          <a:p>
            <a:endParaRPr lang="tr-TR" dirty="0"/>
          </a:p>
          <a:p>
            <a:r>
              <a:rPr lang="tr-TR" dirty="0" smtClean="0"/>
              <a:t>yeterli destekleyici materyal bulunmaması, </a:t>
            </a:r>
          </a:p>
          <a:p>
            <a:endParaRPr lang="tr-TR" dirty="0" smtClean="0"/>
          </a:p>
          <a:p>
            <a:r>
              <a:rPr lang="tr-TR" dirty="0" smtClean="0"/>
              <a:t>teknik </a:t>
            </a:r>
            <a:r>
              <a:rPr lang="tr-TR" dirty="0"/>
              <a:t>alt yapı yetersizlikleri ve üst yönetimin desteği de kodlama kalitesini etkilemektedir.</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4BF256-40C0-4247-88D6-D2DA9A17D1A1}" type="slidenum">
              <a:rPr lang="tr-TR" smtClean="0"/>
              <a:pPr/>
              <a:t>47</a:t>
            </a:fld>
            <a:endParaRPr lang="tr-TR"/>
          </a:p>
        </p:txBody>
      </p:sp>
    </p:spTree>
    <p:extLst>
      <p:ext uri="{BB962C8B-B14F-4D97-AF65-F5344CB8AC3E}">
        <p14:creationId xmlns:p14="http://schemas.microsoft.com/office/powerpoint/2010/main" xmlns="" val="262651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KAYNAKÇA</a:t>
            </a:r>
            <a:endParaRPr lang="tr-TR"/>
          </a:p>
        </p:txBody>
      </p:sp>
      <p:sp>
        <p:nvSpPr>
          <p:cNvPr id="3" name="2 İçerik Yer Tutucusu"/>
          <p:cNvSpPr>
            <a:spLocks noGrp="1"/>
          </p:cNvSpPr>
          <p:nvPr>
            <p:ph idx="1"/>
          </p:nvPr>
        </p:nvSpPr>
        <p:spPr/>
        <p:txBody>
          <a:bodyPr/>
          <a:lstStyle/>
          <a:p>
            <a:r>
              <a:rPr lang="tr-TR" dirty="0" smtClean="0"/>
              <a:t>T.C. ANADOLU ÜNİVERSİTESİ YAYINI NO: 2862 AÇIKÖĞRETİM FAKÜLTESİ YAYINI NO: 1819 SAĞLIK KURUMLARINDA BİLGİ SİSTEMLERİ</a:t>
            </a:r>
            <a:endParaRPr lang="tr-TR" dirty="0" smtClean="0">
              <a:solidFill>
                <a:srgbClr val="FF0000"/>
              </a:solidFill>
            </a:endParaRPr>
          </a:p>
          <a:p>
            <a:endParaRPr lang="tr-TR" dirty="0"/>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F4BF256-40C0-4247-88D6-D2DA9A17D1A1}" type="slidenum">
              <a:rPr lang="tr-TR" smtClean="0"/>
              <a:pPr/>
              <a:t>48</a:t>
            </a:fld>
            <a:endParaRPr lang="tr-T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1014</TotalTime>
  <Words>2138</Words>
  <Application>Microsoft Office PowerPoint</Application>
  <PresentationFormat>Ekran Gösterisi (4:3)</PresentationFormat>
  <Paragraphs>787</Paragraphs>
  <Slides>48</Slides>
  <Notes>2</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Gündönümü</vt:lpstr>
      <vt:lpstr>SAĞLIK KURUMLARINDA BİLGİ SİSTEMLERİ  ICD-10 Kodlama Kuralları </vt:lpstr>
      <vt:lpstr>ICD-10 Kodlama Kuralları</vt:lpstr>
      <vt:lpstr>ICD-10 Kodlama Kuralları</vt:lpstr>
      <vt:lpstr>ICD-10 Kodlama Kuralları</vt:lpstr>
      <vt:lpstr>ICD-10 Kodlama Kuralları</vt:lpstr>
      <vt:lpstr>ICD-10 Kodlama Kuralları</vt:lpstr>
      <vt:lpstr>ICD-10 Kodlama Kuralları</vt:lpstr>
      <vt:lpstr>ICD-10 Kodlama Kuralları</vt:lpstr>
      <vt:lpstr>ICD-10 Kodlama Kuralları</vt:lpstr>
      <vt:lpstr>ICD-10 Kodlama Kuralları</vt:lpstr>
      <vt:lpstr>ICD-10 Kodlama Kuralları</vt:lpstr>
      <vt:lpstr>ICD-10 Kodlama Kuralları</vt:lpstr>
      <vt:lpstr>ICD-10 Kodlama Aşamaları </vt:lpstr>
      <vt:lpstr>ICD-10 Kodlama Aşamaları </vt:lpstr>
      <vt:lpstr>ICD-10 Kodlama Aşamaları </vt:lpstr>
      <vt:lpstr>ICD-10 Kodlama Aşamaları </vt:lpstr>
      <vt:lpstr>ICD-10 Kodlama Aşamaları </vt:lpstr>
      <vt:lpstr>ICD-10 Kodlama Aşamaları </vt:lpstr>
      <vt:lpstr>ICD-10’da Yer Alan Kısaltılmış Listeler</vt:lpstr>
      <vt:lpstr>Slayt 20</vt:lpstr>
      <vt:lpstr>ICD-10 Sınıflandırmalar Ailesi Kavramı</vt:lpstr>
      <vt:lpstr>ICD-O</vt:lpstr>
      <vt:lpstr>ICD-DA</vt:lpstr>
      <vt:lpstr>Slayt 24</vt:lpstr>
      <vt:lpstr>ICHI</vt:lpstr>
      <vt:lpstr>ICD-NA</vt:lpstr>
      <vt:lpstr>migren tanısının ICD-10 ve ICD- 10-NA ile kodları karşılaştırmalı olarak verilmiştir.</vt:lpstr>
      <vt:lpstr>ICD-10-AM</vt:lpstr>
      <vt:lpstr>ICD-10-AM</vt:lpstr>
      <vt:lpstr>ICD-10-AM</vt:lpstr>
      <vt:lpstr>ICD-10-AM</vt:lpstr>
      <vt:lpstr>ICD-10-CA</vt:lpstr>
      <vt:lpstr>ICD-10-CA</vt:lpstr>
      <vt:lpstr>ICD-10-CA</vt:lpstr>
      <vt:lpstr>ICD-10-CA</vt:lpstr>
      <vt:lpstr>ICD-10-CA</vt:lpstr>
      <vt:lpstr>CIHI sekiz bölümden oluşmaktadır:</vt:lpstr>
      <vt:lpstr>CIHI Kod Yapısı</vt:lpstr>
      <vt:lpstr>ICD-10-CM</vt:lpstr>
      <vt:lpstr>ICD-10-CM</vt:lpstr>
      <vt:lpstr>ICD-10-PCS</vt:lpstr>
      <vt:lpstr>Tanı İlişkili Guruplar</vt:lpstr>
      <vt:lpstr>KLİNİK KODLAMA KALİTESİ</vt:lpstr>
      <vt:lpstr>KLİNİK KODLAMA KALİTESİ</vt:lpstr>
      <vt:lpstr>KLİNİK KODLAMA KALİTESİ</vt:lpstr>
      <vt:lpstr>KLİNİK KODLAMA KALİTESİ</vt:lpstr>
      <vt:lpstr>KLİNİK KODLAMA KALİTESİ</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Sağlık Bakanlığı Hastane Otomasyonu Çerçeve İlkeleri</dc:title>
  <dc:creator>kaümühfak</dc:creator>
  <cp:lastModifiedBy>FATİH MEHMET ŞAHİN</cp:lastModifiedBy>
  <cp:revision>364</cp:revision>
  <dcterms:created xsi:type="dcterms:W3CDTF">2015-05-26T07:42:36Z</dcterms:created>
  <dcterms:modified xsi:type="dcterms:W3CDTF">2020-01-14T21:26:20Z</dcterms:modified>
</cp:coreProperties>
</file>