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68"/>
  </p:notesMasterIdLst>
  <p:handoutMasterIdLst>
    <p:handoutMasterId r:id="rId69"/>
  </p:handoutMasterIdLst>
  <p:sldIdLst>
    <p:sldId id="285" r:id="rId2"/>
    <p:sldId id="33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61"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9" r:id="rId35"/>
    <p:sldId id="370" r:id="rId36"/>
    <p:sldId id="371" r:id="rId37"/>
    <p:sldId id="372" r:id="rId38"/>
    <p:sldId id="373" r:id="rId39"/>
    <p:sldId id="374" r:id="rId40"/>
    <p:sldId id="375" r:id="rId41"/>
    <p:sldId id="376" r:id="rId42"/>
    <p:sldId id="377" r:id="rId43"/>
    <p:sldId id="378" r:id="rId44"/>
    <p:sldId id="379" r:id="rId45"/>
    <p:sldId id="380" r:id="rId46"/>
    <p:sldId id="381" r:id="rId47"/>
    <p:sldId id="382" r:id="rId48"/>
    <p:sldId id="383" r:id="rId49"/>
    <p:sldId id="384" r:id="rId50"/>
    <p:sldId id="385" r:id="rId51"/>
    <p:sldId id="386" r:id="rId52"/>
    <p:sldId id="389" r:id="rId53"/>
    <p:sldId id="390" r:id="rId54"/>
    <p:sldId id="391" r:id="rId55"/>
    <p:sldId id="392" r:id="rId56"/>
    <p:sldId id="393" r:id="rId57"/>
    <p:sldId id="394" r:id="rId58"/>
    <p:sldId id="395" r:id="rId59"/>
    <p:sldId id="396" r:id="rId60"/>
    <p:sldId id="398" r:id="rId61"/>
    <p:sldId id="399" r:id="rId62"/>
    <p:sldId id="400" r:id="rId63"/>
    <p:sldId id="401" r:id="rId64"/>
    <p:sldId id="402" r:id="rId65"/>
    <p:sldId id="407" r:id="rId66"/>
    <p:sldId id="408" r:id="rId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2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tr-TR" smtClean="0"/>
              <a:t>Prof.Dr.Halit Hami ÖZ</a:t>
            </a:r>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D2245B-4C7B-4FE5-984E-C2CB3377B399}" type="datetimeFigureOut">
              <a:rPr lang="tr-TR" smtClean="0"/>
              <a:pPr/>
              <a:t>14.1.2020</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tr-TR" smtClean="0"/>
              <a:t>Kafkas Üniversitesi Mühendislik Mimarlık Fakültesi Bilgisayar Mühendisliği Bölümü</a:t>
            </a:r>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7F4ED7-AD31-41BA-8036-ADCB603D848E}" type="slidenum">
              <a:rPr lang="tr-TR" smtClean="0"/>
              <a:pPr/>
              <a:t>‹#›</a:t>
            </a:fld>
            <a:endParaRPr lang="tr-TR"/>
          </a:p>
        </p:txBody>
      </p:sp>
    </p:spTree>
    <p:extLst>
      <p:ext uri="{BB962C8B-B14F-4D97-AF65-F5344CB8AC3E}">
        <p14:creationId xmlns:p14="http://schemas.microsoft.com/office/powerpoint/2010/main" xmlns="" val="78552106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tr-TR" smtClean="0"/>
              <a:t>Prof.Dr.Halit Hami ÖZ</a:t>
            </a: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9A12C1-7A49-41AD-81E2-DE2FDE5E68E3}" type="datetimeFigureOut">
              <a:rPr lang="tr-TR" smtClean="0"/>
              <a:pPr/>
              <a:t>14.1.2020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tr-TR" smtClean="0"/>
              <a:t>Kafkas Üniversitesi Mühendislik Mimarlık Fakültesi Bilgisayar Mühendisliği Bölümü</a:t>
            </a: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C816B-A5F9-41C3-8DE2-40851568CD2C}" type="slidenum">
              <a:rPr lang="tr-TR" smtClean="0"/>
              <a:pPr/>
              <a:t>‹#›</a:t>
            </a:fld>
            <a:endParaRPr lang="tr-TR"/>
          </a:p>
        </p:txBody>
      </p:sp>
    </p:spTree>
    <p:extLst>
      <p:ext uri="{BB962C8B-B14F-4D97-AF65-F5344CB8AC3E}">
        <p14:creationId xmlns:p14="http://schemas.microsoft.com/office/powerpoint/2010/main" xmlns="" val="482309896"/>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Rectangle 7"/>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6"/>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6" name="Date Placeholder 3"/>
          <p:cNvSpPr>
            <a:spLocks noGrp="1"/>
          </p:cNvSpPr>
          <p:nvPr>
            <p:ph type="dt" sz="half" idx="10"/>
          </p:nvPr>
        </p:nvSpPr>
        <p:spPr/>
        <p:txBody>
          <a:bodyPr/>
          <a:lstStyle>
            <a:lvl1pPr>
              <a:defRPr/>
            </a:lvl1pPr>
          </a:lstStyle>
          <a:p>
            <a:fld id="{DDD1BC27-E6B5-4F82-A801-9F7181F23595}" type="datetime1">
              <a:rPr lang="tr-TR" smtClean="0"/>
              <a:pPr/>
              <a:t>14.1.2020</a:t>
            </a:fld>
            <a:endParaRPr lang="tr-TR"/>
          </a:p>
        </p:txBody>
      </p:sp>
      <p:sp>
        <p:nvSpPr>
          <p:cNvPr id="7" name="Footer Placeholder 4"/>
          <p:cNvSpPr>
            <a:spLocks noGrp="1"/>
          </p:cNvSpPr>
          <p:nvPr>
            <p:ph type="ftr" sz="quarter" idx="11"/>
          </p:nvPr>
        </p:nvSpPr>
        <p:spPr/>
        <p:txBody>
          <a:bodyPr/>
          <a:lstStyle>
            <a:lvl1pPr>
              <a:defRPr/>
            </a:lvl1pPr>
          </a:lstStyle>
          <a:p>
            <a:endParaRPr lang="tr-TR"/>
          </a:p>
        </p:txBody>
      </p:sp>
      <p:sp>
        <p:nvSpPr>
          <p:cNvPr id="8"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D906DC9B-48E4-4B85-9163-395EA57DCE4C}" type="datetime1">
              <a:rPr lang="tr-TR" smtClean="0"/>
              <a:pPr/>
              <a:t>14.1.2020</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Rectangle 6"/>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7"/>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3276600"/>
            <a:ext cx="7543800" cy="1676400"/>
          </a:xfrm>
        </p:spPr>
        <p:txBody>
          <a:bodyPr/>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6" name="Date Placeholder 3"/>
          <p:cNvSpPr>
            <a:spLocks noGrp="1"/>
          </p:cNvSpPr>
          <p:nvPr>
            <p:ph type="dt" sz="half" idx="10"/>
          </p:nvPr>
        </p:nvSpPr>
        <p:spPr/>
        <p:txBody>
          <a:bodyPr/>
          <a:lstStyle>
            <a:lvl1pPr>
              <a:defRPr/>
            </a:lvl1pPr>
          </a:lstStyle>
          <a:p>
            <a:fld id="{898069A1-0373-4223-8706-4BB32A9D4A6B}" type="datetime1">
              <a:rPr lang="tr-TR" smtClean="0"/>
              <a:pPr/>
              <a:t>14.1.2020</a:t>
            </a:fld>
            <a:endParaRPr lang="tr-TR"/>
          </a:p>
        </p:txBody>
      </p:sp>
      <p:sp>
        <p:nvSpPr>
          <p:cNvPr id="7" name="Footer Placeholder 4"/>
          <p:cNvSpPr>
            <a:spLocks noGrp="1"/>
          </p:cNvSpPr>
          <p:nvPr>
            <p:ph type="ftr" sz="quarter" idx="11"/>
          </p:nvPr>
        </p:nvSpPr>
        <p:spPr/>
        <p:txBody>
          <a:bodyPr/>
          <a:lstStyle>
            <a:lvl1pPr>
              <a:defRPr/>
            </a:lvl1pPr>
          </a:lstStyle>
          <a:p>
            <a:endParaRPr lang="tr-TR"/>
          </a:p>
        </p:txBody>
      </p:sp>
      <p:sp>
        <p:nvSpPr>
          <p:cNvPr id="8"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0"/>
          </p:nvPr>
        </p:nvSpPr>
        <p:spPr/>
        <p:txBody>
          <a:bodyPr/>
          <a:lstStyle>
            <a:lvl1pPr>
              <a:defRPr/>
            </a:lvl1pPr>
          </a:lstStyle>
          <a:p>
            <a:fld id="{2B8A4B65-4A6C-4F21-AD27-EB06237EDD08}" type="datetime1">
              <a:rPr lang="tr-TR" smtClean="0"/>
              <a:pPr/>
              <a:t>14.1.2020</a:t>
            </a:fld>
            <a:endParaRPr lang="tr-TR"/>
          </a:p>
        </p:txBody>
      </p:sp>
      <p:sp>
        <p:nvSpPr>
          <p:cNvPr id="6" name="Footer Placeholder 4"/>
          <p:cNvSpPr>
            <a:spLocks noGrp="1"/>
          </p:cNvSpPr>
          <p:nvPr>
            <p:ph type="ftr" sz="quarter" idx="11"/>
          </p:nvPr>
        </p:nvSpPr>
        <p:spPr/>
        <p:txBody>
          <a:bodyPr/>
          <a:lstStyle>
            <a:lvl1pPr>
              <a:defRPr/>
            </a:lvl1pPr>
          </a:lstStyle>
          <a:p>
            <a:endParaRPr lang="tr-TR"/>
          </a:p>
        </p:txBody>
      </p:sp>
      <p:sp>
        <p:nvSpPr>
          <p:cNvPr id="7"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cxnSp>
        <p:nvCxnSpPr>
          <p:cNvPr id="7" name="Straight Connector 10"/>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9" name="Date Placeholder 6"/>
          <p:cNvSpPr>
            <a:spLocks noGrp="1"/>
          </p:cNvSpPr>
          <p:nvPr>
            <p:ph type="dt" sz="half" idx="10"/>
          </p:nvPr>
        </p:nvSpPr>
        <p:spPr/>
        <p:txBody>
          <a:bodyPr/>
          <a:lstStyle>
            <a:lvl1pPr>
              <a:defRPr/>
            </a:lvl1pPr>
          </a:lstStyle>
          <a:p>
            <a:fld id="{BA3DAA3D-072B-4DAA-958B-A32F3D53B4C9}" type="datetime1">
              <a:rPr lang="tr-TR" smtClean="0"/>
              <a:pPr/>
              <a:t>14.1.2020</a:t>
            </a:fld>
            <a:endParaRPr lang="tr-TR"/>
          </a:p>
        </p:txBody>
      </p:sp>
      <p:sp>
        <p:nvSpPr>
          <p:cNvPr id="10" name="Footer Placeholder 7"/>
          <p:cNvSpPr>
            <a:spLocks noGrp="1"/>
          </p:cNvSpPr>
          <p:nvPr>
            <p:ph type="ftr" sz="quarter" idx="11"/>
          </p:nvPr>
        </p:nvSpPr>
        <p:spPr/>
        <p:txBody>
          <a:bodyPr/>
          <a:lstStyle>
            <a:lvl1pPr>
              <a:defRPr/>
            </a:lvl1pPr>
          </a:lstStyle>
          <a:p>
            <a:endParaRPr lang="tr-TR"/>
          </a:p>
        </p:txBody>
      </p:sp>
      <p:sp>
        <p:nvSpPr>
          <p:cNvPr id="11" name="Slide Number Placeholder 8"/>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fld id="{B4580791-4286-4979-B8CC-AE2E1C013F97}" type="datetime1">
              <a:rPr lang="tr-TR" smtClean="0"/>
              <a:pPr/>
              <a:t>14.1.2020</a:t>
            </a:fld>
            <a:endParaRPr lang="tr-TR"/>
          </a:p>
        </p:txBody>
      </p:sp>
      <p:sp>
        <p:nvSpPr>
          <p:cNvPr id="4" name="Footer Placeholder 4"/>
          <p:cNvSpPr>
            <a:spLocks noGrp="1"/>
          </p:cNvSpPr>
          <p:nvPr>
            <p:ph type="ftr" sz="quarter" idx="11"/>
          </p:nvPr>
        </p:nvSpPr>
        <p:spPr/>
        <p:txBody>
          <a:bodyPr/>
          <a:lstStyle>
            <a:lvl1pPr>
              <a:defRPr/>
            </a:lvl1pPr>
          </a:lstStyle>
          <a:p>
            <a:endParaRPr lang="tr-TR"/>
          </a:p>
        </p:txBody>
      </p:sp>
      <p:sp>
        <p:nvSpPr>
          <p:cNvPr id="5"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494A01D-6B2A-407D-AD02-C664C50C2E8F}" type="datetime1">
              <a:rPr lang="tr-TR" smtClean="0"/>
              <a:pPr/>
              <a:t>14.1.2020</a:t>
            </a:fld>
            <a:endParaRPr lang="tr-TR"/>
          </a:p>
        </p:txBody>
      </p:sp>
      <p:sp>
        <p:nvSpPr>
          <p:cNvPr id="3" name="Footer Placeholder 4"/>
          <p:cNvSpPr>
            <a:spLocks noGrp="1"/>
          </p:cNvSpPr>
          <p:nvPr>
            <p:ph type="ftr" sz="quarter" idx="11"/>
          </p:nvPr>
        </p:nvSpPr>
        <p:spPr/>
        <p:txBody>
          <a:bodyPr/>
          <a:lstStyle>
            <a:lvl1pPr>
              <a:defRPr/>
            </a:lvl1pPr>
          </a:lstStyle>
          <a:p>
            <a:endParaRPr lang="tr-TR"/>
          </a:p>
        </p:txBody>
      </p:sp>
      <p:sp>
        <p:nvSpPr>
          <p:cNvPr id="4"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cxnSp>
        <p:nvCxnSpPr>
          <p:cNvPr id="5" name="Straight Connector 9"/>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6" name="Date Placeholder 4"/>
          <p:cNvSpPr>
            <a:spLocks noGrp="1"/>
          </p:cNvSpPr>
          <p:nvPr>
            <p:ph type="dt" sz="half" idx="10"/>
          </p:nvPr>
        </p:nvSpPr>
        <p:spPr/>
        <p:txBody>
          <a:bodyPr/>
          <a:lstStyle>
            <a:lvl1pPr>
              <a:defRPr/>
            </a:lvl1pPr>
          </a:lstStyle>
          <a:p>
            <a:fld id="{51C359CF-385D-4932-8634-3759831CF80C}" type="datetime1">
              <a:rPr lang="tr-TR" smtClean="0"/>
              <a:pPr/>
              <a:t>14.1.2020</a:t>
            </a:fld>
            <a:endParaRPr lang="tr-TR"/>
          </a:p>
        </p:txBody>
      </p:sp>
      <p:sp>
        <p:nvSpPr>
          <p:cNvPr id="7" name="Footer Placeholder 5"/>
          <p:cNvSpPr>
            <a:spLocks noGrp="1"/>
          </p:cNvSpPr>
          <p:nvPr>
            <p:ph type="ftr" sz="quarter" idx="11"/>
          </p:nvPr>
        </p:nvSpPr>
        <p:spPr/>
        <p:txBody>
          <a:bodyPr/>
          <a:lstStyle>
            <a:lvl1pPr>
              <a:defRPr/>
            </a:lvl1pPr>
          </a:lstStyle>
          <a:p>
            <a:endParaRPr lang="tr-TR"/>
          </a:p>
        </p:txBody>
      </p:sp>
      <p:sp>
        <p:nvSpPr>
          <p:cNvPr id="8" name="Slide Number Placeholder 6"/>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endParaRPr lang="en-US" noProof="0"/>
          </a:p>
        </p:txBody>
      </p:sp>
      <p:sp>
        <p:nvSpPr>
          <p:cNvPr id="4" name="Text Placeholder 3"/>
          <p:cNvSpPr>
            <a:spLocks noGrp="1"/>
          </p:cNvSpPr>
          <p:nvPr>
            <p:ph type="body" sz="half" idx="2"/>
          </p:nvPr>
        </p:nvSpPr>
        <p:spPr>
          <a:xfrm>
            <a:off x="850392" y="3505200"/>
            <a:ext cx="73914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fld id="{CAE66546-D913-4F0D-95A3-A2E8ADC35F6C}" type="datetime1">
              <a:rPr lang="tr-TR" smtClean="0"/>
              <a:pPr/>
              <a:t>14.1.2020</a:t>
            </a:fld>
            <a:endParaRPr lang="tr-TR"/>
          </a:p>
        </p:txBody>
      </p:sp>
      <p:sp>
        <p:nvSpPr>
          <p:cNvPr id="6" name="Footer Placeholder 4"/>
          <p:cNvSpPr>
            <a:spLocks noGrp="1"/>
          </p:cNvSpPr>
          <p:nvPr>
            <p:ph type="ftr" sz="quarter" idx="11"/>
          </p:nvPr>
        </p:nvSpPr>
        <p:spPr/>
        <p:txBody>
          <a:bodyPr/>
          <a:lstStyle>
            <a:lvl1pPr>
              <a:defRPr/>
            </a:lvl1pPr>
          </a:lstStyle>
          <a:p>
            <a:endParaRPr lang="tr-TR"/>
          </a:p>
        </p:txBody>
      </p:sp>
      <p:sp>
        <p:nvSpPr>
          <p:cNvPr id="7"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DF6FB7D1-C9BD-4638-9E08-C3EA0D63886F}" type="datetime1">
              <a:rPr lang="tr-TR" smtClean="0"/>
              <a:pPr/>
              <a:t>14.1.2020</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CC7552DF-D25F-4E85-B70C-6DB9714E3501}" type="datetime1">
              <a:rPr lang="tr-TR" smtClean="0"/>
              <a:pPr/>
              <a:t>14.1.2020</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AF4BF256-40C0-4247-88D6-D2DA9A17D1A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4572000"/>
            <a:ext cx="67818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endParaRPr lang="en-US" altLang="tr-TR" smtClean="0"/>
          </a:p>
        </p:txBody>
      </p:sp>
      <p:sp>
        <p:nvSpPr>
          <p:cNvPr id="1027" name="Text Placeholder 2"/>
          <p:cNvSpPr>
            <a:spLocks noGrp="1"/>
          </p:cNvSpPr>
          <p:nvPr>
            <p:ph type="body" idx="1"/>
          </p:nvPr>
        </p:nvSpPr>
        <p:spPr bwMode="auto">
          <a:xfrm>
            <a:off x="762000" y="685800"/>
            <a:ext cx="7543800" cy="3886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0888EAE6-F099-442E-AC35-9E21DE73D0BF}" type="datetime1">
              <a:rPr lang="tr-TR" smtClean="0"/>
              <a:pPr/>
              <a:t>14.1.2020</a:t>
            </a:fld>
            <a:endParaRPr lang="tr-TR"/>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tr-TR"/>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AF4BF256-40C0-4247-88D6-D2DA9A17D1A1}" type="slidenum">
              <a:rPr lang="tr-TR" smtClean="0"/>
              <a:pPr/>
              <a:t>‹#›</a:t>
            </a:fld>
            <a:endParaRPr lang="tr-TR"/>
          </a:p>
        </p:txBody>
      </p:sp>
      <p:sp>
        <p:nvSpPr>
          <p:cNvPr id="8" name="Rectangle 7"/>
          <p:cNvSpPr/>
          <p:nvPr/>
        </p:nvSpPr>
        <p:spPr>
          <a:xfrm>
            <a:off x="777875"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rtl="0" eaLnBrk="1" fontAlgn="base" hangingPunct="1">
        <a:spcBef>
          <a:spcPct val="0"/>
        </a:spcBef>
        <a:spcAft>
          <a:spcPct val="0"/>
        </a:spcAft>
        <a:defRPr sz="5400" kern="1200">
          <a:solidFill>
            <a:srgbClr val="262626"/>
          </a:solidFill>
          <a:latin typeface="+mj-lt"/>
          <a:ea typeface="+mj-ea"/>
          <a:cs typeface="+mj-cs"/>
        </a:defRPr>
      </a:lvl1pPr>
      <a:lvl2pPr algn="l" rtl="0" eaLnBrk="1" fontAlgn="base" hangingPunct="1">
        <a:spcBef>
          <a:spcPct val="0"/>
        </a:spcBef>
        <a:spcAft>
          <a:spcPct val="0"/>
        </a:spcAft>
        <a:defRPr sz="5400">
          <a:solidFill>
            <a:srgbClr val="262626"/>
          </a:solidFill>
          <a:latin typeface="Impact" pitchFamily="34" charset="0"/>
        </a:defRPr>
      </a:lvl2pPr>
      <a:lvl3pPr algn="l" rtl="0" eaLnBrk="1" fontAlgn="base" hangingPunct="1">
        <a:spcBef>
          <a:spcPct val="0"/>
        </a:spcBef>
        <a:spcAft>
          <a:spcPct val="0"/>
        </a:spcAft>
        <a:defRPr sz="5400">
          <a:solidFill>
            <a:srgbClr val="262626"/>
          </a:solidFill>
          <a:latin typeface="Impact" pitchFamily="34" charset="0"/>
        </a:defRPr>
      </a:lvl3pPr>
      <a:lvl4pPr algn="l" rtl="0" eaLnBrk="1" fontAlgn="base" hangingPunct="1">
        <a:spcBef>
          <a:spcPct val="0"/>
        </a:spcBef>
        <a:spcAft>
          <a:spcPct val="0"/>
        </a:spcAft>
        <a:defRPr sz="5400">
          <a:solidFill>
            <a:srgbClr val="262626"/>
          </a:solidFill>
          <a:latin typeface="Impact" pitchFamily="34" charset="0"/>
        </a:defRPr>
      </a:lvl4pPr>
      <a:lvl5pPr algn="l" rtl="0" eaLnBrk="1" fontAlgn="base" hangingPunct="1">
        <a:spcBef>
          <a:spcPct val="0"/>
        </a:spcBef>
        <a:spcAft>
          <a:spcPct val="0"/>
        </a:spcAft>
        <a:defRPr sz="5400">
          <a:solidFill>
            <a:srgbClr val="262626"/>
          </a:solidFill>
          <a:latin typeface="Impact"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1" fontAlgn="base" hangingPunct="1">
        <a:spcBef>
          <a:spcPct val="20000"/>
        </a:spcBef>
        <a:spcAft>
          <a:spcPct val="0"/>
        </a:spcAft>
        <a:buClr>
          <a:schemeClr val="accent1"/>
        </a:buClr>
        <a:buFont typeface="Arial" charset="0"/>
        <a:buChar char="•"/>
        <a:defRPr sz="2400" kern="1200">
          <a:solidFill>
            <a:schemeClr val="tx2"/>
          </a:solidFill>
          <a:latin typeface="+mn-lt"/>
          <a:ea typeface="+mn-ea"/>
          <a:cs typeface="+mn-cs"/>
        </a:defRPr>
      </a:lvl1pPr>
      <a:lvl2pPr marL="593725" indent="-273050" algn="l" rtl="0" eaLnBrk="1" fontAlgn="base" hangingPunct="1">
        <a:spcBef>
          <a:spcPct val="20000"/>
        </a:spcBef>
        <a:spcAft>
          <a:spcPct val="0"/>
        </a:spcAft>
        <a:buClr>
          <a:schemeClr val="accent1"/>
        </a:buClr>
        <a:buFont typeface="Arial" charset="0"/>
        <a:buChar char="•"/>
        <a:defRPr sz="2200" kern="1200">
          <a:solidFill>
            <a:schemeClr val="tx2"/>
          </a:solidFill>
          <a:latin typeface="+mn-lt"/>
          <a:ea typeface="+mn-ea"/>
          <a:cs typeface="+mn-cs"/>
        </a:defRPr>
      </a:lvl2pPr>
      <a:lvl3pPr marL="868363" indent="-228600" algn="l" rtl="0" eaLnBrk="1" fontAlgn="base" hangingPunct="1">
        <a:spcBef>
          <a:spcPct val="20000"/>
        </a:spcBef>
        <a:spcAft>
          <a:spcPct val="0"/>
        </a:spcAft>
        <a:buClr>
          <a:schemeClr val="accent1"/>
        </a:buClr>
        <a:buFont typeface="Arial" charset="0"/>
        <a:buChar char="•"/>
        <a:defRPr sz="2000" kern="1200">
          <a:solidFill>
            <a:schemeClr val="tx2"/>
          </a:solidFill>
          <a:latin typeface="+mn-lt"/>
          <a:ea typeface="+mn-ea"/>
          <a:cs typeface="+mn-cs"/>
        </a:defRPr>
      </a:lvl3pPr>
      <a:lvl4pPr marL="1143000" indent="-228600" algn="l" rtl="0" eaLnBrk="1" fontAlgn="base" hangingPunct="1">
        <a:spcBef>
          <a:spcPct val="20000"/>
        </a:spcBef>
        <a:spcAft>
          <a:spcPct val="0"/>
        </a:spcAft>
        <a:buClr>
          <a:schemeClr val="accent1"/>
        </a:buClr>
        <a:buFont typeface="Arial" charset="0"/>
        <a:buChar char="•"/>
        <a:defRPr kern="1200">
          <a:solidFill>
            <a:schemeClr val="tx2"/>
          </a:solidFill>
          <a:latin typeface="+mn-lt"/>
          <a:ea typeface="+mn-ea"/>
          <a:cs typeface="+mn-cs"/>
        </a:defRPr>
      </a:lvl4pPr>
      <a:lvl5pPr marL="1371600" indent="-228600" algn="l" rtl="0" eaLnBrk="1" fontAlgn="base" hangingPunct="1">
        <a:spcBef>
          <a:spcPct val="20000"/>
        </a:spcBef>
        <a:spcAft>
          <a:spcPct val="0"/>
        </a:spcAft>
        <a:buClr>
          <a:schemeClr val="accent1"/>
        </a:buClr>
        <a:buFont typeface="Arial" charset="0"/>
        <a:buChar char="•"/>
        <a:defRPr kern="120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Öğr</a:t>
            </a:r>
            <a:r>
              <a:rPr lang="tr-TR" dirty="0" smtClean="0"/>
              <a:t>. Gör. Fatih Mehmet ŞAHİN.</a:t>
            </a:r>
            <a:endParaRPr lang="tr-TR" dirty="0"/>
          </a:p>
        </p:txBody>
      </p:sp>
      <p:sp>
        <p:nvSpPr>
          <p:cNvPr id="4" name="İçerik Yer Tutucusu 3"/>
          <p:cNvSpPr>
            <a:spLocks noGrp="1"/>
          </p:cNvSpPr>
          <p:nvPr>
            <p:ph idx="1"/>
          </p:nvPr>
        </p:nvSpPr>
        <p:spPr/>
        <p:txBody>
          <a:bodyPr>
            <a:normAutofit/>
          </a:bodyPr>
          <a:lstStyle/>
          <a:p>
            <a:endParaRPr lang="tr-TR" dirty="0"/>
          </a:p>
        </p:txBody>
      </p:sp>
    </p:spTree>
    <p:extLst>
      <p:ext uri="{BB962C8B-B14F-4D97-AF65-F5344CB8AC3E}">
        <p14:creationId xmlns:p14="http://schemas.microsoft.com/office/powerpoint/2010/main" xmlns="" val="33510990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effectLst/>
              </a:rPr>
              <a:t>e-SAĞLIĞIN</a:t>
            </a:r>
            <a:r>
              <a:rPr lang="tr-TR" sz="3200" dirty="0">
                <a:effectLst/>
              </a:rPr>
              <a:t> </a:t>
            </a:r>
            <a:r>
              <a:rPr lang="tr-TR" sz="3200" b="1" dirty="0">
                <a:effectLst/>
              </a:rPr>
              <a:t>TANIMI</a:t>
            </a:r>
            <a:r>
              <a:rPr lang="tr-TR" sz="3200" dirty="0">
                <a:effectLst/>
              </a:rPr>
              <a:t> </a:t>
            </a:r>
            <a:r>
              <a:rPr lang="tr-TR" sz="3200" b="1" dirty="0">
                <a:effectLst/>
              </a:rPr>
              <a:t>VE</a:t>
            </a:r>
            <a:r>
              <a:rPr lang="tr-TR" sz="3200" dirty="0">
                <a:effectLst/>
              </a:rPr>
              <a:t> </a:t>
            </a:r>
            <a:r>
              <a:rPr lang="tr-TR" sz="3200" b="1" dirty="0">
                <a:effectLst/>
              </a:rPr>
              <a:t>AMAÇLARI</a:t>
            </a:r>
            <a:endParaRPr lang="tr-TR" sz="3200" dirty="0">
              <a:effectLst/>
            </a:endParaRPr>
          </a:p>
        </p:txBody>
      </p:sp>
      <p:sp>
        <p:nvSpPr>
          <p:cNvPr id="3" name="İçerik Yer Tutucusu 2"/>
          <p:cNvSpPr>
            <a:spLocks noGrp="1"/>
          </p:cNvSpPr>
          <p:nvPr>
            <p:ph idx="1"/>
          </p:nvPr>
        </p:nvSpPr>
        <p:spPr/>
        <p:txBody>
          <a:bodyPr>
            <a:normAutofit fontScale="92500" lnSpcReduction="10000"/>
          </a:bodyPr>
          <a:lstStyle/>
          <a:p>
            <a:pPr algn="just"/>
            <a:r>
              <a:rPr lang="tr-TR" dirty="0"/>
              <a:t>e-Sağlık farklı şekillerde tanımlanabilir. </a:t>
            </a:r>
            <a:endParaRPr lang="tr-TR" dirty="0" smtClean="0"/>
          </a:p>
          <a:p>
            <a:pPr algn="just"/>
            <a:r>
              <a:rPr lang="tr-TR" dirty="0" smtClean="0"/>
              <a:t>e-Sağlık</a:t>
            </a:r>
            <a:r>
              <a:rPr lang="tr-TR" dirty="0"/>
              <a:t>, gelecekteki sağlık bakım politikasını belirleyen bir araçtır. </a:t>
            </a:r>
            <a:endParaRPr lang="tr-TR" dirty="0" smtClean="0"/>
          </a:p>
          <a:p>
            <a:pPr algn="just"/>
            <a:endParaRPr lang="tr-TR" dirty="0" smtClean="0"/>
          </a:p>
          <a:p>
            <a:pPr algn="just"/>
            <a:r>
              <a:rPr lang="tr-TR" dirty="0" smtClean="0"/>
              <a:t>Yükselen </a:t>
            </a:r>
            <a:r>
              <a:rPr lang="tr-TR" dirty="0"/>
              <a:t>hasta beklentilerinin karşılanması, maliyetlerin düşürülmesi ve daha kaliteli bir hizmet alınması için bir çözüm olan e-sağlık, sağlık hizmetlerinin etkin ve verimli sunulabilmesi, </a:t>
            </a:r>
            <a:r>
              <a:rPr lang="tr-TR" dirty="0" smtClean="0"/>
              <a:t> vatandaşın </a:t>
            </a:r>
            <a:r>
              <a:rPr lang="tr-TR" dirty="0"/>
              <a:t>hızlı erişiminin </a:t>
            </a:r>
            <a:r>
              <a:rPr lang="tr-TR" dirty="0" smtClean="0"/>
              <a:t>sağlanması, personel </a:t>
            </a:r>
            <a:r>
              <a:rPr lang="tr-TR" dirty="0"/>
              <a:t>motivasyonu ve ilgili paydaşlar ile veri paylaşımının sürdürülebilir olması için internetin ve bilişim teknolojilerinin sağlık alanında kullanılmasıdır.</a:t>
            </a:r>
          </a:p>
          <a:p>
            <a:endParaRPr lang="tr-TR" dirty="0"/>
          </a:p>
        </p:txBody>
      </p:sp>
    </p:spTree>
    <p:extLst>
      <p:ext uri="{BB962C8B-B14F-4D97-AF65-F5344CB8AC3E}">
        <p14:creationId xmlns:p14="http://schemas.microsoft.com/office/powerpoint/2010/main" xmlns="" val="331280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TANIMI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AMAÇLARI</a:t>
            </a:r>
            <a:endParaRPr lang="tr-TR" dirty="0"/>
          </a:p>
        </p:txBody>
      </p:sp>
      <p:sp>
        <p:nvSpPr>
          <p:cNvPr id="3" name="İçerik Yer Tutucusu 2"/>
          <p:cNvSpPr>
            <a:spLocks noGrp="1"/>
          </p:cNvSpPr>
          <p:nvPr>
            <p:ph idx="1"/>
          </p:nvPr>
        </p:nvSpPr>
        <p:spPr>
          <a:xfrm>
            <a:off x="762000" y="685800"/>
            <a:ext cx="7543800" cy="4615408"/>
          </a:xfrm>
        </p:spPr>
        <p:txBody>
          <a:bodyPr>
            <a:normAutofit fontScale="62500" lnSpcReduction="20000"/>
          </a:bodyPr>
          <a:lstStyle/>
          <a:p>
            <a:pPr algn="just"/>
            <a:r>
              <a:rPr lang="tr-TR" sz="3700" dirty="0"/>
              <a:t>Bir e-sağlık araştırmacısı olan </a:t>
            </a:r>
            <a:r>
              <a:rPr lang="tr-TR" sz="3700" dirty="0" err="1"/>
              <a:t>Gunter</a:t>
            </a:r>
            <a:r>
              <a:rPr lang="tr-TR" sz="3700" dirty="0"/>
              <a:t> </a:t>
            </a:r>
            <a:r>
              <a:rPr lang="tr-TR" sz="3700" dirty="0" err="1"/>
              <a:t>Eysenbach’a</a:t>
            </a:r>
            <a:r>
              <a:rPr lang="tr-TR" sz="3700" dirty="0"/>
              <a:t> göre </a:t>
            </a:r>
            <a:r>
              <a:rPr lang="tr-TR" sz="3700" b="1" dirty="0"/>
              <a:t>e-sağlık; </a:t>
            </a:r>
            <a:endParaRPr lang="tr-TR" sz="3700" b="1" dirty="0" smtClean="0"/>
          </a:p>
          <a:p>
            <a:pPr algn="just"/>
            <a:endParaRPr lang="tr-TR" sz="3700" dirty="0" smtClean="0"/>
          </a:p>
          <a:p>
            <a:pPr algn="just"/>
            <a:r>
              <a:rPr lang="tr-TR" sz="3700" dirty="0" smtClean="0"/>
              <a:t>“</a:t>
            </a:r>
            <a:r>
              <a:rPr lang="tr-TR" sz="3700" dirty="0"/>
              <a:t>İnternet ve benzer teknolojilerin, hizmete ait verilerin elde edilmesi, aktarılması ve geliştirilmesi suretiyle sağlık hizmet kalitesinin geliştirilmesini sağlayan ve medikal informatik, sağlık hizmetleri ve süreçlerinin kesişim kümesini oluşturan önemli bir alandır. </a:t>
            </a:r>
            <a:endParaRPr lang="tr-TR" sz="3700" dirty="0" smtClean="0"/>
          </a:p>
          <a:p>
            <a:pPr algn="just"/>
            <a:endParaRPr lang="tr-TR" sz="3700" dirty="0"/>
          </a:p>
          <a:p>
            <a:pPr algn="just"/>
            <a:r>
              <a:rPr lang="tr-TR" sz="3700" dirty="0" smtClean="0"/>
              <a:t>Daha </a:t>
            </a:r>
            <a:r>
              <a:rPr lang="tr-TR" sz="3700" dirty="0"/>
              <a:t>geniş anlamıyla ele alındığında, sadece teknik gelişmeyi adres gösteren değil, yerel ve genel sağlık hizmetlerinin gelişmesi için bilgi ve haberleşme teknolojilerinin kullanılmasını gerekli gören bir düşünce tarzı, anlayış ve kavrayıştır”.</a:t>
            </a:r>
          </a:p>
          <a:p>
            <a:endParaRPr lang="tr-TR" dirty="0"/>
          </a:p>
        </p:txBody>
      </p:sp>
    </p:spTree>
    <p:extLst>
      <p:ext uri="{BB962C8B-B14F-4D97-AF65-F5344CB8AC3E}">
        <p14:creationId xmlns:p14="http://schemas.microsoft.com/office/powerpoint/2010/main" xmlns="" val="391150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TANIMI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AMAÇLARI</a:t>
            </a:r>
            <a:endParaRPr lang="tr-TR" dirty="0"/>
          </a:p>
        </p:txBody>
      </p:sp>
      <p:sp>
        <p:nvSpPr>
          <p:cNvPr id="3" name="İçerik Yer Tutucusu 2"/>
          <p:cNvSpPr>
            <a:spLocks noGrp="1"/>
          </p:cNvSpPr>
          <p:nvPr>
            <p:ph idx="1"/>
          </p:nvPr>
        </p:nvSpPr>
        <p:spPr>
          <a:xfrm>
            <a:off x="762000" y="980728"/>
            <a:ext cx="7543800" cy="4104456"/>
          </a:xfrm>
        </p:spPr>
        <p:txBody>
          <a:bodyPr>
            <a:normAutofit fontScale="25000" lnSpcReduction="20000"/>
          </a:bodyPr>
          <a:lstStyle/>
          <a:p>
            <a:r>
              <a:rPr lang="tr-TR" sz="7200" dirty="0" err="1"/>
              <a:t>Eysenbach</a:t>
            </a:r>
            <a:r>
              <a:rPr lang="tr-TR" sz="7200" dirty="0"/>
              <a:t>, e-sağlık ifadesindeki “e” harfinin sadece “elektronik” anlamı taşımadığını ifade ederek</a:t>
            </a:r>
            <a:r>
              <a:rPr lang="tr-TR" sz="7200" b="1" dirty="0"/>
              <a:t>, “e” ile başlayan 10 önemli özellik daha eklemiştir</a:t>
            </a:r>
            <a:r>
              <a:rPr lang="tr-TR" sz="7200" b="1" dirty="0" smtClean="0"/>
              <a:t>:</a:t>
            </a:r>
          </a:p>
          <a:p>
            <a:endParaRPr lang="tr-TR" sz="7200" dirty="0"/>
          </a:p>
          <a:p>
            <a:r>
              <a:rPr lang="tr-TR" sz="7200" b="1" dirty="0" smtClean="0"/>
              <a:t></a:t>
            </a:r>
            <a:r>
              <a:rPr lang="tr-TR" sz="7200" b="1" dirty="0" err="1" smtClean="0"/>
              <a:t>Efficiency</a:t>
            </a:r>
            <a:r>
              <a:rPr lang="tr-TR" sz="7200" b="1" dirty="0" smtClean="0"/>
              <a:t> </a:t>
            </a:r>
            <a:r>
              <a:rPr lang="tr-TR" sz="7200" b="1" dirty="0"/>
              <a:t>(Verimlilik</a:t>
            </a:r>
            <a:r>
              <a:rPr lang="tr-TR" sz="7200" b="1" dirty="0" smtClean="0"/>
              <a:t>)</a:t>
            </a:r>
            <a:r>
              <a:rPr lang="tr-TR" sz="7200" b="1" dirty="0"/>
              <a:t> </a:t>
            </a:r>
          </a:p>
          <a:p>
            <a:r>
              <a:rPr lang="tr-TR" sz="7200" b="1" dirty="0" smtClean="0"/>
              <a:t></a:t>
            </a:r>
            <a:r>
              <a:rPr lang="tr-TR" sz="7200" b="1" dirty="0" err="1" smtClean="0"/>
              <a:t>Enhancing</a:t>
            </a:r>
            <a:r>
              <a:rPr lang="tr-TR" sz="7200" b="1" dirty="0" smtClean="0"/>
              <a:t> </a:t>
            </a:r>
            <a:r>
              <a:rPr lang="tr-TR" sz="7200" b="1" dirty="0" err="1"/>
              <a:t>quality</a:t>
            </a:r>
            <a:r>
              <a:rPr lang="tr-TR" sz="7200" b="1" dirty="0"/>
              <a:t> (Kalitenin artırılması) </a:t>
            </a:r>
            <a:r>
              <a:rPr lang="tr-TR" sz="7200" b="1" dirty="0" smtClean="0"/>
              <a:t></a:t>
            </a:r>
            <a:r>
              <a:rPr lang="tr-TR" sz="7200" b="1" dirty="0"/>
              <a:t>	</a:t>
            </a:r>
            <a:endParaRPr lang="tr-TR" sz="7200" b="1" dirty="0" smtClean="0"/>
          </a:p>
          <a:p>
            <a:r>
              <a:rPr lang="tr-TR" sz="7200" b="1" dirty="0" err="1" smtClean="0"/>
              <a:t>Evidence</a:t>
            </a:r>
            <a:r>
              <a:rPr lang="tr-TR" sz="7200" b="1" dirty="0" smtClean="0"/>
              <a:t> </a:t>
            </a:r>
            <a:r>
              <a:rPr lang="tr-TR" sz="7200" b="1" dirty="0" err="1"/>
              <a:t>based</a:t>
            </a:r>
            <a:r>
              <a:rPr lang="tr-TR" sz="7200" b="1" dirty="0"/>
              <a:t> (Kanıta </a:t>
            </a:r>
            <a:r>
              <a:rPr lang="tr-TR" sz="7200" b="1" dirty="0" smtClean="0"/>
              <a:t>dayalı)</a:t>
            </a:r>
          </a:p>
          <a:p>
            <a:r>
              <a:rPr lang="tr-TR" sz="7200" b="1" dirty="0" err="1" smtClean="0"/>
              <a:t>Empowerment</a:t>
            </a:r>
            <a:r>
              <a:rPr lang="tr-TR" sz="7200" b="1" dirty="0" smtClean="0"/>
              <a:t> </a:t>
            </a:r>
            <a:r>
              <a:rPr lang="tr-TR" sz="7200" b="1" dirty="0"/>
              <a:t>(Güçlendirme) </a:t>
            </a:r>
            <a:r>
              <a:rPr lang="tr-TR" sz="7200" b="1" dirty="0" smtClean="0"/>
              <a:t></a:t>
            </a:r>
            <a:r>
              <a:rPr lang="tr-TR" sz="7200" b="1" dirty="0"/>
              <a:t>	</a:t>
            </a:r>
            <a:endParaRPr lang="tr-TR" sz="7200" b="1" dirty="0" smtClean="0"/>
          </a:p>
          <a:p>
            <a:r>
              <a:rPr lang="tr-TR" sz="7200" b="1" dirty="0" err="1" smtClean="0"/>
              <a:t>Encouragement</a:t>
            </a:r>
            <a:r>
              <a:rPr lang="tr-TR" sz="7200" b="1" dirty="0" smtClean="0"/>
              <a:t> </a:t>
            </a:r>
            <a:r>
              <a:rPr lang="tr-TR" sz="7200" b="1" dirty="0"/>
              <a:t>(Teşvik etme) 	</a:t>
            </a:r>
            <a:endParaRPr lang="tr-TR" sz="7200" b="1" dirty="0" smtClean="0"/>
          </a:p>
          <a:p>
            <a:r>
              <a:rPr lang="tr-TR" sz="7200" b="1" dirty="0" err="1" smtClean="0"/>
              <a:t>Education</a:t>
            </a:r>
            <a:r>
              <a:rPr lang="tr-TR" sz="7200" b="1" dirty="0" smtClean="0"/>
              <a:t> </a:t>
            </a:r>
            <a:r>
              <a:rPr lang="tr-TR" sz="7200" b="1" dirty="0"/>
              <a:t>(Eğitim</a:t>
            </a:r>
            <a:r>
              <a:rPr lang="tr-TR" sz="7200" b="1" dirty="0" smtClean="0"/>
              <a:t>)</a:t>
            </a:r>
            <a:endParaRPr lang="tr-TR" sz="7200" b="1" dirty="0"/>
          </a:p>
          <a:p>
            <a:r>
              <a:rPr lang="tr-TR" sz="7200" b="1" dirty="0" smtClean="0"/>
              <a:t></a:t>
            </a:r>
            <a:r>
              <a:rPr lang="tr-TR" sz="7200" b="1" dirty="0" err="1" smtClean="0"/>
              <a:t>Enabling</a:t>
            </a:r>
            <a:r>
              <a:rPr lang="tr-TR" sz="7200" b="1" dirty="0" smtClean="0"/>
              <a:t> </a:t>
            </a:r>
            <a:r>
              <a:rPr lang="tr-TR" sz="7200" b="1" dirty="0" err="1"/>
              <a:t>information</a:t>
            </a:r>
            <a:r>
              <a:rPr lang="tr-TR" sz="7200" b="1" dirty="0"/>
              <a:t> </a:t>
            </a:r>
            <a:r>
              <a:rPr lang="tr-TR" sz="7200" b="1" dirty="0" err="1"/>
              <a:t>exchange</a:t>
            </a:r>
            <a:r>
              <a:rPr lang="tr-TR" sz="7200" b="1" dirty="0"/>
              <a:t> (Bilgi alış-verişine imkân tanıyan</a:t>
            </a:r>
            <a:r>
              <a:rPr lang="tr-TR" sz="7200" b="1" dirty="0" smtClean="0"/>
              <a:t>)</a:t>
            </a:r>
            <a:endParaRPr lang="tr-TR" sz="7200" b="1" dirty="0"/>
          </a:p>
          <a:p>
            <a:r>
              <a:rPr lang="tr-TR" sz="7200" b="1" dirty="0" smtClean="0"/>
              <a:t></a:t>
            </a:r>
            <a:r>
              <a:rPr lang="tr-TR" sz="7200" b="1" dirty="0" err="1" smtClean="0"/>
              <a:t>Extending</a:t>
            </a:r>
            <a:r>
              <a:rPr lang="tr-TR" sz="7200" b="1" dirty="0" smtClean="0"/>
              <a:t> </a:t>
            </a:r>
            <a:r>
              <a:rPr lang="tr-TR" sz="7200" b="1" dirty="0" err="1"/>
              <a:t>the</a:t>
            </a:r>
            <a:r>
              <a:rPr lang="tr-TR" sz="7200" b="1" dirty="0"/>
              <a:t> </a:t>
            </a:r>
            <a:r>
              <a:rPr lang="tr-TR" sz="7200" b="1" dirty="0" err="1"/>
              <a:t>scope</a:t>
            </a:r>
            <a:r>
              <a:rPr lang="tr-TR" sz="7200" b="1" dirty="0"/>
              <a:t> of </a:t>
            </a:r>
            <a:r>
              <a:rPr lang="tr-TR" sz="7200" b="1" dirty="0" err="1"/>
              <a:t>health</a:t>
            </a:r>
            <a:r>
              <a:rPr lang="tr-TR" sz="7200" b="1" dirty="0"/>
              <a:t> </a:t>
            </a:r>
            <a:r>
              <a:rPr lang="tr-TR" sz="7200" b="1" dirty="0" err="1"/>
              <a:t>care</a:t>
            </a:r>
            <a:r>
              <a:rPr lang="tr-TR" sz="7200" b="1" dirty="0"/>
              <a:t> (Sağlık hizmet kapsamını genişleten) </a:t>
            </a:r>
            <a:endParaRPr lang="tr-TR" sz="7200" b="1" dirty="0" smtClean="0"/>
          </a:p>
          <a:p>
            <a:r>
              <a:rPr lang="tr-TR" sz="7200" b="1" dirty="0" smtClean="0"/>
              <a:t></a:t>
            </a:r>
            <a:r>
              <a:rPr lang="tr-TR" sz="7200" b="1" dirty="0" err="1" smtClean="0"/>
              <a:t>Ethics</a:t>
            </a:r>
            <a:r>
              <a:rPr lang="tr-TR" sz="7200" b="1" dirty="0" smtClean="0"/>
              <a:t> </a:t>
            </a:r>
            <a:r>
              <a:rPr lang="tr-TR" sz="7200" b="1" dirty="0"/>
              <a:t>(Etik</a:t>
            </a:r>
            <a:r>
              <a:rPr lang="tr-TR" sz="7200" b="1" dirty="0" smtClean="0"/>
              <a:t>)</a:t>
            </a:r>
          </a:p>
          <a:p>
            <a:r>
              <a:rPr lang="tr-TR" sz="7200" b="1" dirty="0" err="1" smtClean="0"/>
              <a:t>Equity</a:t>
            </a:r>
            <a:r>
              <a:rPr lang="tr-TR" sz="7200" b="1" dirty="0" smtClean="0"/>
              <a:t> </a:t>
            </a:r>
            <a:r>
              <a:rPr lang="tr-TR" sz="7200" b="1" dirty="0"/>
              <a:t>(</a:t>
            </a:r>
            <a:r>
              <a:rPr lang="tr-TR" sz="7200" b="1" dirty="0" err="1"/>
              <a:t>Özkaynak</a:t>
            </a:r>
            <a:r>
              <a:rPr lang="tr-TR" sz="7200" b="1" dirty="0"/>
              <a:t>/değer)</a:t>
            </a:r>
          </a:p>
          <a:p>
            <a:endParaRPr lang="tr-TR" dirty="0"/>
          </a:p>
        </p:txBody>
      </p:sp>
    </p:spTree>
    <p:extLst>
      <p:ext uri="{BB962C8B-B14F-4D97-AF65-F5344CB8AC3E}">
        <p14:creationId xmlns:p14="http://schemas.microsoft.com/office/powerpoint/2010/main" xmlns="" val="406978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 calcmode="lin" valueType="num">
                                      <p:cBhvr additive="base">
                                        <p:cTn id="6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TANIMI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AMAÇLARI</a:t>
            </a:r>
            <a:endParaRPr lang="tr-TR" dirty="0"/>
          </a:p>
        </p:txBody>
      </p:sp>
      <p:sp>
        <p:nvSpPr>
          <p:cNvPr id="3" name="İçerik Yer Tutucusu 2"/>
          <p:cNvSpPr>
            <a:spLocks noGrp="1"/>
          </p:cNvSpPr>
          <p:nvPr>
            <p:ph idx="1"/>
          </p:nvPr>
        </p:nvSpPr>
        <p:spPr>
          <a:xfrm>
            <a:off x="762000" y="685800"/>
            <a:ext cx="7543800" cy="4687416"/>
          </a:xfrm>
        </p:spPr>
        <p:txBody>
          <a:bodyPr>
            <a:normAutofit fontScale="85000" lnSpcReduction="10000"/>
          </a:bodyPr>
          <a:lstStyle/>
          <a:p>
            <a:r>
              <a:rPr lang="tr-TR" sz="2600" dirty="0"/>
              <a:t>Türkiye’de e-sağlık çalışmaları Sağlık Bakanlığı’nca 2003 yılında başlatılmış ve 2004 yılı Ocak ayında tamamlanarak e-sağlığın tanıtımına başlanmıştır. </a:t>
            </a:r>
            <a:endParaRPr lang="tr-TR" sz="2600" dirty="0" smtClean="0"/>
          </a:p>
          <a:p>
            <a:endParaRPr lang="tr-TR" sz="2600" dirty="0"/>
          </a:p>
          <a:p>
            <a:r>
              <a:rPr lang="tr-TR" sz="2600" dirty="0" smtClean="0"/>
              <a:t>Sağlık </a:t>
            </a:r>
            <a:r>
              <a:rPr lang="tr-TR" sz="2600" dirty="0"/>
              <a:t>Bakanlığı’nın e-sağlık vizyonu; </a:t>
            </a:r>
            <a:endParaRPr lang="tr-TR" sz="2600" dirty="0" smtClean="0"/>
          </a:p>
          <a:p>
            <a:endParaRPr lang="tr-TR" sz="2600" dirty="0" smtClean="0"/>
          </a:p>
          <a:p>
            <a:pPr algn="just"/>
            <a:r>
              <a:rPr lang="tr-TR" sz="2600" dirty="0" smtClean="0"/>
              <a:t>sağlık </a:t>
            </a:r>
            <a:r>
              <a:rPr lang="tr-TR" sz="2600" dirty="0"/>
              <a:t>verileri için erişim hakları tanımlanmış yetkili kişi ve kuruluşlarca ulaşılabilir, </a:t>
            </a:r>
            <a:r>
              <a:rPr lang="tr-TR" sz="2600" dirty="0" smtClean="0"/>
              <a:t> tüm </a:t>
            </a:r>
            <a:r>
              <a:rPr lang="tr-TR" sz="2600" dirty="0"/>
              <a:t>vatandaşları </a:t>
            </a:r>
            <a:r>
              <a:rPr lang="tr-TR" sz="2600" dirty="0" smtClean="0"/>
              <a:t>kapsayan, her </a:t>
            </a:r>
            <a:r>
              <a:rPr lang="tr-TR" sz="2600" dirty="0"/>
              <a:t>bireyin kendi kişisel sağlık verilerine erişebildiği, </a:t>
            </a:r>
            <a:r>
              <a:rPr lang="tr-TR" sz="2600" dirty="0" smtClean="0"/>
              <a:t> uluslararası </a:t>
            </a:r>
            <a:r>
              <a:rPr lang="tr-TR" sz="2600" dirty="0"/>
              <a:t>standartlarla uyumlu, </a:t>
            </a:r>
            <a:r>
              <a:rPr lang="tr-TR" sz="2600" dirty="0" smtClean="0"/>
              <a:t>karar </a:t>
            </a:r>
            <a:r>
              <a:rPr lang="tr-TR" sz="2600" dirty="0"/>
              <a:t>destek sistemleri ile desteklenen, </a:t>
            </a:r>
            <a:r>
              <a:rPr lang="tr-TR" sz="2600" dirty="0" smtClean="0"/>
              <a:t> yüksek </a:t>
            </a:r>
            <a:r>
              <a:rPr lang="tr-TR" sz="2600" dirty="0"/>
              <a:t>bant genişlikli ve tüm ülkeyi kapsayan bir iletişim omurgasında paylaşılması ve </a:t>
            </a:r>
            <a:r>
              <a:rPr lang="tr-TR" sz="2600" dirty="0" smtClean="0"/>
              <a:t>tele-tıp </a:t>
            </a:r>
            <a:r>
              <a:rPr lang="tr-TR" sz="2600" dirty="0"/>
              <a:t>ve tele-sağlık uygulamalarına varan teknolojilerin </a:t>
            </a:r>
            <a:r>
              <a:rPr lang="tr-TR" dirty="0"/>
              <a:t>mesleki pratikte kullanılmasını temel alan ulusal sağlık bilgi sisteminin kurulmasıdır.</a:t>
            </a:r>
          </a:p>
          <a:p>
            <a:endParaRPr lang="tr-TR" dirty="0"/>
          </a:p>
        </p:txBody>
      </p:sp>
    </p:spTree>
    <p:extLst>
      <p:ext uri="{BB962C8B-B14F-4D97-AF65-F5344CB8AC3E}">
        <p14:creationId xmlns:p14="http://schemas.microsoft.com/office/powerpoint/2010/main" xmlns="" val="109749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TANIMI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AMAÇLARI</a:t>
            </a:r>
            <a:endParaRPr lang="tr-TR" dirty="0"/>
          </a:p>
        </p:txBody>
      </p:sp>
      <p:sp>
        <p:nvSpPr>
          <p:cNvPr id="3" name="İçerik Yer Tutucusu 2"/>
          <p:cNvSpPr>
            <a:spLocks noGrp="1"/>
          </p:cNvSpPr>
          <p:nvPr>
            <p:ph idx="1"/>
          </p:nvPr>
        </p:nvSpPr>
        <p:spPr>
          <a:xfrm>
            <a:off x="762000" y="685800"/>
            <a:ext cx="7543800" cy="4831432"/>
          </a:xfrm>
        </p:spPr>
        <p:txBody>
          <a:bodyPr>
            <a:normAutofit fontScale="85000" lnSpcReduction="20000"/>
          </a:bodyPr>
          <a:lstStyle/>
          <a:p>
            <a:r>
              <a:rPr lang="tr-TR" b="1" dirty="0">
                <a:solidFill>
                  <a:srgbClr val="FF0000"/>
                </a:solidFill>
              </a:rPr>
              <a:t>e-Sağlığın temel amacı; </a:t>
            </a:r>
            <a:endParaRPr lang="tr-TR" b="1" dirty="0" smtClean="0">
              <a:solidFill>
                <a:srgbClr val="FF0000"/>
              </a:solidFill>
            </a:endParaRPr>
          </a:p>
          <a:p>
            <a:endParaRPr lang="tr-TR" dirty="0" smtClean="0"/>
          </a:p>
          <a:p>
            <a:r>
              <a:rPr lang="tr-TR" dirty="0" smtClean="0"/>
              <a:t>herkes </a:t>
            </a:r>
            <a:r>
              <a:rPr lang="tr-TR" dirty="0"/>
              <a:t>için sağlık hizmetlerinin kalitesini, </a:t>
            </a:r>
            <a:endParaRPr lang="tr-TR" dirty="0" smtClean="0"/>
          </a:p>
          <a:p>
            <a:r>
              <a:rPr lang="tr-TR" dirty="0" smtClean="0"/>
              <a:t>etkililiğini</a:t>
            </a:r>
            <a:r>
              <a:rPr lang="tr-TR" dirty="0"/>
              <a:t>, </a:t>
            </a:r>
            <a:endParaRPr lang="tr-TR" dirty="0" smtClean="0"/>
          </a:p>
          <a:p>
            <a:r>
              <a:rPr lang="tr-TR" dirty="0" smtClean="0"/>
              <a:t>erişilebilirliğini</a:t>
            </a:r>
            <a:r>
              <a:rPr lang="tr-TR" dirty="0"/>
              <a:t>, </a:t>
            </a:r>
            <a:endParaRPr lang="tr-TR" dirty="0" smtClean="0"/>
          </a:p>
          <a:p>
            <a:r>
              <a:rPr lang="tr-TR" dirty="0" smtClean="0"/>
              <a:t>hakkaniyeti</a:t>
            </a:r>
            <a:r>
              <a:rPr lang="tr-TR" dirty="0"/>
              <a:t>, </a:t>
            </a:r>
            <a:endParaRPr lang="tr-TR" dirty="0" smtClean="0"/>
          </a:p>
          <a:p>
            <a:r>
              <a:rPr lang="tr-TR" dirty="0" smtClean="0"/>
              <a:t>verimliliği</a:t>
            </a:r>
            <a:r>
              <a:rPr lang="tr-TR" dirty="0"/>
              <a:t>, </a:t>
            </a:r>
            <a:endParaRPr lang="tr-TR" dirty="0" smtClean="0"/>
          </a:p>
          <a:p>
            <a:r>
              <a:rPr lang="tr-TR" dirty="0" smtClean="0"/>
              <a:t>hastaların </a:t>
            </a:r>
            <a:r>
              <a:rPr lang="tr-TR" dirty="0"/>
              <a:t>güçlendirilmesini, </a:t>
            </a:r>
            <a:endParaRPr lang="tr-TR" dirty="0" smtClean="0"/>
          </a:p>
          <a:p>
            <a:r>
              <a:rPr lang="tr-TR" dirty="0" smtClean="0"/>
              <a:t>sağlık </a:t>
            </a:r>
            <a:r>
              <a:rPr lang="tr-TR" dirty="0"/>
              <a:t>profesyonellerinin ve tüketicilerin eğitilmesini</a:t>
            </a:r>
            <a:r>
              <a:rPr lang="tr-TR" dirty="0" smtClean="0"/>
              <a:t>,</a:t>
            </a:r>
          </a:p>
          <a:p>
            <a:r>
              <a:rPr lang="tr-TR" dirty="0" smtClean="0"/>
              <a:t>elektronik </a:t>
            </a:r>
            <a:r>
              <a:rPr lang="tr-TR" dirty="0"/>
              <a:t>sağlık kaydının oluşturulmasını</a:t>
            </a:r>
            <a:r>
              <a:rPr lang="tr-TR" dirty="0" smtClean="0"/>
              <a:t>, </a:t>
            </a:r>
          </a:p>
          <a:p>
            <a:r>
              <a:rPr lang="tr-TR" dirty="0" smtClean="0"/>
              <a:t>yöneticiler </a:t>
            </a:r>
            <a:r>
              <a:rPr lang="tr-TR" dirty="0"/>
              <a:t>için veri-analiz desteğinin sağlanmasını, </a:t>
            </a:r>
            <a:endParaRPr lang="tr-TR" dirty="0" smtClean="0"/>
          </a:p>
          <a:p>
            <a:r>
              <a:rPr lang="tr-TR" dirty="0" smtClean="0"/>
              <a:t>veri </a:t>
            </a:r>
            <a:r>
              <a:rPr lang="tr-TR" dirty="0"/>
              <a:t>akışının hızlanmasını, </a:t>
            </a:r>
            <a:endParaRPr lang="tr-TR" dirty="0" smtClean="0"/>
          </a:p>
          <a:p>
            <a:r>
              <a:rPr lang="tr-TR" dirty="0" smtClean="0"/>
              <a:t>kaynak </a:t>
            </a:r>
            <a:r>
              <a:rPr lang="tr-TR" dirty="0"/>
              <a:t>tasarrufunun sağlanmasını, </a:t>
            </a:r>
            <a:endParaRPr lang="tr-TR" dirty="0" smtClean="0"/>
          </a:p>
          <a:p>
            <a:r>
              <a:rPr lang="tr-TR" dirty="0" smtClean="0"/>
              <a:t>otoriteler </a:t>
            </a:r>
            <a:r>
              <a:rPr lang="tr-TR" dirty="0"/>
              <a:t>arasında iletişimi ve verinin değişimini standartlaştırılmış bir yolla sağlamaktır</a:t>
            </a:r>
          </a:p>
        </p:txBody>
      </p:sp>
    </p:spTree>
    <p:extLst>
      <p:ext uri="{BB962C8B-B14F-4D97-AF65-F5344CB8AC3E}">
        <p14:creationId xmlns:p14="http://schemas.microsoft.com/office/powerpoint/2010/main" xmlns="" val="48921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TANIMI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AMAÇLARI</a:t>
            </a:r>
            <a:endParaRPr lang="tr-TR" dirty="0"/>
          </a:p>
        </p:txBody>
      </p:sp>
      <p:sp>
        <p:nvSpPr>
          <p:cNvPr id="3" name="İçerik Yer Tutucusu 2"/>
          <p:cNvSpPr>
            <a:spLocks noGrp="1"/>
          </p:cNvSpPr>
          <p:nvPr>
            <p:ph idx="1"/>
          </p:nvPr>
        </p:nvSpPr>
        <p:spPr>
          <a:xfrm>
            <a:off x="762000" y="685800"/>
            <a:ext cx="7543800" cy="4543400"/>
          </a:xfrm>
        </p:spPr>
        <p:txBody>
          <a:bodyPr>
            <a:noAutofit/>
          </a:bodyPr>
          <a:lstStyle/>
          <a:p>
            <a:pPr algn="just"/>
            <a:r>
              <a:rPr lang="tr-TR" sz="1600" dirty="0"/>
              <a:t>Bu sistem kurum yerine hastanın merkezde olmasını, kurumlar arasında bilgi paylaşımını ve birlikte çalışabilirliği sağlayacaktır. </a:t>
            </a:r>
            <a:endParaRPr lang="tr-TR" sz="1600" dirty="0" smtClean="0"/>
          </a:p>
          <a:p>
            <a:pPr algn="just"/>
            <a:r>
              <a:rPr lang="tr-TR" sz="1600" dirty="0" smtClean="0"/>
              <a:t>Sağlık </a:t>
            </a:r>
            <a:r>
              <a:rPr lang="tr-TR" sz="1600" dirty="0"/>
              <a:t>Bakanlığı, sağlıkta dönüşümü tamamlamak için 2014 yılını hedeflemektedir</a:t>
            </a:r>
            <a:r>
              <a:rPr lang="tr-TR" sz="1600" dirty="0" smtClean="0"/>
              <a:t>.</a:t>
            </a:r>
          </a:p>
          <a:p>
            <a:pPr algn="just"/>
            <a:endParaRPr lang="tr-TR" sz="1600" dirty="0" smtClean="0"/>
          </a:p>
          <a:p>
            <a:pPr algn="just"/>
            <a:r>
              <a:rPr lang="tr-TR" sz="1600" dirty="0" smtClean="0"/>
              <a:t>Bu </a:t>
            </a:r>
            <a:r>
              <a:rPr lang="tr-TR" sz="1600" dirty="0"/>
              <a:t>dönüşüm tamamlandığında sağlık hizmetlerinde pek çok şey değişime uğrayacaktır. </a:t>
            </a:r>
            <a:endParaRPr lang="tr-TR" sz="1600" dirty="0" smtClean="0"/>
          </a:p>
          <a:p>
            <a:pPr algn="just"/>
            <a:endParaRPr lang="tr-TR" sz="1600" dirty="0" smtClean="0"/>
          </a:p>
          <a:p>
            <a:pPr algn="just"/>
            <a:r>
              <a:rPr lang="tr-TR" sz="1600" dirty="0" smtClean="0"/>
              <a:t>Bilişim </a:t>
            </a:r>
            <a:r>
              <a:rPr lang="tr-TR" sz="1600" dirty="0"/>
              <a:t>teknolojilerinin gelişimiyle kişiye özel sağlık hizmetleri de gelişecektir. </a:t>
            </a:r>
            <a:endParaRPr lang="tr-TR" sz="1600" dirty="0" smtClean="0"/>
          </a:p>
          <a:p>
            <a:pPr algn="just"/>
            <a:endParaRPr lang="tr-TR" sz="1600" dirty="0" smtClean="0"/>
          </a:p>
          <a:p>
            <a:pPr algn="just"/>
            <a:r>
              <a:rPr lang="tr-TR" sz="1600" dirty="0" smtClean="0"/>
              <a:t>Kişinin </a:t>
            </a:r>
            <a:r>
              <a:rPr lang="tr-TR" sz="1600" dirty="0"/>
              <a:t>sağlık parametrelerini (şeker, tansiyon, kalp </a:t>
            </a:r>
            <a:r>
              <a:rPr lang="tr-TR" sz="1600" dirty="0" err="1"/>
              <a:t>vs</a:t>
            </a:r>
            <a:r>
              <a:rPr lang="tr-TR" sz="1600" dirty="0"/>
              <a:t>) uzaktan takip eden ve ölçen, edindiği bilgiyi anında kişinin doktoruna ya da sağlık kuruluşuna ileten sistem ve cihazların kullanımı artacaktır. </a:t>
            </a:r>
            <a:endParaRPr lang="tr-TR" sz="1600" dirty="0" smtClean="0"/>
          </a:p>
          <a:p>
            <a:pPr algn="just"/>
            <a:endParaRPr lang="tr-TR" sz="1600" dirty="0"/>
          </a:p>
          <a:p>
            <a:pPr algn="just"/>
            <a:r>
              <a:rPr lang="tr-TR" sz="1600" dirty="0" smtClean="0"/>
              <a:t>Kronik </a:t>
            </a:r>
            <a:r>
              <a:rPr lang="tr-TR" sz="1600" dirty="0"/>
              <a:t>hastalar, e-sağlık hizmetleri sayesinde kendisini yakından izleyen doktorların çağrısıyla gerekli durumlarda hastaneye gidecekler ve herkesin hayatı böylece daha kolaylaşmış hale gelecektir. </a:t>
            </a:r>
            <a:endParaRPr lang="tr-TR" sz="1600" dirty="0" smtClean="0"/>
          </a:p>
          <a:p>
            <a:pPr algn="just"/>
            <a:endParaRPr lang="tr-TR" sz="1600" dirty="0"/>
          </a:p>
          <a:p>
            <a:pPr algn="just"/>
            <a:r>
              <a:rPr lang="tr-TR" sz="1600" dirty="0" smtClean="0"/>
              <a:t>Gerek </a:t>
            </a:r>
            <a:r>
              <a:rPr lang="tr-TR" sz="1600" dirty="0"/>
              <a:t>sağlık, gerek yaşlılık, gerekse de farklı koşullardan dolayı hastaneye gidemeyenleri, doktorlar, teknolojinin yardımıyla izleme imkânı bulacaklardır. </a:t>
            </a:r>
          </a:p>
        </p:txBody>
      </p:sp>
    </p:spTree>
    <p:extLst>
      <p:ext uri="{BB962C8B-B14F-4D97-AF65-F5344CB8AC3E}">
        <p14:creationId xmlns:p14="http://schemas.microsoft.com/office/powerpoint/2010/main" xmlns="" val="275606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effectLst/>
              </a:rPr>
              <a:t>e-SAĞLIĞIN</a:t>
            </a:r>
            <a:r>
              <a:rPr lang="tr-TR" sz="3200" dirty="0">
                <a:effectLst/>
              </a:rPr>
              <a:t> </a:t>
            </a:r>
            <a:r>
              <a:rPr lang="tr-TR" sz="3200" b="1" dirty="0">
                <a:effectLst/>
              </a:rPr>
              <a:t>GELİŞİMİ</a:t>
            </a:r>
            <a:r>
              <a:rPr lang="tr-TR" sz="3200" dirty="0">
                <a:effectLst/>
              </a:rPr>
              <a:t> </a:t>
            </a:r>
            <a:r>
              <a:rPr lang="tr-TR" sz="3200" b="1" dirty="0">
                <a:effectLst/>
              </a:rPr>
              <a:t>VE</a:t>
            </a:r>
            <a:r>
              <a:rPr lang="tr-TR" sz="3200" dirty="0">
                <a:effectLst/>
              </a:rPr>
              <a:t> </a:t>
            </a:r>
            <a:r>
              <a:rPr lang="tr-TR" sz="3200" b="1" dirty="0">
                <a:effectLst/>
              </a:rPr>
              <a:t>ÖNEMİ</a:t>
            </a:r>
            <a:endParaRPr lang="tr-TR" sz="3200" dirty="0">
              <a:effectLst/>
            </a:endParaRPr>
          </a:p>
        </p:txBody>
      </p:sp>
      <p:sp>
        <p:nvSpPr>
          <p:cNvPr id="3" name="İçerik Yer Tutucusu 2"/>
          <p:cNvSpPr>
            <a:spLocks noGrp="1"/>
          </p:cNvSpPr>
          <p:nvPr>
            <p:ph idx="1"/>
          </p:nvPr>
        </p:nvSpPr>
        <p:spPr>
          <a:xfrm>
            <a:off x="762000" y="685800"/>
            <a:ext cx="7543800" cy="4399384"/>
          </a:xfrm>
        </p:spPr>
        <p:txBody>
          <a:bodyPr>
            <a:normAutofit fontScale="92500" lnSpcReduction="10000"/>
          </a:bodyPr>
          <a:lstStyle/>
          <a:p>
            <a:pPr>
              <a:buNone/>
            </a:pPr>
            <a:r>
              <a:rPr lang="tr-TR" dirty="0">
                <a:solidFill>
                  <a:srgbClr val="FF0000"/>
                </a:solidFill>
              </a:rPr>
              <a:t>Bilgi ve iletişim teknolojileri; </a:t>
            </a:r>
            <a:endParaRPr lang="tr-TR" dirty="0" smtClean="0">
              <a:solidFill>
                <a:srgbClr val="FF0000"/>
              </a:solidFill>
            </a:endParaRPr>
          </a:p>
          <a:p>
            <a:r>
              <a:rPr lang="tr-TR" dirty="0" smtClean="0"/>
              <a:t>Sağlık </a:t>
            </a:r>
            <a:r>
              <a:rPr lang="tr-TR" dirty="0"/>
              <a:t>hizmetlerinin, </a:t>
            </a:r>
            <a:r>
              <a:rPr lang="tr-TR" dirty="0" smtClean="0"/>
              <a:t> bölgeler </a:t>
            </a:r>
            <a:r>
              <a:rPr lang="tr-TR" dirty="0"/>
              <a:t>ve </a:t>
            </a:r>
            <a:r>
              <a:rPr lang="tr-TR" dirty="0" err="1"/>
              <a:t>sosyo</a:t>
            </a:r>
            <a:r>
              <a:rPr lang="tr-TR" dirty="0"/>
              <a:t>-ekonomik gruplar arası sağlık düzeyi farklılıklarını azaltıcı, </a:t>
            </a:r>
            <a:endParaRPr lang="tr-TR" dirty="0" smtClean="0"/>
          </a:p>
          <a:p>
            <a:r>
              <a:rPr lang="tr-TR" dirty="0" smtClean="0"/>
              <a:t>eşitlik ve </a:t>
            </a:r>
            <a:r>
              <a:rPr lang="tr-TR" dirty="0"/>
              <a:t>hakkaniyet içinde, </a:t>
            </a:r>
            <a:endParaRPr lang="tr-TR" dirty="0" smtClean="0"/>
          </a:p>
          <a:p>
            <a:r>
              <a:rPr lang="tr-TR" dirty="0" smtClean="0"/>
              <a:t>halkın </a:t>
            </a:r>
            <a:r>
              <a:rPr lang="tr-TR" dirty="0"/>
              <a:t>ihtiyaç ve beklentilerine uygun, </a:t>
            </a:r>
            <a:endParaRPr lang="tr-TR" dirty="0" smtClean="0"/>
          </a:p>
          <a:p>
            <a:r>
              <a:rPr lang="tr-TR" dirty="0" smtClean="0"/>
              <a:t>hasta </a:t>
            </a:r>
            <a:r>
              <a:rPr lang="tr-TR" dirty="0"/>
              <a:t>haklarına saygılı, </a:t>
            </a:r>
            <a:r>
              <a:rPr lang="tr-TR" dirty="0" smtClean="0"/>
              <a:t>kaliteli</a:t>
            </a:r>
            <a:r>
              <a:rPr lang="tr-TR" dirty="0"/>
              <a:t>, </a:t>
            </a:r>
            <a:r>
              <a:rPr lang="tr-TR" dirty="0" smtClean="0"/>
              <a:t>ulaşılabilir</a:t>
            </a:r>
            <a:r>
              <a:rPr lang="tr-TR" dirty="0"/>
              <a:t>, </a:t>
            </a:r>
            <a:endParaRPr lang="tr-TR" dirty="0" smtClean="0"/>
          </a:p>
          <a:p>
            <a:r>
              <a:rPr lang="tr-TR" dirty="0" smtClean="0"/>
              <a:t>etkin </a:t>
            </a:r>
            <a:r>
              <a:rPr lang="tr-TR" dirty="0"/>
              <a:t>ve verimli bir şekilde sunulmasında önemli imkânlar sağlayan bir araçtır. </a:t>
            </a:r>
            <a:endParaRPr lang="tr-TR" dirty="0" smtClean="0"/>
          </a:p>
          <a:p>
            <a:endParaRPr lang="tr-TR" dirty="0"/>
          </a:p>
          <a:p>
            <a:r>
              <a:rPr lang="tr-TR" dirty="0" smtClean="0"/>
              <a:t>Tüm </a:t>
            </a:r>
            <a:r>
              <a:rPr lang="tr-TR" dirty="0"/>
              <a:t>dünyada, e-sağlık alanında yürütülen çalışmalar öncelikle ele alınmakta, bilgi ve iletişim teknolojilerinin getirilerinden yararlanabilme imkânı üzerinde önemle durulmaktadır.</a:t>
            </a:r>
          </a:p>
        </p:txBody>
      </p:sp>
    </p:spTree>
    <p:extLst>
      <p:ext uri="{BB962C8B-B14F-4D97-AF65-F5344CB8AC3E}">
        <p14:creationId xmlns:p14="http://schemas.microsoft.com/office/powerpoint/2010/main" xmlns="" val="265259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a:xfrm>
            <a:off x="762000" y="685800"/>
            <a:ext cx="7543800" cy="4759424"/>
          </a:xfrm>
        </p:spPr>
        <p:txBody>
          <a:bodyPr>
            <a:normAutofit fontScale="92500" lnSpcReduction="20000"/>
          </a:bodyPr>
          <a:lstStyle/>
          <a:p>
            <a:r>
              <a:rPr lang="tr-TR" dirty="0"/>
              <a:t>Bu kapsamda, Sağlık Bakanlığı bünyesinde Türkiye Sağlık Bilgi Sistemi (TSBS) çalışmaları başlatılmıştır</a:t>
            </a:r>
            <a:r>
              <a:rPr lang="tr-TR" dirty="0" smtClean="0"/>
              <a:t>.</a:t>
            </a:r>
          </a:p>
          <a:p>
            <a:r>
              <a:rPr lang="tr-TR" dirty="0" smtClean="0"/>
              <a:t>Bu </a:t>
            </a:r>
            <a:r>
              <a:rPr lang="tr-TR" dirty="0"/>
              <a:t>çalışmalar, e-Dönüşüm Türkiye Projesi ile birlikte koordinasyon içerisinde yürütülmektedir. </a:t>
            </a:r>
            <a:endParaRPr lang="tr-TR" dirty="0" smtClean="0"/>
          </a:p>
          <a:p>
            <a:endParaRPr lang="tr-TR" dirty="0"/>
          </a:p>
          <a:p>
            <a:r>
              <a:rPr lang="tr-TR" dirty="0" smtClean="0"/>
              <a:t>TSBS </a:t>
            </a:r>
            <a:r>
              <a:rPr lang="tr-TR" dirty="0"/>
              <a:t>içerisinde yürütülen çalışmalar sonucunda TSBS Eylem Planı hazırlanmış ve bu eylem planı, e-sağlık eylemlerinin oluşturulmasına temel teşkil etmiştir. </a:t>
            </a:r>
            <a:endParaRPr lang="tr-TR" dirty="0" smtClean="0"/>
          </a:p>
          <a:p>
            <a:endParaRPr lang="tr-TR" dirty="0"/>
          </a:p>
          <a:p>
            <a:r>
              <a:rPr lang="tr-TR" dirty="0" smtClean="0"/>
              <a:t>Sağlık </a:t>
            </a:r>
            <a:r>
              <a:rPr lang="tr-TR" dirty="0"/>
              <a:t>bilgi sistemlerinin geliştirilmesi için esas teşkil eden çalışmalar e-Dönüşüm Türkiye Projesi 2003-2004 Kısa Dönem </a:t>
            </a:r>
            <a:r>
              <a:rPr lang="tr-TR" dirty="0" smtClean="0"/>
              <a:t>Eylem Planı </a:t>
            </a:r>
            <a:r>
              <a:rPr lang="tr-TR" dirty="0"/>
              <a:t>e-Sağlık eylemleri kapsamında yürütülmüştür. </a:t>
            </a:r>
            <a:endParaRPr lang="tr-TR" dirty="0" smtClean="0"/>
          </a:p>
          <a:p>
            <a:endParaRPr lang="tr-TR" dirty="0"/>
          </a:p>
          <a:p>
            <a:r>
              <a:rPr lang="tr-TR" dirty="0" smtClean="0"/>
              <a:t>2005 </a:t>
            </a:r>
            <a:r>
              <a:rPr lang="tr-TR" dirty="0"/>
              <a:t>Eylem Planında ise uygulamaya esas teşkil edecek e-sağlık eylemleri üzerinde çalışılmıştır.</a:t>
            </a:r>
          </a:p>
          <a:p>
            <a:endParaRPr lang="tr-TR" dirty="0"/>
          </a:p>
        </p:txBody>
      </p:sp>
    </p:spTree>
    <p:extLst>
      <p:ext uri="{BB962C8B-B14F-4D97-AF65-F5344CB8AC3E}">
        <p14:creationId xmlns:p14="http://schemas.microsoft.com/office/powerpoint/2010/main" xmlns="" val="218614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p:txBody>
          <a:bodyPr>
            <a:normAutofit/>
          </a:bodyPr>
          <a:lstStyle/>
          <a:p>
            <a:pPr algn="just"/>
            <a:r>
              <a:rPr lang="tr-TR" dirty="0"/>
              <a:t>“Sağlık verilerinin modellenebilmesi için Veri Modeli Analizi yapılması, bu modellerin </a:t>
            </a:r>
            <a:r>
              <a:rPr lang="tr-TR" dirty="0" err="1"/>
              <a:t>uyarlanabilirliğinin</a:t>
            </a:r>
            <a:r>
              <a:rPr lang="tr-TR" dirty="0"/>
              <a:t> saptanması ve Türkiye için bir bağlamsal (</a:t>
            </a:r>
            <a:r>
              <a:rPr lang="tr-TR" dirty="0" err="1"/>
              <a:t>Contextual</a:t>
            </a:r>
            <a:r>
              <a:rPr lang="tr-TR" dirty="0"/>
              <a:t>) model ile ulusal sağlık verileri kavramsal (</a:t>
            </a:r>
            <a:r>
              <a:rPr lang="tr-TR" dirty="0" err="1"/>
              <a:t>conteptual</a:t>
            </a:r>
            <a:r>
              <a:rPr lang="tr-TR" dirty="0"/>
              <a:t>) ve mantıksal veri modellerinin oluşturulması” eylemi ile ilgili Dünya Bankası destekli “Sağlıkta Dönüşüm Programına Destek </a:t>
            </a:r>
            <a:r>
              <a:rPr lang="tr-TR" dirty="0" err="1"/>
              <a:t>Projesi”nden</a:t>
            </a:r>
            <a:r>
              <a:rPr lang="tr-TR" dirty="0"/>
              <a:t> yararlanılmıştır.</a:t>
            </a:r>
          </a:p>
          <a:p>
            <a:endParaRPr lang="tr-TR" dirty="0"/>
          </a:p>
        </p:txBody>
      </p:sp>
    </p:spTree>
    <p:extLst>
      <p:ext uri="{BB962C8B-B14F-4D97-AF65-F5344CB8AC3E}">
        <p14:creationId xmlns:p14="http://schemas.microsoft.com/office/powerpoint/2010/main" xmlns="" val="279594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a:xfrm>
            <a:off x="762000" y="685800"/>
            <a:ext cx="7543800" cy="4759424"/>
          </a:xfrm>
        </p:spPr>
        <p:txBody>
          <a:bodyPr>
            <a:normAutofit fontScale="77500" lnSpcReduction="20000"/>
          </a:bodyPr>
          <a:lstStyle/>
          <a:p>
            <a:pPr algn="just"/>
            <a:r>
              <a:rPr lang="tr-TR" dirty="0"/>
              <a:t>Sağlıkta Dönüşüm Programı ve e-Dönüşüm Türkiye Projesi, e-Sağlık faaliyetleri çerçevesinde gelecek ihtiyaçlar dikkate alınarak “e-Sağlık Proje Teklifi” hazırlanmış ve ITU (International </a:t>
            </a:r>
            <a:r>
              <a:rPr lang="tr-TR" dirty="0" err="1"/>
              <a:t>Telecommunication</a:t>
            </a:r>
            <a:r>
              <a:rPr lang="tr-TR" dirty="0"/>
              <a:t> </a:t>
            </a:r>
            <a:r>
              <a:rPr lang="tr-TR" dirty="0" err="1"/>
              <a:t>Union</a:t>
            </a:r>
            <a:r>
              <a:rPr lang="tr-TR" dirty="0"/>
              <a:t>)’ya sunulmuştur. </a:t>
            </a:r>
            <a:endParaRPr lang="tr-TR" dirty="0" smtClean="0"/>
          </a:p>
          <a:p>
            <a:pPr algn="just"/>
            <a:endParaRPr lang="tr-TR" dirty="0"/>
          </a:p>
          <a:p>
            <a:pPr algn="just"/>
            <a:r>
              <a:rPr lang="tr-TR" dirty="0" smtClean="0"/>
              <a:t>Proje </a:t>
            </a:r>
            <a:r>
              <a:rPr lang="tr-TR" dirty="0"/>
              <a:t>teklifi, ITU tarafından kabul edilmiş ve Aralık 2003’te Cenevre’de gerçekleştirilen Dünya Bilgi Toplumu Zirvesi basın bildirgesinde (Türkiye’nin e-Sağlık Projesi-</a:t>
            </a:r>
            <a:r>
              <a:rPr lang="tr-TR" dirty="0" err="1"/>
              <a:t>Turkey’s</a:t>
            </a:r>
            <a:r>
              <a:rPr lang="tr-TR" dirty="0"/>
              <a:t> e-</a:t>
            </a:r>
            <a:r>
              <a:rPr lang="tr-TR" dirty="0" err="1"/>
              <a:t>Health</a:t>
            </a:r>
            <a:r>
              <a:rPr lang="tr-TR" dirty="0"/>
              <a:t> Project) yayınlanmıştır. </a:t>
            </a:r>
            <a:endParaRPr lang="tr-TR" dirty="0" smtClean="0"/>
          </a:p>
          <a:p>
            <a:pPr algn="just"/>
            <a:endParaRPr lang="tr-TR" dirty="0"/>
          </a:p>
          <a:p>
            <a:pPr algn="just"/>
            <a:r>
              <a:rPr lang="tr-TR" dirty="0" smtClean="0"/>
              <a:t>ITU </a:t>
            </a:r>
            <a:r>
              <a:rPr lang="tr-TR" dirty="0"/>
              <a:t>e-strateji direktörü ve e-sağlık uzmanı Sağlık Bakanlığı uzmanlarıyla birlikte bir dizi çalışma gerçekleştirmiştir. </a:t>
            </a:r>
            <a:endParaRPr lang="tr-TR" dirty="0" smtClean="0"/>
          </a:p>
          <a:p>
            <a:pPr algn="just"/>
            <a:endParaRPr lang="tr-TR" dirty="0"/>
          </a:p>
          <a:p>
            <a:pPr algn="just"/>
            <a:r>
              <a:rPr lang="tr-TR" dirty="0" smtClean="0"/>
              <a:t>Sağlık </a:t>
            </a:r>
            <a:r>
              <a:rPr lang="tr-TR" dirty="0"/>
              <a:t>Bakanlığı bünyesinde yürütülen tüm bilgi ve iletişim teknolojileri projeleri gözden geçirilmiştir (TSBS, e-sağlık, Sağlık Bilgi Sistemleri vb.). e-Sağlık projesinin uygulamaya yönelik önemli bir adımı olan “Türkiye e-Sağlık Strateji ve Uygulama Planı” hazırlanmıştır</a:t>
            </a:r>
          </a:p>
        </p:txBody>
      </p:sp>
    </p:spTree>
    <p:extLst>
      <p:ext uri="{BB962C8B-B14F-4D97-AF65-F5344CB8AC3E}">
        <p14:creationId xmlns:p14="http://schemas.microsoft.com/office/powerpoint/2010/main" xmlns="" val="203262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5257800"/>
            <a:ext cx="6781800" cy="1600200"/>
          </a:xfrm>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xmlns="" val="2866441403"/>
              </p:ext>
            </p:extLst>
          </p:nvPr>
        </p:nvGraphicFramePr>
        <p:xfrm>
          <a:off x="827584" y="692696"/>
          <a:ext cx="7200800" cy="5616625"/>
        </p:xfrm>
        <a:graphic>
          <a:graphicData uri="http://schemas.openxmlformats.org/drawingml/2006/table">
            <a:tbl>
              <a:tblPr>
                <a:tableStyleId>{5C22544A-7EE6-4342-B048-85BDC9FD1C3A}</a:tableStyleId>
              </a:tblPr>
              <a:tblGrid>
                <a:gridCol w="1117453"/>
                <a:gridCol w="6083347"/>
              </a:tblGrid>
              <a:tr h="475219">
                <a:tc>
                  <a:txBody>
                    <a:bodyPr/>
                    <a:lstStyle/>
                    <a:p>
                      <a:pPr marL="250190">
                        <a:lnSpc>
                          <a:spcPct val="115000"/>
                        </a:lnSpc>
                        <a:spcBef>
                          <a:spcPts val="310"/>
                        </a:spcBef>
                        <a:spcAft>
                          <a:spcPts val="0"/>
                        </a:spcAft>
                      </a:pPr>
                      <a:r>
                        <a:rPr lang="tr-TR" sz="1100" spc="5" dirty="0">
                          <a:effectLst/>
                        </a:rPr>
                        <a:t>Yılla</a:t>
                      </a:r>
                      <a:r>
                        <a:rPr lang="tr-TR" sz="1100" dirty="0">
                          <a:effectLst/>
                        </a:rPr>
                        <a:t>r</a:t>
                      </a:r>
                    </a:p>
                    <a:p>
                      <a:pPr marL="250190">
                        <a:lnSpc>
                          <a:spcPct val="115000"/>
                        </a:lnSpc>
                        <a:spcBef>
                          <a:spcPts val="310"/>
                        </a:spcBef>
                        <a:spcAft>
                          <a:spcPts val="0"/>
                        </a:spcAft>
                      </a:pPr>
                      <a:r>
                        <a:rPr lang="tr-TR" sz="1100" dirty="0">
                          <a:effectLst/>
                        </a:rPr>
                        <a:t> </a:t>
                      </a:r>
                      <a:endParaRPr lang="tr-TR" sz="1100" dirty="0">
                        <a:effectLst/>
                        <a:latin typeface="Calibri"/>
                        <a:ea typeface="Times New Roman"/>
                        <a:cs typeface="Times New Roman"/>
                      </a:endParaRPr>
                    </a:p>
                  </a:txBody>
                  <a:tcPr marL="0" marR="0" marT="0" marB="0"/>
                </a:tc>
                <a:tc>
                  <a:txBody>
                    <a:bodyPr/>
                    <a:lstStyle/>
                    <a:p>
                      <a:pPr marL="2030095">
                        <a:lnSpc>
                          <a:spcPct val="115000"/>
                        </a:lnSpc>
                        <a:spcBef>
                          <a:spcPts val="310"/>
                        </a:spcBef>
                        <a:spcAft>
                          <a:spcPts val="0"/>
                        </a:spcAft>
                      </a:pPr>
                      <a:r>
                        <a:rPr lang="tr-TR" sz="1100" spc="5">
                          <a:effectLst/>
                        </a:rPr>
                        <a:t>Uygul</a:t>
                      </a:r>
                      <a:r>
                        <a:rPr lang="tr-TR" sz="1100" spc="10">
                          <a:effectLst/>
                        </a:rPr>
                        <a:t>a</a:t>
                      </a:r>
                      <a:r>
                        <a:rPr lang="tr-TR" sz="1100" spc="5">
                          <a:effectLst/>
                        </a:rPr>
                        <a:t>mala</a:t>
                      </a:r>
                      <a:r>
                        <a:rPr lang="tr-TR" sz="1100">
                          <a:effectLst/>
                        </a:rPr>
                        <a:t>r</a:t>
                      </a:r>
                    </a:p>
                    <a:p>
                      <a:pPr marL="2030095">
                        <a:lnSpc>
                          <a:spcPct val="115000"/>
                        </a:lnSpc>
                        <a:spcBef>
                          <a:spcPts val="310"/>
                        </a:spcBef>
                        <a:spcAft>
                          <a:spcPts val="0"/>
                        </a:spcAft>
                      </a:pPr>
                      <a:r>
                        <a:rPr lang="tr-TR" sz="1100">
                          <a:effectLst/>
                        </a:rPr>
                        <a:t> </a:t>
                      </a:r>
                      <a:endParaRPr lang="tr-TR" sz="1100">
                        <a:effectLst/>
                        <a:latin typeface="Calibri"/>
                        <a:ea typeface="Times New Roman"/>
                        <a:cs typeface="Times New Roman"/>
                      </a:endParaRPr>
                    </a:p>
                  </a:txBody>
                  <a:tcPr marL="0" marR="0" marT="0" marB="0"/>
                </a:tc>
              </a:tr>
              <a:tr h="475219">
                <a:tc>
                  <a:txBody>
                    <a:bodyPr/>
                    <a:lstStyle/>
                    <a:p>
                      <a:pPr marL="250190">
                        <a:lnSpc>
                          <a:spcPct val="115000"/>
                        </a:lnSpc>
                        <a:spcBef>
                          <a:spcPts val="310"/>
                        </a:spcBef>
                        <a:spcAft>
                          <a:spcPts val="0"/>
                        </a:spcAft>
                      </a:pPr>
                      <a:r>
                        <a:rPr lang="tr-TR" sz="1100" spc="5">
                          <a:effectLst/>
                        </a:rPr>
                        <a:t>200</a:t>
                      </a:r>
                      <a:r>
                        <a:rPr lang="tr-TR" sz="1100">
                          <a:effectLst/>
                        </a:rPr>
                        <a:t>4</a:t>
                      </a:r>
                    </a:p>
                    <a:p>
                      <a:pPr marL="250190">
                        <a:lnSpc>
                          <a:spcPct val="115000"/>
                        </a:lnSpc>
                        <a:spcBef>
                          <a:spcPts val="310"/>
                        </a:spcBef>
                        <a:spcAft>
                          <a:spcPts val="0"/>
                        </a:spcAft>
                      </a:pPr>
                      <a:r>
                        <a:rPr lang="tr-TR" sz="1100">
                          <a:effectLst/>
                        </a:rPr>
                        <a:t> </a:t>
                      </a:r>
                      <a:endParaRPr lang="tr-TR" sz="1100">
                        <a:effectLst/>
                        <a:latin typeface="Calibri"/>
                        <a:ea typeface="Times New Roman"/>
                        <a:cs typeface="Times New Roman"/>
                      </a:endParaRPr>
                    </a:p>
                  </a:txBody>
                  <a:tcPr marL="0" marR="0" marT="0" marB="0"/>
                </a:tc>
                <a:tc>
                  <a:txBody>
                    <a:bodyPr/>
                    <a:lstStyle/>
                    <a:p>
                      <a:pPr marL="69850">
                        <a:lnSpc>
                          <a:spcPct val="115000"/>
                        </a:lnSpc>
                        <a:spcBef>
                          <a:spcPts val="310"/>
                        </a:spcBef>
                        <a:spcAft>
                          <a:spcPts val="0"/>
                        </a:spcAft>
                      </a:pPr>
                      <a:r>
                        <a:rPr lang="tr-TR" sz="1100" spc="5" dirty="0">
                          <a:effectLst/>
                        </a:rPr>
                        <a:t>Tür</a:t>
                      </a:r>
                      <a:r>
                        <a:rPr lang="tr-TR" sz="1100" spc="10" dirty="0">
                          <a:effectLst/>
                        </a:rPr>
                        <a:t>k</a:t>
                      </a:r>
                      <a:r>
                        <a:rPr lang="tr-TR" sz="1100" spc="5" dirty="0">
                          <a:effectLst/>
                        </a:rPr>
                        <a:t>iy</a:t>
                      </a:r>
                      <a:r>
                        <a:rPr lang="tr-TR" sz="1100" dirty="0">
                          <a:effectLst/>
                        </a:rPr>
                        <a:t>e</a:t>
                      </a:r>
                      <a:r>
                        <a:rPr lang="tr-TR" sz="1100" spc="20" dirty="0">
                          <a:effectLst/>
                        </a:rPr>
                        <a:t> </a:t>
                      </a:r>
                      <a:r>
                        <a:rPr lang="tr-TR" sz="1100" spc="5" dirty="0">
                          <a:effectLst/>
                        </a:rPr>
                        <a:t>e-</a:t>
                      </a:r>
                      <a:r>
                        <a:rPr lang="tr-TR" sz="1100" spc="10" dirty="0">
                          <a:effectLst/>
                        </a:rPr>
                        <a:t>S</a:t>
                      </a:r>
                      <a:r>
                        <a:rPr lang="tr-TR" sz="1100" spc="5" dirty="0">
                          <a:effectLst/>
                        </a:rPr>
                        <a:t>ağl</a:t>
                      </a:r>
                      <a:r>
                        <a:rPr lang="tr-TR" sz="1100" dirty="0">
                          <a:effectLst/>
                        </a:rPr>
                        <a:t>ık</a:t>
                      </a:r>
                      <a:r>
                        <a:rPr lang="tr-TR" sz="1100" spc="20" dirty="0">
                          <a:effectLst/>
                        </a:rPr>
                        <a:t> </a:t>
                      </a:r>
                      <a:r>
                        <a:rPr lang="tr-TR" sz="1100" spc="10" dirty="0">
                          <a:effectLst/>
                        </a:rPr>
                        <a:t>S</a:t>
                      </a:r>
                      <a:r>
                        <a:rPr lang="tr-TR" sz="1100" dirty="0">
                          <a:effectLst/>
                        </a:rPr>
                        <a:t>t</a:t>
                      </a:r>
                      <a:r>
                        <a:rPr lang="tr-TR" sz="1100" spc="5" dirty="0">
                          <a:effectLst/>
                        </a:rPr>
                        <a:t>rateji</a:t>
                      </a:r>
                      <a:r>
                        <a:rPr lang="tr-TR" sz="1100" dirty="0">
                          <a:effectLst/>
                        </a:rPr>
                        <a:t>s</a:t>
                      </a:r>
                      <a:r>
                        <a:rPr lang="tr-TR" sz="1100" spc="5" dirty="0">
                          <a:effectLst/>
                        </a:rPr>
                        <a:t>i</a:t>
                      </a:r>
                      <a:r>
                        <a:rPr lang="tr-TR" sz="1100" dirty="0">
                          <a:effectLst/>
                        </a:rPr>
                        <a:t>,</a:t>
                      </a:r>
                      <a:r>
                        <a:rPr lang="tr-TR" sz="1100" spc="20" dirty="0">
                          <a:effectLst/>
                        </a:rPr>
                        <a:t> </a:t>
                      </a:r>
                      <a:r>
                        <a:rPr lang="tr-TR" sz="1100" spc="10" dirty="0">
                          <a:effectLst/>
                        </a:rPr>
                        <a:t>E</a:t>
                      </a:r>
                      <a:r>
                        <a:rPr lang="tr-TR" sz="1100" spc="5" dirty="0">
                          <a:effectLst/>
                        </a:rPr>
                        <a:t>ki</a:t>
                      </a:r>
                      <a:r>
                        <a:rPr lang="tr-TR" sz="1100" dirty="0">
                          <a:effectLst/>
                        </a:rPr>
                        <a:t>m</a:t>
                      </a:r>
                      <a:r>
                        <a:rPr lang="tr-TR" sz="1100" spc="25" dirty="0">
                          <a:effectLst/>
                        </a:rPr>
                        <a:t> </a:t>
                      </a:r>
                      <a:r>
                        <a:rPr lang="tr-TR" sz="1100" spc="5" dirty="0">
                          <a:effectLst/>
                        </a:rPr>
                        <a:t>20</a:t>
                      </a:r>
                      <a:r>
                        <a:rPr lang="tr-TR" sz="1100" spc="10" dirty="0">
                          <a:effectLst/>
                        </a:rPr>
                        <a:t>0</a:t>
                      </a:r>
                      <a:r>
                        <a:rPr lang="tr-TR" sz="1100" dirty="0">
                          <a:effectLst/>
                        </a:rPr>
                        <a:t>4</a:t>
                      </a:r>
                    </a:p>
                    <a:p>
                      <a:pPr marL="69850">
                        <a:lnSpc>
                          <a:spcPct val="115000"/>
                        </a:lnSpc>
                        <a:spcBef>
                          <a:spcPts val="310"/>
                        </a:spcBef>
                        <a:spcAft>
                          <a:spcPts val="0"/>
                        </a:spcAft>
                      </a:pPr>
                      <a:r>
                        <a:rPr lang="tr-TR" sz="1100" dirty="0">
                          <a:effectLst/>
                        </a:rPr>
                        <a:t> </a:t>
                      </a:r>
                      <a:endParaRPr lang="tr-TR" sz="1100" dirty="0">
                        <a:effectLst/>
                        <a:latin typeface="Calibri"/>
                        <a:ea typeface="Times New Roman"/>
                        <a:cs typeface="Times New Roman"/>
                      </a:endParaRPr>
                    </a:p>
                  </a:txBody>
                  <a:tcPr marL="0" marR="0" marT="0" marB="0"/>
                </a:tc>
              </a:tr>
              <a:tr h="475219">
                <a:tc>
                  <a:txBody>
                    <a:bodyPr/>
                    <a:lstStyle/>
                    <a:p>
                      <a:pPr marL="250190">
                        <a:lnSpc>
                          <a:spcPct val="115000"/>
                        </a:lnSpc>
                        <a:spcBef>
                          <a:spcPts val="310"/>
                        </a:spcBef>
                        <a:spcAft>
                          <a:spcPts val="0"/>
                        </a:spcAft>
                      </a:pPr>
                      <a:r>
                        <a:rPr lang="tr-TR" sz="1100" spc="5">
                          <a:effectLst/>
                        </a:rPr>
                        <a:t>200</a:t>
                      </a:r>
                      <a:r>
                        <a:rPr lang="tr-TR" sz="1100">
                          <a:effectLst/>
                        </a:rPr>
                        <a:t>6</a:t>
                      </a:r>
                    </a:p>
                    <a:p>
                      <a:pPr marL="250190">
                        <a:lnSpc>
                          <a:spcPct val="115000"/>
                        </a:lnSpc>
                        <a:spcBef>
                          <a:spcPts val="310"/>
                        </a:spcBef>
                        <a:spcAft>
                          <a:spcPts val="0"/>
                        </a:spcAft>
                      </a:pPr>
                      <a:r>
                        <a:rPr lang="tr-TR" sz="1100">
                          <a:effectLst/>
                        </a:rPr>
                        <a:t> </a:t>
                      </a:r>
                      <a:endParaRPr lang="tr-TR" sz="1100">
                        <a:effectLst/>
                        <a:latin typeface="Calibri"/>
                        <a:ea typeface="Times New Roman"/>
                        <a:cs typeface="Times New Roman"/>
                      </a:endParaRPr>
                    </a:p>
                  </a:txBody>
                  <a:tcPr marL="0" marR="0" marT="0" marB="0"/>
                </a:tc>
                <a:tc>
                  <a:txBody>
                    <a:bodyPr/>
                    <a:lstStyle/>
                    <a:p>
                      <a:pPr marL="69215">
                        <a:lnSpc>
                          <a:spcPct val="115000"/>
                        </a:lnSpc>
                        <a:spcBef>
                          <a:spcPts val="310"/>
                        </a:spcBef>
                        <a:spcAft>
                          <a:spcPts val="0"/>
                        </a:spcAft>
                      </a:pPr>
                      <a:r>
                        <a:rPr lang="tr-TR" sz="1100" spc="5" dirty="0">
                          <a:effectLst/>
                        </a:rPr>
                        <a:t>Ail</a:t>
                      </a:r>
                      <a:r>
                        <a:rPr lang="tr-TR" sz="1100" dirty="0">
                          <a:effectLst/>
                        </a:rPr>
                        <a:t>e</a:t>
                      </a:r>
                      <a:r>
                        <a:rPr lang="tr-TR" sz="1100" spc="20" dirty="0">
                          <a:effectLst/>
                        </a:rPr>
                        <a:t> </a:t>
                      </a:r>
                      <a:r>
                        <a:rPr lang="tr-TR" sz="1100" spc="5" dirty="0">
                          <a:effectLst/>
                        </a:rPr>
                        <a:t>He</a:t>
                      </a:r>
                      <a:r>
                        <a:rPr lang="tr-TR" sz="1100" spc="10" dirty="0">
                          <a:effectLst/>
                        </a:rPr>
                        <a:t>k</a:t>
                      </a:r>
                      <a:r>
                        <a:rPr lang="tr-TR" sz="1100" spc="5" dirty="0">
                          <a:effectLst/>
                        </a:rPr>
                        <a:t>imli</a:t>
                      </a:r>
                      <a:r>
                        <a:rPr lang="tr-TR" sz="1100" spc="10" dirty="0">
                          <a:effectLst/>
                        </a:rPr>
                        <a:t>ğ</a:t>
                      </a:r>
                      <a:r>
                        <a:rPr lang="tr-TR" sz="1100" spc="5" dirty="0">
                          <a:effectLst/>
                        </a:rPr>
                        <a:t>ind</a:t>
                      </a:r>
                      <a:r>
                        <a:rPr lang="tr-TR" sz="1100" dirty="0">
                          <a:effectLst/>
                        </a:rPr>
                        <a:t>e</a:t>
                      </a:r>
                      <a:r>
                        <a:rPr lang="tr-TR" sz="1100" spc="20" dirty="0">
                          <a:effectLst/>
                        </a:rPr>
                        <a:t> </a:t>
                      </a:r>
                      <a:r>
                        <a:rPr lang="tr-TR" sz="1100" spc="5" dirty="0">
                          <a:effectLst/>
                        </a:rPr>
                        <a:t>ele</a:t>
                      </a:r>
                      <a:r>
                        <a:rPr lang="tr-TR" sz="1100" spc="10" dirty="0">
                          <a:effectLst/>
                        </a:rPr>
                        <a:t>k</a:t>
                      </a:r>
                      <a:r>
                        <a:rPr lang="tr-TR" sz="1100" spc="5" dirty="0">
                          <a:effectLst/>
                        </a:rPr>
                        <a:t>troni</a:t>
                      </a:r>
                      <a:r>
                        <a:rPr lang="tr-TR" sz="1100" dirty="0">
                          <a:effectLst/>
                        </a:rPr>
                        <a:t>k</a:t>
                      </a:r>
                      <a:r>
                        <a:rPr lang="tr-TR" sz="1100" spc="20" dirty="0">
                          <a:effectLst/>
                        </a:rPr>
                        <a:t> </a:t>
                      </a:r>
                      <a:r>
                        <a:rPr lang="tr-TR" sz="1100" spc="5" dirty="0">
                          <a:effectLst/>
                        </a:rPr>
                        <a:t>s</a:t>
                      </a:r>
                      <a:r>
                        <a:rPr lang="tr-TR" sz="1100" spc="10" dirty="0">
                          <a:effectLst/>
                        </a:rPr>
                        <a:t>a</a:t>
                      </a:r>
                      <a:r>
                        <a:rPr lang="tr-TR" sz="1100" spc="5" dirty="0">
                          <a:effectLst/>
                        </a:rPr>
                        <a:t>ğ</a:t>
                      </a:r>
                      <a:r>
                        <a:rPr lang="tr-TR" sz="1100" dirty="0">
                          <a:effectLst/>
                        </a:rPr>
                        <a:t>l</a:t>
                      </a:r>
                      <a:r>
                        <a:rPr lang="tr-TR" sz="1100" spc="5" dirty="0">
                          <a:effectLst/>
                        </a:rPr>
                        <a:t>ı</a:t>
                      </a:r>
                      <a:r>
                        <a:rPr lang="tr-TR" sz="1100" dirty="0">
                          <a:effectLst/>
                        </a:rPr>
                        <a:t>k</a:t>
                      </a:r>
                      <a:r>
                        <a:rPr lang="tr-TR" sz="1100" spc="20" dirty="0">
                          <a:effectLst/>
                        </a:rPr>
                        <a:t> </a:t>
                      </a:r>
                      <a:r>
                        <a:rPr lang="tr-TR" sz="1100" dirty="0">
                          <a:effectLst/>
                        </a:rPr>
                        <a:t>k</a:t>
                      </a:r>
                      <a:r>
                        <a:rPr lang="tr-TR" sz="1100" spc="10" dirty="0">
                          <a:effectLst/>
                        </a:rPr>
                        <a:t>a</a:t>
                      </a:r>
                      <a:r>
                        <a:rPr lang="tr-TR" sz="1100" spc="5" dirty="0">
                          <a:effectLst/>
                        </a:rPr>
                        <a:t>yıtla</a:t>
                      </a:r>
                      <a:r>
                        <a:rPr lang="tr-TR" sz="1100" dirty="0">
                          <a:effectLst/>
                        </a:rPr>
                        <a:t>rı</a:t>
                      </a:r>
                      <a:r>
                        <a:rPr lang="tr-TR" sz="1100" spc="20" dirty="0">
                          <a:effectLst/>
                        </a:rPr>
                        <a:t> </a:t>
                      </a:r>
                      <a:r>
                        <a:rPr lang="tr-TR" sz="1100" spc="5" dirty="0">
                          <a:effectLst/>
                        </a:rPr>
                        <a:t>o</a:t>
                      </a:r>
                      <a:r>
                        <a:rPr lang="tr-TR" sz="1100" dirty="0">
                          <a:effectLst/>
                        </a:rPr>
                        <a:t>l</a:t>
                      </a:r>
                      <a:r>
                        <a:rPr lang="tr-TR" sz="1100" spc="10" dirty="0">
                          <a:effectLst/>
                        </a:rPr>
                        <a:t>u</a:t>
                      </a:r>
                      <a:r>
                        <a:rPr lang="tr-TR" sz="1100" spc="5" dirty="0">
                          <a:effectLst/>
                        </a:rPr>
                        <a:t>şturuldu</a:t>
                      </a:r>
                      <a:r>
                        <a:rPr lang="tr-TR" sz="1100" dirty="0">
                          <a:effectLst/>
                        </a:rPr>
                        <a:t>.</a:t>
                      </a:r>
                    </a:p>
                    <a:p>
                      <a:pPr marL="69215">
                        <a:lnSpc>
                          <a:spcPct val="115000"/>
                        </a:lnSpc>
                        <a:spcBef>
                          <a:spcPts val="310"/>
                        </a:spcBef>
                        <a:spcAft>
                          <a:spcPts val="0"/>
                        </a:spcAft>
                      </a:pPr>
                      <a:r>
                        <a:rPr lang="tr-TR" sz="1100" dirty="0">
                          <a:effectLst/>
                        </a:rPr>
                        <a:t> </a:t>
                      </a:r>
                      <a:endParaRPr lang="tr-TR" sz="1100" dirty="0">
                        <a:effectLst/>
                        <a:latin typeface="Calibri"/>
                        <a:ea typeface="Times New Roman"/>
                        <a:cs typeface="Times New Roman"/>
                      </a:endParaRPr>
                    </a:p>
                  </a:txBody>
                  <a:tcPr marL="0" marR="0" marT="0" marB="0"/>
                </a:tc>
              </a:tr>
              <a:tr h="1015905">
                <a:tc>
                  <a:txBody>
                    <a:bodyPr/>
                    <a:lstStyle/>
                    <a:p>
                      <a:pPr>
                        <a:lnSpc>
                          <a:spcPts val="1200"/>
                        </a:lnSpc>
                        <a:spcAft>
                          <a:spcPts val="0"/>
                        </a:spcAft>
                      </a:pPr>
                      <a:r>
                        <a:rPr lang="tr-TR" sz="1100">
                          <a:effectLst/>
                        </a:rPr>
                        <a:t> </a:t>
                      </a:r>
                    </a:p>
                    <a:p>
                      <a:pPr>
                        <a:lnSpc>
                          <a:spcPts val="600"/>
                        </a:lnSpc>
                        <a:spcAft>
                          <a:spcPts val="70"/>
                        </a:spcAft>
                      </a:pPr>
                      <a:r>
                        <a:rPr lang="tr-TR" sz="1100">
                          <a:effectLst/>
                        </a:rPr>
                        <a:t> </a:t>
                      </a:r>
                    </a:p>
                    <a:p>
                      <a:pPr marL="250190">
                        <a:lnSpc>
                          <a:spcPct val="115000"/>
                        </a:lnSpc>
                        <a:spcAft>
                          <a:spcPts val="0"/>
                        </a:spcAft>
                      </a:pPr>
                      <a:r>
                        <a:rPr lang="tr-TR" sz="1100" spc="5">
                          <a:effectLst/>
                        </a:rPr>
                        <a:t>200</a:t>
                      </a:r>
                      <a:r>
                        <a:rPr lang="tr-TR" sz="1100">
                          <a:effectLst/>
                        </a:rPr>
                        <a:t>7</a:t>
                      </a:r>
                    </a:p>
                    <a:p>
                      <a:pPr marL="250190">
                        <a:lnSpc>
                          <a:spcPct val="115000"/>
                        </a:lnSpc>
                        <a:spcAft>
                          <a:spcPts val="0"/>
                        </a:spcAft>
                      </a:pPr>
                      <a:r>
                        <a:rPr lang="tr-TR" sz="1100">
                          <a:effectLst/>
                        </a:rPr>
                        <a:t> </a:t>
                      </a:r>
                      <a:endParaRPr lang="tr-TR" sz="1100">
                        <a:effectLst/>
                        <a:latin typeface="Calibri"/>
                        <a:ea typeface="Times New Roman"/>
                        <a:cs typeface="Times New Roman"/>
                      </a:endParaRPr>
                    </a:p>
                  </a:txBody>
                  <a:tcPr marL="0" marR="0" marT="0" marB="0"/>
                </a:tc>
                <a:tc>
                  <a:txBody>
                    <a:bodyPr/>
                    <a:lstStyle/>
                    <a:p>
                      <a:pPr marL="69850" marR="54610" algn="just">
                        <a:lnSpc>
                          <a:spcPct val="109000"/>
                        </a:lnSpc>
                        <a:spcBef>
                          <a:spcPts val="310"/>
                        </a:spcBef>
                        <a:spcAft>
                          <a:spcPts val="0"/>
                        </a:spcAft>
                      </a:pPr>
                      <a:r>
                        <a:rPr lang="tr-TR" sz="1100" spc="5" dirty="0">
                          <a:effectLst/>
                        </a:rPr>
                        <a:t>Ulus</a:t>
                      </a:r>
                      <a:r>
                        <a:rPr lang="tr-TR" sz="1100" spc="10" dirty="0">
                          <a:effectLst/>
                        </a:rPr>
                        <a:t>a</a:t>
                      </a:r>
                      <a:r>
                        <a:rPr lang="tr-TR" sz="1100" dirty="0">
                          <a:effectLst/>
                        </a:rPr>
                        <a:t>l</a:t>
                      </a:r>
                      <a:r>
                        <a:rPr lang="tr-TR" sz="1100" spc="165" dirty="0">
                          <a:effectLst/>
                        </a:rPr>
                        <a:t> </a:t>
                      </a:r>
                      <a:r>
                        <a:rPr lang="tr-TR" sz="1100" spc="5" dirty="0">
                          <a:effectLst/>
                        </a:rPr>
                        <a:t>S</a:t>
                      </a:r>
                      <a:r>
                        <a:rPr lang="tr-TR" sz="1100" spc="10" dirty="0">
                          <a:effectLst/>
                        </a:rPr>
                        <a:t>a</a:t>
                      </a:r>
                      <a:r>
                        <a:rPr lang="tr-TR" sz="1100" spc="5" dirty="0">
                          <a:effectLst/>
                        </a:rPr>
                        <a:t>ğl</a:t>
                      </a:r>
                      <a:r>
                        <a:rPr lang="tr-TR" sz="1100" dirty="0">
                          <a:effectLst/>
                        </a:rPr>
                        <a:t>ık</a:t>
                      </a:r>
                      <a:r>
                        <a:rPr lang="tr-TR" sz="1100" spc="170" dirty="0">
                          <a:effectLst/>
                        </a:rPr>
                        <a:t> </a:t>
                      </a:r>
                      <a:r>
                        <a:rPr lang="tr-TR" sz="1100" spc="5" dirty="0">
                          <a:effectLst/>
                        </a:rPr>
                        <a:t>Bi</a:t>
                      </a:r>
                      <a:r>
                        <a:rPr lang="tr-TR" sz="1100" dirty="0">
                          <a:effectLst/>
                        </a:rPr>
                        <a:t>l</a:t>
                      </a:r>
                      <a:r>
                        <a:rPr lang="tr-TR" sz="1100" spc="10" dirty="0">
                          <a:effectLst/>
                        </a:rPr>
                        <a:t>g</a:t>
                      </a:r>
                      <a:r>
                        <a:rPr lang="tr-TR" sz="1100" dirty="0">
                          <a:effectLst/>
                        </a:rPr>
                        <a:t>i</a:t>
                      </a:r>
                      <a:r>
                        <a:rPr lang="tr-TR" sz="1100" spc="165" dirty="0">
                          <a:effectLst/>
                        </a:rPr>
                        <a:t> </a:t>
                      </a:r>
                      <a:r>
                        <a:rPr lang="tr-TR" sz="1100" spc="5" dirty="0">
                          <a:effectLst/>
                        </a:rPr>
                        <a:t>S</a:t>
                      </a:r>
                      <a:r>
                        <a:rPr lang="tr-TR" sz="1100" dirty="0">
                          <a:effectLst/>
                        </a:rPr>
                        <a:t>i</a:t>
                      </a:r>
                      <a:r>
                        <a:rPr lang="tr-TR" sz="1100" spc="10" dirty="0">
                          <a:effectLst/>
                        </a:rPr>
                        <a:t>s</a:t>
                      </a:r>
                      <a:r>
                        <a:rPr lang="tr-TR" sz="1100" spc="5" dirty="0">
                          <a:effectLst/>
                        </a:rPr>
                        <a:t>te</a:t>
                      </a:r>
                      <a:r>
                        <a:rPr lang="tr-TR" sz="1100" spc="10" dirty="0">
                          <a:effectLst/>
                        </a:rPr>
                        <a:t>m</a:t>
                      </a:r>
                      <a:r>
                        <a:rPr lang="tr-TR" sz="1100" dirty="0">
                          <a:effectLst/>
                        </a:rPr>
                        <a:t>i</a:t>
                      </a:r>
                      <a:r>
                        <a:rPr lang="tr-TR" sz="1100" spc="165" dirty="0">
                          <a:effectLst/>
                        </a:rPr>
                        <a:t> </a:t>
                      </a:r>
                      <a:r>
                        <a:rPr lang="tr-TR" sz="1100" spc="5" dirty="0">
                          <a:effectLst/>
                        </a:rPr>
                        <a:t>(U</a:t>
                      </a:r>
                      <a:r>
                        <a:rPr lang="tr-TR" sz="1100" spc="10" dirty="0">
                          <a:effectLst/>
                        </a:rPr>
                        <a:t>S</a:t>
                      </a:r>
                      <a:r>
                        <a:rPr lang="tr-TR" sz="1100" spc="5" dirty="0">
                          <a:effectLst/>
                        </a:rPr>
                        <a:t>BS</a:t>
                      </a:r>
                      <a:r>
                        <a:rPr lang="tr-TR" sz="1100" dirty="0">
                          <a:effectLst/>
                        </a:rPr>
                        <a:t>)</a:t>
                      </a:r>
                      <a:r>
                        <a:rPr lang="tr-TR" sz="1100" spc="170" dirty="0">
                          <a:effectLst/>
                        </a:rPr>
                        <a:t> </a:t>
                      </a:r>
                      <a:r>
                        <a:rPr lang="tr-TR" sz="1100" spc="10" dirty="0">
                          <a:effectLst/>
                        </a:rPr>
                        <a:t>s</a:t>
                      </a:r>
                      <a:r>
                        <a:rPr lang="tr-TR" sz="1100" spc="5" dirty="0">
                          <a:effectLst/>
                        </a:rPr>
                        <a:t>özle</a:t>
                      </a:r>
                      <a:r>
                        <a:rPr lang="tr-TR" sz="1100" spc="10" dirty="0">
                          <a:effectLst/>
                        </a:rPr>
                        <a:t>ş</a:t>
                      </a:r>
                      <a:r>
                        <a:rPr lang="tr-TR" sz="1100" spc="5" dirty="0">
                          <a:effectLst/>
                        </a:rPr>
                        <a:t>mes</a:t>
                      </a:r>
                      <a:r>
                        <a:rPr lang="tr-TR" sz="1100" dirty="0">
                          <a:effectLst/>
                        </a:rPr>
                        <a:t>i</a:t>
                      </a:r>
                      <a:r>
                        <a:rPr lang="tr-TR" sz="1100" spc="170" dirty="0">
                          <a:effectLst/>
                        </a:rPr>
                        <a:t> </a:t>
                      </a:r>
                      <a:r>
                        <a:rPr lang="tr-TR" sz="1100" spc="5" dirty="0">
                          <a:effectLst/>
                        </a:rPr>
                        <a:t>im</a:t>
                      </a:r>
                      <a:r>
                        <a:rPr lang="tr-TR" sz="1100" spc="10" dirty="0">
                          <a:effectLst/>
                        </a:rPr>
                        <a:t>z</a:t>
                      </a:r>
                      <a:r>
                        <a:rPr lang="tr-TR" sz="1100" spc="5" dirty="0">
                          <a:effectLst/>
                        </a:rPr>
                        <a:t>ala</a:t>
                      </a:r>
                      <a:r>
                        <a:rPr lang="tr-TR" sz="1100" spc="10" dirty="0">
                          <a:effectLst/>
                        </a:rPr>
                        <a:t>n</a:t>
                      </a:r>
                      <a:r>
                        <a:rPr lang="tr-TR" sz="1100" spc="5" dirty="0">
                          <a:effectLst/>
                        </a:rPr>
                        <a:t>dı</a:t>
                      </a:r>
                      <a:r>
                        <a:rPr lang="tr-TR" sz="1100" dirty="0">
                          <a:effectLst/>
                        </a:rPr>
                        <a:t>.</a:t>
                      </a:r>
                      <a:r>
                        <a:rPr lang="tr-TR" sz="1100" spc="170" dirty="0">
                          <a:effectLst/>
                        </a:rPr>
                        <a:t> </a:t>
                      </a:r>
                      <a:r>
                        <a:rPr lang="tr-TR" sz="1100" spc="5" dirty="0">
                          <a:effectLst/>
                        </a:rPr>
                        <a:t>US</a:t>
                      </a:r>
                      <a:r>
                        <a:rPr lang="tr-TR" sz="1100" spc="10" dirty="0">
                          <a:effectLst/>
                        </a:rPr>
                        <a:t>B</a:t>
                      </a:r>
                      <a:r>
                        <a:rPr lang="tr-TR" sz="1100" dirty="0">
                          <a:effectLst/>
                        </a:rPr>
                        <a:t>S</a:t>
                      </a:r>
                      <a:r>
                        <a:rPr lang="tr-TR" sz="1100" spc="165" dirty="0">
                          <a:effectLst/>
                        </a:rPr>
                        <a:t> </a:t>
                      </a:r>
                      <a:r>
                        <a:rPr lang="tr-TR" sz="1100" spc="10" dirty="0">
                          <a:effectLst/>
                        </a:rPr>
                        <a:t>O</a:t>
                      </a:r>
                      <a:r>
                        <a:rPr lang="tr-TR" sz="1100" spc="5" dirty="0">
                          <a:effectLst/>
                        </a:rPr>
                        <a:t>pe</a:t>
                      </a:r>
                      <a:r>
                        <a:rPr lang="tr-TR" sz="1100" spc="10" dirty="0">
                          <a:effectLst/>
                        </a:rPr>
                        <a:t>r</a:t>
                      </a:r>
                      <a:r>
                        <a:rPr lang="tr-TR" sz="1100" spc="5" dirty="0">
                          <a:effectLst/>
                        </a:rPr>
                        <a:t>as</a:t>
                      </a:r>
                      <a:r>
                        <a:rPr lang="tr-TR" sz="1100" spc="10" dirty="0">
                          <a:effectLst/>
                        </a:rPr>
                        <a:t>y</a:t>
                      </a:r>
                      <a:r>
                        <a:rPr lang="tr-TR" sz="1100" spc="5" dirty="0">
                          <a:effectLst/>
                        </a:rPr>
                        <a:t>o</a:t>
                      </a:r>
                      <a:r>
                        <a:rPr lang="tr-TR" sz="1100" dirty="0">
                          <a:effectLst/>
                        </a:rPr>
                        <a:t>n</a:t>
                      </a:r>
                      <a:r>
                        <a:rPr lang="tr-TR" sz="1100" spc="170" dirty="0">
                          <a:effectLst/>
                        </a:rPr>
                        <a:t> </a:t>
                      </a:r>
                      <a:r>
                        <a:rPr lang="tr-TR" sz="1100" spc="5" dirty="0">
                          <a:effectLst/>
                        </a:rPr>
                        <a:t>M</a:t>
                      </a:r>
                      <a:r>
                        <a:rPr lang="tr-TR" sz="1100" spc="10" dirty="0">
                          <a:effectLst/>
                        </a:rPr>
                        <a:t>e</a:t>
                      </a:r>
                      <a:r>
                        <a:rPr lang="tr-TR" sz="1100" spc="5" dirty="0">
                          <a:effectLst/>
                        </a:rPr>
                        <a:t>rk</a:t>
                      </a:r>
                      <a:r>
                        <a:rPr lang="tr-TR" sz="1100" spc="10" dirty="0">
                          <a:effectLst/>
                        </a:rPr>
                        <a:t>e</a:t>
                      </a:r>
                      <a:r>
                        <a:rPr lang="tr-TR" sz="1100" spc="5" dirty="0">
                          <a:effectLst/>
                        </a:rPr>
                        <a:t>z</a:t>
                      </a:r>
                      <a:r>
                        <a:rPr lang="tr-TR" sz="1100" dirty="0">
                          <a:effectLst/>
                        </a:rPr>
                        <a:t>i </a:t>
                      </a:r>
                      <a:r>
                        <a:rPr lang="tr-TR" sz="1100" spc="5" dirty="0">
                          <a:effectLst/>
                        </a:rPr>
                        <a:t>kuruldu</a:t>
                      </a:r>
                      <a:r>
                        <a:rPr lang="tr-TR" sz="1100" dirty="0">
                          <a:effectLst/>
                        </a:rPr>
                        <a:t>.</a:t>
                      </a:r>
                      <a:r>
                        <a:rPr lang="tr-TR" sz="1100" spc="50" dirty="0">
                          <a:effectLst/>
                        </a:rPr>
                        <a:t> </a:t>
                      </a:r>
                      <a:r>
                        <a:rPr lang="tr-TR" sz="1100" spc="5" dirty="0">
                          <a:effectLst/>
                        </a:rPr>
                        <a:t>U</a:t>
                      </a:r>
                      <a:r>
                        <a:rPr lang="tr-TR" sz="1100" spc="10" dirty="0">
                          <a:effectLst/>
                        </a:rPr>
                        <a:t>l</a:t>
                      </a:r>
                      <a:r>
                        <a:rPr lang="tr-TR" sz="1100" spc="5" dirty="0">
                          <a:effectLst/>
                        </a:rPr>
                        <a:t>usa</a:t>
                      </a:r>
                      <a:r>
                        <a:rPr lang="tr-TR" sz="1100" dirty="0">
                          <a:effectLst/>
                        </a:rPr>
                        <a:t>l</a:t>
                      </a:r>
                      <a:r>
                        <a:rPr lang="tr-TR" sz="1100" spc="50" dirty="0">
                          <a:effectLst/>
                        </a:rPr>
                        <a:t> </a:t>
                      </a:r>
                      <a:r>
                        <a:rPr lang="tr-TR" sz="1100" spc="5" dirty="0">
                          <a:effectLst/>
                        </a:rPr>
                        <a:t>Sa</a:t>
                      </a:r>
                      <a:r>
                        <a:rPr lang="tr-TR" sz="1100" spc="10" dirty="0">
                          <a:effectLst/>
                        </a:rPr>
                        <a:t>ğ</a:t>
                      </a:r>
                      <a:r>
                        <a:rPr lang="tr-TR" sz="1100" dirty="0">
                          <a:effectLst/>
                        </a:rPr>
                        <a:t>l</a:t>
                      </a:r>
                      <a:r>
                        <a:rPr lang="tr-TR" sz="1100" spc="5" dirty="0">
                          <a:effectLst/>
                        </a:rPr>
                        <a:t>ı</a:t>
                      </a:r>
                      <a:r>
                        <a:rPr lang="tr-TR" sz="1100" dirty="0">
                          <a:effectLst/>
                        </a:rPr>
                        <a:t>k</a:t>
                      </a:r>
                      <a:r>
                        <a:rPr lang="tr-TR" sz="1100" spc="50" dirty="0">
                          <a:effectLst/>
                        </a:rPr>
                        <a:t> </a:t>
                      </a:r>
                      <a:r>
                        <a:rPr lang="tr-TR" sz="1100" spc="5" dirty="0">
                          <a:effectLst/>
                        </a:rPr>
                        <a:t>Ve</a:t>
                      </a:r>
                      <a:r>
                        <a:rPr lang="tr-TR" sz="1100" spc="10" dirty="0">
                          <a:effectLst/>
                        </a:rPr>
                        <a:t>r</a:t>
                      </a:r>
                      <a:r>
                        <a:rPr lang="tr-TR" sz="1100" dirty="0">
                          <a:effectLst/>
                        </a:rPr>
                        <a:t>i</a:t>
                      </a:r>
                      <a:r>
                        <a:rPr lang="tr-TR" sz="1100" spc="45" dirty="0">
                          <a:effectLst/>
                        </a:rPr>
                        <a:t> </a:t>
                      </a:r>
                      <a:r>
                        <a:rPr lang="tr-TR" sz="1100" spc="5" dirty="0">
                          <a:effectLst/>
                        </a:rPr>
                        <a:t>Sö</a:t>
                      </a:r>
                      <a:r>
                        <a:rPr lang="tr-TR" sz="1100" spc="10" dirty="0">
                          <a:effectLst/>
                        </a:rPr>
                        <a:t>z</a:t>
                      </a:r>
                      <a:r>
                        <a:rPr lang="tr-TR" sz="1100" dirty="0">
                          <a:effectLst/>
                        </a:rPr>
                        <a:t>l</a:t>
                      </a:r>
                      <a:r>
                        <a:rPr lang="tr-TR" sz="1100" spc="10" dirty="0">
                          <a:effectLst/>
                        </a:rPr>
                        <a:t>ü</a:t>
                      </a:r>
                      <a:r>
                        <a:rPr lang="tr-TR" sz="1100" spc="5" dirty="0">
                          <a:effectLst/>
                        </a:rPr>
                        <a:t>ğ</a:t>
                      </a:r>
                      <a:r>
                        <a:rPr lang="tr-TR" sz="1100" dirty="0">
                          <a:effectLst/>
                        </a:rPr>
                        <a:t>ü</a:t>
                      </a:r>
                      <a:r>
                        <a:rPr lang="tr-TR" sz="1100" spc="50" dirty="0">
                          <a:effectLst/>
                        </a:rPr>
                        <a:t> </a:t>
                      </a:r>
                      <a:r>
                        <a:rPr lang="tr-TR" sz="1100" spc="10" dirty="0">
                          <a:effectLst/>
                        </a:rPr>
                        <a:t>1</a:t>
                      </a:r>
                      <a:r>
                        <a:rPr lang="tr-TR" sz="1100" spc="5" dirty="0">
                          <a:effectLst/>
                        </a:rPr>
                        <a:t>.</a:t>
                      </a:r>
                      <a:r>
                        <a:rPr lang="tr-TR" sz="1100" dirty="0">
                          <a:effectLst/>
                        </a:rPr>
                        <a:t>0</a:t>
                      </a:r>
                      <a:r>
                        <a:rPr lang="tr-TR" sz="1100" spc="50" dirty="0">
                          <a:effectLst/>
                        </a:rPr>
                        <a:t> </a:t>
                      </a:r>
                      <a:r>
                        <a:rPr lang="tr-TR" sz="1100" spc="5" dirty="0">
                          <a:effectLst/>
                        </a:rPr>
                        <a:t>ya</a:t>
                      </a:r>
                      <a:r>
                        <a:rPr lang="tr-TR" sz="1100" spc="10" dirty="0">
                          <a:effectLst/>
                        </a:rPr>
                        <a:t>y</a:t>
                      </a:r>
                      <a:r>
                        <a:rPr lang="tr-TR" sz="1100" dirty="0">
                          <a:effectLst/>
                        </a:rPr>
                        <a:t>ı</a:t>
                      </a:r>
                      <a:r>
                        <a:rPr lang="tr-TR" sz="1100" spc="5" dirty="0">
                          <a:effectLst/>
                        </a:rPr>
                        <a:t>n</a:t>
                      </a:r>
                      <a:r>
                        <a:rPr lang="tr-TR" sz="1100" spc="10" dirty="0">
                          <a:effectLst/>
                        </a:rPr>
                        <a:t>l</a:t>
                      </a:r>
                      <a:r>
                        <a:rPr lang="tr-TR" sz="1100" spc="5" dirty="0">
                          <a:effectLst/>
                        </a:rPr>
                        <a:t>andı</a:t>
                      </a:r>
                      <a:r>
                        <a:rPr lang="tr-TR" sz="1100" dirty="0">
                          <a:effectLst/>
                        </a:rPr>
                        <a:t>.</a:t>
                      </a:r>
                      <a:r>
                        <a:rPr lang="tr-TR" sz="1100" spc="50" dirty="0">
                          <a:effectLst/>
                        </a:rPr>
                        <a:t> </a:t>
                      </a:r>
                      <a:r>
                        <a:rPr lang="tr-TR" sz="1100" spc="5" dirty="0">
                          <a:effectLst/>
                        </a:rPr>
                        <a:t>Ail</a:t>
                      </a:r>
                      <a:r>
                        <a:rPr lang="tr-TR" sz="1100" dirty="0">
                          <a:effectLst/>
                        </a:rPr>
                        <a:t>e</a:t>
                      </a:r>
                      <a:r>
                        <a:rPr lang="tr-TR" sz="1100" spc="45" dirty="0">
                          <a:effectLst/>
                        </a:rPr>
                        <a:t> </a:t>
                      </a:r>
                      <a:r>
                        <a:rPr lang="tr-TR" sz="1100" spc="10" dirty="0">
                          <a:effectLst/>
                        </a:rPr>
                        <a:t>H</a:t>
                      </a:r>
                      <a:r>
                        <a:rPr lang="tr-TR" sz="1100" spc="5" dirty="0">
                          <a:effectLst/>
                        </a:rPr>
                        <a:t>ek</a:t>
                      </a:r>
                      <a:r>
                        <a:rPr lang="tr-TR" sz="1100" dirty="0">
                          <a:effectLst/>
                        </a:rPr>
                        <a:t>i</a:t>
                      </a:r>
                      <a:r>
                        <a:rPr lang="tr-TR" sz="1100" spc="10" dirty="0">
                          <a:effectLst/>
                        </a:rPr>
                        <a:t>m</a:t>
                      </a:r>
                      <a:r>
                        <a:rPr lang="tr-TR" sz="1100" spc="5" dirty="0">
                          <a:effectLst/>
                        </a:rPr>
                        <a:t>liğ</a:t>
                      </a:r>
                      <a:r>
                        <a:rPr lang="tr-TR" sz="1100" dirty="0">
                          <a:effectLst/>
                        </a:rPr>
                        <a:t>i</a:t>
                      </a:r>
                      <a:r>
                        <a:rPr lang="tr-TR" sz="1100" spc="50" dirty="0">
                          <a:effectLst/>
                        </a:rPr>
                        <a:t> </a:t>
                      </a:r>
                      <a:r>
                        <a:rPr lang="tr-TR" sz="1100" spc="5" dirty="0">
                          <a:effectLst/>
                        </a:rPr>
                        <a:t>Kara</a:t>
                      </a:r>
                      <a:r>
                        <a:rPr lang="tr-TR" sz="1100" dirty="0">
                          <a:effectLst/>
                        </a:rPr>
                        <a:t>r</a:t>
                      </a:r>
                      <a:r>
                        <a:rPr lang="tr-TR" sz="1100" spc="50" dirty="0">
                          <a:effectLst/>
                        </a:rPr>
                        <a:t> </a:t>
                      </a:r>
                      <a:r>
                        <a:rPr lang="tr-TR" sz="1100" spc="5" dirty="0">
                          <a:effectLst/>
                        </a:rPr>
                        <a:t>Deste</a:t>
                      </a:r>
                      <a:r>
                        <a:rPr lang="tr-TR" sz="1100" dirty="0">
                          <a:effectLst/>
                        </a:rPr>
                        <a:t>k</a:t>
                      </a:r>
                      <a:r>
                        <a:rPr lang="tr-TR" sz="1100" spc="50" dirty="0">
                          <a:effectLst/>
                        </a:rPr>
                        <a:t> </a:t>
                      </a:r>
                      <a:r>
                        <a:rPr lang="tr-TR" sz="1100" spc="5" dirty="0">
                          <a:effectLst/>
                        </a:rPr>
                        <a:t>Siste</a:t>
                      </a:r>
                      <a:r>
                        <a:rPr lang="tr-TR" sz="1100" spc="10" dirty="0">
                          <a:effectLst/>
                        </a:rPr>
                        <a:t>m</a:t>
                      </a:r>
                      <a:r>
                        <a:rPr lang="tr-TR" sz="1100" dirty="0">
                          <a:effectLst/>
                        </a:rPr>
                        <a:t>i </a:t>
                      </a:r>
                      <a:r>
                        <a:rPr lang="tr-TR" sz="1100" spc="5" dirty="0">
                          <a:effectLst/>
                        </a:rPr>
                        <a:t>uyg</a:t>
                      </a:r>
                      <a:r>
                        <a:rPr lang="tr-TR" sz="1100" spc="10" dirty="0">
                          <a:effectLst/>
                        </a:rPr>
                        <a:t>u</a:t>
                      </a:r>
                      <a:r>
                        <a:rPr lang="tr-TR" sz="1100" spc="5" dirty="0">
                          <a:effectLst/>
                        </a:rPr>
                        <a:t>la</a:t>
                      </a:r>
                      <a:r>
                        <a:rPr lang="tr-TR" sz="1100" spc="10" dirty="0">
                          <a:effectLst/>
                        </a:rPr>
                        <a:t>m</a:t>
                      </a:r>
                      <a:r>
                        <a:rPr lang="tr-TR" sz="1100" spc="5" dirty="0">
                          <a:effectLst/>
                        </a:rPr>
                        <a:t>ay</a:t>
                      </a:r>
                      <a:r>
                        <a:rPr lang="tr-TR" sz="1100" dirty="0">
                          <a:effectLst/>
                        </a:rPr>
                        <a:t>a</a:t>
                      </a:r>
                      <a:r>
                        <a:rPr lang="tr-TR" sz="1100" spc="75" dirty="0">
                          <a:effectLst/>
                        </a:rPr>
                        <a:t> </a:t>
                      </a:r>
                      <a:r>
                        <a:rPr lang="tr-TR" sz="1100" spc="5" dirty="0">
                          <a:effectLst/>
                        </a:rPr>
                        <a:t>alındı</a:t>
                      </a:r>
                      <a:r>
                        <a:rPr lang="tr-TR" sz="1100" dirty="0">
                          <a:effectLst/>
                        </a:rPr>
                        <a:t>.</a:t>
                      </a:r>
                      <a:r>
                        <a:rPr lang="tr-TR" sz="1100" spc="70" dirty="0">
                          <a:effectLst/>
                        </a:rPr>
                        <a:t> </a:t>
                      </a:r>
                      <a:r>
                        <a:rPr lang="tr-TR" sz="1100" spc="5" dirty="0">
                          <a:effectLst/>
                        </a:rPr>
                        <a:t>Tele-tı</a:t>
                      </a:r>
                      <a:r>
                        <a:rPr lang="tr-TR" sz="1100" dirty="0">
                          <a:effectLst/>
                        </a:rPr>
                        <a:t>p</a:t>
                      </a:r>
                      <a:r>
                        <a:rPr lang="tr-TR" sz="1100" spc="70" dirty="0">
                          <a:effectLst/>
                        </a:rPr>
                        <a:t> </a:t>
                      </a:r>
                      <a:r>
                        <a:rPr lang="tr-TR" sz="1100" spc="5" dirty="0">
                          <a:effectLst/>
                        </a:rPr>
                        <a:t>pilo</a:t>
                      </a:r>
                      <a:r>
                        <a:rPr lang="tr-TR" sz="1100" dirty="0">
                          <a:effectLst/>
                        </a:rPr>
                        <a:t>t</a:t>
                      </a:r>
                      <a:r>
                        <a:rPr lang="tr-TR" sz="1100" spc="75" dirty="0">
                          <a:effectLst/>
                        </a:rPr>
                        <a:t> </a:t>
                      </a:r>
                      <a:r>
                        <a:rPr lang="tr-TR" sz="1100" spc="5" dirty="0">
                          <a:effectLst/>
                        </a:rPr>
                        <a:t>pro</a:t>
                      </a:r>
                      <a:r>
                        <a:rPr lang="tr-TR" sz="1100" dirty="0">
                          <a:effectLst/>
                        </a:rPr>
                        <a:t>j</a:t>
                      </a:r>
                      <a:r>
                        <a:rPr lang="tr-TR" sz="1100" spc="5" dirty="0">
                          <a:effectLst/>
                        </a:rPr>
                        <a:t>es</a:t>
                      </a:r>
                      <a:r>
                        <a:rPr lang="tr-TR" sz="1100" dirty="0">
                          <a:effectLst/>
                        </a:rPr>
                        <a:t>i</a:t>
                      </a:r>
                      <a:r>
                        <a:rPr lang="tr-TR" sz="1100" spc="75" dirty="0">
                          <a:effectLst/>
                        </a:rPr>
                        <a:t> </a:t>
                      </a:r>
                      <a:r>
                        <a:rPr lang="tr-TR" sz="1100" spc="5" dirty="0">
                          <a:effectLst/>
                        </a:rPr>
                        <a:t>ba</a:t>
                      </a:r>
                      <a:r>
                        <a:rPr lang="tr-TR" sz="1100" spc="10" dirty="0">
                          <a:effectLst/>
                        </a:rPr>
                        <a:t>ş</a:t>
                      </a:r>
                      <a:r>
                        <a:rPr lang="tr-TR" sz="1100" spc="5" dirty="0">
                          <a:effectLst/>
                        </a:rPr>
                        <a:t>ladı</a:t>
                      </a:r>
                      <a:r>
                        <a:rPr lang="tr-TR" sz="1100" dirty="0">
                          <a:effectLst/>
                        </a:rPr>
                        <a:t>.</a:t>
                      </a:r>
                      <a:r>
                        <a:rPr lang="tr-TR" sz="1100" spc="70" dirty="0">
                          <a:effectLst/>
                        </a:rPr>
                        <a:t> </a:t>
                      </a:r>
                      <a:r>
                        <a:rPr lang="tr-TR" sz="1100" spc="5" dirty="0">
                          <a:effectLst/>
                        </a:rPr>
                        <a:t>IC</a:t>
                      </a:r>
                      <a:r>
                        <a:rPr lang="tr-TR" sz="1100" spc="10" dirty="0">
                          <a:effectLst/>
                        </a:rPr>
                        <a:t>D</a:t>
                      </a:r>
                      <a:r>
                        <a:rPr lang="tr-TR" sz="1100" spc="5" dirty="0">
                          <a:effectLst/>
                        </a:rPr>
                        <a:t>-1</a:t>
                      </a:r>
                      <a:r>
                        <a:rPr lang="tr-TR" sz="1100" dirty="0">
                          <a:effectLst/>
                        </a:rPr>
                        <a:t>0</a:t>
                      </a:r>
                      <a:r>
                        <a:rPr lang="tr-TR" sz="1100" spc="70" dirty="0">
                          <a:effectLst/>
                        </a:rPr>
                        <a:t> </a:t>
                      </a:r>
                      <a:r>
                        <a:rPr lang="tr-TR" sz="1100" spc="5" dirty="0">
                          <a:effectLst/>
                        </a:rPr>
                        <a:t>(T</a:t>
                      </a:r>
                      <a:r>
                        <a:rPr lang="tr-TR" sz="1100" spc="10" dirty="0">
                          <a:effectLst/>
                        </a:rPr>
                        <a:t>R</a:t>
                      </a:r>
                      <a:r>
                        <a:rPr lang="tr-TR" sz="1100" dirty="0">
                          <a:effectLst/>
                        </a:rPr>
                        <a:t>)</a:t>
                      </a:r>
                      <a:r>
                        <a:rPr lang="tr-TR" sz="1100" spc="70" dirty="0">
                          <a:effectLst/>
                        </a:rPr>
                        <a:t> </a:t>
                      </a:r>
                      <a:r>
                        <a:rPr lang="tr-TR" sz="1100" spc="5" dirty="0">
                          <a:effectLst/>
                        </a:rPr>
                        <a:t>kita</a:t>
                      </a:r>
                      <a:r>
                        <a:rPr lang="tr-TR" sz="1100" spc="10" dirty="0">
                          <a:effectLst/>
                        </a:rPr>
                        <a:t>p</a:t>
                      </a:r>
                      <a:r>
                        <a:rPr lang="tr-TR" sz="1100" spc="5" dirty="0">
                          <a:effectLst/>
                        </a:rPr>
                        <a:t>lar</a:t>
                      </a:r>
                      <a:r>
                        <a:rPr lang="tr-TR" sz="1100" dirty="0">
                          <a:effectLst/>
                        </a:rPr>
                        <a:t>ı</a:t>
                      </a:r>
                      <a:r>
                        <a:rPr lang="tr-TR" sz="1100" spc="70" dirty="0">
                          <a:effectLst/>
                        </a:rPr>
                        <a:t> </a:t>
                      </a:r>
                      <a:r>
                        <a:rPr lang="tr-TR" sz="1100" spc="5" dirty="0">
                          <a:effectLst/>
                        </a:rPr>
                        <a:t>ya</a:t>
                      </a:r>
                      <a:r>
                        <a:rPr lang="tr-TR" sz="1100" spc="10" dirty="0">
                          <a:effectLst/>
                        </a:rPr>
                        <a:t>y</a:t>
                      </a:r>
                      <a:r>
                        <a:rPr lang="tr-TR" sz="1100" dirty="0">
                          <a:effectLst/>
                        </a:rPr>
                        <a:t>ı</a:t>
                      </a:r>
                      <a:r>
                        <a:rPr lang="tr-TR" sz="1100" spc="10" dirty="0">
                          <a:effectLst/>
                        </a:rPr>
                        <a:t>n</a:t>
                      </a:r>
                      <a:r>
                        <a:rPr lang="tr-TR" sz="1100" spc="5" dirty="0">
                          <a:effectLst/>
                        </a:rPr>
                        <a:t>lan</a:t>
                      </a:r>
                      <a:r>
                        <a:rPr lang="tr-TR" sz="1100" spc="10" dirty="0">
                          <a:effectLst/>
                        </a:rPr>
                        <a:t>d</a:t>
                      </a:r>
                      <a:r>
                        <a:rPr lang="tr-TR" sz="1100" dirty="0">
                          <a:effectLst/>
                        </a:rPr>
                        <a:t>ı.</a:t>
                      </a:r>
                      <a:r>
                        <a:rPr lang="tr-TR" sz="1100" spc="70" dirty="0">
                          <a:effectLst/>
                        </a:rPr>
                        <a:t> </a:t>
                      </a:r>
                      <a:r>
                        <a:rPr lang="tr-TR" sz="1100" spc="5" dirty="0">
                          <a:effectLst/>
                        </a:rPr>
                        <a:t>I</a:t>
                      </a:r>
                      <a:r>
                        <a:rPr lang="tr-TR" sz="1100" spc="10" dirty="0">
                          <a:effectLst/>
                        </a:rPr>
                        <a:t>C</a:t>
                      </a:r>
                      <a:r>
                        <a:rPr lang="tr-TR" sz="1100" spc="5" dirty="0">
                          <a:effectLst/>
                        </a:rPr>
                        <a:t>D</a:t>
                      </a:r>
                      <a:r>
                        <a:rPr lang="tr-TR" sz="1100" dirty="0">
                          <a:effectLst/>
                        </a:rPr>
                        <a:t>-</a:t>
                      </a:r>
                      <a:r>
                        <a:rPr lang="tr-TR" sz="1100" spc="5" dirty="0">
                          <a:effectLst/>
                        </a:rPr>
                        <a:t>1</a:t>
                      </a:r>
                      <a:r>
                        <a:rPr lang="tr-TR" sz="1100" dirty="0">
                          <a:effectLst/>
                        </a:rPr>
                        <a:t>0</a:t>
                      </a:r>
                      <a:r>
                        <a:rPr lang="tr-TR" sz="1100" spc="20" dirty="0">
                          <a:effectLst/>
                        </a:rPr>
                        <a:t> </a:t>
                      </a:r>
                      <a:r>
                        <a:rPr lang="tr-TR" sz="1100" spc="5" dirty="0">
                          <a:effectLst/>
                        </a:rPr>
                        <a:t>e</a:t>
                      </a:r>
                      <a:r>
                        <a:rPr lang="tr-TR" sz="1100" spc="10" dirty="0">
                          <a:effectLst/>
                        </a:rPr>
                        <a:t>ğ</a:t>
                      </a:r>
                      <a:r>
                        <a:rPr lang="tr-TR" sz="1100" dirty="0">
                          <a:effectLst/>
                        </a:rPr>
                        <a:t>i</a:t>
                      </a:r>
                      <a:r>
                        <a:rPr lang="tr-TR" sz="1100" spc="5" dirty="0">
                          <a:effectLst/>
                        </a:rPr>
                        <a:t>ti</a:t>
                      </a:r>
                      <a:r>
                        <a:rPr lang="tr-TR" sz="1100" dirty="0">
                          <a:effectLst/>
                        </a:rPr>
                        <a:t>ci</a:t>
                      </a:r>
                      <a:r>
                        <a:rPr lang="tr-TR" sz="1100" spc="20" dirty="0">
                          <a:effectLst/>
                        </a:rPr>
                        <a:t> </a:t>
                      </a:r>
                      <a:r>
                        <a:rPr lang="tr-TR" sz="1100" spc="5" dirty="0">
                          <a:effectLst/>
                        </a:rPr>
                        <a:t>e</a:t>
                      </a:r>
                      <a:r>
                        <a:rPr lang="tr-TR" sz="1100" spc="10" dirty="0">
                          <a:effectLst/>
                        </a:rPr>
                        <a:t>ğ</a:t>
                      </a:r>
                      <a:r>
                        <a:rPr lang="tr-TR" sz="1100" dirty="0">
                          <a:effectLst/>
                        </a:rPr>
                        <a:t>i</a:t>
                      </a:r>
                      <a:r>
                        <a:rPr lang="tr-TR" sz="1100" spc="5" dirty="0">
                          <a:effectLst/>
                        </a:rPr>
                        <a:t>ti</a:t>
                      </a:r>
                      <a:r>
                        <a:rPr lang="tr-TR" sz="1100" spc="10" dirty="0">
                          <a:effectLst/>
                        </a:rPr>
                        <a:t>m</a:t>
                      </a:r>
                      <a:r>
                        <a:rPr lang="tr-TR" sz="1100" dirty="0">
                          <a:effectLst/>
                        </a:rPr>
                        <a:t>i</a:t>
                      </a:r>
                      <a:r>
                        <a:rPr lang="tr-TR" sz="1100" spc="15" dirty="0">
                          <a:effectLst/>
                        </a:rPr>
                        <a:t> </a:t>
                      </a:r>
                      <a:r>
                        <a:rPr lang="tr-TR" sz="1100" spc="10" dirty="0">
                          <a:effectLst/>
                        </a:rPr>
                        <a:t>v</a:t>
                      </a:r>
                      <a:r>
                        <a:rPr lang="tr-TR" sz="1100" spc="5" dirty="0">
                          <a:effectLst/>
                        </a:rPr>
                        <a:t>er</a:t>
                      </a:r>
                      <a:r>
                        <a:rPr lang="tr-TR" sz="1100" dirty="0">
                          <a:effectLst/>
                        </a:rPr>
                        <a:t>i</a:t>
                      </a:r>
                      <a:r>
                        <a:rPr lang="tr-TR" sz="1100" spc="5" dirty="0">
                          <a:effectLst/>
                        </a:rPr>
                        <a:t>l</a:t>
                      </a:r>
                      <a:r>
                        <a:rPr lang="tr-TR" sz="1100" dirty="0">
                          <a:effectLst/>
                        </a:rPr>
                        <a:t>d</a:t>
                      </a:r>
                      <a:r>
                        <a:rPr lang="tr-TR" sz="1100" spc="5" dirty="0">
                          <a:effectLst/>
                        </a:rPr>
                        <a:t>i</a:t>
                      </a:r>
                      <a:r>
                        <a:rPr lang="tr-TR" sz="1100" dirty="0">
                          <a:effectLst/>
                        </a:rPr>
                        <a:t>.</a:t>
                      </a:r>
                    </a:p>
                    <a:p>
                      <a:pPr marL="69850" marR="54610" algn="just">
                        <a:lnSpc>
                          <a:spcPct val="109000"/>
                        </a:lnSpc>
                        <a:spcBef>
                          <a:spcPts val="310"/>
                        </a:spcBef>
                        <a:spcAft>
                          <a:spcPts val="0"/>
                        </a:spcAft>
                      </a:pPr>
                      <a:r>
                        <a:rPr lang="tr-TR" sz="1100" dirty="0">
                          <a:effectLst/>
                        </a:rPr>
                        <a:t> </a:t>
                      </a:r>
                      <a:endParaRPr lang="tr-TR" sz="1100" dirty="0">
                        <a:effectLst/>
                        <a:latin typeface="Calibri"/>
                        <a:ea typeface="Times New Roman"/>
                        <a:cs typeface="Times New Roman"/>
                      </a:endParaRPr>
                    </a:p>
                  </a:txBody>
                  <a:tcPr marL="0" marR="0" marT="0" marB="0"/>
                </a:tc>
              </a:tr>
              <a:tr h="2159158">
                <a:tc>
                  <a:txBody>
                    <a:bodyPr/>
                    <a:lstStyle/>
                    <a:p>
                      <a:pPr>
                        <a:lnSpc>
                          <a:spcPts val="1200"/>
                        </a:lnSpc>
                        <a:spcAft>
                          <a:spcPts val="0"/>
                        </a:spcAft>
                      </a:pPr>
                      <a:r>
                        <a:rPr lang="tr-TR" sz="1100">
                          <a:effectLst/>
                        </a:rPr>
                        <a:t> </a:t>
                      </a:r>
                    </a:p>
                    <a:p>
                      <a:pPr>
                        <a:lnSpc>
                          <a:spcPts val="1200"/>
                        </a:lnSpc>
                        <a:spcAft>
                          <a:spcPts val="0"/>
                        </a:spcAft>
                      </a:pPr>
                      <a:r>
                        <a:rPr lang="tr-TR" sz="1100">
                          <a:effectLst/>
                        </a:rPr>
                        <a:t> </a:t>
                      </a:r>
                    </a:p>
                    <a:p>
                      <a:pPr>
                        <a:lnSpc>
                          <a:spcPts val="1200"/>
                        </a:lnSpc>
                        <a:spcAft>
                          <a:spcPts val="0"/>
                        </a:spcAft>
                      </a:pPr>
                      <a:r>
                        <a:rPr lang="tr-TR" sz="1100">
                          <a:effectLst/>
                        </a:rPr>
                        <a:t> </a:t>
                      </a:r>
                    </a:p>
                    <a:p>
                      <a:pPr>
                        <a:lnSpc>
                          <a:spcPts val="1200"/>
                        </a:lnSpc>
                        <a:spcAft>
                          <a:spcPts val="165"/>
                        </a:spcAft>
                      </a:pPr>
                      <a:r>
                        <a:rPr lang="tr-TR" sz="1100">
                          <a:effectLst/>
                        </a:rPr>
                        <a:t> </a:t>
                      </a:r>
                    </a:p>
                    <a:p>
                      <a:pPr marL="250190">
                        <a:lnSpc>
                          <a:spcPct val="115000"/>
                        </a:lnSpc>
                        <a:spcAft>
                          <a:spcPts val="0"/>
                        </a:spcAft>
                      </a:pPr>
                      <a:r>
                        <a:rPr lang="tr-TR" sz="1100" spc="5">
                          <a:effectLst/>
                        </a:rPr>
                        <a:t>200</a:t>
                      </a:r>
                      <a:r>
                        <a:rPr lang="tr-TR" sz="1100">
                          <a:effectLst/>
                        </a:rPr>
                        <a:t>8</a:t>
                      </a:r>
                    </a:p>
                    <a:p>
                      <a:pPr marL="250190">
                        <a:lnSpc>
                          <a:spcPct val="115000"/>
                        </a:lnSpc>
                        <a:spcAft>
                          <a:spcPts val="0"/>
                        </a:spcAft>
                      </a:pPr>
                      <a:r>
                        <a:rPr lang="tr-TR" sz="1100">
                          <a:effectLst/>
                        </a:rPr>
                        <a:t> </a:t>
                      </a:r>
                      <a:endParaRPr lang="tr-TR" sz="1100">
                        <a:effectLst/>
                        <a:latin typeface="Calibri"/>
                        <a:ea typeface="Times New Roman"/>
                        <a:cs typeface="Times New Roman"/>
                      </a:endParaRPr>
                    </a:p>
                  </a:txBody>
                  <a:tcPr marL="0" marR="0" marT="0" marB="0"/>
                </a:tc>
                <a:tc>
                  <a:txBody>
                    <a:bodyPr/>
                    <a:lstStyle/>
                    <a:p>
                      <a:pPr marL="69850" marR="53975" algn="just">
                        <a:lnSpc>
                          <a:spcPct val="107000"/>
                        </a:lnSpc>
                        <a:spcBef>
                          <a:spcPts val="310"/>
                        </a:spcBef>
                        <a:spcAft>
                          <a:spcPts val="0"/>
                        </a:spcAft>
                        <a:tabLst>
                          <a:tab pos="414655" algn="l"/>
                          <a:tab pos="1520190" algn="l"/>
                          <a:tab pos="2212975" algn="l"/>
                          <a:tab pos="2753995" algn="l"/>
                          <a:tab pos="3477895" algn="l"/>
                          <a:tab pos="3866515" algn="l"/>
                        </a:tabLst>
                      </a:pPr>
                      <a:r>
                        <a:rPr lang="tr-TR" sz="1100" spc="5" dirty="0">
                          <a:effectLst/>
                        </a:rPr>
                        <a:t>Ulus</a:t>
                      </a:r>
                      <a:r>
                        <a:rPr lang="tr-TR" sz="1100" spc="10" dirty="0">
                          <a:effectLst/>
                        </a:rPr>
                        <a:t>a</a:t>
                      </a:r>
                      <a:r>
                        <a:rPr lang="tr-TR" sz="1100" dirty="0">
                          <a:effectLst/>
                        </a:rPr>
                        <a:t>l</a:t>
                      </a:r>
                      <a:r>
                        <a:rPr lang="tr-TR" sz="1100" spc="20" dirty="0">
                          <a:effectLst/>
                        </a:rPr>
                        <a:t> </a:t>
                      </a:r>
                      <a:r>
                        <a:rPr lang="tr-TR" sz="1100" spc="5" dirty="0">
                          <a:effectLst/>
                        </a:rPr>
                        <a:t>Sa</a:t>
                      </a:r>
                      <a:r>
                        <a:rPr lang="tr-TR" sz="1100" spc="10" dirty="0">
                          <a:effectLst/>
                        </a:rPr>
                        <a:t>ğ</a:t>
                      </a:r>
                      <a:r>
                        <a:rPr lang="tr-TR" sz="1100" dirty="0">
                          <a:effectLst/>
                        </a:rPr>
                        <a:t>l</a:t>
                      </a:r>
                      <a:r>
                        <a:rPr lang="tr-TR" sz="1100" spc="5" dirty="0">
                          <a:effectLst/>
                        </a:rPr>
                        <a:t>ı</a:t>
                      </a:r>
                      <a:r>
                        <a:rPr lang="tr-TR" sz="1100" dirty="0">
                          <a:effectLst/>
                        </a:rPr>
                        <a:t>k</a:t>
                      </a:r>
                      <a:r>
                        <a:rPr lang="tr-TR" sz="1100" spc="25" dirty="0">
                          <a:effectLst/>
                        </a:rPr>
                        <a:t> </a:t>
                      </a:r>
                      <a:r>
                        <a:rPr lang="tr-TR" sz="1100" spc="5" dirty="0">
                          <a:effectLst/>
                        </a:rPr>
                        <a:t>Ver</a:t>
                      </a:r>
                      <a:r>
                        <a:rPr lang="tr-TR" sz="1100" dirty="0">
                          <a:effectLst/>
                        </a:rPr>
                        <a:t>i</a:t>
                      </a:r>
                      <a:r>
                        <a:rPr lang="tr-TR" sz="1100" spc="20" dirty="0">
                          <a:effectLst/>
                        </a:rPr>
                        <a:t> </a:t>
                      </a:r>
                      <a:r>
                        <a:rPr lang="tr-TR" sz="1100" spc="5" dirty="0">
                          <a:effectLst/>
                        </a:rPr>
                        <a:t>S</a:t>
                      </a:r>
                      <a:r>
                        <a:rPr lang="tr-TR" sz="1100" spc="10" dirty="0">
                          <a:effectLst/>
                        </a:rPr>
                        <a:t>ö</a:t>
                      </a:r>
                      <a:r>
                        <a:rPr lang="tr-TR" sz="1100" spc="5" dirty="0">
                          <a:effectLst/>
                        </a:rPr>
                        <a:t>z</a:t>
                      </a:r>
                      <a:r>
                        <a:rPr lang="tr-TR" sz="1100" dirty="0">
                          <a:effectLst/>
                        </a:rPr>
                        <a:t>l</a:t>
                      </a:r>
                      <a:r>
                        <a:rPr lang="tr-TR" sz="1100" spc="10" dirty="0">
                          <a:effectLst/>
                        </a:rPr>
                        <a:t>üğ</a:t>
                      </a:r>
                      <a:r>
                        <a:rPr lang="tr-TR" sz="1100" dirty="0">
                          <a:effectLst/>
                        </a:rPr>
                        <a:t>ü</a:t>
                      </a:r>
                      <a:r>
                        <a:rPr lang="tr-TR" sz="1100" spc="20" dirty="0">
                          <a:effectLst/>
                        </a:rPr>
                        <a:t> </a:t>
                      </a:r>
                      <a:r>
                        <a:rPr lang="tr-TR" sz="1100" spc="10" dirty="0">
                          <a:effectLst/>
                        </a:rPr>
                        <a:t>S</a:t>
                      </a:r>
                      <a:r>
                        <a:rPr lang="tr-TR" sz="1100" spc="5" dirty="0">
                          <a:effectLst/>
                        </a:rPr>
                        <a:t>ür</a:t>
                      </a:r>
                      <a:r>
                        <a:rPr lang="tr-TR" sz="1100" spc="10" dirty="0">
                          <a:effectLst/>
                        </a:rPr>
                        <a:t>ü</a:t>
                      </a:r>
                      <a:r>
                        <a:rPr lang="tr-TR" sz="1100" dirty="0">
                          <a:effectLst/>
                        </a:rPr>
                        <a:t>m</a:t>
                      </a:r>
                      <a:r>
                        <a:rPr lang="tr-TR" sz="1100" spc="20" dirty="0">
                          <a:effectLst/>
                        </a:rPr>
                        <a:t> </a:t>
                      </a:r>
                      <a:r>
                        <a:rPr lang="tr-TR" sz="1100" spc="5" dirty="0">
                          <a:effectLst/>
                        </a:rPr>
                        <a:t>1</a:t>
                      </a:r>
                      <a:r>
                        <a:rPr lang="tr-TR" sz="1100" spc="10" dirty="0">
                          <a:effectLst/>
                        </a:rPr>
                        <a:t>.</a:t>
                      </a:r>
                      <a:r>
                        <a:rPr lang="tr-TR" sz="1100" spc="5" dirty="0">
                          <a:effectLst/>
                        </a:rPr>
                        <a:t>1</a:t>
                      </a:r>
                      <a:r>
                        <a:rPr lang="tr-TR" sz="1100" dirty="0">
                          <a:effectLst/>
                        </a:rPr>
                        <a:t>.</a:t>
                      </a:r>
                      <a:r>
                        <a:rPr lang="tr-TR" sz="1100" spc="25" dirty="0">
                          <a:effectLst/>
                        </a:rPr>
                        <a:t> </a:t>
                      </a:r>
                      <a:r>
                        <a:rPr lang="tr-TR" sz="1100" spc="5" dirty="0">
                          <a:effectLst/>
                        </a:rPr>
                        <a:t>v</a:t>
                      </a:r>
                      <a:r>
                        <a:rPr lang="tr-TR" sz="1100" dirty="0">
                          <a:effectLst/>
                        </a:rPr>
                        <a:t>e</a:t>
                      </a:r>
                      <a:r>
                        <a:rPr lang="tr-TR" sz="1100" spc="25" dirty="0">
                          <a:effectLst/>
                        </a:rPr>
                        <a:t> </a:t>
                      </a:r>
                      <a:r>
                        <a:rPr lang="tr-TR" sz="1100" spc="5" dirty="0" err="1">
                          <a:effectLst/>
                        </a:rPr>
                        <a:t>US</a:t>
                      </a:r>
                      <a:r>
                        <a:rPr lang="tr-TR" sz="1100" spc="10" dirty="0" err="1">
                          <a:effectLst/>
                        </a:rPr>
                        <a:t>B</a:t>
                      </a:r>
                      <a:r>
                        <a:rPr lang="tr-TR" sz="1100" spc="5" dirty="0" err="1">
                          <a:effectLst/>
                        </a:rPr>
                        <a:t>S</a:t>
                      </a:r>
                      <a:r>
                        <a:rPr lang="tr-TR" sz="1100" dirty="0" err="1">
                          <a:effectLst/>
                        </a:rPr>
                        <a:t>’</a:t>
                      </a:r>
                      <a:r>
                        <a:rPr lang="tr-TR" sz="1100" spc="10" dirty="0" err="1">
                          <a:effectLst/>
                        </a:rPr>
                        <a:t>n</a:t>
                      </a:r>
                      <a:r>
                        <a:rPr lang="tr-TR" sz="1100" dirty="0" err="1">
                          <a:effectLst/>
                        </a:rPr>
                        <a:t>in</a:t>
                      </a:r>
                      <a:r>
                        <a:rPr lang="tr-TR" sz="1100" spc="25" dirty="0">
                          <a:effectLst/>
                        </a:rPr>
                        <a:t> </a:t>
                      </a:r>
                      <a:r>
                        <a:rPr lang="tr-TR" sz="1100" spc="5" dirty="0">
                          <a:effectLst/>
                        </a:rPr>
                        <a:t>te</a:t>
                      </a:r>
                      <a:r>
                        <a:rPr lang="tr-TR" sz="1100" spc="10" dirty="0">
                          <a:effectLst/>
                        </a:rPr>
                        <a:t>s</a:t>
                      </a:r>
                      <a:r>
                        <a:rPr lang="tr-TR" sz="1100" dirty="0">
                          <a:effectLst/>
                        </a:rPr>
                        <a:t>t</a:t>
                      </a:r>
                      <a:r>
                        <a:rPr lang="tr-TR" sz="1100" spc="20" dirty="0">
                          <a:effectLst/>
                        </a:rPr>
                        <a:t> </a:t>
                      </a:r>
                      <a:r>
                        <a:rPr lang="tr-TR" sz="1100" spc="10" dirty="0">
                          <a:effectLst/>
                        </a:rPr>
                        <a:t>ç</a:t>
                      </a:r>
                      <a:r>
                        <a:rPr lang="tr-TR" sz="1100" spc="5" dirty="0">
                          <a:effectLst/>
                        </a:rPr>
                        <a:t>a</a:t>
                      </a:r>
                      <a:r>
                        <a:rPr lang="tr-TR" sz="1100" dirty="0">
                          <a:effectLst/>
                        </a:rPr>
                        <a:t>l</a:t>
                      </a:r>
                      <a:r>
                        <a:rPr lang="tr-TR" sz="1100" spc="5" dirty="0">
                          <a:effectLst/>
                        </a:rPr>
                        <a:t>ış</a:t>
                      </a:r>
                      <a:r>
                        <a:rPr lang="tr-TR" sz="1100" spc="10" dirty="0">
                          <a:effectLst/>
                        </a:rPr>
                        <a:t>m</a:t>
                      </a:r>
                      <a:r>
                        <a:rPr lang="tr-TR" sz="1100" spc="5" dirty="0">
                          <a:effectLst/>
                        </a:rPr>
                        <a:t>aların</a:t>
                      </a:r>
                      <a:r>
                        <a:rPr lang="tr-TR" sz="1100" dirty="0">
                          <a:effectLst/>
                        </a:rPr>
                        <a:t>a</a:t>
                      </a:r>
                      <a:r>
                        <a:rPr lang="tr-TR" sz="1100" spc="25" dirty="0">
                          <a:effectLst/>
                        </a:rPr>
                        <a:t> </a:t>
                      </a:r>
                      <a:r>
                        <a:rPr lang="tr-TR" sz="1100" spc="5" dirty="0">
                          <a:effectLst/>
                        </a:rPr>
                        <a:t>b</a:t>
                      </a:r>
                      <a:r>
                        <a:rPr lang="tr-TR" sz="1100" spc="10" dirty="0">
                          <a:effectLst/>
                        </a:rPr>
                        <a:t>a</a:t>
                      </a:r>
                      <a:r>
                        <a:rPr lang="tr-TR" sz="1100" spc="5" dirty="0">
                          <a:effectLst/>
                        </a:rPr>
                        <a:t>şlan</a:t>
                      </a:r>
                      <a:r>
                        <a:rPr lang="tr-TR" sz="1100" spc="10" dirty="0">
                          <a:effectLst/>
                        </a:rPr>
                        <a:t>d</a:t>
                      </a:r>
                      <a:r>
                        <a:rPr lang="tr-TR" sz="1100" spc="5" dirty="0">
                          <a:effectLst/>
                        </a:rPr>
                        <a:t>ı</a:t>
                      </a:r>
                      <a:r>
                        <a:rPr lang="tr-TR" sz="1100" dirty="0">
                          <a:effectLst/>
                        </a:rPr>
                        <a:t>.</a:t>
                      </a:r>
                      <a:r>
                        <a:rPr lang="tr-TR" sz="1100" spc="20" dirty="0">
                          <a:effectLst/>
                        </a:rPr>
                        <a:t> </a:t>
                      </a:r>
                      <a:r>
                        <a:rPr lang="tr-TR" sz="1100" spc="5" dirty="0">
                          <a:effectLst/>
                        </a:rPr>
                        <a:t>S</a:t>
                      </a:r>
                      <a:r>
                        <a:rPr lang="tr-TR" sz="1100" spc="10" dirty="0">
                          <a:effectLst/>
                        </a:rPr>
                        <a:t>a</a:t>
                      </a:r>
                      <a:r>
                        <a:rPr lang="tr-TR" sz="1100" spc="5" dirty="0">
                          <a:effectLst/>
                        </a:rPr>
                        <a:t>ğl</a:t>
                      </a:r>
                      <a:r>
                        <a:rPr lang="tr-TR" sz="1100" dirty="0">
                          <a:effectLst/>
                        </a:rPr>
                        <a:t>ık-</a:t>
                      </a:r>
                      <a:r>
                        <a:rPr lang="tr-TR" sz="1100" spc="5" dirty="0">
                          <a:effectLst/>
                        </a:rPr>
                        <a:t>NE</a:t>
                      </a:r>
                      <a:r>
                        <a:rPr lang="tr-TR" sz="1100" dirty="0">
                          <a:effectLst/>
                        </a:rPr>
                        <a:t>T</a:t>
                      </a:r>
                      <a:r>
                        <a:rPr lang="tr-TR" sz="1100" spc="225" dirty="0">
                          <a:effectLst/>
                        </a:rPr>
                        <a:t> </a:t>
                      </a:r>
                      <a:r>
                        <a:rPr lang="tr-TR" sz="1100" spc="5" dirty="0" err="1">
                          <a:effectLst/>
                        </a:rPr>
                        <a:t>p</a:t>
                      </a:r>
                      <a:r>
                        <a:rPr lang="tr-TR" sz="1100" spc="10" dirty="0" err="1">
                          <a:effectLst/>
                        </a:rPr>
                        <a:t>o</a:t>
                      </a:r>
                      <a:r>
                        <a:rPr lang="tr-TR" sz="1100" spc="5" dirty="0" err="1">
                          <a:effectLst/>
                        </a:rPr>
                        <a:t>rt</a:t>
                      </a:r>
                      <a:r>
                        <a:rPr lang="tr-TR" sz="1100" spc="10" dirty="0" err="1">
                          <a:effectLst/>
                        </a:rPr>
                        <a:t>a</a:t>
                      </a:r>
                      <a:r>
                        <a:rPr lang="tr-TR" sz="1100" dirty="0" err="1">
                          <a:effectLst/>
                        </a:rPr>
                        <a:t>lı</a:t>
                      </a:r>
                      <a:r>
                        <a:rPr lang="tr-TR" sz="1100" spc="220" dirty="0">
                          <a:effectLst/>
                        </a:rPr>
                        <a:t> </a:t>
                      </a:r>
                      <a:r>
                        <a:rPr lang="tr-TR" sz="1100" spc="10" dirty="0">
                          <a:effectLst/>
                        </a:rPr>
                        <a:t>y</a:t>
                      </a:r>
                      <a:r>
                        <a:rPr lang="tr-TR" sz="1100" spc="5" dirty="0">
                          <a:effectLst/>
                        </a:rPr>
                        <a:t>ayının</a:t>
                      </a:r>
                      <a:r>
                        <a:rPr lang="tr-TR" sz="1100" dirty="0">
                          <a:effectLst/>
                        </a:rPr>
                        <a:t>a</a:t>
                      </a:r>
                      <a:r>
                        <a:rPr lang="tr-TR" sz="1100" spc="225" dirty="0">
                          <a:effectLst/>
                        </a:rPr>
                        <a:t> </a:t>
                      </a:r>
                      <a:r>
                        <a:rPr lang="tr-TR" sz="1100" spc="5" dirty="0">
                          <a:effectLst/>
                        </a:rPr>
                        <a:t>b</a:t>
                      </a:r>
                      <a:r>
                        <a:rPr lang="tr-TR" sz="1100" spc="10" dirty="0">
                          <a:effectLst/>
                        </a:rPr>
                        <a:t>a</a:t>
                      </a:r>
                      <a:r>
                        <a:rPr lang="tr-TR" sz="1100" spc="5" dirty="0">
                          <a:effectLst/>
                        </a:rPr>
                        <a:t>şla</a:t>
                      </a:r>
                      <a:r>
                        <a:rPr lang="tr-TR" sz="1100" spc="10" dirty="0">
                          <a:effectLst/>
                        </a:rPr>
                        <a:t>d</a:t>
                      </a:r>
                      <a:r>
                        <a:rPr lang="tr-TR" sz="1100" dirty="0">
                          <a:effectLst/>
                        </a:rPr>
                        <a:t>ı.</a:t>
                      </a:r>
                      <a:r>
                        <a:rPr lang="tr-TR" sz="1100" spc="225" dirty="0">
                          <a:effectLst/>
                        </a:rPr>
                        <a:t> </a:t>
                      </a:r>
                      <a:r>
                        <a:rPr lang="tr-TR" sz="1100" spc="5" dirty="0">
                          <a:effectLst/>
                        </a:rPr>
                        <a:t>Tele</a:t>
                      </a:r>
                      <a:r>
                        <a:rPr lang="tr-TR" sz="1100" dirty="0">
                          <a:effectLst/>
                        </a:rPr>
                        <a:t>-</a:t>
                      </a:r>
                      <a:r>
                        <a:rPr lang="tr-TR" sz="1100" spc="5" dirty="0">
                          <a:effectLst/>
                        </a:rPr>
                        <a:t>tı</a:t>
                      </a:r>
                      <a:r>
                        <a:rPr lang="tr-TR" sz="1100" dirty="0">
                          <a:effectLst/>
                        </a:rPr>
                        <a:t>p</a:t>
                      </a:r>
                      <a:r>
                        <a:rPr lang="tr-TR" sz="1100" spc="225" dirty="0">
                          <a:effectLst/>
                        </a:rPr>
                        <a:t> </a:t>
                      </a:r>
                      <a:r>
                        <a:rPr lang="tr-TR" sz="1100" spc="5" dirty="0">
                          <a:effectLst/>
                        </a:rPr>
                        <a:t>pro</a:t>
                      </a:r>
                      <a:r>
                        <a:rPr lang="tr-TR" sz="1100" spc="10" dirty="0">
                          <a:effectLst/>
                        </a:rPr>
                        <a:t>j</a:t>
                      </a:r>
                      <a:r>
                        <a:rPr lang="tr-TR" sz="1100" spc="5" dirty="0">
                          <a:effectLst/>
                        </a:rPr>
                        <a:t>es</a:t>
                      </a:r>
                      <a:r>
                        <a:rPr lang="tr-TR" sz="1100" dirty="0">
                          <a:effectLst/>
                        </a:rPr>
                        <a:t>i</a:t>
                      </a:r>
                      <a:r>
                        <a:rPr lang="tr-TR" sz="1100" spc="225" dirty="0">
                          <a:effectLst/>
                        </a:rPr>
                        <a:t> </a:t>
                      </a:r>
                      <a:r>
                        <a:rPr lang="tr-TR" sz="1100" spc="5" dirty="0">
                          <a:effectLst/>
                        </a:rPr>
                        <a:t>devrey</a:t>
                      </a:r>
                      <a:r>
                        <a:rPr lang="tr-TR" sz="1100" dirty="0">
                          <a:effectLst/>
                        </a:rPr>
                        <a:t>e</a:t>
                      </a:r>
                      <a:r>
                        <a:rPr lang="tr-TR" sz="1100" spc="225" dirty="0">
                          <a:effectLst/>
                        </a:rPr>
                        <a:t> </a:t>
                      </a:r>
                      <a:r>
                        <a:rPr lang="tr-TR" sz="1100" spc="5" dirty="0">
                          <a:effectLst/>
                        </a:rPr>
                        <a:t>gi</a:t>
                      </a:r>
                      <a:r>
                        <a:rPr lang="tr-TR" sz="1100" spc="10" dirty="0">
                          <a:effectLst/>
                        </a:rPr>
                        <a:t>r</a:t>
                      </a:r>
                      <a:r>
                        <a:rPr lang="tr-TR" sz="1100" spc="5" dirty="0">
                          <a:effectLst/>
                        </a:rPr>
                        <a:t>d</a:t>
                      </a:r>
                      <a:r>
                        <a:rPr lang="tr-TR" sz="1100" dirty="0">
                          <a:effectLst/>
                        </a:rPr>
                        <a:t>i</a:t>
                      </a:r>
                      <a:r>
                        <a:rPr lang="tr-TR" sz="1100" spc="225" dirty="0">
                          <a:effectLst/>
                        </a:rPr>
                        <a:t> </a:t>
                      </a:r>
                      <a:r>
                        <a:rPr lang="tr-TR" sz="1100" spc="5" dirty="0">
                          <a:effectLst/>
                        </a:rPr>
                        <a:t>(1</a:t>
                      </a:r>
                      <a:r>
                        <a:rPr lang="tr-TR" sz="1100" dirty="0">
                          <a:effectLst/>
                        </a:rPr>
                        <a:t>1</a:t>
                      </a:r>
                      <a:r>
                        <a:rPr lang="tr-TR" sz="1100" spc="225" dirty="0">
                          <a:effectLst/>
                        </a:rPr>
                        <a:t> </a:t>
                      </a:r>
                      <a:r>
                        <a:rPr lang="tr-TR" sz="1100" spc="5" dirty="0">
                          <a:effectLst/>
                        </a:rPr>
                        <a:t>Gönder</a:t>
                      </a:r>
                      <a:r>
                        <a:rPr lang="tr-TR" sz="1100" spc="10" dirty="0">
                          <a:effectLst/>
                        </a:rPr>
                        <a:t>i</a:t>
                      </a:r>
                      <a:r>
                        <a:rPr lang="tr-TR" sz="1100" spc="5" dirty="0">
                          <a:effectLst/>
                        </a:rPr>
                        <a:t>c</a:t>
                      </a:r>
                      <a:r>
                        <a:rPr lang="tr-TR" sz="1100" dirty="0">
                          <a:effectLst/>
                        </a:rPr>
                        <a:t>i</a:t>
                      </a:r>
                      <a:r>
                        <a:rPr lang="tr-TR" sz="1100" spc="225" dirty="0">
                          <a:effectLst/>
                        </a:rPr>
                        <a:t> </a:t>
                      </a:r>
                      <a:r>
                        <a:rPr lang="tr-TR" sz="1100" dirty="0">
                          <a:effectLst/>
                        </a:rPr>
                        <a:t>+</a:t>
                      </a:r>
                      <a:r>
                        <a:rPr lang="tr-TR" sz="1100" spc="220" dirty="0">
                          <a:effectLst/>
                        </a:rPr>
                        <a:t> </a:t>
                      </a:r>
                      <a:r>
                        <a:rPr lang="tr-TR" sz="1100" dirty="0">
                          <a:effectLst/>
                        </a:rPr>
                        <a:t>7</a:t>
                      </a:r>
                      <a:r>
                        <a:rPr lang="tr-TR" sz="1100" spc="225" dirty="0">
                          <a:effectLst/>
                        </a:rPr>
                        <a:t> </a:t>
                      </a:r>
                      <a:r>
                        <a:rPr lang="tr-TR" sz="1100" spc="5" dirty="0">
                          <a:effectLst/>
                        </a:rPr>
                        <a:t>Alıc</a:t>
                      </a:r>
                      <a:r>
                        <a:rPr lang="tr-TR" sz="1100" dirty="0">
                          <a:effectLst/>
                        </a:rPr>
                        <a:t>ı </a:t>
                      </a:r>
                      <a:r>
                        <a:rPr lang="tr-TR" sz="1100" spc="5" dirty="0">
                          <a:effectLst/>
                        </a:rPr>
                        <a:t>Has</a:t>
                      </a:r>
                      <a:r>
                        <a:rPr lang="tr-TR" sz="1100" spc="10" dirty="0">
                          <a:effectLst/>
                        </a:rPr>
                        <a:t>t</a:t>
                      </a:r>
                      <a:r>
                        <a:rPr lang="tr-TR" sz="1100" spc="5" dirty="0">
                          <a:effectLst/>
                        </a:rPr>
                        <a:t>ane</a:t>
                      </a:r>
                      <a:r>
                        <a:rPr lang="tr-TR" sz="1100" spc="10" dirty="0">
                          <a:effectLst/>
                        </a:rPr>
                        <a:t>)</a:t>
                      </a:r>
                      <a:r>
                        <a:rPr lang="tr-TR" sz="1100" dirty="0">
                          <a:effectLst/>
                        </a:rPr>
                        <a:t>.</a:t>
                      </a:r>
                      <a:r>
                        <a:rPr lang="tr-TR" sz="1100" spc="155" dirty="0">
                          <a:effectLst/>
                        </a:rPr>
                        <a:t> </a:t>
                      </a:r>
                      <a:r>
                        <a:rPr lang="tr-TR" sz="1100" spc="5" dirty="0">
                          <a:effectLst/>
                        </a:rPr>
                        <a:t>M</a:t>
                      </a:r>
                      <a:r>
                        <a:rPr lang="tr-TR" sz="1100" spc="10" dirty="0">
                          <a:effectLst/>
                        </a:rPr>
                        <a:t>e</a:t>
                      </a:r>
                      <a:r>
                        <a:rPr lang="tr-TR" sz="1100" spc="5" dirty="0">
                          <a:effectLst/>
                        </a:rPr>
                        <a:t>rke</a:t>
                      </a:r>
                      <a:r>
                        <a:rPr lang="tr-TR" sz="1100" spc="10" dirty="0">
                          <a:effectLst/>
                        </a:rPr>
                        <a:t>z</a:t>
                      </a:r>
                      <a:r>
                        <a:rPr lang="tr-TR" sz="1100" dirty="0">
                          <a:effectLst/>
                        </a:rPr>
                        <a:t>i</a:t>
                      </a:r>
                      <a:r>
                        <a:rPr lang="tr-TR" sz="1100" spc="155" dirty="0">
                          <a:effectLst/>
                        </a:rPr>
                        <a:t> </a:t>
                      </a:r>
                      <a:r>
                        <a:rPr lang="tr-TR" sz="1100" spc="5" dirty="0">
                          <a:effectLst/>
                        </a:rPr>
                        <a:t>H</a:t>
                      </a:r>
                      <a:r>
                        <a:rPr lang="tr-TR" sz="1100" spc="10" dirty="0">
                          <a:effectLst/>
                        </a:rPr>
                        <a:t>a</a:t>
                      </a:r>
                      <a:r>
                        <a:rPr lang="tr-TR" sz="1100" spc="5" dirty="0">
                          <a:effectLst/>
                        </a:rPr>
                        <a:t>s</a:t>
                      </a:r>
                      <a:r>
                        <a:rPr lang="tr-TR" sz="1100" dirty="0">
                          <a:effectLst/>
                        </a:rPr>
                        <a:t>t</a:t>
                      </a:r>
                      <a:r>
                        <a:rPr lang="tr-TR" sz="1100" spc="5" dirty="0">
                          <a:effectLst/>
                        </a:rPr>
                        <a:t>an</a:t>
                      </a:r>
                      <a:r>
                        <a:rPr lang="tr-TR" sz="1100" dirty="0">
                          <a:effectLst/>
                        </a:rPr>
                        <a:t>e</a:t>
                      </a:r>
                      <a:r>
                        <a:rPr lang="tr-TR" sz="1100" spc="160" dirty="0">
                          <a:effectLst/>
                        </a:rPr>
                        <a:t> </a:t>
                      </a:r>
                      <a:r>
                        <a:rPr lang="tr-TR" sz="1100" spc="5" dirty="0">
                          <a:effectLst/>
                        </a:rPr>
                        <a:t>Ra</a:t>
                      </a:r>
                      <a:r>
                        <a:rPr lang="tr-TR" sz="1100" spc="10" dirty="0">
                          <a:effectLst/>
                        </a:rPr>
                        <a:t>n</a:t>
                      </a:r>
                      <a:r>
                        <a:rPr lang="tr-TR" sz="1100" spc="5" dirty="0">
                          <a:effectLst/>
                        </a:rPr>
                        <a:t>dev</a:t>
                      </a:r>
                      <a:r>
                        <a:rPr lang="tr-TR" sz="1100" dirty="0">
                          <a:effectLst/>
                        </a:rPr>
                        <a:t>u</a:t>
                      </a:r>
                      <a:r>
                        <a:rPr lang="tr-TR" sz="1100" spc="160" dirty="0">
                          <a:effectLst/>
                        </a:rPr>
                        <a:t> </a:t>
                      </a:r>
                      <a:r>
                        <a:rPr lang="tr-TR" sz="1100" spc="5" dirty="0">
                          <a:effectLst/>
                        </a:rPr>
                        <a:t>S</a:t>
                      </a:r>
                      <a:r>
                        <a:rPr lang="tr-TR" sz="1100" dirty="0">
                          <a:effectLst/>
                        </a:rPr>
                        <a:t>i</a:t>
                      </a:r>
                      <a:r>
                        <a:rPr lang="tr-TR" sz="1100" spc="10" dirty="0">
                          <a:effectLst/>
                        </a:rPr>
                        <a:t>s</a:t>
                      </a:r>
                      <a:r>
                        <a:rPr lang="tr-TR" sz="1100" spc="5" dirty="0">
                          <a:effectLst/>
                        </a:rPr>
                        <a:t>tem</a:t>
                      </a:r>
                      <a:r>
                        <a:rPr lang="tr-TR" sz="1100" dirty="0">
                          <a:effectLst/>
                        </a:rPr>
                        <a:t>i</a:t>
                      </a:r>
                      <a:r>
                        <a:rPr lang="tr-TR" sz="1100" spc="155" dirty="0">
                          <a:effectLst/>
                        </a:rPr>
                        <a:t> </a:t>
                      </a:r>
                      <a:r>
                        <a:rPr lang="tr-TR" sz="1100" spc="5" dirty="0">
                          <a:effectLst/>
                        </a:rPr>
                        <a:t>(M</a:t>
                      </a:r>
                      <a:r>
                        <a:rPr lang="tr-TR" sz="1100" spc="10" dirty="0">
                          <a:effectLst/>
                        </a:rPr>
                        <a:t>H</a:t>
                      </a:r>
                      <a:r>
                        <a:rPr lang="tr-TR" sz="1100" spc="5" dirty="0">
                          <a:effectLst/>
                        </a:rPr>
                        <a:t>RS</a:t>
                      </a:r>
                      <a:r>
                        <a:rPr lang="tr-TR" sz="1100" dirty="0">
                          <a:effectLst/>
                        </a:rPr>
                        <a:t>)</a:t>
                      </a:r>
                      <a:r>
                        <a:rPr lang="tr-TR" sz="1100" spc="160" dirty="0">
                          <a:effectLst/>
                        </a:rPr>
                        <a:t> </a:t>
                      </a:r>
                      <a:r>
                        <a:rPr lang="tr-TR" sz="1100" spc="5" dirty="0">
                          <a:effectLst/>
                        </a:rPr>
                        <a:t>P</a:t>
                      </a:r>
                      <a:r>
                        <a:rPr lang="tr-TR" sz="1100" dirty="0">
                          <a:effectLst/>
                        </a:rPr>
                        <a:t>i</a:t>
                      </a:r>
                      <a:r>
                        <a:rPr lang="tr-TR" sz="1100" spc="5" dirty="0">
                          <a:effectLst/>
                        </a:rPr>
                        <a:t>lo</a:t>
                      </a:r>
                      <a:r>
                        <a:rPr lang="tr-TR" sz="1100" dirty="0">
                          <a:effectLst/>
                        </a:rPr>
                        <a:t>t</a:t>
                      </a:r>
                      <a:r>
                        <a:rPr lang="tr-TR" sz="1100" spc="155" dirty="0">
                          <a:effectLst/>
                        </a:rPr>
                        <a:t> </a:t>
                      </a:r>
                      <a:r>
                        <a:rPr lang="tr-TR" sz="1100" spc="5" dirty="0">
                          <a:effectLst/>
                        </a:rPr>
                        <a:t>P</a:t>
                      </a:r>
                      <a:r>
                        <a:rPr lang="tr-TR" sz="1100" spc="10" dirty="0">
                          <a:effectLst/>
                        </a:rPr>
                        <a:t>r</a:t>
                      </a:r>
                      <a:r>
                        <a:rPr lang="tr-TR" sz="1100" spc="5" dirty="0">
                          <a:effectLst/>
                        </a:rPr>
                        <a:t>o</a:t>
                      </a:r>
                      <a:r>
                        <a:rPr lang="tr-TR" sz="1100" dirty="0">
                          <a:effectLst/>
                        </a:rPr>
                        <a:t>je</a:t>
                      </a:r>
                      <a:r>
                        <a:rPr lang="tr-TR" sz="1100" spc="160" dirty="0">
                          <a:effectLst/>
                        </a:rPr>
                        <a:t> </a:t>
                      </a:r>
                      <a:r>
                        <a:rPr lang="tr-TR" sz="1100" spc="5" dirty="0">
                          <a:effectLst/>
                        </a:rPr>
                        <a:t>ha</a:t>
                      </a:r>
                      <a:r>
                        <a:rPr lang="tr-TR" sz="1100" spc="20" dirty="0">
                          <a:effectLst/>
                        </a:rPr>
                        <a:t>z</a:t>
                      </a:r>
                      <a:r>
                        <a:rPr lang="tr-TR" sz="1100" spc="5" dirty="0">
                          <a:effectLst/>
                        </a:rPr>
                        <a:t>ır</a:t>
                      </a:r>
                      <a:r>
                        <a:rPr lang="tr-TR" sz="1100" dirty="0">
                          <a:effectLst/>
                        </a:rPr>
                        <a:t>l</a:t>
                      </a:r>
                      <a:r>
                        <a:rPr lang="tr-TR" sz="1100" spc="5" dirty="0">
                          <a:effectLst/>
                        </a:rPr>
                        <a:t>ıklar</a:t>
                      </a:r>
                      <a:r>
                        <a:rPr lang="tr-TR" sz="1100" dirty="0">
                          <a:effectLst/>
                        </a:rPr>
                        <a:t>ı</a:t>
                      </a:r>
                      <a:r>
                        <a:rPr lang="tr-TR" sz="1100" spc="150" dirty="0">
                          <a:effectLst/>
                        </a:rPr>
                        <a:t> </a:t>
                      </a:r>
                      <a:r>
                        <a:rPr lang="tr-TR" sz="1100" spc="10" dirty="0">
                          <a:effectLst/>
                        </a:rPr>
                        <a:t>b</a:t>
                      </a:r>
                      <a:r>
                        <a:rPr lang="tr-TR" sz="1100" spc="5" dirty="0">
                          <a:effectLst/>
                        </a:rPr>
                        <a:t>aşladı</a:t>
                      </a:r>
                      <a:r>
                        <a:rPr lang="tr-TR" sz="1100" dirty="0">
                          <a:effectLst/>
                        </a:rPr>
                        <a:t>. </a:t>
                      </a:r>
                      <a:r>
                        <a:rPr lang="tr-TR" sz="1100" spc="5" dirty="0">
                          <a:effectLst/>
                        </a:rPr>
                        <a:t>Ver</a:t>
                      </a:r>
                      <a:r>
                        <a:rPr lang="tr-TR" sz="1100" dirty="0">
                          <a:effectLst/>
                        </a:rPr>
                        <a:t>i	</a:t>
                      </a:r>
                      <a:r>
                        <a:rPr lang="tr-TR" sz="1100" spc="10" dirty="0">
                          <a:effectLst/>
                        </a:rPr>
                        <a:t>m</a:t>
                      </a:r>
                      <a:r>
                        <a:rPr lang="tr-TR" sz="1100" spc="5" dirty="0">
                          <a:effectLst/>
                        </a:rPr>
                        <a:t>ahre</a:t>
                      </a:r>
                      <a:r>
                        <a:rPr lang="tr-TR" sz="1100" spc="15" dirty="0">
                          <a:effectLst/>
                        </a:rPr>
                        <a:t>m</a:t>
                      </a:r>
                      <a:r>
                        <a:rPr lang="tr-TR" sz="1100" dirty="0">
                          <a:effectLst/>
                        </a:rPr>
                        <a:t>i</a:t>
                      </a:r>
                      <a:r>
                        <a:rPr lang="tr-TR" sz="1100" spc="5" dirty="0">
                          <a:effectLst/>
                        </a:rPr>
                        <a:t>y</a:t>
                      </a:r>
                      <a:r>
                        <a:rPr lang="tr-TR" sz="1100" spc="10" dirty="0">
                          <a:effectLst/>
                        </a:rPr>
                        <a:t>e</a:t>
                      </a:r>
                      <a:r>
                        <a:rPr lang="tr-TR" sz="1100" dirty="0">
                          <a:effectLst/>
                        </a:rPr>
                        <a:t>t</a:t>
                      </a:r>
                      <a:r>
                        <a:rPr lang="tr-TR" sz="1100" spc="5" dirty="0">
                          <a:effectLst/>
                        </a:rPr>
                        <a:t>i-g</a:t>
                      </a:r>
                      <a:r>
                        <a:rPr lang="tr-TR" sz="1100" dirty="0">
                          <a:effectLst/>
                        </a:rPr>
                        <a:t>i</a:t>
                      </a:r>
                      <a:r>
                        <a:rPr lang="tr-TR" sz="1100" spc="5" dirty="0">
                          <a:effectLst/>
                        </a:rPr>
                        <a:t>zlil</a:t>
                      </a:r>
                      <a:r>
                        <a:rPr lang="tr-TR" sz="1100" dirty="0">
                          <a:effectLst/>
                        </a:rPr>
                        <a:t>ik	ç</a:t>
                      </a:r>
                      <a:r>
                        <a:rPr lang="tr-TR" sz="1100" spc="5" dirty="0">
                          <a:effectLst/>
                        </a:rPr>
                        <a:t>alış</a:t>
                      </a:r>
                      <a:r>
                        <a:rPr lang="tr-TR" sz="1100" spc="10" dirty="0">
                          <a:effectLst/>
                        </a:rPr>
                        <a:t>m</a:t>
                      </a:r>
                      <a:r>
                        <a:rPr lang="tr-TR" sz="1100" spc="5" dirty="0">
                          <a:effectLst/>
                        </a:rPr>
                        <a:t>alar</a:t>
                      </a:r>
                      <a:r>
                        <a:rPr lang="tr-TR" sz="1100" dirty="0">
                          <a:effectLst/>
                        </a:rPr>
                        <a:t>ı	</a:t>
                      </a:r>
                      <a:r>
                        <a:rPr lang="tr-TR" sz="1100" spc="5" dirty="0">
                          <a:effectLst/>
                        </a:rPr>
                        <a:t>başla</a:t>
                      </a:r>
                      <a:r>
                        <a:rPr lang="tr-TR" sz="1100" spc="10" dirty="0">
                          <a:effectLst/>
                        </a:rPr>
                        <a:t>d</a:t>
                      </a:r>
                      <a:r>
                        <a:rPr lang="tr-TR" sz="1100" dirty="0">
                          <a:effectLst/>
                        </a:rPr>
                        <a:t>ı.	</a:t>
                      </a:r>
                      <a:r>
                        <a:rPr lang="tr-TR" sz="1100" spc="5" dirty="0">
                          <a:effectLst/>
                        </a:rPr>
                        <a:t>Sağlık-</a:t>
                      </a:r>
                      <a:r>
                        <a:rPr lang="tr-TR" sz="1100" spc="10" dirty="0">
                          <a:effectLst/>
                        </a:rPr>
                        <a:t>N</a:t>
                      </a:r>
                      <a:r>
                        <a:rPr lang="tr-TR" sz="1100" spc="5" dirty="0">
                          <a:effectLst/>
                        </a:rPr>
                        <a:t>E</a:t>
                      </a:r>
                      <a:r>
                        <a:rPr lang="tr-TR" sz="1100" dirty="0">
                          <a:effectLst/>
                        </a:rPr>
                        <a:t>T	</a:t>
                      </a:r>
                      <a:r>
                        <a:rPr lang="tr-TR" sz="1100" spc="5" dirty="0">
                          <a:effectLst/>
                        </a:rPr>
                        <a:t>sah</a:t>
                      </a:r>
                      <a:r>
                        <a:rPr lang="tr-TR" sz="1100" dirty="0">
                          <a:effectLst/>
                        </a:rPr>
                        <a:t>a	</a:t>
                      </a:r>
                      <a:r>
                        <a:rPr lang="tr-TR" sz="1100" spc="5" dirty="0">
                          <a:effectLst/>
                        </a:rPr>
                        <a:t>ent</a:t>
                      </a:r>
                      <a:r>
                        <a:rPr lang="tr-TR" sz="1100" spc="10" dirty="0">
                          <a:effectLst/>
                        </a:rPr>
                        <a:t>e</a:t>
                      </a:r>
                      <a:r>
                        <a:rPr lang="tr-TR" sz="1100" spc="5" dirty="0">
                          <a:effectLst/>
                        </a:rPr>
                        <a:t>gr</a:t>
                      </a:r>
                      <a:r>
                        <a:rPr lang="tr-TR" sz="1100" spc="10" dirty="0">
                          <a:effectLst/>
                        </a:rPr>
                        <a:t>a</a:t>
                      </a:r>
                      <a:r>
                        <a:rPr lang="tr-TR" sz="1100" spc="5" dirty="0">
                          <a:effectLst/>
                        </a:rPr>
                        <a:t>sy</a:t>
                      </a:r>
                      <a:r>
                        <a:rPr lang="tr-TR" sz="1100" spc="10" dirty="0">
                          <a:effectLst/>
                        </a:rPr>
                        <a:t>o</a:t>
                      </a:r>
                      <a:r>
                        <a:rPr lang="tr-TR" sz="1100" dirty="0">
                          <a:effectLst/>
                        </a:rPr>
                        <a:t>n </a:t>
                      </a:r>
                      <a:r>
                        <a:rPr lang="tr-TR" sz="1100" spc="5" dirty="0">
                          <a:effectLst/>
                        </a:rPr>
                        <a:t>çal</a:t>
                      </a:r>
                      <a:r>
                        <a:rPr lang="tr-TR" sz="1100" dirty="0">
                          <a:effectLst/>
                        </a:rPr>
                        <a:t>ı</a:t>
                      </a:r>
                      <a:r>
                        <a:rPr lang="tr-TR" sz="1100" spc="5" dirty="0">
                          <a:effectLst/>
                        </a:rPr>
                        <a:t>ş</a:t>
                      </a:r>
                      <a:r>
                        <a:rPr lang="tr-TR" sz="1100" spc="10" dirty="0">
                          <a:effectLst/>
                        </a:rPr>
                        <a:t>ma</a:t>
                      </a:r>
                      <a:r>
                        <a:rPr lang="tr-TR" sz="1100" dirty="0">
                          <a:effectLst/>
                        </a:rPr>
                        <a:t>l</a:t>
                      </a:r>
                      <a:r>
                        <a:rPr lang="tr-TR" sz="1100" spc="10" dirty="0">
                          <a:effectLst/>
                        </a:rPr>
                        <a:t>a</a:t>
                      </a:r>
                      <a:r>
                        <a:rPr lang="tr-TR" sz="1100" spc="5" dirty="0">
                          <a:effectLst/>
                        </a:rPr>
                        <a:t>r</a:t>
                      </a:r>
                      <a:r>
                        <a:rPr lang="tr-TR" sz="1100" dirty="0">
                          <a:effectLst/>
                        </a:rPr>
                        <a:t>ı</a:t>
                      </a:r>
                      <a:r>
                        <a:rPr lang="tr-TR" sz="1100" spc="10" dirty="0">
                          <a:effectLst/>
                        </a:rPr>
                        <a:t>n</a:t>
                      </a:r>
                      <a:r>
                        <a:rPr lang="tr-TR" sz="1100" spc="5" dirty="0">
                          <a:effectLst/>
                        </a:rPr>
                        <a:t>ı</a:t>
                      </a:r>
                      <a:r>
                        <a:rPr lang="tr-TR" sz="1100" dirty="0">
                          <a:effectLst/>
                        </a:rPr>
                        <a:t>n</a:t>
                      </a:r>
                      <a:r>
                        <a:rPr lang="tr-TR" sz="1100" spc="550" dirty="0">
                          <a:effectLst/>
                        </a:rPr>
                        <a:t> </a:t>
                      </a:r>
                      <a:r>
                        <a:rPr lang="tr-TR" sz="1100" spc="5" dirty="0">
                          <a:effectLst/>
                        </a:rPr>
                        <a:t>yö</a:t>
                      </a:r>
                      <a:r>
                        <a:rPr lang="tr-TR" sz="1100" spc="10" dirty="0">
                          <a:effectLst/>
                        </a:rPr>
                        <a:t>n</a:t>
                      </a:r>
                      <a:r>
                        <a:rPr lang="tr-TR" sz="1100" spc="5" dirty="0">
                          <a:effectLst/>
                        </a:rPr>
                        <a:t>etim</a:t>
                      </a:r>
                      <a:r>
                        <a:rPr lang="tr-TR" sz="1100" dirty="0">
                          <a:effectLst/>
                        </a:rPr>
                        <a:t>i</a:t>
                      </a:r>
                      <a:r>
                        <a:rPr lang="tr-TR" sz="1100" spc="555" dirty="0">
                          <a:effectLst/>
                        </a:rPr>
                        <a:t> </a:t>
                      </a:r>
                      <a:r>
                        <a:rPr lang="tr-TR" sz="1100" spc="5" dirty="0">
                          <a:effectLst/>
                        </a:rPr>
                        <a:t>ba</a:t>
                      </a:r>
                      <a:r>
                        <a:rPr lang="tr-TR" sz="1100" spc="10" dirty="0">
                          <a:effectLst/>
                        </a:rPr>
                        <a:t>ş</a:t>
                      </a:r>
                      <a:r>
                        <a:rPr lang="tr-TR" sz="1100" dirty="0">
                          <a:effectLst/>
                        </a:rPr>
                        <a:t>l</a:t>
                      </a:r>
                      <a:r>
                        <a:rPr lang="tr-TR" sz="1100" spc="5" dirty="0">
                          <a:effectLst/>
                        </a:rPr>
                        <a:t>a</a:t>
                      </a:r>
                      <a:r>
                        <a:rPr lang="tr-TR" sz="1100" spc="10" dirty="0">
                          <a:effectLst/>
                        </a:rPr>
                        <a:t>d</a:t>
                      </a:r>
                      <a:r>
                        <a:rPr lang="tr-TR" sz="1100" dirty="0">
                          <a:effectLst/>
                        </a:rPr>
                        <a:t>ı.</a:t>
                      </a:r>
                      <a:r>
                        <a:rPr lang="tr-TR" sz="1100" spc="555" dirty="0">
                          <a:effectLst/>
                        </a:rPr>
                        <a:t> </a:t>
                      </a:r>
                      <a:r>
                        <a:rPr lang="tr-TR" sz="1100" spc="5" dirty="0">
                          <a:effectLst/>
                        </a:rPr>
                        <a:t>T</a:t>
                      </a:r>
                      <a:r>
                        <a:rPr lang="tr-TR" sz="1100" dirty="0">
                          <a:effectLst/>
                        </a:rPr>
                        <a:t>e</a:t>
                      </a:r>
                      <a:r>
                        <a:rPr lang="tr-TR" sz="1100" spc="5" dirty="0">
                          <a:effectLst/>
                        </a:rPr>
                        <a:t>le-tı</a:t>
                      </a:r>
                      <a:r>
                        <a:rPr lang="tr-TR" sz="1100" dirty="0">
                          <a:effectLst/>
                        </a:rPr>
                        <a:t>p</a:t>
                      </a:r>
                      <a:r>
                        <a:rPr lang="tr-TR" sz="1100" spc="550" dirty="0">
                          <a:effectLst/>
                        </a:rPr>
                        <a:t> </a:t>
                      </a:r>
                      <a:r>
                        <a:rPr lang="tr-TR" sz="1100" spc="5" dirty="0">
                          <a:effectLst/>
                        </a:rPr>
                        <a:t>pro</a:t>
                      </a:r>
                      <a:r>
                        <a:rPr lang="tr-TR" sz="1100" spc="10" dirty="0">
                          <a:effectLst/>
                        </a:rPr>
                        <a:t>j</a:t>
                      </a:r>
                      <a:r>
                        <a:rPr lang="tr-TR" sz="1100" spc="5" dirty="0">
                          <a:effectLst/>
                        </a:rPr>
                        <a:t>esini</a:t>
                      </a:r>
                      <a:r>
                        <a:rPr lang="tr-TR" sz="1100" dirty="0">
                          <a:effectLst/>
                        </a:rPr>
                        <a:t>n</a:t>
                      </a:r>
                      <a:r>
                        <a:rPr lang="tr-TR" sz="1100" spc="555" dirty="0">
                          <a:effectLst/>
                        </a:rPr>
                        <a:t> </a:t>
                      </a:r>
                      <a:r>
                        <a:rPr lang="tr-TR" sz="1100" spc="5" dirty="0">
                          <a:effectLst/>
                        </a:rPr>
                        <a:t>izlem</a:t>
                      </a:r>
                      <a:r>
                        <a:rPr lang="tr-TR" sz="1100" dirty="0">
                          <a:effectLst/>
                        </a:rPr>
                        <a:t>e</a:t>
                      </a:r>
                      <a:r>
                        <a:rPr lang="tr-TR" sz="1100" spc="555" dirty="0">
                          <a:effectLst/>
                        </a:rPr>
                        <a:t> </a:t>
                      </a:r>
                      <a:r>
                        <a:rPr lang="tr-TR" sz="1100" spc="5" dirty="0">
                          <a:effectLst/>
                        </a:rPr>
                        <a:t>v</a:t>
                      </a:r>
                      <a:r>
                        <a:rPr lang="tr-TR" sz="1100" dirty="0">
                          <a:effectLst/>
                        </a:rPr>
                        <a:t>e</a:t>
                      </a:r>
                      <a:r>
                        <a:rPr lang="tr-TR" sz="1100" spc="550" dirty="0">
                          <a:effectLst/>
                        </a:rPr>
                        <a:t> </a:t>
                      </a:r>
                      <a:r>
                        <a:rPr lang="tr-TR" sz="1100" spc="10" dirty="0">
                          <a:effectLst/>
                        </a:rPr>
                        <a:t>d</a:t>
                      </a:r>
                      <a:r>
                        <a:rPr lang="tr-TR" sz="1100" spc="5" dirty="0">
                          <a:effectLst/>
                        </a:rPr>
                        <a:t>eğerlend</a:t>
                      </a:r>
                      <a:r>
                        <a:rPr lang="tr-TR" sz="1100" dirty="0">
                          <a:effectLst/>
                        </a:rPr>
                        <a:t>i</a:t>
                      </a:r>
                      <a:r>
                        <a:rPr lang="tr-TR" sz="1100" spc="5" dirty="0">
                          <a:effectLst/>
                        </a:rPr>
                        <a:t>ril</a:t>
                      </a:r>
                      <a:r>
                        <a:rPr lang="tr-TR" sz="1100" spc="10" dirty="0">
                          <a:effectLst/>
                        </a:rPr>
                        <a:t>m</a:t>
                      </a:r>
                      <a:r>
                        <a:rPr lang="tr-TR" sz="1100" spc="5" dirty="0">
                          <a:effectLst/>
                        </a:rPr>
                        <a:t>es</a:t>
                      </a:r>
                      <a:r>
                        <a:rPr lang="tr-TR" sz="1100" dirty="0">
                          <a:effectLst/>
                        </a:rPr>
                        <a:t>i </a:t>
                      </a:r>
                      <a:r>
                        <a:rPr lang="tr-TR" sz="1100" spc="5" dirty="0">
                          <a:effectLst/>
                        </a:rPr>
                        <a:t>yay</a:t>
                      </a:r>
                      <a:r>
                        <a:rPr lang="tr-TR" sz="1100" spc="10" dirty="0">
                          <a:effectLst/>
                        </a:rPr>
                        <a:t>g</a:t>
                      </a:r>
                      <a:r>
                        <a:rPr lang="tr-TR" sz="1100" dirty="0">
                          <a:effectLst/>
                        </a:rPr>
                        <a:t>ı</a:t>
                      </a:r>
                      <a:r>
                        <a:rPr lang="tr-TR" sz="1100" spc="5" dirty="0">
                          <a:effectLst/>
                        </a:rPr>
                        <a:t>nl</a:t>
                      </a:r>
                      <a:r>
                        <a:rPr lang="tr-TR" sz="1100" spc="10" dirty="0">
                          <a:effectLst/>
                        </a:rPr>
                        <a:t>a</a:t>
                      </a:r>
                      <a:r>
                        <a:rPr lang="tr-TR" sz="1100" spc="5" dirty="0">
                          <a:effectLst/>
                        </a:rPr>
                        <a:t>ş</a:t>
                      </a:r>
                      <a:r>
                        <a:rPr lang="tr-TR" sz="1100" dirty="0">
                          <a:effectLst/>
                        </a:rPr>
                        <a:t>t</a:t>
                      </a:r>
                      <a:r>
                        <a:rPr lang="tr-TR" sz="1100" spc="5" dirty="0">
                          <a:effectLst/>
                        </a:rPr>
                        <a:t>ı</a:t>
                      </a:r>
                      <a:r>
                        <a:rPr lang="tr-TR" sz="1100" dirty="0">
                          <a:effectLst/>
                        </a:rPr>
                        <a:t>r</a:t>
                      </a:r>
                      <a:r>
                        <a:rPr lang="tr-TR" sz="1100" spc="5" dirty="0">
                          <a:effectLst/>
                        </a:rPr>
                        <a:t>ı</a:t>
                      </a:r>
                      <a:r>
                        <a:rPr lang="tr-TR" sz="1100" dirty="0">
                          <a:effectLst/>
                        </a:rPr>
                        <a:t>l</a:t>
                      </a:r>
                      <a:r>
                        <a:rPr lang="tr-TR" sz="1100" spc="10" dirty="0">
                          <a:effectLst/>
                        </a:rPr>
                        <a:t>d</a:t>
                      </a:r>
                      <a:r>
                        <a:rPr lang="tr-TR" sz="1100" dirty="0">
                          <a:effectLst/>
                        </a:rPr>
                        <a:t>ı.</a:t>
                      </a:r>
                      <a:r>
                        <a:rPr lang="tr-TR" sz="1100" spc="180" dirty="0">
                          <a:effectLst/>
                        </a:rPr>
                        <a:t> </a:t>
                      </a:r>
                      <a:r>
                        <a:rPr lang="tr-TR" sz="1100" spc="10" dirty="0">
                          <a:effectLst/>
                        </a:rPr>
                        <a:t>S</a:t>
                      </a:r>
                      <a:r>
                        <a:rPr lang="tr-TR" sz="1100" spc="5" dirty="0">
                          <a:effectLst/>
                        </a:rPr>
                        <a:t>ağl</a:t>
                      </a:r>
                      <a:r>
                        <a:rPr lang="tr-TR" sz="1100" dirty="0">
                          <a:effectLst/>
                        </a:rPr>
                        <a:t>ık</a:t>
                      </a:r>
                      <a:r>
                        <a:rPr lang="tr-TR" sz="1100" spc="180" dirty="0">
                          <a:effectLst/>
                        </a:rPr>
                        <a:t> </a:t>
                      </a:r>
                      <a:r>
                        <a:rPr lang="tr-TR" sz="1100" spc="5" dirty="0">
                          <a:effectLst/>
                        </a:rPr>
                        <a:t>v</a:t>
                      </a:r>
                      <a:r>
                        <a:rPr lang="tr-TR" sz="1100" spc="10" dirty="0">
                          <a:effectLst/>
                        </a:rPr>
                        <a:t>e</a:t>
                      </a:r>
                      <a:r>
                        <a:rPr lang="tr-TR" sz="1100" spc="5" dirty="0">
                          <a:effectLst/>
                        </a:rPr>
                        <a:t>r</a:t>
                      </a:r>
                      <a:r>
                        <a:rPr lang="tr-TR" sz="1100" dirty="0">
                          <a:effectLst/>
                        </a:rPr>
                        <a:t>i</a:t>
                      </a:r>
                      <a:r>
                        <a:rPr lang="tr-TR" sz="1100" spc="180" dirty="0">
                          <a:effectLst/>
                        </a:rPr>
                        <a:t> </a:t>
                      </a:r>
                      <a:r>
                        <a:rPr lang="tr-TR" sz="1100" spc="5" dirty="0">
                          <a:effectLst/>
                        </a:rPr>
                        <a:t>setlerini</a:t>
                      </a:r>
                      <a:r>
                        <a:rPr lang="tr-TR" sz="1100" dirty="0">
                          <a:effectLst/>
                        </a:rPr>
                        <a:t>n</a:t>
                      </a:r>
                      <a:r>
                        <a:rPr lang="tr-TR" sz="1100" spc="180" dirty="0">
                          <a:effectLst/>
                        </a:rPr>
                        <a:t> </a:t>
                      </a:r>
                      <a:r>
                        <a:rPr lang="tr-TR" sz="1100" spc="5" dirty="0">
                          <a:effectLst/>
                        </a:rPr>
                        <a:t>y</a:t>
                      </a:r>
                      <a:r>
                        <a:rPr lang="tr-TR" sz="1100" spc="10" dirty="0">
                          <a:effectLst/>
                        </a:rPr>
                        <a:t>a</a:t>
                      </a:r>
                      <a:r>
                        <a:rPr lang="tr-TR" sz="1100" spc="5" dirty="0">
                          <a:effectLst/>
                        </a:rPr>
                        <a:t>nınd</a:t>
                      </a:r>
                      <a:r>
                        <a:rPr lang="tr-TR" sz="1100" dirty="0">
                          <a:effectLst/>
                        </a:rPr>
                        <a:t>a</a:t>
                      </a:r>
                      <a:r>
                        <a:rPr lang="tr-TR" sz="1100" spc="180" dirty="0">
                          <a:effectLst/>
                        </a:rPr>
                        <a:t> </a:t>
                      </a:r>
                      <a:r>
                        <a:rPr lang="tr-TR" sz="1100" spc="5" dirty="0">
                          <a:effectLst/>
                        </a:rPr>
                        <a:t>idar</a:t>
                      </a:r>
                      <a:r>
                        <a:rPr lang="tr-TR" sz="1100" dirty="0">
                          <a:effectLst/>
                        </a:rPr>
                        <a:t>i</a:t>
                      </a:r>
                      <a:r>
                        <a:rPr lang="tr-TR" sz="1100" spc="180" dirty="0">
                          <a:effectLst/>
                        </a:rPr>
                        <a:t> </a:t>
                      </a:r>
                      <a:r>
                        <a:rPr lang="tr-TR" sz="1100" spc="5" dirty="0">
                          <a:effectLst/>
                        </a:rPr>
                        <a:t>v</a:t>
                      </a:r>
                      <a:r>
                        <a:rPr lang="tr-TR" sz="1100" dirty="0">
                          <a:effectLst/>
                        </a:rPr>
                        <a:t>e</a:t>
                      </a:r>
                      <a:r>
                        <a:rPr lang="tr-TR" sz="1100" spc="180" dirty="0">
                          <a:effectLst/>
                        </a:rPr>
                        <a:t> </a:t>
                      </a:r>
                      <a:r>
                        <a:rPr lang="tr-TR" sz="1100" spc="5" dirty="0">
                          <a:effectLst/>
                        </a:rPr>
                        <a:t>mal</a:t>
                      </a:r>
                      <a:r>
                        <a:rPr lang="tr-TR" sz="1100" dirty="0">
                          <a:effectLst/>
                        </a:rPr>
                        <a:t>i</a:t>
                      </a:r>
                      <a:r>
                        <a:rPr lang="tr-TR" sz="1100" spc="180" dirty="0">
                          <a:effectLst/>
                        </a:rPr>
                        <a:t> </a:t>
                      </a:r>
                      <a:r>
                        <a:rPr lang="tr-TR" sz="1100" spc="5" dirty="0">
                          <a:effectLst/>
                        </a:rPr>
                        <a:t>ver</a:t>
                      </a:r>
                      <a:r>
                        <a:rPr lang="tr-TR" sz="1100" dirty="0">
                          <a:effectLst/>
                        </a:rPr>
                        <a:t>i</a:t>
                      </a:r>
                      <a:r>
                        <a:rPr lang="tr-TR" sz="1100" spc="180" dirty="0">
                          <a:effectLst/>
                        </a:rPr>
                        <a:t> </a:t>
                      </a:r>
                      <a:r>
                        <a:rPr lang="tr-TR" sz="1100" spc="5" dirty="0">
                          <a:effectLst/>
                        </a:rPr>
                        <a:t>s</a:t>
                      </a:r>
                      <a:r>
                        <a:rPr lang="tr-TR" sz="1100" spc="10" dirty="0">
                          <a:effectLst/>
                        </a:rPr>
                        <a:t>e</a:t>
                      </a:r>
                      <a:r>
                        <a:rPr lang="tr-TR" sz="1100" spc="5" dirty="0">
                          <a:effectLst/>
                        </a:rPr>
                        <a:t>t</a:t>
                      </a:r>
                      <a:r>
                        <a:rPr lang="tr-TR" sz="1100" dirty="0">
                          <a:effectLst/>
                        </a:rPr>
                        <a:t>i</a:t>
                      </a:r>
                      <a:r>
                        <a:rPr lang="tr-TR" sz="1100" spc="180" dirty="0">
                          <a:effectLst/>
                        </a:rPr>
                        <a:t> </a:t>
                      </a:r>
                      <a:r>
                        <a:rPr lang="tr-TR" sz="1100" spc="5" dirty="0">
                          <a:effectLst/>
                        </a:rPr>
                        <a:t>ha</a:t>
                      </a:r>
                      <a:r>
                        <a:rPr lang="tr-TR" sz="1100" spc="10" dirty="0">
                          <a:effectLst/>
                        </a:rPr>
                        <a:t>z</a:t>
                      </a:r>
                      <a:r>
                        <a:rPr lang="tr-TR" sz="1100" spc="5" dirty="0">
                          <a:effectLst/>
                        </a:rPr>
                        <a:t>ı</a:t>
                      </a:r>
                      <a:r>
                        <a:rPr lang="tr-TR" sz="1100" dirty="0">
                          <a:effectLst/>
                        </a:rPr>
                        <a:t>r</a:t>
                      </a:r>
                      <a:r>
                        <a:rPr lang="tr-TR" sz="1100" spc="5" dirty="0">
                          <a:effectLst/>
                        </a:rPr>
                        <a:t>lığ</a:t>
                      </a:r>
                      <a:r>
                        <a:rPr lang="tr-TR" sz="1100" dirty="0">
                          <a:effectLst/>
                        </a:rPr>
                        <a:t>ı</a:t>
                      </a:r>
                      <a:r>
                        <a:rPr lang="tr-TR" sz="1100" spc="180" dirty="0">
                          <a:effectLst/>
                        </a:rPr>
                        <a:t> </a:t>
                      </a:r>
                      <a:r>
                        <a:rPr lang="tr-TR" sz="1100" spc="5" dirty="0">
                          <a:effectLst/>
                        </a:rPr>
                        <a:t>ba</a:t>
                      </a:r>
                      <a:r>
                        <a:rPr lang="tr-TR" sz="1100" spc="10" dirty="0">
                          <a:effectLst/>
                        </a:rPr>
                        <a:t>ş</a:t>
                      </a:r>
                      <a:r>
                        <a:rPr lang="tr-TR" sz="1100" dirty="0">
                          <a:effectLst/>
                        </a:rPr>
                        <a:t>l</a:t>
                      </a:r>
                      <a:r>
                        <a:rPr lang="tr-TR" sz="1100" spc="5" dirty="0">
                          <a:effectLst/>
                        </a:rPr>
                        <a:t>a</a:t>
                      </a:r>
                      <a:r>
                        <a:rPr lang="tr-TR" sz="1100" spc="10" dirty="0">
                          <a:effectLst/>
                        </a:rPr>
                        <a:t>d</a:t>
                      </a:r>
                      <a:r>
                        <a:rPr lang="tr-TR" sz="1100" dirty="0">
                          <a:effectLst/>
                        </a:rPr>
                        <a:t>ı. </a:t>
                      </a:r>
                      <a:r>
                        <a:rPr lang="tr-TR" sz="1100" spc="5" dirty="0">
                          <a:effectLst/>
                        </a:rPr>
                        <a:t>Ka</a:t>
                      </a:r>
                      <a:r>
                        <a:rPr lang="tr-TR" sz="1100" spc="10" dirty="0">
                          <a:effectLst/>
                        </a:rPr>
                        <a:t>r</a:t>
                      </a:r>
                      <a:r>
                        <a:rPr lang="tr-TR" sz="1100" spc="5" dirty="0">
                          <a:effectLst/>
                        </a:rPr>
                        <a:t>a</a:t>
                      </a:r>
                      <a:r>
                        <a:rPr lang="tr-TR" sz="1100" dirty="0">
                          <a:effectLst/>
                        </a:rPr>
                        <a:t>r</a:t>
                      </a:r>
                      <a:r>
                        <a:rPr lang="tr-TR" sz="1100" spc="90" dirty="0">
                          <a:effectLst/>
                        </a:rPr>
                        <a:t> </a:t>
                      </a:r>
                      <a:r>
                        <a:rPr lang="tr-TR" sz="1100" spc="5" dirty="0">
                          <a:effectLst/>
                        </a:rPr>
                        <a:t>De</a:t>
                      </a:r>
                      <a:r>
                        <a:rPr lang="tr-TR" sz="1100" spc="10" dirty="0">
                          <a:effectLst/>
                        </a:rPr>
                        <a:t>s</a:t>
                      </a:r>
                      <a:r>
                        <a:rPr lang="tr-TR" sz="1100" spc="5" dirty="0">
                          <a:effectLst/>
                        </a:rPr>
                        <a:t>te</a:t>
                      </a:r>
                      <a:r>
                        <a:rPr lang="tr-TR" sz="1100" dirty="0">
                          <a:effectLst/>
                        </a:rPr>
                        <a:t>k</a:t>
                      </a:r>
                      <a:r>
                        <a:rPr lang="tr-TR" sz="1100" spc="90" dirty="0">
                          <a:effectLst/>
                        </a:rPr>
                        <a:t> </a:t>
                      </a:r>
                      <a:r>
                        <a:rPr lang="tr-TR" sz="1100" spc="5" dirty="0">
                          <a:effectLst/>
                        </a:rPr>
                        <a:t>S</a:t>
                      </a:r>
                      <a:r>
                        <a:rPr lang="tr-TR" sz="1100" dirty="0">
                          <a:effectLst/>
                        </a:rPr>
                        <a:t>i</a:t>
                      </a:r>
                      <a:r>
                        <a:rPr lang="tr-TR" sz="1100" spc="5" dirty="0">
                          <a:effectLst/>
                        </a:rPr>
                        <a:t>st</a:t>
                      </a:r>
                      <a:r>
                        <a:rPr lang="tr-TR" sz="1100" spc="10" dirty="0">
                          <a:effectLst/>
                        </a:rPr>
                        <a:t>e</a:t>
                      </a:r>
                      <a:r>
                        <a:rPr lang="tr-TR" sz="1100" spc="5" dirty="0">
                          <a:effectLst/>
                        </a:rPr>
                        <a:t>m</a:t>
                      </a:r>
                      <a:r>
                        <a:rPr lang="tr-TR" sz="1100" dirty="0">
                          <a:effectLst/>
                        </a:rPr>
                        <a:t>i</a:t>
                      </a:r>
                      <a:r>
                        <a:rPr lang="tr-TR" sz="1100" spc="10" dirty="0">
                          <a:effectLst/>
                        </a:rPr>
                        <a:t>n</a:t>
                      </a:r>
                      <a:r>
                        <a:rPr lang="tr-TR" sz="1100" dirty="0">
                          <a:effectLst/>
                        </a:rPr>
                        <a:t>in</a:t>
                      </a:r>
                      <a:r>
                        <a:rPr lang="tr-TR" sz="1100" spc="90" dirty="0">
                          <a:effectLst/>
                        </a:rPr>
                        <a:t> </a:t>
                      </a:r>
                      <a:r>
                        <a:rPr lang="tr-TR" sz="1100" spc="5" dirty="0">
                          <a:effectLst/>
                        </a:rPr>
                        <a:t>t</a:t>
                      </a:r>
                      <a:r>
                        <a:rPr lang="tr-TR" sz="1100" spc="10" dirty="0">
                          <a:effectLst/>
                        </a:rPr>
                        <a:t>ü</a:t>
                      </a:r>
                      <a:r>
                        <a:rPr lang="tr-TR" sz="1100" dirty="0">
                          <a:effectLst/>
                        </a:rPr>
                        <a:t>m</a:t>
                      </a:r>
                      <a:r>
                        <a:rPr lang="tr-TR" sz="1100" spc="85" dirty="0">
                          <a:effectLst/>
                        </a:rPr>
                        <a:t> </a:t>
                      </a:r>
                      <a:r>
                        <a:rPr lang="tr-TR" sz="1100" spc="10" dirty="0">
                          <a:effectLst/>
                        </a:rPr>
                        <a:t>S</a:t>
                      </a:r>
                      <a:r>
                        <a:rPr lang="tr-TR" sz="1100" spc="5" dirty="0">
                          <a:effectLst/>
                        </a:rPr>
                        <a:t>ağlık-N</a:t>
                      </a:r>
                      <a:r>
                        <a:rPr lang="tr-TR" sz="1100" spc="10" dirty="0">
                          <a:effectLst/>
                        </a:rPr>
                        <a:t>E</a:t>
                      </a:r>
                      <a:r>
                        <a:rPr lang="tr-TR" sz="1100" dirty="0">
                          <a:effectLst/>
                        </a:rPr>
                        <a:t>T</a:t>
                      </a:r>
                      <a:r>
                        <a:rPr lang="tr-TR" sz="1100" spc="90" dirty="0">
                          <a:effectLst/>
                        </a:rPr>
                        <a:t> </a:t>
                      </a:r>
                      <a:r>
                        <a:rPr lang="tr-TR" sz="1100" spc="5" dirty="0">
                          <a:effectLst/>
                        </a:rPr>
                        <a:t>içi</a:t>
                      </a:r>
                      <a:r>
                        <a:rPr lang="tr-TR" sz="1100" dirty="0">
                          <a:effectLst/>
                        </a:rPr>
                        <a:t>n</a:t>
                      </a:r>
                      <a:r>
                        <a:rPr lang="tr-TR" sz="1100" spc="85" dirty="0">
                          <a:effectLst/>
                        </a:rPr>
                        <a:t> </a:t>
                      </a:r>
                      <a:r>
                        <a:rPr lang="tr-TR" sz="1100" spc="5" dirty="0">
                          <a:effectLst/>
                        </a:rPr>
                        <a:t>u</a:t>
                      </a:r>
                      <a:r>
                        <a:rPr lang="tr-TR" sz="1100" spc="10" dirty="0">
                          <a:effectLst/>
                        </a:rPr>
                        <a:t>y</a:t>
                      </a:r>
                      <a:r>
                        <a:rPr lang="tr-TR" sz="1100" spc="5" dirty="0">
                          <a:effectLst/>
                        </a:rPr>
                        <a:t>gula</a:t>
                      </a:r>
                      <a:r>
                        <a:rPr lang="tr-TR" sz="1100" spc="10" dirty="0">
                          <a:effectLst/>
                        </a:rPr>
                        <a:t>m</a:t>
                      </a:r>
                      <a:r>
                        <a:rPr lang="tr-TR" sz="1100" spc="5" dirty="0">
                          <a:effectLst/>
                        </a:rPr>
                        <a:t>ay</a:t>
                      </a:r>
                      <a:r>
                        <a:rPr lang="tr-TR" sz="1100" dirty="0">
                          <a:effectLst/>
                        </a:rPr>
                        <a:t>a</a:t>
                      </a:r>
                      <a:r>
                        <a:rPr lang="tr-TR" sz="1100" spc="85" dirty="0">
                          <a:effectLst/>
                        </a:rPr>
                        <a:t> </a:t>
                      </a:r>
                      <a:r>
                        <a:rPr lang="tr-TR" sz="1100" spc="5" dirty="0">
                          <a:effectLst/>
                        </a:rPr>
                        <a:t>alın</a:t>
                      </a:r>
                      <a:r>
                        <a:rPr lang="tr-TR" sz="1100" spc="10" dirty="0">
                          <a:effectLst/>
                        </a:rPr>
                        <a:t>d</a:t>
                      </a:r>
                      <a:r>
                        <a:rPr lang="tr-TR" sz="1100" spc="5" dirty="0">
                          <a:effectLst/>
                        </a:rPr>
                        <a:t>ı</a:t>
                      </a:r>
                      <a:r>
                        <a:rPr lang="tr-TR" sz="1100" dirty="0">
                          <a:effectLst/>
                        </a:rPr>
                        <a:t>.</a:t>
                      </a:r>
                      <a:r>
                        <a:rPr lang="tr-TR" sz="1100" spc="85" dirty="0">
                          <a:effectLst/>
                        </a:rPr>
                        <a:t> </a:t>
                      </a:r>
                      <a:r>
                        <a:rPr lang="tr-TR" sz="1100" spc="5" dirty="0">
                          <a:effectLst/>
                        </a:rPr>
                        <a:t>e-</a:t>
                      </a:r>
                      <a:r>
                        <a:rPr lang="tr-TR" sz="1100" spc="10" dirty="0">
                          <a:effectLst/>
                        </a:rPr>
                        <a:t>R</a:t>
                      </a:r>
                      <a:r>
                        <a:rPr lang="tr-TR" sz="1100" spc="5" dirty="0">
                          <a:effectLst/>
                        </a:rPr>
                        <a:t>eçete</a:t>
                      </a:r>
                      <a:r>
                        <a:rPr lang="tr-TR" sz="1100" dirty="0">
                          <a:effectLst/>
                        </a:rPr>
                        <a:t>,</a:t>
                      </a:r>
                      <a:r>
                        <a:rPr lang="tr-TR" sz="1100" spc="90" dirty="0">
                          <a:effectLst/>
                        </a:rPr>
                        <a:t> </a:t>
                      </a:r>
                      <a:r>
                        <a:rPr lang="tr-TR" sz="1100" spc="5" dirty="0">
                          <a:effectLst/>
                        </a:rPr>
                        <a:t>e-Sevk</a:t>
                      </a:r>
                      <a:r>
                        <a:rPr lang="tr-TR" sz="1100" dirty="0">
                          <a:effectLst/>
                        </a:rPr>
                        <a:t>,</a:t>
                      </a:r>
                      <a:r>
                        <a:rPr lang="tr-TR" sz="1100" spc="85" dirty="0">
                          <a:effectLst/>
                        </a:rPr>
                        <a:t> </a:t>
                      </a:r>
                      <a:r>
                        <a:rPr lang="tr-TR" sz="1100" spc="5" dirty="0">
                          <a:effectLst/>
                        </a:rPr>
                        <a:t>e</a:t>
                      </a:r>
                      <a:r>
                        <a:rPr lang="tr-TR" sz="1100" dirty="0">
                          <a:effectLst/>
                        </a:rPr>
                        <a:t>-</a:t>
                      </a:r>
                      <a:r>
                        <a:rPr lang="tr-TR" sz="1100" spc="5" dirty="0">
                          <a:effectLst/>
                        </a:rPr>
                        <a:t>Ki</a:t>
                      </a:r>
                      <a:r>
                        <a:rPr lang="tr-TR" sz="1100" spc="10" dirty="0">
                          <a:effectLst/>
                        </a:rPr>
                        <a:t>m</a:t>
                      </a:r>
                      <a:r>
                        <a:rPr lang="tr-TR" sz="1100" spc="5" dirty="0">
                          <a:effectLst/>
                        </a:rPr>
                        <a:t>l</a:t>
                      </a:r>
                      <a:r>
                        <a:rPr lang="tr-TR" sz="1100" dirty="0">
                          <a:effectLst/>
                        </a:rPr>
                        <a:t>i</a:t>
                      </a:r>
                      <a:r>
                        <a:rPr lang="tr-TR" sz="1100" spc="5" dirty="0">
                          <a:effectLst/>
                        </a:rPr>
                        <a:t>k-A</a:t>
                      </a:r>
                      <a:r>
                        <a:rPr lang="tr-TR" sz="1100" spc="10" dirty="0">
                          <a:effectLst/>
                        </a:rPr>
                        <a:t>k</a:t>
                      </a:r>
                      <a:r>
                        <a:rPr lang="tr-TR" sz="1100" dirty="0">
                          <a:effectLst/>
                        </a:rPr>
                        <a:t>ı</a:t>
                      </a:r>
                      <a:r>
                        <a:rPr lang="tr-TR" sz="1100" spc="5" dirty="0">
                          <a:effectLst/>
                        </a:rPr>
                        <a:t>l</a:t>
                      </a:r>
                      <a:r>
                        <a:rPr lang="tr-TR" sz="1100" dirty="0">
                          <a:effectLst/>
                        </a:rPr>
                        <a:t>lı</a:t>
                      </a:r>
                      <a:r>
                        <a:rPr lang="tr-TR" sz="1100" spc="30" dirty="0">
                          <a:effectLst/>
                        </a:rPr>
                        <a:t> </a:t>
                      </a:r>
                      <a:r>
                        <a:rPr lang="tr-TR" sz="1100" spc="5" dirty="0">
                          <a:effectLst/>
                        </a:rPr>
                        <a:t>Kar</a:t>
                      </a:r>
                      <a:r>
                        <a:rPr lang="tr-TR" sz="1100" dirty="0">
                          <a:effectLst/>
                        </a:rPr>
                        <a:t>t</a:t>
                      </a:r>
                      <a:r>
                        <a:rPr lang="tr-TR" sz="1100" spc="30" dirty="0">
                          <a:effectLst/>
                        </a:rPr>
                        <a:t> </a:t>
                      </a:r>
                      <a:r>
                        <a:rPr lang="tr-TR" sz="1100" spc="5" dirty="0">
                          <a:effectLst/>
                        </a:rPr>
                        <a:t>(Elek</a:t>
                      </a:r>
                      <a:r>
                        <a:rPr lang="tr-TR" sz="1100" spc="10" dirty="0">
                          <a:effectLst/>
                        </a:rPr>
                        <a:t>t</a:t>
                      </a:r>
                      <a:r>
                        <a:rPr lang="tr-TR" sz="1100" spc="5" dirty="0">
                          <a:effectLst/>
                        </a:rPr>
                        <a:t>roni</a:t>
                      </a:r>
                      <a:r>
                        <a:rPr lang="tr-TR" sz="1100" dirty="0">
                          <a:effectLst/>
                        </a:rPr>
                        <a:t>k</a:t>
                      </a:r>
                      <a:r>
                        <a:rPr lang="tr-TR" sz="1100" spc="30" dirty="0">
                          <a:effectLst/>
                        </a:rPr>
                        <a:t> </a:t>
                      </a:r>
                      <a:r>
                        <a:rPr lang="tr-TR" sz="1100" spc="5" dirty="0">
                          <a:effectLst/>
                        </a:rPr>
                        <a:t>Vata</a:t>
                      </a:r>
                      <a:r>
                        <a:rPr lang="tr-TR" sz="1100" spc="10" dirty="0">
                          <a:effectLst/>
                        </a:rPr>
                        <a:t>n</a:t>
                      </a:r>
                      <a:r>
                        <a:rPr lang="tr-TR" sz="1100" spc="5" dirty="0">
                          <a:effectLst/>
                        </a:rPr>
                        <a:t>daşl</a:t>
                      </a:r>
                      <a:r>
                        <a:rPr lang="tr-TR" sz="1100" dirty="0">
                          <a:effectLst/>
                        </a:rPr>
                        <a:t>ı</a:t>
                      </a:r>
                      <a:r>
                        <a:rPr lang="tr-TR" sz="1100" spc="5" dirty="0">
                          <a:effectLst/>
                        </a:rPr>
                        <a:t>k)</a:t>
                      </a:r>
                      <a:r>
                        <a:rPr lang="tr-TR" sz="1100" dirty="0">
                          <a:effectLst/>
                        </a:rPr>
                        <a:t>,</a:t>
                      </a:r>
                      <a:r>
                        <a:rPr lang="tr-TR" sz="1100" spc="25" dirty="0">
                          <a:effectLst/>
                        </a:rPr>
                        <a:t> </a:t>
                      </a:r>
                      <a:r>
                        <a:rPr lang="tr-TR" sz="1100" spc="10" dirty="0">
                          <a:effectLst/>
                        </a:rPr>
                        <a:t>M</a:t>
                      </a:r>
                      <a:r>
                        <a:rPr lang="tr-TR" sz="1100" spc="5" dirty="0">
                          <a:effectLst/>
                        </a:rPr>
                        <a:t>obi</a:t>
                      </a:r>
                      <a:r>
                        <a:rPr lang="tr-TR" sz="1100" dirty="0">
                          <a:effectLst/>
                        </a:rPr>
                        <a:t>l</a:t>
                      </a:r>
                      <a:r>
                        <a:rPr lang="tr-TR" sz="1100" spc="30" dirty="0">
                          <a:effectLst/>
                        </a:rPr>
                        <a:t> </a:t>
                      </a:r>
                      <a:r>
                        <a:rPr lang="tr-TR" sz="1100" spc="5" dirty="0">
                          <a:effectLst/>
                        </a:rPr>
                        <a:t>İmz</a:t>
                      </a:r>
                      <a:r>
                        <a:rPr lang="tr-TR" sz="1100" dirty="0">
                          <a:effectLst/>
                        </a:rPr>
                        <a:t>a</a:t>
                      </a:r>
                      <a:r>
                        <a:rPr lang="tr-TR" sz="1100" spc="30" dirty="0">
                          <a:effectLst/>
                        </a:rPr>
                        <a:t> </a:t>
                      </a:r>
                      <a:r>
                        <a:rPr lang="tr-TR" sz="1100" spc="10" dirty="0">
                          <a:effectLst/>
                        </a:rPr>
                        <a:t>u</a:t>
                      </a:r>
                      <a:r>
                        <a:rPr lang="tr-TR" sz="1100" spc="5" dirty="0">
                          <a:effectLst/>
                        </a:rPr>
                        <a:t>yg</a:t>
                      </a:r>
                      <a:r>
                        <a:rPr lang="tr-TR" sz="1100" spc="10" dirty="0">
                          <a:effectLst/>
                        </a:rPr>
                        <a:t>u</a:t>
                      </a:r>
                      <a:r>
                        <a:rPr lang="tr-TR" sz="1100" spc="5" dirty="0">
                          <a:effectLst/>
                        </a:rPr>
                        <a:t>la</a:t>
                      </a:r>
                      <a:r>
                        <a:rPr lang="tr-TR" sz="1100" spc="10" dirty="0">
                          <a:effectLst/>
                        </a:rPr>
                        <a:t>m</a:t>
                      </a:r>
                      <a:r>
                        <a:rPr lang="tr-TR" sz="1100" spc="5" dirty="0">
                          <a:effectLst/>
                        </a:rPr>
                        <a:t>al</a:t>
                      </a:r>
                      <a:r>
                        <a:rPr lang="tr-TR" sz="1100" spc="10" dirty="0">
                          <a:effectLst/>
                        </a:rPr>
                        <a:t>a</a:t>
                      </a:r>
                      <a:r>
                        <a:rPr lang="tr-TR" sz="1100" spc="5" dirty="0">
                          <a:effectLst/>
                        </a:rPr>
                        <a:t>r</a:t>
                      </a:r>
                      <a:r>
                        <a:rPr lang="tr-TR" sz="1100" dirty="0">
                          <a:effectLst/>
                        </a:rPr>
                        <a:t>ı</a:t>
                      </a:r>
                      <a:r>
                        <a:rPr lang="tr-TR" sz="1100" spc="5" dirty="0">
                          <a:effectLst/>
                        </a:rPr>
                        <a:t>n</a:t>
                      </a:r>
                      <a:r>
                        <a:rPr lang="tr-TR" sz="1100" dirty="0">
                          <a:effectLst/>
                        </a:rPr>
                        <a:t>a</a:t>
                      </a:r>
                      <a:r>
                        <a:rPr lang="tr-TR" sz="1100" spc="30" dirty="0">
                          <a:effectLst/>
                        </a:rPr>
                        <a:t> </a:t>
                      </a:r>
                      <a:r>
                        <a:rPr lang="tr-TR" sz="1100" spc="5" dirty="0">
                          <a:effectLst/>
                        </a:rPr>
                        <a:t>yöneli</a:t>
                      </a:r>
                      <a:r>
                        <a:rPr lang="tr-TR" sz="1100" dirty="0">
                          <a:effectLst/>
                        </a:rPr>
                        <a:t>k</a:t>
                      </a:r>
                      <a:r>
                        <a:rPr lang="tr-TR" sz="1100" spc="30" dirty="0">
                          <a:effectLst/>
                        </a:rPr>
                        <a:t> </a:t>
                      </a:r>
                      <a:r>
                        <a:rPr lang="tr-TR" sz="1100" spc="5" dirty="0">
                          <a:effectLst/>
                        </a:rPr>
                        <a:t>pilo</a:t>
                      </a:r>
                      <a:r>
                        <a:rPr lang="tr-TR" sz="1100" dirty="0">
                          <a:effectLst/>
                        </a:rPr>
                        <a:t>t</a:t>
                      </a:r>
                      <a:r>
                        <a:rPr lang="tr-TR" sz="1100" spc="30" dirty="0">
                          <a:effectLst/>
                        </a:rPr>
                        <a:t> </a:t>
                      </a:r>
                      <a:r>
                        <a:rPr lang="tr-TR" sz="1100" spc="5" dirty="0">
                          <a:effectLst/>
                        </a:rPr>
                        <a:t>proj</a:t>
                      </a:r>
                      <a:r>
                        <a:rPr lang="tr-TR" sz="1100" dirty="0">
                          <a:effectLst/>
                        </a:rPr>
                        <a:t>e </a:t>
                      </a:r>
                      <a:r>
                        <a:rPr lang="tr-TR" sz="1100" spc="5" dirty="0">
                          <a:effectLst/>
                        </a:rPr>
                        <a:t>çal</a:t>
                      </a:r>
                      <a:r>
                        <a:rPr lang="tr-TR" sz="1100" dirty="0">
                          <a:effectLst/>
                        </a:rPr>
                        <a:t>ı</a:t>
                      </a:r>
                      <a:r>
                        <a:rPr lang="tr-TR" sz="1100" spc="5" dirty="0">
                          <a:effectLst/>
                        </a:rPr>
                        <a:t>ş</a:t>
                      </a:r>
                      <a:r>
                        <a:rPr lang="tr-TR" sz="1100" spc="10" dirty="0">
                          <a:effectLst/>
                        </a:rPr>
                        <a:t>ma</a:t>
                      </a:r>
                      <a:r>
                        <a:rPr lang="tr-TR" sz="1100" dirty="0">
                          <a:effectLst/>
                        </a:rPr>
                        <a:t>l</a:t>
                      </a:r>
                      <a:r>
                        <a:rPr lang="tr-TR" sz="1100" spc="10" dirty="0">
                          <a:effectLst/>
                        </a:rPr>
                        <a:t>a</a:t>
                      </a:r>
                      <a:r>
                        <a:rPr lang="tr-TR" sz="1100" spc="5" dirty="0">
                          <a:effectLst/>
                        </a:rPr>
                        <a:t>r</a:t>
                      </a:r>
                      <a:r>
                        <a:rPr lang="tr-TR" sz="1100" dirty="0">
                          <a:effectLst/>
                        </a:rPr>
                        <a:t>ı</a:t>
                      </a:r>
                      <a:r>
                        <a:rPr lang="tr-TR" sz="1100" spc="10" dirty="0">
                          <a:effectLst/>
                        </a:rPr>
                        <a:t>n</a:t>
                      </a:r>
                      <a:r>
                        <a:rPr lang="tr-TR" sz="1100" dirty="0">
                          <a:effectLst/>
                        </a:rPr>
                        <a:t>a</a:t>
                      </a:r>
                      <a:r>
                        <a:rPr lang="tr-TR" sz="1100" spc="140" dirty="0">
                          <a:effectLst/>
                        </a:rPr>
                        <a:t> </a:t>
                      </a:r>
                      <a:r>
                        <a:rPr lang="tr-TR" sz="1100" spc="5" dirty="0">
                          <a:effectLst/>
                        </a:rPr>
                        <a:t>b</a:t>
                      </a:r>
                      <a:r>
                        <a:rPr lang="tr-TR" sz="1100" spc="10" dirty="0">
                          <a:effectLst/>
                        </a:rPr>
                        <a:t>a</a:t>
                      </a:r>
                      <a:r>
                        <a:rPr lang="tr-TR" sz="1100" spc="5" dirty="0">
                          <a:effectLst/>
                        </a:rPr>
                        <a:t>şlandı</a:t>
                      </a:r>
                      <a:r>
                        <a:rPr lang="tr-TR" sz="1100" dirty="0">
                          <a:effectLst/>
                        </a:rPr>
                        <a:t>.</a:t>
                      </a:r>
                      <a:r>
                        <a:rPr lang="tr-TR" sz="1100" spc="140" dirty="0">
                          <a:effectLst/>
                        </a:rPr>
                        <a:t> </a:t>
                      </a:r>
                      <a:r>
                        <a:rPr lang="tr-TR" sz="1100" spc="5" dirty="0">
                          <a:effectLst/>
                        </a:rPr>
                        <a:t>Fel</a:t>
                      </a:r>
                      <a:r>
                        <a:rPr lang="tr-TR" sz="1100" spc="10" dirty="0">
                          <a:effectLst/>
                        </a:rPr>
                        <a:t>a</a:t>
                      </a:r>
                      <a:r>
                        <a:rPr lang="tr-TR" sz="1100" spc="5" dirty="0">
                          <a:effectLst/>
                        </a:rPr>
                        <a:t>ke</a:t>
                      </a:r>
                      <a:r>
                        <a:rPr lang="tr-TR" sz="1100" dirty="0">
                          <a:effectLst/>
                        </a:rPr>
                        <a:t>t</a:t>
                      </a:r>
                      <a:r>
                        <a:rPr lang="tr-TR" sz="1100" spc="140" dirty="0">
                          <a:effectLst/>
                        </a:rPr>
                        <a:t> </a:t>
                      </a:r>
                      <a:r>
                        <a:rPr lang="tr-TR" sz="1100" spc="5" dirty="0">
                          <a:effectLst/>
                        </a:rPr>
                        <a:t>Kurta</a:t>
                      </a:r>
                      <a:r>
                        <a:rPr lang="tr-TR" sz="1100" spc="10" dirty="0">
                          <a:effectLst/>
                        </a:rPr>
                        <a:t>r</a:t>
                      </a:r>
                      <a:r>
                        <a:rPr lang="tr-TR" sz="1100" spc="5" dirty="0">
                          <a:effectLst/>
                        </a:rPr>
                        <a:t>m</a:t>
                      </a:r>
                      <a:r>
                        <a:rPr lang="tr-TR" sz="1100" dirty="0">
                          <a:effectLst/>
                        </a:rPr>
                        <a:t>a</a:t>
                      </a:r>
                      <a:r>
                        <a:rPr lang="tr-TR" sz="1100" spc="135" dirty="0">
                          <a:effectLst/>
                        </a:rPr>
                        <a:t> </a:t>
                      </a:r>
                      <a:r>
                        <a:rPr lang="tr-TR" sz="1100" spc="10" dirty="0">
                          <a:effectLst/>
                        </a:rPr>
                        <a:t>M</a:t>
                      </a:r>
                      <a:r>
                        <a:rPr lang="tr-TR" sz="1100" spc="5" dirty="0">
                          <a:effectLst/>
                        </a:rPr>
                        <a:t>erkez</a:t>
                      </a:r>
                      <a:r>
                        <a:rPr lang="tr-TR" sz="1100" dirty="0">
                          <a:effectLst/>
                        </a:rPr>
                        <a:t>i</a:t>
                      </a:r>
                      <a:r>
                        <a:rPr lang="tr-TR" sz="1100" spc="140" dirty="0">
                          <a:effectLst/>
                        </a:rPr>
                        <a:t> </a:t>
                      </a:r>
                      <a:r>
                        <a:rPr lang="tr-TR" sz="1100" spc="5" dirty="0">
                          <a:effectLst/>
                        </a:rPr>
                        <a:t>d</a:t>
                      </a:r>
                      <a:r>
                        <a:rPr lang="tr-TR" sz="1100" spc="10" dirty="0">
                          <a:effectLst/>
                        </a:rPr>
                        <a:t>e</a:t>
                      </a:r>
                      <a:r>
                        <a:rPr lang="tr-TR" sz="1100" spc="5" dirty="0">
                          <a:effectLst/>
                        </a:rPr>
                        <a:t>vrey</a:t>
                      </a:r>
                      <a:r>
                        <a:rPr lang="tr-TR" sz="1100" dirty="0">
                          <a:effectLst/>
                        </a:rPr>
                        <a:t>e</a:t>
                      </a:r>
                      <a:r>
                        <a:rPr lang="tr-TR" sz="1100" spc="140" dirty="0">
                          <a:effectLst/>
                        </a:rPr>
                        <a:t> </a:t>
                      </a:r>
                      <a:r>
                        <a:rPr lang="tr-TR" sz="1100" spc="5" dirty="0">
                          <a:effectLst/>
                        </a:rPr>
                        <a:t>a</a:t>
                      </a:r>
                      <a:r>
                        <a:rPr lang="tr-TR" sz="1100" spc="10" dirty="0">
                          <a:effectLst/>
                        </a:rPr>
                        <a:t>l</a:t>
                      </a:r>
                      <a:r>
                        <a:rPr lang="tr-TR" sz="1100" spc="5" dirty="0">
                          <a:effectLst/>
                        </a:rPr>
                        <a:t>ındı</a:t>
                      </a:r>
                      <a:r>
                        <a:rPr lang="tr-TR" sz="1100" dirty="0">
                          <a:effectLst/>
                        </a:rPr>
                        <a:t>.</a:t>
                      </a:r>
                      <a:r>
                        <a:rPr lang="tr-TR" sz="1100" spc="140" dirty="0">
                          <a:effectLst/>
                        </a:rPr>
                        <a:t> </a:t>
                      </a:r>
                      <a:r>
                        <a:rPr lang="tr-TR" sz="1100" spc="5" dirty="0">
                          <a:effectLst/>
                        </a:rPr>
                        <a:t>MHR</a:t>
                      </a:r>
                      <a:r>
                        <a:rPr lang="tr-TR" sz="1100" dirty="0">
                          <a:effectLst/>
                        </a:rPr>
                        <a:t>S</a:t>
                      </a:r>
                      <a:r>
                        <a:rPr lang="tr-TR" sz="1100" spc="140" dirty="0">
                          <a:effectLst/>
                        </a:rPr>
                        <a:t> </a:t>
                      </a:r>
                      <a:r>
                        <a:rPr lang="tr-TR" sz="1100" spc="5" dirty="0">
                          <a:effectLst/>
                        </a:rPr>
                        <a:t>Pilo</a:t>
                      </a:r>
                      <a:r>
                        <a:rPr lang="tr-TR" sz="1100" dirty="0">
                          <a:effectLst/>
                        </a:rPr>
                        <a:t>t</a:t>
                      </a:r>
                      <a:r>
                        <a:rPr lang="tr-TR" sz="1100" spc="135" dirty="0">
                          <a:effectLst/>
                        </a:rPr>
                        <a:t> </a:t>
                      </a:r>
                      <a:r>
                        <a:rPr lang="tr-TR" sz="1100" spc="10" dirty="0">
                          <a:effectLst/>
                        </a:rPr>
                        <a:t>p</a:t>
                      </a:r>
                      <a:r>
                        <a:rPr lang="tr-TR" sz="1100" spc="5" dirty="0">
                          <a:effectLst/>
                        </a:rPr>
                        <a:t>rojes</a:t>
                      </a:r>
                      <a:r>
                        <a:rPr lang="tr-TR" sz="1100" dirty="0">
                          <a:effectLst/>
                        </a:rPr>
                        <a:t>i </a:t>
                      </a:r>
                      <a:r>
                        <a:rPr lang="tr-TR" sz="1100" spc="5" dirty="0">
                          <a:effectLst/>
                        </a:rPr>
                        <a:t>devr</a:t>
                      </a:r>
                      <a:r>
                        <a:rPr lang="tr-TR" sz="1100" spc="10" dirty="0">
                          <a:effectLst/>
                        </a:rPr>
                        <a:t>e</a:t>
                      </a:r>
                      <a:r>
                        <a:rPr lang="tr-TR" sz="1100" spc="5" dirty="0">
                          <a:effectLst/>
                        </a:rPr>
                        <a:t>y</a:t>
                      </a:r>
                      <a:r>
                        <a:rPr lang="tr-TR" sz="1100" dirty="0">
                          <a:effectLst/>
                        </a:rPr>
                        <a:t>e</a:t>
                      </a:r>
                      <a:r>
                        <a:rPr lang="tr-TR" sz="1100" spc="20" dirty="0">
                          <a:effectLst/>
                        </a:rPr>
                        <a:t> </a:t>
                      </a:r>
                      <a:r>
                        <a:rPr lang="tr-TR" sz="1100" spc="5" dirty="0">
                          <a:effectLst/>
                        </a:rPr>
                        <a:t>alın</a:t>
                      </a:r>
                      <a:r>
                        <a:rPr lang="tr-TR" sz="1100" spc="10" dirty="0">
                          <a:effectLst/>
                        </a:rPr>
                        <a:t>d</a:t>
                      </a:r>
                      <a:r>
                        <a:rPr lang="tr-TR" sz="1100" dirty="0">
                          <a:effectLst/>
                        </a:rPr>
                        <a:t>ı.</a:t>
                      </a:r>
                      <a:r>
                        <a:rPr lang="tr-TR" sz="1100" spc="20" dirty="0">
                          <a:effectLst/>
                        </a:rPr>
                        <a:t> </a:t>
                      </a:r>
                      <a:r>
                        <a:rPr lang="tr-TR" sz="1100" dirty="0">
                          <a:effectLst/>
                        </a:rPr>
                        <a:t>İl</a:t>
                      </a:r>
                      <a:r>
                        <a:rPr lang="tr-TR" sz="1100" spc="20" dirty="0">
                          <a:effectLst/>
                        </a:rPr>
                        <a:t> </a:t>
                      </a:r>
                      <a:r>
                        <a:rPr lang="tr-TR" sz="1100" spc="5" dirty="0">
                          <a:effectLst/>
                        </a:rPr>
                        <a:t>ba</a:t>
                      </a:r>
                      <a:r>
                        <a:rPr lang="tr-TR" sz="1100" spc="10" dirty="0">
                          <a:effectLst/>
                        </a:rPr>
                        <a:t>z</a:t>
                      </a:r>
                      <a:r>
                        <a:rPr lang="tr-TR" sz="1100" dirty="0">
                          <a:effectLst/>
                        </a:rPr>
                        <a:t>ı</a:t>
                      </a:r>
                      <a:r>
                        <a:rPr lang="tr-TR" sz="1100" spc="10" dirty="0">
                          <a:effectLst/>
                        </a:rPr>
                        <a:t>n</a:t>
                      </a:r>
                      <a:r>
                        <a:rPr lang="tr-TR" sz="1100" spc="5" dirty="0">
                          <a:effectLst/>
                        </a:rPr>
                        <a:t>d</a:t>
                      </a:r>
                      <a:r>
                        <a:rPr lang="tr-TR" sz="1100" dirty="0">
                          <a:effectLst/>
                        </a:rPr>
                        <a:t>a</a:t>
                      </a:r>
                      <a:r>
                        <a:rPr lang="tr-TR" sz="1100" spc="20" dirty="0">
                          <a:effectLst/>
                        </a:rPr>
                        <a:t> </a:t>
                      </a:r>
                      <a:r>
                        <a:rPr lang="tr-TR" sz="1100" spc="5" dirty="0">
                          <a:effectLst/>
                        </a:rPr>
                        <a:t>I</a:t>
                      </a:r>
                      <a:r>
                        <a:rPr lang="tr-TR" sz="1100" spc="10" dirty="0">
                          <a:effectLst/>
                        </a:rPr>
                        <a:t>C</a:t>
                      </a:r>
                      <a:r>
                        <a:rPr lang="tr-TR" sz="1100" spc="5" dirty="0">
                          <a:effectLst/>
                        </a:rPr>
                        <a:t>D-1</a:t>
                      </a:r>
                      <a:r>
                        <a:rPr lang="tr-TR" sz="1100" dirty="0">
                          <a:effectLst/>
                        </a:rPr>
                        <a:t>0</a:t>
                      </a:r>
                      <a:r>
                        <a:rPr lang="tr-TR" sz="1100" spc="25" dirty="0">
                          <a:effectLst/>
                        </a:rPr>
                        <a:t> </a:t>
                      </a:r>
                      <a:r>
                        <a:rPr lang="tr-TR" sz="1100" spc="5" dirty="0">
                          <a:effectLst/>
                        </a:rPr>
                        <a:t>Eğiti</a:t>
                      </a:r>
                      <a:r>
                        <a:rPr lang="tr-TR" sz="1100" spc="10" dirty="0">
                          <a:effectLst/>
                        </a:rPr>
                        <a:t>m</a:t>
                      </a:r>
                      <a:r>
                        <a:rPr lang="tr-TR" sz="1100" dirty="0">
                          <a:effectLst/>
                        </a:rPr>
                        <a:t>l</a:t>
                      </a:r>
                      <a:r>
                        <a:rPr lang="tr-TR" sz="1100" spc="5" dirty="0">
                          <a:effectLst/>
                        </a:rPr>
                        <a:t>er</a:t>
                      </a:r>
                      <a:r>
                        <a:rPr lang="tr-TR" sz="1100" dirty="0">
                          <a:effectLst/>
                        </a:rPr>
                        <a:t>i</a:t>
                      </a:r>
                      <a:r>
                        <a:rPr lang="tr-TR" sz="1100" spc="15" dirty="0">
                          <a:effectLst/>
                        </a:rPr>
                        <a:t> </a:t>
                      </a:r>
                      <a:r>
                        <a:rPr lang="tr-TR" sz="1100" spc="10" dirty="0">
                          <a:effectLst/>
                        </a:rPr>
                        <a:t>v</a:t>
                      </a:r>
                      <a:r>
                        <a:rPr lang="tr-TR" sz="1100" spc="5" dirty="0">
                          <a:effectLst/>
                        </a:rPr>
                        <a:t>er</a:t>
                      </a:r>
                      <a:r>
                        <a:rPr lang="tr-TR" sz="1100" dirty="0">
                          <a:effectLst/>
                        </a:rPr>
                        <a:t>i</a:t>
                      </a:r>
                      <a:r>
                        <a:rPr lang="tr-TR" sz="1100" spc="5" dirty="0">
                          <a:effectLst/>
                        </a:rPr>
                        <a:t>ldi</a:t>
                      </a:r>
                      <a:r>
                        <a:rPr lang="tr-TR" sz="1100" dirty="0">
                          <a:effectLst/>
                        </a:rPr>
                        <a:t>.</a:t>
                      </a:r>
                    </a:p>
                    <a:p>
                      <a:pPr marL="69850" marR="53975" algn="just">
                        <a:lnSpc>
                          <a:spcPct val="107000"/>
                        </a:lnSpc>
                        <a:spcBef>
                          <a:spcPts val="310"/>
                        </a:spcBef>
                        <a:spcAft>
                          <a:spcPts val="0"/>
                        </a:spcAft>
                        <a:tabLst>
                          <a:tab pos="414655" algn="l"/>
                          <a:tab pos="1520190" algn="l"/>
                          <a:tab pos="2212975" algn="l"/>
                          <a:tab pos="2753995" algn="l"/>
                          <a:tab pos="3477895" algn="l"/>
                          <a:tab pos="3866515" algn="l"/>
                        </a:tabLst>
                      </a:pPr>
                      <a:r>
                        <a:rPr lang="tr-TR" sz="1100" dirty="0">
                          <a:effectLst/>
                        </a:rPr>
                        <a:t> </a:t>
                      </a:r>
                      <a:endParaRPr lang="tr-TR" sz="1100" dirty="0">
                        <a:effectLst/>
                        <a:latin typeface="Calibri"/>
                        <a:ea typeface="Times New Roman"/>
                        <a:cs typeface="Times New Roman"/>
                      </a:endParaRPr>
                    </a:p>
                  </a:txBody>
                  <a:tcPr marL="0" marR="0" marT="0" marB="0"/>
                </a:tc>
              </a:tr>
              <a:tr h="1015905">
                <a:tc>
                  <a:txBody>
                    <a:bodyPr/>
                    <a:lstStyle/>
                    <a:p>
                      <a:pPr>
                        <a:lnSpc>
                          <a:spcPts val="1200"/>
                        </a:lnSpc>
                        <a:spcAft>
                          <a:spcPts val="0"/>
                        </a:spcAft>
                      </a:pPr>
                      <a:r>
                        <a:rPr lang="tr-TR" sz="1100">
                          <a:effectLst/>
                        </a:rPr>
                        <a:t> </a:t>
                      </a:r>
                    </a:p>
                    <a:p>
                      <a:pPr>
                        <a:lnSpc>
                          <a:spcPts val="600"/>
                        </a:lnSpc>
                        <a:spcAft>
                          <a:spcPts val="70"/>
                        </a:spcAft>
                      </a:pPr>
                      <a:r>
                        <a:rPr lang="tr-TR" sz="1100">
                          <a:effectLst/>
                        </a:rPr>
                        <a:t> </a:t>
                      </a:r>
                    </a:p>
                    <a:p>
                      <a:pPr marL="250190">
                        <a:lnSpc>
                          <a:spcPct val="115000"/>
                        </a:lnSpc>
                        <a:spcAft>
                          <a:spcPts val="0"/>
                        </a:spcAft>
                      </a:pPr>
                      <a:r>
                        <a:rPr lang="tr-TR" sz="1100" spc="5">
                          <a:effectLst/>
                        </a:rPr>
                        <a:t>2009----</a:t>
                      </a:r>
                      <a:r>
                        <a:rPr lang="tr-TR" sz="1100">
                          <a:effectLst/>
                        </a:rPr>
                        <a:t>-</a:t>
                      </a:r>
                    </a:p>
                    <a:p>
                      <a:pPr marL="250190">
                        <a:lnSpc>
                          <a:spcPct val="115000"/>
                        </a:lnSpc>
                        <a:spcAft>
                          <a:spcPts val="0"/>
                        </a:spcAft>
                      </a:pPr>
                      <a:r>
                        <a:rPr lang="tr-TR" sz="1100">
                          <a:effectLst/>
                        </a:rPr>
                        <a:t> </a:t>
                      </a:r>
                      <a:endParaRPr lang="tr-TR" sz="1100">
                        <a:effectLst/>
                        <a:latin typeface="Calibri"/>
                        <a:ea typeface="Times New Roman"/>
                        <a:cs typeface="Times New Roman"/>
                      </a:endParaRPr>
                    </a:p>
                  </a:txBody>
                  <a:tcPr marL="0" marR="0" marT="0" marB="0"/>
                </a:tc>
                <a:tc>
                  <a:txBody>
                    <a:bodyPr/>
                    <a:lstStyle/>
                    <a:p>
                      <a:pPr marL="69850" marR="55880" algn="just">
                        <a:lnSpc>
                          <a:spcPct val="109000"/>
                        </a:lnSpc>
                        <a:spcBef>
                          <a:spcPts val="310"/>
                        </a:spcBef>
                        <a:spcAft>
                          <a:spcPts val="0"/>
                        </a:spcAft>
                      </a:pPr>
                      <a:r>
                        <a:rPr lang="tr-TR" sz="1100" spc="5" dirty="0">
                          <a:effectLst/>
                        </a:rPr>
                        <a:t>S</a:t>
                      </a:r>
                      <a:r>
                        <a:rPr lang="tr-TR" sz="1100" spc="10" dirty="0">
                          <a:effectLst/>
                        </a:rPr>
                        <a:t>a</a:t>
                      </a:r>
                      <a:r>
                        <a:rPr lang="tr-TR" sz="1100" spc="5" dirty="0">
                          <a:effectLst/>
                        </a:rPr>
                        <a:t>ğ</a:t>
                      </a:r>
                      <a:r>
                        <a:rPr lang="tr-TR" sz="1100" dirty="0">
                          <a:effectLst/>
                        </a:rPr>
                        <a:t>l</a:t>
                      </a:r>
                      <a:r>
                        <a:rPr lang="tr-TR" sz="1100" spc="5" dirty="0">
                          <a:effectLst/>
                        </a:rPr>
                        <a:t>ık</a:t>
                      </a:r>
                      <a:r>
                        <a:rPr lang="tr-TR" sz="1100" spc="10" dirty="0">
                          <a:effectLst/>
                        </a:rPr>
                        <a:t>-</a:t>
                      </a:r>
                      <a:r>
                        <a:rPr lang="tr-TR" sz="1100" spc="5" dirty="0">
                          <a:effectLst/>
                        </a:rPr>
                        <a:t>NE</a:t>
                      </a:r>
                      <a:r>
                        <a:rPr lang="tr-TR" sz="1100" dirty="0">
                          <a:effectLst/>
                        </a:rPr>
                        <a:t>T</a:t>
                      </a:r>
                      <a:r>
                        <a:rPr lang="tr-TR" sz="1100" spc="290" dirty="0">
                          <a:effectLst/>
                        </a:rPr>
                        <a:t> </a:t>
                      </a:r>
                      <a:r>
                        <a:rPr lang="tr-TR" sz="1100" spc="5" dirty="0">
                          <a:effectLst/>
                        </a:rPr>
                        <a:t>y</a:t>
                      </a:r>
                      <a:r>
                        <a:rPr lang="tr-TR" sz="1100" spc="10" dirty="0">
                          <a:effectLst/>
                        </a:rPr>
                        <a:t>a</a:t>
                      </a:r>
                      <a:r>
                        <a:rPr lang="tr-TR" sz="1100" spc="5" dirty="0">
                          <a:effectLst/>
                        </a:rPr>
                        <a:t>ygınla</a:t>
                      </a:r>
                      <a:r>
                        <a:rPr lang="tr-TR" sz="1100" spc="10" dirty="0">
                          <a:effectLst/>
                        </a:rPr>
                        <a:t>ş</a:t>
                      </a:r>
                      <a:r>
                        <a:rPr lang="tr-TR" sz="1100" dirty="0">
                          <a:effectLst/>
                        </a:rPr>
                        <a:t>t</a:t>
                      </a:r>
                      <a:r>
                        <a:rPr lang="tr-TR" sz="1100" spc="5" dirty="0">
                          <a:effectLst/>
                        </a:rPr>
                        <a:t>ırı</a:t>
                      </a:r>
                      <a:r>
                        <a:rPr lang="tr-TR" sz="1100" dirty="0">
                          <a:effectLst/>
                        </a:rPr>
                        <a:t>l</a:t>
                      </a:r>
                      <a:r>
                        <a:rPr lang="tr-TR" sz="1100" spc="10" dirty="0">
                          <a:effectLst/>
                        </a:rPr>
                        <a:t>d</a:t>
                      </a:r>
                      <a:r>
                        <a:rPr lang="tr-TR" sz="1100" dirty="0">
                          <a:effectLst/>
                        </a:rPr>
                        <a:t>ı.</a:t>
                      </a:r>
                      <a:r>
                        <a:rPr lang="tr-TR" sz="1100" spc="290" dirty="0">
                          <a:effectLst/>
                        </a:rPr>
                        <a:t> </a:t>
                      </a:r>
                      <a:r>
                        <a:rPr lang="tr-TR" sz="1100" spc="5" dirty="0">
                          <a:effectLst/>
                        </a:rPr>
                        <a:t>Sa</a:t>
                      </a:r>
                      <a:r>
                        <a:rPr lang="tr-TR" sz="1100" spc="10" dirty="0">
                          <a:effectLst/>
                        </a:rPr>
                        <a:t>ğ</a:t>
                      </a:r>
                      <a:r>
                        <a:rPr lang="tr-TR" sz="1100" dirty="0">
                          <a:effectLst/>
                        </a:rPr>
                        <a:t>l</a:t>
                      </a:r>
                      <a:r>
                        <a:rPr lang="tr-TR" sz="1100" spc="5" dirty="0">
                          <a:effectLst/>
                        </a:rPr>
                        <a:t>ı</a:t>
                      </a:r>
                      <a:r>
                        <a:rPr lang="tr-TR" sz="1100" dirty="0">
                          <a:effectLst/>
                        </a:rPr>
                        <a:t>k</a:t>
                      </a:r>
                      <a:r>
                        <a:rPr lang="tr-TR" sz="1100" spc="285" dirty="0">
                          <a:effectLst/>
                        </a:rPr>
                        <a:t> </a:t>
                      </a:r>
                      <a:r>
                        <a:rPr lang="tr-TR" sz="1100" spc="10" dirty="0">
                          <a:effectLst/>
                        </a:rPr>
                        <a:t>G</a:t>
                      </a:r>
                      <a:r>
                        <a:rPr lang="tr-TR" sz="1100" spc="5" dirty="0">
                          <a:effectLst/>
                        </a:rPr>
                        <a:t>österge</a:t>
                      </a:r>
                      <a:r>
                        <a:rPr lang="tr-TR" sz="1100" spc="10" dirty="0">
                          <a:effectLst/>
                        </a:rPr>
                        <a:t>l</a:t>
                      </a:r>
                      <a:r>
                        <a:rPr lang="tr-TR" sz="1100" spc="5" dirty="0">
                          <a:effectLst/>
                        </a:rPr>
                        <a:t>er</a:t>
                      </a:r>
                      <a:r>
                        <a:rPr lang="tr-TR" sz="1100" dirty="0">
                          <a:effectLst/>
                        </a:rPr>
                        <a:t>i</a:t>
                      </a:r>
                      <a:r>
                        <a:rPr lang="tr-TR" sz="1100" spc="285" dirty="0">
                          <a:effectLst/>
                        </a:rPr>
                        <a:t> </a:t>
                      </a:r>
                      <a:r>
                        <a:rPr lang="tr-TR" sz="1100" spc="5" dirty="0">
                          <a:effectLst/>
                        </a:rPr>
                        <a:t>S</a:t>
                      </a:r>
                      <a:r>
                        <a:rPr lang="tr-TR" sz="1100" spc="10" dirty="0">
                          <a:effectLst/>
                        </a:rPr>
                        <a:t>ö</a:t>
                      </a:r>
                      <a:r>
                        <a:rPr lang="tr-TR" sz="1100" spc="5" dirty="0">
                          <a:effectLst/>
                        </a:rPr>
                        <a:t>zlü</a:t>
                      </a:r>
                      <a:r>
                        <a:rPr lang="tr-TR" sz="1100" spc="10" dirty="0">
                          <a:effectLst/>
                        </a:rPr>
                        <a:t>ğ</a:t>
                      </a:r>
                      <a:r>
                        <a:rPr lang="tr-TR" sz="1100" dirty="0">
                          <a:effectLst/>
                        </a:rPr>
                        <a:t>ü</a:t>
                      </a:r>
                      <a:r>
                        <a:rPr lang="tr-TR" sz="1100" spc="285" dirty="0">
                          <a:effectLst/>
                        </a:rPr>
                        <a:t> </a:t>
                      </a:r>
                      <a:r>
                        <a:rPr lang="tr-TR" sz="1100" spc="10" dirty="0">
                          <a:effectLst/>
                        </a:rPr>
                        <a:t>h</a:t>
                      </a:r>
                      <a:r>
                        <a:rPr lang="tr-TR" sz="1100" spc="5" dirty="0">
                          <a:effectLst/>
                        </a:rPr>
                        <a:t>a</a:t>
                      </a:r>
                      <a:r>
                        <a:rPr lang="tr-TR" sz="1100" spc="10" dirty="0">
                          <a:effectLst/>
                        </a:rPr>
                        <a:t>z</a:t>
                      </a:r>
                      <a:r>
                        <a:rPr lang="tr-TR" sz="1100" dirty="0">
                          <a:effectLst/>
                        </a:rPr>
                        <a:t>ı</a:t>
                      </a:r>
                      <a:r>
                        <a:rPr lang="tr-TR" sz="1100" spc="5" dirty="0">
                          <a:effectLst/>
                        </a:rPr>
                        <a:t>rlan</a:t>
                      </a:r>
                      <a:r>
                        <a:rPr lang="tr-TR" sz="1100" spc="10" dirty="0">
                          <a:effectLst/>
                        </a:rPr>
                        <a:t>d</a:t>
                      </a:r>
                      <a:r>
                        <a:rPr lang="tr-TR" sz="1100" dirty="0">
                          <a:effectLst/>
                        </a:rPr>
                        <a:t>ı.</a:t>
                      </a:r>
                      <a:r>
                        <a:rPr lang="tr-TR" sz="1100" spc="290" dirty="0">
                          <a:effectLst/>
                        </a:rPr>
                        <a:t> </a:t>
                      </a:r>
                      <a:r>
                        <a:rPr lang="tr-TR" sz="1100" spc="5" dirty="0">
                          <a:effectLst/>
                        </a:rPr>
                        <a:t>T</a:t>
                      </a:r>
                      <a:r>
                        <a:rPr lang="tr-TR" sz="1100" dirty="0">
                          <a:effectLst/>
                        </a:rPr>
                        <a:t>e</a:t>
                      </a:r>
                      <a:r>
                        <a:rPr lang="tr-TR" sz="1100" spc="5" dirty="0">
                          <a:effectLst/>
                        </a:rPr>
                        <a:t>le-t</a:t>
                      </a:r>
                      <a:r>
                        <a:rPr lang="tr-TR" sz="1100" dirty="0">
                          <a:effectLst/>
                        </a:rPr>
                        <a:t>ıp</a:t>
                      </a:r>
                      <a:r>
                        <a:rPr lang="tr-TR" sz="1100" spc="290" dirty="0">
                          <a:effectLst/>
                        </a:rPr>
                        <a:t> </a:t>
                      </a:r>
                      <a:r>
                        <a:rPr lang="tr-TR" sz="1100" spc="5" dirty="0">
                          <a:effectLst/>
                        </a:rPr>
                        <a:t>projes</a:t>
                      </a:r>
                      <a:r>
                        <a:rPr lang="tr-TR" sz="1100" dirty="0">
                          <a:effectLst/>
                        </a:rPr>
                        <a:t>i </a:t>
                      </a:r>
                      <a:r>
                        <a:rPr lang="tr-TR" sz="1100" spc="5" dirty="0">
                          <a:effectLst/>
                        </a:rPr>
                        <a:t>yay</a:t>
                      </a:r>
                      <a:r>
                        <a:rPr lang="tr-TR" sz="1100" spc="10" dirty="0">
                          <a:effectLst/>
                        </a:rPr>
                        <a:t>g</a:t>
                      </a:r>
                      <a:r>
                        <a:rPr lang="tr-TR" sz="1100" dirty="0">
                          <a:effectLst/>
                        </a:rPr>
                        <a:t>ı</a:t>
                      </a:r>
                      <a:r>
                        <a:rPr lang="tr-TR" sz="1100" spc="5" dirty="0">
                          <a:effectLst/>
                        </a:rPr>
                        <a:t>nl</a:t>
                      </a:r>
                      <a:r>
                        <a:rPr lang="tr-TR" sz="1100" spc="10" dirty="0">
                          <a:effectLst/>
                        </a:rPr>
                        <a:t>a</a:t>
                      </a:r>
                      <a:r>
                        <a:rPr lang="tr-TR" sz="1100" spc="5" dirty="0">
                          <a:effectLst/>
                        </a:rPr>
                        <a:t>ş</a:t>
                      </a:r>
                      <a:r>
                        <a:rPr lang="tr-TR" sz="1100" dirty="0">
                          <a:effectLst/>
                        </a:rPr>
                        <a:t>t</a:t>
                      </a:r>
                      <a:r>
                        <a:rPr lang="tr-TR" sz="1100" spc="5" dirty="0">
                          <a:effectLst/>
                        </a:rPr>
                        <a:t>ı</a:t>
                      </a:r>
                      <a:r>
                        <a:rPr lang="tr-TR" sz="1100" dirty="0">
                          <a:effectLst/>
                        </a:rPr>
                        <a:t>r</a:t>
                      </a:r>
                      <a:r>
                        <a:rPr lang="tr-TR" sz="1100" spc="5" dirty="0">
                          <a:effectLst/>
                        </a:rPr>
                        <a:t>ı</a:t>
                      </a:r>
                      <a:r>
                        <a:rPr lang="tr-TR" sz="1100" dirty="0">
                          <a:effectLst/>
                        </a:rPr>
                        <a:t>l</a:t>
                      </a:r>
                      <a:r>
                        <a:rPr lang="tr-TR" sz="1100" spc="10" dirty="0">
                          <a:effectLst/>
                        </a:rPr>
                        <a:t>d</a:t>
                      </a:r>
                      <a:r>
                        <a:rPr lang="tr-TR" sz="1100" dirty="0">
                          <a:effectLst/>
                        </a:rPr>
                        <a:t>ı.</a:t>
                      </a:r>
                      <a:r>
                        <a:rPr lang="tr-TR" sz="1100" spc="150" dirty="0">
                          <a:effectLst/>
                        </a:rPr>
                        <a:t> </a:t>
                      </a:r>
                      <a:r>
                        <a:rPr lang="tr-TR" sz="1100" spc="10" dirty="0">
                          <a:effectLst/>
                        </a:rPr>
                        <a:t>M</a:t>
                      </a:r>
                      <a:r>
                        <a:rPr lang="tr-TR" sz="1100" spc="5" dirty="0">
                          <a:effectLst/>
                        </a:rPr>
                        <a:t>HR</a:t>
                      </a:r>
                      <a:r>
                        <a:rPr lang="tr-TR" sz="1100" dirty="0">
                          <a:effectLst/>
                        </a:rPr>
                        <a:t>S</a:t>
                      </a:r>
                      <a:r>
                        <a:rPr lang="tr-TR" sz="1100" spc="150" dirty="0">
                          <a:effectLst/>
                        </a:rPr>
                        <a:t> </a:t>
                      </a:r>
                      <a:r>
                        <a:rPr lang="tr-TR" sz="1100" spc="10" dirty="0">
                          <a:effectLst/>
                        </a:rPr>
                        <a:t>y</a:t>
                      </a:r>
                      <a:r>
                        <a:rPr lang="tr-TR" sz="1100" spc="5" dirty="0">
                          <a:effectLst/>
                        </a:rPr>
                        <a:t>a</a:t>
                      </a:r>
                      <a:r>
                        <a:rPr lang="tr-TR" sz="1100" spc="10" dirty="0">
                          <a:effectLst/>
                        </a:rPr>
                        <a:t>yg</a:t>
                      </a:r>
                      <a:r>
                        <a:rPr lang="tr-TR" sz="1100" dirty="0">
                          <a:effectLst/>
                        </a:rPr>
                        <a:t>ı</a:t>
                      </a:r>
                      <a:r>
                        <a:rPr lang="tr-TR" sz="1100" spc="5" dirty="0">
                          <a:effectLst/>
                        </a:rPr>
                        <a:t>nlaşt</a:t>
                      </a:r>
                      <a:r>
                        <a:rPr lang="tr-TR" sz="1100" dirty="0">
                          <a:effectLst/>
                        </a:rPr>
                        <a:t>ı</a:t>
                      </a:r>
                      <a:r>
                        <a:rPr lang="tr-TR" sz="1100" spc="5" dirty="0">
                          <a:effectLst/>
                        </a:rPr>
                        <a:t>rı</a:t>
                      </a:r>
                      <a:r>
                        <a:rPr lang="tr-TR" sz="1100" dirty="0">
                          <a:effectLst/>
                        </a:rPr>
                        <a:t>l</a:t>
                      </a:r>
                      <a:r>
                        <a:rPr lang="tr-TR" sz="1100" spc="10" dirty="0">
                          <a:effectLst/>
                        </a:rPr>
                        <a:t>d</a:t>
                      </a:r>
                      <a:r>
                        <a:rPr lang="tr-TR" sz="1100" dirty="0">
                          <a:effectLst/>
                        </a:rPr>
                        <a:t>ı.</a:t>
                      </a:r>
                      <a:r>
                        <a:rPr lang="tr-TR" sz="1100" spc="145" dirty="0">
                          <a:effectLst/>
                        </a:rPr>
                        <a:t> </a:t>
                      </a:r>
                      <a:r>
                        <a:rPr lang="tr-TR" sz="1100" spc="15" dirty="0">
                          <a:effectLst/>
                        </a:rPr>
                        <a:t>e</a:t>
                      </a:r>
                      <a:r>
                        <a:rPr lang="tr-TR" sz="1100" dirty="0">
                          <a:effectLst/>
                        </a:rPr>
                        <a:t>-</a:t>
                      </a:r>
                      <a:r>
                        <a:rPr lang="tr-TR" sz="1100" spc="10" dirty="0">
                          <a:effectLst/>
                        </a:rPr>
                        <a:t>S</a:t>
                      </a:r>
                      <a:r>
                        <a:rPr lang="tr-TR" sz="1100" spc="5" dirty="0">
                          <a:effectLst/>
                        </a:rPr>
                        <a:t>a</a:t>
                      </a:r>
                      <a:r>
                        <a:rPr lang="tr-TR" sz="1100" spc="10" dirty="0">
                          <a:effectLst/>
                        </a:rPr>
                        <a:t>ğ</a:t>
                      </a:r>
                      <a:r>
                        <a:rPr lang="tr-TR" sz="1100" dirty="0">
                          <a:effectLst/>
                        </a:rPr>
                        <a:t>l</a:t>
                      </a:r>
                      <a:r>
                        <a:rPr lang="tr-TR" sz="1100" spc="5" dirty="0">
                          <a:effectLst/>
                        </a:rPr>
                        <a:t>ı</a:t>
                      </a:r>
                      <a:r>
                        <a:rPr lang="tr-TR" sz="1100" dirty="0">
                          <a:effectLst/>
                        </a:rPr>
                        <a:t>k</a:t>
                      </a:r>
                      <a:r>
                        <a:rPr lang="tr-TR" sz="1100" spc="145" dirty="0">
                          <a:effectLst/>
                        </a:rPr>
                        <a:t> </a:t>
                      </a:r>
                      <a:r>
                        <a:rPr lang="tr-TR" sz="1100" spc="10" dirty="0">
                          <a:effectLst/>
                        </a:rPr>
                        <a:t>y</a:t>
                      </a:r>
                      <a:r>
                        <a:rPr lang="tr-TR" sz="1100" spc="5" dirty="0">
                          <a:effectLst/>
                        </a:rPr>
                        <a:t>asa</a:t>
                      </a:r>
                      <a:r>
                        <a:rPr lang="tr-TR" sz="1100" spc="10" dirty="0">
                          <a:effectLst/>
                        </a:rPr>
                        <a:t>s</a:t>
                      </a:r>
                      <a:r>
                        <a:rPr lang="tr-TR" sz="1100" dirty="0">
                          <a:effectLst/>
                        </a:rPr>
                        <a:t>ı</a:t>
                      </a:r>
                      <a:r>
                        <a:rPr lang="tr-TR" sz="1100" spc="145" dirty="0">
                          <a:effectLst/>
                        </a:rPr>
                        <a:t> </a:t>
                      </a:r>
                      <a:r>
                        <a:rPr lang="tr-TR" sz="1100" spc="5" dirty="0">
                          <a:effectLst/>
                        </a:rPr>
                        <a:t>ç</a:t>
                      </a:r>
                      <a:r>
                        <a:rPr lang="tr-TR" sz="1100" dirty="0">
                          <a:effectLst/>
                        </a:rPr>
                        <a:t>ı</a:t>
                      </a:r>
                      <a:r>
                        <a:rPr lang="tr-TR" sz="1100" spc="5" dirty="0">
                          <a:effectLst/>
                        </a:rPr>
                        <a:t>k</a:t>
                      </a:r>
                      <a:r>
                        <a:rPr lang="tr-TR" sz="1100" spc="10" dirty="0">
                          <a:effectLst/>
                        </a:rPr>
                        <a:t>a</a:t>
                      </a:r>
                      <a:r>
                        <a:rPr lang="tr-TR" sz="1100" dirty="0">
                          <a:effectLst/>
                        </a:rPr>
                        <a:t>r</a:t>
                      </a:r>
                      <a:r>
                        <a:rPr lang="tr-TR" sz="1100" spc="5" dirty="0">
                          <a:effectLst/>
                        </a:rPr>
                        <a:t>ıld</a:t>
                      </a:r>
                      <a:r>
                        <a:rPr lang="tr-TR" sz="1100" dirty="0">
                          <a:effectLst/>
                        </a:rPr>
                        <a:t>ı.</a:t>
                      </a:r>
                      <a:r>
                        <a:rPr lang="tr-TR" sz="1100" spc="150" dirty="0">
                          <a:effectLst/>
                        </a:rPr>
                        <a:t> </a:t>
                      </a:r>
                      <a:r>
                        <a:rPr lang="tr-TR" sz="1100" spc="10" dirty="0">
                          <a:effectLst/>
                        </a:rPr>
                        <a:t>e</a:t>
                      </a:r>
                      <a:r>
                        <a:rPr lang="tr-TR" sz="1100" spc="5" dirty="0">
                          <a:effectLst/>
                        </a:rPr>
                        <a:t>-</a:t>
                      </a:r>
                      <a:r>
                        <a:rPr lang="tr-TR" sz="1100" spc="10" dirty="0">
                          <a:effectLst/>
                        </a:rPr>
                        <a:t>R</a:t>
                      </a:r>
                      <a:r>
                        <a:rPr lang="tr-TR" sz="1100" spc="5" dirty="0">
                          <a:effectLst/>
                        </a:rPr>
                        <a:t>eçete</a:t>
                      </a:r>
                      <a:r>
                        <a:rPr lang="tr-TR" sz="1100" dirty="0">
                          <a:effectLst/>
                        </a:rPr>
                        <a:t>,</a:t>
                      </a:r>
                      <a:r>
                        <a:rPr lang="tr-TR" sz="1100" spc="150" dirty="0">
                          <a:effectLst/>
                        </a:rPr>
                        <a:t> </a:t>
                      </a:r>
                      <a:r>
                        <a:rPr lang="tr-TR" sz="1100" spc="5" dirty="0">
                          <a:effectLst/>
                        </a:rPr>
                        <a:t>e-Sevk</a:t>
                      </a:r>
                      <a:r>
                        <a:rPr lang="tr-TR" sz="1100" dirty="0">
                          <a:effectLst/>
                        </a:rPr>
                        <a:t>,</a:t>
                      </a:r>
                      <a:r>
                        <a:rPr lang="tr-TR" sz="1100" spc="145" dirty="0">
                          <a:effectLst/>
                        </a:rPr>
                        <a:t> </a:t>
                      </a:r>
                      <a:r>
                        <a:rPr lang="tr-TR" sz="1100" spc="10" dirty="0">
                          <a:effectLst/>
                        </a:rPr>
                        <a:t>e</a:t>
                      </a:r>
                      <a:r>
                        <a:rPr lang="tr-TR" sz="1100" dirty="0">
                          <a:effectLst/>
                        </a:rPr>
                        <a:t>-</a:t>
                      </a:r>
                      <a:r>
                        <a:rPr lang="tr-TR" sz="1100" spc="5" dirty="0">
                          <a:effectLst/>
                        </a:rPr>
                        <a:t>Ki</a:t>
                      </a:r>
                      <a:r>
                        <a:rPr lang="tr-TR" sz="1100" spc="10" dirty="0">
                          <a:effectLst/>
                        </a:rPr>
                        <a:t>m</a:t>
                      </a:r>
                      <a:r>
                        <a:rPr lang="tr-TR" sz="1100" spc="5" dirty="0">
                          <a:effectLst/>
                        </a:rPr>
                        <a:t>l</a:t>
                      </a:r>
                      <a:r>
                        <a:rPr lang="tr-TR" sz="1100" dirty="0">
                          <a:effectLst/>
                        </a:rPr>
                        <a:t>ik</a:t>
                      </a:r>
                      <a:r>
                        <a:rPr lang="tr-TR" sz="1100" spc="310" dirty="0">
                          <a:effectLst/>
                        </a:rPr>
                        <a:t> </a:t>
                      </a:r>
                      <a:r>
                        <a:rPr lang="tr-TR" sz="1100" spc="5" dirty="0">
                          <a:effectLst/>
                        </a:rPr>
                        <a:t>(</a:t>
                      </a:r>
                      <a:r>
                        <a:rPr lang="tr-TR" sz="1100" spc="10" dirty="0">
                          <a:effectLst/>
                        </a:rPr>
                        <a:t>A</a:t>
                      </a:r>
                      <a:r>
                        <a:rPr lang="tr-TR" sz="1100" spc="5" dirty="0">
                          <a:effectLst/>
                        </a:rPr>
                        <a:t>kı</a:t>
                      </a:r>
                      <a:r>
                        <a:rPr lang="tr-TR" sz="1100" dirty="0">
                          <a:effectLst/>
                        </a:rPr>
                        <a:t>l</a:t>
                      </a:r>
                      <a:r>
                        <a:rPr lang="tr-TR" sz="1100" spc="5" dirty="0">
                          <a:effectLst/>
                        </a:rPr>
                        <a:t>l</a:t>
                      </a:r>
                      <a:r>
                        <a:rPr lang="tr-TR" sz="1100" dirty="0">
                          <a:effectLst/>
                        </a:rPr>
                        <a:t>ı</a:t>
                      </a:r>
                      <a:r>
                        <a:rPr lang="tr-TR" sz="1100" spc="310" dirty="0">
                          <a:effectLst/>
                        </a:rPr>
                        <a:t> </a:t>
                      </a:r>
                      <a:r>
                        <a:rPr lang="tr-TR" sz="1100" spc="5" dirty="0">
                          <a:effectLst/>
                        </a:rPr>
                        <a:t>Ka</a:t>
                      </a:r>
                      <a:r>
                        <a:rPr lang="tr-TR" sz="1100" dirty="0">
                          <a:effectLst/>
                        </a:rPr>
                        <a:t>r</a:t>
                      </a:r>
                      <a:r>
                        <a:rPr lang="tr-TR" sz="1100" spc="5" dirty="0">
                          <a:effectLst/>
                        </a:rPr>
                        <a:t>t)</a:t>
                      </a:r>
                      <a:r>
                        <a:rPr lang="tr-TR" sz="1100" dirty="0">
                          <a:effectLst/>
                        </a:rPr>
                        <a:t>,</a:t>
                      </a:r>
                      <a:r>
                        <a:rPr lang="tr-TR" sz="1100" spc="315" dirty="0">
                          <a:effectLst/>
                        </a:rPr>
                        <a:t> </a:t>
                      </a:r>
                      <a:r>
                        <a:rPr lang="tr-TR" sz="1100" spc="10" dirty="0">
                          <a:effectLst/>
                        </a:rPr>
                        <a:t>M</a:t>
                      </a:r>
                      <a:r>
                        <a:rPr lang="tr-TR" sz="1100" spc="5" dirty="0">
                          <a:effectLst/>
                        </a:rPr>
                        <a:t>obi</a:t>
                      </a:r>
                      <a:r>
                        <a:rPr lang="tr-TR" sz="1100" dirty="0">
                          <a:effectLst/>
                        </a:rPr>
                        <a:t>l</a:t>
                      </a:r>
                      <a:r>
                        <a:rPr lang="tr-TR" sz="1100" spc="310" dirty="0">
                          <a:effectLst/>
                        </a:rPr>
                        <a:t> </a:t>
                      </a:r>
                      <a:r>
                        <a:rPr lang="tr-TR" sz="1100" spc="5" dirty="0">
                          <a:effectLst/>
                        </a:rPr>
                        <a:t>İm</a:t>
                      </a:r>
                      <a:r>
                        <a:rPr lang="tr-TR" sz="1100" spc="10" dirty="0">
                          <a:effectLst/>
                        </a:rPr>
                        <a:t>z</a:t>
                      </a:r>
                      <a:r>
                        <a:rPr lang="tr-TR" sz="1100" dirty="0">
                          <a:effectLst/>
                        </a:rPr>
                        <a:t>a</a:t>
                      </a:r>
                      <a:r>
                        <a:rPr lang="tr-TR" sz="1100" spc="315" dirty="0">
                          <a:effectLst/>
                        </a:rPr>
                        <a:t> </a:t>
                      </a:r>
                      <a:r>
                        <a:rPr lang="tr-TR" sz="1100" spc="5" dirty="0">
                          <a:effectLst/>
                        </a:rPr>
                        <a:t>çalış</a:t>
                      </a:r>
                      <a:r>
                        <a:rPr lang="tr-TR" sz="1100" spc="10" dirty="0">
                          <a:effectLst/>
                        </a:rPr>
                        <a:t>ma</a:t>
                      </a:r>
                      <a:r>
                        <a:rPr lang="tr-TR" sz="1100" dirty="0">
                          <a:effectLst/>
                        </a:rPr>
                        <a:t>l</a:t>
                      </a:r>
                      <a:r>
                        <a:rPr lang="tr-TR" sz="1100" spc="10" dirty="0">
                          <a:effectLst/>
                        </a:rPr>
                        <a:t>a</a:t>
                      </a:r>
                      <a:r>
                        <a:rPr lang="tr-TR" sz="1100" dirty="0">
                          <a:effectLst/>
                        </a:rPr>
                        <a:t>r</a:t>
                      </a:r>
                      <a:r>
                        <a:rPr lang="tr-TR" sz="1100" spc="5" dirty="0">
                          <a:effectLst/>
                        </a:rPr>
                        <a:t>ın</a:t>
                      </a:r>
                      <a:r>
                        <a:rPr lang="tr-TR" sz="1100" dirty="0">
                          <a:effectLst/>
                        </a:rPr>
                        <a:t>a</a:t>
                      </a:r>
                      <a:r>
                        <a:rPr lang="tr-TR" sz="1100" spc="315" dirty="0">
                          <a:effectLst/>
                        </a:rPr>
                        <a:t> </a:t>
                      </a:r>
                      <a:r>
                        <a:rPr lang="tr-TR" sz="1100" spc="5" dirty="0">
                          <a:effectLst/>
                        </a:rPr>
                        <a:t>deva</a:t>
                      </a:r>
                      <a:r>
                        <a:rPr lang="tr-TR" sz="1100" dirty="0">
                          <a:effectLst/>
                        </a:rPr>
                        <a:t>m</a:t>
                      </a:r>
                      <a:r>
                        <a:rPr lang="tr-TR" sz="1100" spc="315" dirty="0">
                          <a:effectLst/>
                        </a:rPr>
                        <a:t> </a:t>
                      </a:r>
                      <a:r>
                        <a:rPr lang="tr-TR" sz="1100" spc="5" dirty="0">
                          <a:effectLst/>
                        </a:rPr>
                        <a:t>edi</a:t>
                      </a:r>
                      <a:r>
                        <a:rPr lang="tr-TR" sz="1100" spc="10" dirty="0">
                          <a:effectLst/>
                        </a:rPr>
                        <a:t>l</a:t>
                      </a:r>
                      <a:r>
                        <a:rPr lang="tr-TR" sz="1100" spc="5" dirty="0">
                          <a:effectLst/>
                        </a:rPr>
                        <a:t>di</a:t>
                      </a:r>
                      <a:r>
                        <a:rPr lang="tr-TR" sz="1100" dirty="0">
                          <a:effectLst/>
                        </a:rPr>
                        <a:t>.</a:t>
                      </a:r>
                      <a:r>
                        <a:rPr lang="tr-TR" sz="1100" spc="305" dirty="0">
                          <a:effectLst/>
                        </a:rPr>
                        <a:t> </a:t>
                      </a:r>
                      <a:r>
                        <a:rPr lang="tr-TR" sz="1100" spc="5" dirty="0">
                          <a:effectLst/>
                        </a:rPr>
                        <a:t>O</a:t>
                      </a:r>
                      <a:r>
                        <a:rPr lang="tr-TR" sz="1100" spc="10" dirty="0">
                          <a:effectLst/>
                        </a:rPr>
                        <a:t>c</a:t>
                      </a:r>
                      <a:r>
                        <a:rPr lang="tr-TR" sz="1100" spc="5" dirty="0">
                          <a:effectLst/>
                        </a:rPr>
                        <a:t>a</a:t>
                      </a:r>
                      <a:r>
                        <a:rPr lang="tr-TR" sz="1100" dirty="0">
                          <a:effectLst/>
                        </a:rPr>
                        <a:t>k</a:t>
                      </a:r>
                      <a:r>
                        <a:rPr lang="tr-TR" sz="1100" spc="310" dirty="0">
                          <a:effectLst/>
                        </a:rPr>
                        <a:t> </a:t>
                      </a:r>
                      <a:r>
                        <a:rPr lang="tr-TR" sz="1100" spc="5" dirty="0">
                          <a:effectLst/>
                        </a:rPr>
                        <a:t>2</a:t>
                      </a:r>
                      <a:r>
                        <a:rPr lang="tr-TR" sz="1100" spc="10" dirty="0">
                          <a:effectLst/>
                        </a:rPr>
                        <a:t>0</a:t>
                      </a:r>
                      <a:r>
                        <a:rPr lang="tr-TR" sz="1100" spc="5" dirty="0">
                          <a:effectLst/>
                        </a:rPr>
                        <a:t>0</a:t>
                      </a:r>
                      <a:r>
                        <a:rPr lang="tr-TR" sz="1100" dirty="0">
                          <a:effectLst/>
                        </a:rPr>
                        <a:t>9</a:t>
                      </a:r>
                      <a:r>
                        <a:rPr lang="tr-TR" sz="1100" spc="310" dirty="0">
                          <a:effectLst/>
                        </a:rPr>
                        <a:t> </a:t>
                      </a:r>
                      <a:r>
                        <a:rPr lang="tr-TR" sz="1100" spc="5" dirty="0">
                          <a:effectLst/>
                        </a:rPr>
                        <a:t>t</a:t>
                      </a:r>
                      <a:r>
                        <a:rPr lang="tr-TR" sz="1100" spc="10" dirty="0">
                          <a:effectLst/>
                        </a:rPr>
                        <a:t>a</a:t>
                      </a:r>
                      <a:r>
                        <a:rPr lang="tr-TR" sz="1100" spc="5" dirty="0">
                          <a:effectLst/>
                        </a:rPr>
                        <a:t>rihin</a:t>
                      </a:r>
                      <a:r>
                        <a:rPr lang="tr-TR" sz="1100" spc="10" dirty="0">
                          <a:effectLst/>
                        </a:rPr>
                        <a:t>d</a:t>
                      </a:r>
                      <a:r>
                        <a:rPr lang="tr-TR" sz="1100" spc="5" dirty="0">
                          <a:effectLst/>
                        </a:rPr>
                        <a:t>e</a:t>
                      </a:r>
                      <a:r>
                        <a:rPr lang="tr-TR" sz="1100" dirty="0">
                          <a:effectLst/>
                        </a:rPr>
                        <a:t>n </a:t>
                      </a:r>
                      <a:r>
                        <a:rPr lang="tr-TR" sz="1100" spc="5" dirty="0">
                          <a:effectLst/>
                        </a:rPr>
                        <a:t>itibare</a:t>
                      </a:r>
                      <a:r>
                        <a:rPr lang="tr-TR" sz="1100" dirty="0">
                          <a:effectLst/>
                        </a:rPr>
                        <a:t>n</a:t>
                      </a:r>
                      <a:r>
                        <a:rPr lang="tr-TR" sz="1100" spc="20" dirty="0">
                          <a:effectLst/>
                        </a:rPr>
                        <a:t> </a:t>
                      </a:r>
                      <a:r>
                        <a:rPr lang="tr-TR" sz="1100" spc="5" dirty="0">
                          <a:effectLst/>
                        </a:rPr>
                        <a:t>sa</a:t>
                      </a:r>
                      <a:r>
                        <a:rPr lang="tr-TR" sz="1100" spc="10" dirty="0">
                          <a:effectLst/>
                        </a:rPr>
                        <a:t>ğ</a:t>
                      </a:r>
                      <a:r>
                        <a:rPr lang="tr-TR" sz="1100" dirty="0">
                          <a:effectLst/>
                        </a:rPr>
                        <a:t>l</a:t>
                      </a:r>
                      <a:r>
                        <a:rPr lang="tr-TR" sz="1100" spc="5" dirty="0">
                          <a:effectLst/>
                        </a:rPr>
                        <a:t>ı</a:t>
                      </a:r>
                      <a:r>
                        <a:rPr lang="tr-TR" sz="1100" dirty="0">
                          <a:effectLst/>
                        </a:rPr>
                        <a:t>k</a:t>
                      </a:r>
                      <a:r>
                        <a:rPr lang="tr-TR" sz="1100" spc="20" dirty="0">
                          <a:effectLst/>
                        </a:rPr>
                        <a:t> </a:t>
                      </a:r>
                      <a:r>
                        <a:rPr lang="tr-TR" sz="1100" spc="5" dirty="0">
                          <a:effectLst/>
                        </a:rPr>
                        <a:t>verile</a:t>
                      </a:r>
                      <a:r>
                        <a:rPr lang="tr-TR" sz="1100" spc="10" dirty="0">
                          <a:effectLst/>
                        </a:rPr>
                        <a:t>r</a:t>
                      </a:r>
                      <a:r>
                        <a:rPr lang="tr-TR" sz="1100" dirty="0">
                          <a:effectLst/>
                        </a:rPr>
                        <a:t>i</a:t>
                      </a:r>
                      <a:r>
                        <a:rPr lang="tr-TR" sz="1100" spc="20" dirty="0">
                          <a:effectLst/>
                        </a:rPr>
                        <a:t> </a:t>
                      </a:r>
                      <a:r>
                        <a:rPr lang="tr-TR" sz="1100" spc="5" dirty="0">
                          <a:effectLst/>
                        </a:rPr>
                        <a:t>toplan</a:t>
                      </a:r>
                      <a:r>
                        <a:rPr lang="tr-TR" sz="1100" spc="10" dirty="0">
                          <a:effectLst/>
                        </a:rPr>
                        <a:t>m</a:t>
                      </a:r>
                      <a:r>
                        <a:rPr lang="tr-TR" sz="1100" spc="5" dirty="0">
                          <a:effectLst/>
                        </a:rPr>
                        <a:t>ay</a:t>
                      </a:r>
                      <a:r>
                        <a:rPr lang="tr-TR" sz="1100" dirty="0">
                          <a:effectLst/>
                        </a:rPr>
                        <a:t>a</a:t>
                      </a:r>
                      <a:r>
                        <a:rPr lang="tr-TR" sz="1100" spc="20" dirty="0">
                          <a:effectLst/>
                        </a:rPr>
                        <a:t> </a:t>
                      </a:r>
                      <a:r>
                        <a:rPr lang="tr-TR" sz="1100" spc="5" dirty="0">
                          <a:effectLst/>
                        </a:rPr>
                        <a:t>b</a:t>
                      </a:r>
                      <a:r>
                        <a:rPr lang="tr-TR" sz="1100" spc="10" dirty="0">
                          <a:effectLst/>
                        </a:rPr>
                        <a:t>a</a:t>
                      </a:r>
                      <a:r>
                        <a:rPr lang="tr-TR" sz="1100" spc="5" dirty="0">
                          <a:effectLst/>
                        </a:rPr>
                        <a:t>şla</a:t>
                      </a:r>
                      <a:r>
                        <a:rPr lang="tr-TR" sz="1100" spc="10" dirty="0">
                          <a:effectLst/>
                        </a:rPr>
                        <a:t>d</a:t>
                      </a:r>
                      <a:r>
                        <a:rPr lang="tr-TR" sz="1100" dirty="0">
                          <a:effectLst/>
                        </a:rPr>
                        <a:t>ı.</a:t>
                      </a:r>
                    </a:p>
                    <a:p>
                      <a:pPr marL="69850" marR="55880" algn="just">
                        <a:lnSpc>
                          <a:spcPct val="109000"/>
                        </a:lnSpc>
                        <a:spcBef>
                          <a:spcPts val="310"/>
                        </a:spcBef>
                        <a:spcAft>
                          <a:spcPts val="0"/>
                        </a:spcAft>
                      </a:pPr>
                      <a:r>
                        <a:rPr lang="tr-TR" sz="1100" dirty="0">
                          <a:effectLst/>
                        </a:rPr>
                        <a:t> </a:t>
                      </a:r>
                      <a:endParaRPr lang="tr-TR" sz="1100" dirty="0">
                        <a:effectLst/>
                        <a:latin typeface="Calibri"/>
                        <a:ea typeface="Times New Roman"/>
                        <a:cs typeface="Times New Roman"/>
                      </a:endParaRPr>
                    </a:p>
                  </a:txBody>
                  <a:tcPr marL="0" marR="0" marT="0" marB="0"/>
                </a:tc>
              </a:tr>
            </a:tbl>
          </a:graphicData>
        </a:graphic>
      </p:graphicFrame>
      <p:sp>
        <p:nvSpPr>
          <p:cNvPr id="7" name="Rectangle 1"/>
          <p:cNvSpPr>
            <a:spLocks noChangeArrowheads="1"/>
          </p:cNvSpPr>
          <p:nvPr/>
        </p:nvSpPr>
        <p:spPr bwMode="auto">
          <a:xfrm>
            <a:off x="323528" y="412885"/>
            <a:ext cx="6182526"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1pPr>
            <a:lvl2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2pPr>
            <a:lvl3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3pPr>
            <a:lvl4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4pPr>
            <a:lvl5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5pPr>
            <a:lvl6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6pPr>
            <a:lvl7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7pPr>
            <a:lvl8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8pPr>
            <a:lvl9pPr fontAlgn="base">
              <a:spcBef>
                <a:spcPct val="0"/>
              </a:spcBef>
              <a:spcAft>
                <a:spcPct val="0"/>
              </a:spcAft>
              <a:tabLst>
                <a:tab pos="414338" algn="l"/>
                <a:tab pos="1520825" algn="l"/>
                <a:tab pos="2212975" algn="l"/>
                <a:tab pos="2754313" algn="l"/>
                <a:tab pos="3478213" algn="l"/>
                <a:tab pos="38671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14338" algn="l"/>
                <a:tab pos="1520825" algn="l"/>
                <a:tab pos="2212975" algn="l"/>
                <a:tab pos="2754313" algn="l"/>
                <a:tab pos="3478213" algn="l"/>
                <a:tab pos="3867150" algn="l"/>
              </a:tabLst>
            </a:pPr>
            <a:r>
              <a:rPr kumimoji="0" lang="tr-TR" altLang="tr-T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Tablo</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tr-TR" altLang="tr-T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7.1:</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2004 Yılından G</a:t>
            </a:r>
            <a:r>
              <a:rPr kumimoji="0" lang="tr-TR" altLang="tr-TR" sz="1400" b="0" i="0" u="none" strike="noStrike" cap="none" normalizeH="0" baseline="0" dirty="0" smtClean="0">
                <a:ln>
                  <a:noFill/>
                </a:ln>
                <a:solidFill>
                  <a:schemeClr val="tx1"/>
                </a:solidFill>
                <a:effectLst/>
                <a:latin typeface="Calibri"/>
                <a:ea typeface="Times New Roman" pitchFamily="18" charset="0"/>
                <a:cs typeface="Arial" pitchFamily="34" charset="0"/>
              </a:rPr>
              <a:t>ü</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a:t>
            </a:r>
            <a:r>
              <a:rPr kumimoji="0" lang="tr-TR" altLang="tr-TR" sz="1400" b="0" i="0" u="none" strike="noStrike" cap="none" normalizeH="0" baseline="0" dirty="0" smtClean="0">
                <a:ln>
                  <a:noFill/>
                </a:ln>
                <a:solidFill>
                  <a:schemeClr val="tx1"/>
                </a:solidFill>
                <a:effectLst/>
                <a:latin typeface="Calibri"/>
                <a:ea typeface="Times New Roman" pitchFamily="18" charset="0"/>
                <a:cs typeface="Arial" pitchFamily="34" charset="0"/>
              </a:rPr>
              <a:t>ü</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tr-TR" altLang="tr-TR" sz="1400" b="0" i="0" u="none" strike="noStrike" cap="none" normalizeH="0" baseline="0" dirty="0" smtClean="0">
                <a:ln>
                  <a:noFill/>
                </a:ln>
                <a:solidFill>
                  <a:schemeClr val="tx1"/>
                </a:solidFill>
                <a:effectLst/>
                <a:latin typeface="Calibri"/>
                <a:ea typeface="Times New Roman" pitchFamily="18" charset="0"/>
                <a:cs typeface="Arial" pitchFamily="34" charset="0"/>
              </a:rPr>
              <a:t>ü</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ze Kadarki S</a:t>
            </a:r>
            <a:r>
              <a:rPr kumimoji="0" lang="tr-TR" altLang="tr-TR" sz="1400" b="0" i="0" u="none" strike="noStrike" cap="none" normalizeH="0" baseline="0" dirty="0" smtClean="0">
                <a:ln>
                  <a:noFill/>
                </a:ln>
                <a:solidFill>
                  <a:schemeClr val="tx1"/>
                </a:solidFill>
                <a:effectLst/>
                <a:latin typeface="Calibri"/>
                <a:ea typeface="Times New Roman" pitchFamily="18" charset="0"/>
                <a:cs typeface="Arial" pitchFamily="34" charset="0"/>
              </a:rPr>
              <a:t>ü</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a:t>
            </a:r>
            <a:r>
              <a:rPr kumimoji="0" lang="tr-TR" altLang="tr-TR" sz="1400" b="0" i="0" u="none" strike="noStrike" cap="none" normalizeH="0" baseline="0" dirty="0" smtClean="0">
                <a:ln>
                  <a:noFill/>
                </a:ln>
                <a:solidFill>
                  <a:schemeClr val="tx1"/>
                </a:solidFill>
                <a:effectLst/>
                <a:latin typeface="Calibri"/>
                <a:ea typeface="Times New Roman" pitchFamily="18" charset="0"/>
                <a:cs typeface="Arial" pitchFamily="34" charset="0"/>
              </a:rPr>
              <a:t>ç</a:t>
            </a:r>
            <a:r>
              <a:rPr kumimoji="0" lang="tr-TR" alt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 e-Sağlık Uygulamaları</a:t>
            </a:r>
            <a:endParaRPr kumimoji="0" lang="tr-TR" alt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14338" algn="l"/>
                <a:tab pos="1520825" algn="l"/>
                <a:tab pos="2212975" algn="l"/>
                <a:tab pos="2754313" algn="l"/>
                <a:tab pos="3478213" algn="l"/>
                <a:tab pos="3867150" algn="l"/>
              </a:tabLst>
            </a:pPr>
            <a:endParaRPr kumimoji="0" lang="tr-TR" altLang="tr-TR"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7672532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p:txBody>
          <a:bodyPr/>
          <a:lstStyle/>
          <a:p>
            <a:pPr algn="just"/>
            <a:r>
              <a:rPr lang="tr-TR" dirty="0"/>
              <a:t> </a:t>
            </a:r>
            <a:endParaRPr lang="tr-TR" sz="2800" dirty="0"/>
          </a:p>
          <a:p>
            <a:pPr algn="just"/>
            <a:r>
              <a:rPr lang="tr-TR" sz="2800" dirty="0"/>
              <a:t>2009 yılından sonra, 2010-2014 yılları arasında </a:t>
            </a:r>
            <a:r>
              <a:rPr lang="tr-TR" sz="2800" b="1" i="1" dirty="0"/>
              <a:t>karar</a:t>
            </a:r>
            <a:r>
              <a:rPr lang="tr-TR" sz="2800" dirty="0"/>
              <a:t> </a:t>
            </a:r>
            <a:r>
              <a:rPr lang="tr-TR" sz="2800" b="1" i="1" dirty="0"/>
              <a:t>ve</a:t>
            </a:r>
            <a:r>
              <a:rPr lang="tr-TR" sz="2800" dirty="0"/>
              <a:t> </a:t>
            </a:r>
            <a:r>
              <a:rPr lang="tr-TR" sz="2800" b="1" i="1" dirty="0"/>
              <a:t>hizmet</a:t>
            </a:r>
            <a:r>
              <a:rPr lang="tr-TR" sz="2800" dirty="0"/>
              <a:t> </a:t>
            </a:r>
            <a:r>
              <a:rPr lang="tr-TR" sz="2800" b="1" i="1" dirty="0"/>
              <a:t>sunumu</a:t>
            </a:r>
            <a:r>
              <a:rPr lang="tr-TR" sz="2800" dirty="0"/>
              <a:t> </a:t>
            </a:r>
            <a:r>
              <a:rPr lang="tr-TR" sz="2800" b="1" i="1" dirty="0"/>
              <a:t>sürecinde</a:t>
            </a:r>
            <a:r>
              <a:rPr lang="tr-TR" sz="2800" dirty="0"/>
              <a:t> </a:t>
            </a:r>
            <a:r>
              <a:rPr lang="tr-TR" sz="2800" b="1" i="1" dirty="0"/>
              <a:t>etkili</a:t>
            </a:r>
            <a:r>
              <a:rPr lang="tr-TR" sz="2800" dirty="0"/>
              <a:t> </a:t>
            </a:r>
            <a:r>
              <a:rPr lang="tr-TR" sz="2800" b="1" i="1" dirty="0"/>
              <a:t>bilgiye</a:t>
            </a:r>
            <a:r>
              <a:rPr lang="tr-TR" sz="2800" dirty="0"/>
              <a:t> </a:t>
            </a:r>
            <a:r>
              <a:rPr lang="tr-TR" sz="2800" b="1" i="1" dirty="0"/>
              <a:t>erişim</a:t>
            </a:r>
            <a:r>
              <a:rPr lang="tr-TR" sz="2800" dirty="0"/>
              <a:t> </a:t>
            </a:r>
            <a:r>
              <a:rPr lang="tr-TR" sz="2800" b="1" i="1" dirty="0"/>
              <a:t>sağlayacak</a:t>
            </a:r>
            <a:r>
              <a:rPr lang="tr-TR" sz="2800" dirty="0"/>
              <a:t> </a:t>
            </a:r>
            <a:r>
              <a:rPr lang="tr-TR" sz="2800" b="1" i="1" dirty="0"/>
              <a:t>Türkiye</a:t>
            </a:r>
            <a:r>
              <a:rPr lang="tr-TR" sz="2800" dirty="0"/>
              <a:t> </a:t>
            </a:r>
            <a:r>
              <a:rPr lang="tr-TR" sz="2800" b="1" i="1" dirty="0"/>
              <a:t>Sağlık</a:t>
            </a:r>
            <a:r>
              <a:rPr lang="tr-TR" sz="2800" dirty="0"/>
              <a:t> </a:t>
            </a:r>
            <a:r>
              <a:rPr lang="tr-TR" sz="2800" b="1" i="1" dirty="0"/>
              <a:t>Bilgi</a:t>
            </a:r>
            <a:r>
              <a:rPr lang="tr-TR" sz="2800" dirty="0"/>
              <a:t> </a:t>
            </a:r>
            <a:r>
              <a:rPr lang="tr-TR" sz="2800" b="1" i="1" dirty="0"/>
              <a:t>Sistemi/e-Sağlık’ı</a:t>
            </a:r>
            <a:r>
              <a:rPr lang="tr-TR" sz="2800" dirty="0"/>
              <a:t> </a:t>
            </a:r>
            <a:r>
              <a:rPr lang="tr-TR" sz="2800" b="1" i="1" dirty="0"/>
              <a:t>tamamlamak,</a:t>
            </a:r>
            <a:r>
              <a:rPr lang="tr-TR" sz="2800" dirty="0"/>
              <a:t> </a:t>
            </a:r>
            <a:r>
              <a:rPr lang="tr-TR" sz="2800" b="1" i="1" dirty="0"/>
              <a:t>işletmek</a:t>
            </a:r>
            <a:r>
              <a:rPr lang="tr-TR" sz="2800" dirty="0"/>
              <a:t> </a:t>
            </a:r>
            <a:r>
              <a:rPr lang="tr-TR" sz="2800" b="1" i="1" dirty="0"/>
              <a:t>ve</a:t>
            </a:r>
            <a:r>
              <a:rPr lang="tr-TR" sz="2800" dirty="0"/>
              <a:t> </a:t>
            </a:r>
            <a:r>
              <a:rPr lang="tr-TR" sz="2800" b="1" i="1" dirty="0"/>
              <a:t>geliştirmek</a:t>
            </a:r>
            <a:r>
              <a:rPr lang="tr-TR" sz="2800" dirty="0"/>
              <a:t> stratejisi kapsamında birtakım öngörülen hedefler olmuştur. </a:t>
            </a:r>
          </a:p>
        </p:txBody>
      </p:sp>
    </p:spTree>
    <p:extLst>
      <p:ext uri="{BB962C8B-B14F-4D97-AF65-F5344CB8AC3E}">
        <p14:creationId xmlns:p14="http://schemas.microsoft.com/office/powerpoint/2010/main" xmlns="" val="2812479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a:xfrm>
            <a:off x="762000" y="685800"/>
            <a:ext cx="7543800" cy="4759424"/>
          </a:xfrm>
        </p:spPr>
        <p:txBody>
          <a:bodyPr>
            <a:normAutofit fontScale="40000" lnSpcReduction="20000"/>
          </a:bodyPr>
          <a:lstStyle/>
          <a:p>
            <a:pPr algn="just"/>
            <a:r>
              <a:rPr lang="tr-TR" sz="3800" dirty="0"/>
              <a:t>Bu hedefleri şu şekilde sıralayabiliriz:</a:t>
            </a:r>
          </a:p>
          <a:p>
            <a:pPr algn="just"/>
            <a:r>
              <a:rPr lang="tr-TR" sz="3800" dirty="0"/>
              <a:t> </a:t>
            </a:r>
          </a:p>
          <a:p>
            <a:pPr algn="just"/>
            <a:r>
              <a:rPr lang="tr-TR" sz="3800" dirty="0"/>
              <a:t>	Bilgi güvenliği ve kişisel mahremiyetin korunması kapsamında, kişisel ve kurumsal sağlık kayıtlarının gizlilik, güvenlik ve mahremiyet esaslarının belirlenmesi ve uygulanması.</a:t>
            </a:r>
          </a:p>
          <a:p>
            <a:pPr algn="just"/>
            <a:r>
              <a:rPr lang="tr-TR" sz="3800" dirty="0"/>
              <a:t> </a:t>
            </a:r>
          </a:p>
          <a:p>
            <a:pPr algn="just"/>
            <a:r>
              <a:rPr lang="tr-TR" sz="3800" dirty="0"/>
              <a:t>	Sağlık planlayıcı ve karar vericileri için; Karar Destek Sistemi kapsamında veri ambarını kurmak ve veri madenciliği uygulamalarını başlatmak.</a:t>
            </a:r>
          </a:p>
          <a:p>
            <a:pPr algn="just"/>
            <a:r>
              <a:rPr lang="tr-TR" sz="3800" dirty="0"/>
              <a:t> </a:t>
            </a:r>
          </a:p>
          <a:p>
            <a:pPr algn="just"/>
            <a:r>
              <a:rPr lang="tr-TR" sz="3800" dirty="0"/>
              <a:t>	Sağlık verilerinin tek bir ana çatı üzerinden yönetilmesi ve planlanması için, Türkiye Sağlık Bilgi Sistemi’nin en önemli bileşenlerinden biri olan Sağlık-</a:t>
            </a:r>
            <a:r>
              <a:rPr lang="tr-TR" sz="3800" dirty="0" err="1"/>
              <a:t>NET’i</a:t>
            </a:r>
            <a:r>
              <a:rPr lang="tr-TR" sz="3800" dirty="0"/>
              <a:t> 2014 yılı sonuna kadar geliştirmek ve yaygınlaştırmak.</a:t>
            </a:r>
          </a:p>
          <a:p>
            <a:pPr algn="just"/>
            <a:r>
              <a:rPr lang="tr-TR" sz="3800" dirty="0"/>
              <a:t> </a:t>
            </a:r>
          </a:p>
          <a:p>
            <a:pPr algn="just"/>
            <a:r>
              <a:rPr lang="tr-TR" sz="3800" dirty="0"/>
              <a:t>	2014 yılı sonuna kadar sağlık sunucularının ve sağlık hizmeti kullananların e-sağlık uygulamalarına erişiminin artırılması ve yaygınlaştırılması için, sağlık bilişim standartlarını yürütmek, geliştirmek ve yaygınlaştırmak.</a:t>
            </a:r>
          </a:p>
          <a:p>
            <a:pPr algn="just"/>
            <a:r>
              <a:rPr lang="tr-TR" sz="3800" dirty="0"/>
              <a:t> </a:t>
            </a:r>
          </a:p>
          <a:p>
            <a:pPr algn="just"/>
            <a:r>
              <a:rPr lang="tr-TR" sz="3800" dirty="0"/>
              <a:t>	Görüntüleme (radyoloji, patoloji, EKG, vb.) alanında uzaktan sağlık hizmet sunumunun verilebilmesi ve kronik hastaların da takibi amacıyla, Tele-tıp ve Tele-sağlık sistemlerini 2014 yılı sonuna kadar devlet hastanelerinin en az %15’ine yaygınlaştırmak.</a:t>
            </a:r>
          </a:p>
          <a:p>
            <a:r>
              <a:rPr lang="tr-TR" dirty="0"/>
              <a:t> </a:t>
            </a:r>
          </a:p>
          <a:p>
            <a:endParaRPr lang="tr-TR" dirty="0"/>
          </a:p>
        </p:txBody>
      </p:sp>
    </p:spTree>
    <p:extLst>
      <p:ext uri="{BB962C8B-B14F-4D97-AF65-F5344CB8AC3E}">
        <p14:creationId xmlns:p14="http://schemas.microsoft.com/office/powerpoint/2010/main" xmlns="" val="271915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e-SAĞLIĞIN</a:t>
            </a:r>
            <a:r>
              <a:rPr lang="tr-TR" sz="3200" dirty="0">
                <a:solidFill>
                  <a:srgbClr val="4F271C">
                    <a:satMod val="130000"/>
                  </a:srgbClr>
                </a:solidFill>
                <a:effectLst/>
              </a:rPr>
              <a:t> </a:t>
            </a:r>
            <a:r>
              <a:rPr lang="tr-TR" sz="3200" b="1" dirty="0">
                <a:solidFill>
                  <a:srgbClr val="4F271C">
                    <a:satMod val="130000"/>
                  </a:srgbClr>
                </a:solidFill>
                <a:effectLst/>
              </a:rPr>
              <a:t>GELİŞİMİ</a:t>
            </a:r>
            <a:r>
              <a:rPr lang="tr-TR" sz="3200" dirty="0">
                <a:solidFill>
                  <a:srgbClr val="4F271C">
                    <a:satMod val="130000"/>
                  </a:srgbClr>
                </a:solidFill>
                <a:effectLst/>
              </a:rPr>
              <a:t> </a:t>
            </a:r>
            <a:r>
              <a:rPr lang="tr-TR" sz="3200" b="1" dirty="0">
                <a:solidFill>
                  <a:srgbClr val="4F271C">
                    <a:satMod val="130000"/>
                  </a:srgbClr>
                </a:solidFill>
                <a:effectLst/>
              </a:rPr>
              <a:t>VE</a:t>
            </a:r>
            <a:r>
              <a:rPr lang="tr-TR" sz="3200" dirty="0">
                <a:solidFill>
                  <a:srgbClr val="4F271C">
                    <a:satMod val="130000"/>
                  </a:srgbClr>
                </a:solidFill>
                <a:effectLst/>
              </a:rPr>
              <a:t> </a:t>
            </a:r>
            <a:r>
              <a:rPr lang="tr-TR" sz="3200" b="1" dirty="0">
                <a:solidFill>
                  <a:srgbClr val="4F271C">
                    <a:satMod val="130000"/>
                  </a:srgbClr>
                </a:solidFill>
                <a:effectLst/>
              </a:rPr>
              <a:t>ÖNEMİ</a:t>
            </a:r>
            <a:endParaRPr lang="tr-TR" dirty="0"/>
          </a:p>
        </p:txBody>
      </p:sp>
      <p:sp>
        <p:nvSpPr>
          <p:cNvPr id="3" name="İçerik Yer Tutucusu 2"/>
          <p:cNvSpPr>
            <a:spLocks noGrp="1"/>
          </p:cNvSpPr>
          <p:nvPr>
            <p:ph idx="1"/>
          </p:nvPr>
        </p:nvSpPr>
        <p:spPr>
          <a:xfrm>
            <a:off x="762000" y="685800"/>
            <a:ext cx="7770440" cy="4687416"/>
          </a:xfrm>
        </p:spPr>
        <p:txBody>
          <a:bodyPr>
            <a:normAutofit fontScale="62500" lnSpcReduction="20000"/>
          </a:bodyPr>
          <a:lstStyle/>
          <a:p>
            <a:r>
              <a:rPr lang="tr-TR" dirty="0"/>
              <a:t>Sağlık Bakanlığı’nın “sağlıkta 2023 vizyonu” kapsamında ileriki yıllarda e-sağlık uygulamaları kapsamında;</a:t>
            </a:r>
          </a:p>
          <a:p>
            <a:r>
              <a:rPr lang="tr-TR" dirty="0"/>
              <a:t> </a:t>
            </a:r>
          </a:p>
          <a:p>
            <a:r>
              <a:rPr lang="tr-TR" dirty="0"/>
              <a:t>	Sağlık Bakanlığı, Üniversite, Sosyal Güvenlik Kurumu ve özel sağlık kuruluşlarının elektronik ortamda koordinasyonu geliştirilecektir.</a:t>
            </a:r>
          </a:p>
          <a:p>
            <a:r>
              <a:rPr lang="tr-TR" dirty="0"/>
              <a:t> </a:t>
            </a:r>
          </a:p>
          <a:p>
            <a:r>
              <a:rPr lang="tr-TR" dirty="0"/>
              <a:t>	Kurulacak olan elektronik hasta kayıt sistemi ile hastanelerde kâğıtsız hasta takip dönemi başlatılacaktır.</a:t>
            </a:r>
          </a:p>
          <a:p>
            <a:r>
              <a:rPr lang="tr-TR" dirty="0"/>
              <a:t> </a:t>
            </a:r>
          </a:p>
          <a:p>
            <a:r>
              <a:rPr lang="tr-TR" dirty="0"/>
              <a:t>	Hastaneler arasında bilgi ve iletişim teknolojilerinin kullanımı ile uzaktan tanı, tedavi, takip ve değerlendirme imkânları sunan tele-tıp ile tüm Türkiye’de radyolojik görüntü paylaşımına geçilecektir.</a:t>
            </a:r>
          </a:p>
          <a:p>
            <a:r>
              <a:rPr lang="tr-TR" dirty="0"/>
              <a:t> </a:t>
            </a:r>
          </a:p>
          <a:p>
            <a:r>
              <a:rPr lang="tr-TR" dirty="0"/>
              <a:t>	Güvenlik ve mahremiyete riayet edilir şekilde kişisel sağlık kayıtlarının tutulduğu e-sağlık kartı sistemine geçilecektir.</a:t>
            </a:r>
          </a:p>
          <a:p>
            <a:r>
              <a:rPr lang="tr-TR" dirty="0"/>
              <a:t> </a:t>
            </a:r>
          </a:p>
          <a:p>
            <a:r>
              <a:rPr lang="tr-TR" dirty="0"/>
              <a:t>	Tüm sağlık kurumları Merkezi Hastane Randevu Sistemi ile sağlık hizmeti verir hale gelecektir. 	</a:t>
            </a:r>
            <a:endParaRPr lang="tr-TR" dirty="0" smtClean="0"/>
          </a:p>
          <a:p>
            <a:r>
              <a:rPr lang="tr-TR" dirty="0" smtClean="0"/>
              <a:t>İnternet </a:t>
            </a:r>
            <a:r>
              <a:rPr lang="tr-TR" dirty="0"/>
              <a:t>üzerinden tıbbi danışmanlık (e-aile hekimliği) hizmeti verilecektir.</a:t>
            </a:r>
          </a:p>
          <a:p>
            <a:r>
              <a:rPr lang="tr-TR" dirty="0" smtClean="0"/>
              <a:t>Avrupa </a:t>
            </a:r>
            <a:r>
              <a:rPr lang="tr-TR" dirty="0"/>
              <a:t>Birliği ülkeleri ile sağlık verileri ortak paylaşıma açılacaktır.</a:t>
            </a:r>
          </a:p>
          <a:p>
            <a:endParaRPr lang="tr-TR" dirty="0"/>
          </a:p>
        </p:txBody>
      </p:sp>
    </p:spTree>
    <p:extLst>
      <p:ext uri="{BB962C8B-B14F-4D97-AF65-F5344CB8AC3E}">
        <p14:creationId xmlns:p14="http://schemas.microsoft.com/office/powerpoint/2010/main" xmlns="" val="230541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marL="635">
              <a:lnSpc>
                <a:spcPct val="115000"/>
              </a:lnSpc>
              <a:spcAft>
                <a:spcPts val="0"/>
              </a:spcAft>
            </a:pPr>
            <a:r>
              <a:rPr lang="tr-TR" sz="3100" b="1" dirty="0">
                <a:effectLst/>
                <a:latin typeface="Arial"/>
                <a:ea typeface="Times New Roman"/>
                <a:cs typeface="Times New Roman"/>
              </a:rPr>
              <a:t>e-SAĞLIĞ</a:t>
            </a:r>
            <a:r>
              <a:rPr lang="tr-TR" sz="3100" b="1" spc="5" dirty="0">
                <a:effectLst/>
                <a:latin typeface="Arial"/>
                <a:ea typeface="Times New Roman"/>
                <a:cs typeface="Times New Roman"/>
              </a:rPr>
              <a:t>I</a:t>
            </a:r>
            <a:r>
              <a:rPr lang="tr-TR" sz="3100" b="1" dirty="0">
                <a:effectLst/>
                <a:latin typeface="Arial"/>
                <a:ea typeface="Times New Roman"/>
                <a:cs typeface="Times New Roman"/>
              </a:rPr>
              <a:t>N</a:t>
            </a:r>
            <a:r>
              <a:rPr lang="tr-TR" sz="3100" dirty="0">
                <a:effectLst/>
                <a:latin typeface="Arial"/>
                <a:ea typeface="Times New Roman"/>
                <a:cs typeface="Times New Roman"/>
              </a:rPr>
              <a:t> </a:t>
            </a:r>
            <a:r>
              <a:rPr lang="tr-TR" sz="3100" b="1" dirty="0">
                <a:effectLst/>
                <a:latin typeface="Arial"/>
                <a:ea typeface="Times New Roman"/>
                <a:cs typeface="Times New Roman"/>
              </a:rPr>
              <a:t>KUL</a:t>
            </a:r>
            <a:r>
              <a:rPr lang="tr-TR" sz="3100" b="1" spc="5" dirty="0">
                <a:effectLst/>
                <a:latin typeface="Arial"/>
                <a:ea typeface="Times New Roman"/>
                <a:cs typeface="Times New Roman"/>
              </a:rPr>
              <a:t>L</a:t>
            </a:r>
            <a:r>
              <a:rPr lang="tr-TR" sz="3100" b="1" dirty="0">
                <a:effectLst/>
                <a:latin typeface="Arial"/>
                <a:ea typeface="Times New Roman"/>
                <a:cs typeface="Times New Roman"/>
              </a:rPr>
              <a:t>ANIM</a:t>
            </a:r>
            <a:r>
              <a:rPr lang="tr-TR" sz="3100" dirty="0">
                <a:effectLst/>
                <a:latin typeface="Arial"/>
                <a:ea typeface="Times New Roman"/>
                <a:cs typeface="Times New Roman"/>
              </a:rPr>
              <a:t> </a:t>
            </a:r>
            <a:r>
              <a:rPr lang="tr-TR" sz="3100" b="1" dirty="0" smtClean="0">
                <a:effectLst/>
                <a:latin typeface="Arial"/>
                <a:ea typeface="Times New Roman"/>
                <a:cs typeface="Times New Roman"/>
              </a:rPr>
              <a:t>A</a:t>
            </a:r>
            <a:r>
              <a:rPr lang="tr-TR" sz="3100" b="1" spc="5" dirty="0" smtClean="0">
                <a:effectLst/>
                <a:latin typeface="Arial"/>
                <a:ea typeface="Times New Roman"/>
                <a:cs typeface="Times New Roman"/>
              </a:rPr>
              <a:t>L</a:t>
            </a:r>
            <a:r>
              <a:rPr lang="tr-TR" sz="3100" b="1" dirty="0" smtClean="0">
                <a:effectLst/>
                <a:latin typeface="Arial"/>
                <a:ea typeface="Times New Roman"/>
                <a:cs typeface="Times New Roman"/>
              </a:rPr>
              <a:t>ANLARI</a:t>
            </a:r>
            <a:endParaRPr lang="tr-TR" dirty="0"/>
          </a:p>
        </p:txBody>
      </p:sp>
      <p:sp>
        <p:nvSpPr>
          <p:cNvPr id="3" name="İçerik Yer Tutucusu 2"/>
          <p:cNvSpPr>
            <a:spLocks noGrp="1"/>
          </p:cNvSpPr>
          <p:nvPr>
            <p:ph idx="1"/>
          </p:nvPr>
        </p:nvSpPr>
        <p:spPr>
          <a:xfrm>
            <a:off x="762000" y="685800"/>
            <a:ext cx="7543800" cy="4831432"/>
          </a:xfrm>
        </p:spPr>
        <p:txBody>
          <a:bodyPr>
            <a:normAutofit lnSpcReduction="10000"/>
          </a:bodyPr>
          <a:lstStyle/>
          <a:p>
            <a:r>
              <a:rPr lang="tr-TR" dirty="0" smtClean="0"/>
              <a:t>Tele-Tıp</a:t>
            </a:r>
            <a:endParaRPr lang="tr-TR" dirty="0"/>
          </a:p>
          <a:p>
            <a:r>
              <a:rPr lang="tr-TR" dirty="0" smtClean="0"/>
              <a:t>Tele-Radyoloji </a:t>
            </a:r>
            <a:r>
              <a:rPr lang="tr-TR" dirty="0"/>
              <a:t>	</a:t>
            </a:r>
            <a:endParaRPr lang="tr-TR" dirty="0" smtClean="0"/>
          </a:p>
          <a:p>
            <a:r>
              <a:rPr lang="tr-TR" dirty="0" smtClean="0"/>
              <a:t>Tele-Patoloji</a:t>
            </a:r>
            <a:endParaRPr lang="tr-TR" dirty="0"/>
          </a:p>
          <a:p>
            <a:r>
              <a:rPr lang="tr-TR" dirty="0" smtClean="0"/>
              <a:t>Tele-Kardiyoloji </a:t>
            </a:r>
            <a:r>
              <a:rPr lang="tr-TR" dirty="0"/>
              <a:t>	</a:t>
            </a:r>
            <a:endParaRPr lang="tr-TR" dirty="0" smtClean="0"/>
          </a:p>
          <a:p>
            <a:r>
              <a:rPr lang="tr-TR" dirty="0" smtClean="0"/>
              <a:t>Tele-Dermatoloji </a:t>
            </a:r>
            <a:r>
              <a:rPr lang="tr-TR" dirty="0"/>
              <a:t>	</a:t>
            </a:r>
            <a:endParaRPr lang="tr-TR" dirty="0" smtClean="0"/>
          </a:p>
          <a:p>
            <a:r>
              <a:rPr lang="tr-TR" dirty="0" smtClean="0"/>
              <a:t>Tele-Psikiyatri</a:t>
            </a:r>
            <a:endParaRPr lang="tr-TR" dirty="0"/>
          </a:p>
          <a:p>
            <a:r>
              <a:rPr lang="tr-TR" dirty="0" smtClean="0"/>
              <a:t> Evde </a:t>
            </a:r>
            <a:r>
              <a:rPr lang="tr-TR" dirty="0"/>
              <a:t>Sağlık Bakımı       </a:t>
            </a:r>
            <a:endParaRPr lang="tr-TR" dirty="0" smtClean="0"/>
          </a:p>
          <a:p>
            <a:r>
              <a:rPr lang="tr-TR" dirty="0" smtClean="0"/>
              <a:t>Tele-Diş </a:t>
            </a:r>
            <a:r>
              <a:rPr lang="tr-TR" dirty="0"/>
              <a:t>Hekimliği</a:t>
            </a:r>
          </a:p>
          <a:p>
            <a:r>
              <a:rPr lang="tr-TR" dirty="0" smtClean="0"/>
              <a:t>Tele-Epilepsi </a:t>
            </a:r>
            <a:r>
              <a:rPr lang="tr-TR" dirty="0"/>
              <a:t>      </a:t>
            </a:r>
            <a:endParaRPr lang="tr-TR" dirty="0" smtClean="0"/>
          </a:p>
          <a:p>
            <a:r>
              <a:rPr lang="tr-TR" dirty="0" smtClean="0"/>
              <a:t>Tele-Cerrahi</a:t>
            </a:r>
            <a:endParaRPr lang="tr-TR" dirty="0"/>
          </a:p>
          <a:p>
            <a:r>
              <a:rPr lang="tr-TR" dirty="0" smtClean="0"/>
              <a:t>Tele-Endokrinoloji</a:t>
            </a:r>
            <a:endParaRPr lang="tr-TR" dirty="0"/>
          </a:p>
          <a:p>
            <a:endParaRPr lang="tr-TR" dirty="0"/>
          </a:p>
        </p:txBody>
      </p:sp>
    </p:spTree>
    <p:extLst>
      <p:ext uri="{BB962C8B-B14F-4D97-AF65-F5344CB8AC3E}">
        <p14:creationId xmlns:p14="http://schemas.microsoft.com/office/powerpoint/2010/main" xmlns="" val="263920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effectLst/>
              </a:rPr>
              <a:t> </a:t>
            </a:r>
            <a:br>
              <a:rPr lang="tr-TR" sz="3200" dirty="0">
                <a:effectLst/>
              </a:rPr>
            </a:br>
            <a:r>
              <a:rPr lang="tr-TR" sz="3200" b="1" dirty="0">
                <a:effectLst/>
              </a:rPr>
              <a:t>Tele-Tıp</a:t>
            </a:r>
            <a:endParaRPr lang="tr-TR" sz="3200" dirty="0">
              <a:effectLst/>
            </a:endParaRPr>
          </a:p>
        </p:txBody>
      </p:sp>
      <p:sp>
        <p:nvSpPr>
          <p:cNvPr id="3" name="İçerik Yer Tutucusu 2"/>
          <p:cNvSpPr>
            <a:spLocks noGrp="1"/>
          </p:cNvSpPr>
          <p:nvPr>
            <p:ph idx="1"/>
          </p:nvPr>
        </p:nvSpPr>
        <p:spPr>
          <a:xfrm>
            <a:off x="762000" y="685800"/>
            <a:ext cx="7543800" cy="4759424"/>
          </a:xfrm>
        </p:spPr>
        <p:txBody>
          <a:bodyPr>
            <a:normAutofit fontScale="85000" lnSpcReduction="10000"/>
          </a:bodyPr>
          <a:lstStyle/>
          <a:p>
            <a:pPr algn="just"/>
            <a:r>
              <a:rPr lang="tr-TR" dirty="0"/>
              <a:t>Tele-tıp, tıp teknolojileri ile iletişim ve video konferans sistemlerinin birleşimini öngören bir anlayışı ifade eden bir terim olarak tıp dünyasındaki popülerliğini gün geçtikçe artırmaktadır. </a:t>
            </a:r>
            <a:endParaRPr lang="tr-TR" dirty="0" smtClean="0"/>
          </a:p>
          <a:p>
            <a:pPr algn="just"/>
            <a:endParaRPr lang="tr-TR" dirty="0"/>
          </a:p>
          <a:p>
            <a:pPr algn="just"/>
            <a:r>
              <a:rPr lang="tr-TR" dirty="0" smtClean="0"/>
              <a:t>Tele-tıp</a:t>
            </a:r>
            <a:r>
              <a:rPr lang="tr-TR" dirty="0"/>
              <a:t>, başka yerlerdeki meslektaşlara, </a:t>
            </a:r>
            <a:endParaRPr lang="tr-TR" dirty="0" smtClean="0"/>
          </a:p>
          <a:p>
            <a:pPr algn="just"/>
            <a:r>
              <a:rPr lang="tr-TR" dirty="0" smtClean="0"/>
              <a:t>birbirleri </a:t>
            </a:r>
            <a:r>
              <a:rPr lang="tr-TR" dirty="0"/>
              <a:t>ile görüş alış verişinde bulunabilme, </a:t>
            </a:r>
            <a:endParaRPr lang="tr-TR" dirty="0" smtClean="0"/>
          </a:p>
          <a:p>
            <a:pPr algn="just"/>
            <a:r>
              <a:rPr lang="tr-TR" dirty="0" smtClean="0"/>
              <a:t>veri </a:t>
            </a:r>
            <a:r>
              <a:rPr lang="tr-TR" dirty="0"/>
              <a:t>paylaşabilme, </a:t>
            </a:r>
            <a:endParaRPr lang="tr-TR" dirty="0" smtClean="0"/>
          </a:p>
          <a:p>
            <a:pPr algn="just"/>
            <a:r>
              <a:rPr lang="tr-TR" dirty="0" smtClean="0"/>
              <a:t>uzaktaki </a:t>
            </a:r>
            <a:r>
              <a:rPr lang="tr-TR" dirty="0"/>
              <a:t>hastaların muayenesini yolculuk için para harcamadan gerçekleştirebilme olanağını sunduğu için, sağlık muayene masraflarını aşağıya çekmektedir. </a:t>
            </a:r>
            <a:endParaRPr lang="tr-TR" dirty="0" smtClean="0"/>
          </a:p>
          <a:p>
            <a:pPr algn="just"/>
            <a:endParaRPr lang="tr-TR" dirty="0"/>
          </a:p>
          <a:p>
            <a:pPr algn="just"/>
            <a:r>
              <a:rPr lang="tr-TR" dirty="0" smtClean="0"/>
              <a:t>Uzak </a:t>
            </a:r>
            <a:r>
              <a:rPr lang="tr-TR" dirty="0"/>
              <a:t>bölgelerdeki hastalara tıbbi bakım ulaştırmak için yeni yollar göstermek, pahalı ve sınırlı bir durum iken; tele-tıp daha hızlı modern sağlık hizmetlerinin sağlanmasında önemli bir tamamlayıcı rolü üstlenmiştir.</a:t>
            </a:r>
          </a:p>
          <a:p>
            <a:endParaRPr lang="tr-TR" dirty="0"/>
          </a:p>
        </p:txBody>
      </p:sp>
    </p:spTree>
    <p:extLst>
      <p:ext uri="{BB962C8B-B14F-4D97-AF65-F5344CB8AC3E}">
        <p14:creationId xmlns:p14="http://schemas.microsoft.com/office/powerpoint/2010/main" xmlns="" val="89196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solidFill>
                  <a:srgbClr val="4F271C">
                    <a:satMod val="130000"/>
                  </a:srgbClr>
                </a:solidFill>
                <a:effectLst/>
              </a:rPr>
              <a:t>Tele-Tıp</a:t>
            </a:r>
            <a:endParaRPr lang="tr-TR" dirty="0"/>
          </a:p>
        </p:txBody>
      </p:sp>
      <p:sp>
        <p:nvSpPr>
          <p:cNvPr id="4" name="3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4065749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5257800"/>
            <a:ext cx="6781800" cy="1600200"/>
          </a:xfrm>
        </p:spPr>
        <p:txBody>
          <a:bodyPr/>
          <a:lstStyle/>
          <a:p>
            <a:r>
              <a:rPr lang="tr-TR" sz="4400" b="1" dirty="0">
                <a:effectLst/>
              </a:rPr>
              <a:t>Tele-Tıp</a:t>
            </a:r>
            <a:endParaRPr lang="tr-TR" dirty="0"/>
          </a:p>
        </p:txBody>
      </p:sp>
      <p:sp>
        <p:nvSpPr>
          <p:cNvPr id="3" name="İçerik Yer Tutucusu 2"/>
          <p:cNvSpPr>
            <a:spLocks noGrp="1"/>
          </p:cNvSpPr>
          <p:nvPr>
            <p:ph idx="1"/>
          </p:nvPr>
        </p:nvSpPr>
        <p:spPr>
          <a:xfrm>
            <a:off x="0" y="1196752"/>
            <a:ext cx="8820472" cy="3519264"/>
          </a:xfrm>
        </p:spPr>
        <p:txBody>
          <a:bodyPr>
            <a:noAutofit/>
          </a:bodyPr>
          <a:lstStyle/>
          <a:p>
            <a:r>
              <a:rPr lang="tr-TR" dirty="0"/>
              <a:t>Tarihteki ilk tele-tıp projesi Nebraska Üniversitesi Tıp Fakültesinin Nebraska Psikiyatri Enstitüsü ile yaklaşık 200 km uzaklıktaki Eyalet Ruh Hastalıkları Hastanesinin kapalı devre televizyon sistemi aracılığıyla bağlanması olarak rapor edilmiştir. </a:t>
            </a:r>
            <a:endParaRPr lang="tr-TR" dirty="0" smtClean="0"/>
          </a:p>
          <a:p>
            <a:endParaRPr lang="tr-TR" dirty="0"/>
          </a:p>
          <a:p>
            <a:r>
              <a:rPr lang="tr-TR" dirty="0" smtClean="0"/>
              <a:t>Bu </a:t>
            </a:r>
            <a:r>
              <a:rPr lang="tr-TR" dirty="0"/>
              <a:t>sistem uzmanlar arasında interaktif konsültasyonlar yapılabilmesini sağlamıştır. </a:t>
            </a:r>
          </a:p>
          <a:p>
            <a:r>
              <a:rPr lang="tr-TR" dirty="0" smtClean="0"/>
              <a:t>Yine </a:t>
            </a:r>
            <a:r>
              <a:rPr lang="tr-TR" dirty="0"/>
              <a:t>bu yıllarda Kuzey Amerika’da, uzman hekim bulunmayan kırsal yerleşim alanlarına sağlık hizmeti vermek amacıyla özel hatlar kurularak tele-tıp uygulamalarına başlanmıştır. </a:t>
            </a:r>
          </a:p>
          <a:p>
            <a:r>
              <a:rPr lang="tr-TR" dirty="0" smtClean="0"/>
              <a:t>1968 </a:t>
            </a:r>
            <a:r>
              <a:rPr lang="tr-TR" dirty="0"/>
              <a:t>yılında Massachusetts Hastanesi ile Boston Havaalanı arasında kurulan video bağlantısı sayesinde havaalanında sürekli hekim bulunması ihtiyacı ortadan kalkmıştır.</a:t>
            </a:r>
          </a:p>
        </p:txBody>
      </p:sp>
    </p:spTree>
    <p:extLst>
      <p:ext uri="{BB962C8B-B14F-4D97-AF65-F5344CB8AC3E}">
        <p14:creationId xmlns:p14="http://schemas.microsoft.com/office/powerpoint/2010/main" xmlns="" val="155227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a:xfrm>
            <a:off x="762000" y="685800"/>
            <a:ext cx="7543800" cy="4471392"/>
          </a:xfrm>
        </p:spPr>
        <p:txBody>
          <a:bodyPr>
            <a:normAutofit fontScale="92500" lnSpcReduction="20000"/>
          </a:bodyPr>
          <a:lstStyle/>
          <a:p>
            <a:r>
              <a:rPr lang="tr-TR" dirty="0"/>
              <a:t>1968 yılında INTERACT programıyla Vermont Üniversitesi, kırsal alanlarda tele-tıp kullanarak uzman doktorlardan konsültasyon ve eğitim sağlamıştır. </a:t>
            </a:r>
            <a:endParaRPr lang="tr-TR" dirty="0" smtClean="0"/>
          </a:p>
          <a:p>
            <a:endParaRPr lang="tr-TR" dirty="0"/>
          </a:p>
          <a:p>
            <a:r>
              <a:rPr lang="tr-TR" dirty="0" smtClean="0"/>
              <a:t>1970 </a:t>
            </a:r>
            <a:r>
              <a:rPr lang="tr-TR" dirty="0"/>
              <a:t>ve 1980’lerde, uydu iletişim tekniklerinin de gelişmesiyle beraber, uzak mesafelerde bulunan kliniklerle bağlantıların kurulabilmesi için (özellikle A.B.D. ve Kanada’da) birçok proje başlatılmıştır. </a:t>
            </a:r>
            <a:endParaRPr lang="tr-TR" dirty="0" smtClean="0"/>
          </a:p>
          <a:p>
            <a:endParaRPr lang="tr-TR" dirty="0"/>
          </a:p>
          <a:p>
            <a:r>
              <a:rPr lang="tr-TR" dirty="0" smtClean="0"/>
              <a:t>Maliyetlerin </a:t>
            </a:r>
            <a:r>
              <a:rPr lang="tr-TR" dirty="0"/>
              <a:t>yüksek olması nedeniyle bu projelerin çoğu devam ettirilememiştir. </a:t>
            </a:r>
            <a:endParaRPr lang="tr-TR" dirty="0" smtClean="0"/>
          </a:p>
          <a:p>
            <a:endParaRPr lang="tr-TR" dirty="0"/>
          </a:p>
          <a:p>
            <a:r>
              <a:rPr lang="tr-TR" dirty="0" smtClean="0"/>
              <a:t>Almanya’da </a:t>
            </a:r>
            <a:r>
              <a:rPr lang="tr-TR" dirty="0"/>
              <a:t>ise, </a:t>
            </a:r>
            <a:r>
              <a:rPr lang="tr-TR" dirty="0" err="1"/>
              <a:t>Medkom</a:t>
            </a:r>
            <a:r>
              <a:rPr lang="tr-TR" dirty="0"/>
              <a:t> çerçevesinde 30 hastane 1986’dan günümüze, video konferans ile çalışmalarını sürdürmektedirler. </a:t>
            </a:r>
          </a:p>
        </p:txBody>
      </p:sp>
    </p:spTree>
    <p:extLst>
      <p:ext uri="{BB962C8B-B14F-4D97-AF65-F5344CB8AC3E}">
        <p14:creationId xmlns:p14="http://schemas.microsoft.com/office/powerpoint/2010/main" xmlns="" val="90091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a:xfrm>
            <a:off x="762000" y="685800"/>
            <a:ext cx="7543800" cy="4615408"/>
          </a:xfrm>
        </p:spPr>
        <p:txBody>
          <a:bodyPr>
            <a:normAutofit/>
          </a:bodyPr>
          <a:lstStyle/>
          <a:p>
            <a:r>
              <a:rPr lang="tr-TR" dirty="0"/>
              <a:t>Amerika ile Çin arasında yapılan bir çalışmada da, Çin’deki hastaların tedavisinde Amerika’daki doktorların teşhise ve tedaviye yardımcı olmaları sağlanmıştır. </a:t>
            </a:r>
            <a:endParaRPr lang="tr-TR" dirty="0" smtClean="0"/>
          </a:p>
          <a:p>
            <a:endParaRPr lang="tr-TR" dirty="0"/>
          </a:p>
          <a:p>
            <a:r>
              <a:rPr lang="tr-TR" dirty="0" smtClean="0"/>
              <a:t>Günümüzde </a:t>
            </a:r>
            <a:r>
              <a:rPr lang="tr-TR" dirty="0"/>
              <a:t>ise, bilişim ve iletişim alanındaki gelişmelere paralel olarak tele-tıp uygulamaları da gittikçe artmaktadır. </a:t>
            </a:r>
            <a:endParaRPr lang="tr-TR" dirty="0" smtClean="0"/>
          </a:p>
          <a:p>
            <a:endParaRPr lang="tr-TR" dirty="0"/>
          </a:p>
          <a:p>
            <a:r>
              <a:rPr lang="tr-TR" dirty="0" smtClean="0"/>
              <a:t>Amerika</a:t>
            </a:r>
            <a:r>
              <a:rPr lang="tr-TR" dirty="0"/>
              <a:t>, Kanada, Avustralya, İngiltere ve Almanya tele-tıp uygulamalarında önde gelen ülkelerdir.</a:t>
            </a:r>
          </a:p>
          <a:p>
            <a:endParaRPr lang="tr-TR" dirty="0"/>
          </a:p>
        </p:txBody>
      </p:sp>
    </p:spTree>
    <p:extLst>
      <p:ext uri="{BB962C8B-B14F-4D97-AF65-F5344CB8AC3E}">
        <p14:creationId xmlns:p14="http://schemas.microsoft.com/office/powerpoint/2010/main" xmlns="" val="24142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a:xfrm>
            <a:off x="762000" y="685800"/>
            <a:ext cx="7543800" cy="4687416"/>
          </a:xfrm>
        </p:spPr>
        <p:txBody>
          <a:bodyPr>
            <a:normAutofit fontScale="77500" lnSpcReduction="20000"/>
          </a:bodyPr>
          <a:lstStyle/>
          <a:p>
            <a:r>
              <a:rPr lang="tr-TR" dirty="0"/>
              <a:t>Tele-tıp ve tele-sağlık terimleri birbirlerinin yerine kullanılmakta ya da birbirleriyle karıştırılmaktadır. </a:t>
            </a:r>
            <a:endParaRPr lang="tr-TR" dirty="0" smtClean="0"/>
          </a:p>
          <a:p>
            <a:endParaRPr lang="tr-TR" dirty="0"/>
          </a:p>
          <a:p>
            <a:r>
              <a:rPr lang="tr-TR" dirty="0" smtClean="0"/>
              <a:t>Tele-tıp </a:t>
            </a:r>
            <a:r>
              <a:rPr lang="tr-TR" dirty="0"/>
              <a:t>terimi genellikle; </a:t>
            </a:r>
            <a:endParaRPr lang="tr-TR" dirty="0" smtClean="0"/>
          </a:p>
          <a:p>
            <a:r>
              <a:rPr lang="tr-TR" dirty="0" smtClean="0"/>
              <a:t>uzak </a:t>
            </a:r>
            <a:r>
              <a:rPr lang="tr-TR" dirty="0"/>
              <a:t>merkezler arasında bilgi ve iletişim teknolojilerini kullanarak </a:t>
            </a:r>
            <a:endParaRPr lang="tr-TR" dirty="0" smtClean="0"/>
          </a:p>
          <a:p>
            <a:r>
              <a:rPr lang="tr-TR" dirty="0" smtClean="0"/>
              <a:t>tanı</a:t>
            </a:r>
            <a:r>
              <a:rPr lang="tr-TR" dirty="0"/>
              <a:t>, </a:t>
            </a:r>
            <a:endParaRPr lang="tr-TR" dirty="0" smtClean="0"/>
          </a:p>
          <a:p>
            <a:r>
              <a:rPr lang="tr-TR" dirty="0" smtClean="0"/>
              <a:t>tedavi</a:t>
            </a:r>
            <a:r>
              <a:rPr lang="tr-TR" dirty="0"/>
              <a:t>, </a:t>
            </a:r>
            <a:endParaRPr lang="tr-TR" dirty="0" smtClean="0"/>
          </a:p>
          <a:p>
            <a:r>
              <a:rPr lang="tr-TR" dirty="0" smtClean="0"/>
              <a:t>takip</a:t>
            </a:r>
            <a:r>
              <a:rPr lang="tr-TR" dirty="0"/>
              <a:t>, </a:t>
            </a:r>
            <a:endParaRPr lang="tr-TR" dirty="0" smtClean="0"/>
          </a:p>
          <a:p>
            <a:r>
              <a:rPr lang="tr-TR" dirty="0" smtClean="0"/>
              <a:t>değerlendirme </a:t>
            </a:r>
            <a:r>
              <a:rPr lang="tr-TR" dirty="0"/>
              <a:t>amaçlarıyla fizyolojik işaretlerin gönderilmesi, </a:t>
            </a:r>
            <a:endParaRPr lang="tr-TR" dirty="0" smtClean="0"/>
          </a:p>
          <a:p>
            <a:r>
              <a:rPr lang="tr-TR" dirty="0" smtClean="0"/>
              <a:t>depolanması </a:t>
            </a:r>
            <a:r>
              <a:rPr lang="tr-TR" dirty="0"/>
              <a:t>ve sağlık hizmetlerinin sunumu anlamında kullanılmaktadır. </a:t>
            </a:r>
            <a:endParaRPr lang="tr-TR" dirty="0" smtClean="0"/>
          </a:p>
          <a:p>
            <a:endParaRPr lang="tr-TR" dirty="0"/>
          </a:p>
          <a:p>
            <a:r>
              <a:rPr lang="tr-TR" dirty="0" smtClean="0"/>
              <a:t>Ancak</a:t>
            </a:r>
            <a:r>
              <a:rPr lang="tr-TR" dirty="0"/>
              <a:t>, tele-sağlık terimi ise daha geniş bir kapsamla; </a:t>
            </a:r>
            <a:endParaRPr lang="tr-TR" dirty="0" smtClean="0"/>
          </a:p>
          <a:p>
            <a:r>
              <a:rPr lang="tr-TR" dirty="0" smtClean="0"/>
              <a:t>hasta </a:t>
            </a:r>
            <a:r>
              <a:rPr lang="tr-TR" dirty="0"/>
              <a:t>eğitimi, </a:t>
            </a:r>
            <a:endParaRPr lang="tr-TR" dirty="0" smtClean="0"/>
          </a:p>
          <a:p>
            <a:r>
              <a:rPr lang="tr-TR" dirty="0" smtClean="0"/>
              <a:t>halk </a:t>
            </a:r>
            <a:r>
              <a:rPr lang="tr-TR" dirty="0"/>
              <a:t>sağlığı, </a:t>
            </a:r>
            <a:endParaRPr lang="tr-TR" dirty="0" smtClean="0"/>
          </a:p>
          <a:p>
            <a:r>
              <a:rPr lang="tr-TR" dirty="0" smtClean="0"/>
              <a:t>doktorların </a:t>
            </a:r>
            <a:r>
              <a:rPr lang="tr-TR" dirty="0"/>
              <a:t>meslekleri ile ilgili idame eğitimi, </a:t>
            </a:r>
            <a:endParaRPr lang="tr-TR" dirty="0" smtClean="0"/>
          </a:p>
          <a:p>
            <a:r>
              <a:rPr lang="tr-TR" dirty="0" smtClean="0"/>
              <a:t>idari </a:t>
            </a:r>
            <a:r>
              <a:rPr lang="tr-TR" dirty="0"/>
              <a:t>toplantılar ve psikiyatrik amaçlarla ilgili birçok faaliyeti kapsar.</a:t>
            </a:r>
          </a:p>
          <a:p>
            <a:endParaRPr lang="tr-TR" dirty="0"/>
          </a:p>
        </p:txBody>
      </p:sp>
    </p:spTree>
    <p:extLst>
      <p:ext uri="{BB962C8B-B14F-4D97-AF65-F5344CB8AC3E}">
        <p14:creationId xmlns:p14="http://schemas.microsoft.com/office/powerpoint/2010/main" xmlns="" val="27193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4" end="14"/>
                                            </p:txEl>
                                          </p:spTgt>
                                        </p:tgtEl>
                                        <p:attrNameLst>
                                          <p:attrName>style.visibility</p:attrName>
                                        </p:attrNameLst>
                                      </p:cBhvr>
                                      <p:to>
                                        <p:strVal val="visible"/>
                                      </p:to>
                                    </p:set>
                                    <p:anim calcmode="lin" valueType="num">
                                      <p:cBhvr additive="base">
                                        <p:cTn id="7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p:txBody>
          <a:bodyPr/>
          <a:lstStyle/>
          <a:p>
            <a:r>
              <a:rPr lang="tr-TR" dirty="0"/>
              <a:t>Bu açıklamalardan sonra tele-tıp kavramını bakış açılarına göre daha detaylı olarak tanımlayabiliriz.</a:t>
            </a:r>
          </a:p>
          <a:p>
            <a:r>
              <a:rPr lang="tr-TR" dirty="0"/>
              <a:t> </a:t>
            </a:r>
          </a:p>
          <a:p>
            <a:r>
              <a:rPr lang="tr-TR" dirty="0"/>
              <a:t>Tele-tıp kavramı, kelime anlamıyla “</a:t>
            </a:r>
            <a:r>
              <a:rPr lang="tr-TR" b="1" dirty="0"/>
              <a:t>uzaktan-tıp</a:t>
            </a:r>
            <a:r>
              <a:rPr lang="tr-TR" dirty="0"/>
              <a:t>” ve terim anlamıyla ise “tıbbi bilginin teknolojik olanaklarla uzaktaki bir hastanın yardımına ulaştırılması” olarak tanımlanabilir.</a:t>
            </a:r>
          </a:p>
          <a:p>
            <a:endParaRPr lang="tr-TR" dirty="0"/>
          </a:p>
        </p:txBody>
      </p:sp>
    </p:spTree>
    <p:extLst>
      <p:ext uri="{BB962C8B-B14F-4D97-AF65-F5344CB8AC3E}">
        <p14:creationId xmlns:p14="http://schemas.microsoft.com/office/powerpoint/2010/main" xmlns="" val="270906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p:txBody>
          <a:bodyPr>
            <a:normAutofit fontScale="92500" lnSpcReduction="10000"/>
          </a:bodyPr>
          <a:lstStyle/>
          <a:p>
            <a:r>
              <a:rPr lang="tr-TR" dirty="0"/>
              <a:t>Tele-tıp terimi, </a:t>
            </a:r>
            <a:r>
              <a:rPr lang="tr-TR" i="1" dirty="0" err="1"/>
              <a:t>telecomonication</a:t>
            </a:r>
            <a:r>
              <a:rPr lang="tr-TR" dirty="0"/>
              <a:t> ve </a:t>
            </a:r>
            <a:r>
              <a:rPr lang="tr-TR" i="1" dirty="0" err="1"/>
              <a:t>medical</a:t>
            </a:r>
            <a:r>
              <a:rPr lang="tr-TR" dirty="0"/>
              <a:t> terimlerinin birleştirilmesiyle türetilen </a:t>
            </a:r>
            <a:r>
              <a:rPr lang="tr-TR" b="1" i="1" dirty="0" err="1"/>
              <a:t>telemedicine</a:t>
            </a:r>
            <a:r>
              <a:rPr lang="tr-TR" dirty="0"/>
              <a:t> kavramının Türkçe ifadesi olup, tıpta iletişim ve bilişim teknolojileri kullanılarak geleneksel yüz yüze hasta-hekim görüşmesi yerine, sağlık hizmeti sunumunun karşı karşıya gelmeden uzak yerlere götürülmesi anlamına gelmektedir. </a:t>
            </a:r>
            <a:endParaRPr lang="tr-TR" dirty="0" smtClean="0"/>
          </a:p>
          <a:p>
            <a:endParaRPr lang="tr-TR" dirty="0"/>
          </a:p>
          <a:p>
            <a:r>
              <a:rPr lang="tr-TR" dirty="0" smtClean="0"/>
              <a:t>Bu </a:t>
            </a:r>
            <a:r>
              <a:rPr lang="tr-TR" dirty="0"/>
              <a:t>uygulama; iki doktorun karşılıklı telefon görüşmesi olabildiği gibi uzman bir doktorun başka bir şehirden internet üzerinden yönettiği robotla ameliyat gerçekleştirmesi gibi karışık bir işlem de olabilir. </a:t>
            </a:r>
          </a:p>
        </p:txBody>
      </p:sp>
    </p:spTree>
    <p:extLst>
      <p:ext uri="{BB962C8B-B14F-4D97-AF65-F5344CB8AC3E}">
        <p14:creationId xmlns:p14="http://schemas.microsoft.com/office/powerpoint/2010/main" xmlns="" val="406363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p:txBody>
          <a:bodyPr>
            <a:normAutofit lnSpcReduction="10000"/>
          </a:bodyPr>
          <a:lstStyle/>
          <a:p>
            <a:r>
              <a:rPr lang="tr-TR" b="1" i="1" dirty="0"/>
              <a:t>ABD</a:t>
            </a:r>
            <a:r>
              <a:rPr lang="tr-TR" dirty="0"/>
              <a:t> </a:t>
            </a:r>
            <a:r>
              <a:rPr lang="tr-TR" b="1" i="1" dirty="0"/>
              <a:t>ulusal</a:t>
            </a:r>
            <a:r>
              <a:rPr lang="tr-TR" dirty="0"/>
              <a:t> </a:t>
            </a:r>
            <a:r>
              <a:rPr lang="tr-TR" b="1" i="1" dirty="0"/>
              <a:t>tıp</a:t>
            </a:r>
            <a:r>
              <a:rPr lang="tr-TR" dirty="0"/>
              <a:t> </a:t>
            </a:r>
            <a:r>
              <a:rPr lang="tr-TR" b="1" i="1" dirty="0"/>
              <a:t>kütüphanesinin</a:t>
            </a:r>
            <a:r>
              <a:rPr lang="tr-TR" dirty="0"/>
              <a:t> </a:t>
            </a:r>
            <a:r>
              <a:rPr lang="tr-TR" b="1" i="1" dirty="0"/>
              <a:t>yaptığı</a:t>
            </a:r>
            <a:r>
              <a:rPr lang="tr-TR" dirty="0"/>
              <a:t> </a:t>
            </a:r>
            <a:r>
              <a:rPr lang="tr-TR" b="1" i="1" dirty="0"/>
              <a:t>tanıma</a:t>
            </a:r>
            <a:r>
              <a:rPr lang="tr-TR" dirty="0"/>
              <a:t> </a:t>
            </a:r>
            <a:r>
              <a:rPr lang="tr-TR" b="1" i="1" dirty="0"/>
              <a:t>göre</a:t>
            </a:r>
            <a:r>
              <a:rPr lang="tr-TR" dirty="0"/>
              <a:t> </a:t>
            </a:r>
            <a:r>
              <a:rPr lang="tr-TR" b="1" i="1" dirty="0"/>
              <a:t>tele-tıp</a:t>
            </a:r>
            <a:r>
              <a:rPr lang="tr-TR" dirty="0"/>
              <a:t>; “sağlık hizmetlerinin, uzak iletişim sistemlerinden sağlanmasıdır”. </a:t>
            </a:r>
            <a:endParaRPr lang="tr-TR" dirty="0" smtClean="0"/>
          </a:p>
          <a:p>
            <a:endParaRPr lang="tr-TR" dirty="0" smtClean="0"/>
          </a:p>
          <a:p>
            <a:r>
              <a:rPr lang="tr-TR" dirty="0" smtClean="0"/>
              <a:t>Kavram</a:t>
            </a:r>
            <a:r>
              <a:rPr lang="tr-TR" dirty="0"/>
              <a:t>, konsültasyon ve tanı hizmetlerini içerir. </a:t>
            </a:r>
            <a:endParaRPr lang="tr-TR" dirty="0" smtClean="0"/>
          </a:p>
          <a:p>
            <a:endParaRPr lang="tr-TR" b="1" i="1" dirty="0"/>
          </a:p>
          <a:p>
            <a:r>
              <a:rPr lang="tr-TR" b="1" i="1" dirty="0" smtClean="0"/>
              <a:t>Avrupa</a:t>
            </a:r>
            <a:r>
              <a:rPr lang="tr-TR" dirty="0" smtClean="0"/>
              <a:t> </a:t>
            </a:r>
            <a:r>
              <a:rPr lang="tr-TR" b="1" i="1" dirty="0"/>
              <a:t>Birliği</a:t>
            </a:r>
            <a:r>
              <a:rPr lang="tr-TR" dirty="0"/>
              <a:t> </a:t>
            </a:r>
            <a:r>
              <a:rPr lang="tr-TR" b="1" i="1" dirty="0"/>
              <a:t>ise</a:t>
            </a:r>
            <a:r>
              <a:rPr lang="tr-TR" dirty="0"/>
              <a:t> </a:t>
            </a:r>
            <a:r>
              <a:rPr lang="tr-TR" b="1" i="1" dirty="0"/>
              <a:t>tele-tıp</a:t>
            </a:r>
            <a:r>
              <a:rPr lang="tr-TR" dirty="0"/>
              <a:t> </a:t>
            </a:r>
            <a:r>
              <a:rPr lang="tr-TR" b="1" i="1" dirty="0"/>
              <a:t>kavramını,</a:t>
            </a:r>
            <a:r>
              <a:rPr lang="tr-TR" dirty="0"/>
              <a:t> “komünikasyon ve bilişim teknolojileri ile hastanın veya gerekli talimatın bulunduğu yerde bağımsız olarak uzaktaki paylaşılabilir tıbbi uzmanlığa hızlı erişim” şeklinde tanımlamaktadır.</a:t>
            </a:r>
          </a:p>
          <a:p>
            <a:endParaRPr lang="tr-TR" dirty="0"/>
          </a:p>
        </p:txBody>
      </p:sp>
    </p:spTree>
    <p:extLst>
      <p:ext uri="{BB962C8B-B14F-4D97-AF65-F5344CB8AC3E}">
        <p14:creationId xmlns:p14="http://schemas.microsoft.com/office/powerpoint/2010/main" xmlns="" val="22803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a:xfrm>
            <a:off x="762000" y="685800"/>
            <a:ext cx="7543800" cy="4615408"/>
          </a:xfrm>
        </p:spPr>
        <p:txBody>
          <a:bodyPr>
            <a:normAutofit fontScale="92500" lnSpcReduction="10000"/>
          </a:bodyPr>
          <a:lstStyle/>
          <a:p>
            <a:r>
              <a:rPr lang="tr-TR" b="1" i="1" dirty="0"/>
              <a:t>Dünya</a:t>
            </a:r>
            <a:r>
              <a:rPr lang="tr-TR" dirty="0"/>
              <a:t> </a:t>
            </a:r>
            <a:r>
              <a:rPr lang="tr-TR" b="1" i="1" dirty="0"/>
              <a:t>Sağlık</a:t>
            </a:r>
            <a:r>
              <a:rPr lang="tr-TR" dirty="0"/>
              <a:t> </a:t>
            </a:r>
            <a:r>
              <a:rPr lang="tr-TR" b="1" i="1" dirty="0"/>
              <a:t>Örgütü</a:t>
            </a:r>
            <a:r>
              <a:rPr lang="tr-TR" dirty="0"/>
              <a:t> </a:t>
            </a:r>
            <a:r>
              <a:rPr lang="tr-TR" b="1" i="1" dirty="0"/>
              <a:t>(WHO)’nün</a:t>
            </a:r>
            <a:r>
              <a:rPr lang="tr-TR" dirty="0"/>
              <a:t> </a:t>
            </a:r>
            <a:r>
              <a:rPr lang="tr-TR" b="1" i="1" dirty="0"/>
              <a:t>yaptığı</a:t>
            </a:r>
            <a:r>
              <a:rPr lang="tr-TR" dirty="0"/>
              <a:t> </a:t>
            </a:r>
            <a:r>
              <a:rPr lang="tr-TR" b="1" i="1" dirty="0"/>
              <a:t>tele-tıp</a:t>
            </a:r>
            <a:r>
              <a:rPr lang="tr-TR" dirty="0"/>
              <a:t> </a:t>
            </a:r>
            <a:r>
              <a:rPr lang="tr-TR" b="1" i="1" dirty="0"/>
              <a:t>tanımı</a:t>
            </a:r>
            <a:r>
              <a:rPr lang="tr-TR" dirty="0"/>
              <a:t> </a:t>
            </a:r>
            <a:r>
              <a:rPr lang="tr-TR" b="1" i="1" dirty="0"/>
              <a:t>ise;</a:t>
            </a:r>
            <a:r>
              <a:rPr lang="tr-TR" dirty="0"/>
              <a:t> </a:t>
            </a:r>
            <a:endParaRPr lang="tr-TR" dirty="0" smtClean="0"/>
          </a:p>
          <a:p>
            <a:r>
              <a:rPr lang="tr-TR" dirty="0" smtClean="0"/>
              <a:t>“</a:t>
            </a:r>
            <a:r>
              <a:rPr lang="tr-TR" dirty="0"/>
              <a:t>uzaklığın kritik öneme sahip olduğu yerlerde sağlık profesyonelleri tarafından </a:t>
            </a:r>
            <a:endParaRPr lang="tr-TR" dirty="0" smtClean="0"/>
          </a:p>
          <a:p>
            <a:endParaRPr lang="tr-TR" dirty="0" smtClean="0"/>
          </a:p>
          <a:p>
            <a:r>
              <a:rPr lang="tr-TR" dirty="0" smtClean="0"/>
              <a:t>doğru </a:t>
            </a:r>
            <a:r>
              <a:rPr lang="tr-TR" dirty="0"/>
              <a:t>tanıda, </a:t>
            </a:r>
            <a:endParaRPr lang="tr-TR" dirty="0" smtClean="0"/>
          </a:p>
          <a:p>
            <a:r>
              <a:rPr lang="tr-TR" dirty="0" smtClean="0"/>
              <a:t>tedavide</a:t>
            </a:r>
            <a:r>
              <a:rPr lang="tr-TR" dirty="0"/>
              <a:t>, </a:t>
            </a:r>
            <a:endParaRPr lang="tr-TR" dirty="0" smtClean="0"/>
          </a:p>
          <a:p>
            <a:r>
              <a:rPr lang="tr-TR" dirty="0" smtClean="0"/>
              <a:t>hastalık </a:t>
            </a:r>
            <a:r>
              <a:rPr lang="tr-TR" dirty="0"/>
              <a:t>ve yaralanmanın önlenmesinde, </a:t>
            </a:r>
            <a:endParaRPr lang="tr-TR" dirty="0" smtClean="0"/>
          </a:p>
          <a:p>
            <a:r>
              <a:rPr lang="tr-TR" dirty="0" smtClean="0"/>
              <a:t>sağlık </a:t>
            </a:r>
            <a:r>
              <a:rPr lang="tr-TR" dirty="0"/>
              <a:t>çalışanlarının sürekli eğitiminde, </a:t>
            </a:r>
            <a:endParaRPr lang="tr-TR" dirty="0" smtClean="0"/>
          </a:p>
          <a:p>
            <a:r>
              <a:rPr lang="tr-TR" dirty="0" smtClean="0"/>
              <a:t>bireylerin </a:t>
            </a:r>
            <a:r>
              <a:rPr lang="tr-TR" dirty="0"/>
              <a:t>veya toplumun sağlığının gelişimini etkileyecek herhangi bir durumda, </a:t>
            </a:r>
            <a:endParaRPr lang="tr-TR" dirty="0" smtClean="0"/>
          </a:p>
          <a:p>
            <a:r>
              <a:rPr lang="tr-TR" dirty="0" smtClean="0"/>
              <a:t>doğru </a:t>
            </a:r>
            <a:r>
              <a:rPr lang="tr-TR" dirty="0"/>
              <a:t>bilginin aktarımında bilişim ve iletişim teknolojilerinin kullanılmasıyla sağlık hizmetlerinin uygulanmasıdır” şeklindedir.</a:t>
            </a:r>
          </a:p>
          <a:p>
            <a:endParaRPr lang="tr-TR" dirty="0"/>
          </a:p>
        </p:txBody>
      </p:sp>
    </p:spTree>
    <p:extLst>
      <p:ext uri="{BB962C8B-B14F-4D97-AF65-F5344CB8AC3E}">
        <p14:creationId xmlns:p14="http://schemas.microsoft.com/office/powerpoint/2010/main" xmlns="" val="271562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a:xfrm>
            <a:off x="762000" y="685800"/>
            <a:ext cx="7543800" cy="4759424"/>
          </a:xfrm>
        </p:spPr>
        <p:txBody>
          <a:bodyPr>
            <a:normAutofit fontScale="85000" lnSpcReduction="20000"/>
          </a:bodyPr>
          <a:lstStyle/>
          <a:p>
            <a:r>
              <a:rPr lang="tr-TR" dirty="0"/>
              <a:t>Tanımlarda da ifade edildiği gibi tele-tıp; hasta bakımını geliştirmek için, telekomünikasyon yoluyla bilgi alışverişini kapsamaktadır. </a:t>
            </a:r>
            <a:endParaRPr lang="tr-TR" dirty="0" smtClean="0"/>
          </a:p>
          <a:p>
            <a:endParaRPr lang="tr-TR" dirty="0" smtClean="0"/>
          </a:p>
          <a:p>
            <a:r>
              <a:rPr lang="tr-TR" dirty="0" smtClean="0"/>
              <a:t>Bu </a:t>
            </a:r>
            <a:r>
              <a:rPr lang="tr-TR" dirty="0"/>
              <a:t>bilgiler; </a:t>
            </a:r>
            <a:endParaRPr lang="tr-TR" dirty="0" smtClean="0"/>
          </a:p>
          <a:p>
            <a:endParaRPr lang="tr-TR" dirty="0" smtClean="0"/>
          </a:p>
          <a:p>
            <a:r>
              <a:rPr lang="tr-TR" dirty="0" smtClean="0"/>
              <a:t>tıbbi </a:t>
            </a:r>
            <a:r>
              <a:rPr lang="tr-TR" dirty="0"/>
              <a:t>görüntüler, </a:t>
            </a:r>
            <a:endParaRPr lang="tr-TR" dirty="0" smtClean="0"/>
          </a:p>
          <a:p>
            <a:r>
              <a:rPr lang="tr-TR" dirty="0" smtClean="0"/>
              <a:t>canlı </a:t>
            </a:r>
            <a:r>
              <a:rPr lang="tr-TR" dirty="0"/>
              <a:t>yayın, </a:t>
            </a:r>
            <a:endParaRPr lang="tr-TR" dirty="0" smtClean="0"/>
          </a:p>
          <a:p>
            <a:r>
              <a:rPr lang="tr-TR" dirty="0" smtClean="0"/>
              <a:t>iki </a:t>
            </a:r>
            <a:r>
              <a:rPr lang="tr-TR" dirty="0"/>
              <a:t>taraflı video yayını, </a:t>
            </a:r>
            <a:endParaRPr lang="tr-TR" dirty="0" smtClean="0"/>
          </a:p>
          <a:p>
            <a:r>
              <a:rPr lang="tr-TR" dirty="0" smtClean="0"/>
              <a:t>hastanın </a:t>
            </a:r>
            <a:r>
              <a:rPr lang="tr-TR" dirty="0"/>
              <a:t>tıbbi kayıtları, </a:t>
            </a:r>
            <a:endParaRPr lang="tr-TR" dirty="0" smtClean="0"/>
          </a:p>
          <a:p>
            <a:r>
              <a:rPr lang="tr-TR" dirty="0" smtClean="0"/>
              <a:t>tıbbi </a:t>
            </a:r>
            <a:r>
              <a:rPr lang="tr-TR" dirty="0"/>
              <a:t>cihazlardan alınan bilgiler ve ses kayıtlarını içermektedir. </a:t>
            </a:r>
            <a:endParaRPr lang="tr-TR" dirty="0" smtClean="0"/>
          </a:p>
          <a:p>
            <a:endParaRPr lang="tr-TR" dirty="0"/>
          </a:p>
          <a:p>
            <a:r>
              <a:rPr lang="tr-TR" b="1" dirty="0" smtClean="0"/>
              <a:t>Tele-tıp </a:t>
            </a:r>
            <a:r>
              <a:rPr lang="tr-TR" b="1" dirty="0"/>
              <a:t>iletişimi, </a:t>
            </a:r>
            <a:endParaRPr lang="tr-TR" b="1" dirty="0" smtClean="0"/>
          </a:p>
          <a:p>
            <a:r>
              <a:rPr lang="tr-TR" dirty="0" smtClean="0"/>
              <a:t>hastanın </a:t>
            </a:r>
            <a:r>
              <a:rPr lang="tr-TR" dirty="0"/>
              <a:t>monitör bilgilerini evden kliniğe veya hastanın tıbbi dosyasını birinci basamak hizmetlerini verenlerden uzmanlara göndererek hastalar ve tıp profesyonelleri arasında canlı, iki taraflı görsel işitsel ziyaretleri içermektedir.</a:t>
            </a:r>
          </a:p>
          <a:p>
            <a:endParaRPr lang="tr-TR" dirty="0"/>
          </a:p>
        </p:txBody>
      </p:sp>
    </p:spTree>
    <p:extLst>
      <p:ext uri="{BB962C8B-B14F-4D97-AF65-F5344CB8AC3E}">
        <p14:creationId xmlns:p14="http://schemas.microsoft.com/office/powerpoint/2010/main" xmlns="" val="106477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a:xfrm>
            <a:off x="762000" y="685800"/>
            <a:ext cx="7543800" cy="4399384"/>
          </a:xfrm>
        </p:spPr>
        <p:txBody>
          <a:bodyPr>
            <a:normAutofit fontScale="85000" lnSpcReduction="20000"/>
          </a:bodyPr>
          <a:lstStyle/>
          <a:p>
            <a:r>
              <a:rPr lang="tr-TR" dirty="0"/>
              <a:t>Tele-tıp, aynı zamanda Sağlık Bakanlığı’nın e-sağlık uygulamaları kapsamında ele aldığı projelerden bir tanesidir. </a:t>
            </a:r>
            <a:endParaRPr lang="tr-TR" dirty="0" smtClean="0"/>
          </a:p>
          <a:p>
            <a:endParaRPr lang="tr-TR" dirty="0"/>
          </a:p>
          <a:p>
            <a:r>
              <a:rPr lang="tr-TR" dirty="0" smtClean="0"/>
              <a:t>Bu </a:t>
            </a:r>
            <a:r>
              <a:rPr lang="tr-TR" dirty="0"/>
              <a:t>proje, tıbbi görüntüleme alanında yeterli uzmanın olmaması durumunda, </a:t>
            </a:r>
            <a:endParaRPr lang="tr-TR" dirty="0" smtClean="0"/>
          </a:p>
          <a:p>
            <a:endParaRPr lang="tr-TR" dirty="0"/>
          </a:p>
          <a:p>
            <a:r>
              <a:rPr lang="tr-TR" dirty="0" smtClean="0"/>
              <a:t>kompleks </a:t>
            </a:r>
            <a:r>
              <a:rPr lang="tr-TR" dirty="0"/>
              <a:t>vakalarda ikinci görüş olarak konsültasyon ihtiyacının giderilmesi, </a:t>
            </a:r>
            <a:endParaRPr lang="tr-TR" dirty="0" smtClean="0"/>
          </a:p>
          <a:p>
            <a:endParaRPr lang="tr-TR" dirty="0"/>
          </a:p>
          <a:p>
            <a:r>
              <a:rPr lang="tr-TR" dirty="0" smtClean="0"/>
              <a:t>hasta </a:t>
            </a:r>
            <a:r>
              <a:rPr lang="tr-TR" dirty="0"/>
              <a:t>memnuniyetinin artırılması ve </a:t>
            </a:r>
            <a:endParaRPr lang="tr-TR" dirty="0" smtClean="0"/>
          </a:p>
          <a:p>
            <a:endParaRPr lang="tr-TR" dirty="0"/>
          </a:p>
          <a:p>
            <a:r>
              <a:rPr lang="tr-TR" dirty="0" smtClean="0"/>
              <a:t>doğru </a:t>
            </a:r>
            <a:r>
              <a:rPr lang="tr-TR" dirty="0"/>
              <a:t>teşhis ve tedavi işlemlerinin uygulanması </a:t>
            </a:r>
            <a:endParaRPr lang="tr-TR" dirty="0" smtClean="0"/>
          </a:p>
          <a:p>
            <a:endParaRPr lang="tr-TR" dirty="0"/>
          </a:p>
          <a:p>
            <a:r>
              <a:rPr lang="tr-TR" dirty="0" smtClean="0"/>
              <a:t>aynı </a:t>
            </a:r>
            <a:r>
              <a:rPr lang="tr-TR" dirty="0"/>
              <a:t>zamanda hekimler arasında bilgi ve tecrübe paylaşımının sağlanması amacıyla geliştirilmiştir. </a:t>
            </a:r>
          </a:p>
        </p:txBody>
      </p:sp>
    </p:spTree>
    <p:extLst>
      <p:ext uri="{BB962C8B-B14F-4D97-AF65-F5344CB8AC3E}">
        <p14:creationId xmlns:p14="http://schemas.microsoft.com/office/powerpoint/2010/main" xmlns="" val="252567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a:xfrm>
            <a:off x="762000" y="685800"/>
            <a:ext cx="7543800" cy="4543400"/>
          </a:xfrm>
        </p:spPr>
        <p:txBody>
          <a:bodyPr>
            <a:normAutofit fontScale="92500" lnSpcReduction="10000"/>
          </a:bodyPr>
          <a:lstStyle/>
          <a:p>
            <a:r>
              <a:rPr lang="tr-TR" dirty="0"/>
              <a:t>Proje, ilk etapta radyoloji ve patoloji alanındaki sağlık hizmeti sunumunun, Bilişim ve Haberleşme </a:t>
            </a:r>
            <a:r>
              <a:rPr lang="tr-TR" dirty="0" err="1"/>
              <a:t>Teknolojileri'nin</a:t>
            </a:r>
            <a:r>
              <a:rPr lang="tr-TR" dirty="0"/>
              <a:t> (BHT) kullanılmasıyla, </a:t>
            </a:r>
            <a:endParaRPr lang="tr-TR" dirty="0" smtClean="0"/>
          </a:p>
          <a:p>
            <a:endParaRPr lang="tr-TR" dirty="0"/>
          </a:p>
          <a:p>
            <a:r>
              <a:rPr lang="tr-TR" dirty="0" smtClean="0"/>
              <a:t>ikinci </a:t>
            </a:r>
            <a:r>
              <a:rPr lang="tr-TR" dirty="0"/>
              <a:t>ve üçüncü basamak sağlık kurumları arasında uzaktan verilebilecek, </a:t>
            </a:r>
            <a:endParaRPr lang="tr-TR" dirty="0" smtClean="0"/>
          </a:p>
          <a:p>
            <a:endParaRPr lang="tr-TR" dirty="0"/>
          </a:p>
          <a:p>
            <a:r>
              <a:rPr lang="tr-TR" dirty="0" smtClean="0"/>
              <a:t>uzman </a:t>
            </a:r>
            <a:r>
              <a:rPr lang="tr-TR" dirty="0"/>
              <a:t>sayısının yeterli olmadığı hastanelerde veya konsültasyon hizmetinin alınması gerektiği kompleks vakalarda önemli bir eksikliği telafi etmektedir. </a:t>
            </a:r>
            <a:endParaRPr lang="tr-TR" dirty="0" smtClean="0"/>
          </a:p>
          <a:p>
            <a:endParaRPr lang="tr-TR" dirty="0"/>
          </a:p>
          <a:p>
            <a:r>
              <a:rPr lang="tr-TR" dirty="0" smtClean="0"/>
              <a:t>Uzaktan </a:t>
            </a:r>
            <a:r>
              <a:rPr lang="tr-TR" dirty="0"/>
              <a:t>yapılacak teşhis ve raporlamalar birinci veya ikinci görüş olarak kayda girebilmektedir.</a:t>
            </a:r>
          </a:p>
        </p:txBody>
      </p:sp>
    </p:spTree>
    <p:extLst>
      <p:ext uri="{BB962C8B-B14F-4D97-AF65-F5344CB8AC3E}">
        <p14:creationId xmlns:p14="http://schemas.microsoft.com/office/powerpoint/2010/main" xmlns="" val="186763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p:txBody>
          <a:bodyPr>
            <a:normAutofit fontScale="85000" lnSpcReduction="20000"/>
          </a:bodyPr>
          <a:lstStyle/>
          <a:p>
            <a:r>
              <a:rPr lang="tr-TR" dirty="0"/>
              <a:t>Proje; </a:t>
            </a:r>
            <a:endParaRPr lang="tr-TR" dirty="0" smtClean="0"/>
          </a:p>
          <a:p>
            <a:r>
              <a:rPr lang="tr-TR" dirty="0" smtClean="0"/>
              <a:t>Türkiye'nin </a:t>
            </a:r>
            <a:r>
              <a:rPr lang="tr-TR" dirty="0"/>
              <a:t>çeşitli bölgelerindeki devlet, eğitim ve araştırma hastanelerini kapsamaktadır. </a:t>
            </a:r>
            <a:endParaRPr lang="tr-TR" dirty="0" smtClean="0"/>
          </a:p>
          <a:p>
            <a:endParaRPr lang="tr-TR" dirty="0"/>
          </a:p>
          <a:p>
            <a:r>
              <a:rPr lang="tr-TR" dirty="0" smtClean="0"/>
              <a:t>Bu </a:t>
            </a:r>
            <a:r>
              <a:rPr lang="tr-TR" dirty="0"/>
              <a:t>kapsamda hizmet alan ve hizmet veren hastane olarak iki grup hastane yer almaktadır. </a:t>
            </a:r>
            <a:endParaRPr lang="tr-TR" dirty="0" smtClean="0"/>
          </a:p>
          <a:p>
            <a:endParaRPr lang="tr-TR" dirty="0"/>
          </a:p>
          <a:p>
            <a:r>
              <a:rPr lang="tr-TR" dirty="0" smtClean="0"/>
              <a:t>Projenin </a:t>
            </a:r>
            <a:r>
              <a:rPr lang="tr-TR" dirty="0"/>
              <a:t>11 gönderici 7 alıcı hastane olmak üzere toplam 18 hastaneyi kapsayan pilot uygulaması Aralık 2007 tarihinde tamamlanmıştır </a:t>
            </a:r>
            <a:endParaRPr lang="tr-TR" dirty="0" smtClean="0"/>
          </a:p>
          <a:p>
            <a:endParaRPr lang="tr-TR" dirty="0"/>
          </a:p>
          <a:p>
            <a:r>
              <a:rPr lang="tr-TR" dirty="0" smtClean="0"/>
              <a:t>Tele-tıp </a:t>
            </a:r>
            <a:r>
              <a:rPr lang="tr-TR" dirty="0"/>
              <a:t>Projesi’nin birinci aşamasında, tele-radyoloji, tele-patoloji, tele-EKG servisleri kurulmuştur.</a:t>
            </a:r>
          </a:p>
        </p:txBody>
      </p:sp>
    </p:spTree>
    <p:extLst>
      <p:ext uri="{BB962C8B-B14F-4D97-AF65-F5344CB8AC3E}">
        <p14:creationId xmlns:p14="http://schemas.microsoft.com/office/powerpoint/2010/main" xmlns="" val="403504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a:xfrm>
            <a:off x="762000" y="685800"/>
            <a:ext cx="7543800" cy="4543400"/>
          </a:xfrm>
        </p:spPr>
        <p:txBody>
          <a:bodyPr>
            <a:normAutofit fontScale="77500" lnSpcReduction="20000"/>
          </a:bodyPr>
          <a:lstStyle/>
          <a:p>
            <a:r>
              <a:rPr lang="tr-TR" dirty="0"/>
              <a:t>İkinci aşamasında ise; 2008 yılında, 50 gönderici 3 alıcı kuruluş daha kapsama alınmış olup, 2009 yılı Ağustos ayı içerisinde kurulum çalışmaları tamamlanmıştır. </a:t>
            </a:r>
            <a:endParaRPr lang="tr-TR" dirty="0" smtClean="0"/>
          </a:p>
          <a:p>
            <a:endParaRPr lang="tr-TR" dirty="0"/>
          </a:p>
          <a:p>
            <a:r>
              <a:rPr lang="tr-TR" dirty="0" smtClean="0"/>
              <a:t>İkinci </a:t>
            </a:r>
            <a:r>
              <a:rPr lang="tr-TR" dirty="0"/>
              <a:t>aşamadaki 50 gönderici kuruluş arasında 3 aile hekimi yer almaktadır. </a:t>
            </a:r>
            <a:endParaRPr lang="tr-TR" dirty="0" smtClean="0"/>
          </a:p>
          <a:p>
            <a:endParaRPr lang="tr-TR" dirty="0"/>
          </a:p>
          <a:p>
            <a:r>
              <a:rPr lang="tr-TR" dirty="0" smtClean="0"/>
              <a:t>Tele-ultrasonografi </a:t>
            </a:r>
            <a:r>
              <a:rPr lang="tr-TR" dirty="0"/>
              <a:t>pilot çalışmasına bu aile hekimleri katılmışlardır. </a:t>
            </a:r>
            <a:endParaRPr lang="tr-TR" dirty="0" smtClean="0"/>
          </a:p>
          <a:p>
            <a:endParaRPr lang="tr-TR" dirty="0"/>
          </a:p>
          <a:p>
            <a:r>
              <a:rPr lang="tr-TR" dirty="0" smtClean="0"/>
              <a:t>Bu </a:t>
            </a:r>
            <a:r>
              <a:rPr lang="tr-TR" dirty="0"/>
              <a:t>sistem ile gebe takibi (</a:t>
            </a:r>
            <a:r>
              <a:rPr lang="tr-TR" dirty="0" err="1"/>
              <a:t>fetus</a:t>
            </a:r>
            <a:r>
              <a:rPr lang="tr-TR" dirty="0"/>
              <a:t> kontrolü) yapılmış ve oluşturulan görüntüler online ve offline olarak Dr. Zekai Tahir Burak Kadın Sağlığı Eğitim ve Araştırma Hastanesi’ndeki jinekoloji ve </a:t>
            </a:r>
            <a:r>
              <a:rPr lang="tr-TR" dirty="0" err="1"/>
              <a:t>obstetri</a:t>
            </a:r>
            <a:r>
              <a:rPr lang="tr-TR" dirty="0"/>
              <a:t> uzmanları tarafından incelenmiş ve raporlanmıştır. </a:t>
            </a:r>
            <a:endParaRPr lang="tr-TR" dirty="0" smtClean="0"/>
          </a:p>
          <a:p>
            <a:endParaRPr lang="tr-TR" dirty="0"/>
          </a:p>
          <a:p>
            <a:r>
              <a:rPr lang="tr-TR" dirty="0" smtClean="0"/>
              <a:t>Uygulamadan </a:t>
            </a:r>
            <a:r>
              <a:rPr lang="tr-TR" dirty="0"/>
              <a:t>verilebilecek bir diğer örnek; Van Bahçesaray Devlet Hastanesi’nde; tele-radyoloji, tele-EKG ve tele-biyokimya alanında tele-tıp uygulamasıdır.</a:t>
            </a:r>
          </a:p>
          <a:p>
            <a:endParaRPr lang="tr-TR" dirty="0"/>
          </a:p>
        </p:txBody>
      </p:sp>
    </p:spTree>
    <p:extLst>
      <p:ext uri="{BB962C8B-B14F-4D97-AF65-F5344CB8AC3E}">
        <p14:creationId xmlns:p14="http://schemas.microsoft.com/office/powerpoint/2010/main" xmlns="" val="13531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Tele-Tıp</a:t>
            </a:r>
            <a:endParaRPr lang="tr-TR" dirty="0"/>
          </a:p>
        </p:txBody>
      </p:sp>
      <p:sp>
        <p:nvSpPr>
          <p:cNvPr id="3" name="İçerik Yer Tutucusu 2"/>
          <p:cNvSpPr>
            <a:spLocks noGrp="1"/>
          </p:cNvSpPr>
          <p:nvPr>
            <p:ph idx="1"/>
          </p:nvPr>
        </p:nvSpPr>
        <p:spPr>
          <a:xfrm>
            <a:off x="762000" y="685800"/>
            <a:ext cx="7543800" cy="4759424"/>
          </a:xfrm>
        </p:spPr>
        <p:txBody>
          <a:bodyPr>
            <a:normAutofit fontScale="77500" lnSpcReduction="20000"/>
          </a:bodyPr>
          <a:lstStyle/>
          <a:p>
            <a:r>
              <a:rPr lang="tr-TR" dirty="0"/>
              <a:t>Tele-tıp alanında yapılan başlıca uygulamalar şunlardır:</a:t>
            </a:r>
          </a:p>
          <a:p>
            <a:r>
              <a:rPr lang="tr-TR" dirty="0"/>
              <a:t> </a:t>
            </a:r>
          </a:p>
          <a:p>
            <a:r>
              <a:rPr lang="tr-TR" dirty="0" smtClean="0"/>
              <a:t>Tanı </a:t>
            </a:r>
            <a:r>
              <a:rPr lang="tr-TR" dirty="0"/>
              <a:t>(tele-radyoloji, tele-patoloji, tele-ultrason),</a:t>
            </a:r>
          </a:p>
          <a:p>
            <a:r>
              <a:rPr lang="tr-TR" dirty="0"/>
              <a:t> </a:t>
            </a:r>
          </a:p>
          <a:p>
            <a:r>
              <a:rPr lang="tr-TR" dirty="0" smtClean="0"/>
              <a:t>Uzak </a:t>
            </a:r>
            <a:r>
              <a:rPr lang="tr-TR" dirty="0"/>
              <a:t>bölgelerde veya sağlık bakım hizmetinin verilmesinin zor olduğu yerlerde tanı ve tedavi hizmetlerinin verilebilmesi ve ayrıca hastalığın tanı ve tedavi sürecinde bölgesel farklılıkların ortadan kalkması,</a:t>
            </a:r>
          </a:p>
          <a:p>
            <a:r>
              <a:rPr lang="tr-TR" dirty="0"/>
              <a:t> </a:t>
            </a:r>
          </a:p>
          <a:p>
            <a:r>
              <a:rPr lang="tr-TR" dirty="0" smtClean="0"/>
              <a:t>Tedavi </a:t>
            </a:r>
            <a:r>
              <a:rPr lang="tr-TR" dirty="0"/>
              <a:t>(tele-konsültasyon, tele-psikiyatri, tele-cerrahi) alanlarında kullanılması,</a:t>
            </a:r>
          </a:p>
          <a:p>
            <a:r>
              <a:rPr lang="tr-TR" dirty="0"/>
              <a:t> </a:t>
            </a:r>
          </a:p>
          <a:p>
            <a:r>
              <a:rPr lang="tr-TR" dirty="0" smtClean="0"/>
              <a:t>Hastaya </a:t>
            </a:r>
            <a:r>
              <a:rPr lang="tr-TR" dirty="0"/>
              <a:t>ait verilerin uzman kişiler tarafından izlenebilmesi ve istenildiği anda hasta bilgilerine ulaşılabilmesi,</a:t>
            </a:r>
          </a:p>
          <a:p>
            <a:r>
              <a:rPr lang="tr-TR" dirty="0"/>
              <a:t> </a:t>
            </a:r>
          </a:p>
          <a:p>
            <a:r>
              <a:rPr lang="tr-TR" dirty="0" smtClean="0"/>
              <a:t>Evde </a:t>
            </a:r>
            <a:r>
              <a:rPr lang="tr-TR" dirty="0"/>
              <a:t>bakımda kullanıldığında hastanın medikal durumu sürekli olarak gözlemlenerek, ev ziyaret sıklığında azalma olması ve hastanın hastanede yatış ihtiyacını ortadan kaldırması,</a:t>
            </a:r>
          </a:p>
          <a:p>
            <a:endParaRPr lang="tr-TR" dirty="0"/>
          </a:p>
        </p:txBody>
      </p:sp>
    </p:spTree>
    <p:extLst>
      <p:ext uri="{BB962C8B-B14F-4D97-AF65-F5344CB8AC3E}">
        <p14:creationId xmlns:p14="http://schemas.microsoft.com/office/powerpoint/2010/main" xmlns="" val="16244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Tele-Tıp</a:t>
            </a: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Hekim </a:t>
            </a:r>
            <a:r>
              <a:rPr lang="tr-TR" dirty="0"/>
              <a:t>ve hastane ziyaretlerinin azalması,</a:t>
            </a:r>
          </a:p>
          <a:p>
            <a:r>
              <a:rPr lang="tr-TR" dirty="0"/>
              <a:t> </a:t>
            </a:r>
          </a:p>
          <a:p>
            <a:r>
              <a:rPr lang="tr-TR" dirty="0" smtClean="0"/>
              <a:t>Sağlık </a:t>
            </a:r>
            <a:r>
              <a:rPr lang="tr-TR" dirty="0"/>
              <a:t>bakım hizmetinin kalitesinin artırılması,</a:t>
            </a:r>
          </a:p>
          <a:p>
            <a:r>
              <a:rPr lang="tr-TR" dirty="0"/>
              <a:t> </a:t>
            </a:r>
          </a:p>
          <a:p>
            <a:r>
              <a:rPr lang="tr-TR" dirty="0" smtClean="0"/>
              <a:t>Sağlık </a:t>
            </a:r>
            <a:r>
              <a:rPr lang="tr-TR" dirty="0"/>
              <a:t>giderlerinin azalması (hastaların uzaktan takibi ile hastane masrafları azalacağı gibi zamandan da tasarruf edilmektedir) ve verimlilik,</a:t>
            </a:r>
          </a:p>
          <a:p>
            <a:r>
              <a:rPr lang="tr-TR" dirty="0"/>
              <a:t> </a:t>
            </a:r>
          </a:p>
          <a:p>
            <a:r>
              <a:rPr lang="tr-TR" dirty="0" smtClean="0"/>
              <a:t>Sınırlı </a:t>
            </a:r>
            <a:r>
              <a:rPr lang="tr-TR" dirty="0"/>
              <a:t>hastane kaynaklarının (yatak, doktor, hemşire ve pahalı tıbbi malzeme gibi) en iyi şekilde kullanılmasına izin vermesi,</a:t>
            </a:r>
          </a:p>
          <a:p>
            <a:r>
              <a:rPr lang="tr-TR" dirty="0"/>
              <a:t> </a:t>
            </a:r>
          </a:p>
          <a:p>
            <a:r>
              <a:rPr lang="tr-TR" dirty="0" smtClean="0"/>
              <a:t>Sağlık </a:t>
            </a:r>
            <a:r>
              <a:rPr lang="tr-TR" dirty="0"/>
              <a:t>hizmetlerinin en iyi şekilde alınabilmesi için yetersiz erişim sorununa yardımcı olması.</a:t>
            </a:r>
          </a:p>
          <a:p>
            <a:endParaRPr lang="tr-TR" dirty="0"/>
          </a:p>
        </p:txBody>
      </p:sp>
    </p:spTree>
    <p:extLst>
      <p:ext uri="{BB962C8B-B14F-4D97-AF65-F5344CB8AC3E}">
        <p14:creationId xmlns:p14="http://schemas.microsoft.com/office/powerpoint/2010/main" xmlns="" val="418721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solidFill>
                  <a:srgbClr val="4F271C">
                    <a:satMod val="130000"/>
                  </a:srgbClr>
                </a:solidFill>
                <a:effectLst/>
              </a:rPr>
              <a:t>Tele-Radyoloji </a:t>
            </a:r>
            <a:endParaRPr lang="tr-TR" dirty="0"/>
          </a:p>
        </p:txBody>
      </p:sp>
      <p:sp>
        <p:nvSpPr>
          <p:cNvPr id="4" name="3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32586148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effectLst/>
              </a:rPr>
              <a:t>Tele-Radyoloji </a:t>
            </a:r>
            <a:endParaRPr lang="tr-TR" sz="2800" dirty="0">
              <a:effectLst/>
            </a:endParaRPr>
          </a:p>
        </p:txBody>
      </p:sp>
      <p:sp>
        <p:nvSpPr>
          <p:cNvPr id="3" name="İçerik Yer Tutucusu 2"/>
          <p:cNvSpPr>
            <a:spLocks noGrp="1"/>
          </p:cNvSpPr>
          <p:nvPr>
            <p:ph idx="1"/>
          </p:nvPr>
        </p:nvSpPr>
        <p:spPr>
          <a:xfrm>
            <a:off x="762000" y="685800"/>
            <a:ext cx="7543800" cy="4687416"/>
          </a:xfrm>
        </p:spPr>
        <p:txBody>
          <a:bodyPr>
            <a:normAutofit fontScale="85000" lnSpcReduction="20000"/>
          </a:bodyPr>
          <a:lstStyle/>
          <a:p>
            <a:r>
              <a:rPr lang="tr-TR" b="1" dirty="0"/>
              <a:t>Tele-radyoloji; </a:t>
            </a:r>
            <a:endParaRPr lang="tr-TR" b="1" dirty="0" smtClean="0"/>
          </a:p>
          <a:p>
            <a:r>
              <a:rPr lang="tr-TR" dirty="0" smtClean="0"/>
              <a:t>X </a:t>
            </a:r>
            <a:r>
              <a:rPr lang="tr-TR" dirty="0"/>
              <a:t>ışınları veya MRI gibi tıbbi görüntülerin radyolog tarafından yorumlanması için bir merkezden başka bir merkeze iletilmesidir. </a:t>
            </a:r>
            <a:endParaRPr lang="tr-TR" dirty="0" smtClean="0"/>
          </a:p>
          <a:p>
            <a:endParaRPr lang="tr-TR" dirty="0"/>
          </a:p>
          <a:p>
            <a:r>
              <a:rPr lang="tr-TR" dirty="0" smtClean="0"/>
              <a:t>Bu </a:t>
            </a:r>
            <a:r>
              <a:rPr lang="tr-TR" dirty="0"/>
              <a:t>işlemin uygulanması için, üç temel bileşen gereklidir. </a:t>
            </a:r>
            <a:r>
              <a:rPr lang="tr-TR" dirty="0" smtClean="0"/>
              <a:t> Bunlar</a:t>
            </a:r>
            <a:r>
              <a:rPr lang="tr-TR" dirty="0"/>
              <a:t>; </a:t>
            </a:r>
            <a:endParaRPr lang="tr-TR" dirty="0" smtClean="0"/>
          </a:p>
          <a:p>
            <a:r>
              <a:rPr lang="tr-TR" dirty="0" smtClean="0"/>
              <a:t>bir </a:t>
            </a:r>
            <a:r>
              <a:rPr lang="tr-TR" dirty="0"/>
              <a:t>görüntü, </a:t>
            </a:r>
            <a:endParaRPr lang="tr-TR" dirty="0" smtClean="0"/>
          </a:p>
          <a:p>
            <a:r>
              <a:rPr lang="tr-TR" dirty="0" smtClean="0"/>
              <a:t>bir </a:t>
            </a:r>
            <a:r>
              <a:rPr lang="tr-TR" dirty="0"/>
              <a:t>iletim şebekesi istasyonu ve </a:t>
            </a:r>
            <a:endParaRPr lang="tr-TR" dirty="0" smtClean="0"/>
          </a:p>
          <a:p>
            <a:r>
              <a:rPr lang="tr-TR" dirty="0" smtClean="0"/>
              <a:t>bir </a:t>
            </a:r>
            <a:r>
              <a:rPr lang="tr-TR" dirty="0"/>
              <a:t>alıcı / görüntü izleme istasyonudur. </a:t>
            </a:r>
            <a:endParaRPr lang="tr-TR" dirty="0" smtClean="0"/>
          </a:p>
          <a:p>
            <a:endParaRPr lang="tr-TR" dirty="0"/>
          </a:p>
          <a:p>
            <a:r>
              <a:rPr lang="tr-TR" dirty="0" smtClean="0"/>
              <a:t>En </a:t>
            </a:r>
            <a:r>
              <a:rPr lang="tr-TR" dirty="0"/>
              <a:t>tipik uygulama, iki bilgisayarın internet üzerinden bağlanmasıdır</a:t>
            </a:r>
            <a:r>
              <a:rPr lang="tr-TR" dirty="0" smtClean="0"/>
              <a:t>.</a:t>
            </a:r>
          </a:p>
          <a:p>
            <a:endParaRPr lang="tr-TR" dirty="0"/>
          </a:p>
          <a:p>
            <a:r>
              <a:rPr lang="tr-TR" dirty="0" smtClean="0"/>
              <a:t> </a:t>
            </a:r>
            <a:r>
              <a:rPr lang="tr-TR" dirty="0"/>
              <a:t>Alıcı tarafında olan bilgisayarın klinik amaçlar için test edilmiş ve açık olması ayrıca yüksek kaliteli bir ekrana sahip olması gerekmektedir.</a:t>
            </a:r>
          </a:p>
          <a:p>
            <a:r>
              <a:rPr lang="tr-TR" dirty="0"/>
              <a:t> </a:t>
            </a:r>
          </a:p>
          <a:p>
            <a:endParaRPr lang="tr-TR" dirty="0"/>
          </a:p>
        </p:txBody>
      </p:sp>
    </p:spTree>
    <p:extLst>
      <p:ext uri="{BB962C8B-B14F-4D97-AF65-F5344CB8AC3E}">
        <p14:creationId xmlns:p14="http://schemas.microsoft.com/office/powerpoint/2010/main" xmlns="" val="400968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Tele-Radyoloji </a:t>
            </a:r>
            <a:endParaRPr lang="tr-TR" dirty="0"/>
          </a:p>
        </p:txBody>
      </p:sp>
      <p:sp>
        <p:nvSpPr>
          <p:cNvPr id="3" name="İçerik Yer Tutucusu 2"/>
          <p:cNvSpPr>
            <a:spLocks noGrp="1"/>
          </p:cNvSpPr>
          <p:nvPr>
            <p:ph idx="1"/>
          </p:nvPr>
        </p:nvSpPr>
        <p:spPr>
          <a:xfrm>
            <a:off x="762000" y="685800"/>
            <a:ext cx="7543800" cy="4399384"/>
          </a:xfrm>
        </p:spPr>
        <p:txBody>
          <a:bodyPr>
            <a:normAutofit fontScale="85000" lnSpcReduction="20000"/>
          </a:bodyPr>
          <a:lstStyle/>
          <a:p>
            <a:r>
              <a:rPr lang="tr-TR" dirty="0"/>
              <a:t>Günümüzde tıbbi görüntüler dijital olarak üretilip, hastanelerin radyoloji bölümlerinde kullanılan </a:t>
            </a:r>
            <a:r>
              <a:rPr lang="tr-TR" b="1" dirty="0"/>
              <a:t>PACS</a:t>
            </a:r>
            <a:r>
              <a:rPr lang="tr-TR" dirty="0"/>
              <a:t> (Dijital Görüntü Arşivi ve İletişim Sistemleri-Picture </a:t>
            </a:r>
            <a:r>
              <a:rPr lang="tr-TR" dirty="0" err="1"/>
              <a:t>Archiving</a:t>
            </a:r>
            <a:r>
              <a:rPr lang="tr-TR" dirty="0"/>
              <a:t> </a:t>
            </a:r>
            <a:r>
              <a:rPr lang="tr-TR" dirty="0" err="1"/>
              <a:t>and</a:t>
            </a:r>
            <a:r>
              <a:rPr lang="tr-TR" dirty="0"/>
              <a:t> </a:t>
            </a:r>
            <a:r>
              <a:rPr lang="tr-TR" dirty="0" err="1"/>
              <a:t>Communication</a:t>
            </a:r>
            <a:r>
              <a:rPr lang="tr-TR" dirty="0"/>
              <a:t> </a:t>
            </a:r>
            <a:r>
              <a:rPr lang="tr-TR" dirty="0" err="1"/>
              <a:t>Systems</a:t>
            </a:r>
            <a:r>
              <a:rPr lang="tr-TR" dirty="0"/>
              <a:t>)’da saklanmaktadırlar. </a:t>
            </a:r>
            <a:endParaRPr lang="tr-TR" dirty="0" smtClean="0"/>
          </a:p>
          <a:p>
            <a:endParaRPr lang="tr-TR" dirty="0"/>
          </a:p>
          <a:p>
            <a:r>
              <a:rPr lang="tr-TR" dirty="0" smtClean="0"/>
              <a:t>Tam </a:t>
            </a:r>
            <a:r>
              <a:rPr lang="tr-TR" dirty="0"/>
              <a:t>ve güvenilir tıbbi bilgi sistemleri oluşturabilmek için bu görüntüler elektronik hasta kayıtları ile entegre edilirler ve Radyoloji Bilgi Sistemleri (RBS) ve Hastane Bilgi Sistemleri (HBS) tarafından yönetilirler. </a:t>
            </a:r>
            <a:endParaRPr lang="tr-TR" dirty="0" smtClean="0"/>
          </a:p>
          <a:p>
            <a:endParaRPr lang="tr-TR" dirty="0"/>
          </a:p>
          <a:p>
            <a:r>
              <a:rPr lang="tr-TR" dirty="0" smtClean="0"/>
              <a:t>Bilgi </a:t>
            </a:r>
            <a:r>
              <a:rPr lang="tr-TR" dirty="0"/>
              <a:t>ve iletişim teknolojilerindeki gelişmeler sayesinde dijital görüntülere internet ve web üzerinden erişmek ve tele-radyoloji uygulamalarını gerçekleştirmek kolaylaşmıştır. </a:t>
            </a:r>
            <a:endParaRPr lang="tr-TR" dirty="0" smtClean="0"/>
          </a:p>
          <a:p>
            <a:endParaRPr lang="tr-TR" dirty="0"/>
          </a:p>
          <a:p>
            <a:r>
              <a:rPr lang="tr-TR" dirty="0" smtClean="0"/>
              <a:t>Tele-radyolojinin </a:t>
            </a:r>
            <a:r>
              <a:rPr lang="tr-TR" dirty="0"/>
              <a:t>birçok avantajı vardır ve tıbbi bakım hizmetlerinin kalitesinin artmasında önemli bir rol oynar.</a:t>
            </a:r>
          </a:p>
          <a:p>
            <a:endParaRPr lang="tr-TR" dirty="0"/>
          </a:p>
        </p:txBody>
      </p:sp>
    </p:spTree>
    <p:extLst>
      <p:ext uri="{BB962C8B-B14F-4D97-AF65-F5344CB8AC3E}">
        <p14:creationId xmlns:p14="http://schemas.microsoft.com/office/powerpoint/2010/main" xmlns="" val="365504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Tele-Radyoloji </a:t>
            </a:r>
            <a:endParaRPr lang="tr-TR" dirty="0"/>
          </a:p>
        </p:txBody>
      </p:sp>
      <p:sp>
        <p:nvSpPr>
          <p:cNvPr id="3" name="İçerik Yer Tutucusu 2"/>
          <p:cNvSpPr>
            <a:spLocks noGrp="1"/>
          </p:cNvSpPr>
          <p:nvPr>
            <p:ph idx="1"/>
          </p:nvPr>
        </p:nvSpPr>
        <p:spPr>
          <a:xfrm>
            <a:off x="762000" y="685800"/>
            <a:ext cx="7543800" cy="4615408"/>
          </a:xfrm>
        </p:spPr>
        <p:txBody>
          <a:bodyPr>
            <a:normAutofit fontScale="92500" lnSpcReduction="10000"/>
          </a:bodyPr>
          <a:lstStyle/>
          <a:p>
            <a:r>
              <a:rPr lang="tr-TR" dirty="0"/>
              <a:t>Tıbbi görüntülemenin, radyoloji tetkiklerinin yorumlanmasında ve daha iyi bir sağlık hizmeti sunulmasında önemli bir etkisi vardır. </a:t>
            </a:r>
            <a:endParaRPr lang="tr-TR" dirty="0" smtClean="0"/>
          </a:p>
          <a:p>
            <a:endParaRPr lang="tr-TR" dirty="0"/>
          </a:p>
          <a:p>
            <a:r>
              <a:rPr lang="tr-TR" dirty="0" smtClean="0"/>
              <a:t>Günümüzde </a:t>
            </a:r>
            <a:r>
              <a:rPr lang="tr-TR" dirty="0"/>
              <a:t>hastanelerde gelişmiş görüntüleme sistemleri kullanılarak ve bu sistemlerden elde edilen dijital görüntülerin arşivlenmesine olan ihtiyaç tıbbi uygulamalarda yeni gelişmelere öncü olmuştur. </a:t>
            </a:r>
            <a:endParaRPr lang="tr-TR" dirty="0" smtClean="0"/>
          </a:p>
          <a:p>
            <a:endParaRPr lang="tr-TR" dirty="0"/>
          </a:p>
          <a:p>
            <a:r>
              <a:rPr lang="tr-TR" dirty="0" smtClean="0"/>
              <a:t>1980’lerde </a:t>
            </a:r>
            <a:r>
              <a:rPr lang="tr-TR" dirty="0"/>
              <a:t>bilgisayarlı tomografi sistemleri geliştirilmiş ve bu teknoloji farklı merkezlerdeki dijital görüntülerin iletimine imkan tanımıştır. 1990’larda dijital görüntü oluşturma ve sıkıştırma teknolojilerinde yeni gelişmeler yaşanmıştır. </a:t>
            </a:r>
          </a:p>
        </p:txBody>
      </p:sp>
    </p:spTree>
    <p:extLst>
      <p:ext uri="{BB962C8B-B14F-4D97-AF65-F5344CB8AC3E}">
        <p14:creationId xmlns:p14="http://schemas.microsoft.com/office/powerpoint/2010/main" xmlns="" val="322341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Tele-Radyoloji </a:t>
            </a:r>
            <a:endParaRPr lang="tr-TR" dirty="0"/>
          </a:p>
        </p:txBody>
      </p:sp>
      <p:sp>
        <p:nvSpPr>
          <p:cNvPr id="3" name="İçerik Yer Tutucusu 2"/>
          <p:cNvSpPr>
            <a:spLocks noGrp="1"/>
          </p:cNvSpPr>
          <p:nvPr>
            <p:ph idx="1"/>
          </p:nvPr>
        </p:nvSpPr>
        <p:spPr>
          <a:xfrm>
            <a:off x="762000" y="685800"/>
            <a:ext cx="7543800" cy="4615408"/>
          </a:xfrm>
        </p:spPr>
        <p:txBody>
          <a:bodyPr>
            <a:normAutofit fontScale="77500" lnSpcReduction="20000"/>
          </a:bodyPr>
          <a:lstStyle/>
          <a:p>
            <a:r>
              <a:rPr lang="tr-TR" dirty="0"/>
              <a:t>Bu dönemdeki en büyük yeniliklerden bir tanesi DICOM </a:t>
            </a:r>
            <a:r>
              <a:rPr lang="tr-TR" dirty="0" err="1"/>
              <a:t>standartıdır</a:t>
            </a:r>
            <a:r>
              <a:rPr lang="tr-TR" dirty="0"/>
              <a:t>. </a:t>
            </a:r>
            <a:endParaRPr lang="tr-TR" dirty="0" smtClean="0"/>
          </a:p>
          <a:p>
            <a:endParaRPr lang="tr-TR" dirty="0"/>
          </a:p>
          <a:p>
            <a:r>
              <a:rPr lang="tr-TR" dirty="0" smtClean="0"/>
              <a:t>DICOM</a:t>
            </a:r>
            <a:r>
              <a:rPr lang="tr-TR" dirty="0"/>
              <a:t>, farklı üreticilerin cihazları arasında görüntü transferi sağlayan bir standarttır. </a:t>
            </a:r>
            <a:endParaRPr lang="tr-TR" dirty="0" smtClean="0"/>
          </a:p>
          <a:p>
            <a:endParaRPr lang="tr-TR" dirty="0" smtClean="0"/>
          </a:p>
          <a:p>
            <a:r>
              <a:rPr lang="tr-TR" dirty="0" smtClean="0"/>
              <a:t>Bu </a:t>
            </a:r>
            <a:r>
              <a:rPr lang="tr-TR" dirty="0"/>
              <a:t>standart görüntülerin dosya yapıları ve ağ üzerindeki transferleri ile ilgili özellikleri için kurallar tanımlayarak ayrıca </a:t>
            </a:r>
            <a:r>
              <a:rPr lang="tr-TR" dirty="0" err="1"/>
              <a:t>PACS’ın</a:t>
            </a:r>
            <a:r>
              <a:rPr lang="tr-TR" dirty="0"/>
              <a:t> gelişmesinde de öncü olmuştur. </a:t>
            </a:r>
            <a:endParaRPr lang="tr-TR" dirty="0" smtClean="0"/>
          </a:p>
          <a:p>
            <a:endParaRPr lang="tr-TR" dirty="0"/>
          </a:p>
          <a:p>
            <a:r>
              <a:rPr lang="tr-TR" dirty="0" smtClean="0"/>
              <a:t>PACS </a:t>
            </a:r>
            <a:r>
              <a:rPr lang="tr-TR" dirty="0"/>
              <a:t>ile birlikte klasik radyoloji yeniden yapılanmıştır. </a:t>
            </a:r>
            <a:endParaRPr lang="tr-TR" dirty="0" smtClean="0"/>
          </a:p>
          <a:p>
            <a:endParaRPr lang="tr-TR" dirty="0"/>
          </a:p>
          <a:p>
            <a:r>
              <a:rPr lang="tr-TR" dirty="0" smtClean="0"/>
              <a:t>PACS </a:t>
            </a:r>
            <a:r>
              <a:rPr lang="tr-TR" dirty="0"/>
              <a:t>tıbbi görüntü oluşturma sistemi; hastane </a:t>
            </a:r>
            <a:r>
              <a:rPr lang="tr-TR" dirty="0" smtClean="0"/>
              <a:t>bilgi sistemleri </a:t>
            </a:r>
            <a:r>
              <a:rPr lang="tr-TR" dirty="0"/>
              <a:t>ile entegre edilerek saklama ve iletme sistemlerinden oluşur. </a:t>
            </a:r>
            <a:endParaRPr lang="tr-TR" dirty="0" smtClean="0"/>
          </a:p>
          <a:p>
            <a:endParaRPr lang="tr-TR" dirty="0"/>
          </a:p>
          <a:p>
            <a:r>
              <a:rPr lang="tr-TR" dirty="0" err="1" smtClean="0"/>
              <a:t>PACS’ın</a:t>
            </a:r>
            <a:r>
              <a:rPr lang="tr-TR" dirty="0" smtClean="0"/>
              <a:t> </a:t>
            </a:r>
            <a:r>
              <a:rPr lang="tr-TR" dirty="0"/>
              <a:t>geliştirilmesi radyoloji birimleri için önemli bir yenilik olmuş ve tele-radyoloji gibi uzaktan erişime dayalı sistemlere bir temel oluşturmuştur.</a:t>
            </a:r>
          </a:p>
          <a:p>
            <a:endParaRPr lang="tr-TR" dirty="0"/>
          </a:p>
        </p:txBody>
      </p:sp>
    </p:spTree>
    <p:extLst>
      <p:ext uri="{BB962C8B-B14F-4D97-AF65-F5344CB8AC3E}">
        <p14:creationId xmlns:p14="http://schemas.microsoft.com/office/powerpoint/2010/main" xmlns="" val="428527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Tele-Radyoloji</a:t>
            </a:r>
            <a:endParaRPr lang="tr-TR" dirty="0"/>
          </a:p>
        </p:txBody>
      </p:sp>
      <p:sp>
        <p:nvSpPr>
          <p:cNvPr id="3" name="İçerik Yer Tutucusu 2"/>
          <p:cNvSpPr>
            <a:spLocks noGrp="1"/>
          </p:cNvSpPr>
          <p:nvPr>
            <p:ph idx="1"/>
          </p:nvPr>
        </p:nvSpPr>
        <p:spPr>
          <a:xfrm>
            <a:off x="762000" y="685800"/>
            <a:ext cx="7543800" cy="4327376"/>
          </a:xfrm>
        </p:spPr>
        <p:txBody>
          <a:bodyPr>
            <a:noAutofit/>
          </a:bodyPr>
          <a:lstStyle/>
          <a:p>
            <a:r>
              <a:rPr lang="tr-TR" sz="1800" dirty="0"/>
              <a:t>Tele-radyolojinin ACR (</a:t>
            </a:r>
            <a:r>
              <a:rPr lang="tr-TR" sz="1800" dirty="0" err="1"/>
              <a:t>American</a:t>
            </a:r>
            <a:r>
              <a:rPr lang="tr-TR" sz="1800" dirty="0"/>
              <a:t> Radyoloji Koleji) tarafından belirlenen faydaları şunlardır; </a:t>
            </a:r>
            <a:endParaRPr lang="tr-TR" sz="1800" dirty="0" smtClean="0"/>
          </a:p>
          <a:p>
            <a:endParaRPr lang="tr-TR" sz="1800" dirty="0"/>
          </a:p>
          <a:p>
            <a:r>
              <a:rPr lang="tr-TR" sz="1800" dirty="0" smtClean="0"/>
              <a:t>filmlerin </a:t>
            </a:r>
            <a:r>
              <a:rPr lang="tr-TR" sz="1800" dirty="0"/>
              <a:t>yorumlanmasında zamandan kazanmak, </a:t>
            </a:r>
            <a:endParaRPr lang="tr-TR" sz="1800" dirty="0" smtClean="0"/>
          </a:p>
          <a:p>
            <a:endParaRPr lang="tr-TR" sz="1800" dirty="0"/>
          </a:p>
          <a:p>
            <a:r>
              <a:rPr lang="tr-TR" sz="1800" dirty="0" smtClean="0"/>
              <a:t>ikinci </a:t>
            </a:r>
            <a:r>
              <a:rPr lang="tr-TR" sz="1800" dirty="0"/>
              <a:t>bir radyolog görüşüne kolaylıkla erişmek, </a:t>
            </a:r>
            <a:r>
              <a:rPr lang="tr-TR" sz="1800" dirty="0" smtClean="0"/>
              <a:t>radyologların </a:t>
            </a:r>
            <a:r>
              <a:rPr lang="tr-TR" sz="1800" dirty="0"/>
              <a:t>yanı sıra </a:t>
            </a:r>
            <a:r>
              <a:rPr lang="tr-TR" sz="1800" dirty="0" err="1"/>
              <a:t>klinisyenlerin</a:t>
            </a:r>
            <a:r>
              <a:rPr lang="tr-TR" sz="1800" dirty="0"/>
              <a:t> de görüntülere erişebilmesine olanak sağlamaktır. </a:t>
            </a:r>
          </a:p>
          <a:p>
            <a:r>
              <a:rPr lang="tr-TR" sz="1800" dirty="0" smtClean="0"/>
              <a:t>Günümüzde </a:t>
            </a:r>
            <a:r>
              <a:rPr lang="tr-TR" sz="1800" dirty="0"/>
              <a:t>dünyada birçok tele-radyoloji uygulaması vardır. </a:t>
            </a:r>
            <a:endParaRPr lang="tr-TR" sz="1800" dirty="0" smtClean="0"/>
          </a:p>
          <a:p>
            <a:endParaRPr lang="tr-TR" sz="1800" dirty="0" smtClean="0"/>
          </a:p>
          <a:p>
            <a:r>
              <a:rPr lang="tr-TR" sz="1800" dirty="0" smtClean="0"/>
              <a:t>Tele-radyolojiyi </a:t>
            </a:r>
            <a:r>
              <a:rPr lang="tr-TR" sz="1800" dirty="0"/>
              <a:t>en yaygın kullanan ülkeler ABD, İngiltere, Japonya, Hindistan ve İsrail’dir. </a:t>
            </a:r>
            <a:endParaRPr lang="tr-TR" sz="1800" dirty="0" smtClean="0"/>
          </a:p>
          <a:p>
            <a:endParaRPr lang="tr-TR" sz="1800" dirty="0"/>
          </a:p>
          <a:p>
            <a:r>
              <a:rPr lang="tr-TR" sz="1800" dirty="0" smtClean="0"/>
              <a:t>Ülkemizde </a:t>
            </a:r>
            <a:r>
              <a:rPr lang="tr-TR" sz="1800" dirty="0"/>
              <a:t>de birinci basamak sağlık hizmetlerinin geliştirilmesi amacıyla tele-radyoloji hizmeti devreye girmiştir ve kadın doğum uzmanları, Aile Hekimleri vasıtasıyla tele-</a:t>
            </a:r>
            <a:r>
              <a:rPr lang="tr-TR" sz="1800" dirty="0" err="1"/>
              <a:t>ultrasound</a:t>
            </a:r>
            <a:r>
              <a:rPr lang="tr-TR" sz="1800" dirty="0"/>
              <a:t> sistemleriyle uzaktan gebe takibi yapmaktadırlar</a:t>
            </a:r>
          </a:p>
        </p:txBody>
      </p:sp>
    </p:spTree>
    <p:extLst>
      <p:ext uri="{BB962C8B-B14F-4D97-AF65-F5344CB8AC3E}">
        <p14:creationId xmlns:p14="http://schemas.microsoft.com/office/powerpoint/2010/main" xmlns="" val="174825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Tele-Patoloji</a:t>
            </a:r>
            <a:endParaRPr lang="tr-TR" sz="4400" dirty="0">
              <a:effectLst/>
            </a:endParaRPr>
          </a:p>
        </p:txBody>
      </p:sp>
      <p:sp>
        <p:nvSpPr>
          <p:cNvPr id="3" name="İçerik Yer Tutucusu 2"/>
          <p:cNvSpPr>
            <a:spLocks noGrp="1"/>
          </p:cNvSpPr>
          <p:nvPr>
            <p:ph idx="1"/>
          </p:nvPr>
        </p:nvSpPr>
        <p:spPr/>
        <p:txBody>
          <a:bodyPr>
            <a:normAutofit fontScale="85000" lnSpcReduction="20000"/>
          </a:bodyPr>
          <a:lstStyle/>
          <a:p>
            <a:r>
              <a:rPr lang="tr-TR" dirty="0"/>
              <a:t>Patolojideki hastalara ait slayt görüntülerinin bir yerden başka bir yere tanı konsültasyonu için gönderilmesi işlemi tele-patoloji olarak adlandırılmaktadır. </a:t>
            </a:r>
            <a:endParaRPr lang="tr-TR" dirty="0" smtClean="0"/>
          </a:p>
          <a:p>
            <a:endParaRPr lang="tr-TR" dirty="0"/>
          </a:p>
          <a:p>
            <a:r>
              <a:rPr lang="tr-TR" dirty="0" smtClean="0"/>
              <a:t>Başka </a:t>
            </a:r>
            <a:r>
              <a:rPr lang="tr-TR" dirty="0"/>
              <a:t>bir ifadeyle, tele-patoloji; tanı, konsültasyon ve eğitim amacıyla görüntülerin telekomünikasyon yöntemleri ile aktarılması olarak tanımlanır. </a:t>
            </a:r>
            <a:endParaRPr lang="tr-TR" dirty="0" smtClean="0"/>
          </a:p>
          <a:p>
            <a:endParaRPr lang="tr-TR" dirty="0"/>
          </a:p>
          <a:p>
            <a:r>
              <a:rPr lang="tr-TR" dirty="0" smtClean="0"/>
              <a:t>Patolojik </a:t>
            </a:r>
            <a:r>
              <a:rPr lang="tr-TR" dirty="0"/>
              <a:t>tanının mikroskop değil de monitöre bakılarak verildiği bir uygulamadır. </a:t>
            </a:r>
            <a:endParaRPr lang="tr-TR" dirty="0" smtClean="0"/>
          </a:p>
          <a:p>
            <a:endParaRPr lang="tr-TR" dirty="0"/>
          </a:p>
          <a:p>
            <a:r>
              <a:rPr lang="tr-TR" dirty="0" smtClean="0"/>
              <a:t>İnternet </a:t>
            </a:r>
            <a:r>
              <a:rPr lang="tr-TR" dirty="0"/>
              <a:t>aracığıyla </a:t>
            </a:r>
            <a:r>
              <a:rPr lang="tr-TR" dirty="0" err="1"/>
              <a:t>makroskobik</a:t>
            </a:r>
            <a:r>
              <a:rPr lang="tr-TR" dirty="0"/>
              <a:t> ve mikroskobik görüntüler, ses ve yazılı bilgiler şeklinde eşzamanlı olarak aktarılabilir.</a:t>
            </a:r>
          </a:p>
          <a:p>
            <a:endParaRPr lang="tr-TR" dirty="0"/>
          </a:p>
        </p:txBody>
      </p:sp>
    </p:spTree>
    <p:extLst>
      <p:ext uri="{BB962C8B-B14F-4D97-AF65-F5344CB8AC3E}">
        <p14:creationId xmlns:p14="http://schemas.microsoft.com/office/powerpoint/2010/main" xmlns="" val="3646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Tele-Patoloji</a:t>
            </a:r>
            <a:endParaRPr lang="tr-TR" dirty="0"/>
          </a:p>
        </p:txBody>
      </p:sp>
      <p:sp>
        <p:nvSpPr>
          <p:cNvPr id="4" name="3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34783515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solidFill>
                  <a:srgbClr val="4F271C">
                    <a:satMod val="130000"/>
                  </a:srgbClr>
                </a:solidFill>
                <a:effectLst/>
              </a:rPr>
              <a:t>Tele-Patoloji</a:t>
            </a:r>
            <a:endParaRPr lang="tr-TR" dirty="0"/>
          </a:p>
        </p:txBody>
      </p:sp>
      <p:sp>
        <p:nvSpPr>
          <p:cNvPr id="4" name="3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35822746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Tele-Patoloji</a:t>
            </a:r>
            <a:endParaRPr lang="tr-TR" dirty="0"/>
          </a:p>
        </p:txBody>
      </p:sp>
      <p:sp>
        <p:nvSpPr>
          <p:cNvPr id="3" name="İçerik Yer Tutucusu 2"/>
          <p:cNvSpPr>
            <a:spLocks noGrp="1"/>
          </p:cNvSpPr>
          <p:nvPr>
            <p:ph idx="1"/>
          </p:nvPr>
        </p:nvSpPr>
        <p:spPr/>
        <p:txBody>
          <a:bodyPr/>
          <a:lstStyle/>
          <a:p>
            <a:r>
              <a:rPr lang="tr-TR" dirty="0"/>
              <a:t>Ayrıca tele-patoloji uygulaması ile fiziksel olarak birbirlerinden çok ayrı yerlerde bulunan patologların aynı anda aynı örnek üzerinde tartışabilmeleri de mümkündür. </a:t>
            </a:r>
            <a:endParaRPr lang="tr-TR" dirty="0" smtClean="0"/>
          </a:p>
          <a:p>
            <a:endParaRPr lang="tr-TR" dirty="0"/>
          </a:p>
          <a:p>
            <a:r>
              <a:rPr lang="tr-TR" dirty="0" smtClean="0"/>
              <a:t>Telekonferans </a:t>
            </a:r>
            <a:r>
              <a:rPr lang="tr-TR" dirty="0"/>
              <a:t>olarak adlandırılan etkinliği de bir grup patolog arasında gerçekleştirebilirsiniz.</a:t>
            </a:r>
          </a:p>
          <a:p>
            <a:endParaRPr lang="tr-TR" dirty="0"/>
          </a:p>
        </p:txBody>
      </p:sp>
    </p:spTree>
    <p:extLst>
      <p:ext uri="{BB962C8B-B14F-4D97-AF65-F5344CB8AC3E}">
        <p14:creationId xmlns:p14="http://schemas.microsoft.com/office/powerpoint/2010/main" xmlns="" val="190440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Tele-Patoloji</a:t>
            </a:r>
            <a:endParaRPr lang="tr-TR" dirty="0"/>
          </a:p>
        </p:txBody>
      </p:sp>
      <p:sp>
        <p:nvSpPr>
          <p:cNvPr id="3" name="İçerik Yer Tutucusu 2"/>
          <p:cNvSpPr>
            <a:spLocks noGrp="1"/>
          </p:cNvSpPr>
          <p:nvPr>
            <p:ph idx="1"/>
          </p:nvPr>
        </p:nvSpPr>
        <p:spPr/>
        <p:txBody>
          <a:bodyPr>
            <a:normAutofit fontScale="85000" lnSpcReduction="10000"/>
          </a:bodyPr>
          <a:lstStyle/>
          <a:p>
            <a:r>
              <a:rPr lang="tr-TR" dirty="0"/>
              <a:t>Tele-patolojide kullanılan yöntemler statik ve dinamik olmak üzere iki başlık altında incelenebilir. </a:t>
            </a:r>
            <a:endParaRPr lang="tr-TR" dirty="0" smtClean="0"/>
          </a:p>
          <a:p>
            <a:endParaRPr lang="tr-TR" dirty="0"/>
          </a:p>
          <a:p>
            <a:r>
              <a:rPr lang="tr-TR" dirty="0" smtClean="0"/>
              <a:t>Tele-patolojinin </a:t>
            </a:r>
            <a:r>
              <a:rPr lang="tr-TR" dirty="0"/>
              <a:t>ucuz, kolay ve neredeyse bedava olan türüne </a:t>
            </a:r>
            <a:r>
              <a:rPr lang="tr-TR" b="1" i="1" dirty="0"/>
              <a:t>statik</a:t>
            </a:r>
            <a:r>
              <a:rPr lang="tr-TR" dirty="0"/>
              <a:t> </a:t>
            </a:r>
            <a:r>
              <a:rPr lang="tr-TR" b="1" i="1" dirty="0"/>
              <a:t>tele-patoloji</a:t>
            </a:r>
            <a:r>
              <a:rPr lang="tr-TR" dirty="0"/>
              <a:t> adı verilmektedir. </a:t>
            </a:r>
            <a:endParaRPr lang="tr-TR" dirty="0" smtClean="0"/>
          </a:p>
          <a:p>
            <a:endParaRPr lang="tr-TR" dirty="0"/>
          </a:p>
          <a:p>
            <a:r>
              <a:rPr lang="tr-TR" dirty="0" smtClean="0"/>
              <a:t>Bu </a:t>
            </a:r>
            <a:r>
              <a:rPr lang="tr-TR" dirty="0"/>
              <a:t>yöntemde, bir </a:t>
            </a:r>
            <a:r>
              <a:rPr lang="tr-TR" dirty="0" err="1"/>
              <a:t>videokamera</a:t>
            </a:r>
            <a:r>
              <a:rPr lang="tr-TR" dirty="0"/>
              <a:t> ve "</a:t>
            </a:r>
            <a:r>
              <a:rPr lang="tr-TR" dirty="0" err="1"/>
              <a:t>frame</a:t>
            </a:r>
            <a:r>
              <a:rPr lang="tr-TR" dirty="0"/>
              <a:t> </a:t>
            </a:r>
            <a:r>
              <a:rPr lang="tr-TR" dirty="0" err="1"/>
              <a:t>grabber</a:t>
            </a:r>
            <a:r>
              <a:rPr lang="tr-TR" dirty="0"/>
              <a:t>" yardımıyla bilgisayar ortamına aktarılan tanısal görüntüler internet aracılığıyla konsültasyonu yapacağınız kişi veya kuruma gönderilir. </a:t>
            </a:r>
            <a:endParaRPr lang="tr-TR" dirty="0" smtClean="0"/>
          </a:p>
          <a:p>
            <a:endParaRPr lang="tr-TR" dirty="0"/>
          </a:p>
          <a:p>
            <a:r>
              <a:rPr lang="tr-TR" dirty="0" smtClean="0"/>
              <a:t>Görüntüleri </a:t>
            </a:r>
            <a:r>
              <a:rPr lang="tr-TR" dirty="0"/>
              <a:t>kendi bilgisayarında değerlendiren </a:t>
            </a:r>
            <a:r>
              <a:rPr lang="tr-TR" dirty="0" err="1"/>
              <a:t>konsültan</a:t>
            </a:r>
            <a:r>
              <a:rPr lang="tr-TR" dirty="0"/>
              <a:t> da kendi görüşünü size aynı yolla bildirebilir. </a:t>
            </a:r>
          </a:p>
        </p:txBody>
      </p:sp>
    </p:spTree>
    <p:extLst>
      <p:ext uri="{BB962C8B-B14F-4D97-AF65-F5344CB8AC3E}">
        <p14:creationId xmlns:p14="http://schemas.microsoft.com/office/powerpoint/2010/main" xmlns="" val="384987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Tele-Patoloji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Bu yöntem, hem patologların eğitimi hem de hastalara daha doğru tanının daha kısa zamanda konulabilmesi için son derece faydalıdır. </a:t>
            </a:r>
            <a:endParaRPr lang="tr-TR" dirty="0" smtClean="0"/>
          </a:p>
          <a:p>
            <a:endParaRPr lang="tr-TR" dirty="0"/>
          </a:p>
          <a:p>
            <a:r>
              <a:rPr lang="tr-TR" dirty="0" smtClean="0"/>
              <a:t>Bu </a:t>
            </a:r>
            <a:r>
              <a:rPr lang="tr-TR" dirty="0"/>
              <a:t>yöntemin avantajları; maliyetinin düşük olması, sıradan telefon hattı veya internet bağlantısı olan iki merkez arasında kolayca uygulanabilmesi ve yüksek çözünürlükte görüntü aktarımına izin vermesi şeklinde sıralanabilir. </a:t>
            </a:r>
            <a:endParaRPr lang="tr-TR" dirty="0" smtClean="0"/>
          </a:p>
          <a:p>
            <a:endParaRPr lang="tr-TR" dirty="0"/>
          </a:p>
          <a:p>
            <a:r>
              <a:rPr lang="tr-TR" dirty="0" smtClean="0"/>
              <a:t>Bu </a:t>
            </a:r>
            <a:r>
              <a:rPr lang="tr-TR" dirty="0"/>
              <a:t>avantajlarının yanında, mikroskobik alan seçimindeki hatalara açık olması nedeniyle tanıyı olumsuz yönde etkileyebilmesi ve sonuç alma süresinin uzun olması gibi dezavantajları da vardır.</a:t>
            </a:r>
          </a:p>
          <a:p>
            <a:endParaRPr lang="tr-TR" dirty="0"/>
          </a:p>
        </p:txBody>
      </p:sp>
    </p:spTree>
    <p:extLst>
      <p:ext uri="{BB962C8B-B14F-4D97-AF65-F5344CB8AC3E}">
        <p14:creationId xmlns:p14="http://schemas.microsoft.com/office/powerpoint/2010/main" xmlns="" val="107543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Tele-Patoloji</a:t>
            </a:r>
            <a:endParaRPr lang="tr-TR" dirty="0"/>
          </a:p>
        </p:txBody>
      </p:sp>
      <p:sp>
        <p:nvSpPr>
          <p:cNvPr id="3" name="İçerik Yer Tutucusu 2"/>
          <p:cNvSpPr>
            <a:spLocks noGrp="1"/>
          </p:cNvSpPr>
          <p:nvPr>
            <p:ph idx="1"/>
          </p:nvPr>
        </p:nvSpPr>
        <p:spPr>
          <a:xfrm>
            <a:off x="762000" y="685800"/>
            <a:ext cx="7543800" cy="4471392"/>
          </a:xfrm>
        </p:spPr>
        <p:txBody>
          <a:bodyPr>
            <a:normAutofit fontScale="70000" lnSpcReduction="20000"/>
          </a:bodyPr>
          <a:lstStyle/>
          <a:p>
            <a:r>
              <a:rPr lang="tr-TR" b="1" i="1" dirty="0"/>
              <a:t>Dinamik</a:t>
            </a:r>
            <a:r>
              <a:rPr lang="tr-TR" dirty="0"/>
              <a:t> </a:t>
            </a:r>
            <a:r>
              <a:rPr lang="tr-TR" b="1" i="1" dirty="0"/>
              <a:t>tele-patoloji</a:t>
            </a:r>
            <a:r>
              <a:rPr lang="tr-TR" dirty="0"/>
              <a:t> yöntemi ise; </a:t>
            </a:r>
            <a:endParaRPr lang="tr-TR" dirty="0" smtClean="0"/>
          </a:p>
          <a:p>
            <a:r>
              <a:rPr lang="tr-TR" dirty="0" smtClean="0"/>
              <a:t>çok </a:t>
            </a:r>
            <a:r>
              <a:rPr lang="tr-TR" dirty="0"/>
              <a:t>değişik donanım seçenekleri ile yapılabilmekte, </a:t>
            </a:r>
            <a:endParaRPr lang="tr-TR" dirty="0" smtClean="0"/>
          </a:p>
          <a:p>
            <a:r>
              <a:rPr lang="tr-TR" dirty="0" smtClean="0"/>
              <a:t>her </a:t>
            </a:r>
            <a:r>
              <a:rPr lang="tr-TR" dirty="0"/>
              <a:t>iki tarafın aynı anda aynı örnek üzerinde canlı olarak değerlendirme yapabilmesine olanak sağlamaktadır. </a:t>
            </a:r>
            <a:endParaRPr lang="tr-TR" dirty="0" smtClean="0"/>
          </a:p>
          <a:p>
            <a:endParaRPr lang="tr-TR" dirty="0"/>
          </a:p>
          <a:p>
            <a:r>
              <a:rPr lang="tr-TR" dirty="0" smtClean="0"/>
              <a:t>Bu </a:t>
            </a:r>
            <a:r>
              <a:rPr lang="tr-TR" dirty="0"/>
              <a:t>yönüyle, </a:t>
            </a:r>
            <a:r>
              <a:rPr lang="tr-TR" dirty="0" err="1"/>
              <a:t>intraoperatif</a:t>
            </a:r>
            <a:r>
              <a:rPr lang="tr-TR" dirty="0"/>
              <a:t> konsültasyon isteklerinin karşılanmasında son derece yararlıdır. </a:t>
            </a:r>
            <a:endParaRPr lang="tr-TR" dirty="0" smtClean="0"/>
          </a:p>
          <a:p>
            <a:endParaRPr lang="tr-TR" dirty="0"/>
          </a:p>
          <a:p>
            <a:r>
              <a:rPr lang="tr-TR" b="1" dirty="0" smtClean="0"/>
              <a:t>Yöntemin </a:t>
            </a:r>
            <a:r>
              <a:rPr lang="tr-TR" b="1" dirty="0"/>
              <a:t>avantajları; </a:t>
            </a:r>
            <a:endParaRPr lang="tr-TR" b="1" dirty="0" smtClean="0"/>
          </a:p>
          <a:p>
            <a:r>
              <a:rPr lang="tr-TR" dirty="0" smtClean="0"/>
              <a:t>patolog </a:t>
            </a:r>
            <a:r>
              <a:rPr lang="tr-TR" dirty="0"/>
              <a:t>olmayan bölgelerde </a:t>
            </a:r>
            <a:r>
              <a:rPr lang="tr-TR" dirty="0" err="1"/>
              <a:t>frozen</a:t>
            </a:r>
            <a:r>
              <a:rPr lang="tr-TR" dirty="0"/>
              <a:t> </a:t>
            </a:r>
            <a:r>
              <a:rPr lang="tr-TR" dirty="0" err="1"/>
              <a:t>section</a:t>
            </a:r>
            <a:r>
              <a:rPr lang="tr-TR" dirty="0"/>
              <a:t> gibi amaçlarla kullanılabilmesi</a:t>
            </a:r>
            <a:r>
              <a:rPr lang="tr-TR" dirty="0" smtClean="0"/>
              <a:t>,</a:t>
            </a:r>
          </a:p>
          <a:p>
            <a:r>
              <a:rPr lang="tr-TR" dirty="0" smtClean="0"/>
              <a:t>hızlı </a:t>
            </a:r>
            <a:r>
              <a:rPr lang="tr-TR" dirty="0"/>
              <a:t>tanı verme imkânı, </a:t>
            </a:r>
            <a:endParaRPr lang="tr-TR" dirty="0" smtClean="0"/>
          </a:p>
          <a:p>
            <a:r>
              <a:rPr lang="tr-TR" dirty="0" smtClean="0"/>
              <a:t>patolog </a:t>
            </a:r>
            <a:r>
              <a:rPr lang="tr-TR" dirty="0"/>
              <a:t>inceleyeceği alanları kendi seçtiği ve dokunun bütününe oryantasyon sağlayabildiği için tanıda doğruluk oranının yüksekliğidir, </a:t>
            </a:r>
            <a:endParaRPr lang="tr-TR" dirty="0" smtClean="0"/>
          </a:p>
          <a:p>
            <a:r>
              <a:rPr lang="tr-TR" dirty="0" smtClean="0"/>
              <a:t>şeklinde </a:t>
            </a:r>
            <a:r>
              <a:rPr lang="tr-TR" dirty="0"/>
              <a:t>sıralanabilir. </a:t>
            </a:r>
            <a:endParaRPr lang="tr-TR" dirty="0" smtClean="0"/>
          </a:p>
          <a:p>
            <a:endParaRPr lang="tr-TR" dirty="0"/>
          </a:p>
          <a:p>
            <a:r>
              <a:rPr lang="tr-TR" dirty="0" smtClean="0"/>
              <a:t>Bunun </a:t>
            </a:r>
            <a:r>
              <a:rPr lang="tr-TR" dirty="0"/>
              <a:t>yanı sıra; </a:t>
            </a:r>
            <a:r>
              <a:rPr lang="tr-TR" dirty="0" smtClean="0"/>
              <a:t>pahalı </a:t>
            </a:r>
            <a:r>
              <a:rPr lang="tr-TR" dirty="0"/>
              <a:t>olması ve bazı sistemlerde görüntü kalitesinin düşüklüğü şeklinde dezavantajları da bulunmaktadır.</a:t>
            </a:r>
          </a:p>
          <a:p>
            <a:endParaRPr lang="tr-TR" dirty="0"/>
          </a:p>
        </p:txBody>
      </p:sp>
    </p:spTree>
    <p:extLst>
      <p:ext uri="{BB962C8B-B14F-4D97-AF65-F5344CB8AC3E}">
        <p14:creationId xmlns:p14="http://schemas.microsoft.com/office/powerpoint/2010/main" xmlns="" val="397929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b="1" dirty="0">
                <a:effectLst/>
              </a:rPr>
              <a:t>Tele-Patoloji</a:t>
            </a:r>
            <a:endParaRPr lang="tr-TR" dirty="0"/>
          </a:p>
        </p:txBody>
      </p:sp>
      <p:sp>
        <p:nvSpPr>
          <p:cNvPr id="3" name="İçerik Yer Tutucusu 2"/>
          <p:cNvSpPr>
            <a:spLocks noGrp="1"/>
          </p:cNvSpPr>
          <p:nvPr>
            <p:ph idx="1"/>
          </p:nvPr>
        </p:nvSpPr>
        <p:spPr/>
        <p:txBody>
          <a:bodyPr/>
          <a:lstStyle/>
          <a:p>
            <a:r>
              <a:rPr lang="tr-TR" dirty="0"/>
              <a:t>Ülkemiz hastanelerinde de tele-patoloji uygulaması gerçekleştirilmektedir. </a:t>
            </a:r>
            <a:endParaRPr lang="tr-TR" dirty="0" smtClean="0"/>
          </a:p>
          <a:p>
            <a:endParaRPr lang="tr-TR" dirty="0"/>
          </a:p>
          <a:p>
            <a:r>
              <a:rPr lang="tr-TR" dirty="0" smtClean="0"/>
              <a:t>Hastanede </a:t>
            </a:r>
            <a:r>
              <a:rPr lang="tr-TR" dirty="0"/>
              <a:t>kullanılan bu sistemin; "</a:t>
            </a:r>
            <a:r>
              <a:rPr lang="tr-TR" b="1" dirty="0"/>
              <a:t>monitörde izlenen görüntülere tanı koyabilme yeteneğinin kazandırılması</a:t>
            </a:r>
            <a:r>
              <a:rPr lang="tr-TR" dirty="0"/>
              <a:t>” şeklinde öğrencilerin eğitimine de önemli katkıları bulunmaktadır.</a:t>
            </a:r>
          </a:p>
          <a:p>
            <a:endParaRPr lang="tr-TR" dirty="0"/>
          </a:p>
        </p:txBody>
      </p:sp>
    </p:spTree>
    <p:extLst>
      <p:ext uri="{BB962C8B-B14F-4D97-AF65-F5344CB8AC3E}">
        <p14:creationId xmlns:p14="http://schemas.microsoft.com/office/powerpoint/2010/main" xmlns="" val="4965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b="1" dirty="0">
                <a:effectLst/>
              </a:rPr>
              <a:t>Tele-Patoloji</a:t>
            </a:r>
            <a:endParaRPr lang="tr-TR" dirty="0"/>
          </a:p>
        </p:txBody>
      </p:sp>
      <p:sp>
        <p:nvSpPr>
          <p:cNvPr id="3" name="İçerik Yer Tutucusu 2"/>
          <p:cNvSpPr>
            <a:spLocks noGrp="1"/>
          </p:cNvSpPr>
          <p:nvPr>
            <p:ph idx="1"/>
          </p:nvPr>
        </p:nvSpPr>
        <p:spPr/>
        <p:txBody>
          <a:bodyPr>
            <a:normAutofit fontScale="77500" lnSpcReduction="20000"/>
          </a:bodyPr>
          <a:lstStyle/>
          <a:p>
            <a:r>
              <a:rPr lang="tr-TR" dirty="0"/>
              <a:t>Patolojideki "</a:t>
            </a:r>
            <a:r>
              <a:rPr lang="tr-TR" dirty="0" err="1"/>
              <a:t>subjektiflik</a:t>
            </a:r>
            <a:r>
              <a:rPr lang="tr-TR" dirty="0"/>
              <a:t>" ve tanıların kişiye özgü olabilmesi istenmeyen özelliklerdir. </a:t>
            </a:r>
            <a:endParaRPr lang="tr-TR" dirty="0" smtClean="0"/>
          </a:p>
          <a:p>
            <a:endParaRPr lang="tr-TR" dirty="0"/>
          </a:p>
          <a:p>
            <a:r>
              <a:rPr lang="tr-TR" dirty="0" smtClean="0"/>
              <a:t>Tele-patoloji</a:t>
            </a:r>
            <a:r>
              <a:rPr lang="tr-TR" dirty="0"/>
              <a:t>, </a:t>
            </a:r>
            <a:r>
              <a:rPr lang="tr-TR" dirty="0" smtClean="0"/>
              <a:t>bu </a:t>
            </a:r>
            <a:r>
              <a:rPr lang="tr-TR" dirty="0" err="1"/>
              <a:t>subjektifliği</a:t>
            </a:r>
            <a:r>
              <a:rPr lang="tr-TR" dirty="0"/>
              <a:t> bir ölçüde azaltarak belli olgularda tanının daha sağlıklı olmasını sağlayabilir. </a:t>
            </a:r>
            <a:endParaRPr lang="tr-TR" dirty="0" smtClean="0"/>
          </a:p>
          <a:p>
            <a:endParaRPr lang="tr-TR" dirty="0"/>
          </a:p>
          <a:p>
            <a:r>
              <a:rPr lang="tr-TR" dirty="0" smtClean="0"/>
              <a:t>Ayrıca</a:t>
            </a:r>
            <a:r>
              <a:rPr lang="tr-TR" dirty="0"/>
              <a:t>, tele-patoloji sayesinde yaygın olarak kullanılabilecek sınırsız zenginlikte bir patolojik görüntü bankası oluşturulabilir. </a:t>
            </a:r>
            <a:endParaRPr lang="tr-TR" dirty="0" smtClean="0"/>
          </a:p>
          <a:p>
            <a:endParaRPr lang="tr-TR" dirty="0"/>
          </a:p>
          <a:p>
            <a:r>
              <a:rPr lang="tr-TR" dirty="0" smtClean="0"/>
              <a:t>Nicel </a:t>
            </a:r>
            <a:r>
              <a:rPr lang="tr-TR" dirty="0"/>
              <a:t>patoloji çalışmalarında standardizasyon ve kalite kontrolünün sağlanabilmesi, </a:t>
            </a:r>
            <a:endParaRPr lang="tr-TR" dirty="0" smtClean="0"/>
          </a:p>
          <a:p>
            <a:r>
              <a:rPr lang="tr-TR" dirty="0" smtClean="0"/>
              <a:t>çok </a:t>
            </a:r>
            <a:r>
              <a:rPr lang="tr-TR" dirty="0"/>
              <a:t>merkezli çalışmaların eş zamanlı olarak yürütülebilmesi için de tele-patolojiye ihtiyaç vardır.</a:t>
            </a:r>
          </a:p>
          <a:p>
            <a:r>
              <a:rPr lang="tr-TR" dirty="0"/>
              <a:t> </a:t>
            </a:r>
          </a:p>
          <a:p>
            <a:endParaRPr lang="tr-TR" dirty="0"/>
          </a:p>
        </p:txBody>
      </p:sp>
    </p:spTree>
    <p:extLst>
      <p:ext uri="{BB962C8B-B14F-4D97-AF65-F5344CB8AC3E}">
        <p14:creationId xmlns:p14="http://schemas.microsoft.com/office/powerpoint/2010/main" xmlns="" val="183534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effectLst/>
              </a:rPr>
              <a:t> </a:t>
            </a:r>
            <a:br>
              <a:rPr lang="tr-TR" dirty="0">
                <a:effectLst/>
              </a:rPr>
            </a:br>
            <a:r>
              <a:rPr lang="tr-TR" b="1" dirty="0" smtClean="0">
                <a:effectLst/>
              </a:rPr>
              <a:t>Tele-Kardiyoloji</a:t>
            </a:r>
            <a:endParaRPr lang="tr-TR" dirty="0"/>
          </a:p>
        </p:txBody>
      </p:sp>
      <p:sp>
        <p:nvSpPr>
          <p:cNvPr id="3" name="İçerik Yer Tutucusu 2"/>
          <p:cNvSpPr>
            <a:spLocks noGrp="1"/>
          </p:cNvSpPr>
          <p:nvPr>
            <p:ph idx="1"/>
          </p:nvPr>
        </p:nvSpPr>
        <p:spPr/>
        <p:txBody>
          <a:bodyPr>
            <a:normAutofit fontScale="70000" lnSpcReduction="20000"/>
          </a:bodyPr>
          <a:lstStyle/>
          <a:p>
            <a:r>
              <a:rPr lang="tr-TR" dirty="0"/>
              <a:t>Tele-kardiyoloji, genellikle EKG verileri olmak üzere tüm kardiyoloji verilerinin uzaktan toplanmasını ve daha sonra bir hizmet merkezine aktarılmasını ifade eder. </a:t>
            </a:r>
            <a:endParaRPr lang="tr-TR" dirty="0" smtClean="0"/>
          </a:p>
          <a:p>
            <a:endParaRPr lang="tr-TR" dirty="0"/>
          </a:p>
          <a:p>
            <a:r>
              <a:rPr lang="tr-TR" dirty="0" smtClean="0"/>
              <a:t>Veriler</a:t>
            </a:r>
            <a:r>
              <a:rPr lang="tr-TR" dirty="0"/>
              <a:t>, merkezde hasta veya başka bir sağlık hizmeti sunucusuna tavsiyede bulunan uzman personel tarafından değerlendirilmektedir. </a:t>
            </a:r>
            <a:endParaRPr lang="tr-TR" dirty="0" smtClean="0"/>
          </a:p>
          <a:p>
            <a:endParaRPr lang="tr-TR" dirty="0"/>
          </a:p>
          <a:p>
            <a:r>
              <a:rPr lang="tr-TR" dirty="0" smtClean="0"/>
              <a:t>Hizmet </a:t>
            </a:r>
            <a:r>
              <a:rPr lang="tr-TR" dirty="0"/>
              <a:t>merkezi, acil durumlarda hayat kurtarma önlemlerini de tetikleyebilir. </a:t>
            </a:r>
            <a:endParaRPr lang="tr-TR" dirty="0" smtClean="0"/>
          </a:p>
          <a:p>
            <a:endParaRPr lang="tr-TR" dirty="0"/>
          </a:p>
          <a:p>
            <a:r>
              <a:rPr lang="tr-TR" dirty="0" smtClean="0"/>
              <a:t>Veri </a:t>
            </a:r>
            <a:r>
              <a:rPr lang="tr-TR" dirty="0"/>
              <a:t>iletimi, sürekli ya da önceden belirlenen zaman dilimlerinde gerçekleştirilebilir. </a:t>
            </a:r>
            <a:endParaRPr lang="tr-TR" dirty="0" smtClean="0"/>
          </a:p>
          <a:p>
            <a:endParaRPr lang="tr-TR" dirty="0"/>
          </a:p>
          <a:p>
            <a:r>
              <a:rPr lang="tr-TR" dirty="0" smtClean="0"/>
              <a:t>Veri </a:t>
            </a:r>
            <a:r>
              <a:rPr lang="tr-TR" dirty="0"/>
              <a:t>toplama süreci ise, hastanın evinde ya da hareket halindeyken gerçekleştirilebilir.</a:t>
            </a:r>
          </a:p>
          <a:p>
            <a:endParaRPr lang="tr-TR" dirty="0"/>
          </a:p>
        </p:txBody>
      </p:sp>
    </p:spTree>
    <p:extLst>
      <p:ext uri="{BB962C8B-B14F-4D97-AF65-F5344CB8AC3E}">
        <p14:creationId xmlns:p14="http://schemas.microsoft.com/office/powerpoint/2010/main" xmlns="" val="140845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p:txBody>
          <a:bodyPr>
            <a:normAutofit fontScale="85000" lnSpcReduction="20000"/>
          </a:bodyPr>
          <a:lstStyle/>
          <a:p>
            <a:r>
              <a:rPr lang="tr-TR" dirty="0"/>
              <a:t>Tele-kardiyoloji uygulamasında, EKG ile birlikte diğer hayati öneme sahip bulguların sinyallerini göndermek için iş istasyonları kullanılmaktadır. </a:t>
            </a:r>
            <a:endParaRPr lang="tr-TR" dirty="0" smtClean="0"/>
          </a:p>
          <a:p>
            <a:endParaRPr lang="tr-TR" dirty="0"/>
          </a:p>
          <a:p>
            <a:r>
              <a:rPr lang="tr-TR" dirty="0" smtClean="0"/>
              <a:t>Uzak </a:t>
            </a:r>
            <a:r>
              <a:rPr lang="tr-TR" dirty="0"/>
              <a:t>bölgelerdeki sağlık birimlerine kardiyoloji hizmeti; telefonla, kablolu veya kablosuz bilgisayar ağları ile sağlanmaktadır. </a:t>
            </a:r>
            <a:endParaRPr lang="tr-TR" dirty="0" smtClean="0"/>
          </a:p>
          <a:p>
            <a:endParaRPr lang="tr-TR" dirty="0"/>
          </a:p>
          <a:p>
            <a:r>
              <a:rPr lang="tr-TR" dirty="0" smtClean="0"/>
              <a:t>İş </a:t>
            </a:r>
            <a:r>
              <a:rPr lang="tr-TR" dirty="0"/>
              <a:t>istasyonları aracılığı ile; </a:t>
            </a:r>
            <a:endParaRPr lang="tr-TR" dirty="0" smtClean="0"/>
          </a:p>
          <a:p>
            <a:r>
              <a:rPr lang="tr-TR" dirty="0" smtClean="0"/>
              <a:t>EKG</a:t>
            </a:r>
            <a:r>
              <a:rPr lang="tr-TR" dirty="0"/>
              <a:t>, </a:t>
            </a:r>
            <a:endParaRPr lang="tr-TR" dirty="0" smtClean="0"/>
          </a:p>
          <a:p>
            <a:r>
              <a:rPr lang="tr-TR" dirty="0" smtClean="0"/>
              <a:t>ekokardiyografi</a:t>
            </a:r>
            <a:r>
              <a:rPr lang="tr-TR" dirty="0"/>
              <a:t>, </a:t>
            </a:r>
            <a:endParaRPr lang="tr-TR" dirty="0" smtClean="0"/>
          </a:p>
          <a:p>
            <a:r>
              <a:rPr lang="tr-TR" dirty="0" smtClean="0"/>
              <a:t>kalp </a:t>
            </a:r>
            <a:r>
              <a:rPr lang="tr-TR" dirty="0"/>
              <a:t>üfürümleri, ve </a:t>
            </a:r>
            <a:endParaRPr lang="tr-TR" dirty="0" smtClean="0"/>
          </a:p>
          <a:p>
            <a:r>
              <a:rPr lang="tr-TR" dirty="0" smtClean="0"/>
              <a:t>vokal </a:t>
            </a:r>
            <a:r>
              <a:rPr lang="tr-TR" dirty="0"/>
              <a:t>mesaj ve </a:t>
            </a:r>
            <a:endParaRPr lang="tr-TR" dirty="0" smtClean="0"/>
          </a:p>
          <a:p>
            <a:r>
              <a:rPr lang="tr-TR" dirty="0" smtClean="0"/>
              <a:t>resim </a:t>
            </a:r>
            <a:r>
              <a:rPr lang="tr-TR" dirty="0"/>
              <a:t>sesleri kaydedilip gönderilebilir.</a:t>
            </a:r>
          </a:p>
          <a:p>
            <a:endParaRPr lang="tr-TR" dirty="0"/>
          </a:p>
        </p:txBody>
      </p:sp>
    </p:spTree>
    <p:extLst>
      <p:ext uri="{BB962C8B-B14F-4D97-AF65-F5344CB8AC3E}">
        <p14:creationId xmlns:p14="http://schemas.microsoft.com/office/powerpoint/2010/main" xmlns="" val="85855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4F271C">
                    <a:satMod val="130000"/>
                  </a:srgbClr>
                </a:solidFill>
                <a:effectLst/>
              </a:rPr>
              <a:t>Tele-Kardiyoloji</a:t>
            </a:r>
            <a:endParaRPr lang="tr-TR" dirty="0"/>
          </a:p>
        </p:txBody>
      </p:sp>
      <p:sp>
        <p:nvSpPr>
          <p:cNvPr id="4" name="3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27172814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a:xfrm>
            <a:off x="762000" y="685800"/>
            <a:ext cx="7543800" cy="4327376"/>
          </a:xfrm>
        </p:spPr>
        <p:txBody>
          <a:bodyPr>
            <a:normAutofit fontScale="85000" lnSpcReduction="20000"/>
          </a:bodyPr>
          <a:lstStyle/>
          <a:p>
            <a:r>
              <a:rPr lang="tr-TR" dirty="0"/>
              <a:t>Tele-kardiyoloji sistemin kurulum amacı, sanal bir muayene ortamı yaratarak hastalara uzaktan sağlık hizmeti vermektir. </a:t>
            </a:r>
            <a:endParaRPr lang="tr-TR" dirty="0" smtClean="0"/>
          </a:p>
          <a:p>
            <a:endParaRPr lang="tr-TR" dirty="0"/>
          </a:p>
          <a:p>
            <a:r>
              <a:rPr lang="tr-TR" dirty="0" smtClean="0"/>
              <a:t>Burada </a:t>
            </a:r>
            <a:r>
              <a:rPr lang="tr-TR" dirty="0"/>
              <a:t>mevcut olan </a:t>
            </a:r>
            <a:r>
              <a:rPr lang="tr-TR" b="1" dirty="0"/>
              <a:t>iki tane hedef </a:t>
            </a:r>
            <a:r>
              <a:rPr lang="tr-TR" dirty="0"/>
              <a:t>vardır. </a:t>
            </a:r>
            <a:endParaRPr lang="tr-TR" dirty="0" smtClean="0"/>
          </a:p>
          <a:p>
            <a:endParaRPr lang="tr-TR" dirty="0"/>
          </a:p>
          <a:p>
            <a:r>
              <a:rPr lang="tr-TR" dirty="0" smtClean="0"/>
              <a:t>Bunlardan </a:t>
            </a:r>
            <a:r>
              <a:rPr lang="tr-TR" b="1" dirty="0"/>
              <a:t>biri, </a:t>
            </a:r>
            <a:r>
              <a:rPr lang="tr-TR" dirty="0"/>
              <a:t>göğüs ağrısı, kolda uyuşma veya terleme gibi kalp rahatsızlığı şüphesi uyandırabilecek şikâyetler ile sağlık ocağına gelen hastanın tele-kardiyoloji sistemi ile uzaktan kalp ile ilgili bir rahatsızlık olup olmadığını belirlemektir. </a:t>
            </a:r>
            <a:endParaRPr lang="tr-TR" dirty="0" smtClean="0"/>
          </a:p>
          <a:p>
            <a:endParaRPr lang="tr-TR" dirty="0"/>
          </a:p>
          <a:p>
            <a:r>
              <a:rPr lang="tr-TR" b="1" dirty="0" smtClean="0"/>
              <a:t>İkinci</a:t>
            </a:r>
            <a:r>
              <a:rPr lang="tr-TR" dirty="0" smtClean="0"/>
              <a:t> </a:t>
            </a:r>
            <a:r>
              <a:rPr lang="tr-TR" dirty="0"/>
              <a:t>hedef ise acil müdahale gerektiren MI (kalp krizi) gibi bir kalp rahatsızlığının, kurulan tele-kardiyoloji sistemiyle belirlenmesi durumunda ya yerinde müdahale edilmesi ya da çok acil olarak X ilindeki bir hastaneye ambulans veya başka bir imkanla sevk edilmesinin sağlanmasıdır.</a:t>
            </a:r>
          </a:p>
          <a:p>
            <a:endParaRPr lang="tr-TR" dirty="0"/>
          </a:p>
        </p:txBody>
      </p:sp>
    </p:spTree>
    <p:extLst>
      <p:ext uri="{BB962C8B-B14F-4D97-AF65-F5344CB8AC3E}">
        <p14:creationId xmlns:p14="http://schemas.microsoft.com/office/powerpoint/2010/main" xmlns="" val="315006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p:txBody>
          <a:bodyPr>
            <a:normAutofit fontScale="85000" lnSpcReduction="20000"/>
          </a:bodyPr>
          <a:lstStyle/>
          <a:p>
            <a:r>
              <a:rPr lang="tr-TR" dirty="0"/>
              <a:t>Türkiye'de kalp rahatsızlıkları ve hastalıklarından kaynaklanan ölümlerin sayısı oldukça fazladır. </a:t>
            </a:r>
            <a:endParaRPr lang="tr-TR" dirty="0" smtClean="0"/>
          </a:p>
          <a:p>
            <a:endParaRPr lang="tr-TR" dirty="0"/>
          </a:p>
          <a:p>
            <a:r>
              <a:rPr lang="tr-TR" dirty="0" smtClean="0"/>
              <a:t>Bu </a:t>
            </a:r>
            <a:r>
              <a:rPr lang="tr-TR" dirty="0"/>
              <a:t>sebeple birinci basamak sağlık kuruluşlarına başvuran birçok kişi kalp rahatsızlığı şüphesi ile hastanelerin kardiyoloji bölümlerine sevk edilmektedir. </a:t>
            </a:r>
            <a:endParaRPr lang="tr-TR" dirty="0" smtClean="0"/>
          </a:p>
          <a:p>
            <a:endParaRPr lang="tr-TR" dirty="0"/>
          </a:p>
          <a:p>
            <a:r>
              <a:rPr lang="tr-TR" dirty="0" smtClean="0"/>
              <a:t>Özellikle </a:t>
            </a:r>
            <a:r>
              <a:rPr lang="tr-TR" dirty="0"/>
              <a:t>sağlık ocaklarında gerekli olan tıbbi teşhis ekipmanı ve uzman bulunmadığından dolayı hastanın göğüs ağrısı gibi şikâyetlerle başvurduğu bu kurumlarda rahatsızlığın kalp ile ilgili olup olmadığı anlaşılamamaktadır. </a:t>
            </a:r>
            <a:endParaRPr lang="tr-TR" dirty="0" smtClean="0"/>
          </a:p>
          <a:p>
            <a:endParaRPr lang="tr-TR" dirty="0"/>
          </a:p>
          <a:p>
            <a:r>
              <a:rPr lang="tr-TR" dirty="0" smtClean="0"/>
              <a:t>Bu </a:t>
            </a:r>
            <a:r>
              <a:rPr lang="tr-TR" dirty="0"/>
              <a:t>durumda tek çare uzmanların ve gerekli teknik teşhis ekipmanının bulunduğu bir tıp merkezine hastayı göndermektir. </a:t>
            </a:r>
          </a:p>
        </p:txBody>
      </p:sp>
    </p:spTree>
    <p:extLst>
      <p:ext uri="{BB962C8B-B14F-4D97-AF65-F5344CB8AC3E}">
        <p14:creationId xmlns:p14="http://schemas.microsoft.com/office/powerpoint/2010/main" xmlns="" val="16599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p:txBody>
          <a:bodyPr>
            <a:normAutofit lnSpcReduction="10000"/>
          </a:bodyPr>
          <a:lstStyle/>
          <a:p>
            <a:r>
              <a:rPr lang="tr-TR" dirty="0"/>
              <a:t>Ülkemizde, gerekli donanıma sahip ve kardiyoloji uzmanlarının bulunduğu tıp merkezleri genellikle büyük şehirlerdedir. </a:t>
            </a:r>
            <a:endParaRPr lang="tr-TR" dirty="0" smtClean="0"/>
          </a:p>
          <a:p>
            <a:endParaRPr lang="tr-TR" dirty="0"/>
          </a:p>
          <a:p>
            <a:r>
              <a:rPr lang="tr-TR" dirty="0" smtClean="0"/>
              <a:t>Bu </a:t>
            </a:r>
            <a:r>
              <a:rPr lang="tr-TR" dirty="0"/>
              <a:t>sebeple hasta uzak bir ilçe veya daha küçük bir yerleşim biriminden şehirdeki tıp merkezine gitmek durumunda kalmaktadır. </a:t>
            </a:r>
            <a:endParaRPr lang="tr-TR" dirty="0" smtClean="0"/>
          </a:p>
          <a:p>
            <a:endParaRPr lang="tr-TR" dirty="0"/>
          </a:p>
          <a:p>
            <a:r>
              <a:rPr lang="tr-TR" dirty="0" smtClean="0"/>
              <a:t>Bu </a:t>
            </a:r>
            <a:r>
              <a:rPr lang="tr-TR" dirty="0"/>
              <a:t>gibi durumlarda ülkemizde de son yıllarda uygulama imkânı bulan tele-kardiyoloji yöntemine başvurulabilir.</a:t>
            </a:r>
          </a:p>
          <a:p>
            <a:endParaRPr lang="tr-TR" dirty="0"/>
          </a:p>
        </p:txBody>
      </p:sp>
    </p:spTree>
    <p:extLst>
      <p:ext uri="{BB962C8B-B14F-4D97-AF65-F5344CB8AC3E}">
        <p14:creationId xmlns:p14="http://schemas.microsoft.com/office/powerpoint/2010/main" xmlns="" val="126576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p:txBody>
          <a:bodyPr>
            <a:normAutofit fontScale="85000" lnSpcReduction="20000"/>
          </a:bodyPr>
          <a:lstStyle/>
          <a:p>
            <a:r>
              <a:rPr lang="tr-TR" dirty="0"/>
              <a:t>Konuyla ilgili bir örnek verecek olursak</a:t>
            </a:r>
            <a:r>
              <a:rPr lang="tr-TR" dirty="0" smtClean="0"/>
              <a:t>;</a:t>
            </a:r>
          </a:p>
          <a:p>
            <a:endParaRPr lang="tr-TR" dirty="0" smtClean="0"/>
          </a:p>
          <a:p>
            <a:r>
              <a:rPr lang="tr-TR" dirty="0" smtClean="0"/>
              <a:t>kırsal </a:t>
            </a:r>
            <a:r>
              <a:rPr lang="tr-TR" dirty="0"/>
              <a:t>bölgede oturan bir vatandaş kalp rahatsızlığı nedeniyle tele-kardiyoloji yönteminin de uygulandığı kendisine en yakın sağlık ocağına gitmeye karar verir. </a:t>
            </a:r>
            <a:endParaRPr lang="tr-TR" dirty="0" smtClean="0"/>
          </a:p>
          <a:p>
            <a:endParaRPr lang="tr-TR" dirty="0"/>
          </a:p>
          <a:p>
            <a:r>
              <a:rPr lang="tr-TR" dirty="0" smtClean="0"/>
              <a:t>Pratisyen </a:t>
            </a:r>
            <a:r>
              <a:rPr lang="tr-TR" dirty="0"/>
              <a:t>hekim hastanın şikâyetlerini dinledikten sonra tele-kardiyoloji yöntemiyle uzman kardiyologlar eşliğinde bir video konferans gerçekleştirilir. </a:t>
            </a:r>
            <a:endParaRPr lang="tr-TR" dirty="0" smtClean="0"/>
          </a:p>
          <a:p>
            <a:endParaRPr lang="tr-TR" dirty="0"/>
          </a:p>
          <a:p>
            <a:r>
              <a:rPr lang="tr-TR" dirty="0" smtClean="0"/>
              <a:t>Bunun </a:t>
            </a:r>
            <a:r>
              <a:rPr lang="tr-TR" dirty="0"/>
              <a:t>sonucunda hastaya birtakım tetkikler uygulanır. Muayene ve tetkik sonuçlarından sonra tekrar bir değerlendirme yapılarak, sonuca ulaşılır. </a:t>
            </a:r>
          </a:p>
        </p:txBody>
      </p:sp>
    </p:spTree>
    <p:extLst>
      <p:ext uri="{BB962C8B-B14F-4D97-AF65-F5344CB8AC3E}">
        <p14:creationId xmlns:p14="http://schemas.microsoft.com/office/powerpoint/2010/main" xmlns="" val="61227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Tele-Kardiyoloji</a:t>
            </a:r>
            <a:endParaRPr lang="tr-TR" dirty="0"/>
          </a:p>
        </p:txBody>
      </p:sp>
      <p:sp>
        <p:nvSpPr>
          <p:cNvPr id="3" name="İçerik Yer Tutucusu 2"/>
          <p:cNvSpPr>
            <a:spLocks noGrp="1"/>
          </p:cNvSpPr>
          <p:nvPr>
            <p:ph idx="1"/>
          </p:nvPr>
        </p:nvSpPr>
        <p:spPr>
          <a:xfrm>
            <a:off x="762000" y="685800"/>
            <a:ext cx="7543800" cy="4543400"/>
          </a:xfrm>
        </p:spPr>
        <p:txBody>
          <a:bodyPr>
            <a:normAutofit fontScale="62500" lnSpcReduction="20000"/>
          </a:bodyPr>
          <a:lstStyle/>
          <a:p>
            <a:r>
              <a:rPr lang="tr-TR" sz="2600" dirty="0"/>
              <a:t>Bu uygulamadan çıkarılacak iki çeşit sonuç olabilir. </a:t>
            </a:r>
            <a:endParaRPr lang="tr-TR" sz="2600" dirty="0" smtClean="0"/>
          </a:p>
          <a:p>
            <a:r>
              <a:rPr lang="tr-TR" sz="2600" b="1" dirty="0" smtClean="0"/>
              <a:t>(</a:t>
            </a:r>
            <a:r>
              <a:rPr lang="tr-TR" sz="2600" b="1" dirty="0"/>
              <a:t>1) </a:t>
            </a:r>
            <a:r>
              <a:rPr lang="tr-TR" sz="2600" dirty="0"/>
              <a:t>Hastaya yapılan tetkikler sonucunda, kişinin kalp rahatsızlığını gösteren bir belirtiye rastlanmamıştır. </a:t>
            </a:r>
            <a:endParaRPr lang="tr-TR" sz="2600" dirty="0" smtClean="0"/>
          </a:p>
          <a:p>
            <a:endParaRPr lang="tr-TR" sz="2600" dirty="0"/>
          </a:p>
          <a:p>
            <a:r>
              <a:rPr lang="tr-TR" sz="2600" dirty="0" smtClean="0"/>
              <a:t>Bu </a:t>
            </a:r>
            <a:r>
              <a:rPr lang="tr-TR" sz="2600" dirty="0"/>
              <a:t>durumda hastaya bir rahatsızlığı olmadığı söylenerek geri gönderilir. </a:t>
            </a:r>
            <a:endParaRPr lang="tr-TR" sz="2600" dirty="0" smtClean="0"/>
          </a:p>
          <a:p>
            <a:r>
              <a:rPr lang="tr-TR" sz="2600" dirty="0" smtClean="0"/>
              <a:t>Ya </a:t>
            </a:r>
            <a:r>
              <a:rPr lang="tr-TR" sz="2600" dirty="0"/>
              <a:t>da şikâyetlerin başka hangi nedenlerden kaynaklamış olabileceği araştırılır. </a:t>
            </a:r>
            <a:endParaRPr lang="tr-TR" sz="2600" dirty="0" smtClean="0"/>
          </a:p>
          <a:p>
            <a:endParaRPr lang="tr-TR" sz="2600" dirty="0" smtClean="0"/>
          </a:p>
          <a:p>
            <a:r>
              <a:rPr lang="tr-TR" sz="2600" b="1" dirty="0" smtClean="0"/>
              <a:t>(</a:t>
            </a:r>
            <a:r>
              <a:rPr lang="tr-TR" sz="2600" b="1" dirty="0"/>
              <a:t>2) </a:t>
            </a:r>
            <a:r>
              <a:rPr lang="tr-TR" sz="2600" dirty="0"/>
              <a:t>Yapılan tetkikler sonucunda çok aşırı olmayan, fakat kişinin bir kalp rahatsızlığı olabileceğini gösteren sonuçlarla karşılaşılmıştır. </a:t>
            </a:r>
            <a:endParaRPr lang="tr-TR" sz="2600" dirty="0" smtClean="0"/>
          </a:p>
          <a:p>
            <a:endParaRPr lang="tr-TR" sz="2600" dirty="0" smtClean="0"/>
          </a:p>
          <a:p>
            <a:r>
              <a:rPr lang="tr-TR" sz="2600" dirty="0" smtClean="0"/>
              <a:t>Bu </a:t>
            </a:r>
            <a:r>
              <a:rPr lang="tr-TR" sz="2600" dirty="0"/>
              <a:t>durumda hasta X ilindeki bir hastanenin kardiyoloji bölümüne sevk edilir. </a:t>
            </a:r>
            <a:endParaRPr lang="tr-TR" sz="2600" dirty="0" smtClean="0"/>
          </a:p>
          <a:p>
            <a:endParaRPr lang="tr-TR" sz="2600" dirty="0" smtClean="0"/>
          </a:p>
          <a:p>
            <a:r>
              <a:rPr lang="tr-TR" sz="2600" dirty="0" smtClean="0"/>
              <a:t>Bu </a:t>
            </a:r>
            <a:r>
              <a:rPr lang="tr-TR" sz="2600" dirty="0"/>
              <a:t>örnekte de görüldüğü gibi; bu uygulama ile hem kırsal bölgelere sağlık hizmeti götürülmekte, hem maliyetler aşağıya çekilmekte, hem de büyük şehirlerdeki hasta kuyrukları azaltılmaktadır. </a:t>
            </a:r>
            <a:endParaRPr lang="tr-TR" sz="2600" dirty="0" smtClean="0"/>
          </a:p>
          <a:p>
            <a:endParaRPr lang="tr-TR" sz="2600" dirty="0"/>
          </a:p>
          <a:p>
            <a:r>
              <a:rPr lang="tr-TR" sz="2600" dirty="0" smtClean="0"/>
              <a:t>Aynı </a:t>
            </a:r>
            <a:r>
              <a:rPr lang="tr-TR" sz="2600" dirty="0"/>
              <a:t>zamanda, tele-kardiyoloji uygulamasıyla ülkemizde özellikle kırsal ve kentsel alanlar arasındaki sağlık dağılımının eşitsizliği de giderilmektedir.</a:t>
            </a:r>
          </a:p>
          <a:p>
            <a:r>
              <a:rPr lang="tr-TR" dirty="0"/>
              <a:t> </a:t>
            </a:r>
          </a:p>
          <a:p>
            <a:endParaRPr lang="tr-TR" dirty="0"/>
          </a:p>
        </p:txBody>
      </p:sp>
    </p:spTree>
    <p:extLst>
      <p:ext uri="{BB962C8B-B14F-4D97-AF65-F5344CB8AC3E}">
        <p14:creationId xmlns:p14="http://schemas.microsoft.com/office/powerpoint/2010/main" xmlns="" val="244291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effectLst/>
            </a:endParaRPr>
          </a:p>
        </p:txBody>
      </p:sp>
      <p:sp>
        <p:nvSpPr>
          <p:cNvPr id="3" name="İçerik Yer Tutucusu 2"/>
          <p:cNvSpPr>
            <a:spLocks noGrp="1"/>
          </p:cNvSpPr>
          <p:nvPr>
            <p:ph idx="1"/>
          </p:nvPr>
        </p:nvSpPr>
        <p:spPr/>
        <p:txBody>
          <a:bodyPr>
            <a:normAutofit fontScale="77500" lnSpcReduction="20000"/>
          </a:bodyPr>
          <a:lstStyle/>
          <a:p>
            <a:r>
              <a:rPr lang="tr-TR" dirty="0"/>
              <a:t>Tele-dermatoloji, dermatoloji uzmanlarının bulunmadığı bölgelerde dermatolojik bakımın sağlanmasında yararlılığı kanıtlanmış bir teknolojidir. </a:t>
            </a:r>
            <a:endParaRPr lang="tr-TR" dirty="0" smtClean="0"/>
          </a:p>
          <a:p>
            <a:endParaRPr lang="tr-TR" dirty="0"/>
          </a:p>
          <a:p>
            <a:r>
              <a:rPr lang="tr-TR" dirty="0" smtClean="0"/>
              <a:t>Tele-dermatoloji; </a:t>
            </a:r>
          </a:p>
          <a:p>
            <a:r>
              <a:rPr lang="tr-TR" dirty="0" smtClean="0"/>
              <a:t>geleneksel </a:t>
            </a:r>
            <a:r>
              <a:rPr lang="tr-TR" dirty="0"/>
              <a:t>yüz yüze hasta muayenesi olmadan</a:t>
            </a:r>
            <a:r>
              <a:rPr lang="tr-TR" dirty="0" smtClean="0"/>
              <a:t>,</a:t>
            </a:r>
          </a:p>
          <a:p>
            <a:endParaRPr lang="tr-TR" dirty="0" smtClean="0"/>
          </a:p>
          <a:p>
            <a:r>
              <a:rPr lang="tr-TR" dirty="0" smtClean="0"/>
              <a:t> </a:t>
            </a:r>
            <a:r>
              <a:rPr lang="tr-TR" dirty="0"/>
              <a:t>özellikle uzak mesafedeki hastaların klinik bilgilerinin, </a:t>
            </a:r>
            <a:endParaRPr lang="tr-TR" dirty="0" smtClean="0"/>
          </a:p>
          <a:p>
            <a:endParaRPr lang="tr-TR" dirty="0" smtClean="0"/>
          </a:p>
          <a:p>
            <a:r>
              <a:rPr lang="tr-TR" dirty="0" smtClean="0"/>
              <a:t>sayısal </a:t>
            </a:r>
            <a:r>
              <a:rPr lang="tr-TR" dirty="0"/>
              <a:t>(dijital) fotoğraf ya da videolarının transferiyle değerlendirilmesi, </a:t>
            </a:r>
            <a:endParaRPr lang="tr-TR" dirty="0" smtClean="0"/>
          </a:p>
          <a:p>
            <a:endParaRPr lang="tr-TR" dirty="0" smtClean="0"/>
          </a:p>
          <a:p>
            <a:r>
              <a:rPr lang="tr-TR" dirty="0" smtClean="0"/>
              <a:t>bu </a:t>
            </a:r>
            <a:r>
              <a:rPr lang="tr-TR" dirty="0"/>
              <a:t>yolla tanı konulması ve mümkünse tedavi kararı verilmesine olanak sağlayan yeni bir teknolojidir.</a:t>
            </a:r>
          </a:p>
          <a:p>
            <a:endParaRPr lang="tr-TR" dirty="0"/>
          </a:p>
        </p:txBody>
      </p:sp>
    </p:spTree>
    <p:extLst>
      <p:ext uri="{BB962C8B-B14F-4D97-AF65-F5344CB8AC3E}">
        <p14:creationId xmlns:p14="http://schemas.microsoft.com/office/powerpoint/2010/main" xmlns="" val="195369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a:xfrm>
            <a:off x="762000" y="685800"/>
            <a:ext cx="7543800" cy="4471392"/>
          </a:xfrm>
        </p:spPr>
        <p:txBody>
          <a:bodyPr>
            <a:normAutofit fontScale="70000" lnSpcReduction="20000"/>
          </a:bodyPr>
          <a:lstStyle/>
          <a:p>
            <a:r>
              <a:rPr lang="tr-TR" dirty="0"/>
              <a:t>Tele-dermatoloji; insan derisinde oluşan hastalıkların (deri ve deri tümörleri vb.) görülebilir ışıklı görüntülerinin (fotoğraf ya da video), hastalık sınıflaması ve teşhisi için aktarılmasını ifade eder. </a:t>
            </a:r>
            <a:endParaRPr lang="tr-TR" dirty="0" smtClean="0"/>
          </a:p>
          <a:p>
            <a:endParaRPr lang="tr-TR" dirty="0"/>
          </a:p>
          <a:p>
            <a:r>
              <a:rPr lang="tr-TR" dirty="0" smtClean="0"/>
              <a:t>Başka </a:t>
            </a:r>
            <a:r>
              <a:rPr lang="tr-TR" dirty="0"/>
              <a:t>bir ifade ile geleneksel olarak uygulanan ve hastalar ile uzman doktorların karşılıklı olarak aynı ortam içinde yer aldığı muayene şeklinden farklı olarak, iletişim teknolojilerinden faydalanan ve farklı ortamlardaki dermatoloji uzmanlarını ve hastalarını birleştirip uzmanların tanı ve tedavi uyguladıkları yöntemdir. </a:t>
            </a:r>
            <a:endParaRPr lang="tr-TR" dirty="0" smtClean="0"/>
          </a:p>
          <a:p>
            <a:endParaRPr lang="tr-TR" dirty="0"/>
          </a:p>
          <a:p>
            <a:r>
              <a:rPr lang="tr-TR" dirty="0" smtClean="0"/>
              <a:t>Bu </a:t>
            </a:r>
            <a:r>
              <a:rPr lang="tr-TR" dirty="0"/>
              <a:t>süreç, birincil ya da ikincil teşhis şeklinde gerçekleşebilir. </a:t>
            </a:r>
            <a:endParaRPr lang="tr-TR" dirty="0" smtClean="0"/>
          </a:p>
          <a:p>
            <a:endParaRPr lang="tr-TR" dirty="0" smtClean="0"/>
          </a:p>
          <a:p>
            <a:r>
              <a:rPr lang="tr-TR" dirty="0" smtClean="0"/>
              <a:t>Deri </a:t>
            </a:r>
            <a:r>
              <a:rPr lang="tr-TR" dirty="0"/>
              <a:t>kanserlerinin teşhis ve sınıflandırılması, buna en iyi örnektir. </a:t>
            </a:r>
            <a:endParaRPr lang="tr-TR" dirty="0" smtClean="0"/>
          </a:p>
          <a:p>
            <a:endParaRPr lang="tr-TR" dirty="0"/>
          </a:p>
          <a:p>
            <a:r>
              <a:rPr lang="tr-TR" dirty="0" smtClean="0"/>
              <a:t>Dermatoloji</a:t>
            </a:r>
            <a:r>
              <a:rPr lang="tr-TR" dirty="0"/>
              <a:t>, yüksek uzmanlık gerektiren bir disiplin olduğu ve birçok hasta ilk olarak, pratisyen hekimlere başvurduğu için tele-dermatolojinin kullanımı, teşhis sürecini kısaltmak ve uygun tedavinin hızla başlatılmasını sağlamak açısından önemlidir.</a:t>
            </a:r>
          </a:p>
          <a:p>
            <a:endParaRPr lang="tr-TR" dirty="0"/>
          </a:p>
        </p:txBody>
      </p:sp>
    </p:spTree>
    <p:extLst>
      <p:ext uri="{BB962C8B-B14F-4D97-AF65-F5344CB8AC3E}">
        <p14:creationId xmlns:p14="http://schemas.microsoft.com/office/powerpoint/2010/main" xmlns="" val="112672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p:txBody>
          <a:bodyPr/>
          <a:lstStyle/>
          <a:p>
            <a:endParaRPr lang="tr-TR" dirty="0"/>
          </a:p>
        </p:txBody>
      </p:sp>
    </p:spTree>
    <p:extLst>
      <p:ext uri="{BB962C8B-B14F-4D97-AF65-F5344CB8AC3E}">
        <p14:creationId xmlns:p14="http://schemas.microsoft.com/office/powerpoint/2010/main" xmlns="" val="34851674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p:txBody>
          <a:bodyPr>
            <a:normAutofit fontScale="77500" lnSpcReduction="20000"/>
          </a:bodyPr>
          <a:lstStyle/>
          <a:p>
            <a:r>
              <a:rPr lang="tr-TR" dirty="0"/>
              <a:t>İki temel tele-dermatoloji tekniği mevcuttur. </a:t>
            </a:r>
            <a:endParaRPr lang="tr-TR" dirty="0" smtClean="0"/>
          </a:p>
          <a:p>
            <a:endParaRPr lang="tr-TR" dirty="0"/>
          </a:p>
          <a:p>
            <a:r>
              <a:rPr lang="tr-TR" b="1" dirty="0" smtClean="0"/>
              <a:t>(</a:t>
            </a:r>
            <a:r>
              <a:rPr lang="tr-TR" b="1" dirty="0"/>
              <a:t>1) Sakla ve gönder </a:t>
            </a:r>
            <a:r>
              <a:rPr lang="tr-TR" dirty="0"/>
              <a:t>(</a:t>
            </a:r>
            <a:r>
              <a:rPr lang="tr-TR" dirty="0" err="1"/>
              <a:t>Store</a:t>
            </a:r>
            <a:r>
              <a:rPr lang="tr-TR" dirty="0"/>
              <a:t> </a:t>
            </a:r>
            <a:r>
              <a:rPr lang="tr-TR" dirty="0" err="1"/>
              <a:t>and</a:t>
            </a:r>
            <a:r>
              <a:rPr lang="tr-TR" dirty="0"/>
              <a:t> </a:t>
            </a:r>
            <a:r>
              <a:rPr lang="tr-TR" dirty="0" err="1"/>
              <a:t>forward</a:t>
            </a:r>
            <a:r>
              <a:rPr lang="tr-TR" dirty="0"/>
              <a:t>): </a:t>
            </a:r>
            <a:endParaRPr lang="tr-TR" dirty="0" smtClean="0"/>
          </a:p>
          <a:p>
            <a:endParaRPr lang="tr-TR" dirty="0" smtClean="0"/>
          </a:p>
          <a:p>
            <a:r>
              <a:rPr lang="tr-TR" dirty="0" smtClean="0"/>
              <a:t>Danışılacak </a:t>
            </a:r>
            <a:r>
              <a:rPr lang="tr-TR" dirty="0"/>
              <a:t>hastanın tele-dermatoloji konsültasyon merkezinde uzman ya da pratisyen tarafından fotoğrafının çekilmesi, bu merkezde resimlerin (imajların) depolanması ve tele-dermatoloji uzmanlık merkezine aktarılmasıdır. </a:t>
            </a:r>
            <a:endParaRPr lang="tr-TR" dirty="0" smtClean="0"/>
          </a:p>
          <a:p>
            <a:endParaRPr lang="tr-TR" dirty="0" smtClean="0"/>
          </a:p>
          <a:p>
            <a:r>
              <a:rPr lang="tr-TR" dirty="0" smtClean="0"/>
              <a:t>Konsültasyon </a:t>
            </a:r>
            <a:r>
              <a:rPr lang="tr-TR" dirty="0"/>
              <a:t>ve uzmanlık merkezi arasında eşzamanlı hareket etme zorunluluğu yoktur. </a:t>
            </a:r>
            <a:endParaRPr lang="tr-TR" dirty="0" smtClean="0"/>
          </a:p>
          <a:p>
            <a:endParaRPr lang="tr-TR" dirty="0" smtClean="0"/>
          </a:p>
          <a:p>
            <a:r>
              <a:rPr lang="tr-TR" dirty="0" smtClean="0"/>
              <a:t>Bu </a:t>
            </a:r>
            <a:r>
              <a:rPr lang="tr-TR" dirty="0"/>
              <a:t>yöntemi kullanan personelin, bilgisayar teknolojisi hakkında yeterli birikime sahip olması, değilse eğitim alması zorunludur. </a:t>
            </a:r>
          </a:p>
        </p:txBody>
      </p:sp>
    </p:spTree>
    <p:extLst>
      <p:ext uri="{BB962C8B-B14F-4D97-AF65-F5344CB8AC3E}">
        <p14:creationId xmlns:p14="http://schemas.microsoft.com/office/powerpoint/2010/main" xmlns="" val="13881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p:txBody>
          <a:bodyPr>
            <a:normAutofit fontScale="77500" lnSpcReduction="20000"/>
          </a:bodyPr>
          <a:lstStyle/>
          <a:p>
            <a:r>
              <a:rPr lang="tr-TR" dirty="0"/>
              <a:t>Video konferans yönteminden daha kolay ve daha az maliyetli bir tekniktir. </a:t>
            </a:r>
            <a:endParaRPr lang="tr-TR" dirty="0" smtClean="0"/>
          </a:p>
          <a:p>
            <a:endParaRPr lang="tr-TR" dirty="0" smtClean="0"/>
          </a:p>
          <a:p>
            <a:r>
              <a:rPr lang="tr-TR" b="1" dirty="0" smtClean="0"/>
              <a:t>(</a:t>
            </a:r>
            <a:r>
              <a:rPr lang="tr-TR" b="1" dirty="0"/>
              <a:t>2) Gerçek zamanlı (Real-time): </a:t>
            </a:r>
            <a:endParaRPr lang="tr-TR" b="1" dirty="0" smtClean="0"/>
          </a:p>
          <a:p>
            <a:endParaRPr lang="tr-TR" b="1" dirty="0" smtClean="0"/>
          </a:p>
          <a:p>
            <a:r>
              <a:rPr lang="tr-TR" dirty="0" smtClean="0"/>
              <a:t>Modern </a:t>
            </a:r>
            <a:r>
              <a:rPr lang="tr-TR" dirty="0"/>
              <a:t>canlı video konferans cihazları kullanılarak iki veya daha fazla klinik arasında eşzamanlı hasta değerlendirmeye olanak sağlayan bir sistemdir. </a:t>
            </a:r>
            <a:endParaRPr lang="tr-TR" dirty="0" smtClean="0"/>
          </a:p>
          <a:p>
            <a:endParaRPr lang="tr-TR" dirty="0"/>
          </a:p>
          <a:p>
            <a:r>
              <a:rPr lang="tr-TR" dirty="0" smtClean="0"/>
              <a:t>Sakla </a:t>
            </a:r>
            <a:r>
              <a:rPr lang="tr-TR" dirty="0"/>
              <a:t>ve gönder yöntemine göre daha maliyetlidir. </a:t>
            </a:r>
            <a:endParaRPr lang="tr-TR" dirty="0" smtClean="0"/>
          </a:p>
          <a:p>
            <a:endParaRPr lang="tr-TR" dirty="0"/>
          </a:p>
          <a:p>
            <a:r>
              <a:rPr lang="tr-TR" dirty="0" smtClean="0"/>
              <a:t>Ekipman</a:t>
            </a:r>
            <a:r>
              <a:rPr lang="tr-TR" dirty="0"/>
              <a:t>, Uzmanlık Merkezi’nin hastayı video bağlantısı sayesinde doğrudan görmesini sağlarken, hastayla doktor arasında doğrudan etkileşimine de olanak sağlamış olur.</a:t>
            </a:r>
          </a:p>
        </p:txBody>
      </p:sp>
    </p:spTree>
    <p:extLst>
      <p:ext uri="{BB962C8B-B14F-4D97-AF65-F5344CB8AC3E}">
        <p14:creationId xmlns:p14="http://schemas.microsoft.com/office/powerpoint/2010/main" xmlns="" val="362263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p:txBody>
          <a:bodyPr>
            <a:normAutofit fontScale="85000" lnSpcReduction="20000"/>
          </a:bodyPr>
          <a:lstStyle/>
          <a:p>
            <a:r>
              <a:rPr lang="tr-TR" dirty="0"/>
              <a:t>Tele-dermatoloji ile ilgili yapılan çalışmalara hastalar açısından bakıldığında</a:t>
            </a:r>
            <a:r>
              <a:rPr lang="tr-TR" dirty="0" smtClean="0"/>
              <a:t>;</a:t>
            </a:r>
          </a:p>
          <a:p>
            <a:endParaRPr lang="tr-TR" dirty="0" smtClean="0"/>
          </a:p>
          <a:p>
            <a:r>
              <a:rPr lang="tr-TR" dirty="0" smtClean="0"/>
              <a:t>tele-dermatoloji </a:t>
            </a:r>
            <a:r>
              <a:rPr lang="tr-TR" dirty="0"/>
              <a:t>uygulamalarında sakla gönder yönteminin rahatlıkla hastalar tarafından kullanılabileceği ve bunun hastalara zaman kazandıracağı, bekleme süresini kısaltacağı, </a:t>
            </a:r>
            <a:endParaRPr lang="tr-TR" dirty="0" smtClean="0"/>
          </a:p>
          <a:p>
            <a:endParaRPr lang="tr-TR" dirty="0" smtClean="0"/>
          </a:p>
          <a:p>
            <a:r>
              <a:rPr lang="tr-TR" dirty="0" smtClean="0"/>
              <a:t>rutin </a:t>
            </a:r>
            <a:r>
              <a:rPr lang="tr-TR" dirty="0"/>
              <a:t>kontrollerde başarılı olacağı, </a:t>
            </a:r>
            <a:endParaRPr lang="tr-TR" dirty="0" smtClean="0"/>
          </a:p>
          <a:p>
            <a:endParaRPr lang="tr-TR" dirty="0" smtClean="0"/>
          </a:p>
          <a:p>
            <a:r>
              <a:rPr lang="tr-TR" dirty="0" smtClean="0"/>
              <a:t>ortaya </a:t>
            </a:r>
            <a:r>
              <a:rPr lang="tr-TR" dirty="0"/>
              <a:t>konulmuştur. </a:t>
            </a:r>
            <a:endParaRPr lang="tr-TR" dirty="0" smtClean="0"/>
          </a:p>
          <a:p>
            <a:endParaRPr lang="tr-TR" dirty="0"/>
          </a:p>
          <a:p>
            <a:r>
              <a:rPr lang="tr-TR" dirty="0" smtClean="0"/>
              <a:t>Ayrıca </a:t>
            </a:r>
            <a:r>
              <a:rPr lang="tr-TR" dirty="0"/>
              <a:t>kırsal kesimde ya da dermatoloji hizmetine erişmenin güç olduğu bölgelerde bu tarz sistemlerin etkili olduğu da vurgulanmıştır. </a:t>
            </a:r>
          </a:p>
        </p:txBody>
      </p:sp>
    </p:spTree>
    <p:extLst>
      <p:ext uri="{BB962C8B-B14F-4D97-AF65-F5344CB8AC3E}">
        <p14:creationId xmlns:p14="http://schemas.microsoft.com/office/powerpoint/2010/main" xmlns="" val="48686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Çalışmaların bir kısmı bire bir kontrole göre sakla gönder yönteminin hastanın tedavi edilmesi açısından farkı olmadığını belirtmişse de; </a:t>
            </a:r>
            <a:endParaRPr lang="tr-TR" dirty="0" smtClean="0"/>
          </a:p>
          <a:p>
            <a:endParaRPr lang="tr-TR" dirty="0" smtClean="0"/>
          </a:p>
          <a:p>
            <a:r>
              <a:rPr lang="tr-TR" dirty="0" smtClean="0"/>
              <a:t>bazı </a:t>
            </a:r>
            <a:r>
              <a:rPr lang="tr-TR" dirty="0"/>
              <a:t>çalışmalarda da bire bir kontrolün sakla göndere göre çok farklı şekilde başarılı olduğunu ve doktorların bire bir kontrolü tercih ettiklerini ortaya koymuştur. </a:t>
            </a:r>
            <a:endParaRPr lang="tr-TR" dirty="0" smtClean="0"/>
          </a:p>
          <a:p>
            <a:endParaRPr lang="tr-TR" dirty="0"/>
          </a:p>
          <a:p>
            <a:r>
              <a:rPr lang="tr-TR" dirty="0" smtClean="0"/>
              <a:t>Birçok </a:t>
            </a:r>
            <a:r>
              <a:rPr lang="tr-TR" dirty="0"/>
              <a:t>çalışmada da hastaların sakla gönder yöntemine göre doktorla daha fazla etkileşimde oldukları video konferans veya bire bir kontrol gibi yöntemleri daha güvenilir buldukları ortaya konulmuştur.</a:t>
            </a:r>
          </a:p>
          <a:p>
            <a:endParaRPr lang="tr-TR" dirty="0"/>
          </a:p>
        </p:txBody>
      </p:sp>
    </p:spTree>
    <p:extLst>
      <p:ext uri="{BB962C8B-B14F-4D97-AF65-F5344CB8AC3E}">
        <p14:creationId xmlns:p14="http://schemas.microsoft.com/office/powerpoint/2010/main" xmlns="" val="328642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effectLst/>
              </a:rPr>
              <a:t>Tele-Dermatoloji</a:t>
            </a:r>
            <a:endParaRPr lang="tr-TR" dirty="0"/>
          </a:p>
        </p:txBody>
      </p:sp>
      <p:sp>
        <p:nvSpPr>
          <p:cNvPr id="3" name="İçerik Yer Tutucusu 2"/>
          <p:cNvSpPr>
            <a:spLocks noGrp="1"/>
          </p:cNvSpPr>
          <p:nvPr>
            <p:ph idx="1"/>
          </p:nvPr>
        </p:nvSpPr>
        <p:spPr>
          <a:xfrm>
            <a:off x="762000" y="685800"/>
            <a:ext cx="7543800" cy="4543400"/>
          </a:xfrm>
        </p:spPr>
        <p:txBody>
          <a:bodyPr>
            <a:normAutofit fontScale="85000" lnSpcReduction="20000"/>
          </a:bodyPr>
          <a:lstStyle/>
          <a:p>
            <a:r>
              <a:rPr lang="tr-TR" dirty="0"/>
              <a:t>Tele-dermatoloji; tanı, </a:t>
            </a:r>
            <a:r>
              <a:rPr lang="tr-TR" dirty="0" err="1"/>
              <a:t>triaj</a:t>
            </a:r>
            <a:r>
              <a:rPr lang="tr-TR" dirty="0"/>
              <a:t>, tedavi, danışma gibi birçok değişik amaçla kullanılabilir. </a:t>
            </a:r>
            <a:endParaRPr lang="tr-TR" dirty="0" smtClean="0"/>
          </a:p>
          <a:p>
            <a:endParaRPr lang="tr-TR" dirty="0"/>
          </a:p>
          <a:p>
            <a:r>
              <a:rPr lang="tr-TR" dirty="0" smtClean="0"/>
              <a:t>Birinci </a:t>
            </a:r>
            <a:r>
              <a:rPr lang="tr-TR" dirty="0"/>
              <a:t>basamak sağlık kuruluşlarından ikinci veya üçüncü basamak dermatoloji kliniklerine hasta seçimi ve yönlendirilmesinde kullanılmıştır. </a:t>
            </a:r>
            <a:endParaRPr lang="tr-TR" dirty="0" smtClean="0"/>
          </a:p>
          <a:p>
            <a:endParaRPr lang="tr-TR" dirty="0"/>
          </a:p>
          <a:p>
            <a:r>
              <a:rPr lang="tr-TR" dirty="0" smtClean="0"/>
              <a:t>Son </a:t>
            </a:r>
            <a:r>
              <a:rPr lang="tr-TR" dirty="0"/>
              <a:t>yıllarda, tele-dermatoloji teknikleri yeni kullanım alanları bulmuştur. </a:t>
            </a:r>
            <a:endParaRPr lang="tr-TR" dirty="0" smtClean="0"/>
          </a:p>
          <a:p>
            <a:endParaRPr lang="tr-TR" dirty="0"/>
          </a:p>
          <a:p>
            <a:r>
              <a:rPr lang="tr-TR" dirty="0" smtClean="0"/>
              <a:t>Tele-dermatoloji </a:t>
            </a:r>
            <a:r>
              <a:rPr lang="tr-TR" dirty="0"/>
              <a:t>sayesinde </a:t>
            </a:r>
            <a:r>
              <a:rPr lang="tr-TR" dirty="0" err="1"/>
              <a:t>melanoma</a:t>
            </a:r>
            <a:r>
              <a:rPr lang="tr-TR" dirty="0"/>
              <a:t> taraması ve takibinde</a:t>
            </a:r>
            <a:r>
              <a:rPr lang="tr-TR" dirty="0" smtClean="0"/>
              <a:t>,</a:t>
            </a:r>
          </a:p>
          <a:p>
            <a:r>
              <a:rPr lang="tr-TR" dirty="0" smtClean="0"/>
              <a:t> </a:t>
            </a:r>
          </a:p>
          <a:p>
            <a:r>
              <a:rPr lang="tr-TR" dirty="0" smtClean="0"/>
              <a:t>pigmente </a:t>
            </a:r>
            <a:r>
              <a:rPr lang="tr-TR" dirty="0"/>
              <a:t>lezyonların tanı ve tedavisinde yeni, </a:t>
            </a:r>
            <a:endParaRPr lang="tr-TR" dirty="0" smtClean="0"/>
          </a:p>
          <a:p>
            <a:endParaRPr lang="tr-TR" dirty="0" smtClean="0"/>
          </a:p>
          <a:p>
            <a:r>
              <a:rPr lang="tr-TR" dirty="0" smtClean="0"/>
              <a:t>kolay </a:t>
            </a:r>
            <a:r>
              <a:rPr lang="tr-TR" dirty="0"/>
              <a:t>ve düşük maliyetli </a:t>
            </a:r>
            <a:r>
              <a:rPr lang="tr-TR" dirty="0" err="1"/>
              <a:t>triaj</a:t>
            </a:r>
            <a:r>
              <a:rPr lang="tr-TR" dirty="0"/>
              <a:t> uygulamalarının kapıları açılmıştır.</a:t>
            </a:r>
          </a:p>
          <a:p>
            <a:endParaRPr lang="tr-TR" dirty="0"/>
          </a:p>
        </p:txBody>
      </p:sp>
    </p:spTree>
    <p:extLst>
      <p:ext uri="{BB962C8B-B14F-4D97-AF65-F5344CB8AC3E}">
        <p14:creationId xmlns:p14="http://schemas.microsoft.com/office/powerpoint/2010/main" xmlns="" val="206792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effectLst/>
              </a:rPr>
              <a:t> </a:t>
            </a:r>
            <a:br>
              <a:rPr lang="tr-TR" dirty="0">
                <a:effectLst/>
              </a:rPr>
            </a:br>
            <a:r>
              <a:rPr lang="tr-TR" b="1" dirty="0" smtClean="0">
                <a:effectLst/>
              </a:rPr>
              <a:t>Tele-Psikiyatri</a:t>
            </a:r>
            <a:endParaRPr lang="tr-TR" dirty="0"/>
          </a:p>
        </p:txBody>
      </p:sp>
      <p:sp>
        <p:nvSpPr>
          <p:cNvPr id="3" name="İçerik Yer Tutucusu 2"/>
          <p:cNvSpPr>
            <a:spLocks noGrp="1"/>
          </p:cNvSpPr>
          <p:nvPr>
            <p:ph idx="1"/>
          </p:nvPr>
        </p:nvSpPr>
        <p:spPr/>
        <p:txBody>
          <a:bodyPr>
            <a:normAutofit fontScale="62500" lnSpcReduction="20000"/>
          </a:bodyPr>
          <a:lstStyle/>
          <a:p>
            <a:r>
              <a:rPr lang="tr-TR" dirty="0"/>
              <a:t>Tele-psikiyatri, ruh ve sinir hastalığı olan bir hastanın bir psikiyatr tarafından tele-konsültasyona tabi tutulması şeklinde gerçekleşir. </a:t>
            </a:r>
            <a:endParaRPr lang="tr-TR" dirty="0" smtClean="0"/>
          </a:p>
          <a:p>
            <a:endParaRPr lang="tr-TR" dirty="0"/>
          </a:p>
          <a:p>
            <a:r>
              <a:rPr lang="tr-TR" dirty="0" smtClean="0"/>
              <a:t>Yapılan </a:t>
            </a:r>
            <a:r>
              <a:rPr lang="tr-TR" dirty="0"/>
              <a:t>çalışmalar göstermiştir ki tele-psikiyatri uygulaması; çoğu hasta için yüz-yüze psikiyatri tedavisi ile eşdeğerdir. </a:t>
            </a:r>
            <a:endParaRPr lang="tr-TR" dirty="0" smtClean="0"/>
          </a:p>
          <a:p>
            <a:endParaRPr lang="tr-TR" dirty="0"/>
          </a:p>
          <a:p>
            <a:r>
              <a:rPr lang="tr-TR" dirty="0" smtClean="0"/>
              <a:t>Amerikan </a:t>
            </a:r>
            <a:r>
              <a:rPr lang="tr-TR" dirty="0"/>
              <a:t>Psikiyatri Derneği öncelikle canlı video telekonferans kullanarak yetersiz hizmet alan ya da uzak bölgelerdeki psikiyatri hastaları için tele-psikiyatriyi teşvik etmektedir. </a:t>
            </a:r>
            <a:endParaRPr lang="tr-TR" dirty="0" smtClean="0"/>
          </a:p>
          <a:p>
            <a:endParaRPr lang="tr-TR" dirty="0"/>
          </a:p>
          <a:p>
            <a:r>
              <a:rPr lang="tr-TR" dirty="0" smtClean="0"/>
              <a:t>Tele-oturum </a:t>
            </a:r>
            <a:r>
              <a:rPr lang="tr-TR" dirty="0"/>
              <a:t>(</a:t>
            </a:r>
            <a:r>
              <a:rPr lang="tr-TR" dirty="0" err="1"/>
              <a:t>telesession</a:t>
            </a:r>
            <a:r>
              <a:rPr lang="tr-TR" dirty="0"/>
              <a:t>) esnasında bireysel ya da grup terapisi yapılabilir. </a:t>
            </a:r>
            <a:endParaRPr lang="tr-TR" dirty="0" smtClean="0"/>
          </a:p>
          <a:p>
            <a:endParaRPr lang="tr-TR" dirty="0"/>
          </a:p>
          <a:p>
            <a:r>
              <a:rPr lang="tr-TR" dirty="0" smtClean="0"/>
              <a:t>İkinci </a:t>
            </a:r>
            <a:r>
              <a:rPr lang="tr-TR" dirty="0"/>
              <a:t>bir seçenek olarak da, ilaçla tedavi konusunda anlaşılabilir. </a:t>
            </a:r>
            <a:endParaRPr lang="tr-TR" dirty="0" smtClean="0"/>
          </a:p>
          <a:p>
            <a:endParaRPr lang="tr-TR" dirty="0"/>
          </a:p>
          <a:p>
            <a:r>
              <a:rPr lang="tr-TR" dirty="0" smtClean="0"/>
              <a:t>Diğer </a:t>
            </a:r>
            <a:r>
              <a:rPr lang="tr-TR" dirty="0"/>
              <a:t>uygulamalarda olduğu gibi tele-psikiyatri uygulamasında da her psikiyatri hastasına ulaşım hedeflenmektedir.</a:t>
            </a:r>
          </a:p>
          <a:p>
            <a:endParaRPr lang="tr-TR" dirty="0"/>
          </a:p>
        </p:txBody>
      </p:sp>
    </p:spTree>
    <p:extLst>
      <p:ext uri="{BB962C8B-B14F-4D97-AF65-F5344CB8AC3E}">
        <p14:creationId xmlns:p14="http://schemas.microsoft.com/office/powerpoint/2010/main" xmlns="" val="56343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KAYNAKÇA</a:t>
            </a:r>
            <a:endParaRPr lang="tr-TR" dirty="0"/>
          </a:p>
        </p:txBody>
      </p:sp>
      <p:sp>
        <p:nvSpPr>
          <p:cNvPr id="3" name="2 İçerik Yer Tutucusu"/>
          <p:cNvSpPr>
            <a:spLocks noGrp="1"/>
          </p:cNvSpPr>
          <p:nvPr>
            <p:ph idx="1"/>
          </p:nvPr>
        </p:nvSpPr>
        <p:spPr/>
        <p:txBody>
          <a:bodyPr/>
          <a:lstStyle/>
          <a:p>
            <a:r>
              <a:rPr lang="tr-TR" dirty="0" smtClean="0"/>
              <a:t>T.C. </a:t>
            </a:r>
            <a:r>
              <a:rPr lang="tr-TR" smtClean="0"/>
              <a:t>ANADOLU ÜNİVERSİTESİ YAYINI NO: 2862 AÇIKÖĞRETİM FAKÜLTESİ YAYINI NO: 1819 SAĞLIK KURUMLARINDA BİLGİ SİSTEMLERİ</a:t>
            </a:r>
            <a:endParaRPr lang="tr-TR" smtClean="0">
              <a:solidFill>
                <a:srgbClr val="FF0000"/>
              </a:solidFill>
            </a:endParaRPr>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mmn new</Template>
  <TotalTime>1485</TotalTime>
  <Words>4017</Words>
  <Application>Microsoft Office PowerPoint</Application>
  <PresentationFormat>Ekran Gösterisi (4:3)</PresentationFormat>
  <Paragraphs>565</Paragraphs>
  <Slides>66</Slides>
  <Notes>0</Notes>
  <HiddenSlides>0</HiddenSlides>
  <MMClips>0</MMClips>
  <ScaleCrop>false</ScaleCrop>
  <HeadingPairs>
    <vt:vector size="4" baseType="variant">
      <vt:variant>
        <vt:lpstr>Tema</vt:lpstr>
      </vt:variant>
      <vt:variant>
        <vt:i4>1</vt:i4>
      </vt:variant>
      <vt:variant>
        <vt:lpstr>Slayt Başlıkları</vt:lpstr>
      </vt:variant>
      <vt:variant>
        <vt:i4>66</vt:i4>
      </vt:variant>
    </vt:vector>
  </HeadingPairs>
  <TitlesOfParts>
    <vt:vector size="67" baseType="lpstr">
      <vt:lpstr>NewsPrint</vt:lpstr>
      <vt:lpstr>Öğr. Gör. Fatih Mehmet ŞAHİN.</vt:lpstr>
      <vt:lpstr>e-SAĞLIĞIN TANIMI VE AMAÇLARI</vt:lpstr>
      <vt:lpstr>e-SAĞLIĞIN TANIMI VE AMAÇLARI</vt:lpstr>
      <vt:lpstr>e-SAĞLIĞIN TANIMI VE AMAÇLARI</vt:lpstr>
      <vt:lpstr>e-SAĞLIĞIN TANIMI VE AMAÇLARI</vt:lpstr>
      <vt:lpstr>e-SAĞLIĞIN TANIMI VE AMAÇLARI</vt:lpstr>
      <vt:lpstr>e-SAĞLIĞIN TANIMI VE AMAÇLARI</vt:lpstr>
      <vt:lpstr>e-SAĞLIĞIN GELİŞİMİ VE ÖNEMİ</vt:lpstr>
      <vt:lpstr>e-SAĞLIĞIN GELİŞİMİ VE ÖNEMİ</vt:lpstr>
      <vt:lpstr>e-SAĞLIĞIN GELİŞİMİ VE ÖNEMİ</vt:lpstr>
      <vt:lpstr>e-SAĞLIĞIN GELİŞİMİ VE ÖNEMİ</vt:lpstr>
      <vt:lpstr>e-SAĞLIĞIN GELİŞİMİ VE ÖNEMİ</vt:lpstr>
      <vt:lpstr>e-SAĞLIĞIN GELİŞİMİ VE ÖNEMİ</vt:lpstr>
      <vt:lpstr>e-SAĞLIĞIN GELİŞİMİ VE ÖNEMİ</vt:lpstr>
      <vt:lpstr>e-SAĞLIĞIN GELİŞİMİ VE ÖNEMİ</vt:lpstr>
      <vt:lpstr>e-SAĞLIĞIN KULLANIM ALANLARI</vt:lpstr>
      <vt:lpstr>  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Tele-Tıp</vt:lpstr>
      <vt:lpstr>Tele-Radyoloji </vt:lpstr>
      <vt:lpstr>Tele-Radyoloji </vt:lpstr>
      <vt:lpstr>Tele-Radyoloji </vt:lpstr>
      <vt:lpstr>Tele-Radyoloji </vt:lpstr>
      <vt:lpstr>Tele-Radyoloji </vt:lpstr>
      <vt:lpstr>Tele-Radyoloji</vt:lpstr>
      <vt:lpstr>Tele-Patoloji</vt:lpstr>
      <vt:lpstr>Tele-Patoloji</vt:lpstr>
      <vt:lpstr>Tele-Patoloji</vt:lpstr>
      <vt:lpstr>Tele-Patoloji</vt:lpstr>
      <vt:lpstr>Tele-Patoloji</vt:lpstr>
      <vt:lpstr>Tele-Patoloji</vt:lpstr>
      <vt:lpstr>Tele-Patoloji</vt:lpstr>
      <vt:lpstr>Tele-Patoloji</vt:lpstr>
      <vt:lpstr>Tele-Patoloji</vt:lpstr>
      <vt:lpstr>  Tele-Kardiyoloji</vt:lpstr>
      <vt:lpstr>Tele-Kardiyoloji</vt:lpstr>
      <vt:lpstr>Tele-Kardiyoloji</vt:lpstr>
      <vt:lpstr>Tele-Kardiyoloji</vt:lpstr>
      <vt:lpstr>Tele-Kardiyoloji</vt:lpstr>
      <vt:lpstr>Tele-Kardiyoloji</vt:lpstr>
      <vt:lpstr>Tele-Kardiyoloji</vt:lpstr>
      <vt:lpstr>Tele-Kardiyoloji</vt:lpstr>
      <vt:lpstr>Tele-Dermatoloji</vt:lpstr>
      <vt:lpstr>Tele-Dermatoloji</vt:lpstr>
      <vt:lpstr>Tele-Dermatoloji</vt:lpstr>
      <vt:lpstr>Tele-Dermatoloji</vt:lpstr>
      <vt:lpstr>Tele-Dermatoloji</vt:lpstr>
      <vt:lpstr>Tele-Dermatoloji</vt:lpstr>
      <vt:lpstr>Tele-Dermatoloji</vt:lpstr>
      <vt:lpstr>Tele-Dermatoloji</vt:lpstr>
      <vt:lpstr>  Tele-Psikiyatri</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Sağlık Bakanlığı Hastane Otomasyonu Çerçeve İlkeleri</dc:title>
  <dc:creator>kaümühfak</dc:creator>
  <cp:lastModifiedBy>FATİH MEHMET ŞAHİN</cp:lastModifiedBy>
  <cp:revision>547</cp:revision>
  <dcterms:created xsi:type="dcterms:W3CDTF">2015-05-26T07:42:36Z</dcterms:created>
  <dcterms:modified xsi:type="dcterms:W3CDTF">2020-01-14T21:30:00Z</dcterms:modified>
</cp:coreProperties>
</file>