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23720DD-5B6D-40BF-8493-A6B52D484E6B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0070C0"/>
                </a:solidFill>
              </a:rPr>
              <a:t>Hastane Bilgi Sistemleri</a:t>
            </a:r>
            <a:br>
              <a:rPr lang="tr-TR" b="1" dirty="0">
                <a:solidFill>
                  <a:srgbClr val="0070C0"/>
                </a:solidFill>
              </a:rPr>
            </a:br>
            <a:r>
              <a:rPr lang="tr-TR" b="1" dirty="0">
                <a:solidFill>
                  <a:srgbClr val="0070C0"/>
                </a:solidFill>
              </a:rPr>
              <a:t>Kurulum Süreci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tx1"/>
                </a:solidFill>
              </a:rPr>
              <a:t>Öğr</a:t>
            </a:r>
            <a:r>
              <a:rPr lang="tr-TR" b="1" dirty="0" smtClean="0">
                <a:solidFill>
                  <a:schemeClr val="tx1"/>
                </a:solidFill>
              </a:rPr>
              <a:t>. Gör. Fatih Mehmet ŞAHİN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997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HASTA BİLGİ SİSTEMİ KURULUM SÜRECİ NEDİR?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Günümüz hastanelerinde tüm profesyonellerin hizmet sunumlarında çok çeşitli ve farklı </a:t>
            </a:r>
            <a:r>
              <a:rPr lang="tr-TR" dirty="0" smtClean="0"/>
              <a:t>düzeylerde veriler kullanılmaktadır</a:t>
            </a:r>
            <a:r>
              <a:rPr lang="tr-TR" dirty="0"/>
              <a:t>.</a:t>
            </a:r>
            <a:r>
              <a:rPr lang="tr-TR" b="1" dirty="0"/>
              <a:t> </a:t>
            </a:r>
            <a:r>
              <a:rPr lang="tr-TR" b="1" dirty="0" smtClean="0"/>
              <a:t>Bu </a:t>
            </a:r>
            <a:r>
              <a:rPr lang="tr-TR" b="1" dirty="0"/>
              <a:t>veriler</a:t>
            </a:r>
            <a:r>
              <a:rPr lang="tr-TR" b="1" dirty="0" smtClean="0"/>
              <a:t>;</a:t>
            </a:r>
          </a:p>
          <a:p>
            <a:r>
              <a:rPr lang="tr-TR" dirty="0"/>
              <a:t>Tıp profesyonellerinin, tanı ve tedavi sürecinde klinik, poliklinik, ameliyathane, yoğun </a:t>
            </a:r>
            <a:r>
              <a:rPr lang="tr-TR" dirty="0" smtClean="0"/>
              <a:t>bakımlar vb</a:t>
            </a:r>
            <a:r>
              <a:rPr lang="tr-TR" dirty="0"/>
              <a:t>. birimlerde uzmanlık bilgileri ile oluşan tıbbı verilerin yanı sıra, MR, CT, USG </a:t>
            </a:r>
            <a:r>
              <a:rPr lang="tr-TR" dirty="0" smtClean="0"/>
              <a:t>ve görüntüleme </a:t>
            </a:r>
            <a:r>
              <a:rPr lang="tr-TR" dirty="0"/>
              <a:t>cihazlarından elde edilen veriler ile farklı </a:t>
            </a:r>
            <a:r>
              <a:rPr lang="tr-TR" dirty="0" err="1"/>
              <a:t>laboratuarlarda</a:t>
            </a:r>
            <a:r>
              <a:rPr lang="tr-TR" dirty="0"/>
              <a:t> oluşan ve “</a:t>
            </a:r>
            <a:r>
              <a:rPr lang="tr-TR" dirty="0" smtClean="0"/>
              <a:t>tedavi planlamasında</a:t>
            </a:r>
            <a:r>
              <a:rPr lang="tr-TR" dirty="0"/>
              <a:t>” kullanılan veriler,</a:t>
            </a:r>
          </a:p>
          <a:p>
            <a:r>
              <a:rPr lang="tr-TR" dirty="0" smtClean="0"/>
              <a:t>“</a:t>
            </a:r>
            <a:r>
              <a:rPr lang="tr-TR" dirty="0"/>
              <a:t>Hasta Bakım Planında” yer alan hemşire, eczacı, diyetisyen, sosyal çalışmacı, vb. </a:t>
            </a:r>
            <a:r>
              <a:rPr lang="tr-TR" dirty="0" smtClean="0"/>
              <a:t>meslek gruplarının </a:t>
            </a:r>
            <a:r>
              <a:rPr lang="tr-TR" dirty="0"/>
              <a:t>hizmet sunumunda oluşturduğu veriler,</a:t>
            </a:r>
          </a:p>
        </p:txBody>
      </p:sp>
    </p:spTree>
    <p:extLst>
      <p:ext uri="{BB962C8B-B14F-4D97-AF65-F5344CB8AC3E}">
        <p14:creationId xmlns:p14="http://schemas.microsoft.com/office/powerpoint/2010/main" xmlns="" val="95890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HASTA BİLGİ SİSTEMİ KURULUM SÜRECİ NEDİR?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/>
              <a:t>Hasta dosyası, eczane, tıbbi malzeme vb. birimlerde oluşan </a:t>
            </a:r>
            <a:r>
              <a:rPr lang="tr-TR" dirty="0" smtClean="0"/>
              <a:t>veriler, Bina </a:t>
            </a:r>
            <a:r>
              <a:rPr lang="tr-TR" dirty="0"/>
              <a:t>yönetim sürecinde oluşan veriler,</a:t>
            </a:r>
          </a:p>
          <a:p>
            <a:pPr algn="just"/>
            <a:r>
              <a:rPr lang="tr-TR" dirty="0" smtClean="0"/>
              <a:t>Geri </a:t>
            </a:r>
            <a:r>
              <a:rPr lang="tr-TR" dirty="0"/>
              <a:t>ödeme kuruluşlarına yapılan faturalarda kullanılan veriler ile hastanenin finansal ve </a:t>
            </a:r>
            <a:r>
              <a:rPr lang="tr-TR" dirty="0" smtClean="0"/>
              <a:t>mali düzenlemelerinden </a:t>
            </a:r>
            <a:r>
              <a:rPr lang="tr-TR" dirty="0"/>
              <a:t>oluşan çok farklı </a:t>
            </a:r>
            <a:r>
              <a:rPr lang="tr-TR" dirty="0" smtClean="0"/>
              <a:t>verilerden </a:t>
            </a:r>
            <a:r>
              <a:rPr lang="tr-TR" dirty="0"/>
              <a:t>oluşmaktadır</a:t>
            </a:r>
            <a:r>
              <a:rPr lang="tr-TR" dirty="0" smtClean="0"/>
              <a:t>.</a:t>
            </a:r>
          </a:p>
          <a:p>
            <a:pPr algn="just"/>
            <a:r>
              <a:rPr lang="tr-TR" b="1" dirty="0"/>
              <a:t>Hastane Bilgi Sistemlerini; </a:t>
            </a:r>
            <a:r>
              <a:rPr lang="tr-TR" dirty="0"/>
              <a:t>bir hastanenin tüm bilgi işlemlerini kapsayan ve bunun yanı sıra insan </a:t>
            </a:r>
            <a:r>
              <a:rPr lang="tr-TR" dirty="0" smtClean="0"/>
              <a:t>ve teknik </a:t>
            </a:r>
            <a:r>
              <a:rPr lang="tr-TR" dirty="0"/>
              <a:t>aktörlerin her birisinin ayrı ayrı rolleri ile bağlantılı olan </a:t>
            </a:r>
            <a:r>
              <a:rPr lang="tr-TR" dirty="0" err="1" smtClean="0"/>
              <a:t>sosyo</a:t>
            </a:r>
            <a:r>
              <a:rPr lang="tr-TR" dirty="0" smtClean="0"/>
              <a:t> teknik </a:t>
            </a:r>
            <a:r>
              <a:rPr lang="tr-TR" dirty="0"/>
              <a:t>bir sistem </a:t>
            </a:r>
            <a:r>
              <a:rPr lang="tr-TR" dirty="0" smtClean="0"/>
              <a:t>olarak tanımlanabilir.</a:t>
            </a:r>
          </a:p>
          <a:p>
            <a:pPr algn="just"/>
            <a:r>
              <a:rPr lang="tr-TR" b="1" dirty="0"/>
              <a:t>Hastane Bilgi Sistemleri kurulum süreci ise</a:t>
            </a:r>
            <a:r>
              <a:rPr lang="tr-TR" dirty="0"/>
              <a:t>; hastanenin faaliyet gösterdiği çevredeki </a:t>
            </a:r>
            <a:r>
              <a:rPr lang="tr-TR" dirty="0" smtClean="0"/>
              <a:t>kaynakları, hastanenin </a:t>
            </a:r>
            <a:r>
              <a:rPr lang="tr-TR" dirty="0"/>
              <a:t>amaç ve hedefleri ile kurumda kullanılan teknoloji/insan gücünün kalitatif ve </a:t>
            </a:r>
            <a:r>
              <a:rPr lang="tr-TR" dirty="0" smtClean="0"/>
              <a:t>kantitatif özellikleri </a:t>
            </a:r>
            <a:r>
              <a:rPr lang="tr-TR" dirty="0"/>
              <a:t>dikkate alınarak, bilgi sistemlerinin kurumda aktif hale getirilmesi için yapılan </a:t>
            </a:r>
            <a:r>
              <a:rPr lang="tr-TR" dirty="0" smtClean="0"/>
              <a:t>çalışmaların bütünü </a:t>
            </a:r>
            <a:r>
              <a:rPr lang="tr-TR" dirty="0"/>
              <a:t>olarak tanımlanabilir.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521581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HASTANE BİLGİ SİSTEMİ KURULUM SÜRECİ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/>
              <a:t>Bilgi sistemleri kurulum sürecinde </a:t>
            </a:r>
            <a:r>
              <a:rPr lang="tr-TR" dirty="0">
                <a:solidFill>
                  <a:srgbClr val="FF0000"/>
                </a:solidFill>
              </a:rPr>
              <a:t>ilk aşama</a:t>
            </a:r>
            <a:r>
              <a:rPr lang="tr-TR" dirty="0"/>
              <a:t>, mevcut durumun ve gereksinimlerin belirlendiği </a:t>
            </a:r>
            <a:r>
              <a:rPr lang="tr-TR" dirty="0" smtClean="0">
                <a:solidFill>
                  <a:srgbClr val="FF0000"/>
                </a:solidFill>
              </a:rPr>
              <a:t>analiz aşamasıdır.</a:t>
            </a:r>
          </a:p>
          <a:p>
            <a:pPr algn="just"/>
            <a:r>
              <a:rPr lang="tr-TR" dirty="0" smtClean="0">
                <a:solidFill>
                  <a:srgbClr val="FF0000"/>
                </a:solidFill>
              </a:rPr>
              <a:t>İkinci </a:t>
            </a:r>
            <a:r>
              <a:rPr lang="tr-TR" dirty="0">
                <a:solidFill>
                  <a:srgbClr val="FF0000"/>
                </a:solidFill>
              </a:rPr>
              <a:t>aşama da </a:t>
            </a:r>
            <a:r>
              <a:rPr lang="tr-TR" dirty="0"/>
              <a:t>Hastane Bilgi Sisteminin </a:t>
            </a:r>
            <a:r>
              <a:rPr lang="tr-TR" dirty="0">
                <a:solidFill>
                  <a:srgbClr val="FF0000"/>
                </a:solidFill>
              </a:rPr>
              <a:t>tasarımı</a:t>
            </a:r>
            <a:r>
              <a:rPr lang="tr-TR" dirty="0"/>
              <a:t> gelirken, </a:t>
            </a:r>
            <a:r>
              <a:rPr lang="tr-TR" dirty="0">
                <a:solidFill>
                  <a:srgbClr val="FF0000"/>
                </a:solidFill>
              </a:rPr>
              <a:t>sistemin uygulanması </a:t>
            </a:r>
            <a:r>
              <a:rPr lang="tr-TR" dirty="0" smtClean="0">
                <a:solidFill>
                  <a:srgbClr val="FF0000"/>
                </a:solidFill>
              </a:rPr>
              <a:t>ve bakım/değerlendirme </a:t>
            </a:r>
            <a:r>
              <a:rPr lang="tr-TR" dirty="0">
                <a:solidFill>
                  <a:srgbClr val="FF0000"/>
                </a:solidFill>
              </a:rPr>
              <a:t>diğer aşamaları</a:t>
            </a:r>
            <a:r>
              <a:rPr lang="tr-TR" dirty="0"/>
              <a:t> oluşturur. </a:t>
            </a:r>
            <a:endParaRPr lang="tr-TR" dirty="0" smtClean="0"/>
          </a:p>
          <a:p>
            <a:pPr algn="just"/>
            <a:r>
              <a:rPr lang="tr-TR" dirty="0" smtClean="0"/>
              <a:t>Hastane </a:t>
            </a:r>
            <a:r>
              <a:rPr lang="tr-TR" dirty="0"/>
              <a:t>Bilgi Sistemi adeta “kurulduğunda terk </a:t>
            </a:r>
            <a:r>
              <a:rPr lang="tr-TR" dirty="0" smtClean="0"/>
              <a:t>edilmesi çok </a:t>
            </a:r>
            <a:r>
              <a:rPr lang="tr-TR" dirty="0"/>
              <a:t>zor’’ bir yapıdadır. Bu nedenle, ilerde çok büyük sorunların yaşanmaması için kurulum süreci </a:t>
            </a:r>
            <a:r>
              <a:rPr lang="tr-TR" dirty="0" smtClean="0"/>
              <a:t>öncesi yol </a:t>
            </a:r>
            <a:r>
              <a:rPr lang="tr-TR" dirty="0"/>
              <a:t>haritası, ana hatları ile birlikte tüm detaylarına kadar ortaya </a:t>
            </a:r>
            <a:r>
              <a:rPr lang="tr-TR" dirty="0" smtClean="0"/>
              <a:t>konmalıdır.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677994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/>
              <a:t>Hastane Bilgi Sistemi kurulum sürecine, bir zaman </a:t>
            </a:r>
            <a:r>
              <a:rPr lang="tr-TR" dirty="0" smtClean="0"/>
              <a:t>tüneline girip </a:t>
            </a:r>
            <a:r>
              <a:rPr lang="tr-TR" dirty="0"/>
              <a:t>yeni sistem çalışmaya başladığında </a:t>
            </a:r>
            <a:r>
              <a:rPr lang="tr-TR" dirty="0">
                <a:solidFill>
                  <a:srgbClr val="FF0000"/>
                </a:solidFill>
              </a:rPr>
              <a:t>“biz neyi bekliyoruz, biz neyi hedefliyoruz” </a:t>
            </a:r>
            <a:r>
              <a:rPr lang="tr-TR" dirty="0"/>
              <a:t>sorusu ile </a:t>
            </a:r>
            <a:r>
              <a:rPr lang="tr-TR" dirty="0" smtClean="0"/>
              <a:t>başlamak çok </a:t>
            </a:r>
            <a:r>
              <a:rPr lang="tr-TR" dirty="0"/>
              <a:t>daha doğru olacaktır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Her hastanenin ihtiyaç ve beklentileri karşılanma şekli farklı olacağı </a:t>
            </a:r>
            <a:r>
              <a:rPr lang="tr-TR" dirty="0" smtClean="0"/>
              <a:t>için Hastane </a:t>
            </a:r>
            <a:r>
              <a:rPr lang="tr-TR" dirty="0"/>
              <a:t>Bilgi Sistemi kurulum süreci de farklı planlanmalıdır</a:t>
            </a:r>
            <a:r>
              <a:rPr lang="tr-TR" dirty="0" smtClean="0"/>
              <a:t>. </a:t>
            </a:r>
            <a:r>
              <a:rPr lang="tr-TR" dirty="0"/>
              <a:t>Örneğin tıbbi malzeme ve sarf malzemelerin takibi barkod ile yapılacak ise yapı farklı, Aynı malzeme </a:t>
            </a:r>
            <a:r>
              <a:rPr lang="tr-TR" dirty="0" smtClean="0"/>
              <a:t>üzerine takılacak “çip</a:t>
            </a:r>
            <a:r>
              <a:rPr lang="tr-TR" dirty="0"/>
              <a:t>” ile takip edilecek ise donanım ekipman ve yazılım yine değişecektir.</a:t>
            </a:r>
          </a:p>
        </p:txBody>
      </p:sp>
    </p:spTree>
    <p:extLst>
      <p:ext uri="{BB962C8B-B14F-4D97-AF65-F5344CB8AC3E}">
        <p14:creationId xmlns:p14="http://schemas.microsoft.com/office/powerpoint/2010/main" xmlns="" val="310023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/>
              <a:t>Hastanenin bulunduğu çevreden girdi olarak aldığı kaynak ve materyaller, kurumda </a:t>
            </a:r>
            <a:r>
              <a:rPr lang="tr-TR" dirty="0" smtClean="0"/>
              <a:t>kullandığı teknoloji </a:t>
            </a:r>
            <a:r>
              <a:rPr lang="tr-TR" dirty="0"/>
              <a:t>ve insan gücünün özellikleri, hizmetten yararlanacakların istek ve beklentilerini </a:t>
            </a:r>
            <a:r>
              <a:rPr lang="tr-TR" dirty="0" smtClean="0"/>
              <a:t>dikkate aldığımızda </a:t>
            </a:r>
            <a:r>
              <a:rPr lang="tr-TR" dirty="0"/>
              <a:t>süreç, genel olarak </a:t>
            </a:r>
            <a:r>
              <a:rPr lang="tr-TR" dirty="0" err="1" smtClean="0"/>
              <a:t>Şekil’de</a:t>
            </a:r>
            <a:r>
              <a:rPr lang="tr-TR" dirty="0" smtClean="0"/>
              <a:t> </a:t>
            </a:r>
            <a:r>
              <a:rPr lang="tr-TR" dirty="0"/>
              <a:t>olduğu gibi gösterilebilir.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4032448" cy="295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702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4648200" y="609600"/>
            <a:ext cx="3657600" cy="526767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tr-TR" dirty="0"/>
              <a:t>Tıbbi modüller içinde aynı yaklaşım geçerli olacaktır. Örneğin </a:t>
            </a:r>
            <a:r>
              <a:rPr lang="tr-TR" dirty="0" err="1"/>
              <a:t>laboratuarlar</a:t>
            </a:r>
            <a:r>
              <a:rPr lang="tr-TR" dirty="0"/>
              <a:t> için kurulacak </a:t>
            </a:r>
            <a:r>
              <a:rPr lang="tr-TR" dirty="0" smtClean="0"/>
              <a:t>sistemde </a:t>
            </a:r>
            <a:r>
              <a:rPr lang="tr-TR" dirty="0" err="1" smtClean="0"/>
              <a:t>laboratuarda</a:t>
            </a:r>
            <a:r>
              <a:rPr lang="tr-TR" dirty="0" smtClean="0"/>
              <a:t> </a:t>
            </a:r>
            <a:r>
              <a:rPr lang="tr-TR" dirty="0" err="1"/>
              <a:t>preanalitik</a:t>
            </a:r>
            <a:r>
              <a:rPr lang="tr-TR" dirty="0"/>
              <a:t> sistemin olup olmaması, süreci farklı yönlendirecektir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Bu </a:t>
            </a:r>
            <a:r>
              <a:rPr lang="tr-TR" dirty="0"/>
              <a:t>bağlamda </a:t>
            </a:r>
            <a:r>
              <a:rPr lang="tr-TR" dirty="0" smtClean="0"/>
              <a:t>hastane bilgi </a:t>
            </a:r>
            <a:r>
              <a:rPr lang="tr-TR" dirty="0"/>
              <a:t>sistemleri kurulum sürecinde yapılacak çalışmada analiz, tasarım, uygulama, bakım </a:t>
            </a:r>
            <a:r>
              <a:rPr lang="tr-TR" dirty="0" smtClean="0"/>
              <a:t>ve değerlendirme </a:t>
            </a:r>
            <a:r>
              <a:rPr lang="tr-TR" dirty="0"/>
              <a:t>basamaklarını kapsayan “Sistem geliştirme hayat döngüsü” </a:t>
            </a:r>
            <a:r>
              <a:rPr lang="tr-TR" dirty="0" smtClean="0"/>
              <a:t>(Şekil 2</a:t>
            </a:r>
            <a:r>
              <a:rPr lang="tr-TR" dirty="0"/>
              <a:t>) kullanılabilir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Hastane Bilgi Sistemleri kurulum süreci bu döngüyü bir sefer </a:t>
            </a:r>
            <a:r>
              <a:rPr lang="tr-TR" dirty="0" smtClean="0"/>
              <a:t>gerçekleştirdiğinde tamamlanan </a:t>
            </a:r>
            <a:r>
              <a:rPr lang="tr-TR" dirty="0"/>
              <a:t>bir süreç değildir. Bu süreç, her zaman devam eden, değerlendirilmesi ve </a:t>
            </a:r>
            <a:r>
              <a:rPr lang="tr-TR" dirty="0" smtClean="0"/>
              <a:t>planlanması gereken </a:t>
            </a:r>
            <a:r>
              <a:rPr lang="tr-TR" dirty="0"/>
              <a:t>bir süreçtir.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982038"/>
            <a:ext cx="3657600" cy="338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42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Analiz Aşaması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/>
          </a:bodyPr>
          <a:lstStyle/>
          <a:p>
            <a:r>
              <a:rPr lang="tr-TR" dirty="0" smtClean="0"/>
              <a:t>Sistem kurulum </a:t>
            </a:r>
            <a:r>
              <a:rPr lang="tr-TR" dirty="0"/>
              <a:t>kararı alındığında, </a:t>
            </a:r>
            <a:r>
              <a:rPr lang="tr-TR" dirty="0">
                <a:solidFill>
                  <a:srgbClr val="FF0000"/>
                </a:solidFill>
              </a:rPr>
              <a:t>doğru bir analiz ile başlar</a:t>
            </a:r>
            <a:r>
              <a:rPr lang="tr-TR" dirty="0"/>
              <a:t>. Analiz safhasında yeni bir hastane bilgi </a:t>
            </a:r>
            <a:r>
              <a:rPr lang="tr-TR" dirty="0" smtClean="0"/>
              <a:t>sistemine </a:t>
            </a:r>
            <a:r>
              <a:rPr lang="tr-TR" dirty="0" smtClean="0">
                <a:solidFill>
                  <a:srgbClr val="FF0000"/>
                </a:solidFill>
              </a:rPr>
              <a:t>neden </a:t>
            </a:r>
            <a:r>
              <a:rPr lang="tr-TR" dirty="0">
                <a:solidFill>
                  <a:srgbClr val="FF0000"/>
                </a:solidFill>
              </a:rPr>
              <a:t>ihtiyaç duyulduğu </a:t>
            </a:r>
            <a:r>
              <a:rPr lang="tr-TR" dirty="0"/>
              <a:t>detaylı olarak incelenir, var olan sistemin problemleri ortaya konulur </a:t>
            </a:r>
            <a:r>
              <a:rPr lang="tr-TR" dirty="0" smtClean="0"/>
              <a:t>ve kullanıcı ihtiyaçları </a:t>
            </a:r>
            <a:r>
              <a:rPr lang="tr-TR" dirty="0"/>
              <a:t>belirlenir</a:t>
            </a:r>
            <a:r>
              <a:rPr lang="tr-TR" dirty="0" smtClean="0"/>
              <a:t>.</a:t>
            </a:r>
          </a:p>
          <a:p>
            <a:r>
              <a:rPr lang="tr-TR" dirty="0"/>
              <a:t>Analiz safhasının üzerinde durduğu nokta, ortaya çıkan problemlere </a:t>
            </a:r>
            <a:r>
              <a:rPr lang="tr-TR" dirty="0" smtClean="0"/>
              <a:t>çözüm üretmektir</a:t>
            </a:r>
            <a:r>
              <a:rPr lang="tr-TR" dirty="0"/>
              <a:t>. Eski sistemin detaylı incelenmesi, geliştirmeye ve iyileştirmeye açık yerlerinin </a:t>
            </a:r>
            <a:r>
              <a:rPr lang="tr-TR" dirty="0" smtClean="0"/>
              <a:t>belirlenmesi önemlidir</a:t>
            </a:r>
            <a:r>
              <a:rPr lang="tr-TR" dirty="0"/>
              <a:t>. Var olan sistemin değerlendirme şekli, kullanıcılara sistemin güçlü ve kısıtlı </a:t>
            </a:r>
            <a:r>
              <a:rPr lang="tr-TR" dirty="0" smtClean="0"/>
              <a:t>yanlarını sormaktır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34756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5942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/>
              <a:t>Yeni bir sisteme ihtiyaç duyulduğu kesinleştiğinde, bir sonraki adım kullanıcıların </a:t>
            </a:r>
            <a:r>
              <a:rPr lang="tr-TR" dirty="0" smtClean="0"/>
              <a:t>bilgi ihtiyaçlarını </a:t>
            </a:r>
            <a:r>
              <a:rPr lang="tr-TR" dirty="0"/>
              <a:t>değerlendirmek ve fonksiyonel gereksinimleri belirlemektir. Bu görevi başarmak için en </a:t>
            </a:r>
            <a:r>
              <a:rPr lang="tr-TR" dirty="0" smtClean="0"/>
              <a:t>iyi yol</a:t>
            </a:r>
            <a:r>
              <a:rPr lang="tr-TR" dirty="0"/>
              <a:t>, yapısal bir yöntem belirlemektir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Analiz evresinde, kuruluşun tüm kaynakları da göz önünde tutulmalıdır. Örneğin; insan </a:t>
            </a:r>
            <a:r>
              <a:rPr lang="tr-TR" dirty="0" smtClean="0"/>
              <a:t>gücü kaynağı </a:t>
            </a:r>
            <a:r>
              <a:rPr lang="tr-TR" dirty="0"/>
              <a:t>bilgi sistemlerine yabancı ise veya </a:t>
            </a:r>
            <a:r>
              <a:rPr lang="tr-TR" dirty="0" smtClean="0"/>
              <a:t>çok karmaşık ise zorlayacak ve kullanılamayacaktır.</a:t>
            </a:r>
          </a:p>
          <a:p>
            <a:pPr algn="just"/>
            <a:r>
              <a:rPr lang="tr-TR" dirty="0"/>
              <a:t>analiz safhasında konunun teknik, ekonomik, yasal boyutları ve </a:t>
            </a:r>
            <a:r>
              <a:rPr lang="tr-TR" dirty="0" smtClean="0"/>
              <a:t>uygulanabilirliğini sağlamak </a:t>
            </a:r>
            <a:r>
              <a:rPr lang="tr-TR" dirty="0"/>
              <a:t>için doğru bir fizibilite çalışması yapılması gerekebilir. Fizibilite çalışması, kilit </a:t>
            </a:r>
            <a:r>
              <a:rPr lang="tr-TR" dirty="0" smtClean="0"/>
              <a:t>noktalardan biridir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233308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4716016" y="332656"/>
            <a:ext cx="3960440" cy="6120680"/>
          </a:xfrm>
        </p:spPr>
        <p:txBody>
          <a:bodyPr>
            <a:normAutofit fontScale="62500" lnSpcReduction="20000"/>
          </a:bodyPr>
          <a:lstStyle/>
          <a:p>
            <a:r>
              <a:rPr lang="tr-TR" dirty="0"/>
              <a:t>Bilgi sistemlerinde fizibilite çalışması </a:t>
            </a:r>
            <a:r>
              <a:rPr lang="tr-TR" dirty="0">
                <a:solidFill>
                  <a:srgbClr val="FF0000"/>
                </a:solidFill>
              </a:rPr>
              <a:t>Şekil </a:t>
            </a:r>
            <a:r>
              <a:rPr lang="tr-TR" dirty="0" smtClean="0">
                <a:solidFill>
                  <a:srgbClr val="FF0000"/>
                </a:solidFill>
              </a:rPr>
              <a:t>3’de </a:t>
            </a:r>
            <a:r>
              <a:rPr lang="tr-TR" dirty="0"/>
              <a:t>görüldüğü gibi </a:t>
            </a:r>
            <a:r>
              <a:rPr lang="tr-TR" dirty="0" smtClean="0"/>
              <a:t>teknik, ekonomik</a:t>
            </a:r>
            <a:r>
              <a:rPr lang="tr-TR" dirty="0"/>
              <a:t>, </a:t>
            </a:r>
            <a:r>
              <a:rPr lang="tr-TR" dirty="0" smtClean="0"/>
              <a:t>hukuki, uygulanabilirlik </a:t>
            </a:r>
            <a:r>
              <a:rPr lang="tr-TR" dirty="0"/>
              <a:t>ve iş takviminin değerlendirilmesi aşamalarından oluşur.</a:t>
            </a:r>
          </a:p>
          <a:p>
            <a:r>
              <a:rPr lang="tr-TR" dirty="0">
                <a:solidFill>
                  <a:srgbClr val="FF0000"/>
                </a:solidFill>
              </a:rPr>
              <a:t>Teknik fizibilite; </a:t>
            </a:r>
            <a:r>
              <a:rPr lang="tr-TR" dirty="0"/>
              <a:t>yazılım, donanım ve sistemin diğer bileşenlerinin sorunu çözmek </a:t>
            </a:r>
            <a:r>
              <a:rPr lang="tr-TR" dirty="0" smtClean="0"/>
              <a:t>için kullanılabileceği </a:t>
            </a:r>
            <a:r>
              <a:rPr lang="tr-TR" dirty="0"/>
              <a:t>veya geliştirilebileceğinin değerlendirmesidir.</a:t>
            </a:r>
          </a:p>
          <a:p>
            <a:r>
              <a:rPr lang="tr-TR" dirty="0">
                <a:solidFill>
                  <a:srgbClr val="FF0000"/>
                </a:solidFill>
              </a:rPr>
              <a:t>Ekonomik fizibilite; </a:t>
            </a:r>
            <a:r>
              <a:rPr lang="tr-TR" dirty="0"/>
              <a:t>projenin finansal olarak uygulanabilirliği veya sistemden beklenen </a:t>
            </a:r>
            <a:r>
              <a:rPr lang="tr-TR" dirty="0" smtClean="0"/>
              <a:t>yararların maliyet </a:t>
            </a:r>
            <a:r>
              <a:rPr lang="tr-TR" dirty="0"/>
              <a:t>ve kazanç açısından değerlendirilmesidir.</a:t>
            </a:r>
          </a:p>
          <a:p>
            <a:r>
              <a:rPr lang="tr-TR" dirty="0">
                <a:solidFill>
                  <a:srgbClr val="FF0000"/>
                </a:solidFill>
              </a:rPr>
              <a:t>Hukuki fizibilite; </a:t>
            </a:r>
            <a:r>
              <a:rPr lang="tr-TR" dirty="0"/>
              <a:t>projenin yasa ve mevzuat çerçevesindeki limitlerinin değerlendirilmesidir.</a:t>
            </a:r>
          </a:p>
          <a:p>
            <a:r>
              <a:rPr lang="tr-TR" dirty="0">
                <a:solidFill>
                  <a:srgbClr val="FF0000"/>
                </a:solidFill>
              </a:rPr>
              <a:t>Uygulanabilirlik fizibilite çalışması; </a:t>
            </a:r>
            <a:r>
              <a:rPr lang="tr-TR" dirty="0"/>
              <a:t>sistemin uygulanabilirliğinin değerlendirilmesidir. Bunun </a:t>
            </a:r>
            <a:r>
              <a:rPr lang="tr-TR" dirty="0" smtClean="0"/>
              <a:t>lojistik ve </a:t>
            </a:r>
            <a:r>
              <a:rPr lang="tr-TR" dirty="0"/>
              <a:t>motivasyon (değişikliği kabul etmek) olmak üzere iki ana başlığı bulunmaktadır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3812"/>
            <a:ext cx="3729112" cy="2451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32007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91472"/>
          </a:xfrm>
        </p:spPr>
        <p:txBody>
          <a:bodyPr>
            <a:normAutofit fontScale="77500" lnSpcReduction="2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İş takviminin fizibilitesi</a:t>
            </a:r>
            <a:r>
              <a:rPr lang="tr-TR" dirty="0"/>
              <a:t>; projenin makul bir sürede tamamlanıp tamamlanamayacağını değerlendirir.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Fizibilite çalışmasının genel yol gösterici faktörleri;</a:t>
            </a:r>
          </a:p>
          <a:p>
            <a:r>
              <a:rPr lang="tr-TR" dirty="0" smtClean="0"/>
              <a:t> </a:t>
            </a:r>
            <a:r>
              <a:rPr lang="tr-TR" dirty="0"/>
              <a:t>Hastanedeki idari, mali, teknik, tıbbi tüm süreçlerin takibi,</a:t>
            </a:r>
          </a:p>
          <a:p>
            <a:r>
              <a:rPr lang="tr-TR" dirty="0"/>
              <a:t> </a:t>
            </a:r>
            <a:r>
              <a:rPr lang="tr-TR" dirty="0" smtClean="0"/>
              <a:t>Hasta </a:t>
            </a:r>
            <a:r>
              <a:rPr lang="tr-TR" dirty="0"/>
              <a:t>verilerinin güvenliği, veriye hızlı ulaşma, hasta mahremiyetinin sağlanması,</a:t>
            </a:r>
          </a:p>
          <a:p>
            <a:r>
              <a:rPr lang="tr-TR" dirty="0" smtClean="0"/>
              <a:t> </a:t>
            </a:r>
            <a:r>
              <a:rPr lang="tr-TR" dirty="0"/>
              <a:t>Hasta ve çalışan güvenliği koşullarının takibi,</a:t>
            </a:r>
          </a:p>
          <a:p>
            <a:r>
              <a:rPr lang="tr-TR" dirty="0"/>
              <a:t> </a:t>
            </a:r>
            <a:r>
              <a:rPr lang="tr-TR" dirty="0" smtClean="0"/>
              <a:t>Hekim </a:t>
            </a:r>
            <a:r>
              <a:rPr lang="tr-TR" dirty="0"/>
              <a:t>ve diğer sağlık profesyonellerinin “hasta </a:t>
            </a:r>
            <a:r>
              <a:rPr lang="tr-TR" dirty="0" err="1" smtClean="0"/>
              <a:t>tedavisi’ni</a:t>
            </a:r>
            <a:r>
              <a:rPr lang="tr-TR" dirty="0" smtClean="0"/>
              <a:t> </a:t>
            </a:r>
            <a:r>
              <a:rPr lang="tr-TR" dirty="0"/>
              <a:t>uygulamanın yanı s ıra eğitim </a:t>
            </a:r>
            <a:r>
              <a:rPr lang="tr-TR" dirty="0" smtClean="0"/>
              <a:t>ve uzaktan </a:t>
            </a:r>
            <a:r>
              <a:rPr lang="tr-TR" dirty="0"/>
              <a:t>konsültasyonun gerçekleştirilmesi,</a:t>
            </a:r>
          </a:p>
          <a:p>
            <a:r>
              <a:rPr lang="tr-TR" dirty="0"/>
              <a:t> </a:t>
            </a:r>
            <a:r>
              <a:rPr lang="tr-TR" dirty="0" smtClean="0"/>
              <a:t>Ek </a:t>
            </a:r>
            <a:r>
              <a:rPr lang="tr-TR" dirty="0"/>
              <a:t>ödemeler dahil tüm özlük haklarının takibi</a:t>
            </a:r>
            <a:r>
              <a:rPr lang="tr-TR" dirty="0" smtClean="0"/>
              <a:t>, </a:t>
            </a:r>
            <a:r>
              <a:rPr lang="tr-TR" dirty="0"/>
              <a:t>İlaç, malzeme güvenliğinin sağlanması,</a:t>
            </a:r>
          </a:p>
          <a:p>
            <a:r>
              <a:rPr lang="tr-TR" dirty="0"/>
              <a:t> </a:t>
            </a:r>
            <a:r>
              <a:rPr lang="tr-TR" dirty="0" smtClean="0"/>
              <a:t>Yöneticilerin </a:t>
            </a:r>
            <a:r>
              <a:rPr lang="tr-TR" dirty="0"/>
              <a:t>karar mekanizmasında ilgili verilere ulaşabilmesi,</a:t>
            </a:r>
          </a:p>
          <a:p>
            <a:r>
              <a:rPr lang="tr-TR" dirty="0"/>
              <a:t> </a:t>
            </a:r>
            <a:r>
              <a:rPr lang="tr-TR" dirty="0" smtClean="0"/>
              <a:t>Sağlık </a:t>
            </a:r>
            <a:r>
              <a:rPr lang="tr-TR" dirty="0"/>
              <a:t>Bakanlığı hastane hizmet kalite standartları, JCI, EFQM sistemlerinin koşullarının</a:t>
            </a:r>
          </a:p>
          <a:p>
            <a:r>
              <a:rPr lang="tr-TR" dirty="0" smtClean="0"/>
              <a:t>karşılanması, Ödeme </a:t>
            </a:r>
            <a:r>
              <a:rPr lang="tr-TR" dirty="0"/>
              <a:t>kuruluşlarının taleplerinin karşılanması,</a:t>
            </a:r>
          </a:p>
          <a:p>
            <a:r>
              <a:rPr lang="tr-TR" dirty="0" smtClean="0"/>
              <a:t>Maliye </a:t>
            </a:r>
            <a:r>
              <a:rPr lang="tr-TR" dirty="0"/>
              <a:t>Bakanlığı, Sağlık Bakanlığı, İçişleri Bakanlığı gibi kural koyucuların taleplerinin</a:t>
            </a:r>
          </a:p>
          <a:p>
            <a:r>
              <a:rPr lang="tr-TR" dirty="0"/>
              <a:t>karşılanması, şeklinde sıralanabilir.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2439660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Günümüzde hastane yöneticileri profesyonel bir yönetim tarzı belirlemek zorundadır. Bu </a:t>
            </a:r>
            <a:r>
              <a:rPr lang="tr-TR" dirty="0" smtClean="0"/>
              <a:t>yaklaşım sergilenmediği </a:t>
            </a:r>
            <a:r>
              <a:rPr lang="tr-TR" dirty="0"/>
              <a:t>zaman kurum kaynaklarının (para, zaman, işgücü vb.) verimsiz kullanılması riski </a:t>
            </a:r>
            <a:r>
              <a:rPr lang="tr-TR" dirty="0" smtClean="0"/>
              <a:t>her zaman </a:t>
            </a:r>
            <a:r>
              <a:rPr lang="tr-TR" dirty="0"/>
              <a:t>var olacaktır. </a:t>
            </a:r>
            <a:r>
              <a:rPr lang="tr-TR" dirty="0">
                <a:solidFill>
                  <a:srgbClr val="FF0000"/>
                </a:solidFill>
              </a:rPr>
              <a:t>HBS fizibilite çalışmasında</a:t>
            </a:r>
            <a:r>
              <a:rPr lang="tr-TR" dirty="0" smtClean="0">
                <a:solidFill>
                  <a:srgbClr val="FF0000"/>
                </a:solidFill>
              </a:rPr>
              <a:t>;</a:t>
            </a:r>
          </a:p>
          <a:p>
            <a:r>
              <a:rPr lang="fi-FI" dirty="0">
                <a:solidFill>
                  <a:srgbClr val="FF0000"/>
                </a:solidFill>
              </a:rPr>
              <a:t>Kuruluşun ne </a:t>
            </a:r>
            <a:r>
              <a:rPr lang="fi-FI" dirty="0" smtClean="0">
                <a:solidFill>
                  <a:srgbClr val="FF0000"/>
                </a:solidFill>
              </a:rPr>
              <a:t>olduğu,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fi-FI" dirty="0" smtClean="0">
                <a:solidFill>
                  <a:srgbClr val="FF0000"/>
                </a:solidFill>
              </a:rPr>
              <a:t>Kurum </a:t>
            </a:r>
            <a:r>
              <a:rPr lang="fi-FI" dirty="0">
                <a:solidFill>
                  <a:srgbClr val="FF0000"/>
                </a:solidFill>
              </a:rPr>
              <a:t>modelinin ne olduğu,</a:t>
            </a:r>
          </a:p>
          <a:p>
            <a:r>
              <a:rPr lang="fi-FI" dirty="0" smtClean="0">
                <a:solidFill>
                  <a:srgbClr val="FF0000"/>
                </a:solidFill>
              </a:rPr>
              <a:t>Kullanıcı </a:t>
            </a:r>
            <a:r>
              <a:rPr lang="fi-FI" dirty="0">
                <a:solidFill>
                  <a:srgbClr val="FF0000"/>
                </a:solidFill>
              </a:rPr>
              <a:t>profilinin ne olduğuHastanenin ne istediği </a:t>
            </a:r>
            <a:r>
              <a:rPr lang="fi-FI" dirty="0" smtClean="0">
                <a:solidFill>
                  <a:srgbClr val="FF0000"/>
                </a:solidFill>
              </a:rPr>
              <a:t>ve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fi-FI" dirty="0" smtClean="0">
                <a:solidFill>
                  <a:srgbClr val="FF0000"/>
                </a:solidFill>
              </a:rPr>
              <a:t>Sistem </a:t>
            </a:r>
            <a:r>
              <a:rPr lang="fi-FI" dirty="0">
                <a:solidFill>
                  <a:srgbClr val="FF0000"/>
                </a:solidFill>
              </a:rPr>
              <a:t>kurulumu bittiğinde hastane olarak nerede olmak istendiğinin iyi </a:t>
            </a:r>
            <a:r>
              <a:rPr lang="fi-FI" dirty="0" smtClean="0">
                <a:solidFill>
                  <a:srgbClr val="FF0000"/>
                </a:solidFill>
              </a:rPr>
              <a:t>belirlenmesi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fi-FI" dirty="0" smtClean="0">
                <a:solidFill>
                  <a:srgbClr val="FF0000"/>
                </a:solidFill>
              </a:rPr>
              <a:t>gerekecektir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4862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75448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Mevcut bakış açısı ile çalışma basamakları Şu  şekilde yapılabilir;</a:t>
            </a:r>
          </a:p>
          <a:p>
            <a:r>
              <a:rPr lang="tr-TR" b="1" dirty="0">
                <a:solidFill>
                  <a:srgbClr val="FF0000"/>
                </a:solidFill>
              </a:rPr>
              <a:t>1. Adım: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HBS kurulum sürecini koordine edecek bir teknik komisyon oluşturulmalıdır. Bu komisyon</a:t>
            </a:r>
            <a:r>
              <a:rPr lang="tr-TR" dirty="0" smtClean="0">
                <a:solidFill>
                  <a:schemeClr val="tx1"/>
                </a:solidFill>
              </a:rPr>
              <a:t>. “</a:t>
            </a:r>
            <a:r>
              <a:rPr lang="tr-TR" dirty="0">
                <a:solidFill>
                  <a:schemeClr val="tx1"/>
                </a:solidFill>
              </a:rPr>
              <a:t>Hastane Bilgi Sistemi komisyonu’’</a:t>
            </a:r>
            <a:r>
              <a:rPr lang="tr-TR" dirty="0" err="1">
                <a:solidFill>
                  <a:schemeClr val="tx1"/>
                </a:solidFill>
              </a:rPr>
              <a:t>vb</a:t>
            </a:r>
            <a:r>
              <a:rPr lang="tr-TR" dirty="0">
                <a:solidFill>
                  <a:schemeClr val="tx1"/>
                </a:solidFill>
              </a:rPr>
              <a:t>. farklı isimler ile çalışabilir. Komisyon, donanım ve </a:t>
            </a:r>
            <a:r>
              <a:rPr lang="tr-TR" dirty="0" smtClean="0">
                <a:solidFill>
                  <a:schemeClr val="tx1"/>
                </a:solidFill>
              </a:rPr>
              <a:t>kullanım konularında </a:t>
            </a:r>
            <a:r>
              <a:rPr lang="tr-TR" dirty="0">
                <a:solidFill>
                  <a:schemeClr val="tx1"/>
                </a:solidFill>
              </a:rPr>
              <a:t>bilgi sahibi ve alacağı kararlar açısından yetkili olmalıdır.</a:t>
            </a:r>
          </a:p>
          <a:p>
            <a:r>
              <a:rPr lang="tr-TR" dirty="0">
                <a:solidFill>
                  <a:schemeClr val="tx1"/>
                </a:solidFill>
              </a:rPr>
              <a:t>Projenin başarıyla yürütülmesi üst yönetimin desteği ve aktif katılımıyla mümkündür. Bu </a:t>
            </a:r>
            <a:r>
              <a:rPr lang="tr-TR" dirty="0" smtClean="0">
                <a:solidFill>
                  <a:schemeClr val="tx1"/>
                </a:solidFill>
              </a:rPr>
              <a:t>nedenle projenin </a:t>
            </a:r>
            <a:r>
              <a:rPr lang="tr-TR" dirty="0">
                <a:solidFill>
                  <a:schemeClr val="tx1"/>
                </a:solidFill>
              </a:rPr>
              <a:t>sahibi üst yönetici konumundaki kişi (başhekim, genel yönetici vb.) olmalıdır. Projede </a:t>
            </a:r>
            <a:r>
              <a:rPr lang="tr-TR" dirty="0" smtClean="0">
                <a:solidFill>
                  <a:schemeClr val="tx1"/>
                </a:solidFill>
              </a:rPr>
              <a:t>yer alacak </a:t>
            </a:r>
            <a:r>
              <a:rPr lang="tr-TR" dirty="0">
                <a:solidFill>
                  <a:schemeClr val="tx1"/>
                </a:solidFill>
              </a:rPr>
              <a:t>katılımcılar şunlar olabilir: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Hastane </a:t>
            </a:r>
            <a:r>
              <a:rPr lang="tr-TR" dirty="0">
                <a:solidFill>
                  <a:srgbClr val="FF0000"/>
                </a:solidFill>
              </a:rPr>
              <a:t>üst Kademe Yöneticileri: </a:t>
            </a:r>
            <a:r>
              <a:rPr lang="tr-TR" dirty="0">
                <a:solidFill>
                  <a:schemeClr val="tx1"/>
                </a:solidFill>
              </a:rPr>
              <a:t>Bir kişinin projenin detaylarını tek başına bilmesi </a:t>
            </a:r>
            <a:r>
              <a:rPr lang="tr-TR" dirty="0" smtClean="0">
                <a:solidFill>
                  <a:schemeClr val="tx1"/>
                </a:solidFill>
              </a:rPr>
              <a:t>mümkün olmadığı </a:t>
            </a:r>
            <a:r>
              <a:rPr lang="tr-TR" dirty="0">
                <a:solidFill>
                  <a:schemeClr val="tx1"/>
                </a:solidFill>
              </a:rPr>
              <a:t>gibi bu özellikteki kişiyi aramaya da gerek yoktur. Projede yer alacak birim / </a:t>
            </a:r>
            <a:r>
              <a:rPr lang="tr-TR" dirty="0" smtClean="0">
                <a:solidFill>
                  <a:schemeClr val="tx1"/>
                </a:solidFill>
              </a:rPr>
              <a:t>kişileri çalıştırmak </a:t>
            </a:r>
            <a:r>
              <a:rPr lang="tr-TR" dirty="0">
                <a:solidFill>
                  <a:schemeClr val="tx1"/>
                </a:solidFill>
              </a:rPr>
              <a:t>için hiyerarşik yetkisi yeterli olacaktır</a:t>
            </a:r>
            <a:r>
              <a:rPr lang="tr-TR" dirty="0" smtClean="0">
                <a:solidFill>
                  <a:schemeClr val="tx1"/>
                </a:solidFill>
              </a:rPr>
              <a:t>.  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Hastaneyi </a:t>
            </a:r>
            <a:r>
              <a:rPr lang="tr-TR" dirty="0">
                <a:solidFill>
                  <a:srgbClr val="FF0000"/>
                </a:solidFill>
              </a:rPr>
              <a:t>iyi tanıyan ve bölüm işleyişini bilen kişilerden oluşan çalışma grupları </a:t>
            </a:r>
            <a:r>
              <a:rPr lang="tr-TR" dirty="0" smtClean="0">
                <a:solidFill>
                  <a:srgbClr val="FF0000"/>
                </a:solidFill>
              </a:rPr>
              <a:t>oluşturulabilir.</a:t>
            </a:r>
            <a:r>
              <a:rPr lang="tr-TR" dirty="0" smtClean="0">
                <a:solidFill>
                  <a:schemeClr val="tx1"/>
                </a:solidFill>
              </a:rPr>
              <a:t> Bu </a:t>
            </a:r>
            <a:r>
              <a:rPr lang="tr-TR" dirty="0">
                <a:solidFill>
                  <a:schemeClr val="tx1"/>
                </a:solidFill>
              </a:rPr>
              <a:t>grupta daha çok birebir uygulamanın içinde olan; tıp hizmetleri, bilgi işlem, </a:t>
            </a:r>
            <a:r>
              <a:rPr lang="tr-TR" dirty="0" smtClean="0">
                <a:solidFill>
                  <a:schemeClr val="tx1"/>
                </a:solidFill>
              </a:rPr>
              <a:t>hemşirelik hizmetleri</a:t>
            </a:r>
            <a:r>
              <a:rPr lang="tr-TR" dirty="0">
                <a:solidFill>
                  <a:schemeClr val="tx1"/>
                </a:solidFill>
              </a:rPr>
              <a:t>, eczane, döner sermaye, muhasebe gibi bölümlerden kişiler olmalıdır.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1222881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2. Adım: </a:t>
            </a:r>
            <a:endParaRPr lang="tr-TR" b="1" dirty="0" smtClean="0">
              <a:solidFill>
                <a:srgbClr val="FF0000"/>
              </a:solidFill>
            </a:endParaRPr>
          </a:p>
          <a:p>
            <a:r>
              <a:rPr lang="tr-TR" dirty="0" smtClean="0"/>
              <a:t>Hastane </a:t>
            </a:r>
            <a:r>
              <a:rPr lang="tr-TR" dirty="0"/>
              <a:t>yönetimi; “Hastane Bilgi Sistem Komisyonu’’ liderliğinde bir öz </a:t>
            </a:r>
            <a:r>
              <a:rPr lang="tr-TR" dirty="0" smtClean="0"/>
              <a:t>değerlendirme yaparak</a:t>
            </a:r>
            <a:r>
              <a:rPr lang="tr-TR" dirty="0"/>
              <a:t>, kendini tam ve objektif olarak tanımlamalıdır. Bu tanımlamayı yaparken</a:t>
            </a:r>
            <a:r>
              <a:rPr lang="tr-TR" dirty="0" smtClean="0"/>
              <a:t>;  </a:t>
            </a:r>
            <a:r>
              <a:rPr lang="tr-TR" dirty="0"/>
              <a:t>Hastanedeki tüm tıbbi-idari-mali-teknik süreçler belirlenmelidir,</a:t>
            </a:r>
          </a:p>
          <a:p>
            <a:r>
              <a:rPr lang="tr-TR" dirty="0" smtClean="0"/>
              <a:t>Hastane </a:t>
            </a:r>
            <a:r>
              <a:rPr lang="tr-TR" dirty="0"/>
              <a:t>süreçlerinde yer alan birim/bölüm/klinik vb. ünitelerin neleri yaptığı, süreçte </a:t>
            </a:r>
            <a:r>
              <a:rPr lang="tr-TR" dirty="0" smtClean="0"/>
              <a:t>neleri eksik </a:t>
            </a:r>
            <a:r>
              <a:rPr lang="tr-TR" dirty="0"/>
              <a:t>yaptığı ya da neleri hiç yapmadığı belirlenmelidir,</a:t>
            </a:r>
          </a:p>
          <a:p>
            <a:r>
              <a:rPr lang="tr-TR" dirty="0" smtClean="0"/>
              <a:t>Birim </a:t>
            </a:r>
            <a:r>
              <a:rPr lang="tr-TR" dirty="0"/>
              <a:t>yöneticileri ve üst yöneticiler ile kurumun ihtiyaç / eksiklikleri belirlenerek, </a:t>
            </a:r>
            <a:r>
              <a:rPr lang="tr-TR" dirty="0" smtClean="0"/>
              <a:t>hastaneye özgü </a:t>
            </a:r>
            <a:r>
              <a:rPr lang="tr-TR" dirty="0"/>
              <a:t>bir model / sistem tespit edilmelidir.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288763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3. Adım: </a:t>
            </a:r>
            <a:endParaRPr lang="tr-T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“</a:t>
            </a:r>
            <a:r>
              <a:rPr lang="tr-TR" dirty="0"/>
              <a:t>Hastane Bilgi Sistemi Komisyonu” ikinci adımda tanımlanan ve hastane bilgi </a:t>
            </a:r>
            <a:r>
              <a:rPr lang="tr-TR" dirty="0" smtClean="0"/>
              <a:t>sistemine esas </a:t>
            </a:r>
            <a:r>
              <a:rPr lang="tr-TR" dirty="0"/>
              <a:t>olacak verileri konsolide </a:t>
            </a:r>
            <a:r>
              <a:rPr lang="tr-TR" dirty="0" smtClean="0"/>
              <a:t>ederek, hastanenin </a:t>
            </a:r>
            <a:r>
              <a:rPr lang="tr-TR" dirty="0"/>
              <a:t>genel ihtiyaçlarını çıkarmalıdır. Hazırlanacak </a:t>
            </a:r>
            <a:r>
              <a:rPr lang="tr-TR" dirty="0" smtClean="0"/>
              <a:t>konsolide edilmiş </a:t>
            </a:r>
            <a:r>
              <a:rPr lang="tr-TR" dirty="0"/>
              <a:t>raporda;</a:t>
            </a:r>
          </a:p>
          <a:p>
            <a:r>
              <a:rPr lang="tr-TR" dirty="0" smtClean="0"/>
              <a:t>Kurum </a:t>
            </a:r>
            <a:r>
              <a:rPr lang="tr-TR" dirty="0"/>
              <a:t>ihtiyaçları,</a:t>
            </a:r>
          </a:p>
          <a:p>
            <a:r>
              <a:rPr lang="tr-TR" dirty="0" smtClean="0"/>
              <a:t>Mevcut </a:t>
            </a:r>
            <a:r>
              <a:rPr lang="tr-TR" dirty="0"/>
              <a:t>eksiklikler,</a:t>
            </a:r>
          </a:p>
          <a:p>
            <a:r>
              <a:rPr lang="tr-TR" dirty="0" smtClean="0"/>
              <a:t>Varsa </a:t>
            </a:r>
            <a:r>
              <a:rPr lang="tr-TR" dirty="0"/>
              <a:t>istendik düzeyde çalışmayan mekanizmalar,</a:t>
            </a:r>
          </a:p>
          <a:p>
            <a:r>
              <a:rPr lang="tr-TR" dirty="0" smtClean="0"/>
              <a:t>Önceki </a:t>
            </a:r>
            <a:r>
              <a:rPr lang="tr-TR" dirty="0"/>
              <a:t>uygulamadaki (varsa) sorunlu uygulamalar</a:t>
            </a:r>
          </a:p>
          <a:p>
            <a:r>
              <a:rPr lang="tr-TR" dirty="0" smtClean="0"/>
              <a:t>Ziyaret </a:t>
            </a:r>
            <a:r>
              <a:rPr lang="tr-TR" dirty="0"/>
              <a:t>ettiğimiz/örnek aldığımız hastane (varsa ilgili hastanenin sistemi ve bileşenleri </a:t>
            </a:r>
            <a:r>
              <a:rPr lang="tr-TR" dirty="0" smtClean="0"/>
              <a:t>neler olduğu</a:t>
            </a:r>
            <a:r>
              <a:rPr lang="tr-TR" dirty="0"/>
              <a:t>) dikkate alınmalıdır.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1981771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Tasarım Aşaması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 fontScale="92500"/>
          </a:bodyPr>
          <a:lstStyle/>
          <a:p>
            <a:r>
              <a:rPr lang="tr-TR" dirty="0"/>
              <a:t>Analiz safhası sonrası ikinci aşama, tasarım aşamasıdır. Fizibilite aşamasında ihtiyaçlar </a:t>
            </a:r>
            <a:r>
              <a:rPr lang="tr-TR" dirty="0" smtClean="0"/>
              <a:t>ortaya konulduktan </a:t>
            </a:r>
            <a:r>
              <a:rPr lang="tr-TR" dirty="0"/>
              <a:t>sonra bu ihtiyaçlara cevap verecek en iyi uygulama ya da tasarım nasıl olmalıdır </a:t>
            </a:r>
            <a:r>
              <a:rPr lang="tr-TR" dirty="0" smtClean="0"/>
              <a:t>sorusunun yanıtı </a:t>
            </a:r>
            <a:r>
              <a:rPr lang="tr-TR" dirty="0"/>
              <a:t>aranacaktır.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aşamada, </a:t>
            </a:r>
            <a:r>
              <a:rPr lang="tr-TR" dirty="0" err="1"/>
              <a:t>HBS’nin</a:t>
            </a:r>
            <a:r>
              <a:rPr lang="tr-TR" dirty="0"/>
              <a:t> hastane içerisinde </a:t>
            </a:r>
            <a:r>
              <a:rPr lang="tr-TR" dirty="0" smtClean="0"/>
              <a:t>mi oluşturulacağı</a:t>
            </a:r>
            <a:r>
              <a:rPr lang="tr-TR" dirty="0"/>
              <a:t>, dışarıdan mı satın </a:t>
            </a:r>
            <a:r>
              <a:rPr lang="tr-TR" dirty="0" smtClean="0"/>
              <a:t>alınacağı veya </a:t>
            </a:r>
            <a:r>
              <a:rPr lang="tr-TR" dirty="0"/>
              <a:t>mevcut sistemin mi iyileştirileceği sorularının cevabı verilmesi </a:t>
            </a:r>
            <a:r>
              <a:rPr lang="tr-TR" dirty="0" smtClean="0"/>
              <a:t>gerekecektir.</a:t>
            </a:r>
          </a:p>
          <a:p>
            <a:r>
              <a:rPr lang="tr-TR" dirty="0"/>
              <a:t>Tasarım yaparken sistem seçmede dikkat edilecek noktalardan birisi de her geçerli alternatif </a:t>
            </a:r>
            <a:r>
              <a:rPr lang="tr-TR" dirty="0" smtClean="0"/>
              <a:t>için maliyet </a:t>
            </a:r>
            <a:r>
              <a:rPr lang="tr-TR" dirty="0"/>
              <a:t>kazanç analizinin yapılması zorunluluğudur. Maliyet; edinme maliyeti (örneğin; </a:t>
            </a:r>
            <a:r>
              <a:rPr lang="tr-TR" dirty="0" smtClean="0"/>
              <a:t>donanım, yazılım</a:t>
            </a:r>
            <a:r>
              <a:rPr lang="tr-TR" dirty="0"/>
              <a:t>, network ve eğitim) ve buna ek olarak işletim ve bakım maliyetlerini (örneğin; sistem </a:t>
            </a:r>
            <a:r>
              <a:rPr lang="tr-TR" dirty="0" smtClean="0"/>
              <a:t>geliştirme, teknik </a:t>
            </a:r>
            <a:r>
              <a:rPr lang="tr-TR" dirty="0"/>
              <a:t>destek, tedarik ve ekipman) içermelidir.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209868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Birçok maliyet belirlenebilir ve ölçülebilirdir. </a:t>
            </a:r>
            <a:r>
              <a:rPr lang="tr-TR" dirty="0" smtClean="0"/>
              <a:t>Fakat sistemin </a:t>
            </a:r>
            <a:r>
              <a:rPr lang="tr-TR" dirty="0"/>
              <a:t>kurulumunun yararını belirlemek çok daha zordur. Verimliliğin artması veya bilgiye </a:t>
            </a:r>
            <a:r>
              <a:rPr lang="tr-TR" dirty="0" smtClean="0"/>
              <a:t>erişimin geliştirilmesi </a:t>
            </a:r>
            <a:r>
              <a:rPr lang="tr-TR" dirty="0"/>
              <a:t>somut bir durumdur fakat diğer yararlar öyle değildir. Örneğin; yeni bir elektronik </a:t>
            </a:r>
            <a:r>
              <a:rPr lang="tr-TR" dirty="0" smtClean="0"/>
              <a:t>dosya sistemi </a:t>
            </a:r>
            <a:r>
              <a:rPr lang="tr-TR" dirty="0"/>
              <a:t>çalışanların motivasyonunu ve hastaların memnuniyetini artırabilir fakat bunun </a:t>
            </a:r>
            <a:r>
              <a:rPr lang="tr-TR" dirty="0" smtClean="0"/>
              <a:t>potansiyel yararlarını </a:t>
            </a:r>
            <a:r>
              <a:rPr lang="tr-TR" dirty="0"/>
              <a:t>tek başına değerlendirmek çok zordur. </a:t>
            </a:r>
            <a:endParaRPr lang="tr-TR" dirty="0" smtClean="0"/>
          </a:p>
          <a:p>
            <a:r>
              <a:rPr lang="tr-TR" dirty="0" smtClean="0"/>
              <a:t>Sonuç </a:t>
            </a:r>
            <a:r>
              <a:rPr lang="tr-TR" dirty="0"/>
              <a:t>olarak, değişik sistemleri ve </a:t>
            </a:r>
            <a:r>
              <a:rPr lang="tr-TR" dirty="0" smtClean="0"/>
              <a:t>alternatiflerini karşılaştırırken </a:t>
            </a:r>
            <a:r>
              <a:rPr lang="tr-TR" dirty="0"/>
              <a:t>maliyet ve yararı olabilecek en geniş çerçevede değerlendirmek ve ölçmek önemlidir.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1080419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Tasarım bu bakış açısı ile değerlendirildiğinde, kurumun tüm özellikleri ve kaynaklarını dikkate </a:t>
            </a:r>
            <a:r>
              <a:rPr lang="tr-TR" dirty="0" smtClean="0"/>
              <a:t>alan bir </a:t>
            </a:r>
            <a:r>
              <a:rPr lang="tr-TR" dirty="0"/>
              <a:t>sistemin ortaya konması gerektiği görülmektedir. Örneğin; hastanenin görüntüleme </a:t>
            </a:r>
            <a:r>
              <a:rPr lang="tr-TR" dirty="0" smtClean="0"/>
              <a:t>cihazlarının tamamı </a:t>
            </a:r>
            <a:r>
              <a:rPr lang="tr-TR" dirty="0"/>
              <a:t>dijital ise tasarlayacağımız sistem değişecek, bazı röntgen cihazları konvansiyonel </a:t>
            </a:r>
            <a:r>
              <a:rPr lang="tr-TR" dirty="0" smtClean="0"/>
              <a:t>ise yapacağımız </a:t>
            </a:r>
            <a:r>
              <a:rPr lang="tr-TR" dirty="0"/>
              <a:t>tasarım farklı olacaktır</a:t>
            </a:r>
            <a:r>
              <a:rPr lang="tr-TR" dirty="0" smtClean="0"/>
              <a:t>.</a:t>
            </a:r>
          </a:p>
          <a:p>
            <a:r>
              <a:rPr lang="tr-TR" dirty="0"/>
              <a:t>Aynı zamanda tasarım yaparken Sağlık Bakanlığı, Maliye Bakanlığı gibi kural koyucuların ve </a:t>
            </a:r>
            <a:r>
              <a:rPr lang="tr-TR" dirty="0" smtClean="0"/>
              <a:t>Sosyal Güvenlik </a:t>
            </a:r>
            <a:r>
              <a:rPr lang="tr-TR" dirty="0"/>
              <a:t>Kurumu, özel sigorta şirketleri gibi ödeme kuruluşlarının koyduğu kurallar, ihtiyaç </a:t>
            </a:r>
            <a:r>
              <a:rPr lang="tr-TR" dirty="0" smtClean="0"/>
              <a:t>ve beklentilerini </a:t>
            </a:r>
            <a:r>
              <a:rPr lang="tr-TR" dirty="0"/>
              <a:t>de olmazsa olmaz bir faktör olarak değerlendirmek gerekir</a:t>
            </a:r>
          </a:p>
        </p:txBody>
      </p:sp>
    </p:spTree>
    <p:extLst>
      <p:ext uri="{BB962C8B-B14F-4D97-AF65-F5344CB8AC3E}">
        <p14:creationId xmlns:p14="http://schemas.microsoft.com/office/powerpoint/2010/main" xmlns="" val="2205077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Uygulama Aşaması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Görüşmeler tamamlandıktan sonra uygulama safhası başlar. Bu safha yeni sistem için, detaylı </a:t>
            </a:r>
            <a:r>
              <a:rPr lang="tr-TR" dirty="0" smtClean="0"/>
              <a:t>planı uygulama </a:t>
            </a:r>
            <a:r>
              <a:rPr lang="tr-TR" dirty="0"/>
              <a:t>safhasıdır. Sistem uygulaması genellikle bilgi sistemini kurulmuş şekilde alma ve işletme </a:t>
            </a:r>
            <a:r>
              <a:rPr lang="tr-TR" dirty="0" smtClean="0"/>
              <a:t>ile ilgili </a:t>
            </a:r>
            <a:r>
              <a:rPr lang="tr-TR" dirty="0"/>
              <a:t>tüm görevleri kapsar. Uygulama aşamasının başarı anahtarı, planlama ve iyi </a:t>
            </a:r>
            <a:r>
              <a:rPr lang="tr-TR" dirty="0" smtClean="0"/>
              <a:t>yönetimdir.</a:t>
            </a:r>
          </a:p>
          <a:p>
            <a:r>
              <a:rPr lang="tr-TR" dirty="0"/>
              <a:t>Bir sistemin uygulama basamakları projeye ve </a:t>
            </a:r>
            <a:r>
              <a:rPr lang="tr-TR" dirty="0" smtClean="0"/>
              <a:t>kurulumun kapsamına </a:t>
            </a:r>
            <a:r>
              <a:rPr lang="tr-TR" dirty="0"/>
              <a:t>göre farklılık gösterir, fakat genel olarak aşağıdaki </a:t>
            </a:r>
            <a:r>
              <a:rPr lang="tr-TR" dirty="0" smtClean="0"/>
              <a:t>uygulamaları içerir</a:t>
            </a:r>
            <a:r>
              <a:rPr lang="tr-TR" dirty="0"/>
              <a:t>:</a:t>
            </a:r>
          </a:p>
          <a:p>
            <a:r>
              <a:rPr lang="tr-TR" dirty="0" smtClean="0"/>
              <a:t> </a:t>
            </a:r>
            <a:r>
              <a:rPr lang="tr-TR" dirty="0"/>
              <a:t>Kullanıcılarının hazırlanması ve eğitilmesi,</a:t>
            </a:r>
          </a:p>
          <a:p>
            <a:r>
              <a:rPr lang="tr-TR" dirty="0" smtClean="0"/>
              <a:t> </a:t>
            </a:r>
            <a:r>
              <a:rPr lang="tr-TR" dirty="0"/>
              <a:t>Çevresel hazırlık,</a:t>
            </a:r>
          </a:p>
          <a:p>
            <a:r>
              <a:rPr lang="tr-TR" dirty="0" smtClean="0"/>
              <a:t> </a:t>
            </a:r>
            <a:r>
              <a:rPr lang="tr-TR" dirty="0"/>
              <a:t>Sistem veya modül testi,</a:t>
            </a:r>
          </a:p>
          <a:p>
            <a:r>
              <a:rPr lang="tr-TR" dirty="0" smtClean="0"/>
              <a:t> </a:t>
            </a:r>
            <a:r>
              <a:rPr lang="tr-TR" dirty="0"/>
              <a:t>Sistem aktarımı veya modül eklenmesi,</a:t>
            </a:r>
          </a:p>
          <a:p>
            <a:r>
              <a:rPr lang="tr-TR" dirty="0" smtClean="0"/>
              <a:t> </a:t>
            </a:r>
            <a:r>
              <a:rPr lang="tr-TR" dirty="0"/>
              <a:t>Sistem veya modülün devreye alınması</a:t>
            </a:r>
          </a:p>
        </p:txBody>
      </p:sp>
    </p:spTree>
    <p:extLst>
      <p:ext uri="{BB962C8B-B14F-4D97-AF65-F5344CB8AC3E}">
        <p14:creationId xmlns:p14="http://schemas.microsoft.com/office/powerpoint/2010/main" xmlns="" val="96229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98432" cy="1600200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Kullanıcıların Hazırlanması ve Eğitilmesi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Bir </a:t>
            </a:r>
            <a:r>
              <a:rPr lang="tr-TR" dirty="0"/>
              <a:t>kurumun en önemli kaynağı insan gücüdür. Bu kaynağın kullanılması ise iş </a:t>
            </a:r>
            <a:r>
              <a:rPr lang="tr-TR" dirty="0" smtClean="0"/>
              <a:t>görenlerin </a:t>
            </a:r>
            <a:r>
              <a:rPr lang="tr-TR" dirty="0" err="1" smtClean="0"/>
              <a:t>HBS’ne</a:t>
            </a:r>
            <a:r>
              <a:rPr lang="tr-TR" dirty="0" smtClean="0"/>
              <a:t> </a:t>
            </a:r>
            <a:r>
              <a:rPr lang="tr-TR" dirty="0"/>
              <a:t>hazırlanması ve konu ile ilgili eğitilmesine bağlıdır. Bu eğitimlerde, yeni sistemin hastaneye </a:t>
            </a:r>
            <a:r>
              <a:rPr lang="tr-TR" dirty="0" smtClean="0"/>
              <a:t>olan katkısının </a:t>
            </a:r>
            <a:r>
              <a:rPr lang="tr-TR" dirty="0"/>
              <a:t>yanı sıra kullanıcılarında işlerini daha kolay yapabileceği gösterilmelidir. İş görenlerin eğitimi için farklı sağlık disiplinindeki personele farklı biçimlerde eğitim ve destek sağlanması gereklidir.</a:t>
            </a:r>
          </a:p>
          <a:p>
            <a:r>
              <a:rPr lang="tr-TR" dirty="0"/>
              <a:t>Hastane bilgi sistemindeki bölümlerin eğitimi, süreç bazlı değerlendirilmelidir. Süreçte yer alan </a:t>
            </a:r>
            <a:r>
              <a:rPr lang="tr-TR" dirty="0" smtClean="0"/>
              <a:t>sekreter, resmi </a:t>
            </a:r>
            <a:r>
              <a:rPr lang="tr-TR" dirty="0"/>
              <a:t>işlem sorumlusu, hemşire, sağlık teknisyeni, hekim vb. guruplar için ayrı eğitimler ve </a:t>
            </a:r>
            <a:r>
              <a:rPr lang="tr-TR" dirty="0" smtClean="0"/>
              <a:t>eğitim saatleri </a:t>
            </a:r>
            <a:r>
              <a:rPr lang="tr-TR" dirty="0"/>
              <a:t>düzenlenmelidir.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2987016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/>
              <a:t>Hastanede çalışan gurupların kabul edebileceği niteliklerdeki eğitmenlerin </a:t>
            </a:r>
            <a:r>
              <a:rPr lang="tr-TR" dirty="0" smtClean="0"/>
              <a:t>olması, sistemin </a:t>
            </a:r>
            <a:r>
              <a:rPr lang="tr-TR" dirty="0"/>
              <a:t>kabulünü kolaylaştıracaktır. Özellikle kritik guruplar için (örneğin; hekim, hemşire, vb.) </a:t>
            </a:r>
            <a:r>
              <a:rPr lang="tr-TR" dirty="0" smtClean="0"/>
              <a:t>kendi meslek </a:t>
            </a:r>
            <a:r>
              <a:rPr lang="tr-TR" dirty="0"/>
              <a:t>guruplarından bir eğiticinin bulunması büyük yarar sağlayacaktır. </a:t>
            </a:r>
            <a:endParaRPr lang="tr-TR" dirty="0" smtClean="0"/>
          </a:p>
          <a:p>
            <a:pPr algn="just"/>
            <a:r>
              <a:rPr lang="tr-TR" dirty="0" smtClean="0"/>
              <a:t>Sistemde </a:t>
            </a:r>
            <a:r>
              <a:rPr lang="tr-TR" dirty="0"/>
              <a:t>yer alan yazılımlar için sınıflarda, masa başında yapılacak eğitimlerin yanı sıra </a:t>
            </a:r>
            <a:r>
              <a:rPr lang="tr-TR" dirty="0" smtClean="0"/>
              <a:t>donanım eğitimleri </a:t>
            </a:r>
            <a:r>
              <a:rPr lang="tr-TR" dirty="0"/>
              <a:t>de ekipmanların yanında yapılmalıdır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 </a:t>
            </a:r>
            <a:r>
              <a:rPr lang="tr-TR" dirty="0"/>
              <a:t>Donanımlar ile ilgili eğitimlerde </a:t>
            </a:r>
            <a:r>
              <a:rPr lang="tr-TR" dirty="0" smtClean="0"/>
              <a:t>kullanılacak ekipmanlar </a:t>
            </a:r>
            <a:r>
              <a:rPr lang="tr-TR" dirty="0"/>
              <a:t>için yazılı dokümanların da hazırlanması yararlı olacaktır. Donanımların büyük bir </a:t>
            </a:r>
            <a:r>
              <a:rPr lang="tr-TR" dirty="0" smtClean="0"/>
              <a:t>kısmını kapsayan </a:t>
            </a:r>
            <a:r>
              <a:rPr lang="tr-TR" dirty="0"/>
              <a:t>ana makine ve yardımcı sistemler için aşağıdaki format düşünülebilir</a:t>
            </a:r>
          </a:p>
        </p:txBody>
      </p:sp>
    </p:spTree>
    <p:extLst>
      <p:ext uri="{BB962C8B-B14F-4D97-AF65-F5344CB8AC3E}">
        <p14:creationId xmlns:p14="http://schemas.microsoft.com/office/powerpoint/2010/main" xmlns="" val="614516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Ana Makine Kullanma</a:t>
            </a:r>
          </a:p>
          <a:p>
            <a:r>
              <a:rPr lang="tr-TR" dirty="0"/>
              <a:t>Hastane Bilgi Sistemlerinin kalbi konumundaki ana makinelerin konulacağı mekân özellikleri “</a:t>
            </a:r>
            <a:r>
              <a:rPr lang="tr-TR" dirty="0" smtClean="0"/>
              <a:t>fiziki alan</a:t>
            </a:r>
            <a:r>
              <a:rPr lang="tr-TR" dirty="0"/>
              <a:t>’’ düzenlemesinde tanımlanmıştı. Bilgi güvenliği açısından yangınlar, deprem, sel vb. </a:t>
            </a:r>
            <a:r>
              <a:rPr lang="tr-TR" dirty="0" smtClean="0"/>
              <a:t>olağanüstü hallerde </a:t>
            </a:r>
            <a:r>
              <a:rPr lang="tr-TR" dirty="0"/>
              <a:t>uygulanacak “Hastane afet planları’’</a:t>
            </a:r>
            <a:r>
              <a:rPr lang="tr-TR" dirty="0" err="1"/>
              <a:t>nda</a:t>
            </a:r>
            <a:r>
              <a:rPr lang="tr-TR" dirty="0"/>
              <a:t> ana makinelerin bulunduğu alan da yer almalıdır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Bu bağlamda</a:t>
            </a:r>
            <a:r>
              <a:rPr lang="tr-TR" dirty="0"/>
              <a:t>; ana makinenin kim tarafından, nasıl kullanılacağı ve sistemin günlük, haftalık, aylık, yıllık </a:t>
            </a:r>
            <a:r>
              <a:rPr lang="tr-TR" dirty="0" smtClean="0"/>
              <a:t>vb. yedeklenmesinin </a:t>
            </a:r>
            <a:r>
              <a:rPr lang="tr-TR" dirty="0"/>
              <a:t>nasıl sağlanacağı belirlenmelidir. Uygulamada farklı isimler olmakla birlikte “</a:t>
            </a:r>
            <a:r>
              <a:rPr lang="tr-TR" dirty="0" smtClean="0"/>
              <a:t>Ana Makine </a:t>
            </a:r>
            <a:r>
              <a:rPr lang="tr-TR" dirty="0"/>
              <a:t>Kullanma Talimatı” gibi dokümantasyon günlük işleyişte kolaylık sağlayacaktır. </a:t>
            </a:r>
            <a:r>
              <a:rPr lang="tr-TR" dirty="0" smtClean="0"/>
              <a:t>Hazırlanacak talimat</a:t>
            </a:r>
            <a:r>
              <a:rPr lang="tr-TR" dirty="0"/>
              <a:t>; ana makine (server) kullanıcılarının yetkinliği ve kullanılan yazılımın özellikleri dikkate </a:t>
            </a:r>
            <a:r>
              <a:rPr lang="tr-TR" dirty="0" smtClean="0"/>
              <a:t>alınarak yazılı </a:t>
            </a:r>
            <a:r>
              <a:rPr lang="tr-TR" dirty="0"/>
              <a:t>hale getirilmelidir.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2710183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Yardımcı Sistemleri Kullanma</a:t>
            </a:r>
          </a:p>
          <a:p>
            <a:pPr algn="just"/>
            <a:r>
              <a:rPr lang="tr-TR" dirty="0"/>
              <a:t>Bağımsız bilgisayarlar, terminaller, el terminalleri, barkod yazıcıları, barkod okuyucuları vb. </a:t>
            </a:r>
            <a:r>
              <a:rPr lang="tr-TR" dirty="0" smtClean="0"/>
              <a:t>yardımcı cihazlar </a:t>
            </a:r>
            <a:r>
              <a:rPr lang="tr-TR" dirty="0"/>
              <a:t>için yine kullanma talimatları hazırlanmalı ve kullanıcılar bu çerçevede eğitilmelidirler.</a:t>
            </a:r>
          </a:p>
          <a:p>
            <a:pPr algn="just"/>
            <a:r>
              <a:rPr lang="tr-TR" dirty="0"/>
              <a:t>Kullanıcıların yetkinliği ve yardımcı cihazların özellikleri dikkate alınarak hazırlanan </a:t>
            </a:r>
            <a:r>
              <a:rPr lang="tr-TR" dirty="0" smtClean="0"/>
              <a:t>talimatlar kullanımda </a:t>
            </a:r>
            <a:r>
              <a:rPr lang="tr-TR" dirty="0"/>
              <a:t>kolaylık sağlayacaktır. Bu dokümanlar, hem bir eğitim materyali olarak kullanılabilecek </a:t>
            </a:r>
            <a:r>
              <a:rPr lang="tr-TR" dirty="0" smtClean="0"/>
              <a:t>hem de </a:t>
            </a:r>
            <a:r>
              <a:rPr lang="tr-TR" dirty="0"/>
              <a:t>kullanıcılar için bir başvuru kaynağı niteliği taşıyacaktır</a:t>
            </a:r>
          </a:p>
        </p:txBody>
      </p:sp>
    </p:spTree>
    <p:extLst>
      <p:ext uri="{BB962C8B-B14F-4D97-AF65-F5344CB8AC3E}">
        <p14:creationId xmlns:p14="http://schemas.microsoft.com/office/powerpoint/2010/main" xmlns="" val="753407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Çevresel Hazırlıklar</a:t>
            </a:r>
          </a:p>
          <a:p>
            <a:r>
              <a:rPr lang="tr-TR" dirty="0"/>
              <a:t>Kurumda oluşturulacak Hastane Bilgi Sistemleri için yapılacak çevresel hazırlıklar kurumun </a:t>
            </a:r>
            <a:r>
              <a:rPr lang="tr-TR" dirty="0" smtClean="0"/>
              <a:t>büyüklüğüne göre </a:t>
            </a:r>
            <a:r>
              <a:rPr lang="tr-TR" dirty="0"/>
              <a:t>değişmektedir. Küçük bir hastanedeki kablolama sistemi, küçük yerel alanlı ağlar ile </a:t>
            </a:r>
            <a:r>
              <a:rPr lang="tr-TR" dirty="0" smtClean="0"/>
              <a:t>yapılabilirken; büyük </a:t>
            </a:r>
            <a:r>
              <a:rPr lang="tr-TR" dirty="0"/>
              <a:t>hastanelerde yapı değişmektedir. </a:t>
            </a:r>
            <a:endParaRPr lang="tr-TR" dirty="0" smtClean="0"/>
          </a:p>
          <a:p>
            <a:r>
              <a:rPr lang="tr-TR" dirty="0" smtClean="0"/>
              <a:t>Çevresel </a:t>
            </a:r>
            <a:r>
              <a:rPr lang="tr-TR" dirty="0"/>
              <a:t>hazırlıklarda son kullanıcıların istek ve beklentileri </a:t>
            </a:r>
            <a:r>
              <a:rPr lang="tr-TR" dirty="0" smtClean="0"/>
              <a:t>göz ardı </a:t>
            </a:r>
            <a:r>
              <a:rPr lang="tr-TR" dirty="0"/>
              <a:t>edilmemelidir. Bazı hastanelerde sistem kurulumu bittiğinde, dağıtım panolarının koridorlarda </a:t>
            </a:r>
            <a:r>
              <a:rPr lang="tr-TR" dirty="0" smtClean="0"/>
              <a:t>ilgisiz yerlerde </a:t>
            </a:r>
            <a:r>
              <a:rPr lang="tr-TR" dirty="0"/>
              <a:t>kaldığı gözlenmekte son kullanıcılar için bir bilgisayar alanı bile kalmamaktadır.</a:t>
            </a:r>
          </a:p>
        </p:txBody>
      </p:sp>
    </p:spTree>
    <p:extLst>
      <p:ext uri="{BB962C8B-B14F-4D97-AF65-F5344CB8AC3E}">
        <p14:creationId xmlns:p14="http://schemas.microsoft.com/office/powerpoint/2010/main" xmlns="" val="221366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Çevresel Hazırlıklarda Network Yapısı</a:t>
            </a:r>
          </a:p>
          <a:p>
            <a:r>
              <a:rPr lang="tr-TR" dirty="0"/>
              <a:t>Bilgisayar network (ağ) sistemi, iki veya daha fazla bilgisayar sistemini veya cihazları birbirine </a:t>
            </a:r>
            <a:r>
              <a:rPr lang="tr-TR" dirty="0" smtClean="0"/>
              <a:t>bağlamak için</a:t>
            </a:r>
            <a:r>
              <a:rPr lang="tr-TR" dirty="0"/>
              <a:t>, haberleşme ortamından, araçlarından ve yazılımdan oluşur. </a:t>
            </a:r>
            <a:endParaRPr lang="tr-TR" dirty="0" smtClean="0"/>
          </a:p>
          <a:p>
            <a:r>
              <a:rPr lang="tr-TR" dirty="0" smtClean="0"/>
              <a:t>Network </a:t>
            </a:r>
            <a:r>
              <a:rPr lang="tr-TR" dirty="0"/>
              <a:t>üzerindeki bu bilgisayarlar </a:t>
            </a:r>
            <a:r>
              <a:rPr lang="tr-TR" dirty="0" smtClean="0"/>
              <a:t>ve cihazlar</a:t>
            </a:r>
            <a:r>
              <a:rPr lang="tr-TR" dirty="0"/>
              <a:t>, network düğümleri olarak adlandırılır. Bu düğümler networke bağlandıktan sonra </a:t>
            </a:r>
            <a:r>
              <a:rPr lang="tr-TR" dirty="0" smtClean="0"/>
              <a:t>donanım, yazılım</a:t>
            </a:r>
            <a:r>
              <a:rPr lang="tr-TR" dirty="0"/>
              <a:t>, veri, bilgi ve bilgi işleme işlerini paylaşırlar.</a:t>
            </a:r>
          </a:p>
        </p:txBody>
      </p:sp>
    </p:spTree>
    <p:extLst>
      <p:ext uri="{BB962C8B-B14F-4D97-AF65-F5344CB8AC3E}">
        <p14:creationId xmlns:p14="http://schemas.microsoft.com/office/powerpoint/2010/main" xmlns="" val="4216006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Düğümler arasındaki fiziksel uzaklığa ve bu sistemi destekleyecek haberleşme sistemine </a:t>
            </a:r>
            <a:r>
              <a:rPr lang="tr-TR" dirty="0" smtClean="0"/>
              <a:t>ve servislerine </a:t>
            </a:r>
            <a:r>
              <a:rPr lang="tr-TR" dirty="0"/>
              <a:t>bağlı olarak networkler</a:t>
            </a:r>
            <a:r>
              <a:rPr lang="tr-TR" dirty="0" smtClean="0"/>
              <a:t>;</a:t>
            </a:r>
          </a:p>
          <a:p>
            <a:r>
              <a:rPr lang="tr-TR" dirty="0"/>
              <a:t>Kişisel alanlı ağlar (</a:t>
            </a:r>
            <a:r>
              <a:rPr lang="tr-TR" dirty="0" err="1"/>
              <a:t>Personal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Networks, </a:t>
            </a:r>
            <a:r>
              <a:rPr lang="tr-TR" dirty="0" err="1"/>
              <a:t>PANs</a:t>
            </a:r>
            <a:r>
              <a:rPr lang="tr-TR" dirty="0"/>
              <a:t>),</a:t>
            </a:r>
          </a:p>
          <a:p>
            <a:r>
              <a:rPr lang="tr-TR" dirty="0" smtClean="0"/>
              <a:t>Küçük-yerel </a:t>
            </a:r>
            <a:r>
              <a:rPr lang="tr-TR" dirty="0"/>
              <a:t>alanlı ağlar (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Networks, </a:t>
            </a:r>
            <a:r>
              <a:rPr lang="tr-TR" dirty="0" err="1"/>
              <a:t>LANs</a:t>
            </a:r>
            <a:r>
              <a:rPr lang="tr-TR" dirty="0"/>
              <a:t>),</a:t>
            </a:r>
          </a:p>
          <a:p>
            <a:r>
              <a:rPr lang="tr-TR" dirty="0" err="1" smtClean="0"/>
              <a:t>Metropolitan</a:t>
            </a:r>
            <a:r>
              <a:rPr lang="tr-TR" dirty="0" smtClean="0"/>
              <a:t> </a:t>
            </a:r>
            <a:r>
              <a:rPr lang="tr-TR" dirty="0"/>
              <a:t>ağlar (</a:t>
            </a:r>
            <a:r>
              <a:rPr lang="tr-TR" dirty="0" err="1"/>
              <a:t>Metropolitan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Networks, </a:t>
            </a:r>
            <a:r>
              <a:rPr lang="tr-TR" dirty="0" err="1" smtClean="0"/>
              <a:t>MANs</a:t>
            </a:r>
            <a:r>
              <a:rPr lang="tr-TR" dirty="0" smtClean="0"/>
              <a:t>)</a:t>
            </a:r>
          </a:p>
          <a:p>
            <a:r>
              <a:rPr lang="tr-TR" dirty="0" smtClean="0"/>
              <a:t>Geniş </a:t>
            </a:r>
            <a:r>
              <a:rPr lang="tr-TR" dirty="0"/>
              <a:t>alanlı ağlar (</a:t>
            </a:r>
            <a:r>
              <a:rPr lang="tr-TR" dirty="0" err="1"/>
              <a:t>Wide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Networks, </a:t>
            </a:r>
            <a:r>
              <a:rPr lang="tr-TR" dirty="0" err="1"/>
              <a:t>WANs</a:t>
            </a:r>
            <a:r>
              <a:rPr lang="tr-TR" dirty="0"/>
              <a:t>) olarak adlandırılır.</a:t>
            </a:r>
          </a:p>
        </p:txBody>
      </p:sp>
    </p:spTree>
    <p:extLst>
      <p:ext uri="{BB962C8B-B14F-4D97-AF65-F5344CB8AC3E}">
        <p14:creationId xmlns:p14="http://schemas.microsoft.com/office/powerpoint/2010/main" xmlns="" val="3340001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19464"/>
          </a:xfrm>
        </p:spPr>
        <p:txBody>
          <a:bodyPr>
            <a:normAutofit fontScale="92500"/>
          </a:bodyPr>
          <a:lstStyle/>
          <a:p>
            <a:pPr algn="just"/>
            <a:r>
              <a:rPr lang="tr-TR" dirty="0">
                <a:solidFill>
                  <a:srgbClr val="FF0000"/>
                </a:solidFill>
              </a:rPr>
              <a:t>Kişisel alanlı ağlar; </a:t>
            </a:r>
            <a:r>
              <a:rPr lang="tr-TR" dirty="0"/>
              <a:t>çok kısa mesafeli ağlardır. Genel olarak birkaç metreyi geçmezler ve tek </a:t>
            </a:r>
            <a:r>
              <a:rPr lang="tr-TR" dirty="0" smtClean="0"/>
              <a:t>bir kişiye </a:t>
            </a:r>
            <a:r>
              <a:rPr lang="tr-TR" dirty="0"/>
              <a:t>yakın cihazların haberleşmesi için kullanılırlar. Kişisel alanlı ağlar kablolu olabildiği </a:t>
            </a:r>
            <a:r>
              <a:rPr lang="tr-TR" dirty="0" smtClean="0"/>
              <a:t>gibi kablosuzda </a:t>
            </a:r>
            <a:r>
              <a:rPr lang="tr-TR" dirty="0"/>
              <a:t>olabilir</a:t>
            </a:r>
            <a:r>
              <a:rPr lang="tr-TR" dirty="0" smtClean="0"/>
              <a:t>.</a:t>
            </a:r>
          </a:p>
          <a:p>
            <a:pPr algn="just"/>
            <a:r>
              <a:rPr lang="tr-TR" dirty="0" err="1" smtClean="0">
                <a:solidFill>
                  <a:srgbClr val="FF0000"/>
                </a:solidFill>
              </a:rPr>
              <a:t>Metropolitan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rgbClr val="FF0000"/>
                </a:solidFill>
              </a:rPr>
              <a:t>ağlar </a:t>
            </a:r>
            <a:r>
              <a:rPr lang="tr-TR" dirty="0"/>
              <a:t>uzaklık olarak yerel ve geniş alanlı ağların arasında kalan ağlardır.</a:t>
            </a:r>
          </a:p>
          <a:p>
            <a:pPr algn="just"/>
            <a:r>
              <a:rPr lang="tr-TR" dirty="0">
                <a:solidFill>
                  <a:srgbClr val="FF0000"/>
                </a:solidFill>
              </a:rPr>
              <a:t>Yerel Alanlı Ağlar; </a:t>
            </a:r>
            <a:r>
              <a:rPr lang="tr-TR" dirty="0"/>
              <a:t>küçük alanlardaki, ofis, ev veya bir binadaki birkaç kat gibi, </a:t>
            </a:r>
            <a:r>
              <a:rPr lang="tr-TR" dirty="0" smtClean="0"/>
              <a:t>bilgisayar sistemlerini </a:t>
            </a:r>
            <a:r>
              <a:rPr lang="tr-TR" dirty="0"/>
              <a:t>ve cihazlarını birbirine bağlayan ağlara denilir. Günümüzde yerel alanlı ağlar, </a:t>
            </a:r>
            <a:r>
              <a:rPr lang="tr-TR" dirty="0" smtClean="0"/>
              <a:t>kablosuz haberleşme </a:t>
            </a:r>
            <a:r>
              <a:rPr lang="tr-TR" dirty="0"/>
              <a:t>sisteminde kullanılmaktadır</a:t>
            </a:r>
            <a:r>
              <a:rPr lang="tr-TR" dirty="0" smtClean="0"/>
              <a:t>.</a:t>
            </a:r>
          </a:p>
          <a:p>
            <a:pPr algn="just"/>
            <a:r>
              <a:rPr lang="tr-TR" dirty="0">
                <a:solidFill>
                  <a:srgbClr val="FF0000"/>
                </a:solidFill>
              </a:rPr>
              <a:t>Geniş Alanlı ağlar; </a:t>
            </a:r>
            <a:r>
              <a:rPr lang="tr-TR" dirty="0"/>
              <a:t>daha geniş coğrafik alanları bağlayan </a:t>
            </a:r>
            <a:r>
              <a:rPr lang="tr-TR" dirty="0" err="1"/>
              <a:t>telekominakasyon</a:t>
            </a:r>
            <a:r>
              <a:rPr lang="tr-TR" dirty="0"/>
              <a:t> ağlarıdır. Bir başka </a:t>
            </a:r>
            <a:r>
              <a:rPr lang="tr-TR" dirty="0" smtClean="0"/>
              <a:t>tanım ise </a:t>
            </a:r>
            <a:r>
              <a:rPr lang="tr-TR" dirty="0"/>
              <a:t>geniş alanlı ağlar, iki veya daha fazla yerel alanlı ağları bağlayan sistemlerdir. Bu bağlantı için </a:t>
            </a:r>
            <a:r>
              <a:rPr lang="tr-TR" dirty="0" smtClean="0"/>
              <a:t>ağ geçidi </a:t>
            </a:r>
            <a:r>
              <a:rPr lang="tr-TR" dirty="0"/>
              <a:t>cihazları kullanılır.</a:t>
            </a:r>
          </a:p>
        </p:txBody>
      </p:sp>
    </p:spTree>
    <p:extLst>
      <p:ext uri="{BB962C8B-B14F-4D97-AF65-F5344CB8AC3E}">
        <p14:creationId xmlns:p14="http://schemas.microsoft.com/office/powerpoint/2010/main" xmlns="" val="2704919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Network </a:t>
            </a:r>
            <a:r>
              <a:rPr lang="tr-TR" dirty="0"/>
              <a:t>yapısı temel olarak aktif ve pasif olarak ikiye ayrılır.</a:t>
            </a:r>
          </a:p>
          <a:p>
            <a:r>
              <a:rPr lang="tr-TR" dirty="0"/>
              <a:t>Aktif olarak networkte bulunan </a:t>
            </a:r>
            <a:r>
              <a:rPr lang="tr-TR" dirty="0" err="1"/>
              <a:t>switch</a:t>
            </a:r>
            <a:r>
              <a:rPr lang="tr-TR" dirty="0"/>
              <a:t>, modem, </a:t>
            </a:r>
            <a:r>
              <a:rPr lang="tr-TR" dirty="0" err="1"/>
              <a:t>router</a:t>
            </a:r>
            <a:r>
              <a:rPr lang="tr-TR" dirty="0"/>
              <a:t>, firewall cihazları, pasif olarak da her türlü </a:t>
            </a:r>
            <a:r>
              <a:rPr lang="tr-TR" dirty="0" smtClean="0"/>
              <a:t>yapısal network </a:t>
            </a:r>
            <a:r>
              <a:rPr lang="tr-TR" dirty="0"/>
              <a:t>kablolaması nitelendirilir. LAN yapısında (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Network); Aktif network cihazları olarak;</a:t>
            </a:r>
          </a:p>
          <a:p>
            <a:r>
              <a:rPr lang="tr-TR" dirty="0" smtClean="0"/>
              <a:t>Omurga </a:t>
            </a:r>
            <a:r>
              <a:rPr lang="tr-TR" dirty="0" err="1"/>
              <a:t>switchler</a:t>
            </a:r>
            <a:r>
              <a:rPr lang="tr-TR" dirty="0"/>
              <a:t>,</a:t>
            </a:r>
          </a:p>
          <a:p>
            <a:r>
              <a:rPr lang="tr-TR" dirty="0" smtClean="0"/>
              <a:t>Kenar </a:t>
            </a:r>
            <a:r>
              <a:rPr lang="tr-TR" dirty="0" err="1"/>
              <a:t>switchler</a:t>
            </a:r>
            <a:r>
              <a:rPr lang="tr-TR" dirty="0"/>
              <a:t>,</a:t>
            </a:r>
          </a:p>
          <a:p>
            <a:r>
              <a:rPr lang="tr-TR" dirty="0" smtClean="0"/>
              <a:t>Modemler</a:t>
            </a:r>
            <a:r>
              <a:rPr lang="tr-TR" dirty="0"/>
              <a:t>,</a:t>
            </a:r>
          </a:p>
          <a:p>
            <a:r>
              <a:rPr lang="tr-TR" dirty="0" err="1" smtClean="0"/>
              <a:t>Routerlar</a:t>
            </a:r>
            <a:r>
              <a:rPr lang="tr-TR" dirty="0"/>
              <a:t>,</a:t>
            </a:r>
          </a:p>
          <a:p>
            <a:r>
              <a:rPr lang="tr-TR" dirty="0" smtClean="0"/>
              <a:t>Kablosuz </a:t>
            </a:r>
            <a:r>
              <a:rPr lang="tr-TR" dirty="0"/>
              <a:t>erişim noktaları (Access </a:t>
            </a:r>
            <a:r>
              <a:rPr lang="tr-TR" dirty="0" err="1"/>
              <a:t>pointler</a:t>
            </a:r>
            <a:r>
              <a:rPr lang="tr-TR" dirty="0"/>
              <a:t>),</a:t>
            </a:r>
          </a:p>
          <a:p>
            <a:r>
              <a:rPr lang="tr-TR" dirty="0" smtClean="0"/>
              <a:t>Firewall </a:t>
            </a:r>
            <a:r>
              <a:rPr lang="tr-TR" dirty="0"/>
              <a:t>cihazları örneklendirilebilir.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924487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Pasif network ise; yapısal kablolama, fiber optik kablolama, cat6 ve cat5 kablolama </a:t>
            </a:r>
            <a:r>
              <a:rPr lang="tr-TR" dirty="0" smtClean="0"/>
              <a:t>olarak örneklendirilebilir.</a:t>
            </a:r>
          </a:p>
          <a:p>
            <a:r>
              <a:rPr lang="tr-TR" dirty="0" smtClean="0"/>
              <a:t> </a:t>
            </a:r>
            <a:r>
              <a:rPr lang="tr-TR" dirty="0"/>
              <a:t>Ayrıca genelde kullanılan LAN (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Network) sistemlerinde, daha etkin </a:t>
            </a:r>
            <a:r>
              <a:rPr lang="tr-TR" dirty="0" smtClean="0"/>
              <a:t>daha kontrollü </a:t>
            </a:r>
            <a:r>
              <a:rPr lang="tr-TR" dirty="0"/>
              <a:t>bir ağ yapısı hedefleniyorsa VLAN (Virtual LAN) yapısı oluşturulmalı ve bu </a:t>
            </a:r>
            <a:r>
              <a:rPr lang="tr-TR" dirty="0" smtClean="0"/>
              <a:t>yapıyı destekleyen </a:t>
            </a:r>
            <a:r>
              <a:rPr lang="tr-TR" dirty="0"/>
              <a:t>aktif network cihazları kullanılmalıdır.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7506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19464"/>
          </a:xfrm>
        </p:spPr>
        <p:txBody>
          <a:bodyPr>
            <a:normAutofit fontScale="85000" lnSpcReduction="2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Hastane Bilgi Sistemleri için network yapısı kurulurken birkaç noktaya </a:t>
            </a:r>
            <a:r>
              <a:rPr lang="tr-TR" dirty="0" smtClean="0">
                <a:solidFill>
                  <a:srgbClr val="FF0000"/>
                </a:solidFill>
              </a:rPr>
              <a:t>daha dikkat </a:t>
            </a:r>
            <a:r>
              <a:rPr lang="tr-TR" dirty="0">
                <a:solidFill>
                  <a:srgbClr val="FF0000"/>
                </a:solidFill>
              </a:rPr>
              <a:t>etmek gerekecektir</a:t>
            </a:r>
            <a:r>
              <a:rPr lang="tr-TR" dirty="0" smtClean="0">
                <a:solidFill>
                  <a:srgbClr val="FF0000"/>
                </a:solidFill>
              </a:rPr>
              <a:t>;</a:t>
            </a:r>
          </a:p>
          <a:p>
            <a:pPr algn="just"/>
            <a:r>
              <a:rPr lang="tr-TR" dirty="0">
                <a:solidFill>
                  <a:schemeClr val="tx1"/>
                </a:solidFill>
              </a:rPr>
              <a:t>Kablolu veya kablosuz (</a:t>
            </a:r>
            <a:r>
              <a:rPr lang="tr-TR" dirty="0" err="1">
                <a:solidFill>
                  <a:schemeClr val="tx1"/>
                </a:solidFill>
              </a:rPr>
              <a:t>wireless</a:t>
            </a:r>
            <a:r>
              <a:rPr lang="tr-TR" dirty="0">
                <a:solidFill>
                  <a:schemeClr val="tx1"/>
                </a:solidFill>
              </a:rPr>
              <a:t>) sistem kuracak ise hangisinin kurulacağına karar </a:t>
            </a:r>
            <a:r>
              <a:rPr lang="tr-TR" dirty="0" err="1" smtClean="0">
                <a:solidFill>
                  <a:schemeClr val="tx1"/>
                </a:solidFill>
              </a:rPr>
              <a:t>verilmelidir.Hastane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lojistik süreçlerinde (depolar vb. birimlerde) el terminalleri kullanılması ve </a:t>
            </a:r>
            <a:r>
              <a:rPr lang="tr-TR" dirty="0" smtClean="0">
                <a:solidFill>
                  <a:schemeClr val="tx1"/>
                </a:solidFill>
              </a:rPr>
              <a:t>hastane genelinde </a:t>
            </a:r>
            <a:r>
              <a:rPr lang="tr-TR" dirty="0">
                <a:solidFill>
                  <a:schemeClr val="tx1"/>
                </a:solidFill>
              </a:rPr>
              <a:t>mobil sistemler kurulacaksa </a:t>
            </a:r>
            <a:r>
              <a:rPr lang="tr-TR" dirty="0" err="1">
                <a:solidFill>
                  <a:schemeClr val="tx1"/>
                </a:solidFill>
              </a:rPr>
              <a:t>wireless</a:t>
            </a:r>
            <a:r>
              <a:rPr lang="tr-TR" dirty="0">
                <a:solidFill>
                  <a:schemeClr val="tx1"/>
                </a:solidFill>
              </a:rPr>
              <a:t> sistemi </a:t>
            </a:r>
            <a:r>
              <a:rPr lang="tr-TR" dirty="0" smtClean="0">
                <a:solidFill>
                  <a:schemeClr val="tx1"/>
                </a:solidFill>
              </a:rPr>
              <a:t>düşünülebilir. Hastanenin özelliklerine göre </a:t>
            </a:r>
            <a:r>
              <a:rPr lang="tr-TR" dirty="0">
                <a:solidFill>
                  <a:schemeClr val="tx1"/>
                </a:solidFill>
              </a:rPr>
              <a:t>her iki sistemde farklı birimlerde kurulabilir.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Network </a:t>
            </a:r>
            <a:r>
              <a:rPr lang="tr-TR" dirty="0">
                <a:solidFill>
                  <a:schemeClr val="tx1"/>
                </a:solidFill>
              </a:rPr>
              <a:t>yapısı tamamlandıktan sonra “data kaybı” </a:t>
            </a:r>
            <a:r>
              <a:rPr lang="tr-TR" dirty="0" err="1">
                <a:solidFill>
                  <a:schemeClr val="tx1"/>
                </a:solidFill>
              </a:rPr>
              <a:t>nın</a:t>
            </a:r>
            <a:r>
              <a:rPr lang="tr-TR" dirty="0">
                <a:solidFill>
                  <a:schemeClr val="tx1"/>
                </a:solidFill>
              </a:rPr>
              <a:t> olmadığını belgelemek için </a:t>
            </a:r>
            <a:r>
              <a:rPr lang="tr-TR" dirty="0" err="1" smtClean="0">
                <a:solidFill>
                  <a:schemeClr val="tx1"/>
                </a:solidFill>
              </a:rPr>
              <a:t>network’un</a:t>
            </a:r>
            <a:r>
              <a:rPr lang="tr-TR" dirty="0" smtClean="0">
                <a:solidFill>
                  <a:schemeClr val="tx1"/>
                </a:solidFill>
              </a:rPr>
              <a:t> ulaştığı </a:t>
            </a:r>
            <a:r>
              <a:rPr lang="tr-TR" dirty="0">
                <a:solidFill>
                  <a:schemeClr val="tx1"/>
                </a:solidFill>
              </a:rPr>
              <a:t>tüm uçlarda gerekli testler yapılmalı ve data kaybı olmadığı belgelenmelidir. </a:t>
            </a:r>
            <a:r>
              <a:rPr lang="tr-TR" dirty="0" smtClean="0">
                <a:solidFill>
                  <a:schemeClr val="tx1"/>
                </a:solidFill>
              </a:rPr>
              <a:t>Bu aşamadan </a:t>
            </a:r>
            <a:r>
              <a:rPr lang="tr-TR" dirty="0">
                <a:solidFill>
                  <a:schemeClr val="tx1"/>
                </a:solidFill>
              </a:rPr>
              <a:t>sonra sistemin güvenliği için sisteme yetkisiz kişilerin veya </a:t>
            </a:r>
            <a:r>
              <a:rPr lang="tr-TR" dirty="0" smtClean="0">
                <a:solidFill>
                  <a:schemeClr val="tx1"/>
                </a:solidFill>
              </a:rPr>
              <a:t>kullanıcıların, kendiliğinden </a:t>
            </a:r>
            <a:r>
              <a:rPr lang="tr-TR" dirty="0">
                <a:solidFill>
                  <a:schemeClr val="tx1"/>
                </a:solidFill>
              </a:rPr>
              <a:t>ağa ilave/ekler yapması, ağ üzerinde değişiklikler </a:t>
            </a:r>
            <a:r>
              <a:rPr lang="tr-TR" dirty="0" smtClean="0">
                <a:solidFill>
                  <a:schemeClr val="tx1"/>
                </a:solidFill>
              </a:rPr>
              <a:t>gerçekleştirmesi engellenmelidir</a:t>
            </a:r>
            <a:r>
              <a:rPr lang="tr-TR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Network </a:t>
            </a:r>
            <a:r>
              <a:rPr lang="tr-TR" dirty="0">
                <a:solidFill>
                  <a:schemeClr val="tx1"/>
                </a:solidFill>
              </a:rPr>
              <a:t>yapısı tamamlandıktan sonra, tüm sistemin istenilen düzeyde çalışması için bir </a:t>
            </a:r>
            <a:r>
              <a:rPr lang="tr-TR" dirty="0" smtClean="0">
                <a:solidFill>
                  <a:schemeClr val="tx1"/>
                </a:solidFill>
              </a:rPr>
              <a:t>işletim sistemi </a:t>
            </a:r>
            <a:r>
              <a:rPr lang="tr-TR" dirty="0">
                <a:solidFill>
                  <a:schemeClr val="tx1"/>
                </a:solidFill>
              </a:rPr>
              <a:t>kurulmalıdır.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Enerji </a:t>
            </a:r>
            <a:r>
              <a:rPr lang="tr-TR" dirty="0">
                <a:solidFill>
                  <a:schemeClr val="tx1"/>
                </a:solidFill>
              </a:rPr>
              <a:t>kesintisi ve enerjide oluşabilecek dalgalanmalardan sistemin olumsuz etkilenmemesi </a:t>
            </a:r>
            <a:r>
              <a:rPr lang="tr-TR" dirty="0" smtClean="0">
                <a:solidFill>
                  <a:schemeClr val="tx1"/>
                </a:solidFill>
              </a:rPr>
              <a:t>için network </a:t>
            </a:r>
            <a:r>
              <a:rPr lang="tr-TR" dirty="0">
                <a:solidFill>
                  <a:schemeClr val="tx1"/>
                </a:solidFill>
              </a:rPr>
              <a:t>sistemine özgü kesintisiz güç kaynağı (UPS) sistemi kurulmalıdır</a:t>
            </a:r>
          </a:p>
        </p:txBody>
      </p:sp>
    </p:spTree>
    <p:extLst>
      <p:ext uri="{BB962C8B-B14F-4D97-AF65-F5344CB8AC3E}">
        <p14:creationId xmlns:p14="http://schemas.microsoft.com/office/powerpoint/2010/main" xmlns="" val="3270167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410400" cy="1600200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chemeClr val="accent1"/>
                </a:solidFill>
              </a:rPr>
              <a:t>Çevresel Hazırlıklarda Fiziki Yapı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Hastane Bilgi Sistemlerinde göz ardı edilen konulardan bir tanesi de, sistem odasının kuruluş yeri </a:t>
            </a:r>
            <a:r>
              <a:rPr lang="tr-TR" dirty="0" err="1" smtClean="0"/>
              <a:t>veodanın</a:t>
            </a:r>
            <a:r>
              <a:rPr lang="tr-TR" dirty="0" smtClean="0"/>
              <a:t> </a:t>
            </a:r>
            <a:r>
              <a:rPr lang="tr-TR" dirty="0"/>
              <a:t>özellikleridir. Sistem odasının ilgisiz bir alanda yapılması, tanımlı kişiler dışında odaya </a:t>
            </a:r>
            <a:r>
              <a:rPr lang="tr-TR" dirty="0" smtClean="0"/>
              <a:t>girişlerin olması</a:t>
            </a:r>
            <a:r>
              <a:rPr lang="tr-TR" dirty="0"/>
              <a:t>, sistem odasındaki cihazların ve altyapıdaki donanımın (elektrik prizleri gibi) müdahaleye </a:t>
            </a:r>
            <a:r>
              <a:rPr lang="tr-TR" dirty="0" smtClean="0"/>
              <a:t>açık olması</a:t>
            </a:r>
            <a:r>
              <a:rPr lang="tr-TR" dirty="0"/>
              <a:t>, sistemin durmasına neden olabilmektedir. Bunu engellemek için, hastane bilgi </a:t>
            </a:r>
            <a:r>
              <a:rPr lang="tr-TR" dirty="0" smtClean="0"/>
              <a:t>sisteminin kurulacağı </a:t>
            </a:r>
            <a:r>
              <a:rPr lang="tr-TR" dirty="0"/>
              <a:t>alanın fiziki yapısının istendik düzeyde olması sağlanmalıdır.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19628737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1"/>
                </a:solidFill>
              </a:rPr>
              <a:t>Ana makine (Server)</a:t>
            </a:r>
            <a:r>
              <a:rPr lang="tr-TR" dirty="0" smtClean="0">
                <a:solidFill>
                  <a:schemeClr val="accent1"/>
                </a:solidFill>
              </a:rPr>
              <a:t>’</a:t>
            </a:r>
            <a:r>
              <a:rPr lang="tr-TR" dirty="0" err="1" smtClean="0">
                <a:solidFill>
                  <a:schemeClr val="accent1"/>
                </a:solidFill>
              </a:rPr>
              <a:t>nın</a:t>
            </a:r>
            <a:r>
              <a:rPr lang="tr-TR" dirty="0" smtClean="0">
                <a:solidFill>
                  <a:schemeClr val="accent1"/>
                </a:solidFill>
              </a:rPr>
              <a:t> konuşlanacağı </a:t>
            </a:r>
            <a:r>
              <a:rPr lang="tr-TR" dirty="0">
                <a:solidFill>
                  <a:schemeClr val="accent1"/>
                </a:solidFill>
              </a:rPr>
              <a:t>sistem odasının;</a:t>
            </a:r>
          </a:p>
          <a:p>
            <a:r>
              <a:rPr lang="tr-TR" dirty="0" smtClean="0"/>
              <a:t>Ortam </a:t>
            </a:r>
            <a:r>
              <a:rPr lang="tr-TR" dirty="0"/>
              <a:t>sıcaklığının ve cihazlardan oluşan sıcaklığın sisteme zarar vermemesi </a:t>
            </a:r>
            <a:r>
              <a:rPr lang="tr-TR" dirty="0" smtClean="0"/>
              <a:t>için iklimlendirmenin </a:t>
            </a:r>
            <a:r>
              <a:rPr lang="tr-TR" dirty="0"/>
              <a:t>sağlanması gerekmektedir. Birçok bilgisayar sistemi ve çevresel birimlerin </a:t>
            </a:r>
            <a:r>
              <a:rPr lang="tr-TR" dirty="0" smtClean="0"/>
              <a:t>en iyi </a:t>
            </a:r>
            <a:r>
              <a:rPr lang="tr-TR" dirty="0"/>
              <a:t>şekilde çalışması için sıcaklığın 18oC’de korunması uygun olacaktır.</a:t>
            </a:r>
          </a:p>
          <a:p>
            <a:r>
              <a:rPr lang="tr-TR" dirty="0" smtClean="0"/>
              <a:t>Olası </a:t>
            </a:r>
            <a:r>
              <a:rPr lang="tr-TR" dirty="0"/>
              <a:t>su taşmasından sistem odası ve cihazların zarar görmemesi için, yükseltilmiş taban olması,</a:t>
            </a:r>
          </a:p>
          <a:p>
            <a:r>
              <a:rPr lang="tr-TR" dirty="0" smtClean="0"/>
              <a:t>Sistem </a:t>
            </a:r>
            <a:r>
              <a:rPr lang="tr-TR" dirty="0"/>
              <a:t>odasına yetkisiz girişin önlenmesi,</a:t>
            </a:r>
          </a:p>
          <a:p>
            <a:r>
              <a:rPr lang="tr-TR" dirty="0" smtClean="0"/>
              <a:t>Odanın </a:t>
            </a:r>
            <a:r>
              <a:rPr lang="tr-TR" dirty="0"/>
              <a:t>ve tüm sistemin enerji kesilmesi ve dalgalanmalardan olumsuz etkilenmemesi </a:t>
            </a:r>
            <a:r>
              <a:rPr lang="tr-TR" dirty="0" smtClean="0"/>
              <a:t>için, kesintisiz </a:t>
            </a:r>
            <a:r>
              <a:rPr lang="tr-TR" dirty="0"/>
              <a:t>güç kaynağı (UPS) desteğinin sağlanması,</a:t>
            </a:r>
          </a:p>
          <a:p>
            <a:r>
              <a:rPr lang="tr-TR" dirty="0" smtClean="0"/>
              <a:t>Enerji </a:t>
            </a:r>
            <a:r>
              <a:rPr lang="tr-TR" dirty="0"/>
              <a:t>altyapısının tamamlanması,</a:t>
            </a:r>
          </a:p>
          <a:p>
            <a:r>
              <a:rPr lang="tr-TR" dirty="0" smtClean="0"/>
              <a:t>Mümkünse </a:t>
            </a:r>
            <a:r>
              <a:rPr lang="tr-TR" dirty="0"/>
              <a:t>bilgi işlem merkezini yönetecek uyarı sistem yazılımlarının kurulması gerekecektir.</a:t>
            </a:r>
          </a:p>
        </p:txBody>
      </p:sp>
    </p:spTree>
    <p:extLst>
      <p:ext uri="{BB962C8B-B14F-4D97-AF65-F5344CB8AC3E}">
        <p14:creationId xmlns:p14="http://schemas.microsoft.com/office/powerpoint/2010/main" xmlns="" val="1773603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98432" cy="1600200"/>
          </a:xfrm>
        </p:spPr>
        <p:txBody>
          <a:bodyPr>
            <a:normAutofit/>
          </a:bodyPr>
          <a:lstStyle/>
          <a:p>
            <a:r>
              <a:rPr lang="tr-TR" sz="4000" dirty="0"/>
              <a:t>Çevresel Hazırlıklarda Yazılım ve Donanım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18336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1"/>
                </a:solidFill>
              </a:rPr>
              <a:t>Hastane gereksinimlerine göre </a:t>
            </a:r>
            <a:r>
              <a:rPr lang="tr-TR" dirty="0" smtClean="0">
                <a:solidFill>
                  <a:schemeClr val="accent1"/>
                </a:solidFill>
              </a:rPr>
              <a:t>değişmekle birlikte </a:t>
            </a:r>
            <a:r>
              <a:rPr lang="tr-TR" dirty="0">
                <a:solidFill>
                  <a:schemeClr val="accent1"/>
                </a:solidFill>
              </a:rPr>
              <a:t>yazılımlar;</a:t>
            </a:r>
          </a:p>
          <a:p>
            <a:pPr algn="just"/>
            <a:r>
              <a:rPr lang="tr-TR" dirty="0" smtClean="0"/>
              <a:t>Hastane </a:t>
            </a:r>
            <a:r>
              <a:rPr lang="tr-TR" dirty="0"/>
              <a:t>Bilgi Sistemi Uygulama </a:t>
            </a:r>
            <a:r>
              <a:rPr lang="tr-TR" dirty="0" err="1" smtClean="0"/>
              <a:t>Yazılımı,Veri</a:t>
            </a:r>
            <a:r>
              <a:rPr lang="tr-TR" dirty="0" smtClean="0"/>
              <a:t> </a:t>
            </a:r>
            <a:r>
              <a:rPr lang="tr-TR" dirty="0"/>
              <a:t>Tabanı Yönetim </a:t>
            </a:r>
            <a:r>
              <a:rPr lang="tr-TR" dirty="0" smtClean="0"/>
              <a:t>Sistemi, Ana </a:t>
            </a:r>
            <a:r>
              <a:rPr lang="tr-TR" dirty="0"/>
              <a:t>Makine (server-sunucu) İşletim </a:t>
            </a:r>
            <a:r>
              <a:rPr lang="tr-TR" dirty="0" smtClean="0"/>
              <a:t>Sistemleri, İş </a:t>
            </a:r>
            <a:r>
              <a:rPr lang="tr-TR" dirty="0"/>
              <a:t>İstasyonu İşletim </a:t>
            </a:r>
            <a:r>
              <a:rPr lang="tr-TR" dirty="0" smtClean="0"/>
              <a:t>Sistemleri, Ofis </a:t>
            </a:r>
            <a:r>
              <a:rPr lang="tr-TR" dirty="0"/>
              <a:t>Uygulama </a:t>
            </a:r>
            <a:r>
              <a:rPr lang="tr-TR" dirty="0" smtClean="0"/>
              <a:t>Paketleri, Ağ </a:t>
            </a:r>
            <a:r>
              <a:rPr lang="tr-TR" dirty="0"/>
              <a:t>Güvenlik </a:t>
            </a:r>
            <a:r>
              <a:rPr lang="tr-TR" dirty="0" smtClean="0"/>
              <a:t>Yazılımı, Ana </a:t>
            </a:r>
            <a:r>
              <a:rPr lang="tr-TR" dirty="0"/>
              <a:t>Makine (server-sunucu) Anti Virüs </a:t>
            </a:r>
            <a:r>
              <a:rPr lang="tr-TR" dirty="0" smtClean="0"/>
              <a:t>Yazılımı, İş </a:t>
            </a:r>
            <a:r>
              <a:rPr lang="tr-TR" dirty="0"/>
              <a:t>İstasyonu Anti Virüs </a:t>
            </a:r>
            <a:r>
              <a:rPr lang="tr-TR" dirty="0" smtClean="0"/>
              <a:t>Yazılımı, Firewall </a:t>
            </a:r>
            <a:r>
              <a:rPr lang="tr-TR" dirty="0"/>
              <a:t>Yazılımı, olarak sıralanabilir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Hastane Bilgi Sisteminin donanım özellikleri, fizibilite raporu dikkate alınarak belirlenmiş </a:t>
            </a:r>
            <a:r>
              <a:rPr lang="tr-TR" dirty="0" smtClean="0"/>
              <a:t>olmasına karşın </a:t>
            </a:r>
            <a:r>
              <a:rPr lang="tr-TR" dirty="0"/>
              <a:t>temelde;</a:t>
            </a:r>
          </a:p>
          <a:p>
            <a:pPr algn="just"/>
            <a:r>
              <a:rPr lang="tr-TR" dirty="0" smtClean="0"/>
              <a:t>Ana </a:t>
            </a:r>
            <a:r>
              <a:rPr lang="tr-TR" dirty="0"/>
              <a:t>Makine (Uygulama ve Veri Tabanı Sunucuları</a:t>
            </a:r>
            <a:r>
              <a:rPr lang="tr-TR" dirty="0" smtClean="0"/>
              <a:t>),Veri </a:t>
            </a:r>
            <a:r>
              <a:rPr lang="tr-TR" dirty="0"/>
              <a:t>Depolama </a:t>
            </a:r>
            <a:r>
              <a:rPr lang="tr-TR" dirty="0" smtClean="0"/>
              <a:t>Üniteleri, Terminal </a:t>
            </a:r>
            <a:r>
              <a:rPr lang="tr-TR" dirty="0"/>
              <a:t>/ El Terminalleri</a:t>
            </a:r>
            <a:r>
              <a:rPr lang="tr-TR" dirty="0" smtClean="0"/>
              <a:t>,  </a:t>
            </a:r>
            <a:r>
              <a:rPr lang="tr-TR" dirty="0"/>
              <a:t>Mobil Cihazlar (tablet </a:t>
            </a:r>
            <a:r>
              <a:rPr lang="tr-TR" dirty="0" err="1"/>
              <a:t>pc</a:t>
            </a:r>
            <a:r>
              <a:rPr lang="tr-TR" dirty="0"/>
              <a:t>, akıllı telefonlar, PDA vb</a:t>
            </a:r>
            <a:r>
              <a:rPr lang="tr-TR" dirty="0" smtClean="0"/>
              <a:t>.), Yazıcılar</a:t>
            </a:r>
            <a:r>
              <a:rPr lang="tr-TR" dirty="0"/>
              <a:t>, Bar-kod Yazıcılar gibi ekipmanlar oluşturur. Bu ekipmanlar ve </a:t>
            </a:r>
            <a:r>
              <a:rPr lang="tr-TR" dirty="0" smtClean="0"/>
              <a:t>kullanılacak yazılımların </a:t>
            </a:r>
            <a:r>
              <a:rPr lang="tr-TR" dirty="0"/>
              <a:t>detayı fizibilite raporunda yer almalıdır.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1451782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5517232"/>
            <a:ext cx="8136904" cy="1600200"/>
          </a:xfrm>
        </p:spPr>
        <p:txBody>
          <a:bodyPr>
            <a:normAutofit/>
          </a:bodyPr>
          <a:lstStyle/>
          <a:p>
            <a:r>
              <a:rPr lang="tr-TR" sz="4000" dirty="0">
                <a:solidFill>
                  <a:schemeClr val="accent1"/>
                </a:solidFill>
              </a:rPr>
              <a:t>Sistem veya Modülün Testi ve Aktarımı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255368"/>
          </a:xfrm>
        </p:spPr>
        <p:txBody>
          <a:bodyPr>
            <a:normAutofit/>
          </a:bodyPr>
          <a:lstStyle/>
          <a:p>
            <a:r>
              <a:rPr lang="tr-TR" dirty="0" smtClean="0"/>
              <a:t>Tüm </a:t>
            </a:r>
            <a:r>
              <a:rPr lang="tr-TR" dirty="0"/>
              <a:t>sistem, istenildiği gibi çalıştığından emin olmak için test edilmelidir. Bir sistemin </a:t>
            </a:r>
            <a:r>
              <a:rPr lang="tr-TR" dirty="0" smtClean="0"/>
              <a:t>organizasyona geniş </a:t>
            </a:r>
            <a:r>
              <a:rPr lang="tr-TR" dirty="0"/>
              <a:t>çapta kurulması ve birkaç denemeden sonra çökmesi bir felaket olur. İyi sistem testi başarılı </a:t>
            </a:r>
            <a:r>
              <a:rPr lang="tr-TR" dirty="0" smtClean="0"/>
              <a:t>bir kurulum </a:t>
            </a:r>
            <a:r>
              <a:rPr lang="tr-TR" dirty="0"/>
              <a:t>ve başarılı bir sistem geliştirme için izlenmesi zorunlu bir yoldur. </a:t>
            </a:r>
            <a:endParaRPr lang="tr-TR" dirty="0" smtClean="0"/>
          </a:p>
          <a:p>
            <a:r>
              <a:rPr lang="tr-TR" dirty="0" smtClean="0"/>
              <a:t>Bundan </a:t>
            </a:r>
            <a:r>
              <a:rPr lang="tr-TR" dirty="0"/>
              <a:t>dolayı </a:t>
            </a:r>
            <a:r>
              <a:rPr lang="tr-TR" dirty="0" smtClean="0"/>
              <a:t>testlerin geliştirilmesi </a:t>
            </a:r>
            <a:r>
              <a:rPr lang="tr-TR" dirty="0"/>
              <a:t>sistem kurulumundan çok önce başlamalıdır. Sistemin hem donanımsal hem de </a:t>
            </a:r>
            <a:r>
              <a:rPr lang="tr-TR" dirty="0" err="1" smtClean="0"/>
              <a:t>yazılımsal</a:t>
            </a:r>
            <a:r>
              <a:rPr lang="tr-TR" dirty="0" smtClean="0"/>
              <a:t> olarak </a:t>
            </a:r>
            <a:r>
              <a:rPr lang="tr-TR" dirty="0"/>
              <a:t>yeterliliği değerlendirilmelidir. Birçok üretici, ana sistem bileşenlerini test etmek için </a:t>
            </a:r>
            <a:r>
              <a:rPr lang="tr-TR" dirty="0" err="1" smtClean="0"/>
              <a:t>diyagnostik</a:t>
            </a:r>
            <a:r>
              <a:rPr lang="tr-TR" dirty="0" smtClean="0"/>
              <a:t> programları </a:t>
            </a:r>
            <a:r>
              <a:rPr lang="tr-TR" dirty="0"/>
              <a:t>sağlamaktadır.</a:t>
            </a:r>
          </a:p>
        </p:txBody>
      </p:sp>
    </p:spTree>
    <p:extLst>
      <p:ext uri="{BB962C8B-B14F-4D97-AF65-F5344CB8AC3E}">
        <p14:creationId xmlns:p14="http://schemas.microsoft.com/office/powerpoint/2010/main" xmlns="" val="38484652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1"/>
                </a:solidFill>
              </a:rPr>
              <a:t>Test Aşaması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59424"/>
          </a:xfrm>
        </p:spPr>
        <p:txBody>
          <a:bodyPr>
            <a:normAutofit fontScale="62500" lnSpcReduction="20000"/>
          </a:bodyPr>
          <a:lstStyle/>
          <a:p>
            <a:r>
              <a:rPr lang="tr-TR" dirty="0"/>
              <a:t>Hastane Bilgi Sisteminin performansının farklı modüllerde birçok defa test edilmesi </a:t>
            </a:r>
            <a:r>
              <a:rPr lang="tr-TR" dirty="0" smtClean="0"/>
              <a:t>gerekmektedir. Bunun </a:t>
            </a:r>
            <a:r>
              <a:rPr lang="tr-TR" dirty="0"/>
              <a:t>için en uygun yöntem, senaryo uygulamaları olacaktır. Hastaneye uygun ve doğru </a:t>
            </a:r>
            <a:r>
              <a:rPr lang="tr-TR" dirty="0" smtClean="0"/>
              <a:t>yazılımın belirlenmesinde </a:t>
            </a:r>
            <a:r>
              <a:rPr lang="tr-TR" dirty="0"/>
              <a:t>sanallaştırma önemli olacaktır</a:t>
            </a:r>
            <a:r>
              <a:rPr lang="tr-TR" dirty="0" smtClean="0"/>
              <a:t>.</a:t>
            </a:r>
          </a:p>
          <a:p>
            <a:r>
              <a:rPr lang="tr-TR" b="1" dirty="0"/>
              <a:t>Sanallaştırma:</a:t>
            </a:r>
            <a:r>
              <a:rPr lang="tr-TR" dirty="0"/>
              <a:t> Hastane Bilgi Sisteminden beklentilerin neler olduğunun belirlenmesi ve </a:t>
            </a:r>
            <a:r>
              <a:rPr lang="tr-TR" dirty="0" smtClean="0"/>
              <a:t>uygulamanın nasıl </a:t>
            </a:r>
            <a:r>
              <a:rPr lang="tr-TR" dirty="0"/>
              <a:t>olduğunun ortaya </a:t>
            </a:r>
            <a:r>
              <a:rPr lang="tr-TR" dirty="0" smtClean="0"/>
              <a:t>konulmasıdır.</a:t>
            </a:r>
          </a:p>
          <a:p>
            <a:r>
              <a:rPr lang="tr-TR" dirty="0"/>
              <a:t>Yazılımın </a:t>
            </a:r>
            <a:r>
              <a:rPr lang="tr-TR" dirty="0" smtClean="0"/>
              <a:t>hastane süreçlerini </a:t>
            </a:r>
            <a:r>
              <a:rPr lang="tr-TR" dirty="0"/>
              <a:t>esas alarak nasıl çalıştığı görülmelidir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1"/>
                </a:solidFill>
              </a:rPr>
              <a:t>Örneğin;</a:t>
            </a:r>
          </a:p>
          <a:p>
            <a:r>
              <a:rPr lang="tr-TR" dirty="0" smtClean="0"/>
              <a:t>İlaç </a:t>
            </a:r>
            <a:r>
              <a:rPr lang="tr-TR" dirty="0"/>
              <a:t>yönetim sistemi nasıl çalıştığı ve hastane süreçlerine uygunluğu,</a:t>
            </a:r>
          </a:p>
          <a:p>
            <a:r>
              <a:rPr lang="tr-TR" dirty="0" smtClean="0"/>
              <a:t>PACS </a:t>
            </a:r>
            <a:r>
              <a:rPr lang="tr-TR" dirty="0"/>
              <a:t>sistemlerinin çalışma şekli ve hastane süreçlerine uygunluğu,</a:t>
            </a:r>
          </a:p>
          <a:p>
            <a:r>
              <a:rPr lang="tr-TR" dirty="0" smtClean="0"/>
              <a:t>Ameliyathane </a:t>
            </a:r>
            <a:r>
              <a:rPr lang="tr-TR" dirty="0"/>
              <a:t>modülleri ve </a:t>
            </a:r>
            <a:r>
              <a:rPr lang="tr-TR" dirty="0" err="1"/>
              <a:t>laboratuar</a:t>
            </a:r>
            <a:r>
              <a:rPr lang="tr-TR" dirty="0"/>
              <a:t> sistemlerinin çalışma sistematiği ve hastane </a:t>
            </a:r>
            <a:r>
              <a:rPr lang="tr-TR" dirty="0" smtClean="0"/>
              <a:t>süreçlerine uygunluğu</a:t>
            </a:r>
            <a:r>
              <a:rPr lang="tr-TR" dirty="0"/>
              <a:t>,</a:t>
            </a:r>
          </a:p>
          <a:p>
            <a:r>
              <a:rPr lang="tr-TR" dirty="0" smtClean="0"/>
              <a:t>Tıbbi </a:t>
            </a:r>
            <a:r>
              <a:rPr lang="tr-TR" dirty="0"/>
              <a:t>süreçler ve uygulamalarını (klinik, poliklinik, ameliyathane, laboratuvar, radyoloji </a:t>
            </a:r>
            <a:r>
              <a:rPr lang="tr-TR" dirty="0" smtClean="0"/>
              <a:t>ve ünitelerin </a:t>
            </a:r>
            <a:r>
              <a:rPr lang="tr-TR" dirty="0"/>
              <a:t>tüm adımlarını) ,</a:t>
            </a:r>
          </a:p>
          <a:p>
            <a:r>
              <a:rPr lang="tr-TR" dirty="0" smtClean="0"/>
              <a:t>Mali </a:t>
            </a:r>
            <a:r>
              <a:rPr lang="tr-TR" dirty="0"/>
              <a:t>süreçler; döner sermaye hizmetleri, faturalama, Maliye Bakanlığı, iç denetçi birimi vb.</a:t>
            </a:r>
          </a:p>
          <a:p>
            <a:r>
              <a:rPr lang="tr-TR" dirty="0" smtClean="0"/>
              <a:t>bağlantılar, Teknik </a:t>
            </a:r>
            <a:r>
              <a:rPr lang="tr-TR" dirty="0"/>
              <a:t>Süreçler; ana makine ve terminal kapasiteleri ile durağan bilgiye ulaşma süreleri, </a:t>
            </a:r>
            <a:r>
              <a:rPr lang="tr-TR" dirty="0" smtClean="0"/>
              <a:t>arıza ve </a:t>
            </a:r>
            <a:r>
              <a:rPr lang="tr-TR" dirty="0"/>
              <a:t>arızaya müdahale süresi vb. içermelidir.</a:t>
            </a:r>
          </a:p>
          <a:p>
            <a:r>
              <a:rPr lang="tr-TR" dirty="0" smtClean="0"/>
              <a:t>İdari </a:t>
            </a:r>
            <a:r>
              <a:rPr lang="tr-TR" dirty="0"/>
              <a:t>Süreçler; sağlık kurumlarında kural koyucular çok sık yeni yaklaşımlar belirlemektedir.</a:t>
            </a:r>
          </a:p>
          <a:p>
            <a:r>
              <a:rPr lang="tr-TR" dirty="0"/>
              <a:t>Sağlık.net, MEDULA, e-fatura, e-rapor, e-reçete vb. gibi uygulamaların her adımı yer almalıdır.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18815864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5770984"/>
            <a:ext cx="6781800" cy="1087016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chemeClr val="accent1"/>
                </a:solidFill>
              </a:rPr>
              <a:t>Sistemin Aktarımı</a:t>
            </a:r>
            <a:br>
              <a:rPr lang="tr-TR" dirty="0">
                <a:solidFill>
                  <a:schemeClr val="accent1"/>
                </a:solidFill>
              </a:rPr>
            </a:b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Yeni </a:t>
            </a:r>
            <a:r>
              <a:rPr lang="tr-TR" dirty="0"/>
              <a:t>bir hastane bilgi sistemi kurulurken, eski sistemde kâğıt ortamında yer alan veriler </a:t>
            </a:r>
            <a:r>
              <a:rPr lang="tr-TR" dirty="0" smtClean="0"/>
              <a:t>sayısallaştırılarak yeni </a:t>
            </a:r>
            <a:r>
              <a:rPr lang="tr-TR" dirty="0"/>
              <a:t>sisteme aktarımı sağlanmalıdır. Aynı şekilde eski sistemde yer alan elektronik ortamdaki </a:t>
            </a:r>
            <a:r>
              <a:rPr lang="tr-TR" dirty="0" smtClean="0"/>
              <a:t>verilerin yeni </a:t>
            </a:r>
            <a:r>
              <a:rPr lang="tr-TR" dirty="0"/>
              <a:t>sisteme aktarımı sağlanmalı, veri kaybının olmadığı ve veri transferinin eksiksiz yapıldığından </a:t>
            </a:r>
            <a:r>
              <a:rPr lang="tr-TR" dirty="0" smtClean="0"/>
              <a:t>emin olunmalıdır.</a:t>
            </a:r>
          </a:p>
          <a:p>
            <a:r>
              <a:rPr lang="tr-TR" dirty="0" smtClean="0"/>
              <a:t>Sistem </a:t>
            </a:r>
            <a:r>
              <a:rPr lang="tr-TR" dirty="0"/>
              <a:t>aktarımında izlenecek yol ve yöntemin önceden hazırlanıp kontrol noktaları ile </a:t>
            </a:r>
            <a:r>
              <a:rPr lang="tr-TR" dirty="0" smtClean="0"/>
              <a:t>test edilmesi </a:t>
            </a:r>
            <a:r>
              <a:rPr lang="tr-TR" dirty="0"/>
              <a:t>doğru bir yaklaşım olacaktır.</a:t>
            </a:r>
          </a:p>
        </p:txBody>
      </p:sp>
    </p:spTree>
    <p:extLst>
      <p:ext uri="{BB962C8B-B14F-4D97-AF65-F5344CB8AC3E}">
        <p14:creationId xmlns:p14="http://schemas.microsoft.com/office/powerpoint/2010/main" xmlns="" val="853456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5277814"/>
            <a:ext cx="8136904" cy="1600200"/>
          </a:xfrm>
        </p:spPr>
        <p:txBody>
          <a:bodyPr>
            <a:normAutofit fontScale="90000"/>
          </a:bodyPr>
          <a:lstStyle/>
          <a:p>
            <a:r>
              <a:rPr lang="tr-TR" sz="4000" dirty="0"/>
              <a:t>Sistem veya Modülün Devreye Alınması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31432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Bu </a:t>
            </a:r>
            <a:r>
              <a:rPr lang="tr-TR" dirty="0"/>
              <a:t>aşamada </a:t>
            </a:r>
            <a:r>
              <a:rPr lang="tr-TR" dirty="0" smtClean="0"/>
              <a:t>sorun yaşamamak </a:t>
            </a:r>
            <a:r>
              <a:rPr lang="tr-TR" dirty="0"/>
              <a:t>için; iş görenlerin eğitimi, yapılan tüm network, tesis, yazılım, donanım gibi </a:t>
            </a:r>
            <a:r>
              <a:rPr lang="tr-TR" dirty="0" smtClean="0"/>
              <a:t>çevresel hazırlıkların </a:t>
            </a:r>
            <a:r>
              <a:rPr lang="tr-TR" dirty="0"/>
              <a:t>tamamlandığından emin olunması gerekir. Ayrıca yapılan testlerde ve senaryo uygulamalarında aksayan noktalar var ise bu aksaklıkların giderilmesi gerekir. Sistem devreye </a:t>
            </a:r>
            <a:r>
              <a:rPr lang="tr-TR" dirty="0" smtClean="0"/>
              <a:t>alınırken küçük </a:t>
            </a:r>
            <a:r>
              <a:rPr lang="tr-TR" dirty="0"/>
              <a:t>kapasiteli hastanelerde eski sistemi kapatıp yeni sistemi devreye sokmak büyük zorluklar </a:t>
            </a:r>
            <a:r>
              <a:rPr lang="tr-TR" dirty="0" smtClean="0"/>
              <a:t>ve sorunlar </a:t>
            </a:r>
            <a:r>
              <a:rPr lang="tr-TR" dirty="0"/>
              <a:t>oluşturmayabilir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Fakat orta ve büyük kapasiteli hastanelerde yeni sistemin devreye </a:t>
            </a:r>
            <a:r>
              <a:rPr lang="tr-TR" dirty="0" smtClean="0"/>
              <a:t>alınmasında kademeli </a:t>
            </a:r>
            <a:r>
              <a:rPr lang="tr-TR" dirty="0"/>
              <a:t>bir geçiş daha az riskli olabilir. Burada karar verilmesini sağlayacak en önemli faktör, </a:t>
            </a:r>
            <a:r>
              <a:rPr lang="tr-TR" dirty="0" smtClean="0"/>
              <a:t>altyapının hazır </a:t>
            </a:r>
            <a:r>
              <a:rPr lang="tr-TR" dirty="0"/>
              <a:t>olması, iş görenlerin yeterliliği ve yazılım ekibinin, teknik destek ekibinin </a:t>
            </a:r>
            <a:r>
              <a:rPr lang="tr-TR" dirty="0" smtClean="0"/>
              <a:t>gücüdür. Sistem </a:t>
            </a:r>
            <a:r>
              <a:rPr lang="tr-TR" dirty="0"/>
              <a:t>devreye alınırken oluşturulacak bir teknik komisyon, sürecin yönetimini daha </a:t>
            </a:r>
            <a:r>
              <a:rPr lang="tr-TR" dirty="0" smtClean="0"/>
              <a:t>da kolaylaştıracaktır</a:t>
            </a:r>
            <a:r>
              <a:rPr lang="tr-TR" dirty="0"/>
              <a:t>. Hastane Bilgi Sistemi kurulumunda belki de en çok unutulan / göz ardı </a:t>
            </a:r>
            <a:r>
              <a:rPr lang="tr-TR" dirty="0" smtClean="0"/>
              <a:t>edilen konulardan </a:t>
            </a:r>
            <a:r>
              <a:rPr lang="tr-TR" dirty="0"/>
              <a:t>birisi “teknik komisyon” oluşturulmasıdır. Yukarıda belirtilen “Hastane Bilgi </a:t>
            </a:r>
            <a:r>
              <a:rPr lang="tr-TR" dirty="0" smtClean="0"/>
              <a:t>Sistemi Komisyonu</a:t>
            </a:r>
            <a:r>
              <a:rPr lang="tr-TR" dirty="0"/>
              <a:t>’’ bu işlevi görebilir.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4259834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5445224"/>
            <a:ext cx="7560840" cy="1600200"/>
          </a:xfrm>
        </p:spPr>
        <p:txBody>
          <a:bodyPr>
            <a:normAutofit fontScale="90000"/>
          </a:bodyPr>
          <a:lstStyle/>
          <a:p>
            <a:r>
              <a:rPr lang="tr-TR" dirty="0"/>
              <a:t>Sistemin Kesin Kabulü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/>
              <a:t>Sistemin </a:t>
            </a:r>
            <a:r>
              <a:rPr lang="tr-TR" dirty="0"/>
              <a:t>teslim alınması sürecinde işlem adımları tartışılmalıdır. Bu aşamada süreçler ile birlikte;</a:t>
            </a:r>
          </a:p>
          <a:p>
            <a:r>
              <a:rPr lang="tr-TR" dirty="0" smtClean="0"/>
              <a:t>Teslim </a:t>
            </a:r>
            <a:r>
              <a:rPr lang="tr-TR" dirty="0"/>
              <a:t>takvimi,</a:t>
            </a:r>
          </a:p>
          <a:p>
            <a:r>
              <a:rPr lang="tr-TR" dirty="0" smtClean="0"/>
              <a:t>Veri </a:t>
            </a:r>
            <a:r>
              <a:rPr lang="tr-TR" dirty="0"/>
              <a:t>aktarmaları,</a:t>
            </a:r>
          </a:p>
          <a:p>
            <a:r>
              <a:rPr lang="tr-TR" dirty="0" smtClean="0"/>
              <a:t>Kullanıcı </a:t>
            </a:r>
            <a:r>
              <a:rPr lang="tr-TR" dirty="0"/>
              <a:t>eğitimleri,</a:t>
            </a:r>
          </a:p>
          <a:p>
            <a:r>
              <a:rPr lang="tr-TR" dirty="0" smtClean="0"/>
              <a:t>Eğitim </a:t>
            </a:r>
            <a:r>
              <a:rPr lang="tr-TR" dirty="0"/>
              <a:t>sonrası sertifikalandırma ve yöntemi,</a:t>
            </a:r>
          </a:p>
          <a:p>
            <a:r>
              <a:rPr lang="tr-TR" dirty="0" smtClean="0"/>
              <a:t>MEDULA </a:t>
            </a:r>
            <a:r>
              <a:rPr lang="tr-TR" dirty="0"/>
              <a:t>vb. uygulamaların uyumu,</a:t>
            </a:r>
          </a:p>
          <a:p>
            <a:r>
              <a:rPr lang="tr-TR" dirty="0" smtClean="0"/>
              <a:t>Sağlık-net </a:t>
            </a:r>
            <a:r>
              <a:rPr lang="tr-TR" dirty="0"/>
              <a:t>entegrasyonunun sağlanması,</a:t>
            </a:r>
          </a:p>
          <a:p>
            <a:r>
              <a:rPr lang="tr-TR" dirty="0" smtClean="0"/>
              <a:t>Varsa </a:t>
            </a:r>
            <a:r>
              <a:rPr lang="tr-TR" dirty="0"/>
              <a:t>hastanedeki diğer yazılımlar ile uyum,</a:t>
            </a:r>
          </a:p>
          <a:p>
            <a:r>
              <a:rPr lang="tr-TR" dirty="0" smtClean="0"/>
              <a:t>Varsa </a:t>
            </a:r>
            <a:r>
              <a:rPr lang="tr-TR" dirty="0"/>
              <a:t>GSM operatörleri ile uyum, sağlanmalıdır.</a:t>
            </a:r>
          </a:p>
          <a:p>
            <a:r>
              <a:rPr lang="tr-TR" dirty="0"/>
              <a:t>Hastane tarafından oluşturulan teknik komisyon tarafından teknik şartnamede belirlenen </a:t>
            </a:r>
            <a:r>
              <a:rPr lang="tr-TR" dirty="0" smtClean="0"/>
              <a:t>noktaları içeren </a:t>
            </a:r>
            <a:r>
              <a:rPr lang="tr-TR" dirty="0"/>
              <a:t>“kontrol listesi” hazırlanarak sistem kontrolüne başlanmalıdır.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4274605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5373216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tr-TR" dirty="0"/>
              <a:t>Yazılım Kontrolü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>
            <a:normAutofit/>
          </a:bodyPr>
          <a:lstStyle/>
          <a:p>
            <a:r>
              <a:rPr lang="tr-TR" dirty="0" smtClean="0"/>
              <a:t>Tıbbi/idari/mali/teknik </a:t>
            </a:r>
            <a:r>
              <a:rPr lang="tr-TR" dirty="0"/>
              <a:t>vb. tüm süreçler ilgili/yetkili personel ile bölüm/birim bazında </a:t>
            </a:r>
            <a:r>
              <a:rPr lang="tr-TR" dirty="0" smtClean="0"/>
              <a:t>alt komisyonlar </a:t>
            </a:r>
            <a:r>
              <a:rPr lang="tr-TR" dirty="0"/>
              <a:t>oluşturulabilir.</a:t>
            </a:r>
          </a:p>
          <a:p>
            <a:r>
              <a:rPr lang="tr-TR" dirty="0" smtClean="0"/>
              <a:t>Senaryolarda </a:t>
            </a:r>
            <a:r>
              <a:rPr lang="tr-TR" dirty="0"/>
              <a:t>belirtilen süreçler dikkate alınarak sistemlerin testleri yapılır.</a:t>
            </a:r>
          </a:p>
          <a:p>
            <a:r>
              <a:rPr lang="tr-TR" dirty="0" smtClean="0"/>
              <a:t>Sağlık-net</a:t>
            </a:r>
            <a:r>
              <a:rPr lang="tr-TR" dirty="0"/>
              <a:t>, </a:t>
            </a:r>
            <a:r>
              <a:rPr lang="tr-TR" dirty="0" err="1"/>
              <a:t>Medula</a:t>
            </a:r>
            <a:r>
              <a:rPr lang="tr-TR" dirty="0"/>
              <a:t>, entegrasyonları kontrol edilir.</a:t>
            </a:r>
          </a:p>
          <a:p>
            <a:r>
              <a:rPr lang="tr-TR" dirty="0" smtClean="0"/>
              <a:t> </a:t>
            </a:r>
            <a:r>
              <a:rPr lang="tr-TR" dirty="0"/>
              <a:t>Kurulumu yapılan hastane bilgi sistemi dışında olup hastanede çalışmaya devam eden </a:t>
            </a:r>
            <a:r>
              <a:rPr lang="tr-TR" dirty="0" smtClean="0"/>
              <a:t>radyoloji bilgi </a:t>
            </a:r>
            <a:r>
              <a:rPr lang="tr-TR" dirty="0"/>
              <a:t>sistemi (RIS), </a:t>
            </a:r>
            <a:r>
              <a:rPr lang="tr-TR" dirty="0" err="1"/>
              <a:t>laboratuar</a:t>
            </a:r>
            <a:r>
              <a:rPr lang="tr-TR" dirty="0"/>
              <a:t> bilgi sistemi (LIS), görüntü arşivleme ve iletişim sistemi (</a:t>
            </a:r>
            <a:r>
              <a:rPr lang="tr-TR" dirty="0" smtClean="0"/>
              <a:t>PACS) gibi </a:t>
            </a:r>
            <a:r>
              <a:rPr lang="tr-TR" dirty="0"/>
              <a:t>varsa diğer bilgi sistemlerinin yeni sistem ile entegrasyonu kontrol edilir.</a:t>
            </a:r>
          </a:p>
        </p:txBody>
      </p:sp>
    </p:spTree>
    <p:extLst>
      <p:ext uri="{BB962C8B-B14F-4D97-AF65-F5344CB8AC3E}">
        <p14:creationId xmlns:p14="http://schemas.microsoft.com/office/powerpoint/2010/main" xmlns="" val="7422540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27584" y="5445224"/>
            <a:ext cx="7992888" cy="1600200"/>
          </a:xfrm>
        </p:spPr>
        <p:txBody>
          <a:bodyPr>
            <a:normAutofit fontScale="90000"/>
          </a:bodyPr>
          <a:lstStyle/>
          <a:p>
            <a:r>
              <a:rPr lang="tr-TR" dirty="0"/>
              <a:t>Yazılım Dışı Kontrol Noktaları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Kesin </a:t>
            </a:r>
            <a:r>
              <a:rPr lang="tr-TR" dirty="0"/>
              <a:t>kabul süreci gün/saat olarak tatil gününe getirilebilir. (</a:t>
            </a:r>
            <a:r>
              <a:rPr lang="tr-TR" dirty="0" err="1"/>
              <a:t>örn</a:t>
            </a:r>
            <a:r>
              <a:rPr lang="tr-TR" dirty="0"/>
              <a:t>. cuma 17.00’den sonra gibi) bu </a:t>
            </a:r>
            <a:r>
              <a:rPr lang="tr-TR" dirty="0" smtClean="0"/>
              <a:t>saatlerde hasta </a:t>
            </a:r>
            <a:r>
              <a:rPr lang="tr-TR" dirty="0"/>
              <a:t>ve veri trafiği daha az olacaktır.</a:t>
            </a:r>
          </a:p>
          <a:p>
            <a:r>
              <a:rPr lang="tr-TR" dirty="0" smtClean="0"/>
              <a:t>Kesin </a:t>
            </a:r>
            <a:r>
              <a:rPr lang="tr-TR" dirty="0"/>
              <a:t>kabul öncesi eğitimlerin yeterli yapıldığı kontrol edilmelidir. Yetersiz eğitim </a:t>
            </a:r>
            <a:r>
              <a:rPr lang="tr-TR" dirty="0" smtClean="0"/>
              <a:t>aldığından şüphe </a:t>
            </a:r>
            <a:r>
              <a:rPr lang="tr-TR" dirty="0"/>
              <a:t>edilen personel tekrar eğitimden geçirilmelidir. Eğitim sonrası eğitimin </a:t>
            </a:r>
            <a:r>
              <a:rPr lang="tr-TR" dirty="0" smtClean="0"/>
              <a:t>etkinliği ölçülmelidir</a:t>
            </a:r>
            <a:r>
              <a:rPr lang="tr-TR" dirty="0"/>
              <a:t>. Gerekir ise sertifika düzenlenmelidir.</a:t>
            </a:r>
          </a:p>
          <a:p>
            <a:r>
              <a:rPr lang="tr-TR" dirty="0" smtClean="0"/>
              <a:t>Network </a:t>
            </a:r>
            <a:r>
              <a:rPr lang="tr-TR" dirty="0"/>
              <a:t>sisteminde veri kaybının olmadığı test edilmiş olmalı, test raporları </a:t>
            </a:r>
            <a:r>
              <a:rPr lang="tr-TR" dirty="0" smtClean="0"/>
              <a:t>dosyadan incelenmelidir</a:t>
            </a:r>
            <a:r>
              <a:rPr lang="tr-TR" dirty="0"/>
              <a:t>.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Sistemi donanımının çalıştığı test edilmelidir. Gerekirse elektrikler </a:t>
            </a:r>
            <a:r>
              <a:rPr lang="tr-TR" dirty="0" smtClean="0"/>
              <a:t>kesilip, kesintisiz </a:t>
            </a:r>
            <a:r>
              <a:rPr lang="tr-TR" dirty="0"/>
              <a:t>güç kaynağının (UPS) çalışması kontrol edilmelidir.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32035008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410400" cy="1600200"/>
          </a:xfrm>
        </p:spPr>
        <p:txBody>
          <a:bodyPr/>
          <a:lstStyle/>
          <a:p>
            <a:r>
              <a:rPr lang="tr-TR" dirty="0"/>
              <a:t>Bakım/Değerlendirme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Hayat döngüsündeki son safha ise bakım ve değerlendirme safhasıdır. Sistem ne kadar iyi tasarlansa </a:t>
            </a:r>
            <a:r>
              <a:rPr lang="tr-TR" dirty="0" smtClean="0"/>
              <a:t>da veya </a:t>
            </a:r>
            <a:r>
              <a:rPr lang="tr-TR" dirty="0"/>
              <a:t>test edilse de, devreye alındıktan sonra hatalar çıkabilir. Bu nedenle teknik destek ekibi </a:t>
            </a:r>
            <a:r>
              <a:rPr lang="tr-TR" dirty="0" smtClean="0"/>
              <a:t>potansiyel problemleri </a:t>
            </a:r>
            <a:r>
              <a:rPr lang="tr-TR" dirty="0"/>
              <a:t>bulmak ve onları düzeltmek için hazır bulunmalıdır. Kritik sistemler için 7/24 saat </a:t>
            </a:r>
            <a:r>
              <a:rPr lang="tr-TR" dirty="0" smtClean="0"/>
              <a:t>teknik destek </a:t>
            </a:r>
            <a:r>
              <a:rPr lang="tr-TR" dirty="0"/>
              <a:t>verilmelidir. </a:t>
            </a:r>
            <a:endParaRPr lang="tr-TR" dirty="0" smtClean="0"/>
          </a:p>
          <a:p>
            <a:r>
              <a:rPr lang="tr-TR" dirty="0" smtClean="0"/>
              <a:t>Bunun </a:t>
            </a:r>
            <a:r>
              <a:rPr lang="tr-TR" dirty="0"/>
              <a:t>yanı sıra, sistem yedeklemesi ve geliştirilmesi, eski donanımların </a:t>
            </a:r>
            <a:r>
              <a:rPr lang="tr-TR" dirty="0" smtClean="0"/>
              <a:t>çıkarılması, yeni </a:t>
            </a:r>
            <a:r>
              <a:rPr lang="tr-TR" dirty="0"/>
              <a:t>mevzuat gereksinimlerine cevap verebilecek ve devamlı eğitim ve yardım sağlayacak verimli </a:t>
            </a:r>
            <a:r>
              <a:rPr lang="tr-TR" dirty="0" smtClean="0"/>
              <a:t>teknik personelin </a:t>
            </a:r>
            <a:r>
              <a:rPr lang="tr-TR" dirty="0"/>
              <a:t>de hazır bulunması sağlanmalıdır.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38291810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0344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Hastanelerin özelliklerinden birisi de tam gün/sürekli hizmet sunmasıdır. Sağlık </a:t>
            </a:r>
            <a:r>
              <a:rPr lang="tr-TR" dirty="0" smtClean="0"/>
              <a:t>hizmetlerinin kesintisiz </a:t>
            </a:r>
            <a:r>
              <a:rPr lang="tr-TR" dirty="0"/>
              <a:t>devam ettiği dikkate alındığında hastane bilgi sisteminin de kesintisiz çalışması esas </a:t>
            </a:r>
            <a:r>
              <a:rPr lang="tr-TR" dirty="0" smtClean="0"/>
              <a:t>olacaktır.</a:t>
            </a:r>
          </a:p>
          <a:p>
            <a:r>
              <a:rPr lang="tr-TR" dirty="0" smtClean="0"/>
              <a:t> Hastane </a:t>
            </a:r>
            <a:r>
              <a:rPr lang="tr-TR" dirty="0"/>
              <a:t>Bilgi Sistemi gelişmesi ile hastane verileri (dosya, radyoloji görüntüleri, </a:t>
            </a:r>
            <a:r>
              <a:rPr lang="tr-TR" dirty="0" err="1"/>
              <a:t>laboratuar</a:t>
            </a:r>
            <a:r>
              <a:rPr lang="tr-TR" dirty="0"/>
              <a:t> </a:t>
            </a:r>
            <a:r>
              <a:rPr lang="tr-TR" dirty="0" smtClean="0"/>
              <a:t>sonuçları, çıkış </a:t>
            </a:r>
            <a:r>
              <a:rPr lang="tr-TR" dirty="0"/>
              <a:t>özeti, </a:t>
            </a:r>
            <a:r>
              <a:rPr lang="tr-TR" dirty="0" err="1"/>
              <a:t>anemnez</a:t>
            </a:r>
            <a:r>
              <a:rPr lang="tr-TR" dirty="0"/>
              <a:t> vb.)’</a:t>
            </a:r>
            <a:r>
              <a:rPr lang="tr-TR" dirty="0" err="1"/>
              <a:t>nin</a:t>
            </a:r>
            <a:r>
              <a:rPr lang="tr-TR" dirty="0"/>
              <a:t> yanı sıra ilaç, tıbbi malzeme gibi lojistik hizmetler de hastane </a:t>
            </a:r>
            <a:r>
              <a:rPr lang="tr-TR" dirty="0" smtClean="0"/>
              <a:t>bilgi sisteminden </a:t>
            </a:r>
            <a:r>
              <a:rPr lang="tr-TR" dirty="0"/>
              <a:t>takip edilmektedir. Sistemdeki destek eksikliği hastane lojistik hizmetlerinde de </a:t>
            </a:r>
            <a:r>
              <a:rPr lang="tr-TR" dirty="0" smtClean="0"/>
              <a:t>sorun çıkarmaktadır.</a:t>
            </a:r>
          </a:p>
          <a:p>
            <a:r>
              <a:rPr lang="tr-TR" dirty="0" smtClean="0"/>
              <a:t>Hastaneyi </a:t>
            </a:r>
            <a:r>
              <a:rPr lang="tr-TR" dirty="0"/>
              <a:t>oluşturan bölümlerde bilgisayarı iyi kullanan </a:t>
            </a:r>
            <a:r>
              <a:rPr lang="tr-TR" dirty="0" smtClean="0"/>
              <a:t>ve yazılımdan </a:t>
            </a:r>
            <a:r>
              <a:rPr lang="tr-TR" dirty="0"/>
              <a:t>anlayan en az bir personelin bulunması, sistemin sorunsuz çalışmasına katkı sağlayacaktır.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087748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91472"/>
          </a:xfrm>
        </p:spPr>
        <p:txBody>
          <a:bodyPr>
            <a:normAutofit fontScale="92500"/>
          </a:bodyPr>
          <a:lstStyle/>
          <a:p>
            <a:r>
              <a:rPr lang="tr-TR" dirty="0" err="1" smtClean="0"/>
              <a:t>Sağık</a:t>
            </a:r>
            <a:r>
              <a:rPr lang="tr-TR" dirty="0" smtClean="0"/>
              <a:t> </a:t>
            </a:r>
            <a:r>
              <a:rPr lang="tr-TR" dirty="0"/>
              <a:t>kuruluşundan veya dışarıdan kaynaklanan farklı nedenlerle </a:t>
            </a:r>
            <a:r>
              <a:rPr lang="tr-TR" dirty="0" err="1"/>
              <a:t>HBS’de</a:t>
            </a:r>
            <a:r>
              <a:rPr lang="tr-TR" dirty="0"/>
              <a:t> sorunlar oluşabilmekte, </a:t>
            </a:r>
            <a:r>
              <a:rPr lang="tr-TR" dirty="0" smtClean="0"/>
              <a:t>sistem çökebilmekte </a:t>
            </a:r>
            <a:r>
              <a:rPr lang="tr-TR" dirty="0"/>
              <a:t>ve bazen günlerce çalışmaz halde durabilmektedir. Bu gibi durumlar için acil eylem </a:t>
            </a:r>
            <a:r>
              <a:rPr lang="tr-TR" dirty="0" smtClean="0"/>
              <a:t>planı hazırlanmalı </a:t>
            </a:r>
            <a:r>
              <a:rPr lang="tr-TR" dirty="0"/>
              <a:t>ve personel ne yapacağı konusunda eğitilmelidir. Ayrıca bu gibi olağanüstü durumlar </a:t>
            </a:r>
            <a:r>
              <a:rPr lang="tr-TR" dirty="0" smtClean="0"/>
              <a:t>için kullanılacak </a:t>
            </a:r>
            <a:r>
              <a:rPr lang="tr-TR" dirty="0"/>
              <a:t>doküman/formlar herkesin anlayacağı şekilde, ulaşılabilecek yerde hazır </a:t>
            </a:r>
            <a:r>
              <a:rPr lang="tr-TR" dirty="0" smtClean="0"/>
              <a:t>halde bulundurulmalıdır</a:t>
            </a:r>
            <a:r>
              <a:rPr lang="tr-TR" dirty="0"/>
              <a:t>.</a:t>
            </a:r>
          </a:p>
          <a:p>
            <a:r>
              <a:rPr lang="tr-TR" dirty="0"/>
              <a:t>Diğer taraftan hastane bilgi sistemlerinde yer alan yazılım ve donanımın bakımının hangi </a:t>
            </a:r>
            <a:r>
              <a:rPr lang="tr-TR" dirty="0" smtClean="0"/>
              <a:t>koşullarda kimin </a:t>
            </a:r>
            <a:r>
              <a:rPr lang="tr-TR" dirty="0"/>
              <a:t>tarafından yapılacağı planlanmalıdır. </a:t>
            </a:r>
            <a:r>
              <a:rPr lang="tr-TR" dirty="0" err="1"/>
              <a:t>HBS’de</a:t>
            </a:r>
            <a:r>
              <a:rPr lang="tr-TR" dirty="0"/>
              <a:t> sorun oluştuğunda nasıl müdahale edileceği, </a:t>
            </a:r>
            <a:r>
              <a:rPr lang="tr-TR" dirty="0" smtClean="0"/>
              <a:t>yetkili elemanların </a:t>
            </a:r>
            <a:r>
              <a:rPr lang="tr-TR" dirty="0"/>
              <a:t>kimler olduğu belirlemelidir. Eğer hastane bilgi sistemlerinde kurum dışından hizmet </a:t>
            </a:r>
            <a:r>
              <a:rPr lang="tr-TR" dirty="0" smtClean="0"/>
              <a:t>alımı yapılacaksa</a:t>
            </a:r>
            <a:r>
              <a:rPr lang="tr-TR" dirty="0"/>
              <a:t>, konunun hukuki ve mali boyutları da hastaneyi koruyacak şekilde bir </a:t>
            </a:r>
            <a:r>
              <a:rPr lang="tr-TR" dirty="0" err="1" smtClean="0"/>
              <a:t>sözleşmeyem</a:t>
            </a:r>
            <a:r>
              <a:rPr lang="tr-TR" dirty="0" smtClean="0"/>
              <a:t> bağlanmalıdır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578089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5373216"/>
            <a:ext cx="7416824" cy="1600200"/>
          </a:xfrm>
        </p:spPr>
        <p:txBody>
          <a:bodyPr>
            <a:normAutofit fontScale="90000"/>
          </a:bodyPr>
          <a:lstStyle/>
          <a:p>
            <a:r>
              <a:rPr lang="tr-TR" sz="4400" dirty="0"/>
              <a:t>HASTANE BİLGİ SİSTEMLERİ EDİNİMİ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43400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Hastane </a:t>
            </a:r>
            <a:r>
              <a:rPr lang="tr-TR" dirty="0"/>
              <a:t>Bilgi Sistemlerinin edinilmesinde kamu ve </a:t>
            </a:r>
            <a:r>
              <a:rPr lang="tr-TR" dirty="0" smtClean="0"/>
              <a:t>özel sektördeki </a:t>
            </a:r>
            <a:r>
              <a:rPr lang="tr-TR" dirty="0"/>
              <a:t>farklar olmakla birlikte temelde;</a:t>
            </a:r>
          </a:p>
          <a:p>
            <a:r>
              <a:rPr lang="tr-TR" dirty="0" smtClean="0"/>
              <a:t>Donanım </a:t>
            </a:r>
            <a:r>
              <a:rPr lang="tr-TR" dirty="0"/>
              <a:t>için; satın alma veya cihaz kiralama</a:t>
            </a:r>
          </a:p>
          <a:p>
            <a:r>
              <a:rPr lang="tr-TR" dirty="0" smtClean="0"/>
              <a:t>Network </a:t>
            </a:r>
            <a:r>
              <a:rPr lang="tr-TR" dirty="0"/>
              <a:t>için; satın alma ile sistem kurma</a:t>
            </a:r>
          </a:p>
          <a:p>
            <a:r>
              <a:rPr lang="tr-TR" dirty="0" smtClean="0"/>
              <a:t>Yazılım </a:t>
            </a:r>
            <a:r>
              <a:rPr lang="tr-TR" dirty="0"/>
              <a:t>için; yazılım satın alma, yazılımı kullanma </a:t>
            </a:r>
            <a:r>
              <a:rPr lang="tr-TR" dirty="0" smtClean="0"/>
              <a:t>ve sürüm </a:t>
            </a:r>
            <a:r>
              <a:rPr lang="tr-TR" dirty="0"/>
              <a:t>yenileme, bağış, hastanenin </a:t>
            </a:r>
            <a:r>
              <a:rPr lang="tr-TR" dirty="0" smtClean="0"/>
              <a:t>kendi yazılım </a:t>
            </a:r>
            <a:r>
              <a:rPr lang="tr-TR" dirty="0"/>
              <a:t>üretmesi gibi yöntemler uygulanmaktadır.</a:t>
            </a:r>
          </a:p>
          <a:p>
            <a:r>
              <a:rPr lang="tr-TR" dirty="0"/>
              <a:t>Her koşulda sistem için doğru yazılımı tanımlamanın yöntemi, iyi bir şartnamedir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b="1" dirty="0"/>
              <a:t>Teknik Şartnameler</a:t>
            </a:r>
          </a:p>
          <a:p>
            <a:r>
              <a:rPr lang="tr-TR" dirty="0"/>
              <a:t>Hastane süreçlerini dikkate alarak Hastane Bilgi Sistemini detaylı tamamlayan dokümanlardır. </a:t>
            </a:r>
            <a:r>
              <a:rPr lang="tr-TR" dirty="0" smtClean="0"/>
              <a:t>Hastane için </a:t>
            </a:r>
            <a:r>
              <a:rPr lang="tr-TR" dirty="0"/>
              <a:t>doğru bir sistemin alınması etkili ve yeterli bir teknik şartname ile mümkündür.</a:t>
            </a:r>
          </a:p>
        </p:txBody>
      </p:sp>
    </p:spTree>
    <p:extLst>
      <p:ext uri="{BB962C8B-B14F-4D97-AF65-F5344CB8AC3E}">
        <p14:creationId xmlns:p14="http://schemas.microsoft.com/office/powerpoint/2010/main" xmlns="" val="10903488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5261857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tr-TR" dirty="0"/>
              <a:t>Ulusal Özellikler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43400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Hastane </a:t>
            </a:r>
            <a:r>
              <a:rPr lang="tr-TR" dirty="0"/>
              <a:t>Bilgi Sisteminin alım şekli mal alımı / hizmet alımı veya hibe şeklinde de olsa, </a:t>
            </a:r>
            <a:r>
              <a:rPr lang="tr-TR" dirty="0" smtClean="0"/>
              <a:t>teknik şartnamede </a:t>
            </a:r>
            <a:r>
              <a:rPr lang="tr-TR" dirty="0"/>
              <a:t>açıklığa kavuşturulması gereken hususlar detaylandırılmalıdır. Bu detaylandırmada </a:t>
            </a:r>
            <a:r>
              <a:rPr lang="tr-TR" dirty="0" smtClean="0"/>
              <a:t>kesinlikle hastane </a:t>
            </a:r>
            <a:r>
              <a:rPr lang="tr-TR" dirty="0"/>
              <a:t>süreçleri dikkate alınmalıdır. Bir başka hastanenin teknik şartnamesi birebir kopyalanmamalıdır.</a:t>
            </a:r>
          </a:p>
          <a:p>
            <a:r>
              <a:rPr lang="tr-TR" dirty="0"/>
              <a:t>Her hastanenin;</a:t>
            </a:r>
          </a:p>
          <a:p>
            <a:r>
              <a:rPr lang="tr-TR" dirty="0" smtClean="0"/>
              <a:t>Yerleşimi </a:t>
            </a:r>
            <a:r>
              <a:rPr lang="tr-TR" dirty="0"/>
              <a:t>ve büyüklüğü</a:t>
            </a:r>
            <a:r>
              <a:rPr lang="tr-TR" dirty="0" smtClean="0"/>
              <a:t>, Süreçleri, Kullandığı kaynaklar, Kullandığı </a:t>
            </a:r>
            <a:r>
              <a:rPr lang="tr-TR" dirty="0"/>
              <a:t>tıbbi </a:t>
            </a:r>
            <a:r>
              <a:rPr lang="tr-TR" dirty="0" smtClean="0"/>
              <a:t>cihazlar, Çalışanlar </a:t>
            </a:r>
            <a:r>
              <a:rPr lang="tr-TR" dirty="0"/>
              <a:t>ve </a:t>
            </a:r>
            <a:r>
              <a:rPr lang="tr-TR" dirty="0" smtClean="0"/>
              <a:t>özellikleri, Hizmet </a:t>
            </a:r>
            <a:r>
              <a:rPr lang="tr-TR" dirty="0"/>
              <a:t>verdiği bölge, gibi koşullar dikkate alınmalıdır.</a:t>
            </a:r>
          </a:p>
          <a:p>
            <a:r>
              <a:rPr lang="tr-TR" dirty="0"/>
              <a:t>Seçilecek Hastane Bilgi Sistemlerinde yer alması gereken konular Sağlık Bakanlığı’nca bir </a:t>
            </a:r>
            <a:r>
              <a:rPr lang="tr-TR" dirty="0" smtClean="0"/>
              <a:t>çerçeve ilkeler </a:t>
            </a:r>
            <a:r>
              <a:rPr lang="tr-TR" dirty="0"/>
              <a:t>bütününde düzenlenmiştir. Hastane Bilgi Sistemleri alım çerçeve ilkeleri;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Sistemi alımı için genel koşul ve öneriler,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Sistemi yazılım gerekleri</a:t>
            </a:r>
            <a:r>
              <a:rPr lang="tr-TR" dirty="0" smtClean="0"/>
              <a:t>,  </a:t>
            </a:r>
            <a:r>
              <a:rPr lang="tr-TR" dirty="0"/>
              <a:t>Hastane Bilgi Sistemi teknolojik altyapı temel gerekleri,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Sistemi proje süreci gerekleri,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Sistemi eğitim gerekleri,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Sistemlerinde ilgili diğer konular,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Sisteminde PACS kurulumu, detaylı olarak belirtilmiştir.</a:t>
            </a:r>
          </a:p>
        </p:txBody>
      </p:sp>
    </p:spTree>
    <p:extLst>
      <p:ext uri="{BB962C8B-B14F-4D97-AF65-F5344CB8AC3E}">
        <p14:creationId xmlns:p14="http://schemas.microsoft.com/office/powerpoint/2010/main" xmlns="" val="6506452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91472"/>
          </a:xfrm>
        </p:spPr>
        <p:txBody>
          <a:bodyPr>
            <a:normAutofit fontScale="85000" lnSpcReduction="20000"/>
          </a:bodyPr>
          <a:lstStyle/>
          <a:p>
            <a:r>
              <a:rPr lang="tr-TR" b="1" dirty="0">
                <a:solidFill>
                  <a:schemeClr val="accent1"/>
                </a:solidFill>
              </a:rPr>
              <a:t>Ş</a:t>
            </a:r>
            <a:r>
              <a:rPr lang="tr-TR" b="1" dirty="0" smtClean="0">
                <a:solidFill>
                  <a:schemeClr val="accent1"/>
                </a:solidFill>
              </a:rPr>
              <a:t>artnamelerde anlatılan </a:t>
            </a:r>
            <a:r>
              <a:rPr lang="tr-TR" b="1" dirty="0">
                <a:solidFill>
                  <a:schemeClr val="accent1"/>
                </a:solidFill>
              </a:rPr>
              <a:t>özelliklere ek </a:t>
            </a:r>
            <a:r>
              <a:rPr lang="tr-TR" b="1" dirty="0" smtClean="0">
                <a:solidFill>
                  <a:schemeClr val="accent1"/>
                </a:solidFill>
              </a:rPr>
              <a:t>olarak;</a:t>
            </a:r>
          </a:p>
          <a:p>
            <a:r>
              <a:rPr lang="tr-TR" b="1" dirty="0">
                <a:solidFill>
                  <a:schemeClr val="accent1"/>
                </a:solidFill>
              </a:rPr>
              <a:t>Eğitim: </a:t>
            </a:r>
            <a:r>
              <a:rPr lang="tr-TR" dirty="0">
                <a:solidFill>
                  <a:schemeClr val="tx1"/>
                </a:solidFill>
              </a:rPr>
              <a:t>Sağlık profesyonellerinin eğitim ile ilgili beklentileri farklıdır. Tüm kesimler için ayrı </a:t>
            </a:r>
            <a:r>
              <a:rPr lang="tr-TR" dirty="0" smtClean="0">
                <a:solidFill>
                  <a:schemeClr val="tx1"/>
                </a:solidFill>
              </a:rPr>
              <a:t>eğitim düzenlenmeli </a:t>
            </a:r>
            <a:r>
              <a:rPr lang="tr-TR" dirty="0">
                <a:solidFill>
                  <a:schemeClr val="tx1"/>
                </a:solidFill>
              </a:rPr>
              <a:t>ve katılımcıların “eğitimden ne anladığı” test </a:t>
            </a:r>
            <a:r>
              <a:rPr lang="tr-TR" dirty="0" smtClean="0">
                <a:solidFill>
                  <a:schemeClr val="tx1"/>
                </a:solidFill>
              </a:rPr>
              <a:t>edilmelidir.</a:t>
            </a:r>
          </a:p>
          <a:p>
            <a:r>
              <a:rPr lang="tr-TR" dirty="0">
                <a:solidFill>
                  <a:srgbClr val="FF0000"/>
                </a:solidFill>
              </a:rPr>
              <a:t>Teknik Destek: </a:t>
            </a:r>
            <a:r>
              <a:rPr lang="tr-TR" dirty="0">
                <a:solidFill>
                  <a:schemeClr val="tx1"/>
                </a:solidFill>
              </a:rPr>
              <a:t>Yazılım güncellemeleri, bakımları, danışmanlık hizmetlerinin teknik ekip desteği </a:t>
            </a:r>
            <a:r>
              <a:rPr lang="tr-TR" dirty="0" smtClean="0">
                <a:solidFill>
                  <a:schemeClr val="tx1"/>
                </a:solidFill>
              </a:rPr>
              <a:t>ve süresinin </a:t>
            </a:r>
            <a:r>
              <a:rPr lang="tr-TR" dirty="0">
                <a:solidFill>
                  <a:schemeClr val="tx1"/>
                </a:solidFill>
              </a:rPr>
              <a:t>nasıl olacağı, bu kişilerin eğitimi, ücreti, kıdem tazminatı vb. konular tanımlanmadır.</a:t>
            </a:r>
          </a:p>
          <a:p>
            <a:r>
              <a:rPr lang="tr-TR" dirty="0">
                <a:solidFill>
                  <a:srgbClr val="FF0000"/>
                </a:solidFill>
              </a:rPr>
              <a:t>Entegrasyon: </a:t>
            </a:r>
            <a:r>
              <a:rPr lang="tr-TR" dirty="0">
                <a:solidFill>
                  <a:schemeClr val="tx1"/>
                </a:solidFill>
              </a:rPr>
              <a:t>Hastanede kullanılan birçok sistem olabilir. Örneğin: kurumda LIS, PACS, gibi </a:t>
            </a:r>
            <a:r>
              <a:rPr lang="tr-TR" dirty="0" smtClean="0">
                <a:solidFill>
                  <a:schemeClr val="tx1"/>
                </a:solidFill>
              </a:rPr>
              <a:t>ayrı sistemler </a:t>
            </a:r>
            <a:r>
              <a:rPr lang="tr-TR" dirty="0">
                <a:solidFill>
                  <a:schemeClr val="tx1"/>
                </a:solidFill>
              </a:rPr>
              <a:t>mevcut ise bunlarla entegrasyonun nasıl yapılacağı </a:t>
            </a:r>
            <a:r>
              <a:rPr lang="tr-TR" dirty="0" smtClean="0">
                <a:solidFill>
                  <a:schemeClr val="tx1"/>
                </a:solidFill>
              </a:rPr>
              <a:t>tanımlanmalıdır.</a:t>
            </a:r>
          </a:p>
          <a:p>
            <a:r>
              <a:rPr lang="tr-TR" dirty="0">
                <a:solidFill>
                  <a:srgbClr val="FF0000"/>
                </a:solidFill>
              </a:rPr>
              <a:t>Mevcut Verilerin Transferi: </a:t>
            </a:r>
            <a:r>
              <a:rPr lang="tr-TR" dirty="0">
                <a:solidFill>
                  <a:schemeClr val="tx1"/>
                </a:solidFill>
              </a:rPr>
              <a:t>Mevcut sistemde veri var ise bunların yeni sisteme aktarımı </a:t>
            </a:r>
            <a:r>
              <a:rPr lang="tr-TR" dirty="0" smtClean="0">
                <a:solidFill>
                  <a:schemeClr val="tx1"/>
                </a:solidFill>
              </a:rPr>
              <a:t>mutlaka sağlanmalıdır</a:t>
            </a:r>
            <a:r>
              <a:rPr lang="tr-TR" dirty="0">
                <a:solidFill>
                  <a:schemeClr val="tx1"/>
                </a:solidFill>
              </a:rPr>
              <a:t>. Hastanede oluşan veriler aynı zamanda bir resmi kayıt olup bunları yok </a:t>
            </a:r>
            <a:r>
              <a:rPr lang="tr-TR" dirty="0" smtClean="0">
                <a:solidFill>
                  <a:schemeClr val="tx1"/>
                </a:solidFill>
              </a:rPr>
              <a:t>saymak idari/adli/tıbbi/mali </a:t>
            </a:r>
            <a:r>
              <a:rPr lang="tr-TR" dirty="0">
                <a:solidFill>
                  <a:schemeClr val="tx1"/>
                </a:solidFill>
              </a:rPr>
              <a:t>açılardan mümkün değildir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r>
              <a:rPr lang="tr-TR" dirty="0">
                <a:solidFill>
                  <a:srgbClr val="FF0000"/>
                </a:solidFill>
              </a:rPr>
              <a:t>Lisanslar:</a:t>
            </a:r>
            <a:r>
              <a:rPr lang="tr-TR" dirty="0">
                <a:solidFill>
                  <a:schemeClr val="tx1"/>
                </a:solidFill>
              </a:rPr>
              <a:t> Kurum adına istenen lisanslı yazılımlar ve adedi, ana sunucu ve terminaller, </a:t>
            </a:r>
            <a:r>
              <a:rPr lang="tr-TR" dirty="0" smtClean="0">
                <a:solidFill>
                  <a:schemeClr val="tx1"/>
                </a:solidFill>
              </a:rPr>
              <a:t>işletim sistemi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database</a:t>
            </a:r>
            <a:r>
              <a:rPr lang="tr-TR" dirty="0">
                <a:solidFill>
                  <a:schemeClr val="tx1"/>
                </a:solidFill>
              </a:rPr>
              <a:t> yönetim lisansları, network yönetimi ve güvenlik yazılımları ile varsa istenecek diğer yazılımlar tanımlanmalıdır</a:t>
            </a:r>
          </a:p>
        </p:txBody>
      </p:sp>
    </p:spTree>
    <p:extLst>
      <p:ext uri="{BB962C8B-B14F-4D97-AF65-F5344CB8AC3E}">
        <p14:creationId xmlns:p14="http://schemas.microsoft.com/office/powerpoint/2010/main" xmlns="" val="37983393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58472" cy="1600200"/>
          </a:xfrm>
        </p:spPr>
        <p:txBody>
          <a:bodyPr>
            <a:normAutofit/>
          </a:bodyPr>
          <a:lstStyle/>
          <a:p>
            <a:r>
              <a:rPr lang="tr-TR" sz="2800" dirty="0"/>
              <a:t>HASTANE BİLGİ SİSTEMİ KURULUMUNDA DİKKAT EDİLECEK</a:t>
            </a:r>
            <a:br>
              <a:rPr lang="tr-TR" sz="2800" dirty="0"/>
            </a:br>
            <a:r>
              <a:rPr lang="tr-TR" sz="2800" dirty="0"/>
              <a:t>DİĞER NOKTALAR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>
            <a:normAutofit fontScale="92500"/>
          </a:bodyPr>
          <a:lstStyle/>
          <a:p>
            <a:r>
              <a:rPr lang="tr-TR" dirty="0"/>
              <a:t>Hastane bilgi sistemi, bilgi süreçlerindeki rolleri ile ilişkili olarak insan faktörü ve </a:t>
            </a:r>
            <a:r>
              <a:rPr lang="tr-TR" dirty="0" smtClean="0"/>
              <a:t>teknik özellikleri </a:t>
            </a:r>
            <a:r>
              <a:rPr lang="tr-TR" dirty="0"/>
              <a:t>bulunan makinelerle iletişimini içeren hastane sisteminin </a:t>
            </a:r>
            <a:r>
              <a:rPr lang="tr-TR" dirty="0" err="1"/>
              <a:t>sosyo</a:t>
            </a:r>
            <a:r>
              <a:rPr lang="tr-TR" dirty="0"/>
              <a:t>-teknik alt </a:t>
            </a:r>
            <a:r>
              <a:rPr lang="tr-TR" dirty="0" smtClean="0"/>
              <a:t>sistemidir.   </a:t>
            </a:r>
            <a:r>
              <a:rPr lang="tr-TR" dirty="0" err="1" smtClean="0"/>
              <a:t>Sosyo</a:t>
            </a:r>
            <a:r>
              <a:rPr lang="tr-TR" dirty="0" smtClean="0"/>
              <a:t>-teknik </a:t>
            </a:r>
            <a:r>
              <a:rPr lang="tr-TR" dirty="0"/>
              <a:t>sistem yaklaşımı, teknoloji merkezli yaklaşım yerine insanları ve iş ilişkilerini </a:t>
            </a:r>
            <a:r>
              <a:rPr lang="tr-TR" dirty="0" smtClean="0"/>
              <a:t>ön plana </a:t>
            </a:r>
            <a:r>
              <a:rPr lang="tr-TR" dirty="0"/>
              <a:t>çıkartan bir yaklaşımdır. Çalışanların iş doyumu, beklentilerinin karşılanması </a:t>
            </a:r>
            <a:r>
              <a:rPr lang="tr-TR" dirty="0" smtClean="0"/>
              <a:t>ve yeteneklerinin </a:t>
            </a:r>
            <a:r>
              <a:rPr lang="tr-TR" dirty="0"/>
              <a:t>geliştirilmesinin önemini </a:t>
            </a:r>
            <a:r>
              <a:rPr lang="tr-TR" dirty="0" smtClean="0"/>
              <a:t>vurgulamaktadır.</a:t>
            </a:r>
          </a:p>
          <a:p>
            <a:r>
              <a:rPr lang="tr-TR" dirty="0"/>
              <a:t>Bilgi güvenliği yönetim sistemleri (ISO-27001) ile çalışma yapılabilir. Bu çalışma </a:t>
            </a:r>
            <a:r>
              <a:rPr lang="tr-TR" dirty="0" smtClean="0"/>
              <a:t>kurumun kendine </a:t>
            </a:r>
            <a:r>
              <a:rPr lang="tr-TR" dirty="0"/>
              <a:t>olan güvenini artıracaktır. Kurumdaki bilgilerin gizliliğinin, bütünlüğünün </a:t>
            </a:r>
            <a:r>
              <a:rPr lang="tr-TR" dirty="0" smtClean="0"/>
              <a:t>ve erişilebilirliğinin </a:t>
            </a:r>
            <a:r>
              <a:rPr lang="tr-TR" dirty="0"/>
              <a:t>sağlandığı belgelenmiş olacaktır.</a:t>
            </a:r>
          </a:p>
        </p:txBody>
      </p:sp>
    </p:spTree>
    <p:extLst>
      <p:ext uri="{BB962C8B-B14F-4D97-AF65-F5344CB8AC3E}">
        <p14:creationId xmlns:p14="http://schemas.microsoft.com/office/powerpoint/2010/main" xmlns="" val="39989932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Sağlık kuruluşlarında bilgi güvenliği yönetim sistemi (ISO-27799:2008): Bilgi </a:t>
            </a:r>
            <a:r>
              <a:rPr lang="tr-TR" dirty="0" smtClean="0"/>
              <a:t>güvenliği yönetim </a:t>
            </a:r>
            <a:r>
              <a:rPr lang="tr-TR" dirty="0"/>
              <a:t>sistemi sağlık sektörüne yönelik özel gereklilikler oluşturmaz iken </a:t>
            </a:r>
            <a:r>
              <a:rPr lang="tr-TR" dirty="0" smtClean="0"/>
              <a:t>Sağlık Kuruluşlarında </a:t>
            </a:r>
            <a:r>
              <a:rPr lang="tr-TR" dirty="0"/>
              <a:t>Bilgi Güvenliği Yönetim Sistemi (ISO-27799) sağlık sektöründe bu işlerin </a:t>
            </a:r>
            <a:r>
              <a:rPr lang="tr-TR" dirty="0" smtClean="0"/>
              <a:t>nasıl yapılacağını </a:t>
            </a:r>
            <a:r>
              <a:rPr lang="tr-TR" dirty="0"/>
              <a:t>açıklar. </a:t>
            </a:r>
            <a:endParaRPr lang="tr-TR" dirty="0" smtClean="0"/>
          </a:p>
          <a:p>
            <a:r>
              <a:rPr lang="tr-TR" dirty="0" smtClean="0"/>
              <a:t>Sağlık </a:t>
            </a:r>
            <a:r>
              <a:rPr lang="tr-TR" dirty="0"/>
              <a:t>Kuruluşlarında Bilgi Güvenliği Yönetim Sistemi, hastanede </a:t>
            </a:r>
            <a:r>
              <a:rPr lang="tr-TR" dirty="0" smtClean="0"/>
              <a:t>oluşan tüm </a:t>
            </a:r>
            <a:r>
              <a:rPr lang="tr-TR" dirty="0"/>
              <a:t>verilerin (görüntüler, ses kayıtlar, tıbbi tahlil sonuçları vb.) basılı kâğıt ortamında da </a:t>
            </a:r>
            <a:r>
              <a:rPr lang="tr-TR" dirty="0" smtClean="0"/>
              <a:t>olsa, elektronik </a:t>
            </a:r>
            <a:r>
              <a:rPr lang="tr-TR" dirty="0"/>
              <a:t>ortamda da olsa korunduğunun belgelendiği sistemlerdir. Sistem ile </a:t>
            </a:r>
            <a:r>
              <a:rPr lang="tr-TR" dirty="0" smtClean="0"/>
              <a:t>hastanede kullanılan </a:t>
            </a:r>
            <a:r>
              <a:rPr lang="tr-TR" dirty="0"/>
              <a:t>network ağları, faks, klasik posta vb. araçlarla yapılan bilgi transferlerinde </a:t>
            </a:r>
            <a:r>
              <a:rPr lang="tr-TR" dirty="0" smtClean="0"/>
              <a:t>bilginin korunması </a:t>
            </a:r>
            <a:r>
              <a:rPr lang="tr-TR" dirty="0"/>
              <a:t>da güvence altına alınmaktadır.</a:t>
            </a:r>
          </a:p>
        </p:txBody>
      </p:sp>
    </p:spTree>
    <p:extLst>
      <p:ext uri="{BB962C8B-B14F-4D97-AF65-F5344CB8AC3E}">
        <p14:creationId xmlns:p14="http://schemas.microsoft.com/office/powerpoint/2010/main" xmlns="" val="6773730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/>
          </a:bodyPr>
          <a:lstStyle/>
          <a:p>
            <a:r>
              <a:rPr lang="tr-TR" dirty="0"/>
              <a:t>Deney ve kalibrasyon </a:t>
            </a:r>
            <a:r>
              <a:rPr lang="tr-TR" dirty="0" err="1"/>
              <a:t>laboratuarlarının</a:t>
            </a:r>
            <a:r>
              <a:rPr lang="tr-TR" dirty="0"/>
              <a:t> yeterliliği için genel şartlar (TS/EN ISO17025</a:t>
            </a:r>
            <a:r>
              <a:rPr lang="tr-TR" dirty="0" smtClean="0"/>
              <a:t>): Hastaneler </a:t>
            </a:r>
            <a:r>
              <a:rPr lang="tr-TR" dirty="0"/>
              <a:t>teknolojinin yoğun kullanıldığı kurumlardır. TS/EN ISO17025, Teşhis ve </a:t>
            </a:r>
            <a:r>
              <a:rPr lang="tr-TR" dirty="0" smtClean="0"/>
              <a:t>tedavi sürecinde </a:t>
            </a:r>
            <a:r>
              <a:rPr lang="tr-TR" dirty="0"/>
              <a:t>kullanılan ve sayıları yüzlerle ifade edilen tıbbı cihazlardan elde edilen </a:t>
            </a:r>
            <a:r>
              <a:rPr lang="tr-TR" dirty="0" smtClean="0"/>
              <a:t>verilerin güvenilirliğinin </a:t>
            </a:r>
            <a:r>
              <a:rPr lang="tr-TR" dirty="0"/>
              <a:t>belgelendiği sistemdir. Ülkemizde Türk Akreditasyon Kurumu (</a:t>
            </a:r>
            <a:r>
              <a:rPr lang="tr-TR" dirty="0" smtClean="0"/>
              <a:t>TÜRKAK) tarafından </a:t>
            </a:r>
            <a:r>
              <a:rPr lang="tr-TR" dirty="0"/>
              <a:t>basınç, ağırlık, sıcaklık alanlarında </a:t>
            </a:r>
            <a:r>
              <a:rPr lang="tr-TR" dirty="0" err="1"/>
              <a:t>laboratuarlar</a:t>
            </a:r>
            <a:r>
              <a:rPr lang="tr-TR" dirty="0"/>
              <a:t> bu bağlamda akredite </a:t>
            </a:r>
            <a:r>
              <a:rPr lang="tr-TR" dirty="0" smtClean="0"/>
              <a:t>edilmektedir. Hastane </a:t>
            </a:r>
            <a:r>
              <a:rPr lang="tr-TR" dirty="0"/>
              <a:t>eğer akredite bir </a:t>
            </a:r>
            <a:r>
              <a:rPr lang="tr-TR" dirty="0" err="1"/>
              <a:t>laboratuara</a:t>
            </a:r>
            <a:r>
              <a:rPr lang="tr-TR" dirty="0"/>
              <a:t> sahip ise, ilgili </a:t>
            </a:r>
            <a:r>
              <a:rPr lang="tr-TR" dirty="0" err="1"/>
              <a:t>laboratuarın</a:t>
            </a:r>
            <a:r>
              <a:rPr lang="tr-TR" dirty="0"/>
              <a:t> hastane bilgi sistemleri </a:t>
            </a:r>
            <a:r>
              <a:rPr lang="tr-TR" dirty="0" smtClean="0"/>
              <a:t>ile entegrasyonu </a:t>
            </a:r>
            <a:r>
              <a:rPr lang="tr-TR" dirty="0"/>
              <a:t>da sağlanmalıdır.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8153411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31432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Kurum dışı yedekleme: Ülkemiz hastanelerinde bu uygulamanın yaygınlaşması ile birlikte</a:t>
            </a:r>
          </a:p>
          <a:p>
            <a:r>
              <a:rPr lang="tr-TR" dirty="0"/>
              <a:t>hastanede oluşan verilerin eş zamanlı veya kademeli olarak kurum dışında (hatta şehir </a:t>
            </a:r>
            <a:r>
              <a:rPr lang="tr-TR" dirty="0" smtClean="0"/>
              <a:t>dışında) farklı </a:t>
            </a:r>
            <a:r>
              <a:rPr lang="tr-TR" dirty="0"/>
              <a:t>bir yerde yedeklenmesi sağlanabilir. </a:t>
            </a:r>
            <a:endParaRPr lang="tr-TR" dirty="0" smtClean="0"/>
          </a:p>
          <a:p>
            <a:r>
              <a:rPr lang="tr-TR" dirty="0" smtClean="0"/>
              <a:t>Kurum </a:t>
            </a:r>
            <a:r>
              <a:rPr lang="tr-TR" dirty="0"/>
              <a:t>dışı yedekleme için, yeterliliği ispatlanmış </a:t>
            </a:r>
            <a:r>
              <a:rPr lang="tr-TR" dirty="0" smtClean="0"/>
              <a:t>ve belgelendirilmiş </a:t>
            </a:r>
            <a:r>
              <a:rPr lang="tr-TR" dirty="0"/>
              <a:t>bir firma ile partnerlik anlaşması yapılabilir. Hastanemiz “A” şehrinde, </a:t>
            </a:r>
            <a:r>
              <a:rPr lang="tr-TR" dirty="0" smtClean="0"/>
              <a:t>firma “B</a:t>
            </a:r>
            <a:r>
              <a:rPr lang="tr-TR" dirty="0"/>
              <a:t>” şehrinde olabilir. Bu seçenek kullanılacak ise bazı noktalara dikkat edilmelidir.</a:t>
            </a:r>
          </a:p>
          <a:p>
            <a:r>
              <a:rPr lang="tr-TR" dirty="0" smtClean="0"/>
              <a:t>Partner </a:t>
            </a:r>
            <a:r>
              <a:rPr lang="tr-TR" dirty="0"/>
              <a:t>firmanın bilgi depoladığı alanı, yangın, sel, deprem gibi olaylara karşı </a:t>
            </a:r>
            <a:r>
              <a:rPr lang="tr-TR" dirty="0" smtClean="0"/>
              <a:t>kurduğu dayanıklı </a:t>
            </a:r>
            <a:r>
              <a:rPr lang="tr-TR" dirty="0"/>
              <a:t>bir fiziki yapı,</a:t>
            </a:r>
          </a:p>
          <a:p>
            <a:r>
              <a:rPr lang="tr-TR" dirty="0" smtClean="0"/>
              <a:t>Veri </a:t>
            </a:r>
            <a:r>
              <a:rPr lang="tr-TR" dirty="0"/>
              <a:t>kaybının olmaması için ana makine (server)’</a:t>
            </a:r>
            <a:r>
              <a:rPr lang="tr-TR" dirty="0" err="1"/>
              <a:t>lerinin</a:t>
            </a:r>
            <a:r>
              <a:rPr lang="tr-TR" dirty="0"/>
              <a:t> kapasitesi, işletim </a:t>
            </a:r>
            <a:r>
              <a:rPr lang="tr-TR" dirty="0" smtClean="0"/>
              <a:t>sistemleri, yedeklemenin </a:t>
            </a:r>
            <a:r>
              <a:rPr lang="tr-TR" dirty="0"/>
              <a:t>nasıl yapılacağı,</a:t>
            </a:r>
          </a:p>
          <a:p>
            <a:r>
              <a:rPr lang="tr-TR" dirty="0" smtClean="0"/>
              <a:t>Bilgi </a:t>
            </a:r>
            <a:r>
              <a:rPr lang="tr-TR" dirty="0"/>
              <a:t>Güvenliği için “Bilgi Yönetim Sistemleri TS-EN-ISO 27001’’ ve </a:t>
            </a:r>
            <a:r>
              <a:rPr lang="tr-TR" dirty="0" smtClean="0"/>
              <a:t>Sağlık Kuruluşlarında </a:t>
            </a:r>
            <a:r>
              <a:rPr lang="tr-TR" dirty="0"/>
              <a:t>Bilgi Güvenliği Yönetim Sistemi ISO/IEC 27799” ne sahip olunması,</a:t>
            </a:r>
          </a:p>
          <a:p>
            <a:r>
              <a:rPr lang="tr-TR" dirty="0" smtClean="0"/>
              <a:t>Veri </a:t>
            </a:r>
            <a:r>
              <a:rPr lang="tr-TR" dirty="0"/>
              <a:t>aktarımı için yeterli hızları destekleyecek network / kablolama (</a:t>
            </a:r>
            <a:r>
              <a:rPr lang="tr-TR" dirty="0" err="1"/>
              <a:t>fiberoptik</a:t>
            </a:r>
            <a:r>
              <a:rPr lang="tr-TR" dirty="0"/>
              <a:t> </a:t>
            </a:r>
            <a:r>
              <a:rPr lang="tr-TR" dirty="0" smtClean="0"/>
              <a:t>kablo) sistemi</a:t>
            </a:r>
            <a:r>
              <a:rPr lang="tr-TR" dirty="0"/>
              <a:t>, gibi detayda birçok konu netleştirilmelidir.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3667541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382000" cy="1600200"/>
          </a:xfrm>
        </p:spPr>
        <p:txBody>
          <a:bodyPr>
            <a:normAutofit/>
          </a:bodyPr>
          <a:lstStyle/>
          <a:p>
            <a:r>
              <a:rPr lang="tr-TR" sz="3600" dirty="0"/>
              <a:t>HASTANE BİLGİ SİSTEMİ SÜRECİNİN İYİLEŞTİRİLMESİ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183360"/>
          </a:xfrm>
        </p:spPr>
        <p:txBody>
          <a:bodyPr>
            <a:normAutofit/>
          </a:bodyPr>
          <a:lstStyle/>
          <a:p>
            <a:r>
              <a:rPr lang="tr-TR" dirty="0"/>
              <a:t>Hastanelerde meydana </a:t>
            </a:r>
            <a:r>
              <a:rPr lang="tr-TR" dirty="0" smtClean="0"/>
              <a:t>gelen değişiklikler </a:t>
            </a:r>
            <a:r>
              <a:rPr lang="tr-TR" dirty="0"/>
              <a:t>ve gelişmeler ile dış çevrede oluşan değişiklikler doğal olarak hastane bilgi </a:t>
            </a:r>
            <a:r>
              <a:rPr lang="tr-TR" dirty="0" smtClean="0"/>
              <a:t>sistemini etkileyecektir</a:t>
            </a:r>
            <a:r>
              <a:rPr lang="tr-TR" dirty="0"/>
              <a:t>. Bu etkileşmenin hastane bilgi sisteminde “varsa’’ oluşturduğu sorunların tespitinde “</a:t>
            </a:r>
            <a:r>
              <a:rPr lang="tr-TR" dirty="0" smtClean="0"/>
              <a:t>balık kılçığı</a:t>
            </a:r>
            <a:r>
              <a:rPr lang="tr-TR" dirty="0"/>
              <a:t>” diyagramı, akış diyagramı </a:t>
            </a:r>
            <a:r>
              <a:rPr lang="tr-TR" dirty="0" smtClean="0"/>
              <a:t>kullanılabilir.</a:t>
            </a:r>
          </a:p>
          <a:p>
            <a:r>
              <a:rPr lang="tr-TR" dirty="0" smtClean="0"/>
              <a:t>Bilindiği </a:t>
            </a:r>
            <a:r>
              <a:rPr lang="tr-TR" dirty="0"/>
              <a:t>gibi balık kılçığı diyagramında soruna </a:t>
            </a:r>
            <a:r>
              <a:rPr lang="tr-TR" dirty="0" smtClean="0"/>
              <a:t>neden olan </a:t>
            </a:r>
            <a:r>
              <a:rPr lang="tr-TR" dirty="0"/>
              <a:t>ana faktörler ve alt faktörler detaylı olarak çıkartılır. Bu belirlemede soruna taraf olan ilgili </a:t>
            </a:r>
            <a:r>
              <a:rPr lang="tr-TR" dirty="0" smtClean="0"/>
              <a:t>birimleri temsil </a:t>
            </a:r>
            <a:r>
              <a:rPr lang="tr-TR" dirty="0"/>
              <a:t>eden kişiler ile birlikte beyin fırtınası yönteminden yararlanmak daha doğru olacaktır.</a:t>
            </a:r>
          </a:p>
        </p:txBody>
      </p:sp>
    </p:spTree>
    <p:extLst>
      <p:ext uri="{BB962C8B-B14F-4D97-AF65-F5344CB8AC3E}">
        <p14:creationId xmlns:p14="http://schemas.microsoft.com/office/powerpoint/2010/main" xmlns="" val="3657545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698477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47188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43400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Hastane Bilgi Sisteminin gelişmelerin gerisinde kalmaması ve kullanıcıların </a:t>
            </a:r>
            <a:r>
              <a:rPr lang="tr-TR" dirty="0" smtClean="0"/>
              <a:t>işlevlerini kolaylaştırması </a:t>
            </a:r>
            <a:r>
              <a:rPr lang="tr-TR" dirty="0"/>
              <a:t>için bazı noktalarına dikkat edilmelidir. Bunlar aşağıdaki şekilde sıralanabilir:</a:t>
            </a:r>
          </a:p>
          <a:p>
            <a:r>
              <a:rPr lang="tr-TR" dirty="0" smtClean="0"/>
              <a:t>Sağlık </a:t>
            </a:r>
            <a:r>
              <a:rPr lang="tr-TR" dirty="0"/>
              <a:t>Bakanlığı, Maliye Bakanlığı gibi kural koyucuların istediği değişikliklerin takibi </a:t>
            </a:r>
            <a:r>
              <a:rPr lang="tr-TR" dirty="0" smtClean="0"/>
              <a:t>ve süresinde </a:t>
            </a:r>
            <a:r>
              <a:rPr lang="tr-TR" dirty="0"/>
              <a:t>uyumun sağlanması.</a:t>
            </a:r>
          </a:p>
          <a:p>
            <a:r>
              <a:rPr lang="tr-TR" dirty="0" smtClean="0"/>
              <a:t>SGK </a:t>
            </a:r>
            <a:r>
              <a:rPr lang="tr-TR" dirty="0"/>
              <a:t>gibi ödeme kuruluşlarının istediği değişikliklerin takibi ve süresinde uyumun sağlanması.</a:t>
            </a:r>
          </a:p>
          <a:p>
            <a:r>
              <a:rPr lang="tr-TR" dirty="0" smtClean="0"/>
              <a:t>Hastane </a:t>
            </a:r>
            <a:r>
              <a:rPr lang="tr-TR" dirty="0"/>
              <a:t>içi süreçlerindeki iyileşmelerin sisteme aktarılması talebine uyumun sağlanması,</a:t>
            </a:r>
          </a:p>
          <a:p>
            <a:r>
              <a:rPr lang="tr-TR" dirty="0" smtClean="0"/>
              <a:t>Sektördeki </a:t>
            </a:r>
            <a:r>
              <a:rPr lang="tr-TR" dirty="0"/>
              <a:t>diğer hastanelerin takibi ve bunlardan kuruma aktarılabilecek noktaların tespiti </a:t>
            </a:r>
            <a:r>
              <a:rPr lang="tr-TR" dirty="0" smtClean="0"/>
              <a:t>ve uyumun </a:t>
            </a:r>
            <a:r>
              <a:rPr lang="tr-TR" dirty="0"/>
              <a:t>sağlanması,</a:t>
            </a:r>
          </a:p>
          <a:p>
            <a:r>
              <a:rPr lang="tr-TR" dirty="0" smtClean="0"/>
              <a:t>Tıp </a:t>
            </a:r>
            <a:r>
              <a:rPr lang="tr-TR" dirty="0"/>
              <a:t>teknolojisindeki gelişmelerden, sisteme aktarılacakların tespiti ve </a:t>
            </a:r>
            <a:r>
              <a:rPr lang="tr-TR" dirty="0" smtClean="0"/>
              <a:t>uyumun sağlanması</a:t>
            </a:r>
            <a:r>
              <a:rPr lang="tr-TR" dirty="0"/>
              <a:t>,</a:t>
            </a:r>
          </a:p>
          <a:p>
            <a:r>
              <a:rPr lang="tr-TR" dirty="0" smtClean="0"/>
              <a:t>Hastane </a:t>
            </a:r>
            <a:r>
              <a:rPr lang="tr-TR" dirty="0"/>
              <a:t>Bilgi Sistemi gelişmelerinin (mobil uygulamalar vb. gibi) tespiti ve sisteme </a:t>
            </a:r>
            <a:r>
              <a:rPr lang="tr-TR" dirty="0" smtClean="0"/>
              <a:t>uyumun sağlanması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29391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914456" cy="1600200"/>
          </a:xfrm>
        </p:spPr>
        <p:txBody>
          <a:bodyPr>
            <a:normAutofit/>
          </a:bodyPr>
          <a:lstStyle/>
          <a:p>
            <a:r>
              <a:rPr lang="tr-TR" sz="3200" dirty="0"/>
              <a:t>HASTANE BİLGİ SİSTEMİ KURMA SÜRECİNDE</a:t>
            </a:r>
            <a:br>
              <a:rPr lang="tr-TR" sz="3200" dirty="0"/>
            </a:br>
            <a:r>
              <a:rPr lang="tr-TR" sz="3200" dirty="0"/>
              <a:t>KARŞILAŞILABİLECEK SORUNLAR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Uyum sağlayamama durumunda kullanıcı sistemi kabul etmese </a:t>
            </a:r>
            <a:r>
              <a:rPr lang="tr-TR" dirty="0" smtClean="0"/>
              <a:t>de, tamamen </a:t>
            </a:r>
            <a:r>
              <a:rPr lang="tr-TR" dirty="0"/>
              <a:t>reddetmeyip açık bir kapı bırakır. Bu bağlamda oluşacak tepkiler birkaç başlık </a:t>
            </a:r>
            <a:r>
              <a:rPr lang="tr-TR" dirty="0" smtClean="0"/>
              <a:t>altında toplanabilir</a:t>
            </a:r>
            <a:r>
              <a:rPr lang="tr-TR" dirty="0"/>
              <a:t>. Bunlar;</a:t>
            </a:r>
          </a:p>
          <a:p>
            <a:r>
              <a:rPr lang="tr-TR" dirty="0" smtClean="0"/>
              <a:t> </a:t>
            </a:r>
            <a:r>
              <a:rPr lang="tr-TR" dirty="0"/>
              <a:t>Uyum Sağlama: Kullanıcıların sistemi tamamen benimseyerek kullanması eğilimidir.</a:t>
            </a:r>
          </a:p>
          <a:p>
            <a:r>
              <a:rPr lang="tr-TR" dirty="0" smtClean="0"/>
              <a:t> </a:t>
            </a:r>
            <a:r>
              <a:rPr lang="tr-TR" dirty="0"/>
              <a:t>Uyum Sağlayamama: Kullanıcıların sistemi kabul etmese de tamamen reddetmeyip açık </a:t>
            </a:r>
            <a:r>
              <a:rPr lang="tr-TR" dirty="0" smtClean="0"/>
              <a:t>kapı bırakmasıdır</a:t>
            </a:r>
            <a:r>
              <a:rPr lang="tr-TR" dirty="0"/>
              <a:t>. Bu grup ulaşılabilir bir yapıda olup, kabul edemedikleri noktaların ve </a:t>
            </a:r>
            <a:r>
              <a:rPr lang="tr-TR" dirty="0" smtClean="0"/>
              <a:t>sorunlarının tespiti </a:t>
            </a:r>
            <a:r>
              <a:rPr lang="tr-TR" dirty="0"/>
              <a:t>ile kişiye ve gruba yönelik özel eğitimler düzenleyerek sisteme uyumu </a:t>
            </a:r>
            <a:r>
              <a:rPr lang="tr-TR" dirty="0" smtClean="0"/>
              <a:t>sağlamak mümkündür</a:t>
            </a:r>
            <a:r>
              <a:rPr lang="tr-TR" dirty="0"/>
              <a:t>.</a:t>
            </a:r>
          </a:p>
          <a:p>
            <a:r>
              <a:rPr lang="tr-TR" dirty="0" smtClean="0"/>
              <a:t>Karşı </a:t>
            </a:r>
            <a:r>
              <a:rPr lang="tr-TR" dirty="0"/>
              <a:t>Koymak - Direnmek: İnsan, doğası gereği mevcudu devam ettirmek eğilimindedir. </a:t>
            </a:r>
            <a:r>
              <a:rPr lang="tr-TR" dirty="0" smtClean="0"/>
              <a:t>Bu nedenle </a:t>
            </a:r>
            <a:r>
              <a:rPr lang="tr-TR" dirty="0"/>
              <a:t>çalışanlar bilmediği şeye karşı bir karşı duruş geliştirebilir.</a:t>
            </a:r>
          </a:p>
          <a:p>
            <a:r>
              <a:rPr lang="tr-TR" dirty="0" smtClean="0"/>
              <a:t>Reddetmek</a:t>
            </a:r>
            <a:r>
              <a:rPr lang="tr-TR" dirty="0"/>
              <a:t>: Kullanıcıların sisteme tamamen karşı olup sistemden uzak durmasıdır. </a:t>
            </a:r>
            <a:r>
              <a:rPr lang="tr-TR" dirty="0" smtClean="0"/>
              <a:t>Bu kullanıcılar </a:t>
            </a:r>
            <a:r>
              <a:rPr lang="tr-TR" dirty="0"/>
              <a:t>zor bir gruptur. Diğer kullanıcıları olumsuz etkilememesi için bu grubun </a:t>
            </a:r>
            <a:r>
              <a:rPr lang="tr-TR" dirty="0" smtClean="0"/>
              <a:t>eğitimlerini diğer </a:t>
            </a:r>
            <a:r>
              <a:rPr lang="tr-TR" dirty="0"/>
              <a:t>gruplardan ayrı yapmak gerekecektir. Kişi sadece iki veya üç ekran kullanacak ise sadece </a:t>
            </a:r>
            <a:r>
              <a:rPr lang="tr-TR" dirty="0" smtClean="0"/>
              <a:t>o ekranların </a:t>
            </a:r>
            <a:r>
              <a:rPr lang="tr-TR" dirty="0"/>
              <a:t>eğitimini vermek sisteme uyumu kolaylaştırabilir.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11945336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4664"/>
            <a:ext cx="5650248" cy="5407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33180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KAYNAKÇA</a:t>
            </a:r>
            <a:r>
              <a:rPr lang="tr-TR" dirty="0">
                <a:solidFill>
                  <a:srgbClr val="FF0000"/>
                </a:solidFill>
              </a:rPr>
              <a:t/>
            </a:r>
            <a:br>
              <a:rPr lang="tr-TR" dirty="0">
                <a:solidFill>
                  <a:srgbClr val="FF0000"/>
                </a:solidFill>
              </a:rPr>
            </a:b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T.C. </a:t>
            </a:r>
            <a:r>
              <a:rPr lang="tr-TR" smtClean="0"/>
              <a:t>ANADOLU ÜNİVERSİTESİ YAYINI NO: 2862 AÇIKÖĞRETİM FAKÜLTESİ YAYINI NO: 1819 SAĞLIK KURUMLARINDA BİLGİ SİSTEMLERİ</a:t>
            </a:r>
            <a:endParaRPr lang="tr-TR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2264042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142</TotalTime>
  <Words>5060</Words>
  <Application>Microsoft Office PowerPoint</Application>
  <PresentationFormat>Ekran Gösterisi (4:3)</PresentationFormat>
  <Paragraphs>242</Paragraphs>
  <Slides>56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57" baseType="lpstr">
      <vt:lpstr>NewsPrint</vt:lpstr>
      <vt:lpstr>Hastane Bilgi Sistemleri Kurulum Süreci</vt:lpstr>
      <vt:lpstr>HASTA BİLGİ SİSTEMİ KURULUM SÜRECİ NEDİR?</vt:lpstr>
      <vt:lpstr>HASTA BİLGİ SİSTEMİ KURULUM SÜRECİ NEDİR?</vt:lpstr>
      <vt:lpstr>HASTANE BİLGİ SİSTEMİ KURULUM SÜRECİ</vt:lpstr>
      <vt:lpstr>Slayt 5</vt:lpstr>
      <vt:lpstr>Slayt 6</vt:lpstr>
      <vt:lpstr>Slayt 7</vt:lpstr>
      <vt:lpstr>Analiz Aşaması</vt:lpstr>
      <vt:lpstr>Slayt 9</vt:lpstr>
      <vt:lpstr>Slayt 10</vt:lpstr>
      <vt:lpstr>Slayt 11</vt:lpstr>
      <vt:lpstr>Slayt 12</vt:lpstr>
      <vt:lpstr>Slayt 13</vt:lpstr>
      <vt:lpstr>Slayt 14</vt:lpstr>
      <vt:lpstr>Slayt 15</vt:lpstr>
      <vt:lpstr>Tasarım Aşaması</vt:lpstr>
      <vt:lpstr>Slayt 17</vt:lpstr>
      <vt:lpstr>Slayt 18</vt:lpstr>
      <vt:lpstr>Uygulama Aşaması</vt:lpstr>
      <vt:lpstr>Kullanıcıların Hazırlanması ve Eğitilmesi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Çevresel Hazırlıklarda Fiziki Yapı</vt:lpstr>
      <vt:lpstr>Slayt 32</vt:lpstr>
      <vt:lpstr>Çevresel Hazırlıklarda Yazılım ve Donanım</vt:lpstr>
      <vt:lpstr>Sistem veya Modülün Testi ve Aktarımı </vt:lpstr>
      <vt:lpstr>Test Aşaması</vt:lpstr>
      <vt:lpstr>Sistemin Aktarımı </vt:lpstr>
      <vt:lpstr>Sistem veya Modülün Devreye Alınması </vt:lpstr>
      <vt:lpstr>Sistemin Kesin Kabulü </vt:lpstr>
      <vt:lpstr>Yazılım Kontrolü </vt:lpstr>
      <vt:lpstr>Yazılım Dışı Kontrol Noktaları </vt:lpstr>
      <vt:lpstr>Bakım/Değerlendirme</vt:lpstr>
      <vt:lpstr>Slayt 42</vt:lpstr>
      <vt:lpstr>Slayt 43</vt:lpstr>
      <vt:lpstr>HASTANE BİLGİ SİSTEMLERİ EDİNİMİ </vt:lpstr>
      <vt:lpstr>Ulusal Özellikler </vt:lpstr>
      <vt:lpstr>Slayt 46</vt:lpstr>
      <vt:lpstr>HASTANE BİLGİ SİSTEMİ KURULUMUNDA DİKKAT EDİLECEK DİĞER NOKTALAR</vt:lpstr>
      <vt:lpstr>Slayt 48</vt:lpstr>
      <vt:lpstr>Slayt 49</vt:lpstr>
      <vt:lpstr>Slayt 50</vt:lpstr>
      <vt:lpstr>HASTANE BİLGİ SİSTEMİ SÜRECİNİN İYİLEŞTİRİLMESİ</vt:lpstr>
      <vt:lpstr>Slayt 52</vt:lpstr>
      <vt:lpstr>Slayt 53</vt:lpstr>
      <vt:lpstr>HASTANE BİLGİ SİSTEMİ KURMA SÜRECİNDE KARŞILAŞILABİLECEK SORUNLAR</vt:lpstr>
      <vt:lpstr>Slayt 55</vt:lpstr>
      <vt:lpstr>KAYNAKÇA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Hastane Bilgi Sistemleri Kurulum Süreci</dc:title>
  <dc:creator>EXPER15</dc:creator>
  <cp:lastModifiedBy>FATİH MEHMET ŞAHİN</cp:lastModifiedBy>
  <cp:revision>18</cp:revision>
  <dcterms:created xsi:type="dcterms:W3CDTF">2016-12-16T11:26:38Z</dcterms:created>
  <dcterms:modified xsi:type="dcterms:W3CDTF">2020-01-14T21:30:57Z</dcterms:modified>
</cp:coreProperties>
</file>