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14.1.2020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solidFill>
                  <a:srgbClr val="FF0000"/>
                </a:solidFill>
              </a:rPr>
              <a:t>Hastane Bilgi Sistemleri</a:t>
            </a:r>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xmlns="" val="1129157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Hastane Bilgi Sistemleri</a:t>
            </a:r>
          </a:p>
        </p:txBody>
      </p:sp>
      <p:sp>
        <p:nvSpPr>
          <p:cNvPr id="3" name="İçerik Yer Tutucusu 2"/>
          <p:cNvSpPr>
            <a:spLocks noGrp="1"/>
          </p:cNvSpPr>
          <p:nvPr>
            <p:ph idx="1"/>
          </p:nvPr>
        </p:nvSpPr>
        <p:spPr/>
        <p:txBody>
          <a:bodyPr>
            <a:normAutofit fontScale="47500" lnSpcReduction="20000"/>
          </a:bodyPr>
          <a:lstStyle/>
          <a:p>
            <a:r>
              <a:rPr lang="tr-TR" dirty="0"/>
              <a:t>Hastane sistemleri insan kaynakları yönetimi, planlama, finansman ve muhasebe, malzeme yönetimi ve ofis otomasyonları gibi yönetsel işlevlerin yanı sıra; </a:t>
            </a:r>
          </a:p>
          <a:p>
            <a:endParaRPr lang="tr-TR" dirty="0"/>
          </a:p>
          <a:p>
            <a:r>
              <a:rPr lang="tr-TR" dirty="0"/>
              <a:t>hastalara sunulan tanı ve tedavi hizmetleri, </a:t>
            </a:r>
          </a:p>
          <a:p>
            <a:endParaRPr lang="tr-TR" dirty="0"/>
          </a:p>
          <a:p>
            <a:r>
              <a:rPr lang="tr-TR" dirty="0"/>
              <a:t>klinik karar desteği, </a:t>
            </a:r>
          </a:p>
          <a:p>
            <a:endParaRPr lang="tr-TR" dirty="0"/>
          </a:p>
          <a:p>
            <a:r>
              <a:rPr lang="tr-TR" dirty="0"/>
              <a:t>hemşirelik bakımı, </a:t>
            </a:r>
          </a:p>
          <a:p>
            <a:endParaRPr lang="tr-TR" dirty="0"/>
          </a:p>
          <a:p>
            <a:r>
              <a:rPr lang="tr-TR" dirty="0"/>
              <a:t>ilaç ve tıbbi malzeme takibi, </a:t>
            </a:r>
          </a:p>
          <a:p>
            <a:endParaRPr lang="tr-TR" dirty="0"/>
          </a:p>
          <a:p>
            <a:r>
              <a:rPr lang="tr-TR" dirty="0"/>
              <a:t>radyoloji ve laboratuvar sistemleri gibi birbirinden çok farklı işlevleri yerine getirmek zorunda olan karmaşık kuruluşlardır. </a:t>
            </a:r>
          </a:p>
          <a:p>
            <a:endParaRPr lang="tr-TR" dirty="0"/>
          </a:p>
          <a:p>
            <a:r>
              <a:rPr lang="tr-TR" dirty="0"/>
              <a:t>Ayrıca günümüz yoğun rekabet şartlarında </a:t>
            </a:r>
            <a:r>
              <a:rPr lang="tr-TR" dirty="0" smtClean="0"/>
              <a:t>hastaneler </a:t>
            </a:r>
            <a:r>
              <a:rPr lang="tr-TR" dirty="0"/>
              <a:t>ileri tıp teknolojileri ve akıllı bina sistemlerini kullanmak zorundadır. </a:t>
            </a:r>
          </a:p>
          <a:p>
            <a:endParaRPr lang="tr-TR" dirty="0"/>
          </a:p>
          <a:p>
            <a:r>
              <a:rPr lang="tr-TR" dirty="0"/>
              <a:t>Hastanelerin bu karmaşık yapıyı yönetmek ve bu esnada birbiriyle bazen hiç ilişkisi olmayan yukarıda belirtilen işlevleri yerine getirmesi için yoğun bilgi teknolojileri kullanımı ihtiyacı hızla artmaktadır.</a:t>
            </a:r>
          </a:p>
          <a:p>
            <a:endParaRPr lang="tr-TR" dirty="0"/>
          </a:p>
        </p:txBody>
      </p:sp>
    </p:spTree>
    <p:extLst>
      <p:ext uri="{BB962C8B-B14F-4D97-AF65-F5344CB8AC3E}">
        <p14:creationId xmlns:p14="http://schemas.microsoft.com/office/powerpoint/2010/main" xmlns="" val="2165402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Hastane Bilgi Sistemleri</a:t>
            </a:r>
          </a:p>
        </p:txBody>
      </p:sp>
      <p:sp>
        <p:nvSpPr>
          <p:cNvPr id="5" name="4 İçerik Yer Tutucusu"/>
          <p:cNvSpPr>
            <a:spLocks noGrp="1"/>
          </p:cNvSpPr>
          <p:nvPr>
            <p:ph idx="1"/>
          </p:nvPr>
        </p:nvSpPr>
        <p:spPr/>
        <p:txBody>
          <a:bodyPr/>
          <a:lstStyle/>
          <a:p>
            <a:endParaRPr lang="tr-TR"/>
          </a:p>
        </p:txBody>
      </p:sp>
    </p:spTree>
    <p:extLst>
      <p:ext uri="{BB962C8B-B14F-4D97-AF65-F5344CB8AC3E}">
        <p14:creationId xmlns:p14="http://schemas.microsoft.com/office/powerpoint/2010/main" xmlns="" val="421092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Hastane Bilgi Sistemleri</a:t>
            </a:r>
          </a:p>
        </p:txBody>
      </p:sp>
      <p:sp>
        <p:nvSpPr>
          <p:cNvPr id="3" name="İçerik Yer Tutucusu 2"/>
          <p:cNvSpPr>
            <a:spLocks noGrp="1"/>
          </p:cNvSpPr>
          <p:nvPr>
            <p:ph idx="1"/>
          </p:nvPr>
        </p:nvSpPr>
        <p:spPr/>
        <p:txBody>
          <a:bodyPr>
            <a:normAutofit fontScale="55000" lnSpcReduction="20000"/>
          </a:bodyPr>
          <a:lstStyle/>
          <a:p>
            <a:r>
              <a:rPr lang="tr-TR" dirty="0"/>
              <a:t>Hastane Bilgi Sistemleri (HBS), hastane işletmelerinin çeşitli düzeylerdeki karar alıcılarına yardımcı olmak amacıyla, </a:t>
            </a:r>
          </a:p>
          <a:p>
            <a:endParaRPr lang="tr-TR" dirty="0"/>
          </a:p>
          <a:p>
            <a:r>
              <a:rPr lang="tr-TR" dirty="0"/>
              <a:t>bilgi toplama ve bilgi yayma işlevlerini üstlenen, </a:t>
            </a:r>
          </a:p>
          <a:p>
            <a:endParaRPr lang="tr-TR" dirty="0"/>
          </a:p>
          <a:p>
            <a:r>
              <a:rPr lang="tr-TR" dirty="0"/>
              <a:t>değişik kaynaklardan elde edilen verileri bütünleyebilen bir sistem olarak, hizmetlerin bilgisayar aracılığı ile gerçekleştirilmesi; </a:t>
            </a:r>
          </a:p>
          <a:p>
            <a:endParaRPr lang="tr-TR" dirty="0"/>
          </a:p>
          <a:p>
            <a:r>
              <a:rPr lang="tr-TR" dirty="0"/>
              <a:t>elektronik ortamda bilgi alışverişinin otomatik olarak yapılması; </a:t>
            </a:r>
          </a:p>
          <a:p>
            <a:endParaRPr lang="tr-TR" dirty="0"/>
          </a:p>
          <a:p>
            <a:r>
              <a:rPr lang="tr-TR" dirty="0"/>
              <a:t>tıbbi-finansal hizmetler açısından ortaya çıkan ayrıntılı bilgilerin bilgisayara dayalı bir enformasyon sistemi ile kaydedilerek bilgiye dönüştürülmesidir. </a:t>
            </a:r>
          </a:p>
          <a:p>
            <a:endParaRPr lang="tr-TR" dirty="0"/>
          </a:p>
          <a:p>
            <a:r>
              <a:rPr lang="tr-TR" dirty="0"/>
              <a:t>Bu sebeple, değişik kaynaklardan elde edilen verileri bütünleyen, bilgisayar, yazıcı, faks, modem, işletim sistemleri, yapısal kablolama, veri tabanları, yazılım gibi donanımları kullanan komplike sistemlerin bir bileşkesi olarak görülmektedir</a:t>
            </a:r>
          </a:p>
          <a:p>
            <a:endParaRPr lang="tr-TR" dirty="0"/>
          </a:p>
        </p:txBody>
      </p:sp>
    </p:spTree>
    <p:extLst>
      <p:ext uri="{BB962C8B-B14F-4D97-AF65-F5344CB8AC3E}">
        <p14:creationId xmlns:p14="http://schemas.microsoft.com/office/powerpoint/2010/main" xmlns="" val="3585953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Hastane Bilgi Sistemleri</a:t>
            </a:r>
          </a:p>
        </p:txBody>
      </p:sp>
      <p:sp>
        <p:nvSpPr>
          <p:cNvPr id="3" name="İçerik Yer Tutucusu 2"/>
          <p:cNvSpPr>
            <a:spLocks noGrp="1"/>
          </p:cNvSpPr>
          <p:nvPr>
            <p:ph idx="1"/>
          </p:nvPr>
        </p:nvSpPr>
        <p:spPr/>
        <p:txBody>
          <a:bodyPr>
            <a:normAutofit fontScale="92500" lnSpcReduction="20000"/>
          </a:bodyPr>
          <a:lstStyle/>
          <a:p>
            <a:pPr algn="just"/>
            <a:r>
              <a:rPr lang="tr-TR" dirty="0"/>
              <a:t>Bir hastanenin mal ve hizmet üretimi esnasında oluşan mali, idari, tıbbi süreçlerin öngörülen biçimde yürütülmesini sağlamak amacıyla kullanılan yazılım ve donanımların tümüne </a:t>
            </a:r>
            <a:r>
              <a:rPr lang="tr-TR" dirty="0">
                <a:solidFill>
                  <a:srgbClr val="FF0000"/>
                </a:solidFill>
              </a:rPr>
              <a:t>hastane bilgi sistemi </a:t>
            </a:r>
            <a:r>
              <a:rPr lang="tr-TR" dirty="0"/>
              <a:t>denir. </a:t>
            </a:r>
          </a:p>
          <a:p>
            <a:endParaRPr lang="tr-TR" dirty="0"/>
          </a:p>
          <a:p>
            <a:pPr algn="just"/>
            <a:r>
              <a:rPr lang="tr-TR" dirty="0"/>
              <a:t>HBS, hastanenin yönetsel, mali ve hizmet verimliliği ile ilgili yararları için tasarlanmış, verilerin bir veri tabanında tutulduğu, yetkilendirilmiş kullanıcıların kendine uygun </a:t>
            </a:r>
            <a:r>
              <a:rPr lang="tr-TR" dirty="0" err="1" smtClean="0"/>
              <a:t>arayüzlerle</a:t>
            </a:r>
            <a:r>
              <a:rPr lang="tr-TR" dirty="0" smtClean="0"/>
              <a:t> </a:t>
            </a:r>
            <a:r>
              <a:rPr lang="tr-TR" dirty="0"/>
              <a:t>verilere ulaşabildiği bilgi sistemleridir.</a:t>
            </a:r>
          </a:p>
          <a:p>
            <a:endParaRPr lang="tr-TR" dirty="0"/>
          </a:p>
        </p:txBody>
      </p:sp>
    </p:spTree>
    <p:extLst>
      <p:ext uri="{BB962C8B-B14F-4D97-AF65-F5344CB8AC3E}">
        <p14:creationId xmlns:p14="http://schemas.microsoft.com/office/powerpoint/2010/main" xmlns="" val="2057857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Sistemleri</a:t>
            </a:r>
          </a:p>
        </p:txBody>
      </p:sp>
      <p:sp>
        <p:nvSpPr>
          <p:cNvPr id="3" name="İçerik Yer Tutucusu 2"/>
          <p:cNvSpPr>
            <a:spLocks noGrp="1"/>
          </p:cNvSpPr>
          <p:nvPr>
            <p:ph idx="1"/>
          </p:nvPr>
        </p:nvSpPr>
        <p:spPr>
          <a:xfrm>
            <a:off x="467544" y="1340768"/>
            <a:ext cx="8229600" cy="4525963"/>
          </a:xfrm>
        </p:spPr>
        <p:txBody>
          <a:bodyPr>
            <a:normAutofit fontScale="25000" lnSpcReduction="20000"/>
          </a:bodyPr>
          <a:lstStyle/>
          <a:p>
            <a:r>
              <a:rPr lang="tr-TR" sz="5600" b="1" dirty="0"/>
              <a:t>Günümüzde HBS, </a:t>
            </a:r>
          </a:p>
          <a:p>
            <a:r>
              <a:rPr lang="tr-TR" sz="5600" b="1" dirty="0"/>
              <a:t>güvenlik ve bilgi erişimi, </a:t>
            </a:r>
          </a:p>
          <a:p>
            <a:r>
              <a:rPr lang="tr-TR" sz="5600" b="1" dirty="0"/>
              <a:t>hasta kayıt-kabul ve </a:t>
            </a:r>
            <a:r>
              <a:rPr lang="tr-TR" sz="5600" b="1" dirty="0" err="1"/>
              <a:t>kartoteks</a:t>
            </a:r>
            <a:r>
              <a:rPr lang="tr-TR" sz="5600" b="1" dirty="0"/>
              <a:t> sistemi, </a:t>
            </a:r>
          </a:p>
          <a:p>
            <a:r>
              <a:rPr lang="tr-TR" sz="5600" b="1" dirty="0"/>
              <a:t>hasta evrak/statü takibi, </a:t>
            </a:r>
          </a:p>
          <a:p>
            <a:r>
              <a:rPr lang="tr-TR" sz="5600" b="1" dirty="0"/>
              <a:t>poliklinik, </a:t>
            </a:r>
          </a:p>
          <a:p>
            <a:r>
              <a:rPr lang="tr-TR" sz="5600" b="1" dirty="0"/>
              <a:t>klinik, </a:t>
            </a:r>
          </a:p>
          <a:p>
            <a:r>
              <a:rPr lang="tr-TR" sz="5600" b="1" dirty="0"/>
              <a:t>tıbbi kayıt, </a:t>
            </a:r>
          </a:p>
          <a:p>
            <a:r>
              <a:rPr lang="tr-TR" sz="5600" b="1" dirty="0"/>
              <a:t>radyoloji, </a:t>
            </a:r>
          </a:p>
          <a:p>
            <a:r>
              <a:rPr lang="tr-TR" sz="5600" b="1" dirty="0"/>
              <a:t>eczane, </a:t>
            </a:r>
          </a:p>
          <a:p>
            <a:r>
              <a:rPr lang="tr-TR" sz="5600" b="1" dirty="0"/>
              <a:t>laboratuvar, </a:t>
            </a:r>
          </a:p>
          <a:p>
            <a:r>
              <a:rPr lang="tr-TR" sz="5600" b="1" dirty="0"/>
              <a:t>ameliyathane, </a:t>
            </a:r>
          </a:p>
          <a:p>
            <a:r>
              <a:rPr lang="tr-TR" sz="5600" b="1" dirty="0"/>
              <a:t>doğum odası, </a:t>
            </a:r>
          </a:p>
          <a:p>
            <a:r>
              <a:rPr lang="tr-TR" sz="5600" b="1" dirty="0"/>
              <a:t>acil servis, </a:t>
            </a:r>
          </a:p>
          <a:p>
            <a:r>
              <a:rPr lang="tr-TR" sz="5600" b="1" dirty="0"/>
              <a:t>diyet planlaması, </a:t>
            </a:r>
          </a:p>
          <a:p>
            <a:r>
              <a:rPr lang="tr-TR" sz="5600" b="1" dirty="0"/>
              <a:t>randevu takip, </a:t>
            </a:r>
          </a:p>
          <a:p>
            <a:r>
              <a:rPr lang="tr-TR" sz="5600" b="1" dirty="0"/>
              <a:t>döner sermaye ve muhasebe, </a:t>
            </a:r>
          </a:p>
          <a:p>
            <a:r>
              <a:rPr lang="tr-TR" sz="5600" b="1" dirty="0"/>
              <a:t>personel, </a:t>
            </a:r>
          </a:p>
          <a:p>
            <a:r>
              <a:rPr lang="tr-TR" sz="5600" b="1" dirty="0"/>
              <a:t>bordro, </a:t>
            </a:r>
          </a:p>
          <a:p>
            <a:r>
              <a:rPr lang="tr-TR" sz="5600" b="1" dirty="0"/>
              <a:t>ayniyat, </a:t>
            </a:r>
          </a:p>
          <a:p>
            <a:r>
              <a:rPr lang="tr-TR" sz="5600" b="1" dirty="0"/>
              <a:t>demirbaş takibi, </a:t>
            </a:r>
          </a:p>
          <a:p>
            <a:r>
              <a:rPr lang="tr-TR" sz="5600" b="1" dirty="0"/>
              <a:t>stok kontrol</a:t>
            </a:r>
          </a:p>
          <a:p>
            <a:r>
              <a:rPr lang="tr-TR" sz="5600" b="1" dirty="0"/>
              <a:t>satın alma, </a:t>
            </a:r>
          </a:p>
          <a:p>
            <a:r>
              <a:rPr lang="tr-TR" sz="5600" b="1" dirty="0"/>
              <a:t>ihale dosyaları, vb. pek çok alanda kullanılmaktadır.</a:t>
            </a:r>
          </a:p>
          <a:p>
            <a:endParaRPr lang="tr-TR" dirty="0"/>
          </a:p>
        </p:txBody>
      </p:sp>
    </p:spTree>
    <p:extLst>
      <p:ext uri="{BB962C8B-B14F-4D97-AF65-F5344CB8AC3E}">
        <p14:creationId xmlns:p14="http://schemas.microsoft.com/office/powerpoint/2010/main" xmlns="" val="140445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Sisteminin İşlevleri</a:t>
            </a:r>
          </a:p>
        </p:txBody>
      </p:sp>
      <p:sp>
        <p:nvSpPr>
          <p:cNvPr id="3" name="İçerik Yer Tutucusu 2"/>
          <p:cNvSpPr>
            <a:spLocks noGrp="1"/>
          </p:cNvSpPr>
          <p:nvPr>
            <p:ph idx="1"/>
          </p:nvPr>
        </p:nvSpPr>
        <p:spPr/>
        <p:txBody>
          <a:bodyPr>
            <a:normAutofit fontScale="55000" lnSpcReduction="20000"/>
          </a:bodyPr>
          <a:lstStyle/>
          <a:p>
            <a:r>
              <a:rPr lang="tr-TR" dirty="0"/>
              <a:t>HBS, </a:t>
            </a:r>
          </a:p>
          <a:p>
            <a:endParaRPr lang="tr-TR" dirty="0"/>
          </a:p>
          <a:p>
            <a:r>
              <a:rPr lang="tr-TR" dirty="0"/>
              <a:t>hasta kabul, </a:t>
            </a:r>
          </a:p>
          <a:p>
            <a:r>
              <a:rPr lang="tr-TR" dirty="0"/>
              <a:t>tanı ve tedavi, </a:t>
            </a:r>
          </a:p>
          <a:p>
            <a:r>
              <a:rPr lang="tr-TR" dirty="0"/>
              <a:t>hemşirelik hizmetleri, </a:t>
            </a:r>
          </a:p>
          <a:p>
            <a:r>
              <a:rPr lang="tr-TR" dirty="0"/>
              <a:t>sunulan hizmetlerin kaydı, </a:t>
            </a:r>
          </a:p>
          <a:p>
            <a:r>
              <a:rPr lang="tr-TR" dirty="0"/>
              <a:t>finans ve faturalama, </a:t>
            </a:r>
          </a:p>
          <a:p>
            <a:r>
              <a:rPr lang="tr-TR" dirty="0"/>
              <a:t>kaynak yönetimi, </a:t>
            </a:r>
          </a:p>
          <a:p>
            <a:r>
              <a:rPr lang="tr-TR" dirty="0"/>
              <a:t>insan kaynakları yönetimi, </a:t>
            </a:r>
          </a:p>
          <a:p>
            <a:r>
              <a:rPr lang="tr-TR" dirty="0"/>
              <a:t>teknik konular ve yönetim, </a:t>
            </a:r>
          </a:p>
          <a:p>
            <a:r>
              <a:rPr lang="tr-TR" dirty="0"/>
              <a:t>bilgi, </a:t>
            </a:r>
          </a:p>
          <a:p>
            <a:r>
              <a:rPr lang="tr-TR" dirty="0"/>
              <a:t>eğitim ve araştırma ile </a:t>
            </a:r>
          </a:p>
          <a:p>
            <a:r>
              <a:rPr lang="tr-TR" dirty="0"/>
              <a:t>dış çevre ile bilgi alışverişi gibi pek çok işlevi yerine getirmektedir. </a:t>
            </a:r>
          </a:p>
          <a:p>
            <a:endParaRPr lang="tr-TR" dirty="0"/>
          </a:p>
          <a:p>
            <a:r>
              <a:rPr lang="tr-TR" dirty="0"/>
              <a:t>Bu işlevler aşağıda ayrıntılı bir şekilde açıklanmaktadır</a:t>
            </a:r>
          </a:p>
          <a:p>
            <a:endParaRPr lang="tr-TR" dirty="0"/>
          </a:p>
        </p:txBody>
      </p:sp>
    </p:spTree>
    <p:extLst>
      <p:ext uri="{BB962C8B-B14F-4D97-AF65-F5344CB8AC3E}">
        <p14:creationId xmlns:p14="http://schemas.microsoft.com/office/powerpoint/2010/main" xmlns="" val="923585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 Kabul</a:t>
            </a:r>
          </a:p>
        </p:txBody>
      </p:sp>
      <p:sp>
        <p:nvSpPr>
          <p:cNvPr id="3" name="İçerik Yer Tutucusu 2"/>
          <p:cNvSpPr>
            <a:spLocks noGrp="1"/>
          </p:cNvSpPr>
          <p:nvPr>
            <p:ph idx="1"/>
          </p:nvPr>
        </p:nvSpPr>
        <p:spPr/>
        <p:txBody>
          <a:bodyPr>
            <a:normAutofit fontScale="55000" lnSpcReduction="20000"/>
          </a:bodyPr>
          <a:lstStyle/>
          <a:p>
            <a:r>
              <a:rPr lang="tr-TR" b="1" dirty="0"/>
              <a:t>Hasta kabulün alt işlevleri şunlardır:</a:t>
            </a:r>
          </a:p>
          <a:p>
            <a:r>
              <a:rPr lang="tr-TR" dirty="0"/>
              <a:t> </a:t>
            </a:r>
          </a:p>
          <a:p>
            <a:r>
              <a:rPr lang="tr-TR" dirty="0" smtClean="0"/>
              <a:t></a:t>
            </a:r>
            <a:r>
              <a:rPr lang="tr-TR" b="1" dirty="0" smtClean="0"/>
              <a:t>Randevu </a:t>
            </a:r>
            <a:r>
              <a:rPr lang="tr-TR" b="1" dirty="0"/>
              <a:t>planlama: </a:t>
            </a:r>
            <a:r>
              <a:rPr lang="tr-TR" dirty="0"/>
              <a:t>Hastane hastaların kabulü için bir randevu planı oluşturmalıdır. Ayrıca, planlanmayan kabuller de mümkün olmalıdır (acil vakalarda olduğu gibi).</a:t>
            </a:r>
          </a:p>
          <a:p>
            <a:r>
              <a:rPr lang="tr-TR" dirty="0"/>
              <a:t> </a:t>
            </a:r>
          </a:p>
          <a:p>
            <a:r>
              <a:rPr lang="tr-TR" dirty="0" smtClean="0"/>
              <a:t></a:t>
            </a:r>
            <a:r>
              <a:rPr lang="tr-TR" b="1" dirty="0" smtClean="0"/>
              <a:t>Hasta </a:t>
            </a:r>
            <a:r>
              <a:rPr lang="tr-TR" b="1" dirty="0"/>
              <a:t>kimliğini tespit etme: </a:t>
            </a:r>
            <a:r>
              <a:rPr lang="tr-TR" dirty="0"/>
              <a:t>Her hasta için benzersiz bir hasta tanımlama numarası (PIN) atanmalıdır. </a:t>
            </a:r>
          </a:p>
          <a:p>
            <a:r>
              <a:rPr lang="tr-TR" dirty="0"/>
              <a:t>Bu PIN yaşam boyu geçerli olmalı ve değiştirilmemelidir. </a:t>
            </a:r>
          </a:p>
          <a:p>
            <a:endParaRPr lang="tr-TR" dirty="0"/>
          </a:p>
          <a:p>
            <a:r>
              <a:rPr lang="tr-TR" dirty="0"/>
              <a:t>Eğer hastayı tanımlayan bir PIN atanmazsa, hastanın genel idari bilgilerinin elde edilmesini sağlayan doğru bir hasta kimliği tanımlanamaz. </a:t>
            </a:r>
          </a:p>
          <a:p>
            <a:endParaRPr lang="tr-TR" dirty="0"/>
          </a:p>
          <a:p>
            <a:r>
              <a:rPr lang="tr-TR" dirty="0"/>
              <a:t>Hasta hastanede daha öncede kalmış ise, önceki bilgilerine ulaşmayı sağlayacak bir şekilde yeniden PIN tanımlanmalıdır (önceki tanı ve tedavileri gibi). </a:t>
            </a:r>
          </a:p>
          <a:p>
            <a:endParaRPr lang="tr-TR" dirty="0"/>
          </a:p>
          <a:p>
            <a:r>
              <a:rPr lang="tr-TR" dirty="0"/>
              <a:t>Eğer hasta hastanede ilk kez kalıyorsa yeni bir PIN atanmalıdır.</a:t>
            </a:r>
          </a:p>
          <a:p>
            <a:endParaRPr lang="tr-TR" dirty="0"/>
          </a:p>
        </p:txBody>
      </p:sp>
    </p:spTree>
    <p:extLst>
      <p:ext uri="{BB962C8B-B14F-4D97-AF65-F5344CB8AC3E}">
        <p14:creationId xmlns:p14="http://schemas.microsoft.com/office/powerpoint/2010/main" xmlns="" val="62617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Hasta Kabul</a:t>
            </a:r>
          </a:p>
        </p:txBody>
      </p:sp>
      <p:sp>
        <p:nvSpPr>
          <p:cNvPr id="3" name="İçerik Yer Tutucusu 2"/>
          <p:cNvSpPr>
            <a:spLocks noGrp="1"/>
          </p:cNvSpPr>
          <p:nvPr>
            <p:ph idx="1"/>
          </p:nvPr>
        </p:nvSpPr>
        <p:spPr/>
        <p:txBody>
          <a:bodyPr>
            <a:normAutofit fontScale="47500" lnSpcReduction="20000"/>
          </a:bodyPr>
          <a:lstStyle/>
          <a:p>
            <a:r>
              <a:rPr lang="tr-TR" b="1" dirty="0"/>
              <a:t>İdari kabul: </a:t>
            </a:r>
          </a:p>
          <a:p>
            <a:r>
              <a:rPr lang="tr-TR" dirty="0"/>
              <a:t>İdari kabul hastanın kimlik tespitiyle başlar. </a:t>
            </a:r>
          </a:p>
          <a:p>
            <a:endParaRPr lang="tr-TR" dirty="0"/>
          </a:p>
          <a:p>
            <a:r>
              <a:rPr lang="tr-TR" dirty="0"/>
              <a:t>Sigorta verileri, kabul tipi, özel hizmetler hakkındaki detaylar, hasta yakınları, kabul eden hekim, sevkteki tanılar gibi önemli idari veriler bu aşamada kaydedilmelidir. </a:t>
            </a:r>
          </a:p>
          <a:p>
            <a:pPr marL="0" indent="0">
              <a:buNone/>
            </a:pPr>
            <a:endParaRPr lang="tr-TR" dirty="0"/>
          </a:p>
          <a:p>
            <a:r>
              <a:rPr lang="tr-TR" dirty="0"/>
              <a:t>Hastanın atandığı oda ve yatak da idari kabul esnasında belirlenmelidir.</a:t>
            </a:r>
          </a:p>
          <a:p>
            <a:pPr marL="0" indent="0">
              <a:buNone/>
            </a:pPr>
            <a:endParaRPr lang="tr-TR" dirty="0"/>
          </a:p>
          <a:p>
            <a:r>
              <a:rPr lang="tr-TR" dirty="0" smtClean="0"/>
              <a:t></a:t>
            </a:r>
            <a:r>
              <a:rPr lang="tr-TR" b="1" dirty="0" smtClean="0"/>
              <a:t>Klinik </a:t>
            </a:r>
            <a:r>
              <a:rPr lang="tr-TR" b="1" dirty="0"/>
              <a:t>kabul: </a:t>
            </a:r>
          </a:p>
          <a:p>
            <a:r>
              <a:rPr lang="tr-TR" dirty="0"/>
              <a:t>Sorumlu hekim ve hemşire tıbbi ve hemşirelik kabul işlemi gerçekleştirmektedir. </a:t>
            </a:r>
          </a:p>
          <a:p>
            <a:endParaRPr lang="tr-TR" dirty="0"/>
          </a:p>
          <a:p>
            <a:r>
              <a:rPr lang="tr-TR" dirty="0"/>
              <a:t>Bu süreç, tipik olarak hastanın geçmişini ve hasta odasına girişini kapsamaktadır</a:t>
            </a:r>
          </a:p>
          <a:p>
            <a:endParaRPr lang="tr-TR" dirty="0"/>
          </a:p>
          <a:p>
            <a:r>
              <a:rPr lang="tr-TR" dirty="0" smtClean="0"/>
              <a:t></a:t>
            </a:r>
            <a:r>
              <a:rPr lang="tr-TR" b="1" dirty="0" smtClean="0"/>
              <a:t>Enformasyon</a:t>
            </a:r>
            <a:r>
              <a:rPr lang="tr-TR" b="1" dirty="0"/>
              <a:t>: </a:t>
            </a:r>
          </a:p>
          <a:p>
            <a:r>
              <a:rPr lang="tr-TR" dirty="0"/>
              <a:t>Hastane yönetimi, en son yatak kullanım oranını her zaman gözden geçirmelidir. </a:t>
            </a:r>
          </a:p>
          <a:p>
            <a:endParaRPr lang="tr-TR" dirty="0"/>
          </a:p>
          <a:p>
            <a:r>
              <a:rPr lang="tr-TR" dirty="0"/>
              <a:t>Bu bilgi, hasta yakınları ve ziyaretçilere bilgi verebilmek ve bazı genel hastane istatistiklerini elde edebilmek için önemlidir.</a:t>
            </a:r>
          </a:p>
          <a:p>
            <a:endParaRPr lang="tr-TR" dirty="0"/>
          </a:p>
        </p:txBody>
      </p:sp>
    </p:spTree>
    <p:extLst>
      <p:ext uri="{BB962C8B-B14F-4D97-AF65-F5344CB8AC3E}">
        <p14:creationId xmlns:p14="http://schemas.microsoft.com/office/powerpoint/2010/main" xmlns="" val="163757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solidFill>
                  <a:srgbClr val="FF0000"/>
                </a:solidFill>
              </a:rPr>
              <a:t>Hastanın Tedavisinin Planlanması ve Düzenlenmesi</a:t>
            </a:r>
          </a:p>
        </p:txBody>
      </p:sp>
      <p:sp>
        <p:nvSpPr>
          <p:cNvPr id="3" name="İçerik Yer Tutucusu 2"/>
          <p:cNvSpPr>
            <a:spLocks noGrp="1"/>
          </p:cNvSpPr>
          <p:nvPr>
            <p:ph idx="1"/>
          </p:nvPr>
        </p:nvSpPr>
        <p:spPr/>
        <p:txBody>
          <a:bodyPr>
            <a:normAutofit fontScale="47500" lnSpcReduction="20000"/>
          </a:bodyPr>
          <a:lstStyle/>
          <a:p>
            <a:r>
              <a:rPr lang="tr-TR" b="1" dirty="0"/>
              <a:t>Alt işlevleri şunlardır:</a:t>
            </a:r>
          </a:p>
          <a:p>
            <a:pPr marL="0" indent="0">
              <a:buNone/>
            </a:pPr>
            <a:r>
              <a:rPr lang="tr-TR" dirty="0"/>
              <a:t> </a:t>
            </a:r>
          </a:p>
          <a:p>
            <a:r>
              <a:rPr lang="tr-TR" dirty="0" smtClean="0"/>
              <a:t>Enformasyon </a:t>
            </a:r>
            <a:r>
              <a:rPr lang="tr-TR" dirty="0"/>
              <a:t>ve bilginin sunulması: </a:t>
            </a:r>
          </a:p>
          <a:p>
            <a:r>
              <a:rPr lang="tr-TR" dirty="0"/>
              <a:t>Personel, duruma özgü hasta verilerinin yanı sıra, hastanın bakımını destekleyen genel klinik bilgilere (rehberler ve standartlar gibi) ulaşabilmelidir.</a:t>
            </a:r>
          </a:p>
          <a:p>
            <a:r>
              <a:rPr lang="tr-TR" dirty="0"/>
              <a:t> </a:t>
            </a:r>
          </a:p>
          <a:p>
            <a:r>
              <a:rPr lang="tr-TR" dirty="0" smtClean="0"/>
              <a:t></a:t>
            </a:r>
            <a:r>
              <a:rPr lang="tr-TR" b="1" dirty="0" smtClean="0"/>
              <a:t>Karar </a:t>
            </a:r>
            <a:r>
              <a:rPr lang="tr-TR" b="1" dirty="0"/>
              <a:t>verme ve hasta enformasyonu:</a:t>
            </a:r>
          </a:p>
          <a:p>
            <a:r>
              <a:rPr lang="tr-TR" dirty="0"/>
              <a:t>Sorumlu ekip üyelerinin belirli tanı veya tedavi yöntemlerini uygulayabilmeleri için sonraki adımlar hakkında karar vermeleri gerekir. </a:t>
            </a:r>
          </a:p>
          <a:p>
            <a:r>
              <a:rPr lang="tr-TR" dirty="0"/>
              <a:t>Bir tanı veya tedavi kararının karmaşıklığına bağlı olarak, ikinci bir görüş almak için iç ya da dış uzmanlara danışmak gerekebilir. </a:t>
            </a:r>
          </a:p>
          <a:p>
            <a:r>
              <a:rPr lang="tr-TR" dirty="0"/>
              <a:t>Bu durumda tele-konferanslar yardımcı olabilir. </a:t>
            </a:r>
          </a:p>
          <a:p>
            <a:r>
              <a:rPr lang="tr-TR" dirty="0"/>
              <a:t>Ayrıca, klinik süreçler hakkındaki kararlar belgelendirilmelidir. </a:t>
            </a:r>
          </a:p>
          <a:p>
            <a:r>
              <a:rPr lang="tr-TR" dirty="0"/>
              <a:t>Karar verme sürecine hasta dâhil edilmeli ve onun onamı en iyi bir şekilde belgelenmelidir.</a:t>
            </a:r>
          </a:p>
          <a:p>
            <a:r>
              <a:rPr lang="tr-TR" dirty="0"/>
              <a:t> </a:t>
            </a:r>
          </a:p>
          <a:p>
            <a:r>
              <a:rPr lang="tr-TR" dirty="0" smtClean="0"/>
              <a:t></a:t>
            </a:r>
            <a:r>
              <a:rPr lang="tr-TR" b="1" dirty="0" smtClean="0"/>
              <a:t>Bakım </a:t>
            </a:r>
            <a:r>
              <a:rPr lang="tr-TR" b="1" dirty="0"/>
              <a:t>planlama: </a:t>
            </a:r>
          </a:p>
          <a:p>
            <a:r>
              <a:rPr lang="tr-TR" dirty="0"/>
              <a:t>Detaylı bir şekilde daha sonra atılacak adımların ne olduğu planlanmalıdır. </a:t>
            </a:r>
          </a:p>
          <a:p>
            <a:r>
              <a:rPr lang="tr-TR" dirty="0"/>
              <a:t>Her sürecin (bir cerrahi operasyon veya kemoterapi tedavisinde olduğu gibi) tipi, derecesi, süresi ve sorumlu personeli belirlenmelidir.</a:t>
            </a:r>
          </a:p>
          <a:p>
            <a:endParaRPr lang="tr-TR" dirty="0"/>
          </a:p>
        </p:txBody>
      </p:sp>
    </p:spTree>
    <p:extLst>
      <p:ext uri="{BB962C8B-B14F-4D97-AF65-F5344CB8AC3E}">
        <p14:creationId xmlns:p14="http://schemas.microsoft.com/office/powerpoint/2010/main" xmlns="" val="2894437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İstem Girişi ve Bulguların İletilmesi</a:t>
            </a:r>
          </a:p>
        </p:txBody>
      </p:sp>
      <p:sp>
        <p:nvSpPr>
          <p:cNvPr id="3" name="İçerik Yer Tutucusu 2"/>
          <p:cNvSpPr>
            <a:spLocks noGrp="1"/>
          </p:cNvSpPr>
          <p:nvPr>
            <p:ph idx="1"/>
          </p:nvPr>
        </p:nvSpPr>
        <p:spPr/>
        <p:txBody>
          <a:bodyPr>
            <a:normAutofit fontScale="40000" lnSpcReduction="20000"/>
          </a:bodyPr>
          <a:lstStyle/>
          <a:p>
            <a:r>
              <a:rPr lang="tr-TR" dirty="0"/>
              <a:t>Alt işlevleri şunlardır:</a:t>
            </a:r>
          </a:p>
          <a:p>
            <a:r>
              <a:rPr lang="tr-TR" dirty="0"/>
              <a:t> </a:t>
            </a:r>
          </a:p>
          <a:p>
            <a:r>
              <a:rPr lang="tr-TR" dirty="0" smtClean="0"/>
              <a:t></a:t>
            </a:r>
            <a:r>
              <a:rPr lang="tr-TR" b="1" dirty="0" smtClean="0"/>
              <a:t>Bir </a:t>
            </a:r>
            <a:r>
              <a:rPr lang="tr-TR" b="1" dirty="0"/>
              <a:t>istemin hazırlanması: </a:t>
            </a:r>
          </a:p>
          <a:p>
            <a:r>
              <a:rPr lang="tr-TR" dirty="0"/>
              <a:t>Bir hizmet birimi tarafından katalog şeklinde sunulabilecek mevcut hizmet spektrumuna bağlı olarak, doktor ya da hemşire sipariş giriş formu üzerindeki uygun hizmeti seçer. </a:t>
            </a:r>
          </a:p>
          <a:p>
            <a:endParaRPr lang="tr-TR" dirty="0"/>
          </a:p>
          <a:p>
            <a:r>
              <a:rPr lang="tr-TR" dirty="0"/>
              <a:t>Son tanılar gibi ilgili bilgiler ve sorularla birlikte hasta ve vaka tanımlaması, istem yapılan hizmet (laboratuvar ve röntgen gibi) ve diğer yorumlar (özel riskler gibi) kaydedilir. </a:t>
            </a:r>
          </a:p>
          <a:p>
            <a:r>
              <a:rPr lang="tr-TR" dirty="0"/>
              <a:t>Bir istem yalnızca bir yetkili uzman tarafından yapılmalıdır. </a:t>
            </a:r>
          </a:p>
          <a:p>
            <a:endParaRPr lang="tr-TR" dirty="0"/>
          </a:p>
          <a:p>
            <a:r>
              <a:rPr lang="tr-TR" dirty="0"/>
              <a:t>Sisteme giriş yapmak için bilgisayar temelli araçlar kullanıldığı zaman, bilgisayarlı karar destek sistemleri alerjik bir hasta için ilaç girişi yapıldığı anda hekimi uyarabilmelidir.</a:t>
            </a:r>
          </a:p>
          <a:p>
            <a:r>
              <a:rPr lang="tr-TR" dirty="0"/>
              <a:t> </a:t>
            </a:r>
          </a:p>
          <a:p>
            <a:r>
              <a:rPr lang="tr-TR" dirty="0" smtClean="0"/>
              <a:t></a:t>
            </a:r>
            <a:r>
              <a:rPr lang="tr-TR" b="1" dirty="0" smtClean="0"/>
              <a:t>Örnek </a:t>
            </a:r>
            <a:r>
              <a:rPr lang="tr-TR" b="1" dirty="0"/>
              <a:t>alma veya randevu ve prosedürleri planlama:</a:t>
            </a:r>
          </a:p>
          <a:p>
            <a:r>
              <a:rPr lang="tr-TR" dirty="0"/>
              <a:t>İstemin tipine bağlı olarak, örnekler hizmet sunulan bir hastaya açıkça atanmalıdır (kan örnekleri gibi)</a:t>
            </a:r>
          </a:p>
          <a:p>
            <a:endParaRPr lang="tr-TR" dirty="0"/>
          </a:p>
          <a:p>
            <a:r>
              <a:rPr lang="tr-TR" dirty="0"/>
              <a:t>ya da hastanın randevusu planlanmalıdır (radyoloji birimlerinde olduğu gibi). </a:t>
            </a:r>
          </a:p>
          <a:p>
            <a:endParaRPr lang="tr-TR" dirty="0"/>
          </a:p>
          <a:p>
            <a:r>
              <a:rPr lang="tr-TR" dirty="0"/>
              <a:t>Planlama esnasında tüm tarafların talepleri (hekim istemi, hizmet birimi, hasta, taşıma birimi gibi) adil bir şekilde düzenlenmelidir</a:t>
            </a:r>
          </a:p>
          <a:p>
            <a:endParaRPr lang="tr-TR" dirty="0"/>
          </a:p>
        </p:txBody>
      </p:sp>
    </p:spTree>
    <p:extLst>
      <p:ext uri="{BB962C8B-B14F-4D97-AF65-F5344CB8AC3E}">
        <p14:creationId xmlns:p14="http://schemas.microsoft.com/office/powerpoint/2010/main" xmlns="" val="2483097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İstem Girişi ve Bulguların İletilmesi</a:t>
            </a:r>
          </a:p>
        </p:txBody>
      </p:sp>
      <p:sp>
        <p:nvSpPr>
          <p:cNvPr id="3" name="İçerik Yer Tutucusu 2"/>
          <p:cNvSpPr>
            <a:spLocks noGrp="1"/>
          </p:cNvSpPr>
          <p:nvPr>
            <p:ph idx="1"/>
          </p:nvPr>
        </p:nvSpPr>
        <p:spPr/>
        <p:txBody>
          <a:bodyPr>
            <a:normAutofit fontScale="55000" lnSpcReduction="20000"/>
          </a:bodyPr>
          <a:lstStyle/>
          <a:p>
            <a:r>
              <a:rPr lang="tr-TR" dirty="0"/>
              <a:t>İstemin iletilmesi: </a:t>
            </a:r>
          </a:p>
          <a:p>
            <a:r>
              <a:rPr lang="tr-TR" dirty="0"/>
              <a:t>İstem hızlı ve doğru bir şekilde hizmet birimine iletilmelidir. </a:t>
            </a:r>
          </a:p>
          <a:p>
            <a:endParaRPr lang="tr-TR" dirty="0"/>
          </a:p>
          <a:p>
            <a:r>
              <a:rPr lang="tr-TR" dirty="0"/>
              <a:t>Bir örnek ulaştırılacağında, istem veya örneğin diğer hizmet birimleri ile bağlantısı da sağlanmalıdır. </a:t>
            </a:r>
          </a:p>
          <a:p>
            <a:endParaRPr lang="tr-TR" dirty="0"/>
          </a:p>
          <a:p>
            <a:r>
              <a:rPr lang="tr-TR" dirty="0"/>
              <a:t>Eğer gerekli olursa, hekim veya hemşire tarafından yapılmış olan istem üzerinde değişiklikler yapılabilmelidir.</a:t>
            </a:r>
          </a:p>
          <a:p>
            <a:r>
              <a:rPr lang="tr-TR" dirty="0"/>
              <a:t> </a:t>
            </a:r>
          </a:p>
          <a:p>
            <a:r>
              <a:rPr lang="tr-TR" dirty="0"/>
              <a:t>Bulguların raporlanması (Sonuçların incelenmesi): </a:t>
            </a:r>
          </a:p>
          <a:p>
            <a:r>
              <a:rPr lang="tr-TR" dirty="0"/>
              <a:t>Bulgular ve raporlar istemde bulunan birime geri gönderilmeli ve sorumlu sağlık hizmetleri profesyoneline ulaştırılmalıdır. </a:t>
            </a:r>
          </a:p>
          <a:p>
            <a:endParaRPr lang="tr-TR" dirty="0"/>
          </a:p>
          <a:p>
            <a:r>
              <a:rPr lang="tr-TR" dirty="0"/>
              <a:t>Sonuçların açık bir şekilde doğru hastayı göstermesi gerekmektedir. </a:t>
            </a:r>
          </a:p>
          <a:p>
            <a:endParaRPr lang="tr-TR" dirty="0"/>
          </a:p>
          <a:p>
            <a:r>
              <a:rPr lang="tr-TR" dirty="0"/>
              <a:t>Sorumlu hekim yeni sonuçlar hakkında bilgilendirilmeli ve kritik bulgular vurgulanmalıdır.</a:t>
            </a:r>
          </a:p>
          <a:p>
            <a:endParaRPr lang="tr-TR" dirty="0"/>
          </a:p>
        </p:txBody>
      </p:sp>
    </p:spTree>
    <p:extLst>
      <p:ext uri="{BB962C8B-B14F-4D97-AF65-F5344CB8AC3E}">
        <p14:creationId xmlns:p14="http://schemas.microsoft.com/office/powerpoint/2010/main" xmlns="" val="297737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FF0000"/>
                </a:solidFill>
              </a:rPr>
              <a:t>Tanı ve Tedavi İşlemlerinin Uygulanması</a:t>
            </a:r>
          </a:p>
        </p:txBody>
      </p:sp>
      <p:sp>
        <p:nvSpPr>
          <p:cNvPr id="3" name="İçerik Yer Tutucusu 2"/>
          <p:cNvSpPr>
            <a:spLocks noGrp="1"/>
          </p:cNvSpPr>
          <p:nvPr>
            <p:ph idx="1"/>
          </p:nvPr>
        </p:nvSpPr>
        <p:spPr/>
        <p:txBody>
          <a:bodyPr>
            <a:normAutofit fontScale="85000" lnSpcReduction="10000"/>
          </a:bodyPr>
          <a:lstStyle/>
          <a:p>
            <a:pPr algn="just"/>
            <a:r>
              <a:rPr lang="tr-TR" dirty="0"/>
              <a:t>Planlanmış tanı, tedavi ve hemşirelik işlemleri (ameliyatlar, radyoterapi, radyolojik incelemeler, ilaç tedavisi gibi) uygulanmalıdır. </a:t>
            </a:r>
          </a:p>
          <a:p>
            <a:pPr algn="just"/>
            <a:endParaRPr lang="tr-TR" dirty="0"/>
          </a:p>
          <a:p>
            <a:pPr algn="just"/>
            <a:r>
              <a:rPr lang="tr-TR" dirty="0"/>
              <a:t>Hastane gerekli işlemlerin uygulanması için araç ve kaynak (personel, oda ve ekipman gibi) sağlamalıdır.</a:t>
            </a:r>
          </a:p>
          <a:p>
            <a:pPr algn="just"/>
            <a:r>
              <a:rPr lang="tr-TR" dirty="0"/>
              <a:t> </a:t>
            </a:r>
          </a:p>
          <a:p>
            <a:pPr algn="just"/>
            <a:r>
              <a:rPr lang="tr-TR" dirty="0"/>
              <a:t>Bakımın planlanmasında yeni bulgular sebebiyle meydana gelebilen değişiklikler, yeni duruma uyumlarını sağlamak için kapsam dâhilindeki tüm birim ve kişilere doğrudan iletilmelidir.</a:t>
            </a:r>
          </a:p>
          <a:p>
            <a:endParaRPr lang="tr-TR" dirty="0"/>
          </a:p>
        </p:txBody>
      </p:sp>
    </p:spTree>
    <p:extLst>
      <p:ext uri="{BB962C8B-B14F-4D97-AF65-F5344CB8AC3E}">
        <p14:creationId xmlns:p14="http://schemas.microsoft.com/office/powerpoint/2010/main" xmlns="" val="10603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Klinik Dokümantasyon</a:t>
            </a:r>
          </a:p>
        </p:txBody>
      </p:sp>
      <p:sp>
        <p:nvSpPr>
          <p:cNvPr id="3" name="İçerik Yer Tutucusu 2"/>
          <p:cNvSpPr>
            <a:spLocks noGrp="1"/>
          </p:cNvSpPr>
          <p:nvPr>
            <p:ph idx="1"/>
          </p:nvPr>
        </p:nvSpPr>
        <p:spPr/>
        <p:txBody>
          <a:bodyPr>
            <a:normAutofit fontScale="77500" lnSpcReduction="20000"/>
          </a:bodyPr>
          <a:lstStyle/>
          <a:p>
            <a:r>
              <a:rPr lang="tr-TR" dirty="0"/>
              <a:t>Klinik dokümantasyonun amacı hasta verileri ile bütün klinik verileri (hayati bulgular, istemler, sonuçlar, kararlar gibi) tam, doğru ve olabildiğince hızlı bir şekilde kaydetmektir. </a:t>
            </a:r>
          </a:p>
          <a:p>
            <a:endParaRPr lang="tr-TR" dirty="0"/>
          </a:p>
          <a:p>
            <a:r>
              <a:rPr lang="tr-TR" dirty="0"/>
              <a:t>Bu, hastanın tedavisinin ilgili tüm personel arasında koordine edilmesini sağlar ve aynı zamanda yapılan işlemlerin yasal gerekçesini ortaya koyar. </a:t>
            </a:r>
          </a:p>
          <a:p>
            <a:endParaRPr lang="tr-TR" dirty="0"/>
          </a:p>
          <a:p>
            <a:r>
              <a:rPr lang="tr-TR" dirty="0"/>
              <a:t>Veri, verilerin toplanması ve istatistik, bilgisayarlı karar desteği veya verinin yeniden alınmasına izin verecek şekilde mümkün olduğunca yapılandırılmış bir şekilde kayıt altına alınmalıdır.</a:t>
            </a:r>
          </a:p>
          <a:p>
            <a:endParaRPr lang="tr-TR" dirty="0"/>
          </a:p>
        </p:txBody>
      </p:sp>
    </p:spTree>
    <p:extLst>
      <p:ext uri="{BB962C8B-B14F-4D97-AF65-F5344CB8AC3E}">
        <p14:creationId xmlns:p14="http://schemas.microsoft.com/office/powerpoint/2010/main" xmlns="" val="3192059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Klinik Dokümantasyon</a:t>
            </a:r>
          </a:p>
        </p:txBody>
      </p:sp>
      <p:sp>
        <p:nvSpPr>
          <p:cNvPr id="3" name="İçerik Yer Tutucusu 2"/>
          <p:cNvSpPr>
            <a:spLocks noGrp="1"/>
          </p:cNvSpPr>
          <p:nvPr>
            <p:ph idx="1"/>
          </p:nvPr>
        </p:nvSpPr>
        <p:spPr/>
        <p:txBody>
          <a:bodyPr>
            <a:normAutofit fontScale="47500" lnSpcReduction="20000"/>
          </a:bodyPr>
          <a:lstStyle/>
          <a:p>
            <a:r>
              <a:rPr lang="tr-TR" b="1" dirty="0"/>
              <a:t>Alt işlevleri şunlardır:</a:t>
            </a:r>
          </a:p>
          <a:p>
            <a:pPr marL="0" indent="0">
              <a:buNone/>
            </a:pPr>
            <a:r>
              <a:rPr lang="tr-TR" dirty="0"/>
              <a:t> </a:t>
            </a:r>
          </a:p>
          <a:p>
            <a:r>
              <a:rPr lang="tr-TR" dirty="0" smtClean="0"/>
              <a:t>Hemşirelik </a:t>
            </a:r>
            <a:r>
              <a:rPr lang="tr-TR" dirty="0"/>
              <a:t>dokümantasyonu,</a:t>
            </a:r>
          </a:p>
          <a:p>
            <a:r>
              <a:rPr lang="tr-TR" dirty="0"/>
              <a:t>yaşam bulguları,</a:t>
            </a:r>
          </a:p>
          <a:p>
            <a:r>
              <a:rPr lang="tr-TR" dirty="0"/>
              <a:t>ilaç ve hasta bakımının diğer detayları ile birlikte, </a:t>
            </a:r>
          </a:p>
          <a:p>
            <a:r>
              <a:rPr lang="tr-TR" dirty="0"/>
              <a:t>hemşirelik bakım sürecinin belgelerini </a:t>
            </a:r>
          </a:p>
          <a:p>
            <a:r>
              <a:rPr lang="tr-TR" dirty="0"/>
              <a:t>(hastanın özgeçmişi, </a:t>
            </a:r>
          </a:p>
          <a:p>
            <a:r>
              <a:rPr lang="tr-TR" dirty="0"/>
              <a:t>bakım planı, </a:t>
            </a:r>
          </a:p>
          <a:p>
            <a:r>
              <a:rPr lang="tr-TR" dirty="0"/>
              <a:t>dokümantasyon süreci, </a:t>
            </a:r>
          </a:p>
          <a:p>
            <a:r>
              <a:rPr lang="tr-TR" dirty="0"/>
              <a:t>değerlendirme ve rapor yazma) de kapsamalıdır.</a:t>
            </a:r>
          </a:p>
          <a:p>
            <a:r>
              <a:rPr lang="tr-TR" dirty="0"/>
              <a:t> </a:t>
            </a:r>
          </a:p>
          <a:p>
            <a:r>
              <a:rPr lang="tr-TR" dirty="0" smtClean="0"/>
              <a:t>Hemşirelik </a:t>
            </a:r>
            <a:r>
              <a:rPr lang="tr-TR" dirty="0"/>
              <a:t>dokümantasyonu, </a:t>
            </a:r>
          </a:p>
          <a:p>
            <a:r>
              <a:rPr lang="tr-TR" dirty="0"/>
              <a:t>hastanın tıbbi geçmişi, </a:t>
            </a:r>
          </a:p>
          <a:p>
            <a:r>
              <a:rPr lang="tr-TR" dirty="0"/>
              <a:t>tanıları, </a:t>
            </a:r>
          </a:p>
          <a:p>
            <a:r>
              <a:rPr lang="tr-TR" dirty="0"/>
              <a:t>tedavileri ve bulguları ile özel alanlar (yoğun bakım ünitelerindeki belgeler gibi) veya</a:t>
            </a:r>
          </a:p>
          <a:p>
            <a:r>
              <a:rPr lang="tr-TR" dirty="0"/>
              <a:t>özel amaçlar (klinik testler gibi) için oluşturulmuş belgeleri de kapsamalıdır.</a:t>
            </a:r>
          </a:p>
          <a:p>
            <a:endParaRPr lang="tr-TR" dirty="0"/>
          </a:p>
        </p:txBody>
      </p:sp>
    </p:spTree>
    <p:extLst>
      <p:ext uri="{BB962C8B-B14F-4D97-AF65-F5344CB8AC3E}">
        <p14:creationId xmlns:p14="http://schemas.microsoft.com/office/powerpoint/2010/main" xmlns="" val="253829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İdari Kayıtlar ve Faturalama</a:t>
            </a:r>
          </a:p>
        </p:txBody>
      </p:sp>
      <p:sp>
        <p:nvSpPr>
          <p:cNvPr id="3" name="İçerik Yer Tutucusu 2"/>
          <p:cNvSpPr>
            <a:spLocks noGrp="1"/>
          </p:cNvSpPr>
          <p:nvPr>
            <p:ph idx="1"/>
          </p:nvPr>
        </p:nvSpPr>
        <p:spPr/>
        <p:txBody>
          <a:bodyPr>
            <a:normAutofit fontScale="47500" lnSpcReduction="20000"/>
          </a:bodyPr>
          <a:lstStyle/>
          <a:p>
            <a:r>
              <a:rPr lang="tr-TR" dirty="0"/>
              <a:t>Hastanede yürütülen tüm işlemlerin doğru, tam, hızlı ve hasta odaklı bir şekilde belgelendirmesi gerekmektedir. </a:t>
            </a:r>
          </a:p>
          <a:p>
            <a:endParaRPr lang="tr-TR" dirty="0"/>
          </a:p>
          <a:p>
            <a:r>
              <a:rPr lang="tr-TR" dirty="0"/>
              <a:t>Bu veriler hastanenin faturaları için esas teşkil etmektedir.  İdari kayıtlar aynı zamanda; </a:t>
            </a:r>
          </a:p>
          <a:p>
            <a:endParaRPr lang="tr-TR" dirty="0"/>
          </a:p>
          <a:p>
            <a:r>
              <a:rPr lang="tr-TR" dirty="0"/>
              <a:t>kontrol, </a:t>
            </a:r>
          </a:p>
          <a:p>
            <a:endParaRPr lang="tr-TR" dirty="0"/>
          </a:p>
          <a:p>
            <a:r>
              <a:rPr lang="tr-TR" dirty="0"/>
              <a:t>harcama merkezlerinin muhasebesi, </a:t>
            </a:r>
          </a:p>
          <a:p>
            <a:endParaRPr lang="tr-TR" dirty="0"/>
          </a:p>
          <a:p>
            <a:r>
              <a:rPr lang="tr-TR" dirty="0"/>
              <a:t>dâhili bütçeleme, </a:t>
            </a:r>
          </a:p>
          <a:p>
            <a:endParaRPr lang="tr-TR" dirty="0"/>
          </a:p>
          <a:p>
            <a:r>
              <a:rPr lang="tr-TR" dirty="0"/>
              <a:t>maliyet sorumluluğu muhasebesi ve </a:t>
            </a:r>
          </a:p>
          <a:p>
            <a:endParaRPr lang="tr-TR" dirty="0"/>
          </a:p>
          <a:p>
            <a:r>
              <a:rPr lang="tr-TR" dirty="0"/>
              <a:t>diğer finansal analizler için de kullanılmaktadır. </a:t>
            </a:r>
          </a:p>
          <a:p>
            <a:endParaRPr lang="tr-TR" dirty="0"/>
          </a:p>
          <a:p>
            <a:r>
              <a:rPr lang="tr-TR" dirty="0"/>
              <a:t>Ayrıca bazı belgeler yasal zorunluluklar nedeni ile hazırlanmakta ve iletilmektedir.</a:t>
            </a:r>
          </a:p>
          <a:p>
            <a:endParaRPr lang="tr-TR" dirty="0"/>
          </a:p>
        </p:txBody>
      </p:sp>
    </p:spTree>
    <p:extLst>
      <p:ext uri="{BB962C8B-B14F-4D97-AF65-F5344CB8AC3E}">
        <p14:creationId xmlns:p14="http://schemas.microsoft.com/office/powerpoint/2010/main" xmlns="" val="2672707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b="1" dirty="0">
                <a:solidFill>
                  <a:srgbClr val="FF0000"/>
                </a:solidFill>
              </a:rPr>
              <a:t>Hastanın Taburcu Edilmesi ve Diğer Kurumlara Sevki</a:t>
            </a:r>
          </a:p>
        </p:txBody>
      </p:sp>
      <p:sp>
        <p:nvSpPr>
          <p:cNvPr id="3" name="İçerik Yer Tutucusu 2"/>
          <p:cNvSpPr>
            <a:spLocks noGrp="1"/>
          </p:cNvSpPr>
          <p:nvPr>
            <p:ph idx="1"/>
          </p:nvPr>
        </p:nvSpPr>
        <p:spPr/>
        <p:txBody>
          <a:bodyPr>
            <a:normAutofit fontScale="70000" lnSpcReduction="20000"/>
          </a:bodyPr>
          <a:lstStyle/>
          <a:p>
            <a:r>
              <a:rPr lang="tr-TR" dirty="0"/>
              <a:t>Hastanın hastanede tedavisi tamamlandıktan sonra hasta hastaneden taburcu edilir, bazen de başka kurumlara sevk edilir. </a:t>
            </a:r>
          </a:p>
          <a:p>
            <a:endParaRPr lang="tr-TR" dirty="0"/>
          </a:p>
          <a:p>
            <a:r>
              <a:rPr lang="tr-TR" dirty="0"/>
              <a:t>İdari olarak hasta taburcu süreci, son faturalama ve gerekli yasal raporların doldurulması ile başlatılır. </a:t>
            </a:r>
          </a:p>
          <a:p>
            <a:endParaRPr lang="tr-TR" dirty="0"/>
          </a:p>
          <a:p>
            <a:r>
              <a:rPr lang="tr-TR" dirty="0"/>
              <a:t>Tıbbi ve hemşirelik taburcu işlemleri dokümanların tamamlanması ve taburcu raporunun yazılmasını gerektirmektedir. </a:t>
            </a:r>
          </a:p>
          <a:p>
            <a:endParaRPr lang="tr-TR" dirty="0"/>
          </a:p>
          <a:p>
            <a:r>
              <a:rPr lang="tr-TR" dirty="0"/>
              <a:t>Hastane bu ve benzeri enformasyonu (radyolojik görüntüler gibi) mümkün olduğunca hızlı bir şekilde diğer kurumlara ulaştırmalıdır.</a:t>
            </a:r>
          </a:p>
          <a:p>
            <a:endParaRPr lang="tr-TR" dirty="0"/>
          </a:p>
        </p:txBody>
      </p:sp>
    </p:spTree>
    <p:extLst>
      <p:ext uri="{BB962C8B-B14F-4D97-AF65-F5344CB8AC3E}">
        <p14:creationId xmlns:p14="http://schemas.microsoft.com/office/powerpoint/2010/main" xmlns="" val="3883177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 Kayıtlarının Saklanması</a:t>
            </a:r>
          </a:p>
        </p:txBody>
      </p:sp>
      <p:sp>
        <p:nvSpPr>
          <p:cNvPr id="3" name="İçerik Yer Tutucusu 2"/>
          <p:cNvSpPr>
            <a:spLocks noGrp="1"/>
          </p:cNvSpPr>
          <p:nvPr>
            <p:ph idx="1"/>
          </p:nvPr>
        </p:nvSpPr>
        <p:spPr/>
        <p:txBody>
          <a:bodyPr>
            <a:normAutofit fontScale="47500" lnSpcReduction="20000"/>
          </a:bodyPr>
          <a:lstStyle/>
          <a:p>
            <a:r>
              <a:rPr lang="tr-TR" dirty="0"/>
              <a:t>Alt işlevleri şunlardır:</a:t>
            </a:r>
          </a:p>
          <a:p>
            <a:r>
              <a:rPr lang="tr-TR" dirty="0"/>
              <a:t> </a:t>
            </a:r>
          </a:p>
          <a:p>
            <a:r>
              <a:rPr lang="tr-TR" dirty="0"/>
              <a:t>	Belgelerin oluşturulması ve sevk edilmesi: </a:t>
            </a:r>
          </a:p>
          <a:p>
            <a:r>
              <a:rPr lang="tr-TR" dirty="0"/>
              <a:t>Epikriz, cerrahi raporlar gibi klinik dokümanların zamanında elde edilebilecek şekilde ve hasta odaklı olarak hazırlanması kolaydır. </a:t>
            </a:r>
          </a:p>
          <a:p>
            <a:r>
              <a:rPr lang="tr-TR" dirty="0"/>
              <a:t>Önceden hazırlanmış enformasyon (laboratuvar sonuçları ve kodlanmış tanıların taburcu raporları için yeniden kullanılmasında olduğu gibi) mümkün olduğu kadar yeniden kullanılmalıdır. </a:t>
            </a:r>
          </a:p>
          <a:p>
            <a:r>
              <a:rPr lang="tr-TR" dirty="0"/>
              <a:t>Bütün dokümanlar oluşturan kişi tarafından imzalanmalı ve oluşturulduğu tarih not edilmelidir.</a:t>
            </a:r>
          </a:p>
          <a:p>
            <a:r>
              <a:rPr lang="tr-TR" dirty="0"/>
              <a:t> </a:t>
            </a:r>
          </a:p>
          <a:p>
            <a:r>
              <a:rPr lang="tr-TR" dirty="0"/>
              <a:t>	Özel alanlar, özel amaçlar ve klinik kayıtlar için hazırlanan dokümanların yönetilmesi: </a:t>
            </a:r>
          </a:p>
          <a:p>
            <a:r>
              <a:rPr lang="tr-TR" dirty="0"/>
              <a:t>Kalite yönetimi, araştırma ve özel birimlerin desteklenmesi için hazırlanan dokümanların örnek olarak verilebileceği bu tür dokümanların hazırlanması ve muhafazası kolay olmalıdır. </a:t>
            </a:r>
          </a:p>
          <a:p>
            <a:r>
              <a:rPr lang="tr-TR" dirty="0"/>
              <a:t>Önceden hazırlanan veriler mümkün olduğunca kullanılmalıdır. </a:t>
            </a:r>
          </a:p>
          <a:p>
            <a:r>
              <a:rPr lang="tr-TR" dirty="0"/>
              <a:t>Hastalar için gerekli sorgulamalar yapılabilmelidir.</a:t>
            </a:r>
          </a:p>
          <a:p>
            <a:endParaRPr lang="tr-TR" dirty="0"/>
          </a:p>
        </p:txBody>
      </p:sp>
    </p:spTree>
    <p:extLst>
      <p:ext uri="{BB962C8B-B14F-4D97-AF65-F5344CB8AC3E}">
        <p14:creationId xmlns:p14="http://schemas.microsoft.com/office/powerpoint/2010/main" xmlns="" val="1025016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rgbClr val="FF0000"/>
                </a:solidFill>
              </a:rPr>
              <a:t>Hasta Kayıtlarının Saklanması</a:t>
            </a:r>
          </a:p>
        </p:txBody>
      </p:sp>
      <p:sp>
        <p:nvSpPr>
          <p:cNvPr id="3" name="İçerik Yer Tutucusu 2"/>
          <p:cNvSpPr>
            <a:spLocks noGrp="1"/>
          </p:cNvSpPr>
          <p:nvPr>
            <p:ph idx="1"/>
          </p:nvPr>
        </p:nvSpPr>
        <p:spPr/>
        <p:txBody>
          <a:bodyPr>
            <a:normAutofit fontScale="62500" lnSpcReduction="20000"/>
          </a:bodyPr>
          <a:lstStyle/>
          <a:p>
            <a:r>
              <a:rPr lang="tr-TR" dirty="0"/>
              <a:t>Tanı ve işlemlerin kodlanması: </a:t>
            </a:r>
          </a:p>
          <a:p>
            <a:r>
              <a:rPr lang="tr-TR" dirty="0"/>
              <a:t>Tanı ve işlemler gibi temel medikal veriler yapılandırılmış basit dokümanlar olmalıdır.</a:t>
            </a:r>
          </a:p>
          <a:p>
            <a:r>
              <a:rPr lang="tr-TR" dirty="0"/>
              <a:t> </a:t>
            </a:r>
          </a:p>
          <a:p>
            <a:r>
              <a:rPr lang="tr-TR" dirty="0"/>
              <a:t>Hasta kayıtlarının İdaresi: </a:t>
            </a:r>
          </a:p>
          <a:p>
            <a:r>
              <a:rPr lang="tr-TR" dirty="0"/>
              <a:t>Hastane arşivi hasta kayıtlarını yönetmeli ve talep edildiği zaman belirlenen süre </a:t>
            </a:r>
            <a:r>
              <a:rPr lang="tr-TR" dirty="0" err="1"/>
              <a:t>içersinde</a:t>
            </a:r>
            <a:r>
              <a:rPr lang="tr-TR" dirty="0"/>
              <a:t> kullanılabilir hale getirmelidir. </a:t>
            </a:r>
          </a:p>
          <a:p>
            <a:endParaRPr lang="tr-TR" dirty="0"/>
          </a:p>
          <a:p>
            <a:r>
              <a:rPr lang="tr-TR" dirty="0"/>
              <a:t>Arşivde her kaydın yeri kesin olarak bilinmelidir (örneğin, hangi arşiv belgesi hangi raftadır). </a:t>
            </a:r>
          </a:p>
          <a:p>
            <a:endParaRPr lang="tr-TR" dirty="0"/>
          </a:p>
          <a:p>
            <a:r>
              <a:rPr lang="tr-TR" dirty="0"/>
              <a:t>Sağlık profesyonellerinin rollerine bağlı olarak hasta bakım sürecinde kayıtlara erişim hakkı tanımak için, kayıtların kullanıma sunulması ve geri dönüşü (örneğin, birden fazla hizmet alan hastalar için) organize edilmelidir.</a:t>
            </a:r>
          </a:p>
          <a:p>
            <a:endParaRPr lang="tr-TR" dirty="0"/>
          </a:p>
        </p:txBody>
      </p:sp>
    </p:spTree>
    <p:extLst>
      <p:ext uri="{BB962C8B-B14F-4D97-AF65-F5344CB8AC3E}">
        <p14:creationId xmlns:p14="http://schemas.microsoft.com/office/powerpoint/2010/main" xmlns="" val="113348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İş Organizasyonu ve Kaynak Planlama</a:t>
            </a:r>
          </a:p>
        </p:txBody>
      </p:sp>
      <p:sp>
        <p:nvSpPr>
          <p:cNvPr id="3" name="İçerik Yer Tutucusu 2"/>
          <p:cNvSpPr>
            <a:spLocks noGrp="1"/>
          </p:cNvSpPr>
          <p:nvPr>
            <p:ph idx="1"/>
          </p:nvPr>
        </p:nvSpPr>
        <p:spPr/>
        <p:txBody>
          <a:bodyPr>
            <a:normAutofit fontScale="47500" lnSpcReduction="20000"/>
          </a:bodyPr>
          <a:lstStyle/>
          <a:p>
            <a:r>
              <a:rPr lang="tr-TR" dirty="0"/>
              <a:t>Alt işlevleri şunlardır:</a:t>
            </a:r>
          </a:p>
          <a:p>
            <a:r>
              <a:rPr lang="tr-TR" dirty="0"/>
              <a:t> </a:t>
            </a:r>
          </a:p>
          <a:p>
            <a:r>
              <a:rPr lang="tr-TR" dirty="0"/>
              <a:t>Planlama ve kaynak tahsisi: </a:t>
            </a:r>
          </a:p>
          <a:p>
            <a:r>
              <a:rPr lang="tr-TR" dirty="0"/>
              <a:t>Hasta bakımı ve kaynak planlaması personel planlama, yatak planlama oda planlama ve aygıt planlamadan oluşan çeşitli kaynaklara ihtiyaç duymaktadır. </a:t>
            </a:r>
          </a:p>
          <a:p>
            <a:r>
              <a:rPr lang="tr-TR" dirty="0"/>
              <a:t>Tüm kaynakların planlama faaliyetleri koordine edilmelidir. </a:t>
            </a:r>
          </a:p>
          <a:p>
            <a:r>
              <a:rPr lang="tr-TR" dirty="0"/>
              <a:t>Süreçler planlanırken hem hizmet birimlerinin talepleri hem de randevu planlamasına göre istem yapılan birimlerin talepleri dikkate alınmalıdır.</a:t>
            </a:r>
          </a:p>
          <a:p>
            <a:r>
              <a:rPr lang="tr-TR" dirty="0"/>
              <a:t> </a:t>
            </a:r>
          </a:p>
          <a:p>
            <a:r>
              <a:rPr lang="tr-TR" dirty="0"/>
              <a:t>Malzeme ve ilaç yönetimi: </a:t>
            </a:r>
          </a:p>
          <a:p>
            <a:r>
              <a:rPr lang="tr-TR" dirty="0"/>
              <a:t>malzeme, gıda, ilaç ve benzeri malların temini ve bertaraf edilmesi güvence altına alınmalıdır.</a:t>
            </a:r>
          </a:p>
          <a:p>
            <a:r>
              <a:rPr lang="tr-TR" dirty="0"/>
              <a:t>Hastanenin tüm birimleri güncellenmiş kataloglardan talepte bulunabilmelidir. </a:t>
            </a:r>
          </a:p>
          <a:p>
            <a:r>
              <a:rPr lang="tr-TR" dirty="0"/>
              <a:t>Hizmet birimleri (depo, eczane ve mutfak gibi) ihtiyaçları doğru miktarlarda ve zamanında teslim etmelidir.</a:t>
            </a:r>
          </a:p>
          <a:p>
            <a:r>
              <a:rPr lang="tr-TR" dirty="0"/>
              <a:t> </a:t>
            </a:r>
          </a:p>
          <a:p>
            <a:r>
              <a:rPr lang="tr-TR" dirty="0"/>
              <a:t>Ekipman bakım ve yönetimi: </a:t>
            </a:r>
          </a:p>
          <a:p>
            <a:r>
              <a:rPr lang="tr-TR" dirty="0"/>
              <a:t>Tıbbi cihazlar mevzuata uygun bir şekilde tescil ve muhafaza edilmelidir.</a:t>
            </a:r>
          </a:p>
          <a:p>
            <a:endParaRPr lang="tr-TR" dirty="0"/>
          </a:p>
        </p:txBody>
      </p:sp>
    </p:spTree>
    <p:extLst>
      <p:ext uri="{BB962C8B-B14F-4D97-AF65-F5344CB8AC3E}">
        <p14:creationId xmlns:p14="http://schemas.microsoft.com/office/powerpoint/2010/main" xmlns="" val="1645665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İş Organizasyonu ve Kaynak Planlama</a:t>
            </a:r>
          </a:p>
        </p:txBody>
      </p:sp>
      <p:sp>
        <p:nvSpPr>
          <p:cNvPr id="3" name="İçerik Yer Tutucusu 2"/>
          <p:cNvSpPr>
            <a:spLocks noGrp="1"/>
          </p:cNvSpPr>
          <p:nvPr>
            <p:ph idx="1"/>
          </p:nvPr>
        </p:nvSpPr>
        <p:spPr/>
        <p:txBody>
          <a:bodyPr>
            <a:normAutofit fontScale="55000" lnSpcReduction="20000"/>
          </a:bodyPr>
          <a:lstStyle/>
          <a:p>
            <a:r>
              <a:rPr lang="tr-TR" dirty="0"/>
              <a:t>İşlerin genel organizasyonu: </a:t>
            </a:r>
          </a:p>
          <a:p>
            <a:r>
              <a:rPr lang="tr-TR" dirty="0"/>
              <a:t>Ayaktan tedavi birimleri ve servisler gibi süreçlerin etkinliği hastaneler için son derece önemlidir ve </a:t>
            </a:r>
          </a:p>
          <a:p>
            <a:r>
              <a:rPr lang="tr-TR" dirty="0"/>
              <a:t>bu süreçler randevuları hakkında hatırlatmalar yayınlamak veya fiili süreç akışı görselleştirilmek suretiyle çalışanlar için kişisel iş listeleri sağlamak suretiyle desteklenebilir.</a:t>
            </a:r>
          </a:p>
          <a:p>
            <a:r>
              <a:rPr lang="tr-TR" dirty="0"/>
              <a:t> </a:t>
            </a:r>
          </a:p>
          <a:p>
            <a:r>
              <a:rPr lang="tr-TR" dirty="0"/>
              <a:t>Ofis iletişim desteği: </a:t>
            </a:r>
          </a:p>
          <a:p>
            <a:r>
              <a:rPr lang="tr-TR" dirty="0"/>
              <a:t>Hastane bilgi sisteminin hasta bakımı ile ilgilenen tüm kişiler arasında iletişimi desteklemesi gerekir.</a:t>
            </a:r>
          </a:p>
          <a:p>
            <a:r>
              <a:rPr lang="tr-TR" dirty="0"/>
              <a:t>Bu iletişim eş zamanlı (örneğin, telefon) ve eş zamanlı olmayan (örneğin, yazı tahtası, broşür, e-posta) iletişimden oluşur. </a:t>
            </a:r>
          </a:p>
          <a:p>
            <a:r>
              <a:rPr lang="tr-TR" dirty="0"/>
              <a:t>Personel belirli bir zaman periyodu içerisinde iletişim kurabilmelidir.</a:t>
            </a:r>
          </a:p>
          <a:p>
            <a:r>
              <a:rPr lang="tr-TR" dirty="0"/>
              <a:t> </a:t>
            </a:r>
          </a:p>
          <a:p>
            <a:r>
              <a:rPr lang="tr-TR" dirty="0"/>
              <a:t>Temel bilgi işlem desteği: </a:t>
            </a:r>
          </a:p>
          <a:p>
            <a:r>
              <a:rPr lang="tr-TR" dirty="0"/>
              <a:t>Hastane bilgi sistemi, rapor yazma veya istatistik hesaplama gibi temel bilgi işleme görevlerini desteklemelidir</a:t>
            </a:r>
          </a:p>
          <a:p>
            <a:endParaRPr lang="tr-TR" dirty="0"/>
          </a:p>
        </p:txBody>
      </p:sp>
    </p:spTree>
    <p:extLst>
      <p:ext uri="{BB962C8B-B14F-4D97-AF65-F5344CB8AC3E}">
        <p14:creationId xmlns:p14="http://schemas.microsoft.com/office/powerpoint/2010/main" xmlns="" val="4010227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Hastane Yönetimi</a:t>
            </a:r>
          </a:p>
        </p:txBody>
      </p:sp>
      <p:sp>
        <p:nvSpPr>
          <p:cNvPr id="3" name="İçerik Yer Tutucusu 2"/>
          <p:cNvSpPr>
            <a:spLocks noGrp="1"/>
          </p:cNvSpPr>
          <p:nvPr>
            <p:ph idx="1"/>
          </p:nvPr>
        </p:nvSpPr>
        <p:spPr/>
        <p:txBody>
          <a:bodyPr>
            <a:normAutofit fontScale="62500" lnSpcReduction="20000"/>
          </a:bodyPr>
          <a:lstStyle/>
          <a:p>
            <a:r>
              <a:rPr lang="tr-TR" b="1" dirty="0"/>
              <a:t>Hastane yönetiminin alt işlevleri şunlardır:</a:t>
            </a:r>
          </a:p>
          <a:p>
            <a:r>
              <a:rPr lang="tr-TR" dirty="0"/>
              <a:t> </a:t>
            </a:r>
          </a:p>
          <a:p>
            <a:r>
              <a:rPr lang="tr-TR" dirty="0"/>
              <a:t>	</a:t>
            </a:r>
            <a:r>
              <a:rPr lang="tr-TR" b="1" dirty="0"/>
              <a:t>Kalite yönetimi: </a:t>
            </a:r>
          </a:p>
          <a:p>
            <a:r>
              <a:rPr lang="tr-TR" dirty="0"/>
              <a:t>Bir sağlık kuruluş yönetiminin bütün faaliyetleri hasta bakım kalitesinin korunması ve sürekli geliştirilmesini kapsamaktadır.	</a:t>
            </a:r>
          </a:p>
          <a:p>
            <a:endParaRPr lang="tr-TR" dirty="0"/>
          </a:p>
          <a:p>
            <a:r>
              <a:rPr lang="tr-TR" dirty="0"/>
              <a:t>Bu,	hedeflerin belirlenmesini, sorumlulukların tanımlanmasını ve bu hedefleri gerçekleştirmek için süreçlerin izlenmesini içermektedir. </a:t>
            </a:r>
          </a:p>
          <a:p>
            <a:endParaRPr lang="tr-TR" dirty="0"/>
          </a:p>
          <a:p>
            <a:r>
              <a:rPr lang="tr-TR" dirty="0"/>
              <a:t>Bu kapsamda yapılan faaliyetlere kalite indekslerini gösteren dâhili raporlama örnek olarak verilebilir. </a:t>
            </a:r>
          </a:p>
          <a:p>
            <a:endParaRPr lang="tr-TR" dirty="0"/>
          </a:p>
          <a:p>
            <a:r>
              <a:rPr lang="tr-TR" dirty="0"/>
              <a:t>Kalite yönetimi tanı ve tedavi standartları hakkındaki bilgiler kadar hasta ve uygulanan tedavi hakkındaki bilgilere de ihtiyaç duymaktadır.</a:t>
            </a:r>
          </a:p>
          <a:p>
            <a:endParaRPr lang="tr-TR" dirty="0"/>
          </a:p>
        </p:txBody>
      </p:sp>
    </p:spTree>
    <p:extLst>
      <p:ext uri="{BB962C8B-B14F-4D97-AF65-F5344CB8AC3E}">
        <p14:creationId xmlns:p14="http://schemas.microsoft.com/office/powerpoint/2010/main" xmlns="" val="483980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Hastane Yönetimi</a:t>
            </a:r>
          </a:p>
        </p:txBody>
      </p:sp>
      <p:sp>
        <p:nvSpPr>
          <p:cNvPr id="3" name="İçerik Yer Tutucusu 2"/>
          <p:cNvSpPr>
            <a:spLocks noGrp="1"/>
          </p:cNvSpPr>
          <p:nvPr>
            <p:ph idx="1"/>
          </p:nvPr>
        </p:nvSpPr>
        <p:spPr/>
        <p:txBody>
          <a:bodyPr>
            <a:normAutofit fontScale="70000" lnSpcReduction="20000"/>
          </a:bodyPr>
          <a:lstStyle/>
          <a:p>
            <a:r>
              <a:rPr lang="tr-TR" dirty="0"/>
              <a:t>Kontrol ve bütçeleme: </a:t>
            </a:r>
          </a:p>
          <a:p>
            <a:r>
              <a:rPr lang="tr-TR" dirty="0"/>
              <a:t>Hastane faaliyetlerini kontrol ve optimize edebilmek için faaliyetleri hakkındaki verileri toplamalı ve birleştirmelidir. </a:t>
            </a:r>
          </a:p>
          <a:p>
            <a:endParaRPr lang="tr-TR" dirty="0"/>
          </a:p>
          <a:p>
            <a:r>
              <a:rPr lang="tr-TR" dirty="0"/>
              <a:t>Bu kapsamda hastaneler örneğin, personel, süreç, materyal ve finansal kontrol faaliyetlerini yürütmektedirler.</a:t>
            </a:r>
          </a:p>
          <a:p>
            <a:r>
              <a:rPr lang="tr-TR" dirty="0"/>
              <a:t> </a:t>
            </a:r>
          </a:p>
          <a:p>
            <a:r>
              <a:rPr lang="tr-TR" dirty="0"/>
              <a:t>Maliyet-performansı muhasebesi: </a:t>
            </a:r>
          </a:p>
          <a:p>
            <a:r>
              <a:rPr lang="tr-TR" dirty="0"/>
              <a:t>Amaçların kontrolü için, hizmetler, hizmetlerin maliyetleri ve hizmetlerin kimler tarafından kullanıldığının izlenmesi gerekmektedir. </a:t>
            </a:r>
          </a:p>
          <a:p>
            <a:endParaRPr lang="tr-TR" dirty="0"/>
          </a:p>
          <a:p>
            <a:r>
              <a:rPr lang="tr-TR" dirty="0"/>
              <a:t>Maliyet merkezleri, maliyet birimleri ve süreçlerin maliyetlerinin muhasebesi bu kapsamda örnek olarak verilebilir</a:t>
            </a:r>
          </a:p>
          <a:p>
            <a:endParaRPr lang="tr-TR" dirty="0"/>
          </a:p>
        </p:txBody>
      </p:sp>
    </p:spTree>
    <p:extLst>
      <p:ext uri="{BB962C8B-B14F-4D97-AF65-F5344CB8AC3E}">
        <p14:creationId xmlns:p14="http://schemas.microsoft.com/office/powerpoint/2010/main" xmlns="" val="1752421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Hastane Yönetimi</a:t>
            </a:r>
          </a:p>
        </p:txBody>
      </p:sp>
      <p:sp>
        <p:nvSpPr>
          <p:cNvPr id="3" name="İçerik Yer Tutucusu 2"/>
          <p:cNvSpPr>
            <a:spLocks noGrp="1"/>
          </p:cNvSpPr>
          <p:nvPr>
            <p:ph idx="1"/>
          </p:nvPr>
        </p:nvSpPr>
        <p:spPr/>
        <p:txBody>
          <a:bodyPr>
            <a:normAutofit fontScale="55000" lnSpcReduction="20000"/>
          </a:bodyPr>
          <a:lstStyle/>
          <a:p>
            <a:r>
              <a:rPr lang="tr-TR" dirty="0"/>
              <a:t>Finansal Muhasebe: </a:t>
            </a:r>
          </a:p>
          <a:p>
            <a:r>
              <a:rPr lang="tr-TR" dirty="0"/>
              <a:t>Hastanenin bütün mali işlemleri yasal gereksinimleri karşılamak için sistemli bir şekilde kaydedilmelidir. </a:t>
            </a:r>
          </a:p>
          <a:p>
            <a:endParaRPr lang="tr-TR" dirty="0"/>
          </a:p>
          <a:p>
            <a:r>
              <a:rPr lang="tr-TR" dirty="0"/>
              <a:t>Örneğin borçların hesabı, kredi hesapları ve tesis hesapları finansal muhasebe kayıtları içine girmektedir.</a:t>
            </a:r>
          </a:p>
          <a:p>
            <a:r>
              <a:rPr lang="tr-TR" dirty="0"/>
              <a:t> </a:t>
            </a:r>
          </a:p>
          <a:p>
            <a:r>
              <a:rPr lang="tr-TR" dirty="0"/>
              <a:t>İnsan kaynakları yönetimi: </a:t>
            </a:r>
          </a:p>
          <a:p>
            <a:r>
              <a:rPr lang="tr-TR" dirty="0"/>
              <a:t>Bu işlev personelin verimliliğinin geliştirilmesi ve iyileştirilmesi için yapılması gereken tüm görevleri içermektedir. </a:t>
            </a:r>
          </a:p>
          <a:p>
            <a:endParaRPr lang="tr-TR" dirty="0"/>
          </a:p>
          <a:p>
            <a:r>
              <a:rPr lang="tr-TR" dirty="0"/>
              <a:t>Bu işlev personel ve pozisyon planlaması, personel kaydı, personel planlama ve personel bordrolarına ilişkin işlemleri kapsamaktadır.</a:t>
            </a:r>
          </a:p>
          <a:p>
            <a:r>
              <a:rPr lang="tr-TR" dirty="0"/>
              <a:t> </a:t>
            </a:r>
          </a:p>
          <a:p>
            <a:r>
              <a:rPr lang="tr-TR" dirty="0"/>
              <a:t>Genel istatistik analizi: </a:t>
            </a:r>
          </a:p>
          <a:p>
            <a:r>
              <a:rPr lang="tr-TR" dirty="0"/>
              <a:t>Hastane ekonomik verilerin hesaplanması ve analizi gibi faaliyetleri genel istatistiklerle desteklemelidir.</a:t>
            </a:r>
          </a:p>
          <a:p>
            <a:endParaRPr lang="tr-TR" dirty="0"/>
          </a:p>
        </p:txBody>
      </p:sp>
    </p:spTree>
    <p:extLst>
      <p:ext uri="{BB962C8B-B14F-4D97-AF65-F5344CB8AC3E}">
        <p14:creationId xmlns:p14="http://schemas.microsoft.com/office/powerpoint/2010/main" xmlns="" val="3763005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Hastane Bilgi Sisteminin Amaçları</a:t>
            </a:r>
          </a:p>
        </p:txBody>
      </p:sp>
      <p:sp>
        <p:nvSpPr>
          <p:cNvPr id="3" name="İçerik Yer Tutucusu 2"/>
          <p:cNvSpPr>
            <a:spLocks noGrp="1"/>
          </p:cNvSpPr>
          <p:nvPr>
            <p:ph idx="1"/>
          </p:nvPr>
        </p:nvSpPr>
        <p:spPr/>
        <p:txBody>
          <a:bodyPr>
            <a:normAutofit fontScale="70000" lnSpcReduction="20000"/>
          </a:bodyPr>
          <a:lstStyle/>
          <a:p>
            <a:r>
              <a:rPr lang="tr-TR" dirty="0"/>
              <a:t>Hastanelerde bilgi sistemleri kullanımının amaçlarını şu şekilde sıralamak mümkündür:</a:t>
            </a:r>
          </a:p>
          <a:p>
            <a:r>
              <a:rPr lang="tr-TR" dirty="0"/>
              <a:t> </a:t>
            </a:r>
          </a:p>
          <a:p>
            <a:r>
              <a:rPr lang="tr-TR" dirty="0"/>
              <a:t>1.     Hastanın özgeçmişi ve hastalığına ait tüm bilgiler, (hastanın hastaneye girişinden çıkışına kadar tüm işlemler) bilgisayara anında kaydedilir ve istenildiğinde bu bilgilere erişilebilir. Bu şekilde hastalara daha iyi hizmet vermek mümkündür.</a:t>
            </a:r>
          </a:p>
          <a:p>
            <a:r>
              <a:rPr lang="tr-TR" dirty="0"/>
              <a:t> </a:t>
            </a:r>
          </a:p>
          <a:p>
            <a:r>
              <a:rPr lang="tr-TR" dirty="0"/>
              <a:t>2.     Hastanın özgeçmişine ve daha önceki bilgilerine süratle erişilmesini sağlayacak çağdaş bir arşivleme sisteminin kurulması çerçevesinde zaman kaybının önlenmesi ve hastalığın teşhisinde süratli ve güvenilir sonuçların alınması sağlanacaktır.</a:t>
            </a:r>
          </a:p>
          <a:p>
            <a:endParaRPr lang="tr-TR" dirty="0"/>
          </a:p>
        </p:txBody>
      </p:sp>
    </p:spTree>
    <p:extLst>
      <p:ext uri="{BB962C8B-B14F-4D97-AF65-F5344CB8AC3E}">
        <p14:creationId xmlns:p14="http://schemas.microsoft.com/office/powerpoint/2010/main" xmlns="" val="2804687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Hastane Bilgi Sisteminin Amaçları</a:t>
            </a:r>
          </a:p>
        </p:txBody>
      </p:sp>
      <p:sp>
        <p:nvSpPr>
          <p:cNvPr id="3" name="İçerik Yer Tutucusu 2"/>
          <p:cNvSpPr>
            <a:spLocks noGrp="1"/>
          </p:cNvSpPr>
          <p:nvPr>
            <p:ph idx="1"/>
          </p:nvPr>
        </p:nvSpPr>
        <p:spPr/>
        <p:txBody>
          <a:bodyPr>
            <a:normAutofit fontScale="62500" lnSpcReduction="20000"/>
          </a:bodyPr>
          <a:lstStyle/>
          <a:p>
            <a:r>
              <a:rPr lang="tr-TR" dirty="0"/>
              <a:t>3.     Hastane yönetimi ile ilgili tüm bilgiler bilgisayar sisteminden takip edilmekte ve bu bilgilere kolay ve hızlı bir şekilde erişilebilmektedir. </a:t>
            </a:r>
          </a:p>
          <a:p>
            <a:r>
              <a:rPr lang="tr-TR" dirty="0"/>
              <a:t>Böylelikle hastanede tüm idari işlemleri daha sağlıklı ve düzgün şekilde yürütmek mümkündür.</a:t>
            </a:r>
          </a:p>
          <a:p>
            <a:r>
              <a:rPr lang="tr-TR" dirty="0"/>
              <a:t> </a:t>
            </a:r>
          </a:p>
          <a:p>
            <a:r>
              <a:rPr lang="tr-TR" dirty="0"/>
              <a:t>4.     Hastanelerde faturalama ve resmi evrak hazırlama işlemleri süratli ve güvenilir bir şekilde yapılarak gelirlerin arttırılması gerçekleştirilebilir.</a:t>
            </a:r>
          </a:p>
          <a:p>
            <a:r>
              <a:rPr lang="tr-TR" dirty="0"/>
              <a:t> </a:t>
            </a:r>
          </a:p>
          <a:p>
            <a:r>
              <a:rPr lang="tr-TR" dirty="0"/>
              <a:t>5.     Hastanelerdeki tüm alım satım ve malzeme dağıtım işlemleri bilgisayarlar aracılığı ile yürütülür. </a:t>
            </a:r>
          </a:p>
          <a:p>
            <a:r>
              <a:rPr lang="tr-TR" dirty="0"/>
              <a:t>Böylece satın alınan her malzemeye ait fatura bilgisayara kaydedilir. </a:t>
            </a:r>
          </a:p>
          <a:p>
            <a:r>
              <a:rPr lang="tr-TR" dirty="0"/>
              <a:t>İlaç, medikal, medikal olmayan ve diğer malzemelerin stok miktarları takip edilir, alınan malzemelerin adet ve alım fiyatları incelenebilir</a:t>
            </a:r>
          </a:p>
          <a:p>
            <a:endParaRPr lang="tr-TR" dirty="0"/>
          </a:p>
        </p:txBody>
      </p:sp>
    </p:spTree>
    <p:extLst>
      <p:ext uri="{BB962C8B-B14F-4D97-AF65-F5344CB8AC3E}">
        <p14:creationId xmlns:p14="http://schemas.microsoft.com/office/powerpoint/2010/main" xmlns="" val="1899525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Sisteminin Amaçları</a:t>
            </a:r>
          </a:p>
        </p:txBody>
      </p:sp>
      <p:sp>
        <p:nvSpPr>
          <p:cNvPr id="3" name="İçerik Yer Tutucusu 2"/>
          <p:cNvSpPr>
            <a:spLocks noGrp="1"/>
          </p:cNvSpPr>
          <p:nvPr>
            <p:ph idx="1"/>
          </p:nvPr>
        </p:nvSpPr>
        <p:spPr/>
        <p:txBody>
          <a:bodyPr>
            <a:normAutofit fontScale="70000" lnSpcReduction="20000"/>
          </a:bodyPr>
          <a:lstStyle/>
          <a:p>
            <a:r>
              <a:rPr lang="tr-TR" b="1" dirty="0" err="1"/>
              <a:t>HBS’nin</a:t>
            </a:r>
            <a:r>
              <a:rPr lang="tr-TR" b="1" dirty="0"/>
              <a:t> sağlık kuruluşlarında kurulması ve işletilmesiyle;</a:t>
            </a:r>
          </a:p>
          <a:p>
            <a:pPr marL="0" indent="0">
              <a:buNone/>
            </a:pPr>
            <a:endParaRPr lang="tr-TR" dirty="0"/>
          </a:p>
          <a:p>
            <a:r>
              <a:rPr lang="tr-TR" dirty="0"/>
              <a:t>	Bilgi üretim hızı, miktarı ve kalitesi artar,</a:t>
            </a:r>
          </a:p>
          <a:p>
            <a:pPr marL="0" indent="0">
              <a:buNone/>
            </a:pPr>
            <a:endParaRPr lang="tr-TR" dirty="0"/>
          </a:p>
          <a:p>
            <a:r>
              <a:rPr lang="tr-TR" dirty="0"/>
              <a:t>	Bilgi erişim hızı artar,</a:t>
            </a:r>
          </a:p>
          <a:p>
            <a:pPr marL="0" indent="0">
              <a:buNone/>
            </a:pPr>
            <a:endParaRPr lang="tr-TR" dirty="0"/>
          </a:p>
          <a:p>
            <a:r>
              <a:rPr lang="tr-TR" dirty="0"/>
              <a:t>	Karar verme hızı ve güvenilirliği artar,</a:t>
            </a:r>
          </a:p>
          <a:p>
            <a:pPr marL="0" indent="0">
              <a:buNone/>
            </a:pPr>
            <a:endParaRPr lang="tr-TR" dirty="0"/>
          </a:p>
          <a:p>
            <a:r>
              <a:rPr lang="tr-TR" dirty="0"/>
              <a:t>	Maliyetler azalır,</a:t>
            </a:r>
          </a:p>
          <a:p>
            <a:pPr marL="0" indent="0">
              <a:buNone/>
            </a:pPr>
            <a:endParaRPr lang="tr-TR" dirty="0"/>
          </a:p>
          <a:p>
            <a:r>
              <a:rPr lang="tr-TR" dirty="0"/>
              <a:t>	Personel verimliliği artar,</a:t>
            </a:r>
          </a:p>
          <a:p>
            <a:pPr marL="0" indent="0">
              <a:buNone/>
            </a:pPr>
            <a:endParaRPr lang="tr-TR" dirty="0"/>
          </a:p>
          <a:p>
            <a:r>
              <a:rPr lang="tr-TR" dirty="0"/>
              <a:t>	Hasta memnuniyeti artar.</a:t>
            </a:r>
          </a:p>
          <a:p>
            <a:endParaRPr lang="tr-TR" dirty="0"/>
          </a:p>
        </p:txBody>
      </p:sp>
    </p:spTree>
    <p:extLst>
      <p:ext uri="{BB962C8B-B14F-4D97-AF65-F5344CB8AC3E}">
        <p14:creationId xmlns:p14="http://schemas.microsoft.com/office/powerpoint/2010/main" xmlns="" val="1466635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Sistemlerinin Faydaları</a:t>
            </a:r>
          </a:p>
        </p:txBody>
      </p:sp>
      <p:sp>
        <p:nvSpPr>
          <p:cNvPr id="3" name="İçerik Yer Tutucusu 2"/>
          <p:cNvSpPr>
            <a:spLocks noGrp="1"/>
          </p:cNvSpPr>
          <p:nvPr>
            <p:ph idx="1"/>
          </p:nvPr>
        </p:nvSpPr>
        <p:spPr/>
        <p:txBody>
          <a:bodyPr>
            <a:normAutofit fontScale="55000" lnSpcReduction="20000"/>
          </a:bodyPr>
          <a:lstStyle/>
          <a:p>
            <a:r>
              <a:rPr lang="tr-TR" dirty="0"/>
              <a:t>1.     Hastalar hakkında güncel ve doğru bilginin eksiksiz bir şekilde toplanması ve bu bilgilerin ihtiyaç duyan kullanıcılara, uygun bir formatta, uygun zamanda ve istediği yerde sunma,</a:t>
            </a:r>
          </a:p>
          <a:p>
            <a:pPr marL="0" indent="0">
              <a:buNone/>
            </a:pPr>
            <a:endParaRPr lang="tr-TR" dirty="0"/>
          </a:p>
          <a:p>
            <a:r>
              <a:rPr lang="tr-TR" dirty="0"/>
              <a:t>2.     Klinik karar destek sistemleri sayesinde hekimlere tanı koyma ve tedavi sürecinde yardımcı olma</a:t>
            </a:r>
            <a:r>
              <a:rPr lang="tr-TR" dirty="0" smtClean="0"/>
              <a:t>,</a:t>
            </a:r>
            <a:r>
              <a:rPr lang="tr-TR" dirty="0"/>
              <a:t> </a:t>
            </a:r>
          </a:p>
          <a:p>
            <a:r>
              <a:rPr lang="tr-TR" dirty="0"/>
              <a:t>3.     Hekimlere ilaç, ilaç etkileşimleri ve ilaçların yan etkileri konusunda destek sağlama,</a:t>
            </a:r>
          </a:p>
          <a:p>
            <a:pPr marL="0" indent="0">
              <a:buNone/>
            </a:pPr>
            <a:endParaRPr lang="tr-TR" dirty="0"/>
          </a:p>
          <a:p>
            <a:r>
              <a:rPr lang="tr-TR" dirty="0"/>
              <a:t>4.     Hasta bakımının kalitesi, hastane performansı ve maliyetler hakkında bilgiler sunma,</a:t>
            </a:r>
          </a:p>
          <a:p>
            <a:pPr marL="0" indent="0">
              <a:buNone/>
            </a:pPr>
            <a:endParaRPr lang="tr-TR" dirty="0"/>
          </a:p>
          <a:p>
            <a:r>
              <a:rPr lang="tr-TR" dirty="0"/>
              <a:t>5.     Değişik hastaneler arasında bilgi alışverişi ile yüksek kalitede iletişim sağlama,</a:t>
            </a:r>
          </a:p>
          <a:p>
            <a:pPr marL="0" indent="0">
              <a:buNone/>
            </a:pPr>
            <a:endParaRPr lang="tr-TR" dirty="0"/>
          </a:p>
          <a:p>
            <a:r>
              <a:rPr lang="tr-TR" dirty="0"/>
              <a:t>6.     Sağlık alanında yapılan araştırmalara destek sağlama</a:t>
            </a:r>
          </a:p>
          <a:p>
            <a:endParaRPr lang="tr-TR" dirty="0"/>
          </a:p>
        </p:txBody>
      </p:sp>
    </p:spTree>
    <p:extLst>
      <p:ext uri="{BB962C8B-B14F-4D97-AF65-F5344CB8AC3E}">
        <p14:creationId xmlns:p14="http://schemas.microsoft.com/office/powerpoint/2010/main" xmlns="" val="382709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Sistemlerinin Faydaları</a:t>
            </a:r>
          </a:p>
        </p:txBody>
      </p:sp>
      <p:sp>
        <p:nvSpPr>
          <p:cNvPr id="3" name="İçerik Yer Tutucusu 2"/>
          <p:cNvSpPr>
            <a:spLocks noGrp="1"/>
          </p:cNvSpPr>
          <p:nvPr>
            <p:ph idx="1"/>
          </p:nvPr>
        </p:nvSpPr>
        <p:spPr/>
        <p:txBody>
          <a:bodyPr>
            <a:normAutofit fontScale="77500" lnSpcReduction="20000"/>
          </a:bodyPr>
          <a:lstStyle/>
          <a:p>
            <a:r>
              <a:rPr lang="tr-TR" dirty="0" err="1"/>
              <a:t>HBS’nin</a:t>
            </a:r>
            <a:r>
              <a:rPr lang="tr-TR" dirty="0"/>
              <a:t> hastane yönetimlerine sağladığı yararları idari açıdan şu ana başlıklar altında toplayabiliriz;</a:t>
            </a:r>
          </a:p>
          <a:p>
            <a:pPr marL="0" indent="0">
              <a:buNone/>
            </a:pPr>
            <a:r>
              <a:rPr lang="tr-TR" dirty="0"/>
              <a:t> </a:t>
            </a:r>
          </a:p>
          <a:p>
            <a:r>
              <a:rPr lang="tr-TR" dirty="0"/>
              <a:t>1.     HBS uygulamaları ile hastane yöneticileri hastane ambarına giren ve çıkan malzemeleri, bu malzemelerin hastanedeki hareketlerini görerek stok kontrolü yapabilmekte, hastane malzeme ihtiyaçlarını önceden tahminde fikir sahibi olabilmekte ve sistemdeki kaçakların önüne geçilmektedir</a:t>
            </a:r>
            <a:r>
              <a:rPr lang="tr-TR" dirty="0" smtClean="0"/>
              <a:t>.</a:t>
            </a:r>
          </a:p>
          <a:p>
            <a:r>
              <a:rPr lang="tr-TR" dirty="0"/>
              <a:t> </a:t>
            </a:r>
          </a:p>
          <a:p>
            <a:r>
              <a:rPr lang="tr-TR" dirty="0"/>
              <a:t>2.     HBS ile hastane çalışanlarının yaptıkları işler sürekli kayıt altına alındığından, çalışanların performansları değerlendirmelerinde kolaylık sağlamaktadır.</a:t>
            </a:r>
          </a:p>
          <a:p>
            <a:endParaRPr lang="tr-TR" dirty="0"/>
          </a:p>
        </p:txBody>
      </p:sp>
    </p:spTree>
    <p:extLst>
      <p:ext uri="{BB962C8B-B14F-4D97-AF65-F5344CB8AC3E}">
        <p14:creationId xmlns:p14="http://schemas.microsoft.com/office/powerpoint/2010/main" xmlns="" val="944094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solidFill>
                  <a:srgbClr val="FF0000"/>
                </a:solidFill>
              </a:rPr>
              <a:t>Hastane Bilgi Sistemlerinin Faydaları</a:t>
            </a:r>
          </a:p>
        </p:txBody>
      </p:sp>
      <p:sp>
        <p:nvSpPr>
          <p:cNvPr id="3" name="İçerik Yer Tutucusu 2"/>
          <p:cNvSpPr>
            <a:spLocks noGrp="1"/>
          </p:cNvSpPr>
          <p:nvPr>
            <p:ph idx="1"/>
          </p:nvPr>
        </p:nvSpPr>
        <p:spPr/>
        <p:txBody>
          <a:bodyPr>
            <a:normAutofit fontScale="77500" lnSpcReduction="20000"/>
          </a:bodyPr>
          <a:lstStyle/>
          <a:p>
            <a:r>
              <a:rPr lang="tr-TR" dirty="0"/>
              <a:t>3.     Hastane genelinde ve bölümlerde gelir ve giderler sürekli </a:t>
            </a:r>
            <a:r>
              <a:rPr lang="tr-TR" dirty="0" smtClean="0"/>
              <a:t>gözlenerek</a:t>
            </a:r>
            <a:r>
              <a:rPr lang="tr-TR" dirty="0"/>
              <a:t>, beklenmedik iniş ve çıkışlara ya da gereksiz gider merkezlerine anında müdahale etme imkânı verdiğinden, bu tür sorunların tespiti ve çözüm süresi kısalmaktadır</a:t>
            </a:r>
            <a:r>
              <a:rPr lang="tr-TR" dirty="0" smtClean="0"/>
              <a:t>.</a:t>
            </a:r>
          </a:p>
          <a:p>
            <a:pPr marL="0" indent="0">
              <a:buNone/>
            </a:pPr>
            <a:r>
              <a:rPr lang="tr-TR" dirty="0"/>
              <a:t> </a:t>
            </a:r>
          </a:p>
          <a:p>
            <a:r>
              <a:rPr lang="tr-TR" dirty="0"/>
              <a:t>4.     HBS uygulamasında tüm işlemler kayıt altına alındığı ve işleyiş bilgisayar ortamında gerçekleştirildiği için kırtasiye giderleri büyük oranda azalmaktadır.</a:t>
            </a:r>
          </a:p>
          <a:p>
            <a:pPr marL="0" indent="0">
              <a:buNone/>
            </a:pPr>
            <a:endParaRPr lang="tr-TR" dirty="0"/>
          </a:p>
          <a:p>
            <a:r>
              <a:rPr lang="tr-TR" dirty="0"/>
              <a:t>5.     İşlemler daha hızlı yapılabildiği için hastaların memnuniyet düzeyleri yükselmekte ve böylece hasta tedavilerinin sürekliliği sağlanmaktadır.</a:t>
            </a:r>
          </a:p>
          <a:p>
            <a:endParaRPr lang="tr-TR" dirty="0"/>
          </a:p>
        </p:txBody>
      </p:sp>
    </p:spTree>
    <p:extLst>
      <p:ext uri="{BB962C8B-B14F-4D97-AF65-F5344CB8AC3E}">
        <p14:creationId xmlns:p14="http://schemas.microsoft.com/office/powerpoint/2010/main" xmlns="" val="2618015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solidFill>
                  <a:srgbClr val="FF0000"/>
                </a:solidFill>
              </a:rPr>
              <a:t>Hastane Bilgi Sistemlerinin Faydaları</a:t>
            </a:r>
          </a:p>
        </p:txBody>
      </p:sp>
      <p:sp>
        <p:nvSpPr>
          <p:cNvPr id="3" name="İçerik Yer Tutucusu 2"/>
          <p:cNvSpPr>
            <a:spLocks noGrp="1"/>
          </p:cNvSpPr>
          <p:nvPr>
            <p:ph idx="1"/>
          </p:nvPr>
        </p:nvSpPr>
        <p:spPr/>
        <p:txBody>
          <a:bodyPr>
            <a:normAutofit fontScale="55000" lnSpcReduction="20000"/>
          </a:bodyPr>
          <a:lstStyle/>
          <a:p>
            <a:r>
              <a:rPr lang="tr-TR" dirty="0" err="1"/>
              <a:t>HBS’nini</a:t>
            </a:r>
            <a:r>
              <a:rPr lang="tr-TR" dirty="0"/>
              <a:t> hastane kliniklerine sağladığı faydaları da şu başlıklar altında toplamak mümkündür;</a:t>
            </a:r>
          </a:p>
          <a:p>
            <a:r>
              <a:rPr lang="tr-TR" dirty="0"/>
              <a:t> </a:t>
            </a:r>
          </a:p>
          <a:p>
            <a:r>
              <a:rPr lang="tr-TR" dirty="0"/>
              <a:t>1.     Hastanın soy geçmişi, öz geçmişi, hastalığı ve hastalığına uygulanan tedavi bilgileri, laboratuvar ve röntgen sonuçları, vb. geçmişte yapılan işlemlerine kolayca ulaşılabildiğinden, hastanın yeni başvurularında uygulanması gereken tetkik ve tedaviler için yol gösterici olmaktadır.</a:t>
            </a:r>
          </a:p>
          <a:p>
            <a:r>
              <a:rPr lang="tr-TR" dirty="0"/>
              <a:t> </a:t>
            </a:r>
          </a:p>
          <a:p>
            <a:r>
              <a:rPr lang="tr-TR" dirty="0"/>
              <a:t>2.     Hasta     tedavi     süreçlerinin     kısalması     ve     işleyişin     hızlanması     ile     hasta     memnuniyeti sağlanmaktadır.</a:t>
            </a:r>
          </a:p>
          <a:p>
            <a:r>
              <a:rPr lang="tr-TR" dirty="0"/>
              <a:t> </a:t>
            </a:r>
          </a:p>
          <a:p>
            <a:r>
              <a:rPr lang="tr-TR" dirty="0"/>
              <a:t>3.     Hastane ambarından malzeme isteği, hastane eczanesinden ilaç isteği yapılması gibi kâğıt üzerinde gerçekleşen, zaman alıcı işlemler ortadan kalktığı için işleyiş hızlanmaktadır.</a:t>
            </a:r>
          </a:p>
          <a:p>
            <a:r>
              <a:rPr lang="tr-TR" dirty="0"/>
              <a:t> </a:t>
            </a:r>
          </a:p>
          <a:p>
            <a:r>
              <a:rPr lang="tr-TR" dirty="0"/>
              <a:t>4.     Klinikler kendi stok miktarlarını anlık olarak sorgulayarak ilaç ve malzeme kullanım oranlarını görebilmekte ve sistemdeki stoklarını karşılaştırarak stok takibi yapabilmekte, aynı zamanda malzeme kaçakları ortadan kalkmaktadır.</a:t>
            </a:r>
          </a:p>
          <a:p>
            <a:endParaRPr lang="tr-TR" dirty="0"/>
          </a:p>
        </p:txBody>
      </p:sp>
    </p:spTree>
    <p:extLst>
      <p:ext uri="{BB962C8B-B14F-4D97-AF65-F5344CB8AC3E}">
        <p14:creationId xmlns:p14="http://schemas.microsoft.com/office/powerpoint/2010/main" xmlns="" val="2861857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smtClean="0"/>
              <a:t>T.C. </a:t>
            </a:r>
            <a:r>
              <a:rPr lang="tr-TR" smtClean="0"/>
              <a:t>ANADOLU ÜNİVERSİTESİ YAYINI NO: 2862 AÇIKÖĞRETİM FAKÜLTESİ YAYINI NO: 1819 SAĞLIK KURUMLARINDA BİLGİ SİSTEMLERİ</a:t>
            </a:r>
            <a:endParaRPr lang="tr-TR" dirty="0" smtClean="0">
              <a:solidFill>
                <a:srgbClr val="FF0000"/>
              </a:solidFill>
            </a:endParaRPr>
          </a:p>
        </p:txBody>
      </p:sp>
    </p:spTree>
    <p:extLst>
      <p:ext uri="{BB962C8B-B14F-4D97-AF65-F5344CB8AC3E}">
        <p14:creationId xmlns:p14="http://schemas.microsoft.com/office/powerpoint/2010/main" xmlns="" val="108174422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1235</Words>
  <Application>Microsoft Office PowerPoint</Application>
  <PresentationFormat>Ekran Gösterisi (4:3)</PresentationFormat>
  <Paragraphs>351</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Ofis Teması</vt:lpstr>
      <vt:lpstr>Hastane Bilgi Sistemleri</vt:lpstr>
      <vt:lpstr>Hastane Bilgi Sistemleri</vt:lpstr>
      <vt:lpstr>Hastane Bilgi Sistemleri</vt:lpstr>
      <vt:lpstr>Hastane Bilgi Sistemleri</vt:lpstr>
      <vt:lpstr>Hastane Bilgi Sistemleri</vt:lpstr>
      <vt:lpstr>Hastane Bilgi Sistemleri</vt:lpstr>
      <vt:lpstr>Hastane Bilgi Sisteminin İşlevleri</vt:lpstr>
      <vt:lpstr>Hasta Kabul</vt:lpstr>
      <vt:lpstr>Hasta Kabul</vt:lpstr>
      <vt:lpstr>Hastanın Tedavisinin Planlanması ve Düzenlenmesi</vt:lpstr>
      <vt:lpstr>İstem Girişi ve Bulguların İletilmesi</vt:lpstr>
      <vt:lpstr>İstem Girişi ve Bulguların İletilmesi</vt:lpstr>
      <vt:lpstr>Tanı ve Tedavi İşlemlerinin Uygulanması</vt:lpstr>
      <vt:lpstr>Klinik Dokümantasyon</vt:lpstr>
      <vt:lpstr>Klinik Dokümantasyon</vt:lpstr>
      <vt:lpstr>İdari Kayıtlar ve Faturalama</vt:lpstr>
      <vt:lpstr>Hastanın Taburcu Edilmesi ve Diğer Kurumlara Sevki</vt:lpstr>
      <vt:lpstr>Hasta Kayıtlarının Saklanması</vt:lpstr>
      <vt:lpstr>Hasta Kayıtlarının Saklanması</vt:lpstr>
      <vt:lpstr>İş Organizasyonu ve Kaynak Planlama</vt:lpstr>
      <vt:lpstr>İş Organizasyonu ve Kaynak Planlama</vt:lpstr>
      <vt:lpstr>Hastane Yönetimi</vt:lpstr>
      <vt:lpstr>Hastane Yönetimi</vt:lpstr>
      <vt:lpstr>Hastane Yönetimi</vt:lpstr>
      <vt:lpstr>Hastane Bilgi Sisteminin Amaçları</vt:lpstr>
      <vt:lpstr>Hastane Bilgi Sisteminin Amaçları</vt:lpstr>
      <vt:lpstr>Hastane Bilgi Sisteminin Amaçları</vt:lpstr>
      <vt:lpstr>Hastane Bilgi Sistemlerinin Faydaları</vt:lpstr>
      <vt:lpstr>Hastane Bilgi Sistemlerinin Faydaları</vt:lpstr>
      <vt:lpstr>Hastane Bilgi Sistemlerinin Faydaları</vt:lpstr>
      <vt:lpstr>Hastane Bilgi Sistemlerinin Faydaları</vt:lpstr>
      <vt:lpstr>KAYNAKÇA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Hastane Bilgi Sistemleri</dc:title>
  <dc:creator>EXPER15</dc:creator>
  <cp:lastModifiedBy>FATİH MEHMET ŞAHİN</cp:lastModifiedBy>
  <cp:revision>8</cp:revision>
  <dcterms:created xsi:type="dcterms:W3CDTF">2016-11-18T09:01:56Z</dcterms:created>
  <dcterms:modified xsi:type="dcterms:W3CDTF">2020-01-14T21:27:22Z</dcterms:modified>
</cp:coreProperties>
</file>