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D10AA-7108-44A1-A02C-ED62F9DA6E3A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0188C-5B48-429D-89F8-D4B70197AC64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222797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0188C-5B48-429D-89F8-D4B70197AC64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14.1.2020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SAĞLIK BİLGİ SİSTEMLERİ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Öğr</a:t>
            </a:r>
            <a:r>
              <a:rPr lang="tr-TR" dirty="0" smtClean="0"/>
              <a:t>. Gör. Fatih Mehmet ŞAHİN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Tıbbi Kayıt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Hastanın yaşamı, sağlık geçmişi ve en son tedavisiyle ilgili bilgileri tam ve yeterli olarak kapsayan kayıtlara tıbbi kayıt denilmektedir. </a:t>
            </a:r>
          </a:p>
          <a:p>
            <a:endParaRPr lang="tr-TR" dirty="0" smtClean="0"/>
          </a:p>
          <a:p>
            <a:r>
              <a:rPr lang="tr-TR" dirty="0" smtClean="0"/>
              <a:t>Hastanın tıbbi ve idari bütün işlemlerini kapsayan kayıtlarına ise hasta kaydı denilmektedir. </a:t>
            </a:r>
          </a:p>
          <a:p>
            <a:endParaRPr lang="tr-TR" dirty="0" smtClean="0"/>
          </a:p>
          <a:p>
            <a:r>
              <a:rPr lang="tr-TR" dirty="0" smtClean="0"/>
              <a:t>Hasta kaydı kavramı çoğunlukla tıbbi kayıt kavramından daha geniş ve kapsamlı bir anlam taşımaktadır.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Hasta kayıtları </a:t>
            </a:r>
            <a:r>
              <a:rPr lang="tr-TR" b="1" dirty="0" smtClean="0"/>
              <a:t>birincil</a:t>
            </a:r>
            <a:r>
              <a:rPr lang="tr-TR" dirty="0" smtClean="0"/>
              <a:t> hasta kaydı ve </a:t>
            </a:r>
            <a:r>
              <a:rPr lang="tr-TR" b="1" dirty="0" smtClean="0"/>
              <a:t>ikincil</a:t>
            </a:r>
            <a:r>
              <a:rPr lang="tr-TR" dirty="0" smtClean="0"/>
              <a:t> hasta kaydı olmak üzere ikiye ayrılmaktadır.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b="1" dirty="0" smtClean="0"/>
              <a:t>Birincil Hasta Kaydı</a:t>
            </a:r>
            <a:r>
              <a:rPr lang="tr-TR" dirty="0" smtClean="0"/>
              <a:t>: Hasta bakım hizmetleri verirken hasta verileri veya belgelerini kendi gözlemleri, eylemleri veya öğretimlerini incelemek üzere sağlık bakım profesyonelleri tarafından kullanılan kayıtlardır.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dirty="0" smtClean="0"/>
              <a:t>İkincil Hasta Kaydı</a:t>
            </a:r>
            <a:r>
              <a:rPr lang="tr-TR" dirty="0" smtClean="0"/>
              <a:t>: </a:t>
            </a:r>
          </a:p>
          <a:p>
            <a:r>
              <a:rPr lang="tr-TR" dirty="0" smtClean="0"/>
              <a:t>Birincil kayıttan ortaya çıkarılır ve klinik dışı kullanıcılara hasta bakımının değerlendirilmesi, desteklenmesi veya iyileştirme çalışmalarında kullanılmak üzere seçilmiş veri öğelerini içermektedir. Örneğin; </a:t>
            </a:r>
          </a:p>
          <a:p>
            <a:endParaRPr lang="tr-TR" dirty="0" smtClean="0"/>
          </a:p>
          <a:p>
            <a:r>
              <a:rPr lang="tr-TR" dirty="0" smtClean="0"/>
              <a:t>ödeme işlemleri, </a:t>
            </a:r>
          </a:p>
          <a:p>
            <a:r>
              <a:rPr lang="tr-TR" dirty="0" smtClean="0"/>
              <a:t>kalite güvenliği, </a:t>
            </a:r>
          </a:p>
          <a:p>
            <a:r>
              <a:rPr lang="tr-TR" dirty="0" smtClean="0"/>
              <a:t>kullanım incelemesi, </a:t>
            </a:r>
          </a:p>
          <a:p>
            <a:r>
              <a:rPr lang="tr-TR" dirty="0" smtClean="0"/>
              <a:t>tıbbi ve yasal denetimler için oluşturulan kayıtlar ikincil hasta kaydıdır. </a:t>
            </a:r>
          </a:p>
          <a:p>
            <a:endParaRPr lang="tr-TR" dirty="0" smtClean="0"/>
          </a:p>
          <a:p>
            <a:r>
              <a:rPr lang="tr-TR" dirty="0" smtClean="0"/>
              <a:t>Bu kayıtlar genellikle ikincil veri tabanı olarak adlandırılan bir yapıda düzenlenir. Bu kayıtlar için bir </a:t>
            </a:r>
            <a:r>
              <a:rPr lang="tr-TR" b="1" dirty="0" smtClean="0"/>
              <a:t>ikincil hasta kayıt sistemine </a:t>
            </a:r>
            <a:r>
              <a:rPr lang="tr-TR" dirty="0" smtClean="0"/>
              <a:t>gereksinim vardır.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Tıbbi kayıt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hangingPunct="0"/>
            <a:r>
              <a:rPr lang="tr-TR" b="1" dirty="0" smtClean="0"/>
              <a:t>İkincil Hasta Kayıt Sistemi: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dirty="0" smtClean="0"/>
              <a:t>Hasta kayıtlarının oluşturulduğu, kullanıldığı, saklandığı ve tekrar kullanım için elde edildiği bir mekanizmayı oluşturan bileşenler dizisidir.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dirty="0" smtClean="0"/>
              <a:t>Bir hasta kayıt sistemi genellikle bir sağlık bakım ortamında oluşturulur.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dirty="0" smtClean="0"/>
              <a:t>Bu sistem, insanları, verileri, kurallar ve prosedürleri, işlem ve saklama araçlarını (örneğin kağıt, kalem, donanım ve yazılım) iletişim ve destek olanaklarını içerir.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Kâğıda Dayalı Hasta Kayıtlarının Güçlü  Yönleri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hangingPunct="0"/>
            <a:r>
              <a:rPr lang="tr-TR" dirty="0" smtClean="0"/>
              <a:t>Kullanıcılar kağıda dayalı sistemleri tercih etmelerinin nedeni olarak; en az </a:t>
            </a:r>
            <a:r>
              <a:rPr lang="tr-TR" b="1" dirty="0" smtClean="0"/>
              <a:t>beş güçlü </a:t>
            </a:r>
            <a:r>
              <a:rPr lang="tr-TR" dirty="0" smtClean="0"/>
              <a:t>yönünü tespit etmiştir. Bunlar: </a:t>
            </a:r>
          </a:p>
          <a:p>
            <a:pPr lvl="0" hangingPunct="0"/>
            <a:r>
              <a:rPr lang="tr-TR" dirty="0" smtClean="0"/>
              <a:t>Yeni beceriler veya davranışlar kazanmaya ihtiyaç duymayan kullanıcılar için kağıt kayıtlar alışıldıktır. </a:t>
            </a:r>
          </a:p>
          <a:p>
            <a:pPr lvl="0" hangingPunct="0">
              <a:buNone/>
            </a:pPr>
            <a:endParaRPr lang="tr-TR" dirty="0" smtClean="0"/>
          </a:p>
          <a:p>
            <a:pPr lvl="0" hangingPunct="0"/>
            <a:r>
              <a:rPr lang="tr-TR" dirty="0" smtClean="0"/>
              <a:t>Kâğıt kayıtlar taşınabilir özelliktedir ve her an her noktaya kolaylıkla götürülebilir. </a:t>
            </a:r>
          </a:p>
          <a:p>
            <a:pPr>
              <a:buNone/>
            </a:pPr>
            <a:r>
              <a:rPr lang="tr-TR" dirty="0" smtClean="0"/>
              <a:t> </a:t>
            </a:r>
          </a:p>
          <a:p>
            <a:pPr lvl="0" hangingPunct="0"/>
            <a:r>
              <a:rPr lang="tr-TR" dirty="0" smtClean="0"/>
              <a:t>Kâğıt kayıtlar bir bilgisayar sisteminde olduğu gibi indirme/yükleme zamanı (</a:t>
            </a:r>
            <a:r>
              <a:rPr lang="tr-TR" dirty="0" err="1" smtClean="0"/>
              <a:t>downtime</a:t>
            </a:r>
            <a:r>
              <a:rPr lang="tr-TR" dirty="0" smtClean="0"/>
              <a:t>) gerektirmez. </a:t>
            </a:r>
          </a:p>
          <a:p>
            <a:endParaRPr lang="tr-TR" dirty="0" smtClean="0"/>
          </a:p>
          <a:p>
            <a:pPr lvl="0" hangingPunct="0"/>
            <a:r>
              <a:rPr lang="tr-TR" dirty="0" smtClean="0"/>
              <a:t>Kâğıt kayıtlar veri kaydederken esneklik sağlar </a:t>
            </a:r>
          </a:p>
          <a:p>
            <a:pPr>
              <a:buNone/>
            </a:pPr>
            <a:endParaRPr lang="tr-TR" dirty="0" smtClean="0"/>
          </a:p>
          <a:p>
            <a:pPr lvl="0" hangingPunct="0"/>
            <a:r>
              <a:rPr lang="tr-TR" dirty="0" smtClean="0"/>
              <a:t>Kâğıt kayıtlar karıştırılabilir ve taranabilir. Bu özellik kullanıcılara verileri çeşitli şekillerde düzenleyebilme olanağı sağlar.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Kâğıda Dayalı Hasta Kayıtlarının Zayıf Yönleri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hangingPunct="0"/>
            <a:r>
              <a:rPr lang="tr-TR" dirty="0" smtClean="0"/>
              <a:t>Kağıda dayalı kayıtların zayıf olduğu yönleri; </a:t>
            </a:r>
            <a:r>
              <a:rPr lang="tr-TR" b="1" dirty="0" smtClean="0"/>
              <a:t>içerik, format, erişim, bütünlük </a:t>
            </a:r>
            <a:r>
              <a:rPr lang="tr-TR" dirty="0" smtClean="0"/>
              <a:t>olmak üzere dört ana başlıkta toplamak mümkündür.</a:t>
            </a:r>
          </a:p>
          <a:p>
            <a:r>
              <a:rPr lang="tr-TR" dirty="0" smtClean="0"/>
              <a:t> </a:t>
            </a:r>
          </a:p>
          <a:p>
            <a:pPr hangingPunct="0"/>
            <a:r>
              <a:rPr lang="tr-TR" b="1" i="1" dirty="0" smtClean="0"/>
              <a:t>Hasta Kayıt İçeriği ile İlgili Problemler: </a:t>
            </a:r>
          </a:p>
          <a:p>
            <a:pPr hangingPunct="0"/>
            <a:r>
              <a:rPr lang="tr-TR" dirty="0" smtClean="0"/>
              <a:t>Kağıda dayalı</a:t>
            </a:r>
            <a:r>
              <a:rPr lang="tr-TR" i="1" dirty="0" smtClean="0"/>
              <a:t> </a:t>
            </a:r>
            <a:r>
              <a:rPr lang="tr-TR" dirty="0" smtClean="0"/>
              <a:t>kayıtlarda içerik yetersiz olabilmektedir.</a:t>
            </a:r>
            <a:r>
              <a:rPr lang="tr-TR" i="1" dirty="0" smtClean="0"/>
              <a:t> </a:t>
            </a:r>
          </a:p>
          <a:p>
            <a:pPr hangingPunct="0"/>
            <a:endParaRPr lang="tr-TR" i="1" dirty="0" smtClean="0"/>
          </a:p>
          <a:p>
            <a:pPr hangingPunct="0"/>
            <a:r>
              <a:rPr lang="tr-TR" dirty="0" smtClean="0"/>
              <a:t>Hastaya ait veriler eksik, okunaksız ya da yanlış kaydedilebilmektedir.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dirty="0" smtClean="0"/>
              <a:t>Hastanın muayenesi sırasında gerekli şeyler sorulmamakta, testler istenmemekte ya da test sonuçları kaydedilmemektedir.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dirty="0" smtClean="0"/>
              <a:t>Bu nedenle içerikte önemli eksiklikler ortaya çıkmaktadır.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dirty="0" smtClean="0"/>
              <a:t>Bazı kayıtlarda ise, gereğinden fazla kayıt tutulmaktadır.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Kâğıda Dayalı Hasta Kayıtlarının Zayıf Yönleri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i="1" dirty="0" smtClean="0"/>
              <a:t>Format ile İlgili Problemler</a:t>
            </a:r>
            <a:r>
              <a:rPr lang="tr-TR" b="1" dirty="0" smtClean="0"/>
              <a:t>: </a:t>
            </a:r>
          </a:p>
          <a:p>
            <a:endParaRPr lang="tr-TR" dirty="0" smtClean="0"/>
          </a:p>
          <a:p>
            <a:r>
              <a:rPr lang="tr-TR" dirty="0" err="1" smtClean="0"/>
              <a:t>Kağida</a:t>
            </a:r>
            <a:r>
              <a:rPr lang="tr-TR" dirty="0" smtClean="0"/>
              <a:t> dayalı</a:t>
            </a:r>
            <a:r>
              <a:rPr lang="tr-TR" i="1" dirty="0" smtClean="0"/>
              <a:t> </a:t>
            </a:r>
            <a:r>
              <a:rPr lang="tr-TR" dirty="0" smtClean="0"/>
              <a:t>kayıtların fiziksel yapıları</a:t>
            </a:r>
            <a:r>
              <a:rPr lang="tr-TR" i="1" dirty="0" smtClean="0"/>
              <a:t> </a:t>
            </a:r>
            <a:r>
              <a:rPr lang="tr-TR" dirty="0" smtClean="0"/>
              <a:t>kullanışsız olabilmektedir.</a:t>
            </a:r>
            <a:r>
              <a:rPr lang="tr-TR" i="1" dirty="0" smtClean="0"/>
              <a:t> </a:t>
            </a:r>
          </a:p>
          <a:p>
            <a:endParaRPr lang="tr-TR" i="1" dirty="0" smtClean="0"/>
          </a:p>
          <a:p>
            <a:r>
              <a:rPr lang="tr-TR" dirty="0" smtClean="0"/>
              <a:t>Kayıtlar bölünebilmekte, düzensiz olabilmekte ya da uygun sıralanmamaktadır. </a:t>
            </a:r>
          </a:p>
          <a:p>
            <a:endParaRPr lang="tr-TR" dirty="0" smtClean="0"/>
          </a:p>
          <a:p>
            <a:r>
              <a:rPr lang="tr-TR" dirty="0" smtClean="0"/>
              <a:t>Özellikle bu konuda eğitim almamış kişiler tarafından tutulan kayıtların kullanımı sırasında sorunlar olabilmektedir. </a:t>
            </a:r>
          </a:p>
          <a:p>
            <a:endParaRPr lang="tr-TR" dirty="0" smtClean="0"/>
          </a:p>
          <a:p>
            <a:r>
              <a:rPr lang="tr-TR" dirty="0" smtClean="0"/>
              <a:t>Kayıtların yapıları konusunda ilerleyen ünitelerde açıklayıcı bilgiler verilmiştir.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Kâğıda Dayalı Hasta Kayıtlarının Zayıf Yönleri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i="1" dirty="0" smtClean="0"/>
              <a:t>Erişim, Elde Edilebilirlik ile İlgili Problemler: </a:t>
            </a:r>
          </a:p>
          <a:p>
            <a:endParaRPr lang="tr-TR" b="1" i="1" dirty="0" smtClean="0"/>
          </a:p>
          <a:p>
            <a:r>
              <a:rPr lang="tr-TR" dirty="0" smtClean="0"/>
              <a:t>Kağıda dayalı</a:t>
            </a:r>
            <a:r>
              <a:rPr lang="tr-TR" i="1" dirty="0" smtClean="0"/>
              <a:t> </a:t>
            </a:r>
            <a:r>
              <a:rPr lang="tr-TR" dirty="0" smtClean="0"/>
              <a:t>kayıtlarda en önemli problemlerden</a:t>
            </a:r>
            <a:r>
              <a:rPr lang="tr-TR" i="1" dirty="0" smtClean="0"/>
              <a:t> </a:t>
            </a:r>
            <a:r>
              <a:rPr lang="tr-TR" dirty="0" smtClean="0"/>
              <a:t>birisi de ihtiyaç duyulduğu anda erişebilmektir. </a:t>
            </a:r>
          </a:p>
          <a:p>
            <a:endParaRPr lang="tr-TR" dirty="0" smtClean="0"/>
          </a:p>
          <a:p>
            <a:r>
              <a:rPr lang="tr-TR" dirty="0" smtClean="0"/>
              <a:t>Hekimler dosyaları odalarında tutmakta, hastalar aynı günde günde iki yere muayene olmakta ya da sağlık kuruluşu dışına götürmektedirler. </a:t>
            </a:r>
          </a:p>
          <a:p>
            <a:endParaRPr lang="tr-TR" dirty="0" smtClean="0"/>
          </a:p>
          <a:p>
            <a:r>
              <a:rPr lang="tr-TR" dirty="0" smtClean="0"/>
              <a:t>Bu durum kayıtlara ihtiyaç duyulduğunda erişimi engellemektedir. </a:t>
            </a:r>
          </a:p>
          <a:p>
            <a:endParaRPr lang="tr-TR" dirty="0" smtClean="0"/>
          </a:p>
          <a:p>
            <a:r>
              <a:rPr lang="tr-TR" dirty="0" smtClean="0"/>
              <a:t>Kayıtlara ulaşıldığında ise istenen veriye ulaşmakta zorluklar da olabilmektedir. </a:t>
            </a:r>
          </a:p>
          <a:p>
            <a:endParaRPr lang="tr-TR" dirty="0" smtClean="0"/>
          </a:p>
          <a:p>
            <a:r>
              <a:rPr lang="tr-TR" dirty="0" smtClean="0"/>
              <a:t>İstenen veriye erişmek, zaman alıcı, yorucu hatta bıktırıcı olabilmektedir.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Kâğıda Dayalı Hasta Kayıtlarının Zayıf Yönleri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i="1" dirty="0" smtClean="0"/>
              <a:t>Bağlantı ve Bütünlüğün Sağlanması ile İlgili Problemler: </a:t>
            </a:r>
          </a:p>
          <a:p>
            <a:endParaRPr lang="tr-TR" i="1" dirty="0" smtClean="0"/>
          </a:p>
          <a:p>
            <a:r>
              <a:rPr lang="tr-TR" dirty="0" smtClean="0"/>
              <a:t>Kağıda dayalı</a:t>
            </a:r>
            <a:r>
              <a:rPr lang="tr-TR" i="1" dirty="0" smtClean="0"/>
              <a:t> </a:t>
            </a:r>
            <a:r>
              <a:rPr lang="tr-TR" dirty="0" smtClean="0"/>
              <a:t>sistemlerde kayıtlar üretildiği</a:t>
            </a:r>
            <a:r>
              <a:rPr lang="tr-TR" i="1" dirty="0" smtClean="0"/>
              <a:t> </a:t>
            </a:r>
            <a:r>
              <a:rPr lang="tr-TR" dirty="0" smtClean="0"/>
              <a:t>sağlık kuruluşunda kalmaktadır. </a:t>
            </a:r>
          </a:p>
          <a:p>
            <a:endParaRPr lang="tr-TR" dirty="0" smtClean="0"/>
          </a:p>
          <a:p>
            <a:r>
              <a:rPr lang="tr-TR" dirty="0" smtClean="0"/>
              <a:t>Hastanın farklı anda farklı yerlerde sağlık hizmeti gereksinimi olması durumunda bu durum önemli bir sorun olmaktadır. </a:t>
            </a:r>
          </a:p>
          <a:p>
            <a:endParaRPr lang="tr-TR" dirty="0" smtClean="0"/>
          </a:p>
          <a:p>
            <a:r>
              <a:rPr lang="tr-TR" dirty="0" smtClean="0"/>
              <a:t>Hasta bir sağlık kuruluşunda olan kayıtlarını bir başka sağlık kuruluşuna taşıyamamaktadır. </a:t>
            </a:r>
          </a:p>
          <a:p>
            <a:endParaRPr lang="tr-TR" dirty="0" smtClean="0"/>
          </a:p>
          <a:p>
            <a:r>
              <a:rPr lang="tr-TR" dirty="0" smtClean="0"/>
              <a:t>Kurumlar arasında geliştirilen bir çok uygulama bile yetersiz kalabilmektedir.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Elektronik Sağlık Kayıt Sistemleri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İhtiyaç duyulan tüm bilgi, doğru zamanda, doğru yerde ve doğru kişinin kullanımı için kolaylıkla ulaşılabilir olmalıdır. </a:t>
            </a:r>
          </a:p>
          <a:p>
            <a:endParaRPr lang="tr-TR" dirty="0" smtClean="0"/>
          </a:p>
          <a:p>
            <a:r>
              <a:rPr lang="tr-TR" b="1" dirty="0" smtClean="0"/>
              <a:t>Elektronik sağlık kaydı</a:t>
            </a:r>
            <a:r>
              <a:rPr lang="tr-TR" dirty="0" smtClean="0"/>
              <a:t>; </a:t>
            </a:r>
          </a:p>
          <a:p>
            <a:r>
              <a:rPr lang="tr-TR" dirty="0" smtClean="0"/>
              <a:t>veri, süreç ve analizlerden sonuçlanan bilgi ve verileri içerecek biçimde oluşturulmalıdır. </a:t>
            </a:r>
          </a:p>
          <a:p>
            <a:endParaRPr lang="tr-TR" dirty="0" smtClean="0"/>
          </a:p>
          <a:p>
            <a:r>
              <a:rPr lang="tr-TR" dirty="0" smtClean="0"/>
              <a:t>Veri, teknolojik altyapı ve sağlık bilgi uygulamaları, sağlık enformasyonunun yapı taşları olarak görülmektedir. </a:t>
            </a:r>
          </a:p>
          <a:p>
            <a:endParaRPr lang="tr-TR" dirty="0" smtClean="0"/>
          </a:p>
          <a:p>
            <a:r>
              <a:rPr lang="tr-TR" dirty="0" smtClean="0"/>
              <a:t>Bu sayede elektronik sağlık kaydı aracılığıyla veriler doğrudan kayıt edilmekte ve verilere doğrudan erişilmektedir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Elektronik Sağlık Kayıt Sistemleri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hangingPunct="0"/>
            <a:r>
              <a:rPr lang="tr-TR" b="1" dirty="0" smtClean="0"/>
              <a:t>Elektronik hasta kayıt süreci genel olarak dört aşamada değerlendirilebilir:</a:t>
            </a:r>
          </a:p>
          <a:p>
            <a:r>
              <a:rPr lang="tr-TR" dirty="0" smtClean="0"/>
              <a:t> </a:t>
            </a:r>
          </a:p>
          <a:p>
            <a:pPr lvl="0" hangingPunct="0"/>
            <a:r>
              <a:rPr lang="tr-TR" b="1" dirty="0" smtClean="0"/>
              <a:t>Elektronik hasta kayıt sisteminin kurulması</a:t>
            </a:r>
            <a:r>
              <a:rPr lang="tr-TR" dirty="0" smtClean="0"/>
              <a:t>: Ağ altyapısının kurulduğu, veri girişinin yapıldığı ve hizmet sunanların bilgileri görüntüleyebildiği aşamadır. </a:t>
            </a:r>
          </a:p>
          <a:p>
            <a:r>
              <a:rPr lang="tr-TR" dirty="0" smtClean="0"/>
              <a:t> </a:t>
            </a:r>
          </a:p>
          <a:p>
            <a:pPr lvl="0" hangingPunct="0"/>
            <a:r>
              <a:rPr lang="tr-TR" b="1" dirty="0" smtClean="0"/>
              <a:t>Elektronik hasta kayıtlarının örgüte tanıtılması</a:t>
            </a:r>
            <a:r>
              <a:rPr lang="tr-TR" dirty="0" smtClean="0"/>
              <a:t>: İş akış yapıları, örgütsel değişimler ve bilgi yönetimi ile ilgili aşamaları içermektedir. </a:t>
            </a:r>
          </a:p>
          <a:p>
            <a:r>
              <a:rPr lang="tr-TR" dirty="0" smtClean="0"/>
              <a:t> </a:t>
            </a:r>
            <a:endParaRPr lang="tr-TR" b="1" dirty="0" smtClean="0"/>
          </a:p>
          <a:p>
            <a:pPr lvl="0" hangingPunct="0"/>
            <a:r>
              <a:rPr lang="tr-TR" b="1" dirty="0" smtClean="0"/>
              <a:t>Elektronik hasta kaydı ve aktif klinik sistemleri: </a:t>
            </a:r>
            <a:r>
              <a:rPr lang="tr-TR" dirty="0" smtClean="0"/>
              <a:t>Klinik destek sistemlerinin entegrasyonunun sağlandığı aşamadır. </a:t>
            </a:r>
          </a:p>
          <a:p>
            <a:r>
              <a:rPr lang="tr-TR" dirty="0" smtClean="0"/>
              <a:t> </a:t>
            </a:r>
          </a:p>
          <a:p>
            <a:pPr lvl="0" hangingPunct="0"/>
            <a:r>
              <a:rPr lang="tr-TR" b="1" dirty="0" smtClean="0"/>
              <a:t>Elektronik hasta kaydının olgunlaşması: </a:t>
            </a:r>
            <a:r>
              <a:rPr lang="tr-TR" dirty="0" smtClean="0"/>
              <a:t>Klinik ve yönetsel amaçların entegre edildiği aşamalar bütünüdür.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Elektronik Sağlık Kayıt Sistemleri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Elektronik hasta kayıtlarının saklanması ile ilgili </a:t>
            </a:r>
            <a:r>
              <a:rPr lang="tr-TR" b="1" dirty="0" smtClean="0"/>
              <a:t>özellikler</a:t>
            </a:r>
            <a:r>
              <a:rPr lang="tr-TR" dirty="0" smtClean="0"/>
              <a:t> şunlardır:</a:t>
            </a:r>
          </a:p>
          <a:p>
            <a:endParaRPr lang="tr-TR" b="1" dirty="0" smtClean="0"/>
          </a:p>
          <a:p>
            <a:r>
              <a:rPr lang="tr-TR" b="1" dirty="0" smtClean="0"/>
              <a:t>Süreklilik; </a:t>
            </a:r>
          </a:p>
          <a:p>
            <a:r>
              <a:rPr lang="tr-TR" dirty="0" smtClean="0"/>
              <a:t>Sağlık kayıtları her nerede olursa olsun kalıcı ve korunmalı bir biçimde gebelikten doğuma, doğumdan ölüme kadar saklanmalıdır. </a:t>
            </a:r>
          </a:p>
          <a:p>
            <a:endParaRPr lang="tr-TR" dirty="0" smtClean="0"/>
          </a:p>
          <a:p>
            <a:r>
              <a:rPr lang="tr-TR" dirty="0" smtClean="0"/>
              <a:t>Kayıtların kişinin ölümünden sonra saklanması, saklanan bilginin aktif ya da pasif olarak tutulması kurumsal politikalara bağlıdır.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Elektronik Sağlık Kayıt Sistemleri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b="1" dirty="0" smtClean="0"/>
              <a:t>Devamlı bakım; </a:t>
            </a:r>
          </a:p>
          <a:p>
            <a:r>
              <a:rPr lang="tr-TR" dirty="0" smtClean="0"/>
              <a:t>Sürekliliğin sağlanması için devamlı bakım gereklidir. </a:t>
            </a:r>
          </a:p>
          <a:p>
            <a:endParaRPr lang="tr-TR" dirty="0" smtClean="0"/>
          </a:p>
          <a:p>
            <a:r>
              <a:rPr lang="tr-TR" dirty="0" smtClean="0"/>
              <a:t>Donanımın uygun bakımı ve onarımı, sistem yazılımının korunması önemlidir. </a:t>
            </a:r>
          </a:p>
          <a:p>
            <a:endParaRPr lang="tr-TR" dirty="0" smtClean="0"/>
          </a:p>
          <a:p>
            <a:r>
              <a:rPr lang="tr-TR" dirty="0" smtClean="0"/>
              <a:t>Sistemin alımında yapılan anlaşmalarda güvenirlik ve onarım garantisi ve performans standartları da yer almalıdır. </a:t>
            </a:r>
          </a:p>
          <a:p>
            <a:endParaRPr lang="tr-TR" dirty="0" smtClean="0"/>
          </a:p>
          <a:p>
            <a:r>
              <a:rPr lang="tr-TR" dirty="0" smtClean="0"/>
              <a:t>Hasta kayıt uygulama yazılımını koruma, destekleme ve yazılım için kaynak koduna erişim şarttır.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Elektronik Sağlık Kayıt Sistemleri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hangingPunct="0"/>
            <a:r>
              <a:rPr lang="tr-TR" b="1" dirty="0" smtClean="0"/>
              <a:t>Yedekleme ve güncelleştirme/kurtarma; </a:t>
            </a:r>
          </a:p>
          <a:p>
            <a:pPr hangingPunct="0"/>
            <a:r>
              <a:rPr lang="tr-TR" dirty="0" smtClean="0"/>
              <a:t>Felaket önleme, dosyaların yedeklenmesini ve veri arşivlemeyi gerektirir.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b="1" dirty="0" smtClean="0"/>
              <a:t>Güncelleme</a:t>
            </a:r>
            <a:r>
              <a:rPr lang="tr-TR" dirty="0" smtClean="0"/>
              <a:t>, sistemdeki verilerin zarar görmesi veya sistem yetmezliği durumunda kaybolan verilerin yeniden kurtarılmasını içeren bir süreçtir.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b="1" dirty="0" smtClean="0"/>
              <a:t>Yedekleme sistemleri, </a:t>
            </a:r>
            <a:r>
              <a:rPr lang="tr-TR" dirty="0" smtClean="0"/>
              <a:t>alternatif güç desteği ve verilerin yedeklerinin periyodik olarak alınması, zamanında ve düzenli güncelleştirmeye katkıda bulunur.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dirty="0" smtClean="0"/>
              <a:t>Sürekli bir bilgisayara dayalı hasta kaydının sağlanması için yedekleme ve güncelleme sistemleri son derece önemlidir.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Elektronik Sağlık Kayıt Sistemleri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dirty="0" smtClean="0"/>
              <a:t>Dayanıklılık</a:t>
            </a:r>
            <a:r>
              <a:rPr lang="tr-TR" dirty="0" smtClean="0"/>
              <a:t>; </a:t>
            </a:r>
          </a:p>
          <a:p>
            <a:endParaRPr lang="tr-TR" dirty="0" smtClean="0"/>
          </a:p>
          <a:p>
            <a:r>
              <a:rPr lang="tr-TR" dirty="0" smtClean="0"/>
              <a:t>BHKS sistemleri, </a:t>
            </a:r>
          </a:p>
          <a:p>
            <a:endParaRPr lang="tr-TR" dirty="0" smtClean="0"/>
          </a:p>
          <a:p>
            <a:r>
              <a:rPr lang="tr-TR" dirty="0" smtClean="0"/>
              <a:t>hastanın gelecekteki bakımı, </a:t>
            </a:r>
          </a:p>
          <a:p>
            <a:endParaRPr lang="tr-TR" dirty="0" smtClean="0"/>
          </a:p>
          <a:p>
            <a:r>
              <a:rPr lang="tr-TR" dirty="0" smtClean="0"/>
              <a:t>kendileri ve yakınları için sağlık riskleri oluşturabilecek tedaviler alan hastaların uyarılması, </a:t>
            </a:r>
          </a:p>
          <a:p>
            <a:endParaRPr lang="tr-TR" dirty="0" smtClean="0"/>
          </a:p>
          <a:p>
            <a:r>
              <a:rPr lang="tr-TR" dirty="0" smtClean="0"/>
              <a:t>düzenleme ve yetkilendirme gerekliliklerini karşılamak için, </a:t>
            </a:r>
          </a:p>
          <a:p>
            <a:endParaRPr lang="tr-TR" dirty="0" smtClean="0"/>
          </a:p>
          <a:p>
            <a:r>
              <a:rPr lang="tr-TR" dirty="0" smtClean="0"/>
              <a:t>davalarda kanıt olarak kullanılmak üzere ve araştırmaları desteklemek gibi nedenlerle korunmalı ve dayanıklı olmalıdır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Elektronik Sağlık Kayıt Sistemleri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b="1" dirty="0" smtClean="0"/>
              <a:t>Sabotaj tedbirleri; </a:t>
            </a:r>
          </a:p>
          <a:p>
            <a:endParaRPr lang="tr-TR" dirty="0" smtClean="0"/>
          </a:p>
          <a:p>
            <a:r>
              <a:rPr lang="tr-TR" dirty="0" smtClean="0"/>
              <a:t>Sabotajın kontrol edilmesi sürekliliğe katkıda bulunur. </a:t>
            </a:r>
          </a:p>
          <a:p>
            <a:endParaRPr lang="tr-TR" dirty="0" smtClean="0"/>
          </a:p>
          <a:p>
            <a:r>
              <a:rPr lang="tr-TR" dirty="0" smtClean="0"/>
              <a:t>Bu uyanık olmak, </a:t>
            </a:r>
          </a:p>
          <a:p>
            <a:endParaRPr lang="tr-TR" dirty="0" smtClean="0"/>
          </a:p>
          <a:p>
            <a:r>
              <a:rPr lang="tr-TR" dirty="0" smtClean="0"/>
              <a:t>devamlı bakımı sağlamak, güvenlik önlemleri almak ve </a:t>
            </a:r>
          </a:p>
          <a:p>
            <a:endParaRPr lang="tr-TR" dirty="0" smtClean="0"/>
          </a:p>
          <a:p>
            <a:r>
              <a:rPr lang="tr-TR" dirty="0" smtClean="0"/>
              <a:t>herhangi bir saldırı durumunda hızlı ve kararlı eylemde bulunma işlevidir.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Elektronik Sağlık Kayıt Sistemleri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hangingPunct="0"/>
            <a:r>
              <a:rPr lang="tr-TR" b="1" dirty="0" smtClean="0"/>
              <a:t>Eskimiş sistemleri güncelleştirmek;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dirty="0" smtClean="0"/>
              <a:t>EHKS, hasta bakımı ile ilgili bilgilerin ilk girildiği, saklandığı ve tekrar ulaşılabildiği elektronik temelli, klinik araçlardır.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dirty="0" smtClean="0"/>
              <a:t>Bu sistemlerde yer alan bilgiler elektronik ortamda saklandığından sürekli olarak güncellenebilir. </a:t>
            </a:r>
          </a:p>
          <a:p>
            <a:pPr hangingPunct="0"/>
            <a:endParaRPr lang="tr-TR" dirty="0" smtClean="0"/>
          </a:p>
          <a:p>
            <a:pPr hangingPunct="0"/>
            <a:r>
              <a:rPr lang="tr-TR" dirty="0" smtClean="0"/>
              <a:t>Bu nedenle EHKS, yeni bilgi tipleri, yeni özellikler, yetenekler ve yeni işlemler kolayca eklenebilecek şekilde tasarlanmalıdır.</a:t>
            </a:r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E</a:t>
            </a:r>
            <a:r>
              <a:rPr lang="tr-TR" sz="3600" dirty="0" smtClean="0">
                <a:solidFill>
                  <a:srgbClr val="FF0000"/>
                </a:solidFill>
              </a:rPr>
              <a:t>ntegre ve fonksiyonel bir elektronik hasta kayıt sisteminin özellikleri şunlardır: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hangingPunct="0"/>
            <a:r>
              <a:rPr lang="tr-TR" dirty="0" smtClean="0"/>
              <a:t>Hastanın tüm klinik problemlerini ve sağlık durumunu yansıtmalıdır. Hastanın tıbbi durumunu yansıtmayan bir </a:t>
            </a:r>
            <a:r>
              <a:rPr lang="tr-TR" dirty="0" err="1" smtClean="0"/>
              <a:t>EHK’dan</a:t>
            </a:r>
            <a:r>
              <a:rPr lang="tr-TR" dirty="0" smtClean="0"/>
              <a:t> bahsedilemez. </a:t>
            </a:r>
          </a:p>
          <a:p>
            <a:pPr marL="0" indent="0">
              <a:buNone/>
            </a:pPr>
            <a:r>
              <a:rPr lang="tr-TR" dirty="0" smtClean="0"/>
              <a:t> </a:t>
            </a:r>
          </a:p>
          <a:p>
            <a:pPr lvl="0" hangingPunct="0"/>
            <a:r>
              <a:rPr lang="tr-TR" dirty="0" smtClean="0"/>
              <a:t>Hastanın tıbbi durumunu gösteren özellikle yaşamsal bulgularını, diğer ölçüm değerlerini kaydetmeli ve insan algılamasına uygun bir forma dönüştürmelidir </a:t>
            </a:r>
          </a:p>
          <a:p>
            <a:pPr marL="0" indent="0">
              <a:buNone/>
            </a:pPr>
            <a:r>
              <a:rPr lang="tr-TR" dirty="0" smtClean="0"/>
              <a:t> </a:t>
            </a:r>
          </a:p>
          <a:p>
            <a:pPr lvl="0" hangingPunct="0"/>
            <a:r>
              <a:rPr lang="tr-TR" dirty="0" smtClean="0"/>
              <a:t>Hastanın teşhis ve tedavisi için alınan bütün kararlarda kanıta tıp uygulamaları gibi uygulamalara destek sağlamalıdır. </a:t>
            </a:r>
          </a:p>
          <a:p>
            <a:pPr marL="0" indent="0">
              <a:buNone/>
            </a:pPr>
            <a:endParaRPr lang="tr-TR" dirty="0" smtClean="0"/>
          </a:p>
          <a:p>
            <a:pPr lvl="0" hangingPunct="0"/>
            <a:r>
              <a:rPr lang="tr-TR" dirty="0" smtClean="0"/>
              <a:t>Hastanın farklı yer ve zamanlarda aldığı hizmetlere ilişkin kayıtlara bağlantı sağlayarak, yaşam boyu sağlık kayıtlarının oluşmasına olanak tanımalıdı</a:t>
            </a:r>
            <a:r>
              <a:rPr lang="tr-TR" i="1" dirty="0" smtClean="0"/>
              <a:t>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E</a:t>
            </a:r>
            <a:r>
              <a:rPr lang="tr-TR" sz="3600" dirty="0" smtClean="0">
                <a:solidFill>
                  <a:srgbClr val="FF0000"/>
                </a:solidFill>
              </a:rPr>
              <a:t>ntegre ve fonksiyonel bir elektronik hasta kayıt sisteminin özellikleri şunlardır: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hangingPunct="0"/>
            <a:r>
              <a:rPr lang="tr-TR" dirty="0" smtClean="0"/>
              <a:t>Sağlık kayıtlarına yalnızca yetkili kişilerin ulaşmasını sağlayarak kayıtların gizliliği, mahremiyeti ve güvenliğini sağlamalıdır. </a:t>
            </a:r>
          </a:p>
          <a:p>
            <a:pPr marL="0" indent="0">
              <a:buNone/>
            </a:pPr>
            <a:r>
              <a:rPr lang="tr-TR" dirty="0" smtClean="0"/>
              <a:t> </a:t>
            </a:r>
          </a:p>
          <a:p>
            <a:pPr lvl="0" hangingPunct="0"/>
            <a:r>
              <a:rPr lang="tr-TR" dirty="0" smtClean="0"/>
              <a:t>Hastaya ait kayıtlar, hastanın tedavisini sağlayan yetkili kişilerin ihtiyaç duyduğu zamanda, en kısa sürede erişim sağlamalıdır. </a:t>
            </a:r>
          </a:p>
          <a:p>
            <a:pPr marL="0" indent="0">
              <a:buNone/>
            </a:pPr>
            <a:r>
              <a:rPr lang="tr-TR" dirty="0" smtClean="0"/>
              <a:t> </a:t>
            </a:r>
          </a:p>
          <a:p>
            <a:pPr lvl="0" hangingPunct="0"/>
            <a:r>
              <a:rPr lang="tr-TR" dirty="0" smtClean="0"/>
              <a:t>Kullanıcı dostu </a:t>
            </a:r>
            <a:r>
              <a:rPr lang="tr-TR" dirty="0" err="1" smtClean="0"/>
              <a:t>arayüzler</a:t>
            </a:r>
            <a:r>
              <a:rPr lang="tr-TR" dirty="0" smtClean="0"/>
              <a:t>, formlar içermelidir. Hastanın verisine hızlı erişim açısından önemli bir özelliktir. </a:t>
            </a:r>
          </a:p>
          <a:p>
            <a:pPr marL="0" indent="0">
              <a:buNone/>
            </a:pPr>
            <a:endParaRPr lang="tr-TR" dirty="0" smtClean="0"/>
          </a:p>
          <a:p>
            <a:pPr lvl="0" hangingPunct="0"/>
            <a:r>
              <a:rPr lang="tr-TR" dirty="0" smtClean="0"/>
              <a:t>Yerel veya ulusal bilgi, literatür, bibliyografik veya yönetimle ilgili veri tabanlarına ve sistemlere bağlantı sağlamalıdır. Sağlık profesyonelleri sistem üzerinden gerekli literatür taramasını yapabilmelidir.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E</a:t>
            </a:r>
            <a:r>
              <a:rPr lang="tr-TR" sz="3200" dirty="0" smtClean="0">
                <a:solidFill>
                  <a:srgbClr val="FF0000"/>
                </a:solidFill>
              </a:rPr>
              <a:t>ntegre ve fonksiyonel bir elektronik hasta kayıt sisteminin özellikleri şunlardır: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 hangingPunct="0"/>
            <a:r>
              <a:rPr lang="tr-TR" dirty="0" smtClean="0"/>
              <a:t>Sağlık profesyonellerine karar destek programları sayesinde, hasta kayıtları içerisinde bulunan büyük boyuttaki bilgi değişik yollarla işlenerek önceden bilinemeyen bazı cevapları verme konusunda hekime ve diğer sağlık personeline yardımcı olur. </a:t>
            </a:r>
          </a:p>
          <a:p>
            <a:pPr marL="0" indent="0">
              <a:buNone/>
            </a:pPr>
            <a:r>
              <a:rPr lang="tr-TR" dirty="0" smtClean="0"/>
              <a:t> </a:t>
            </a:r>
          </a:p>
          <a:p>
            <a:pPr lvl="0" hangingPunct="0"/>
            <a:r>
              <a:rPr lang="tr-TR" dirty="0" smtClean="0"/>
              <a:t>Sağlık profesyonellerine karar destek araçlarıyla, klinik uyarırla destek olur. Örneğini hastanın bir ilaca karşı bilinen bir alerjisi varsa hekimi bu konuda uyarabilir. </a:t>
            </a:r>
          </a:p>
          <a:p>
            <a:pPr marL="0" indent="0">
              <a:buNone/>
            </a:pPr>
            <a:r>
              <a:rPr lang="tr-TR" dirty="0" smtClean="0"/>
              <a:t> </a:t>
            </a:r>
          </a:p>
          <a:p>
            <a:pPr lvl="0" hangingPunct="0"/>
            <a:r>
              <a:rPr lang="tr-TR" dirty="0" smtClean="0"/>
              <a:t>Yapılandırılmış veri girişi ve belirlenen sözlükler kullanılarak veri toplama ve veri girişinde kullanıcılara destek sağlar. </a:t>
            </a:r>
          </a:p>
          <a:p>
            <a:pPr marL="0" indent="0">
              <a:buNone/>
            </a:pPr>
            <a:endParaRPr lang="tr-TR" dirty="0" smtClean="0"/>
          </a:p>
          <a:p>
            <a:pPr lvl="0" hangingPunct="0"/>
            <a:r>
              <a:rPr lang="tr-TR" dirty="0" smtClean="0"/>
              <a:t>Yöneticilere, verilen hizmetin kalitesini değerlendirme, tedavi maliyetlerini hesaplamaya yardım eder. </a:t>
            </a:r>
          </a:p>
          <a:p>
            <a:pPr marL="0" indent="0">
              <a:buNone/>
            </a:pPr>
            <a:endParaRPr lang="tr-TR" dirty="0" smtClean="0"/>
          </a:p>
          <a:p>
            <a:pPr lvl="0" hangingPunct="0"/>
            <a:r>
              <a:rPr lang="tr-TR" dirty="0" smtClean="0"/>
              <a:t>Gelecekte yaşanabilecek teknolojik yeniliklere kolaylıkla uyum sağlayabilecek esneklik ve genişleyebilme yeteneğine sahip olmalıdır.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 smtClean="0">
                <a:solidFill>
                  <a:srgbClr val="FF0000"/>
                </a:solidFill>
              </a:rPr>
              <a:t>Elektronik sağlık kayıtlarının yukarıda anlatılan özelliklere ilave olarak beş özelliğin daha olması gerektiğini önermektedir.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dirty="0" smtClean="0"/>
              <a:t>Tıbbi veri sözlüğü: </a:t>
            </a:r>
          </a:p>
          <a:p>
            <a:r>
              <a:rPr lang="tr-TR" dirty="0" smtClean="0"/>
              <a:t>Tıbbi veri sözlüğü, elektronik hasta kayıtlarında yer alabilecek her tıbbi kavramın ve veri elemanının tanımlandığı, tıbbi kavramlar arasındaki semantik ve hiyerarşik ilişkilerin kurulduğu bir veri tabanıdır. </a:t>
            </a:r>
          </a:p>
          <a:p>
            <a:endParaRPr lang="tr-TR" dirty="0" smtClean="0"/>
          </a:p>
          <a:p>
            <a:r>
              <a:rPr lang="tr-TR" dirty="0" smtClean="0"/>
              <a:t>Kodlanmış ve hesaplanabilir veri sağlayabilecek böyle bir veri sözlüğü ile kullanıcıların farklı bilgisayar sistemleri ile veri alış verişi yapmaları, </a:t>
            </a:r>
          </a:p>
          <a:p>
            <a:endParaRPr lang="tr-TR" dirty="0" smtClean="0"/>
          </a:p>
          <a:p>
            <a:r>
              <a:rPr lang="tr-TR" dirty="0" smtClean="0"/>
              <a:t>farklı sistemlerden gelen verileri anlayabilmeleri, </a:t>
            </a:r>
          </a:p>
          <a:p>
            <a:endParaRPr lang="tr-TR" dirty="0" smtClean="0"/>
          </a:p>
          <a:p>
            <a:r>
              <a:rPr lang="tr-TR" dirty="0" smtClean="0"/>
              <a:t>karşılaştırabilmeleri ve </a:t>
            </a:r>
          </a:p>
          <a:p>
            <a:endParaRPr lang="tr-TR" dirty="0" smtClean="0"/>
          </a:p>
          <a:p>
            <a:r>
              <a:rPr lang="tr-TR" dirty="0" smtClean="0"/>
              <a:t>sorgulamalar yaparak raporlar üretebilmeleri mümkün olmaktadır.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dirty="0" smtClean="0">
                <a:solidFill>
                  <a:srgbClr val="FF0000"/>
                </a:solidFill>
              </a:rPr>
              <a:t>Elektronik sağlık kayıtlarının yukarıda anlatılan özelliklere ilave olarak beş özelliğin daha olması gerektiğini önermektedir.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dirty="0" smtClean="0"/>
              <a:t>Klinik veri deposu: </a:t>
            </a:r>
          </a:p>
          <a:p>
            <a:endParaRPr lang="tr-TR" b="1" dirty="0" smtClean="0"/>
          </a:p>
          <a:p>
            <a:r>
              <a:rPr lang="tr-TR" dirty="0" smtClean="0"/>
              <a:t>Klinik veri depoları; yaşam boyu elektronik hasta kaydı oluşturmak için öngörülen hasta kayıt yapısı ve içeriğine göre hem </a:t>
            </a:r>
            <a:r>
              <a:rPr lang="tr-TR" dirty="0" err="1" smtClean="0"/>
              <a:t>laboratuvar</a:t>
            </a:r>
            <a:r>
              <a:rPr lang="tr-TR" dirty="0" smtClean="0"/>
              <a:t>, radyoloji, eczane sistemleri gibi çeşitli klinik bilgi sistemlerinden gelen verilerin temizlenip işlenerek kaydedilebildiği, </a:t>
            </a:r>
          </a:p>
          <a:p>
            <a:endParaRPr lang="tr-TR" dirty="0" smtClean="0"/>
          </a:p>
          <a:p>
            <a:r>
              <a:rPr lang="tr-TR" dirty="0" smtClean="0"/>
              <a:t>hem de sağlık bakımı veren hekim ve hemşire gibi personelin hasta ile ilgili bulguları doğrudan girebilecekleri, mükerrer kayıtların oluşmasının engellendiği veri tabanlarıdır. </a:t>
            </a:r>
          </a:p>
          <a:p>
            <a:endParaRPr lang="tr-TR" dirty="0" smtClean="0"/>
          </a:p>
          <a:p>
            <a:r>
              <a:rPr lang="tr-TR" dirty="0" smtClean="0"/>
              <a:t>Klinik veri depolarının oluşturulması, özellikle entegre sağlık hizmet sunum sistemlerinde hasta kayıtlarının oluşturulabilmesi için çok önemli bir yere sahiptir.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 smtClean="0">
                <a:solidFill>
                  <a:srgbClr val="FF0000"/>
                </a:solidFill>
              </a:rPr>
              <a:t>Elektronik sağlık kayıtlarının yukarıda anlatılan özelliklere ilave olarak beş özelliğin daha olması gerektiğini önermektedir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tabLst>
                <a:tab pos="803275" algn="l"/>
              </a:tabLst>
            </a:pPr>
            <a:r>
              <a:rPr lang="tr-TR" b="1" dirty="0" smtClean="0"/>
              <a:t>Esnek veri giriş yeteneği: </a:t>
            </a:r>
          </a:p>
          <a:p>
            <a:endParaRPr lang="tr-TR" dirty="0" smtClean="0"/>
          </a:p>
          <a:p>
            <a:r>
              <a:rPr lang="tr-TR" dirty="0" smtClean="0"/>
              <a:t>Elektronik hasta kayıt sistemleri kurulmasında önem verilmesi gereken temel konulardan biri, verilerin sağlık bakımının verildiği yerde ve sağlık bakım hizmeti veren personel tarafından girilmesidir. </a:t>
            </a:r>
          </a:p>
          <a:p>
            <a:endParaRPr lang="tr-TR" dirty="0" smtClean="0"/>
          </a:p>
          <a:p>
            <a:r>
              <a:rPr lang="tr-TR" dirty="0" smtClean="0"/>
              <a:t>Hasta kayıtlarının doğruluğunu, tamlığını ve kolay bir biçimde girilmesini sağlayacak ara yüzlerin geliştirilmesi, elektronik hasta kayıt sistemlerinin özellikle hekimler tarafından kabul edilmesinin kolaylaştırılması ve yaygınlaştırılması açısından çok önemlidir. </a:t>
            </a:r>
          </a:p>
          <a:p>
            <a:endParaRPr lang="tr-TR" dirty="0" smtClean="0"/>
          </a:p>
          <a:p>
            <a:r>
              <a:rPr lang="tr-TR" dirty="0" smtClean="0"/>
              <a:t>Günümüzde hasta verilerinin yapılandırılmış ve kodlanmış bir şekilde kaydedilmesi için en yaygın kullanılan teknolojiler doğal dil işleme ve yapılandırılmış veri giriş teknolojileridir.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dirty="0" smtClean="0">
                <a:solidFill>
                  <a:srgbClr val="FF0000"/>
                </a:solidFill>
              </a:rPr>
              <a:t>Elektronik sağlık kayıtlarının yukarıda anlatılan özelliklere ilave olarak beş özelliğin daha olması gerektiğini önermektedir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dirty="0" smtClean="0"/>
              <a:t>Klinik verilerin sunulmasında ergonomik ekran tasarımları: </a:t>
            </a:r>
          </a:p>
          <a:p>
            <a:endParaRPr lang="tr-TR" dirty="0" smtClean="0"/>
          </a:p>
          <a:p>
            <a:r>
              <a:rPr lang="tr-TR" dirty="0" smtClean="0"/>
              <a:t>Kullanıcıların ayaktan ve yatarak tedavi gören hastaların verilerine zamana, kaynağa veya probleme yönelik olarak kolaylıkla ulaşabilecekleri; </a:t>
            </a:r>
          </a:p>
          <a:p>
            <a:endParaRPr lang="tr-TR" dirty="0" smtClean="0"/>
          </a:p>
          <a:p>
            <a:r>
              <a:rPr lang="tr-TR" dirty="0" smtClean="0"/>
              <a:t>aktif problem listesine göre hastalarını takip edebilecekleri; </a:t>
            </a:r>
          </a:p>
          <a:p>
            <a:endParaRPr lang="tr-TR" dirty="0" smtClean="0"/>
          </a:p>
          <a:p>
            <a:r>
              <a:rPr lang="tr-TR" dirty="0" smtClean="0"/>
              <a:t>günlük tıbbi uygulamalara ve iş akışlarına uygun ergonomik ekran tasarımlarının geliştirilmesi gerekmektedir. </a:t>
            </a:r>
          </a:p>
          <a:p>
            <a:endParaRPr lang="tr-TR" dirty="0" smtClean="0"/>
          </a:p>
          <a:p>
            <a:r>
              <a:rPr lang="tr-TR" dirty="0" smtClean="0"/>
              <a:t>Öğrenilmesi ve kullanılması kolay sistemlerin oluşturulması elektronik hasta kayıt sistemlerinin sağlık profesyonelleri tarafından kabul edilmesi açısından yaşamsal bir öneme sahiptir.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Elektronik sağlık kayıtlarının yukarıda anlatılan özelliklere ilave olarak beş özelliğin daha olması gerektiğini önermektedir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dirty="0" smtClean="0"/>
              <a:t>Otomasyon desteği: </a:t>
            </a:r>
          </a:p>
          <a:p>
            <a:r>
              <a:rPr lang="tr-TR" dirty="0" smtClean="0"/>
              <a:t>Günümüzde sağlık hizmetlerinde kullanılan </a:t>
            </a:r>
          </a:p>
          <a:p>
            <a:endParaRPr lang="tr-TR" dirty="0" smtClean="0"/>
          </a:p>
          <a:p>
            <a:r>
              <a:rPr lang="tr-TR" dirty="0" err="1" smtClean="0"/>
              <a:t>laboratuvar</a:t>
            </a:r>
            <a:r>
              <a:rPr lang="tr-TR" dirty="0" smtClean="0"/>
              <a:t> cihazları, </a:t>
            </a:r>
          </a:p>
          <a:p>
            <a:r>
              <a:rPr lang="tr-TR" dirty="0" smtClean="0"/>
              <a:t>radyolojik görüntüleme cihazları, </a:t>
            </a:r>
          </a:p>
          <a:p>
            <a:r>
              <a:rPr lang="tr-TR" dirty="0" smtClean="0"/>
              <a:t>hasta başı monitörlerine bağlanan vantilatör, </a:t>
            </a:r>
          </a:p>
          <a:p>
            <a:r>
              <a:rPr lang="tr-TR" dirty="0" err="1" smtClean="0"/>
              <a:t>intravenöz</a:t>
            </a:r>
            <a:r>
              <a:rPr lang="tr-TR" dirty="0" smtClean="0"/>
              <a:t> pompa gibi pek çok tıbbi cihaz hasta verisi üretmekte ve </a:t>
            </a:r>
          </a:p>
          <a:p>
            <a:r>
              <a:rPr lang="tr-TR" dirty="0" smtClean="0"/>
              <a:t>klinik bilgi sistemlerine veri transferi yapabilecek özelliklere sahiptir. </a:t>
            </a:r>
          </a:p>
          <a:p>
            <a:endParaRPr lang="tr-TR" dirty="0" smtClean="0"/>
          </a:p>
          <a:p>
            <a:r>
              <a:rPr lang="tr-TR" dirty="0" smtClean="0"/>
              <a:t>Verilerin üretildiği yerde sisteme girilmesi ilkesi uyarınca, elektronik hasta kayıt sistemlerinin bu tip cihazlardan veri transferine imkân sağlayacak veri iletişim standartlarını destekleyecek bir şekilde geliştirilmesi gerekmektedir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dirty="0" smtClean="0">
                <a:solidFill>
                  <a:srgbClr val="FF0000"/>
                </a:solidFill>
              </a:rPr>
              <a:t>Elektronik sağlık kayıtlarının yukarıda anlatılan özelliklere ilave olarak beş özelliğin daha olması gerektiğini önermektedir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 hangingPunct="0"/>
            <a:r>
              <a:rPr lang="tr-TR" b="1" dirty="0" smtClean="0"/>
              <a:t>Klinik Veri Sözlüğü: </a:t>
            </a:r>
          </a:p>
          <a:p>
            <a:pPr lvl="0" hangingPunct="0"/>
            <a:r>
              <a:rPr lang="tr-TR" dirty="0" smtClean="0"/>
              <a:t>Klinik veri sözlükleri özelikle doğal dil anlama ile ilgili işlevleri desteklemek için kullanılırlar. </a:t>
            </a:r>
          </a:p>
          <a:p>
            <a:pPr lvl="0" hangingPunct="0"/>
            <a:endParaRPr lang="tr-TR" dirty="0" smtClean="0"/>
          </a:p>
          <a:p>
            <a:pPr lvl="0" hangingPunct="0"/>
            <a:r>
              <a:rPr lang="tr-TR" dirty="0" smtClean="0"/>
              <a:t>Kodlama ve sınıflandırma işlevleri içeren bir EHK doğal olarak iyi bir Klinik veri Sözlüğü desteğine sahip olmalıdır. </a:t>
            </a:r>
          </a:p>
          <a:p>
            <a:r>
              <a:rPr lang="tr-TR" dirty="0" smtClean="0"/>
              <a:t> </a:t>
            </a:r>
          </a:p>
          <a:p>
            <a:pPr lvl="0" hangingPunct="0"/>
            <a:r>
              <a:rPr lang="tr-TR" b="1" dirty="0" smtClean="0"/>
              <a:t>Klinik Veri </a:t>
            </a:r>
            <a:r>
              <a:rPr lang="tr-TR" b="1" dirty="0" err="1" smtClean="0"/>
              <a:t>Repository’si</a:t>
            </a:r>
            <a:r>
              <a:rPr lang="tr-TR" b="1" dirty="0" smtClean="0"/>
              <a:t>: </a:t>
            </a:r>
          </a:p>
          <a:p>
            <a:pPr lvl="0" hangingPunct="0"/>
            <a:r>
              <a:rPr lang="tr-TR" dirty="0" smtClean="0"/>
              <a:t>Hastaların bilgilerinin yanı sıra klinik veri sözlükleri, tanı kodları gibi destekleyici başka bilgilerinde bulunduğu bir veri havuzunu tanımlamaktadır. </a:t>
            </a:r>
          </a:p>
          <a:p>
            <a:pPr lvl="0" hangingPunct="0"/>
            <a:endParaRPr lang="tr-TR" dirty="0" smtClean="0"/>
          </a:p>
          <a:p>
            <a:pPr lvl="0" hangingPunct="0"/>
            <a:r>
              <a:rPr lang="tr-TR" dirty="0" smtClean="0"/>
              <a:t>Bu kavram özellikle hastalık kaydından sağlık kaydına geçilmesi aşamasında ve kurumların tüm bilgi teknolojileri gereksinimlerini karşılamak için kurulacak veri tabanlarının bir sonraki neslini temsil etmektedir.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Elektronik sağlık kayıtlarının yukarıda anlatılan özelliklere ilave olarak beş özelliğin daha olması gerektiğini önermektedir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hangingPunct="0"/>
            <a:r>
              <a:rPr lang="tr-TR" b="1" dirty="0" smtClean="0"/>
              <a:t>Hasta başı veri giriş ve gösterimini desteklemelidir. </a:t>
            </a:r>
          </a:p>
          <a:p>
            <a:pPr lvl="0" hangingPunct="0"/>
            <a:r>
              <a:rPr lang="tr-TR" dirty="0" smtClean="0"/>
              <a:t>Hastanın tedavi aldığı noktada verinin girilmesine olanak tanımalıdır. </a:t>
            </a:r>
          </a:p>
          <a:p>
            <a:pPr lvl="0" hangingPunct="0"/>
            <a:r>
              <a:rPr lang="tr-TR" dirty="0" smtClean="0"/>
              <a:t>Hasta başı terminalleri, tablet PC uygulamaları hızla yaygınlaşmaktadır. </a:t>
            </a:r>
          </a:p>
          <a:p>
            <a:pPr marL="0" indent="0">
              <a:buNone/>
            </a:pPr>
            <a:r>
              <a:rPr lang="tr-TR" dirty="0" smtClean="0"/>
              <a:t> </a:t>
            </a:r>
          </a:p>
          <a:p>
            <a:pPr lvl="0" hangingPunct="0"/>
            <a:r>
              <a:rPr lang="tr-TR" b="1" dirty="0" smtClean="0"/>
              <a:t>Klinik Verilerin Sunulmasında Ergonomik Ekran Tasarımları: </a:t>
            </a:r>
          </a:p>
          <a:p>
            <a:pPr lvl="0" hangingPunct="0"/>
            <a:r>
              <a:rPr lang="tr-TR" dirty="0" smtClean="0"/>
              <a:t>Ekranların tasarımı kullanıcılar açısından son derece önemlidir. </a:t>
            </a:r>
          </a:p>
          <a:p>
            <a:pPr lvl="0" hangingPunct="0"/>
            <a:r>
              <a:rPr lang="tr-TR" dirty="0" smtClean="0"/>
              <a:t>Bu nedenle tasarımlar yapılırken kullanıcıların görüşünün alınması kullanıcıların sistemin kabulünü kolaylaştırır. </a:t>
            </a:r>
          </a:p>
          <a:p>
            <a:pPr lvl="0" hangingPunct="0"/>
            <a:r>
              <a:rPr lang="tr-TR" dirty="0"/>
              <a:t>E</a:t>
            </a:r>
            <a:r>
              <a:rPr lang="tr-TR" dirty="0" smtClean="0"/>
              <a:t>kranlar, kullanıcı dostu olarak düzenlenmelidir. </a:t>
            </a:r>
          </a:p>
          <a:p>
            <a:r>
              <a:rPr lang="tr-TR" dirty="0" smtClean="0"/>
              <a:t> </a:t>
            </a:r>
          </a:p>
          <a:p>
            <a:pPr lvl="0" hangingPunct="0"/>
            <a:r>
              <a:rPr lang="tr-TR" b="1" dirty="0" smtClean="0"/>
              <a:t>Klinik Süreçleri Desteklemeli (</a:t>
            </a:r>
            <a:r>
              <a:rPr lang="tr-TR" b="1" dirty="0" err="1" smtClean="0"/>
              <a:t>Anticipates</a:t>
            </a:r>
            <a:r>
              <a:rPr lang="tr-TR" b="1" dirty="0" smtClean="0"/>
              <a:t> </a:t>
            </a:r>
            <a:r>
              <a:rPr lang="tr-TR" b="1" dirty="0" err="1" smtClean="0"/>
              <a:t>clinical</a:t>
            </a:r>
            <a:r>
              <a:rPr lang="tr-TR" b="1" dirty="0" smtClean="0"/>
              <a:t> </a:t>
            </a:r>
            <a:r>
              <a:rPr lang="tr-TR" b="1" dirty="0" err="1" smtClean="0"/>
              <a:t>process</a:t>
            </a:r>
            <a:r>
              <a:rPr lang="tr-TR" b="1" dirty="0" smtClean="0"/>
              <a:t>): </a:t>
            </a:r>
          </a:p>
          <a:p>
            <a:pPr lvl="0" hangingPunct="0"/>
            <a:r>
              <a:rPr lang="tr-TR" dirty="0" err="1" smtClean="0"/>
              <a:t>EHK’nın</a:t>
            </a:r>
            <a:r>
              <a:rPr lang="tr-TR" dirty="0" smtClean="0"/>
              <a:t> klinik süreçleri desteklemesi olmazsa olmaz şartlardan biridir. Klinik süreçler </a:t>
            </a:r>
            <a:r>
              <a:rPr lang="tr-TR" dirty="0" err="1" smtClean="0"/>
              <a:t>EHK’nın</a:t>
            </a:r>
            <a:r>
              <a:rPr lang="tr-TR" dirty="0" smtClean="0"/>
              <a:t> temel dayanağıdır. </a:t>
            </a:r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i="1" dirty="0" smtClean="0">
                <a:solidFill>
                  <a:srgbClr val="FF0000"/>
                </a:solidFill>
              </a:rPr>
              <a:t>Elektronik Sağlık Kayıt Sistemlerinin Faydaları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Hasta kayıtlarının elektronik ortamda tutulmasının sağlayacağı en önemli fayda;</a:t>
            </a:r>
          </a:p>
          <a:p>
            <a:endParaRPr lang="tr-TR" dirty="0" smtClean="0"/>
          </a:p>
          <a:p>
            <a:r>
              <a:rPr lang="tr-TR" dirty="0" smtClean="0"/>
              <a:t>hastanın yaşamı boyunca ve kendisine yapılacak tıbbi müdahaleler sırasında, </a:t>
            </a:r>
          </a:p>
          <a:p>
            <a:endParaRPr lang="tr-TR" dirty="0" smtClean="0"/>
          </a:p>
          <a:p>
            <a:r>
              <a:rPr lang="tr-TR" dirty="0" smtClean="0"/>
              <a:t>bilgisayar ortamındaki bu bilgilerin ihtiyaç duyulduğu zaman, </a:t>
            </a:r>
          </a:p>
          <a:p>
            <a:endParaRPr lang="tr-TR" dirty="0" smtClean="0"/>
          </a:p>
          <a:p>
            <a:r>
              <a:rPr lang="tr-TR" dirty="0" smtClean="0"/>
              <a:t>herhangi bir noktadan ve hızlı bir şekilde erişilebilir olmasıdır. </a:t>
            </a:r>
          </a:p>
          <a:p>
            <a:endParaRPr lang="tr-TR" dirty="0" smtClean="0"/>
          </a:p>
          <a:p>
            <a:r>
              <a:rPr lang="tr-TR" dirty="0" smtClean="0"/>
              <a:t>Farklı bölgelerdeki hasta bilgilerinin erişilebilir olması konusunda yapılan araştırma ve uygulamaların hepsi, bu özelliğin kazanılmasıyla sağlanacak teşhis ve tedavi işlemlerinin etkinliğini vurgulamaktadır.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i="1" dirty="0" smtClean="0">
                <a:solidFill>
                  <a:srgbClr val="FF0000"/>
                </a:solidFill>
              </a:rPr>
              <a:t>Elektronik Sağlık Kayıt Sistemlerinin Faydaları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Elektronik hasta kayıtları, sağlık </a:t>
            </a:r>
            <a:r>
              <a:rPr lang="tr-TR" b="1" dirty="0" smtClean="0"/>
              <a:t>hizmetlerinin sunum kalitesinin geliştirilmesinde </a:t>
            </a:r>
            <a:r>
              <a:rPr lang="tr-TR" dirty="0" smtClean="0"/>
              <a:t>önemli etkiye sahiptir. </a:t>
            </a:r>
          </a:p>
          <a:p>
            <a:r>
              <a:rPr lang="tr-TR" dirty="0" smtClean="0"/>
              <a:t>Bu etki en belirgin olarak </a:t>
            </a:r>
            <a:r>
              <a:rPr lang="tr-TR" b="1" dirty="0" smtClean="0"/>
              <a:t>üç şekilde </a:t>
            </a:r>
            <a:r>
              <a:rPr lang="tr-TR" dirty="0" smtClean="0"/>
              <a:t>görülmektedir:</a:t>
            </a:r>
          </a:p>
          <a:p>
            <a:pPr lvl="0"/>
            <a:endParaRPr lang="tr-TR" dirty="0" smtClean="0"/>
          </a:p>
          <a:p>
            <a:pPr lvl="0"/>
            <a:r>
              <a:rPr lang="tr-TR" dirty="0" smtClean="0"/>
              <a:t>Elektronik hasta kayıtları, sağlık hizmeti veren personelin sağlık bakımı için ihtiyaç duyacağı verilere </a:t>
            </a:r>
          </a:p>
          <a:p>
            <a:pPr lvl="0"/>
            <a:endParaRPr lang="tr-TR" dirty="0" smtClean="0"/>
          </a:p>
          <a:p>
            <a:pPr lvl="0"/>
            <a:r>
              <a:rPr lang="tr-TR" dirty="0" smtClean="0"/>
              <a:t>daha iyi ve daha hızlı bir şekilde ulaşım, </a:t>
            </a:r>
          </a:p>
          <a:p>
            <a:pPr lvl="0"/>
            <a:r>
              <a:rPr lang="tr-TR" dirty="0" smtClean="0"/>
              <a:t>daha iyi kalitede veriler ve </a:t>
            </a:r>
          </a:p>
          <a:p>
            <a:pPr lvl="0"/>
            <a:r>
              <a:rPr lang="tr-TR" dirty="0" smtClean="0"/>
              <a:t>verileri çok yönlü olarak sunma imkânı sağlayarak </a:t>
            </a:r>
          </a:p>
          <a:p>
            <a:pPr lvl="0"/>
            <a:endParaRPr lang="tr-TR" dirty="0" smtClean="0"/>
          </a:p>
          <a:p>
            <a:pPr lvl="0"/>
            <a:r>
              <a:rPr lang="tr-TR" dirty="0" smtClean="0"/>
              <a:t>verilerin sağlık bakımının kalitesini artırmaktadır.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i="1" dirty="0" smtClean="0">
                <a:solidFill>
                  <a:srgbClr val="FF0000"/>
                </a:solidFill>
              </a:rPr>
              <a:t>Elektronik Sağlık Kayıt Sistemlerinin Faydaları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tr-TR" dirty="0" smtClean="0"/>
              <a:t>Elektronik hasta kayıtları, </a:t>
            </a:r>
          </a:p>
          <a:p>
            <a:pPr lvl="0"/>
            <a:r>
              <a:rPr lang="tr-TR" dirty="0" smtClean="0"/>
              <a:t>sağlık bakımının sonuçlarının ölçülebilmesi için gerekli klinik verilere </a:t>
            </a:r>
          </a:p>
          <a:p>
            <a:pPr lvl="0"/>
            <a:endParaRPr lang="tr-TR" dirty="0" smtClean="0"/>
          </a:p>
          <a:p>
            <a:pPr lvl="0"/>
            <a:r>
              <a:rPr lang="tr-TR" dirty="0" smtClean="0"/>
              <a:t>elektronik olarak ulaşılmasını sağlayarak, </a:t>
            </a:r>
          </a:p>
          <a:p>
            <a:pPr lvl="0"/>
            <a:endParaRPr lang="tr-TR" dirty="0" smtClean="0"/>
          </a:p>
          <a:p>
            <a:pPr lvl="0"/>
            <a:r>
              <a:rPr lang="tr-TR" dirty="0" smtClean="0"/>
              <a:t>performansa dayalı bakım kalitesi değerlendirme çalışmalarının daha kolay yapılabilmesini sağlamakta ve </a:t>
            </a:r>
          </a:p>
          <a:p>
            <a:pPr lvl="0"/>
            <a:endParaRPr lang="tr-TR" dirty="0" smtClean="0"/>
          </a:p>
          <a:p>
            <a:pPr lvl="0"/>
            <a:r>
              <a:rPr lang="tr-TR" dirty="0" smtClean="0"/>
              <a:t>sürekli kalite iyileştirilme çalışmalarına önemli katkılar sağlamaktadır.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i="1" dirty="0" smtClean="0">
                <a:solidFill>
                  <a:srgbClr val="FF0000"/>
                </a:solidFill>
              </a:rPr>
              <a:t>Elektronik Sağlık Kayıt Sistemlerinin Faydaları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smtClean="0"/>
              <a:t>Elektronik hasta kayıtları, maliyetleri düşürerek ve personelin verimliliğini artırarak sağlık bakım kuruluşlarının etkililiğini artırmaktadır.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KAYNAKÇA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dirty="0" smtClean="0"/>
              <a:t>T.C. </a:t>
            </a:r>
            <a:r>
              <a:rPr lang="tr-TR" smtClean="0"/>
              <a:t>ANADOLU ÜNİVERSİTESİ YAYINI NO: 2862 AÇIKÖĞRETİM FAKÜLTESİ YAYINI NO: 1819 SAĞLIK KURUMLARINDA BİLGİ SİSTEMLERİ</a:t>
            </a:r>
            <a:r>
              <a:rPr lang="tr-TR" smtClean="0">
                <a:solidFill>
                  <a:srgbClr val="FF0000"/>
                </a:solidFill>
              </a:rPr>
              <a:t> 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1722</Words>
  <Application>Microsoft Office PowerPoint</Application>
  <PresentationFormat>Ekran Gösterisi (4:3)</PresentationFormat>
  <Paragraphs>289</Paragraphs>
  <Slides>33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4" baseType="lpstr">
      <vt:lpstr>Ofis Teması</vt:lpstr>
      <vt:lpstr>SAĞLIK BİLGİ SİSTEMLERİ</vt:lpstr>
      <vt:lpstr>Tıbbi Kayıt</vt:lpstr>
      <vt:lpstr>Slayt 3</vt:lpstr>
      <vt:lpstr>Slayt 4</vt:lpstr>
      <vt:lpstr>Tıbbi kayıt</vt:lpstr>
      <vt:lpstr>Kâğıda Dayalı Hasta Kayıtlarının Güçlü  Yönleri</vt:lpstr>
      <vt:lpstr>Kâğıda Dayalı Hasta Kayıtlarının Zayıf Yönleri</vt:lpstr>
      <vt:lpstr>Kâğıda Dayalı Hasta Kayıtlarının Zayıf Yönleri</vt:lpstr>
      <vt:lpstr>Kâğıda Dayalı Hasta Kayıtlarının Zayıf Yönleri</vt:lpstr>
      <vt:lpstr>Kâğıda Dayalı Hasta Kayıtlarının Zayıf Yönleri</vt:lpstr>
      <vt:lpstr>Elektronik Sağlık Kayıt Sistemleri</vt:lpstr>
      <vt:lpstr>Elektronik Sağlık Kayıt Sistemleri</vt:lpstr>
      <vt:lpstr>Elektronik Sağlık Kayıt Sistemleri</vt:lpstr>
      <vt:lpstr>Elektronik Sağlık Kayıt Sistemleri</vt:lpstr>
      <vt:lpstr>Elektronik Sağlık Kayıt Sistemleri</vt:lpstr>
      <vt:lpstr>Elektronik Sağlık Kayıt Sistemleri</vt:lpstr>
      <vt:lpstr>Elektronik Sağlık Kayıt Sistemleri</vt:lpstr>
      <vt:lpstr>Elektronik Sağlık Kayıt Sistemleri</vt:lpstr>
      <vt:lpstr>Entegre ve fonksiyonel bir elektronik hasta kayıt sisteminin özellikleri şunlardır:</vt:lpstr>
      <vt:lpstr>Entegre ve fonksiyonel bir elektronik hasta kayıt sisteminin özellikleri şunlardır:</vt:lpstr>
      <vt:lpstr>Entegre ve fonksiyonel bir elektronik hasta kayıt sisteminin özellikleri şunlardır:</vt:lpstr>
      <vt:lpstr>Elektronik sağlık kayıtlarının yukarıda anlatılan özelliklere ilave olarak beş özelliğin daha olması gerektiğini önermektedir.</vt:lpstr>
      <vt:lpstr>Elektronik sağlık kayıtlarının yukarıda anlatılan özelliklere ilave olarak beş özelliğin daha olması gerektiğini önermektedir.</vt:lpstr>
      <vt:lpstr>Elektronik sağlık kayıtlarının yukarıda anlatılan özelliklere ilave olarak beş özelliğin daha olması gerektiğini önermektedir</vt:lpstr>
      <vt:lpstr>Elektronik sağlık kayıtlarının yukarıda anlatılan özelliklere ilave olarak beş özelliğin daha olması gerektiğini önermektedir</vt:lpstr>
      <vt:lpstr>Elektronik sağlık kayıtlarının yukarıda anlatılan özelliklere ilave olarak beş özelliğin daha olması gerektiğini önermektedir</vt:lpstr>
      <vt:lpstr>Elektronik sağlık kayıtlarının yukarıda anlatılan özelliklere ilave olarak beş özelliğin daha olması gerektiğini önermektedir</vt:lpstr>
      <vt:lpstr>Elektronik sağlık kayıtlarının yukarıda anlatılan özelliklere ilave olarak beş özelliğin daha olması gerektiğini önermektedir</vt:lpstr>
      <vt:lpstr>Elektronik Sağlık Kayıt Sistemlerinin Faydaları</vt:lpstr>
      <vt:lpstr>Elektronik Sağlık Kayıt Sistemlerinin Faydaları</vt:lpstr>
      <vt:lpstr>Elektronik Sağlık Kayıt Sistemlerinin Faydaları</vt:lpstr>
      <vt:lpstr>Elektronik Sağlık Kayıt Sistemlerinin Faydaları</vt:lpstr>
      <vt:lpstr>KAYNAKÇA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SAĞLIK BİLGİ SİSTEMLERİ</dc:title>
  <cp:lastModifiedBy>FATİH MEHMET ŞAHİN</cp:lastModifiedBy>
  <cp:revision>16</cp:revision>
  <dcterms:modified xsi:type="dcterms:W3CDTF">2020-01-14T21:20:10Z</dcterms:modified>
</cp:coreProperties>
</file>