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9"/>
  </p:handout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7" autoAdjust="0"/>
  </p:normalViewPr>
  <p:slideViewPr>
    <p:cSldViewPr>
      <p:cViewPr varScale="1">
        <p:scale>
          <a:sx n="74" d="100"/>
          <a:sy n="74" d="100"/>
        </p:scale>
        <p:origin x="124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16.1.2020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sz="3200" b="1" dirty="0"/>
              <a:t>Antrenörlük Eğitimi Bölümü</a:t>
            </a: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sz="3200" b="1" dirty="0"/>
              <a:t>Yaşar Doğu Spor Bilimleri Fakültesi</a:t>
            </a:r>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58585" y="4371109"/>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ANT265 - </a:t>
            </a:r>
            <a:r>
              <a:rPr lang="tr-TR" b="1" dirty="0" smtClean="0"/>
              <a:t>Atletizm</a:t>
            </a:r>
            <a:endParaRPr lang="tr-TR" b="1" dirty="0"/>
          </a:p>
          <a:p>
            <a:pPr>
              <a:lnSpc>
                <a:spcPct val="90000"/>
              </a:lnSpc>
            </a:pP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err="1" smtClean="0">
                <a:solidFill>
                  <a:schemeClr val="bg1">
                    <a:lumMod val="50000"/>
                  </a:schemeClr>
                </a:solidFill>
              </a:rPr>
              <a:t>Öğt.Gör</a:t>
            </a:r>
            <a:r>
              <a:rPr lang="tr-TR" altLang="tr-TR" sz="2000" b="1" i="1" dirty="0" smtClean="0">
                <a:solidFill>
                  <a:schemeClr val="bg1">
                    <a:lumMod val="50000"/>
                  </a:schemeClr>
                </a:solidFill>
              </a:rPr>
              <a:t>. Fatma ERMİŞ</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sz="2800" b="1" dirty="0"/>
              <a:t>Gülle Atma branşına ilişkin yarışma kuralları ve araç-gereçler</a:t>
            </a:r>
          </a:p>
        </p:txBody>
      </p:sp>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733800" y="4121378"/>
            <a:ext cx="1676400" cy="762000"/>
          </a:xfrm>
        </p:spPr>
        <p:txBody>
          <a:bodyPr/>
          <a:lstStyle/>
          <a:p>
            <a:r>
              <a:rPr lang="tr-TR" altLang="tr-TR" sz="2800" b="1" i="1" dirty="0"/>
              <a:t>6</a:t>
            </a:r>
            <a:r>
              <a:rPr lang="tr-TR" altLang="tr-TR" sz="2800" b="1" i="1" dirty="0" smtClean="0"/>
              <a:t>.Hafta</a:t>
            </a:r>
            <a:endParaRPr lang="tr-TR" altLang="tr-TR" sz="2800" b="1" i="1" dirty="0"/>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 xmlns:a16="http://schemas.microsoft.com/office/drawing/2014/main" id="{5CECEE48-2E7C-42F7-BDD0-3BE516D175F6}"/>
              </a:ext>
            </a:extLst>
          </p:cNvPr>
          <p:cNvSpPr txBox="1">
            <a:spLocks noChangeArrowheads="1"/>
          </p:cNvSpPr>
          <p:nvPr/>
        </p:nvSpPr>
        <p:spPr bwMode="auto">
          <a:xfrm>
            <a:off x="1547664" y="3116718"/>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i="1" dirty="0"/>
              <a:t>ANT265 - </a:t>
            </a:r>
            <a:r>
              <a:rPr lang="tr-TR" sz="3200" b="1" dirty="0"/>
              <a:t>Atletizm</a:t>
            </a:r>
            <a:endParaRPr lang="tr-TR" sz="32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912927"/>
            <a:ext cx="7632848" cy="2816156"/>
          </a:xfrm>
          <a:prstGeom prst="rect">
            <a:avLst/>
          </a:prstGeom>
        </p:spPr>
        <p:txBody>
          <a:bodyPr wrap="square">
            <a:spAutoFit/>
          </a:bodyPr>
          <a:lstStyle/>
          <a:p>
            <a:pPr indent="215900" algn="just">
              <a:spcAft>
                <a:spcPts val="600"/>
              </a:spcAft>
            </a:pPr>
            <a:r>
              <a:rPr lang="tr-TR" dirty="0">
                <a:latin typeface="Calibri" panose="020F0502020204030204" pitchFamily="34" charset="0"/>
                <a:ea typeface="Meiryo" panose="020B0604030504040204" pitchFamily="34" charset="-128"/>
                <a:cs typeface="Times New Roman" panose="02020603050405020304" pitchFamily="18" charset="0"/>
              </a:rPr>
              <a:t> Küresel bir ağırlığın omuzdan fırlatılmasına dayanan pist ve alan sporu. </a:t>
            </a:r>
          </a:p>
          <a:p>
            <a:pPr indent="215900" algn="just">
              <a:spcAft>
                <a:spcPts val="600"/>
              </a:spcAft>
            </a:pPr>
            <a:r>
              <a:rPr lang="tr-TR" dirty="0">
                <a:latin typeface="Calibri" panose="020F0502020204030204" pitchFamily="34" charset="0"/>
                <a:ea typeface="Meiryo" panose="020B0604030504040204" pitchFamily="34" charset="-128"/>
                <a:cs typeface="Times New Roman" panose="02020603050405020304" pitchFamily="18" charset="0"/>
              </a:rPr>
              <a:t>      Eski taş fırlatma sporundan biridir</a:t>
            </a:r>
            <a:r>
              <a:rPr lang="tr-TR" dirty="0" smtClean="0">
                <a:latin typeface="Calibri" panose="020F0502020204030204" pitchFamily="34" charset="0"/>
                <a:ea typeface="Meiryo" panose="020B0604030504040204" pitchFamily="34" charset="-128"/>
                <a:cs typeface="Times New Roman" panose="02020603050405020304" pitchFamily="18" charset="0"/>
              </a:rPr>
              <a:t>, geliştirilmiştir</a:t>
            </a:r>
            <a:r>
              <a:rPr lang="tr-TR" dirty="0">
                <a:latin typeface="Calibri" panose="020F0502020204030204" pitchFamily="34" charset="0"/>
                <a:ea typeface="Meiryo" panose="020B0604030504040204" pitchFamily="34" charset="-128"/>
                <a:cs typeface="Times New Roman" panose="02020603050405020304" pitchFamily="18" charset="0"/>
              </a:rPr>
              <a:t>.</a:t>
            </a:r>
          </a:p>
          <a:p>
            <a:pPr indent="215900" algn="just">
              <a:spcAft>
                <a:spcPts val="600"/>
              </a:spcAft>
            </a:pPr>
            <a:r>
              <a:rPr lang="tr-TR" dirty="0">
                <a:latin typeface="Calibri" panose="020F0502020204030204" pitchFamily="34" charset="0"/>
                <a:ea typeface="Meiryo" panose="020B0604030504040204" pitchFamily="34" charset="-128"/>
                <a:cs typeface="Times New Roman" panose="02020603050405020304" pitchFamily="18" charset="0"/>
              </a:rPr>
              <a:t>Gülle, eski taş fırlatma sporundan geliştirilmiştir. Taş yerine gülle (top güllesi) ilk kez İngiliz ordusundaki spor gruplarınca kullanıldı. </a:t>
            </a:r>
          </a:p>
          <a:p>
            <a:pPr indent="215900" algn="just">
              <a:spcAft>
                <a:spcPts val="600"/>
              </a:spcAft>
            </a:pPr>
            <a:r>
              <a:rPr lang="tr-TR" dirty="0">
                <a:latin typeface="Calibri" panose="020F0502020204030204" pitchFamily="34" charset="0"/>
                <a:ea typeface="Meiryo" panose="020B0604030504040204" pitchFamily="34" charset="-128"/>
                <a:cs typeface="Times New Roman" panose="02020603050405020304" pitchFamily="18" charset="0"/>
              </a:rPr>
              <a:t>Önceleri güllenin ağırlığı 3,23 – 10,9 kg. arasında değişmekteydi. 1896’daki ilk modern Olimpiyat Oyunları’nda ve uluslararası karşılaşmalarda, erkeklerde 7,26 kg. ve bayanlarda 4 kg’lık standart ağırlıklı gülleler kullanılmaya başlandı. </a:t>
            </a:r>
            <a:br>
              <a:rPr lang="tr-TR" dirty="0">
                <a:latin typeface="Calibri" panose="020F0502020204030204" pitchFamily="34" charset="0"/>
                <a:ea typeface="Meiryo" panose="020B0604030504040204" pitchFamily="34" charset="-128"/>
                <a:cs typeface="Times New Roman" panose="02020603050405020304" pitchFamily="18" charset="0"/>
              </a:rPr>
            </a:br>
            <a:r>
              <a:rPr lang="tr-TR" dirty="0">
                <a:latin typeface="Calibri" panose="020F0502020204030204" pitchFamily="34" charset="0"/>
                <a:ea typeface="Meiryo" panose="020B0604030504040204" pitchFamily="34" charset="-128"/>
                <a:cs typeface="Times New Roman" panose="02020603050405020304" pitchFamily="18" charset="0"/>
              </a:rPr>
              <a:t>Geçmişte gülle atıcıları bakış yönünün atış yönüyle dik açı yaptığı bir duruşla atışa başlardı. </a:t>
            </a:r>
            <a:endParaRPr lang="tr-TR" dirty="0"/>
          </a:p>
        </p:txBody>
      </p:sp>
    </p:spTree>
    <p:extLst>
      <p:ext uri="{BB962C8B-B14F-4D97-AF65-F5344CB8AC3E}">
        <p14:creationId xmlns:p14="http://schemas.microsoft.com/office/powerpoint/2010/main" val="427623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11560" y="1266870"/>
            <a:ext cx="7200800" cy="3647152"/>
          </a:xfrm>
          <a:prstGeom prst="rect">
            <a:avLst/>
          </a:prstGeom>
        </p:spPr>
        <p:txBody>
          <a:bodyPr wrap="square">
            <a:spAutoFit/>
          </a:bodyPr>
          <a:lstStyle/>
          <a:p>
            <a:pPr indent="215900" algn="just">
              <a:spcAft>
                <a:spcPts val="600"/>
              </a:spcAft>
            </a:pPr>
            <a:endParaRPr lang="tr-TR" dirty="0" smtClean="0">
              <a:latin typeface="Calibri" panose="020F0502020204030204" pitchFamily="34" charset="0"/>
              <a:ea typeface="Meiryo" panose="020B0604030504040204" pitchFamily="34" charset="-128"/>
              <a:cs typeface="Times New Roman" panose="02020603050405020304" pitchFamily="18" charset="0"/>
            </a:endParaRPr>
          </a:p>
          <a:p>
            <a:pPr indent="215900" algn="just">
              <a:spcAft>
                <a:spcPts val="600"/>
              </a:spcAft>
            </a:pPr>
            <a:r>
              <a:rPr lang="tr-TR" dirty="0" smtClean="0">
                <a:latin typeface="Calibri" panose="020F0502020204030204" pitchFamily="34" charset="0"/>
                <a:ea typeface="Meiryo" panose="020B0604030504040204" pitchFamily="34" charset="-128"/>
                <a:cs typeface="Times New Roman" panose="02020603050405020304" pitchFamily="18" charset="0"/>
              </a:rPr>
              <a:t>1950’lerde </a:t>
            </a:r>
            <a:r>
              <a:rPr lang="tr-TR" dirty="0" err="1">
                <a:latin typeface="Calibri" panose="020F0502020204030204" pitchFamily="34" charset="0"/>
                <a:ea typeface="Meiryo" panose="020B0604030504040204" pitchFamily="34" charset="-128"/>
                <a:cs typeface="Times New Roman" panose="02020603050405020304" pitchFamily="18" charset="0"/>
              </a:rPr>
              <a:t>Parry</a:t>
            </a:r>
            <a:r>
              <a:rPr lang="tr-TR" dirty="0">
                <a:latin typeface="Calibri" panose="020F0502020204030204" pitchFamily="34" charset="0"/>
                <a:ea typeface="Meiryo" panose="020B0604030504040204" pitchFamily="34" charset="-128"/>
                <a:cs typeface="Times New Roman" panose="02020603050405020304" pitchFamily="18" charset="0"/>
              </a:rPr>
              <a:t> </a:t>
            </a:r>
            <a:r>
              <a:rPr lang="tr-TR" dirty="0" err="1">
                <a:latin typeface="Calibri" panose="020F0502020204030204" pitchFamily="34" charset="0"/>
                <a:ea typeface="Meiryo" panose="020B0604030504040204" pitchFamily="34" charset="-128"/>
                <a:cs typeface="Times New Roman" panose="02020603050405020304" pitchFamily="18" charset="0"/>
              </a:rPr>
              <a:t>O’Brien</a:t>
            </a:r>
            <a:r>
              <a:rPr lang="tr-TR" dirty="0">
                <a:latin typeface="Calibri" panose="020F0502020204030204" pitchFamily="34" charset="0"/>
                <a:ea typeface="Meiryo" panose="020B0604030504040204" pitchFamily="34" charset="-128"/>
                <a:cs typeface="Times New Roman" panose="02020603050405020304" pitchFamily="18" charset="0"/>
              </a:rPr>
              <a:t> (USA) atış yönüne sırtı dönük bir duruşla atışa başlama tekniğini geliştirdi. Böylece 90 derece yerine 180 derecelik bir dönüş yaparak gülleyi daha uzağa atma olanağını buldu. Gülle atmada çok başarılı olan </a:t>
            </a:r>
            <a:r>
              <a:rPr lang="tr-TR" dirty="0" err="1">
                <a:latin typeface="Calibri" panose="020F0502020204030204" pitchFamily="34" charset="0"/>
                <a:ea typeface="Meiryo" panose="020B0604030504040204" pitchFamily="34" charset="-128"/>
                <a:cs typeface="Times New Roman" panose="02020603050405020304" pitchFamily="18" charset="0"/>
              </a:rPr>
              <a:t>O’Brien’nin</a:t>
            </a:r>
            <a:r>
              <a:rPr lang="tr-TR" dirty="0">
                <a:latin typeface="Calibri" panose="020F0502020204030204" pitchFamily="34" charset="0"/>
                <a:ea typeface="Meiryo" panose="020B0604030504040204" pitchFamily="34" charset="-128"/>
                <a:cs typeface="Times New Roman" panose="02020603050405020304" pitchFamily="18" charset="0"/>
              </a:rPr>
              <a:t> tekniği bütün dünyada benimsendi. </a:t>
            </a:r>
            <a:r>
              <a:rPr lang="tr-TR" dirty="0" err="1">
                <a:latin typeface="Calibri" panose="020F0502020204030204" pitchFamily="34" charset="0"/>
                <a:ea typeface="Meiryo" panose="020B0604030504040204" pitchFamily="34" charset="-128"/>
                <a:cs typeface="Times New Roman" panose="02020603050405020304" pitchFamily="18" charset="0"/>
              </a:rPr>
              <a:t>Randy</a:t>
            </a:r>
            <a:r>
              <a:rPr lang="tr-TR" dirty="0">
                <a:latin typeface="Calibri" panose="020F0502020204030204" pitchFamily="34" charset="0"/>
                <a:ea typeface="Meiryo" panose="020B0604030504040204" pitchFamily="34" charset="-128"/>
                <a:cs typeface="Times New Roman" panose="02020603050405020304" pitchFamily="18" charset="0"/>
              </a:rPr>
              <a:t> </a:t>
            </a:r>
            <a:r>
              <a:rPr lang="tr-TR" dirty="0" err="1">
                <a:latin typeface="Calibri" panose="020F0502020204030204" pitchFamily="34" charset="0"/>
                <a:ea typeface="Meiryo" panose="020B0604030504040204" pitchFamily="34" charset="-128"/>
                <a:cs typeface="Times New Roman" panose="02020603050405020304" pitchFamily="18" charset="0"/>
              </a:rPr>
              <a:t>Matson</a:t>
            </a:r>
            <a:r>
              <a:rPr lang="tr-TR" dirty="0">
                <a:latin typeface="Calibri" panose="020F0502020204030204" pitchFamily="34" charset="0"/>
                <a:ea typeface="Meiryo" panose="020B0604030504040204" pitchFamily="34" charset="-128"/>
                <a:cs typeface="Times New Roman" panose="02020603050405020304" pitchFamily="18" charset="0"/>
              </a:rPr>
              <a:t> (USA) 1965’te dünya rekorunu 21 m’nin üzerine çıkardı. Daha sonra rekor 22 m’yi aştı.</a:t>
            </a:r>
          </a:p>
          <a:p>
            <a:pPr indent="215900" algn="just">
              <a:spcAft>
                <a:spcPts val="600"/>
              </a:spcAft>
            </a:pPr>
            <a:r>
              <a:rPr lang="tr-TR" dirty="0">
                <a:latin typeface="Calibri" panose="020F0502020204030204" pitchFamily="34" charset="0"/>
                <a:ea typeface="Meiryo" panose="020B0604030504040204" pitchFamily="34" charset="-128"/>
                <a:cs typeface="Times New Roman" panose="02020603050405020304" pitchFamily="18" charset="0"/>
              </a:rPr>
              <a:t>Gülle atma tekniğindeki sürekli gelişmeler bu alandaki rekor uzaklığın iki katına çıkarılmasını sağlamıştır. Uluslararası Amatör Atletizm Federasyonu’nun (IAAF) kabul ettiği ilk resmî dünya rekoru J. M. Mann’ın (USA) 1876’da elde ettiği 9,44 </a:t>
            </a:r>
            <a:r>
              <a:rPr lang="tr-TR" dirty="0" err="1">
                <a:latin typeface="Calibri" panose="020F0502020204030204" pitchFamily="34" charset="0"/>
                <a:ea typeface="Meiryo" panose="020B0604030504040204" pitchFamily="34" charset="-128"/>
                <a:cs typeface="Times New Roman" panose="02020603050405020304" pitchFamily="18" charset="0"/>
              </a:rPr>
              <a:t>m’lik</a:t>
            </a:r>
            <a:r>
              <a:rPr lang="tr-TR" dirty="0">
                <a:latin typeface="Calibri" panose="020F0502020204030204" pitchFamily="34" charset="0"/>
                <a:ea typeface="Meiryo" panose="020B0604030504040204" pitchFamily="34" charset="-128"/>
                <a:cs typeface="Times New Roman" panose="02020603050405020304" pitchFamily="18" charset="0"/>
              </a:rPr>
              <a:t> derecesidir</a:t>
            </a:r>
            <a:r>
              <a:rPr lang="tr-TR" dirty="0" smtClean="0">
                <a:latin typeface="Calibri" panose="020F0502020204030204" pitchFamily="34" charset="0"/>
                <a:ea typeface="Meiryo" panose="020B0604030504040204" pitchFamily="34" charset="-128"/>
                <a:cs typeface="Times New Roman" panose="02020603050405020304" pitchFamily="18" charset="0"/>
              </a:rPr>
              <a:t>.</a:t>
            </a:r>
          </a:p>
          <a:p>
            <a:pPr indent="215900" algn="just">
              <a:spcAft>
                <a:spcPts val="600"/>
              </a:spcAft>
            </a:pPr>
            <a:endParaRPr lang="tr-TR" dirty="0">
              <a:effectLst/>
              <a:latin typeface="Calibri" panose="020F0502020204030204" pitchFamily="34" charset="0"/>
              <a:ea typeface="Meiryo" panose="020B0604030504040204" pitchFamily="34" charset="-128"/>
              <a:cs typeface="Times New Roman" panose="02020603050405020304" pitchFamily="18" charset="0"/>
            </a:endParaRPr>
          </a:p>
        </p:txBody>
      </p:sp>
    </p:spTree>
    <p:extLst>
      <p:ext uri="{BB962C8B-B14F-4D97-AF65-F5344CB8AC3E}">
        <p14:creationId xmlns:p14="http://schemas.microsoft.com/office/powerpoint/2010/main" val="778278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764704"/>
            <a:ext cx="7704856" cy="4031873"/>
          </a:xfrm>
          <a:prstGeom prst="rect">
            <a:avLst/>
          </a:prstGeom>
        </p:spPr>
        <p:txBody>
          <a:bodyPr wrap="square">
            <a:spAutoFit/>
          </a:bodyPr>
          <a:lstStyle/>
          <a:p>
            <a:pPr indent="215900" algn="just">
              <a:spcAft>
                <a:spcPts val="600"/>
              </a:spcAft>
            </a:pPr>
            <a:r>
              <a:rPr lang="tr-TR" sz="3200" dirty="0">
                <a:latin typeface="Calibri" panose="020F0502020204030204" pitchFamily="34" charset="0"/>
                <a:ea typeface="Meiryo" panose="020B0604030504040204" pitchFamily="34" charset="-128"/>
                <a:cs typeface="Times New Roman" panose="02020603050405020304" pitchFamily="18" charset="0"/>
              </a:rPr>
              <a:t>Şu an erkeklerde dünya rekorunu elinde bulunduran </a:t>
            </a:r>
            <a:r>
              <a:rPr lang="tr-TR" sz="3200" dirty="0" err="1">
                <a:latin typeface="Calibri" panose="020F0502020204030204" pitchFamily="34" charset="0"/>
                <a:ea typeface="Meiryo" panose="020B0604030504040204" pitchFamily="34" charset="-128"/>
                <a:cs typeface="Times New Roman" panose="02020603050405020304" pitchFamily="18" charset="0"/>
              </a:rPr>
              <a:t>Randy</a:t>
            </a:r>
            <a:r>
              <a:rPr lang="tr-TR" sz="3200" dirty="0">
                <a:latin typeface="Calibri" panose="020F0502020204030204" pitchFamily="34" charset="0"/>
                <a:ea typeface="Meiryo" panose="020B0604030504040204" pitchFamily="34" charset="-128"/>
                <a:cs typeface="Times New Roman" panose="02020603050405020304" pitchFamily="18" charset="0"/>
              </a:rPr>
              <a:t> </a:t>
            </a:r>
            <a:r>
              <a:rPr lang="tr-TR" sz="3200" dirty="0" err="1">
                <a:latin typeface="Calibri" panose="020F0502020204030204" pitchFamily="34" charset="0"/>
                <a:ea typeface="Meiryo" panose="020B0604030504040204" pitchFamily="34" charset="-128"/>
                <a:cs typeface="Times New Roman" panose="02020603050405020304" pitchFamily="18" charset="0"/>
              </a:rPr>
              <a:t>Barnes’ın</a:t>
            </a:r>
            <a:r>
              <a:rPr lang="tr-TR" sz="3200" dirty="0">
                <a:latin typeface="Calibri" panose="020F0502020204030204" pitchFamily="34" charset="0"/>
                <a:ea typeface="Meiryo" panose="020B0604030504040204" pitchFamily="34" charset="-128"/>
                <a:cs typeface="Times New Roman" panose="02020603050405020304" pitchFamily="18" charset="0"/>
              </a:rPr>
              <a:t> (USA) derecesi 23,12’dir. </a:t>
            </a:r>
            <a:r>
              <a:rPr lang="tr-TR" sz="3200" dirty="0" err="1">
                <a:latin typeface="Calibri" panose="020F0502020204030204" pitchFamily="34" charset="0"/>
                <a:ea typeface="Meiryo" panose="020B0604030504040204" pitchFamily="34" charset="-128"/>
                <a:cs typeface="Times New Roman" panose="02020603050405020304" pitchFamily="18" charset="0"/>
              </a:rPr>
              <a:t>Randy</a:t>
            </a:r>
            <a:r>
              <a:rPr lang="tr-TR" sz="3200" dirty="0">
                <a:latin typeface="Calibri" panose="020F0502020204030204" pitchFamily="34" charset="0"/>
                <a:ea typeface="Meiryo" panose="020B0604030504040204" pitchFamily="34" charset="-128"/>
                <a:cs typeface="Times New Roman" panose="02020603050405020304" pitchFamily="18" charset="0"/>
              </a:rPr>
              <a:t> </a:t>
            </a:r>
            <a:r>
              <a:rPr lang="tr-TR" sz="3200" dirty="0" err="1">
                <a:latin typeface="Calibri" panose="020F0502020204030204" pitchFamily="34" charset="0"/>
                <a:ea typeface="Meiryo" panose="020B0604030504040204" pitchFamily="34" charset="-128"/>
                <a:cs typeface="Times New Roman" panose="02020603050405020304" pitchFamily="18" charset="0"/>
              </a:rPr>
              <a:t>Barnes</a:t>
            </a:r>
            <a:r>
              <a:rPr lang="tr-TR" sz="3200" dirty="0">
                <a:latin typeface="Calibri" panose="020F0502020204030204" pitchFamily="34" charset="0"/>
                <a:ea typeface="Meiryo" panose="020B0604030504040204" pitchFamily="34" charset="-128"/>
                <a:cs typeface="Times New Roman" panose="02020603050405020304" pitchFamily="18" charset="0"/>
              </a:rPr>
              <a:t> bu rekorunu 20/05/1990 tarihinde elde etmiştir. Bayanlarda ise dünya rekorunu elinde bulunduran </a:t>
            </a:r>
            <a:r>
              <a:rPr lang="tr-TR" sz="3200" dirty="0" err="1">
                <a:latin typeface="Calibri" panose="020F0502020204030204" pitchFamily="34" charset="0"/>
                <a:ea typeface="Meiryo" panose="020B0604030504040204" pitchFamily="34" charset="-128"/>
                <a:cs typeface="Times New Roman" panose="02020603050405020304" pitchFamily="18" charset="0"/>
              </a:rPr>
              <a:t>Natalya</a:t>
            </a:r>
            <a:r>
              <a:rPr lang="tr-TR" sz="3200" dirty="0">
                <a:latin typeface="Calibri" panose="020F0502020204030204" pitchFamily="34" charset="0"/>
                <a:ea typeface="Meiryo" panose="020B0604030504040204" pitchFamily="34" charset="-128"/>
                <a:cs typeface="Times New Roman" panose="02020603050405020304" pitchFamily="18" charset="0"/>
              </a:rPr>
              <a:t> </a:t>
            </a:r>
            <a:r>
              <a:rPr lang="tr-TR" sz="3200" dirty="0" err="1">
                <a:latin typeface="Calibri" panose="020F0502020204030204" pitchFamily="34" charset="0"/>
                <a:ea typeface="Meiryo" panose="020B0604030504040204" pitchFamily="34" charset="-128"/>
                <a:cs typeface="Times New Roman" panose="02020603050405020304" pitchFamily="18" charset="0"/>
              </a:rPr>
              <a:t>Lisovskaya’nın</a:t>
            </a:r>
            <a:r>
              <a:rPr lang="tr-TR" sz="3200" dirty="0">
                <a:latin typeface="Calibri" panose="020F0502020204030204" pitchFamily="34" charset="0"/>
                <a:ea typeface="Meiryo" panose="020B0604030504040204" pitchFamily="34" charset="-128"/>
                <a:cs typeface="Times New Roman" panose="02020603050405020304" pitchFamily="18" charset="0"/>
              </a:rPr>
              <a:t> (URS) derecesi 22,63’tür. </a:t>
            </a:r>
            <a:r>
              <a:rPr lang="tr-TR" sz="3200" dirty="0" err="1">
                <a:latin typeface="Calibri" panose="020F0502020204030204" pitchFamily="34" charset="0"/>
                <a:ea typeface="Meiryo" panose="020B0604030504040204" pitchFamily="34" charset="-128"/>
                <a:cs typeface="Times New Roman" panose="02020603050405020304" pitchFamily="18" charset="0"/>
              </a:rPr>
              <a:t>Natalya</a:t>
            </a:r>
            <a:r>
              <a:rPr lang="tr-TR" sz="3200" dirty="0">
                <a:latin typeface="Calibri" panose="020F0502020204030204" pitchFamily="34" charset="0"/>
                <a:ea typeface="Meiryo" panose="020B0604030504040204" pitchFamily="34" charset="-128"/>
                <a:cs typeface="Times New Roman" panose="02020603050405020304" pitchFamily="18" charset="0"/>
              </a:rPr>
              <a:t> </a:t>
            </a:r>
            <a:r>
              <a:rPr lang="tr-TR" sz="3200" dirty="0" err="1">
                <a:latin typeface="Calibri" panose="020F0502020204030204" pitchFamily="34" charset="0"/>
                <a:ea typeface="Meiryo" panose="020B0604030504040204" pitchFamily="34" charset="-128"/>
                <a:cs typeface="Times New Roman" panose="02020603050405020304" pitchFamily="18" charset="0"/>
              </a:rPr>
              <a:t>Lisovskaya</a:t>
            </a:r>
            <a:r>
              <a:rPr lang="tr-TR" sz="3200" dirty="0">
                <a:latin typeface="Calibri" panose="020F0502020204030204" pitchFamily="34" charset="0"/>
                <a:ea typeface="Meiryo" panose="020B0604030504040204" pitchFamily="34" charset="-128"/>
                <a:cs typeface="Times New Roman" panose="02020603050405020304" pitchFamily="18" charset="0"/>
              </a:rPr>
              <a:t> bu rekorunu 07/06/1987 tarihinde elde etmiştir. </a:t>
            </a:r>
            <a:endParaRPr lang="tr-TR" sz="3200" dirty="0">
              <a:effectLst/>
              <a:latin typeface="Calibri" panose="020F0502020204030204" pitchFamily="34" charset="0"/>
              <a:ea typeface="Meiryo" panose="020B0604030504040204" pitchFamily="34" charset="-128"/>
              <a:cs typeface="Times New Roman" panose="02020603050405020304" pitchFamily="18" charset="0"/>
            </a:endParaRPr>
          </a:p>
        </p:txBody>
      </p:sp>
    </p:spTree>
    <p:extLst>
      <p:ext uri="{BB962C8B-B14F-4D97-AF65-F5344CB8AC3E}">
        <p14:creationId xmlns:p14="http://schemas.microsoft.com/office/powerpoint/2010/main" val="1555194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3"/>
          <p:cNvGraphicFramePr>
            <a:graphicFrameLocks noGrp="1"/>
          </p:cNvGraphicFramePr>
          <p:nvPr>
            <p:extLst>
              <p:ext uri="{D42A27DB-BD31-4B8C-83A1-F6EECF244321}">
                <p14:modId xmlns:p14="http://schemas.microsoft.com/office/powerpoint/2010/main" val="2572310437"/>
              </p:ext>
            </p:extLst>
          </p:nvPr>
        </p:nvGraphicFramePr>
        <p:xfrm>
          <a:off x="755576" y="548680"/>
          <a:ext cx="7620000" cy="4064000"/>
        </p:xfrm>
        <a:graphic>
          <a:graphicData uri="http://schemas.openxmlformats.org/drawingml/2006/table">
            <a:tbl>
              <a:tblPr>
                <a:tableStyleId>{5C22544A-7EE6-4342-B048-85BDC9FD1C3A}</a:tableStyleId>
              </a:tblPr>
              <a:tblGrid>
                <a:gridCol w="3200400"/>
                <a:gridCol w="2209800"/>
                <a:gridCol w="2209800"/>
              </a:tblGrid>
              <a:tr h="812800">
                <a:tc>
                  <a:txBody>
                    <a:bodyPr/>
                    <a:lstStyle/>
                    <a:p>
                      <a:pPr indent="215900" algn="just">
                        <a:spcAft>
                          <a:spcPts val="600"/>
                        </a:spcAft>
                      </a:pPr>
                      <a:r>
                        <a:rPr lang="tr-TR" sz="1200">
                          <a:effectLst/>
                        </a:rPr>
                        <a:t>BRANŞ</a:t>
                      </a:r>
                      <a:endParaRPr lang="tr-TR" sz="1200">
                        <a:effectLst/>
                        <a:latin typeface="Calibri" panose="020F0502020204030204" pitchFamily="34" charset="0"/>
                        <a:ea typeface="Meiryo" panose="020B0604030504040204" pitchFamily="34" charset="-128"/>
                        <a:cs typeface="Times New Roman" panose="02020603050405020304" pitchFamily="18" charset="0"/>
                      </a:endParaRPr>
                    </a:p>
                  </a:txBody>
                  <a:tcPr/>
                </a:tc>
                <a:tc>
                  <a:txBody>
                    <a:bodyPr/>
                    <a:lstStyle/>
                    <a:p>
                      <a:pPr indent="215900" algn="just">
                        <a:spcAft>
                          <a:spcPts val="600"/>
                        </a:spcAft>
                      </a:pPr>
                      <a:r>
                        <a:rPr lang="tr-TR" sz="1200">
                          <a:effectLst/>
                        </a:rPr>
                        <a:t>KADIN</a:t>
                      </a:r>
                      <a:endParaRPr lang="tr-TR" sz="1200">
                        <a:effectLst/>
                        <a:latin typeface="Calibri" panose="020F0502020204030204" pitchFamily="34" charset="0"/>
                        <a:ea typeface="Meiryo" panose="020B0604030504040204" pitchFamily="34" charset="-128"/>
                        <a:cs typeface="Times New Roman" panose="02020603050405020304" pitchFamily="18" charset="0"/>
                      </a:endParaRPr>
                    </a:p>
                  </a:txBody>
                  <a:tcPr/>
                </a:tc>
                <a:tc>
                  <a:txBody>
                    <a:bodyPr/>
                    <a:lstStyle/>
                    <a:p>
                      <a:pPr indent="215900" algn="just">
                        <a:spcAft>
                          <a:spcPts val="600"/>
                        </a:spcAft>
                      </a:pPr>
                      <a:r>
                        <a:rPr lang="tr-TR" sz="1200">
                          <a:effectLst/>
                        </a:rPr>
                        <a:t>ERKEK</a:t>
                      </a:r>
                      <a:endParaRPr lang="tr-TR" sz="1200">
                        <a:effectLst/>
                        <a:latin typeface="Calibri" panose="020F0502020204030204" pitchFamily="34" charset="0"/>
                        <a:ea typeface="Meiryo" panose="020B0604030504040204" pitchFamily="34" charset="-128"/>
                        <a:cs typeface="Times New Roman" panose="02020603050405020304" pitchFamily="18" charset="0"/>
                      </a:endParaRPr>
                    </a:p>
                  </a:txBody>
                  <a:tcPr/>
                </a:tc>
              </a:tr>
              <a:tr h="812800">
                <a:tc>
                  <a:txBody>
                    <a:bodyPr/>
                    <a:lstStyle/>
                    <a:p>
                      <a:pPr indent="215900" algn="just">
                        <a:spcAft>
                          <a:spcPts val="600"/>
                        </a:spcAft>
                      </a:pPr>
                      <a:r>
                        <a:rPr lang="tr-TR" sz="1200">
                          <a:effectLst/>
                        </a:rPr>
                        <a:t>GÜLLE ATMA</a:t>
                      </a:r>
                      <a:endParaRPr lang="tr-TR" sz="1200">
                        <a:effectLst/>
                        <a:latin typeface="Calibri" panose="020F0502020204030204" pitchFamily="34" charset="0"/>
                        <a:ea typeface="Meiryo" panose="020B0604030504040204" pitchFamily="34" charset="-128"/>
                        <a:cs typeface="Times New Roman" panose="02020603050405020304" pitchFamily="18" charset="0"/>
                      </a:endParaRPr>
                    </a:p>
                  </a:txBody>
                  <a:tcPr/>
                </a:tc>
                <a:tc>
                  <a:txBody>
                    <a:bodyPr/>
                    <a:lstStyle/>
                    <a:p>
                      <a:pPr indent="215900" algn="just">
                        <a:spcAft>
                          <a:spcPts val="600"/>
                        </a:spcAft>
                      </a:pPr>
                      <a:r>
                        <a:rPr lang="tr-TR" sz="1200">
                          <a:effectLst/>
                        </a:rPr>
                        <a:t>4 kg.</a:t>
                      </a:r>
                      <a:endParaRPr lang="tr-TR" sz="1200">
                        <a:effectLst/>
                        <a:latin typeface="Calibri" panose="020F0502020204030204" pitchFamily="34" charset="0"/>
                        <a:ea typeface="Meiryo" panose="020B0604030504040204" pitchFamily="34" charset="-128"/>
                        <a:cs typeface="Times New Roman" panose="02020603050405020304" pitchFamily="18" charset="0"/>
                      </a:endParaRPr>
                    </a:p>
                  </a:txBody>
                  <a:tcPr/>
                </a:tc>
                <a:tc>
                  <a:txBody>
                    <a:bodyPr/>
                    <a:lstStyle/>
                    <a:p>
                      <a:pPr indent="215900" algn="just">
                        <a:spcAft>
                          <a:spcPts val="600"/>
                        </a:spcAft>
                      </a:pPr>
                      <a:r>
                        <a:rPr lang="tr-TR" sz="1200">
                          <a:effectLst/>
                        </a:rPr>
                        <a:t>7.260 kg.</a:t>
                      </a:r>
                      <a:endParaRPr lang="tr-TR" sz="1200">
                        <a:effectLst/>
                        <a:latin typeface="Calibri" panose="020F0502020204030204" pitchFamily="34" charset="0"/>
                        <a:ea typeface="Meiryo" panose="020B0604030504040204" pitchFamily="34" charset="-128"/>
                        <a:cs typeface="Times New Roman" panose="02020603050405020304" pitchFamily="18" charset="0"/>
                      </a:endParaRPr>
                    </a:p>
                  </a:txBody>
                  <a:tcPr/>
                </a:tc>
              </a:tr>
              <a:tr h="812800">
                <a:tc>
                  <a:txBody>
                    <a:bodyPr/>
                    <a:lstStyle/>
                    <a:p>
                      <a:pPr indent="215900" algn="just">
                        <a:spcAft>
                          <a:spcPts val="600"/>
                        </a:spcAft>
                      </a:pPr>
                      <a:r>
                        <a:rPr lang="tr-TR" sz="1200">
                          <a:effectLst/>
                        </a:rPr>
                        <a:t>CİRİT ATMA</a:t>
                      </a:r>
                      <a:endParaRPr lang="tr-TR" sz="1200">
                        <a:effectLst/>
                        <a:latin typeface="Calibri" panose="020F0502020204030204" pitchFamily="34" charset="0"/>
                        <a:ea typeface="Meiryo" panose="020B0604030504040204" pitchFamily="34" charset="-128"/>
                        <a:cs typeface="Times New Roman" panose="02020603050405020304" pitchFamily="18" charset="0"/>
                      </a:endParaRPr>
                    </a:p>
                  </a:txBody>
                  <a:tcPr/>
                </a:tc>
                <a:tc>
                  <a:txBody>
                    <a:bodyPr/>
                    <a:lstStyle/>
                    <a:p>
                      <a:pPr indent="215900" algn="just">
                        <a:spcAft>
                          <a:spcPts val="600"/>
                        </a:spcAft>
                      </a:pPr>
                      <a:r>
                        <a:rPr lang="tr-TR" sz="1200">
                          <a:effectLst/>
                        </a:rPr>
                        <a:t>600 g.</a:t>
                      </a:r>
                      <a:endParaRPr lang="tr-TR" sz="1200">
                        <a:effectLst/>
                        <a:latin typeface="Calibri" panose="020F0502020204030204" pitchFamily="34" charset="0"/>
                        <a:ea typeface="Meiryo" panose="020B0604030504040204" pitchFamily="34" charset="-128"/>
                        <a:cs typeface="Times New Roman" panose="02020603050405020304" pitchFamily="18" charset="0"/>
                      </a:endParaRPr>
                    </a:p>
                  </a:txBody>
                  <a:tcPr/>
                </a:tc>
                <a:tc>
                  <a:txBody>
                    <a:bodyPr/>
                    <a:lstStyle/>
                    <a:p>
                      <a:pPr indent="215900" algn="just">
                        <a:spcAft>
                          <a:spcPts val="600"/>
                        </a:spcAft>
                      </a:pPr>
                      <a:r>
                        <a:rPr lang="tr-TR" sz="1200">
                          <a:effectLst/>
                        </a:rPr>
                        <a:t>800 g.</a:t>
                      </a:r>
                      <a:endParaRPr lang="tr-TR" sz="1200">
                        <a:effectLst/>
                        <a:latin typeface="Calibri" panose="020F0502020204030204" pitchFamily="34" charset="0"/>
                        <a:ea typeface="Meiryo" panose="020B0604030504040204" pitchFamily="34" charset="-128"/>
                        <a:cs typeface="Times New Roman" panose="02020603050405020304" pitchFamily="18" charset="0"/>
                      </a:endParaRPr>
                    </a:p>
                  </a:txBody>
                  <a:tcPr/>
                </a:tc>
              </a:tr>
              <a:tr h="812800">
                <a:tc>
                  <a:txBody>
                    <a:bodyPr/>
                    <a:lstStyle/>
                    <a:p>
                      <a:pPr indent="215900" algn="just">
                        <a:spcAft>
                          <a:spcPts val="600"/>
                        </a:spcAft>
                      </a:pPr>
                      <a:r>
                        <a:rPr lang="tr-TR" sz="1200">
                          <a:effectLst/>
                        </a:rPr>
                        <a:t>DİSK ATMA</a:t>
                      </a:r>
                      <a:endParaRPr lang="tr-TR" sz="1200">
                        <a:effectLst/>
                        <a:latin typeface="Calibri" panose="020F0502020204030204" pitchFamily="34" charset="0"/>
                        <a:ea typeface="Meiryo" panose="020B0604030504040204" pitchFamily="34" charset="-128"/>
                        <a:cs typeface="Times New Roman" panose="02020603050405020304" pitchFamily="18" charset="0"/>
                      </a:endParaRPr>
                    </a:p>
                  </a:txBody>
                  <a:tcPr/>
                </a:tc>
                <a:tc>
                  <a:txBody>
                    <a:bodyPr/>
                    <a:lstStyle/>
                    <a:p>
                      <a:pPr indent="215900" algn="just">
                        <a:spcAft>
                          <a:spcPts val="600"/>
                        </a:spcAft>
                      </a:pPr>
                      <a:r>
                        <a:rPr lang="tr-TR" sz="1200">
                          <a:effectLst/>
                        </a:rPr>
                        <a:t>1 kg.</a:t>
                      </a:r>
                      <a:endParaRPr lang="tr-TR" sz="1200">
                        <a:effectLst/>
                        <a:latin typeface="Calibri" panose="020F0502020204030204" pitchFamily="34" charset="0"/>
                        <a:ea typeface="Meiryo" panose="020B0604030504040204" pitchFamily="34" charset="-128"/>
                        <a:cs typeface="Times New Roman" panose="02020603050405020304" pitchFamily="18" charset="0"/>
                      </a:endParaRPr>
                    </a:p>
                  </a:txBody>
                  <a:tcPr/>
                </a:tc>
                <a:tc>
                  <a:txBody>
                    <a:bodyPr/>
                    <a:lstStyle/>
                    <a:p>
                      <a:pPr indent="215900" algn="just">
                        <a:spcAft>
                          <a:spcPts val="600"/>
                        </a:spcAft>
                      </a:pPr>
                      <a:r>
                        <a:rPr lang="tr-TR" sz="1200">
                          <a:effectLst/>
                        </a:rPr>
                        <a:t>2 kg.</a:t>
                      </a:r>
                      <a:endParaRPr lang="tr-TR" sz="1200">
                        <a:effectLst/>
                        <a:latin typeface="Calibri" panose="020F0502020204030204" pitchFamily="34" charset="0"/>
                        <a:ea typeface="Meiryo" panose="020B0604030504040204" pitchFamily="34" charset="-128"/>
                        <a:cs typeface="Times New Roman" panose="02020603050405020304" pitchFamily="18" charset="0"/>
                      </a:endParaRPr>
                    </a:p>
                  </a:txBody>
                  <a:tcPr/>
                </a:tc>
              </a:tr>
              <a:tr h="812800">
                <a:tc>
                  <a:txBody>
                    <a:bodyPr/>
                    <a:lstStyle/>
                    <a:p>
                      <a:pPr indent="215900" algn="just">
                        <a:spcAft>
                          <a:spcPts val="600"/>
                        </a:spcAft>
                      </a:pPr>
                      <a:r>
                        <a:rPr lang="tr-TR" sz="1200">
                          <a:effectLst/>
                        </a:rPr>
                        <a:t>ÇEKİÇ ATMA</a:t>
                      </a:r>
                      <a:endParaRPr lang="tr-TR" sz="1200">
                        <a:effectLst/>
                        <a:latin typeface="Calibri" panose="020F0502020204030204" pitchFamily="34" charset="0"/>
                        <a:ea typeface="Meiryo" panose="020B0604030504040204" pitchFamily="34" charset="-128"/>
                        <a:cs typeface="Times New Roman" panose="02020603050405020304" pitchFamily="18" charset="0"/>
                      </a:endParaRPr>
                    </a:p>
                  </a:txBody>
                  <a:tcPr/>
                </a:tc>
                <a:tc>
                  <a:txBody>
                    <a:bodyPr/>
                    <a:lstStyle/>
                    <a:p>
                      <a:pPr indent="215900" algn="just">
                        <a:spcAft>
                          <a:spcPts val="600"/>
                        </a:spcAft>
                      </a:pPr>
                      <a:r>
                        <a:rPr lang="tr-TR" sz="1200">
                          <a:effectLst/>
                        </a:rPr>
                        <a:t>4 kg.</a:t>
                      </a:r>
                      <a:endParaRPr lang="tr-TR" sz="1200">
                        <a:effectLst/>
                        <a:latin typeface="Calibri" panose="020F0502020204030204" pitchFamily="34" charset="0"/>
                        <a:ea typeface="Meiryo" panose="020B0604030504040204" pitchFamily="34" charset="-128"/>
                        <a:cs typeface="Times New Roman" panose="02020603050405020304" pitchFamily="18" charset="0"/>
                      </a:endParaRPr>
                    </a:p>
                  </a:txBody>
                  <a:tcPr/>
                </a:tc>
                <a:tc>
                  <a:txBody>
                    <a:bodyPr/>
                    <a:lstStyle/>
                    <a:p>
                      <a:pPr indent="215900" algn="just">
                        <a:spcAft>
                          <a:spcPts val="600"/>
                        </a:spcAft>
                      </a:pPr>
                      <a:r>
                        <a:rPr lang="tr-TR" sz="1200" dirty="0">
                          <a:effectLst/>
                        </a:rPr>
                        <a:t>7.260 kg.</a:t>
                      </a:r>
                      <a:endParaRPr lang="tr-TR" sz="1200" dirty="0">
                        <a:effectLst/>
                        <a:latin typeface="Calibri" panose="020F0502020204030204" pitchFamily="34" charset="0"/>
                        <a:ea typeface="Meiryo" panose="020B0604030504040204" pitchFamily="34" charset="-128"/>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210624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9552" y="1196752"/>
            <a:ext cx="7704856" cy="2831544"/>
          </a:xfrm>
          <a:prstGeom prst="rect">
            <a:avLst/>
          </a:prstGeom>
        </p:spPr>
        <p:txBody>
          <a:bodyPr wrap="square">
            <a:spAutoFit/>
          </a:bodyPr>
          <a:lstStyle/>
          <a:p>
            <a:pPr indent="215900" algn="just">
              <a:spcAft>
                <a:spcPts val="600"/>
              </a:spcAft>
            </a:pPr>
            <a:r>
              <a:rPr lang="tr-TR" sz="2400" dirty="0">
                <a:latin typeface="Calibri" panose="020F0502020204030204" pitchFamily="34" charset="0"/>
                <a:ea typeface="Meiryo" panose="020B0604030504040204" pitchFamily="34" charset="-128"/>
                <a:cs typeface="Times New Roman" panose="02020603050405020304" pitchFamily="18" charset="0"/>
              </a:rPr>
              <a:t> </a:t>
            </a:r>
          </a:p>
          <a:p>
            <a:pPr indent="215900" algn="just">
              <a:spcAft>
                <a:spcPts val="600"/>
              </a:spcAft>
            </a:pPr>
            <a:r>
              <a:rPr lang="tr-TR" sz="2400" b="1" dirty="0">
                <a:latin typeface="Calibri" panose="020F0502020204030204" pitchFamily="34" charset="0"/>
                <a:ea typeface="Meiryo" panose="020B0604030504040204" pitchFamily="34" charset="-128"/>
                <a:cs typeface="Times New Roman" panose="02020603050405020304" pitchFamily="18" charset="0"/>
              </a:rPr>
              <a:t>Gülle; atma merkezi esas olmak üzere 34.92 </a:t>
            </a:r>
            <a:r>
              <a:rPr lang="tr-TR" sz="2400" b="1" dirty="0" err="1">
                <a:latin typeface="Calibri" panose="020F0502020204030204" pitchFamily="34" charset="0"/>
                <a:ea typeface="Meiryo" panose="020B0604030504040204" pitchFamily="34" charset="-128"/>
                <a:cs typeface="Times New Roman" panose="02020603050405020304" pitchFamily="18" charset="0"/>
              </a:rPr>
              <a:t>lik</a:t>
            </a:r>
            <a:r>
              <a:rPr lang="tr-TR" sz="2400" b="1" dirty="0">
                <a:latin typeface="Calibri" panose="020F0502020204030204" pitchFamily="34" charset="0"/>
                <a:ea typeface="Meiryo" panose="020B0604030504040204" pitchFamily="34" charset="-128"/>
                <a:cs typeface="Times New Roman" panose="02020603050405020304" pitchFamily="18" charset="0"/>
              </a:rPr>
              <a:t> bir açının meydana getirdiği alan içerisine atılır. Çemberi  ikiye ayırdığı kabul edilen doğrunun çemberden sonra 5 cm kalınlığında 75 cm boyunda beyaz boyalı uzantıları çizilir. Açıyı meydana getiren çizgilerde 5cm kalınlığındadır</a:t>
            </a:r>
            <a:r>
              <a:rPr lang="tr-TR" sz="2400" b="1" dirty="0" smtClean="0">
                <a:latin typeface="Calibri" panose="020F0502020204030204" pitchFamily="34" charset="0"/>
                <a:ea typeface="Meiryo" panose="020B0604030504040204" pitchFamily="34" charset="-128"/>
                <a:cs typeface="Times New Roman" panose="02020603050405020304" pitchFamily="18" charset="0"/>
              </a:rPr>
              <a:t>.</a:t>
            </a:r>
          </a:p>
          <a:p>
            <a:pPr indent="215900" algn="just">
              <a:spcAft>
                <a:spcPts val="600"/>
              </a:spcAft>
            </a:pPr>
            <a:endParaRPr lang="tr-TR" sz="2400" dirty="0">
              <a:effectLst/>
              <a:latin typeface="Calibri" panose="020F0502020204030204" pitchFamily="34" charset="0"/>
              <a:ea typeface="Meiryo" panose="020B0604030504040204" pitchFamily="34" charset="-128"/>
              <a:cs typeface="Times New Roman" panose="02020603050405020304" pitchFamily="18" charset="0"/>
            </a:endParaRPr>
          </a:p>
        </p:txBody>
      </p:sp>
    </p:spTree>
    <p:extLst>
      <p:ext uri="{BB962C8B-B14F-4D97-AF65-F5344CB8AC3E}">
        <p14:creationId xmlns:p14="http://schemas.microsoft.com/office/powerpoint/2010/main" val="395802544"/>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26</TotalTime>
  <Words>293</Words>
  <Application>Microsoft Office PowerPoint</Application>
  <PresentationFormat>Ekran Gösterisi (4:3)</PresentationFormat>
  <Paragraphs>32</Paragraphs>
  <Slides>7</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7</vt:i4>
      </vt:variant>
    </vt:vector>
  </HeadingPairs>
  <TitlesOfParts>
    <vt:vector size="12" baseType="lpstr">
      <vt:lpstr>Meiryo</vt:lpstr>
      <vt:lpstr>Arial</vt:lpstr>
      <vt:lpstr>Calibri</vt:lpstr>
      <vt:lpstr>Times New Roman</vt:lpstr>
      <vt:lpstr>Varsayılan Tasarım</vt:lpstr>
      <vt:lpstr>PowerPoint Sunusu</vt:lpstr>
      <vt:lpstr>Gülle Atma branşına ilişkin yarışma kuralları ve araç-gereçler</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asus2</dc:creator>
  <cp:lastModifiedBy>asus2</cp:lastModifiedBy>
  <cp:revision>8</cp:revision>
  <cp:lastPrinted>1601-01-01T00:00:00Z</cp:lastPrinted>
  <dcterms:created xsi:type="dcterms:W3CDTF">2020-01-14T11:38:03Z</dcterms:created>
  <dcterms:modified xsi:type="dcterms:W3CDTF">2020-01-16T14:02:02Z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