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358" r:id="rId2"/>
    <p:sldId id="359" r:id="rId3"/>
    <p:sldId id="360" r:id="rId4"/>
    <p:sldId id="361" r:id="rId5"/>
    <p:sldId id="340" r:id="rId6"/>
    <p:sldId id="356" r:id="rId7"/>
    <p:sldId id="363" r:id="rId8"/>
    <p:sldId id="364" r:id="rId9"/>
    <p:sldId id="365" r:id="rId10"/>
    <p:sldId id="357" r:id="rId11"/>
    <p:sldId id="355" r:id="rId12"/>
    <p:sldId id="362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7B062-3252-4E75-9CFA-56914D3CFF56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8572A-A0C5-4674-B44D-2F8B78A36E7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69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9" descr="sunu kap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" y="6350"/>
            <a:ext cx="9393238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smtClean="0"/>
              <a:t>HEMŞİRELİK BÖLÜMÜ</a:t>
            </a:r>
          </a:p>
        </p:txBody>
      </p:sp>
      <p:sp>
        <p:nvSpPr>
          <p:cNvPr id="13316" name="Rectangle 8"/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tr-TR" altLang="tr-TR" b="1"/>
              <a:t>SAĞLIK BİLİMLERİ FAKÜLTESİ</a:t>
            </a:r>
          </a:p>
        </p:txBody>
      </p:sp>
      <p:sp>
        <p:nvSpPr>
          <p:cNvPr id="13317" name="Rectangle 8"/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tr-TR" altLang="tr-TR" sz="2400" b="1" i="1" dirty="0" smtClean="0"/>
              <a:t>ARAŞTIRMA </a:t>
            </a:r>
            <a:endParaRPr lang="tr-TR" altLang="tr-TR" sz="2400" b="1" i="1" dirty="0"/>
          </a:p>
        </p:txBody>
      </p:sp>
      <p:sp>
        <p:nvSpPr>
          <p:cNvPr id="8" name="Rectangle 8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Üye. Figen Çavuşoğlu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3695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2800" b="1" dirty="0" smtClean="0"/>
              <a:t>ARAŞTIRMANIN AŞAMALARI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3050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Hafta-5</a:t>
            </a:r>
          </a:p>
        </p:txBody>
      </p:sp>
      <p:pic>
        <p:nvPicPr>
          <p:cNvPr id="14340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3"/>
          <p:cNvSpPr txBox="1">
            <a:spLocks noChangeArrowheads="1"/>
          </p:cNvSpPr>
          <p:nvPr/>
        </p:nvSpPr>
        <p:spPr bwMode="auto">
          <a:xfrm>
            <a:off x="1638300" y="2957513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FontTx/>
              <a:buNone/>
            </a:pPr>
            <a:r>
              <a:rPr lang="tr-TR" altLang="tr-TR" i="1" dirty="0" smtClean="0"/>
              <a:t>HEM304-Araştırma</a:t>
            </a:r>
            <a:endParaRPr lang="tr-TR" altLang="tr-TR" i="1" dirty="0"/>
          </a:p>
        </p:txBody>
      </p:sp>
    </p:spTree>
    <p:extLst>
      <p:ext uri="{BB962C8B-B14F-4D97-AF65-F5344CB8AC3E}">
        <p14:creationId xmlns:p14="http://schemas.microsoft.com/office/powerpoint/2010/main" val="49334971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/>
              <a:t>Sunum içeriği</a:t>
            </a:r>
          </a:p>
        </p:txBody>
      </p:sp>
      <p:sp>
        <p:nvSpPr>
          <p:cNvPr id="1536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altLang="tr-TR" dirty="0" smtClean="0"/>
              <a:t>Araştırmanın aşamaları </a:t>
            </a:r>
          </a:p>
          <a:p>
            <a:pPr marL="514350" indent="-514350">
              <a:buFont typeface="+mj-lt"/>
              <a:buAutoNum type="arabicPeriod"/>
            </a:pPr>
            <a:r>
              <a:rPr lang="tr-TR" altLang="tr-TR" dirty="0" smtClean="0"/>
              <a:t>Konu seçimi</a:t>
            </a:r>
          </a:p>
          <a:p>
            <a:pPr marL="514350" indent="-514350">
              <a:buFont typeface="+mj-lt"/>
              <a:buAutoNum type="arabicPeriod"/>
            </a:pPr>
            <a:r>
              <a:rPr lang="tr-TR" altLang="tr-TR" dirty="0" smtClean="0"/>
              <a:t>Araştırmanın planlanması </a:t>
            </a:r>
          </a:p>
          <a:p>
            <a:pPr marL="514350" indent="-514350">
              <a:buFont typeface="+mj-lt"/>
              <a:buAutoNum type="arabicPeriod"/>
            </a:pPr>
            <a:r>
              <a:rPr lang="tr-TR" altLang="tr-TR" dirty="0" smtClean="0"/>
              <a:t>Uygulama</a:t>
            </a:r>
          </a:p>
          <a:p>
            <a:pPr marL="514350" indent="-514350">
              <a:buFont typeface="+mj-lt"/>
              <a:buAutoNum type="arabicPeriod"/>
            </a:pPr>
            <a:r>
              <a:rPr lang="tr-TR" altLang="tr-TR" dirty="0" smtClean="0"/>
              <a:t>Değerlendirme </a:t>
            </a:r>
          </a:p>
          <a:p>
            <a:pPr marL="514350" indent="-514350">
              <a:buFont typeface="+mj-lt"/>
              <a:buAutoNum type="arabicPeriod"/>
            </a:pPr>
            <a:r>
              <a:rPr lang="tr-TR" altLang="tr-TR" dirty="0" smtClean="0"/>
              <a:t>Rapor yazma</a:t>
            </a:r>
          </a:p>
          <a:p>
            <a:pPr marL="514350" indent="-514350">
              <a:buFont typeface="+mj-lt"/>
              <a:buAutoNum type="arabicPeriod"/>
            </a:pPr>
            <a:endParaRPr lang="tr-TR" altLang="tr-TR" dirty="0" smtClean="0"/>
          </a:p>
          <a:p>
            <a:pPr marL="0" indent="0">
              <a:buNone/>
            </a:pP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368307449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/>
              <a:t>Dersin öğrenme hedefleri</a:t>
            </a:r>
          </a:p>
        </p:txBody>
      </p:sp>
      <p:sp>
        <p:nvSpPr>
          <p:cNvPr id="16387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ko-KR" dirty="0"/>
              <a:t>Araştırmanın aşamalarını bilir</a:t>
            </a:r>
          </a:p>
          <a:p>
            <a:r>
              <a:rPr lang="tr-TR" altLang="tr-TR" dirty="0"/>
              <a:t>Araştırma sürecini kavrar </a:t>
            </a:r>
          </a:p>
        </p:txBody>
      </p:sp>
    </p:spTree>
    <p:extLst>
      <p:ext uri="{BB962C8B-B14F-4D97-AF65-F5344CB8AC3E}">
        <p14:creationId xmlns:p14="http://schemas.microsoft.com/office/powerpoint/2010/main" val="315003253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tr-TR" sz="4800" b="1" cap="none" dirty="0" smtClean="0"/>
              <a:t>Araştırmanın Aşamaları </a:t>
            </a:r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>
          <a:xfrm>
            <a:off x="395536" y="1500174"/>
            <a:ext cx="8031206" cy="480060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90000"/>
              </a:lnSpc>
              <a:buFont typeface="Wingdings" pitchFamily="2" charset="2"/>
              <a:buNone/>
            </a:pPr>
            <a:r>
              <a:rPr lang="tr-TR" dirty="0" smtClean="0"/>
              <a:t>5 aşama vardır 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Konu seçimi (kavramsal hazırlık)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Araştırmanın planlanması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Uygulama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Değerlendirme 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Rapor yazma-makale yazımı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1. Konu seçimi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Fikir oluşturun</a:t>
            </a:r>
          </a:p>
          <a:p>
            <a:r>
              <a:rPr lang="tr-TR" dirty="0" smtClean="0"/>
              <a:t>Konuyu daraltın</a:t>
            </a:r>
          </a:p>
          <a:p>
            <a:r>
              <a:rPr lang="tr-TR" dirty="0" smtClean="0"/>
              <a:t>Literatür tarama ve inceleme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2. Araştırmanın planlanması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Araştırma tasarımın seçilmesi</a:t>
            </a:r>
          </a:p>
          <a:p>
            <a:r>
              <a:rPr lang="tr-TR" dirty="0" smtClean="0"/>
              <a:t>Amacın belirlenmesi</a:t>
            </a:r>
          </a:p>
          <a:p>
            <a:r>
              <a:rPr lang="tr-TR" dirty="0" smtClean="0"/>
              <a:t>Hipotezler/araştırma sorusu</a:t>
            </a:r>
          </a:p>
          <a:p>
            <a:r>
              <a:rPr lang="tr-TR" dirty="0" smtClean="0"/>
              <a:t>Zorunlu ve zorunlu olmayan kısıtlamalar</a:t>
            </a:r>
          </a:p>
          <a:p>
            <a:r>
              <a:rPr lang="tr-TR" dirty="0" smtClean="0"/>
              <a:t>Kullanılan kavramların tanımı</a:t>
            </a:r>
          </a:p>
          <a:p>
            <a:r>
              <a:rPr lang="tr-TR" dirty="0" smtClean="0"/>
              <a:t>Materyal-</a:t>
            </a:r>
            <a:r>
              <a:rPr lang="tr-TR" dirty="0" err="1" smtClean="0"/>
              <a:t>metod</a:t>
            </a:r>
            <a:endParaRPr lang="tr-TR" dirty="0" smtClean="0"/>
          </a:p>
          <a:p>
            <a:r>
              <a:rPr lang="tr-TR" dirty="0" smtClean="0"/>
              <a:t>Süre ve olanakların belirlenmesi</a:t>
            </a:r>
          </a:p>
          <a:p>
            <a:r>
              <a:rPr lang="tr-TR" dirty="0" smtClean="0"/>
              <a:t>Yararlanılan kaynaklar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5971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3. Uygulama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Veri toplama aşamasıdır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757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4. Değerlendirme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Verilerin bilgisayara girilmesi</a:t>
            </a:r>
          </a:p>
          <a:p>
            <a:r>
              <a:rPr lang="tr-TR" dirty="0" smtClean="0"/>
              <a:t>Analizlerin yapılması</a:t>
            </a:r>
          </a:p>
          <a:p>
            <a:r>
              <a:rPr lang="tr-TR" dirty="0" smtClean="0"/>
              <a:t>Bulguların sunulması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571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5. Rapor yazımı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Son aşamadır</a:t>
            </a:r>
          </a:p>
          <a:p>
            <a:r>
              <a:rPr lang="tr-TR" dirty="0" smtClean="0"/>
              <a:t>Tez ya da makale şeklinde sunumdur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8800" dirty="0" smtClean="0"/>
              <a:t>Teşekkürler!.. </a:t>
            </a:r>
            <a:endParaRPr lang="tr-TR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/>
              <a:t>Kaynaklar </a:t>
            </a:r>
          </a:p>
        </p:txBody>
      </p:sp>
      <p:sp>
        <p:nvSpPr>
          <p:cNvPr id="3072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1600" dirty="0"/>
              <a:t>Erdoğan S, </a:t>
            </a:r>
            <a:r>
              <a:rPr lang="tr-TR" altLang="tr-TR" sz="1600" dirty="0" err="1"/>
              <a:t>Nahçivan</a:t>
            </a:r>
            <a:r>
              <a:rPr lang="tr-TR" altLang="tr-TR" sz="1600" dirty="0"/>
              <a:t> N, Esin NM. (2014). Hemşirelikte araştırma süreç, uygulama ve kritik. Nobel tıp kitapevleri, İstanbul.</a:t>
            </a:r>
          </a:p>
          <a:p>
            <a:r>
              <a:rPr lang="tr-TR" altLang="tr-TR" sz="1600" dirty="0" err="1"/>
              <a:t>Jolley</a:t>
            </a:r>
            <a:r>
              <a:rPr lang="tr-TR" altLang="tr-TR" sz="1600" dirty="0"/>
              <a:t> J. (2014). Hemşirelik ve sağlık bakımı profesyonelleri için araştırma ve kanıta dayalı uygulamaya giriş. Çev. </a:t>
            </a:r>
            <a:r>
              <a:rPr lang="tr-TR" altLang="tr-TR" sz="1600" dirty="0" err="1"/>
              <a:t>Edt</a:t>
            </a:r>
            <a:r>
              <a:rPr lang="tr-TR" altLang="tr-TR" sz="1600" dirty="0"/>
              <a:t>: Ayaz S. Nobel akademik yayıncılık eğitim danışmanlık tic. Ltd. </a:t>
            </a:r>
            <a:r>
              <a:rPr lang="tr-TR" altLang="tr-TR" sz="1600" dirty="0" err="1"/>
              <a:t>şti.</a:t>
            </a:r>
            <a:r>
              <a:rPr lang="tr-TR" altLang="tr-TR" sz="1600" dirty="0"/>
              <a:t> İkinci basımdan çeviri, Ankara</a:t>
            </a:r>
          </a:p>
          <a:p>
            <a:r>
              <a:rPr lang="tr-TR" sz="1600" dirty="0" err="1"/>
              <a:t>Erefe,İ</a:t>
            </a:r>
            <a:r>
              <a:rPr lang="tr-TR" sz="1600" dirty="0"/>
              <a:t>.(Editör), Hemşirelikte Araştırma, İlke Süreç ve Yöntemler, Hemşirelikte Araştırma ve Geliştirme Derneği Yayınları, Servet, Ö.(2009).Sağlık Alanında Araştırma Yöntemleri, Güneş Tıp Kitabevi.</a:t>
            </a:r>
          </a:p>
          <a:p>
            <a:r>
              <a:rPr lang="tr-TR" sz="1600" dirty="0" err="1"/>
              <a:t>Polit</a:t>
            </a:r>
            <a:r>
              <a:rPr lang="tr-TR" sz="1600" dirty="0"/>
              <a:t> DF., </a:t>
            </a:r>
            <a:r>
              <a:rPr lang="tr-TR" sz="1600" dirty="0" err="1"/>
              <a:t>Beck</a:t>
            </a:r>
            <a:r>
              <a:rPr lang="tr-TR" sz="1600" dirty="0"/>
              <a:t> CT., </a:t>
            </a:r>
            <a:r>
              <a:rPr lang="tr-TR" sz="1600" dirty="0" err="1"/>
              <a:t>Hungler</a:t>
            </a:r>
            <a:r>
              <a:rPr lang="tr-TR" sz="1600" dirty="0"/>
              <a:t> </a:t>
            </a:r>
            <a:r>
              <a:rPr lang="tr-TR" sz="1600" dirty="0" err="1"/>
              <a:t>BP.Essentials</a:t>
            </a:r>
            <a:r>
              <a:rPr lang="tr-TR" sz="1600" dirty="0"/>
              <a:t> of </a:t>
            </a:r>
            <a:r>
              <a:rPr lang="tr-TR" sz="1600" dirty="0" err="1"/>
              <a:t>Nursing</a:t>
            </a:r>
            <a:r>
              <a:rPr lang="tr-TR" sz="1600" dirty="0"/>
              <a:t> </a:t>
            </a:r>
            <a:r>
              <a:rPr lang="tr-TR" sz="1600" dirty="0" err="1"/>
              <a:t>Research</a:t>
            </a:r>
            <a:r>
              <a:rPr lang="tr-TR" sz="1600" dirty="0"/>
              <a:t>: </a:t>
            </a:r>
            <a:r>
              <a:rPr lang="tr-TR" sz="1600" dirty="0" err="1"/>
              <a:t>Methods</a:t>
            </a:r>
            <a:r>
              <a:rPr lang="tr-TR" sz="1600" dirty="0"/>
              <a:t>, </a:t>
            </a:r>
            <a:r>
              <a:rPr lang="tr-TR" sz="1600" dirty="0" err="1"/>
              <a:t>Appraisal</a:t>
            </a:r>
            <a:r>
              <a:rPr lang="tr-TR" sz="1600" dirty="0"/>
              <a:t>,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Utilization</a:t>
            </a:r>
            <a:r>
              <a:rPr lang="tr-TR" sz="1600" dirty="0"/>
              <a:t>. </a:t>
            </a:r>
            <a:r>
              <a:rPr lang="tr-TR" sz="1600" dirty="0" err="1"/>
              <a:t>Fifth</a:t>
            </a:r>
            <a:r>
              <a:rPr lang="tr-TR" sz="1600" dirty="0"/>
              <a:t> </a:t>
            </a:r>
            <a:r>
              <a:rPr lang="tr-TR" sz="1600" dirty="0" err="1"/>
              <a:t>Ed</a:t>
            </a:r>
            <a:r>
              <a:rPr lang="tr-TR" sz="1600" dirty="0"/>
              <a:t> </a:t>
            </a:r>
            <a:r>
              <a:rPr lang="tr-TR" sz="1600" dirty="0" err="1"/>
              <a:t>Lippincott</a:t>
            </a:r>
            <a:r>
              <a:rPr lang="tr-TR" sz="1600" dirty="0"/>
              <a:t>, USA,2001.</a:t>
            </a:r>
          </a:p>
          <a:p>
            <a:r>
              <a:rPr lang="tr-TR" sz="1600" dirty="0" err="1"/>
              <a:t>Sümbüloglu</a:t>
            </a:r>
            <a:r>
              <a:rPr lang="tr-TR" sz="1600" dirty="0"/>
              <a:t> K ve Sümbüloğlu V. </a:t>
            </a:r>
            <a:r>
              <a:rPr lang="tr-TR" sz="1600" dirty="0" err="1"/>
              <a:t>Biyoistatistik</a:t>
            </a:r>
            <a:r>
              <a:rPr lang="tr-TR" sz="1600" dirty="0"/>
              <a:t>. </a:t>
            </a:r>
            <a:r>
              <a:rPr lang="tr-TR" sz="1600" dirty="0" err="1"/>
              <a:t>Somgür</a:t>
            </a:r>
            <a:r>
              <a:rPr lang="tr-TR" sz="1600" dirty="0"/>
              <a:t> Yayıncılık, Ankara, 2003. </a:t>
            </a:r>
          </a:p>
          <a:p>
            <a:r>
              <a:rPr lang="tr-TR" sz="1600" dirty="0"/>
              <a:t>Alpar R. Spor, Sağlık ve Eğitim Bilimlerinden Örneklerle uygulamalı istatistik ve geçerlik-güvenirlik. Detay Yayıncılık, Ankara, 2010. 7. </a:t>
            </a:r>
            <a:r>
              <a:rPr lang="tr-TR" sz="1600" dirty="0" err="1"/>
              <a:t>Wood</a:t>
            </a:r>
            <a:r>
              <a:rPr lang="tr-TR" sz="1600" dirty="0"/>
              <a:t> GL, Haber J: </a:t>
            </a:r>
            <a:r>
              <a:rPr lang="tr-TR" sz="1600" dirty="0" err="1"/>
              <a:t>Nursing</a:t>
            </a:r>
            <a:r>
              <a:rPr lang="tr-TR" sz="1600" dirty="0"/>
              <a:t> </a:t>
            </a:r>
            <a:r>
              <a:rPr lang="tr-TR" sz="1600" dirty="0" err="1"/>
              <a:t>Research</a:t>
            </a:r>
            <a:r>
              <a:rPr lang="tr-TR" sz="1600" dirty="0"/>
              <a:t>, </a:t>
            </a:r>
            <a:r>
              <a:rPr lang="tr-TR" sz="1600" dirty="0" err="1"/>
              <a:t>Methods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Critical </a:t>
            </a:r>
            <a:r>
              <a:rPr lang="tr-TR" sz="1600" dirty="0" err="1"/>
              <a:t>Appraisal</a:t>
            </a:r>
            <a:r>
              <a:rPr lang="tr-TR" sz="1600" dirty="0"/>
              <a:t> </a:t>
            </a:r>
            <a:r>
              <a:rPr lang="tr-TR" sz="1600" dirty="0" err="1"/>
              <a:t>For</a:t>
            </a:r>
            <a:r>
              <a:rPr lang="tr-TR" sz="1600" dirty="0"/>
              <a:t> </a:t>
            </a:r>
            <a:r>
              <a:rPr lang="tr-TR" sz="1600" dirty="0" err="1"/>
              <a:t>Evidence-Bese</a:t>
            </a:r>
            <a:r>
              <a:rPr lang="tr-TR" sz="1600" dirty="0"/>
              <a:t> </a:t>
            </a:r>
            <a:r>
              <a:rPr lang="tr-TR" sz="1600" dirty="0" err="1"/>
              <a:t>Practice</a:t>
            </a:r>
            <a:r>
              <a:rPr lang="tr-TR" sz="1600" dirty="0"/>
              <a:t>. </a:t>
            </a:r>
            <a:r>
              <a:rPr lang="tr-TR" sz="1600" dirty="0" err="1"/>
              <a:t>Mosby</a:t>
            </a:r>
            <a:r>
              <a:rPr lang="tr-TR" sz="1600" dirty="0"/>
              <a:t> </a:t>
            </a:r>
            <a:r>
              <a:rPr lang="tr-TR" sz="1600" dirty="0" err="1"/>
              <a:t>Elseiver</a:t>
            </a:r>
            <a:r>
              <a:rPr lang="tr-TR" sz="1600" dirty="0"/>
              <a:t>. 2006.</a:t>
            </a:r>
            <a:endParaRPr lang="tr-TR" altLang="tr-TR" sz="1600" dirty="0"/>
          </a:p>
        </p:txBody>
      </p:sp>
    </p:spTree>
    <p:extLst>
      <p:ext uri="{BB962C8B-B14F-4D97-AF65-F5344CB8AC3E}">
        <p14:creationId xmlns:p14="http://schemas.microsoft.com/office/powerpoint/2010/main" val="286339508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Tema5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Tema5</Template>
  <TotalTime>644</TotalTime>
  <Words>314</Words>
  <Application>Microsoft Office PowerPoint</Application>
  <PresentationFormat>Ekran Gösterisi (4:3)</PresentationFormat>
  <Paragraphs>56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Tema5</vt:lpstr>
      <vt:lpstr>PowerPoint Sunusu</vt:lpstr>
      <vt:lpstr>ARAŞTIRMANIN AŞAMALARI</vt:lpstr>
      <vt:lpstr>Sunum içeriği</vt:lpstr>
      <vt:lpstr>Dersin öğrenme hedefleri</vt:lpstr>
      <vt:lpstr>Araştırmanın Aşamaları </vt:lpstr>
      <vt:lpstr>1. Konu seçimi</vt:lpstr>
      <vt:lpstr>2. Araştırmanın planlanması </vt:lpstr>
      <vt:lpstr>3. Uygulama </vt:lpstr>
      <vt:lpstr>4. Değerlendirme </vt:lpstr>
      <vt:lpstr>5. Rapor yazımı</vt:lpstr>
      <vt:lpstr>PowerPoint Sunusu</vt:lpstr>
      <vt:lpstr>Kaynaklar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Araştırmaların Kanıt Oluşturma Düzeyleri</dc:title>
  <dc:creator>acer</dc:creator>
  <cp:lastModifiedBy>pc</cp:lastModifiedBy>
  <cp:revision>37</cp:revision>
  <dcterms:created xsi:type="dcterms:W3CDTF">2010-03-30T09:21:16Z</dcterms:created>
  <dcterms:modified xsi:type="dcterms:W3CDTF">2020-03-19T19:45:18Z</dcterms:modified>
</cp:coreProperties>
</file>