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57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5" name="14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9 Yuvarlatılmış Dikdörtgen"/>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4 Başlık"/>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tr-TR" smtClean="0"/>
              <a:t>Asıl başlık stili için tıklatın</a:t>
            </a:r>
            <a:endParaRPr kumimoji="0" lang="en-US"/>
          </a:p>
        </p:txBody>
      </p:sp>
      <p:sp>
        <p:nvSpPr>
          <p:cNvPr id="20" name="19 Alt Başlık"/>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9" name="18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8" name="7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11" name="10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2904120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a:xfrm>
            <a:off x="502920" y="530352"/>
            <a:ext cx="8183880" cy="4187952"/>
          </a:xfrm>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5" name="4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6" name="5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1122105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13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10 Yuvarlatılmış Dikdörtgen"/>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Başlık"/>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5" name="4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6" name="5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2816281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6" name="5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7" name="6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3505958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nchor="b"/>
          <a:lstStyle>
            <a:lvl1pPr>
              <a:defRPr b="1"/>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8" name="7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9" name="8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3879697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4" name="3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5" name="4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2234049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6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3" name="2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4" name="3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4254372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6" name="5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7" name="6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324499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14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10 Tek Köşesi Yuvarlatılmış Dikdörtgen"/>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Başlık"/>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tr-TR" smtClean="0"/>
              <a:t>Asıl başlık stili için tıklatın</a:t>
            </a:r>
            <a:endParaRPr kumimoji="0" lang="en-US"/>
          </a:p>
        </p:txBody>
      </p:sp>
      <p:sp>
        <p:nvSpPr>
          <p:cNvPr id="4" name="3 Metin Yer Tutucusu"/>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6" name="5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7" name="6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
        <p:nvSpPr>
          <p:cNvPr id="3" name="2 Resim Yer Tutucusu"/>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tr-TR" smtClean="0"/>
              <a:t>Resim eklemek için simgeyi tıklatın</a:t>
            </a:r>
            <a:endParaRPr kumimoji="0" lang="en-US"/>
          </a:p>
        </p:txBody>
      </p:sp>
    </p:spTree>
    <p:extLst>
      <p:ext uri="{BB962C8B-B14F-4D97-AF65-F5344CB8AC3E}">
        <p14:creationId xmlns:p14="http://schemas.microsoft.com/office/powerpoint/2010/main" val="1097143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502920" y="530352"/>
            <a:ext cx="8183880" cy="4187952"/>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5" name="4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6" name="5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3182238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533404"/>
            <a:ext cx="1981200" cy="5257799"/>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533400" y="533402"/>
            <a:ext cx="5943600" cy="525780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5" name="4 Altbilgi Yer Tutucusu"/>
          <p:cNvSpPr>
            <a:spLocks noGrp="1"/>
          </p:cNvSpPr>
          <p:nvPr>
            <p:ph type="ftr" sz="quarter" idx="11"/>
          </p:nvPr>
        </p:nvSpPr>
        <p:spPr/>
        <p:txBody>
          <a:bodyPr/>
          <a:lstStyle>
            <a:extLst/>
          </a:lstStyle>
          <a:p>
            <a:endParaRPr lang="tr-TR">
              <a:solidFill>
                <a:srgbClr val="E3DED1">
                  <a:shade val="50000"/>
                </a:srgbClr>
              </a:solidFill>
            </a:endParaRPr>
          </a:p>
        </p:txBody>
      </p:sp>
      <p:sp>
        <p:nvSpPr>
          <p:cNvPr id="6" name="5 Slayt Numarası Yer Tutucusu"/>
          <p:cNvSpPr>
            <a:spLocks noGrp="1"/>
          </p:cNvSpPr>
          <p:nvPr>
            <p:ph type="sldNum" sz="quarter" idx="12"/>
          </p:nvPr>
        </p:nvSpPr>
        <p:spPr/>
        <p:txBody>
          <a:bodyPr/>
          <a:lstStyle>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4048685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457200" y="6245225"/>
            <a:ext cx="2133600" cy="476250"/>
          </a:xfrm>
        </p:spPr>
        <p:txBody>
          <a:bodyPr/>
          <a:lstStyle>
            <a:lvl1pPr>
              <a:defRPr/>
            </a:lvl1pPr>
          </a:lstStyle>
          <a:p>
            <a:endParaRPr lang="tr-TR">
              <a:solidFill>
                <a:srgbClr val="E3DED1">
                  <a:shade val="50000"/>
                </a:srgbClr>
              </a:solidFill>
            </a:endParaRPr>
          </a:p>
        </p:txBody>
      </p:sp>
      <p:sp>
        <p:nvSpPr>
          <p:cNvPr id="4" name="3 Altbilgi Yer Tutucusu"/>
          <p:cNvSpPr>
            <a:spLocks noGrp="1"/>
          </p:cNvSpPr>
          <p:nvPr>
            <p:ph type="ftr" sz="quarter" idx="11"/>
          </p:nvPr>
        </p:nvSpPr>
        <p:spPr>
          <a:xfrm>
            <a:off x="3124200" y="6245225"/>
            <a:ext cx="2895600" cy="476250"/>
          </a:xfrm>
        </p:spPr>
        <p:txBody>
          <a:bodyPr/>
          <a:lstStyle>
            <a:lvl1pPr>
              <a:defRPr/>
            </a:lvl1pPr>
          </a:lstStyle>
          <a:p>
            <a:endParaRPr lang="tr-TR">
              <a:solidFill>
                <a:srgbClr val="E3DED1">
                  <a:shade val="50000"/>
                </a:srgbClr>
              </a:solidFill>
            </a:endParaRPr>
          </a:p>
        </p:txBody>
      </p:sp>
      <p:sp>
        <p:nvSpPr>
          <p:cNvPr id="5" name="4 Slayt Numarası Yer Tutucusu"/>
          <p:cNvSpPr>
            <a:spLocks noGrp="1"/>
          </p:cNvSpPr>
          <p:nvPr>
            <p:ph type="sldNum" sz="quarter" idx="12"/>
          </p:nvPr>
        </p:nvSpPr>
        <p:spPr>
          <a:xfrm>
            <a:off x="6553200" y="6245225"/>
            <a:ext cx="2133600" cy="476250"/>
          </a:xfrm>
        </p:spPr>
        <p:txBody>
          <a:bodyPr/>
          <a:lstStyle>
            <a:lvl1pPr>
              <a:defRPr/>
            </a:lvl1pPr>
          </a:lstStyle>
          <a:p>
            <a:fld id="{23F8AB3B-A557-49EA-A0D1-1E9E80E0A156}" type="slidenum">
              <a:rPr lang="tr-TR">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3698597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457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57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a:xfrm>
            <a:off x="457200" y="6245225"/>
            <a:ext cx="2133600" cy="476250"/>
          </a:xfrm>
        </p:spPr>
        <p:txBody>
          <a:bodyPr/>
          <a:lstStyle>
            <a:lvl1pPr>
              <a:defRPr/>
            </a:lvl1pPr>
          </a:lstStyle>
          <a:p>
            <a:pPr>
              <a:defRPr/>
            </a:pPr>
            <a:endParaRPr lang="tr-TR">
              <a:solidFill>
                <a:srgbClr val="E3DED1">
                  <a:shade val="50000"/>
                </a:srgbClr>
              </a:solidFill>
            </a:endParaRPr>
          </a:p>
        </p:txBody>
      </p:sp>
      <p:sp>
        <p:nvSpPr>
          <p:cNvPr id="8" name="7 Altbilgi Yer Tutucusu"/>
          <p:cNvSpPr>
            <a:spLocks noGrp="1"/>
          </p:cNvSpPr>
          <p:nvPr>
            <p:ph type="ftr" sz="quarter" idx="11"/>
          </p:nvPr>
        </p:nvSpPr>
        <p:spPr>
          <a:xfrm>
            <a:off x="3124200" y="6245225"/>
            <a:ext cx="2895600" cy="476250"/>
          </a:xfrm>
        </p:spPr>
        <p:txBody>
          <a:bodyPr/>
          <a:lstStyle>
            <a:lvl1pPr>
              <a:defRPr/>
            </a:lvl1pPr>
          </a:lstStyle>
          <a:p>
            <a:pPr>
              <a:defRPr/>
            </a:pPr>
            <a:endParaRPr lang="tr-TR">
              <a:solidFill>
                <a:srgbClr val="E3DED1">
                  <a:shade val="50000"/>
                </a:srgbClr>
              </a:solidFill>
            </a:endParaRPr>
          </a:p>
        </p:txBody>
      </p:sp>
      <p:sp>
        <p:nvSpPr>
          <p:cNvPr id="9" name="8 Slayt Numarası Yer Tutucusu"/>
          <p:cNvSpPr>
            <a:spLocks noGrp="1"/>
          </p:cNvSpPr>
          <p:nvPr>
            <p:ph type="sldNum" sz="quarter" idx="12"/>
          </p:nvPr>
        </p:nvSpPr>
        <p:spPr>
          <a:xfrm>
            <a:off x="6553200" y="6245225"/>
            <a:ext cx="2133600" cy="476250"/>
          </a:xfrm>
        </p:spPr>
        <p:txBody>
          <a:bodyPr/>
          <a:lstStyle>
            <a:lvl1pPr>
              <a:defRPr/>
            </a:lvl1pPr>
          </a:lstStyle>
          <a:p>
            <a:pPr>
              <a:defRPr/>
            </a:pPr>
            <a:fld id="{5D50E0A7-5013-4D2D-A890-527989415942}" type="slidenum">
              <a:rPr lang="tr-TR">
                <a:solidFill>
                  <a:srgbClr val="E3DED1">
                    <a:shade val="50000"/>
                  </a:srgbClr>
                </a:solidFill>
              </a:rPr>
              <a:pPr>
                <a:defRPr/>
              </a:pPr>
              <a:t>‹#›</a:t>
            </a:fld>
            <a:endParaRPr lang="tr-TR">
              <a:solidFill>
                <a:srgbClr val="E3DED1">
                  <a:shade val="50000"/>
                </a:srgbClr>
              </a:solidFill>
            </a:endParaRPr>
          </a:p>
        </p:txBody>
      </p:sp>
    </p:spTree>
    <p:extLst>
      <p:ext uri="{BB962C8B-B14F-4D97-AF65-F5344CB8AC3E}">
        <p14:creationId xmlns:p14="http://schemas.microsoft.com/office/powerpoint/2010/main" val="4285291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Yuvarlatılmış Dikdörtgen"/>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Başlık Yer Tutucusu"/>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tr-TR" smtClean="0"/>
              <a:t>Asıl başlık stili için tıklatın</a:t>
            </a:r>
            <a:endParaRPr kumimoji="0" lang="en-US"/>
          </a:p>
        </p:txBody>
      </p:sp>
      <p:sp>
        <p:nvSpPr>
          <p:cNvPr id="4" name="3 Metin Yer Tutucusu"/>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5" name="24 Veri Yer Tutucusu"/>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523549B-CD50-494C-B53C-68A5C71EFE2A}" type="datetimeFigureOut">
              <a:rPr lang="tr-TR" smtClean="0">
                <a:solidFill>
                  <a:srgbClr val="E3DED1">
                    <a:shade val="50000"/>
                  </a:srgbClr>
                </a:solidFill>
              </a:rPr>
              <a:pPr/>
              <a:t>20.10.2020</a:t>
            </a:fld>
            <a:endParaRPr lang="tr-TR">
              <a:solidFill>
                <a:srgbClr val="E3DED1">
                  <a:shade val="50000"/>
                </a:srgbClr>
              </a:solidFill>
            </a:endParaRPr>
          </a:p>
        </p:txBody>
      </p:sp>
      <p:sp>
        <p:nvSpPr>
          <p:cNvPr id="18" name="17 Altbilgi Yer Tutucusu"/>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tr-TR">
              <a:solidFill>
                <a:srgbClr val="E3DED1">
                  <a:shade val="50000"/>
                </a:srgbClr>
              </a:solidFill>
            </a:endParaRPr>
          </a:p>
        </p:txBody>
      </p:sp>
      <p:sp>
        <p:nvSpPr>
          <p:cNvPr id="5" name="4 Slayt Numarası Yer Tutucusu"/>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2DF9CA3-D9D1-4E0D-BDF4-5CC59960B7F8}" type="slidenum">
              <a:rPr lang="tr-TR" smtClean="0">
                <a:solidFill>
                  <a:srgbClr val="E3DED1">
                    <a:shade val="50000"/>
                  </a:srgbClr>
                </a:solidFill>
              </a:rPr>
              <a:pPr/>
              <a:t>‹#›</a:t>
            </a:fld>
            <a:endParaRPr lang="tr-TR">
              <a:solidFill>
                <a:srgbClr val="E3DED1">
                  <a:shade val="50000"/>
                </a:srgbClr>
              </a:solidFill>
            </a:endParaRPr>
          </a:p>
        </p:txBody>
      </p:sp>
    </p:spTree>
    <p:extLst>
      <p:ext uri="{BB962C8B-B14F-4D97-AF65-F5344CB8AC3E}">
        <p14:creationId xmlns:p14="http://schemas.microsoft.com/office/powerpoint/2010/main" val="3468441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544616"/>
          </a:xfrm>
        </p:spPr>
        <p:txBody>
          <a:bodyPr>
            <a:noAutofit/>
          </a:bodyPr>
          <a:lstStyle/>
          <a:p>
            <a:pPr algn="ctr">
              <a:buNone/>
            </a:pPr>
            <a:endParaRPr lang="tr-TR" sz="2400" b="1" dirty="0" smtClean="0">
              <a:latin typeface="Arial" pitchFamily="34" charset="0"/>
              <a:cs typeface="Arial" pitchFamily="34" charset="0"/>
            </a:endParaRPr>
          </a:p>
          <a:p>
            <a:pPr algn="ctr">
              <a:buNone/>
            </a:pPr>
            <a:r>
              <a:rPr lang="tr-TR" sz="2400" b="1" dirty="0" smtClean="0">
                <a:solidFill>
                  <a:srgbClr val="C00000"/>
                </a:solidFill>
                <a:latin typeface="Arial" pitchFamily="34" charset="0"/>
                <a:cs typeface="Arial" pitchFamily="34" charset="0"/>
              </a:rPr>
              <a:t>ORGANİK SERACILIKTA BİTKİ HASTALIKLARINI AZALTICI KORUYUCU TEDBİRLER</a:t>
            </a:r>
            <a:endParaRPr lang="tr-TR" sz="2400" dirty="0" smtClean="0">
              <a:solidFill>
                <a:srgbClr val="C00000"/>
              </a:solidFill>
              <a:latin typeface="Arial" pitchFamily="34" charset="0"/>
              <a:cs typeface="Arial" pitchFamily="34" charset="0"/>
            </a:endParaRPr>
          </a:p>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1. </a:t>
            </a:r>
            <a:r>
              <a:rPr lang="tr-TR" sz="2400" dirty="0" smtClean="0">
                <a:latin typeface="Arial" pitchFamily="34" charset="0"/>
                <a:cs typeface="Arial" pitchFamily="34" charset="0"/>
              </a:rPr>
              <a:t>Serada yetiştiriciliğe başlarken her zaman hastalıklarla bulaşmamış tohum, çelik veya çoğaltma materyali kullanmalıyız. </a:t>
            </a:r>
          </a:p>
          <a:p>
            <a:pPr>
              <a:buNone/>
            </a:pPr>
            <a:r>
              <a:rPr lang="tr-TR" sz="2400" dirty="0" smtClean="0">
                <a:latin typeface="Arial" pitchFamily="34" charset="0"/>
                <a:cs typeface="Arial" pitchFamily="34" charset="0"/>
              </a:rPr>
              <a:t>		Tohum, çelik veya diğer çoğaltma materyallerini satın alırken materyallerin hastalıklardan uzak olduğunu garanti edebilen tanınmış satıcıları seçmeliyiz.</a:t>
            </a:r>
          </a:p>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 2. </a:t>
            </a:r>
            <a:r>
              <a:rPr lang="tr-TR" sz="2400" dirty="0" smtClean="0">
                <a:latin typeface="Arial" pitchFamily="34" charset="0"/>
                <a:cs typeface="Arial" pitchFamily="34" charset="0"/>
              </a:rPr>
              <a:t>Hastalıklara dayanıklı materyallerin yetiştirilmesine öncelik vermeliyiz. </a:t>
            </a:r>
          </a:p>
          <a:p>
            <a:pPr>
              <a:buNone/>
            </a:pPr>
            <a:r>
              <a:rPr lang="tr-TR" sz="2400" dirty="0" smtClean="0">
                <a:latin typeface="Arial" pitchFamily="34" charset="0"/>
                <a:cs typeface="Arial" pitchFamily="34" charset="0"/>
              </a:rPr>
              <a:t>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836529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404664"/>
            <a:ext cx="8363272" cy="5544616"/>
          </a:xfrm>
        </p:spPr>
        <p:txBody>
          <a:bodyPr>
            <a:normAutofit/>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Özellikle yetiştirme alanımızda kronik olarak ortaya çıkan külleme ve </a:t>
            </a:r>
            <a:r>
              <a:rPr lang="tr-TR" sz="2400" dirty="0" err="1" smtClean="0">
                <a:latin typeface="Arial" pitchFamily="34" charset="0"/>
                <a:cs typeface="Arial" pitchFamily="34" charset="0"/>
              </a:rPr>
              <a:t>mildiyö</a:t>
            </a:r>
            <a:r>
              <a:rPr lang="tr-TR" sz="2400" dirty="0" smtClean="0">
                <a:latin typeface="Arial" pitchFamily="34" charset="0"/>
                <a:cs typeface="Arial" pitchFamily="34" charset="0"/>
              </a:rPr>
              <a:t> gibi mantarsal (</a:t>
            </a:r>
            <a:r>
              <a:rPr lang="tr-TR" sz="2400" dirty="0" err="1" smtClean="0">
                <a:latin typeface="Arial" pitchFamily="34" charset="0"/>
                <a:cs typeface="Arial" pitchFamily="34" charset="0"/>
              </a:rPr>
              <a:t>fungal</a:t>
            </a:r>
            <a:r>
              <a:rPr lang="tr-TR" sz="2400" dirty="0" smtClean="0">
                <a:latin typeface="Arial" pitchFamily="34" charset="0"/>
                <a:cs typeface="Arial" pitchFamily="34" charset="0"/>
              </a:rPr>
              <a:t>) hastalıklarla mücadele etmek zorunda kalıyorsak mutlaka bu hastalıklara dayanıklı tohum, çelik veya aşılı fide materyali ile yetiştiriciliğe başlamalıyız.</a:t>
            </a:r>
          </a:p>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3. </a:t>
            </a:r>
            <a:r>
              <a:rPr lang="tr-TR" sz="2400" dirty="0" smtClean="0">
                <a:latin typeface="Arial" pitchFamily="34" charset="0"/>
                <a:cs typeface="Arial" pitchFamily="34" charset="0"/>
              </a:rPr>
              <a:t>Ülke içerisine dışarıdan giren veya aynı ülke içerisinde bir ilden başka bir ile üretim materyali girişi olurken mutlaka karantina tedbirleri uygulanmalıdır. </a:t>
            </a:r>
          </a:p>
          <a:p>
            <a:pPr>
              <a:buNone/>
            </a:pPr>
            <a:r>
              <a:rPr lang="tr-TR" sz="2400" dirty="0" smtClean="0">
                <a:latin typeface="Arial" pitchFamily="34" charset="0"/>
                <a:cs typeface="Arial" pitchFamily="34" charset="0"/>
              </a:rPr>
              <a:t>		Dışarıdan materyal temini yapıldığında bu materyallerin kendi üretimimiz olan materyallerden ayrı tutularak yetiştirmeye alınması gerekir. </a:t>
            </a:r>
          </a:p>
          <a:p>
            <a:pPr>
              <a:buNone/>
            </a:pPr>
            <a:r>
              <a:rPr lang="tr-TR" sz="2400" dirty="0" smtClean="0">
                <a:latin typeface="Arial" pitchFamily="34" charset="0"/>
                <a:cs typeface="Arial" pitchFamily="34" charset="0"/>
              </a:rPr>
              <a:t>	</a:t>
            </a:r>
          </a:p>
          <a:p>
            <a:pPr>
              <a:buNone/>
            </a:pPr>
            <a:endParaRPr lang="tr-TR" sz="2400" dirty="0"/>
          </a:p>
        </p:txBody>
      </p:sp>
    </p:spTree>
    <p:extLst>
      <p:ext uri="{BB962C8B-B14F-4D97-AF65-F5344CB8AC3E}">
        <p14:creationId xmlns:p14="http://schemas.microsoft.com/office/powerpoint/2010/main" val="1336106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544616"/>
          </a:xfrm>
        </p:spPr>
        <p:txBody>
          <a:bodyPr>
            <a:normAutofit/>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Dışarıdan gelen materyallerin hastalık ve zararlılardan ari olup olmadığı anlaşılıncaya kadar karantina işlemine devam edilmelidir. </a:t>
            </a:r>
          </a:p>
          <a:p>
            <a:pPr>
              <a:buNone/>
            </a:pPr>
            <a:r>
              <a:rPr lang="tr-TR" sz="2400" dirty="0" smtClean="0">
                <a:latin typeface="Arial" pitchFamily="34" charset="0"/>
                <a:cs typeface="Arial" pitchFamily="34" charset="0"/>
              </a:rPr>
              <a:t>		Bu işlemi yaparken mümkünse sera içerisine bir bölüm oluşturarak karantina alanı olarak seçilmelidir. </a:t>
            </a:r>
          </a:p>
          <a:p>
            <a:pPr>
              <a:buNone/>
            </a:pPr>
            <a:r>
              <a:rPr lang="tr-TR" sz="2400" dirty="0" smtClean="0">
                <a:latin typeface="Arial" pitchFamily="34" charset="0"/>
                <a:cs typeface="Arial" pitchFamily="34" charset="0"/>
              </a:rPr>
              <a:t>		Bu alanda yapışkan böcek tuzakları kullanılarak gözlemler yapılabilir veya hastalıklar bakımında günlük gözlemler alınarak tamamen emin oluncaya kadar karantina uygulamasına devam edilmelidir. </a:t>
            </a:r>
          </a:p>
          <a:p>
            <a:pPr>
              <a:buNone/>
            </a:pPr>
            <a:r>
              <a:rPr lang="tr-TR" sz="2400" dirty="0" smtClean="0">
                <a:latin typeface="Arial" pitchFamily="34" charset="0"/>
                <a:cs typeface="Arial" pitchFamily="34" charset="0"/>
              </a:rPr>
              <a:t>		Bu durumda karantina için ayrılacak sera alanı ve yılın zamanı ayrılacak sera alanı ve süresini etkileyecektir. 	</a:t>
            </a:r>
          </a:p>
          <a:p>
            <a:pPr>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1494494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352928" cy="5544616"/>
          </a:xfrm>
        </p:spPr>
        <p:txBody>
          <a:bodyPr>
            <a:noAutofit/>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4. </a:t>
            </a:r>
            <a:r>
              <a:rPr lang="tr-TR" sz="2400" dirty="0" smtClean="0">
                <a:latin typeface="Arial" pitchFamily="34" charset="0"/>
                <a:cs typeface="Arial" pitchFamily="34" charset="0"/>
              </a:rPr>
              <a:t>Serada uygulanacak sağlık tedbirlerine yani özetle temizliğe çok önem verilmelidir. </a:t>
            </a:r>
          </a:p>
          <a:p>
            <a:pPr>
              <a:buNone/>
            </a:pPr>
            <a:r>
              <a:rPr lang="tr-TR" sz="2400" dirty="0" smtClean="0">
                <a:latin typeface="Arial" pitchFamily="34" charset="0"/>
                <a:cs typeface="Arial" pitchFamily="34" charset="0"/>
              </a:rPr>
              <a:t>		Serayı her şeyden önce her zaman temiz tutarak daha az hastalık ve zararlı unsurların seramızda beslenmesine izin vermiş oluruz. </a:t>
            </a:r>
          </a:p>
          <a:p>
            <a:pPr>
              <a:buNone/>
            </a:pPr>
            <a:r>
              <a:rPr lang="tr-TR" sz="2400" dirty="0" smtClean="0">
                <a:latin typeface="Arial" pitchFamily="34" charset="0"/>
                <a:cs typeface="Arial" pitchFamily="34" charset="0"/>
              </a:rPr>
              <a:t>		Bunun anlamı, sera içinden başlanarak zemin, iskelet malzemesi ve örtü malzemesinin çok temiz tutulmasının yanında sera etrafının temizlenmesi gerektiğidir. </a:t>
            </a:r>
          </a:p>
          <a:p>
            <a:pPr>
              <a:buNone/>
            </a:pPr>
            <a:r>
              <a:rPr lang="tr-TR" sz="2400" dirty="0" smtClean="0">
                <a:latin typeface="Arial" pitchFamily="34" charset="0"/>
                <a:cs typeface="Arial" pitchFamily="34" charset="0"/>
              </a:rPr>
              <a:t>		Sera içi ve çevresinin özellikle yabancı otlardan ve alglerden temizlenmesi gerekmektedir. 	</a:t>
            </a:r>
          </a:p>
          <a:p>
            <a:pPr>
              <a:buNone/>
            </a:pPr>
            <a:r>
              <a:rPr lang="tr-TR" sz="2400" dirty="0" smtClean="0">
                <a:latin typeface="Arial" pitchFamily="34" charset="0"/>
                <a:cs typeface="Arial" pitchFamily="34" charset="0"/>
              </a:rPr>
              <a:t>		Özellikle yabancı otlar, virüs ve bazı böceklere yataklık ederler.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914085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332656"/>
            <a:ext cx="8568952" cy="5616624"/>
          </a:xfrm>
        </p:spPr>
        <p:txBody>
          <a:bodyPr>
            <a:normAutofit/>
          </a:bodyPr>
          <a:lstStyle/>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Sera içerisinde hortum kullanılıyorsa, sera tabanında veya sera içerisindeki küçük su havuzlarında bırakılmamalıdırlar. </a:t>
            </a:r>
          </a:p>
          <a:p>
            <a:pPr>
              <a:buNone/>
            </a:pPr>
            <a:r>
              <a:rPr lang="tr-TR" sz="2400" dirty="0" smtClean="0">
                <a:latin typeface="Arial" pitchFamily="34" charset="0"/>
                <a:cs typeface="Arial" pitchFamily="34" charset="0"/>
              </a:rPr>
              <a:t>		Böyle durumlarda hortumlar mutlaka asılmalıdırlar. </a:t>
            </a:r>
          </a:p>
          <a:p>
            <a:pPr>
              <a:buNone/>
            </a:pPr>
            <a:r>
              <a:rPr lang="tr-TR" sz="2400" dirty="0" smtClean="0">
                <a:latin typeface="Arial" pitchFamily="34" charset="0"/>
                <a:cs typeface="Arial" pitchFamily="34" charset="0"/>
              </a:rPr>
              <a:t>		Sera içerisinde kullanılan çöp bidonları hemen boşaltılmalı ve ağızları mutlaka sıkı bir kapakla kapatılmalıdır. </a:t>
            </a:r>
          </a:p>
          <a:p>
            <a:pPr>
              <a:buNone/>
            </a:pPr>
            <a:r>
              <a:rPr lang="tr-TR" sz="2400" dirty="0" smtClean="0">
                <a:latin typeface="Arial" pitchFamily="34" charset="0"/>
                <a:cs typeface="Arial" pitchFamily="34" charset="0"/>
              </a:rPr>
              <a:t>		Bitkilerden koparılan yaşlı veya hastalık ve zararlılarla bulaşık yapraklar, sera içerisine kesinlikle atılmayıp çöp bidonuna atılmalıdır. </a:t>
            </a:r>
          </a:p>
          <a:p>
            <a:pPr>
              <a:buNone/>
            </a:pPr>
            <a:r>
              <a:rPr lang="tr-TR" sz="2400" dirty="0" smtClean="0">
                <a:latin typeface="Arial" pitchFamily="34" charset="0"/>
                <a:cs typeface="Arial" pitchFamily="34" charset="0"/>
              </a:rPr>
              <a:t>		Fide üretimi yapılırken kullanılan ortamları, tezgahların ve tohum ekim ile şaşırtma kaplarının hastalık ve zararlı unsuru taşımadığından emin olmak gerekmektedir.</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613878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616624"/>
          </a:xfrm>
        </p:spPr>
        <p:txBody>
          <a:bodyPr>
            <a:normAutofit lnSpcReduction="10000"/>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5. </a:t>
            </a:r>
            <a:r>
              <a:rPr lang="tr-TR" sz="2400" dirty="0" smtClean="0">
                <a:latin typeface="Arial" pitchFamily="34" charset="0"/>
                <a:cs typeface="Arial" pitchFamily="34" charset="0"/>
              </a:rPr>
              <a:t>Seralarda böcek ve kırmızı örümcek yoğunluğunun çok iyi gözlenmesi gerekir. </a:t>
            </a:r>
          </a:p>
          <a:p>
            <a:pPr>
              <a:buNone/>
            </a:pPr>
            <a:r>
              <a:rPr lang="tr-TR" sz="2400" dirty="0" smtClean="0">
                <a:latin typeface="Arial" pitchFamily="34" charset="0"/>
                <a:cs typeface="Arial" pitchFamily="34" charset="0"/>
              </a:rPr>
              <a:t>		Hastalıklardan arındırılmış bitki elde edebilmek için böcek ve kırmızı örümcek yoğunluğunun minimumda tutulması gerekir. </a:t>
            </a:r>
          </a:p>
          <a:p>
            <a:pPr>
              <a:buNone/>
            </a:pPr>
            <a:r>
              <a:rPr lang="tr-TR" sz="2400" dirty="0" smtClean="0">
                <a:latin typeface="Arial" pitchFamily="34" charset="0"/>
                <a:cs typeface="Arial" pitchFamily="34" charset="0"/>
              </a:rPr>
              <a:t>		Ayrıca bitkiler üzerindeki direkt besleme zararlarının yanında böcek ve kırmızı örümcekler virüslere vektörlük yaparlar. </a:t>
            </a:r>
          </a:p>
          <a:p>
            <a:pPr>
              <a:buNone/>
            </a:pPr>
            <a:r>
              <a:rPr lang="tr-TR" sz="2400" dirty="0" smtClean="0">
                <a:latin typeface="Arial" pitchFamily="34" charset="0"/>
                <a:cs typeface="Arial" pitchFamily="34" charset="0"/>
              </a:rPr>
              <a:t>		Ekonomik önem olarak en önemli böcek, ‘batı çiçek </a:t>
            </a:r>
            <a:r>
              <a:rPr lang="tr-TR" sz="2400" dirty="0" err="1" smtClean="0">
                <a:latin typeface="Arial" pitchFamily="34" charset="0"/>
                <a:cs typeface="Arial" pitchFamily="34" charset="0"/>
              </a:rPr>
              <a:t>tripsi</a:t>
            </a:r>
            <a:r>
              <a:rPr lang="tr-TR" sz="2400" dirty="0" smtClean="0">
                <a:latin typeface="Arial" pitchFamily="34" charset="0"/>
                <a:cs typeface="Arial" pitchFamily="34" charset="0"/>
              </a:rPr>
              <a:t>’ ve onun vektörlük yaptığı ‘nekrotik leke </a:t>
            </a:r>
            <a:r>
              <a:rPr lang="tr-TR" sz="2400" dirty="0" err="1" smtClean="0">
                <a:latin typeface="Arial" pitchFamily="34" charset="0"/>
                <a:cs typeface="Arial" pitchFamily="34" charset="0"/>
              </a:rPr>
              <a:t>virusü’dür</a:t>
            </a: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Batı çiçek </a:t>
            </a:r>
            <a:r>
              <a:rPr lang="tr-TR" sz="2400" dirty="0" err="1" smtClean="0">
                <a:latin typeface="Arial" pitchFamily="34" charset="0"/>
                <a:cs typeface="Arial" pitchFamily="34" charset="0"/>
              </a:rPr>
              <a:t>tripsinin</a:t>
            </a:r>
            <a:r>
              <a:rPr lang="tr-TR" sz="2400" dirty="0" smtClean="0">
                <a:latin typeface="Arial" pitchFamily="34" charset="0"/>
                <a:cs typeface="Arial" pitchFamily="34" charset="0"/>
              </a:rPr>
              <a:t> seralarda bulunup bulunmadığını tespit etmenin tek yolu, sera içerisinde sarı ve mavi yapışkan tuzakların kullanılması ve gözlenmesidir. 	</a:t>
            </a:r>
          </a:p>
          <a:p>
            <a:pPr>
              <a:buNone/>
            </a:pPr>
            <a:r>
              <a:rPr lang="tr-TR" sz="2400" dirty="0" smtClean="0">
                <a:latin typeface="Arial" pitchFamily="34" charset="0"/>
                <a:cs typeface="Arial" pitchFamily="34" charset="0"/>
              </a:rPr>
              <a:t>		</a:t>
            </a:r>
          </a:p>
          <a:p>
            <a:pPr>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1040991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76672"/>
            <a:ext cx="8291264" cy="5472608"/>
          </a:xfrm>
        </p:spPr>
        <p:txBody>
          <a:bodyPr>
            <a:noAutofit/>
          </a:bodyPr>
          <a:lstStyle/>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Seralarda hangi böceklerin ve popülasyonlarının varlığının iyi bilinmesi için bu yapışkan tuzakların düzenli olarak belirli aralıklarla gözlenmesi gerekmektedir.  </a:t>
            </a:r>
          </a:p>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6. </a:t>
            </a:r>
            <a:r>
              <a:rPr lang="tr-TR" sz="2400" dirty="0" smtClean="0">
                <a:latin typeface="Arial" pitchFamily="34" charset="0"/>
                <a:cs typeface="Arial" pitchFamily="34" charset="0"/>
              </a:rPr>
              <a:t>Hastalıkları baskı altına almak için sera içi atmosferinin kontrol altına alınması gerekir. </a:t>
            </a:r>
          </a:p>
          <a:p>
            <a:pPr>
              <a:buNone/>
            </a:pPr>
            <a:r>
              <a:rPr lang="tr-TR" sz="2400" dirty="0" smtClean="0">
                <a:latin typeface="Arial" pitchFamily="34" charset="0"/>
                <a:cs typeface="Arial" pitchFamily="34" charset="0"/>
              </a:rPr>
              <a:t>		Sera içerisinde nem ne kadar yüksek olursa, hastalıkların ortaya çıkış sıklığı o kadar yüksek olacaktır. </a:t>
            </a:r>
          </a:p>
          <a:p>
            <a:pPr>
              <a:buNone/>
            </a:pPr>
            <a:r>
              <a:rPr lang="tr-TR" sz="2400" dirty="0" smtClean="0">
                <a:latin typeface="Arial" pitchFamily="34" charset="0"/>
                <a:cs typeface="Arial" pitchFamily="34" charset="0"/>
              </a:rPr>
              <a:t>		Çünkü hastalıklara sebep olan organizmaların çoğu, nemin olduğu ortamlarda yaşamayı çok severler. </a:t>
            </a:r>
          </a:p>
          <a:p>
            <a:pPr>
              <a:buNone/>
            </a:pPr>
            <a:r>
              <a:rPr lang="tr-TR" sz="2400" dirty="0" smtClean="0">
                <a:latin typeface="Arial" pitchFamily="34" charset="0"/>
                <a:cs typeface="Arial" pitchFamily="34" charset="0"/>
              </a:rPr>
              <a:t>		Nem yükselmesinin engellenmesi gereken en üst nokta % 85 sınırıdır. </a:t>
            </a:r>
          </a:p>
          <a:p>
            <a:pPr>
              <a:buNone/>
            </a:pPr>
            <a:r>
              <a:rPr lang="tr-TR" sz="2400" dirty="0" smtClean="0">
                <a:latin typeface="Arial" pitchFamily="34" charset="0"/>
                <a:cs typeface="Arial" pitchFamily="34" charset="0"/>
              </a:rPr>
              <a:t>		</a:t>
            </a:r>
          </a:p>
        </p:txBody>
      </p:sp>
    </p:spTree>
    <p:extLst>
      <p:ext uri="{BB962C8B-B14F-4D97-AF65-F5344CB8AC3E}">
        <p14:creationId xmlns:p14="http://schemas.microsoft.com/office/powerpoint/2010/main" val="2212422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544616"/>
          </a:xfrm>
        </p:spPr>
        <p:txBody>
          <a:bodyPr>
            <a:normAutofit/>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Eğer nem % 85’ten yüksek ise, çok etkili </a:t>
            </a:r>
            <a:r>
              <a:rPr lang="tr-TR" sz="2400" dirty="0" err="1" smtClean="0">
                <a:latin typeface="Arial" pitchFamily="34" charset="0"/>
                <a:cs typeface="Arial" pitchFamily="34" charset="0"/>
              </a:rPr>
              <a:t>fungusitlerin</a:t>
            </a:r>
            <a:r>
              <a:rPr lang="tr-TR" sz="2400" dirty="0" smtClean="0">
                <a:latin typeface="Arial" pitchFamily="34" charset="0"/>
                <a:cs typeface="Arial" pitchFamily="34" charset="0"/>
              </a:rPr>
              <a:t> kullanılması bile hastalık oluşumunu engelleyemeyecektir.</a:t>
            </a:r>
            <a:r>
              <a:rPr lang="tr-TR" sz="2400" b="1" dirty="0" smtClean="0">
                <a:latin typeface="Arial" pitchFamily="34" charset="0"/>
                <a:cs typeface="Arial" pitchFamily="34" charset="0"/>
              </a:rPr>
              <a:t> </a:t>
            </a:r>
          </a:p>
          <a:p>
            <a:pPr>
              <a:buNone/>
            </a:pPr>
            <a:r>
              <a:rPr lang="tr-TR" sz="2400" b="1" dirty="0" smtClean="0">
                <a:latin typeface="Arial" pitchFamily="34" charset="0"/>
                <a:cs typeface="Arial" pitchFamily="34" charset="0"/>
              </a:rPr>
              <a:t>		</a:t>
            </a:r>
            <a:r>
              <a:rPr lang="tr-TR" sz="2400" dirty="0" smtClean="0">
                <a:latin typeface="Arial" pitchFamily="34" charset="0"/>
                <a:cs typeface="Arial" pitchFamily="34" charset="0"/>
              </a:rPr>
              <a:t>Sera içerisinde bitkiler arasında yeterli  hava sirkülasyonunun  sağlanması gerekir. </a:t>
            </a:r>
          </a:p>
          <a:p>
            <a:pPr>
              <a:buNone/>
            </a:pPr>
            <a:r>
              <a:rPr lang="tr-TR" sz="2400" dirty="0" smtClean="0">
                <a:latin typeface="Arial" pitchFamily="34" charset="0"/>
                <a:cs typeface="Arial" pitchFamily="34" charset="0"/>
              </a:rPr>
              <a:t>		Bu işlemin uygun bir şekilde yürütülmesi için sera içerisinde fanlar kullanılması gerekmektedir.</a:t>
            </a:r>
          </a:p>
          <a:p>
            <a:pPr>
              <a:buNone/>
            </a:pPr>
            <a:r>
              <a:rPr lang="tr-TR" sz="2400" dirty="0" smtClean="0">
                <a:latin typeface="Arial" pitchFamily="34" charset="0"/>
                <a:cs typeface="Arial" pitchFamily="34" charset="0"/>
              </a:rPr>
              <a:t>		 Ayrıca, ısıtma ve ardından havalandırma yaparak (vantilatörler yardımı ile) sera içerisindeki nemi daha aşağılara çekmek mümkündür.</a:t>
            </a:r>
          </a:p>
          <a:p>
            <a:pPr>
              <a:buNone/>
            </a:pPr>
            <a:r>
              <a:rPr lang="tr-TR" sz="2400" b="1" dirty="0" smtClean="0">
                <a:latin typeface="Arial" pitchFamily="34" charset="0"/>
                <a:cs typeface="Arial" pitchFamily="34" charset="0"/>
              </a:rPr>
              <a:t>		</a:t>
            </a:r>
            <a:r>
              <a:rPr lang="tr-TR" sz="2400" dirty="0" smtClean="0">
                <a:latin typeface="Arial" pitchFamily="34" charset="0"/>
                <a:cs typeface="Arial" pitchFamily="34" charset="0"/>
              </a:rPr>
              <a:t> Sera içerisinde bitki yapraklarının uzun bir süre ıslak kalmasına da izin verilmemelidir.</a:t>
            </a:r>
            <a:r>
              <a:rPr lang="tr-TR" sz="2400" b="1" dirty="0" smtClean="0">
                <a:latin typeface="Arial" pitchFamily="34" charset="0"/>
                <a:cs typeface="Arial" pitchFamily="34" charset="0"/>
              </a:rPr>
              <a:t>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507797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544616"/>
          </a:xfrm>
        </p:spPr>
        <p:txBody>
          <a:bodyPr>
            <a:normAutofit/>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Tavsiye edilmemekle beraber üstten yağmurlama sulamalar yapıldığında, uygulamanın mutlaka sabah saatlerinde yapılması gerekmektedir. </a:t>
            </a:r>
          </a:p>
          <a:p>
            <a:pPr>
              <a:buNone/>
            </a:pPr>
            <a:r>
              <a:rPr lang="tr-TR" sz="2400" dirty="0" smtClean="0">
                <a:latin typeface="Arial" pitchFamily="34" charset="0"/>
                <a:cs typeface="Arial" pitchFamily="34" charset="0"/>
              </a:rPr>
              <a:t>		Böylece bitki geceye kuru yaprak ve çiçeklerle girecektir.</a:t>
            </a:r>
          </a:p>
          <a:p>
            <a:pPr>
              <a:buNone/>
            </a:pPr>
            <a:r>
              <a:rPr lang="tr-TR" sz="2400" dirty="0" smtClean="0">
                <a:latin typeface="Arial" pitchFamily="34" charset="0"/>
                <a:cs typeface="Arial" pitchFamily="34" charset="0"/>
              </a:rPr>
              <a:t>		Gece boyunca kuru yapraklarda hastalıklara sebep olan organizmaların çoğalması mümkün olmayacaktır. </a:t>
            </a:r>
          </a:p>
          <a:p>
            <a:pPr>
              <a:buNone/>
            </a:pPr>
            <a:r>
              <a:rPr lang="tr-TR" sz="2400" dirty="0" smtClean="0">
                <a:latin typeface="Arial" pitchFamily="34" charset="0"/>
                <a:cs typeface="Arial" pitchFamily="34" charset="0"/>
              </a:rPr>
              <a:t>		Diğer yandan serada bitkileri aşırı sulamadan kesinlikle kaçınılmalıdır. </a:t>
            </a:r>
          </a:p>
          <a:p>
            <a:pPr>
              <a:buNone/>
            </a:pPr>
            <a:r>
              <a:rPr lang="tr-TR" sz="2400" dirty="0" smtClean="0">
                <a:latin typeface="Arial" pitchFamily="34" charset="0"/>
                <a:cs typeface="Arial" pitchFamily="34" charset="0"/>
              </a:rPr>
              <a:t>		Aşırı sulamalar özellikle kök çürüklüğü hastalıklarının ortaya çıkmasına sebep olmaktadır.</a:t>
            </a:r>
          </a:p>
          <a:p>
            <a:pPr>
              <a:buNone/>
            </a:pPr>
            <a:r>
              <a:rPr lang="tr-TR" sz="2400" dirty="0" smtClean="0">
                <a:latin typeface="Arial" pitchFamily="34" charset="0"/>
                <a:cs typeface="Arial" pitchFamily="34" charset="0"/>
              </a:rPr>
              <a:t>		</a:t>
            </a:r>
          </a:p>
          <a:p>
            <a:pPr>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728671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76672"/>
            <a:ext cx="8291264" cy="5400600"/>
          </a:xfrm>
        </p:spPr>
        <p:txBody>
          <a:bodyPr>
            <a:noAutofit/>
          </a:bodyPr>
          <a:lstStyle/>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Serada bitkilerin dikildikleri ortamlar iyi drene olabilen ortamlar olmalıdırlar. </a:t>
            </a:r>
          </a:p>
          <a:p>
            <a:pPr>
              <a:buNone/>
            </a:pPr>
            <a:r>
              <a:rPr lang="tr-TR" sz="2400" dirty="0" smtClean="0">
                <a:latin typeface="Arial" pitchFamily="34" charset="0"/>
                <a:cs typeface="Arial" pitchFamily="34" charset="0"/>
              </a:rPr>
              <a:t>		Seralarda kullanılan toprakların hastalık etmenleriyle bulaşmadıklarının belirlenmesinden sonra dikim işlemine geçilmelidir. </a:t>
            </a:r>
          </a:p>
          <a:p>
            <a:pPr>
              <a:buNone/>
            </a:pPr>
            <a:r>
              <a:rPr lang="tr-TR" sz="2400" dirty="0" smtClean="0">
                <a:latin typeface="Arial" pitchFamily="34" charset="0"/>
                <a:cs typeface="Arial" pitchFamily="34" charset="0"/>
              </a:rPr>
              <a:t>		Çoğu topraklar, kök çürüklüğüne sebep olan bir çok organizmayı bünyesinde barındırırlar.</a:t>
            </a:r>
          </a:p>
          <a:p>
            <a:pPr>
              <a:buNone/>
            </a:pPr>
            <a:r>
              <a:rPr lang="tr-TR" sz="2400" dirty="0" smtClean="0">
                <a:latin typeface="Arial" pitchFamily="34" charset="0"/>
                <a:cs typeface="Arial" pitchFamily="34" charset="0"/>
              </a:rPr>
              <a:t>		Sera içerisinde durgun halde drene olmayan suyun bulunmasına asla izin verilmemelidir. </a:t>
            </a:r>
          </a:p>
          <a:p>
            <a:pPr>
              <a:buNone/>
            </a:pPr>
            <a:r>
              <a:rPr lang="tr-TR" sz="2400" dirty="0" smtClean="0">
                <a:latin typeface="Arial" pitchFamily="34" charset="0"/>
                <a:cs typeface="Arial" pitchFamily="34" charset="0"/>
              </a:rPr>
              <a:t>		Serada diğer bütün işlemler mükemmel yapılsa bile, böyle bir ihmal, hastalık etmenlerinin hemen yayılmasına yol açar.</a:t>
            </a:r>
          </a:p>
          <a:p>
            <a:pPr>
              <a:buNone/>
            </a:pPr>
            <a:r>
              <a:rPr lang="tr-TR" sz="2400" dirty="0" smtClean="0">
                <a:latin typeface="Arial" pitchFamily="34" charset="0"/>
                <a:cs typeface="Arial" pitchFamily="34" charset="0"/>
              </a:rPr>
              <a:t>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178733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472608"/>
          </a:xfrm>
        </p:spPr>
        <p:txBody>
          <a:bodyPr>
            <a:normAutofit lnSpcReduction="10000"/>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Şunu da ilave etmek gerekir ki, seralarda her ne sulama metodu kullanılırsa kullanılsın, yetiştirme mevsimlerine bağlı olarak sulamaların öğle saatleri ile akşam saatleri arasındaki bir zamanda mutlaka bitirilmesi gerekir. </a:t>
            </a:r>
          </a:p>
          <a:p>
            <a:pPr>
              <a:buNone/>
            </a:pPr>
            <a:r>
              <a:rPr lang="tr-TR" sz="2400" dirty="0" smtClean="0">
                <a:latin typeface="Arial" pitchFamily="34" charset="0"/>
                <a:cs typeface="Arial" pitchFamily="34" charset="0"/>
              </a:rPr>
              <a:t>		Yani seradaki bitkiler akşam saatlerine doğru veya akşam saatlerinde yapılacak yanlış sulamalar sebebiyle geceye nemli ortamda girmemesi gerekir.</a:t>
            </a:r>
          </a:p>
          <a:p>
            <a:pPr>
              <a:buNone/>
            </a:pPr>
            <a:r>
              <a:rPr lang="tr-TR" sz="2400" dirty="0" smtClean="0">
                <a:latin typeface="Arial" pitchFamily="34" charset="0"/>
                <a:cs typeface="Arial" pitchFamily="34" charset="0"/>
              </a:rPr>
              <a:t>		 Bu uygulama özellikle plastik seralarda yapılıyorsa gece saatlerinde ortaya çıkacak olan nem yoğunlaşması, buna bağlı olarak plastik alt yüzeyinde damlacıkların oluşması ve gecenin ilerleyen saatlerinden başlayarak bitkiler üzerine damlaması sonucunda bitki yaprak ve çiçekleri geceyi ıslak geçireceklerdir. </a:t>
            </a:r>
          </a:p>
          <a:p>
            <a:pPr>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478855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544616"/>
          </a:xfrm>
        </p:spPr>
        <p:txBody>
          <a:bodyPr>
            <a:noAutofit/>
          </a:bodyPr>
          <a:lstStyle/>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Bu ortamlarda hastalık etmenleri hızlı bir şekilde yayılması söz konusu olacaktır. </a:t>
            </a:r>
          </a:p>
          <a:p>
            <a:pPr>
              <a:buNone/>
            </a:pPr>
            <a:r>
              <a:rPr lang="tr-TR" sz="2400" dirty="0" smtClean="0">
                <a:latin typeface="Arial" pitchFamily="34" charset="0"/>
                <a:cs typeface="Arial" pitchFamily="34" charset="0"/>
              </a:rPr>
              <a:t>		Bu sebeple sulamaların genellikle sabah saatlerinde yapılması, sera sıcaklığına bağlı olarak sera çatı havalandırmalarının açık olacağı öğle saatlerinde yapılması, ancak geç saatlere bırakılmamasına özellikle özen göstermek gerekmektedir.</a:t>
            </a:r>
          </a:p>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7. </a:t>
            </a:r>
            <a:r>
              <a:rPr lang="tr-TR" sz="2400" dirty="0" smtClean="0">
                <a:latin typeface="Arial" pitchFamily="34" charset="0"/>
                <a:cs typeface="Arial" pitchFamily="34" charset="0"/>
              </a:rPr>
              <a:t>Bitkilerin strese girmesine kesinlikle izin verilmemelidir. </a:t>
            </a:r>
          </a:p>
          <a:p>
            <a:pPr>
              <a:buNone/>
            </a:pPr>
            <a:r>
              <a:rPr lang="tr-TR" sz="2400" dirty="0" smtClean="0">
                <a:latin typeface="Arial" pitchFamily="34" charset="0"/>
                <a:cs typeface="Arial" pitchFamily="34" charset="0"/>
              </a:rPr>
              <a:t>		Bitki ne kadar fazla strese sokulursa hastalık ve zararlı etmenlerine karşı direnci o kadar azalır.</a:t>
            </a:r>
          </a:p>
          <a:p>
            <a:pPr>
              <a:buNone/>
            </a:pPr>
            <a:r>
              <a:rPr lang="tr-TR" sz="2400" dirty="0" smtClean="0">
                <a:latin typeface="Arial" pitchFamily="34" charset="0"/>
                <a:cs typeface="Arial" pitchFamily="34" charset="0"/>
              </a:rPr>
              <a:t>		Yani bu etmenlerin bitkilere bulaşma veya geçme oranı o kadar yüksek olur. </a:t>
            </a:r>
          </a:p>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69560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352928" cy="5544616"/>
          </a:xfrm>
        </p:spPr>
        <p:txBody>
          <a:bodyPr>
            <a:noAutofit/>
          </a:bodyPr>
          <a:lstStyle/>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Bir bitkinin strese sokulmadığı durumlarda bitkinin yeterli su miktarını aldığı, toprakta bulunan gübrelerin dengede olduğu ve bikinin bundan olumlu etkilendiği, torak </a:t>
            </a:r>
            <a:r>
              <a:rPr lang="tr-TR" sz="2400" dirty="0" err="1" smtClean="0">
                <a:latin typeface="Arial" pitchFamily="34" charset="0"/>
                <a:cs typeface="Arial" pitchFamily="34" charset="0"/>
              </a:rPr>
              <a:t>pH</a:t>
            </a:r>
            <a:r>
              <a:rPr lang="tr-TR" sz="2400" dirty="0" smtClean="0">
                <a:latin typeface="Arial" pitchFamily="34" charset="0"/>
                <a:cs typeface="Arial" pitchFamily="34" charset="0"/>
              </a:rPr>
              <a:t> sının bitkinin istediği sınırlar içerisinde olduğu, bitkinin sıcaklık ve ışık ihtiyacının karşılandığı ve bitkiye maksimum büyüme ve gelişme kazandırmak için gerekli bitki beslemesinin yapıldığı anlaşılır.</a:t>
            </a:r>
          </a:p>
          <a:p>
            <a:pPr>
              <a:buNone/>
            </a:pPr>
            <a:r>
              <a:rPr lang="tr-TR" sz="2400" dirty="0" smtClean="0">
                <a:latin typeface="Arial" pitchFamily="34" charset="0"/>
                <a:cs typeface="Arial" pitchFamily="34" charset="0"/>
              </a:rPr>
              <a:t>		 Bitki stresinden bahsettiğimizde su, gübre, </a:t>
            </a:r>
            <a:r>
              <a:rPr lang="tr-TR" sz="2400" dirty="0" err="1" smtClean="0">
                <a:latin typeface="Arial" pitchFamily="34" charset="0"/>
                <a:cs typeface="Arial" pitchFamily="34" charset="0"/>
              </a:rPr>
              <a:t>pH</a:t>
            </a:r>
            <a:r>
              <a:rPr lang="tr-TR" sz="2400" dirty="0" smtClean="0">
                <a:latin typeface="Arial" pitchFamily="34" charset="0"/>
                <a:cs typeface="Arial" pitchFamily="34" charset="0"/>
              </a:rPr>
              <a:t>, ışık, sıcaklık ve besin maddesi uygulama zamanı stresleri gibi stresler akla gelmektedir.</a:t>
            </a:r>
          </a:p>
          <a:p>
            <a:pPr>
              <a:buNone/>
            </a:pPr>
            <a:r>
              <a:rPr lang="tr-TR" sz="2400" dirty="0" smtClean="0">
                <a:latin typeface="Arial" pitchFamily="34" charset="0"/>
                <a:cs typeface="Arial" pitchFamily="34" charset="0"/>
              </a:rPr>
              <a:t>		 Eğer topraktaki tuz konsantrasyonu yüksekse, kök </a:t>
            </a:r>
            <a:r>
              <a:rPr lang="tr-TR" sz="2400" dirty="0" err="1" smtClean="0">
                <a:latin typeface="Arial" pitchFamily="34" charset="0"/>
                <a:cs typeface="Arial" pitchFamily="34" charset="0"/>
              </a:rPr>
              <a:t>zararlanmaları</a:t>
            </a:r>
            <a:r>
              <a:rPr lang="tr-TR" sz="2400" dirty="0" smtClean="0">
                <a:latin typeface="Arial" pitchFamily="34" charset="0"/>
                <a:cs typeface="Arial" pitchFamily="34" charset="0"/>
              </a:rPr>
              <a:t> söz konusu olacak ve zarar gören köklerin çürümeye karşı çok daha fazla hassas olacaklardır.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1565076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544616"/>
          </a:xfrm>
        </p:spPr>
        <p:txBody>
          <a:bodyPr>
            <a:noAutofit/>
          </a:bodyPr>
          <a:lstStyle/>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Diğer bir örnekte, eğer yetiştirme sıcaklığı çok düşükse yani bitki düşük sıcaklık stresine maruz kalırsa bitki yaprak lekeli mantarına çok hassas duruma gelir. </a:t>
            </a:r>
            <a:r>
              <a:rPr lang="tr-TR" sz="2400" b="1" dirty="0" smtClean="0">
                <a:latin typeface="Arial" pitchFamily="34" charset="0"/>
                <a:cs typeface="Arial" pitchFamily="34" charset="0"/>
              </a:rPr>
              <a:t>  </a:t>
            </a: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8. </a:t>
            </a:r>
            <a:r>
              <a:rPr lang="tr-TR" sz="2400" dirty="0" smtClean="0">
                <a:latin typeface="Arial" pitchFamily="34" charset="0"/>
                <a:cs typeface="Arial" pitchFamily="34" charset="0"/>
              </a:rPr>
              <a:t>Bitkiler günlük olarak takip edilmesi gerekir.</a:t>
            </a:r>
          </a:p>
          <a:p>
            <a:pPr>
              <a:buNone/>
            </a:pPr>
            <a:r>
              <a:rPr lang="tr-TR" sz="2400" dirty="0" smtClean="0">
                <a:latin typeface="Arial" pitchFamily="34" charset="0"/>
                <a:cs typeface="Arial" pitchFamily="34" charset="0"/>
              </a:rPr>
              <a:t>		 Böylece serada bitki yetiştirirken bitki değişik büyüme ve gelişme safhalarında neler olup bittiği hakkında bilgi sahibi olmuş oluruz.</a:t>
            </a:r>
          </a:p>
          <a:p>
            <a:pPr>
              <a:buNone/>
            </a:pPr>
            <a:r>
              <a:rPr lang="tr-TR" sz="2400" dirty="0" smtClean="0">
                <a:latin typeface="Arial" pitchFamily="34" charset="0"/>
                <a:cs typeface="Arial" pitchFamily="34" charset="0"/>
              </a:rPr>
              <a:t>		 Serada bitkilerin takip edilmesi; sera içerinde günde bir defa yürüme ile gerçekleştirilebilecek bir işlemdir.</a:t>
            </a:r>
          </a:p>
          <a:p>
            <a:pPr>
              <a:buNone/>
            </a:pPr>
            <a:r>
              <a:rPr lang="tr-TR" sz="2400" dirty="0" smtClean="0">
                <a:latin typeface="Arial" pitchFamily="34" charset="0"/>
                <a:cs typeface="Arial" pitchFamily="34" charset="0"/>
              </a:rPr>
              <a:t>		 Bu şekilde bir izleme yapıldığında eğer herhangi bir anda bir hastalığın ortaya çıkması veya bir zararlının popülasyonu ile karşılaştığımızda tedbirli olmuş oluruz.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068772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544616"/>
          </a:xfrm>
        </p:spPr>
        <p:txBody>
          <a:bodyPr>
            <a:normAutofit/>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Eğer imkânlar yeterli ise ön önlem alma işlemi de gerçekleştirilebilir. </a:t>
            </a:r>
          </a:p>
          <a:p>
            <a:pPr>
              <a:buNone/>
            </a:pPr>
            <a:r>
              <a:rPr lang="tr-TR" sz="2400" dirty="0" smtClean="0">
                <a:latin typeface="Arial" pitchFamily="34" charset="0"/>
                <a:cs typeface="Arial" pitchFamily="34" charset="0"/>
              </a:rPr>
              <a:t>		Hastalık ne kadar erken teşhis edilirde hastalığın kontrolü o kadar daha iyi yapılır. </a:t>
            </a:r>
          </a:p>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9. </a:t>
            </a:r>
            <a:r>
              <a:rPr lang="tr-TR" sz="2400" dirty="0" smtClean="0">
                <a:latin typeface="Arial" pitchFamily="34" charset="0"/>
                <a:cs typeface="Arial" pitchFamily="34" charset="0"/>
              </a:rPr>
              <a:t>Sera içerisine girmesi muhtemel görevi olmayan insan hareketlerinin minimumda tutulması gerekir.</a:t>
            </a:r>
          </a:p>
          <a:p>
            <a:pPr>
              <a:buNone/>
            </a:pPr>
            <a:r>
              <a:rPr lang="tr-TR" sz="2400" dirty="0" smtClean="0">
                <a:latin typeface="Arial" pitchFamily="34" charset="0"/>
                <a:cs typeface="Arial" pitchFamily="34" charset="0"/>
              </a:rPr>
              <a:t>		 Bu öyle bir şey ki, bazı durumlarda en iyi denilen yetiştiriciler tarafından bile uygulanması çok zor olmaktadır. </a:t>
            </a:r>
          </a:p>
          <a:p>
            <a:pPr>
              <a:buNone/>
            </a:pPr>
            <a:r>
              <a:rPr lang="tr-TR" sz="2400" dirty="0" smtClean="0">
                <a:latin typeface="Arial" pitchFamily="34" charset="0"/>
                <a:cs typeface="Arial" pitchFamily="34" charset="0"/>
              </a:rPr>
              <a:t>		Gereksiz yere sera içerisinde gezen tecrübesiz işçiler çok kolayca sera içerisinde hastalık yayılmasına sebep olabilirler.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705265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424936" cy="5472608"/>
          </a:xfrm>
        </p:spPr>
        <p:txBody>
          <a:bodyPr>
            <a:noAutofit/>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Bitkilere gereksiz yere bilerek veya bilmeyerek dokunmak özellikle virüs ve bakterilerin sera içerisinde çok kolayca yayılmasına sebep olabilir. </a:t>
            </a:r>
          </a:p>
          <a:p>
            <a:pPr>
              <a:buNone/>
            </a:pPr>
            <a:r>
              <a:rPr lang="tr-TR" sz="2400" dirty="0" smtClean="0">
                <a:latin typeface="Arial" pitchFamily="34" charset="0"/>
                <a:cs typeface="Arial" pitchFamily="34" charset="0"/>
              </a:rPr>
              <a:t>		Bu durum kesinlikle arzu edilmez. </a:t>
            </a:r>
          </a:p>
          <a:p>
            <a:pPr>
              <a:buNone/>
            </a:pPr>
            <a:r>
              <a:rPr lang="tr-TR" sz="2400" dirty="0" smtClean="0">
                <a:latin typeface="Arial" pitchFamily="34" charset="0"/>
                <a:cs typeface="Arial" pitchFamily="34" charset="0"/>
              </a:rPr>
              <a:t>		Eğer böyle bir problemle karşılaşılırsa, büyük bir seranın hangi kısmında veya küçük seralarda hangi serada hangi işçinin çalıştığı bilinerek ve hangi sera kısmında veya hangi serada nasıl bir hastalık veya zararlı ortaya çıktığı arasında ilişkiler kurularak sebep sonuç ilişkileri araştırılabilir ve buna bağlı olarak tecrübe artırılmış olur.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501648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291264" cy="5616624"/>
          </a:xfrm>
        </p:spPr>
        <p:txBody>
          <a:bodyPr>
            <a:normAutofit/>
          </a:bodyPr>
          <a:lstStyle/>
          <a:p>
            <a:pPr>
              <a:buNone/>
            </a:pPr>
            <a:endParaRPr lang="tr-TR" sz="2400" dirty="0" smtClean="0">
              <a:latin typeface="Arial" pitchFamily="34" charset="0"/>
              <a:cs typeface="Arial" pitchFamily="34" charset="0"/>
            </a:endParaRPr>
          </a:p>
          <a:p>
            <a:pPr>
              <a:buNone/>
            </a:pPr>
            <a:r>
              <a:rPr lang="tr-TR" sz="2400" dirty="0" smtClean="0">
                <a:latin typeface="Arial" pitchFamily="34" charset="0"/>
                <a:cs typeface="Arial" pitchFamily="34" charset="0"/>
              </a:rPr>
              <a:t>	</a:t>
            </a:r>
            <a:r>
              <a:rPr lang="tr-TR" sz="2400" b="1" dirty="0" smtClean="0">
                <a:latin typeface="Arial" pitchFamily="34" charset="0"/>
                <a:cs typeface="Arial" pitchFamily="34" charset="0"/>
              </a:rPr>
              <a:t>10. </a:t>
            </a:r>
            <a:r>
              <a:rPr lang="tr-TR" sz="2400" dirty="0" smtClean="0">
                <a:latin typeface="Arial" pitchFamily="34" charset="0"/>
                <a:cs typeface="Arial" pitchFamily="34" charset="0"/>
              </a:rPr>
              <a:t>İlk dokuz adımı izledikten sonra hala hastalık problemi ile karşılaşılıyorsa, son çare olarak organik orijinli ve organik tarımda kullanılmasına izin verilen ilaçların kullanılmasına gerek duyulabilir.</a:t>
            </a:r>
          </a:p>
          <a:p>
            <a:pPr>
              <a:buNone/>
            </a:pPr>
            <a:r>
              <a:rPr lang="tr-TR" sz="2400" dirty="0" smtClean="0">
                <a:latin typeface="Arial" pitchFamily="34" charset="0"/>
                <a:cs typeface="Arial" pitchFamily="34" charset="0"/>
              </a:rPr>
              <a:t>		 İlk dokuz adımın tamamı veya bir kısmı kullanıldığında bile yine bazı problemlerle karşılaşmak muhtemeldir.</a:t>
            </a:r>
          </a:p>
          <a:p>
            <a:pPr>
              <a:buNone/>
            </a:pPr>
            <a:r>
              <a:rPr lang="tr-TR" sz="2400" dirty="0" smtClean="0">
                <a:latin typeface="Arial" pitchFamily="34" charset="0"/>
                <a:cs typeface="Arial" pitchFamily="34" charset="0"/>
              </a:rPr>
              <a:t>		 Ancak her ne olursa olsun ilk dokuz adım uygun bir şekilde uygulanırsa çok az miktarda organik ilaç kullanımına gerek duyulabilir.</a:t>
            </a:r>
          </a:p>
          <a:p>
            <a:pPr>
              <a:buNone/>
            </a:pPr>
            <a:r>
              <a:rPr lang="tr-TR" sz="2400" dirty="0" smtClean="0">
                <a:latin typeface="Arial" pitchFamily="34" charset="0"/>
                <a:cs typeface="Arial" pitchFamily="34" charset="0"/>
              </a:rPr>
              <a:t>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227021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404664"/>
            <a:ext cx="8363272" cy="5544616"/>
          </a:xfrm>
        </p:spPr>
        <p:txBody>
          <a:bodyPr>
            <a:normAutofit/>
          </a:bodyPr>
          <a:lstStyle/>
          <a:p>
            <a:pPr>
              <a:buNone/>
            </a:pPr>
            <a:r>
              <a:rPr lang="tr-TR" sz="2400" dirty="0" smtClean="0">
                <a:latin typeface="Arial" pitchFamily="34" charset="0"/>
                <a:cs typeface="Arial" pitchFamily="34" charset="0"/>
              </a:rPr>
              <a:t>		</a:t>
            </a:r>
          </a:p>
          <a:p>
            <a:pPr>
              <a:buNone/>
            </a:pPr>
            <a:r>
              <a:rPr lang="tr-TR" sz="2400" dirty="0" smtClean="0">
                <a:latin typeface="Arial" pitchFamily="34" charset="0"/>
                <a:cs typeface="Arial" pitchFamily="34" charset="0"/>
              </a:rPr>
              <a:t>		Birçok yetiştirici için yukarıda sayılan adımların bir kısmının uygulanması yer, zaman ve ekonomik yetersizlikler sebebiyle uygulanamayabilir. </a:t>
            </a:r>
          </a:p>
          <a:p>
            <a:pPr>
              <a:buNone/>
            </a:pPr>
            <a:r>
              <a:rPr lang="tr-TR" sz="2400" dirty="0" smtClean="0">
                <a:latin typeface="Arial" pitchFamily="34" charset="0"/>
                <a:cs typeface="Arial" pitchFamily="34" charset="0"/>
              </a:rPr>
              <a:t>		Diğer yandan bu ilk dokuz adımın aynı anda uygulanması da mümkün olmayabilir. </a:t>
            </a:r>
          </a:p>
          <a:p>
            <a:pPr>
              <a:buNone/>
            </a:pPr>
            <a:r>
              <a:rPr lang="tr-TR" sz="2400" dirty="0" smtClean="0">
                <a:latin typeface="Arial" pitchFamily="34" charset="0"/>
                <a:cs typeface="Arial" pitchFamily="34" charset="0"/>
              </a:rPr>
              <a:t>		Bu sebeple, her yetiştirme mevsimi başında veya her ürün yetiştirme dönemi başında, ilk dokuz adımın bir veya iki tanesini birleştirerek kullanabiliriz. </a:t>
            </a:r>
          </a:p>
          <a:p>
            <a:pPr>
              <a:buNone/>
            </a:pPr>
            <a:r>
              <a:rPr lang="tr-TR" sz="2400" dirty="0" smtClean="0">
                <a:latin typeface="Arial" pitchFamily="34" charset="0"/>
                <a:cs typeface="Arial" pitchFamily="34" charset="0"/>
              </a:rPr>
              <a:t>		Bu adımların uygulanması sonucu etkilerini görmek için bütün adımları bir defada uygulamak gerekmemektedir. </a:t>
            </a:r>
          </a:p>
          <a:p>
            <a:pPr>
              <a:buNone/>
            </a:pPr>
            <a:endParaRPr lang="tr-TR" sz="2400" dirty="0" smtClean="0">
              <a:latin typeface="Arial" pitchFamily="34" charset="0"/>
              <a:cs typeface="Arial" pitchFamily="34" charset="0"/>
            </a:endParaRPr>
          </a:p>
          <a:p>
            <a:pPr>
              <a:buNone/>
            </a:pPr>
            <a:endParaRPr lang="tr-TR" sz="2400" dirty="0" smtClean="0">
              <a:latin typeface="Arial" pitchFamily="34" charset="0"/>
              <a:cs typeface="Arial" pitchFamily="34" charset="0"/>
            </a:endParaRPr>
          </a:p>
          <a:p>
            <a:pPr>
              <a:buNone/>
            </a:pPr>
            <a:endParaRPr lang="tr-TR" sz="2400" dirty="0" smtClean="0">
              <a:latin typeface="Arial" pitchFamily="34" charset="0"/>
              <a:cs typeface="Arial" pitchFamily="34" charset="0"/>
            </a:endParaRPr>
          </a:p>
          <a:p>
            <a:pPr>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2772104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7</Words>
  <Application>Microsoft Office PowerPoint</Application>
  <PresentationFormat>Ekran Gösterisi (4:3)</PresentationFormat>
  <Paragraphs>114</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Görünüş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ERH</dc:creator>
  <cp:lastModifiedBy>ERH</cp:lastModifiedBy>
  <cp:revision>3</cp:revision>
  <dcterms:created xsi:type="dcterms:W3CDTF">2020-10-03T16:19:20Z</dcterms:created>
  <dcterms:modified xsi:type="dcterms:W3CDTF">2020-10-20T15:54:51Z</dcterms:modified>
</cp:coreProperties>
</file>