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39"/>
  </p:notesMasterIdLst>
  <p:handoutMasterIdLst>
    <p:handoutMasterId r:id="rId40"/>
  </p:handoutMasterIdLst>
  <p:sldIdLst>
    <p:sldId id="2309" r:id="rId2"/>
    <p:sldId id="648" r:id="rId3"/>
    <p:sldId id="881" r:id="rId4"/>
    <p:sldId id="1943" r:id="rId5"/>
    <p:sldId id="879" r:id="rId6"/>
    <p:sldId id="2310" r:id="rId7"/>
    <p:sldId id="836" r:id="rId8"/>
    <p:sldId id="835" r:id="rId9"/>
    <p:sldId id="650" r:id="rId10"/>
    <p:sldId id="1946" r:id="rId11"/>
    <p:sldId id="882" r:id="rId12"/>
    <p:sldId id="2311" r:id="rId13"/>
    <p:sldId id="1944" r:id="rId14"/>
    <p:sldId id="883" r:id="rId15"/>
    <p:sldId id="884" r:id="rId16"/>
    <p:sldId id="880" r:id="rId17"/>
    <p:sldId id="651" r:id="rId18"/>
    <p:sldId id="652" r:id="rId19"/>
    <p:sldId id="2312" r:id="rId20"/>
    <p:sldId id="885" r:id="rId21"/>
    <p:sldId id="664" r:id="rId22"/>
    <p:sldId id="667" r:id="rId23"/>
    <p:sldId id="669" r:id="rId24"/>
    <p:sldId id="670" r:id="rId25"/>
    <p:sldId id="2313" r:id="rId26"/>
    <p:sldId id="672" r:id="rId27"/>
    <p:sldId id="1476" r:id="rId28"/>
    <p:sldId id="674" r:id="rId29"/>
    <p:sldId id="675" r:id="rId30"/>
    <p:sldId id="676" r:id="rId31"/>
    <p:sldId id="677" r:id="rId32"/>
    <p:sldId id="678" r:id="rId33"/>
    <p:sldId id="679" r:id="rId34"/>
    <p:sldId id="680" r:id="rId35"/>
    <p:sldId id="681" r:id="rId36"/>
    <p:sldId id="1474" r:id="rId37"/>
    <p:sldId id="1475" r:id="rId38"/>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001F5C"/>
    <a:srgbClr val="160868"/>
    <a:srgbClr val="002060"/>
    <a:srgbClr val="001746"/>
    <a:srgbClr val="002164"/>
    <a:srgbClr val="00194C"/>
    <a:srgbClr val="00153E"/>
    <a:srgbClr val="001848"/>
    <a:srgbClr val="001B5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5349" autoAdjust="0"/>
  </p:normalViewPr>
  <p:slideViewPr>
    <p:cSldViewPr>
      <p:cViewPr>
        <p:scale>
          <a:sx n="60" d="100"/>
          <a:sy n="60" d="100"/>
        </p:scale>
        <p:origin x="-1644" y="-32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22FB486-4494-4842-A7BA-C9A0D5DDB385}" type="datetimeFigureOut">
              <a:rPr lang="tr-TR" smtClean="0"/>
              <a:pPr/>
              <a:t>8.3.2020</a:t>
            </a:fld>
            <a:endParaRPr lang="tr-TR"/>
          </a:p>
        </p:txBody>
      </p:sp>
      <p:sp>
        <p:nvSpPr>
          <p:cNvPr id="4" name="3 Altbilgi Yer Tutucusu"/>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5" name="4 Slayt Numarası Yer Tutucusu"/>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74F1F13-EC7D-4E3C-85E4-EF35731495AD}" type="slidenum">
              <a:rPr lang="tr-TR" smtClean="0"/>
              <a:pPr/>
              <a:t>‹#›</a:t>
            </a:fld>
            <a:endParaRPr lang="tr-TR"/>
          </a:p>
        </p:txBody>
      </p:sp>
    </p:spTree>
    <p:extLst>
      <p:ext uri="{BB962C8B-B14F-4D97-AF65-F5344CB8AC3E}">
        <p14:creationId xmlns:p14="http://schemas.microsoft.com/office/powerpoint/2010/main" xmlns="" val="15052213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1AFB34E-655A-48EE-99E3-E964B7D6EF57}" type="datetimeFigureOut">
              <a:rPr lang="tr-TR" smtClean="0"/>
              <a:pPr/>
              <a:t>8.3.2020</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4AA4B93-8A30-4E49-9232-E53E43B7B745}" type="slidenum">
              <a:rPr lang="tr-TR" smtClean="0"/>
              <a:pPr/>
              <a:t>‹#›</a:t>
            </a:fld>
            <a:endParaRPr lang="tr-TR"/>
          </a:p>
        </p:txBody>
      </p:sp>
    </p:spTree>
    <p:extLst>
      <p:ext uri="{BB962C8B-B14F-4D97-AF65-F5344CB8AC3E}">
        <p14:creationId xmlns:p14="http://schemas.microsoft.com/office/powerpoint/2010/main" xmlns="" val="10668504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44AA4B93-8A30-4E49-9232-E53E43B7B745}" type="slidenum">
              <a:rPr lang="tr-TR" smtClean="0"/>
              <a:pPr/>
              <a:t>37</a:t>
            </a:fld>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15" name="14 Yuvarlatılmış Dikdörtgen"/>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9 Yuvarlatılmış Dikdörtgen"/>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4 Başlık"/>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tr-TR" smtClean="0"/>
              <a:t>Asıl başlık stili için tıklatın</a:t>
            </a:r>
            <a:endParaRPr kumimoji="0" lang="en-US"/>
          </a:p>
        </p:txBody>
      </p:sp>
      <p:sp>
        <p:nvSpPr>
          <p:cNvPr id="20" name="19 Alt Başlık"/>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tr-TR" smtClean="0"/>
              <a:t>Asıl alt başlık stilini düzenlemek için tıklatın</a:t>
            </a:r>
            <a:endParaRPr kumimoji="0" lang="en-US"/>
          </a:p>
        </p:txBody>
      </p:sp>
      <p:sp>
        <p:nvSpPr>
          <p:cNvPr id="19" name="18 Veri Yer Tutucusu"/>
          <p:cNvSpPr>
            <a:spLocks noGrp="1"/>
          </p:cNvSpPr>
          <p:nvPr>
            <p:ph type="dt" sz="half" idx="10"/>
          </p:nvPr>
        </p:nvSpPr>
        <p:spPr/>
        <p:txBody>
          <a:bodyPr/>
          <a:lstStyle>
            <a:extLst/>
          </a:lstStyle>
          <a:p>
            <a:fld id="{CBFC66AE-E1B0-456D-BD77-CB932A4221C2}" type="datetimeFigureOut">
              <a:rPr lang="tr-TR" smtClean="0"/>
              <a:pPr/>
              <a:t>8.3.2020</a:t>
            </a:fld>
            <a:endParaRPr lang="tr-TR"/>
          </a:p>
        </p:txBody>
      </p:sp>
      <p:sp>
        <p:nvSpPr>
          <p:cNvPr id="8" name="7 Altbilgi Yer Tutucusu"/>
          <p:cNvSpPr>
            <a:spLocks noGrp="1"/>
          </p:cNvSpPr>
          <p:nvPr>
            <p:ph type="ftr" sz="quarter" idx="11"/>
          </p:nvPr>
        </p:nvSpPr>
        <p:spPr/>
        <p:txBody>
          <a:bodyPr/>
          <a:lstStyle>
            <a:extLst/>
          </a:lstStyle>
          <a:p>
            <a:endParaRPr lang="tr-TR"/>
          </a:p>
        </p:txBody>
      </p:sp>
      <p:sp>
        <p:nvSpPr>
          <p:cNvPr id="11" name="10 Slayt Numarası Yer Tutucusu"/>
          <p:cNvSpPr>
            <a:spLocks noGrp="1"/>
          </p:cNvSpPr>
          <p:nvPr>
            <p:ph type="sldNum" sz="quarter" idx="12"/>
          </p:nvPr>
        </p:nvSpPr>
        <p:spPr/>
        <p:txBody>
          <a:bodyPr/>
          <a:lstStyle>
            <a:extLst/>
          </a:lstStyle>
          <a:p>
            <a:fld id="{B6EBBBB3-3F2D-4C80-AB42-64B987796154}"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502920" y="4983480"/>
            <a:ext cx="8183880" cy="1051560"/>
          </a:xfrm>
        </p:spPr>
        <p:txBody>
          <a:bodyPr/>
          <a:lstStyle>
            <a:extLst/>
          </a:lstStyle>
          <a:p>
            <a:r>
              <a:rPr kumimoji="0" lang="tr-TR" smtClean="0"/>
              <a:t>Asıl başlık stili için tıklatın</a:t>
            </a:r>
            <a:endParaRPr kumimoji="0" lang="en-US"/>
          </a:p>
        </p:txBody>
      </p:sp>
      <p:sp>
        <p:nvSpPr>
          <p:cNvPr id="3" name="2 İçerik Yer Tutucusu"/>
          <p:cNvSpPr>
            <a:spLocks noGrp="1"/>
          </p:cNvSpPr>
          <p:nvPr>
            <p:ph idx="1"/>
          </p:nvPr>
        </p:nvSpPr>
        <p:spPr>
          <a:xfrm>
            <a:off x="502920" y="530352"/>
            <a:ext cx="8183880" cy="4187952"/>
          </a:xfrm>
        </p:spPr>
        <p:txBody>
          <a:bodyPr/>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extLst/>
          </a:lstStyle>
          <a:p>
            <a:fld id="{CBFC66AE-E1B0-456D-BD77-CB932A4221C2}" type="datetimeFigureOut">
              <a:rPr lang="tr-TR" smtClean="0"/>
              <a:pPr/>
              <a:t>8.3.2020</a:t>
            </a:fld>
            <a:endParaRPr lang="tr-TR"/>
          </a:p>
        </p:txBody>
      </p:sp>
      <p:sp>
        <p:nvSpPr>
          <p:cNvPr id="5" name="4 Altbilgi Yer Tutucusu"/>
          <p:cNvSpPr>
            <a:spLocks noGrp="1"/>
          </p:cNvSpPr>
          <p:nvPr>
            <p:ph type="ftr" sz="quarter" idx="11"/>
          </p:nvPr>
        </p:nvSpPr>
        <p:spPr/>
        <p:txBody>
          <a:bodyPr/>
          <a:lstStyle>
            <a:extLst/>
          </a:lstStyle>
          <a:p>
            <a:endParaRPr lang="tr-TR"/>
          </a:p>
        </p:txBody>
      </p:sp>
      <p:sp>
        <p:nvSpPr>
          <p:cNvPr id="6" name="5 Slayt Numarası Yer Tutucusu"/>
          <p:cNvSpPr>
            <a:spLocks noGrp="1"/>
          </p:cNvSpPr>
          <p:nvPr>
            <p:ph type="sldNum" sz="quarter" idx="12"/>
          </p:nvPr>
        </p:nvSpPr>
        <p:spPr/>
        <p:txBody>
          <a:bodyPr/>
          <a:lstStyle>
            <a:extLst/>
          </a:lstStyle>
          <a:p>
            <a:fld id="{B6EBBBB3-3F2D-4C80-AB42-64B987796154}"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14" name="13 Yuvarlatılmış Dikdörtgen"/>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10 Yuvarlatılmış Dikdörtgen"/>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Başlık"/>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p:txBody>
          <a:bodyPr/>
          <a:lstStyle>
            <a:extLst/>
          </a:lstStyle>
          <a:p>
            <a:fld id="{CBFC66AE-E1B0-456D-BD77-CB932A4221C2}" type="datetimeFigureOut">
              <a:rPr lang="tr-TR" smtClean="0"/>
              <a:pPr/>
              <a:t>8.3.2020</a:t>
            </a:fld>
            <a:endParaRPr lang="tr-TR"/>
          </a:p>
        </p:txBody>
      </p:sp>
      <p:sp>
        <p:nvSpPr>
          <p:cNvPr id="5" name="4 Altbilgi Yer Tutucusu"/>
          <p:cNvSpPr>
            <a:spLocks noGrp="1"/>
          </p:cNvSpPr>
          <p:nvPr>
            <p:ph type="ftr" sz="quarter" idx="11"/>
          </p:nvPr>
        </p:nvSpPr>
        <p:spPr/>
        <p:txBody>
          <a:bodyPr/>
          <a:lstStyle>
            <a:extLst/>
          </a:lstStyle>
          <a:p>
            <a:endParaRPr lang="tr-TR"/>
          </a:p>
        </p:txBody>
      </p:sp>
      <p:sp>
        <p:nvSpPr>
          <p:cNvPr id="6" name="5 Slayt Numarası Yer Tutucusu"/>
          <p:cNvSpPr>
            <a:spLocks noGrp="1"/>
          </p:cNvSpPr>
          <p:nvPr>
            <p:ph type="sldNum" sz="quarter" idx="12"/>
          </p:nvPr>
        </p:nvSpPr>
        <p:spPr/>
        <p:txBody>
          <a:bodyPr/>
          <a:lstStyle>
            <a:extLst/>
          </a:lstStyle>
          <a:p>
            <a:fld id="{B6EBBBB3-3F2D-4C80-AB42-64B987796154}"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extLst/>
          </a:lstStyle>
          <a:p>
            <a:r>
              <a:rPr kumimoji="0" lang="tr-TR" smtClean="0"/>
              <a:t>Asıl başlık stili için tıklatın</a:t>
            </a:r>
            <a:endParaRPr kumimoji="0" lang="en-US"/>
          </a:p>
        </p:txBody>
      </p:sp>
      <p:sp>
        <p:nvSpPr>
          <p:cNvPr id="3" name="2 İçerik Yer Tutucusu"/>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extLst/>
          </a:lstStyle>
          <a:p>
            <a:fld id="{CBFC66AE-E1B0-456D-BD77-CB932A4221C2}" type="datetimeFigureOut">
              <a:rPr lang="tr-TR" smtClean="0"/>
              <a:pPr/>
              <a:t>8.3.2020</a:t>
            </a:fld>
            <a:endParaRPr lang="tr-TR"/>
          </a:p>
        </p:txBody>
      </p:sp>
      <p:sp>
        <p:nvSpPr>
          <p:cNvPr id="6" name="5 Altbilgi Yer Tutucusu"/>
          <p:cNvSpPr>
            <a:spLocks noGrp="1"/>
          </p:cNvSpPr>
          <p:nvPr>
            <p:ph type="ftr" sz="quarter" idx="11"/>
          </p:nvPr>
        </p:nvSpPr>
        <p:spPr/>
        <p:txBody>
          <a:bodyPr/>
          <a:lstStyle>
            <a:extLst/>
          </a:lstStyle>
          <a:p>
            <a:endParaRPr lang="tr-TR"/>
          </a:p>
        </p:txBody>
      </p:sp>
      <p:sp>
        <p:nvSpPr>
          <p:cNvPr id="7" name="6 Slayt Numarası Yer Tutucusu"/>
          <p:cNvSpPr>
            <a:spLocks noGrp="1"/>
          </p:cNvSpPr>
          <p:nvPr>
            <p:ph type="sldNum" sz="quarter" idx="12"/>
          </p:nvPr>
        </p:nvSpPr>
        <p:spPr/>
        <p:txBody>
          <a:bodyPr/>
          <a:lstStyle>
            <a:extLst/>
          </a:lstStyle>
          <a:p>
            <a:fld id="{B6EBBBB3-3F2D-4C80-AB42-64B987796154}"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502920" y="4983480"/>
            <a:ext cx="8183880" cy="1051560"/>
          </a:xfrm>
        </p:spPr>
        <p:txBody>
          <a:bodyPr anchor="b"/>
          <a:lstStyle>
            <a:lvl1pPr>
              <a:defRPr b="1"/>
            </a:lvl1pPr>
            <a:extLst/>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smtClean="0"/>
              <a:t>Asıl metin stillerini düzenlemek için tıklatın</a:t>
            </a:r>
          </a:p>
        </p:txBody>
      </p:sp>
      <p:sp>
        <p:nvSpPr>
          <p:cNvPr id="5" name="4 İçerik Yer Tutucusu"/>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5 İçerik Yer Tutucusu"/>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0"/>
          </p:nvPr>
        </p:nvSpPr>
        <p:spPr/>
        <p:txBody>
          <a:bodyPr/>
          <a:lstStyle>
            <a:extLst/>
          </a:lstStyle>
          <a:p>
            <a:fld id="{CBFC66AE-E1B0-456D-BD77-CB932A4221C2}" type="datetimeFigureOut">
              <a:rPr lang="tr-TR" smtClean="0"/>
              <a:pPr/>
              <a:t>8.3.2020</a:t>
            </a:fld>
            <a:endParaRPr lang="tr-TR"/>
          </a:p>
        </p:txBody>
      </p:sp>
      <p:sp>
        <p:nvSpPr>
          <p:cNvPr id="8" name="7 Altbilgi Yer Tutucusu"/>
          <p:cNvSpPr>
            <a:spLocks noGrp="1"/>
          </p:cNvSpPr>
          <p:nvPr>
            <p:ph type="ftr" sz="quarter" idx="11"/>
          </p:nvPr>
        </p:nvSpPr>
        <p:spPr/>
        <p:txBody>
          <a:bodyPr/>
          <a:lstStyle>
            <a:extLst/>
          </a:lstStyle>
          <a:p>
            <a:endParaRPr lang="tr-TR"/>
          </a:p>
        </p:txBody>
      </p:sp>
      <p:sp>
        <p:nvSpPr>
          <p:cNvPr id="9" name="8 Slayt Numarası Yer Tutucusu"/>
          <p:cNvSpPr>
            <a:spLocks noGrp="1"/>
          </p:cNvSpPr>
          <p:nvPr>
            <p:ph type="sldNum" sz="quarter" idx="12"/>
          </p:nvPr>
        </p:nvSpPr>
        <p:spPr/>
        <p:txBody>
          <a:bodyPr/>
          <a:lstStyle>
            <a:extLst/>
          </a:lstStyle>
          <a:p>
            <a:fld id="{B6EBBBB3-3F2D-4C80-AB42-64B987796154}"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extLst/>
          </a:lstStyle>
          <a:p>
            <a:r>
              <a:rPr kumimoji="0" lang="tr-TR" smtClean="0"/>
              <a:t>Asıl başlık stili için tıklatın</a:t>
            </a:r>
            <a:endParaRPr kumimoji="0" lang="en-US"/>
          </a:p>
        </p:txBody>
      </p:sp>
      <p:sp>
        <p:nvSpPr>
          <p:cNvPr id="3" name="2 Veri Yer Tutucusu"/>
          <p:cNvSpPr>
            <a:spLocks noGrp="1"/>
          </p:cNvSpPr>
          <p:nvPr>
            <p:ph type="dt" sz="half" idx="10"/>
          </p:nvPr>
        </p:nvSpPr>
        <p:spPr/>
        <p:txBody>
          <a:bodyPr/>
          <a:lstStyle>
            <a:extLst/>
          </a:lstStyle>
          <a:p>
            <a:fld id="{CBFC66AE-E1B0-456D-BD77-CB932A4221C2}" type="datetimeFigureOut">
              <a:rPr lang="tr-TR" smtClean="0"/>
              <a:pPr/>
              <a:t>8.3.2020</a:t>
            </a:fld>
            <a:endParaRPr lang="tr-TR"/>
          </a:p>
        </p:txBody>
      </p:sp>
      <p:sp>
        <p:nvSpPr>
          <p:cNvPr id="4" name="3 Altbilgi Yer Tutucusu"/>
          <p:cNvSpPr>
            <a:spLocks noGrp="1"/>
          </p:cNvSpPr>
          <p:nvPr>
            <p:ph type="ftr" sz="quarter" idx="11"/>
          </p:nvPr>
        </p:nvSpPr>
        <p:spPr/>
        <p:txBody>
          <a:bodyPr/>
          <a:lstStyle>
            <a:extLst/>
          </a:lstStyle>
          <a:p>
            <a:endParaRPr lang="tr-TR"/>
          </a:p>
        </p:txBody>
      </p:sp>
      <p:sp>
        <p:nvSpPr>
          <p:cNvPr id="5" name="4 Slayt Numarası Yer Tutucusu"/>
          <p:cNvSpPr>
            <a:spLocks noGrp="1"/>
          </p:cNvSpPr>
          <p:nvPr>
            <p:ph type="sldNum" sz="quarter" idx="12"/>
          </p:nvPr>
        </p:nvSpPr>
        <p:spPr/>
        <p:txBody>
          <a:bodyPr/>
          <a:lstStyle>
            <a:extLst/>
          </a:lstStyle>
          <a:p>
            <a:fld id="{B6EBBBB3-3F2D-4C80-AB42-64B987796154}"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7" name="6 Yuvarlatılmış Dikdörtgen"/>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Veri Yer Tutucusu"/>
          <p:cNvSpPr>
            <a:spLocks noGrp="1"/>
          </p:cNvSpPr>
          <p:nvPr>
            <p:ph type="dt" sz="half" idx="10"/>
          </p:nvPr>
        </p:nvSpPr>
        <p:spPr/>
        <p:txBody>
          <a:bodyPr/>
          <a:lstStyle>
            <a:extLst/>
          </a:lstStyle>
          <a:p>
            <a:fld id="{CBFC66AE-E1B0-456D-BD77-CB932A4221C2}" type="datetimeFigureOut">
              <a:rPr lang="tr-TR" smtClean="0"/>
              <a:pPr/>
              <a:t>8.3.2020</a:t>
            </a:fld>
            <a:endParaRPr lang="tr-TR"/>
          </a:p>
        </p:txBody>
      </p:sp>
      <p:sp>
        <p:nvSpPr>
          <p:cNvPr id="3" name="2 Altbilgi Yer Tutucusu"/>
          <p:cNvSpPr>
            <a:spLocks noGrp="1"/>
          </p:cNvSpPr>
          <p:nvPr>
            <p:ph type="ftr" sz="quarter" idx="11"/>
          </p:nvPr>
        </p:nvSpPr>
        <p:spPr/>
        <p:txBody>
          <a:bodyPr/>
          <a:lstStyle>
            <a:extLst/>
          </a:lstStyle>
          <a:p>
            <a:endParaRPr lang="tr-TR"/>
          </a:p>
        </p:txBody>
      </p:sp>
      <p:sp>
        <p:nvSpPr>
          <p:cNvPr id="4" name="3 Slayt Numarası Yer Tutucusu"/>
          <p:cNvSpPr>
            <a:spLocks noGrp="1"/>
          </p:cNvSpPr>
          <p:nvPr>
            <p:ph type="sldNum" sz="quarter" idx="12"/>
          </p:nvPr>
        </p:nvSpPr>
        <p:spPr/>
        <p:txBody>
          <a:bodyPr/>
          <a:lstStyle>
            <a:extLst/>
          </a:lstStyle>
          <a:p>
            <a:fld id="{B6EBBBB3-3F2D-4C80-AB42-64B987796154}"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extLst/>
          </a:lstStyle>
          <a:p>
            <a:fld id="{CBFC66AE-E1B0-456D-BD77-CB932A4221C2}" type="datetimeFigureOut">
              <a:rPr lang="tr-TR" smtClean="0"/>
              <a:pPr/>
              <a:t>8.3.2020</a:t>
            </a:fld>
            <a:endParaRPr lang="tr-TR"/>
          </a:p>
        </p:txBody>
      </p:sp>
      <p:sp>
        <p:nvSpPr>
          <p:cNvPr id="6" name="5 Altbilgi Yer Tutucusu"/>
          <p:cNvSpPr>
            <a:spLocks noGrp="1"/>
          </p:cNvSpPr>
          <p:nvPr>
            <p:ph type="ftr" sz="quarter" idx="11"/>
          </p:nvPr>
        </p:nvSpPr>
        <p:spPr/>
        <p:txBody>
          <a:bodyPr/>
          <a:lstStyle>
            <a:extLst/>
          </a:lstStyle>
          <a:p>
            <a:endParaRPr lang="tr-TR"/>
          </a:p>
        </p:txBody>
      </p:sp>
      <p:sp>
        <p:nvSpPr>
          <p:cNvPr id="7" name="6 Slayt Numarası Yer Tutucusu"/>
          <p:cNvSpPr>
            <a:spLocks noGrp="1"/>
          </p:cNvSpPr>
          <p:nvPr>
            <p:ph type="sldNum" sz="quarter" idx="12"/>
          </p:nvPr>
        </p:nvSpPr>
        <p:spPr/>
        <p:txBody>
          <a:bodyPr/>
          <a:lstStyle>
            <a:extLst/>
          </a:lstStyle>
          <a:p>
            <a:fld id="{B6EBBBB3-3F2D-4C80-AB42-64B987796154}"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15" name="14 Yuvarlatılmış Dikdörtgen"/>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10 Tek Köşesi Yuvarlatılmış Dikdörtgen"/>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Başlık"/>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tr-TR" smtClean="0"/>
              <a:t>Asıl başlık stili için tıklatın</a:t>
            </a:r>
            <a:endParaRPr kumimoji="0" lang="en-US"/>
          </a:p>
        </p:txBody>
      </p:sp>
      <p:sp>
        <p:nvSpPr>
          <p:cNvPr id="4" name="3 Metin Yer Tutucusu"/>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extLst/>
          </a:lstStyle>
          <a:p>
            <a:fld id="{CBFC66AE-E1B0-456D-BD77-CB932A4221C2}" type="datetimeFigureOut">
              <a:rPr lang="tr-TR" smtClean="0"/>
              <a:pPr/>
              <a:t>8.3.2020</a:t>
            </a:fld>
            <a:endParaRPr lang="tr-TR"/>
          </a:p>
        </p:txBody>
      </p:sp>
      <p:sp>
        <p:nvSpPr>
          <p:cNvPr id="6" name="5 Altbilgi Yer Tutucusu"/>
          <p:cNvSpPr>
            <a:spLocks noGrp="1"/>
          </p:cNvSpPr>
          <p:nvPr>
            <p:ph type="ftr" sz="quarter" idx="11"/>
          </p:nvPr>
        </p:nvSpPr>
        <p:spPr/>
        <p:txBody>
          <a:bodyPr/>
          <a:lstStyle>
            <a:extLst/>
          </a:lstStyle>
          <a:p>
            <a:endParaRPr lang="tr-TR"/>
          </a:p>
        </p:txBody>
      </p:sp>
      <p:sp>
        <p:nvSpPr>
          <p:cNvPr id="7" name="6 Slayt Numarası Yer Tutucusu"/>
          <p:cNvSpPr>
            <a:spLocks noGrp="1"/>
          </p:cNvSpPr>
          <p:nvPr>
            <p:ph type="sldNum" sz="quarter" idx="12"/>
          </p:nvPr>
        </p:nvSpPr>
        <p:spPr/>
        <p:txBody>
          <a:bodyPr/>
          <a:lstStyle>
            <a:extLst/>
          </a:lstStyle>
          <a:p>
            <a:fld id="{B6EBBBB3-3F2D-4C80-AB42-64B987796154}" type="slidenum">
              <a:rPr lang="tr-TR" smtClean="0"/>
              <a:pPr/>
              <a:t>‹#›</a:t>
            </a:fld>
            <a:endParaRPr lang="tr-TR"/>
          </a:p>
        </p:txBody>
      </p:sp>
      <p:sp>
        <p:nvSpPr>
          <p:cNvPr id="3" name="2 Resim Yer Tutucusu"/>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tr-TR" smtClean="0"/>
              <a:t>Resim eklemek için simgeyi tıklatın</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a:xfrm>
            <a:off x="502920" y="4983480"/>
            <a:ext cx="8183880" cy="1051560"/>
          </a:xfrm>
        </p:spPr>
        <p:txBody>
          <a:bodyPr/>
          <a:lstStyle>
            <a:extLs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502920" y="530352"/>
            <a:ext cx="8183880" cy="4187952"/>
          </a:xfrm>
        </p:spPr>
        <p:txBody>
          <a:bodyPr vert="eaVert"/>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extLst/>
          </a:lstStyle>
          <a:p>
            <a:fld id="{CBFC66AE-E1B0-456D-BD77-CB932A4221C2}" type="datetimeFigureOut">
              <a:rPr lang="tr-TR" smtClean="0"/>
              <a:pPr/>
              <a:t>8.3.2020</a:t>
            </a:fld>
            <a:endParaRPr lang="tr-TR"/>
          </a:p>
        </p:txBody>
      </p:sp>
      <p:sp>
        <p:nvSpPr>
          <p:cNvPr id="5" name="4 Altbilgi Yer Tutucusu"/>
          <p:cNvSpPr>
            <a:spLocks noGrp="1"/>
          </p:cNvSpPr>
          <p:nvPr>
            <p:ph type="ftr" sz="quarter" idx="11"/>
          </p:nvPr>
        </p:nvSpPr>
        <p:spPr/>
        <p:txBody>
          <a:bodyPr/>
          <a:lstStyle>
            <a:extLst/>
          </a:lstStyle>
          <a:p>
            <a:endParaRPr lang="tr-TR"/>
          </a:p>
        </p:txBody>
      </p:sp>
      <p:sp>
        <p:nvSpPr>
          <p:cNvPr id="6" name="5 Slayt Numarası Yer Tutucusu"/>
          <p:cNvSpPr>
            <a:spLocks noGrp="1"/>
          </p:cNvSpPr>
          <p:nvPr>
            <p:ph type="sldNum" sz="quarter" idx="12"/>
          </p:nvPr>
        </p:nvSpPr>
        <p:spPr/>
        <p:txBody>
          <a:bodyPr/>
          <a:lstStyle>
            <a:extLst/>
          </a:lstStyle>
          <a:p>
            <a:fld id="{B6EBBBB3-3F2D-4C80-AB42-64B987796154}"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533404"/>
            <a:ext cx="1981200" cy="5257799"/>
          </a:xfrm>
        </p:spPr>
        <p:txBody>
          <a:bodyPr vert="eaVert"/>
          <a:lstStyle>
            <a:extLs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533400" y="533402"/>
            <a:ext cx="5943600" cy="5257801"/>
          </a:xfrm>
        </p:spPr>
        <p:txBody>
          <a:bodyPr vert="eaVert"/>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extLst/>
          </a:lstStyle>
          <a:p>
            <a:fld id="{CBFC66AE-E1B0-456D-BD77-CB932A4221C2}" type="datetimeFigureOut">
              <a:rPr lang="tr-TR" smtClean="0"/>
              <a:pPr/>
              <a:t>8.3.2020</a:t>
            </a:fld>
            <a:endParaRPr lang="tr-TR"/>
          </a:p>
        </p:txBody>
      </p:sp>
      <p:sp>
        <p:nvSpPr>
          <p:cNvPr id="5" name="4 Altbilgi Yer Tutucusu"/>
          <p:cNvSpPr>
            <a:spLocks noGrp="1"/>
          </p:cNvSpPr>
          <p:nvPr>
            <p:ph type="ftr" sz="quarter" idx="11"/>
          </p:nvPr>
        </p:nvSpPr>
        <p:spPr/>
        <p:txBody>
          <a:bodyPr/>
          <a:lstStyle>
            <a:extLst/>
          </a:lstStyle>
          <a:p>
            <a:endParaRPr lang="tr-TR"/>
          </a:p>
        </p:txBody>
      </p:sp>
      <p:sp>
        <p:nvSpPr>
          <p:cNvPr id="6" name="5 Slayt Numarası Yer Tutucusu"/>
          <p:cNvSpPr>
            <a:spLocks noGrp="1"/>
          </p:cNvSpPr>
          <p:nvPr>
            <p:ph type="sldNum" sz="quarter" idx="12"/>
          </p:nvPr>
        </p:nvSpPr>
        <p:spPr/>
        <p:txBody>
          <a:bodyPr/>
          <a:lstStyle>
            <a:extLst/>
          </a:lstStyle>
          <a:p>
            <a:fld id="{B6EBBBB3-3F2D-4C80-AB42-64B987796154}" type="slidenum">
              <a:rPr lang="tr-TR" smtClean="0"/>
              <a:pPr/>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İçerik">
    <p:spTree>
      <p:nvGrpSpPr>
        <p:cNvPr id="1" name=""/>
        <p:cNvGrpSpPr/>
        <p:nvPr/>
      </p:nvGrpSpPr>
      <p:grpSpPr>
        <a:xfrm>
          <a:off x="0" y="0"/>
          <a:ext cx="0" cy="0"/>
          <a:chOff x="0" y="0"/>
          <a:chExt cx="0" cy="0"/>
        </a:xfrm>
      </p:grpSpPr>
      <p:sp>
        <p:nvSpPr>
          <p:cNvPr id="2" name="1 İçerik Yer Tutucusu"/>
          <p:cNvSpPr>
            <a:spLocks noGrp="1"/>
          </p:cNvSpPr>
          <p:nvPr>
            <p:ph/>
          </p:nvPr>
        </p:nvSpPr>
        <p:spPr>
          <a:xfrm>
            <a:off x="457200" y="274638"/>
            <a:ext cx="8229600" cy="58515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3" name="2 Veri Yer Tutucusu"/>
          <p:cNvSpPr>
            <a:spLocks noGrp="1"/>
          </p:cNvSpPr>
          <p:nvPr>
            <p:ph type="dt" sz="half" idx="10"/>
          </p:nvPr>
        </p:nvSpPr>
        <p:spPr>
          <a:xfrm>
            <a:off x="457200" y="6245225"/>
            <a:ext cx="2133600" cy="476250"/>
          </a:xfrm>
        </p:spPr>
        <p:txBody>
          <a:bodyPr/>
          <a:lstStyle>
            <a:lvl1pPr>
              <a:defRPr/>
            </a:lvl1pPr>
          </a:lstStyle>
          <a:p>
            <a:endParaRPr lang="tr-TR"/>
          </a:p>
        </p:txBody>
      </p:sp>
      <p:sp>
        <p:nvSpPr>
          <p:cNvPr id="4" name="3 Altbilgi Yer Tutucusu"/>
          <p:cNvSpPr>
            <a:spLocks noGrp="1"/>
          </p:cNvSpPr>
          <p:nvPr>
            <p:ph type="ftr" sz="quarter" idx="11"/>
          </p:nvPr>
        </p:nvSpPr>
        <p:spPr>
          <a:xfrm>
            <a:off x="3124200" y="6245225"/>
            <a:ext cx="2895600" cy="476250"/>
          </a:xfrm>
        </p:spPr>
        <p:txBody>
          <a:bodyPr/>
          <a:lstStyle>
            <a:lvl1pPr>
              <a:defRPr/>
            </a:lvl1pPr>
          </a:lstStyle>
          <a:p>
            <a:endParaRPr lang="tr-TR"/>
          </a:p>
        </p:txBody>
      </p:sp>
      <p:sp>
        <p:nvSpPr>
          <p:cNvPr id="5" name="4 Slayt Numarası Yer Tutucusu"/>
          <p:cNvSpPr>
            <a:spLocks noGrp="1"/>
          </p:cNvSpPr>
          <p:nvPr>
            <p:ph type="sldNum" sz="quarter" idx="12"/>
          </p:nvPr>
        </p:nvSpPr>
        <p:spPr>
          <a:xfrm>
            <a:off x="6553200" y="6245225"/>
            <a:ext cx="2133600" cy="476250"/>
          </a:xfrm>
        </p:spPr>
        <p:txBody>
          <a:bodyPr/>
          <a:lstStyle>
            <a:lvl1pPr>
              <a:defRPr/>
            </a:lvl1pPr>
          </a:lstStyle>
          <a:p>
            <a:fld id="{23F8AB3B-A557-49EA-A0D1-1E9E80E0A156}" type="slidenum">
              <a:rPr lang="tr-TR"/>
              <a:pPr/>
              <a:t>‹#›</a:t>
            </a:fld>
            <a:endParaRPr lang="tr-T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Başlık, Metin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p>
            <a:r>
              <a:rPr lang="tr-TR" smtClean="0"/>
              <a:t>Asıl başlık stili için tıklatın</a:t>
            </a:r>
            <a:endParaRPr lang="tr-TR"/>
          </a:p>
        </p:txBody>
      </p:sp>
      <p:sp>
        <p:nvSpPr>
          <p:cNvPr id="3" name="2 Metin Yer Tutucusu"/>
          <p:cNvSpPr>
            <a:spLocks noGrp="1"/>
          </p:cNvSpPr>
          <p:nvPr>
            <p:ph type="body"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a:xfrm>
            <a:off x="457200" y="6245225"/>
            <a:ext cx="2133600" cy="476250"/>
          </a:xfrm>
        </p:spPr>
        <p:txBody>
          <a:bodyPr/>
          <a:lstStyle>
            <a:lvl1pPr>
              <a:defRPr/>
            </a:lvl1pPr>
          </a:lstStyle>
          <a:p>
            <a:endParaRPr lang="tr-TR"/>
          </a:p>
        </p:txBody>
      </p:sp>
      <p:sp>
        <p:nvSpPr>
          <p:cNvPr id="6" name="5 Altbilgi Yer Tutucusu"/>
          <p:cNvSpPr>
            <a:spLocks noGrp="1"/>
          </p:cNvSpPr>
          <p:nvPr>
            <p:ph type="ftr" sz="quarter" idx="11"/>
          </p:nvPr>
        </p:nvSpPr>
        <p:spPr>
          <a:xfrm>
            <a:off x="3124200" y="6245225"/>
            <a:ext cx="2895600" cy="476250"/>
          </a:xfrm>
        </p:spPr>
        <p:txBody>
          <a:bodyPr/>
          <a:lstStyle>
            <a:lvl1pPr>
              <a:defRPr/>
            </a:lvl1pPr>
          </a:lstStyle>
          <a:p>
            <a:endParaRPr lang="tr-TR"/>
          </a:p>
        </p:txBody>
      </p:sp>
      <p:sp>
        <p:nvSpPr>
          <p:cNvPr id="7" name="6 Slayt Numarası Yer Tutucusu"/>
          <p:cNvSpPr>
            <a:spLocks noGrp="1"/>
          </p:cNvSpPr>
          <p:nvPr>
            <p:ph type="sldNum" sz="quarter" idx="12"/>
          </p:nvPr>
        </p:nvSpPr>
        <p:spPr>
          <a:xfrm>
            <a:off x="6553200" y="6245225"/>
            <a:ext cx="2133600" cy="476250"/>
          </a:xfrm>
        </p:spPr>
        <p:txBody>
          <a:bodyPr/>
          <a:lstStyle>
            <a:lvl1pPr>
              <a:defRPr/>
            </a:lvl1pPr>
          </a:lstStyle>
          <a:p>
            <a:fld id="{3DCA76E7-B7A6-42AF-ADB9-10D6EF5ECE4F}" type="slidenum">
              <a:rPr lang="tr-TR"/>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6 Yuvarlatılmış Dikdörtgen"/>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8 Yuvarlatılmış Dikdörtgen"/>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12 Başlık Yer Tutucusu"/>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tr-TR" smtClean="0"/>
              <a:t>Asıl başlık stili için tıklatın</a:t>
            </a:r>
            <a:endParaRPr kumimoji="0" lang="en-US"/>
          </a:p>
        </p:txBody>
      </p:sp>
      <p:sp>
        <p:nvSpPr>
          <p:cNvPr id="4" name="3 Metin Yer Tutucusu"/>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25" name="24 Veri Yer Tutucusu"/>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CBFC66AE-E1B0-456D-BD77-CB932A4221C2}" type="datetimeFigureOut">
              <a:rPr lang="tr-TR" smtClean="0"/>
              <a:pPr/>
              <a:t>8.3.2020</a:t>
            </a:fld>
            <a:endParaRPr lang="tr-TR"/>
          </a:p>
        </p:txBody>
      </p:sp>
      <p:sp>
        <p:nvSpPr>
          <p:cNvPr id="18" name="17 Altbilgi Yer Tutucusu"/>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tr-TR"/>
          </a:p>
        </p:txBody>
      </p:sp>
      <p:sp>
        <p:nvSpPr>
          <p:cNvPr id="5" name="4 Slayt Numarası Yer Tutucusu"/>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B6EBBBB3-3F2D-4C80-AB42-64B987796154}"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hizmetofisi.com/" TargetMode="Externa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02920" y="530352"/>
            <a:ext cx="8183880" cy="5994992"/>
          </a:xfrm>
        </p:spPr>
        <p:txBody>
          <a:bodyPr/>
          <a:lstStyle/>
          <a:p>
            <a:pPr algn="ctr">
              <a:buNone/>
            </a:pPr>
            <a:endParaRPr lang="tr-TR" b="1" dirty="0" smtClean="0">
              <a:solidFill>
                <a:srgbClr val="1F0B97"/>
              </a:solidFill>
              <a:latin typeface="Arial" pitchFamily="34" charset="0"/>
              <a:cs typeface="Arial" pitchFamily="34" charset="0"/>
            </a:endParaRPr>
          </a:p>
          <a:p>
            <a:pPr algn="ctr">
              <a:buNone/>
            </a:pPr>
            <a:endParaRPr lang="tr-TR" b="1" dirty="0" smtClean="0">
              <a:solidFill>
                <a:srgbClr val="1F0B97"/>
              </a:solidFill>
              <a:latin typeface="Arial" pitchFamily="34" charset="0"/>
              <a:cs typeface="Arial" pitchFamily="34" charset="0"/>
            </a:endParaRPr>
          </a:p>
          <a:p>
            <a:pPr algn="ctr">
              <a:buNone/>
            </a:pPr>
            <a:endParaRPr lang="tr-TR" b="1" dirty="0" smtClean="0">
              <a:solidFill>
                <a:srgbClr val="1F0B97"/>
              </a:solidFill>
              <a:latin typeface="Arial" pitchFamily="34" charset="0"/>
              <a:cs typeface="Arial" pitchFamily="34" charset="0"/>
            </a:endParaRPr>
          </a:p>
          <a:p>
            <a:pPr algn="ctr">
              <a:buNone/>
            </a:pPr>
            <a:endParaRPr lang="tr-TR" b="1" dirty="0" smtClean="0">
              <a:solidFill>
                <a:srgbClr val="002060"/>
              </a:solidFill>
              <a:latin typeface="Arial" pitchFamily="34" charset="0"/>
              <a:cs typeface="Arial" pitchFamily="34" charset="0"/>
            </a:endParaRPr>
          </a:p>
          <a:p>
            <a:pPr algn="ctr">
              <a:buNone/>
            </a:pPr>
            <a:r>
              <a:rPr lang="tr-TR" sz="4000" b="1" dirty="0" smtClean="0">
                <a:solidFill>
                  <a:srgbClr val="002060"/>
                </a:solidFill>
                <a:latin typeface="Arial" pitchFamily="34" charset="0"/>
                <a:cs typeface="Arial" pitchFamily="34" charset="0"/>
              </a:rPr>
              <a:t>ÖRTÜALTI</a:t>
            </a:r>
            <a:r>
              <a:rPr lang="tr-TR" b="1" dirty="0" smtClean="0">
                <a:solidFill>
                  <a:srgbClr val="002060"/>
                </a:solidFill>
                <a:latin typeface="Arial" pitchFamily="34" charset="0"/>
                <a:cs typeface="Arial" pitchFamily="34" charset="0"/>
              </a:rPr>
              <a:t>  </a:t>
            </a:r>
            <a:r>
              <a:rPr lang="tr-TR" sz="3600" b="1" dirty="0" smtClean="0">
                <a:solidFill>
                  <a:srgbClr val="002060"/>
                </a:solidFill>
                <a:latin typeface="Arial" pitchFamily="34" charset="0"/>
                <a:cs typeface="Arial" pitchFamily="34" charset="0"/>
              </a:rPr>
              <a:t>YETİŞTİRİCİLİĞİ</a:t>
            </a:r>
            <a:endParaRPr lang="tr-TR" sz="2000" b="1" dirty="0" smtClean="0">
              <a:solidFill>
                <a:srgbClr val="002060"/>
              </a:solidFill>
              <a:latin typeface="Arial" pitchFamily="34" charset="0"/>
              <a:cs typeface="Arial" pitchFamily="34" charset="0"/>
            </a:endParaRPr>
          </a:p>
          <a:p>
            <a:pPr>
              <a:buNone/>
            </a:pPr>
            <a:endParaRPr lang="tr-TR" dirty="0">
              <a:solidFill>
                <a:srgbClr val="1F0B97"/>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9" name="Rectangle 3"/>
          <p:cNvSpPr>
            <a:spLocks noGrp="1" noChangeArrowheads="1"/>
          </p:cNvSpPr>
          <p:nvPr>
            <p:ph idx="1"/>
          </p:nvPr>
        </p:nvSpPr>
        <p:spPr>
          <a:xfrm>
            <a:off x="323528" y="260648"/>
            <a:ext cx="8496944" cy="6336704"/>
          </a:xfrm>
        </p:spPr>
        <p:txBody>
          <a:bodyPr>
            <a:noAutofit/>
          </a:bodyPr>
          <a:lstStyle/>
          <a:p>
            <a:pPr indent="-468000">
              <a:lnSpc>
                <a:spcPts val="3000"/>
              </a:lnSpc>
              <a:buFontTx/>
              <a:buNone/>
            </a:pPr>
            <a:r>
              <a:rPr lang="tr-TR" sz="2400" b="1" dirty="0">
                <a:solidFill>
                  <a:srgbClr val="002060"/>
                </a:solidFill>
                <a:latin typeface="Arial" pitchFamily="34" charset="0"/>
                <a:cs typeface="Arial" pitchFamily="34" charset="0"/>
              </a:rPr>
              <a:t>	</a:t>
            </a:r>
          </a:p>
          <a:p>
            <a:pPr indent="-468000">
              <a:lnSpc>
                <a:spcPts val="3000"/>
              </a:lnSpc>
              <a:buFontTx/>
              <a:buNone/>
            </a:pPr>
            <a:r>
              <a:rPr lang="tr-TR" sz="2400" b="1" dirty="0">
                <a:solidFill>
                  <a:srgbClr val="002060"/>
                </a:solidFill>
                <a:latin typeface="Arial" pitchFamily="34" charset="0"/>
                <a:cs typeface="Arial" pitchFamily="34" charset="0"/>
              </a:rPr>
              <a:t>		</a:t>
            </a:r>
            <a:r>
              <a:rPr lang="tr-TR" sz="2400" b="1" dirty="0" smtClean="0">
                <a:solidFill>
                  <a:srgbClr val="002060"/>
                </a:solidFill>
                <a:latin typeface="Arial" pitchFamily="34" charset="0"/>
                <a:cs typeface="Arial" pitchFamily="34" charset="0"/>
              </a:rPr>
              <a:t>ÖRTÜ </a:t>
            </a:r>
            <a:r>
              <a:rPr lang="tr-TR" sz="2400" b="1" dirty="0">
                <a:solidFill>
                  <a:srgbClr val="002060"/>
                </a:solidFill>
                <a:latin typeface="Arial" pitchFamily="34" charset="0"/>
                <a:cs typeface="Arial" pitchFamily="34" charset="0"/>
              </a:rPr>
              <a:t>ALTI </a:t>
            </a:r>
            <a:r>
              <a:rPr lang="tr-TR" sz="2400" b="1" dirty="0" smtClean="0">
                <a:solidFill>
                  <a:srgbClr val="002060"/>
                </a:solidFill>
                <a:latin typeface="Arial" pitchFamily="34" charset="0"/>
                <a:cs typeface="Arial" pitchFamily="34" charset="0"/>
              </a:rPr>
              <a:t>YETİŞTİRİCİLİĞİ </a:t>
            </a:r>
            <a:r>
              <a:rPr lang="tr-TR" sz="2400" b="1" dirty="0">
                <a:solidFill>
                  <a:srgbClr val="002060"/>
                </a:solidFill>
                <a:latin typeface="Arial" pitchFamily="34" charset="0"/>
                <a:cs typeface="Arial" pitchFamily="34" charset="0"/>
              </a:rPr>
              <a:t>VE SERACILIK</a:t>
            </a:r>
            <a:endParaRPr lang="tr-TR" sz="2400" dirty="0">
              <a:solidFill>
                <a:srgbClr val="002060"/>
              </a:solidFill>
              <a:latin typeface="Arial" pitchFamily="34" charset="0"/>
              <a:cs typeface="Arial" pitchFamily="34" charset="0"/>
            </a:endParaRPr>
          </a:p>
          <a:p>
            <a:pPr indent="-468000">
              <a:lnSpc>
                <a:spcPts val="3000"/>
              </a:lnSpc>
              <a:buFontTx/>
              <a:buNone/>
            </a:pPr>
            <a:r>
              <a:rPr lang="tr-TR" sz="2400" dirty="0">
                <a:solidFill>
                  <a:srgbClr val="002060"/>
                </a:solidFill>
                <a:latin typeface="Arial" pitchFamily="34" charset="0"/>
                <a:cs typeface="Arial" pitchFamily="34" charset="0"/>
              </a:rPr>
              <a:t> 		</a:t>
            </a:r>
            <a:endParaRPr lang="tr-TR" sz="2400" dirty="0" smtClean="0">
              <a:solidFill>
                <a:srgbClr val="002060"/>
              </a:solidFill>
              <a:latin typeface="Arial" pitchFamily="34" charset="0"/>
              <a:cs typeface="Arial" pitchFamily="34" charset="0"/>
            </a:endParaRPr>
          </a:p>
          <a:p>
            <a:pPr indent="-468000">
              <a:lnSpc>
                <a:spcPts val="3000"/>
              </a:lnSpc>
              <a:buFontTx/>
              <a:buNone/>
            </a:pPr>
            <a:r>
              <a:rPr lang="tr-TR" sz="2400" dirty="0" smtClean="0">
                <a:solidFill>
                  <a:srgbClr val="002060"/>
                </a:solidFill>
                <a:latin typeface="Arial" pitchFamily="34" charset="0"/>
                <a:cs typeface="Arial" pitchFamily="34" charset="0"/>
              </a:rPr>
              <a:t>		Genel anlamda, sebze, süs bitkisi veya meyve yetiştiriciliğinde</a:t>
            </a:r>
            <a:r>
              <a:rPr lang="tr-TR" sz="2400" dirty="0">
                <a:solidFill>
                  <a:srgbClr val="002060"/>
                </a:solidFill>
                <a:latin typeface="Arial" pitchFamily="34" charset="0"/>
                <a:cs typeface="Arial" pitchFamily="34" charset="0"/>
              </a:rPr>
              <a:t>, cam veya </a:t>
            </a:r>
            <a:r>
              <a:rPr lang="tr-TR" sz="2400" dirty="0" smtClean="0">
                <a:solidFill>
                  <a:srgbClr val="002060"/>
                </a:solidFill>
                <a:latin typeface="Arial" pitchFamily="34" charset="0"/>
                <a:cs typeface="Arial" pitchFamily="34" charset="0"/>
              </a:rPr>
              <a:t>değişik plastik </a:t>
            </a:r>
            <a:r>
              <a:rPr lang="tr-TR" sz="2400" dirty="0">
                <a:solidFill>
                  <a:srgbClr val="002060"/>
                </a:solidFill>
                <a:latin typeface="Arial" pitchFamily="34" charset="0"/>
                <a:cs typeface="Arial" pitchFamily="34" charset="0"/>
              </a:rPr>
              <a:t>örtülerden yararlanarak yapılan yetiştiriciliğe </a:t>
            </a:r>
            <a:r>
              <a:rPr lang="tr-TR" sz="2400" dirty="0" err="1">
                <a:solidFill>
                  <a:srgbClr val="002060"/>
                </a:solidFill>
                <a:latin typeface="Arial" pitchFamily="34" charset="0"/>
                <a:cs typeface="Arial" pitchFamily="34" charset="0"/>
              </a:rPr>
              <a:t>örtüaltı</a:t>
            </a:r>
            <a:r>
              <a:rPr lang="tr-TR" sz="2400" dirty="0">
                <a:solidFill>
                  <a:srgbClr val="002060"/>
                </a:solidFill>
                <a:latin typeface="Arial" pitchFamily="34" charset="0"/>
                <a:cs typeface="Arial" pitchFamily="34" charset="0"/>
              </a:rPr>
              <a:t> </a:t>
            </a:r>
            <a:r>
              <a:rPr lang="tr-TR" sz="2400" dirty="0" smtClean="0">
                <a:solidFill>
                  <a:srgbClr val="002060"/>
                </a:solidFill>
                <a:latin typeface="Arial" pitchFamily="34" charset="0"/>
                <a:cs typeface="Arial" pitchFamily="34" charset="0"/>
              </a:rPr>
              <a:t>yetiştiriciliği denir. </a:t>
            </a:r>
          </a:p>
          <a:p>
            <a:pPr indent="-468000">
              <a:lnSpc>
                <a:spcPts val="3000"/>
              </a:lnSpc>
              <a:buNone/>
            </a:pPr>
            <a:r>
              <a:rPr lang="tr-TR" sz="2400" dirty="0" smtClean="0">
                <a:solidFill>
                  <a:srgbClr val="002060"/>
                </a:solidFill>
                <a:latin typeface="Arial" pitchFamily="34" charset="0"/>
                <a:cs typeface="Arial" pitchFamily="34" charset="0"/>
              </a:rPr>
              <a:t>		Daha geniş anlamda, </a:t>
            </a:r>
            <a:r>
              <a:rPr lang="tr-TR" sz="2400" dirty="0" err="1" smtClean="0">
                <a:solidFill>
                  <a:srgbClr val="002060"/>
                </a:solidFill>
                <a:latin typeface="Arial" pitchFamily="34" charset="0"/>
                <a:cs typeface="Arial" pitchFamily="34" charset="0"/>
              </a:rPr>
              <a:t>örtüaltı</a:t>
            </a:r>
            <a:r>
              <a:rPr lang="tr-TR" sz="2400" dirty="0" smtClean="0">
                <a:solidFill>
                  <a:srgbClr val="002060"/>
                </a:solidFill>
                <a:latin typeface="Arial" pitchFamily="34" charset="0"/>
                <a:cs typeface="Arial" pitchFamily="34" charset="0"/>
              </a:rPr>
              <a:t> yetiştiriciliği, dış iklim faktörlerinin etkisini kaldırarak veya en aza indirerek, gerekli özel çevre koşullarının yaratılması ile alçak ve yüksek sistemler içinde yapılan sebze, süs bitkileri ve meyve yetiştiriciliğine “</a:t>
            </a:r>
            <a:r>
              <a:rPr lang="tr-TR" sz="2400" dirty="0" err="1" smtClean="0">
                <a:solidFill>
                  <a:srgbClr val="002060"/>
                </a:solidFill>
                <a:latin typeface="Arial" pitchFamily="34" charset="0"/>
                <a:cs typeface="Arial" pitchFamily="34" charset="0"/>
              </a:rPr>
              <a:t>Örtüaltı</a:t>
            </a:r>
            <a:r>
              <a:rPr lang="tr-TR" sz="2400" dirty="0" smtClean="0">
                <a:solidFill>
                  <a:srgbClr val="002060"/>
                </a:solidFill>
                <a:latin typeface="Arial" pitchFamily="34" charset="0"/>
                <a:cs typeface="Arial" pitchFamily="34" charset="0"/>
              </a:rPr>
              <a:t> Yetiştiriciliği" denir. </a:t>
            </a:r>
          </a:p>
          <a:p>
            <a:pPr indent="-468000">
              <a:lnSpc>
                <a:spcPts val="3000"/>
              </a:lnSpc>
              <a:buNone/>
            </a:pPr>
            <a:r>
              <a:rPr lang="tr-TR" sz="2400" dirty="0" smtClean="0">
                <a:solidFill>
                  <a:srgbClr val="002060"/>
                </a:solidFill>
                <a:latin typeface="Arial" pitchFamily="34" charset="0"/>
                <a:cs typeface="Arial" pitchFamily="34" charset="0"/>
              </a:rPr>
              <a:t>		Bu sistemler için de cam ya da plastikle örtülü yüksek yapılar "</a:t>
            </a:r>
            <a:r>
              <a:rPr lang="tr-TR" sz="2400" b="1" dirty="0" smtClean="0">
                <a:solidFill>
                  <a:srgbClr val="002060"/>
                </a:solidFill>
                <a:latin typeface="Arial" pitchFamily="34" charset="0"/>
                <a:cs typeface="Arial" pitchFamily="34" charset="0"/>
              </a:rPr>
              <a:t>Sera</a:t>
            </a:r>
            <a:r>
              <a:rPr lang="tr-TR" sz="2400" dirty="0" smtClean="0">
                <a:solidFill>
                  <a:srgbClr val="002060"/>
                </a:solidFill>
                <a:latin typeface="Arial" pitchFamily="34" charset="0"/>
                <a:cs typeface="Arial" pitchFamily="34" charset="0"/>
              </a:rPr>
              <a:t>" olarak adlandırılmaktadır.</a:t>
            </a:r>
          </a:p>
          <a:p>
            <a:pPr indent="-468000">
              <a:lnSpc>
                <a:spcPts val="3000"/>
              </a:lnSpc>
              <a:buNone/>
            </a:pPr>
            <a:r>
              <a:rPr lang="tr-TR" sz="2400" dirty="0" smtClean="0">
                <a:solidFill>
                  <a:srgbClr val="002060"/>
                </a:solidFill>
                <a:latin typeface="Arial" pitchFamily="34" charset="0"/>
                <a:cs typeface="Arial" pitchFamily="34" charset="0"/>
              </a:rPr>
              <a:t>			</a:t>
            </a:r>
            <a:r>
              <a:rPr lang="tr-TR" sz="2400" dirty="0" smtClean="0">
                <a:solidFill>
                  <a:srgbClr val="002060"/>
                </a:solidFill>
              </a:rPr>
              <a:t/>
            </a:r>
            <a:br>
              <a:rPr lang="tr-TR" sz="2400" dirty="0" smtClean="0">
                <a:solidFill>
                  <a:srgbClr val="002060"/>
                </a:solidFill>
              </a:rPr>
            </a:br>
            <a:endParaRPr lang="tr-TR" sz="2400" dirty="0" smtClean="0">
              <a:solidFill>
                <a:srgbClr val="002060"/>
              </a:solidFill>
            </a:endParaRPr>
          </a:p>
          <a:p>
            <a:pPr indent="-468000">
              <a:lnSpc>
                <a:spcPts val="3000"/>
              </a:lnSpc>
              <a:buFontTx/>
              <a:buNone/>
            </a:pPr>
            <a:endParaRPr lang="tr-TR" sz="2400" b="1" dirty="0">
              <a:solidFill>
                <a:srgbClr val="002060"/>
              </a:solidFill>
              <a:latin typeface="Arial" pitchFamily="34" charset="0"/>
              <a:cs typeface="Arial" pitchFamily="34" charset="0"/>
            </a:endParaRPr>
          </a:p>
          <a:p>
            <a:pPr indent="-468000">
              <a:lnSpc>
                <a:spcPts val="3000"/>
              </a:lnSpc>
              <a:buFontTx/>
              <a:buNone/>
            </a:pPr>
            <a:r>
              <a:rPr lang="tr-TR" sz="2400" b="1" dirty="0">
                <a:solidFill>
                  <a:srgbClr val="002060"/>
                </a:solidFill>
                <a:latin typeface="Arial" pitchFamily="34" charset="0"/>
                <a:cs typeface="Arial" pitchFamily="34" charset="0"/>
              </a:rPr>
              <a:t>		</a:t>
            </a:r>
            <a:endParaRPr lang="tr-TR" sz="2400" dirty="0">
              <a:solidFill>
                <a:srgbClr val="00206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23528" y="404664"/>
            <a:ext cx="8568952" cy="6048672"/>
          </a:xfrm>
        </p:spPr>
        <p:txBody>
          <a:bodyPr>
            <a:normAutofit/>
          </a:bodyPr>
          <a:lstStyle/>
          <a:p>
            <a:pPr marL="252000" indent="-468000">
              <a:lnSpc>
                <a:spcPts val="3000"/>
              </a:lnSpc>
              <a:buNone/>
            </a:pPr>
            <a:endParaRPr lang="tr-TR" sz="2400" dirty="0" smtClean="0">
              <a:solidFill>
                <a:srgbClr val="002060"/>
              </a:solidFill>
              <a:latin typeface="Arial" pitchFamily="34" charset="0"/>
              <a:cs typeface="Arial" pitchFamily="34" charset="0"/>
            </a:endParaRPr>
          </a:p>
          <a:p>
            <a:pPr marL="252000" indent="-468000">
              <a:lnSpc>
                <a:spcPts val="3000"/>
              </a:lnSpc>
              <a:buNone/>
            </a:pPr>
            <a:r>
              <a:rPr lang="tr-TR" sz="2400" dirty="0" smtClean="0">
                <a:solidFill>
                  <a:srgbClr val="002060"/>
                </a:solidFill>
                <a:latin typeface="Arial" pitchFamily="34" charset="0"/>
                <a:cs typeface="Arial" pitchFamily="34" charset="0"/>
              </a:rPr>
              <a:t>	 	</a:t>
            </a:r>
            <a:r>
              <a:rPr lang="tr-TR" sz="2400" dirty="0" err="1" smtClean="0">
                <a:solidFill>
                  <a:srgbClr val="002060"/>
                </a:solidFill>
                <a:latin typeface="Arial" pitchFamily="34" charset="0"/>
                <a:cs typeface="Arial" pitchFamily="34" charset="0"/>
              </a:rPr>
              <a:t>Örtüaltı</a:t>
            </a:r>
            <a:r>
              <a:rPr lang="tr-TR" sz="2400" dirty="0" smtClean="0">
                <a:solidFill>
                  <a:srgbClr val="002060"/>
                </a:solidFill>
                <a:latin typeface="Arial" pitchFamily="34" charset="0"/>
                <a:cs typeface="Arial" pitchFamily="34" charset="0"/>
              </a:rPr>
              <a:t> sistemlerinde sebze, süs bitkileri ve meyve yetiştiriciliği; ekonomiye ve istihdama katkısı yanında yılın her mevsiminde taze sebze ve meyve tüketebilmeyi, ve süs bitkisi taleplerine karşılık verebilmesi nedeniyle önemli bir yetiştiricilik şeklidir. </a:t>
            </a:r>
          </a:p>
          <a:p>
            <a:pPr marL="252000" indent="-468000">
              <a:lnSpc>
                <a:spcPts val="3000"/>
              </a:lnSpc>
              <a:buNone/>
            </a:pPr>
            <a:r>
              <a:rPr lang="tr-TR" sz="2400" dirty="0" smtClean="0">
                <a:solidFill>
                  <a:srgbClr val="002060"/>
                </a:solidFill>
                <a:latin typeface="Arial" pitchFamily="34" charset="0"/>
                <a:cs typeface="Arial" pitchFamily="34" charset="0"/>
              </a:rPr>
              <a:t>		Diğer bir anlamda; İklimle ilgili çevre koşullarına, tümüyle veya kısmen bağlı kalmadan gerektiğinde sıcaklık, ışık, nem gibi faktörleri  denetim altında tutarak, bütün yıl boyunca çeşitli kültür bitkileriyle bunların tohum fide ve fidanlarını üretmek, bitkileri korumak sergilemek  amacıyla cam, plastik vb ışık  geçirebilen  malzeme ile kaplanarak  değişik biçimlerde inşa edilen alçak ve yüksek sistemli bir örtü altı yetiştiriciliği yapısıdır.</a:t>
            </a:r>
            <a:endParaRPr lang="tr-TR" sz="2400" dirty="0">
              <a:solidFill>
                <a:srgbClr val="00206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51520" y="332656"/>
            <a:ext cx="8568952" cy="6264696"/>
          </a:xfrm>
        </p:spPr>
        <p:txBody>
          <a:bodyPr>
            <a:normAutofit/>
          </a:bodyPr>
          <a:lstStyle/>
          <a:p>
            <a:pPr marL="252000" indent="-468000">
              <a:lnSpc>
                <a:spcPts val="3000"/>
              </a:lnSpc>
              <a:buFontTx/>
              <a:buNone/>
            </a:pPr>
            <a:endParaRPr lang="tr-TR" sz="2400" b="1" dirty="0" smtClean="0">
              <a:solidFill>
                <a:srgbClr val="002060"/>
              </a:solidFill>
              <a:latin typeface="Arial" pitchFamily="34" charset="0"/>
              <a:cs typeface="Arial" pitchFamily="34" charset="0"/>
            </a:endParaRPr>
          </a:p>
          <a:p>
            <a:pPr marL="252000" indent="-468000">
              <a:lnSpc>
                <a:spcPts val="3000"/>
              </a:lnSpc>
              <a:buFontTx/>
              <a:buNone/>
            </a:pPr>
            <a:r>
              <a:rPr lang="tr-TR" sz="2400" b="1" dirty="0" smtClean="0">
                <a:solidFill>
                  <a:srgbClr val="002060"/>
                </a:solidFill>
                <a:latin typeface="Arial" pitchFamily="34" charset="0"/>
                <a:cs typeface="Arial" pitchFamily="34" charset="0"/>
              </a:rPr>
              <a:t>		</a:t>
            </a:r>
            <a:r>
              <a:rPr lang="tr-TR" sz="2400" dirty="0" smtClean="0">
                <a:solidFill>
                  <a:srgbClr val="002060"/>
                </a:solidFill>
                <a:latin typeface="Arial" pitchFamily="34" charset="0"/>
                <a:cs typeface="Arial" pitchFamily="34" charset="0"/>
              </a:rPr>
              <a:t> Artan nüfus ve tüketici taleplerindeki çeşitlilik nedeniyle ortaya çıkan talep artışı, günümüzde mevsimsel değişikliklere karşın devam etmektedir. </a:t>
            </a:r>
          </a:p>
          <a:p>
            <a:pPr marL="252000" indent="-468000">
              <a:lnSpc>
                <a:spcPts val="3000"/>
              </a:lnSpc>
              <a:buFontTx/>
              <a:buNone/>
            </a:pPr>
            <a:endParaRPr lang="tr-TR" sz="2400" b="1" dirty="0" smtClean="0">
              <a:solidFill>
                <a:srgbClr val="002060"/>
              </a:solidFill>
              <a:latin typeface="Arial" pitchFamily="34" charset="0"/>
              <a:cs typeface="Arial" pitchFamily="34" charset="0"/>
            </a:endParaRPr>
          </a:p>
          <a:p>
            <a:pPr marL="252000" indent="-468000">
              <a:lnSpc>
                <a:spcPts val="3000"/>
              </a:lnSpc>
              <a:buFontTx/>
              <a:buNone/>
            </a:pPr>
            <a:r>
              <a:rPr lang="tr-TR" sz="2400" b="1" dirty="0" smtClean="0">
                <a:solidFill>
                  <a:srgbClr val="002060"/>
                </a:solidFill>
                <a:latin typeface="Arial" pitchFamily="34" charset="0"/>
                <a:cs typeface="Arial" pitchFamily="34" charset="0"/>
              </a:rPr>
              <a:t>		Seracılık;</a:t>
            </a:r>
            <a:r>
              <a:rPr lang="tr-TR" sz="2400" dirty="0" smtClean="0">
                <a:solidFill>
                  <a:srgbClr val="002060"/>
                </a:solidFill>
                <a:latin typeface="Arial" pitchFamily="34" charset="0"/>
                <a:cs typeface="Arial" pitchFamily="34" charset="0"/>
              </a:rPr>
              <a:t> </a:t>
            </a:r>
          </a:p>
          <a:p>
            <a:pPr marL="252000" indent="-468000">
              <a:lnSpc>
                <a:spcPts val="3000"/>
              </a:lnSpc>
              <a:buFontTx/>
              <a:buNone/>
            </a:pPr>
            <a:r>
              <a:rPr lang="tr-TR" sz="2400" dirty="0" smtClean="0">
                <a:solidFill>
                  <a:srgbClr val="002060"/>
                </a:solidFill>
                <a:latin typeface="Arial" pitchFamily="34" charset="0"/>
                <a:cs typeface="Arial" pitchFamily="34" charset="0"/>
              </a:rPr>
              <a:t>		Kültür bitkilerinin mevsimleri dışında iklime bağlı olmaksızın, yapay gelişme ortamı yaratılarak yetiştirilmesidir. </a:t>
            </a:r>
          </a:p>
          <a:p>
            <a:pPr marL="252000" indent="-468000">
              <a:lnSpc>
                <a:spcPts val="3000"/>
              </a:lnSpc>
              <a:buFontTx/>
              <a:buNone/>
            </a:pPr>
            <a:r>
              <a:rPr lang="tr-TR" sz="2400" dirty="0" smtClean="0">
                <a:solidFill>
                  <a:srgbClr val="002060"/>
                </a:solidFill>
                <a:latin typeface="Arial" pitchFamily="34" charset="0"/>
                <a:cs typeface="Arial" pitchFamily="34" charset="0"/>
              </a:rPr>
              <a:t>		Bu tür sebze, süs bitkisi veya meyve yetiştirmeye sera sebzeciliği, serada süs bitkisi yetiştiriciliği veya sera meyveciliği denir.  Seracılıkta ısıtma yapılarak bitkinin yetişebileceği ortamı sağlamak için bir yatırım söz konusudur. </a:t>
            </a:r>
          </a:p>
          <a:p>
            <a:pPr indent="-468000">
              <a:lnSpc>
                <a:spcPts val="2900"/>
              </a:lnSpc>
              <a:buFontTx/>
              <a:buNone/>
            </a:pPr>
            <a:r>
              <a:rPr lang="tr-TR" sz="2400" dirty="0" smtClean="0">
                <a:solidFill>
                  <a:srgbClr val="002060"/>
                </a:solidFill>
                <a:latin typeface="Arial" pitchFamily="34" charset="0"/>
                <a:cs typeface="Arial" pitchFamily="34" charset="0"/>
              </a:rPr>
              <a:t>		</a:t>
            </a:r>
          </a:p>
          <a:p>
            <a:pPr marL="252000" indent="-468000">
              <a:lnSpc>
                <a:spcPts val="3000"/>
              </a:lnSpc>
              <a:buFontTx/>
              <a:buNone/>
            </a:pPr>
            <a:endParaRPr lang="tr-TR" sz="2400" dirty="0" smtClean="0">
              <a:solidFill>
                <a:srgbClr val="002060"/>
              </a:solidFill>
              <a:latin typeface="Arial" pitchFamily="34" charset="0"/>
              <a:cs typeface="Arial" pitchFamily="34" charset="0"/>
            </a:endParaRPr>
          </a:p>
          <a:p>
            <a:pPr>
              <a:buNone/>
            </a:pPr>
            <a:endParaRPr lang="tr-TR" sz="2400" dirty="0">
              <a:solidFill>
                <a:srgbClr val="00206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51520" y="332656"/>
            <a:ext cx="8496944" cy="6264696"/>
          </a:xfrm>
        </p:spPr>
        <p:txBody>
          <a:bodyPr>
            <a:noAutofit/>
          </a:bodyPr>
          <a:lstStyle/>
          <a:p>
            <a:pPr indent="-468000">
              <a:lnSpc>
                <a:spcPts val="3000"/>
              </a:lnSpc>
              <a:buFontTx/>
              <a:buNone/>
            </a:pPr>
            <a:endParaRPr lang="tr-TR" sz="2400" b="1" dirty="0" smtClean="0">
              <a:solidFill>
                <a:srgbClr val="002060"/>
              </a:solidFill>
              <a:latin typeface="Arial" pitchFamily="34" charset="0"/>
              <a:cs typeface="Arial" pitchFamily="34" charset="0"/>
            </a:endParaRPr>
          </a:p>
          <a:p>
            <a:pPr indent="-468000">
              <a:lnSpc>
                <a:spcPts val="3000"/>
              </a:lnSpc>
              <a:buFontTx/>
              <a:buNone/>
            </a:pPr>
            <a:r>
              <a:rPr lang="tr-TR" sz="2400" b="1" dirty="0" smtClean="0">
                <a:solidFill>
                  <a:srgbClr val="002060"/>
                </a:solidFill>
                <a:latin typeface="Arial" pitchFamily="34" charset="0"/>
                <a:cs typeface="Arial" pitchFamily="34" charset="0"/>
              </a:rPr>
              <a:t>		</a:t>
            </a:r>
            <a:r>
              <a:rPr lang="tr-TR" sz="2400" dirty="0" smtClean="0">
                <a:solidFill>
                  <a:srgbClr val="002060"/>
                </a:solidFill>
                <a:latin typeface="Arial" pitchFamily="34" charset="0"/>
                <a:cs typeface="Arial" pitchFamily="34" charset="0"/>
              </a:rPr>
              <a:t> Ülkemizde sera üretimi için yapılan masrafların % 70 'i ısıtma masraflarıdır. </a:t>
            </a:r>
          </a:p>
          <a:p>
            <a:pPr indent="-468000">
              <a:lnSpc>
                <a:spcPts val="3000"/>
              </a:lnSpc>
              <a:buFontTx/>
              <a:buNone/>
            </a:pPr>
            <a:r>
              <a:rPr lang="tr-TR" sz="2400" dirty="0" smtClean="0">
                <a:solidFill>
                  <a:srgbClr val="002060"/>
                </a:solidFill>
                <a:latin typeface="Arial" pitchFamily="34" charset="0"/>
                <a:cs typeface="Arial" pitchFamily="34" charset="0"/>
              </a:rPr>
              <a:t>		Ülkemizin jeotermal kaynaklar yönünden zengin olan illerinde Jeotermal ısıtmalı seralar kurularak yıl boyunca yazlık bitkileri mevsimleri dışında yetiştirme imkanı ile yüksek gelir elde etme imkanı sağlanabilmektedir. </a:t>
            </a:r>
          </a:p>
          <a:p>
            <a:pPr indent="-468000">
              <a:lnSpc>
                <a:spcPts val="3000"/>
              </a:lnSpc>
              <a:buFontTx/>
              <a:buNone/>
            </a:pPr>
            <a:r>
              <a:rPr lang="tr-TR" sz="2400" dirty="0" smtClean="0">
                <a:solidFill>
                  <a:srgbClr val="002060"/>
                </a:solidFill>
                <a:latin typeface="Arial" pitchFamily="34" charset="0"/>
                <a:cs typeface="Arial" pitchFamily="34" charset="0"/>
              </a:rPr>
              <a:t>		</a:t>
            </a:r>
            <a:r>
              <a:rPr lang="tr-TR" sz="2400" b="1" dirty="0" smtClean="0">
                <a:solidFill>
                  <a:srgbClr val="002060"/>
                </a:solidFill>
                <a:latin typeface="Arial" pitchFamily="34" charset="0"/>
                <a:cs typeface="Arial" pitchFamily="34" charset="0"/>
              </a:rPr>
              <a:t> Turfandacılık; </a:t>
            </a:r>
          </a:p>
          <a:p>
            <a:pPr indent="-468000">
              <a:lnSpc>
                <a:spcPts val="3000"/>
              </a:lnSpc>
              <a:buFontTx/>
              <a:buNone/>
            </a:pPr>
            <a:r>
              <a:rPr lang="tr-TR" sz="2400" b="1" dirty="0" smtClean="0">
                <a:solidFill>
                  <a:srgbClr val="002060"/>
                </a:solidFill>
                <a:latin typeface="Arial" pitchFamily="34" charset="0"/>
                <a:cs typeface="Arial" pitchFamily="34" charset="0"/>
              </a:rPr>
              <a:t>		</a:t>
            </a:r>
            <a:r>
              <a:rPr lang="tr-TR" sz="2400" dirty="0" smtClean="0">
                <a:solidFill>
                  <a:srgbClr val="002060"/>
                </a:solidFill>
                <a:latin typeface="Arial" pitchFamily="34" charset="0"/>
                <a:cs typeface="Arial" pitchFamily="34" charset="0"/>
              </a:rPr>
              <a:t>Kültür bitkilerini ilkbahar, sonbahar donlarından ve iklim şartlarının diğer olumsuzluklarından koruyarak zamanından önce veya sonra yapılan yetiştiriciliktir.</a:t>
            </a:r>
          </a:p>
          <a:p>
            <a:pPr indent="-468000">
              <a:lnSpc>
                <a:spcPts val="3000"/>
              </a:lnSpc>
              <a:buFontTx/>
              <a:buNone/>
            </a:pPr>
            <a:r>
              <a:rPr lang="tr-TR" sz="2400" dirty="0" smtClean="0">
                <a:solidFill>
                  <a:srgbClr val="002060"/>
                </a:solidFill>
                <a:latin typeface="Arial" pitchFamily="34" charset="0"/>
                <a:cs typeface="Arial" pitchFamily="34" charset="0"/>
              </a:rPr>
              <a:t>		 Bu tür bitki yetiştirmeye turfandacılık, böyle ürüne de turfanda ürün denir. </a:t>
            </a:r>
          </a:p>
          <a:p>
            <a:pPr indent="-468000">
              <a:lnSpc>
                <a:spcPts val="3000"/>
              </a:lnSpc>
              <a:buFontTx/>
              <a:buNone/>
            </a:pPr>
            <a:r>
              <a:rPr lang="tr-TR" sz="2400" dirty="0" smtClean="0">
                <a:solidFill>
                  <a:srgbClr val="002060"/>
                </a:solidFill>
                <a:latin typeface="Arial" pitchFamily="34" charset="0"/>
                <a:cs typeface="Arial" pitchFamily="34" charset="0"/>
              </a:rPr>
              <a:t>		</a:t>
            </a:r>
          </a:p>
          <a:p>
            <a:pPr indent="-468000">
              <a:lnSpc>
                <a:spcPts val="3000"/>
              </a:lnSpc>
              <a:buFontTx/>
              <a:buNone/>
            </a:pPr>
            <a:r>
              <a:rPr lang="tr-TR" sz="2400" dirty="0" smtClean="0">
                <a:solidFill>
                  <a:srgbClr val="002060"/>
                </a:solidFill>
                <a:latin typeface="Arial" pitchFamily="34" charset="0"/>
                <a:cs typeface="Arial" pitchFamily="34" charset="0"/>
              </a:rPr>
              <a:t>		</a:t>
            </a:r>
          </a:p>
          <a:p>
            <a:pPr indent="-468000">
              <a:lnSpc>
                <a:spcPts val="3000"/>
              </a:lnSpc>
              <a:buFontTx/>
              <a:buNone/>
            </a:pPr>
            <a:r>
              <a:rPr lang="tr-TR" sz="2400" dirty="0" smtClean="0">
                <a:solidFill>
                  <a:srgbClr val="002060"/>
                </a:solidFill>
                <a:latin typeface="Arial" pitchFamily="34" charset="0"/>
                <a:cs typeface="Arial" pitchFamily="34" charset="0"/>
              </a:rPr>
              <a:t>		</a:t>
            </a:r>
            <a:endParaRPr lang="tr-TR" sz="2400" b="1" dirty="0" smtClean="0">
              <a:solidFill>
                <a:srgbClr val="002060"/>
              </a:solidFill>
              <a:latin typeface="Arial" pitchFamily="34" charset="0"/>
              <a:cs typeface="Arial" pitchFamily="34" charset="0"/>
            </a:endParaRPr>
          </a:p>
          <a:p>
            <a:pPr indent="-468000">
              <a:lnSpc>
                <a:spcPts val="3000"/>
              </a:lnSpc>
              <a:buFontTx/>
              <a:buNone/>
            </a:pPr>
            <a:r>
              <a:rPr lang="tr-TR" sz="2400" b="1" dirty="0" smtClean="0">
                <a:solidFill>
                  <a:srgbClr val="002060"/>
                </a:solidFill>
                <a:latin typeface="Arial" pitchFamily="34" charset="0"/>
                <a:cs typeface="Arial" pitchFamily="34" charset="0"/>
              </a:rPr>
              <a:t>		</a:t>
            </a:r>
            <a:endParaRPr lang="tr-TR" sz="2400" dirty="0" smtClean="0">
              <a:solidFill>
                <a:srgbClr val="002060"/>
              </a:solidFill>
              <a:latin typeface="Arial" pitchFamily="34" charset="0"/>
              <a:cs typeface="Arial" pitchFamily="34" charset="0"/>
            </a:endParaRPr>
          </a:p>
          <a:p>
            <a:pPr indent="-468000">
              <a:lnSpc>
                <a:spcPts val="3000"/>
              </a:lnSpc>
              <a:buNone/>
            </a:pPr>
            <a:endParaRPr lang="tr-TR" sz="2400" dirty="0">
              <a:solidFill>
                <a:srgbClr val="002060"/>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23528" y="332656"/>
            <a:ext cx="8496944" cy="6192688"/>
          </a:xfrm>
        </p:spPr>
        <p:txBody>
          <a:bodyPr>
            <a:normAutofit/>
          </a:bodyPr>
          <a:lstStyle/>
          <a:p>
            <a:pPr>
              <a:buNone/>
            </a:pPr>
            <a:endParaRPr lang="tr-TR" sz="2400" dirty="0" smtClean="0">
              <a:solidFill>
                <a:srgbClr val="002060"/>
              </a:solidFill>
              <a:latin typeface="Arial" pitchFamily="34" charset="0"/>
              <a:cs typeface="Arial" pitchFamily="34" charset="0"/>
            </a:endParaRPr>
          </a:p>
          <a:p>
            <a:pPr>
              <a:buNone/>
            </a:pPr>
            <a:r>
              <a:rPr lang="tr-TR" sz="2400" dirty="0" smtClean="0">
                <a:solidFill>
                  <a:srgbClr val="002060"/>
                </a:solidFill>
                <a:latin typeface="Arial" pitchFamily="34" charset="0"/>
                <a:cs typeface="Arial" pitchFamily="34" charset="0"/>
              </a:rPr>
              <a:t>		 Bu durumda ısıtma olmayıp, doğaya bağımlılık vardır ve fazla yatırımı gerektirmez. </a:t>
            </a:r>
          </a:p>
          <a:p>
            <a:pPr>
              <a:buNone/>
            </a:pPr>
            <a:r>
              <a:rPr lang="tr-TR" sz="2400" dirty="0" smtClean="0">
                <a:solidFill>
                  <a:srgbClr val="002060"/>
                </a:solidFill>
                <a:latin typeface="Arial" pitchFamily="34" charset="0"/>
                <a:cs typeface="Arial" pitchFamily="34" charset="0"/>
              </a:rPr>
              <a:t>		Bunun için, çukur, güneye bakan, rüzgar olmayan </a:t>
            </a:r>
            <a:r>
              <a:rPr lang="tr-TR" sz="2400" dirty="0" err="1" smtClean="0">
                <a:solidFill>
                  <a:srgbClr val="002060"/>
                </a:solidFill>
                <a:latin typeface="Arial" pitchFamily="34" charset="0"/>
                <a:cs typeface="Arial" pitchFamily="34" charset="0"/>
              </a:rPr>
              <a:t>mikroklimalar</a:t>
            </a:r>
            <a:r>
              <a:rPr lang="tr-TR" sz="2400" dirty="0" smtClean="0">
                <a:solidFill>
                  <a:srgbClr val="002060"/>
                </a:solidFill>
                <a:latin typeface="Arial" pitchFamily="34" charset="0"/>
                <a:cs typeface="Arial" pitchFamily="34" charset="0"/>
              </a:rPr>
              <a:t> ile soğuk ve donlardan korumak için alçak veya yüksek plastik tüneller, çeşitli yastıklar ve kasalar gibi birtakım yapılar kullanılır.</a:t>
            </a:r>
          </a:p>
          <a:p>
            <a:pPr>
              <a:buNone/>
            </a:pPr>
            <a:endParaRPr lang="tr-TR" sz="2400" dirty="0" smtClean="0">
              <a:solidFill>
                <a:srgbClr val="002060"/>
              </a:solidFill>
              <a:latin typeface="Arial" pitchFamily="34" charset="0"/>
              <a:cs typeface="Arial" pitchFamily="34" charset="0"/>
            </a:endParaRPr>
          </a:p>
          <a:p>
            <a:pPr indent="-432000">
              <a:lnSpc>
                <a:spcPts val="2880"/>
              </a:lnSpc>
              <a:buNone/>
            </a:pPr>
            <a:r>
              <a:rPr lang="tr-TR" sz="2400" dirty="0" smtClean="0">
                <a:solidFill>
                  <a:srgbClr val="002060"/>
                </a:solidFill>
                <a:latin typeface="Arial" pitchFamily="34" charset="0"/>
                <a:cs typeface="Arial" pitchFamily="34" charset="0"/>
              </a:rPr>
              <a:t>		Sera planlamasında ve sera yerinin seçiminde dikkat edilmesi gereken faktörler:</a:t>
            </a:r>
          </a:p>
          <a:p>
            <a:pPr indent="-432000">
              <a:lnSpc>
                <a:spcPts val="2880"/>
              </a:lnSpc>
              <a:buFontTx/>
              <a:buNone/>
            </a:pPr>
            <a:r>
              <a:rPr lang="tr-TR" sz="2400" b="1" dirty="0" smtClean="0">
                <a:solidFill>
                  <a:srgbClr val="002060"/>
                </a:solidFill>
                <a:latin typeface="Arial" pitchFamily="34" charset="0"/>
                <a:cs typeface="Arial" pitchFamily="34" charset="0"/>
              </a:rPr>
              <a:t>		</a:t>
            </a:r>
            <a:r>
              <a:rPr lang="tr-TR" sz="2400" dirty="0" smtClean="0">
                <a:solidFill>
                  <a:srgbClr val="002060"/>
                </a:solidFill>
                <a:latin typeface="Arial" pitchFamily="34" charset="0"/>
                <a:cs typeface="Arial" pitchFamily="34" charset="0"/>
              </a:rPr>
              <a:t>1. </a:t>
            </a:r>
            <a:r>
              <a:rPr lang="tr-TR" sz="2400" b="1" dirty="0" smtClean="0">
                <a:solidFill>
                  <a:srgbClr val="002060"/>
                </a:solidFill>
                <a:latin typeface="Arial" pitchFamily="34" charset="0"/>
                <a:cs typeface="Arial" pitchFamily="34" charset="0"/>
              </a:rPr>
              <a:t>Işık</a:t>
            </a:r>
            <a:r>
              <a:rPr lang="tr-TR" sz="2400" dirty="0" smtClean="0">
                <a:solidFill>
                  <a:srgbClr val="002060"/>
                </a:solidFill>
                <a:latin typeface="Arial" pitchFamily="34" charset="0"/>
                <a:cs typeface="Arial" pitchFamily="34" charset="0"/>
              </a:rPr>
              <a:t>: Sera kurulacak yer bol ışık almalıdır. Güney, güney-doğu, ve güney-batı yönleri daha çok güneş ışığı almaktadır.</a:t>
            </a:r>
          </a:p>
          <a:p>
            <a:pPr indent="-432000">
              <a:lnSpc>
                <a:spcPts val="2880"/>
              </a:lnSpc>
              <a:buFontTx/>
              <a:buNone/>
            </a:pPr>
            <a:r>
              <a:rPr lang="tr-TR" sz="2400" dirty="0" smtClean="0">
                <a:solidFill>
                  <a:srgbClr val="002060"/>
                </a:solidFill>
                <a:latin typeface="Arial" pitchFamily="34" charset="0"/>
                <a:cs typeface="Arial" pitchFamily="34" charset="0"/>
              </a:rPr>
              <a:t>		</a:t>
            </a:r>
          </a:p>
          <a:p>
            <a:pPr>
              <a:buNone/>
            </a:pPr>
            <a:endParaRPr lang="tr-TR" sz="2400" dirty="0">
              <a:solidFill>
                <a:srgbClr val="002060"/>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51520" y="332656"/>
            <a:ext cx="8496944" cy="6192688"/>
          </a:xfrm>
        </p:spPr>
        <p:txBody>
          <a:bodyPr>
            <a:normAutofit/>
          </a:bodyPr>
          <a:lstStyle/>
          <a:p>
            <a:pPr indent="-432000">
              <a:lnSpc>
                <a:spcPts val="2880"/>
              </a:lnSpc>
              <a:buNone/>
            </a:pPr>
            <a:endParaRPr lang="tr-TR" sz="2400" dirty="0" smtClean="0">
              <a:solidFill>
                <a:srgbClr val="002060"/>
              </a:solidFill>
              <a:latin typeface="Arial" pitchFamily="34" charset="0"/>
              <a:cs typeface="Arial" pitchFamily="34" charset="0"/>
            </a:endParaRPr>
          </a:p>
          <a:p>
            <a:pPr indent="-432000">
              <a:lnSpc>
                <a:spcPts val="2880"/>
              </a:lnSpc>
              <a:buNone/>
            </a:pPr>
            <a:r>
              <a:rPr lang="tr-TR" sz="2400" dirty="0" smtClean="0">
                <a:solidFill>
                  <a:srgbClr val="002060"/>
                </a:solidFill>
                <a:latin typeface="Arial" pitchFamily="34" charset="0"/>
                <a:cs typeface="Arial" pitchFamily="34" charset="0"/>
              </a:rPr>
              <a:t>		2. </a:t>
            </a:r>
            <a:r>
              <a:rPr lang="tr-TR" sz="2400" b="1" dirty="0" smtClean="0">
                <a:solidFill>
                  <a:srgbClr val="002060"/>
                </a:solidFill>
                <a:latin typeface="Arial" pitchFamily="34" charset="0"/>
                <a:cs typeface="Arial" pitchFamily="34" charset="0"/>
              </a:rPr>
              <a:t>Sıcaklık</a:t>
            </a:r>
            <a:r>
              <a:rPr lang="tr-TR" sz="2400" dirty="0" smtClean="0">
                <a:solidFill>
                  <a:srgbClr val="002060"/>
                </a:solidFill>
                <a:latin typeface="Arial" pitchFamily="34" charset="0"/>
                <a:cs typeface="Arial" pitchFamily="34" charset="0"/>
              </a:rPr>
              <a:t>: Seralar ısıtma masrafları açısından sıcak yerlerde kurulmalıdır.</a:t>
            </a:r>
          </a:p>
          <a:p>
            <a:pPr indent="-432000">
              <a:lnSpc>
                <a:spcPts val="2880"/>
              </a:lnSpc>
              <a:buNone/>
            </a:pPr>
            <a:r>
              <a:rPr lang="tr-TR" sz="2400" dirty="0" smtClean="0">
                <a:solidFill>
                  <a:srgbClr val="002060"/>
                </a:solidFill>
                <a:latin typeface="Arial" pitchFamily="34" charset="0"/>
                <a:cs typeface="Arial" pitchFamily="34" charset="0"/>
              </a:rPr>
              <a:t>		3. </a:t>
            </a:r>
            <a:r>
              <a:rPr lang="tr-TR" sz="2400" b="1" dirty="0" smtClean="0">
                <a:solidFill>
                  <a:srgbClr val="002060"/>
                </a:solidFill>
                <a:latin typeface="Arial" pitchFamily="34" charset="0"/>
                <a:cs typeface="Arial" pitchFamily="34" charset="0"/>
              </a:rPr>
              <a:t>Rüzgar:</a:t>
            </a:r>
            <a:r>
              <a:rPr lang="tr-TR" sz="2400" dirty="0" smtClean="0">
                <a:solidFill>
                  <a:srgbClr val="002060"/>
                </a:solidFill>
                <a:latin typeface="Arial" pitchFamily="34" charset="0"/>
                <a:cs typeface="Arial" pitchFamily="34" charset="0"/>
              </a:rPr>
              <a:t> Şiddetli rüzgarlar seralara hem mekanik zararlar vermekte, hem de sera içi sıcaklığını düşürmektedir.</a:t>
            </a:r>
          </a:p>
          <a:p>
            <a:pPr indent="-432000">
              <a:lnSpc>
                <a:spcPts val="2880"/>
              </a:lnSpc>
              <a:buFontTx/>
              <a:buNone/>
            </a:pPr>
            <a:r>
              <a:rPr lang="tr-TR" sz="2400" dirty="0" smtClean="0">
                <a:solidFill>
                  <a:srgbClr val="002060"/>
                </a:solidFill>
                <a:latin typeface="Arial" pitchFamily="34" charset="0"/>
                <a:cs typeface="Arial" pitchFamily="34" charset="0"/>
              </a:rPr>
              <a:t>		 4. </a:t>
            </a:r>
            <a:r>
              <a:rPr lang="tr-TR" sz="2400" b="1" dirty="0" smtClean="0">
                <a:solidFill>
                  <a:srgbClr val="002060"/>
                </a:solidFill>
                <a:latin typeface="Arial" pitchFamily="34" charset="0"/>
                <a:cs typeface="Arial" pitchFamily="34" charset="0"/>
              </a:rPr>
              <a:t>Toprak ve </a:t>
            </a:r>
            <a:r>
              <a:rPr lang="tr-TR" sz="2400" b="1" dirty="0" err="1" smtClean="0">
                <a:solidFill>
                  <a:srgbClr val="002060"/>
                </a:solidFill>
                <a:latin typeface="Arial" pitchFamily="34" charset="0"/>
                <a:cs typeface="Arial" pitchFamily="34" charset="0"/>
              </a:rPr>
              <a:t>Topoğrafya</a:t>
            </a:r>
            <a:r>
              <a:rPr lang="tr-TR" sz="2400" b="1" dirty="0" smtClean="0">
                <a:solidFill>
                  <a:srgbClr val="002060"/>
                </a:solidFill>
                <a:latin typeface="Arial" pitchFamily="34" charset="0"/>
                <a:cs typeface="Arial" pitchFamily="34" charset="0"/>
              </a:rPr>
              <a:t>:</a:t>
            </a:r>
            <a:r>
              <a:rPr lang="tr-TR" sz="2400" dirty="0" smtClean="0">
                <a:solidFill>
                  <a:srgbClr val="002060"/>
                </a:solidFill>
                <a:latin typeface="Arial" pitchFamily="34" charset="0"/>
                <a:cs typeface="Arial" pitchFamily="34" charset="0"/>
              </a:rPr>
              <a:t> Seralar için tınlı, humuslu, besin maddelerince zengin, su tutma yeteneği iyi, drenaj, taşlılık ve sığ  olma sorunu olmayan, taban suyu en az l m. derinlikte olan topraklar kullanılmalıdır. </a:t>
            </a:r>
          </a:p>
          <a:p>
            <a:pPr indent="-432000">
              <a:lnSpc>
                <a:spcPts val="2880"/>
              </a:lnSpc>
              <a:buFontTx/>
              <a:buNone/>
            </a:pPr>
            <a:r>
              <a:rPr lang="tr-TR" sz="2400" dirty="0" smtClean="0">
                <a:solidFill>
                  <a:srgbClr val="002060"/>
                </a:solidFill>
                <a:latin typeface="Arial" pitchFamily="34" charset="0"/>
                <a:cs typeface="Arial" pitchFamily="34" charset="0"/>
              </a:rPr>
              <a:t>		Arazinin hafif (% 0.5-1) eğimli olması tercih edilir.</a:t>
            </a:r>
          </a:p>
          <a:p>
            <a:pPr indent="-432000">
              <a:lnSpc>
                <a:spcPts val="2880"/>
              </a:lnSpc>
              <a:buFontTx/>
              <a:buNone/>
            </a:pPr>
            <a:r>
              <a:rPr lang="tr-TR" sz="2400" dirty="0" smtClean="0">
                <a:solidFill>
                  <a:srgbClr val="002060"/>
                </a:solidFill>
                <a:latin typeface="Arial" pitchFamily="34" charset="0"/>
                <a:cs typeface="Arial" pitchFamily="34" charset="0"/>
              </a:rPr>
              <a:t>		 5. </a:t>
            </a:r>
            <a:r>
              <a:rPr lang="tr-TR" sz="2400" b="1" dirty="0" smtClean="0">
                <a:solidFill>
                  <a:srgbClr val="002060"/>
                </a:solidFill>
                <a:latin typeface="Arial" pitchFamily="34" charset="0"/>
                <a:cs typeface="Arial" pitchFamily="34" charset="0"/>
              </a:rPr>
              <a:t>Yön</a:t>
            </a:r>
            <a:r>
              <a:rPr lang="tr-TR" sz="2400" dirty="0" smtClean="0">
                <a:solidFill>
                  <a:srgbClr val="002060"/>
                </a:solidFill>
                <a:latin typeface="Arial" pitchFamily="34" charset="0"/>
                <a:cs typeface="Arial" pitchFamily="34" charset="0"/>
              </a:rPr>
              <a:t>: Seralarda azami güneşlenmeyi sağlamak için kış yetiştiriciliğinde güneye, güneydoğuya veya güneybatıya yönlendirilmesi gerekir. </a:t>
            </a:r>
          </a:p>
          <a:p>
            <a:pPr indent="-432000">
              <a:lnSpc>
                <a:spcPts val="2880"/>
              </a:lnSpc>
              <a:buFontTx/>
              <a:buNone/>
            </a:pPr>
            <a:r>
              <a:rPr lang="tr-TR" sz="2400" dirty="0" smtClean="0">
                <a:solidFill>
                  <a:srgbClr val="002060"/>
                </a:solidFill>
                <a:latin typeface="Arial" pitchFamily="34" charset="0"/>
                <a:cs typeface="Arial" pitchFamily="34" charset="0"/>
              </a:rPr>
              <a:t>		</a:t>
            </a:r>
          </a:p>
          <a:p>
            <a:pPr indent="-432000">
              <a:lnSpc>
                <a:spcPts val="2880"/>
              </a:lnSpc>
              <a:buNone/>
            </a:pPr>
            <a:endParaRPr lang="tr-TR" sz="2400" dirty="0" smtClean="0">
              <a:solidFill>
                <a:srgbClr val="002060"/>
              </a:solidFill>
              <a:latin typeface="Arial" pitchFamily="34" charset="0"/>
              <a:cs typeface="Arial" pitchFamily="34" charset="0"/>
            </a:endParaRPr>
          </a:p>
          <a:p>
            <a:pPr indent="-432000">
              <a:lnSpc>
                <a:spcPts val="2880"/>
              </a:lnSpc>
              <a:buNone/>
            </a:pPr>
            <a:endParaRPr lang="tr-TR" sz="2400" dirty="0">
              <a:solidFill>
                <a:srgbClr val="00206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95536" y="404664"/>
            <a:ext cx="8352928" cy="6120680"/>
          </a:xfrm>
        </p:spPr>
        <p:txBody>
          <a:bodyPr>
            <a:normAutofit/>
          </a:bodyPr>
          <a:lstStyle/>
          <a:p>
            <a:pPr indent="-468000">
              <a:lnSpc>
                <a:spcPts val="3000"/>
              </a:lnSpc>
              <a:buFontTx/>
              <a:buNone/>
            </a:pPr>
            <a:r>
              <a:rPr lang="tr-TR" sz="2400" dirty="0" smtClean="0">
                <a:solidFill>
                  <a:srgbClr val="002060"/>
                </a:solidFill>
                <a:latin typeface="Arial" pitchFamily="34" charset="0"/>
                <a:cs typeface="Arial" pitchFamily="34" charset="0"/>
              </a:rPr>
              <a:t>		</a:t>
            </a:r>
          </a:p>
          <a:p>
            <a:pPr indent="-468000">
              <a:lnSpc>
                <a:spcPts val="3000"/>
              </a:lnSpc>
              <a:buFontTx/>
              <a:buNone/>
            </a:pPr>
            <a:r>
              <a:rPr lang="tr-TR" sz="2400" dirty="0" smtClean="0">
                <a:solidFill>
                  <a:srgbClr val="002060"/>
                </a:solidFill>
                <a:latin typeface="Arial" pitchFamily="34" charset="0"/>
                <a:cs typeface="Arial" pitchFamily="34" charset="0"/>
              </a:rPr>
              <a:t>		Güneye bakan yamaçlar daha uygundur.</a:t>
            </a:r>
          </a:p>
          <a:p>
            <a:pPr indent="-468000">
              <a:lnSpc>
                <a:spcPts val="3000"/>
              </a:lnSpc>
              <a:buFontTx/>
              <a:buNone/>
            </a:pPr>
            <a:r>
              <a:rPr lang="tr-TR" sz="2400" dirty="0" smtClean="0">
                <a:solidFill>
                  <a:srgbClr val="002060"/>
                </a:solidFill>
                <a:latin typeface="Arial" pitchFamily="34" charset="0"/>
                <a:cs typeface="Arial" pitchFamily="34" charset="0"/>
              </a:rPr>
              <a:t>		6. </a:t>
            </a:r>
            <a:r>
              <a:rPr lang="tr-TR" sz="2400" b="1" dirty="0" smtClean="0">
                <a:solidFill>
                  <a:srgbClr val="002060"/>
                </a:solidFill>
                <a:latin typeface="Arial" pitchFamily="34" charset="0"/>
                <a:cs typeface="Arial" pitchFamily="34" charset="0"/>
              </a:rPr>
              <a:t>Sulama suyu temini:</a:t>
            </a:r>
            <a:r>
              <a:rPr lang="tr-TR" sz="2400" dirty="0" smtClean="0">
                <a:solidFill>
                  <a:srgbClr val="002060"/>
                </a:solidFill>
                <a:latin typeface="Arial" pitchFamily="34" charset="0"/>
                <a:cs typeface="Arial" pitchFamily="34" charset="0"/>
              </a:rPr>
              <a:t> Sulama suyu kaliteli olmalı ve kolaylıkla temin edilebilmelidir. </a:t>
            </a:r>
          </a:p>
          <a:p>
            <a:pPr indent="-468000">
              <a:lnSpc>
                <a:spcPts val="3000"/>
              </a:lnSpc>
              <a:buFontTx/>
              <a:buNone/>
            </a:pPr>
            <a:r>
              <a:rPr lang="tr-TR" sz="2400" dirty="0" smtClean="0">
                <a:solidFill>
                  <a:srgbClr val="002060"/>
                </a:solidFill>
                <a:latin typeface="Arial" pitchFamily="34" charset="0"/>
                <a:cs typeface="Arial" pitchFamily="34" charset="0"/>
              </a:rPr>
              <a:t>		Sulamanın yanında sıcaklık kontrolü ve nemlendirme için de su kullanılacağından, yeteri kadar su bulunmalıdır.</a:t>
            </a:r>
          </a:p>
          <a:p>
            <a:pPr indent="-468000">
              <a:lnSpc>
                <a:spcPts val="3000"/>
              </a:lnSpc>
              <a:buFontTx/>
              <a:buNone/>
            </a:pPr>
            <a:r>
              <a:rPr lang="tr-TR" sz="2400" dirty="0" smtClean="0">
                <a:solidFill>
                  <a:srgbClr val="002060"/>
                </a:solidFill>
                <a:latin typeface="Arial" pitchFamily="34" charset="0"/>
                <a:cs typeface="Arial" pitchFamily="34" charset="0"/>
              </a:rPr>
              <a:t>		7. </a:t>
            </a:r>
            <a:r>
              <a:rPr lang="tr-TR" sz="2400" b="1" dirty="0" smtClean="0">
                <a:solidFill>
                  <a:srgbClr val="002060"/>
                </a:solidFill>
                <a:latin typeface="Arial" pitchFamily="34" charset="0"/>
                <a:cs typeface="Arial" pitchFamily="34" charset="0"/>
              </a:rPr>
              <a:t>Ekonomik Faktörler</a:t>
            </a:r>
            <a:r>
              <a:rPr lang="tr-TR" sz="2400" dirty="0" smtClean="0">
                <a:solidFill>
                  <a:srgbClr val="002060"/>
                </a:solidFill>
                <a:latin typeface="Arial" pitchFamily="34" charset="0"/>
                <a:cs typeface="Arial" pitchFamily="34" charset="0"/>
              </a:rPr>
              <a:t>: Seralar, yatırımdan en iyi şekilde yararlanma ve karşılığında belirli bir gelir elde edilebilecek şekilde planlanmalıdır. </a:t>
            </a:r>
          </a:p>
          <a:p>
            <a:pPr indent="-468000">
              <a:lnSpc>
                <a:spcPts val="3000"/>
              </a:lnSpc>
              <a:buFontTx/>
              <a:buNone/>
            </a:pPr>
            <a:r>
              <a:rPr lang="tr-TR" sz="2400" dirty="0" smtClean="0">
                <a:solidFill>
                  <a:srgbClr val="002060"/>
                </a:solidFill>
                <a:latin typeface="Arial" pitchFamily="34" charset="0"/>
                <a:cs typeface="Arial" pitchFamily="34" charset="0"/>
              </a:rPr>
              <a:t>		Bunun için ısıtma, yola yakınlık, elektrik, işçilik faktörleri dikkate alınmalıdır. </a:t>
            </a:r>
          </a:p>
          <a:p>
            <a:pPr indent="-468000">
              <a:lnSpc>
                <a:spcPts val="3000"/>
              </a:lnSpc>
              <a:buFontTx/>
              <a:buNone/>
            </a:pPr>
            <a:endParaRPr lang="tr-TR" sz="2400" dirty="0" smtClean="0">
              <a:solidFill>
                <a:srgbClr val="002060"/>
              </a:solidFill>
              <a:latin typeface="Arial" pitchFamily="34" charset="0"/>
              <a:cs typeface="Arial" pitchFamily="34" charset="0"/>
            </a:endParaRPr>
          </a:p>
          <a:p>
            <a:pPr indent="-468000">
              <a:lnSpc>
                <a:spcPts val="3000"/>
              </a:lnSpc>
              <a:buFontTx/>
              <a:buNone/>
            </a:pPr>
            <a:endParaRPr lang="tr-TR" sz="2400" dirty="0" smtClean="0">
              <a:solidFill>
                <a:srgbClr val="002060"/>
              </a:solidFill>
              <a:latin typeface="Arial" pitchFamily="34" charset="0"/>
              <a:cs typeface="Arial" pitchFamily="34" charset="0"/>
            </a:endParaRPr>
          </a:p>
          <a:p>
            <a:pPr indent="-468000">
              <a:lnSpc>
                <a:spcPts val="3000"/>
              </a:lnSpc>
              <a:buNone/>
            </a:pPr>
            <a:endParaRPr lang="tr-TR" sz="2400" dirty="0">
              <a:solidFill>
                <a:srgbClr val="00206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7" name="Rectangle 3"/>
          <p:cNvSpPr>
            <a:spLocks noGrp="1" noChangeArrowheads="1"/>
          </p:cNvSpPr>
          <p:nvPr>
            <p:ph idx="1"/>
          </p:nvPr>
        </p:nvSpPr>
        <p:spPr>
          <a:xfrm>
            <a:off x="323528" y="404664"/>
            <a:ext cx="8424936" cy="6120680"/>
          </a:xfrm>
        </p:spPr>
        <p:txBody>
          <a:bodyPr>
            <a:normAutofit/>
          </a:bodyPr>
          <a:lstStyle/>
          <a:p>
            <a:pPr indent="-468000">
              <a:lnSpc>
                <a:spcPts val="3000"/>
              </a:lnSpc>
              <a:buFontTx/>
              <a:buNone/>
            </a:pPr>
            <a:r>
              <a:rPr lang="tr-TR" sz="2400" dirty="0">
                <a:solidFill>
                  <a:srgbClr val="002060"/>
                </a:solidFill>
                <a:latin typeface="Arial" pitchFamily="34" charset="0"/>
                <a:cs typeface="Arial" pitchFamily="34" charset="0"/>
              </a:rPr>
              <a:t>		</a:t>
            </a:r>
            <a:endParaRPr lang="tr-TR" sz="2400" dirty="0" smtClean="0">
              <a:solidFill>
                <a:srgbClr val="002060"/>
              </a:solidFill>
              <a:latin typeface="Arial" pitchFamily="34" charset="0"/>
              <a:cs typeface="Arial" pitchFamily="34" charset="0"/>
            </a:endParaRPr>
          </a:p>
          <a:p>
            <a:pPr indent="-468000">
              <a:lnSpc>
                <a:spcPts val="3000"/>
              </a:lnSpc>
              <a:buFontTx/>
              <a:buNone/>
            </a:pPr>
            <a:r>
              <a:rPr lang="tr-TR" sz="2400" dirty="0" smtClean="0">
                <a:solidFill>
                  <a:srgbClr val="002060"/>
                </a:solidFill>
                <a:latin typeface="Arial" pitchFamily="34" charset="0"/>
                <a:cs typeface="Arial" pitchFamily="34" charset="0"/>
              </a:rPr>
              <a:t>		</a:t>
            </a:r>
            <a:r>
              <a:rPr lang="tr-TR" sz="2400" b="1" dirty="0" smtClean="0">
                <a:solidFill>
                  <a:srgbClr val="002060"/>
                </a:solidFill>
                <a:latin typeface="Arial" pitchFamily="34" charset="0"/>
                <a:cs typeface="Arial" pitchFamily="34" charset="0"/>
              </a:rPr>
              <a:t>ÜLKEMİZİN ÖRTÜALTI YETİŞTİRİCİLİĞİ BAKIMINDAN DURUMU</a:t>
            </a:r>
          </a:p>
          <a:p>
            <a:pPr indent="-468000">
              <a:lnSpc>
                <a:spcPts val="3000"/>
              </a:lnSpc>
              <a:buFontTx/>
              <a:buNone/>
            </a:pPr>
            <a:r>
              <a:rPr lang="tr-TR" sz="2400" dirty="0">
                <a:solidFill>
                  <a:srgbClr val="002060"/>
                </a:solidFill>
                <a:latin typeface="Arial" pitchFamily="34" charset="0"/>
                <a:cs typeface="Arial" pitchFamily="34" charset="0"/>
              </a:rPr>
              <a:t>		</a:t>
            </a:r>
            <a:endParaRPr lang="tr-TR" sz="2400" dirty="0" smtClean="0">
              <a:solidFill>
                <a:srgbClr val="002060"/>
              </a:solidFill>
              <a:latin typeface="Arial" pitchFamily="34" charset="0"/>
              <a:cs typeface="Arial" pitchFamily="34" charset="0"/>
            </a:endParaRPr>
          </a:p>
          <a:p>
            <a:pPr indent="-468000">
              <a:lnSpc>
                <a:spcPts val="3000"/>
              </a:lnSpc>
              <a:buFontTx/>
              <a:buNone/>
            </a:pPr>
            <a:r>
              <a:rPr lang="tr-TR" sz="2400" dirty="0" smtClean="0">
                <a:solidFill>
                  <a:srgbClr val="002060"/>
                </a:solidFill>
                <a:latin typeface="Arial" pitchFamily="34" charset="0"/>
                <a:cs typeface="Arial" pitchFamily="34" charset="0"/>
              </a:rPr>
              <a:t>		Ülkemizde </a:t>
            </a:r>
            <a:r>
              <a:rPr lang="tr-TR" sz="2400" dirty="0">
                <a:solidFill>
                  <a:srgbClr val="002060"/>
                </a:solidFill>
                <a:latin typeface="Arial" pitchFamily="34" charset="0"/>
                <a:cs typeface="Arial" pitchFamily="34" charset="0"/>
              </a:rPr>
              <a:t>seracılık 1940'lı yıllarda Antalya'da başlamış ve bugün </a:t>
            </a:r>
            <a:r>
              <a:rPr lang="tr-TR" sz="2400" dirty="0" err="1">
                <a:solidFill>
                  <a:srgbClr val="002060"/>
                </a:solidFill>
                <a:latin typeface="Arial" pitchFamily="34" charset="0"/>
                <a:cs typeface="Arial" pitchFamily="34" charset="0"/>
              </a:rPr>
              <a:t>Samandağı'ndan</a:t>
            </a:r>
            <a:r>
              <a:rPr lang="tr-TR" sz="2400" dirty="0">
                <a:solidFill>
                  <a:srgbClr val="002060"/>
                </a:solidFill>
                <a:latin typeface="Arial" pitchFamily="34" charset="0"/>
                <a:cs typeface="Arial" pitchFamily="34" charset="0"/>
              </a:rPr>
              <a:t> Yalova'ya </a:t>
            </a:r>
            <a:r>
              <a:rPr lang="tr-TR" sz="2400" dirty="0" smtClean="0">
                <a:solidFill>
                  <a:srgbClr val="002060"/>
                </a:solidFill>
                <a:latin typeface="Arial" pitchFamily="34" charset="0"/>
                <a:cs typeface="Arial" pitchFamily="34" charset="0"/>
              </a:rPr>
              <a:t>oradan da Artvin’e  (Yusufeli) kadar kıyılarımız </a:t>
            </a:r>
            <a:r>
              <a:rPr lang="tr-TR" sz="2400" dirty="0">
                <a:solidFill>
                  <a:srgbClr val="002060"/>
                </a:solidFill>
                <a:latin typeface="Arial" pitchFamily="34" charset="0"/>
                <a:cs typeface="Arial" pitchFamily="34" charset="0"/>
              </a:rPr>
              <a:t>boyunca yaygınlık kazanmıştır. </a:t>
            </a:r>
            <a:endParaRPr lang="tr-TR" sz="2400" dirty="0" smtClean="0">
              <a:solidFill>
                <a:srgbClr val="002060"/>
              </a:solidFill>
              <a:latin typeface="Arial" pitchFamily="34" charset="0"/>
              <a:cs typeface="Arial" pitchFamily="34" charset="0"/>
            </a:endParaRPr>
          </a:p>
          <a:p>
            <a:pPr indent="-468000">
              <a:lnSpc>
                <a:spcPts val="3000"/>
              </a:lnSpc>
              <a:buFontTx/>
              <a:buNone/>
            </a:pPr>
            <a:r>
              <a:rPr lang="tr-TR" sz="2400" dirty="0" smtClean="0">
                <a:solidFill>
                  <a:srgbClr val="002060"/>
                </a:solidFill>
                <a:latin typeface="Arial" pitchFamily="34" charset="0"/>
                <a:cs typeface="Arial" pitchFamily="34" charset="0"/>
              </a:rPr>
              <a:t>		İlk </a:t>
            </a:r>
            <a:r>
              <a:rPr lang="tr-TR" sz="2400" dirty="0">
                <a:solidFill>
                  <a:srgbClr val="002060"/>
                </a:solidFill>
                <a:latin typeface="Arial" pitchFamily="34" charset="0"/>
                <a:cs typeface="Arial" pitchFamily="34" charset="0"/>
              </a:rPr>
              <a:t>yıllarda yavaş gelişmesine rağmen büyük tüketim merkezlerine kolay ve çabuk ulaşımın sağlanması ve örtü materyali olarak plastiğin kullanılması ile hızlanan </a:t>
            </a:r>
            <a:r>
              <a:rPr lang="tr-TR" sz="2400" dirty="0" err="1">
                <a:solidFill>
                  <a:srgbClr val="002060"/>
                </a:solidFill>
                <a:latin typeface="Arial" pitchFamily="34" charset="0"/>
                <a:cs typeface="Arial" pitchFamily="34" charset="0"/>
              </a:rPr>
              <a:t>örtüaltı</a:t>
            </a:r>
            <a:r>
              <a:rPr lang="tr-TR" sz="2400" dirty="0">
                <a:solidFill>
                  <a:srgbClr val="002060"/>
                </a:solidFill>
                <a:latin typeface="Arial" pitchFamily="34" charset="0"/>
                <a:cs typeface="Arial" pitchFamily="34" charset="0"/>
              </a:rPr>
              <a:t> üretimimiz 1970'li yıllarda en yüksek düzeye ulaşmıştır. </a:t>
            </a:r>
            <a:endParaRPr lang="tr-TR" sz="2400" dirty="0" smtClean="0">
              <a:solidFill>
                <a:srgbClr val="002060"/>
              </a:solidFill>
              <a:latin typeface="Arial" pitchFamily="34" charset="0"/>
              <a:cs typeface="Arial" pitchFamily="34" charset="0"/>
            </a:endParaRPr>
          </a:p>
          <a:p>
            <a:pPr indent="-468000">
              <a:lnSpc>
                <a:spcPts val="3000"/>
              </a:lnSpc>
              <a:buFontTx/>
              <a:buNone/>
            </a:pPr>
            <a:r>
              <a:rPr lang="tr-TR" sz="2400" dirty="0" smtClean="0">
                <a:solidFill>
                  <a:srgbClr val="002060"/>
                </a:solidFill>
                <a:latin typeface="Arial" pitchFamily="34" charset="0"/>
                <a:cs typeface="Arial" pitchFamily="34" charset="0"/>
              </a:rPr>
              <a:t>		</a:t>
            </a:r>
          </a:p>
          <a:p>
            <a:pPr indent="-468000">
              <a:lnSpc>
                <a:spcPts val="3000"/>
              </a:lnSpc>
              <a:buFontTx/>
              <a:buNone/>
            </a:pPr>
            <a:r>
              <a:rPr lang="tr-TR" sz="2400" dirty="0" smtClean="0">
                <a:solidFill>
                  <a:srgbClr val="002060"/>
                </a:solidFill>
                <a:latin typeface="Arial" pitchFamily="34" charset="0"/>
                <a:cs typeface="Arial" pitchFamily="34" charset="0"/>
              </a:rPr>
              <a:t>		</a:t>
            </a:r>
            <a:endParaRPr lang="tr-TR" sz="2400" dirty="0">
              <a:solidFill>
                <a:srgbClr val="00206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0" name="Picture 20" descr="trharita">
            <a:hlinkClick r:id="rId2"/>
          </p:cNvPr>
          <p:cNvPicPr>
            <a:picLocks noGrp="1" noChangeAspect="1" noChangeArrowheads="1"/>
          </p:cNvPicPr>
          <p:nvPr>
            <p:ph/>
          </p:nvPr>
        </p:nvPicPr>
        <p:blipFill>
          <a:blip r:embed="rId3" cstate="print">
            <a:lum bright="-6000" contrast="6000"/>
          </a:blip>
          <a:stretch>
            <a:fillRect/>
          </a:stretch>
        </p:blipFill>
        <p:spPr>
          <a:xfrm>
            <a:off x="467544" y="476672"/>
            <a:ext cx="8155546" cy="5328592"/>
          </a:xfrm>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51520" y="332656"/>
            <a:ext cx="8568952" cy="6120680"/>
          </a:xfrm>
        </p:spPr>
        <p:txBody>
          <a:bodyPr>
            <a:noAutofit/>
          </a:bodyPr>
          <a:lstStyle/>
          <a:p>
            <a:pPr indent="-468000">
              <a:lnSpc>
                <a:spcPts val="3000"/>
              </a:lnSpc>
              <a:buFontTx/>
              <a:buNone/>
              <a:tabLst>
                <a:tab pos="1516063" algn="l"/>
              </a:tabLst>
            </a:pPr>
            <a:r>
              <a:rPr lang="tr-TR" sz="2400" b="1" dirty="0" smtClean="0">
                <a:solidFill>
                  <a:srgbClr val="002060"/>
                </a:solidFill>
                <a:latin typeface="Arial" pitchFamily="34" charset="0"/>
                <a:cs typeface="Arial" pitchFamily="34" charset="0"/>
              </a:rPr>
              <a:t> </a:t>
            </a:r>
            <a:r>
              <a:rPr lang="tr-TR" sz="2400" dirty="0" smtClean="0">
                <a:solidFill>
                  <a:srgbClr val="002060"/>
                </a:solidFill>
                <a:latin typeface="Arial" pitchFamily="34" charset="0"/>
                <a:cs typeface="Arial" pitchFamily="34" charset="0"/>
              </a:rPr>
              <a:t>	         </a:t>
            </a:r>
          </a:p>
          <a:p>
            <a:pPr indent="-468000">
              <a:lnSpc>
                <a:spcPts val="3000"/>
              </a:lnSpc>
              <a:buFontTx/>
              <a:buNone/>
              <a:tabLst>
                <a:tab pos="1516063" algn="l"/>
              </a:tabLst>
            </a:pPr>
            <a:r>
              <a:rPr lang="tr-TR" sz="2400" dirty="0" smtClean="0">
                <a:solidFill>
                  <a:srgbClr val="002060"/>
                </a:solidFill>
                <a:latin typeface="Arial" pitchFamily="34" charset="0"/>
                <a:cs typeface="Arial" pitchFamily="34" charset="0"/>
              </a:rPr>
              <a:t>		Diğer  yandan kıyılardan uzaklaştıkça iklimin uygun olduğu vadilerde ve sıcak su kaynakları bulunan yörelerimizde </a:t>
            </a:r>
            <a:r>
              <a:rPr lang="tr-TR" sz="2400" dirty="0" err="1" smtClean="0">
                <a:solidFill>
                  <a:srgbClr val="002060"/>
                </a:solidFill>
                <a:latin typeface="Arial" pitchFamily="34" charset="0"/>
                <a:cs typeface="Arial" pitchFamily="34" charset="0"/>
              </a:rPr>
              <a:t>örtüaltı</a:t>
            </a:r>
            <a:r>
              <a:rPr lang="tr-TR" sz="2400" dirty="0" smtClean="0">
                <a:solidFill>
                  <a:srgbClr val="002060"/>
                </a:solidFill>
                <a:latin typeface="Arial" pitchFamily="34" charset="0"/>
                <a:cs typeface="Arial" pitchFamily="34" charset="0"/>
              </a:rPr>
              <a:t> tarımı doğanın sağladığı avantajlar ile gün geçtikçe kendini gösteren daha bilinçli bir işletmecilik ile büyük ilerlemeler kaydetmektedir.        </a:t>
            </a:r>
          </a:p>
          <a:p>
            <a:pPr indent="-468000">
              <a:lnSpc>
                <a:spcPts val="3000"/>
              </a:lnSpc>
              <a:buFontTx/>
              <a:buNone/>
              <a:tabLst>
                <a:tab pos="1516063" algn="l"/>
              </a:tabLst>
            </a:pPr>
            <a:r>
              <a:rPr lang="tr-TR" sz="2400" dirty="0" smtClean="0">
                <a:solidFill>
                  <a:srgbClr val="002060"/>
                </a:solidFill>
                <a:latin typeface="Arial" pitchFamily="34" charset="0"/>
                <a:cs typeface="Arial" pitchFamily="34" charset="0"/>
              </a:rPr>
              <a:t>            Ülkemizde seracılığın ilk başladığı yıllarda cam seralarla üretime başlamıştır. </a:t>
            </a:r>
          </a:p>
          <a:p>
            <a:pPr indent="-468000">
              <a:lnSpc>
                <a:spcPts val="3000"/>
              </a:lnSpc>
              <a:buFontTx/>
              <a:buNone/>
              <a:tabLst>
                <a:tab pos="1516063" algn="l"/>
              </a:tabLst>
            </a:pPr>
            <a:r>
              <a:rPr lang="tr-TR" sz="2400" dirty="0" smtClean="0">
                <a:solidFill>
                  <a:srgbClr val="002060"/>
                </a:solidFill>
                <a:latin typeface="Arial" pitchFamily="34" charset="0"/>
                <a:cs typeface="Arial" pitchFamily="34" charset="0"/>
              </a:rPr>
              <a:t>	         Seracılığın yayılma alanları dikkate alındığında; Hatay Samandağ’dan başlayarak, Mersin, Antalya, Muğla, İzmir, Yalova, Zonguldak, Kastamonu, Samsun, şeridinden devam ederek Artvin ili Yusufeli ilçesine uzanan bir yayılmanın olduğu ortaya çıkar. 	</a:t>
            </a:r>
          </a:p>
          <a:p>
            <a:pPr indent="-468000">
              <a:lnSpc>
                <a:spcPts val="3000"/>
              </a:lnSpc>
              <a:buFontTx/>
              <a:buNone/>
              <a:tabLst>
                <a:tab pos="1516063" algn="l"/>
              </a:tabLst>
            </a:pPr>
            <a:r>
              <a:rPr lang="tr-TR" sz="2400" dirty="0" smtClean="0">
                <a:solidFill>
                  <a:srgbClr val="002060"/>
                </a:solidFill>
                <a:latin typeface="Arial" pitchFamily="34" charset="0"/>
                <a:cs typeface="Arial" pitchFamily="34" charset="0"/>
              </a:rPr>
              <a:t>	</a:t>
            </a:r>
            <a:endParaRPr lang="tr-TR" sz="2400" dirty="0">
              <a:solidFill>
                <a:srgbClr val="00206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02920" y="404664"/>
            <a:ext cx="8183880" cy="5544616"/>
          </a:xfrm>
        </p:spPr>
        <p:txBody>
          <a:bodyPr>
            <a:normAutofit/>
          </a:bodyPr>
          <a:lstStyle/>
          <a:p>
            <a:pPr indent="-468000">
              <a:lnSpc>
                <a:spcPts val="3000"/>
              </a:lnSpc>
              <a:buFontTx/>
              <a:buNone/>
              <a:tabLst>
                <a:tab pos="1516063" algn="l"/>
              </a:tabLst>
            </a:pPr>
            <a:r>
              <a:rPr lang="tr-TR" sz="2400" dirty="0" smtClean="0">
                <a:solidFill>
                  <a:srgbClr val="002060"/>
                </a:solidFill>
                <a:latin typeface="Arial" pitchFamily="34" charset="0"/>
                <a:cs typeface="Arial" pitchFamily="34" charset="0"/>
              </a:rPr>
              <a:t>	        </a:t>
            </a:r>
          </a:p>
          <a:p>
            <a:pPr indent="-468000">
              <a:lnSpc>
                <a:spcPts val="3000"/>
              </a:lnSpc>
              <a:buFontTx/>
              <a:buNone/>
              <a:tabLst>
                <a:tab pos="1516063" algn="l"/>
              </a:tabLst>
            </a:pPr>
            <a:r>
              <a:rPr lang="tr-TR" sz="2400" dirty="0" smtClean="0">
                <a:solidFill>
                  <a:srgbClr val="002060"/>
                </a:solidFill>
                <a:latin typeface="Arial" pitchFamily="34" charset="0"/>
                <a:cs typeface="Arial" pitchFamily="34" charset="0"/>
              </a:rPr>
              <a:t>	        Ülkemizde 1999 istatistiklerine göre yaklaşık olarak toplam 442,000 dekar olan </a:t>
            </a:r>
            <a:r>
              <a:rPr lang="tr-TR" sz="2400" dirty="0" err="1" smtClean="0">
                <a:solidFill>
                  <a:srgbClr val="002060"/>
                </a:solidFill>
                <a:latin typeface="Arial" pitchFamily="34" charset="0"/>
                <a:cs typeface="Arial" pitchFamily="34" charset="0"/>
              </a:rPr>
              <a:t>örtüaltı</a:t>
            </a:r>
            <a:r>
              <a:rPr lang="tr-TR" sz="2400" dirty="0" smtClean="0">
                <a:solidFill>
                  <a:srgbClr val="002060"/>
                </a:solidFill>
                <a:latin typeface="Arial" pitchFamily="34" charset="0"/>
                <a:cs typeface="Arial" pitchFamily="34" charset="0"/>
              </a:rPr>
              <a:t> alanı 2010 yılında yaklaşık olarak 500,000 dekara ulaşmıştır.</a:t>
            </a:r>
          </a:p>
          <a:p>
            <a:pPr indent="-468000">
              <a:lnSpc>
                <a:spcPts val="3000"/>
              </a:lnSpc>
              <a:buFontTx/>
              <a:buNone/>
            </a:pPr>
            <a:r>
              <a:rPr lang="tr-TR" sz="2400" dirty="0" smtClean="0">
                <a:solidFill>
                  <a:srgbClr val="002060"/>
                </a:solidFill>
                <a:latin typeface="Arial" pitchFamily="34" charset="0"/>
                <a:cs typeface="Arial" pitchFamily="34" charset="0"/>
              </a:rPr>
              <a:t>		Bu miktar içerisinde; cam seralar, plastik seralar, yüksek plastik tüneller ve alçak plastik tüneller bulunmaktadır. </a:t>
            </a:r>
          </a:p>
          <a:p>
            <a:pPr indent="-468000">
              <a:lnSpc>
                <a:spcPts val="3000"/>
              </a:lnSpc>
              <a:buFontTx/>
              <a:buNone/>
            </a:pPr>
            <a:r>
              <a:rPr lang="tr-TR" sz="2400" dirty="0" smtClean="0">
                <a:solidFill>
                  <a:srgbClr val="002060"/>
                </a:solidFill>
                <a:latin typeface="Arial" pitchFamily="34" charset="0"/>
                <a:cs typeface="Arial" pitchFamily="34" charset="0"/>
              </a:rPr>
              <a:t>		</a:t>
            </a:r>
          </a:p>
          <a:p>
            <a:pPr>
              <a:buNone/>
            </a:pPr>
            <a:endParaRPr lang="tr-TR" sz="2400" dirty="0">
              <a:solidFill>
                <a:srgbClr val="002060"/>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23528" y="332656"/>
            <a:ext cx="8496944" cy="6120680"/>
          </a:xfrm>
        </p:spPr>
        <p:txBody>
          <a:bodyPr>
            <a:normAutofit/>
          </a:bodyPr>
          <a:lstStyle/>
          <a:p>
            <a:pPr indent="-468000">
              <a:lnSpc>
                <a:spcPts val="3000"/>
              </a:lnSpc>
              <a:buFontTx/>
              <a:buNone/>
            </a:pPr>
            <a:endParaRPr lang="tr-TR" sz="2400" dirty="0" smtClean="0">
              <a:solidFill>
                <a:srgbClr val="002060"/>
              </a:solidFill>
              <a:latin typeface="Arial" pitchFamily="34" charset="0"/>
              <a:cs typeface="Arial" pitchFamily="34" charset="0"/>
            </a:endParaRPr>
          </a:p>
          <a:p>
            <a:pPr indent="-468000">
              <a:lnSpc>
                <a:spcPts val="3000"/>
              </a:lnSpc>
              <a:buFontTx/>
              <a:buNone/>
            </a:pPr>
            <a:r>
              <a:rPr lang="tr-TR" sz="2400" dirty="0" smtClean="0">
                <a:solidFill>
                  <a:srgbClr val="002060"/>
                </a:solidFill>
                <a:latin typeface="Arial" pitchFamily="34" charset="0"/>
                <a:cs typeface="Arial" pitchFamily="34" charset="0"/>
              </a:rPr>
              <a:t>		Alçak tünel alanları 		 	267.000 da, </a:t>
            </a:r>
          </a:p>
          <a:p>
            <a:pPr indent="-468000">
              <a:lnSpc>
                <a:spcPts val="3000"/>
              </a:lnSpc>
              <a:buFontTx/>
              <a:buNone/>
            </a:pPr>
            <a:r>
              <a:rPr lang="tr-TR" sz="2400" dirty="0" smtClean="0">
                <a:solidFill>
                  <a:srgbClr val="002060"/>
                </a:solidFill>
                <a:latin typeface="Arial" pitchFamily="34" charset="0"/>
                <a:cs typeface="Arial" pitchFamily="34" charset="0"/>
              </a:rPr>
              <a:t>		Plastik sera alanları 	 	108.000 da, </a:t>
            </a:r>
          </a:p>
          <a:p>
            <a:pPr indent="-468000">
              <a:lnSpc>
                <a:spcPts val="3000"/>
              </a:lnSpc>
              <a:buFontTx/>
              <a:buNone/>
            </a:pPr>
            <a:r>
              <a:rPr lang="tr-TR" sz="2400" dirty="0" smtClean="0">
                <a:solidFill>
                  <a:srgbClr val="002060"/>
                </a:solidFill>
                <a:latin typeface="Arial" pitchFamily="34" charset="0"/>
                <a:cs typeface="Arial" pitchFamily="34" charset="0"/>
              </a:rPr>
              <a:t>		Cam sera alanları 	 	   	39.000 da ve </a:t>
            </a:r>
          </a:p>
          <a:p>
            <a:pPr indent="-468000">
              <a:lnSpc>
                <a:spcPts val="3000"/>
              </a:lnSpc>
              <a:buFontTx/>
              <a:buNone/>
            </a:pPr>
            <a:r>
              <a:rPr lang="tr-TR" sz="2400" dirty="0" smtClean="0">
                <a:solidFill>
                  <a:srgbClr val="002060"/>
                </a:solidFill>
                <a:latin typeface="Arial" pitchFamily="34" charset="0"/>
                <a:cs typeface="Arial" pitchFamily="34" charset="0"/>
              </a:rPr>
              <a:t>		Yüksek plastik tünel alanları	27.000 da olarak belirtilmektedir.</a:t>
            </a:r>
          </a:p>
          <a:p>
            <a:pPr indent="-468000">
              <a:lnSpc>
                <a:spcPts val="3000"/>
              </a:lnSpc>
              <a:buFontTx/>
              <a:buNone/>
            </a:pPr>
            <a:endParaRPr lang="tr-TR" sz="2400" dirty="0" smtClean="0">
              <a:solidFill>
                <a:srgbClr val="002060"/>
              </a:solidFill>
              <a:latin typeface="Arial" pitchFamily="34" charset="0"/>
              <a:cs typeface="Arial" pitchFamily="34" charset="0"/>
            </a:endParaRPr>
          </a:p>
          <a:p>
            <a:pPr indent="-468000">
              <a:lnSpc>
                <a:spcPts val="3000"/>
              </a:lnSpc>
              <a:buFontTx/>
              <a:buNone/>
            </a:pPr>
            <a:r>
              <a:rPr lang="tr-TR" sz="2400" dirty="0" smtClean="0">
                <a:solidFill>
                  <a:srgbClr val="002060"/>
                </a:solidFill>
                <a:latin typeface="Arial" pitchFamily="34" charset="0"/>
                <a:cs typeface="Arial" pitchFamily="34" charset="0"/>
              </a:rPr>
              <a:t>		Alçak tünellerin büyük çoğunluğu (yaklaşık 200.000 da) Adana ilimizde bulunmakta olup genellikle turfanda karpuz yetiştiriciliğinde kullanılmaktadır. </a:t>
            </a:r>
          </a:p>
          <a:p>
            <a:pPr indent="-468000">
              <a:lnSpc>
                <a:spcPts val="3000"/>
              </a:lnSpc>
              <a:buFontTx/>
              <a:buNone/>
            </a:pPr>
            <a:r>
              <a:rPr lang="tr-TR" sz="2400" dirty="0" smtClean="0">
                <a:solidFill>
                  <a:srgbClr val="002060"/>
                </a:solidFill>
                <a:latin typeface="Arial" pitchFamily="34" charset="0"/>
                <a:cs typeface="Arial" pitchFamily="34" charset="0"/>
              </a:rPr>
              <a:t>		Antalya ve İçel illerinde sırası ile 107.000 ve 65.000 da </a:t>
            </a:r>
            <a:r>
              <a:rPr lang="tr-TR" sz="2400" dirty="0" err="1" smtClean="0">
                <a:solidFill>
                  <a:srgbClr val="002060"/>
                </a:solidFill>
                <a:latin typeface="Arial" pitchFamily="34" charset="0"/>
                <a:cs typeface="Arial" pitchFamily="34" charset="0"/>
              </a:rPr>
              <a:t>örtüaltı</a:t>
            </a:r>
            <a:r>
              <a:rPr lang="tr-TR" sz="2400" dirty="0" smtClean="0">
                <a:solidFill>
                  <a:srgbClr val="002060"/>
                </a:solidFill>
                <a:latin typeface="Arial" pitchFamily="34" charset="0"/>
                <a:cs typeface="Arial" pitchFamily="34" charset="0"/>
              </a:rPr>
              <a:t> alanı bulunmakta ve bu alanların büyük çoğunluğunu plastik seralar kaplamaktadır.		</a:t>
            </a:r>
          </a:p>
          <a:p>
            <a:pPr indent="-468000">
              <a:lnSpc>
                <a:spcPts val="3000"/>
              </a:lnSpc>
              <a:buNone/>
            </a:pPr>
            <a:endParaRPr lang="tr-TR" sz="2400" dirty="0">
              <a:solidFill>
                <a:srgbClr val="002060"/>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51520" y="260648"/>
            <a:ext cx="8496944" cy="6264696"/>
          </a:xfrm>
        </p:spPr>
        <p:txBody>
          <a:bodyPr>
            <a:noAutofit/>
          </a:bodyPr>
          <a:lstStyle/>
          <a:p>
            <a:pPr indent="-468000">
              <a:lnSpc>
                <a:spcPts val="3000"/>
              </a:lnSpc>
              <a:buFontTx/>
              <a:buNone/>
            </a:pPr>
            <a:r>
              <a:rPr lang="tr-TR" sz="2400" dirty="0" smtClean="0">
                <a:solidFill>
                  <a:srgbClr val="002060"/>
                </a:solidFill>
                <a:latin typeface="Arial" pitchFamily="34" charset="0"/>
                <a:cs typeface="Arial" pitchFamily="34" charset="0"/>
              </a:rPr>
              <a:t>		</a:t>
            </a:r>
          </a:p>
          <a:p>
            <a:pPr indent="-468000">
              <a:lnSpc>
                <a:spcPts val="3000"/>
              </a:lnSpc>
              <a:buFontTx/>
              <a:buNone/>
            </a:pPr>
            <a:r>
              <a:rPr lang="tr-TR" sz="2400" dirty="0" smtClean="0">
                <a:solidFill>
                  <a:srgbClr val="002060"/>
                </a:solidFill>
                <a:latin typeface="Arial" pitchFamily="34" charset="0"/>
                <a:cs typeface="Arial" pitchFamily="34" charset="0"/>
              </a:rPr>
              <a:t>		Bu iki ilde plastik sera alanlarını cam sera alanları izler.  </a:t>
            </a:r>
          </a:p>
          <a:p>
            <a:pPr indent="-468000">
              <a:lnSpc>
                <a:spcPts val="3000"/>
              </a:lnSpc>
              <a:buFontTx/>
              <a:buNone/>
            </a:pPr>
            <a:r>
              <a:rPr lang="tr-TR" sz="2400" dirty="0" smtClean="0">
                <a:solidFill>
                  <a:srgbClr val="002060"/>
                </a:solidFill>
                <a:latin typeface="Arial" pitchFamily="34" charset="0"/>
                <a:cs typeface="Arial" pitchFamily="34" charset="0"/>
              </a:rPr>
              <a:t>		Muğla ilinde ise Türkiye sera alanlarının (cam sera, plastik sera ve yüksek plastik tünel olarak) yaklaşık % 8’ i bulunmaktadır. </a:t>
            </a:r>
          </a:p>
          <a:p>
            <a:pPr indent="-468000">
              <a:lnSpc>
                <a:spcPts val="3000"/>
              </a:lnSpc>
              <a:buFontTx/>
              <a:buNone/>
            </a:pPr>
            <a:r>
              <a:rPr lang="tr-TR" sz="2400" dirty="0" smtClean="0">
                <a:solidFill>
                  <a:srgbClr val="002060"/>
                </a:solidFill>
                <a:latin typeface="Arial" pitchFamily="34" charset="0"/>
                <a:cs typeface="Arial" pitchFamily="34" charset="0"/>
              </a:rPr>
              <a:t>		Muğla ilinde seracılık denince akla Fethiye ve serada domates yetiştiriciliği gelir. </a:t>
            </a:r>
          </a:p>
          <a:p>
            <a:pPr indent="-468000">
              <a:lnSpc>
                <a:spcPts val="3000"/>
              </a:lnSpc>
              <a:buFontTx/>
              <a:buNone/>
            </a:pPr>
            <a:r>
              <a:rPr lang="tr-TR" sz="2400" dirty="0" smtClean="0">
                <a:solidFill>
                  <a:srgbClr val="002060"/>
                </a:solidFill>
                <a:latin typeface="Arial" pitchFamily="34" charset="0"/>
                <a:cs typeface="Arial" pitchFamily="34" charset="0"/>
              </a:rPr>
              <a:t>		Türkiye </a:t>
            </a:r>
            <a:r>
              <a:rPr lang="tr-TR" sz="2400" dirty="0" err="1" smtClean="0">
                <a:solidFill>
                  <a:srgbClr val="002060"/>
                </a:solidFill>
                <a:latin typeface="Arial" pitchFamily="34" charset="0"/>
                <a:cs typeface="Arial" pitchFamily="34" charset="0"/>
              </a:rPr>
              <a:t>örtüaltı</a:t>
            </a:r>
            <a:r>
              <a:rPr lang="tr-TR" sz="2400" dirty="0" smtClean="0">
                <a:solidFill>
                  <a:srgbClr val="002060"/>
                </a:solidFill>
                <a:latin typeface="Arial" pitchFamily="34" charset="0"/>
                <a:cs typeface="Arial" pitchFamily="34" charset="0"/>
              </a:rPr>
              <a:t> yetiştiriciliği genellikle sebzeciliğe dayanmaktadır.</a:t>
            </a:r>
          </a:p>
          <a:p>
            <a:pPr indent="-432000">
              <a:lnSpc>
                <a:spcPts val="2880"/>
              </a:lnSpc>
              <a:buFontTx/>
              <a:buNone/>
            </a:pPr>
            <a:r>
              <a:rPr lang="tr-TR" sz="2400" dirty="0" smtClean="0">
                <a:solidFill>
                  <a:srgbClr val="002060"/>
                </a:solidFill>
                <a:latin typeface="Arial" pitchFamily="34" charset="0"/>
                <a:cs typeface="Arial" pitchFamily="34" charset="0"/>
              </a:rPr>
              <a:t>		Son yıllarda süs bitkileri yetiştiriciliğine ayrılan sera alanları ise giderek artmaktadır. </a:t>
            </a:r>
          </a:p>
          <a:p>
            <a:pPr indent="-432000">
              <a:lnSpc>
                <a:spcPts val="2880"/>
              </a:lnSpc>
              <a:buFontTx/>
              <a:buNone/>
            </a:pPr>
            <a:r>
              <a:rPr lang="tr-TR" sz="2400" dirty="0" smtClean="0">
                <a:solidFill>
                  <a:srgbClr val="002060"/>
                </a:solidFill>
                <a:latin typeface="Arial" pitchFamily="34" charset="0"/>
                <a:cs typeface="Arial" pitchFamily="34" charset="0"/>
              </a:rPr>
              <a:t>		Ancak bu artış belirli bir noktadan sonra yavaşlayabilecektir. </a:t>
            </a:r>
          </a:p>
          <a:p>
            <a:pPr indent="-468000">
              <a:lnSpc>
                <a:spcPts val="3000"/>
              </a:lnSpc>
              <a:buFontTx/>
              <a:buNone/>
            </a:pPr>
            <a:r>
              <a:rPr lang="tr-TR" sz="2400" dirty="0" smtClean="0">
                <a:solidFill>
                  <a:srgbClr val="002060"/>
                </a:solidFill>
                <a:latin typeface="Arial" pitchFamily="34" charset="0"/>
                <a:cs typeface="Arial" pitchFamily="34" charset="0"/>
              </a:rPr>
              <a:t> </a:t>
            </a:r>
          </a:p>
          <a:p>
            <a:pPr indent="-468000">
              <a:lnSpc>
                <a:spcPts val="3000"/>
              </a:lnSpc>
              <a:buFontTx/>
              <a:buNone/>
            </a:pPr>
            <a:r>
              <a:rPr lang="tr-TR" sz="2400" dirty="0" smtClean="0">
                <a:solidFill>
                  <a:srgbClr val="002060"/>
                </a:solidFill>
                <a:latin typeface="Arial" pitchFamily="34" charset="0"/>
                <a:cs typeface="Arial" pitchFamily="34" charset="0"/>
              </a:rPr>
              <a:t>		</a:t>
            </a:r>
            <a:endParaRPr lang="tr-TR" sz="2400" dirty="0">
              <a:solidFill>
                <a:srgbClr val="00206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51520" y="332656"/>
            <a:ext cx="8640960" cy="6264696"/>
          </a:xfrm>
        </p:spPr>
        <p:txBody>
          <a:bodyPr>
            <a:normAutofit fontScale="92500"/>
          </a:bodyPr>
          <a:lstStyle/>
          <a:p>
            <a:pPr indent="-468000">
              <a:lnSpc>
                <a:spcPts val="3000"/>
              </a:lnSpc>
              <a:buFontTx/>
              <a:buNone/>
            </a:pPr>
            <a:endParaRPr lang="tr-TR" sz="2400" dirty="0" smtClean="0">
              <a:solidFill>
                <a:srgbClr val="002060"/>
              </a:solidFill>
              <a:latin typeface="Arial" pitchFamily="34" charset="0"/>
              <a:cs typeface="Arial" pitchFamily="34" charset="0"/>
            </a:endParaRPr>
          </a:p>
          <a:p>
            <a:pPr indent="-468000">
              <a:lnSpc>
                <a:spcPts val="3000"/>
              </a:lnSpc>
              <a:buFontTx/>
              <a:buNone/>
            </a:pPr>
            <a:r>
              <a:rPr lang="tr-TR" sz="2400" dirty="0" smtClean="0">
                <a:solidFill>
                  <a:srgbClr val="002060"/>
                </a:solidFill>
                <a:latin typeface="Arial" pitchFamily="34" charset="0"/>
                <a:cs typeface="Arial" pitchFamily="34" charset="0"/>
              </a:rPr>
              <a:t>		Çünkü dünya genelinde süs bitkilerine ayrılan </a:t>
            </a:r>
            <a:r>
              <a:rPr lang="tr-TR" sz="2400" dirty="0" err="1" smtClean="0">
                <a:solidFill>
                  <a:srgbClr val="002060"/>
                </a:solidFill>
                <a:latin typeface="Arial" pitchFamily="34" charset="0"/>
                <a:cs typeface="Arial" pitchFamily="34" charset="0"/>
              </a:rPr>
              <a:t>örtüaltı</a:t>
            </a:r>
            <a:r>
              <a:rPr lang="tr-TR" sz="2400" dirty="0" smtClean="0">
                <a:solidFill>
                  <a:srgbClr val="002060"/>
                </a:solidFill>
                <a:latin typeface="Arial" pitchFamily="34" charset="0"/>
                <a:cs typeface="Arial" pitchFamily="34" charset="0"/>
              </a:rPr>
              <a:t> alanları toplam alanın %5-8’ i arasında değişmektedir. 		Ülkemiz seralarında sırası ile en çok domates, hıyar, biber, patlıcan ve fasulye yetiştirilmektedir. Alçak tünel alanları daha çok karpuz ve kavun yetiştiriciliğine ayrılmaktadır.</a:t>
            </a:r>
          </a:p>
          <a:p>
            <a:pPr indent="-468000">
              <a:lnSpc>
                <a:spcPts val="3000"/>
              </a:lnSpc>
              <a:buFontTx/>
              <a:buNone/>
            </a:pPr>
            <a:r>
              <a:rPr lang="tr-TR" sz="2400" dirty="0" smtClean="0">
                <a:solidFill>
                  <a:srgbClr val="002060"/>
                </a:solidFill>
                <a:latin typeface="Arial" pitchFamily="34" charset="0"/>
                <a:cs typeface="Arial" pitchFamily="34" charset="0"/>
              </a:rPr>
              <a:t>		 Başlangıçta Akdeniz bölgesinde yoğunlaşan </a:t>
            </a:r>
            <a:r>
              <a:rPr lang="tr-TR" sz="2400" dirty="0" err="1" smtClean="0">
                <a:solidFill>
                  <a:srgbClr val="002060"/>
                </a:solidFill>
                <a:latin typeface="Arial" pitchFamily="34" charset="0"/>
                <a:cs typeface="Arial" pitchFamily="34" charset="0"/>
              </a:rPr>
              <a:t>örtüaltı</a:t>
            </a:r>
            <a:r>
              <a:rPr lang="tr-TR" sz="2400" dirty="0" smtClean="0">
                <a:solidFill>
                  <a:srgbClr val="002060"/>
                </a:solidFill>
                <a:latin typeface="Arial" pitchFamily="34" charset="0"/>
                <a:cs typeface="Arial" pitchFamily="34" charset="0"/>
              </a:rPr>
              <a:t> yetiştiriciliği, son yıllarda Çukurova'da alçak ve yüksek plastik tüneller şeklinde yaygınlaşmaya başlamış örtülü alanlarımız bugün 300.000 dekarın üzerine çıkmıştır.</a:t>
            </a:r>
          </a:p>
          <a:p>
            <a:pPr indent="-468000">
              <a:lnSpc>
                <a:spcPts val="3000"/>
              </a:lnSpc>
              <a:buFontTx/>
              <a:buNone/>
            </a:pPr>
            <a:r>
              <a:rPr lang="tr-TR" sz="2400" dirty="0" smtClean="0">
                <a:solidFill>
                  <a:srgbClr val="002060"/>
                </a:solidFill>
                <a:latin typeface="Arial" pitchFamily="34" charset="0"/>
                <a:cs typeface="Arial" pitchFamily="34" charset="0"/>
              </a:rPr>
              <a:t>		 </a:t>
            </a:r>
            <a:r>
              <a:rPr lang="tr-TR" sz="2400" dirty="0" err="1" smtClean="0">
                <a:solidFill>
                  <a:srgbClr val="002060"/>
                </a:solidFill>
                <a:latin typeface="Arial" pitchFamily="34" charset="0"/>
                <a:cs typeface="Arial" pitchFamily="34" charset="0"/>
              </a:rPr>
              <a:t>Örtüaltı</a:t>
            </a:r>
            <a:r>
              <a:rPr lang="tr-TR" sz="2400" dirty="0" smtClean="0">
                <a:solidFill>
                  <a:srgbClr val="002060"/>
                </a:solidFill>
                <a:latin typeface="Arial" pitchFamily="34" charset="0"/>
                <a:cs typeface="Arial" pitchFamily="34" charset="0"/>
              </a:rPr>
              <a:t> yetiştiriciliği diğer tarım kolları arasında, yüksek tesis ve işletme giderleri gerektiren, daha fazla teknik bilgi ve beceri ile, sürekli ve daha çok uğraşı isteyen bir işletme biçimidir. </a:t>
            </a:r>
          </a:p>
          <a:p>
            <a:pPr indent="-468000">
              <a:lnSpc>
                <a:spcPts val="3000"/>
              </a:lnSpc>
              <a:buFontTx/>
              <a:buNone/>
            </a:pPr>
            <a:r>
              <a:rPr lang="tr-TR" sz="2400" dirty="0" smtClean="0">
                <a:solidFill>
                  <a:srgbClr val="002060"/>
                </a:solidFill>
                <a:latin typeface="Arial" pitchFamily="34" charset="0"/>
                <a:cs typeface="Arial" pitchFamily="34" charset="0"/>
              </a:rPr>
              <a:t>		</a:t>
            </a:r>
          </a:p>
          <a:p>
            <a:pPr indent="-468000">
              <a:lnSpc>
                <a:spcPts val="3000"/>
              </a:lnSpc>
              <a:buNone/>
            </a:pPr>
            <a:endParaRPr lang="tr-TR" sz="2400" dirty="0" smtClean="0">
              <a:solidFill>
                <a:srgbClr val="002060"/>
              </a:solidFill>
              <a:latin typeface="Arial" pitchFamily="34" charset="0"/>
              <a:cs typeface="Arial" pitchFamily="34" charset="0"/>
            </a:endParaRPr>
          </a:p>
          <a:p>
            <a:pPr indent="-468000">
              <a:lnSpc>
                <a:spcPts val="3000"/>
              </a:lnSpc>
              <a:buNone/>
            </a:pPr>
            <a:endParaRPr lang="tr-TR" sz="2400" dirty="0">
              <a:solidFill>
                <a:srgbClr val="002060"/>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23528" y="332656"/>
            <a:ext cx="8424936" cy="6192688"/>
          </a:xfrm>
        </p:spPr>
        <p:txBody>
          <a:bodyPr>
            <a:normAutofit/>
          </a:bodyPr>
          <a:lstStyle/>
          <a:p>
            <a:pPr indent="-468000">
              <a:lnSpc>
                <a:spcPts val="3000"/>
              </a:lnSpc>
              <a:buFontTx/>
              <a:buNone/>
            </a:pPr>
            <a:r>
              <a:rPr lang="tr-TR" sz="2400" dirty="0" smtClean="0">
                <a:solidFill>
                  <a:srgbClr val="002060"/>
                </a:solidFill>
                <a:latin typeface="Arial" pitchFamily="34" charset="0"/>
                <a:cs typeface="Arial" pitchFamily="34" charset="0"/>
              </a:rPr>
              <a:t>		</a:t>
            </a:r>
          </a:p>
          <a:p>
            <a:pPr indent="-468000">
              <a:lnSpc>
                <a:spcPts val="3000"/>
              </a:lnSpc>
              <a:buFontTx/>
              <a:buNone/>
            </a:pPr>
            <a:r>
              <a:rPr lang="tr-TR" sz="2400" dirty="0" smtClean="0">
                <a:solidFill>
                  <a:srgbClr val="002060"/>
                </a:solidFill>
                <a:latin typeface="Arial" pitchFamily="34" charset="0"/>
                <a:cs typeface="Arial" pitchFamily="34" charset="0"/>
              </a:rPr>
              <a:t>		Ancak; açık tarla tarımına nazaran 5-6 kat daha fazla ürün getirir ve bunun karşılığında 8-10 kat daha fazla gelir elde edilir.</a:t>
            </a:r>
          </a:p>
          <a:p>
            <a:pPr indent="-468000">
              <a:lnSpc>
                <a:spcPts val="3000"/>
              </a:lnSpc>
              <a:buFontTx/>
              <a:buNone/>
            </a:pPr>
            <a:r>
              <a:rPr lang="tr-TR" sz="2400" dirty="0" smtClean="0">
                <a:solidFill>
                  <a:srgbClr val="002060"/>
                </a:solidFill>
                <a:latin typeface="Arial" pitchFamily="34" charset="0"/>
                <a:cs typeface="Arial" pitchFamily="34" charset="0"/>
              </a:rPr>
              <a:t>		Bugün </a:t>
            </a:r>
            <a:r>
              <a:rPr lang="tr-TR" sz="2400" dirty="0" err="1" smtClean="0">
                <a:solidFill>
                  <a:srgbClr val="002060"/>
                </a:solidFill>
                <a:latin typeface="Arial" pitchFamily="34" charset="0"/>
                <a:cs typeface="Arial" pitchFamily="34" charset="0"/>
              </a:rPr>
              <a:t>örtüaltı</a:t>
            </a:r>
            <a:r>
              <a:rPr lang="tr-TR" sz="2400" dirty="0" smtClean="0">
                <a:solidFill>
                  <a:srgbClr val="002060"/>
                </a:solidFill>
                <a:latin typeface="Arial" pitchFamily="34" charset="0"/>
                <a:cs typeface="Arial" pitchFamily="34" charset="0"/>
              </a:rPr>
              <a:t> yetiştiriciliğinde (biberde çok az olmak üzere) tamamı F1 </a:t>
            </a:r>
            <a:r>
              <a:rPr lang="tr-TR" sz="2400" dirty="0" err="1" smtClean="0">
                <a:solidFill>
                  <a:srgbClr val="002060"/>
                </a:solidFill>
                <a:latin typeface="Arial" pitchFamily="34" charset="0"/>
                <a:cs typeface="Arial" pitchFamily="34" charset="0"/>
              </a:rPr>
              <a:t>hibrit</a:t>
            </a:r>
            <a:r>
              <a:rPr lang="tr-TR" sz="2400" dirty="0" smtClean="0">
                <a:solidFill>
                  <a:srgbClr val="002060"/>
                </a:solidFill>
                <a:latin typeface="Arial" pitchFamily="34" charset="0"/>
                <a:cs typeface="Arial" pitchFamily="34" charset="0"/>
              </a:rPr>
              <a:t> sebze tohumları kullanılmaktadır. </a:t>
            </a:r>
          </a:p>
          <a:p>
            <a:pPr indent="-468000">
              <a:lnSpc>
                <a:spcPts val="3000"/>
              </a:lnSpc>
              <a:buFontTx/>
              <a:buNone/>
            </a:pPr>
            <a:r>
              <a:rPr lang="tr-TR" sz="2400" dirty="0" smtClean="0">
                <a:solidFill>
                  <a:srgbClr val="002060"/>
                </a:solidFill>
                <a:latin typeface="Arial" pitchFamily="34" charset="0"/>
                <a:cs typeface="Arial" pitchFamily="34" charset="0"/>
              </a:rPr>
              <a:t>		Ekim ayından itibaren (tarla ürünü çıkıncaya kadar) her türlü sebzeyi cam ve plastik seralarda üretmek mümkün olmaktadır.</a:t>
            </a:r>
          </a:p>
          <a:p>
            <a:pPr indent="-468000">
              <a:lnSpc>
                <a:spcPts val="3000"/>
              </a:lnSpc>
              <a:buFontTx/>
              <a:buNone/>
            </a:pPr>
            <a:r>
              <a:rPr lang="tr-TR" sz="2400" dirty="0" smtClean="0">
                <a:solidFill>
                  <a:srgbClr val="002060"/>
                </a:solidFill>
                <a:latin typeface="Arial" pitchFamily="34" charset="0"/>
                <a:cs typeface="Arial" pitchFamily="34" charset="0"/>
              </a:rPr>
              <a:t>		</a:t>
            </a:r>
            <a:r>
              <a:rPr lang="tr-TR" sz="2400" dirty="0" err="1" smtClean="0">
                <a:solidFill>
                  <a:srgbClr val="002060"/>
                </a:solidFill>
                <a:latin typeface="Arial" pitchFamily="34" charset="0"/>
                <a:cs typeface="Arial" pitchFamily="34" charset="0"/>
              </a:rPr>
              <a:t>Örtüaltı</a:t>
            </a:r>
            <a:r>
              <a:rPr lang="tr-TR" sz="2400" dirty="0" smtClean="0">
                <a:solidFill>
                  <a:srgbClr val="002060"/>
                </a:solidFill>
                <a:latin typeface="Arial" pitchFamily="34" charset="0"/>
                <a:cs typeface="Arial" pitchFamily="34" charset="0"/>
              </a:rPr>
              <a:t>, yetiştiriciliğinde üretimde birinci sırayı domates alır. Bunu hıyar, biber, patlıcan, kavun, kabak ve karpuz izler.  Ancak, Çukurova bölgesinde alçak plastik tünellerde karpuz üretimi hakimdir.</a:t>
            </a:r>
          </a:p>
          <a:p>
            <a:pPr indent="-468000">
              <a:lnSpc>
                <a:spcPts val="3000"/>
              </a:lnSpc>
              <a:buFontTx/>
              <a:buNone/>
            </a:pPr>
            <a:r>
              <a:rPr lang="tr-TR" sz="2400" dirty="0" smtClean="0">
                <a:solidFill>
                  <a:srgbClr val="002060"/>
                </a:solidFill>
                <a:latin typeface="Arial" pitchFamily="34" charset="0"/>
                <a:cs typeface="Arial" pitchFamily="34" charset="0"/>
              </a:rPr>
              <a:t> </a:t>
            </a:r>
          </a:p>
          <a:p>
            <a:pPr indent="-468000">
              <a:lnSpc>
                <a:spcPts val="3000"/>
              </a:lnSpc>
              <a:buNone/>
            </a:pPr>
            <a:endParaRPr lang="tr-TR" sz="2400" dirty="0">
              <a:solidFill>
                <a:srgbClr val="002060"/>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1" name="Rectangle 3"/>
          <p:cNvSpPr>
            <a:spLocks noGrp="1" noChangeArrowheads="1"/>
          </p:cNvSpPr>
          <p:nvPr>
            <p:ph idx="1"/>
          </p:nvPr>
        </p:nvSpPr>
        <p:spPr>
          <a:xfrm>
            <a:off x="323528" y="332656"/>
            <a:ext cx="8424936" cy="6192688"/>
          </a:xfrm>
        </p:spPr>
        <p:txBody>
          <a:bodyPr>
            <a:normAutofit/>
          </a:bodyPr>
          <a:lstStyle/>
          <a:p>
            <a:pPr indent="-468000">
              <a:lnSpc>
                <a:spcPts val="3000"/>
              </a:lnSpc>
              <a:buFontTx/>
              <a:buNone/>
            </a:pPr>
            <a:r>
              <a:rPr lang="tr-TR" sz="2400" dirty="0">
                <a:solidFill>
                  <a:srgbClr val="002060"/>
                </a:solidFill>
                <a:latin typeface="Arial" pitchFamily="34" charset="0"/>
                <a:cs typeface="Arial" pitchFamily="34" charset="0"/>
              </a:rPr>
              <a:t>		</a:t>
            </a:r>
            <a:endParaRPr lang="tr-TR" sz="2400" dirty="0" smtClean="0">
              <a:solidFill>
                <a:srgbClr val="002060"/>
              </a:solidFill>
              <a:latin typeface="Arial" pitchFamily="34" charset="0"/>
              <a:cs typeface="Arial" pitchFamily="34" charset="0"/>
            </a:endParaRPr>
          </a:p>
          <a:p>
            <a:pPr indent="-468000">
              <a:lnSpc>
                <a:spcPts val="3000"/>
              </a:lnSpc>
              <a:buFontTx/>
              <a:buNone/>
            </a:pPr>
            <a:r>
              <a:rPr lang="tr-TR" sz="2400" b="1" dirty="0" smtClean="0">
                <a:solidFill>
                  <a:srgbClr val="002060"/>
                </a:solidFill>
                <a:latin typeface="Arial" pitchFamily="34" charset="0"/>
                <a:cs typeface="Arial" pitchFamily="34" charset="0"/>
              </a:rPr>
              <a:t>		ÖRTÜALTINDA ÜRETİM ÜÇ DÖNEMDE YAPILIR</a:t>
            </a:r>
          </a:p>
          <a:p>
            <a:pPr indent="-468000">
              <a:lnSpc>
                <a:spcPts val="3000"/>
              </a:lnSpc>
              <a:buFontTx/>
              <a:buNone/>
            </a:pPr>
            <a:r>
              <a:rPr lang="tr-TR" sz="2400" dirty="0">
                <a:solidFill>
                  <a:srgbClr val="002060"/>
                </a:solidFill>
                <a:latin typeface="Arial" pitchFamily="34" charset="0"/>
                <a:cs typeface="Arial" pitchFamily="34" charset="0"/>
              </a:rPr>
              <a:t>	</a:t>
            </a:r>
            <a:r>
              <a:rPr lang="tr-TR" sz="2400" dirty="0" smtClean="0">
                <a:solidFill>
                  <a:srgbClr val="002060"/>
                </a:solidFill>
                <a:latin typeface="Arial" pitchFamily="34" charset="0"/>
                <a:cs typeface="Arial" pitchFamily="34" charset="0"/>
              </a:rPr>
              <a:t>	1. Sonbahar </a:t>
            </a:r>
            <a:r>
              <a:rPr lang="tr-TR" sz="2400" dirty="0">
                <a:solidFill>
                  <a:srgbClr val="002060"/>
                </a:solidFill>
                <a:latin typeface="Arial" pitchFamily="34" charset="0"/>
                <a:cs typeface="Arial" pitchFamily="34" charset="0"/>
              </a:rPr>
              <a:t>dönemi,</a:t>
            </a:r>
            <a:br>
              <a:rPr lang="tr-TR" sz="2400" dirty="0">
                <a:solidFill>
                  <a:srgbClr val="002060"/>
                </a:solidFill>
                <a:latin typeface="Arial" pitchFamily="34" charset="0"/>
                <a:cs typeface="Arial" pitchFamily="34" charset="0"/>
              </a:rPr>
            </a:br>
            <a:r>
              <a:rPr lang="tr-TR" sz="2400" dirty="0" smtClean="0">
                <a:solidFill>
                  <a:srgbClr val="002060"/>
                </a:solidFill>
                <a:latin typeface="Arial" pitchFamily="34" charset="0"/>
                <a:cs typeface="Arial" pitchFamily="34" charset="0"/>
              </a:rPr>
              <a:t>	2. </a:t>
            </a:r>
            <a:r>
              <a:rPr lang="tr-TR" sz="2400" dirty="0">
                <a:solidFill>
                  <a:srgbClr val="002060"/>
                </a:solidFill>
                <a:latin typeface="Arial" pitchFamily="34" charset="0"/>
                <a:cs typeface="Arial" pitchFamily="34" charset="0"/>
              </a:rPr>
              <a:t>Kış (tek </a:t>
            </a:r>
            <a:r>
              <a:rPr lang="tr-TR" sz="2400" dirty="0" smtClean="0">
                <a:solidFill>
                  <a:srgbClr val="002060"/>
                </a:solidFill>
                <a:latin typeface="Arial" pitchFamily="34" charset="0"/>
                <a:cs typeface="Arial" pitchFamily="34" charset="0"/>
              </a:rPr>
              <a:t>ürün) </a:t>
            </a:r>
            <a:r>
              <a:rPr lang="tr-TR" sz="2400" dirty="0">
                <a:solidFill>
                  <a:srgbClr val="002060"/>
                </a:solidFill>
                <a:latin typeface="Arial" pitchFamily="34" charset="0"/>
                <a:cs typeface="Arial" pitchFamily="34" charset="0"/>
              </a:rPr>
              <a:t>dönemi,</a:t>
            </a:r>
            <a:br>
              <a:rPr lang="tr-TR" sz="2400" dirty="0">
                <a:solidFill>
                  <a:srgbClr val="002060"/>
                </a:solidFill>
                <a:latin typeface="Arial" pitchFamily="34" charset="0"/>
                <a:cs typeface="Arial" pitchFamily="34" charset="0"/>
              </a:rPr>
            </a:br>
            <a:r>
              <a:rPr lang="tr-TR" sz="2400" dirty="0" smtClean="0">
                <a:solidFill>
                  <a:srgbClr val="002060"/>
                </a:solidFill>
                <a:latin typeface="Arial" pitchFamily="34" charset="0"/>
                <a:cs typeface="Arial" pitchFamily="34" charset="0"/>
              </a:rPr>
              <a:t>	3. </a:t>
            </a:r>
            <a:r>
              <a:rPr lang="tr-TR" sz="2400" dirty="0">
                <a:solidFill>
                  <a:srgbClr val="002060"/>
                </a:solidFill>
                <a:latin typeface="Arial" pitchFamily="34" charset="0"/>
                <a:cs typeface="Arial" pitchFamily="34" charset="0"/>
              </a:rPr>
              <a:t>İlkbahar dönemi</a:t>
            </a:r>
          </a:p>
          <a:p>
            <a:pPr indent="-468000">
              <a:lnSpc>
                <a:spcPts val="3000"/>
              </a:lnSpc>
              <a:buFontTx/>
              <a:buNone/>
            </a:pPr>
            <a:r>
              <a:rPr lang="tr-TR" sz="2400" dirty="0">
                <a:solidFill>
                  <a:srgbClr val="002060"/>
                </a:solidFill>
                <a:latin typeface="Arial" pitchFamily="34" charset="0"/>
                <a:cs typeface="Arial" pitchFamily="34" charset="0"/>
              </a:rPr>
              <a:t>		</a:t>
            </a:r>
            <a:r>
              <a:rPr lang="tr-TR" sz="2400" dirty="0" smtClean="0">
                <a:solidFill>
                  <a:srgbClr val="002060"/>
                </a:solidFill>
                <a:latin typeface="Arial" pitchFamily="34" charset="0"/>
                <a:cs typeface="Arial" pitchFamily="34" charset="0"/>
              </a:rPr>
              <a:t>Plastik </a:t>
            </a:r>
            <a:r>
              <a:rPr lang="tr-TR" sz="2400" dirty="0">
                <a:solidFill>
                  <a:srgbClr val="002060"/>
                </a:solidFill>
                <a:latin typeface="Arial" pitchFamily="34" charset="0"/>
                <a:cs typeface="Arial" pitchFamily="34" charset="0"/>
              </a:rPr>
              <a:t>seralarda </a:t>
            </a:r>
            <a:r>
              <a:rPr lang="tr-TR" sz="2400" dirty="0" smtClean="0">
                <a:solidFill>
                  <a:srgbClr val="002060"/>
                </a:solidFill>
                <a:latin typeface="Arial" pitchFamily="34" charset="0"/>
                <a:cs typeface="Arial" pitchFamily="34" charset="0"/>
              </a:rPr>
              <a:t>yılda </a:t>
            </a:r>
            <a:r>
              <a:rPr lang="tr-TR" sz="2400" dirty="0">
                <a:solidFill>
                  <a:srgbClr val="002060"/>
                </a:solidFill>
                <a:latin typeface="Arial" pitchFamily="34" charset="0"/>
                <a:cs typeface="Arial" pitchFamily="34" charset="0"/>
              </a:rPr>
              <a:t>iki </a:t>
            </a:r>
            <a:r>
              <a:rPr lang="tr-TR" sz="2400" dirty="0" smtClean="0">
                <a:solidFill>
                  <a:srgbClr val="002060"/>
                </a:solidFill>
                <a:latin typeface="Arial" pitchFamily="34" charset="0"/>
                <a:cs typeface="Arial" pitchFamily="34" charset="0"/>
              </a:rPr>
              <a:t>ürün yetiştirilmesi (turfandacılık)  </a:t>
            </a:r>
            <a:r>
              <a:rPr lang="tr-TR" sz="2400" dirty="0">
                <a:solidFill>
                  <a:srgbClr val="002060"/>
                </a:solidFill>
                <a:latin typeface="Arial" pitchFamily="34" charset="0"/>
                <a:cs typeface="Arial" pitchFamily="34" charset="0"/>
              </a:rPr>
              <a:t>ısıtma masraflarından kaçınmak açısından uygundur. </a:t>
            </a:r>
            <a:endParaRPr lang="tr-TR" sz="2400" dirty="0" smtClean="0">
              <a:solidFill>
                <a:srgbClr val="002060"/>
              </a:solidFill>
              <a:latin typeface="Arial" pitchFamily="34" charset="0"/>
              <a:cs typeface="Arial" pitchFamily="34" charset="0"/>
            </a:endParaRPr>
          </a:p>
          <a:p>
            <a:pPr indent="-468000">
              <a:lnSpc>
                <a:spcPts val="3000"/>
              </a:lnSpc>
              <a:buFontTx/>
              <a:buNone/>
            </a:pPr>
            <a:r>
              <a:rPr lang="tr-TR" sz="2400" dirty="0" smtClean="0">
                <a:solidFill>
                  <a:srgbClr val="002060"/>
                </a:solidFill>
                <a:latin typeface="Arial" pitchFamily="34" charset="0"/>
                <a:cs typeface="Arial" pitchFamily="34" charset="0"/>
              </a:rPr>
              <a:t>		Ancak</a:t>
            </a:r>
            <a:r>
              <a:rPr lang="tr-TR" sz="2400" dirty="0">
                <a:solidFill>
                  <a:srgbClr val="002060"/>
                </a:solidFill>
                <a:latin typeface="Arial" pitchFamily="34" charset="0"/>
                <a:cs typeface="Arial" pitchFamily="34" charset="0"/>
              </a:rPr>
              <a:t>, cam seralarda genellikle Tek </a:t>
            </a:r>
            <a:r>
              <a:rPr lang="tr-TR" sz="2400" dirty="0" smtClean="0">
                <a:solidFill>
                  <a:srgbClr val="002060"/>
                </a:solidFill>
                <a:latin typeface="Arial" pitchFamily="34" charset="0"/>
                <a:cs typeface="Arial" pitchFamily="34" charset="0"/>
              </a:rPr>
              <a:t>ürün yetiştiriciliği </a:t>
            </a:r>
            <a:r>
              <a:rPr lang="tr-TR" sz="2400" dirty="0">
                <a:solidFill>
                  <a:srgbClr val="002060"/>
                </a:solidFill>
                <a:latin typeface="Arial" pitchFamily="34" charset="0"/>
                <a:cs typeface="Arial" pitchFamily="34" charset="0"/>
              </a:rPr>
              <a:t>yapılır.</a:t>
            </a:r>
          </a:p>
          <a:p>
            <a:pPr indent="-468000">
              <a:lnSpc>
                <a:spcPts val="3000"/>
              </a:lnSpc>
              <a:buFontTx/>
              <a:buNone/>
            </a:pPr>
            <a:r>
              <a:rPr lang="tr-TR" sz="2400" dirty="0">
                <a:solidFill>
                  <a:srgbClr val="002060"/>
                </a:solidFill>
                <a:latin typeface="Arial" pitchFamily="34" charset="0"/>
                <a:cs typeface="Arial" pitchFamily="34" charset="0"/>
              </a:rPr>
              <a:t>		</a:t>
            </a:r>
            <a:r>
              <a:rPr lang="tr-TR" sz="2400" dirty="0" err="1" smtClean="0">
                <a:solidFill>
                  <a:srgbClr val="002060"/>
                </a:solidFill>
                <a:latin typeface="Arial" pitchFamily="34" charset="0"/>
                <a:cs typeface="Arial" pitchFamily="34" charset="0"/>
              </a:rPr>
              <a:t>Örtüaltı</a:t>
            </a:r>
            <a:r>
              <a:rPr lang="tr-TR" sz="2400" dirty="0" smtClean="0">
                <a:solidFill>
                  <a:srgbClr val="002060"/>
                </a:solidFill>
                <a:latin typeface="Arial" pitchFamily="34" charset="0"/>
                <a:cs typeface="Arial" pitchFamily="34" charset="0"/>
              </a:rPr>
              <a:t> </a:t>
            </a:r>
            <a:r>
              <a:rPr lang="tr-TR" sz="2400" dirty="0">
                <a:solidFill>
                  <a:srgbClr val="002060"/>
                </a:solidFill>
                <a:latin typeface="Arial" pitchFamily="34" charset="0"/>
                <a:cs typeface="Arial" pitchFamily="34" charset="0"/>
              </a:rPr>
              <a:t>yetiştiriciliğinde üretimin ilk halkasını uygun toprak hazırlığı teşkil eder. </a:t>
            </a:r>
            <a:endParaRPr lang="tr-TR" sz="2400" dirty="0" smtClean="0">
              <a:solidFill>
                <a:srgbClr val="002060"/>
              </a:solidFill>
              <a:latin typeface="Arial" pitchFamily="34" charset="0"/>
              <a:cs typeface="Arial" pitchFamily="34" charset="0"/>
            </a:endParaRPr>
          </a:p>
          <a:p>
            <a:pPr indent="-468000">
              <a:lnSpc>
                <a:spcPts val="3000"/>
              </a:lnSpc>
              <a:buFontTx/>
              <a:buNone/>
            </a:pPr>
            <a:r>
              <a:rPr lang="tr-TR" sz="2400" dirty="0" smtClean="0">
                <a:solidFill>
                  <a:srgbClr val="002060"/>
                </a:solidFill>
                <a:latin typeface="Arial" pitchFamily="34" charset="0"/>
                <a:cs typeface="Arial" pitchFamily="34" charset="0"/>
              </a:rPr>
              <a:t>		Doğru </a:t>
            </a:r>
            <a:r>
              <a:rPr lang="tr-TR" sz="2400" dirty="0">
                <a:solidFill>
                  <a:srgbClr val="002060"/>
                </a:solidFill>
                <a:latin typeface="Arial" pitchFamily="34" charset="0"/>
                <a:cs typeface="Arial" pitchFamily="34" charset="0"/>
              </a:rPr>
              <a:t>çeşit seçimi ve ucuz' bir ısıtma ile teknik bilgi ve beceri bu üretim kolunu </a:t>
            </a:r>
            <a:r>
              <a:rPr lang="tr-TR" sz="2400" dirty="0" smtClean="0">
                <a:solidFill>
                  <a:srgbClr val="002060"/>
                </a:solidFill>
                <a:latin typeface="Arial" pitchFamily="34" charset="0"/>
                <a:cs typeface="Arial" pitchFamily="34" charset="0"/>
              </a:rPr>
              <a:t>çok cazip </a:t>
            </a:r>
            <a:r>
              <a:rPr lang="tr-TR" sz="2400" dirty="0">
                <a:solidFill>
                  <a:srgbClr val="002060"/>
                </a:solidFill>
                <a:latin typeface="Arial" pitchFamily="34" charset="0"/>
                <a:cs typeface="Arial" pitchFamily="34" charset="0"/>
              </a:rPr>
              <a:t>hale getirir. </a:t>
            </a:r>
            <a:endParaRPr lang="tr-TR" sz="2400" dirty="0" smtClean="0">
              <a:solidFill>
                <a:srgbClr val="002060"/>
              </a:solidFill>
              <a:latin typeface="Arial" pitchFamily="34" charset="0"/>
              <a:cs typeface="Arial" pitchFamily="34" charset="0"/>
            </a:endParaRPr>
          </a:p>
          <a:p>
            <a:pPr indent="-468000">
              <a:lnSpc>
                <a:spcPts val="3000"/>
              </a:lnSpc>
              <a:buFontTx/>
              <a:buNone/>
            </a:pPr>
            <a:r>
              <a:rPr lang="tr-TR" sz="2400" dirty="0" smtClean="0">
                <a:solidFill>
                  <a:srgbClr val="002060"/>
                </a:solidFill>
                <a:latin typeface="Arial" pitchFamily="34" charset="0"/>
                <a:cs typeface="Arial" pitchFamily="34" charset="0"/>
              </a:rPr>
              <a:t>		</a:t>
            </a:r>
            <a:endParaRPr lang="tr-TR" sz="2400" dirty="0">
              <a:solidFill>
                <a:srgbClr val="00206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5" name="Rectangle 3"/>
          <p:cNvSpPr>
            <a:spLocks noGrp="1" noChangeArrowheads="1"/>
          </p:cNvSpPr>
          <p:nvPr>
            <p:ph idx="1"/>
          </p:nvPr>
        </p:nvSpPr>
        <p:spPr>
          <a:xfrm>
            <a:off x="323528" y="332656"/>
            <a:ext cx="8496944" cy="6264696"/>
          </a:xfrm>
        </p:spPr>
        <p:txBody>
          <a:bodyPr>
            <a:noAutofit/>
          </a:bodyPr>
          <a:lstStyle/>
          <a:p>
            <a:pPr indent="-468000">
              <a:lnSpc>
                <a:spcPts val="3000"/>
              </a:lnSpc>
              <a:buFontTx/>
              <a:buNone/>
            </a:pPr>
            <a:r>
              <a:rPr lang="tr-TR" sz="2400" dirty="0">
                <a:solidFill>
                  <a:srgbClr val="002060"/>
                </a:solidFill>
                <a:latin typeface="Arial" pitchFamily="34" charset="0"/>
                <a:cs typeface="Arial" pitchFamily="34" charset="0"/>
              </a:rPr>
              <a:t>		</a:t>
            </a:r>
            <a:endParaRPr lang="tr-TR" sz="2400" dirty="0" smtClean="0">
              <a:solidFill>
                <a:srgbClr val="002060"/>
              </a:solidFill>
              <a:latin typeface="Arial" pitchFamily="34" charset="0"/>
              <a:cs typeface="Arial" pitchFamily="34" charset="0"/>
            </a:endParaRPr>
          </a:p>
          <a:p>
            <a:pPr indent="-468000">
              <a:lnSpc>
                <a:spcPts val="3000"/>
              </a:lnSpc>
              <a:buFontTx/>
              <a:buNone/>
            </a:pPr>
            <a:r>
              <a:rPr lang="tr-TR" sz="2400" dirty="0" smtClean="0">
                <a:solidFill>
                  <a:srgbClr val="002060"/>
                </a:solidFill>
                <a:latin typeface="Arial" pitchFamily="34" charset="0"/>
                <a:cs typeface="Arial" pitchFamily="34" charset="0"/>
              </a:rPr>
              <a:t>		Aksi halde tesis masrafları çok yüksek olan bu sektörde beklenen gelişme sürdürülemez. </a:t>
            </a:r>
          </a:p>
          <a:p>
            <a:pPr indent="-468000">
              <a:lnSpc>
                <a:spcPts val="3000"/>
              </a:lnSpc>
              <a:buFontTx/>
              <a:buNone/>
            </a:pPr>
            <a:r>
              <a:rPr lang="tr-TR" sz="2400" dirty="0" smtClean="0">
                <a:solidFill>
                  <a:srgbClr val="002060"/>
                </a:solidFill>
                <a:latin typeface="Arial" pitchFamily="34" charset="0"/>
                <a:cs typeface="Arial" pitchFamily="34" charset="0"/>
              </a:rPr>
              <a:t>		Bölgelere göre değişmekle beraber, Antalya için;</a:t>
            </a:r>
          </a:p>
          <a:p>
            <a:pPr indent="-468000">
              <a:lnSpc>
                <a:spcPts val="3000"/>
              </a:lnSpc>
              <a:buFontTx/>
              <a:buNone/>
            </a:pPr>
            <a:r>
              <a:rPr lang="tr-TR" sz="2400" dirty="0" smtClean="0">
                <a:solidFill>
                  <a:srgbClr val="002060"/>
                </a:solidFill>
                <a:latin typeface="Arial" pitchFamily="34" charset="0"/>
                <a:cs typeface="Arial" pitchFamily="34" charset="0"/>
              </a:rPr>
              <a:t>		1. Sonbahar döneminde Temmuz-Ağustos'un ilk haftası </a:t>
            </a:r>
            <a:br>
              <a:rPr lang="tr-TR" sz="2400" dirty="0" smtClean="0">
                <a:solidFill>
                  <a:srgbClr val="002060"/>
                </a:solidFill>
                <a:latin typeface="Arial" pitchFamily="34" charset="0"/>
                <a:cs typeface="Arial" pitchFamily="34" charset="0"/>
              </a:rPr>
            </a:br>
            <a:r>
              <a:rPr lang="tr-TR" sz="2400" dirty="0" smtClean="0">
                <a:solidFill>
                  <a:srgbClr val="002060"/>
                </a:solidFill>
                <a:latin typeface="Arial" pitchFamily="34" charset="0"/>
                <a:cs typeface="Arial" pitchFamily="34" charset="0"/>
              </a:rPr>
              <a:t>	2. Tek mahsul döneminde Eylül ortası Ekim'in ilk haftası </a:t>
            </a:r>
            <a:br>
              <a:rPr lang="tr-TR" sz="2400" dirty="0" smtClean="0">
                <a:solidFill>
                  <a:srgbClr val="002060"/>
                </a:solidFill>
                <a:latin typeface="Arial" pitchFamily="34" charset="0"/>
                <a:cs typeface="Arial" pitchFamily="34" charset="0"/>
              </a:rPr>
            </a:br>
            <a:r>
              <a:rPr lang="tr-TR" sz="2400" dirty="0" smtClean="0">
                <a:solidFill>
                  <a:srgbClr val="002060"/>
                </a:solidFill>
                <a:latin typeface="Arial" pitchFamily="34" charset="0"/>
                <a:cs typeface="Arial" pitchFamily="34" charset="0"/>
              </a:rPr>
              <a:t>	3. İlkbahar döneminde Kasım sonu-Aralığın ilk haftasında tohum ekimi yapılır.</a:t>
            </a:r>
          </a:p>
          <a:p>
            <a:pPr indent="-468000">
              <a:lnSpc>
                <a:spcPts val="3000"/>
              </a:lnSpc>
              <a:buFontTx/>
              <a:buNone/>
            </a:pPr>
            <a:r>
              <a:rPr lang="tr-TR" sz="2400" dirty="0" smtClean="0">
                <a:solidFill>
                  <a:srgbClr val="002060"/>
                </a:solidFill>
                <a:latin typeface="Arial" pitchFamily="34" charset="0"/>
                <a:cs typeface="Arial" pitchFamily="34" charset="0"/>
              </a:rPr>
              <a:t>		Farklı </a:t>
            </a:r>
            <a:r>
              <a:rPr lang="tr-TR" sz="2400" dirty="0">
                <a:solidFill>
                  <a:srgbClr val="002060"/>
                </a:solidFill>
                <a:latin typeface="Arial" pitchFamily="34" charset="0"/>
                <a:cs typeface="Arial" pitchFamily="34" charset="0"/>
              </a:rPr>
              <a:t>iklim bölgelerine sahip olan ülkemizin özellikle </a:t>
            </a:r>
            <a:r>
              <a:rPr lang="tr-TR" sz="2400" dirty="0" smtClean="0">
                <a:solidFill>
                  <a:srgbClr val="002060"/>
                </a:solidFill>
                <a:latin typeface="Arial" pitchFamily="34" charset="0"/>
                <a:cs typeface="Arial" pitchFamily="34" charset="0"/>
              </a:rPr>
              <a:t>Akdeniz  ve Ege bölgelerinde </a:t>
            </a:r>
            <a:r>
              <a:rPr lang="tr-TR" sz="2400" dirty="0" err="1">
                <a:solidFill>
                  <a:srgbClr val="002060"/>
                </a:solidFill>
                <a:latin typeface="Arial" pitchFamily="34" charset="0"/>
                <a:cs typeface="Arial" pitchFamily="34" charset="0"/>
              </a:rPr>
              <a:t>örtüaltı</a:t>
            </a:r>
            <a:r>
              <a:rPr lang="tr-TR" sz="2400" dirty="0">
                <a:solidFill>
                  <a:srgbClr val="002060"/>
                </a:solidFill>
                <a:latin typeface="Arial" pitchFamily="34" charset="0"/>
                <a:cs typeface="Arial" pitchFamily="34" charset="0"/>
              </a:rPr>
              <a:t> </a:t>
            </a:r>
            <a:r>
              <a:rPr lang="tr-TR" sz="2400" dirty="0" smtClean="0">
                <a:solidFill>
                  <a:srgbClr val="002060"/>
                </a:solidFill>
                <a:latin typeface="Arial" pitchFamily="34" charset="0"/>
                <a:cs typeface="Arial" pitchFamily="34" charset="0"/>
              </a:rPr>
              <a:t>yetiştiriciliği yoğun </a:t>
            </a:r>
            <a:r>
              <a:rPr lang="tr-TR" sz="2400" dirty="0">
                <a:solidFill>
                  <a:srgbClr val="002060"/>
                </a:solidFill>
                <a:latin typeface="Arial" pitchFamily="34" charset="0"/>
                <a:cs typeface="Arial" pitchFamily="34" charset="0"/>
              </a:rPr>
              <a:t>olarak yapılmaktadır. </a:t>
            </a:r>
            <a:endParaRPr lang="tr-TR" sz="2400" dirty="0" smtClean="0">
              <a:solidFill>
                <a:srgbClr val="002060"/>
              </a:solidFill>
              <a:latin typeface="Arial" pitchFamily="34" charset="0"/>
              <a:cs typeface="Arial" pitchFamily="34" charset="0"/>
            </a:endParaRPr>
          </a:p>
          <a:p>
            <a:pPr indent="-468000">
              <a:lnSpc>
                <a:spcPts val="3000"/>
              </a:lnSpc>
              <a:buFontTx/>
              <a:buNone/>
            </a:pPr>
            <a:r>
              <a:rPr lang="tr-TR" sz="2400" dirty="0" smtClean="0">
                <a:solidFill>
                  <a:srgbClr val="002060"/>
                </a:solidFill>
                <a:latin typeface="Arial" pitchFamily="34" charset="0"/>
                <a:cs typeface="Arial" pitchFamily="34" charset="0"/>
              </a:rPr>
              <a:t>				</a:t>
            </a:r>
            <a:endParaRPr lang="tr-TR" sz="2400" dirty="0">
              <a:solidFill>
                <a:srgbClr val="00206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6 Tablo"/>
          <p:cNvGraphicFramePr>
            <a:graphicFrameLocks noGrp="1"/>
          </p:cNvGraphicFramePr>
          <p:nvPr/>
        </p:nvGraphicFramePr>
        <p:xfrm>
          <a:off x="467544" y="3140968"/>
          <a:ext cx="8136904" cy="370840"/>
        </p:xfrm>
        <a:graphic>
          <a:graphicData uri="http://schemas.openxmlformats.org/drawingml/2006/table">
            <a:tbl>
              <a:tblPr firstRow="1" bandRow="1">
                <a:tableStyleId>{5C22544A-7EE6-4342-B048-85BDC9FD1C3A}</a:tableStyleId>
              </a:tblPr>
              <a:tblGrid>
                <a:gridCol w="8136904"/>
              </a:tblGrid>
              <a:tr h="370840">
                <a:tc>
                  <a:txBody>
                    <a:bodyPr/>
                    <a:lstStyle/>
                    <a:p>
                      <a:r>
                        <a:rPr lang="tr-TR" baseline="0" dirty="0" smtClean="0">
                          <a:latin typeface="Arial" pitchFamily="34" charset="0"/>
                          <a:cs typeface="Arial" pitchFamily="34" charset="0"/>
                        </a:rPr>
                        <a:t>  AĞ       EY      EK        K        AR      </a:t>
                      </a:r>
                      <a:r>
                        <a:rPr lang="tr-TR" dirty="0" smtClean="0">
                          <a:latin typeface="Arial" pitchFamily="34" charset="0"/>
                          <a:cs typeface="Arial" pitchFamily="34" charset="0"/>
                        </a:rPr>
                        <a:t>O</a:t>
                      </a:r>
                      <a:r>
                        <a:rPr lang="tr-TR" baseline="0" dirty="0" smtClean="0">
                          <a:latin typeface="Arial" pitchFamily="34" charset="0"/>
                          <a:cs typeface="Arial" pitchFamily="34" charset="0"/>
                        </a:rPr>
                        <a:t>       Ş        M       N        M        H       T</a:t>
                      </a:r>
                      <a:endParaRPr lang="tr-TR" dirty="0">
                        <a:latin typeface="Arial" pitchFamily="34" charset="0"/>
                        <a:cs typeface="Arial" pitchFamily="34" charset="0"/>
                      </a:endParaRPr>
                    </a:p>
                  </a:txBody>
                  <a:tcPr/>
                </a:tc>
              </a:tr>
            </a:tbl>
          </a:graphicData>
        </a:graphic>
      </p:graphicFrame>
      <p:sp>
        <p:nvSpPr>
          <p:cNvPr id="18" name="17 Metin kutusu"/>
          <p:cNvSpPr txBox="1"/>
          <p:nvPr/>
        </p:nvSpPr>
        <p:spPr>
          <a:xfrm>
            <a:off x="1619672" y="2555612"/>
            <a:ext cx="5616624" cy="369332"/>
          </a:xfrm>
          <a:prstGeom prst="rect">
            <a:avLst/>
          </a:prstGeom>
          <a:noFill/>
        </p:spPr>
        <p:txBody>
          <a:bodyPr wrap="square" rtlCol="0">
            <a:spAutoFit/>
          </a:bodyPr>
          <a:lstStyle/>
          <a:p>
            <a:r>
              <a:rPr lang="tr-TR" b="1" dirty="0" smtClean="0">
                <a:solidFill>
                  <a:srgbClr val="C00000"/>
                </a:solidFill>
                <a:latin typeface="Arial" pitchFamily="34" charset="0"/>
                <a:cs typeface="Arial" pitchFamily="34" charset="0"/>
              </a:rPr>
              <a:t>Tek ürün yetiştiriciliği (Isıtmalı Seracılık) </a:t>
            </a:r>
            <a:endParaRPr lang="tr-TR" b="1" dirty="0">
              <a:solidFill>
                <a:srgbClr val="C00000"/>
              </a:solidFill>
              <a:latin typeface="Arial" pitchFamily="34" charset="0"/>
              <a:cs typeface="Arial" pitchFamily="34" charset="0"/>
            </a:endParaRPr>
          </a:p>
        </p:txBody>
      </p:sp>
      <p:cxnSp>
        <p:nvCxnSpPr>
          <p:cNvPr id="20" name="19 Düz Ok Bağlayıcısı"/>
          <p:cNvCxnSpPr/>
          <p:nvPr/>
        </p:nvCxnSpPr>
        <p:spPr>
          <a:xfrm>
            <a:off x="1331640" y="2924944"/>
            <a:ext cx="6336704" cy="0"/>
          </a:xfrm>
          <a:prstGeom prst="straightConnector1">
            <a:avLst/>
          </a:prstGeom>
          <a:ln>
            <a:headEnd type="arrow"/>
            <a:tailEnd type="arrow"/>
          </a:ln>
        </p:spPr>
        <p:style>
          <a:lnRef idx="3">
            <a:schemeClr val="accent3"/>
          </a:lnRef>
          <a:fillRef idx="0">
            <a:schemeClr val="accent3"/>
          </a:fillRef>
          <a:effectRef idx="2">
            <a:schemeClr val="accent3"/>
          </a:effectRef>
          <a:fontRef idx="minor">
            <a:schemeClr val="tx1"/>
          </a:fontRef>
        </p:style>
      </p:cxnSp>
      <p:cxnSp>
        <p:nvCxnSpPr>
          <p:cNvPr id="27" name="26 Düz Ok Bağlayıcısı"/>
          <p:cNvCxnSpPr/>
          <p:nvPr/>
        </p:nvCxnSpPr>
        <p:spPr>
          <a:xfrm>
            <a:off x="1259632" y="3789040"/>
            <a:ext cx="2520280" cy="0"/>
          </a:xfrm>
          <a:prstGeom prst="straightConnector1">
            <a:avLst/>
          </a:prstGeom>
          <a:ln>
            <a:headEnd type="arrow"/>
            <a:tailEnd type="arrow"/>
          </a:ln>
        </p:spPr>
        <p:style>
          <a:lnRef idx="3">
            <a:schemeClr val="accent3"/>
          </a:lnRef>
          <a:fillRef idx="0">
            <a:schemeClr val="accent3"/>
          </a:fillRef>
          <a:effectRef idx="2">
            <a:schemeClr val="accent3"/>
          </a:effectRef>
          <a:fontRef idx="minor">
            <a:schemeClr val="tx1"/>
          </a:fontRef>
        </p:style>
      </p:cxnSp>
      <p:cxnSp>
        <p:nvCxnSpPr>
          <p:cNvPr id="30" name="29 Düz Ok Bağlayıcısı"/>
          <p:cNvCxnSpPr/>
          <p:nvPr/>
        </p:nvCxnSpPr>
        <p:spPr>
          <a:xfrm>
            <a:off x="5292080" y="3789040"/>
            <a:ext cx="2520280" cy="0"/>
          </a:xfrm>
          <a:prstGeom prst="straightConnector1">
            <a:avLst/>
          </a:prstGeom>
          <a:ln>
            <a:headEnd type="arrow"/>
            <a:tailEnd type="arrow"/>
          </a:ln>
        </p:spPr>
        <p:style>
          <a:lnRef idx="3">
            <a:schemeClr val="accent3"/>
          </a:lnRef>
          <a:fillRef idx="0">
            <a:schemeClr val="accent3"/>
          </a:fillRef>
          <a:effectRef idx="2">
            <a:schemeClr val="accent3"/>
          </a:effectRef>
          <a:fontRef idx="minor">
            <a:schemeClr val="tx1"/>
          </a:fontRef>
        </p:style>
      </p:cxnSp>
      <p:sp>
        <p:nvSpPr>
          <p:cNvPr id="31" name="30 Metin kutusu"/>
          <p:cNvSpPr txBox="1"/>
          <p:nvPr/>
        </p:nvSpPr>
        <p:spPr>
          <a:xfrm>
            <a:off x="1475656" y="3861048"/>
            <a:ext cx="2088232" cy="369332"/>
          </a:xfrm>
          <a:prstGeom prst="rect">
            <a:avLst/>
          </a:prstGeom>
          <a:noFill/>
        </p:spPr>
        <p:txBody>
          <a:bodyPr wrap="square" rtlCol="0">
            <a:spAutoFit/>
          </a:bodyPr>
          <a:lstStyle/>
          <a:p>
            <a:r>
              <a:rPr lang="tr-TR" b="1" dirty="0" smtClean="0">
                <a:solidFill>
                  <a:srgbClr val="C00000"/>
                </a:solidFill>
                <a:latin typeface="Arial" pitchFamily="34" charset="0"/>
                <a:cs typeface="Arial" pitchFamily="34" charset="0"/>
              </a:rPr>
              <a:t>Son turfandacılık</a:t>
            </a:r>
            <a:endParaRPr lang="tr-TR" b="1" dirty="0">
              <a:solidFill>
                <a:srgbClr val="C00000"/>
              </a:solidFill>
              <a:latin typeface="Arial" pitchFamily="34" charset="0"/>
              <a:cs typeface="Arial" pitchFamily="34" charset="0"/>
            </a:endParaRPr>
          </a:p>
        </p:txBody>
      </p:sp>
      <p:sp>
        <p:nvSpPr>
          <p:cNvPr id="32" name="31 Metin kutusu"/>
          <p:cNvSpPr txBox="1"/>
          <p:nvPr/>
        </p:nvSpPr>
        <p:spPr>
          <a:xfrm>
            <a:off x="5436096" y="3851756"/>
            <a:ext cx="2016224" cy="369332"/>
          </a:xfrm>
          <a:prstGeom prst="rect">
            <a:avLst/>
          </a:prstGeom>
          <a:noFill/>
        </p:spPr>
        <p:txBody>
          <a:bodyPr wrap="square" rtlCol="0">
            <a:spAutoFit/>
          </a:bodyPr>
          <a:lstStyle/>
          <a:p>
            <a:r>
              <a:rPr lang="tr-TR" b="1" dirty="0" smtClean="0">
                <a:solidFill>
                  <a:srgbClr val="C00000"/>
                </a:solidFill>
                <a:latin typeface="Arial" pitchFamily="34" charset="0"/>
                <a:cs typeface="Arial" pitchFamily="34" charset="0"/>
              </a:rPr>
              <a:t>İlk turfandacılık</a:t>
            </a:r>
            <a:endParaRPr lang="tr-TR" b="1" dirty="0">
              <a:solidFill>
                <a:srgbClr val="C00000"/>
              </a:solidFill>
              <a:latin typeface="Arial" pitchFamily="34" charset="0"/>
              <a:cs typeface="Arial" pitchFamily="34" charset="0"/>
            </a:endParaRPr>
          </a:p>
        </p:txBody>
      </p:sp>
      <p:sp>
        <p:nvSpPr>
          <p:cNvPr id="33" name="32 Metin kutusu"/>
          <p:cNvSpPr txBox="1"/>
          <p:nvPr/>
        </p:nvSpPr>
        <p:spPr>
          <a:xfrm>
            <a:off x="1403648" y="1846565"/>
            <a:ext cx="6552728" cy="584775"/>
          </a:xfrm>
          <a:prstGeom prst="rect">
            <a:avLst/>
          </a:prstGeom>
          <a:noFill/>
        </p:spPr>
        <p:txBody>
          <a:bodyPr wrap="square" rtlCol="0">
            <a:spAutoFit/>
          </a:bodyPr>
          <a:lstStyle/>
          <a:p>
            <a:r>
              <a:rPr lang="tr-TR" sz="1600" b="1" dirty="0" smtClean="0">
                <a:solidFill>
                  <a:srgbClr val="002060"/>
                </a:solidFill>
              </a:rPr>
              <a:t>Cam seralar</a:t>
            </a:r>
          </a:p>
          <a:p>
            <a:r>
              <a:rPr lang="tr-TR" sz="1600" b="1" dirty="0" smtClean="0">
                <a:solidFill>
                  <a:srgbClr val="002060"/>
                </a:solidFill>
              </a:rPr>
              <a:t>İleri teknoloji plastik (yumuşak, sert plastik) seralar</a:t>
            </a:r>
            <a:endParaRPr lang="tr-TR" sz="1600" b="1" dirty="0">
              <a:solidFill>
                <a:srgbClr val="002060"/>
              </a:solidFill>
            </a:endParaRPr>
          </a:p>
        </p:txBody>
      </p:sp>
      <p:sp>
        <p:nvSpPr>
          <p:cNvPr id="34" name="33 Metin kutusu"/>
          <p:cNvSpPr txBox="1"/>
          <p:nvPr/>
        </p:nvSpPr>
        <p:spPr>
          <a:xfrm>
            <a:off x="1403648" y="4149080"/>
            <a:ext cx="2736304" cy="1323439"/>
          </a:xfrm>
          <a:prstGeom prst="rect">
            <a:avLst/>
          </a:prstGeom>
          <a:noFill/>
        </p:spPr>
        <p:txBody>
          <a:bodyPr wrap="square" rtlCol="0">
            <a:spAutoFit/>
          </a:bodyPr>
          <a:lstStyle/>
          <a:p>
            <a:r>
              <a:rPr lang="tr-TR" sz="1600" b="1" dirty="0" smtClean="0">
                <a:solidFill>
                  <a:srgbClr val="002060"/>
                </a:solidFill>
                <a:latin typeface="Arial" pitchFamily="34" charset="0"/>
                <a:cs typeface="Arial" pitchFamily="34" charset="0"/>
              </a:rPr>
              <a:t>Yüzeysel örtüler</a:t>
            </a:r>
          </a:p>
          <a:p>
            <a:r>
              <a:rPr lang="tr-TR" sz="1600" b="1" dirty="0" smtClean="0">
                <a:solidFill>
                  <a:srgbClr val="002060"/>
                </a:solidFill>
                <a:latin typeface="Arial" pitchFamily="34" charset="0"/>
                <a:cs typeface="Arial" pitchFamily="34" charset="0"/>
              </a:rPr>
              <a:t>Alçak tüneller</a:t>
            </a:r>
          </a:p>
          <a:p>
            <a:r>
              <a:rPr lang="tr-TR" sz="1600" b="1" dirty="0" smtClean="0">
                <a:solidFill>
                  <a:srgbClr val="002060"/>
                </a:solidFill>
                <a:latin typeface="Arial" pitchFamily="34" charset="0"/>
                <a:cs typeface="Arial" pitchFamily="34" charset="0"/>
              </a:rPr>
              <a:t>Yüksek tüneller</a:t>
            </a:r>
          </a:p>
          <a:p>
            <a:r>
              <a:rPr lang="tr-TR" sz="1600" b="1" dirty="0" smtClean="0">
                <a:solidFill>
                  <a:srgbClr val="002060"/>
                </a:solidFill>
                <a:latin typeface="Arial" pitchFamily="34" charset="0"/>
                <a:cs typeface="Arial" pitchFamily="34" charset="0"/>
              </a:rPr>
              <a:t>Plastik seralar (Düşük T.)</a:t>
            </a:r>
          </a:p>
          <a:p>
            <a:r>
              <a:rPr lang="tr-TR" sz="1600" b="1" dirty="0" smtClean="0">
                <a:solidFill>
                  <a:srgbClr val="002060"/>
                </a:solidFill>
                <a:latin typeface="Arial" pitchFamily="34" charset="0"/>
                <a:cs typeface="Arial" pitchFamily="34" charset="0"/>
              </a:rPr>
              <a:t>Kısmen cam seralar</a:t>
            </a:r>
            <a:endParaRPr lang="tr-TR" sz="1600" b="1" dirty="0">
              <a:solidFill>
                <a:srgbClr val="002060"/>
              </a:solidFill>
              <a:latin typeface="Arial" pitchFamily="34" charset="0"/>
              <a:cs typeface="Arial" pitchFamily="34" charset="0"/>
            </a:endParaRPr>
          </a:p>
        </p:txBody>
      </p:sp>
      <p:sp>
        <p:nvSpPr>
          <p:cNvPr id="35" name="34 Metin kutusu"/>
          <p:cNvSpPr txBox="1"/>
          <p:nvPr/>
        </p:nvSpPr>
        <p:spPr>
          <a:xfrm>
            <a:off x="5364088" y="4149080"/>
            <a:ext cx="2664296" cy="1323439"/>
          </a:xfrm>
          <a:prstGeom prst="rect">
            <a:avLst/>
          </a:prstGeom>
          <a:noFill/>
        </p:spPr>
        <p:txBody>
          <a:bodyPr wrap="square" rtlCol="0">
            <a:spAutoFit/>
          </a:bodyPr>
          <a:lstStyle/>
          <a:p>
            <a:r>
              <a:rPr lang="tr-TR" sz="1600" b="1" dirty="0" smtClean="0">
                <a:solidFill>
                  <a:srgbClr val="002060"/>
                </a:solidFill>
                <a:latin typeface="Arial" pitchFamily="34" charset="0"/>
                <a:cs typeface="Arial" pitchFamily="34" charset="0"/>
              </a:rPr>
              <a:t>Yüzeysel örtüler</a:t>
            </a:r>
          </a:p>
          <a:p>
            <a:r>
              <a:rPr lang="tr-TR" sz="1600" b="1" dirty="0" smtClean="0">
                <a:solidFill>
                  <a:srgbClr val="002060"/>
                </a:solidFill>
                <a:latin typeface="Arial" pitchFamily="34" charset="0"/>
                <a:cs typeface="Arial" pitchFamily="34" charset="0"/>
              </a:rPr>
              <a:t>Kısmen alçak tüneller</a:t>
            </a:r>
          </a:p>
          <a:p>
            <a:r>
              <a:rPr lang="tr-TR" sz="1600" b="1" dirty="0" smtClean="0">
                <a:solidFill>
                  <a:srgbClr val="002060"/>
                </a:solidFill>
                <a:latin typeface="Arial" pitchFamily="34" charset="0"/>
                <a:cs typeface="Arial" pitchFamily="34" charset="0"/>
              </a:rPr>
              <a:t>Yüksek tüneller</a:t>
            </a:r>
          </a:p>
          <a:p>
            <a:r>
              <a:rPr lang="tr-TR" sz="1600" b="1" dirty="0" smtClean="0">
                <a:solidFill>
                  <a:srgbClr val="002060"/>
                </a:solidFill>
                <a:latin typeface="Arial" pitchFamily="34" charset="0"/>
                <a:cs typeface="Arial" pitchFamily="34" charset="0"/>
              </a:rPr>
              <a:t>Plastik seralar (Düşük T.)</a:t>
            </a:r>
          </a:p>
          <a:p>
            <a:r>
              <a:rPr lang="tr-TR" sz="1600" b="1" dirty="0" smtClean="0">
                <a:solidFill>
                  <a:srgbClr val="002060"/>
                </a:solidFill>
                <a:latin typeface="Arial" pitchFamily="34" charset="0"/>
                <a:cs typeface="Arial" pitchFamily="34" charset="0"/>
              </a:rPr>
              <a:t>Kısmen cam seralar</a:t>
            </a:r>
            <a:endParaRPr lang="tr-TR" sz="1600" b="1" dirty="0">
              <a:solidFill>
                <a:srgbClr val="00206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23528" y="332656"/>
            <a:ext cx="8424936" cy="5760640"/>
          </a:xfrm>
        </p:spPr>
        <p:txBody>
          <a:bodyPr>
            <a:noAutofit/>
          </a:bodyPr>
          <a:lstStyle/>
          <a:p>
            <a:pPr indent="-468000">
              <a:lnSpc>
                <a:spcPts val="3000"/>
              </a:lnSpc>
              <a:buFontTx/>
              <a:buNone/>
            </a:pPr>
            <a:r>
              <a:rPr lang="tr-TR" sz="2400" dirty="0" smtClean="0">
                <a:solidFill>
                  <a:srgbClr val="10064E"/>
                </a:solidFill>
                <a:latin typeface="Arial" pitchFamily="34" charset="0"/>
                <a:cs typeface="Arial" pitchFamily="34" charset="0"/>
              </a:rPr>
              <a:t>		Son zamanlarda yetiştirilen en önemli ürünler domates, hıyar, biber, patlıcan, kavun, kabak ve değişik süs bitkileridir. </a:t>
            </a:r>
          </a:p>
          <a:p>
            <a:pPr indent="-468000">
              <a:lnSpc>
                <a:spcPts val="3000"/>
              </a:lnSpc>
              <a:buFontTx/>
              <a:buNone/>
            </a:pPr>
            <a:r>
              <a:rPr lang="tr-TR" sz="2400" dirty="0" smtClean="0">
                <a:solidFill>
                  <a:srgbClr val="10064E"/>
                </a:solidFill>
                <a:latin typeface="Arial" pitchFamily="34" charset="0"/>
                <a:cs typeface="Arial" pitchFamily="34" charset="0"/>
              </a:rPr>
              <a:t>  		Her şeyden önce kabul edilmesi gereken bir gerçek vardır ki, o da seracılığın bilgi, sermaye ve çalışma gerektiren bir yetiştirme sistemi olduğudur.</a:t>
            </a:r>
          </a:p>
          <a:p>
            <a:pPr indent="-468000">
              <a:lnSpc>
                <a:spcPts val="3000"/>
              </a:lnSpc>
              <a:buFontTx/>
              <a:buNone/>
            </a:pPr>
            <a:r>
              <a:rPr lang="tr-TR" sz="2400" dirty="0" smtClean="0">
                <a:solidFill>
                  <a:srgbClr val="10064E"/>
                </a:solidFill>
                <a:latin typeface="Arial" pitchFamily="34" charset="0"/>
                <a:cs typeface="Arial" pitchFamily="34" charset="0"/>
              </a:rPr>
              <a:t>		Dünya toplam sera alanlarının yarısı Asya ülkelerinde bulunmaktadır.  </a:t>
            </a:r>
          </a:p>
          <a:p>
            <a:pPr indent="-468000">
              <a:lnSpc>
                <a:spcPts val="3000"/>
              </a:lnSpc>
              <a:buFontTx/>
              <a:buNone/>
            </a:pPr>
            <a:r>
              <a:rPr lang="tr-TR" sz="2400" dirty="0" smtClean="0">
                <a:solidFill>
                  <a:srgbClr val="10064E"/>
                </a:solidFill>
                <a:latin typeface="Arial" pitchFamily="34" charset="0"/>
                <a:cs typeface="Arial" pitchFamily="34" charset="0"/>
              </a:rPr>
              <a:t>		Bu kıtadaki seraların yarıdan fazlası ise, Çin’dedir. Asya kıtasındaki seraların %90’ından fazlasını plastik seralar oluştururken, en fazla cam sera oranı (%60) en fazla Akdeniz ülkelerindedir. </a:t>
            </a:r>
          </a:p>
          <a:p>
            <a:pPr indent="-468000">
              <a:lnSpc>
                <a:spcPts val="3000"/>
              </a:lnSpc>
              <a:buFontTx/>
              <a:buNone/>
            </a:pPr>
            <a:r>
              <a:rPr lang="tr-TR" sz="2400" dirty="0" smtClean="0">
                <a:solidFill>
                  <a:srgbClr val="10064E"/>
                </a:solidFill>
                <a:latin typeface="Arial" pitchFamily="34" charset="0"/>
                <a:cs typeface="Arial" pitchFamily="34" charset="0"/>
              </a:rPr>
              <a:t>		Dünya toplam sera alanlarının %15’ini cam sera, %85’ini ise plastik seralar oluşturmaktadır.</a:t>
            </a:r>
            <a:endParaRPr lang="tr-TR" sz="2400" dirty="0">
              <a:solidFill>
                <a:srgbClr val="10064E"/>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3" name="Rectangle 3"/>
          <p:cNvSpPr>
            <a:spLocks noGrp="1" noChangeArrowheads="1"/>
          </p:cNvSpPr>
          <p:nvPr>
            <p:ph idx="1"/>
          </p:nvPr>
        </p:nvSpPr>
        <p:spPr>
          <a:xfrm>
            <a:off x="179512" y="260648"/>
            <a:ext cx="8712968" cy="6192688"/>
          </a:xfrm>
        </p:spPr>
        <p:txBody>
          <a:bodyPr>
            <a:normAutofit fontScale="92500"/>
          </a:bodyPr>
          <a:lstStyle/>
          <a:p>
            <a:pPr indent="-468000">
              <a:lnSpc>
                <a:spcPts val="3000"/>
              </a:lnSpc>
              <a:buFontTx/>
              <a:buNone/>
            </a:pPr>
            <a:r>
              <a:rPr lang="tr-TR" sz="2400" dirty="0" smtClean="0">
                <a:solidFill>
                  <a:srgbClr val="110656"/>
                </a:solidFill>
                <a:latin typeface="Arial" pitchFamily="34" charset="0"/>
                <a:cs typeface="Arial" pitchFamily="34" charset="0"/>
              </a:rPr>
              <a:t>	</a:t>
            </a:r>
            <a:r>
              <a:rPr lang="tr-TR" sz="2400" dirty="0">
                <a:solidFill>
                  <a:srgbClr val="110656"/>
                </a:solidFill>
                <a:latin typeface="Arial" pitchFamily="34" charset="0"/>
                <a:cs typeface="Arial" pitchFamily="34" charset="0"/>
              </a:rPr>
              <a:t>	</a:t>
            </a:r>
            <a:endParaRPr lang="tr-TR" sz="2400" dirty="0" smtClean="0">
              <a:solidFill>
                <a:srgbClr val="110656"/>
              </a:solidFill>
              <a:latin typeface="Arial" pitchFamily="34" charset="0"/>
              <a:cs typeface="Arial" pitchFamily="34" charset="0"/>
            </a:endParaRPr>
          </a:p>
          <a:p>
            <a:pPr indent="-468000">
              <a:lnSpc>
                <a:spcPts val="3000"/>
              </a:lnSpc>
              <a:buFontTx/>
              <a:buNone/>
            </a:pPr>
            <a:r>
              <a:rPr lang="tr-TR" sz="2400" dirty="0" smtClean="0">
                <a:solidFill>
                  <a:srgbClr val="110656"/>
                </a:solidFill>
                <a:latin typeface="Arial" pitchFamily="34" charset="0"/>
                <a:cs typeface="Arial" pitchFamily="34" charset="0"/>
              </a:rPr>
              <a:t>		AB ülkelerinde ise, serada yetiştiricilik yapan önemli ülkeler İspanya, İtalya, Almanya, İngiltere, Fransa, Hollanda’dır. </a:t>
            </a:r>
          </a:p>
          <a:p>
            <a:pPr indent="-468000">
              <a:lnSpc>
                <a:spcPts val="3000"/>
              </a:lnSpc>
              <a:buFontTx/>
              <a:buNone/>
            </a:pPr>
            <a:r>
              <a:rPr lang="tr-TR" sz="2400" dirty="0" smtClean="0">
                <a:solidFill>
                  <a:srgbClr val="110656"/>
                </a:solidFill>
                <a:latin typeface="Arial" pitchFamily="34" charset="0"/>
                <a:cs typeface="Arial" pitchFamily="34" charset="0"/>
              </a:rPr>
              <a:t>		Hollanda sahip olduğu sera teknolojisi ile, İspanya ve İtalya ise sera alanları ile önemli ülkelerdir.	</a:t>
            </a:r>
          </a:p>
          <a:p>
            <a:pPr indent="-468000">
              <a:lnSpc>
                <a:spcPts val="3000"/>
              </a:lnSpc>
              <a:buFontTx/>
              <a:buNone/>
            </a:pPr>
            <a:r>
              <a:rPr lang="tr-TR" sz="2400" dirty="0" smtClean="0">
                <a:solidFill>
                  <a:srgbClr val="110656"/>
                </a:solidFill>
                <a:latin typeface="Arial" pitchFamily="34" charset="0"/>
                <a:cs typeface="Arial" pitchFamily="34" charset="0"/>
              </a:rPr>
              <a:t>		Dünyada sera alanları 2000 yılında 1.7 milyon hektar olarak tahmin edilmekte olmasına karşın, bazı istatistikler Çin’deki büyümeyi de dikkate alan rakamların 2004 yılı değerleri, dünya sera alanlarının 2.5 milyon hektara ulaşıldığını göstermektedir. </a:t>
            </a:r>
          </a:p>
          <a:p>
            <a:pPr indent="-468000">
              <a:lnSpc>
                <a:spcPts val="3000"/>
              </a:lnSpc>
              <a:buFontTx/>
              <a:buNone/>
            </a:pPr>
            <a:r>
              <a:rPr lang="tr-TR" sz="2400" dirty="0" smtClean="0">
                <a:solidFill>
                  <a:srgbClr val="110656"/>
                </a:solidFill>
                <a:latin typeface="Arial" pitchFamily="34" charset="0"/>
                <a:cs typeface="Arial" pitchFamily="34" charset="0"/>
              </a:rPr>
              <a:t>		Rakamlara göre, dünya sera alanlarının alanı Kıbrıs Adası'nın 2.5 katına ulaşmış durumdadır. </a:t>
            </a:r>
          </a:p>
          <a:p>
            <a:pPr indent="-468000">
              <a:lnSpc>
                <a:spcPts val="3000"/>
              </a:lnSpc>
              <a:buFontTx/>
              <a:buNone/>
            </a:pPr>
            <a:r>
              <a:rPr lang="tr-TR" sz="2400" dirty="0" smtClean="0">
                <a:solidFill>
                  <a:srgbClr val="110656"/>
                </a:solidFill>
                <a:latin typeface="Arial" pitchFamily="34" charset="0"/>
                <a:cs typeface="Arial" pitchFamily="34" charset="0"/>
              </a:rPr>
              <a:t>		Seracılık bütün dünyada hızla gelişmekte ve mevsim dışı üretimde başı Akdeniz ülkeleri arasında da rekabet yaşanmaktadır.</a:t>
            </a:r>
            <a:endParaRPr lang="tr-TR" sz="2400" dirty="0">
              <a:solidFill>
                <a:srgbClr val="110656"/>
              </a:solidFill>
              <a:latin typeface="Arial" pitchFamily="34" charset="0"/>
              <a:cs typeface="Arial" pitchFamily="34" charset="0"/>
            </a:endParaRPr>
          </a:p>
          <a:p>
            <a:pPr indent="-468000">
              <a:lnSpc>
                <a:spcPts val="3000"/>
              </a:lnSpc>
              <a:buFontTx/>
              <a:buNone/>
            </a:pPr>
            <a:endParaRPr lang="tr-TR" sz="2400" dirty="0">
              <a:solidFill>
                <a:srgbClr val="110656"/>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1" name="Rectangle 3"/>
          <p:cNvSpPr>
            <a:spLocks noGrp="1" noChangeArrowheads="1"/>
          </p:cNvSpPr>
          <p:nvPr>
            <p:ph idx="1"/>
          </p:nvPr>
        </p:nvSpPr>
        <p:spPr>
          <a:xfrm>
            <a:off x="323528" y="332656"/>
            <a:ext cx="8568952" cy="6120680"/>
          </a:xfrm>
        </p:spPr>
        <p:txBody>
          <a:bodyPr>
            <a:normAutofit fontScale="92500" lnSpcReduction="10000"/>
          </a:bodyPr>
          <a:lstStyle/>
          <a:p>
            <a:pPr>
              <a:buFontTx/>
              <a:buNone/>
            </a:pPr>
            <a:endParaRPr lang="tr-TR" sz="2400" dirty="0">
              <a:solidFill>
                <a:srgbClr val="12065A"/>
              </a:solidFill>
              <a:latin typeface="Arial" pitchFamily="34" charset="0"/>
              <a:cs typeface="Arial" pitchFamily="34" charset="0"/>
            </a:endParaRPr>
          </a:p>
          <a:p>
            <a:pPr indent="-468000">
              <a:lnSpc>
                <a:spcPts val="3000"/>
              </a:lnSpc>
              <a:buFontTx/>
              <a:buNone/>
            </a:pPr>
            <a:r>
              <a:rPr lang="tr-TR" sz="2400" dirty="0">
                <a:solidFill>
                  <a:srgbClr val="12065A"/>
                </a:solidFill>
                <a:latin typeface="Arial" pitchFamily="34" charset="0"/>
                <a:cs typeface="Arial" pitchFamily="34" charset="0"/>
              </a:rPr>
              <a:t>		</a:t>
            </a:r>
            <a:r>
              <a:rPr lang="tr-TR" sz="2400" dirty="0" smtClean="0">
                <a:solidFill>
                  <a:srgbClr val="12065A"/>
                </a:solidFill>
                <a:latin typeface="Arial" pitchFamily="34" charset="0"/>
                <a:cs typeface="Arial" pitchFamily="34" charset="0"/>
              </a:rPr>
              <a:t>Türkiye’de toplam 48 000 hektar “örtü altı” alanının var olduğunu düşünürsek, Yalova’nın tamamı kadar bir alanın örtü altı üretime ayrıldığını görürüz. </a:t>
            </a:r>
          </a:p>
          <a:p>
            <a:pPr indent="-468000">
              <a:lnSpc>
                <a:spcPts val="3000"/>
              </a:lnSpc>
              <a:buFontTx/>
              <a:buNone/>
            </a:pPr>
            <a:r>
              <a:rPr lang="tr-TR" sz="2400" dirty="0" smtClean="0">
                <a:solidFill>
                  <a:srgbClr val="12065A"/>
                </a:solidFill>
                <a:latin typeface="Arial" pitchFamily="34" charset="0"/>
                <a:cs typeface="Arial" pitchFamily="34" charset="0"/>
              </a:rPr>
              <a:t>		Bu alanın % 61’i (29 bin hektar) sera, yüzde 38’i alçak plastik tüneldir. </a:t>
            </a:r>
          </a:p>
          <a:p>
            <a:pPr>
              <a:buFontTx/>
              <a:buNone/>
            </a:pPr>
            <a:r>
              <a:rPr lang="tr-TR" sz="2400" dirty="0" smtClean="0">
                <a:solidFill>
                  <a:srgbClr val="12065A"/>
                </a:solidFill>
                <a:latin typeface="Arial" pitchFamily="34" charset="0"/>
                <a:cs typeface="Arial" pitchFamily="34" charset="0"/>
              </a:rPr>
              <a:t>		1999'da </a:t>
            </a:r>
            <a:r>
              <a:rPr lang="tr-TR" sz="2400" dirty="0">
                <a:solidFill>
                  <a:srgbClr val="12065A"/>
                </a:solidFill>
                <a:latin typeface="Arial" pitchFamily="34" charset="0"/>
                <a:cs typeface="Arial" pitchFamily="34" charset="0"/>
              </a:rPr>
              <a:t>42 000 hektar olan </a:t>
            </a:r>
            <a:r>
              <a:rPr lang="tr-TR" sz="2400" dirty="0" err="1">
                <a:solidFill>
                  <a:srgbClr val="12065A"/>
                </a:solidFill>
                <a:latin typeface="Arial" pitchFamily="34" charset="0"/>
                <a:cs typeface="Arial" pitchFamily="34" charset="0"/>
              </a:rPr>
              <a:t>örtüaltı</a:t>
            </a:r>
            <a:r>
              <a:rPr lang="tr-TR" sz="2400" dirty="0">
                <a:solidFill>
                  <a:srgbClr val="12065A"/>
                </a:solidFill>
                <a:latin typeface="Arial" pitchFamily="34" charset="0"/>
                <a:cs typeface="Arial" pitchFamily="34" charset="0"/>
              </a:rPr>
              <a:t> alanları dört yılda %14 oranında artmıştır. </a:t>
            </a:r>
          </a:p>
          <a:p>
            <a:pPr>
              <a:buFontTx/>
              <a:buNone/>
            </a:pPr>
            <a:r>
              <a:rPr lang="tr-TR" sz="2400" dirty="0">
                <a:solidFill>
                  <a:srgbClr val="12065A"/>
                </a:solidFill>
                <a:latin typeface="Arial" pitchFamily="34" charset="0"/>
                <a:cs typeface="Arial" pitchFamily="34" charset="0"/>
              </a:rPr>
              <a:t>		Daha önemlisi, hızlı bir modernizasyon süreci de yaşanmıştır. </a:t>
            </a:r>
            <a:endParaRPr lang="tr-TR" sz="2400" dirty="0" smtClean="0">
              <a:solidFill>
                <a:srgbClr val="12065A"/>
              </a:solidFill>
              <a:latin typeface="Arial" pitchFamily="34" charset="0"/>
              <a:cs typeface="Arial" pitchFamily="34" charset="0"/>
            </a:endParaRPr>
          </a:p>
          <a:p>
            <a:pPr>
              <a:buFontTx/>
              <a:buNone/>
            </a:pPr>
            <a:r>
              <a:rPr lang="tr-TR" sz="2400" dirty="0" smtClean="0">
                <a:solidFill>
                  <a:srgbClr val="12065A"/>
                </a:solidFill>
                <a:latin typeface="Arial" pitchFamily="34" charset="0"/>
                <a:cs typeface="Arial" pitchFamily="34" charset="0"/>
              </a:rPr>
              <a:t>		Bunda </a:t>
            </a:r>
            <a:r>
              <a:rPr lang="tr-TR" sz="2400" dirty="0">
                <a:solidFill>
                  <a:srgbClr val="12065A"/>
                </a:solidFill>
                <a:latin typeface="Arial" pitchFamily="34" charset="0"/>
                <a:cs typeface="Arial" pitchFamily="34" charset="0"/>
              </a:rPr>
              <a:t>iş dünyasının seracılığa artan ilgisi ve beraberinde getirdiği teknolojinin payı büyüktür. </a:t>
            </a:r>
          </a:p>
          <a:p>
            <a:pPr>
              <a:buFontTx/>
              <a:buNone/>
            </a:pPr>
            <a:r>
              <a:rPr lang="tr-TR" sz="2400" dirty="0">
                <a:solidFill>
                  <a:srgbClr val="12065A"/>
                </a:solidFill>
                <a:latin typeface="Arial" pitchFamily="34" charset="0"/>
                <a:cs typeface="Arial" pitchFamily="34" charset="0"/>
              </a:rPr>
              <a:t>		Üretim miktarındaki artışın, üretim alanındaki artışın çok daha üzerinde gerçekleşmesi bunun açık bir göstergesi olmaktadır. </a:t>
            </a:r>
          </a:p>
          <a:p>
            <a:pPr>
              <a:buFontTx/>
              <a:buNone/>
            </a:pPr>
            <a:r>
              <a:rPr lang="tr-TR" sz="2400" dirty="0">
                <a:solidFill>
                  <a:srgbClr val="12065A"/>
                </a:solidFill>
                <a:latin typeface="Arial" pitchFamily="34" charset="0"/>
                <a:cs typeface="Arial" pitchFamily="34" charset="0"/>
              </a:rPr>
              <a:t>		</a:t>
            </a:r>
            <a:br>
              <a:rPr lang="tr-TR" sz="2400" dirty="0">
                <a:solidFill>
                  <a:srgbClr val="12065A"/>
                </a:solidFill>
                <a:latin typeface="Arial" pitchFamily="34" charset="0"/>
                <a:cs typeface="Arial" pitchFamily="34" charset="0"/>
              </a:rPr>
            </a:br>
            <a:endParaRPr lang="tr-TR" sz="2400" dirty="0">
              <a:solidFill>
                <a:srgbClr val="12065A"/>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rgbClr val="03FDFD"/>
            </a:gs>
            <a:gs pos="39999">
              <a:srgbClr val="85C2FF"/>
            </a:gs>
            <a:gs pos="70000">
              <a:srgbClr val="C4D6EB"/>
            </a:gs>
            <a:gs pos="100000">
              <a:srgbClr val="FFEBFA"/>
            </a:gs>
          </a:gsLst>
          <a:lin ang="18900000" scaled="0"/>
        </a:gradFill>
        <a:effectLst/>
      </p:bgPr>
    </p:bg>
    <p:spTree>
      <p:nvGrpSpPr>
        <p:cNvPr id="1" name=""/>
        <p:cNvGrpSpPr/>
        <p:nvPr/>
      </p:nvGrpSpPr>
      <p:grpSpPr>
        <a:xfrm>
          <a:off x="0" y="0"/>
          <a:ext cx="0" cy="0"/>
          <a:chOff x="0" y="0"/>
          <a:chExt cx="0" cy="0"/>
        </a:xfrm>
      </p:grpSpPr>
      <p:pic>
        <p:nvPicPr>
          <p:cNvPr id="61444" name="Picture 4" descr="Image Hosted by ImageShack.us"/>
          <p:cNvPicPr>
            <a:picLocks noChangeAspect="1" noChangeArrowheads="1"/>
          </p:cNvPicPr>
          <p:nvPr/>
        </p:nvPicPr>
        <p:blipFill>
          <a:blip r:embed="rId2" cstate="print"/>
          <a:srcRect/>
          <a:stretch>
            <a:fillRect/>
          </a:stretch>
        </p:blipFill>
        <p:spPr bwMode="auto">
          <a:xfrm>
            <a:off x="467544" y="476672"/>
            <a:ext cx="8136903" cy="5328592"/>
          </a:xfrm>
          <a:prstGeom prst="rect">
            <a:avLst/>
          </a:prstGeom>
          <a:noFill/>
          <a:ln w="9525">
            <a:noFill/>
            <a:miter lim="800000"/>
            <a:headEnd/>
            <a:tailEnd/>
          </a:ln>
        </p:spPr>
      </p:pic>
      <p:sp>
        <p:nvSpPr>
          <p:cNvPr id="61445" name="Rectangle 5"/>
          <p:cNvSpPr>
            <a:spLocks noChangeArrowheads="1"/>
          </p:cNvSpPr>
          <p:nvPr/>
        </p:nvSpPr>
        <p:spPr bwMode="auto">
          <a:xfrm>
            <a:off x="611560" y="5877272"/>
            <a:ext cx="8172400" cy="369332"/>
          </a:xfrm>
          <a:prstGeom prst="rect">
            <a:avLst/>
          </a:prstGeom>
          <a:noFill/>
          <a:ln w="9525">
            <a:noFill/>
            <a:miter lim="800000"/>
            <a:headEnd/>
            <a:tailEnd/>
          </a:ln>
          <a:effectLst/>
        </p:spPr>
        <p:txBody>
          <a:bodyPr wrap="square">
            <a:spAutoFit/>
          </a:bodyPr>
          <a:lstStyle/>
          <a:p>
            <a:r>
              <a:rPr lang="tr-TR" b="1" dirty="0">
                <a:solidFill>
                  <a:srgbClr val="12065A"/>
                </a:solidFill>
                <a:latin typeface="Arial" pitchFamily="34" charset="0"/>
                <a:cs typeface="Arial" pitchFamily="34" charset="0"/>
              </a:rPr>
              <a:t>Şekil. Türkiye </a:t>
            </a:r>
            <a:r>
              <a:rPr lang="tr-TR" b="1" dirty="0" err="1">
                <a:solidFill>
                  <a:srgbClr val="12065A"/>
                </a:solidFill>
                <a:latin typeface="Arial" pitchFamily="34" charset="0"/>
                <a:cs typeface="Arial" pitchFamily="34" charset="0"/>
              </a:rPr>
              <a:t>örtüaltı</a:t>
            </a:r>
            <a:r>
              <a:rPr lang="tr-TR" b="1" dirty="0">
                <a:solidFill>
                  <a:srgbClr val="12065A"/>
                </a:solidFill>
                <a:latin typeface="Arial" pitchFamily="34" charset="0"/>
                <a:cs typeface="Arial" pitchFamily="34" charset="0"/>
              </a:rPr>
              <a:t> alanlarının </a:t>
            </a:r>
            <a:r>
              <a:rPr lang="tr-TR" b="1" dirty="0" err="1" smtClean="0">
                <a:solidFill>
                  <a:srgbClr val="12065A"/>
                </a:solidFill>
                <a:latin typeface="Arial" pitchFamily="34" charset="0"/>
                <a:cs typeface="Arial" pitchFamily="34" charset="0"/>
              </a:rPr>
              <a:t>örtüaltı</a:t>
            </a:r>
            <a:r>
              <a:rPr lang="tr-TR" b="1" dirty="0" smtClean="0">
                <a:solidFill>
                  <a:srgbClr val="12065A"/>
                </a:solidFill>
                <a:latin typeface="Arial" pitchFamily="34" charset="0"/>
                <a:cs typeface="Arial" pitchFamily="34" charset="0"/>
              </a:rPr>
              <a:t> sistemlerine göre dağılımı (%).</a:t>
            </a:r>
            <a:endParaRPr lang="tr-TR" sz="1400" b="1" dirty="0">
              <a:solidFill>
                <a:srgbClr val="12065A"/>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3"/>
          <p:cNvSpPr>
            <a:spLocks noGrp="1" noChangeArrowheads="1"/>
          </p:cNvSpPr>
          <p:nvPr>
            <p:ph idx="1"/>
          </p:nvPr>
        </p:nvSpPr>
        <p:spPr>
          <a:xfrm>
            <a:off x="251520" y="332656"/>
            <a:ext cx="8640960" cy="6264696"/>
          </a:xfrm>
        </p:spPr>
        <p:txBody>
          <a:bodyPr>
            <a:noAutofit/>
          </a:bodyPr>
          <a:lstStyle/>
          <a:p>
            <a:pPr indent="-468000">
              <a:lnSpc>
                <a:spcPts val="3000"/>
              </a:lnSpc>
              <a:buFontTx/>
              <a:buNone/>
            </a:pPr>
            <a:r>
              <a:rPr lang="tr-TR" sz="2400" dirty="0">
                <a:solidFill>
                  <a:srgbClr val="12065A"/>
                </a:solidFill>
                <a:latin typeface="Arial" pitchFamily="34" charset="0"/>
                <a:cs typeface="Arial" pitchFamily="34" charset="0"/>
              </a:rPr>
              <a:t>		</a:t>
            </a:r>
            <a:endParaRPr lang="tr-TR" sz="2400" dirty="0" smtClean="0">
              <a:solidFill>
                <a:srgbClr val="12065A"/>
              </a:solidFill>
              <a:latin typeface="Arial" pitchFamily="34" charset="0"/>
              <a:cs typeface="Arial" pitchFamily="34" charset="0"/>
            </a:endParaRPr>
          </a:p>
          <a:p>
            <a:pPr indent="-468000">
              <a:lnSpc>
                <a:spcPts val="3000"/>
              </a:lnSpc>
              <a:buFontTx/>
              <a:buNone/>
            </a:pPr>
            <a:r>
              <a:rPr lang="tr-TR" sz="2400" dirty="0" smtClean="0">
                <a:solidFill>
                  <a:srgbClr val="12065A"/>
                </a:solidFill>
                <a:latin typeface="Arial" pitchFamily="34" charset="0"/>
                <a:cs typeface="Arial" pitchFamily="34" charset="0"/>
              </a:rPr>
              <a:t>		Üretim girdilerinden tohumluk, gübre, sera örtü malzemesi hammaddesi, sulama, üretim ortam ve ekipman malzemesi temininde yurtdışından yapılan ithalatlar önemli olmaktadır.</a:t>
            </a:r>
          </a:p>
          <a:p>
            <a:pPr indent="-468000">
              <a:lnSpc>
                <a:spcPts val="3000"/>
              </a:lnSpc>
              <a:buFontTx/>
              <a:buNone/>
            </a:pPr>
            <a:r>
              <a:rPr lang="tr-TR" sz="2400" dirty="0" smtClean="0">
                <a:solidFill>
                  <a:srgbClr val="12065A"/>
                </a:solidFill>
                <a:latin typeface="Arial" pitchFamily="34" charset="0"/>
                <a:cs typeface="Arial" pitchFamily="34" charset="0"/>
              </a:rPr>
              <a:t>		Türkiye, bu girdilerin temininde farklı düzeylerde olmakla birlikte yabancı ülkelere bağımlı durumdadır.</a:t>
            </a:r>
            <a:br>
              <a:rPr lang="tr-TR" sz="2400" dirty="0" smtClean="0">
                <a:solidFill>
                  <a:srgbClr val="12065A"/>
                </a:solidFill>
                <a:latin typeface="Arial" pitchFamily="34" charset="0"/>
                <a:cs typeface="Arial" pitchFamily="34" charset="0"/>
              </a:rPr>
            </a:br>
            <a:r>
              <a:rPr lang="tr-TR" sz="2400" dirty="0" smtClean="0">
                <a:solidFill>
                  <a:srgbClr val="12065A"/>
                </a:solidFill>
                <a:latin typeface="Arial" pitchFamily="34" charset="0"/>
                <a:cs typeface="Arial" pitchFamily="34" charset="0"/>
              </a:rPr>
              <a:t>	Seracılıkta önemli sorunlardan birisi de dış pazarlama sorunudur. </a:t>
            </a:r>
          </a:p>
          <a:p>
            <a:pPr indent="-468000">
              <a:lnSpc>
                <a:spcPts val="3000"/>
              </a:lnSpc>
              <a:buFontTx/>
              <a:buNone/>
            </a:pPr>
            <a:r>
              <a:rPr lang="tr-TR" sz="2400" dirty="0" smtClean="0">
                <a:solidFill>
                  <a:srgbClr val="12065A"/>
                </a:solidFill>
                <a:latin typeface="Arial" pitchFamily="34" charset="0"/>
                <a:cs typeface="Arial" pitchFamily="34" charset="0"/>
              </a:rPr>
              <a:t>		İhracatın ve dış pazarlardaki rekabet gücümüzün artırılabilmesi için hedef pazar koşulları ve isteklerini dikkate alarak üretim planının buna göre yapılması ve sera ürünlerinde tüketici sağlığı açısından güvenilir bir üretimin sağlanması zorunlu olmaktadır.</a:t>
            </a:r>
          </a:p>
          <a:p>
            <a:pPr indent="-468000">
              <a:lnSpc>
                <a:spcPts val="3000"/>
              </a:lnSpc>
              <a:buFontTx/>
              <a:buNone/>
            </a:pPr>
            <a:r>
              <a:rPr lang="tr-TR" sz="2400" dirty="0" smtClean="0">
                <a:solidFill>
                  <a:srgbClr val="12065A"/>
                </a:solidFill>
                <a:latin typeface="Arial" pitchFamily="34" charset="0"/>
                <a:cs typeface="Arial" pitchFamily="34" charset="0"/>
              </a:rPr>
              <a:t>		</a:t>
            </a:r>
            <a:endParaRPr lang="tr-TR" sz="2400" dirty="0">
              <a:solidFill>
                <a:srgbClr val="12065A"/>
              </a:solidFill>
              <a:latin typeface="Arial" pitchFamily="34" charset="0"/>
              <a:cs typeface="Arial" pitchFamily="34" charset="0"/>
            </a:endParaRPr>
          </a:p>
          <a:p>
            <a:pPr indent="-468000">
              <a:lnSpc>
                <a:spcPts val="3000"/>
              </a:lnSpc>
              <a:buFontTx/>
              <a:buNone/>
            </a:pPr>
            <a:r>
              <a:rPr lang="tr-TR" sz="2400" dirty="0">
                <a:solidFill>
                  <a:srgbClr val="12065A"/>
                </a:solidFill>
                <a:latin typeface="Arial" pitchFamily="34" charset="0"/>
                <a:cs typeface="Arial" pitchFamily="34" charset="0"/>
              </a:rPr>
              <a:t>		</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02920" y="530352"/>
            <a:ext cx="8183880" cy="5418928"/>
          </a:xfrm>
        </p:spPr>
        <p:txBody>
          <a:bodyPr>
            <a:normAutofit/>
          </a:bodyPr>
          <a:lstStyle/>
          <a:p>
            <a:pPr>
              <a:buNone/>
            </a:pPr>
            <a:endParaRPr lang="tr-TR" sz="2400" dirty="0" smtClean="0">
              <a:solidFill>
                <a:srgbClr val="12065A"/>
              </a:solidFill>
              <a:latin typeface="Arial" pitchFamily="34" charset="0"/>
              <a:cs typeface="Arial" pitchFamily="34" charset="0"/>
            </a:endParaRPr>
          </a:p>
          <a:p>
            <a:pPr>
              <a:buNone/>
            </a:pPr>
            <a:r>
              <a:rPr lang="tr-TR" sz="2400" dirty="0" smtClean="0">
                <a:solidFill>
                  <a:srgbClr val="12065A"/>
                </a:solidFill>
                <a:latin typeface="Arial" pitchFamily="34" charset="0"/>
                <a:cs typeface="Arial" pitchFamily="34" charset="0"/>
              </a:rPr>
              <a:t>		Sera alanlarımızın % 95'inde sebze (genelde yazlık sebzeler), % 4'ünde süs bitkileri (özellikle kesme çiçek) ve % 1'inde ise meyve türleri (özellikle muz ve çilek) yetiştirilmektedir.</a:t>
            </a:r>
            <a:endParaRPr lang="tr-TR" sz="2400" dirty="0">
              <a:solidFill>
                <a:srgbClr val="12065A"/>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2" name="Picture 4" descr="Image Hosted by ImageShack.us"/>
          <p:cNvPicPr>
            <a:picLocks noChangeAspect="1" noChangeArrowheads="1"/>
          </p:cNvPicPr>
          <p:nvPr/>
        </p:nvPicPr>
        <p:blipFill>
          <a:blip r:embed="rId2" cstate="print"/>
          <a:srcRect/>
          <a:stretch>
            <a:fillRect/>
          </a:stretch>
        </p:blipFill>
        <p:spPr bwMode="auto">
          <a:xfrm>
            <a:off x="467544" y="476672"/>
            <a:ext cx="8208912" cy="5400600"/>
          </a:xfrm>
          <a:prstGeom prst="rect">
            <a:avLst/>
          </a:prstGeom>
          <a:noFill/>
          <a:ln w="9525">
            <a:noFill/>
            <a:miter lim="800000"/>
            <a:headEnd/>
            <a:tailEnd/>
          </a:ln>
        </p:spPr>
      </p:pic>
      <p:sp>
        <p:nvSpPr>
          <p:cNvPr id="63493" name="Rectangle 5"/>
          <p:cNvSpPr>
            <a:spLocks noChangeArrowheads="1"/>
          </p:cNvSpPr>
          <p:nvPr/>
        </p:nvSpPr>
        <p:spPr bwMode="auto">
          <a:xfrm>
            <a:off x="1331640" y="6021288"/>
            <a:ext cx="5314275" cy="369332"/>
          </a:xfrm>
          <a:prstGeom prst="rect">
            <a:avLst/>
          </a:prstGeom>
          <a:noFill/>
          <a:ln w="9525">
            <a:noFill/>
            <a:miter lim="800000"/>
            <a:headEnd/>
            <a:tailEnd/>
          </a:ln>
          <a:effectLst/>
        </p:spPr>
        <p:txBody>
          <a:bodyPr wrap="none">
            <a:spAutoFit/>
          </a:bodyPr>
          <a:lstStyle/>
          <a:p>
            <a:r>
              <a:rPr lang="tr-TR" b="1" dirty="0">
                <a:solidFill>
                  <a:srgbClr val="12065A"/>
                </a:solidFill>
                <a:latin typeface="Arial" pitchFamily="34" charset="0"/>
                <a:cs typeface="Arial" pitchFamily="34" charset="0"/>
              </a:rPr>
              <a:t>Şekil. Seralarda ürün yetiştiriciliği dağılımı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Tablo"/>
          <p:cNvGraphicFramePr>
            <a:graphicFrameLocks noGrp="1"/>
          </p:cNvGraphicFramePr>
          <p:nvPr/>
        </p:nvGraphicFramePr>
        <p:xfrm>
          <a:off x="467544" y="476672"/>
          <a:ext cx="8208912" cy="5400600"/>
        </p:xfrm>
        <a:graphic>
          <a:graphicData uri="http://schemas.openxmlformats.org/drawingml/2006/table">
            <a:tbl>
              <a:tblPr firstRow="1" bandRow="1">
                <a:tableStyleId>{5C22544A-7EE6-4342-B048-85BDC9FD1C3A}</a:tableStyleId>
              </a:tblPr>
              <a:tblGrid>
                <a:gridCol w="1368152"/>
                <a:gridCol w="1368152"/>
                <a:gridCol w="1368152"/>
                <a:gridCol w="1368152"/>
                <a:gridCol w="1368152"/>
                <a:gridCol w="1368152"/>
              </a:tblGrid>
              <a:tr h="1389202">
                <a:tc gridSpan="6">
                  <a:txBody>
                    <a:bodyPr/>
                    <a:lstStyle/>
                    <a:p>
                      <a:endParaRPr lang="tr-TR" sz="2000" b="1" dirty="0" smtClean="0">
                        <a:solidFill>
                          <a:srgbClr val="12065A"/>
                        </a:solidFill>
                        <a:latin typeface="Arial" pitchFamily="34" charset="0"/>
                        <a:cs typeface="Arial" pitchFamily="34" charset="0"/>
                      </a:endParaRPr>
                    </a:p>
                    <a:p>
                      <a:r>
                        <a:rPr lang="tr-TR" sz="2000" b="1" dirty="0" smtClean="0">
                          <a:solidFill>
                            <a:schemeClr val="bg1"/>
                          </a:solidFill>
                          <a:latin typeface="Arial" pitchFamily="34" charset="0"/>
                          <a:cs typeface="Arial" pitchFamily="34" charset="0"/>
                        </a:rPr>
                        <a:t>Türkiye </a:t>
                      </a:r>
                      <a:r>
                        <a:rPr lang="tr-TR" sz="2000" b="1" dirty="0" err="1" smtClean="0">
                          <a:solidFill>
                            <a:schemeClr val="bg1"/>
                          </a:solidFill>
                          <a:latin typeface="Arial" pitchFamily="34" charset="0"/>
                          <a:cs typeface="Arial" pitchFamily="34" charset="0"/>
                        </a:rPr>
                        <a:t>Örtüaltı</a:t>
                      </a:r>
                      <a:r>
                        <a:rPr lang="tr-TR" sz="2000" b="1" dirty="0" smtClean="0">
                          <a:solidFill>
                            <a:schemeClr val="bg1"/>
                          </a:solidFill>
                          <a:latin typeface="Arial" pitchFamily="34" charset="0"/>
                          <a:cs typeface="Arial" pitchFamily="34" charset="0"/>
                        </a:rPr>
                        <a:t> alanı artış değerlendirmesi (ha)</a:t>
                      </a:r>
                      <a:endParaRPr lang="tr-TR" sz="2000" b="1" dirty="0">
                        <a:solidFill>
                          <a:schemeClr val="bg1"/>
                        </a:solidFill>
                        <a:latin typeface="Arial" pitchFamily="34" charset="0"/>
                        <a:cs typeface="Arial" pitchFamily="34" charset="0"/>
                      </a:endParaRPr>
                    </a:p>
                  </a:txBody>
                  <a:tcPr/>
                </a:tc>
                <a:tc hMerge="1">
                  <a:txBody>
                    <a:bodyPr/>
                    <a:lstStyle/>
                    <a:p>
                      <a:endParaRPr lang="tr-TR" dirty="0"/>
                    </a:p>
                  </a:txBody>
                  <a:tcPr/>
                </a:tc>
                <a:tc hMerge="1">
                  <a:txBody>
                    <a:bodyPr/>
                    <a:lstStyle/>
                    <a:p>
                      <a:endParaRPr lang="tr-TR" dirty="0"/>
                    </a:p>
                  </a:txBody>
                  <a:tcPr/>
                </a:tc>
                <a:tc hMerge="1">
                  <a:txBody>
                    <a:bodyPr/>
                    <a:lstStyle/>
                    <a:p>
                      <a:endParaRPr lang="tr-TR" dirty="0"/>
                    </a:p>
                  </a:txBody>
                  <a:tcPr/>
                </a:tc>
                <a:tc hMerge="1">
                  <a:txBody>
                    <a:bodyPr/>
                    <a:lstStyle/>
                    <a:p>
                      <a:endParaRPr lang="tr-TR" dirty="0"/>
                    </a:p>
                  </a:txBody>
                  <a:tcPr/>
                </a:tc>
                <a:tc hMerge="1">
                  <a:txBody>
                    <a:bodyPr/>
                    <a:lstStyle/>
                    <a:p>
                      <a:endParaRPr lang="tr-TR" dirty="0"/>
                    </a:p>
                  </a:txBody>
                  <a:tcPr/>
                </a:tc>
              </a:tr>
              <a:tr h="1418288">
                <a:tc>
                  <a:txBody>
                    <a:bodyPr/>
                    <a:lstStyle/>
                    <a:p>
                      <a:endParaRPr lang="tr-TR" sz="2000" b="1" dirty="0" smtClean="0">
                        <a:solidFill>
                          <a:srgbClr val="12065A"/>
                        </a:solidFill>
                        <a:latin typeface="Arial" pitchFamily="34" charset="0"/>
                        <a:cs typeface="Arial" pitchFamily="34" charset="0"/>
                      </a:endParaRPr>
                    </a:p>
                    <a:p>
                      <a:r>
                        <a:rPr lang="tr-TR" sz="2000" b="1" dirty="0" smtClean="0">
                          <a:solidFill>
                            <a:srgbClr val="12065A"/>
                          </a:solidFill>
                          <a:latin typeface="Arial" pitchFamily="34" charset="0"/>
                          <a:cs typeface="Arial" pitchFamily="34" charset="0"/>
                        </a:rPr>
                        <a:t>Yıl</a:t>
                      </a:r>
                      <a:endParaRPr lang="tr-TR" sz="2000" b="1" dirty="0">
                        <a:solidFill>
                          <a:srgbClr val="12065A"/>
                        </a:solidFill>
                        <a:latin typeface="Arial" pitchFamily="34" charset="0"/>
                        <a:cs typeface="Arial" pitchFamily="34" charset="0"/>
                      </a:endParaRPr>
                    </a:p>
                  </a:txBody>
                  <a:tcPr/>
                </a:tc>
                <a:tc>
                  <a:txBody>
                    <a:bodyPr/>
                    <a:lstStyle/>
                    <a:p>
                      <a:pPr algn="ctr"/>
                      <a:endParaRPr lang="tr-TR" sz="2000" b="1" dirty="0" smtClean="0">
                        <a:solidFill>
                          <a:srgbClr val="12065A"/>
                        </a:solidFill>
                        <a:latin typeface="Arial" pitchFamily="34" charset="0"/>
                        <a:cs typeface="Arial" pitchFamily="34" charset="0"/>
                      </a:endParaRPr>
                    </a:p>
                    <a:p>
                      <a:pPr algn="ctr"/>
                      <a:r>
                        <a:rPr lang="tr-TR" sz="2000" b="1" dirty="0" smtClean="0">
                          <a:solidFill>
                            <a:srgbClr val="12065A"/>
                          </a:solidFill>
                          <a:latin typeface="Arial" pitchFamily="34" charset="0"/>
                          <a:cs typeface="Arial" pitchFamily="34" charset="0"/>
                        </a:rPr>
                        <a:t>Cam Sera</a:t>
                      </a:r>
                      <a:endParaRPr lang="tr-TR" sz="2000" b="1" dirty="0">
                        <a:solidFill>
                          <a:srgbClr val="12065A"/>
                        </a:solidFill>
                        <a:latin typeface="Arial" pitchFamily="34" charset="0"/>
                        <a:cs typeface="Arial" pitchFamily="34" charset="0"/>
                      </a:endParaRPr>
                    </a:p>
                  </a:txBody>
                  <a:tcPr/>
                </a:tc>
                <a:tc>
                  <a:txBody>
                    <a:bodyPr/>
                    <a:lstStyle/>
                    <a:p>
                      <a:pPr algn="ctr"/>
                      <a:endParaRPr lang="tr-TR" sz="2000" b="1" dirty="0" smtClean="0">
                        <a:solidFill>
                          <a:srgbClr val="12065A"/>
                        </a:solidFill>
                        <a:latin typeface="Arial" pitchFamily="34" charset="0"/>
                        <a:cs typeface="Arial" pitchFamily="34" charset="0"/>
                      </a:endParaRPr>
                    </a:p>
                    <a:p>
                      <a:pPr algn="ctr"/>
                      <a:r>
                        <a:rPr lang="tr-TR" sz="2000" b="1" dirty="0" smtClean="0">
                          <a:solidFill>
                            <a:srgbClr val="12065A"/>
                          </a:solidFill>
                          <a:latin typeface="Arial" pitchFamily="34" charset="0"/>
                          <a:cs typeface="Arial" pitchFamily="34" charset="0"/>
                        </a:rPr>
                        <a:t>Plastik Sera</a:t>
                      </a:r>
                      <a:endParaRPr lang="tr-TR" sz="2000" b="1" dirty="0">
                        <a:solidFill>
                          <a:srgbClr val="12065A"/>
                        </a:solidFill>
                        <a:latin typeface="Arial" pitchFamily="34" charset="0"/>
                        <a:cs typeface="Arial" pitchFamily="34" charset="0"/>
                      </a:endParaRPr>
                    </a:p>
                  </a:txBody>
                  <a:tcPr/>
                </a:tc>
                <a:tc>
                  <a:txBody>
                    <a:bodyPr/>
                    <a:lstStyle/>
                    <a:p>
                      <a:pPr algn="ctr"/>
                      <a:endParaRPr lang="tr-TR" sz="2000" b="1" dirty="0" smtClean="0">
                        <a:solidFill>
                          <a:srgbClr val="12065A"/>
                        </a:solidFill>
                        <a:latin typeface="Arial" pitchFamily="34" charset="0"/>
                        <a:cs typeface="Arial" pitchFamily="34" charset="0"/>
                      </a:endParaRPr>
                    </a:p>
                    <a:p>
                      <a:pPr algn="ctr"/>
                      <a:r>
                        <a:rPr lang="tr-TR" sz="2000" b="1" dirty="0" smtClean="0">
                          <a:solidFill>
                            <a:srgbClr val="12065A"/>
                          </a:solidFill>
                          <a:latin typeface="Arial" pitchFamily="34" charset="0"/>
                          <a:cs typeface="Arial" pitchFamily="34" charset="0"/>
                        </a:rPr>
                        <a:t>Toplam Sera</a:t>
                      </a:r>
                      <a:endParaRPr lang="tr-TR" sz="2000" b="1" dirty="0">
                        <a:solidFill>
                          <a:srgbClr val="12065A"/>
                        </a:solidFill>
                        <a:latin typeface="Arial" pitchFamily="34" charset="0"/>
                        <a:cs typeface="Arial" pitchFamily="34" charset="0"/>
                      </a:endParaRPr>
                    </a:p>
                  </a:txBody>
                  <a:tcPr/>
                </a:tc>
                <a:tc>
                  <a:txBody>
                    <a:bodyPr/>
                    <a:lstStyle/>
                    <a:p>
                      <a:pPr algn="ctr"/>
                      <a:endParaRPr lang="tr-TR" sz="2000" b="1" dirty="0" smtClean="0">
                        <a:solidFill>
                          <a:srgbClr val="12065A"/>
                        </a:solidFill>
                        <a:latin typeface="Arial" pitchFamily="34" charset="0"/>
                        <a:cs typeface="Arial" pitchFamily="34" charset="0"/>
                      </a:endParaRPr>
                    </a:p>
                    <a:p>
                      <a:pPr algn="ctr"/>
                      <a:r>
                        <a:rPr lang="tr-TR" sz="2000" b="1" dirty="0" smtClean="0">
                          <a:solidFill>
                            <a:srgbClr val="12065A"/>
                          </a:solidFill>
                          <a:latin typeface="Arial" pitchFamily="34" charset="0"/>
                          <a:cs typeface="Arial" pitchFamily="34" charset="0"/>
                        </a:rPr>
                        <a:t>Alçak Tünel</a:t>
                      </a:r>
                      <a:endParaRPr lang="tr-TR" sz="2000" b="1" dirty="0">
                        <a:solidFill>
                          <a:srgbClr val="12065A"/>
                        </a:solidFill>
                        <a:latin typeface="Arial" pitchFamily="34" charset="0"/>
                        <a:cs typeface="Arial" pitchFamily="34" charset="0"/>
                      </a:endParaRPr>
                    </a:p>
                  </a:txBody>
                  <a:tcPr/>
                </a:tc>
                <a:tc>
                  <a:txBody>
                    <a:bodyPr/>
                    <a:lstStyle/>
                    <a:p>
                      <a:pPr algn="ctr"/>
                      <a:endParaRPr lang="tr-TR" sz="2000" b="1" dirty="0" smtClean="0">
                        <a:solidFill>
                          <a:srgbClr val="12065A"/>
                        </a:solidFill>
                        <a:latin typeface="Arial" pitchFamily="34" charset="0"/>
                        <a:cs typeface="Arial" pitchFamily="34" charset="0"/>
                      </a:endParaRPr>
                    </a:p>
                    <a:p>
                      <a:pPr algn="ctr"/>
                      <a:r>
                        <a:rPr lang="tr-TR" sz="2000" b="1" dirty="0" smtClean="0">
                          <a:solidFill>
                            <a:srgbClr val="12065A"/>
                          </a:solidFill>
                          <a:latin typeface="Arial" pitchFamily="34" charset="0"/>
                          <a:cs typeface="Arial" pitchFamily="34" charset="0"/>
                        </a:rPr>
                        <a:t>Toplam </a:t>
                      </a:r>
                      <a:r>
                        <a:rPr lang="tr-TR" sz="2000" b="1" dirty="0" err="1" smtClean="0">
                          <a:solidFill>
                            <a:srgbClr val="12065A"/>
                          </a:solidFill>
                          <a:latin typeface="Arial" pitchFamily="34" charset="0"/>
                          <a:cs typeface="Arial" pitchFamily="34" charset="0"/>
                        </a:rPr>
                        <a:t>Örtüaltı</a:t>
                      </a:r>
                      <a:r>
                        <a:rPr lang="tr-TR" sz="2000" b="1" dirty="0" smtClean="0">
                          <a:solidFill>
                            <a:srgbClr val="12065A"/>
                          </a:solidFill>
                          <a:latin typeface="Arial" pitchFamily="34" charset="0"/>
                          <a:cs typeface="Arial" pitchFamily="34" charset="0"/>
                        </a:rPr>
                        <a:t> Alanı</a:t>
                      </a:r>
                      <a:endParaRPr lang="tr-TR" sz="2000" b="1" dirty="0">
                        <a:solidFill>
                          <a:srgbClr val="12065A"/>
                        </a:solidFill>
                        <a:latin typeface="Arial" pitchFamily="34" charset="0"/>
                        <a:cs typeface="Arial" pitchFamily="34" charset="0"/>
                      </a:endParaRPr>
                    </a:p>
                  </a:txBody>
                  <a:tcPr/>
                </a:tc>
              </a:tr>
              <a:tr h="864370">
                <a:tc>
                  <a:txBody>
                    <a:bodyPr/>
                    <a:lstStyle/>
                    <a:p>
                      <a:r>
                        <a:rPr lang="tr-TR" sz="2000" b="1" dirty="0" smtClean="0">
                          <a:solidFill>
                            <a:srgbClr val="12065A"/>
                          </a:solidFill>
                          <a:latin typeface="Arial" pitchFamily="34" charset="0"/>
                          <a:cs typeface="Arial" pitchFamily="34" charset="0"/>
                        </a:rPr>
                        <a:t>2010</a:t>
                      </a:r>
                      <a:endParaRPr lang="tr-TR" sz="2000" b="1" dirty="0">
                        <a:solidFill>
                          <a:srgbClr val="12065A"/>
                        </a:solidFill>
                        <a:latin typeface="Arial" pitchFamily="34" charset="0"/>
                        <a:cs typeface="Arial" pitchFamily="34" charset="0"/>
                      </a:endParaRPr>
                    </a:p>
                  </a:txBody>
                  <a:tcPr/>
                </a:tc>
                <a:tc>
                  <a:txBody>
                    <a:bodyPr/>
                    <a:lstStyle/>
                    <a:p>
                      <a:pPr algn="ctr"/>
                      <a:r>
                        <a:rPr lang="tr-TR" sz="2000" b="1" dirty="0" smtClean="0">
                          <a:solidFill>
                            <a:srgbClr val="12065A"/>
                          </a:solidFill>
                          <a:latin typeface="Arial" pitchFamily="34" charset="0"/>
                          <a:cs typeface="Arial" pitchFamily="34" charset="0"/>
                        </a:rPr>
                        <a:t>5414.3</a:t>
                      </a:r>
                      <a:endParaRPr lang="tr-TR" sz="2000" b="1" dirty="0">
                        <a:solidFill>
                          <a:srgbClr val="12065A"/>
                        </a:solidFill>
                        <a:latin typeface="Arial" pitchFamily="34" charset="0"/>
                        <a:cs typeface="Arial" pitchFamily="34" charset="0"/>
                      </a:endParaRPr>
                    </a:p>
                  </a:txBody>
                  <a:tcPr/>
                </a:tc>
                <a:tc>
                  <a:txBody>
                    <a:bodyPr/>
                    <a:lstStyle/>
                    <a:p>
                      <a:pPr algn="ctr"/>
                      <a:r>
                        <a:rPr lang="tr-TR" sz="2000" b="1" dirty="0" smtClean="0">
                          <a:solidFill>
                            <a:srgbClr val="12065A"/>
                          </a:solidFill>
                          <a:latin typeface="Arial" pitchFamily="34" charset="0"/>
                          <a:cs typeface="Arial" pitchFamily="34" charset="0"/>
                        </a:rPr>
                        <a:t>17462.3</a:t>
                      </a:r>
                      <a:endParaRPr lang="tr-TR" sz="2000" b="1" dirty="0">
                        <a:solidFill>
                          <a:srgbClr val="12065A"/>
                        </a:solidFill>
                        <a:latin typeface="Arial" pitchFamily="34" charset="0"/>
                        <a:cs typeface="Arial" pitchFamily="34" charset="0"/>
                      </a:endParaRPr>
                    </a:p>
                  </a:txBody>
                  <a:tcPr/>
                </a:tc>
                <a:tc>
                  <a:txBody>
                    <a:bodyPr/>
                    <a:lstStyle/>
                    <a:p>
                      <a:pPr algn="ctr"/>
                      <a:r>
                        <a:rPr lang="tr-TR" sz="2000" b="1" dirty="0" smtClean="0">
                          <a:solidFill>
                            <a:srgbClr val="12065A"/>
                          </a:solidFill>
                          <a:latin typeface="Arial" pitchFamily="34" charset="0"/>
                          <a:cs typeface="Arial" pitchFamily="34" charset="0"/>
                        </a:rPr>
                        <a:t>22846.8</a:t>
                      </a:r>
                      <a:endParaRPr lang="tr-TR" sz="2000" b="1" dirty="0">
                        <a:solidFill>
                          <a:srgbClr val="12065A"/>
                        </a:solidFill>
                        <a:latin typeface="Arial" pitchFamily="34" charset="0"/>
                        <a:cs typeface="Arial" pitchFamily="34" charset="0"/>
                      </a:endParaRPr>
                    </a:p>
                  </a:txBody>
                  <a:tcPr/>
                </a:tc>
                <a:tc>
                  <a:txBody>
                    <a:bodyPr/>
                    <a:lstStyle/>
                    <a:p>
                      <a:pPr algn="ctr"/>
                      <a:r>
                        <a:rPr lang="tr-TR" sz="2000" b="1" dirty="0" smtClean="0">
                          <a:solidFill>
                            <a:srgbClr val="12065A"/>
                          </a:solidFill>
                          <a:latin typeface="Arial" pitchFamily="34" charset="0"/>
                          <a:cs typeface="Arial" pitchFamily="34" charset="0"/>
                        </a:rPr>
                        <a:t>42949.7</a:t>
                      </a:r>
                      <a:endParaRPr lang="tr-TR" sz="2000" b="1" dirty="0">
                        <a:solidFill>
                          <a:srgbClr val="12065A"/>
                        </a:solidFill>
                        <a:latin typeface="Arial" pitchFamily="34" charset="0"/>
                        <a:cs typeface="Arial" pitchFamily="34" charset="0"/>
                      </a:endParaRPr>
                    </a:p>
                  </a:txBody>
                  <a:tcPr/>
                </a:tc>
                <a:tc>
                  <a:txBody>
                    <a:bodyPr/>
                    <a:lstStyle/>
                    <a:p>
                      <a:pPr algn="ctr"/>
                      <a:r>
                        <a:rPr lang="tr-TR" sz="2000" b="1" dirty="0" smtClean="0">
                          <a:solidFill>
                            <a:srgbClr val="12065A"/>
                          </a:solidFill>
                          <a:latin typeface="Arial" pitchFamily="34" charset="0"/>
                          <a:cs typeface="Arial" pitchFamily="34" charset="0"/>
                        </a:rPr>
                        <a:t>65795.5</a:t>
                      </a:r>
                      <a:endParaRPr lang="tr-TR" sz="2000" b="1" dirty="0">
                        <a:solidFill>
                          <a:srgbClr val="12065A"/>
                        </a:solidFill>
                        <a:latin typeface="Arial" pitchFamily="34" charset="0"/>
                        <a:cs typeface="Arial" pitchFamily="34" charset="0"/>
                      </a:endParaRPr>
                    </a:p>
                  </a:txBody>
                  <a:tcPr/>
                </a:tc>
              </a:tr>
              <a:tr h="864370">
                <a:tc>
                  <a:txBody>
                    <a:bodyPr/>
                    <a:lstStyle/>
                    <a:p>
                      <a:r>
                        <a:rPr lang="tr-TR" sz="2000" b="1" dirty="0" smtClean="0">
                          <a:solidFill>
                            <a:srgbClr val="12065A"/>
                          </a:solidFill>
                          <a:latin typeface="Arial" pitchFamily="34" charset="0"/>
                          <a:cs typeface="Arial" pitchFamily="34" charset="0"/>
                        </a:rPr>
                        <a:t>2015</a:t>
                      </a:r>
                      <a:endParaRPr lang="tr-TR" sz="2000" b="1" dirty="0">
                        <a:solidFill>
                          <a:srgbClr val="12065A"/>
                        </a:solidFill>
                        <a:latin typeface="Arial" pitchFamily="34" charset="0"/>
                        <a:cs typeface="Arial" pitchFamily="34" charset="0"/>
                      </a:endParaRPr>
                    </a:p>
                  </a:txBody>
                  <a:tcPr/>
                </a:tc>
                <a:tc>
                  <a:txBody>
                    <a:bodyPr/>
                    <a:lstStyle/>
                    <a:p>
                      <a:pPr algn="ctr"/>
                      <a:r>
                        <a:rPr lang="tr-TR" sz="2000" b="1" dirty="0" smtClean="0">
                          <a:solidFill>
                            <a:srgbClr val="12065A"/>
                          </a:solidFill>
                          <a:latin typeface="Arial" pitchFamily="34" charset="0"/>
                          <a:cs typeface="Arial" pitchFamily="34" charset="0"/>
                        </a:rPr>
                        <a:t>6204.5</a:t>
                      </a:r>
                      <a:endParaRPr lang="tr-TR" sz="2000" b="1" dirty="0">
                        <a:solidFill>
                          <a:srgbClr val="12065A"/>
                        </a:solidFill>
                        <a:latin typeface="Arial" pitchFamily="34" charset="0"/>
                        <a:cs typeface="Arial" pitchFamily="34" charset="0"/>
                      </a:endParaRPr>
                    </a:p>
                  </a:txBody>
                  <a:tcPr/>
                </a:tc>
                <a:tc>
                  <a:txBody>
                    <a:bodyPr/>
                    <a:lstStyle/>
                    <a:p>
                      <a:pPr algn="ctr"/>
                      <a:r>
                        <a:rPr lang="tr-TR" sz="2000" b="1" dirty="0" smtClean="0">
                          <a:solidFill>
                            <a:srgbClr val="12065A"/>
                          </a:solidFill>
                          <a:latin typeface="Arial" pitchFamily="34" charset="0"/>
                          <a:cs typeface="Arial" pitchFamily="34" charset="0"/>
                        </a:rPr>
                        <a:t>19589.3</a:t>
                      </a:r>
                      <a:endParaRPr lang="tr-TR" sz="2000" b="1" dirty="0">
                        <a:solidFill>
                          <a:srgbClr val="12065A"/>
                        </a:solidFill>
                        <a:latin typeface="Arial" pitchFamily="34" charset="0"/>
                        <a:cs typeface="Arial" pitchFamily="34" charset="0"/>
                      </a:endParaRPr>
                    </a:p>
                  </a:txBody>
                  <a:tcPr/>
                </a:tc>
                <a:tc>
                  <a:txBody>
                    <a:bodyPr/>
                    <a:lstStyle/>
                    <a:p>
                      <a:pPr algn="ctr"/>
                      <a:r>
                        <a:rPr lang="tr-TR" sz="2000" b="1" dirty="0" smtClean="0">
                          <a:solidFill>
                            <a:srgbClr val="12065A"/>
                          </a:solidFill>
                          <a:latin typeface="Arial" pitchFamily="34" charset="0"/>
                          <a:cs typeface="Arial" pitchFamily="34" charset="0"/>
                        </a:rPr>
                        <a:t>25755.9</a:t>
                      </a:r>
                      <a:endParaRPr lang="tr-TR" sz="2000" b="1" dirty="0">
                        <a:solidFill>
                          <a:srgbClr val="12065A"/>
                        </a:solidFill>
                        <a:latin typeface="Arial" pitchFamily="34" charset="0"/>
                        <a:cs typeface="Arial" pitchFamily="34" charset="0"/>
                      </a:endParaRPr>
                    </a:p>
                  </a:txBody>
                  <a:tcPr/>
                </a:tc>
                <a:tc>
                  <a:txBody>
                    <a:bodyPr/>
                    <a:lstStyle/>
                    <a:p>
                      <a:pPr algn="ctr"/>
                      <a:r>
                        <a:rPr lang="tr-TR" sz="2000" b="1" dirty="0" smtClean="0">
                          <a:solidFill>
                            <a:srgbClr val="12065A"/>
                          </a:solidFill>
                          <a:latin typeface="Arial" pitchFamily="34" charset="0"/>
                          <a:cs typeface="Arial" pitchFamily="34" charset="0"/>
                        </a:rPr>
                        <a:t>49260.8</a:t>
                      </a:r>
                      <a:endParaRPr lang="tr-TR" sz="2000" b="1" dirty="0">
                        <a:solidFill>
                          <a:srgbClr val="12065A"/>
                        </a:solidFill>
                        <a:latin typeface="Arial" pitchFamily="34" charset="0"/>
                        <a:cs typeface="Arial" pitchFamily="34" charset="0"/>
                      </a:endParaRPr>
                    </a:p>
                  </a:txBody>
                  <a:tcPr/>
                </a:tc>
                <a:tc>
                  <a:txBody>
                    <a:bodyPr/>
                    <a:lstStyle/>
                    <a:p>
                      <a:pPr algn="ctr"/>
                      <a:r>
                        <a:rPr lang="tr-TR" sz="2000" b="1" dirty="0" smtClean="0">
                          <a:solidFill>
                            <a:srgbClr val="12065A"/>
                          </a:solidFill>
                          <a:latin typeface="Arial" pitchFamily="34" charset="0"/>
                          <a:cs typeface="Arial" pitchFamily="34" charset="0"/>
                        </a:rPr>
                        <a:t>75015.5</a:t>
                      </a:r>
                      <a:endParaRPr lang="tr-TR" sz="2000" b="1" dirty="0">
                        <a:solidFill>
                          <a:srgbClr val="12065A"/>
                        </a:solidFill>
                        <a:latin typeface="Arial" pitchFamily="34" charset="0"/>
                        <a:cs typeface="Arial" pitchFamily="34" charset="0"/>
                      </a:endParaRPr>
                    </a:p>
                  </a:txBody>
                  <a:tcPr/>
                </a:tc>
              </a:tr>
              <a:tr h="864370">
                <a:tc>
                  <a:txBody>
                    <a:bodyPr/>
                    <a:lstStyle/>
                    <a:p>
                      <a:r>
                        <a:rPr lang="tr-TR" sz="2000" b="1" dirty="0" smtClean="0">
                          <a:solidFill>
                            <a:srgbClr val="12065A"/>
                          </a:solidFill>
                          <a:latin typeface="Arial" pitchFamily="34" charset="0"/>
                          <a:cs typeface="Arial" pitchFamily="34" charset="0"/>
                        </a:rPr>
                        <a:t>2020</a:t>
                      </a:r>
                      <a:endParaRPr lang="tr-TR" sz="2000" b="1" dirty="0">
                        <a:solidFill>
                          <a:srgbClr val="12065A"/>
                        </a:solidFill>
                        <a:latin typeface="Arial" pitchFamily="34" charset="0"/>
                        <a:cs typeface="Arial" pitchFamily="34" charset="0"/>
                      </a:endParaRPr>
                    </a:p>
                  </a:txBody>
                  <a:tcPr/>
                </a:tc>
                <a:tc>
                  <a:txBody>
                    <a:bodyPr/>
                    <a:lstStyle/>
                    <a:p>
                      <a:pPr algn="ctr"/>
                      <a:r>
                        <a:rPr lang="tr-TR" sz="2000" b="1" dirty="0" smtClean="0">
                          <a:solidFill>
                            <a:srgbClr val="12065A"/>
                          </a:solidFill>
                          <a:latin typeface="Arial" pitchFamily="34" charset="0"/>
                          <a:cs typeface="Arial" pitchFamily="34" charset="0"/>
                        </a:rPr>
                        <a:t>6994.7</a:t>
                      </a:r>
                      <a:endParaRPr lang="tr-TR" sz="2000" b="1" dirty="0">
                        <a:solidFill>
                          <a:srgbClr val="12065A"/>
                        </a:solidFill>
                        <a:latin typeface="Arial" pitchFamily="34" charset="0"/>
                        <a:cs typeface="Arial" pitchFamily="34" charset="0"/>
                      </a:endParaRPr>
                    </a:p>
                  </a:txBody>
                  <a:tcPr/>
                </a:tc>
                <a:tc>
                  <a:txBody>
                    <a:bodyPr/>
                    <a:lstStyle/>
                    <a:p>
                      <a:pPr algn="ctr"/>
                      <a:r>
                        <a:rPr lang="tr-TR" sz="2000" b="1" dirty="0" smtClean="0">
                          <a:solidFill>
                            <a:srgbClr val="12065A"/>
                          </a:solidFill>
                          <a:latin typeface="Arial" pitchFamily="34" charset="0"/>
                          <a:cs typeface="Arial" pitchFamily="34" charset="0"/>
                        </a:rPr>
                        <a:t>21716.3</a:t>
                      </a:r>
                      <a:endParaRPr lang="tr-TR" sz="2000" b="1" dirty="0">
                        <a:solidFill>
                          <a:srgbClr val="12065A"/>
                        </a:solidFill>
                        <a:latin typeface="Arial" pitchFamily="34" charset="0"/>
                        <a:cs typeface="Arial" pitchFamily="34" charset="0"/>
                      </a:endParaRPr>
                    </a:p>
                  </a:txBody>
                  <a:tcPr/>
                </a:tc>
                <a:tc>
                  <a:txBody>
                    <a:bodyPr/>
                    <a:lstStyle/>
                    <a:p>
                      <a:pPr algn="ctr"/>
                      <a:r>
                        <a:rPr lang="tr-TR" sz="2000" b="1" dirty="0" smtClean="0">
                          <a:solidFill>
                            <a:srgbClr val="12065A"/>
                          </a:solidFill>
                          <a:latin typeface="Arial" pitchFamily="34" charset="0"/>
                          <a:cs typeface="Arial" pitchFamily="34" charset="0"/>
                        </a:rPr>
                        <a:t>28665.0</a:t>
                      </a:r>
                      <a:endParaRPr lang="tr-TR" sz="2000" b="1" dirty="0">
                        <a:solidFill>
                          <a:srgbClr val="12065A"/>
                        </a:solidFill>
                        <a:latin typeface="Arial" pitchFamily="34" charset="0"/>
                        <a:cs typeface="Arial" pitchFamily="34" charset="0"/>
                      </a:endParaRPr>
                    </a:p>
                  </a:txBody>
                  <a:tcPr/>
                </a:tc>
                <a:tc>
                  <a:txBody>
                    <a:bodyPr/>
                    <a:lstStyle/>
                    <a:p>
                      <a:pPr algn="ctr"/>
                      <a:r>
                        <a:rPr lang="tr-TR" sz="2000" b="1" dirty="0" smtClean="0">
                          <a:solidFill>
                            <a:srgbClr val="12065A"/>
                          </a:solidFill>
                          <a:latin typeface="Arial" pitchFamily="34" charset="0"/>
                          <a:cs typeface="Arial" pitchFamily="34" charset="0"/>
                        </a:rPr>
                        <a:t>55571.9</a:t>
                      </a:r>
                      <a:endParaRPr lang="tr-TR" sz="2000" b="1" dirty="0">
                        <a:solidFill>
                          <a:srgbClr val="12065A"/>
                        </a:solidFill>
                        <a:latin typeface="Arial" pitchFamily="34" charset="0"/>
                        <a:cs typeface="Arial" pitchFamily="34" charset="0"/>
                      </a:endParaRPr>
                    </a:p>
                  </a:txBody>
                  <a:tcPr/>
                </a:tc>
                <a:tc>
                  <a:txBody>
                    <a:bodyPr/>
                    <a:lstStyle/>
                    <a:p>
                      <a:pPr algn="ctr"/>
                      <a:r>
                        <a:rPr lang="tr-TR" sz="2000" b="1" dirty="0" smtClean="0">
                          <a:solidFill>
                            <a:srgbClr val="12065A"/>
                          </a:solidFill>
                          <a:latin typeface="Arial" pitchFamily="34" charset="0"/>
                          <a:cs typeface="Arial" pitchFamily="34" charset="0"/>
                        </a:rPr>
                        <a:t>84235.5</a:t>
                      </a:r>
                      <a:endParaRPr lang="tr-TR" sz="2000" b="1" dirty="0">
                        <a:solidFill>
                          <a:srgbClr val="12065A"/>
                        </a:solidFill>
                        <a:latin typeface="Arial" pitchFamily="34" charset="0"/>
                        <a:cs typeface="Arial" pitchFamily="34" charset="0"/>
                      </a:endParaRPr>
                    </a:p>
                  </a:txBody>
                  <a:tcPr/>
                </a:tc>
              </a:tr>
            </a:tbl>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1" name="Picture 1"/>
          <p:cNvPicPr>
            <a:picLocks noChangeAspect="1" noChangeArrowheads="1"/>
          </p:cNvPicPr>
          <p:nvPr/>
        </p:nvPicPr>
        <p:blipFill>
          <a:blip r:embed="rId2" cstate="print"/>
          <a:srcRect/>
          <a:stretch>
            <a:fillRect/>
          </a:stretch>
        </p:blipFill>
        <p:spPr bwMode="auto">
          <a:xfrm>
            <a:off x="467544" y="532962"/>
            <a:ext cx="8208912" cy="5272302"/>
          </a:xfrm>
          <a:prstGeom prst="rect">
            <a:avLst/>
          </a:prstGeom>
          <a:noFill/>
          <a:ln w="9525">
            <a:noFill/>
            <a:miter lim="800000"/>
            <a:headEnd/>
            <a:tailEnd/>
          </a:ln>
          <a:effectLst/>
        </p:spPr>
      </p:pic>
      <p:sp>
        <p:nvSpPr>
          <p:cNvPr id="4" name="3 Metin kutusu"/>
          <p:cNvSpPr txBox="1"/>
          <p:nvPr/>
        </p:nvSpPr>
        <p:spPr>
          <a:xfrm>
            <a:off x="395536" y="5877272"/>
            <a:ext cx="8568952" cy="646331"/>
          </a:xfrm>
          <a:prstGeom prst="rect">
            <a:avLst/>
          </a:prstGeom>
          <a:noFill/>
        </p:spPr>
        <p:txBody>
          <a:bodyPr wrap="square" rtlCol="0">
            <a:spAutoFit/>
          </a:bodyPr>
          <a:lstStyle/>
          <a:p>
            <a:r>
              <a:rPr lang="tr-TR" b="1" dirty="0" smtClean="0">
                <a:solidFill>
                  <a:srgbClr val="12065A"/>
                </a:solidFill>
                <a:latin typeface="Arial" pitchFamily="34" charset="0"/>
                <a:cs typeface="Arial" pitchFamily="34" charset="0"/>
              </a:rPr>
              <a:t>Şekil. 2007 Yılı istatistiklerine göre başlıca illere göre </a:t>
            </a:r>
            <a:r>
              <a:rPr lang="tr-TR" b="1" dirty="0" err="1" smtClean="0">
                <a:solidFill>
                  <a:srgbClr val="12065A"/>
                </a:solidFill>
                <a:latin typeface="Arial" pitchFamily="34" charset="0"/>
                <a:cs typeface="Arial" pitchFamily="34" charset="0"/>
              </a:rPr>
              <a:t>örtüaltı</a:t>
            </a:r>
            <a:r>
              <a:rPr lang="tr-TR" b="1" dirty="0" smtClean="0">
                <a:solidFill>
                  <a:srgbClr val="12065A"/>
                </a:solidFill>
                <a:latin typeface="Arial" pitchFamily="34" charset="0"/>
                <a:cs typeface="Arial" pitchFamily="34" charset="0"/>
              </a:rPr>
              <a:t> yetiştiriciliği alanlarının dağılımı (Toplam </a:t>
            </a:r>
            <a:r>
              <a:rPr lang="tr-TR" b="1" dirty="0" err="1" smtClean="0">
                <a:solidFill>
                  <a:srgbClr val="12065A"/>
                </a:solidFill>
                <a:latin typeface="Arial" pitchFamily="34" charset="0"/>
                <a:cs typeface="Arial" pitchFamily="34" charset="0"/>
              </a:rPr>
              <a:t>örtüaltı</a:t>
            </a:r>
            <a:r>
              <a:rPr lang="tr-TR" b="1" dirty="0" smtClean="0">
                <a:solidFill>
                  <a:srgbClr val="12065A"/>
                </a:solidFill>
                <a:latin typeface="Arial" pitchFamily="34" charset="0"/>
                <a:cs typeface="Arial" pitchFamily="34" charset="0"/>
              </a:rPr>
              <a:t> alanı 49 311 ha)</a:t>
            </a:r>
            <a:endParaRPr lang="tr-TR" b="1" dirty="0">
              <a:solidFill>
                <a:srgbClr val="12065A"/>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1"/>
          <p:cNvPicPr>
            <a:picLocks noChangeAspect="1" noChangeArrowheads="1"/>
          </p:cNvPicPr>
          <p:nvPr/>
        </p:nvPicPr>
        <p:blipFill>
          <a:blip r:embed="rId2" cstate="print"/>
          <a:srcRect/>
          <a:stretch>
            <a:fillRect/>
          </a:stretch>
        </p:blipFill>
        <p:spPr bwMode="auto">
          <a:xfrm>
            <a:off x="467544" y="548680"/>
            <a:ext cx="8208912" cy="5256584"/>
          </a:xfrm>
          <a:prstGeom prst="rect">
            <a:avLst/>
          </a:prstGeom>
          <a:noFill/>
          <a:ln w="9525">
            <a:noFill/>
            <a:miter lim="800000"/>
            <a:headEnd/>
            <a:tailEnd/>
          </a:ln>
          <a:effectLst/>
        </p:spPr>
      </p:pic>
      <p:sp>
        <p:nvSpPr>
          <p:cNvPr id="4" name="3 Metin kutusu"/>
          <p:cNvSpPr txBox="1"/>
          <p:nvPr/>
        </p:nvSpPr>
        <p:spPr>
          <a:xfrm>
            <a:off x="251520" y="5939988"/>
            <a:ext cx="8568952" cy="369332"/>
          </a:xfrm>
          <a:prstGeom prst="rect">
            <a:avLst/>
          </a:prstGeom>
          <a:noFill/>
        </p:spPr>
        <p:txBody>
          <a:bodyPr wrap="square" rtlCol="0">
            <a:spAutoFit/>
          </a:bodyPr>
          <a:lstStyle/>
          <a:p>
            <a:r>
              <a:rPr lang="tr-TR" b="1" dirty="0" smtClean="0">
                <a:solidFill>
                  <a:srgbClr val="12065A"/>
                </a:solidFill>
                <a:latin typeface="Arial" pitchFamily="34" charset="0"/>
                <a:cs typeface="Arial" pitchFamily="34" charset="0"/>
              </a:rPr>
              <a:t>Şekil. 2007 Yılı istatistiklerine göre toplam Türkiye </a:t>
            </a:r>
            <a:r>
              <a:rPr lang="tr-TR" b="1" dirty="0" err="1" smtClean="0">
                <a:solidFill>
                  <a:srgbClr val="12065A"/>
                </a:solidFill>
                <a:latin typeface="Arial" pitchFamily="34" charset="0"/>
                <a:cs typeface="Arial" pitchFamily="34" charset="0"/>
              </a:rPr>
              <a:t>örtüaltı</a:t>
            </a:r>
            <a:r>
              <a:rPr lang="tr-TR" b="1" dirty="0" smtClean="0">
                <a:solidFill>
                  <a:srgbClr val="12065A"/>
                </a:solidFill>
                <a:latin typeface="Arial" pitchFamily="34" charset="0"/>
                <a:cs typeface="Arial" pitchFamily="34" charset="0"/>
              </a:rPr>
              <a:t> alanları (49 311 ha)  </a:t>
            </a:r>
            <a:endParaRPr lang="tr-TR" b="1" dirty="0">
              <a:solidFill>
                <a:srgbClr val="12065A"/>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1"/>
          <p:cNvPicPr>
            <a:picLocks noChangeAspect="1" noChangeArrowheads="1"/>
          </p:cNvPicPr>
          <p:nvPr/>
        </p:nvPicPr>
        <p:blipFill>
          <a:blip r:embed="rId2" cstate="print"/>
          <a:srcRect/>
          <a:stretch>
            <a:fillRect/>
          </a:stretch>
        </p:blipFill>
        <p:spPr bwMode="auto">
          <a:xfrm>
            <a:off x="467544" y="548680"/>
            <a:ext cx="8208912" cy="5256584"/>
          </a:xfrm>
          <a:prstGeom prst="rect">
            <a:avLst/>
          </a:prstGeom>
          <a:noFill/>
          <a:ln w="9525">
            <a:noFill/>
            <a:miter lim="800000"/>
            <a:headEnd/>
            <a:tailEnd/>
          </a:ln>
          <a:effectLst/>
        </p:spPr>
      </p:pic>
      <p:sp>
        <p:nvSpPr>
          <p:cNvPr id="4" name="3 Metin kutusu"/>
          <p:cNvSpPr txBox="1"/>
          <p:nvPr/>
        </p:nvSpPr>
        <p:spPr>
          <a:xfrm>
            <a:off x="323528" y="5879013"/>
            <a:ext cx="8280920" cy="646331"/>
          </a:xfrm>
          <a:prstGeom prst="rect">
            <a:avLst/>
          </a:prstGeom>
          <a:noFill/>
        </p:spPr>
        <p:txBody>
          <a:bodyPr wrap="square" rtlCol="0">
            <a:spAutoFit/>
          </a:bodyPr>
          <a:lstStyle/>
          <a:p>
            <a:r>
              <a:rPr lang="tr-TR" b="1" dirty="0" smtClean="0">
                <a:solidFill>
                  <a:srgbClr val="12065A"/>
                </a:solidFill>
                <a:latin typeface="Arial" pitchFamily="34" charset="0"/>
                <a:cs typeface="Arial" pitchFamily="34" charset="0"/>
              </a:rPr>
              <a:t> Şekil. 2007 Yılı istatistiklerine göre başlıca illere göre sera alanları        </a:t>
            </a:r>
          </a:p>
          <a:p>
            <a:r>
              <a:rPr lang="tr-TR" b="1" dirty="0" smtClean="0">
                <a:solidFill>
                  <a:srgbClr val="12065A"/>
                </a:solidFill>
                <a:latin typeface="Arial" pitchFamily="34" charset="0"/>
                <a:cs typeface="Arial" pitchFamily="34" charset="0"/>
              </a:rPr>
              <a:t>          dağılımı (Toplam sera alanı 27 084 ha)</a:t>
            </a:r>
            <a:endParaRPr lang="tr-TR" b="1" dirty="0">
              <a:solidFill>
                <a:srgbClr val="12065A"/>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23841" name="Picture 1"/>
          <p:cNvPicPr>
            <a:picLocks noChangeAspect="1" noChangeArrowheads="1"/>
          </p:cNvPicPr>
          <p:nvPr/>
        </p:nvPicPr>
        <p:blipFill>
          <a:blip r:embed="rId2" cstate="print"/>
          <a:srcRect/>
          <a:stretch>
            <a:fillRect/>
          </a:stretch>
        </p:blipFill>
        <p:spPr bwMode="auto">
          <a:xfrm>
            <a:off x="539552" y="548680"/>
            <a:ext cx="8064896" cy="5256584"/>
          </a:xfrm>
          <a:prstGeom prst="rect">
            <a:avLst/>
          </a:prstGeom>
          <a:noFill/>
          <a:ln w="9525">
            <a:noFill/>
            <a:miter lim="800000"/>
            <a:headEnd/>
            <a:tailEnd/>
          </a:ln>
          <a:effectLst/>
        </p:spPr>
      </p:pic>
      <p:sp>
        <p:nvSpPr>
          <p:cNvPr id="4" name="3 Metin kutusu"/>
          <p:cNvSpPr txBox="1"/>
          <p:nvPr/>
        </p:nvSpPr>
        <p:spPr>
          <a:xfrm>
            <a:off x="395536" y="6011996"/>
            <a:ext cx="7776864" cy="369332"/>
          </a:xfrm>
          <a:prstGeom prst="rect">
            <a:avLst/>
          </a:prstGeom>
          <a:noFill/>
        </p:spPr>
        <p:txBody>
          <a:bodyPr wrap="square" rtlCol="0">
            <a:spAutoFit/>
          </a:bodyPr>
          <a:lstStyle/>
          <a:p>
            <a:r>
              <a:rPr lang="tr-TR" b="1" dirty="0" smtClean="0">
                <a:solidFill>
                  <a:srgbClr val="12065A"/>
                </a:solidFill>
                <a:latin typeface="Arial" pitchFamily="34" charset="0"/>
                <a:cs typeface="Arial" pitchFamily="34" charset="0"/>
              </a:rPr>
              <a:t>Şekil. 1996-2007 Yılları  arası Türkiye </a:t>
            </a:r>
            <a:r>
              <a:rPr lang="tr-TR" b="1" dirty="0" err="1" smtClean="0">
                <a:solidFill>
                  <a:srgbClr val="12065A"/>
                </a:solidFill>
                <a:latin typeface="Arial" pitchFamily="34" charset="0"/>
                <a:cs typeface="Arial" pitchFamily="34" charset="0"/>
              </a:rPr>
              <a:t>ötrüaltı</a:t>
            </a:r>
            <a:r>
              <a:rPr lang="tr-TR" b="1" dirty="0" smtClean="0">
                <a:solidFill>
                  <a:srgbClr val="12065A"/>
                </a:solidFill>
                <a:latin typeface="Arial" pitchFamily="34" charset="0"/>
                <a:cs typeface="Arial" pitchFamily="34" charset="0"/>
              </a:rPr>
              <a:t> üretimleri (Ton)</a:t>
            </a:r>
            <a:endParaRPr lang="tr-TR" b="1" dirty="0">
              <a:solidFill>
                <a:srgbClr val="12065A"/>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22817" name="Picture 1"/>
          <p:cNvPicPr>
            <a:picLocks noChangeAspect="1" noChangeArrowheads="1"/>
          </p:cNvPicPr>
          <p:nvPr/>
        </p:nvPicPr>
        <p:blipFill>
          <a:blip r:embed="rId2" cstate="print"/>
          <a:srcRect/>
          <a:stretch>
            <a:fillRect/>
          </a:stretch>
        </p:blipFill>
        <p:spPr bwMode="auto">
          <a:xfrm>
            <a:off x="539552" y="548680"/>
            <a:ext cx="8064896" cy="5256584"/>
          </a:xfrm>
          <a:prstGeom prst="rect">
            <a:avLst/>
          </a:prstGeom>
          <a:noFill/>
          <a:ln w="9525">
            <a:noFill/>
            <a:miter lim="800000"/>
            <a:headEnd/>
            <a:tailEnd/>
          </a:ln>
          <a:effectLst/>
        </p:spPr>
      </p:pic>
      <p:sp>
        <p:nvSpPr>
          <p:cNvPr id="4" name="3 Metin kutusu"/>
          <p:cNvSpPr txBox="1"/>
          <p:nvPr/>
        </p:nvSpPr>
        <p:spPr>
          <a:xfrm>
            <a:off x="467544" y="5949280"/>
            <a:ext cx="8352928" cy="369332"/>
          </a:xfrm>
          <a:prstGeom prst="rect">
            <a:avLst/>
          </a:prstGeom>
          <a:noFill/>
        </p:spPr>
        <p:txBody>
          <a:bodyPr wrap="square" rtlCol="0">
            <a:spAutoFit/>
          </a:bodyPr>
          <a:lstStyle/>
          <a:p>
            <a:r>
              <a:rPr lang="tr-TR" b="1" dirty="0" smtClean="0">
                <a:solidFill>
                  <a:srgbClr val="12065A"/>
                </a:solidFill>
                <a:latin typeface="Arial" pitchFamily="34" charset="0"/>
                <a:cs typeface="Arial" pitchFamily="34" charset="0"/>
              </a:rPr>
              <a:t>Şekil. 2007 Yılı Türkiye sera sebze üretimi (Toplam 3 546 943 ton)</a:t>
            </a:r>
            <a:endParaRPr lang="tr-TR" b="1" dirty="0">
              <a:solidFill>
                <a:srgbClr val="12065A"/>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83905" name="Picture 1"/>
          <p:cNvPicPr>
            <a:picLocks noChangeAspect="1" noChangeArrowheads="1"/>
          </p:cNvPicPr>
          <p:nvPr/>
        </p:nvPicPr>
        <p:blipFill>
          <a:blip r:embed="rId2" cstate="print"/>
          <a:srcRect/>
          <a:stretch>
            <a:fillRect/>
          </a:stretch>
        </p:blipFill>
        <p:spPr bwMode="auto">
          <a:xfrm>
            <a:off x="467544" y="476672"/>
            <a:ext cx="8208912" cy="5400600"/>
          </a:xfrm>
          <a:prstGeom prst="rect">
            <a:avLst/>
          </a:prstGeom>
          <a:noFill/>
          <a:ln w="9525">
            <a:noFill/>
            <a:miter lim="800000"/>
            <a:headEnd/>
            <a:tailEnd/>
          </a:ln>
          <a:effectLst/>
        </p:spPr>
      </p:pic>
      <p:sp>
        <p:nvSpPr>
          <p:cNvPr id="4" name="3 Metin kutusu"/>
          <p:cNvSpPr txBox="1"/>
          <p:nvPr/>
        </p:nvSpPr>
        <p:spPr>
          <a:xfrm>
            <a:off x="1115616" y="6053226"/>
            <a:ext cx="6624736" cy="369332"/>
          </a:xfrm>
          <a:prstGeom prst="rect">
            <a:avLst/>
          </a:prstGeom>
          <a:noFill/>
        </p:spPr>
        <p:txBody>
          <a:bodyPr wrap="square" rtlCol="0">
            <a:spAutoFit/>
          </a:bodyPr>
          <a:lstStyle/>
          <a:p>
            <a:r>
              <a:rPr lang="tr-TR" b="1" dirty="0" smtClean="0">
                <a:solidFill>
                  <a:srgbClr val="12065A"/>
                </a:solidFill>
                <a:latin typeface="Arial" pitchFamily="34" charset="0"/>
                <a:cs typeface="Arial" pitchFamily="34" charset="0"/>
              </a:rPr>
              <a:t>Şekil. 2007 Yılı Türkiye </a:t>
            </a:r>
            <a:r>
              <a:rPr lang="tr-TR" b="1" dirty="0" err="1" smtClean="0">
                <a:solidFill>
                  <a:srgbClr val="12065A"/>
                </a:solidFill>
                <a:latin typeface="Arial" pitchFamily="34" charset="0"/>
                <a:cs typeface="Arial" pitchFamily="34" charset="0"/>
              </a:rPr>
              <a:t>örtüaltı</a:t>
            </a:r>
            <a:r>
              <a:rPr lang="tr-TR" b="1" dirty="0" smtClean="0">
                <a:solidFill>
                  <a:srgbClr val="12065A"/>
                </a:solidFill>
                <a:latin typeface="Arial" pitchFamily="34" charset="0"/>
                <a:cs typeface="Arial" pitchFamily="34" charset="0"/>
              </a:rPr>
              <a:t> üretimleri (ton)</a:t>
            </a:r>
            <a:endParaRPr lang="tr-TR" b="1" dirty="0">
              <a:solidFill>
                <a:srgbClr val="12065A"/>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Tablo"/>
          <p:cNvGraphicFramePr>
            <a:graphicFrameLocks noGrp="1"/>
          </p:cNvGraphicFramePr>
          <p:nvPr/>
        </p:nvGraphicFramePr>
        <p:xfrm>
          <a:off x="539550" y="548677"/>
          <a:ext cx="8064900" cy="5297075"/>
        </p:xfrm>
        <a:graphic>
          <a:graphicData uri="http://schemas.openxmlformats.org/drawingml/2006/table">
            <a:tbl>
              <a:tblPr firstRow="1" bandRow="1">
                <a:tableStyleId>{5C22544A-7EE6-4342-B048-85BDC9FD1C3A}</a:tableStyleId>
              </a:tblPr>
              <a:tblGrid>
                <a:gridCol w="1612980"/>
                <a:gridCol w="1612980"/>
                <a:gridCol w="1612980"/>
                <a:gridCol w="1612980"/>
                <a:gridCol w="1612980"/>
              </a:tblGrid>
              <a:tr h="1137182">
                <a:tc gridSpan="5">
                  <a:txBody>
                    <a:bodyPr/>
                    <a:lstStyle/>
                    <a:p>
                      <a:pPr>
                        <a:buNone/>
                      </a:pPr>
                      <a:endParaRPr lang="tr-TR" sz="1800" b="1" dirty="0" smtClean="0">
                        <a:solidFill>
                          <a:schemeClr val="bg1"/>
                        </a:solidFill>
                        <a:latin typeface="Arial" pitchFamily="34" charset="0"/>
                        <a:cs typeface="Arial" pitchFamily="34" charset="0"/>
                      </a:endParaRPr>
                    </a:p>
                    <a:p>
                      <a:pPr>
                        <a:buNone/>
                      </a:pPr>
                      <a:r>
                        <a:rPr lang="tr-TR" sz="2000" b="1" dirty="0" smtClean="0">
                          <a:solidFill>
                            <a:schemeClr val="bg1"/>
                          </a:solidFill>
                          <a:latin typeface="Arial" pitchFamily="34" charset="0"/>
                          <a:cs typeface="Arial" pitchFamily="34" charset="0"/>
                        </a:rPr>
                        <a:t>Antalya ili seralarının ilçe ve örtü malzemelerine göre dağılımı</a:t>
                      </a:r>
                      <a:endParaRPr lang="tr-TR" sz="2400" b="1" dirty="0" smtClean="0">
                        <a:solidFill>
                          <a:schemeClr val="bg1"/>
                        </a:solidFill>
                        <a:latin typeface="Arial" pitchFamily="34" charset="0"/>
                        <a:cs typeface="Arial" pitchFamily="34" charset="0"/>
                      </a:endParaRPr>
                    </a:p>
                    <a:p>
                      <a:pPr>
                        <a:buNone/>
                      </a:pPr>
                      <a:r>
                        <a:rPr lang="tr-TR" sz="2000" dirty="0" smtClean="0">
                          <a:solidFill>
                            <a:srgbClr val="1F0B97"/>
                          </a:solidFill>
                          <a:latin typeface="Arial" pitchFamily="34" charset="0"/>
                          <a:cs typeface="Arial" pitchFamily="34" charset="0"/>
                        </a:rPr>
                        <a:t>	</a:t>
                      </a:r>
                    </a:p>
                    <a:p>
                      <a:endParaRPr lang="tr-TR" dirty="0">
                        <a:solidFill>
                          <a:srgbClr val="1F0B97"/>
                        </a:solidFill>
                      </a:endParaRPr>
                    </a:p>
                  </a:txBody>
                  <a:tcPr/>
                </a:tc>
                <a:tc hMerge="1">
                  <a:txBody>
                    <a:bodyPr/>
                    <a:lstStyle/>
                    <a:p>
                      <a:endParaRPr lang="tr-TR" dirty="0"/>
                    </a:p>
                  </a:txBody>
                  <a:tcPr/>
                </a:tc>
                <a:tc hMerge="1">
                  <a:txBody>
                    <a:bodyPr/>
                    <a:lstStyle/>
                    <a:p>
                      <a:endParaRPr lang="tr-TR" dirty="0"/>
                    </a:p>
                  </a:txBody>
                  <a:tcPr/>
                </a:tc>
                <a:tc hMerge="1">
                  <a:txBody>
                    <a:bodyPr/>
                    <a:lstStyle/>
                    <a:p>
                      <a:endParaRPr lang="tr-TR" dirty="0"/>
                    </a:p>
                  </a:txBody>
                  <a:tcPr/>
                </a:tc>
                <a:tc hMerge="1">
                  <a:txBody>
                    <a:bodyPr/>
                    <a:lstStyle/>
                    <a:p>
                      <a:endParaRPr lang="tr-TR" dirty="0"/>
                    </a:p>
                  </a:txBody>
                  <a:tcPr/>
                </a:tc>
              </a:tr>
              <a:tr h="446314">
                <a:tc rowSpan="3">
                  <a:txBody>
                    <a:bodyPr/>
                    <a:lstStyle/>
                    <a:p>
                      <a:endParaRPr lang="tr-TR" sz="1800" b="1" dirty="0" smtClean="0">
                        <a:solidFill>
                          <a:srgbClr val="12065A"/>
                        </a:solidFill>
                        <a:latin typeface="Arial" pitchFamily="34" charset="0"/>
                        <a:cs typeface="Arial" pitchFamily="34" charset="0"/>
                      </a:endParaRPr>
                    </a:p>
                    <a:p>
                      <a:r>
                        <a:rPr lang="tr-TR" sz="1800" b="1" dirty="0" smtClean="0">
                          <a:solidFill>
                            <a:srgbClr val="12065A"/>
                          </a:solidFill>
                          <a:latin typeface="Arial" pitchFamily="34" charset="0"/>
                          <a:cs typeface="Arial" pitchFamily="34" charset="0"/>
                        </a:rPr>
                        <a:t>İlçeler </a:t>
                      </a:r>
                      <a:endParaRPr lang="tr-TR" b="1" dirty="0">
                        <a:solidFill>
                          <a:srgbClr val="12065A"/>
                        </a:solidFill>
                      </a:endParaRPr>
                    </a:p>
                  </a:txBody>
                  <a:tcPr/>
                </a:tc>
                <a:tc gridSpan="4">
                  <a:txBody>
                    <a:bodyPr/>
                    <a:lstStyle/>
                    <a:p>
                      <a:pPr algn="ctr"/>
                      <a:r>
                        <a:rPr lang="tr-TR" sz="1800" b="1" dirty="0" smtClean="0">
                          <a:solidFill>
                            <a:srgbClr val="12065A"/>
                          </a:solidFill>
                          <a:latin typeface="Arial" pitchFamily="34" charset="0"/>
                          <a:cs typeface="Arial" pitchFamily="34" charset="0"/>
                        </a:rPr>
                        <a:t>Sera  alanlarının örtü malzemesine göre dağılımı</a:t>
                      </a:r>
                      <a:endParaRPr lang="tr-TR" dirty="0">
                        <a:solidFill>
                          <a:srgbClr val="12065A"/>
                        </a:solidFill>
                      </a:endParaRPr>
                    </a:p>
                  </a:txBody>
                  <a:tcPr/>
                </a:tc>
                <a:tc hMerge="1">
                  <a:txBody>
                    <a:bodyPr/>
                    <a:lstStyle/>
                    <a:p>
                      <a:endParaRPr lang="tr-TR" dirty="0"/>
                    </a:p>
                  </a:txBody>
                  <a:tcPr/>
                </a:tc>
                <a:tc hMerge="1">
                  <a:txBody>
                    <a:bodyPr/>
                    <a:lstStyle/>
                    <a:p>
                      <a:endParaRPr lang="tr-TR" dirty="0"/>
                    </a:p>
                  </a:txBody>
                  <a:tcPr/>
                </a:tc>
                <a:tc hMerge="1">
                  <a:txBody>
                    <a:bodyPr/>
                    <a:lstStyle/>
                    <a:p>
                      <a:endParaRPr lang="tr-TR" dirty="0"/>
                    </a:p>
                  </a:txBody>
                  <a:tcPr/>
                </a:tc>
              </a:tr>
              <a:tr h="476883">
                <a:tc vMerge="1">
                  <a:txBody>
                    <a:bodyPr/>
                    <a:lstStyle/>
                    <a:p>
                      <a:endParaRPr lang="tr-TR" dirty="0"/>
                    </a:p>
                  </a:txBody>
                  <a:tcPr/>
                </a:tc>
                <a:tc gridSpan="2">
                  <a:txBody>
                    <a:bodyPr/>
                    <a:lstStyle/>
                    <a:p>
                      <a:pPr algn="ctr"/>
                      <a:r>
                        <a:rPr lang="tr-TR" sz="2000" b="1" dirty="0" smtClean="0">
                          <a:solidFill>
                            <a:srgbClr val="12065A"/>
                          </a:solidFill>
                          <a:latin typeface="Arial" pitchFamily="34" charset="0"/>
                          <a:cs typeface="Arial" pitchFamily="34" charset="0"/>
                        </a:rPr>
                        <a:t>Cam sera </a:t>
                      </a:r>
                      <a:endParaRPr lang="tr-TR" sz="2000" b="1" dirty="0">
                        <a:solidFill>
                          <a:srgbClr val="12065A"/>
                        </a:solidFill>
                      </a:endParaRPr>
                    </a:p>
                  </a:txBody>
                  <a:tcPr/>
                </a:tc>
                <a:tc hMerge="1">
                  <a:txBody>
                    <a:bodyPr/>
                    <a:lstStyle/>
                    <a:p>
                      <a:endParaRPr lang="tr-TR" dirty="0"/>
                    </a:p>
                  </a:txBody>
                  <a:tcPr/>
                </a:tc>
                <a:tc gridSpan="2">
                  <a:txBody>
                    <a:bodyPr/>
                    <a:lstStyle/>
                    <a:p>
                      <a:pPr algn="ctr"/>
                      <a:r>
                        <a:rPr lang="tr-TR" sz="2000" b="1" dirty="0" smtClean="0">
                          <a:solidFill>
                            <a:srgbClr val="12065A"/>
                          </a:solidFill>
                          <a:latin typeface="Arial" pitchFamily="34" charset="0"/>
                          <a:cs typeface="Arial" pitchFamily="34" charset="0"/>
                        </a:rPr>
                        <a:t>Plastik sera </a:t>
                      </a:r>
                      <a:endParaRPr lang="tr-TR" sz="2000" b="1" dirty="0">
                        <a:solidFill>
                          <a:srgbClr val="12065A"/>
                        </a:solidFill>
                      </a:endParaRPr>
                    </a:p>
                  </a:txBody>
                  <a:tcPr/>
                </a:tc>
                <a:tc hMerge="1">
                  <a:txBody>
                    <a:bodyPr/>
                    <a:lstStyle/>
                    <a:p>
                      <a:endParaRPr lang="tr-TR" dirty="0"/>
                    </a:p>
                  </a:txBody>
                  <a:tcPr/>
                </a:tc>
              </a:tr>
              <a:tr h="446314">
                <a:tc vMerge="1">
                  <a:txBody>
                    <a:bodyPr/>
                    <a:lstStyle/>
                    <a:p>
                      <a:endParaRPr lang="tr-TR" dirty="0"/>
                    </a:p>
                  </a:txBody>
                  <a:tcPr/>
                </a:tc>
                <a:tc>
                  <a:txBody>
                    <a:bodyPr/>
                    <a:lstStyle/>
                    <a:p>
                      <a:pPr algn="ctr"/>
                      <a:r>
                        <a:rPr lang="tr-TR" sz="1800" b="1" dirty="0" smtClean="0">
                          <a:solidFill>
                            <a:srgbClr val="12065A"/>
                          </a:solidFill>
                          <a:latin typeface="Arial" pitchFamily="34" charset="0"/>
                          <a:cs typeface="Arial" pitchFamily="34" charset="0"/>
                        </a:rPr>
                        <a:t> Alan</a:t>
                      </a:r>
                      <a:r>
                        <a:rPr lang="tr-TR" sz="1800" b="1" baseline="0" dirty="0" smtClean="0">
                          <a:solidFill>
                            <a:srgbClr val="12065A"/>
                          </a:solidFill>
                          <a:latin typeface="Arial" pitchFamily="34" charset="0"/>
                          <a:cs typeface="Arial" pitchFamily="34" charset="0"/>
                        </a:rPr>
                        <a:t> (</a:t>
                      </a:r>
                      <a:r>
                        <a:rPr lang="tr-TR" sz="1800" b="1" dirty="0" smtClean="0">
                          <a:solidFill>
                            <a:srgbClr val="12065A"/>
                          </a:solidFill>
                          <a:latin typeface="Arial" pitchFamily="34" charset="0"/>
                          <a:cs typeface="Arial" pitchFamily="34" charset="0"/>
                        </a:rPr>
                        <a:t>ha) </a:t>
                      </a:r>
                      <a:endParaRPr lang="tr-TR" b="1" dirty="0">
                        <a:solidFill>
                          <a:srgbClr val="12065A"/>
                        </a:solidFill>
                      </a:endParaRPr>
                    </a:p>
                  </a:txBody>
                  <a:tcPr/>
                </a:tc>
                <a:tc>
                  <a:txBody>
                    <a:bodyPr/>
                    <a:lstStyle/>
                    <a:p>
                      <a:pPr algn="ctr"/>
                      <a:r>
                        <a:rPr lang="tr-TR" sz="1800" b="1" dirty="0" smtClean="0">
                          <a:solidFill>
                            <a:srgbClr val="12065A"/>
                          </a:solidFill>
                          <a:latin typeface="Arial" pitchFamily="34" charset="0"/>
                          <a:cs typeface="Arial" pitchFamily="34" charset="0"/>
                        </a:rPr>
                        <a:t>% </a:t>
                      </a:r>
                      <a:endParaRPr lang="tr-TR" b="1" dirty="0">
                        <a:solidFill>
                          <a:srgbClr val="12065A"/>
                        </a:solidFill>
                      </a:endParaRPr>
                    </a:p>
                  </a:txBody>
                  <a:tcPr/>
                </a:tc>
                <a:tc>
                  <a:txBody>
                    <a:bodyPr/>
                    <a:lstStyle/>
                    <a:p>
                      <a:pPr algn="ctr"/>
                      <a:r>
                        <a:rPr lang="tr-TR" sz="1800" b="1" dirty="0" smtClean="0">
                          <a:solidFill>
                            <a:srgbClr val="12065A"/>
                          </a:solidFill>
                          <a:latin typeface="Arial" pitchFamily="34" charset="0"/>
                          <a:cs typeface="Arial" pitchFamily="34" charset="0"/>
                        </a:rPr>
                        <a:t>Alan</a:t>
                      </a:r>
                      <a:r>
                        <a:rPr lang="tr-TR" sz="1800" b="1" baseline="0" dirty="0" smtClean="0">
                          <a:solidFill>
                            <a:srgbClr val="12065A"/>
                          </a:solidFill>
                          <a:latin typeface="Arial" pitchFamily="34" charset="0"/>
                          <a:cs typeface="Arial" pitchFamily="34" charset="0"/>
                        </a:rPr>
                        <a:t> (</a:t>
                      </a:r>
                      <a:r>
                        <a:rPr lang="tr-TR" sz="1800" b="1" dirty="0" smtClean="0">
                          <a:solidFill>
                            <a:srgbClr val="12065A"/>
                          </a:solidFill>
                          <a:latin typeface="Arial" pitchFamily="34" charset="0"/>
                          <a:cs typeface="Arial" pitchFamily="34" charset="0"/>
                        </a:rPr>
                        <a:t>ha) </a:t>
                      </a:r>
                      <a:endParaRPr lang="tr-TR" b="1" dirty="0">
                        <a:solidFill>
                          <a:srgbClr val="12065A"/>
                        </a:solidFill>
                      </a:endParaRPr>
                    </a:p>
                  </a:txBody>
                  <a:tcPr/>
                </a:tc>
                <a:tc>
                  <a:txBody>
                    <a:bodyPr/>
                    <a:lstStyle/>
                    <a:p>
                      <a:pPr algn="ctr"/>
                      <a:r>
                        <a:rPr lang="tr-TR" sz="1800" b="1" dirty="0" smtClean="0">
                          <a:solidFill>
                            <a:srgbClr val="12065A"/>
                          </a:solidFill>
                          <a:latin typeface="Arial" pitchFamily="34" charset="0"/>
                          <a:cs typeface="Arial" pitchFamily="34" charset="0"/>
                        </a:rPr>
                        <a:t>%</a:t>
                      </a:r>
                      <a:endParaRPr lang="tr-TR" b="1" dirty="0">
                        <a:solidFill>
                          <a:srgbClr val="12065A"/>
                        </a:solidFill>
                      </a:endParaRPr>
                    </a:p>
                  </a:txBody>
                  <a:tcPr/>
                </a:tc>
              </a:tr>
              <a:tr h="446314">
                <a:tc>
                  <a:txBody>
                    <a:bodyPr/>
                    <a:lstStyle/>
                    <a:p>
                      <a:r>
                        <a:rPr lang="tr-TR" sz="1800" b="1" dirty="0" smtClean="0">
                          <a:solidFill>
                            <a:srgbClr val="12065A"/>
                          </a:solidFill>
                          <a:latin typeface="Arial" pitchFamily="34" charset="0"/>
                          <a:cs typeface="Arial" pitchFamily="34" charset="0"/>
                        </a:rPr>
                        <a:t>Merkez </a:t>
                      </a:r>
                      <a:endParaRPr lang="tr-TR" b="1" dirty="0">
                        <a:solidFill>
                          <a:srgbClr val="12065A"/>
                        </a:solidFill>
                      </a:endParaRPr>
                    </a:p>
                  </a:txBody>
                  <a:tcPr/>
                </a:tc>
                <a:tc>
                  <a:txBody>
                    <a:bodyPr/>
                    <a:lstStyle/>
                    <a:p>
                      <a:pPr algn="ctr"/>
                      <a:r>
                        <a:rPr lang="tr-TR" b="1" dirty="0" smtClean="0">
                          <a:solidFill>
                            <a:srgbClr val="12065A"/>
                          </a:solidFill>
                          <a:latin typeface="Arial" pitchFamily="34" charset="0"/>
                          <a:cs typeface="Arial" pitchFamily="34" charset="0"/>
                        </a:rPr>
                        <a:t>7.5</a:t>
                      </a:r>
                      <a:endParaRPr lang="tr-TR" b="1" dirty="0">
                        <a:solidFill>
                          <a:srgbClr val="12065A"/>
                        </a:solidFill>
                        <a:latin typeface="Arial" pitchFamily="34" charset="0"/>
                        <a:cs typeface="Arial" pitchFamily="34" charset="0"/>
                      </a:endParaRPr>
                    </a:p>
                  </a:txBody>
                  <a:tcPr/>
                </a:tc>
                <a:tc>
                  <a:txBody>
                    <a:bodyPr/>
                    <a:lstStyle/>
                    <a:p>
                      <a:pPr algn="ctr"/>
                      <a:r>
                        <a:rPr lang="tr-TR" b="1" dirty="0" smtClean="0">
                          <a:solidFill>
                            <a:srgbClr val="12065A"/>
                          </a:solidFill>
                          <a:latin typeface="Arial" pitchFamily="34" charset="0"/>
                          <a:cs typeface="Arial" pitchFamily="34" charset="0"/>
                        </a:rPr>
                        <a:t>16.5</a:t>
                      </a:r>
                      <a:endParaRPr lang="tr-TR" b="1" dirty="0">
                        <a:solidFill>
                          <a:srgbClr val="12065A"/>
                        </a:solidFill>
                        <a:latin typeface="Arial" pitchFamily="34" charset="0"/>
                        <a:cs typeface="Arial" pitchFamily="34" charset="0"/>
                      </a:endParaRPr>
                    </a:p>
                  </a:txBody>
                  <a:tcPr/>
                </a:tc>
                <a:tc>
                  <a:txBody>
                    <a:bodyPr/>
                    <a:lstStyle/>
                    <a:p>
                      <a:pPr algn="ctr"/>
                      <a:r>
                        <a:rPr lang="tr-TR" b="1" dirty="0" smtClean="0">
                          <a:solidFill>
                            <a:srgbClr val="12065A"/>
                          </a:solidFill>
                          <a:latin typeface="Arial" pitchFamily="34" charset="0"/>
                          <a:cs typeface="Arial" pitchFamily="34" charset="0"/>
                        </a:rPr>
                        <a:t>2.8</a:t>
                      </a:r>
                      <a:endParaRPr lang="tr-TR" b="1" dirty="0">
                        <a:solidFill>
                          <a:srgbClr val="12065A"/>
                        </a:solidFill>
                        <a:latin typeface="Arial" pitchFamily="34" charset="0"/>
                        <a:cs typeface="Arial" pitchFamily="34" charset="0"/>
                      </a:endParaRPr>
                    </a:p>
                  </a:txBody>
                  <a:tcPr/>
                </a:tc>
                <a:tc>
                  <a:txBody>
                    <a:bodyPr/>
                    <a:lstStyle/>
                    <a:p>
                      <a:pPr algn="ctr"/>
                      <a:r>
                        <a:rPr lang="tr-TR" b="1" dirty="0" smtClean="0">
                          <a:solidFill>
                            <a:srgbClr val="12065A"/>
                          </a:solidFill>
                          <a:latin typeface="Arial" pitchFamily="34" charset="0"/>
                          <a:cs typeface="Arial" pitchFamily="34" charset="0"/>
                        </a:rPr>
                        <a:t>5.2</a:t>
                      </a:r>
                      <a:endParaRPr lang="tr-TR" b="1" dirty="0">
                        <a:solidFill>
                          <a:srgbClr val="12065A"/>
                        </a:solidFill>
                        <a:latin typeface="Arial" pitchFamily="34" charset="0"/>
                        <a:cs typeface="Arial" pitchFamily="34" charset="0"/>
                      </a:endParaRPr>
                    </a:p>
                  </a:txBody>
                  <a:tcPr/>
                </a:tc>
              </a:tr>
              <a:tr h="446314">
                <a:tc>
                  <a:txBody>
                    <a:bodyPr/>
                    <a:lstStyle/>
                    <a:p>
                      <a:r>
                        <a:rPr lang="tr-TR" sz="1800" b="1" dirty="0" smtClean="0">
                          <a:solidFill>
                            <a:srgbClr val="12065A"/>
                          </a:solidFill>
                          <a:latin typeface="Arial" pitchFamily="34" charset="0"/>
                          <a:cs typeface="Arial" pitchFamily="34" charset="0"/>
                        </a:rPr>
                        <a:t>Gazipaşa</a:t>
                      </a:r>
                      <a:endParaRPr lang="tr-TR" b="1" dirty="0">
                        <a:solidFill>
                          <a:srgbClr val="12065A"/>
                        </a:solidFill>
                      </a:endParaRPr>
                    </a:p>
                  </a:txBody>
                  <a:tcPr/>
                </a:tc>
                <a:tc>
                  <a:txBody>
                    <a:bodyPr/>
                    <a:lstStyle/>
                    <a:p>
                      <a:pPr algn="ctr"/>
                      <a:r>
                        <a:rPr lang="tr-TR" sz="1800" b="1" dirty="0" smtClean="0">
                          <a:solidFill>
                            <a:srgbClr val="12065A"/>
                          </a:solidFill>
                          <a:latin typeface="Arial" pitchFamily="34" charset="0"/>
                          <a:cs typeface="Arial" pitchFamily="34" charset="0"/>
                        </a:rPr>
                        <a:t>10.4</a:t>
                      </a:r>
                      <a:endParaRPr lang="tr-TR" b="1" dirty="0">
                        <a:solidFill>
                          <a:srgbClr val="12065A"/>
                        </a:solidFill>
                      </a:endParaRPr>
                    </a:p>
                  </a:txBody>
                  <a:tcPr/>
                </a:tc>
                <a:tc>
                  <a:txBody>
                    <a:bodyPr/>
                    <a:lstStyle/>
                    <a:p>
                      <a:pPr algn="ctr"/>
                      <a:r>
                        <a:rPr lang="tr-TR" sz="1800" b="1" dirty="0" smtClean="0">
                          <a:solidFill>
                            <a:srgbClr val="12065A"/>
                          </a:solidFill>
                          <a:latin typeface="Arial" pitchFamily="34" charset="0"/>
                          <a:cs typeface="Arial" pitchFamily="34" charset="0"/>
                        </a:rPr>
                        <a:t>22.9</a:t>
                      </a:r>
                      <a:endParaRPr lang="tr-TR" b="1" dirty="0">
                        <a:solidFill>
                          <a:srgbClr val="12065A"/>
                        </a:solidFill>
                      </a:endParaRPr>
                    </a:p>
                  </a:txBody>
                  <a:tcPr/>
                </a:tc>
                <a:tc>
                  <a:txBody>
                    <a:bodyPr/>
                    <a:lstStyle/>
                    <a:p>
                      <a:pPr algn="ctr"/>
                      <a:r>
                        <a:rPr lang="tr-TR" sz="1800" b="1" dirty="0" smtClean="0">
                          <a:solidFill>
                            <a:srgbClr val="12065A"/>
                          </a:solidFill>
                          <a:latin typeface="Arial" pitchFamily="34" charset="0"/>
                          <a:cs typeface="Arial" pitchFamily="34" charset="0"/>
                        </a:rPr>
                        <a:t>0.7 </a:t>
                      </a:r>
                      <a:endParaRPr lang="tr-TR" b="1" dirty="0">
                        <a:solidFill>
                          <a:srgbClr val="12065A"/>
                        </a:solidFill>
                      </a:endParaRPr>
                    </a:p>
                  </a:txBody>
                  <a:tcPr/>
                </a:tc>
                <a:tc>
                  <a:txBody>
                    <a:bodyPr/>
                    <a:lstStyle/>
                    <a:p>
                      <a:pPr algn="ctr"/>
                      <a:r>
                        <a:rPr lang="tr-TR" sz="1800" b="1" dirty="0" smtClean="0">
                          <a:solidFill>
                            <a:srgbClr val="12065A"/>
                          </a:solidFill>
                          <a:latin typeface="Arial" pitchFamily="34" charset="0"/>
                          <a:cs typeface="Arial" pitchFamily="34" charset="0"/>
                        </a:rPr>
                        <a:t>1.3 </a:t>
                      </a:r>
                      <a:endParaRPr lang="tr-TR" b="1" dirty="0">
                        <a:solidFill>
                          <a:srgbClr val="12065A"/>
                        </a:solidFill>
                      </a:endParaRPr>
                    </a:p>
                  </a:txBody>
                  <a:tcPr/>
                </a:tc>
              </a:tr>
              <a:tr h="446314">
                <a:tc>
                  <a:txBody>
                    <a:bodyPr/>
                    <a:lstStyle/>
                    <a:p>
                      <a:r>
                        <a:rPr lang="tr-TR" sz="1800" b="1" dirty="0" smtClean="0">
                          <a:solidFill>
                            <a:srgbClr val="12065A"/>
                          </a:solidFill>
                          <a:latin typeface="Arial" pitchFamily="34" charset="0"/>
                          <a:cs typeface="Arial" pitchFamily="34" charset="0"/>
                        </a:rPr>
                        <a:t>Kumluca</a:t>
                      </a:r>
                      <a:endParaRPr lang="tr-TR" b="1" dirty="0">
                        <a:solidFill>
                          <a:srgbClr val="12065A"/>
                        </a:solidFill>
                      </a:endParaRPr>
                    </a:p>
                  </a:txBody>
                  <a:tcPr/>
                </a:tc>
                <a:tc>
                  <a:txBody>
                    <a:bodyPr/>
                    <a:lstStyle/>
                    <a:p>
                      <a:pPr algn="ctr"/>
                      <a:r>
                        <a:rPr lang="tr-TR" sz="1800" b="1" dirty="0" smtClean="0">
                          <a:solidFill>
                            <a:srgbClr val="12065A"/>
                          </a:solidFill>
                          <a:latin typeface="Arial" pitchFamily="34" charset="0"/>
                          <a:cs typeface="Arial" pitchFamily="34" charset="0"/>
                        </a:rPr>
                        <a:t>15.3</a:t>
                      </a:r>
                      <a:endParaRPr lang="tr-TR" b="1" dirty="0">
                        <a:solidFill>
                          <a:srgbClr val="12065A"/>
                        </a:solidFill>
                      </a:endParaRPr>
                    </a:p>
                  </a:txBody>
                  <a:tcPr/>
                </a:tc>
                <a:tc>
                  <a:txBody>
                    <a:bodyPr/>
                    <a:lstStyle/>
                    <a:p>
                      <a:pPr algn="ctr"/>
                      <a:r>
                        <a:rPr lang="tr-TR" sz="1800" b="1" dirty="0" smtClean="0">
                          <a:solidFill>
                            <a:srgbClr val="12065A"/>
                          </a:solidFill>
                          <a:latin typeface="Arial" pitchFamily="34" charset="0"/>
                          <a:cs typeface="Arial" pitchFamily="34" charset="0"/>
                        </a:rPr>
                        <a:t>33.7</a:t>
                      </a:r>
                      <a:endParaRPr lang="tr-TR" b="1" dirty="0">
                        <a:solidFill>
                          <a:srgbClr val="12065A"/>
                        </a:solidFill>
                      </a:endParaRPr>
                    </a:p>
                  </a:txBody>
                  <a:tcPr/>
                </a:tc>
                <a:tc>
                  <a:txBody>
                    <a:bodyPr/>
                    <a:lstStyle/>
                    <a:p>
                      <a:pPr algn="ctr"/>
                      <a:r>
                        <a:rPr lang="tr-TR" sz="1800" b="1" dirty="0" smtClean="0">
                          <a:solidFill>
                            <a:srgbClr val="12065A"/>
                          </a:solidFill>
                          <a:latin typeface="Arial" pitchFamily="34" charset="0"/>
                          <a:cs typeface="Arial" pitchFamily="34" charset="0"/>
                        </a:rPr>
                        <a:t>41.9</a:t>
                      </a:r>
                      <a:endParaRPr lang="tr-TR" b="1" dirty="0">
                        <a:solidFill>
                          <a:srgbClr val="12065A"/>
                        </a:solidFill>
                      </a:endParaRPr>
                    </a:p>
                  </a:txBody>
                  <a:tcPr/>
                </a:tc>
                <a:tc>
                  <a:txBody>
                    <a:bodyPr/>
                    <a:lstStyle/>
                    <a:p>
                      <a:pPr algn="ctr"/>
                      <a:r>
                        <a:rPr lang="tr-TR" sz="1800" b="1" dirty="0" smtClean="0">
                          <a:solidFill>
                            <a:srgbClr val="12065A"/>
                          </a:solidFill>
                          <a:latin typeface="Arial" pitchFamily="34" charset="0"/>
                          <a:cs typeface="Arial" pitchFamily="34" charset="0"/>
                        </a:rPr>
                        <a:t>    77.3 	</a:t>
                      </a:r>
                      <a:endParaRPr lang="tr-TR" b="1" dirty="0">
                        <a:solidFill>
                          <a:srgbClr val="12065A"/>
                        </a:solidFill>
                      </a:endParaRPr>
                    </a:p>
                  </a:txBody>
                  <a:tcPr/>
                </a:tc>
              </a:tr>
              <a:tr h="446314">
                <a:tc>
                  <a:txBody>
                    <a:bodyPr/>
                    <a:lstStyle/>
                    <a:p>
                      <a:r>
                        <a:rPr lang="tr-TR" sz="1800" b="1" dirty="0" smtClean="0">
                          <a:solidFill>
                            <a:srgbClr val="12065A"/>
                          </a:solidFill>
                          <a:latin typeface="Arial" pitchFamily="34" charset="0"/>
                          <a:cs typeface="Arial" pitchFamily="34" charset="0"/>
                        </a:rPr>
                        <a:t>Kale </a:t>
                      </a:r>
                      <a:endParaRPr lang="tr-TR" b="1" dirty="0">
                        <a:solidFill>
                          <a:srgbClr val="12065A"/>
                        </a:solidFill>
                      </a:endParaRPr>
                    </a:p>
                  </a:txBody>
                  <a:tcPr/>
                </a:tc>
                <a:tc>
                  <a:txBody>
                    <a:bodyPr/>
                    <a:lstStyle/>
                    <a:p>
                      <a:pPr algn="ctr"/>
                      <a:r>
                        <a:rPr lang="tr-TR" sz="1800" b="1" dirty="0" smtClean="0">
                          <a:solidFill>
                            <a:srgbClr val="12065A"/>
                          </a:solidFill>
                          <a:latin typeface="Arial" pitchFamily="34" charset="0"/>
                          <a:cs typeface="Arial" pitchFamily="34" charset="0"/>
                        </a:rPr>
                        <a:t>7.1</a:t>
                      </a:r>
                      <a:endParaRPr lang="tr-TR" b="1" dirty="0">
                        <a:solidFill>
                          <a:srgbClr val="12065A"/>
                        </a:solidFill>
                      </a:endParaRPr>
                    </a:p>
                  </a:txBody>
                  <a:tcPr/>
                </a:tc>
                <a:tc>
                  <a:txBody>
                    <a:bodyPr/>
                    <a:lstStyle/>
                    <a:p>
                      <a:pPr algn="ctr"/>
                      <a:r>
                        <a:rPr lang="tr-TR" sz="1800" b="1" dirty="0" smtClean="0">
                          <a:solidFill>
                            <a:srgbClr val="12065A"/>
                          </a:solidFill>
                          <a:latin typeface="Arial" pitchFamily="34" charset="0"/>
                          <a:cs typeface="Arial" pitchFamily="34" charset="0"/>
                        </a:rPr>
                        <a:t>15.6 </a:t>
                      </a:r>
                      <a:endParaRPr lang="tr-TR" b="1" dirty="0">
                        <a:solidFill>
                          <a:srgbClr val="12065A"/>
                        </a:solidFill>
                      </a:endParaRPr>
                    </a:p>
                  </a:txBody>
                  <a:tcPr/>
                </a:tc>
                <a:tc>
                  <a:txBody>
                    <a:bodyPr/>
                    <a:lstStyle/>
                    <a:p>
                      <a:pPr algn="ctr"/>
                      <a:r>
                        <a:rPr lang="tr-TR" sz="1800" b="1" dirty="0" smtClean="0">
                          <a:solidFill>
                            <a:srgbClr val="12065A"/>
                          </a:solidFill>
                          <a:latin typeface="Arial" pitchFamily="34" charset="0"/>
                          <a:cs typeface="Arial" pitchFamily="34" charset="0"/>
                        </a:rPr>
                        <a:t>6.0</a:t>
                      </a:r>
                      <a:endParaRPr lang="tr-TR" b="1" dirty="0">
                        <a:solidFill>
                          <a:srgbClr val="12065A"/>
                        </a:solidFill>
                      </a:endParaRPr>
                    </a:p>
                  </a:txBody>
                  <a:tcPr/>
                </a:tc>
                <a:tc>
                  <a:txBody>
                    <a:bodyPr/>
                    <a:lstStyle/>
                    <a:p>
                      <a:pPr algn="ctr"/>
                      <a:r>
                        <a:rPr lang="tr-TR" sz="1800" b="1" dirty="0" smtClean="0">
                          <a:solidFill>
                            <a:srgbClr val="12065A"/>
                          </a:solidFill>
                          <a:latin typeface="Arial" pitchFamily="34" charset="0"/>
                          <a:cs typeface="Arial" pitchFamily="34" charset="0"/>
                        </a:rPr>
                        <a:t>    11.1 	</a:t>
                      </a:r>
                      <a:endParaRPr lang="tr-TR" b="1" dirty="0">
                        <a:solidFill>
                          <a:srgbClr val="12065A"/>
                        </a:solidFill>
                      </a:endParaRPr>
                    </a:p>
                  </a:txBody>
                  <a:tcPr/>
                </a:tc>
              </a:tr>
              <a:tr h="446314">
                <a:tc>
                  <a:txBody>
                    <a:bodyPr/>
                    <a:lstStyle/>
                    <a:p>
                      <a:r>
                        <a:rPr lang="tr-TR" sz="1800" b="1" dirty="0" smtClean="0">
                          <a:solidFill>
                            <a:srgbClr val="12065A"/>
                          </a:solidFill>
                          <a:latin typeface="Arial" pitchFamily="34" charset="0"/>
                          <a:cs typeface="Arial" pitchFamily="34" charset="0"/>
                        </a:rPr>
                        <a:t>Kaş 	 </a:t>
                      </a:r>
                      <a:endParaRPr lang="tr-TR" b="1" dirty="0">
                        <a:solidFill>
                          <a:srgbClr val="12065A"/>
                        </a:solidFill>
                      </a:endParaRPr>
                    </a:p>
                  </a:txBody>
                  <a:tcPr/>
                </a:tc>
                <a:tc>
                  <a:txBody>
                    <a:bodyPr/>
                    <a:lstStyle/>
                    <a:p>
                      <a:pPr algn="ctr"/>
                      <a:r>
                        <a:rPr lang="tr-TR" sz="1800" b="1" dirty="0" smtClean="0">
                          <a:solidFill>
                            <a:srgbClr val="12065A"/>
                          </a:solidFill>
                          <a:latin typeface="Arial" pitchFamily="34" charset="0"/>
                          <a:cs typeface="Arial" pitchFamily="34" charset="0"/>
                        </a:rPr>
                        <a:t>5.1</a:t>
                      </a:r>
                      <a:endParaRPr lang="tr-TR" b="1" dirty="0">
                        <a:solidFill>
                          <a:srgbClr val="12065A"/>
                        </a:solidFill>
                      </a:endParaRPr>
                    </a:p>
                  </a:txBody>
                  <a:tcPr/>
                </a:tc>
                <a:tc>
                  <a:txBody>
                    <a:bodyPr/>
                    <a:lstStyle/>
                    <a:p>
                      <a:pPr algn="ctr"/>
                      <a:r>
                        <a:rPr lang="tr-TR" sz="1800" b="1" dirty="0" smtClean="0">
                          <a:solidFill>
                            <a:srgbClr val="12065A"/>
                          </a:solidFill>
                          <a:latin typeface="Arial" pitchFamily="34" charset="0"/>
                          <a:cs typeface="Arial" pitchFamily="34" charset="0"/>
                        </a:rPr>
                        <a:t>11.2</a:t>
                      </a:r>
                      <a:endParaRPr lang="tr-TR" b="1" dirty="0">
                        <a:solidFill>
                          <a:srgbClr val="12065A"/>
                        </a:solidFill>
                      </a:endParaRPr>
                    </a:p>
                  </a:txBody>
                  <a:tcPr/>
                </a:tc>
                <a:tc>
                  <a:txBody>
                    <a:bodyPr/>
                    <a:lstStyle/>
                    <a:p>
                      <a:pPr algn="ctr"/>
                      <a:r>
                        <a:rPr lang="tr-TR" sz="1800" b="1" dirty="0" smtClean="0">
                          <a:solidFill>
                            <a:srgbClr val="12065A"/>
                          </a:solidFill>
                          <a:latin typeface="Arial" pitchFamily="34" charset="0"/>
                          <a:cs typeface="Arial" pitchFamily="34" charset="0"/>
                        </a:rPr>
                        <a:t>2.8 </a:t>
                      </a:r>
                      <a:endParaRPr lang="tr-TR" b="1" dirty="0">
                        <a:solidFill>
                          <a:srgbClr val="12065A"/>
                        </a:solidFill>
                      </a:endParaRPr>
                    </a:p>
                  </a:txBody>
                  <a:tcPr/>
                </a:tc>
                <a:tc>
                  <a:txBody>
                    <a:bodyPr/>
                    <a:lstStyle/>
                    <a:p>
                      <a:pPr algn="ctr"/>
                      <a:r>
                        <a:rPr lang="tr-TR" sz="1800" b="1" dirty="0" smtClean="0">
                          <a:solidFill>
                            <a:srgbClr val="12065A"/>
                          </a:solidFill>
                          <a:latin typeface="Arial" pitchFamily="34" charset="0"/>
                          <a:cs typeface="Arial" pitchFamily="34" charset="0"/>
                        </a:rPr>
                        <a:t>      5.2 	</a:t>
                      </a:r>
                      <a:endParaRPr lang="tr-TR" b="1" dirty="0">
                        <a:solidFill>
                          <a:srgbClr val="12065A"/>
                        </a:solidFill>
                      </a:endParaRPr>
                    </a:p>
                  </a:txBody>
                  <a:tcPr/>
                </a:tc>
              </a:tr>
              <a:tr h="446314">
                <a:tc>
                  <a:txBody>
                    <a:bodyPr/>
                    <a:lstStyle/>
                    <a:p>
                      <a:r>
                        <a:rPr lang="tr-TR" sz="1800" b="1" dirty="0" smtClean="0">
                          <a:solidFill>
                            <a:srgbClr val="12065A"/>
                          </a:solidFill>
                          <a:latin typeface="Arial" pitchFamily="34" charset="0"/>
                          <a:cs typeface="Arial" pitchFamily="34" charset="0"/>
                        </a:rPr>
                        <a:t>Toplam</a:t>
                      </a:r>
                      <a:endParaRPr lang="tr-TR" b="1" dirty="0">
                        <a:solidFill>
                          <a:srgbClr val="12065A"/>
                        </a:solidFill>
                      </a:endParaRPr>
                    </a:p>
                  </a:txBody>
                  <a:tcPr/>
                </a:tc>
                <a:tc>
                  <a:txBody>
                    <a:bodyPr/>
                    <a:lstStyle/>
                    <a:p>
                      <a:pPr algn="ctr"/>
                      <a:r>
                        <a:rPr lang="tr-TR" sz="1800" b="1" dirty="0" smtClean="0">
                          <a:solidFill>
                            <a:srgbClr val="12065A"/>
                          </a:solidFill>
                          <a:latin typeface="Arial" pitchFamily="34" charset="0"/>
                          <a:cs typeface="Arial" pitchFamily="34" charset="0"/>
                        </a:rPr>
                        <a:t>45.4</a:t>
                      </a:r>
                      <a:endParaRPr lang="tr-TR" b="1" dirty="0">
                        <a:solidFill>
                          <a:srgbClr val="12065A"/>
                        </a:solidFill>
                      </a:endParaRPr>
                    </a:p>
                  </a:txBody>
                  <a:tcPr/>
                </a:tc>
                <a:tc>
                  <a:txBody>
                    <a:bodyPr/>
                    <a:lstStyle/>
                    <a:p>
                      <a:pPr algn="ctr"/>
                      <a:r>
                        <a:rPr lang="tr-TR" sz="1800" b="1" dirty="0" smtClean="0">
                          <a:solidFill>
                            <a:srgbClr val="12065A"/>
                          </a:solidFill>
                          <a:latin typeface="Arial" pitchFamily="34" charset="0"/>
                          <a:cs typeface="Arial" pitchFamily="34" charset="0"/>
                        </a:rPr>
                        <a:t>100.0 </a:t>
                      </a:r>
                      <a:endParaRPr lang="tr-TR" b="1" dirty="0">
                        <a:solidFill>
                          <a:srgbClr val="12065A"/>
                        </a:solidFill>
                      </a:endParaRPr>
                    </a:p>
                  </a:txBody>
                  <a:tcPr/>
                </a:tc>
                <a:tc>
                  <a:txBody>
                    <a:bodyPr/>
                    <a:lstStyle/>
                    <a:p>
                      <a:pPr algn="ctr"/>
                      <a:r>
                        <a:rPr lang="tr-TR" sz="1800" b="1" dirty="0" smtClean="0">
                          <a:solidFill>
                            <a:srgbClr val="12065A"/>
                          </a:solidFill>
                          <a:latin typeface="Arial" pitchFamily="34" charset="0"/>
                          <a:cs typeface="Arial" pitchFamily="34" charset="0"/>
                        </a:rPr>
                        <a:t>54.2 </a:t>
                      </a:r>
                      <a:endParaRPr lang="tr-TR" b="1" dirty="0">
                        <a:solidFill>
                          <a:srgbClr val="12065A"/>
                        </a:solidFill>
                      </a:endParaRPr>
                    </a:p>
                  </a:txBody>
                  <a:tcPr/>
                </a:tc>
                <a:tc>
                  <a:txBody>
                    <a:bodyPr/>
                    <a:lstStyle/>
                    <a:p>
                      <a:pPr algn="ctr"/>
                      <a:r>
                        <a:rPr lang="tr-TR" sz="1800" b="1" dirty="0" smtClean="0">
                          <a:solidFill>
                            <a:srgbClr val="12065A"/>
                          </a:solidFill>
                          <a:latin typeface="Arial" pitchFamily="34" charset="0"/>
                          <a:cs typeface="Arial" pitchFamily="34" charset="0"/>
                        </a:rPr>
                        <a:t>100.0</a:t>
                      </a:r>
                      <a:endParaRPr lang="tr-TR" b="1" dirty="0">
                        <a:solidFill>
                          <a:srgbClr val="12065A"/>
                        </a:solidFill>
                      </a:endParaRPr>
                    </a:p>
                  </a:txBody>
                  <a:tcPr/>
                </a:tc>
              </a:tr>
            </a:tbl>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3" name="Rectangle 3"/>
          <p:cNvSpPr>
            <a:spLocks noGrp="1" noChangeArrowheads="1"/>
          </p:cNvSpPr>
          <p:nvPr>
            <p:ph idx="1"/>
          </p:nvPr>
        </p:nvSpPr>
        <p:spPr>
          <a:xfrm>
            <a:off x="323528" y="332656"/>
            <a:ext cx="8496944" cy="6192688"/>
          </a:xfrm>
        </p:spPr>
        <p:txBody>
          <a:bodyPr>
            <a:normAutofit/>
          </a:bodyPr>
          <a:lstStyle/>
          <a:p>
            <a:pPr indent="-468000">
              <a:lnSpc>
                <a:spcPts val="3000"/>
              </a:lnSpc>
              <a:spcBef>
                <a:spcPct val="0"/>
              </a:spcBef>
              <a:buFontTx/>
              <a:buNone/>
            </a:pPr>
            <a:endParaRPr lang="tr-TR" sz="2400" b="1" dirty="0">
              <a:solidFill>
                <a:srgbClr val="12065A"/>
              </a:solidFill>
              <a:latin typeface="Arial" pitchFamily="34" charset="0"/>
              <a:cs typeface="Arial" pitchFamily="34" charset="0"/>
            </a:endParaRPr>
          </a:p>
          <a:p>
            <a:pPr indent="-468000">
              <a:lnSpc>
                <a:spcPts val="3000"/>
              </a:lnSpc>
              <a:spcBef>
                <a:spcPct val="0"/>
              </a:spcBef>
              <a:buFontTx/>
              <a:buNone/>
            </a:pPr>
            <a:r>
              <a:rPr lang="tr-TR" sz="2400" b="1" dirty="0">
                <a:solidFill>
                  <a:srgbClr val="12065A"/>
                </a:solidFill>
                <a:latin typeface="Arial" pitchFamily="34" charset="0"/>
                <a:cs typeface="Arial" pitchFamily="34" charset="0"/>
              </a:rPr>
              <a:t>		</a:t>
            </a:r>
            <a:r>
              <a:rPr lang="tr-TR" sz="2400" dirty="0" smtClean="0">
                <a:solidFill>
                  <a:srgbClr val="12065A"/>
                </a:solidFill>
                <a:latin typeface="Arial" pitchFamily="34" charset="0"/>
                <a:cs typeface="Arial" pitchFamily="34" charset="0"/>
              </a:rPr>
              <a:t>Son </a:t>
            </a:r>
            <a:r>
              <a:rPr lang="tr-TR" sz="2400" dirty="0">
                <a:solidFill>
                  <a:srgbClr val="12065A"/>
                </a:solidFill>
                <a:latin typeface="Arial" pitchFamily="34" charset="0"/>
                <a:cs typeface="Arial" pitchFamily="34" charset="0"/>
              </a:rPr>
              <a:t>yıllardaki bazı istatistiklere göre de; </a:t>
            </a:r>
          </a:p>
          <a:p>
            <a:pPr indent="-468000">
              <a:lnSpc>
                <a:spcPts val="3000"/>
              </a:lnSpc>
              <a:spcBef>
                <a:spcPct val="0"/>
              </a:spcBef>
              <a:buFontTx/>
              <a:buNone/>
            </a:pPr>
            <a:r>
              <a:rPr lang="tr-TR" sz="2400" dirty="0">
                <a:solidFill>
                  <a:srgbClr val="12065A"/>
                </a:solidFill>
                <a:latin typeface="Arial" pitchFamily="34" charset="0"/>
                <a:cs typeface="Arial" pitchFamily="34" charset="0"/>
              </a:rPr>
              <a:t>		Türkiye’de toplam 49 600 </a:t>
            </a:r>
            <a:r>
              <a:rPr lang="tr-TR" sz="2400" dirty="0" err="1">
                <a:solidFill>
                  <a:srgbClr val="12065A"/>
                </a:solidFill>
                <a:latin typeface="Arial" pitchFamily="34" charset="0"/>
                <a:cs typeface="Arial" pitchFamily="34" charset="0"/>
              </a:rPr>
              <a:t>ha’lık</a:t>
            </a:r>
            <a:r>
              <a:rPr lang="tr-TR" sz="2400" dirty="0">
                <a:solidFill>
                  <a:srgbClr val="12065A"/>
                </a:solidFill>
                <a:latin typeface="Arial" pitchFamily="34" charset="0"/>
                <a:cs typeface="Arial" pitchFamily="34" charset="0"/>
              </a:rPr>
              <a:t> alanda </a:t>
            </a:r>
            <a:r>
              <a:rPr lang="tr-TR" sz="2400" dirty="0" err="1">
                <a:solidFill>
                  <a:srgbClr val="12065A"/>
                </a:solidFill>
                <a:latin typeface="Arial" pitchFamily="34" charset="0"/>
                <a:cs typeface="Arial" pitchFamily="34" charset="0"/>
              </a:rPr>
              <a:t>örtüaltı</a:t>
            </a:r>
            <a:r>
              <a:rPr lang="tr-TR" sz="2400" dirty="0">
                <a:solidFill>
                  <a:srgbClr val="12065A"/>
                </a:solidFill>
                <a:latin typeface="Arial" pitchFamily="34" charset="0"/>
                <a:cs typeface="Arial" pitchFamily="34" charset="0"/>
              </a:rPr>
              <a:t> yetiştiriciliği yapılmaktadır. </a:t>
            </a:r>
          </a:p>
          <a:p>
            <a:pPr indent="-468000">
              <a:lnSpc>
                <a:spcPts val="3000"/>
              </a:lnSpc>
              <a:spcBef>
                <a:spcPct val="0"/>
              </a:spcBef>
              <a:buFontTx/>
              <a:buNone/>
            </a:pPr>
            <a:r>
              <a:rPr lang="tr-TR" sz="2400" dirty="0">
                <a:solidFill>
                  <a:srgbClr val="12065A"/>
                </a:solidFill>
                <a:latin typeface="Arial" pitchFamily="34" charset="0"/>
                <a:cs typeface="Arial" pitchFamily="34" charset="0"/>
              </a:rPr>
              <a:t>		</a:t>
            </a:r>
            <a:endParaRPr lang="tr-TR" sz="2400" dirty="0" smtClean="0">
              <a:solidFill>
                <a:srgbClr val="12065A"/>
              </a:solidFill>
              <a:latin typeface="Arial" pitchFamily="34" charset="0"/>
              <a:cs typeface="Arial" pitchFamily="34" charset="0"/>
            </a:endParaRPr>
          </a:p>
          <a:p>
            <a:pPr indent="-468000">
              <a:lnSpc>
                <a:spcPts val="3000"/>
              </a:lnSpc>
              <a:spcBef>
                <a:spcPct val="0"/>
              </a:spcBef>
              <a:buFontTx/>
              <a:buNone/>
            </a:pPr>
            <a:r>
              <a:rPr lang="tr-TR" sz="2400" dirty="0" smtClean="0">
                <a:solidFill>
                  <a:srgbClr val="12065A"/>
                </a:solidFill>
                <a:latin typeface="Arial" pitchFamily="34" charset="0"/>
                <a:cs typeface="Arial" pitchFamily="34" charset="0"/>
              </a:rPr>
              <a:t>		Cam </a:t>
            </a:r>
            <a:r>
              <a:rPr lang="tr-TR" sz="2400" dirty="0">
                <a:solidFill>
                  <a:srgbClr val="12065A"/>
                </a:solidFill>
                <a:latin typeface="Arial" pitchFamily="34" charset="0"/>
                <a:cs typeface="Arial" pitchFamily="34" charset="0"/>
              </a:rPr>
              <a:t>sera </a:t>
            </a:r>
            <a:r>
              <a:rPr lang="tr-TR" sz="2400" dirty="0" smtClean="0">
                <a:solidFill>
                  <a:srgbClr val="12065A"/>
                </a:solidFill>
                <a:latin typeface="Arial" pitchFamily="34" charset="0"/>
                <a:cs typeface="Arial" pitchFamily="34" charset="0"/>
              </a:rPr>
              <a:t>alanlarının	 </a:t>
            </a:r>
            <a:r>
              <a:rPr lang="tr-TR" sz="2400" dirty="0">
                <a:solidFill>
                  <a:srgbClr val="12065A"/>
                </a:solidFill>
                <a:latin typeface="Arial" pitchFamily="34" charset="0"/>
                <a:cs typeface="Arial" pitchFamily="34" charset="0"/>
              </a:rPr>
              <a:t>%84.5’i (6000 ha), </a:t>
            </a:r>
          </a:p>
          <a:p>
            <a:pPr indent="-468000">
              <a:lnSpc>
                <a:spcPts val="3000"/>
              </a:lnSpc>
              <a:spcBef>
                <a:spcPct val="0"/>
              </a:spcBef>
              <a:buFontTx/>
              <a:buNone/>
            </a:pPr>
            <a:r>
              <a:rPr lang="tr-TR" sz="2400" dirty="0">
                <a:solidFill>
                  <a:srgbClr val="12065A"/>
                </a:solidFill>
                <a:latin typeface="Arial" pitchFamily="34" charset="0"/>
                <a:cs typeface="Arial" pitchFamily="34" charset="0"/>
              </a:rPr>
              <a:t>		Plastik sera alanlarının </a:t>
            </a:r>
            <a:r>
              <a:rPr lang="tr-TR" sz="2400" dirty="0" smtClean="0">
                <a:solidFill>
                  <a:srgbClr val="12065A"/>
                </a:solidFill>
                <a:latin typeface="Arial" pitchFamily="34" charset="0"/>
                <a:cs typeface="Arial" pitchFamily="34" charset="0"/>
              </a:rPr>
              <a:t>	%</a:t>
            </a:r>
            <a:r>
              <a:rPr lang="tr-TR" sz="2400" dirty="0">
                <a:solidFill>
                  <a:srgbClr val="12065A"/>
                </a:solidFill>
                <a:latin typeface="Arial" pitchFamily="34" charset="0"/>
                <a:cs typeface="Arial" pitchFamily="34" charset="0"/>
              </a:rPr>
              <a:t>44.1’i (7900 ha) ve </a:t>
            </a:r>
          </a:p>
          <a:p>
            <a:pPr indent="-468000">
              <a:lnSpc>
                <a:spcPts val="3000"/>
              </a:lnSpc>
              <a:spcBef>
                <a:spcPct val="0"/>
              </a:spcBef>
              <a:buFontTx/>
              <a:buNone/>
            </a:pPr>
            <a:r>
              <a:rPr lang="tr-TR" sz="2400" dirty="0">
                <a:solidFill>
                  <a:srgbClr val="12065A"/>
                </a:solidFill>
                <a:latin typeface="Arial" pitchFamily="34" charset="0"/>
                <a:cs typeface="Arial" pitchFamily="34" charset="0"/>
              </a:rPr>
              <a:t>		Plastik tünel alanlarının </a:t>
            </a:r>
            <a:r>
              <a:rPr lang="tr-TR" sz="2400" dirty="0" smtClean="0">
                <a:solidFill>
                  <a:srgbClr val="12065A"/>
                </a:solidFill>
                <a:latin typeface="Arial" pitchFamily="34" charset="0"/>
                <a:cs typeface="Arial" pitchFamily="34" charset="0"/>
              </a:rPr>
              <a:t>	%</a:t>
            </a:r>
            <a:r>
              <a:rPr lang="tr-TR" sz="2400" dirty="0">
                <a:solidFill>
                  <a:srgbClr val="12065A"/>
                </a:solidFill>
                <a:latin typeface="Arial" pitchFamily="34" charset="0"/>
                <a:cs typeface="Arial" pitchFamily="34" charset="0"/>
              </a:rPr>
              <a:t>13.4’ü (3300 ha) </a:t>
            </a:r>
          </a:p>
          <a:p>
            <a:pPr indent="-468000">
              <a:lnSpc>
                <a:spcPts val="3000"/>
              </a:lnSpc>
              <a:spcBef>
                <a:spcPct val="0"/>
              </a:spcBef>
              <a:buFontTx/>
              <a:buNone/>
            </a:pPr>
            <a:r>
              <a:rPr lang="tr-TR" sz="2400" dirty="0">
                <a:solidFill>
                  <a:srgbClr val="12065A"/>
                </a:solidFill>
                <a:latin typeface="Arial" pitchFamily="34" charset="0"/>
                <a:cs typeface="Arial" pitchFamily="34" charset="0"/>
              </a:rPr>
              <a:t>	Antalya İli’nde bulunmaktadır</a:t>
            </a:r>
            <a:r>
              <a:rPr lang="tr-TR" sz="2400" dirty="0" smtClean="0">
                <a:solidFill>
                  <a:srgbClr val="12065A"/>
                </a:solidFill>
                <a:latin typeface="Arial" pitchFamily="34" charset="0"/>
                <a:cs typeface="Arial" pitchFamily="34" charset="0"/>
              </a:rPr>
              <a:t>.</a:t>
            </a:r>
          </a:p>
          <a:p>
            <a:pPr indent="-468000">
              <a:lnSpc>
                <a:spcPts val="3000"/>
              </a:lnSpc>
              <a:spcBef>
                <a:spcPct val="0"/>
              </a:spcBef>
              <a:buFontTx/>
              <a:buNone/>
            </a:pPr>
            <a:r>
              <a:rPr lang="tr-TR" sz="2400" dirty="0" smtClean="0">
                <a:solidFill>
                  <a:srgbClr val="12065A"/>
                </a:solidFill>
                <a:latin typeface="Arial" pitchFamily="34" charset="0"/>
                <a:cs typeface="Arial" pitchFamily="34" charset="0"/>
              </a:rPr>
              <a:t>		Bu miktar içerisinde cam seralar, plastik seralar, yüksek plastik tüneller ve alçak tüneller bulunmaktadır. 	Alçak tünel alanları 267.000 da, plastik sera alanları 108.000 da, cam sera alanları 39.000 da ve yüksek plastik tünel alanları 27.000 da olarak belirtilmektedir. </a:t>
            </a:r>
            <a:endParaRPr lang="tr-TR" sz="2400" dirty="0">
              <a:solidFill>
                <a:srgbClr val="12065A"/>
              </a:solidFill>
              <a:latin typeface="Arial" pitchFamily="34" charset="0"/>
              <a:cs typeface="Arial" pitchFamily="34" charset="0"/>
            </a:endParaRPr>
          </a:p>
          <a:p>
            <a:pPr indent="-468000">
              <a:lnSpc>
                <a:spcPts val="3000"/>
              </a:lnSpc>
              <a:buFontTx/>
              <a:buNone/>
            </a:pPr>
            <a:endParaRPr lang="tr-TR" sz="2400" dirty="0">
              <a:solidFill>
                <a:srgbClr val="12065A"/>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idx="1"/>
          </p:nvPr>
        </p:nvSpPr>
        <p:spPr>
          <a:xfrm>
            <a:off x="251520" y="332656"/>
            <a:ext cx="8568952" cy="6192688"/>
          </a:xfrm>
        </p:spPr>
        <p:txBody>
          <a:bodyPr>
            <a:normAutofit/>
          </a:bodyPr>
          <a:lstStyle/>
          <a:p>
            <a:pPr indent="-468000" algn="just">
              <a:lnSpc>
                <a:spcPts val="3000"/>
              </a:lnSpc>
              <a:buFontTx/>
              <a:buNone/>
            </a:pPr>
            <a:r>
              <a:rPr lang="tr-TR" sz="2400" dirty="0">
                <a:solidFill>
                  <a:srgbClr val="12065A"/>
                </a:solidFill>
                <a:latin typeface="Arial" pitchFamily="34" charset="0"/>
                <a:cs typeface="Arial" pitchFamily="34" charset="0"/>
              </a:rPr>
              <a:t>		</a:t>
            </a:r>
            <a:endParaRPr lang="tr-TR" sz="2400" dirty="0" smtClean="0">
              <a:solidFill>
                <a:srgbClr val="12065A"/>
              </a:solidFill>
              <a:latin typeface="Arial" pitchFamily="34" charset="0"/>
              <a:cs typeface="Arial" pitchFamily="34" charset="0"/>
            </a:endParaRPr>
          </a:p>
          <a:p>
            <a:pPr indent="-468000" algn="just">
              <a:lnSpc>
                <a:spcPts val="3000"/>
              </a:lnSpc>
              <a:buFontTx/>
              <a:buNone/>
            </a:pPr>
            <a:r>
              <a:rPr lang="tr-TR" sz="2400" dirty="0" smtClean="0">
                <a:solidFill>
                  <a:srgbClr val="12065A"/>
                </a:solidFill>
                <a:latin typeface="Arial" pitchFamily="34" charset="0"/>
                <a:cs typeface="Arial" pitchFamily="34" charset="0"/>
              </a:rPr>
              <a:t>		Alçak </a:t>
            </a:r>
            <a:r>
              <a:rPr lang="tr-TR" sz="2400" dirty="0">
                <a:solidFill>
                  <a:srgbClr val="12065A"/>
                </a:solidFill>
                <a:latin typeface="Arial" pitchFamily="34" charset="0"/>
                <a:cs typeface="Arial" pitchFamily="34" charset="0"/>
              </a:rPr>
              <a:t>tünellerin büyük çoğunluğu (yaklaşık 200.000 da) Adana ilimizde bulunmakta ve genellikle turfanda karpuz yetiştiriciliğinde kullanılmaktadır. </a:t>
            </a:r>
            <a:endParaRPr lang="tr-TR" sz="2400" dirty="0" smtClean="0">
              <a:solidFill>
                <a:srgbClr val="12065A"/>
              </a:solidFill>
              <a:latin typeface="Arial" pitchFamily="34" charset="0"/>
              <a:cs typeface="Arial" pitchFamily="34" charset="0"/>
            </a:endParaRPr>
          </a:p>
          <a:p>
            <a:pPr indent="-468000">
              <a:lnSpc>
                <a:spcPts val="3000"/>
              </a:lnSpc>
              <a:buFontTx/>
              <a:buNone/>
            </a:pPr>
            <a:r>
              <a:rPr lang="tr-TR" sz="2400" dirty="0" smtClean="0">
                <a:solidFill>
                  <a:srgbClr val="12065A"/>
                </a:solidFill>
                <a:latin typeface="Arial" pitchFamily="34" charset="0"/>
                <a:cs typeface="Arial" pitchFamily="34" charset="0"/>
              </a:rPr>
              <a:t>		Antalya ve İçel illerinde sırası ile 107.000 ve 65.000 da </a:t>
            </a:r>
            <a:r>
              <a:rPr lang="tr-TR" sz="2400" dirty="0" err="1" smtClean="0">
                <a:solidFill>
                  <a:srgbClr val="12065A"/>
                </a:solidFill>
                <a:latin typeface="Arial" pitchFamily="34" charset="0"/>
                <a:cs typeface="Arial" pitchFamily="34" charset="0"/>
              </a:rPr>
              <a:t>örtüaltı</a:t>
            </a:r>
            <a:r>
              <a:rPr lang="tr-TR" sz="2400" dirty="0" smtClean="0">
                <a:solidFill>
                  <a:srgbClr val="12065A"/>
                </a:solidFill>
                <a:latin typeface="Arial" pitchFamily="34" charset="0"/>
                <a:cs typeface="Arial" pitchFamily="34" charset="0"/>
              </a:rPr>
              <a:t> alanı bulunmakta ve bu alanların büyük çoğunluğunu plastik seralar kaplamaktadır. </a:t>
            </a:r>
          </a:p>
          <a:p>
            <a:pPr indent="-468000">
              <a:lnSpc>
                <a:spcPts val="3000"/>
              </a:lnSpc>
              <a:buFontTx/>
              <a:buNone/>
            </a:pPr>
            <a:r>
              <a:rPr lang="tr-TR" sz="2400" dirty="0" smtClean="0">
                <a:solidFill>
                  <a:srgbClr val="12065A"/>
                </a:solidFill>
                <a:latin typeface="Arial" pitchFamily="34" charset="0"/>
                <a:cs typeface="Arial" pitchFamily="34" charset="0"/>
              </a:rPr>
              <a:t>		Bu iki ilde plastik sera alanlarını cam sera alanları izler.  Muğla ilinde ise Türkiye sera alanlarının (cam sera, plastik sera ve yüksek plastik tünel olarak) yaklaşık % 8’ i bulunmaktadır. 	</a:t>
            </a:r>
          </a:p>
          <a:p>
            <a:pPr indent="-468000">
              <a:lnSpc>
                <a:spcPts val="3000"/>
              </a:lnSpc>
              <a:buFontTx/>
              <a:buNone/>
            </a:pPr>
            <a:r>
              <a:rPr lang="tr-TR" sz="2400" dirty="0" smtClean="0">
                <a:solidFill>
                  <a:srgbClr val="12065A"/>
                </a:solidFill>
                <a:latin typeface="Arial" pitchFamily="34" charset="0"/>
                <a:cs typeface="Arial" pitchFamily="34" charset="0"/>
              </a:rPr>
              <a:t>		Muğla ilinde seracılık denince akla Fethiye ve serada domates yetiştiriciliği gelir. </a:t>
            </a:r>
          </a:p>
          <a:p>
            <a:pPr indent="-468000">
              <a:lnSpc>
                <a:spcPts val="3000"/>
              </a:lnSpc>
              <a:buFontTx/>
              <a:buNone/>
            </a:pPr>
            <a:endParaRPr lang="tr-TR" sz="2400" dirty="0" smtClean="0">
              <a:solidFill>
                <a:srgbClr val="12065A"/>
              </a:solidFill>
              <a:latin typeface="Arial" pitchFamily="34" charset="0"/>
              <a:cs typeface="Arial" pitchFamily="34" charset="0"/>
            </a:endParaRPr>
          </a:p>
          <a:p>
            <a:pPr indent="-468000">
              <a:lnSpc>
                <a:spcPts val="3000"/>
              </a:lnSpc>
              <a:buFontTx/>
              <a:buNone/>
            </a:pPr>
            <a:endParaRPr lang="tr-TR" sz="2400" dirty="0" smtClean="0">
              <a:solidFill>
                <a:srgbClr val="12065A"/>
              </a:solidFill>
              <a:latin typeface="Arial" pitchFamily="34" charset="0"/>
              <a:cs typeface="Arial" pitchFamily="34" charset="0"/>
            </a:endParaRPr>
          </a:p>
          <a:p>
            <a:pPr indent="-468000" algn="just">
              <a:lnSpc>
                <a:spcPts val="3000"/>
              </a:lnSpc>
              <a:buFontTx/>
              <a:buNone/>
            </a:pPr>
            <a:endParaRPr lang="tr-TR" sz="2400" dirty="0">
              <a:solidFill>
                <a:srgbClr val="12065A"/>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idx="1"/>
          </p:nvPr>
        </p:nvSpPr>
        <p:spPr>
          <a:xfrm>
            <a:off x="323528" y="332656"/>
            <a:ext cx="8496944" cy="6192688"/>
          </a:xfrm>
        </p:spPr>
        <p:txBody>
          <a:bodyPr>
            <a:normAutofit/>
          </a:bodyPr>
          <a:lstStyle/>
          <a:p>
            <a:pPr indent="-468000">
              <a:lnSpc>
                <a:spcPts val="3000"/>
              </a:lnSpc>
              <a:buFontTx/>
              <a:buNone/>
            </a:pPr>
            <a:r>
              <a:rPr lang="tr-TR" sz="2400" dirty="0">
                <a:solidFill>
                  <a:srgbClr val="12065A"/>
                </a:solidFill>
                <a:latin typeface="Arial" pitchFamily="34" charset="0"/>
                <a:cs typeface="Arial" pitchFamily="34" charset="0"/>
              </a:rPr>
              <a:t>		</a:t>
            </a:r>
            <a:endParaRPr lang="tr-TR" sz="2400" dirty="0" smtClean="0">
              <a:solidFill>
                <a:srgbClr val="12065A"/>
              </a:solidFill>
              <a:latin typeface="Arial" pitchFamily="34" charset="0"/>
              <a:cs typeface="Arial" pitchFamily="34" charset="0"/>
            </a:endParaRPr>
          </a:p>
          <a:p>
            <a:pPr indent="-468000">
              <a:lnSpc>
                <a:spcPts val="3000"/>
              </a:lnSpc>
              <a:buFontTx/>
              <a:buNone/>
            </a:pPr>
            <a:r>
              <a:rPr lang="tr-TR" sz="2400" dirty="0" smtClean="0">
                <a:solidFill>
                  <a:srgbClr val="12065A"/>
                </a:solidFill>
                <a:latin typeface="Arial" pitchFamily="34" charset="0"/>
                <a:cs typeface="Arial" pitchFamily="34" charset="0"/>
              </a:rPr>
              <a:t>		Türkiye </a:t>
            </a:r>
            <a:r>
              <a:rPr lang="tr-TR" sz="2400" dirty="0" err="1">
                <a:solidFill>
                  <a:srgbClr val="12065A"/>
                </a:solidFill>
                <a:latin typeface="Arial" pitchFamily="34" charset="0"/>
                <a:cs typeface="Arial" pitchFamily="34" charset="0"/>
              </a:rPr>
              <a:t>örtüaltı</a:t>
            </a:r>
            <a:r>
              <a:rPr lang="tr-TR" sz="2400" dirty="0">
                <a:solidFill>
                  <a:srgbClr val="12065A"/>
                </a:solidFill>
                <a:latin typeface="Arial" pitchFamily="34" charset="0"/>
                <a:cs typeface="Arial" pitchFamily="34" charset="0"/>
              </a:rPr>
              <a:t> yetiştiriciliği genellikle sebzeciliğe dayanmaktadır. </a:t>
            </a:r>
            <a:endParaRPr lang="tr-TR" sz="2400" dirty="0" smtClean="0">
              <a:solidFill>
                <a:srgbClr val="12065A"/>
              </a:solidFill>
              <a:latin typeface="Arial" pitchFamily="34" charset="0"/>
              <a:cs typeface="Arial" pitchFamily="34" charset="0"/>
            </a:endParaRPr>
          </a:p>
          <a:p>
            <a:pPr indent="-468000">
              <a:lnSpc>
                <a:spcPts val="3000"/>
              </a:lnSpc>
              <a:buFontTx/>
              <a:buNone/>
            </a:pPr>
            <a:r>
              <a:rPr lang="tr-TR" sz="2400" dirty="0" smtClean="0">
                <a:solidFill>
                  <a:srgbClr val="12065A"/>
                </a:solidFill>
                <a:latin typeface="Arial" pitchFamily="34" charset="0"/>
                <a:cs typeface="Arial" pitchFamily="34" charset="0"/>
              </a:rPr>
              <a:t>		Son </a:t>
            </a:r>
            <a:r>
              <a:rPr lang="tr-TR" sz="2400" dirty="0">
                <a:solidFill>
                  <a:srgbClr val="12065A"/>
                </a:solidFill>
                <a:latin typeface="Arial" pitchFamily="34" charset="0"/>
                <a:cs typeface="Arial" pitchFamily="34" charset="0"/>
              </a:rPr>
              <a:t>yıllarda süs bitkileri yetiştiriciliğine ayrılan sera alanları ise giderek artmaktadır. </a:t>
            </a:r>
            <a:endParaRPr lang="tr-TR" sz="2400" dirty="0" smtClean="0">
              <a:solidFill>
                <a:srgbClr val="12065A"/>
              </a:solidFill>
              <a:latin typeface="Arial" pitchFamily="34" charset="0"/>
              <a:cs typeface="Arial" pitchFamily="34" charset="0"/>
            </a:endParaRPr>
          </a:p>
          <a:p>
            <a:pPr indent="-468000">
              <a:lnSpc>
                <a:spcPts val="3000"/>
              </a:lnSpc>
              <a:buFontTx/>
              <a:buNone/>
            </a:pPr>
            <a:r>
              <a:rPr lang="tr-TR" sz="2400" dirty="0" smtClean="0">
                <a:solidFill>
                  <a:srgbClr val="12065A"/>
                </a:solidFill>
                <a:latin typeface="Arial" pitchFamily="34" charset="0"/>
                <a:cs typeface="Arial" pitchFamily="34" charset="0"/>
              </a:rPr>
              <a:t>		Ancak </a:t>
            </a:r>
            <a:r>
              <a:rPr lang="tr-TR" sz="2400" dirty="0">
                <a:solidFill>
                  <a:srgbClr val="12065A"/>
                </a:solidFill>
                <a:latin typeface="Arial" pitchFamily="34" charset="0"/>
                <a:cs typeface="Arial" pitchFamily="34" charset="0"/>
              </a:rPr>
              <a:t>bu artış belirli bir noktadan sonra yavaşlayabilecektir. </a:t>
            </a:r>
            <a:endParaRPr lang="tr-TR" sz="2400" dirty="0" smtClean="0">
              <a:solidFill>
                <a:srgbClr val="12065A"/>
              </a:solidFill>
              <a:latin typeface="Arial" pitchFamily="34" charset="0"/>
              <a:cs typeface="Arial" pitchFamily="34" charset="0"/>
            </a:endParaRPr>
          </a:p>
          <a:p>
            <a:pPr indent="-468000">
              <a:lnSpc>
                <a:spcPts val="3000"/>
              </a:lnSpc>
              <a:buFontTx/>
              <a:buNone/>
            </a:pPr>
            <a:r>
              <a:rPr lang="tr-TR" sz="2400" dirty="0" smtClean="0">
                <a:solidFill>
                  <a:srgbClr val="12065A"/>
                </a:solidFill>
                <a:latin typeface="Arial" pitchFamily="34" charset="0"/>
                <a:cs typeface="Arial" pitchFamily="34" charset="0"/>
              </a:rPr>
              <a:t>		Çünkü </a:t>
            </a:r>
            <a:r>
              <a:rPr lang="tr-TR" sz="2400" dirty="0">
                <a:solidFill>
                  <a:srgbClr val="12065A"/>
                </a:solidFill>
                <a:latin typeface="Arial" pitchFamily="34" charset="0"/>
                <a:cs typeface="Arial" pitchFamily="34" charset="0"/>
              </a:rPr>
              <a:t>dünya genelinde süs bitkilerine ayrılan </a:t>
            </a:r>
            <a:r>
              <a:rPr lang="tr-TR" sz="2400" dirty="0" err="1">
                <a:solidFill>
                  <a:srgbClr val="12065A"/>
                </a:solidFill>
                <a:latin typeface="Arial" pitchFamily="34" charset="0"/>
                <a:cs typeface="Arial" pitchFamily="34" charset="0"/>
              </a:rPr>
              <a:t>örtüaltı</a:t>
            </a:r>
            <a:r>
              <a:rPr lang="tr-TR" sz="2400" dirty="0">
                <a:solidFill>
                  <a:srgbClr val="12065A"/>
                </a:solidFill>
                <a:latin typeface="Arial" pitchFamily="34" charset="0"/>
                <a:cs typeface="Arial" pitchFamily="34" charset="0"/>
              </a:rPr>
              <a:t> alanları toplam alanın %5-8’ i arasında değişmektedir. </a:t>
            </a:r>
            <a:endParaRPr lang="tr-TR" sz="2400" dirty="0" smtClean="0">
              <a:solidFill>
                <a:srgbClr val="12065A"/>
              </a:solidFill>
              <a:latin typeface="Arial" pitchFamily="34" charset="0"/>
              <a:cs typeface="Arial" pitchFamily="34" charset="0"/>
            </a:endParaRPr>
          </a:p>
          <a:p>
            <a:pPr indent="-468000">
              <a:lnSpc>
                <a:spcPts val="3000"/>
              </a:lnSpc>
              <a:buFontTx/>
              <a:buNone/>
            </a:pPr>
            <a:r>
              <a:rPr lang="tr-TR" sz="2400" dirty="0" smtClean="0">
                <a:solidFill>
                  <a:srgbClr val="12065A"/>
                </a:solidFill>
                <a:latin typeface="Arial" pitchFamily="34" charset="0"/>
                <a:cs typeface="Arial" pitchFamily="34" charset="0"/>
              </a:rPr>
              <a:t>		Ülkemiz </a:t>
            </a:r>
            <a:r>
              <a:rPr lang="tr-TR" sz="2400" dirty="0">
                <a:solidFill>
                  <a:srgbClr val="12065A"/>
                </a:solidFill>
                <a:latin typeface="Arial" pitchFamily="34" charset="0"/>
                <a:cs typeface="Arial" pitchFamily="34" charset="0"/>
              </a:rPr>
              <a:t>seralarında sırası ile en çok domates, hıyar, biber, patlıcan ve fasulye yetiştirilmektedir. </a:t>
            </a:r>
            <a:endParaRPr lang="tr-TR" sz="2400" dirty="0" smtClean="0">
              <a:solidFill>
                <a:srgbClr val="12065A"/>
              </a:solidFill>
              <a:latin typeface="Arial" pitchFamily="34" charset="0"/>
              <a:cs typeface="Arial" pitchFamily="34" charset="0"/>
            </a:endParaRPr>
          </a:p>
          <a:p>
            <a:pPr indent="-468000">
              <a:lnSpc>
                <a:spcPts val="3000"/>
              </a:lnSpc>
              <a:buFontTx/>
              <a:buNone/>
            </a:pPr>
            <a:r>
              <a:rPr lang="tr-TR" sz="2400" dirty="0" smtClean="0">
                <a:solidFill>
                  <a:srgbClr val="12065A"/>
                </a:solidFill>
                <a:latin typeface="Arial" pitchFamily="34" charset="0"/>
                <a:cs typeface="Arial" pitchFamily="34" charset="0"/>
              </a:rPr>
              <a:t>		Alçak </a:t>
            </a:r>
            <a:r>
              <a:rPr lang="tr-TR" sz="2400" dirty="0">
                <a:solidFill>
                  <a:srgbClr val="12065A"/>
                </a:solidFill>
                <a:latin typeface="Arial" pitchFamily="34" charset="0"/>
                <a:cs typeface="Arial" pitchFamily="34" charset="0"/>
              </a:rPr>
              <a:t>tünel alanları daha çok karpuz ve kavun yetiştiriciliğine ayrılmaktadır. </a:t>
            </a:r>
          </a:p>
          <a:p>
            <a:pPr indent="-468000">
              <a:lnSpc>
                <a:spcPts val="3000"/>
              </a:lnSpc>
              <a:buFontTx/>
              <a:buNone/>
            </a:pPr>
            <a:endParaRPr lang="tr-TR" sz="2400" dirty="0">
              <a:solidFill>
                <a:srgbClr val="12065A"/>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örünüş">
  <a:themeElements>
    <a:clrScheme name="Görünüş">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Görünüş">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Görünüş">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3277</TotalTime>
  <Words>284</Words>
  <Application>Microsoft Office PowerPoint</Application>
  <PresentationFormat>Ekran Gösterisi (4:3)</PresentationFormat>
  <Paragraphs>262</Paragraphs>
  <Slides>37</Slides>
  <Notes>1</Notes>
  <HiddenSlides>0</HiddenSlides>
  <MMClips>0</MMClips>
  <ScaleCrop>false</ScaleCrop>
  <HeadingPairs>
    <vt:vector size="4" baseType="variant">
      <vt:variant>
        <vt:lpstr>Tema</vt:lpstr>
      </vt:variant>
      <vt:variant>
        <vt:i4>1</vt:i4>
      </vt:variant>
      <vt:variant>
        <vt:lpstr>Slayt Başlıkları</vt:lpstr>
      </vt:variant>
      <vt:variant>
        <vt:i4>37</vt:i4>
      </vt:variant>
    </vt:vector>
  </HeadingPairs>
  <TitlesOfParts>
    <vt:vector size="38" baseType="lpstr">
      <vt:lpstr>Görünüş</vt:lpstr>
      <vt:lpstr>Slayt 1</vt:lpstr>
      <vt:lpstr>Slayt 2</vt:lpstr>
      <vt:lpstr>Slayt 3</vt:lpstr>
      <vt:lpstr>Slayt 4</vt:lpstr>
      <vt:lpstr>Slayt 5</vt:lpstr>
      <vt:lpstr>Slayt 6</vt:lpstr>
      <vt:lpstr>Slayt 7</vt:lpstr>
      <vt:lpstr>Slayt 8</vt:lpstr>
      <vt:lpstr>Slayt 9</vt:lpstr>
      <vt:lpstr>Slayt 10</vt:lpstr>
      <vt:lpstr>Slayt 11</vt:lpstr>
      <vt:lpstr>Slayt 12</vt:lpstr>
      <vt:lpstr>Slayt 13</vt:lpstr>
      <vt:lpstr>Slayt 14</vt:lpstr>
      <vt:lpstr>Slayt 15</vt:lpstr>
      <vt:lpstr>Slayt 16</vt:lpstr>
      <vt:lpstr>Slayt 17</vt:lpstr>
      <vt:lpstr>Slayt 18</vt:lpstr>
      <vt:lpstr>Slayt 19</vt:lpstr>
      <vt:lpstr>Slayt 20</vt:lpstr>
      <vt:lpstr>Slayt 21</vt:lpstr>
      <vt:lpstr>Slayt 22</vt:lpstr>
      <vt:lpstr>Slayt 23</vt:lpstr>
      <vt:lpstr>Slayt 24</vt:lpstr>
      <vt:lpstr>Slayt 25</vt:lpstr>
      <vt:lpstr>Slayt 26</vt:lpstr>
      <vt:lpstr>Slayt 27</vt:lpstr>
      <vt:lpstr>Slayt 28</vt:lpstr>
      <vt:lpstr>Slayt 29</vt:lpstr>
      <vt:lpstr>Slayt 30</vt:lpstr>
      <vt:lpstr>Slayt 31</vt:lpstr>
      <vt:lpstr>Slayt 32</vt:lpstr>
      <vt:lpstr>Slayt 33</vt:lpstr>
      <vt:lpstr>Slayt 34</vt:lpstr>
      <vt:lpstr>Slayt 35</vt:lpstr>
      <vt:lpstr>Slayt 36</vt:lpstr>
      <vt:lpstr>Slayt 37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Sezgin</dc:creator>
  <cp:lastModifiedBy>RHE</cp:lastModifiedBy>
  <cp:revision>519</cp:revision>
  <dcterms:created xsi:type="dcterms:W3CDTF">2012-04-06T08:07:43Z</dcterms:created>
  <dcterms:modified xsi:type="dcterms:W3CDTF">2020-03-08T20:18:38Z</dcterms:modified>
</cp:coreProperties>
</file>