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44"/>
  </p:notesMasterIdLst>
  <p:sldIdLst>
    <p:sldId id="290" r:id="rId3"/>
    <p:sldId id="291" r:id="rId4"/>
    <p:sldId id="292" r:id="rId5"/>
    <p:sldId id="293" r:id="rId6"/>
    <p:sldId id="294" r:id="rId7"/>
    <p:sldId id="295" r:id="rId8"/>
    <p:sldId id="296" r:id="rId9"/>
    <p:sldId id="297" r:id="rId10"/>
    <p:sldId id="298" r:id="rId11"/>
    <p:sldId id="299" r:id="rId12"/>
    <p:sldId id="300" r:id="rId13"/>
    <p:sldId id="301" r:id="rId14"/>
    <p:sldId id="302"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FA1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9" d="100"/>
          <a:sy n="59" d="100"/>
        </p:scale>
        <p:origin x="-79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E2EEE0-0F26-4F51-9C2A-3ABCED2C77D3}" type="datetimeFigureOut">
              <a:rPr lang="tr-TR" smtClean="0"/>
              <a:t>16.11.2020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91083D-023C-4250-97E4-F8C7842B36F8}" type="slidenum">
              <a:rPr lang="tr-TR" smtClean="0"/>
              <a:t>‹#›</a:t>
            </a:fld>
            <a:endParaRPr lang="tr-TR"/>
          </a:p>
        </p:txBody>
      </p:sp>
    </p:spTree>
    <p:extLst>
      <p:ext uri="{BB962C8B-B14F-4D97-AF65-F5344CB8AC3E}">
        <p14:creationId xmlns:p14="http://schemas.microsoft.com/office/powerpoint/2010/main" val="1379861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8A6A20E9-B493-484F-BDB5-A2D7F971DDB1}" type="datetimeFigureOut">
              <a:rPr lang="tr-TR" smtClean="0">
                <a:solidFill>
                  <a:prstClr val="black">
                    <a:tint val="75000"/>
                  </a:prstClr>
                </a:solidFill>
              </a:rPr>
              <a:pPr/>
              <a:t>16.11.2020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BE864C40-E30E-4802-9850-6EB3B6C188F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631610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A6A20E9-B493-484F-BDB5-A2D7F971DDB1}" type="datetimeFigureOut">
              <a:rPr lang="tr-TR" smtClean="0">
                <a:solidFill>
                  <a:prstClr val="black">
                    <a:tint val="75000"/>
                  </a:prstClr>
                </a:solidFill>
              </a:rPr>
              <a:pPr/>
              <a:t>16.11.2020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BE864C40-E30E-4802-9850-6EB3B6C188F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884050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8A6A20E9-B493-484F-BDB5-A2D7F971DDB1}" type="datetimeFigureOut">
              <a:rPr lang="tr-TR" smtClean="0">
                <a:solidFill>
                  <a:prstClr val="black">
                    <a:tint val="75000"/>
                  </a:prstClr>
                </a:solidFill>
              </a:rPr>
              <a:pPr/>
              <a:t>16.11.2020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BE864C40-E30E-4802-9850-6EB3B6C188F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81831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8A6A20E9-B493-484F-BDB5-A2D7F971DDB1}" type="datetimeFigureOut">
              <a:rPr lang="tr-TR" smtClean="0">
                <a:solidFill>
                  <a:prstClr val="black">
                    <a:tint val="75000"/>
                  </a:prstClr>
                </a:solidFill>
              </a:rPr>
              <a:pPr/>
              <a:t>16.11.2020</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BE864C40-E30E-4802-9850-6EB3B6C188F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169638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8A6A20E9-B493-484F-BDB5-A2D7F971DDB1}" type="datetimeFigureOut">
              <a:rPr lang="tr-TR" smtClean="0">
                <a:solidFill>
                  <a:prstClr val="black">
                    <a:tint val="75000"/>
                  </a:prstClr>
                </a:solidFill>
              </a:rPr>
              <a:pPr/>
              <a:t>16.11.2020</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BE864C40-E30E-4802-9850-6EB3B6C188F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128418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8A6A20E9-B493-484F-BDB5-A2D7F971DDB1}" type="datetimeFigureOut">
              <a:rPr lang="tr-TR" smtClean="0">
                <a:solidFill>
                  <a:prstClr val="black">
                    <a:tint val="75000"/>
                  </a:prstClr>
                </a:solidFill>
              </a:rPr>
              <a:pPr/>
              <a:t>16.11.2020</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BE864C40-E30E-4802-9850-6EB3B6C188F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250983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8A6A20E9-B493-484F-BDB5-A2D7F971DDB1}" type="datetimeFigureOut">
              <a:rPr lang="tr-TR" smtClean="0">
                <a:solidFill>
                  <a:prstClr val="black">
                    <a:tint val="75000"/>
                  </a:prstClr>
                </a:solidFill>
              </a:rPr>
              <a:pPr/>
              <a:t>16.11.2020</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BE864C40-E30E-4802-9850-6EB3B6C188F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248138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8A6A20E9-B493-484F-BDB5-A2D7F971DDB1}" type="datetimeFigureOut">
              <a:rPr lang="tr-TR" smtClean="0">
                <a:solidFill>
                  <a:prstClr val="black">
                    <a:tint val="75000"/>
                  </a:prstClr>
                </a:solidFill>
              </a:rPr>
              <a:pPr/>
              <a:t>16.11.2020</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BE864C40-E30E-4802-9850-6EB3B6C188F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472434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8A6A20E9-B493-484F-BDB5-A2D7F971DDB1}" type="datetimeFigureOut">
              <a:rPr lang="tr-TR" smtClean="0">
                <a:solidFill>
                  <a:prstClr val="black">
                    <a:tint val="75000"/>
                  </a:prstClr>
                </a:solidFill>
              </a:rPr>
              <a:pPr/>
              <a:t>16.11.2020</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BE864C40-E30E-4802-9850-6EB3B6C188F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101358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A6A20E9-B493-484F-BDB5-A2D7F971DDB1}" type="datetimeFigureOut">
              <a:rPr lang="tr-TR" smtClean="0">
                <a:solidFill>
                  <a:prstClr val="black">
                    <a:tint val="75000"/>
                  </a:prstClr>
                </a:solidFill>
              </a:rPr>
              <a:pPr/>
              <a:t>16.11.2020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BE864C40-E30E-4802-9850-6EB3B6C188F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958613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A6A20E9-B493-484F-BDB5-A2D7F971DDB1}" type="datetimeFigureOut">
              <a:rPr lang="tr-TR" smtClean="0">
                <a:solidFill>
                  <a:prstClr val="black">
                    <a:tint val="75000"/>
                  </a:prstClr>
                </a:solidFill>
              </a:rPr>
              <a:pPr/>
              <a:t>16.11.2020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BE864C40-E30E-4802-9850-6EB3B6C188F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6960768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4" name="AutoShape 7"/>
          <p:cNvSpPr>
            <a:spLocks noChangeArrowheads="1"/>
          </p:cNvSpPr>
          <p:nvPr/>
        </p:nvSpPr>
        <p:spPr bwMode="auto">
          <a:xfrm>
            <a:off x="685800" y="2393950"/>
            <a:ext cx="7772400" cy="109538"/>
          </a:xfrm>
          <a:custGeom>
            <a:avLst/>
            <a:gdLst>
              <a:gd name="T0" fmla="*/ 0 w 1000"/>
              <a:gd name="T1" fmla="*/ 0 h 1000"/>
              <a:gd name="T2" fmla="*/ 4803343 w 1000"/>
              <a:gd name="T3" fmla="*/ 0 h 1000"/>
              <a:gd name="T4" fmla="*/ 4803343 w 1000"/>
              <a:gd name="T5" fmla="*/ 109538 h 1000"/>
              <a:gd name="T6" fmla="*/ 0 w 1000"/>
              <a:gd name="T7" fmla="*/ 109538 h 1000"/>
              <a:gd name="T8" fmla="*/ 0 w 1000"/>
              <a:gd name="T9" fmla="*/ 0 h 1000"/>
              <a:gd name="T10" fmla="*/ 7772400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618" y="0"/>
                </a:lnTo>
                <a:lnTo>
                  <a:pt x="618"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fontAlgn="base">
              <a:spcBef>
                <a:spcPct val="0"/>
              </a:spcBef>
              <a:spcAft>
                <a:spcPct val="0"/>
              </a:spcAft>
            </a:pPr>
            <a:endParaRPr lang="tr-TR">
              <a:solidFill>
                <a:srgbClr val="000000"/>
              </a:solidFill>
              <a:latin typeface="Arial" charset="0"/>
            </a:endParaRPr>
          </a:p>
        </p:txBody>
      </p:sp>
      <p:sp>
        <p:nvSpPr>
          <p:cNvPr id="43010" name="Rectangle 2"/>
          <p:cNvSpPr>
            <a:spLocks noGrp="1" noChangeArrowheads="1"/>
          </p:cNvSpPr>
          <p:nvPr>
            <p:ph type="ctrTitle"/>
          </p:nvPr>
        </p:nvSpPr>
        <p:spPr>
          <a:xfrm>
            <a:off x="685800" y="990600"/>
            <a:ext cx="7772400" cy="1371600"/>
          </a:xfrm>
        </p:spPr>
        <p:txBody>
          <a:bodyPr/>
          <a:lstStyle>
            <a:lvl1pPr>
              <a:defRPr sz="4000"/>
            </a:lvl1pPr>
          </a:lstStyle>
          <a:p>
            <a:r>
              <a:rPr lang="tr-TR"/>
              <a:t>Asıl başlık stili için tıklatın</a:t>
            </a:r>
          </a:p>
        </p:txBody>
      </p:sp>
      <p:sp>
        <p:nvSpPr>
          <p:cNvPr id="43011" name="Rectangle 3"/>
          <p:cNvSpPr>
            <a:spLocks noGrp="1" noChangeArrowheads="1"/>
          </p:cNvSpPr>
          <p:nvPr>
            <p:ph type="subTitle" idx="1"/>
          </p:nvPr>
        </p:nvSpPr>
        <p:spPr>
          <a:xfrm>
            <a:off x="1447800" y="3429000"/>
            <a:ext cx="7010400" cy="1600200"/>
          </a:xfrm>
        </p:spPr>
        <p:txBody>
          <a:bodyPr/>
          <a:lstStyle>
            <a:lvl1pPr marL="0" indent="0">
              <a:buFont typeface="Wingdings" pitchFamily="2" charset="2"/>
              <a:buNone/>
              <a:defRPr sz="2800"/>
            </a:lvl1pPr>
          </a:lstStyle>
          <a:p>
            <a:r>
              <a:rPr lang="tr-TR"/>
              <a:t>Asıl alt başlık stilini düzenlemek için tıklatın</a:t>
            </a:r>
          </a:p>
        </p:txBody>
      </p:sp>
      <p:sp>
        <p:nvSpPr>
          <p:cNvPr id="5" name="Rectangle 4"/>
          <p:cNvSpPr>
            <a:spLocks noGrp="1" noChangeArrowheads="1"/>
          </p:cNvSpPr>
          <p:nvPr>
            <p:ph type="dt" sz="half" idx="10"/>
          </p:nvPr>
        </p:nvSpPr>
        <p:spPr>
          <a:xfrm>
            <a:off x="685800" y="6248400"/>
            <a:ext cx="1905000" cy="457200"/>
          </a:xfrm>
        </p:spPr>
        <p:txBody>
          <a:bodyPr/>
          <a:lstStyle>
            <a:lvl1pPr>
              <a:defRPr/>
            </a:lvl1pPr>
          </a:lstStyle>
          <a:p>
            <a:pPr>
              <a:defRPr/>
            </a:pPr>
            <a:endParaRPr lang="tr-TR">
              <a:solidFill>
                <a:srgbClr val="000000"/>
              </a:solidFill>
            </a:endParaRPr>
          </a:p>
        </p:txBody>
      </p:sp>
      <p:sp>
        <p:nvSpPr>
          <p:cNvPr id="6"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tr-TR">
              <a:solidFill>
                <a:srgbClr val="000000"/>
              </a:solidFill>
            </a:endParaRPr>
          </a:p>
        </p:txBody>
      </p:sp>
      <p:sp>
        <p:nvSpPr>
          <p:cNvPr id="7"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41CA9D60-92F2-4273-AB9B-7C8E3C89EBF9}"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20318793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6"/>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3C6ED1D0-9FD1-4291-8A2E-6B6A77161B2D}"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2193781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6"/>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2267CF07-B6A8-421F-8CA6-15519A5BE01F}"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12355760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6"/>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39A90786-58F6-4782-8DE3-AB9D0DA992F3}"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7799413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6"/>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37B79863-D74D-46D3-A3F0-13E4C3ADF23F}"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15475239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Rectangle 6"/>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7D4FB7AC-B720-4A84-96B1-10CC7C040119}"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41940774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7A7EB607-6396-4FC6-9244-86AA24EB7FC7}"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5040221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6"/>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75842935-117E-4E22-AC14-939A2E2FBB0C}"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6886385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6"/>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4EF371FC-62C0-473F-B318-D901A6EC181F}"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15973915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6"/>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574AB00E-6168-4742-AA96-E5F4B50E417C}"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7816129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573838" y="304800"/>
            <a:ext cx="2001837" cy="571500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566738" y="304800"/>
            <a:ext cx="5854700" cy="571500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6"/>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5BD758EF-4339-4A62-BC95-FF49466CD0A2}"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8230423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dgm" preserve="1">
  <p:cSld name="Başlık ve Diyagram veya Kuruluş Grafiği">
    <p:spTree>
      <p:nvGrpSpPr>
        <p:cNvPr id="1" name=""/>
        <p:cNvGrpSpPr/>
        <p:nvPr/>
      </p:nvGrpSpPr>
      <p:grpSpPr>
        <a:xfrm>
          <a:off x="0" y="0"/>
          <a:ext cx="0" cy="0"/>
          <a:chOff x="0" y="0"/>
          <a:chExt cx="0" cy="0"/>
        </a:xfrm>
      </p:grpSpPr>
      <p:sp>
        <p:nvSpPr>
          <p:cNvPr id="2" name="1 Başlık"/>
          <p:cNvSpPr>
            <a:spLocks noGrp="1"/>
          </p:cNvSpPr>
          <p:nvPr>
            <p:ph type="title"/>
          </p:nvPr>
        </p:nvSpPr>
        <p:spPr>
          <a:xfrm>
            <a:off x="574675" y="304800"/>
            <a:ext cx="8001000" cy="1216025"/>
          </a:xfrm>
        </p:spPr>
        <p:txBody>
          <a:bodyPr/>
          <a:lstStyle/>
          <a:p>
            <a:r>
              <a:rPr lang="tr-TR" smtClean="0"/>
              <a:t>Asıl başlık stili için tıklatın</a:t>
            </a:r>
            <a:endParaRPr lang="tr-TR"/>
          </a:p>
        </p:txBody>
      </p:sp>
      <p:sp>
        <p:nvSpPr>
          <p:cNvPr id="3" name="2 SmartArt Yer Tutucusu"/>
          <p:cNvSpPr>
            <a:spLocks noGrp="1"/>
          </p:cNvSpPr>
          <p:nvPr>
            <p:ph type="dgm" idx="1"/>
          </p:nvPr>
        </p:nvSpPr>
        <p:spPr>
          <a:xfrm>
            <a:off x="566738" y="1752600"/>
            <a:ext cx="8001000" cy="4267200"/>
          </a:xfrm>
        </p:spPr>
        <p:txBody>
          <a:bodyPr/>
          <a:lstStyle/>
          <a:p>
            <a:pPr lvl="0"/>
            <a:endParaRPr lang="tr-TR" noProof="0" smtClean="0"/>
          </a:p>
        </p:txBody>
      </p:sp>
      <p:sp>
        <p:nvSpPr>
          <p:cNvPr id="4" name="Rectangle 6"/>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B5FB4643-4E4D-45FD-A5CA-022C442AA64B}"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35442951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TwoObj" preserve="1">
  <p:cSld name="Başlık, Metin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574675" y="304800"/>
            <a:ext cx="8001000" cy="1216025"/>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566738" y="1752600"/>
            <a:ext cx="3924300" cy="4267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4643438" y="1752600"/>
            <a:ext cx="3924300" cy="20574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4643438" y="3962400"/>
            <a:ext cx="3924300" cy="20574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6"/>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7" name="Rectangle 7"/>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8" name="Rectangle 8"/>
          <p:cNvSpPr>
            <a:spLocks noGrp="1" noChangeArrowheads="1"/>
          </p:cNvSpPr>
          <p:nvPr>
            <p:ph type="sldNum" sz="quarter" idx="12"/>
          </p:nvPr>
        </p:nvSpPr>
        <p:spPr>
          <a:ln/>
        </p:spPr>
        <p:txBody>
          <a:bodyPr/>
          <a:lstStyle>
            <a:lvl1pPr>
              <a:defRPr/>
            </a:lvl1pPr>
          </a:lstStyle>
          <a:p>
            <a:pPr>
              <a:defRPr/>
            </a:pPr>
            <a:fld id="{63D2BC10-4353-44AB-804F-33EB53DD1402}"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36022947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AndTx" preserve="1">
  <p:cSld name="Başlık, İçerik ve Metin">
    <p:spTree>
      <p:nvGrpSpPr>
        <p:cNvPr id="1" name=""/>
        <p:cNvGrpSpPr/>
        <p:nvPr/>
      </p:nvGrpSpPr>
      <p:grpSpPr>
        <a:xfrm>
          <a:off x="0" y="0"/>
          <a:ext cx="0" cy="0"/>
          <a:chOff x="0" y="0"/>
          <a:chExt cx="0" cy="0"/>
        </a:xfrm>
      </p:grpSpPr>
      <p:sp>
        <p:nvSpPr>
          <p:cNvPr id="2" name="1 Başlık"/>
          <p:cNvSpPr>
            <a:spLocks noGrp="1"/>
          </p:cNvSpPr>
          <p:nvPr>
            <p:ph type="title"/>
          </p:nvPr>
        </p:nvSpPr>
        <p:spPr>
          <a:xfrm>
            <a:off x="574675" y="304800"/>
            <a:ext cx="8001000" cy="1216025"/>
          </a:xfrm>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566738" y="1752600"/>
            <a:ext cx="3924300" cy="4267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643438" y="1752600"/>
            <a:ext cx="3924300" cy="4267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6"/>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385877A0-A940-45F8-9159-A91D4016A1FD}"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14769048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574675" y="304800"/>
            <a:ext cx="8001000" cy="1216025"/>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566738" y="1752600"/>
            <a:ext cx="3924300" cy="4267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3438" y="1752600"/>
            <a:ext cx="3924300" cy="4267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6"/>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9EA636F1-45FF-4050-9154-6558900AE9A7}"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41679830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AndTx" preserve="1">
  <p:cSld name="Başlık, 2 İçerik ve Metin">
    <p:spTree>
      <p:nvGrpSpPr>
        <p:cNvPr id="1" name=""/>
        <p:cNvGrpSpPr/>
        <p:nvPr/>
      </p:nvGrpSpPr>
      <p:grpSpPr>
        <a:xfrm>
          <a:off x="0" y="0"/>
          <a:ext cx="0" cy="0"/>
          <a:chOff x="0" y="0"/>
          <a:chExt cx="0" cy="0"/>
        </a:xfrm>
      </p:grpSpPr>
      <p:sp>
        <p:nvSpPr>
          <p:cNvPr id="2" name="1 Başlık"/>
          <p:cNvSpPr>
            <a:spLocks noGrp="1"/>
          </p:cNvSpPr>
          <p:nvPr>
            <p:ph type="title"/>
          </p:nvPr>
        </p:nvSpPr>
        <p:spPr>
          <a:xfrm>
            <a:off x="574675" y="304800"/>
            <a:ext cx="8001000" cy="1216025"/>
          </a:xfrm>
        </p:spPr>
        <p:txBody>
          <a:bodyPr/>
          <a:lstStyle/>
          <a:p>
            <a:r>
              <a:rPr lang="tr-TR" smtClean="0"/>
              <a:t>Asıl başlık stili için tıklatın</a:t>
            </a:r>
            <a:endParaRPr lang="tr-TR"/>
          </a:p>
        </p:txBody>
      </p:sp>
      <p:sp>
        <p:nvSpPr>
          <p:cNvPr id="3" name="2 İçerik Yer Tutucusu"/>
          <p:cNvSpPr>
            <a:spLocks noGrp="1"/>
          </p:cNvSpPr>
          <p:nvPr>
            <p:ph sz="quarter" idx="1"/>
          </p:nvPr>
        </p:nvSpPr>
        <p:spPr>
          <a:xfrm>
            <a:off x="566738" y="1752600"/>
            <a:ext cx="3924300" cy="20574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566738" y="3962400"/>
            <a:ext cx="3924300" cy="20574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half" idx="3"/>
          </p:nvPr>
        </p:nvSpPr>
        <p:spPr>
          <a:xfrm>
            <a:off x="4643438" y="1752600"/>
            <a:ext cx="3924300" cy="4267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6"/>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7" name="Rectangle 7"/>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8" name="Rectangle 8"/>
          <p:cNvSpPr>
            <a:spLocks noGrp="1" noChangeArrowheads="1"/>
          </p:cNvSpPr>
          <p:nvPr>
            <p:ph type="sldNum" sz="quarter" idx="12"/>
          </p:nvPr>
        </p:nvSpPr>
        <p:spPr>
          <a:ln/>
        </p:spPr>
        <p:txBody>
          <a:bodyPr/>
          <a:lstStyle>
            <a:lvl1pPr>
              <a:defRPr/>
            </a:lvl1pPr>
          </a:lstStyle>
          <a:p>
            <a:pPr>
              <a:defRPr/>
            </a:pPr>
            <a:fld id="{AF22A267-E703-4C7A-8038-9F5D718CAABC}"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2700657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6A20E9-B493-484F-BDB5-A2D7F971DDB1}" type="datetimeFigureOut">
              <a:rPr lang="tr-TR" smtClean="0">
                <a:solidFill>
                  <a:prstClr val="black">
                    <a:tint val="75000"/>
                  </a:prstClr>
                </a:solidFill>
              </a:rPr>
              <a:pPr/>
              <a:t>16.11.2020</a:t>
            </a:fld>
            <a:endParaRPr lang="tr-TR">
              <a:solidFill>
                <a:prstClr val="black">
                  <a:tint val="75000"/>
                </a:prstClr>
              </a:solidFill>
            </a:endParaRP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864C40-E30E-4802-9850-6EB3B6C188F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8051239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pattFill prst="ltHorz">
          <a:fgClr>
            <a:schemeClr val="bg2"/>
          </a:fgClr>
          <a:bgClr>
            <a:schemeClr val="bg1"/>
          </a:bgClr>
        </a:patt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574675" y="304800"/>
            <a:ext cx="800100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tr-TR" smtClean="0"/>
              <a:t>Asıl başlık stili için tıklatın</a:t>
            </a:r>
          </a:p>
        </p:txBody>
      </p:sp>
      <p:sp>
        <p:nvSpPr>
          <p:cNvPr id="2051" name="Rectangle 3"/>
          <p:cNvSpPr>
            <a:spLocks noGrp="1" noChangeArrowheads="1"/>
          </p:cNvSpPr>
          <p:nvPr>
            <p:ph type="body" idx="1"/>
          </p:nvPr>
        </p:nvSpPr>
        <p:spPr bwMode="auto">
          <a:xfrm>
            <a:off x="566738" y="1752600"/>
            <a:ext cx="80010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2052" name="AutoShape 4"/>
          <p:cNvSpPr>
            <a:spLocks noChangeArrowheads="1"/>
          </p:cNvSpPr>
          <p:nvPr/>
        </p:nvSpPr>
        <p:spPr bwMode="auto">
          <a:xfrm>
            <a:off x="609600" y="1566863"/>
            <a:ext cx="7958138" cy="109537"/>
          </a:xfrm>
          <a:custGeom>
            <a:avLst/>
            <a:gdLst>
              <a:gd name="T0" fmla="*/ 0 w 1000"/>
              <a:gd name="T1" fmla="*/ 0 h 1000"/>
              <a:gd name="T2" fmla="*/ 4655511 w 1000"/>
              <a:gd name="T3" fmla="*/ 0 h 1000"/>
              <a:gd name="T4" fmla="*/ 4655511 w 1000"/>
              <a:gd name="T5" fmla="*/ 109537 h 1000"/>
              <a:gd name="T6" fmla="*/ 0 w 1000"/>
              <a:gd name="T7" fmla="*/ 109537 h 1000"/>
              <a:gd name="T8" fmla="*/ 0 w 1000"/>
              <a:gd name="T9" fmla="*/ 0 h 1000"/>
              <a:gd name="T10" fmla="*/ 7958138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fontAlgn="base">
              <a:spcBef>
                <a:spcPct val="0"/>
              </a:spcBef>
              <a:spcAft>
                <a:spcPct val="0"/>
              </a:spcAft>
            </a:pPr>
            <a:endParaRPr lang="tr-TR">
              <a:solidFill>
                <a:srgbClr val="000000"/>
              </a:solidFill>
              <a:latin typeface="Arial" charset="0"/>
            </a:endParaRPr>
          </a:p>
        </p:txBody>
      </p:sp>
      <p:sp>
        <p:nvSpPr>
          <p:cNvPr id="2053" name="Line 5"/>
          <p:cNvSpPr>
            <a:spLocks noChangeShapeType="1"/>
          </p:cNvSpPr>
          <p:nvPr/>
        </p:nvSpPr>
        <p:spPr bwMode="auto">
          <a:xfrm flipV="1">
            <a:off x="609600" y="6172200"/>
            <a:ext cx="7924800" cy="0"/>
          </a:xfrm>
          <a:prstGeom prst="line">
            <a:avLst/>
          </a:prstGeom>
          <a:noFill/>
          <a:ln w="3175">
            <a:solidFill>
              <a:schemeClr val="accent2"/>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a:solidFill>
                <a:srgbClr val="000000"/>
              </a:solidFill>
              <a:latin typeface="Arial" charset="0"/>
            </a:endParaRPr>
          </a:p>
        </p:txBody>
      </p:sp>
      <p:sp>
        <p:nvSpPr>
          <p:cNvPr id="41990" name="Rectangle 6"/>
          <p:cNvSpPr>
            <a:spLocks noGrp="1" noChangeArrowheads="1"/>
          </p:cNvSpPr>
          <p:nvPr>
            <p:ph type="dt" sz="half" idx="2"/>
          </p:nvPr>
        </p:nvSpPr>
        <p:spPr bwMode="auto">
          <a:xfrm>
            <a:off x="6096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mn-lt"/>
              </a:defRPr>
            </a:lvl1pPr>
          </a:lstStyle>
          <a:p>
            <a:pPr fontAlgn="base">
              <a:spcBef>
                <a:spcPct val="0"/>
              </a:spcBef>
              <a:spcAft>
                <a:spcPct val="0"/>
              </a:spcAft>
              <a:defRPr/>
            </a:pPr>
            <a:endParaRPr lang="tr-TR">
              <a:solidFill>
                <a:srgbClr val="000000"/>
              </a:solidFill>
            </a:endParaRPr>
          </a:p>
        </p:txBody>
      </p:sp>
      <p:sp>
        <p:nvSpPr>
          <p:cNvPr id="41991"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a:latin typeface="+mn-lt"/>
              </a:defRPr>
            </a:lvl1pPr>
          </a:lstStyle>
          <a:p>
            <a:pPr fontAlgn="base">
              <a:spcBef>
                <a:spcPct val="0"/>
              </a:spcBef>
              <a:spcAft>
                <a:spcPct val="0"/>
              </a:spcAft>
              <a:defRPr/>
            </a:pPr>
            <a:endParaRPr lang="tr-TR">
              <a:solidFill>
                <a:srgbClr val="000000"/>
              </a:solidFill>
            </a:endParaRPr>
          </a:p>
        </p:txBody>
      </p:sp>
      <p:sp>
        <p:nvSpPr>
          <p:cNvPr id="41992" name="Rectangle 8"/>
          <p:cNvSpPr>
            <a:spLocks noGrp="1" noChangeArrowheads="1"/>
          </p:cNvSpPr>
          <p:nvPr>
            <p:ph type="sldNum" sz="quarter" idx="4"/>
          </p:nvPr>
        </p:nvSpPr>
        <p:spPr bwMode="auto">
          <a:xfrm>
            <a:off x="65532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mn-lt"/>
              </a:defRPr>
            </a:lvl1pPr>
          </a:lstStyle>
          <a:p>
            <a:pPr fontAlgn="base">
              <a:spcBef>
                <a:spcPct val="0"/>
              </a:spcBef>
              <a:spcAft>
                <a:spcPct val="0"/>
              </a:spcAft>
              <a:defRPr/>
            </a:pPr>
            <a:fld id="{287AD331-7D90-4454-86A0-DB2AD7D2EBE3}" type="slidenum">
              <a:rPr lang="tr-TR">
                <a:solidFill>
                  <a:srgbClr val="000000"/>
                </a:solidFill>
              </a:rPr>
              <a:pPr fontAlgn="base">
                <a:spcBef>
                  <a:spcPct val="0"/>
                </a:spcBef>
                <a:spcAft>
                  <a:spcPct val="0"/>
                </a:spcAft>
                <a:defRPr/>
              </a:pPr>
              <a:t>‹#›</a:t>
            </a:fld>
            <a:endParaRPr lang="tr-TR">
              <a:solidFill>
                <a:srgbClr val="000000"/>
              </a:solidFill>
            </a:endParaRPr>
          </a:p>
        </p:txBody>
      </p:sp>
    </p:spTree>
    <p:extLst>
      <p:ext uri="{BB962C8B-B14F-4D97-AF65-F5344CB8AC3E}">
        <p14:creationId xmlns:p14="http://schemas.microsoft.com/office/powerpoint/2010/main" val="390237590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Lst>
  <p:timing>
    <p:tnLst>
      <p:par>
        <p:cTn id="1" dur="indefinite" restart="never" nodeType="tmRoot"/>
      </p:par>
    </p:tnLst>
  </p:timing>
  <p:txStyles>
    <p:title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Verdana" pitchFamily="34" charset="0"/>
        </a:defRPr>
      </a:lvl2pPr>
      <a:lvl3pPr algn="l" rtl="0" eaLnBrk="0" fontAlgn="base" hangingPunct="0">
        <a:spcBef>
          <a:spcPct val="0"/>
        </a:spcBef>
        <a:spcAft>
          <a:spcPct val="0"/>
        </a:spcAft>
        <a:defRPr sz="3800">
          <a:solidFill>
            <a:schemeClr val="tx2"/>
          </a:solidFill>
          <a:latin typeface="Verdana" pitchFamily="34" charset="0"/>
        </a:defRPr>
      </a:lvl3pPr>
      <a:lvl4pPr algn="l" rtl="0" eaLnBrk="0" fontAlgn="base" hangingPunct="0">
        <a:spcBef>
          <a:spcPct val="0"/>
        </a:spcBef>
        <a:spcAft>
          <a:spcPct val="0"/>
        </a:spcAft>
        <a:defRPr sz="3800">
          <a:solidFill>
            <a:schemeClr val="tx2"/>
          </a:solidFill>
          <a:latin typeface="Verdana" pitchFamily="34" charset="0"/>
        </a:defRPr>
      </a:lvl4pPr>
      <a:lvl5pPr algn="l" rtl="0" eaLnBrk="0" fontAlgn="base" hangingPunct="0">
        <a:spcBef>
          <a:spcPct val="0"/>
        </a:spcBef>
        <a:spcAft>
          <a:spcPct val="0"/>
        </a:spcAft>
        <a:defRPr sz="3800">
          <a:solidFill>
            <a:schemeClr val="tx2"/>
          </a:solidFill>
          <a:latin typeface="Verdana" pitchFamily="34" charset="0"/>
        </a:defRPr>
      </a:lvl5pPr>
      <a:lvl6pPr marL="457200" algn="l" rtl="0" fontAlgn="base">
        <a:spcBef>
          <a:spcPct val="0"/>
        </a:spcBef>
        <a:spcAft>
          <a:spcPct val="0"/>
        </a:spcAft>
        <a:defRPr sz="3800">
          <a:solidFill>
            <a:schemeClr val="tx2"/>
          </a:solidFill>
          <a:latin typeface="Verdana" pitchFamily="34" charset="0"/>
        </a:defRPr>
      </a:lvl6pPr>
      <a:lvl7pPr marL="914400" algn="l" rtl="0" fontAlgn="base">
        <a:spcBef>
          <a:spcPct val="0"/>
        </a:spcBef>
        <a:spcAft>
          <a:spcPct val="0"/>
        </a:spcAft>
        <a:defRPr sz="3800">
          <a:solidFill>
            <a:schemeClr val="tx2"/>
          </a:solidFill>
          <a:latin typeface="Verdana" pitchFamily="34" charset="0"/>
        </a:defRPr>
      </a:lvl7pPr>
      <a:lvl8pPr marL="1371600" algn="l" rtl="0" fontAlgn="base">
        <a:spcBef>
          <a:spcPct val="0"/>
        </a:spcBef>
        <a:spcAft>
          <a:spcPct val="0"/>
        </a:spcAft>
        <a:defRPr sz="3800">
          <a:solidFill>
            <a:schemeClr val="tx2"/>
          </a:solidFill>
          <a:latin typeface="Verdana" pitchFamily="34" charset="0"/>
        </a:defRPr>
      </a:lvl8pPr>
      <a:lvl9pPr marL="1828800" algn="l" rtl="0" fontAlgn="base">
        <a:spcBef>
          <a:spcPct val="0"/>
        </a:spcBef>
        <a:spcAft>
          <a:spcPct val="0"/>
        </a:spcAft>
        <a:defRPr sz="3800">
          <a:solidFill>
            <a:schemeClr val="tx2"/>
          </a:solidFill>
          <a:latin typeface="Verdana" pitchFamily="34" charset="0"/>
        </a:defRPr>
      </a:lvl9pPr>
    </p:titleStyle>
    <p:bodyStyle>
      <a:lvl1pPr marL="469900" indent="-469900" algn="l" rtl="0" eaLnBrk="0" fontAlgn="base" hangingPunct="0">
        <a:spcBef>
          <a:spcPct val="20000"/>
        </a:spcBef>
        <a:spcAft>
          <a:spcPct val="0"/>
        </a:spcAft>
        <a:buClr>
          <a:schemeClr val="accent2"/>
        </a:buClr>
        <a:buFont typeface="Wingdings" pitchFamily="2" charset="2"/>
        <a:buChar char="o"/>
        <a:defRPr sz="30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itchFamily="2" charset="2"/>
        <a:buChar char="n"/>
        <a:defRPr sz="2600">
          <a:solidFill>
            <a:schemeClr val="tx1"/>
          </a:solidFill>
          <a:latin typeface="+mn-lt"/>
        </a:defRPr>
      </a:lvl2pPr>
      <a:lvl3pPr marL="1304925" indent="-395288" algn="l" rtl="0" eaLnBrk="0" fontAlgn="base" hangingPunct="0">
        <a:spcBef>
          <a:spcPct val="20000"/>
        </a:spcBef>
        <a:spcAft>
          <a:spcPct val="0"/>
        </a:spcAft>
        <a:buClr>
          <a:schemeClr val="accent2"/>
        </a:buClr>
        <a:buFont typeface="Wingdings" pitchFamily="2" charset="2"/>
        <a:buChar char="o"/>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hyperlink" Target="http://images.google.com.tr/imgres?imgurl=http://bp2.blogger.com/_Oyjs043Crqg/R5QPvEzYKOI/AAAAAAAAAgs/1azmc29Dqd0/s320/2008+Dwarf+Laurel+Cuttings+001.jpg&amp;imgrefurl=http://thehomegarden.blogspot.com/2008/01/dwarf-english-laurel-cuttings.html&amp;usg=__Omavvno7D5sfaR8-p8x88kEgj64=&amp;h=240&amp;w=320&amp;sz=20&amp;hl=tr&amp;start=27&amp;sig2=we5hkUOUryIfcqwSItuhXA&amp;tbnid=MXukQ_ONgb3mCM:&amp;tbnh=89&amp;tbnw=118&amp;prev=/images?q=cuttings&amp;gbv=2&amp;ndsp=18&amp;hl=tr&amp;sa=N&amp;start=18&amp;ei=ov7LSZHvJMKD_Abv8OnyCQ" TargetMode="External"/><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hyperlink" Target="http://images.google.com.tr/imgres?imgurl=http://cvhs-ffa.org/Classes/images/Floral%20Plant%20Identification_img_54.jpg&amp;imgrefurl=http://cvhs-ffa.org/Classes/Floral%20Plant%20Identification.htm&amp;usg=__34okwxWzZWZ2mu7TsMrjNeC2BeE=&amp;h=494&amp;w=330&amp;sz=31&amp;hl=tr&amp;start=18&amp;sig2=JYvATLJt8fSvNL57zbyBQg&amp;tbnid=Rxy5F7zLoC7j7M:&amp;tbnh=130&amp;tbnw=87&amp;prev=/images?q=sansiveria&amp;gbv=2&amp;hl=tr&amp;ei=svvLSZDEGYOO-Aapi-HRBg" TargetMode="External"/><Relationship Id="rId7"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hyperlink" Target="http://images.google.com.tr/imgres?imgurl=http://img1.loadtr.com/b-313839-Begonya_%C3%A7i%C3%A7e%C4%9Fi.jpg&amp;imgrefurl=http://www.loadtr.com/313839-Begonya_%C3%A7i%C3%A7e%C4%9Fi.htm&amp;usg=__lvAGj-WLSXxNIEYLWZAkqoQ7hd8=&amp;h=350&amp;w=350&amp;sz=34&amp;hl=tr&amp;start=14&amp;sig2=7YJ5QjBFNYI1fcoJw7DuZA&amp;tbnid=IDJT20_OyVj0fM:&amp;tbnh=120&amp;tbnw=120&amp;prev=/images?q=begonya&amp;gbv=2&amp;hl=tr&amp;ei=LvzLSZGRI9K6_Aa825yPCg" TargetMode="External"/><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3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tr-TR" b="1" smtClean="0">
                <a:solidFill>
                  <a:srgbClr val="FF0000"/>
                </a:solidFill>
              </a:rPr>
              <a:t>ÇELİKLE ÇOĞALTMA</a:t>
            </a:r>
          </a:p>
        </p:txBody>
      </p:sp>
      <p:sp>
        <p:nvSpPr>
          <p:cNvPr id="4099" name="Rectangle 3"/>
          <p:cNvSpPr>
            <a:spLocks noGrp="1" noChangeArrowheads="1"/>
          </p:cNvSpPr>
          <p:nvPr>
            <p:ph type="body" idx="1"/>
          </p:nvPr>
        </p:nvSpPr>
        <p:spPr>
          <a:xfrm>
            <a:off x="611188" y="1844675"/>
            <a:ext cx="7956550" cy="4845050"/>
          </a:xfrm>
        </p:spPr>
        <p:txBody>
          <a:bodyPr/>
          <a:lstStyle/>
          <a:p>
            <a:pPr algn="just" eaLnBrk="1" hangingPunct="1">
              <a:lnSpc>
                <a:spcPct val="80000"/>
              </a:lnSpc>
              <a:buFont typeface="Wingdings" pitchFamily="2" charset="2"/>
              <a:buNone/>
            </a:pPr>
            <a:r>
              <a:rPr lang="tr-TR" sz="2400" smtClean="0"/>
              <a:t>Yeni bir bitki elde etmek </a:t>
            </a:r>
          </a:p>
          <a:p>
            <a:pPr algn="just" eaLnBrk="1" hangingPunct="1">
              <a:lnSpc>
                <a:spcPct val="80000"/>
              </a:lnSpc>
              <a:buFont typeface="Wingdings" pitchFamily="2" charset="2"/>
              <a:buNone/>
            </a:pPr>
            <a:r>
              <a:rPr lang="tr-TR" sz="2400" smtClean="0"/>
              <a:t>amacıyla, bitkilerin gövde, </a:t>
            </a:r>
          </a:p>
          <a:p>
            <a:pPr algn="just" eaLnBrk="1" hangingPunct="1">
              <a:lnSpc>
                <a:spcPct val="80000"/>
              </a:lnSpc>
              <a:buFont typeface="Wingdings" pitchFamily="2" charset="2"/>
              <a:buNone/>
            </a:pPr>
            <a:r>
              <a:rPr lang="tr-TR" sz="2400" smtClean="0"/>
              <a:t>dal, kök ve yapraklarından kesilerek hazırlanan </a:t>
            </a:r>
          </a:p>
          <a:p>
            <a:pPr algn="just" eaLnBrk="1" hangingPunct="1">
              <a:lnSpc>
                <a:spcPct val="80000"/>
              </a:lnSpc>
              <a:buFont typeface="Wingdings" pitchFamily="2" charset="2"/>
              <a:buNone/>
            </a:pPr>
            <a:r>
              <a:rPr lang="tr-TR" sz="2400" smtClean="0"/>
              <a:t>parçalara </a:t>
            </a:r>
            <a:r>
              <a:rPr lang="tr-TR" sz="2400" smtClean="0">
                <a:solidFill>
                  <a:schemeClr val="accent2"/>
                </a:solidFill>
              </a:rPr>
              <a:t>“çelik”</a:t>
            </a:r>
            <a:r>
              <a:rPr lang="tr-TR" sz="2400" smtClean="0"/>
              <a:t> adı verilir. Böyle beden </a:t>
            </a:r>
          </a:p>
          <a:p>
            <a:pPr algn="just" eaLnBrk="1" hangingPunct="1">
              <a:lnSpc>
                <a:spcPct val="80000"/>
              </a:lnSpc>
              <a:buFont typeface="Wingdings" pitchFamily="2" charset="2"/>
              <a:buNone/>
            </a:pPr>
            <a:r>
              <a:rPr lang="tr-TR" sz="2400" smtClean="0"/>
              <a:t>parçalarıyla yapılan vegetatif çoğaltmaya da </a:t>
            </a:r>
          </a:p>
          <a:p>
            <a:pPr algn="just" eaLnBrk="1" hangingPunct="1">
              <a:lnSpc>
                <a:spcPct val="80000"/>
              </a:lnSpc>
              <a:buFont typeface="Wingdings" pitchFamily="2" charset="2"/>
              <a:buNone/>
            </a:pPr>
            <a:r>
              <a:rPr lang="tr-TR" sz="2400" smtClean="0"/>
              <a:t>çelikle çoğaltma denir.</a:t>
            </a:r>
          </a:p>
          <a:p>
            <a:pPr algn="just" eaLnBrk="1" hangingPunct="1">
              <a:lnSpc>
                <a:spcPct val="80000"/>
              </a:lnSpc>
              <a:buFont typeface="Wingdings" pitchFamily="2" charset="2"/>
              <a:buNone/>
            </a:pPr>
            <a:r>
              <a:rPr lang="tr-TR" sz="2400" smtClean="0"/>
              <a:t>    Bu yöntemde, ana bitkiden kesilen bir parça köklendirildiği için, meydana gelen yeni bitki, mutasyonlar hariç, ana bitkinin özelliklerini aynen taşır.</a:t>
            </a:r>
          </a:p>
          <a:p>
            <a:pPr algn="just" eaLnBrk="1" hangingPunct="1">
              <a:lnSpc>
                <a:spcPct val="80000"/>
              </a:lnSpc>
              <a:buFont typeface="Wingdings" pitchFamily="2" charset="2"/>
              <a:buNone/>
            </a:pPr>
            <a:r>
              <a:rPr lang="tr-TR" sz="2400" smtClean="0"/>
              <a:t>Bazı meyve türleri ve klon anaçları ile üzüm çeşitlerinin, Amerikan asma anaçlarının ve gül gibi süs bitkilerinin çoğaltılmasında kullanılır.</a:t>
            </a:r>
          </a:p>
        </p:txBody>
      </p:sp>
      <p:pic>
        <p:nvPicPr>
          <p:cNvPr id="4100" name="Picture 7" descr="cuttings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125" y="260350"/>
            <a:ext cx="1985963" cy="226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9574743"/>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tr-TR" sz="2800" smtClean="0">
                <a:solidFill>
                  <a:schemeClr val="accent2"/>
                </a:solidFill>
              </a:rPr>
              <a:t>Çelikle çoğaltımın üstün yanları</a:t>
            </a:r>
          </a:p>
        </p:txBody>
      </p:sp>
      <p:sp>
        <p:nvSpPr>
          <p:cNvPr id="5123" name="Rectangle 3"/>
          <p:cNvSpPr>
            <a:spLocks noGrp="1" noChangeArrowheads="1"/>
          </p:cNvSpPr>
          <p:nvPr>
            <p:ph type="body" idx="1"/>
          </p:nvPr>
        </p:nvSpPr>
        <p:spPr/>
        <p:txBody>
          <a:bodyPr/>
          <a:lstStyle/>
          <a:p>
            <a:pPr algn="just" eaLnBrk="1" hangingPunct="1"/>
            <a:r>
              <a:rPr lang="tr-TR" sz="2400" smtClean="0"/>
              <a:t>Küçük parçalar ile dar bir alanda çok sayıda, birörnek yeni bitki elde edilebilir,</a:t>
            </a:r>
          </a:p>
          <a:p>
            <a:pPr algn="just" eaLnBrk="1" hangingPunct="1"/>
            <a:r>
              <a:rPr lang="tr-TR" sz="2400" smtClean="0"/>
              <a:t>Ucuz, çabuk ve basit bir yöntem olup aşılama işlemine gerek kalmaz,</a:t>
            </a:r>
          </a:p>
          <a:p>
            <a:pPr algn="just" eaLnBrk="1" hangingPunct="1"/>
            <a:r>
              <a:rPr lang="tr-TR" sz="2400" smtClean="0"/>
              <a:t>Anaç – kalem uyuşmazlığı sorunu ortadan kalkar,</a:t>
            </a:r>
          </a:p>
          <a:p>
            <a:pPr algn="just" eaLnBrk="1" hangingPunct="1"/>
            <a:r>
              <a:rPr lang="tr-TR" sz="2400" smtClean="0"/>
              <a:t>Çöğür anacın olumsuz yanları nedeniyle gelişmeleri farklı bitkiler ile bahçe tesis edilmemiş olur, bitki kendi kökleri üzerinde yetişir. </a:t>
            </a:r>
          </a:p>
        </p:txBody>
      </p:sp>
    </p:spTree>
    <p:extLst>
      <p:ext uri="{BB962C8B-B14F-4D97-AF65-F5344CB8AC3E}">
        <p14:creationId xmlns:p14="http://schemas.microsoft.com/office/powerpoint/2010/main" val="3025771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tr-TR" sz="3200" smtClean="0"/>
              <a:t>Bununla birlikte; </a:t>
            </a:r>
          </a:p>
        </p:txBody>
      </p:sp>
      <p:sp>
        <p:nvSpPr>
          <p:cNvPr id="8195" name="Rectangle 3"/>
          <p:cNvSpPr>
            <a:spLocks noGrp="1" noChangeArrowheads="1"/>
          </p:cNvSpPr>
          <p:nvPr>
            <p:ph type="body" idx="1"/>
          </p:nvPr>
        </p:nvSpPr>
        <p:spPr/>
        <p:txBody>
          <a:bodyPr/>
          <a:lstStyle/>
          <a:p>
            <a:pPr algn="just" eaLnBrk="1" hangingPunct="1">
              <a:defRPr/>
            </a:pPr>
            <a:r>
              <a:rPr lang="tr-TR" sz="2400" dirty="0" smtClean="0"/>
              <a:t>Değişik toprak koşullarına veya topraktan bulaşan hastalık ve zararlılara dayanıklı anaç kullanımı zorunlu olan bitki türlerinde çelikle çoğaltım tercih edilmemelidir. </a:t>
            </a:r>
          </a:p>
          <a:p>
            <a:pPr algn="just" eaLnBrk="1" hangingPunct="1">
              <a:defRPr/>
            </a:pPr>
            <a:endParaRPr lang="tr-TR" sz="2400" dirty="0" smtClean="0"/>
          </a:p>
          <a:p>
            <a:pPr algn="just" eaLnBrk="1" hangingPunct="1">
              <a:defRPr/>
            </a:pPr>
            <a:r>
              <a:rPr lang="tr-TR" sz="2400" dirty="0" smtClean="0"/>
              <a:t>Meyve türlerinden </a:t>
            </a:r>
            <a:r>
              <a:rPr lang="tr-TR" sz="2400" dirty="0" smtClean="0">
                <a:solidFill>
                  <a:schemeClr val="accent2"/>
                </a:solidFill>
              </a:rPr>
              <a:t>incir, nar, ayva, çay, fındık, zeytin</a:t>
            </a:r>
            <a:r>
              <a:rPr lang="tr-TR" sz="2400" dirty="0" smtClean="0"/>
              <a:t> ve </a:t>
            </a:r>
            <a:r>
              <a:rPr lang="tr-TR" sz="2400" dirty="0" smtClean="0">
                <a:solidFill>
                  <a:schemeClr val="accent2"/>
                </a:solidFill>
              </a:rPr>
              <a:t>dut ile asma tür ve çeşitleri, üzümsü meyvelerin çoğu, gül, </a:t>
            </a:r>
            <a:r>
              <a:rPr lang="tr-TR" sz="2400" dirty="0" err="1" smtClean="0">
                <a:solidFill>
                  <a:schemeClr val="accent2"/>
                </a:solidFill>
              </a:rPr>
              <a:t>ligustrum</a:t>
            </a:r>
            <a:r>
              <a:rPr lang="tr-TR" sz="2400" dirty="0" smtClean="0"/>
              <a:t> gibi çok yıllık süs bitkilerinin çoğu, </a:t>
            </a:r>
            <a:r>
              <a:rPr lang="tr-TR" sz="2400" dirty="0" smtClean="0">
                <a:solidFill>
                  <a:schemeClr val="accent2">
                    <a:lumMod val="75000"/>
                  </a:schemeClr>
                </a:solidFill>
              </a:rPr>
              <a:t>kavak, söğüt</a:t>
            </a:r>
            <a:r>
              <a:rPr lang="tr-TR" sz="2400" dirty="0" smtClean="0"/>
              <a:t> gibi ağaçlar çelikle çoğaltılabilir.</a:t>
            </a:r>
          </a:p>
          <a:p>
            <a:pPr algn="just" eaLnBrk="1" hangingPunct="1">
              <a:defRPr/>
            </a:pPr>
            <a:endParaRPr lang="tr-TR" sz="2400" dirty="0" smtClean="0"/>
          </a:p>
        </p:txBody>
      </p:sp>
    </p:spTree>
    <p:extLst>
      <p:ext uri="{BB962C8B-B14F-4D97-AF65-F5344CB8AC3E}">
        <p14:creationId xmlns:p14="http://schemas.microsoft.com/office/powerpoint/2010/main" val="2420241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defRPr/>
            </a:pPr>
            <a:r>
              <a:rPr lang="tr-TR" b="1" dirty="0" smtClean="0">
                <a:solidFill>
                  <a:schemeClr val="accent2">
                    <a:lumMod val="75000"/>
                  </a:schemeClr>
                </a:solidFill>
              </a:rPr>
              <a:t>ÇELİK TİPLERİ</a:t>
            </a:r>
          </a:p>
        </p:txBody>
      </p:sp>
      <p:sp>
        <p:nvSpPr>
          <p:cNvPr id="7171" name="Rectangle 3"/>
          <p:cNvSpPr>
            <a:spLocks noGrp="1" noChangeArrowheads="1"/>
          </p:cNvSpPr>
          <p:nvPr>
            <p:ph type="body" sz="half" idx="1"/>
          </p:nvPr>
        </p:nvSpPr>
        <p:spPr>
          <a:xfrm>
            <a:off x="214313" y="1752600"/>
            <a:ext cx="4500562" cy="4267200"/>
          </a:xfrm>
        </p:spPr>
        <p:txBody>
          <a:bodyPr/>
          <a:lstStyle/>
          <a:p>
            <a:pPr eaLnBrk="1" hangingPunct="1">
              <a:lnSpc>
                <a:spcPct val="80000"/>
              </a:lnSpc>
              <a:buFont typeface="Wingdings" pitchFamily="2" charset="2"/>
              <a:buNone/>
            </a:pPr>
            <a:r>
              <a:rPr lang="tr-TR" sz="2000" b="1" smtClean="0"/>
              <a:t>1- </a:t>
            </a:r>
            <a:r>
              <a:rPr lang="tr-TR" sz="2000" b="1" smtClean="0">
                <a:solidFill>
                  <a:schemeClr val="folHlink"/>
                </a:solidFill>
              </a:rPr>
              <a:t>Alındıkları organlara göre.</a:t>
            </a:r>
          </a:p>
          <a:p>
            <a:pPr eaLnBrk="1" hangingPunct="1">
              <a:lnSpc>
                <a:spcPct val="80000"/>
              </a:lnSpc>
              <a:buFont typeface="Wingdings" pitchFamily="2" charset="2"/>
              <a:buNone/>
            </a:pPr>
            <a:r>
              <a:rPr lang="tr-TR" sz="2000" smtClean="0"/>
              <a:t>    * Dal çelikleri</a:t>
            </a:r>
          </a:p>
          <a:p>
            <a:pPr eaLnBrk="1" hangingPunct="1">
              <a:lnSpc>
                <a:spcPct val="80000"/>
              </a:lnSpc>
              <a:buFont typeface="Wingdings" pitchFamily="2" charset="2"/>
              <a:buNone/>
            </a:pPr>
            <a:r>
              <a:rPr lang="tr-TR" sz="2000" smtClean="0"/>
              <a:t>    * Yaprak çelikleri</a:t>
            </a:r>
          </a:p>
          <a:p>
            <a:pPr eaLnBrk="1" hangingPunct="1">
              <a:lnSpc>
                <a:spcPct val="80000"/>
              </a:lnSpc>
              <a:buFont typeface="Wingdings" pitchFamily="2" charset="2"/>
              <a:buNone/>
            </a:pPr>
            <a:r>
              <a:rPr lang="tr-TR" sz="2000" smtClean="0"/>
              <a:t>    * Yaprak göz çelikleri</a:t>
            </a:r>
          </a:p>
          <a:p>
            <a:pPr eaLnBrk="1" hangingPunct="1">
              <a:lnSpc>
                <a:spcPct val="80000"/>
              </a:lnSpc>
              <a:buFont typeface="Wingdings" pitchFamily="2" charset="2"/>
              <a:buNone/>
            </a:pPr>
            <a:r>
              <a:rPr lang="tr-TR" sz="2000" smtClean="0"/>
              <a:t>    * Kök çelikleri</a:t>
            </a:r>
          </a:p>
          <a:p>
            <a:pPr eaLnBrk="1" hangingPunct="1">
              <a:lnSpc>
                <a:spcPct val="80000"/>
              </a:lnSpc>
              <a:buFont typeface="Wingdings" pitchFamily="2" charset="2"/>
              <a:buNone/>
            </a:pPr>
            <a:r>
              <a:rPr lang="tr-TR" sz="2000" smtClean="0"/>
              <a:t>2- </a:t>
            </a:r>
            <a:r>
              <a:rPr lang="tr-TR" sz="2000" b="1" smtClean="0">
                <a:solidFill>
                  <a:schemeClr val="folHlink"/>
                </a:solidFill>
              </a:rPr>
              <a:t>Alındıkları döneme göre.</a:t>
            </a:r>
          </a:p>
          <a:p>
            <a:pPr eaLnBrk="1" hangingPunct="1">
              <a:lnSpc>
                <a:spcPct val="80000"/>
              </a:lnSpc>
              <a:buFont typeface="Wingdings" pitchFamily="2" charset="2"/>
              <a:buNone/>
            </a:pPr>
            <a:r>
              <a:rPr lang="tr-TR" sz="2000" smtClean="0"/>
              <a:t>    * Odun </a:t>
            </a:r>
          </a:p>
          <a:p>
            <a:pPr eaLnBrk="1" hangingPunct="1">
              <a:lnSpc>
                <a:spcPct val="80000"/>
              </a:lnSpc>
              <a:buFont typeface="Wingdings" pitchFamily="2" charset="2"/>
              <a:buNone/>
            </a:pPr>
            <a:r>
              <a:rPr lang="tr-TR" sz="2000" smtClean="0"/>
              <a:t>    * Yarı odun</a:t>
            </a:r>
          </a:p>
          <a:p>
            <a:pPr eaLnBrk="1" hangingPunct="1">
              <a:lnSpc>
                <a:spcPct val="80000"/>
              </a:lnSpc>
              <a:buFont typeface="Wingdings" pitchFamily="2" charset="2"/>
              <a:buNone/>
            </a:pPr>
            <a:r>
              <a:rPr lang="tr-TR" sz="2000" smtClean="0"/>
              <a:t>    * Yeşil çelikler</a:t>
            </a:r>
          </a:p>
          <a:p>
            <a:pPr eaLnBrk="1" hangingPunct="1">
              <a:lnSpc>
                <a:spcPct val="80000"/>
              </a:lnSpc>
              <a:buFont typeface="Wingdings" pitchFamily="2" charset="2"/>
              <a:buNone/>
            </a:pPr>
            <a:r>
              <a:rPr lang="tr-TR" sz="2000" smtClean="0"/>
              <a:t>3- </a:t>
            </a:r>
            <a:r>
              <a:rPr lang="tr-TR" sz="2000" b="1" smtClean="0">
                <a:solidFill>
                  <a:schemeClr val="folHlink"/>
                </a:solidFill>
              </a:rPr>
              <a:t>Hazırlanış şekillerine göre</a:t>
            </a:r>
            <a:r>
              <a:rPr lang="tr-TR" sz="2000" smtClean="0">
                <a:solidFill>
                  <a:schemeClr val="folHlink"/>
                </a:solidFill>
              </a:rPr>
              <a:t>.</a:t>
            </a:r>
          </a:p>
          <a:p>
            <a:pPr eaLnBrk="1" hangingPunct="1">
              <a:lnSpc>
                <a:spcPct val="80000"/>
              </a:lnSpc>
              <a:buFont typeface="Wingdings" pitchFamily="2" charset="2"/>
              <a:buNone/>
            </a:pPr>
            <a:r>
              <a:rPr lang="tr-TR" sz="2000" smtClean="0"/>
              <a:t>    * Adi </a:t>
            </a:r>
          </a:p>
          <a:p>
            <a:pPr eaLnBrk="1" hangingPunct="1">
              <a:lnSpc>
                <a:spcPct val="80000"/>
              </a:lnSpc>
              <a:buFont typeface="Wingdings" pitchFamily="2" charset="2"/>
              <a:buNone/>
            </a:pPr>
            <a:r>
              <a:rPr lang="tr-TR" sz="2000" smtClean="0"/>
              <a:t>    * Ökçeli</a:t>
            </a:r>
          </a:p>
          <a:p>
            <a:pPr eaLnBrk="1" hangingPunct="1">
              <a:lnSpc>
                <a:spcPct val="80000"/>
              </a:lnSpc>
              <a:buFont typeface="Wingdings" pitchFamily="2" charset="2"/>
              <a:buNone/>
            </a:pPr>
            <a:r>
              <a:rPr lang="tr-TR" sz="2000" smtClean="0"/>
              <a:t>    * Dipçikli</a:t>
            </a:r>
          </a:p>
        </p:txBody>
      </p:sp>
      <p:pic>
        <p:nvPicPr>
          <p:cNvPr id="7172" name="Picture 4" descr="celik"/>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635500" y="1982788"/>
            <a:ext cx="1111250" cy="1431925"/>
          </a:xfrm>
          <a:noFill/>
        </p:spPr>
      </p:pic>
      <p:pic>
        <p:nvPicPr>
          <p:cNvPr id="7173" name="Picture 5" descr="sogut2"/>
          <p:cNvPicPr>
            <a:picLocks noGrp="1" noChangeAspect="1" noChangeArrowheads="1"/>
          </p:cNvPicPr>
          <p:nvPr>
            <p:ph sz="quarter" idx="3"/>
          </p:nvPr>
        </p:nvPicPr>
        <p:blipFill>
          <a:blip r:embed="rId4" cstate="print">
            <a:extLst>
              <a:ext uri="{28A0092B-C50C-407E-A947-70E740481C1C}">
                <a14:useLocalDpi xmlns:a14="http://schemas.microsoft.com/office/drawing/2010/main" val="0"/>
              </a:ext>
            </a:extLst>
          </a:blip>
          <a:srcRect/>
          <a:stretch>
            <a:fillRect/>
          </a:stretch>
        </p:blipFill>
        <p:spPr>
          <a:xfrm>
            <a:off x="6523038" y="1912938"/>
            <a:ext cx="1966912" cy="1524000"/>
          </a:xfrm>
          <a:noFill/>
        </p:spPr>
      </p:pic>
      <p:pic>
        <p:nvPicPr>
          <p:cNvPr id="7174" name="Picture 6" descr="sogut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29125" y="4000500"/>
            <a:ext cx="2303463"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5" name="Picture 7" descr="sogut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75463" y="4000500"/>
            <a:ext cx="2268537"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8948022"/>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819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1688" y="1928813"/>
            <a:ext cx="4392612" cy="413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2 Dikdörtgen"/>
          <p:cNvSpPr>
            <a:spLocks noChangeArrowheads="1"/>
          </p:cNvSpPr>
          <p:nvPr/>
        </p:nvSpPr>
        <p:spPr bwMode="auto">
          <a:xfrm>
            <a:off x="1357313" y="571500"/>
            <a:ext cx="6143625" cy="646113"/>
          </a:xfrm>
          <a:prstGeom prst="rect">
            <a:avLst/>
          </a:prstGeom>
          <a:noFill/>
          <a:ln w="9525">
            <a:noFill/>
            <a:miter lim="800000"/>
            <a:headEnd/>
            <a:tailEnd/>
          </a:ln>
        </p:spPr>
        <p:txBody>
          <a:bodyPr>
            <a:spAutoFit/>
          </a:bodyPr>
          <a:lstStyle/>
          <a:p>
            <a:pPr algn="ctr" fontAlgn="base">
              <a:spcBef>
                <a:spcPct val="0"/>
              </a:spcBef>
              <a:spcAft>
                <a:spcPct val="0"/>
              </a:spcAft>
              <a:defRPr/>
            </a:pPr>
            <a:r>
              <a:rPr lang="tr-TR" dirty="0">
                <a:solidFill>
                  <a:srgbClr val="CC0000">
                    <a:lumMod val="75000"/>
                  </a:srgbClr>
                </a:solidFill>
                <a:latin typeface="Arial" charset="0"/>
                <a:cs typeface="Arial" charset="0"/>
              </a:rPr>
              <a:t>Dal çeliği tipleri (</a:t>
            </a:r>
            <a:r>
              <a:rPr lang="tr-TR" dirty="0">
                <a:solidFill>
                  <a:srgbClr val="000000"/>
                </a:solidFill>
                <a:latin typeface="Arial" charset="0"/>
                <a:cs typeface="Arial" charset="0"/>
              </a:rPr>
              <a:t>A: asma, B: ayva, C: elma);</a:t>
            </a:r>
          </a:p>
          <a:p>
            <a:pPr algn="ctr" fontAlgn="base">
              <a:spcBef>
                <a:spcPct val="0"/>
              </a:spcBef>
              <a:spcAft>
                <a:spcPct val="0"/>
              </a:spcAft>
              <a:defRPr/>
            </a:pPr>
            <a:r>
              <a:rPr lang="tr-TR" dirty="0">
                <a:solidFill>
                  <a:srgbClr val="000000"/>
                </a:solidFill>
                <a:latin typeface="Arial" charset="0"/>
                <a:cs typeface="Arial" charset="0"/>
              </a:rPr>
              <a:t> a : Adi (basit) çelikler; b : Ökçeli çelikler; c : </a:t>
            </a:r>
            <a:r>
              <a:rPr lang="tr-TR" dirty="0" err="1">
                <a:solidFill>
                  <a:srgbClr val="000000"/>
                </a:solidFill>
                <a:latin typeface="Arial" charset="0"/>
                <a:cs typeface="Arial" charset="0"/>
              </a:rPr>
              <a:t>Dipcikli</a:t>
            </a:r>
            <a:r>
              <a:rPr lang="tr-TR" dirty="0">
                <a:solidFill>
                  <a:srgbClr val="000000"/>
                </a:solidFill>
                <a:latin typeface="Arial" charset="0"/>
                <a:cs typeface="Arial" charset="0"/>
              </a:rPr>
              <a:t> çelikler</a:t>
            </a:r>
          </a:p>
        </p:txBody>
      </p:sp>
    </p:spTree>
    <p:extLst>
      <p:ext uri="{BB962C8B-B14F-4D97-AF65-F5344CB8AC3E}">
        <p14:creationId xmlns:p14="http://schemas.microsoft.com/office/powerpoint/2010/main" val="967605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1266" name="Rectangle 3"/>
          <p:cNvSpPr>
            <a:spLocks noGrp="1"/>
          </p:cNvSpPr>
          <p:nvPr>
            <p:ph type="body" idx="4294967295"/>
          </p:nvPr>
        </p:nvSpPr>
        <p:spPr>
          <a:xfrm>
            <a:off x="214313" y="714375"/>
            <a:ext cx="8686800" cy="5508625"/>
          </a:xfrm>
        </p:spPr>
        <p:txBody>
          <a:bodyPr/>
          <a:lstStyle/>
          <a:p>
            <a:pPr eaLnBrk="1" hangingPunct="1">
              <a:lnSpc>
                <a:spcPct val="90000"/>
              </a:lnSpc>
              <a:buFont typeface="Wingdings 2" pitchFamily="18" charset="2"/>
              <a:buNone/>
              <a:defRPr/>
            </a:pPr>
            <a:r>
              <a:rPr lang="tr-TR" sz="2800" b="1" dirty="0" smtClean="0">
                <a:solidFill>
                  <a:schemeClr val="accent2">
                    <a:lumMod val="75000"/>
                  </a:schemeClr>
                </a:solidFill>
                <a:latin typeface="Times New Roman" pitchFamily="18" charset="0"/>
              </a:rPr>
              <a:t>Dal çelikleri</a:t>
            </a:r>
          </a:p>
          <a:p>
            <a:pPr eaLnBrk="1" hangingPunct="1">
              <a:lnSpc>
                <a:spcPct val="90000"/>
              </a:lnSpc>
              <a:buFont typeface="Wingdings 2" pitchFamily="18" charset="2"/>
              <a:buNone/>
              <a:defRPr/>
            </a:pPr>
            <a:endParaRPr lang="tr-TR" sz="2400" u="sng" dirty="0" smtClean="0">
              <a:latin typeface="Times New Roman" pitchFamily="18" charset="0"/>
            </a:endParaRPr>
          </a:p>
          <a:p>
            <a:pPr eaLnBrk="1" hangingPunct="1">
              <a:lnSpc>
                <a:spcPct val="90000"/>
              </a:lnSpc>
              <a:buFont typeface="Wingdings 2" pitchFamily="18" charset="2"/>
              <a:buNone/>
              <a:defRPr/>
            </a:pPr>
            <a:endParaRPr lang="tr-TR" sz="2400" u="sng" dirty="0" smtClean="0">
              <a:latin typeface="Times New Roman" pitchFamily="18" charset="0"/>
            </a:endParaRPr>
          </a:p>
          <a:p>
            <a:pPr eaLnBrk="1" hangingPunct="1">
              <a:lnSpc>
                <a:spcPct val="90000"/>
              </a:lnSpc>
              <a:buFont typeface="Wingdings 2" pitchFamily="18" charset="2"/>
              <a:buNone/>
              <a:defRPr/>
            </a:pPr>
            <a:r>
              <a:rPr lang="tr-TR" sz="2400" u="sng" dirty="0" smtClean="0">
                <a:solidFill>
                  <a:schemeClr val="accent2">
                    <a:lumMod val="75000"/>
                  </a:schemeClr>
                </a:solidFill>
                <a:latin typeface="Times New Roman" pitchFamily="18" charset="0"/>
              </a:rPr>
              <a:t>Odun çelikleri</a:t>
            </a:r>
            <a:r>
              <a:rPr lang="tr-TR" sz="2400" dirty="0" smtClean="0">
                <a:solidFill>
                  <a:schemeClr val="accent2">
                    <a:lumMod val="75000"/>
                  </a:schemeClr>
                </a:solidFill>
                <a:latin typeface="Times New Roman" pitchFamily="18" charset="0"/>
              </a:rPr>
              <a:t> </a:t>
            </a:r>
            <a:r>
              <a:rPr lang="tr-TR" sz="2400" dirty="0" smtClean="0">
                <a:latin typeface="Times New Roman" pitchFamily="18" charset="0"/>
              </a:rPr>
              <a:t>ile çoğaltma eşeysiz çoğaltmanın en ucuz ve kolay yoludur. Bu tip çelikler, başta asma olmak üzere, incir, zeytin, ayva, dut, </a:t>
            </a:r>
            <a:r>
              <a:rPr lang="tr-TR" sz="2400" dirty="0" err="1" smtClean="0">
                <a:latin typeface="Times New Roman" pitchFamily="18" charset="0"/>
              </a:rPr>
              <a:t>frenk</a:t>
            </a:r>
            <a:r>
              <a:rPr lang="tr-TR" sz="2400" dirty="0" smtClean="0">
                <a:latin typeface="Times New Roman" pitchFamily="18" charset="0"/>
              </a:rPr>
              <a:t> üzümü, nar ve bazı erik çeşitleri gibi değişik meyve türlerinin çoğaltılmasında yaygın olarak kullanılmaktadır.</a:t>
            </a:r>
            <a:endParaRPr lang="tr-TR" sz="2400" u="sng" dirty="0" smtClean="0">
              <a:latin typeface="Times New Roman" pitchFamily="18" charset="0"/>
            </a:endParaRPr>
          </a:p>
          <a:p>
            <a:pPr eaLnBrk="1" hangingPunct="1">
              <a:lnSpc>
                <a:spcPct val="90000"/>
              </a:lnSpc>
              <a:buFont typeface="Wingdings 2" pitchFamily="18" charset="2"/>
              <a:buNone/>
              <a:defRPr/>
            </a:pPr>
            <a:r>
              <a:rPr lang="tr-TR" sz="2400" u="sng" dirty="0" smtClean="0">
                <a:solidFill>
                  <a:schemeClr val="accent2">
                    <a:lumMod val="75000"/>
                  </a:schemeClr>
                </a:solidFill>
                <a:latin typeface="Times New Roman" pitchFamily="18" charset="0"/>
              </a:rPr>
              <a:t>Yarı odun çelikleri</a:t>
            </a:r>
            <a:r>
              <a:rPr lang="tr-TR" sz="2400" dirty="0" smtClean="0">
                <a:latin typeface="Times New Roman" pitchFamily="18" charset="0"/>
              </a:rPr>
              <a:t>, kısmen odunlaşmış sürgünlerden alınmış, genellikle yapraklı yaz çelikleridir. Turunçgiller, zeytin ve çay bu çeliklerle çoğaltılabilmektedir.</a:t>
            </a:r>
            <a:endParaRPr lang="tr-TR" sz="2400" u="sng" dirty="0" smtClean="0">
              <a:latin typeface="Times New Roman" pitchFamily="18" charset="0"/>
            </a:endParaRPr>
          </a:p>
          <a:p>
            <a:pPr eaLnBrk="1" hangingPunct="1">
              <a:lnSpc>
                <a:spcPct val="90000"/>
              </a:lnSpc>
              <a:buFont typeface="Wingdings 2" pitchFamily="18" charset="2"/>
              <a:buNone/>
              <a:defRPr/>
            </a:pPr>
            <a:r>
              <a:rPr lang="tr-TR" sz="2400" u="sng" dirty="0" smtClean="0">
                <a:solidFill>
                  <a:schemeClr val="accent2">
                    <a:lumMod val="75000"/>
                  </a:schemeClr>
                </a:solidFill>
                <a:latin typeface="Times New Roman" pitchFamily="18" charset="0"/>
              </a:rPr>
              <a:t>Yeşil çelikler,</a:t>
            </a:r>
            <a:r>
              <a:rPr lang="tr-TR" sz="2400" dirty="0" smtClean="0">
                <a:solidFill>
                  <a:schemeClr val="accent2">
                    <a:lumMod val="75000"/>
                  </a:schemeClr>
                </a:solidFill>
                <a:latin typeface="Times New Roman" pitchFamily="18" charset="0"/>
              </a:rPr>
              <a:t> </a:t>
            </a:r>
            <a:r>
              <a:rPr lang="tr-TR" sz="2400" dirty="0" smtClean="0">
                <a:latin typeface="Times New Roman" pitchFamily="18" charset="0"/>
              </a:rPr>
              <a:t>yaprağını döken türlerde, yeni ilkbahar sürgünlerinden hazırlanmış, henüz odunlaşmamış çeliklerdir.</a:t>
            </a:r>
          </a:p>
        </p:txBody>
      </p:sp>
      <p:pic>
        <p:nvPicPr>
          <p:cNvPr id="9219" name="Picture 5" descr="2008%2BDwarf%2BLaurel%2BCuttings%2B001">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713" y="5300663"/>
            <a:ext cx="1655762" cy="124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7" descr="grape+cuttings+apr+28+0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6325" y="260350"/>
            <a:ext cx="2087563" cy="156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9" descr="515317205oHBlpf_ph"/>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59563" y="4941888"/>
            <a:ext cx="2022475"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2833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242" name="Rectangle 3"/>
          <p:cNvSpPr txBox="1">
            <a:spLocks/>
          </p:cNvSpPr>
          <p:nvPr/>
        </p:nvSpPr>
        <p:spPr bwMode="auto">
          <a:xfrm>
            <a:off x="142875" y="692150"/>
            <a:ext cx="8750300" cy="595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90000"/>
              </a:lnSpc>
              <a:spcBef>
                <a:spcPct val="20000"/>
              </a:spcBef>
              <a:spcAft>
                <a:spcPct val="0"/>
              </a:spcAft>
              <a:buClr>
                <a:srgbClr val="CC0000"/>
              </a:buClr>
              <a:buFont typeface="Wingdings 2" pitchFamily="18" charset="2"/>
              <a:buNone/>
            </a:pPr>
            <a:r>
              <a:rPr lang="tr-TR" sz="2400" b="1">
                <a:solidFill>
                  <a:srgbClr val="990000"/>
                </a:solidFill>
                <a:latin typeface="Verdana" pitchFamily="34" charset="0"/>
              </a:rPr>
              <a:t>Yaprak çelikleri</a:t>
            </a:r>
          </a:p>
          <a:p>
            <a:pPr eaLnBrk="1" fontAlgn="base" hangingPunct="1">
              <a:lnSpc>
                <a:spcPct val="90000"/>
              </a:lnSpc>
              <a:spcBef>
                <a:spcPct val="20000"/>
              </a:spcBef>
              <a:spcAft>
                <a:spcPct val="0"/>
              </a:spcAft>
              <a:buClr>
                <a:srgbClr val="CC0000"/>
              </a:buClr>
              <a:buFont typeface="Wingdings 2" pitchFamily="18" charset="2"/>
              <a:buNone/>
            </a:pPr>
            <a:endParaRPr lang="tr-TR" sz="2400" b="1">
              <a:solidFill>
                <a:srgbClr val="990000"/>
              </a:solidFill>
              <a:latin typeface="Verdana" pitchFamily="34" charset="0"/>
            </a:endParaRPr>
          </a:p>
          <a:p>
            <a:pPr eaLnBrk="1" fontAlgn="base" hangingPunct="1">
              <a:lnSpc>
                <a:spcPct val="90000"/>
              </a:lnSpc>
              <a:spcBef>
                <a:spcPct val="20000"/>
              </a:spcBef>
              <a:spcAft>
                <a:spcPct val="0"/>
              </a:spcAft>
              <a:buClr>
                <a:srgbClr val="CC0000"/>
              </a:buClr>
              <a:buFont typeface="Wingdings 2" pitchFamily="18" charset="2"/>
              <a:buNone/>
            </a:pPr>
            <a:endParaRPr lang="tr-TR" sz="2400">
              <a:solidFill>
                <a:srgbClr val="990000"/>
              </a:solidFill>
              <a:latin typeface="Verdana" pitchFamily="34" charset="0"/>
            </a:endParaRPr>
          </a:p>
          <a:p>
            <a:pPr eaLnBrk="1" fontAlgn="base" hangingPunct="1">
              <a:lnSpc>
                <a:spcPct val="90000"/>
              </a:lnSpc>
              <a:spcBef>
                <a:spcPct val="20000"/>
              </a:spcBef>
              <a:spcAft>
                <a:spcPct val="0"/>
              </a:spcAft>
              <a:buClr>
                <a:srgbClr val="CC0000"/>
              </a:buClr>
              <a:buFont typeface="Wingdings" pitchFamily="2" charset="2"/>
              <a:buChar char="o"/>
            </a:pPr>
            <a:r>
              <a:rPr lang="tr-TR" sz="2400">
                <a:solidFill>
                  <a:srgbClr val="000000"/>
                </a:solidFill>
                <a:latin typeface="Verdana" pitchFamily="34" charset="0"/>
              </a:rPr>
              <a:t>Daha çok süs bitkilerinin çoğaltılmasında kullanılırlar. Yeni bitki elde etmek amacıyla yaprak ayası veya onunla birlikte sapı kullanılır</a:t>
            </a:r>
          </a:p>
          <a:p>
            <a:pPr eaLnBrk="1" fontAlgn="base" hangingPunct="1">
              <a:lnSpc>
                <a:spcPct val="90000"/>
              </a:lnSpc>
              <a:spcBef>
                <a:spcPct val="20000"/>
              </a:spcBef>
              <a:spcAft>
                <a:spcPct val="0"/>
              </a:spcAft>
              <a:buClr>
                <a:srgbClr val="CC0000"/>
              </a:buClr>
              <a:buFont typeface="Wingdings" pitchFamily="2" charset="2"/>
              <a:buNone/>
            </a:pPr>
            <a:r>
              <a:rPr lang="tr-TR" sz="2400">
                <a:solidFill>
                  <a:srgbClr val="000000"/>
                </a:solidFill>
                <a:latin typeface="Verdana" pitchFamily="34" charset="0"/>
              </a:rPr>
              <a:t> (Afrika menekşesi, Begonya, Sansevieria gibi).</a:t>
            </a:r>
            <a:endParaRPr lang="tr-TR" sz="2400" b="1">
              <a:solidFill>
                <a:srgbClr val="000000"/>
              </a:solidFill>
              <a:latin typeface="Verdana" pitchFamily="34" charset="0"/>
            </a:endParaRPr>
          </a:p>
          <a:p>
            <a:pPr eaLnBrk="1" fontAlgn="base" hangingPunct="1">
              <a:lnSpc>
                <a:spcPct val="90000"/>
              </a:lnSpc>
              <a:spcBef>
                <a:spcPct val="20000"/>
              </a:spcBef>
              <a:spcAft>
                <a:spcPct val="0"/>
              </a:spcAft>
              <a:buClr>
                <a:srgbClr val="CC0000"/>
              </a:buClr>
              <a:buFont typeface="Wingdings 2" pitchFamily="18" charset="2"/>
              <a:buNone/>
            </a:pPr>
            <a:endParaRPr lang="tr-TR" sz="2400" b="1">
              <a:solidFill>
                <a:srgbClr val="990000"/>
              </a:solidFill>
              <a:latin typeface="Verdana" pitchFamily="34" charset="0"/>
            </a:endParaRPr>
          </a:p>
          <a:p>
            <a:pPr eaLnBrk="1" fontAlgn="base" hangingPunct="1">
              <a:lnSpc>
                <a:spcPct val="90000"/>
              </a:lnSpc>
              <a:spcBef>
                <a:spcPct val="20000"/>
              </a:spcBef>
              <a:spcAft>
                <a:spcPct val="0"/>
              </a:spcAft>
              <a:buClr>
                <a:srgbClr val="CC0000"/>
              </a:buClr>
              <a:buFont typeface="Wingdings 2" pitchFamily="18" charset="2"/>
              <a:buNone/>
            </a:pPr>
            <a:endParaRPr lang="tr-TR" sz="2400" b="1">
              <a:solidFill>
                <a:srgbClr val="990000"/>
              </a:solidFill>
              <a:latin typeface="Verdana" pitchFamily="34" charset="0"/>
            </a:endParaRPr>
          </a:p>
          <a:p>
            <a:pPr eaLnBrk="1" fontAlgn="base" hangingPunct="1">
              <a:lnSpc>
                <a:spcPct val="90000"/>
              </a:lnSpc>
              <a:spcBef>
                <a:spcPct val="20000"/>
              </a:spcBef>
              <a:spcAft>
                <a:spcPct val="0"/>
              </a:spcAft>
              <a:buClr>
                <a:srgbClr val="CC0000"/>
              </a:buClr>
              <a:buFont typeface="Wingdings 2" pitchFamily="18" charset="2"/>
              <a:buNone/>
            </a:pPr>
            <a:endParaRPr lang="tr-TR" sz="2400" b="1">
              <a:solidFill>
                <a:srgbClr val="990000"/>
              </a:solidFill>
              <a:latin typeface="Verdana" pitchFamily="34" charset="0"/>
            </a:endParaRPr>
          </a:p>
          <a:p>
            <a:pPr eaLnBrk="1" fontAlgn="base" hangingPunct="1">
              <a:lnSpc>
                <a:spcPct val="90000"/>
              </a:lnSpc>
              <a:spcBef>
                <a:spcPct val="20000"/>
              </a:spcBef>
              <a:spcAft>
                <a:spcPct val="0"/>
              </a:spcAft>
              <a:buClr>
                <a:srgbClr val="CC0000"/>
              </a:buClr>
              <a:buFont typeface="Wingdings 2" pitchFamily="18" charset="2"/>
              <a:buNone/>
            </a:pPr>
            <a:endParaRPr lang="tr-TR" sz="2400" b="1">
              <a:solidFill>
                <a:srgbClr val="990000"/>
              </a:solidFill>
              <a:latin typeface="Verdana" pitchFamily="34" charset="0"/>
            </a:endParaRPr>
          </a:p>
          <a:p>
            <a:pPr eaLnBrk="1" fontAlgn="base" hangingPunct="1">
              <a:lnSpc>
                <a:spcPct val="90000"/>
              </a:lnSpc>
              <a:spcBef>
                <a:spcPct val="20000"/>
              </a:spcBef>
              <a:spcAft>
                <a:spcPct val="0"/>
              </a:spcAft>
              <a:buClr>
                <a:srgbClr val="CC0000"/>
              </a:buClr>
              <a:buFont typeface="Wingdings 2" pitchFamily="18" charset="2"/>
              <a:buNone/>
            </a:pPr>
            <a:r>
              <a:rPr lang="tr-TR" sz="2400" b="1">
                <a:solidFill>
                  <a:srgbClr val="990000"/>
                </a:solidFill>
                <a:latin typeface="Verdana" pitchFamily="34" charset="0"/>
              </a:rPr>
              <a:t>Kök çelikleri</a:t>
            </a:r>
            <a:endParaRPr lang="tr-TR" sz="2400">
              <a:solidFill>
                <a:srgbClr val="990000"/>
              </a:solidFill>
              <a:latin typeface="Verdana" pitchFamily="34" charset="0"/>
            </a:endParaRPr>
          </a:p>
          <a:p>
            <a:pPr eaLnBrk="1" fontAlgn="base" hangingPunct="1">
              <a:lnSpc>
                <a:spcPct val="90000"/>
              </a:lnSpc>
              <a:spcBef>
                <a:spcPct val="20000"/>
              </a:spcBef>
              <a:spcAft>
                <a:spcPct val="0"/>
              </a:spcAft>
              <a:buClr>
                <a:srgbClr val="CC0000"/>
              </a:buClr>
              <a:buFont typeface="Wingdings" pitchFamily="2" charset="2"/>
              <a:buChar char="o"/>
            </a:pPr>
            <a:r>
              <a:rPr lang="tr-TR" sz="2400">
                <a:solidFill>
                  <a:srgbClr val="000000"/>
                </a:solidFill>
                <a:latin typeface="Verdana" pitchFamily="34" charset="0"/>
              </a:rPr>
              <a:t>Bitki köklerinde kesilen kök parçalarıyla yapılan çoğaltmadır. Örneğin kırmızı ahududular bu yöntemle çoğaltılabilen bahçe bitkilerinden birisidir</a:t>
            </a:r>
          </a:p>
        </p:txBody>
      </p:sp>
      <p:pic>
        <p:nvPicPr>
          <p:cNvPr id="10243" name="Picture 5" descr="Floral%2520Plant%2520Identification_img_54">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8850" y="188913"/>
            <a:ext cx="1300163"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7" descr="pic0006np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92500" y="3355975"/>
            <a:ext cx="2520950" cy="189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9" descr="b-313839-Begonya_%C3%A7i%C3%A7e%C4%9Fi">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19925" y="3500438"/>
            <a:ext cx="161925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11" descr="pasa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8313" y="3357563"/>
            <a:ext cx="1438275"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5269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1266" name="Rectangle 3"/>
          <p:cNvSpPr>
            <a:spLocks noGrp="1" noChangeArrowheads="1"/>
          </p:cNvSpPr>
          <p:nvPr>
            <p:ph type="body" idx="1"/>
          </p:nvPr>
        </p:nvSpPr>
        <p:spPr>
          <a:xfrm>
            <a:off x="566738" y="981075"/>
            <a:ext cx="4941887" cy="5038725"/>
          </a:xfrm>
        </p:spPr>
        <p:txBody>
          <a:bodyPr/>
          <a:lstStyle/>
          <a:p>
            <a:pPr>
              <a:buFont typeface="Wingdings" pitchFamily="2" charset="2"/>
              <a:buNone/>
            </a:pPr>
            <a:r>
              <a:rPr lang="tr-TR" sz="2600" b="1" smtClean="0">
                <a:solidFill>
                  <a:srgbClr val="990000"/>
                </a:solidFill>
              </a:rPr>
              <a:t>Yapraklı göz çelikleri</a:t>
            </a:r>
          </a:p>
          <a:p>
            <a:pPr>
              <a:buFont typeface="Wingdings" pitchFamily="2" charset="2"/>
              <a:buNone/>
            </a:pPr>
            <a:endParaRPr lang="tr-TR" sz="2600" smtClean="0">
              <a:solidFill>
                <a:srgbClr val="990000"/>
              </a:solidFill>
            </a:endParaRPr>
          </a:p>
          <a:p>
            <a:r>
              <a:rPr lang="tr-TR" sz="2600" smtClean="0"/>
              <a:t>Bu tip çelikler, bir yaprak sapı ve üzerinde tek bir göz bulunan kısa bir dal parçasından ibarettir. Çilek, siyah ahududu, böğürtlen, limon ve çay gibi bahçe bitkileri bu yöntemle çoğaltılabilmektedir.</a:t>
            </a:r>
          </a:p>
          <a:p>
            <a:endParaRPr lang="en-GB" sz="2600" smtClean="0"/>
          </a:p>
        </p:txBody>
      </p:sp>
      <p:pic>
        <p:nvPicPr>
          <p:cNvPr id="11267" name="Picture 5" descr="meyvecilik9_clip_image002_00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6138" y="1700213"/>
            <a:ext cx="2749550" cy="403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7772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2290" name="Rectangle 3"/>
          <p:cNvSpPr txBox="1">
            <a:spLocks/>
          </p:cNvSpPr>
          <p:nvPr/>
        </p:nvSpPr>
        <p:spPr bwMode="auto">
          <a:xfrm>
            <a:off x="214313" y="857250"/>
            <a:ext cx="8429625" cy="522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0000"/>
              </a:lnSpc>
              <a:spcBef>
                <a:spcPct val="20000"/>
              </a:spcBef>
              <a:spcAft>
                <a:spcPct val="0"/>
              </a:spcAft>
              <a:buClr>
                <a:srgbClr val="CC0000"/>
              </a:buClr>
              <a:buFont typeface="Wingdings 2" pitchFamily="18" charset="2"/>
              <a:buNone/>
            </a:pPr>
            <a:r>
              <a:rPr lang="tr-TR" sz="3200" u="sng">
                <a:solidFill>
                  <a:srgbClr val="990000"/>
                </a:solidFill>
                <a:latin typeface="Verdana" pitchFamily="34" charset="0"/>
              </a:rPr>
              <a:t>Çelik</a:t>
            </a:r>
            <a:r>
              <a:rPr lang="tr-TR" sz="2800" u="sng">
                <a:solidFill>
                  <a:srgbClr val="990000"/>
                </a:solidFill>
                <a:latin typeface="Verdana" pitchFamily="34" charset="0"/>
              </a:rPr>
              <a:t> </a:t>
            </a:r>
            <a:r>
              <a:rPr lang="tr-TR" sz="3200" u="sng">
                <a:solidFill>
                  <a:srgbClr val="990000"/>
                </a:solidFill>
                <a:latin typeface="Verdana" pitchFamily="34" charset="0"/>
              </a:rPr>
              <a:t>alınırken dikkat edilecek hususlar:</a:t>
            </a:r>
          </a:p>
          <a:p>
            <a:pPr eaLnBrk="1" fontAlgn="base" hangingPunct="1">
              <a:lnSpc>
                <a:spcPct val="80000"/>
              </a:lnSpc>
              <a:spcBef>
                <a:spcPct val="20000"/>
              </a:spcBef>
              <a:spcAft>
                <a:spcPct val="0"/>
              </a:spcAft>
              <a:buClr>
                <a:srgbClr val="CC0000"/>
              </a:buClr>
              <a:buFont typeface="Wingdings 2" pitchFamily="18" charset="2"/>
              <a:buNone/>
            </a:pPr>
            <a:endParaRPr lang="tr-TR" sz="3200">
              <a:solidFill>
                <a:srgbClr val="000000"/>
              </a:solidFill>
              <a:latin typeface="Verdana" pitchFamily="34" charset="0"/>
            </a:endParaRPr>
          </a:p>
          <a:p>
            <a:pPr eaLnBrk="1" fontAlgn="base" hangingPunct="1">
              <a:lnSpc>
                <a:spcPct val="80000"/>
              </a:lnSpc>
              <a:spcBef>
                <a:spcPct val="20000"/>
              </a:spcBef>
              <a:spcAft>
                <a:spcPct val="0"/>
              </a:spcAft>
              <a:buClr>
                <a:srgbClr val="CC0000"/>
              </a:buClr>
              <a:buFont typeface="Wingdings 2" pitchFamily="18" charset="2"/>
              <a:buNone/>
            </a:pPr>
            <a:endParaRPr lang="tr-TR" sz="2800">
              <a:solidFill>
                <a:srgbClr val="000000"/>
              </a:solidFill>
              <a:latin typeface="Verdana" pitchFamily="34" charset="0"/>
            </a:endParaRPr>
          </a:p>
          <a:p>
            <a:pPr algn="just" eaLnBrk="1" fontAlgn="base" hangingPunct="1">
              <a:lnSpc>
                <a:spcPct val="80000"/>
              </a:lnSpc>
              <a:spcBef>
                <a:spcPct val="20000"/>
              </a:spcBef>
              <a:spcAft>
                <a:spcPct val="0"/>
              </a:spcAft>
              <a:buClr>
                <a:srgbClr val="CC0000"/>
              </a:buClr>
              <a:buFont typeface="Wingdings" pitchFamily="2" charset="2"/>
              <a:buChar char="o"/>
            </a:pPr>
            <a:r>
              <a:rPr lang="tr-TR" sz="2800">
                <a:solidFill>
                  <a:srgbClr val="000000"/>
                </a:solidFill>
                <a:latin typeface="Verdana" pitchFamily="34" charset="0"/>
              </a:rPr>
              <a:t>Sağlıklı, orta derecede kuvvetli ve çeşidi iyi bilinen ana bitkiler kullanılmalıdır.</a:t>
            </a:r>
          </a:p>
          <a:p>
            <a:pPr algn="just" eaLnBrk="1" fontAlgn="base" hangingPunct="1">
              <a:lnSpc>
                <a:spcPct val="80000"/>
              </a:lnSpc>
              <a:spcBef>
                <a:spcPct val="20000"/>
              </a:spcBef>
              <a:spcAft>
                <a:spcPct val="0"/>
              </a:spcAft>
              <a:buClr>
                <a:srgbClr val="CC0000"/>
              </a:buClr>
              <a:buFont typeface="Wingdings" pitchFamily="2" charset="2"/>
              <a:buChar char="o"/>
            </a:pPr>
            <a:r>
              <a:rPr lang="tr-TR" sz="2800">
                <a:solidFill>
                  <a:srgbClr val="000000"/>
                </a:solidFill>
                <a:latin typeface="Verdana" pitchFamily="34" charset="0"/>
              </a:rPr>
              <a:t>Hastalıklı, yapraklarını erken dökmüş, zararlanmış omca ve ağaçlardan çelik alınmamalıdır.</a:t>
            </a:r>
          </a:p>
          <a:p>
            <a:pPr algn="just" eaLnBrk="1" fontAlgn="base" hangingPunct="1">
              <a:lnSpc>
                <a:spcPct val="80000"/>
              </a:lnSpc>
              <a:spcBef>
                <a:spcPct val="20000"/>
              </a:spcBef>
              <a:spcAft>
                <a:spcPct val="0"/>
              </a:spcAft>
              <a:buClr>
                <a:srgbClr val="CC0000"/>
              </a:buClr>
              <a:buFont typeface="Wingdings" pitchFamily="2" charset="2"/>
              <a:buChar char="o"/>
            </a:pPr>
            <a:r>
              <a:rPr lang="tr-TR" sz="2800">
                <a:solidFill>
                  <a:srgbClr val="000000"/>
                </a:solidFill>
                <a:latin typeface="Verdana" pitchFamily="34" charset="0"/>
              </a:rPr>
              <a:t>Çelik hazırlanacak dalların boğum araları ne çok uzun ne çok kısa olmalıdır, obur dallar ile sürgünlerin aşırı odunlaşmış dip kısımları ve yeterince odunlaşmamış uç kısımlarından çelik hazırlanmamalıdır.</a:t>
            </a:r>
          </a:p>
        </p:txBody>
      </p:sp>
    </p:spTree>
    <p:extLst>
      <p:ext uri="{BB962C8B-B14F-4D97-AF65-F5344CB8AC3E}">
        <p14:creationId xmlns:p14="http://schemas.microsoft.com/office/powerpoint/2010/main" val="650420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Rectangle 3"/>
          <p:cNvSpPr txBox="1">
            <a:spLocks/>
          </p:cNvSpPr>
          <p:nvPr/>
        </p:nvSpPr>
        <p:spPr bwMode="auto">
          <a:xfrm>
            <a:off x="457200" y="571500"/>
            <a:ext cx="8686800" cy="5508625"/>
          </a:xfrm>
          <a:prstGeom prst="rect">
            <a:avLst/>
          </a:prstGeom>
          <a:noFill/>
          <a:ln w="9525">
            <a:noFill/>
            <a:miter lim="800000"/>
            <a:headEnd/>
            <a:tailEnd/>
          </a:ln>
          <a:effectLst/>
        </p:spPr>
        <p:txBody>
          <a:bodyPr/>
          <a:lstStyle/>
          <a:p>
            <a:pPr marL="469900" indent="-469900" fontAlgn="base">
              <a:lnSpc>
                <a:spcPct val="80000"/>
              </a:lnSpc>
              <a:spcBef>
                <a:spcPct val="20000"/>
              </a:spcBef>
              <a:spcAft>
                <a:spcPct val="0"/>
              </a:spcAft>
              <a:buClr>
                <a:srgbClr val="CC0000"/>
              </a:buClr>
              <a:buFont typeface="Wingdings 2" pitchFamily="18" charset="2"/>
              <a:buNone/>
              <a:defRPr/>
            </a:pPr>
            <a:r>
              <a:rPr lang="tr-TR" sz="2800" u="sng" kern="0" dirty="0">
                <a:solidFill>
                  <a:srgbClr val="CC0000">
                    <a:lumMod val="75000"/>
                  </a:srgbClr>
                </a:solidFill>
              </a:rPr>
              <a:t>Çeliklerde köklenmeye etkileyen faktörler</a:t>
            </a:r>
          </a:p>
          <a:p>
            <a:pPr marL="469900" indent="-469900" fontAlgn="base">
              <a:lnSpc>
                <a:spcPct val="80000"/>
              </a:lnSpc>
              <a:spcBef>
                <a:spcPct val="20000"/>
              </a:spcBef>
              <a:spcAft>
                <a:spcPct val="0"/>
              </a:spcAft>
              <a:buClr>
                <a:srgbClr val="CC0000"/>
              </a:buClr>
              <a:buFont typeface="Wingdings 2" pitchFamily="18" charset="2"/>
              <a:buNone/>
              <a:defRPr/>
            </a:pPr>
            <a:r>
              <a:rPr lang="tr-TR" sz="2800" b="1" u="sng" kern="0" dirty="0">
                <a:solidFill>
                  <a:srgbClr val="00B0F0"/>
                </a:solidFill>
              </a:rPr>
              <a:t>Bitki faktörleri</a:t>
            </a:r>
          </a:p>
          <a:p>
            <a:pPr marL="469900" indent="-469900" fontAlgn="base">
              <a:lnSpc>
                <a:spcPct val="80000"/>
              </a:lnSpc>
              <a:spcBef>
                <a:spcPct val="20000"/>
              </a:spcBef>
              <a:spcAft>
                <a:spcPct val="0"/>
              </a:spcAft>
              <a:buClr>
                <a:srgbClr val="CC0000"/>
              </a:buClr>
              <a:buFont typeface="Wingdings 2" pitchFamily="18" charset="2"/>
              <a:buNone/>
              <a:defRPr/>
            </a:pPr>
            <a:endParaRPr lang="tr-TR" sz="2800" u="sng" kern="0" dirty="0">
              <a:solidFill>
                <a:srgbClr val="000000"/>
              </a:solidFill>
            </a:endParaRPr>
          </a:p>
          <a:p>
            <a:pPr marL="469900" indent="-469900" fontAlgn="base">
              <a:lnSpc>
                <a:spcPct val="80000"/>
              </a:lnSpc>
              <a:spcBef>
                <a:spcPct val="20000"/>
              </a:spcBef>
              <a:spcAft>
                <a:spcPct val="0"/>
              </a:spcAft>
              <a:buClr>
                <a:srgbClr val="CC0000"/>
              </a:buClr>
              <a:buFont typeface="Wingdings" pitchFamily="2" charset="2"/>
              <a:buChar char="o"/>
              <a:defRPr/>
            </a:pPr>
            <a:r>
              <a:rPr lang="tr-TR" sz="2800" u="sng" kern="0" dirty="0">
                <a:solidFill>
                  <a:srgbClr val="00B0F0"/>
                </a:solidFill>
              </a:rPr>
              <a:t>Ana bitkinin beslenme durumu</a:t>
            </a:r>
            <a:endParaRPr lang="tr-TR" sz="2800" kern="0" dirty="0">
              <a:solidFill>
                <a:srgbClr val="00B0F0"/>
              </a:solidFill>
            </a:endParaRPr>
          </a:p>
          <a:p>
            <a:pPr marL="469900" indent="-469900" fontAlgn="base">
              <a:lnSpc>
                <a:spcPct val="80000"/>
              </a:lnSpc>
              <a:spcBef>
                <a:spcPct val="20000"/>
              </a:spcBef>
              <a:spcAft>
                <a:spcPct val="0"/>
              </a:spcAft>
              <a:buClr>
                <a:srgbClr val="CC0000"/>
              </a:buClr>
              <a:buFont typeface="Wingdings" pitchFamily="2" charset="2"/>
              <a:buChar char="o"/>
              <a:defRPr/>
            </a:pPr>
            <a:r>
              <a:rPr lang="tr-TR" sz="2800" kern="0" dirty="0">
                <a:solidFill>
                  <a:srgbClr val="000000"/>
                </a:solidFill>
              </a:rPr>
              <a:t>Yüksek karbonhidrat düzeyi kuvvetli kök oluşumuna neden olur. Azot düzeyi de oluşacak kök sayısını etkilemektedir.</a:t>
            </a:r>
            <a:endParaRPr lang="tr-TR" sz="2800" u="sng" kern="0" dirty="0">
              <a:solidFill>
                <a:srgbClr val="000000"/>
              </a:solidFill>
            </a:endParaRPr>
          </a:p>
          <a:p>
            <a:pPr marL="469900" indent="-469900" fontAlgn="base">
              <a:lnSpc>
                <a:spcPct val="80000"/>
              </a:lnSpc>
              <a:spcBef>
                <a:spcPct val="20000"/>
              </a:spcBef>
              <a:spcAft>
                <a:spcPct val="0"/>
              </a:spcAft>
              <a:buClr>
                <a:srgbClr val="CC0000"/>
              </a:buClr>
              <a:buFont typeface="Wingdings" pitchFamily="2" charset="2"/>
              <a:buChar char="o"/>
              <a:defRPr/>
            </a:pPr>
            <a:r>
              <a:rPr lang="tr-TR" sz="2800" u="sng" kern="0" dirty="0">
                <a:solidFill>
                  <a:srgbClr val="00B0F0"/>
                </a:solidFill>
              </a:rPr>
              <a:t>Ana bitkinin yaşı</a:t>
            </a:r>
            <a:endParaRPr lang="tr-TR" sz="2800" kern="0" dirty="0">
              <a:solidFill>
                <a:srgbClr val="00B0F0"/>
              </a:solidFill>
            </a:endParaRPr>
          </a:p>
          <a:p>
            <a:pPr marL="469900" indent="-469900" fontAlgn="base">
              <a:lnSpc>
                <a:spcPct val="80000"/>
              </a:lnSpc>
              <a:spcBef>
                <a:spcPct val="20000"/>
              </a:spcBef>
              <a:spcAft>
                <a:spcPct val="0"/>
              </a:spcAft>
              <a:buClr>
                <a:srgbClr val="CC0000"/>
              </a:buClr>
              <a:buFont typeface="Wingdings" pitchFamily="2" charset="2"/>
              <a:buChar char="o"/>
              <a:defRPr/>
            </a:pPr>
            <a:r>
              <a:rPr lang="tr-TR" sz="2800" kern="0" dirty="0">
                <a:solidFill>
                  <a:srgbClr val="000000"/>
                </a:solidFill>
              </a:rPr>
              <a:t>Çelikle çoğaltımı kolay olan türlerde ana bitki yaşı sorun olmazken, zor köklenen türlerde gençlik döneminde alınan çelikler daha kolay köklenir.</a:t>
            </a:r>
          </a:p>
        </p:txBody>
      </p:sp>
    </p:spTree>
    <p:extLst>
      <p:ext uri="{BB962C8B-B14F-4D97-AF65-F5344CB8AC3E}">
        <p14:creationId xmlns:p14="http://schemas.microsoft.com/office/powerpoint/2010/main" val="2122054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Rectangle 3"/>
          <p:cNvSpPr txBox="1">
            <a:spLocks/>
          </p:cNvSpPr>
          <p:nvPr/>
        </p:nvSpPr>
        <p:spPr bwMode="auto">
          <a:xfrm>
            <a:off x="457200" y="642938"/>
            <a:ext cx="8258175" cy="5008562"/>
          </a:xfrm>
          <a:prstGeom prst="rect">
            <a:avLst/>
          </a:prstGeom>
          <a:noFill/>
          <a:ln w="9525">
            <a:noFill/>
            <a:miter lim="800000"/>
            <a:headEnd/>
            <a:tailEnd/>
          </a:ln>
          <a:effectLst/>
        </p:spPr>
        <p:txBody>
          <a:bodyPr/>
          <a:lstStyle/>
          <a:p>
            <a:pPr marL="609600" indent="-609600" fontAlgn="base">
              <a:spcBef>
                <a:spcPct val="20000"/>
              </a:spcBef>
              <a:spcAft>
                <a:spcPct val="0"/>
              </a:spcAft>
              <a:buClr>
                <a:srgbClr val="CC0000"/>
              </a:buClr>
              <a:buFont typeface="Wingdings" pitchFamily="2" charset="2"/>
              <a:buChar char="o"/>
              <a:defRPr/>
            </a:pPr>
            <a:r>
              <a:rPr lang="tr-TR" sz="3000" b="1" kern="0" dirty="0">
                <a:solidFill>
                  <a:srgbClr val="7030A0"/>
                </a:solidFill>
              </a:rPr>
              <a:t>Çelik hazırlanacak dal veya sürgünün özellikleri</a:t>
            </a:r>
            <a:endParaRPr lang="tr-TR" sz="3000" b="1" u="sng" kern="0" dirty="0">
              <a:solidFill>
                <a:srgbClr val="7030A0"/>
              </a:solidFill>
            </a:endParaRPr>
          </a:p>
          <a:p>
            <a:pPr marL="609600" indent="-609600" fontAlgn="base">
              <a:spcBef>
                <a:spcPct val="20000"/>
              </a:spcBef>
              <a:spcAft>
                <a:spcPct val="0"/>
              </a:spcAft>
              <a:buClr>
                <a:srgbClr val="CC0000"/>
              </a:buClr>
              <a:buFont typeface="Wingdings" pitchFamily="2" charset="2"/>
              <a:buChar char="o"/>
              <a:defRPr/>
            </a:pPr>
            <a:r>
              <a:rPr lang="tr-TR" sz="3000" u="sng" kern="0" dirty="0">
                <a:solidFill>
                  <a:srgbClr val="7030A0"/>
                </a:solidFill>
              </a:rPr>
              <a:t>Çeliklerin dal veya sürgün üzerindeki yeri</a:t>
            </a:r>
            <a:endParaRPr lang="tr-TR" sz="3000" kern="0" dirty="0">
              <a:solidFill>
                <a:srgbClr val="7030A0"/>
              </a:solidFill>
            </a:endParaRPr>
          </a:p>
          <a:p>
            <a:pPr marL="609600" indent="-609600" algn="just" fontAlgn="base">
              <a:spcBef>
                <a:spcPct val="20000"/>
              </a:spcBef>
              <a:spcAft>
                <a:spcPct val="0"/>
              </a:spcAft>
              <a:buClr>
                <a:srgbClr val="CC0000"/>
              </a:buClr>
              <a:defRPr/>
            </a:pPr>
            <a:r>
              <a:rPr lang="tr-TR" sz="3000" kern="0" dirty="0">
                <a:solidFill>
                  <a:srgbClr val="000000"/>
                </a:solidFill>
              </a:rPr>
              <a:t>Sürgünlerde dipten uca doğru karbonhidrat düzeyinin azalıp, azot kapsamının artması nedeniyle dip kısımlardan hazırlanan çeliklerde köklenme oranı yüksek olmaktadır.</a:t>
            </a:r>
            <a:endParaRPr lang="tr-TR" sz="3000" u="sng" kern="0" dirty="0">
              <a:solidFill>
                <a:srgbClr val="000000"/>
              </a:solidFill>
            </a:endParaRPr>
          </a:p>
        </p:txBody>
      </p:sp>
    </p:spTree>
    <p:extLst>
      <p:ext uri="{BB962C8B-B14F-4D97-AF65-F5344CB8AC3E}">
        <p14:creationId xmlns:p14="http://schemas.microsoft.com/office/powerpoint/2010/main" val="3536983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5362" name="Rectangle 3"/>
          <p:cNvSpPr>
            <a:spLocks noGrp="1"/>
          </p:cNvSpPr>
          <p:nvPr>
            <p:ph type="body" idx="4294967295"/>
          </p:nvPr>
        </p:nvSpPr>
        <p:spPr>
          <a:xfrm>
            <a:off x="457200" y="1554163"/>
            <a:ext cx="8686800" cy="4525962"/>
          </a:xfrm>
        </p:spPr>
        <p:txBody>
          <a:bodyPr/>
          <a:lstStyle/>
          <a:p>
            <a:pPr marL="609600" indent="-609600" eaLnBrk="1" hangingPunct="1">
              <a:buFont typeface="Wingdings 2" pitchFamily="18" charset="2"/>
              <a:buNone/>
            </a:pPr>
            <a:r>
              <a:rPr lang="tr-TR" u="sng" smtClean="0">
                <a:solidFill>
                  <a:srgbClr val="7030A0"/>
                </a:solidFill>
              </a:rPr>
              <a:t>Meyve ve odun dalları </a:t>
            </a:r>
            <a:endParaRPr lang="tr-TR" smtClean="0">
              <a:solidFill>
                <a:srgbClr val="7030A0"/>
              </a:solidFill>
            </a:endParaRPr>
          </a:p>
          <a:p>
            <a:pPr marL="609600" indent="-609600" eaLnBrk="1" hangingPunct="1"/>
            <a:r>
              <a:rPr lang="tr-TR" smtClean="0"/>
              <a:t>Zor köklenen türlerde vejetatif sürgünler daha kolay köklenmektedir.</a:t>
            </a:r>
            <a:endParaRPr lang="tr-TR" u="sng" smtClean="0"/>
          </a:p>
          <a:p>
            <a:pPr marL="609600" indent="-609600" eaLnBrk="1" hangingPunct="1">
              <a:buFont typeface="Wingdings 2" pitchFamily="18" charset="2"/>
              <a:buNone/>
            </a:pPr>
            <a:r>
              <a:rPr lang="tr-TR" u="sng" smtClean="0">
                <a:solidFill>
                  <a:srgbClr val="7030A0"/>
                </a:solidFill>
              </a:rPr>
              <a:t>Çelik tipi</a:t>
            </a:r>
            <a:endParaRPr lang="tr-TR" smtClean="0">
              <a:solidFill>
                <a:srgbClr val="7030A0"/>
              </a:solidFill>
            </a:endParaRPr>
          </a:p>
          <a:p>
            <a:pPr marL="609600" indent="-609600" eaLnBrk="1" hangingPunct="1"/>
            <a:r>
              <a:rPr lang="tr-TR" smtClean="0"/>
              <a:t>Ayvada çelikler dipçikli ve ökçeli olarak hazırlandığında daha kolay köklenir.</a:t>
            </a:r>
          </a:p>
        </p:txBody>
      </p:sp>
    </p:spTree>
    <p:extLst>
      <p:ext uri="{BB962C8B-B14F-4D97-AF65-F5344CB8AC3E}">
        <p14:creationId xmlns:p14="http://schemas.microsoft.com/office/powerpoint/2010/main" val="21443213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7410" name="Rectangle 3"/>
          <p:cNvSpPr>
            <a:spLocks noGrp="1"/>
          </p:cNvSpPr>
          <p:nvPr>
            <p:ph type="body" idx="4294967295"/>
          </p:nvPr>
        </p:nvSpPr>
        <p:spPr>
          <a:xfrm>
            <a:off x="0" y="571500"/>
            <a:ext cx="8186738" cy="6072188"/>
          </a:xfrm>
        </p:spPr>
        <p:txBody>
          <a:bodyPr/>
          <a:lstStyle/>
          <a:p>
            <a:pPr marL="609600" indent="-609600" eaLnBrk="1" hangingPunct="1">
              <a:lnSpc>
                <a:spcPct val="80000"/>
              </a:lnSpc>
              <a:buFont typeface="Wingdings 2" pitchFamily="18" charset="2"/>
              <a:buNone/>
              <a:defRPr/>
            </a:pPr>
            <a:r>
              <a:rPr lang="tr-TR" sz="3200" b="1" dirty="0" smtClean="0">
                <a:solidFill>
                  <a:schemeClr val="accent2">
                    <a:lumMod val="60000"/>
                    <a:lumOff val="40000"/>
                  </a:schemeClr>
                </a:solidFill>
              </a:rPr>
              <a:t>Çelik alma zamanı</a:t>
            </a:r>
          </a:p>
          <a:p>
            <a:pPr marL="609600" indent="-609600" eaLnBrk="1" hangingPunct="1">
              <a:lnSpc>
                <a:spcPct val="80000"/>
              </a:lnSpc>
              <a:buFont typeface="Wingdings 2" pitchFamily="18" charset="2"/>
              <a:buNone/>
              <a:defRPr/>
            </a:pPr>
            <a:endParaRPr lang="tr-TR" sz="2800" b="1" u="sng" dirty="0" smtClean="0"/>
          </a:p>
          <a:p>
            <a:pPr marL="609600" indent="-609600" algn="just" eaLnBrk="1" hangingPunct="1">
              <a:lnSpc>
                <a:spcPct val="80000"/>
              </a:lnSpc>
              <a:defRPr/>
            </a:pPr>
            <a:endParaRPr lang="tr-TR" sz="2800" dirty="0" smtClean="0"/>
          </a:p>
          <a:p>
            <a:pPr marL="609600" indent="-609600" algn="just" eaLnBrk="1" hangingPunct="1">
              <a:lnSpc>
                <a:spcPct val="80000"/>
              </a:lnSpc>
              <a:defRPr/>
            </a:pPr>
            <a:r>
              <a:rPr lang="tr-TR" sz="2800" dirty="0" smtClean="0"/>
              <a:t>Kışın yaprağını döken bitki türlerinde odun çelikleri kış dinlenme döneminde, yapraklı yeşil çelikler ise tam odunlaşmamış sürgünlerden büyüme mevsiminde hazırlanırlar.</a:t>
            </a:r>
            <a:endParaRPr lang="tr-TR" sz="2800" b="1" u="sng" dirty="0" smtClean="0"/>
          </a:p>
          <a:p>
            <a:pPr marL="609600" indent="-609600" algn="just" eaLnBrk="1" hangingPunct="1">
              <a:lnSpc>
                <a:spcPct val="80000"/>
              </a:lnSpc>
              <a:buFont typeface="Wingdings 2" pitchFamily="18" charset="2"/>
              <a:buNone/>
              <a:defRPr/>
            </a:pPr>
            <a:r>
              <a:rPr lang="tr-TR" sz="2400" u="sng" dirty="0" smtClean="0">
                <a:solidFill>
                  <a:srgbClr val="0070C0"/>
                </a:solidFill>
              </a:rPr>
              <a:t>Çeliklerde köklenmeyi etkileyen dışsal faktörler</a:t>
            </a:r>
          </a:p>
          <a:p>
            <a:pPr marL="609600" indent="-609600" algn="just" eaLnBrk="1" hangingPunct="1">
              <a:lnSpc>
                <a:spcPct val="80000"/>
              </a:lnSpc>
              <a:defRPr/>
            </a:pPr>
            <a:r>
              <a:rPr lang="tr-TR" sz="2800" u="sng" dirty="0" smtClean="0">
                <a:solidFill>
                  <a:srgbClr val="0070C0"/>
                </a:solidFill>
              </a:rPr>
              <a:t>Köklenme ortamı</a:t>
            </a:r>
            <a:r>
              <a:rPr lang="tr-TR" sz="2800" dirty="0" smtClean="0">
                <a:solidFill>
                  <a:srgbClr val="0070C0"/>
                </a:solidFill>
              </a:rPr>
              <a:t> </a:t>
            </a:r>
            <a:r>
              <a:rPr lang="tr-TR" sz="2800" dirty="0" smtClean="0"/>
              <a:t>(kum, perlit, turba, toprak)</a:t>
            </a:r>
            <a:endParaRPr lang="tr-TR" sz="2800" u="sng" dirty="0" smtClean="0"/>
          </a:p>
          <a:p>
            <a:pPr marL="609600" indent="-609600" algn="just" eaLnBrk="1" hangingPunct="1">
              <a:lnSpc>
                <a:spcPct val="80000"/>
              </a:lnSpc>
              <a:defRPr/>
            </a:pPr>
            <a:r>
              <a:rPr lang="tr-TR" sz="2800" u="sng" dirty="0" smtClean="0">
                <a:solidFill>
                  <a:srgbClr val="0070C0"/>
                </a:solidFill>
              </a:rPr>
              <a:t>Sıcaklık</a:t>
            </a:r>
            <a:r>
              <a:rPr lang="tr-TR" sz="2800" dirty="0" smtClean="0"/>
              <a:t>(Köklenme ortamının sıcaklığı 24°C olduğunda köklenme kolaylaşır)</a:t>
            </a:r>
            <a:endParaRPr lang="tr-TR" sz="2800" u="sng" dirty="0" smtClean="0"/>
          </a:p>
          <a:p>
            <a:pPr marL="609600" indent="-609600" algn="just" eaLnBrk="1" hangingPunct="1">
              <a:lnSpc>
                <a:spcPct val="80000"/>
              </a:lnSpc>
              <a:defRPr/>
            </a:pPr>
            <a:r>
              <a:rPr lang="tr-TR" sz="2800" u="sng" dirty="0" smtClean="0">
                <a:solidFill>
                  <a:srgbClr val="0070C0"/>
                </a:solidFill>
              </a:rPr>
              <a:t>Nem ve ışık</a:t>
            </a:r>
          </a:p>
        </p:txBody>
      </p:sp>
    </p:spTree>
    <p:extLst>
      <p:ext uri="{BB962C8B-B14F-4D97-AF65-F5344CB8AC3E}">
        <p14:creationId xmlns:p14="http://schemas.microsoft.com/office/powerpoint/2010/main" val="2445038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323850" y="908050"/>
            <a:ext cx="8280400" cy="493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spcBef>
                <a:spcPct val="50000"/>
              </a:spcBef>
            </a:pPr>
            <a:r>
              <a:rPr lang="tr-TR" sz="2800" b="1">
                <a:solidFill>
                  <a:srgbClr val="1F497D"/>
                </a:solidFill>
                <a:latin typeface="Tahoma" pitchFamily="34" charset="0"/>
              </a:rPr>
              <a:t>Çeliklerin Köklenmelerini Etkileyen Faktörler</a:t>
            </a:r>
          </a:p>
          <a:p>
            <a:pPr eaLnBrk="1" hangingPunct="1">
              <a:spcBef>
                <a:spcPct val="50000"/>
              </a:spcBef>
            </a:pPr>
            <a:endParaRPr lang="tr-TR" sz="2800" b="1">
              <a:solidFill>
                <a:prstClr val="black"/>
              </a:solidFill>
              <a:latin typeface="Tahoma" pitchFamily="34" charset="0"/>
            </a:endParaRPr>
          </a:p>
          <a:p>
            <a:pPr eaLnBrk="1" hangingPunct="1">
              <a:spcBef>
                <a:spcPct val="50000"/>
              </a:spcBef>
            </a:pPr>
            <a:r>
              <a:rPr lang="tr-TR" sz="2800" b="1">
                <a:solidFill>
                  <a:prstClr val="black"/>
                </a:solidFill>
                <a:latin typeface="Tahoma" pitchFamily="34" charset="0"/>
              </a:rPr>
              <a:t>1. İçsel Etmenler       2. Dış Etmenler</a:t>
            </a:r>
          </a:p>
          <a:p>
            <a:pPr eaLnBrk="1" hangingPunct="1">
              <a:spcBef>
                <a:spcPct val="50000"/>
              </a:spcBef>
            </a:pPr>
            <a:r>
              <a:rPr lang="tr-TR" b="1">
                <a:solidFill>
                  <a:prstClr val="black"/>
                </a:solidFill>
                <a:latin typeface="Tahoma" pitchFamily="34" charset="0"/>
              </a:rPr>
              <a:t>Kalıtsal yapı</a:t>
            </a:r>
            <a:r>
              <a:rPr lang="tr-TR" sz="2800" b="1">
                <a:solidFill>
                  <a:prstClr val="black"/>
                </a:solidFill>
                <a:latin typeface="Tahoma" pitchFamily="34" charset="0"/>
              </a:rPr>
              <a:t>			</a:t>
            </a:r>
            <a:r>
              <a:rPr lang="tr-TR" b="1">
                <a:solidFill>
                  <a:prstClr val="black"/>
                </a:solidFill>
                <a:latin typeface="Tahoma" pitchFamily="34" charset="0"/>
              </a:rPr>
              <a:t>Budama</a:t>
            </a:r>
          </a:p>
          <a:p>
            <a:pPr eaLnBrk="1" hangingPunct="1">
              <a:spcBef>
                <a:spcPct val="50000"/>
              </a:spcBef>
            </a:pPr>
            <a:r>
              <a:rPr lang="tr-TR" b="1">
                <a:solidFill>
                  <a:prstClr val="black"/>
                </a:solidFill>
                <a:latin typeface="Tahoma" pitchFamily="34" charset="0"/>
              </a:rPr>
              <a:t>Depo maddeleri			Gübreleme</a:t>
            </a:r>
          </a:p>
          <a:p>
            <a:pPr eaLnBrk="1" hangingPunct="1">
              <a:spcBef>
                <a:spcPct val="50000"/>
              </a:spcBef>
            </a:pPr>
            <a:r>
              <a:rPr lang="tr-TR" b="1">
                <a:solidFill>
                  <a:prstClr val="black"/>
                </a:solidFill>
                <a:latin typeface="Tahoma" pitchFamily="34" charset="0"/>
              </a:rPr>
              <a:t>Hormonlar			Alınma Zamanı</a:t>
            </a:r>
          </a:p>
          <a:p>
            <a:pPr eaLnBrk="1" hangingPunct="1">
              <a:spcBef>
                <a:spcPct val="50000"/>
              </a:spcBef>
            </a:pPr>
            <a:r>
              <a:rPr lang="tr-TR" b="1">
                <a:solidFill>
                  <a:prstClr val="black"/>
                </a:solidFill>
                <a:latin typeface="Tahoma" pitchFamily="34" charset="0"/>
              </a:rPr>
              <a:t>				Çeliklerde Yaprak ve Göz Bulunması</a:t>
            </a:r>
          </a:p>
          <a:p>
            <a:pPr eaLnBrk="1" hangingPunct="1">
              <a:spcBef>
                <a:spcPct val="50000"/>
              </a:spcBef>
            </a:pPr>
            <a:r>
              <a:rPr lang="tr-TR" b="1">
                <a:solidFill>
                  <a:prstClr val="black"/>
                </a:solidFill>
                <a:latin typeface="Tahoma" pitchFamily="34" charset="0"/>
              </a:rPr>
              <a:t>				Köklenme Ortamı </a:t>
            </a:r>
          </a:p>
          <a:p>
            <a:pPr eaLnBrk="1" hangingPunct="1">
              <a:spcBef>
                <a:spcPct val="50000"/>
              </a:spcBef>
            </a:pPr>
            <a:r>
              <a:rPr lang="tr-TR" b="1">
                <a:solidFill>
                  <a:prstClr val="black"/>
                </a:solidFill>
                <a:latin typeface="Tahoma" pitchFamily="34" charset="0"/>
              </a:rPr>
              <a:t>				Sıcaklık ve Nem		      					Hormon Uygulaması</a:t>
            </a:r>
            <a:r>
              <a:rPr lang="tr-TR" sz="2800" b="1">
                <a:solidFill>
                  <a:prstClr val="black"/>
                </a:solidFill>
                <a:latin typeface="Tahoma" pitchFamily="34" charset="0"/>
              </a:rPr>
              <a:t>  </a:t>
            </a:r>
          </a:p>
        </p:txBody>
      </p:sp>
    </p:spTree>
    <p:extLst>
      <p:ext uri="{BB962C8B-B14F-4D97-AF65-F5344CB8AC3E}">
        <p14:creationId xmlns:p14="http://schemas.microsoft.com/office/powerpoint/2010/main" val="164160133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1258888" y="404813"/>
            <a:ext cx="5832475" cy="569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marL="342900" indent="-342900" algn="just">
              <a:buFontTx/>
              <a:buAutoNum type="arabicPeriod"/>
            </a:pPr>
            <a:r>
              <a:rPr lang="tr-TR" sz="2400" b="1">
                <a:solidFill>
                  <a:srgbClr val="1F497D"/>
                </a:solidFill>
                <a:latin typeface="Tahoma" pitchFamily="34" charset="0"/>
              </a:rPr>
              <a:t>İÇSEL ETMENLER</a:t>
            </a:r>
          </a:p>
          <a:p>
            <a:pPr marL="342900" indent="-342900" algn="just">
              <a:buFontTx/>
              <a:buAutoNum type="arabicPeriod"/>
            </a:pPr>
            <a:endParaRPr lang="tr-TR" sz="2400" b="1">
              <a:solidFill>
                <a:srgbClr val="1F497D"/>
              </a:solidFill>
              <a:latin typeface="Tahoma" pitchFamily="34" charset="0"/>
            </a:endParaRPr>
          </a:p>
          <a:p>
            <a:pPr marL="342900" indent="-342900" algn="just"/>
            <a:endParaRPr lang="tr-TR" sz="2400" b="1">
              <a:solidFill>
                <a:srgbClr val="1F497D"/>
              </a:solidFill>
              <a:latin typeface="Tahoma" pitchFamily="34" charset="0"/>
            </a:endParaRPr>
          </a:p>
          <a:p>
            <a:pPr marL="342900" indent="-342900" algn="just"/>
            <a:r>
              <a:rPr lang="tr-TR" sz="3200">
                <a:solidFill>
                  <a:prstClr val="black"/>
                </a:solidFill>
                <a:latin typeface="Tahoma" pitchFamily="34" charset="0"/>
              </a:rPr>
              <a:t>	</a:t>
            </a:r>
            <a:r>
              <a:rPr lang="tr-TR" sz="2400" b="1">
                <a:solidFill>
                  <a:srgbClr val="1F497D"/>
                </a:solidFill>
                <a:latin typeface="Tahoma" pitchFamily="34" charset="0"/>
              </a:rPr>
              <a:t>Kalıtsal yapı:</a:t>
            </a:r>
            <a:r>
              <a:rPr lang="tr-TR" sz="3200">
                <a:solidFill>
                  <a:prstClr val="black"/>
                </a:solidFill>
                <a:latin typeface="Tahoma" pitchFamily="34" charset="0"/>
              </a:rPr>
              <a:t> </a:t>
            </a:r>
            <a:r>
              <a:rPr lang="tr-TR" sz="2400">
                <a:solidFill>
                  <a:prstClr val="black"/>
                </a:solidFill>
                <a:latin typeface="Tahoma" pitchFamily="34" charset="0"/>
              </a:rPr>
              <a:t>Çeliklerin kök ve sürgün oluşturabilmeleri için, bitkinin kalıtsal yapısında kök ve sürgün yapma özelliğinin bulunması gerekmektedir.</a:t>
            </a:r>
          </a:p>
          <a:p>
            <a:pPr marL="342900" indent="-342900" algn="just"/>
            <a:r>
              <a:rPr lang="tr-TR" sz="2400">
                <a:solidFill>
                  <a:prstClr val="black"/>
                </a:solidFill>
                <a:latin typeface="Tahoma" pitchFamily="34" charset="0"/>
              </a:rPr>
              <a:t>	</a:t>
            </a:r>
            <a:r>
              <a:rPr lang="tr-TR" sz="2400" b="1">
                <a:solidFill>
                  <a:srgbClr val="1F497D"/>
                </a:solidFill>
                <a:latin typeface="Tahoma" pitchFamily="34" charset="0"/>
              </a:rPr>
              <a:t>Depo maddeleri:</a:t>
            </a:r>
            <a:r>
              <a:rPr lang="tr-TR" sz="2400">
                <a:solidFill>
                  <a:prstClr val="black"/>
                </a:solidFill>
                <a:latin typeface="Tahoma" pitchFamily="34" charset="0"/>
              </a:rPr>
              <a:t> Köklenme için depo maddelerine gerek vardır. </a:t>
            </a:r>
          </a:p>
          <a:p>
            <a:pPr marL="342900" indent="-342900" algn="just"/>
            <a:r>
              <a:rPr lang="tr-TR" sz="2400">
                <a:solidFill>
                  <a:prstClr val="black"/>
                </a:solidFill>
                <a:latin typeface="Tahoma" pitchFamily="34" charset="0"/>
              </a:rPr>
              <a:t>	</a:t>
            </a:r>
            <a:r>
              <a:rPr lang="tr-TR" sz="2400" b="1">
                <a:solidFill>
                  <a:srgbClr val="1F497D"/>
                </a:solidFill>
                <a:latin typeface="Tahoma" pitchFamily="34" charset="0"/>
              </a:rPr>
              <a:t>Hormonlar:</a:t>
            </a:r>
            <a:r>
              <a:rPr lang="tr-TR" sz="2400">
                <a:solidFill>
                  <a:prstClr val="black"/>
                </a:solidFill>
                <a:latin typeface="Tahoma" pitchFamily="34" charset="0"/>
              </a:rPr>
              <a:t> Bitki bünyesinde bulunan hormonlardan bazıları köklenmeyi teşvik ederken bazıları da engelleyici etki yapmaktadır. Bu nedenle bazı bitkilerde çeliklere çeşitli kimyasallar uygulanabilmektedir.        </a:t>
            </a:r>
          </a:p>
        </p:txBody>
      </p:sp>
    </p:spTree>
    <p:extLst>
      <p:ext uri="{BB962C8B-B14F-4D97-AF65-F5344CB8AC3E}">
        <p14:creationId xmlns:p14="http://schemas.microsoft.com/office/powerpoint/2010/main" val="132878401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4034" name="Rectangle 2"/>
          <p:cNvSpPr>
            <a:spLocks noChangeArrowheads="1"/>
          </p:cNvSpPr>
          <p:nvPr/>
        </p:nvSpPr>
        <p:spPr bwMode="auto">
          <a:xfrm>
            <a:off x="1042988" y="377825"/>
            <a:ext cx="7345362" cy="532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tr-TR" sz="2400" b="1">
                <a:solidFill>
                  <a:srgbClr val="1F497D"/>
                </a:solidFill>
                <a:latin typeface="Tahoma" pitchFamily="34" charset="0"/>
              </a:rPr>
              <a:t>2. DIŞ ETMENLER</a:t>
            </a:r>
          </a:p>
          <a:p>
            <a:pPr algn="just"/>
            <a:endParaRPr lang="tr-TR" sz="2800" b="1">
              <a:solidFill>
                <a:prstClr val="black"/>
              </a:solidFill>
              <a:latin typeface="Tahoma" pitchFamily="34" charset="0"/>
            </a:endParaRPr>
          </a:p>
          <a:p>
            <a:pPr algn="just"/>
            <a:r>
              <a:rPr lang="tr-TR" sz="2400" b="1">
                <a:solidFill>
                  <a:srgbClr val="1F497D"/>
                </a:solidFill>
                <a:latin typeface="Tahoma" pitchFamily="34" charset="0"/>
              </a:rPr>
              <a:t>a. Budama </a:t>
            </a:r>
          </a:p>
          <a:p>
            <a:pPr algn="just"/>
            <a:r>
              <a:rPr lang="tr-TR" sz="2400">
                <a:solidFill>
                  <a:prstClr val="black"/>
                </a:solidFill>
                <a:latin typeface="Tahoma" pitchFamily="34" charset="0"/>
              </a:rPr>
              <a:t>Budanan meyve ağaçlarında, kuvvetli ve iyi gelişen çok sayıda bol sürgünler oluşur. Bu sürgünlerden fazla miktarda çelik elde edilebileceği gibi, bunların köklenmeleri de daha iyi olur. </a:t>
            </a:r>
          </a:p>
          <a:p>
            <a:pPr algn="just"/>
            <a:r>
              <a:rPr lang="tr-TR" sz="2400" b="1">
                <a:solidFill>
                  <a:srgbClr val="1F497D"/>
                </a:solidFill>
                <a:latin typeface="Tahoma" pitchFamily="34" charset="0"/>
              </a:rPr>
              <a:t>b. Gübreleme</a:t>
            </a:r>
          </a:p>
          <a:p>
            <a:pPr algn="just"/>
            <a:r>
              <a:rPr lang="tr-TR" sz="2400">
                <a:solidFill>
                  <a:prstClr val="black"/>
                </a:solidFill>
                <a:latin typeface="Tahoma" pitchFamily="34" charset="0"/>
              </a:rPr>
              <a:t>Gübrelenen ve ışıklanma yüzeyi iyi olan ağaçların çelikleri daha iyi köklenmektedir. </a:t>
            </a:r>
          </a:p>
          <a:p>
            <a:pPr algn="just"/>
            <a:r>
              <a:rPr lang="tr-TR" sz="2400" b="1">
                <a:solidFill>
                  <a:srgbClr val="1F497D"/>
                </a:solidFill>
                <a:latin typeface="Tahoma" pitchFamily="34" charset="0"/>
              </a:rPr>
              <a:t>c. Çeliklerin Alınma Zamanı</a:t>
            </a:r>
            <a:r>
              <a:rPr lang="tr-TR" sz="2400">
                <a:solidFill>
                  <a:prstClr val="black"/>
                </a:solidFill>
                <a:latin typeface="Tahoma" pitchFamily="34" charset="0"/>
              </a:rPr>
              <a:t> </a:t>
            </a:r>
          </a:p>
          <a:p>
            <a:pPr algn="just"/>
            <a:r>
              <a:rPr lang="tr-TR" sz="2400">
                <a:solidFill>
                  <a:prstClr val="black"/>
                </a:solidFill>
                <a:latin typeface="Tahoma" pitchFamily="34" charset="0"/>
              </a:rPr>
              <a:t>Çeliklerin alınma zamanlarının köklenme üzerine önemli etkisi bulunmaktadır. Ancak, değişik bitki tür ve çeşitlerinden çelik alma zamanları farklıdır</a:t>
            </a:r>
            <a:r>
              <a:rPr lang="tr-TR" sz="2800">
                <a:solidFill>
                  <a:prstClr val="black"/>
                </a:solidFill>
                <a:latin typeface="Tahoma" pitchFamily="34" charset="0"/>
              </a:rPr>
              <a:t>.  </a:t>
            </a:r>
          </a:p>
        </p:txBody>
      </p:sp>
    </p:spTree>
    <p:extLst>
      <p:ext uri="{BB962C8B-B14F-4D97-AF65-F5344CB8AC3E}">
        <p14:creationId xmlns:p14="http://schemas.microsoft.com/office/powerpoint/2010/main" val="3175283247"/>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5058" name="Rectangle 2"/>
          <p:cNvSpPr>
            <a:spLocks noChangeArrowheads="1"/>
          </p:cNvSpPr>
          <p:nvPr/>
        </p:nvSpPr>
        <p:spPr bwMode="auto">
          <a:xfrm>
            <a:off x="827088" y="382588"/>
            <a:ext cx="7489825" cy="520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tr-TR" sz="2400" b="1">
                <a:solidFill>
                  <a:srgbClr val="1F497D"/>
                </a:solidFill>
                <a:latin typeface="Tahoma" pitchFamily="34" charset="0"/>
              </a:rPr>
              <a:t>d. Çeliklerde yaprak ve göz bulunması</a:t>
            </a:r>
          </a:p>
          <a:p>
            <a:pPr algn="just"/>
            <a:r>
              <a:rPr lang="tr-TR" sz="2400">
                <a:solidFill>
                  <a:prstClr val="black"/>
                </a:solidFill>
                <a:latin typeface="Tahoma" pitchFamily="34" charset="0"/>
              </a:rPr>
              <a:t>Yeşil ve odunsu çeliklerde göz ve yapraklar, odun çeliklerinde iyi gelişmiş gözler köklenmeyi teşvik etmektedir.  </a:t>
            </a:r>
          </a:p>
          <a:p>
            <a:pPr algn="just"/>
            <a:endParaRPr lang="tr-TR" sz="2400" b="1">
              <a:solidFill>
                <a:srgbClr val="1F497D"/>
              </a:solidFill>
              <a:latin typeface="Tahoma" pitchFamily="34" charset="0"/>
            </a:endParaRPr>
          </a:p>
          <a:p>
            <a:pPr algn="just"/>
            <a:r>
              <a:rPr lang="tr-TR" sz="2400" b="1">
                <a:solidFill>
                  <a:srgbClr val="1F497D"/>
                </a:solidFill>
                <a:latin typeface="Tahoma" pitchFamily="34" charset="0"/>
              </a:rPr>
              <a:t>e. Köklenme Ortamı</a:t>
            </a:r>
            <a:r>
              <a:rPr lang="tr-TR" sz="2400" b="1">
                <a:solidFill>
                  <a:prstClr val="black"/>
                </a:solidFill>
                <a:latin typeface="Tahoma" pitchFamily="34" charset="0"/>
              </a:rPr>
              <a:t> </a:t>
            </a:r>
          </a:p>
          <a:p>
            <a:pPr algn="just"/>
            <a:r>
              <a:rPr lang="tr-TR" sz="2400">
                <a:solidFill>
                  <a:prstClr val="black"/>
                </a:solidFill>
                <a:latin typeface="Tahoma" pitchFamily="34" charset="0"/>
              </a:rPr>
              <a:t>Kum, talaş, peat yosunu, torf, perlit, volgan tülfü, yanmış ahır gübresi, yaprak ve dal çürüntüsü, funda ve kestane toprağı ve bunların karışımları; bitki türüne ve mevcut malzemeye göre belirlenerek kullanılır. Köklendirme ortamı süzek ve iyi havalanabilir olmalıdır. Bu ortamda patojenlerin bulunmaması yada sterilize edilmiş olması gerekmektedir. Kışın yaprağını döken bitkilerin odun ve kök çelikleri toprakta yapılır.</a:t>
            </a:r>
          </a:p>
        </p:txBody>
      </p:sp>
    </p:spTree>
    <p:extLst>
      <p:ext uri="{BB962C8B-B14F-4D97-AF65-F5344CB8AC3E}">
        <p14:creationId xmlns:p14="http://schemas.microsoft.com/office/powerpoint/2010/main" val="4158589893"/>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4608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590550"/>
            <a:ext cx="8782050" cy="567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82826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971550" y="908050"/>
            <a:ext cx="6480175" cy="447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tr-TR" sz="2400" b="1">
                <a:solidFill>
                  <a:srgbClr val="1F497D"/>
                </a:solidFill>
                <a:latin typeface="Tahoma" pitchFamily="34" charset="0"/>
              </a:rPr>
              <a:t>f. Sıcaklık ve Nem</a:t>
            </a:r>
          </a:p>
          <a:p>
            <a:pPr algn="just"/>
            <a:r>
              <a:rPr lang="tr-TR" sz="2400">
                <a:solidFill>
                  <a:prstClr val="black"/>
                </a:solidFill>
                <a:latin typeface="Tahoma" pitchFamily="34" charset="0"/>
              </a:rPr>
              <a:t>Gece ve gündüz arasındaki ısı farkı 5-10</a:t>
            </a:r>
            <a:r>
              <a:rPr lang="en-US" sz="2400">
                <a:solidFill>
                  <a:prstClr val="black"/>
                </a:solidFill>
                <a:latin typeface="Tahoma" pitchFamily="34" charset="0"/>
                <a:cs typeface="Times New Roman" pitchFamily="18" charset="0"/>
              </a:rPr>
              <a:t>°</a:t>
            </a:r>
            <a:r>
              <a:rPr lang="tr-TR" sz="2400">
                <a:solidFill>
                  <a:prstClr val="black"/>
                </a:solidFill>
                <a:latin typeface="Tahoma" pitchFamily="34" charset="0"/>
              </a:rPr>
              <a:t>C yi geçmemelidir. Çelik köklendirmede gece 16-21</a:t>
            </a:r>
            <a:r>
              <a:rPr lang="en-US" sz="2400">
                <a:solidFill>
                  <a:prstClr val="black"/>
                </a:solidFill>
                <a:latin typeface="Tahoma" pitchFamily="34" charset="0"/>
              </a:rPr>
              <a:t>°</a:t>
            </a:r>
            <a:r>
              <a:rPr lang="tr-TR" sz="2400">
                <a:solidFill>
                  <a:prstClr val="black"/>
                </a:solidFill>
                <a:latin typeface="Tahoma" pitchFamily="34" charset="0"/>
              </a:rPr>
              <a:t>C, gündüz ise 21-27</a:t>
            </a:r>
            <a:r>
              <a:rPr lang="en-US" sz="2400">
                <a:solidFill>
                  <a:prstClr val="black"/>
                </a:solidFill>
                <a:latin typeface="Tahoma" pitchFamily="34" charset="0"/>
              </a:rPr>
              <a:t>°</a:t>
            </a:r>
            <a:r>
              <a:rPr lang="tr-TR" sz="2400">
                <a:solidFill>
                  <a:prstClr val="black"/>
                </a:solidFill>
                <a:latin typeface="Tahoma" pitchFamily="34" charset="0"/>
              </a:rPr>
              <a:t>C’lik sıcaklık bitki türüne ve mevsime bağlı olarak istenir. Köklendirme tezgahlarında ise 21-24</a:t>
            </a:r>
            <a:r>
              <a:rPr lang="en-US" sz="2400">
                <a:solidFill>
                  <a:prstClr val="black"/>
                </a:solidFill>
                <a:latin typeface="Tahoma" pitchFamily="34" charset="0"/>
              </a:rPr>
              <a:t>°</a:t>
            </a:r>
            <a:r>
              <a:rPr lang="tr-TR" sz="2400">
                <a:solidFill>
                  <a:prstClr val="black"/>
                </a:solidFill>
                <a:latin typeface="Tahoma" pitchFamily="34" charset="0"/>
              </a:rPr>
              <a:t>C’lik toprak sıcaklığı ideal kabul edilir. Gölgeleme yada sisleme ile suyun serinletici ve rutubeti artırıcı etkisinden yararlanılır. Nem, çelik köklendirmede vazgeçilmez temel elemandır. Tüm yeşil çeliklerde toprak rutubetinden çok hava nisbi neminin yüksek olması arzu edilir.</a:t>
            </a:r>
            <a:r>
              <a:rPr lang="tr-TR" sz="2400" b="1">
                <a:solidFill>
                  <a:prstClr val="black"/>
                </a:solidFill>
                <a:latin typeface="Tahoma" pitchFamily="34" charset="0"/>
              </a:rPr>
              <a:t> </a:t>
            </a:r>
          </a:p>
        </p:txBody>
      </p:sp>
    </p:spTree>
    <p:extLst>
      <p:ext uri="{BB962C8B-B14F-4D97-AF65-F5344CB8AC3E}">
        <p14:creationId xmlns:p14="http://schemas.microsoft.com/office/powerpoint/2010/main" val="1587572035"/>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8130" name="Rectangle 3"/>
          <p:cNvSpPr>
            <a:spLocks noChangeArrowheads="1"/>
          </p:cNvSpPr>
          <p:nvPr/>
        </p:nvSpPr>
        <p:spPr bwMode="auto">
          <a:xfrm>
            <a:off x="2268538" y="6021388"/>
            <a:ext cx="5400675" cy="45720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tr-TR" sz="2400">
                <a:solidFill>
                  <a:prstClr val="white"/>
                </a:solidFill>
              </a:rPr>
              <a:t>Sisleme altında yazlık çeliğin köklenmesi </a:t>
            </a:r>
          </a:p>
        </p:txBody>
      </p:sp>
      <p:pic>
        <p:nvPicPr>
          <p:cNvPr id="4813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692150"/>
            <a:ext cx="6735763" cy="505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024485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1116013" y="188913"/>
            <a:ext cx="6408737" cy="520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tr-TR" sz="2400" b="1">
                <a:solidFill>
                  <a:srgbClr val="1F497D"/>
                </a:solidFill>
                <a:latin typeface="Tahoma" pitchFamily="34" charset="0"/>
              </a:rPr>
              <a:t>g. Hormon Uygulaması</a:t>
            </a:r>
            <a:r>
              <a:rPr lang="tr-TR" sz="2400" b="1">
                <a:solidFill>
                  <a:prstClr val="black"/>
                </a:solidFill>
                <a:latin typeface="Tahoma" pitchFamily="34" charset="0"/>
              </a:rPr>
              <a:t>  </a:t>
            </a:r>
          </a:p>
          <a:p>
            <a:pPr algn="just"/>
            <a:r>
              <a:rPr lang="tr-TR" sz="2400">
                <a:solidFill>
                  <a:prstClr val="black"/>
                </a:solidFill>
                <a:latin typeface="Tahoma" pitchFamily="34" charset="0"/>
              </a:rPr>
              <a:t>Kullanılabilecek maddelerin çokluğuna rağmen, çeliklerde köklenmeyi uyarıcı kimyasal maddeler, IBA (Indol bütirik asit), IAA (Indol asetik asit) ve NAA (Naftalen asetik asit) tir. </a:t>
            </a:r>
          </a:p>
          <a:p>
            <a:pPr algn="just"/>
            <a:endParaRPr lang="tr-TR" sz="2400">
              <a:solidFill>
                <a:prstClr val="black"/>
              </a:solidFill>
              <a:latin typeface="Tahoma" pitchFamily="34" charset="0"/>
            </a:endParaRPr>
          </a:p>
          <a:p>
            <a:pPr algn="just"/>
            <a:r>
              <a:rPr lang="tr-TR" sz="2400">
                <a:solidFill>
                  <a:prstClr val="black"/>
                </a:solidFill>
                <a:latin typeface="Tahoma" pitchFamily="34" charset="0"/>
              </a:rPr>
              <a:t>Bazı çeliklerde  köklendirme ortamına (Perlit, torf v.b.) dikilmeden önce hormon uygulaması köklendirmeyi arttırır. </a:t>
            </a:r>
          </a:p>
          <a:p>
            <a:pPr algn="just"/>
            <a:endParaRPr lang="tr-TR" sz="2400">
              <a:solidFill>
                <a:prstClr val="black"/>
              </a:solidFill>
              <a:latin typeface="Tahoma" pitchFamily="34" charset="0"/>
            </a:endParaRPr>
          </a:p>
          <a:p>
            <a:pPr algn="just"/>
            <a:r>
              <a:rPr lang="tr-TR" sz="2400">
                <a:solidFill>
                  <a:prstClr val="black"/>
                </a:solidFill>
                <a:latin typeface="Tahoma" pitchFamily="34" charset="0"/>
              </a:rPr>
              <a:t>Çeliklerin hormon çözeltisine batırılması hızlı daldırma metodu (5 sn.) ile yapılır ve alkol uçtuktan sonra dikilir.</a:t>
            </a:r>
            <a:r>
              <a:rPr lang="tr-TR" sz="2400" b="1">
                <a:solidFill>
                  <a:prstClr val="black"/>
                </a:solidFill>
                <a:latin typeface="Tahoma" pitchFamily="34" charset="0"/>
              </a:rPr>
              <a:t> </a:t>
            </a:r>
            <a:endParaRPr lang="tr-TR" sz="2400">
              <a:solidFill>
                <a:prstClr val="black"/>
              </a:solidFill>
              <a:latin typeface="Tahoma" pitchFamily="34" charset="0"/>
            </a:endParaRPr>
          </a:p>
        </p:txBody>
      </p:sp>
    </p:spTree>
    <p:extLst>
      <p:ext uri="{BB962C8B-B14F-4D97-AF65-F5344CB8AC3E}">
        <p14:creationId xmlns:p14="http://schemas.microsoft.com/office/powerpoint/2010/main" val="2313319352"/>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755650" y="577850"/>
            <a:ext cx="7416800" cy="556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tr-TR" sz="2400" b="1">
                <a:solidFill>
                  <a:srgbClr val="1F497D"/>
                </a:solidFill>
                <a:latin typeface="Tahoma" pitchFamily="34" charset="0"/>
              </a:rPr>
              <a:t>HORMON HAZIRLANMASI</a:t>
            </a:r>
          </a:p>
          <a:p>
            <a:pPr algn="just"/>
            <a:r>
              <a:rPr lang="tr-TR" sz="2400">
                <a:solidFill>
                  <a:prstClr val="black"/>
                </a:solidFill>
                <a:latin typeface="Tahoma" pitchFamily="34" charset="0"/>
              </a:rPr>
              <a:t> </a:t>
            </a:r>
            <a:br>
              <a:rPr lang="tr-TR" sz="2400">
                <a:solidFill>
                  <a:prstClr val="black"/>
                </a:solidFill>
                <a:latin typeface="Tahoma" pitchFamily="34" charset="0"/>
              </a:rPr>
            </a:br>
            <a:r>
              <a:rPr lang="tr-TR" sz="2400" b="1" u="sng">
                <a:solidFill>
                  <a:prstClr val="black"/>
                </a:solidFill>
                <a:latin typeface="Tahoma" pitchFamily="34" charset="0"/>
              </a:rPr>
              <a:t>4000 ppm IBA</a:t>
            </a:r>
          </a:p>
          <a:p>
            <a:pPr algn="just"/>
            <a:endParaRPr lang="tr-TR" sz="2400" b="1">
              <a:solidFill>
                <a:prstClr val="black"/>
              </a:solidFill>
              <a:latin typeface="Tahoma" pitchFamily="34" charset="0"/>
            </a:endParaRPr>
          </a:p>
          <a:p>
            <a:pPr algn="just"/>
            <a:r>
              <a:rPr lang="tr-TR" sz="2400">
                <a:solidFill>
                  <a:prstClr val="black"/>
                </a:solidFill>
                <a:latin typeface="Tahoma" pitchFamily="34" charset="0"/>
              </a:rPr>
              <a:t>4 gr IBA + 450 cc % 96’lık Etil alkol + 550 cc saf su</a:t>
            </a:r>
            <a:br>
              <a:rPr lang="tr-TR" sz="2400">
                <a:solidFill>
                  <a:prstClr val="black"/>
                </a:solidFill>
                <a:latin typeface="Tahoma" pitchFamily="34" charset="0"/>
              </a:rPr>
            </a:br>
            <a:r>
              <a:rPr lang="tr-TR" sz="2400">
                <a:solidFill>
                  <a:prstClr val="black"/>
                </a:solidFill>
                <a:latin typeface="Tahoma" pitchFamily="34" charset="0"/>
              </a:rPr>
              <a:t>4 gr IBA 450 cc alkolde tamamen eritilir üzerine 550 cc saf su konur. </a:t>
            </a:r>
          </a:p>
          <a:p>
            <a:pPr algn="just"/>
            <a:endParaRPr lang="tr-TR" sz="2400">
              <a:solidFill>
                <a:prstClr val="black"/>
              </a:solidFill>
              <a:latin typeface="Tahoma" pitchFamily="34" charset="0"/>
            </a:endParaRPr>
          </a:p>
          <a:p>
            <a:pPr algn="just"/>
            <a:r>
              <a:rPr lang="tr-TR" sz="2400">
                <a:solidFill>
                  <a:prstClr val="black"/>
                </a:solidFill>
                <a:latin typeface="Tahoma" pitchFamily="34" charset="0"/>
              </a:rPr>
              <a:t>Renkli bir şişede ve buzdolabında solüsyon 1-1,5 ay kullanılabilir. 250 cc lik hormon solusyonu ile 800-1000 çeliğe uygulama yapılabilir.</a:t>
            </a:r>
          </a:p>
          <a:p>
            <a:pPr algn="just"/>
            <a:endParaRPr lang="tr-TR" sz="2400">
              <a:solidFill>
                <a:prstClr val="black"/>
              </a:solidFill>
              <a:latin typeface="Tahoma" pitchFamily="34" charset="0"/>
            </a:endParaRPr>
          </a:p>
          <a:p>
            <a:pPr algn="just"/>
            <a:r>
              <a:rPr lang="tr-TR" sz="2400">
                <a:solidFill>
                  <a:prstClr val="black"/>
                </a:solidFill>
                <a:latin typeface="Tahoma" pitchFamily="34" charset="0"/>
              </a:rPr>
              <a:t>Hazırlanan bu solüsyon 25 lik çelik demetinin girebileceği büyüklükte bir behere konur. Beher içerisinde hormonun yüksekliği 2-2,5 cm olmalıdır.</a:t>
            </a:r>
          </a:p>
        </p:txBody>
      </p:sp>
    </p:spTree>
    <p:extLst>
      <p:ext uri="{BB962C8B-B14F-4D97-AF65-F5344CB8AC3E}">
        <p14:creationId xmlns:p14="http://schemas.microsoft.com/office/powerpoint/2010/main" val="131657379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120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413" y="514350"/>
            <a:ext cx="8639175" cy="582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327552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827088" y="1708150"/>
            <a:ext cx="7200900" cy="350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tr-TR" sz="2800">
                <a:solidFill>
                  <a:prstClr val="black"/>
                </a:solidFill>
                <a:latin typeface="Tahoma" pitchFamily="34" charset="0"/>
              </a:rPr>
              <a:t/>
            </a:r>
            <a:br>
              <a:rPr lang="tr-TR" sz="2800">
                <a:solidFill>
                  <a:prstClr val="black"/>
                </a:solidFill>
                <a:latin typeface="Tahoma" pitchFamily="34" charset="0"/>
              </a:rPr>
            </a:br>
            <a:r>
              <a:rPr lang="tr-TR" sz="2800">
                <a:solidFill>
                  <a:prstClr val="black"/>
                </a:solidFill>
                <a:latin typeface="Tahoma" pitchFamily="34" charset="0"/>
              </a:rPr>
              <a:t>Köklü çelikler fincan saksılara yada özel kaplara dikilirler. 10-15 gün kadar nemli ve rutubetli bir tünel içerisinde adaptasyon için bekletildikten sonra kontrollü olarak açık alana alınır. Burada kap değiştirilerek gelişmesi sağlanır yada toprağa dikilirler.</a:t>
            </a:r>
          </a:p>
          <a:p>
            <a:pPr algn="just"/>
            <a:r>
              <a:rPr lang="tr-TR" sz="2800">
                <a:solidFill>
                  <a:prstClr val="black"/>
                </a:solidFill>
                <a:latin typeface="Tahoma" pitchFamily="34" charset="0"/>
              </a:rPr>
              <a:t>	</a:t>
            </a:r>
          </a:p>
        </p:txBody>
      </p:sp>
      <p:sp>
        <p:nvSpPr>
          <p:cNvPr id="52227" name="Rectangle 3"/>
          <p:cNvSpPr>
            <a:spLocks noChangeArrowheads="1"/>
          </p:cNvSpPr>
          <p:nvPr/>
        </p:nvSpPr>
        <p:spPr bwMode="auto">
          <a:xfrm>
            <a:off x="827088" y="476250"/>
            <a:ext cx="734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sz="2400" b="1">
                <a:solidFill>
                  <a:srgbClr val="1F497D"/>
                </a:solidFill>
                <a:latin typeface="Tahoma" pitchFamily="34" charset="0"/>
              </a:rPr>
              <a:t>KÖKLENMİŞ ÇELİKLERE YAPILACAK İŞLEMLER</a:t>
            </a:r>
          </a:p>
        </p:txBody>
      </p:sp>
    </p:spTree>
    <p:extLst>
      <p:ext uri="{BB962C8B-B14F-4D97-AF65-F5344CB8AC3E}">
        <p14:creationId xmlns:p14="http://schemas.microsoft.com/office/powerpoint/2010/main" val="1176107013"/>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325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163" y="128588"/>
            <a:ext cx="8067675" cy="660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1650492"/>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427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9275"/>
            <a:ext cx="4124325" cy="561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0550" y="549275"/>
            <a:ext cx="4743450" cy="568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3416503"/>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179388" y="2322513"/>
            <a:ext cx="8785225" cy="20415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tr-TR" sz="3200">
                <a:solidFill>
                  <a:prstClr val="white"/>
                </a:solidFill>
                <a:latin typeface="Tahoma" pitchFamily="34" charset="0"/>
              </a:rPr>
              <a:t>Çelikle üretilen meyve türlerine örnek olarak </a:t>
            </a:r>
            <a:r>
              <a:rPr lang="tr-TR" sz="3200" b="1">
                <a:solidFill>
                  <a:prstClr val="white"/>
                </a:solidFill>
                <a:latin typeface="Tahoma" pitchFamily="34" charset="0"/>
              </a:rPr>
              <a:t>asma, nar, zeytin, kivi, incir, fındık, böğürtlen, ahududu ve bazı elma, erik, kiraz klon anaçları</a:t>
            </a:r>
            <a:r>
              <a:rPr lang="tr-TR" sz="3200">
                <a:solidFill>
                  <a:srgbClr val="1F497D"/>
                </a:solidFill>
                <a:latin typeface="Tahoma" pitchFamily="34" charset="0"/>
              </a:rPr>
              <a:t> </a:t>
            </a:r>
            <a:r>
              <a:rPr lang="tr-TR" sz="3200">
                <a:solidFill>
                  <a:prstClr val="white"/>
                </a:solidFill>
                <a:latin typeface="Tahoma" pitchFamily="34" charset="0"/>
              </a:rPr>
              <a:t> verilebilir.</a:t>
            </a:r>
            <a:r>
              <a:rPr lang="tr-TR" sz="3200" b="1">
                <a:solidFill>
                  <a:prstClr val="white"/>
                </a:solidFill>
                <a:latin typeface="Tahoma" pitchFamily="34" charset="0"/>
              </a:rPr>
              <a:t> </a:t>
            </a:r>
          </a:p>
        </p:txBody>
      </p:sp>
    </p:spTree>
    <p:extLst>
      <p:ext uri="{BB962C8B-B14F-4D97-AF65-F5344CB8AC3E}">
        <p14:creationId xmlns:p14="http://schemas.microsoft.com/office/powerpoint/2010/main" val="1775543432"/>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1042988" y="1268413"/>
            <a:ext cx="7345362"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tr-TR" sz="2400" b="1">
                <a:solidFill>
                  <a:srgbClr val="1F497D"/>
                </a:solidFill>
                <a:latin typeface="Tahoma" pitchFamily="34" charset="0"/>
              </a:rPr>
              <a:t>KİVİ ODUN ÇELİKLERİNİN KÖKLENDİRİLMESİ</a:t>
            </a:r>
          </a:p>
          <a:p>
            <a:pPr algn="just"/>
            <a:endParaRPr lang="tr-TR" sz="2400" b="1" u="sng">
              <a:solidFill>
                <a:srgbClr val="1F497D"/>
              </a:solidFill>
              <a:latin typeface="Tahoma" pitchFamily="34" charset="0"/>
            </a:endParaRPr>
          </a:p>
          <a:p>
            <a:pPr algn="just"/>
            <a:r>
              <a:rPr lang="tr-TR" sz="2400" u="sng">
                <a:solidFill>
                  <a:srgbClr val="1F497D"/>
                </a:solidFill>
                <a:latin typeface="Tahoma" pitchFamily="34" charset="0"/>
              </a:rPr>
              <a:t>Bir araştırmada;</a:t>
            </a:r>
          </a:p>
          <a:p>
            <a:pPr algn="just"/>
            <a:r>
              <a:rPr lang="tr-TR" sz="2400">
                <a:solidFill>
                  <a:prstClr val="black"/>
                </a:solidFill>
                <a:latin typeface="Tahoma" pitchFamily="34" charset="0"/>
              </a:rPr>
              <a:t>Hayward ve Matua kivi çeşitlerine ait odun çelikleri, 1 Ocak’ta alınmıştır. Çelikler 3 ay süreyle soğuk hava deposunda +4 </a:t>
            </a:r>
            <a:r>
              <a:rPr lang="en-US" sz="2400">
                <a:solidFill>
                  <a:prstClr val="black"/>
                </a:solidFill>
                <a:latin typeface="Tahoma" pitchFamily="34" charset="0"/>
                <a:cs typeface="Arial" charset="0"/>
              </a:rPr>
              <a:t>°</a:t>
            </a:r>
            <a:r>
              <a:rPr lang="tr-TR" sz="2400">
                <a:solidFill>
                  <a:prstClr val="black"/>
                </a:solidFill>
                <a:latin typeface="Tahoma" pitchFamily="34" charset="0"/>
              </a:rPr>
              <a:t>C’de muhafaza edilmiştir. Depodan çıkarılan çeliklere IBA’nın 0, 50, 100, 150, 2000, 4000, 6000 ppm dozları uygulanmıştır. Çelikler, alttan ısıtma ve mistleme ünitesine sahip ısıtmasız cam serada perlit ortamında 90 gün köklenmeye alınmıştır. </a:t>
            </a:r>
          </a:p>
          <a:p>
            <a:pPr algn="just"/>
            <a:r>
              <a:rPr lang="tr-TR" sz="2400">
                <a:solidFill>
                  <a:srgbClr val="1F497D"/>
                </a:solidFill>
                <a:latin typeface="Tahoma" pitchFamily="34" charset="0"/>
              </a:rPr>
              <a:t>Araştırma bulgularına göre en iyi sonuçlar, 4000 -6000 ppm IBA uygulamalarından elde edilmiştir.</a:t>
            </a:r>
            <a:r>
              <a:rPr lang="tr-TR" sz="2400">
                <a:solidFill>
                  <a:prstClr val="black"/>
                </a:solidFill>
                <a:latin typeface="Tahoma" pitchFamily="34" charset="0"/>
              </a:rPr>
              <a:t> </a:t>
            </a:r>
          </a:p>
        </p:txBody>
      </p:sp>
    </p:spTree>
    <p:extLst>
      <p:ext uri="{BB962C8B-B14F-4D97-AF65-F5344CB8AC3E}">
        <p14:creationId xmlns:p14="http://schemas.microsoft.com/office/powerpoint/2010/main" val="351886649"/>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734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9713" y="895350"/>
            <a:ext cx="6124575" cy="506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87367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837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9263" y="261938"/>
            <a:ext cx="4992687" cy="554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43095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939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9263" y="261938"/>
            <a:ext cx="5705475" cy="633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57965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60418" name="Rectangle 2"/>
          <p:cNvSpPr>
            <a:spLocks noChangeArrowheads="1"/>
          </p:cNvSpPr>
          <p:nvPr/>
        </p:nvSpPr>
        <p:spPr bwMode="auto">
          <a:xfrm>
            <a:off x="395288" y="1319213"/>
            <a:ext cx="8424862"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tr-TR" sz="2400" b="1">
                <a:solidFill>
                  <a:srgbClr val="1F497D"/>
                </a:solidFill>
                <a:latin typeface="Tahoma" pitchFamily="34" charset="0"/>
              </a:rPr>
              <a:t>Bazı Klon Anaçlar Çelikle Çoğaltılabilmektedir</a:t>
            </a:r>
          </a:p>
          <a:p>
            <a:pPr algn="just"/>
            <a:endParaRPr lang="tr-TR" sz="2400" b="1">
              <a:solidFill>
                <a:srgbClr val="1F497D"/>
              </a:solidFill>
              <a:latin typeface="Tahoma" pitchFamily="34" charset="0"/>
            </a:endParaRPr>
          </a:p>
          <a:p>
            <a:pPr algn="just"/>
            <a:endParaRPr lang="tr-TR" sz="2400" b="1">
              <a:solidFill>
                <a:srgbClr val="1F497D"/>
              </a:solidFill>
              <a:latin typeface="Tahoma" pitchFamily="34" charset="0"/>
            </a:endParaRPr>
          </a:p>
          <a:p>
            <a:pPr algn="just"/>
            <a:endParaRPr lang="tr-TR" sz="2400" b="1">
              <a:solidFill>
                <a:srgbClr val="1F497D"/>
              </a:solidFill>
              <a:latin typeface="Tahoma" pitchFamily="34" charset="0"/>
            </a:endParaRPr>
          </a:p>
          <a:p>
            <a:pPr algn="just"/>
            <a:r>
              <a:rPr lang="tr-TR" sz="2400">
                <a:solidFill>
                  <a:prstClr val="black"/>
                </a:solidFill>
                <a:latin typeface="Tahoma" pitchFamily="34" charset="0"/>
              </a:rPr>
              <a:t>Mesela;</a:t>
            </a:r>
          </a:p>
          <a:p>
            <a:pPr algn="just"/>
            <a:r>
              <a:rPr lang="tr-TR" sz="2400" b="1">
                <a:solidFill>
                  <a:srgbClr val="1F497D"/>
                </a:solidFill>
                <a:latin typeface="Tahoma" pitchFamily="34" charset="0"/>
              </a:rPr>
              <a:t>Elma da</a:t>
            </a:r>
            <a:r>
              <a:rPr lang="tr-TR" sz="2400">
                <a:solidFill>
                  <a:prstClr val="black"/>
                </a:solidFill>
                <a:latin typeface="Tahoma" pitchFamily="34" charset="0"/>
              </a:rPr>
              <a:t>  M 26, MM106, MM 111</a:t>
            </a:r>
          </a:p>
          <a:p>
            <a:pPr algn="just"/>
            <a:r>
              <a:rPr lang="tr-TR" sz="2400" b="1">
                <a:solidFill>
                  <a:srgbClr val="1F497D"/>
                </a:solidFill>
                <a:latin typeface="Tahoma" pitchFamily="34" charset="0"/>
              </a:rPr>
              <a:t>Ayva ve armuta</a:t>
            </a:r>
            <a:r>
              <a:rPr lang="tr-TR" sz="2400">
                <a:solidFill>
                  <a:prstClr val="black"/>
                </a:solidFill>
                <a:latin typeface="Tahoma" pitchFamily="34" charset="0"/>
              </a:rPr>
              <a:t> anaç olarak kullanılan Quince A, OHxF 333, BA 29</a:t>
            </a:r>
          </a:p>
          <a:p>
            <a:pPr algn="just"/>
            <a:r>
              <a:rPr lang="tr-TR" sz="2400" b="1">
                <a:solidFill>
                  <a:srgbClr val="1F497D"/>
                </a:solidFill>
                <a:latin typeface="Tahoma" pitchFamily="34" charset="0"/>
              </a:rPr>
              <a:t>Erik, kayısı ve şeftaliye</a:t>
            </a:r>
            <a:r>
              <a:rPr lang="tr-TR" sz="2400">
                <a:solidFill>
                  <a:prstClr val="black"/>
                </a:solidFill>
                <a:latin typeface="Tahoma" pitchFamily="34" charset="0"/>
              </a:rPr>
              <a:t> anaç olarak kullanılabilen Pixy, Myrobalan 29 C,</a:t>
            </a:r>
            <a:r>
              <a:rPr lang="tr-TR" sz="2400">
                <a:solidFill>
                  <a:prstClr val="black"/>
                </a:solidFill>
              </a:rPr>
              <a:t> </a:t>
            </a:r>
            <a:r>
              <a:rPr lang="tr-TR" sz="2400">
                <a:solidFill>
                  <a:prstClr val="black"/>
                </a:solidFill>
                <a:latin typeface="Tahoma" pitchFamily="34" charset="0"/>
              </a:rPr>
              <a:t>Marianna GF 8-1, Myrobalan B, GF 677</a:t>
            </a:r>
          </a:p>
          <a:p>
            <a:pPr algn="just"/>
            <a:r>
              <a:rPr lang="tr-TR" sz="2400" b="1">
                <a:solidFill>
                  <a:srgbClr val="1F497D"/>
                </a:solidFill>
                <a:latin typeface="Tahoma" pitchFamily="34" charset="0"/>
              </a:rPr>
              <a:t>Kiraz</a:t>
            </a:r>
            <a:r>
              <a:rPr lang="tr-TR" sz="2400">
                <a:solidFill>
                  <a:prstClr val="black"/>
                </a:solidFill>
                <a:latin typeface="Tahoma" pitchFamily="34" charset="0"/>
              </a:rPr>
              <a:t> klon anaçlarından GM 61/1 çelikle çoğaltılabilmektedir.</a:t>
            </a:r>
            <a:endParaRPr lang="tr-TR" sz="2400" b="1">
              <a:solidFill>
                <a:prstClr val="black"/>
              </a:solidFill>
              <a:latin typeface="Tahoma" pitchFamily="34" charset="0"/>
            </a:endParaRPr>
          </a:p>
        </p:txBody>
      </p:sp>
    </p:spTree>
    <p:extLst>
      <p:ext uri="{BB962C8B-B14F-4D97-AF65-F5344CB8AC3E}">
        <p14:creationId xmlns:p14="http://schemas.microsoft.com/office/powerpoint/2010/main" val="3539611978"/>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61442" name="Rectangle 2"/>
          <p:cNvSpPr>
            <a:spLocks noChangeArrowheads="1"/>
          </p:cNvSpPr>
          <p:nvPr/>
        </p:nvSpPr>
        <p:spPr bwMode="auto">
          <a:xfrm>
            <a:off x="827088" y="4724400"/>
            <a:ext cx="7777162"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tr-TR" sz="2400">
                <a:solidFill>
                  <a:srgbClr val="1F497D"/>
                </a:solidFill>
                <a:latin typeface="Tahoma" pitchFamily="34" charset="0"/>
              </a:rPr>
              <a:t>Bir araştırma sonucuna göre, Sarılop çeşidinin çeliklerinde, </a:t>
            </a:r>
            <a:r>
              <a:rPr lang="tr-TR" sz="2400" b="1">
                <a:solidFill>
                  <a:srgbClr val="1F497D"/>
                </a:solidFill>
                <a:latin typeface="Tahoma" pitchFamily="34" charset="0"/>
              </a:rPr>
              <a:t>1000 ppm IBA</a:t>
            </a:r>
            <a:r>
              <a:rPr lang="tr-TR" sz="2400">
                <a:solidFill>
                  <a:srgbClr val="1F497D"/>
                </a:solidFill>
                <a:latin typeface="Tahoma" pitchFamily="34" charset="0"/>
              </a:rPr>
              <a:t> uygulamasının, kontrol uygulamasına göre daha olumlu sonuçlar verdiği saptanmıştır.</a:t>
            </a:r>
          </a:p>
        </p:txBody>
      </p:sp>
      <p:sp>
        <p:nvSpPr>
          <p:cNvPr id="61443" name="Rectangle 3"/>
          <p:cNvSpPr>
            <a:spLocks noChangeArrowheads="1"/>
          </p:cNvSpPr>
          <p:nvPr/>
        </p:nvSpPr>
        <p:spPr bwMode="auto">
          <a:xfrm>
            <a:off x="1403350" y="309563"/>
            <a:ext cx="54991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sz="2800" b="1">
                <a:solidFill>
                  <a:srgbClr val="1F497D"/>
                </a:solidFill>
                <a:latin typeface="Tahoma" pitchFamily="34" charset="0"/>
              </a:rPr>
              <a:t>İNCİRDE ÇELİKLE ÇOĞALTMA</a:t>
            </a:r>
          </a:p>
        </p:txBody>
      </p:sp>
      <p:sp>
        <p:nvSpPr>
          <p:cNvPr id="61444" name="Rectangle 4"/>
          <p:cNvSpPr>
            <a:spLocks noChangeArrowheads="1"/>
          </p:cNvSpPr>
          <p:nvPr/>
        </p:nvSpPr>
        <p:spPr bwMode="auto">
          <a:xfrm>
            <a:off x="323850" y="1700213"/>
            <a:ext cx="4681538"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tr-TR" sz="2400" b="1">
                <a:solidFill>
                  <a:srgbClr val="800080"/>
                </a:solidFill>
                <a:latin typeface="Tahoma" pitchFamily="34" charset="0"/>
              </a:rPr>
              <a:t>İncir</a:t>
            </a:r>
            <a:r>
              <a:rPr lang="tr-TR" sz="2400" b="1">
                <a:solidFill>
                  <a:srgbClr val="C0504D"/>
                </a:solidFill>
                <a:latin typeface="Tahoma" pitchFamily="34" charset="0"/>
              </a:rPr>
              <a:t> </a:t>
            </a:r>
            <a:r>
              <a:rPr lang="tr-TR" sz="2400">
                <a:solidFill>
                  <a:prstClr val="black"/>
                </a:solidFill>
                <a:latin typeface="Tahoma" pitchFamily="34" charset="0"/>
              </a:rPr>
              <a:t>çelikleri alınırken uçlarında tepe gözünün bulunması ve boğum yerlerinden daha ziyade boğum ortasındaki düz kısımdan  kesilmelidir. </a:t>
            </a:r>
          </a:p>
        </p:txBody>
      </p:sp>
      <p:pic>
        <p:nvPicPr>
          <p:cNvPr id="6144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5600" y="836613"/>
            <a:ext cx="2971800" cy="367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320792"/>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62466" name="Rectangle 2"/>
          <p:cNvSpPr>
            <a:spLocks noChangeArrowheads="1"/>
          </p:cNvSpPr>
          <p:nvPr/>
        </p:nvSpPr>
        <p:spPr bwMode="auto">
          <a:xfrm>
            <a:off x="755650" y="873125"/>
            <a:ext cx="7704138" cy="511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r>
              <a:rPr lang="tr-TR" sz="2200" b="1">
                <a:solidFill>
                  <a:srgbClr val="1F497D"/>
                </a:solidFill>
                <a:latin typeface="Tahoma" pitchFamily="34" charset="0"/>
              </a:rPr>
              <a:t>KUŞBURNUNUN ÇELİKLE ÇOĞALTILMASI</a:t>
            </a:r>
          </a:p>
          <a:p>
            <a:pPr algn="just"/>
            <a:r>
              <a:rPr lang="tr-TR" sz="2200" b="1">
                <a:solidFill>
                  <a:prstClr val="black"/>
                </a:solidFill>
                <a:latin typeface="Tahoma" pitchFamily="34" charset="0"/>
              </a:rPr>
              <a:t> </a:t>
            </a:r>
          </a:p>
          <a:p>
            <a:pPr algn="just"/>
            <a:r>
              <a:rPr lang="tr-TR" sz="2200" b="1">
                <a:solidFill>
                  <a:prstClr val="black"/>
                </a:solidFill>
                <a:latin typeface="Tahoma" pitchFamily="34" charset="0"/>
              </a:rPr>
              <a:t>	Ç</a:t>
            </a:r>
            <a:r>
              <a:rPr lang="tr-TR" sz="2200">
                <a:solidFill>
                  <a:prstClr val="black"/>
                </a:solidFill>
                <a:latin typeface="Tahoma" pitchFamily="34" charset="0"/>
              </a:rPr>
              <a:t>elikler vejetasyon sonunda </a:t>
            </a:r>
            <a:r>
              <a:rPr lang="tr-TR" sz="2200" b="1">
                <a:solidFill>
                  <a:srgbClr val="1F497D"/>
                </a:solidFill>
                <a:latin typeface="Tahoma" pitchFamily="34" charset="0"/>
              </a:rPr>
              <a:t>bir yaşlı 6-9 mm çaplı 15-20 cm uzunlukta</a:t>
            </a:r>
            <a:r>
              <a:rPr lang="tr-TR" sz="2200">
                <a:solidFill>
                  <a:prstClr val="black"/>
                </a:solidFill>
                <a:latin typeface="Tahoma" pitchFamily="34" charset="0"/>
              </a:rPr>
              <a:t> kesilmelidir. Çelikler demet halinde nemli kum veya pist yosunu içinde ya da nem geçirmeyen kağıda sarılarak buz dolabında muhafaza edilir. Daha sonra ilk baharda köklendirmeye alınır. </a:t>
            </a:r>
          </a:p>
          <a:p>
            <a:pPr algn="just"/>
            <a:r>
              <a:rPr lang="tr-TR" sz="2200">
                <a:solidFill>
                  <a:prstClr val="black"/>
                </a:solidFill>
                <a:latin typeface="Tahoma" pitchFamily="34" charset="0"/>
              </a:rPr>
              <a:t>	</a:t>
            </a:r>
          </a:p>
          <a:p>
            <a:pPr algn="just"/>
            <a:r>
              <a:rPr lang="tr-TR" sz="2200">
                <a:solidFill>
                  <a:prstClr val="black"/>
                </a:solidFill>
                <a:latin typeface="Tahoma" pitchFamily="34" charset="0"/>
              </a:rPr>
              <a:t>	</a:t>
            </a:r>
            <a:r>
              <a:rPr lang="tr-TR" sz="2200">
                <a:solidFill>
                  <a:srgbClr val="1F497D"/>
                </a:solidFill>
                <a:latin typeface="Tahoma" pitchFamily="34" charset="0"/>
              </a:rPr>
              <a:t>Kuşburnular da dikensiz tiplerin köklenme oranları dikenlilere göre daha yüksek olmaktadır. Diğer yandan çelik üzerinde göz sayısının artması da köklenme oranını artırmaktadır. </a:t>
            </a:r>
          </a:p>
          <a:p>
            <a:pPr algn="just"/>
            <a:r>
              <a:rPr lang="tr-TR" sz="2200">
                <a:solidFill>
                  <a:srgbClr val="1F497D"/>
                </a:solidFill>
                <a:latin typeface="Tahoma" pitchFamily="34" charset="0"/>
              </a:rPr>
              <a:t>	Tokat yapılan bir araştırmada, en yüksek köklenme oranı (% 48) </a:t>
            </a:r>
            <a:r>
              <a:rPr lang="tr-TR" sz="2200" b="1">
                <a:solidFill>
                  <a:srgbClr val="1F497D"/>
                </a:solidFill>
                <a:latin typeface="Tahoma" pitchFamily="34" charset="0"/>
              </a:rPr>
              <a:t>2000 ppm’lik IBA</a:t>
            </a:r>
            <a:r>
              <a:rPr lang="tr-TR" sz="2200">
                <a:solidFill>
                  <a:srgbClr val="1F497D"/>
                </a:solidFill>
                <a:latin typeface="Tahoma" pitchFamily="34" charset="0"/>
              </a:rPr>
              <a:t> uygulamasından elde edilmiştir. </a:t>
            </a:r>
          </a:p>
        </p:txBody>
      </p:sp>
    </p:spTree>
    <p:extLst>
      <p:ext uri="{BB962C8B-B14F-4D97-AF65-F5344CB8AC3E}">
        <p14:creationId xmlns:p14="http://schemas.microsoft.com/office/powerpoint/2010/main" val="1336308565"/>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63490" name="Rectangle 2"/>
          <p:cNvSpPr>
            <a:spLocks noChangeArrowheads="1"/>
          </p:cNvSpPr>
          <p:nvPr/>
        </p:nvSpPr>
        <p:spPr bwMode="auto">
          <a:xfrm>
            <a:off x="1187450" y="2133600"/>
            <a:ext cx="6335713" cy="350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tr-TR" sz="2800">
                <a:solidFill>
                  <a:prstClr val="black"/>
                </a:solidFill>
                <a:latin typeface="Tahoma" pitchFamily="34" charset="0"/>
              </a:rPr>
              <a:t>	</a:t>
            </a:r>
            <a:r>
              <a:rPr lang="tr-TR" sz="2800" b="1">
                <a:solidFill>
                  <a:prstClr val="black"/>
                </a:solidFill>
                <a:latin typeface="Tahoma" pitchFamily="34" charset="0"/>
              </a:rPr>
              <a:t>Araştırmalara göre;</a:t>
            </a:r>
            <a:r>
              <a:rPr lang="tr-TR" sz="2800">
                <a:solidFill>
                  <a:prstClr val="black"/>
                </a:solidFill>
                <a:latin typeface="Tahoma" pitchFamily="34" charset="0"/>
              </a:rPr>
              <a:t> </a:t>
            </a:r>
          </a:p>
          <a:p>
            <a:pPr algn="just"/>
            <a:r>
              <a:rPr lang="tr-TR" sz="2800">
                <a:solidFill>
                  <a:prstClr val="black"/>
                </a:solidFill>
                <a:latin typeface="Tahoma" pitchFamily="34" charset="0"/>
              </a:rPr>
              <a:t>	</a:t>
            </a:r>
          </a:p>
          <a:p>
            <a:pPr algn="just"/>
            <a:r>
              <a:rPr lang="tr-TR" sz="2800">
                <a:solidFill>
                  <a:prstClr val="black"/>
                </a:solidFill>
                <a:latin typeface="Tahoma" pitchFamily="34" charset="0"/>
              </a:rPr>
              <a:t>	</a:t>
            </a:r>
            <a:r>
              <a:rPr lang="tr-TR" sz="2800" b="1">
                <a:solidFill>
                  <a:prstClr val="black"/>
                </a:solidFill>
                <a:latin typeface="Tahoma" pitchFamily="34" charset="0"/>
              </a:rPr>
              <a:t>En iyi köklenme oranı, </a:t>
            </a:r>
            <a:r>
              <a:rPr lang="tr-TR" sz="2800" b="1">
                <a:solidFill>
                  <a:srgbClr val="1F497D"/>
                </a:solidFill>
                <a:latin typeface="Tahoma" pitchFamily="34" charset="0"/>
              </a:rPr>
              <a:t>Ocak - Mart dönemlerinde alınan ve alt ısıtmalı perlit ortamında IBA (5000 ppm) ile</a:t>
            </a:r>
            <a:r>
              <a:rPr lang="tr-TR" sz="2800" b="1">
                <a:solidFill>
                  <a:prstClr val="black"/>
                </a:solidFill>
                <a:latin typeface="Tahoma" pitchFamily="34" charset="0"/>
              </a:rPr>
              <a:t> muamele edilerek köklendirilen çeliklerden elde edilmiştir.</a:t>
            </a:r>
            <a:r>
              <a:rPr lang="tr-TR" sz="2800">
                <a:solidFill>
                  <a:prstClr val="black"/>
                </a:solidFill>
                <a:latin typeface="Tahoma" pitchFamily="34" charset="0"/>
              </a:rPr>
              <a:t> </a:t>
            </a:r>
          </a:p>
        </p:txBody>
      </p:sp>
      <p:sp>
        <p:nvSpPr>
          <p:cNvPr id="63491" name="Rectangle 3"/>
          <p:cNvSpPr>
            <a:spLocks noChangeArrowheads="1"/>
          </p:cNvSpPr>
          <p:nvPr/>
        </p:nvSpPr>
        <p:spPr bwMode="auto">
          <a:xfrm>
            <a:off x="827088" y="931863"/>
            <a:ext cx="6970712"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sz="2200" b="1">
                <a:solidFill>
                  <a:srgbClr val="1F497D"/>
                </a:solidFill>
                <a:latin typeface="Tahoma" pitchFamily="34" charset="0"/>
              </a:rPr>
              <a:t>BAZI DUT TÜRLERİNİN ÇELİKLE ÇOĞALTILMASI</a:t>
            </a:r>
          </a:p>
        </p:txBody>
      </p:sp>
    </p:spTree>
    <p:extLst>
      <p:ext uri="{BB962C8B-B14F-4D97-AF65-F5344CB8AC3E}">
        <p14:creationId xmlns:p14="http://schemas.microsoft.com/office/powerpoint/2010/main" val="601586373"/>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1547813" y="1916113"/>
            <a:ext cx="5688012"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tr-TR" sz="2800">
                <a:solidFill>
                  <a:srgbClr val="1F497D"/>
                </a:solidFill>
                <a:latin typeface="Tahoma" pitchFamily="34" charset="0"/>
              </a:rPr>
              <a:t>İlkbahar devresi</a:t>
            </a:r>
            <a:r>
              <a:rPr lang="tr-TR" sz="2800">
                <a:solidFill>
                  <a:prstClr val="black"/>
                </a:solidFill>
                <a:latin typeface="Tahoma" pitchFamily="34" charset="0"/>
              </a:rPr>
              <a:t> (Mart -Nisan) </a:t>
            </a:r>
            <a:r>
              <a:rPr lang="tr-TR" sz="2800">
                <a:solidFill>
                  <a:srgbClr val="1F497D"/>
                </a:solidFill>
                <a:latin typeface="Tahoma" pitchFamily="34" charset="0"/>
              </a:rPr>
              <a:t>Sonbahar devresinde</a:t>
            </a:r>
            <a:r>
              <a:rPr lang="tr-TR" sz="2800">
                <a:solidFill>
                  <a:prstClr val="black"/>
                </a:solidFill>
                <a:latin typeface="Tahoma" pitchFamily="34" charset="0"/>
              </a:rPr>
              <a:t> (Ağustos-Eylül) alınan çelikler daha iyi köklenmektedir. </a:t>
            </a:r>
          </a:p>
          <a:p>
            <a:pPr algn="just"/>
            <a:endParaRPr lang="tr-TR" sz="2800">
              <a:solidFill>
                <a:prstClr val="black"/>
              </a:solidFill>
              <a:latin typeface="Tahoma" pitchFamily="34" charset="0"/>
            </a:endParaRPr>
          </a:p>
          <a:p>
            <a:pPr algn="just"/>
            <a:r>
              <a:rPr lang="tr-TR" sz="2800">
                <a:solidFill>
                  <a:prstClr val="black"/>
                </a:solidFill>
                <a:latin typeface="Tahoma" pitchFamily="34" charset="0"/>
              </a:rPr>
              <a:t>Hormon dozu, </a:t>
            </a:r>
            <a:r>
              <a:rPr lang="tr-TR" sz="2800">
                <a:solidFill>
                  <a:srgbClr val="1F497D"/>
                </a:solidFill>
                <a:latin typeface="Tahoma" pitchFamily="34" charset="0"/>
              </a:rPr>
              <a:t>4000 ppm’lik IBA</a:t>
            </a:r>
          </a:p>
        </p:txBody>
      </p:sp>
      <p:sp>
        <p:nvSpPr>
          <p:cNvPr id="64515" name="Rectangle 3"/>
          <p:cNvSpPr>
            <a:spLocks noChangeArrowheads="1"/>
          </p:cNvSpPr>
          <p:nvPr/>
        </p:nvSpPr>
        <p:spPr bwMode="auto">
          <a:xfrm>
            <a:off x="1908175" y="836613"/>
            <a:ext cx="4933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sz="2400" b="1">
                <a:solidFill>
                  <a:srgbClr val="1F497D"/>
                </a:solidFill>
                <a:latin typeface="Tahoma" pitchFamily="34" charset="0"/>
              </a:rPr>
              <a:t>ZEYTİNDE ÇELİKLE ÇOĞALTMA</a:t>
            </a:r>
          </a:p>
        </p:txBody>
      </p:sp>
    </p:spTree>
    <p:extLst>
      <p:ext uri="{BB962C8B-B14F-4D97-AF65-F5344CB8AC3E}">
        <p14:creationId xmlns:p14="http://schemas.microsoft.com/office/powerpoint/2010/main" val="3399891642"/>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65538"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188913"/>
            <a:ext cx="4333875"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39"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188913"/>
            <a:ext cx="2447925"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1500" y="3686175"/>
            <a:ext cx="2438400" cy="317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8512496"/>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6656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3"/>
            <a:ext cx="9144000" cy="6867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4664330"/>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6758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3301939"/>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6861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7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7237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6963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863"/>
            <a:ext cx="9144000" cy="694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0584772"/>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rofil">
  <a:themeElements>
    <a:clrScheme name="Profil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
      <a:majorFont>
        <a:latin typeface="Verdana"/>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fil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
      <a:clrScheme name="Profil 10">
        <a:dk1>
          <a:srgbClr val="A50021"/>
        </a:dk1>
        <a:lt1>
          <a:srgbClr val="FFFFFF"/>
        </a:lt1>
        <a:dk2>
          <a:srgbClr val="FF0066"/>
        </a:dk2>
        <a:lt2>
          <a:srgbClr val="FFFFFF"/>
        </a:lt2>
        <a:accent1>
          <a:srgbClr val="FF9900"/>
        </a:accent1>
        <a:accent2>
          <a:srgbClr val="FF3300"/>
        </a:accent2>
        <a:accent3>
          <a:srgbClr val="FFAAB8"/>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 11">
        <a:dk1>
          <a:srgbClr val="A50021"/>
        </a:dk1>
        <a:lt1>
          <a:srgbClr val="FFFFFF"/>
        </a:lt1>
        <a:dk2>
          <a:srgbClr val="FFCCCC"/>
        </a:dk2>
        <a:lt2>
          <a:srgbClr val="FFFFFF"/>
        </a:lt2>
        <a:accent1>
          <a:srgbClr val="FF9900"/>
        </a:accent1>
        <a:accent2>
          <a:srgbClr val="FF3300"/>
        </a:accent2>
        <a:accent3>
          <a:srgbClr val="FFE2E2"/>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 12">
        <a:dk1>
          <a:srgbClr val="A50021"/>
        </a:dk1>
        <a:lt1>
          <a:srgbClr val="FFFFFF"/>
        </a:lt1>
        <a:dk2>
          <a:srgbClr val="CCFFFF"/>
        </a:dk2>
        <a:lt2>
          <a:srgbClr val="FFFFFF"/>
        </a:lt2>
        <a:accent1>
          <a:srgbClr val="FF9900"/>
        </a:accent1>
        <a:accent2>
          <a:srgbClr val="FF3300"/>
        </a:accent2>
        <a:accent3>
          <a:srgbClr val="E2FFFF"/>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1284</Words>
  <Application>Microsoft Office PowerPoint</Application>
  <PresentationFormat>Ekran Gösterisi (4:3)</PresentationFormat>
  <Paragraphs>162</Paragraphs>
  <Slides>41</Slides>
  <Notes>13</Notes>
  <HiddenSlides>0</HiddenSlides>
  <MMClips>0</MMClips>
  <ScaleCrop>false</ScaleCrop>
  <HeadingPairs>
    <vt:vector size="4" baseType="variant">
      <vt:variant>
        <vt:lpstr>Tema</vt:lpstr>
      </vt:variant>
      <vt:variant>
        <vt:i4>2</vt:i4>
      </vt:variant>
      <vt:variant>
        <vt:lpstr>Slayt Başlıkları</vt:lpstr>
      </vt:variant>
      <vt:variant>
        <vt:i4>41</vt:i4>
      </vt:variant>
    </vt:vector>
  </HeadingPairs>
  <TitlesOfParts>
    <vt:vector size="43" baseType="lpstr">
      <vt:lpstr>1_Ofis Teması</vt:lpstr>
      <vt:lpstr>Profil</vt:lpstr>
      <vt:lpstr>ÇELİKLE ÇOĞALTMA</vt:lpstr>
      <vt:lpstr>Çelikle çoğaltımın üstün yanları</vt:lpstr>
      <vt:lpstr>Bununla birlikte; </vt:lpstr>
      <vt:lpstr>ÇELİK TİPLERİ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ERH</dc:creator>
  <cp:lastModifiedBy>ERH</cp:lastModifiedBy>
  <cp:revision>3</cp:revision>
  <dcterms:created xsi:type="dcterms:W3CDTF">2020-11-16T14:36:44Z</dcterms:created>
  <dcterms:modified xsi:type="dcterms:W3CDTF">2020-11-16T14:56:45Z</dcterms:modified>
</cp:coreProperties>
</file>