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65" r:id="rId5"/>
    <p:sldId id="267" r:id="rId6"/>
    <p:sldId id="280" r:id="rId7"/>
    <p:sldId id="279" r:id="rId8"/>
    <p:sldId id="278" r:id="rId9"/>
    <p:sldId id="277" r:id="rId10"/>
    <p:sldId id="275" r:id="rId11"/>
    <p:sldId id="274" r:id="rId12"/>
    <p:sldId id="273" r:id="rId13"/>
    <p:sldId id="272" r:id="rId14"/>
    <p:sldId id="271" r:id="rId15"/>
    <p:sldId id="270" r:id="rId16"/>
    <p:sldId id="269" r:id="rId17"/>
    <p:sldId id="268" r:id="rId18"/>
    <p:sldId id="266" r:id="rId19"/>
    <p:sldId id="281" r:id="rId20"/>
    <p:sldId id="263" r:id="rId21"/>
    <p:sldId id="261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09" autoAdjust="0"/>
    <p:restoredTop sz="94660"/>
  </p:normalViewPr>
  <p:slideViewPr>
    <p:cSldViewPr showGuides="1">
      <p:cViewPr>
        <p:scale>
          <a:sx n="76" d="100"/>
          <a:sy n="76" d="100"/>
        </p:scale>
        <p:origin x="-1194" y="240"/>
      </p:cViewPr>
      <p:guideLst>
        <p:guide orient="horz" pos="2659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7F7E7-671A-46CC-8500-11DA286AEE2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C504D-2C45-41EF-B4E7-61E010A384C5}" type="datetimeFigureOut">
              <a:rPr lang="tr-TR" smtClean="0"/>
              <a:pPr/>
              <a:t>26.03.2014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AB32-6335-480D-93BC-EA08163C99F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905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lum_adi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 hasCustomPrompt="1"/>
          </p:nvPr>
        </p:nvSpPr>
        <p:spPr>
          <a:xfrm>
            <a:off x="4139952" y="3429000"/>
            <a:ext cx="3744416" cy="720080"/>
          </a:xfrm>
        </p:spPr>
        <p:txBody>
          <a:bodyPr/>
          <a:lstStyle>
            <a:lvl1pPr algn="l">
              <a:defRPr b="0">
                <a:solidFill>
                  <a:srgbClr val="5C7686"/>
                </a:solidFill>
              </a:defRPr>
            </a:lvl1pPr>
          </a:lstStyle>
          <a:p>
            <a:r>
              <a:rPr lang="tr-TR" dirty="0" smtClean="0"/>
              <a:t>BÖLÜM ADI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4148845" y="3370251"/>
            <a:ext cx="3663519" cy="19389"/>
          </a:xfrm>
          <a:prstGeom prst="rect">
            <a:avLst/>
          </a:prstGeom>
          <a:solidFill>
            <a:srgbClr val="5C7686"/>
          </a:solidFill>
          <a:ln>
            <a:solidFill>
              <a:srgbClr val="5C7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46555E"/>
                </a:solidFill>
              </a:ln>
              <a:solidFill>
                <a:srgbClr val="4655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nu_bilgileri_gir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2205040"/>
            <a:ext cx="3600450" cy="503237"/>
          </a:xfrm>
        </p:spPr>
        <p:txBody>
          <a:bodyPr>
            <a:normAutofit/>
          </a:bodyPr>
          <a:lstStyle>
            <a:lvl1pPr>
              <a:defRPr lang="tr-TR" sz="2600" b="1" kern="1200" dirty="0">
                <a:solidFill>
                  <a:srgbClr val="46555E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ASIL METİN</a:t>
            </a:r>
            <a:endParaRPr lang="tr-TR" dirty="0"/>
          </a:p>
        </p:txBody>
      </p:sp>
      <p:sp>
        <p:nvSpPr>
          <p:cNvPr id="7" name="Metin Yer Tutucusu 6"/>
          <p:cNvSpPr>
            <a:spLocks noGrp="1"/>
          </p:cNvSpPr>
          <p:nvPr>
            <p:ph type="body" sz="quarter" idx="14"/>
          </p:nvPr>
        </p:nvSpPr>
        <p:spPr>
          <a:xfrm>
            <a:off x="1692275" y="2781300"/>
            <a:ext cx="4319588" cy="431800"/>
          </a:xfrm>
        </p:spPr>
        <p:txBody>
          <a:bodyPr>
            <a:noAutofit/>
          </a:bodyPr>
          <a:lstStyle>
            <a:lvl1pPr>
              <a:defRPr lang="tr-TR" sz="2400" kern="1200" dirty="0">
                <a:solidFill>
                  <a:srgbClr val="F5726A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467549" y="1009303"/>
            <a:ext cx="1008111" cy="431800"/>
          </a:xfrm>
        </p:spPr>
        <p:txBody>
          <a:bodyPr>
            <a:normAutofit/>
          </a:bodyPr>
          <a:lstStyle>
            <a:lvl1pPr>
              <a:defRPr lang="tr-TR" sz="17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14. hafta</a:t>
            </a:r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1692279" y="2690415"/>
            <a:ext cx="4319885" cy="19389"/>
          </a:xfrm>
          <a:prstGeom prst="rect">
            <a:avLst/>
          </a:prstGeom>
          <a:solidFill>
            <a:srgbClr val="5C7686"/>
          </a:solidFill>
          <a:ln>
            <a:solidFill>
              <a:srgbClr val="5C7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4655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26.03.2014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1692004" y="404667"/>
            <a:ext cx="7200205" cy="432047"/>
          </a:xfrm>
          <a:blipFill>
            <a:blip r:embed="rId3"/>
            <a:stretch>
              <a:fillRect/>
            </a:stretch>
          </a:blipFill>
        </p:spPr>
        <p:txBody>
          <a:bodyPr>
            <a:noAutofit/>
          </a:bodyPr>
          <a:lstStyle>
            <a:lvl1pPr algn="l">
              <a:defRPr lang="tr-TR" sz="26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ASIL BAŞLIK STİLİ İÇİN TIKLATIN</a:t>
            </a:r>
            <a:endParaRPr lang="tr-TR" dirty="0"/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5" y="884339"/>
            <a:ext cx="7200900" cy="365373"/>
          </a:xfrm>
          <a:blipFill>
            <a:blip r:embed="rId4"/>
            <a:stretch>
              <a:fillRect/>
            </a:stretch>
          </a:blipFill>
        </p:spPr>
        <p:txBody>
          <a:bodyPr tIns="0" bIns="0">
            <a:noAutofit/>
          </a:bodyPr>
          <a:lstStyle>
            <a:lvl1pPr>
              <a:defRPr lang="tr-TR" sz="2500" b="1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ASIL BAŞLIK STİLİ İÇİN TIKLATIN</a:t>
            </a:r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5" y="1312195"/>
            <a:ext cx="7200900" cy="359941"/>
          </a:xfrm>
          <a:blipFill>
            <a:blip r:embed="rId5"/>
            <a:stretch>
              <a:fillRect/>
            </a:stretch>
          </a:blipFill>
        </p:spPr>
        <p:txBody>
          <a:bodyPr tIns="0" bIns="0"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tr-TR" sz="2500" b="1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ASIL BAŞLIK STİLİ İÇİN TIKLATIN</a:t>
            </a:r>
          </a:p>
        </p:txBody>
      </p:sp>
      <p:sp>
        <p:nvSpPr>
          <p:cNvPr id="12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137853" y="-6449"/>
            <a:ext cx="1008111" cy="367680"/>
          </a:xfrm>
        </p:spPr>
        <p:txBody>
          <a:bodyPr>
            <a:normAutofit/>
          </a:bodyPr>
          <a:lstStyle>
            <a:lvl1pPr>
              <a:defRPr lang="tr-TR" sz="17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14. hafta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ca_bilgileri_slaytı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Yer Tutucusu 4"/>
          <p:cNvSpPr>
            <a:spLocks noGrp="1"/>
          </p:cNvSpPr>
          <p:nvPr>
            <p:ph type="body" sz="quarter" idx="14" hasCustomPrompt="1"/>
          </p:nvPr>
        </p:nvSpPr>
        <p:spPr>
          <a:xfrm>
            <a:off x="1692275" y="2205040"/>
            <a:ext cx="3600450" cy="503237"/>
          </a:xfrm>
        </p:spPr>
        <p:txBody>
          <a:bodyPr>
            <a:normAutofit/>
          </a:bodyPr>
          <a:lstStyle>
            <a:lvl1pPr>
              <a:defRPr lang="tr-TR" sz="2600" b="1" kern="1200" dirty="0">
                <a:solidFill>
                  <a:srgbClr val="46555E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11" name="Metin Yer Tutucusu 6"/>
          <p:cNvSpPr>
            <a:spLocks noGrp="1"/>
          </p:cNvSpPr>
          <p:nvPr>
            <p:ph type="body" sz="quarter" idx="15" hasCustomPrompt="1"/>
          </p:nvPr>
        </p:nvSpPr>
        <p:spPr>
          <a:xfrm>
            <a:off x="1692275" y="2781300"/>
            <a:ext cx="4319588" cy="431800"/>
          </a:xfrm>
        </p:spPr>
        <p:txBody>
          <a:bodyPr>
            <a:noAutofit/>
          </a:bodyPr>
          <a:lstStyle>
            <a:lvl1pPr>
              <a:defRPr lang="tr-TR" sz="2400" kern="1200" baseline="0" dirty="0">
                <a:solidFill>
                  <a:srgbClr val="F5726A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Doç. Dr. …………………………..</a:t>
            </a:r>
            <a:endParaRPr lang="tr-TR" dirty="0"/>
          </a:p>
        </p:txBody>
      </p:sp>
      <p:sp>
        <p:nvSpPr>
          <p:cNvPr id="12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67549" y="1009303"/>
            <a:ext cx="1008111" cy="431800"/>
          </a:xfrm>
        </p:spPr>
        <p:txBody>
          <a:bodyPr>
            <a:normAutofit/>
          </a:bodyPr>
          <a:lstStyle>
            <a:lvl1pPr>
              <a:defRPr lang="tr-TR" sz="17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14. hafta</a:t>
            </a:r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701209" y="2708920"/>
            <a:ext cx="3663519" cy="19389"/>
          </a:xfrm>
          <a:prstGeom prst="rect">
            <a:avLst/>
          </a:prstGeom>
          <a:solidFill>
            <a:srgbClr val="5C7686"/>
          </a:solidFill>
          <a:ln>
            <a:solidFill>
              <a:srgbClr val="5C7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46555E"/>
                </a:solidFill>
              </a:ln>
              <a:solidFill>
                <a:srgbClr val="4655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9114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0467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1421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07757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825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01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67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47467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nu_bilgileri_gir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 hasCustomPrompt="1"/>
          </p:nvPr>
        </p:nvSpPr>
        <p:spPr>
          <a:xfrm>
            <a:off x="527026" y="1466881"/>
            <a:ext cx="864096" cy="287259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algn="ctr" defTabSz="914400" rtl="0" eaLnBrk="1" latinLnBrk="0" hangingPunct="1">
              <a:defRPr lang="tr-TR" sz="1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Ünite No</a:t>
            </a:r>
            <a:endParaRPr lang="tr-TR" dirty="0"/>
          </a:p>
        </p:txBody>
      </p:sp>
      <p:sp>
        <p:nvSpPr>
          <p:cNvPr id="17" name="Metin Yer Tutucusu 2"/>
          <p:cNvSpPr>
            <a:spLocks noGrp="1"/>
          </p:cNvSpPr>
          <p:nvPr>
            <p:ph type="body" idx="11" hasCustomPrompt="1"/>
          </p:nvPr>
        </p:nvSpPr>
        <p:spPr>
          <a:xfrm>
            <a:off x="1660370" y="2852936"/>
            <a:ext cx="3631715" cy="369332"/>
          </a:xfrm>
          <a:noFill/>
        </p:spPr>
        <p:txBody>
          <a:bodyPr vert="horz" wrap="square" lIns="0" tIns="0" rIns="0" bIns="0" rtlCol="0">
            <a:spAutoFit/>
          </a:bodyPr>
          <a:lstStyle>
            <a:lvl1pPr marL="0" algn="just" defTabSz="914400" rtl="0" eaLnBrk="1" latinLnBrk="0" hangingPunct="1">
              <a:defRPr lang="tr-TR" sz="2400" b="1" kern="1200" dirty="0">
                <a:solidFill>
                  <a:srgbClr val="46555E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ÜNİTE BAŞLIK</a:t>
            </a:r>
            <a:endParaRPr lang="tr-TR" dirty="0"/>
          </a:p>
        </p:txBody>
      </p:sp>
      <p:sp>
        <p:nvSpPr>
          <p:cNvPr id="18" name="Metin Yer Tutucusu 2"/>
          <p:cNvSpPr>
            <a:spLocks noGrp="1"/>
          </p:cNvSpPr>
          <p:nvPr>
            <p:ph type="body" idx="12" hasCustomPrompt="1"/>
          </p:nvPr>
        </p:nvSpPr>
        <p:spPr>
          <a:xfrm>
            <a:off x="1651422" y="3471664"/>
            <a:ext cx="5112568" cy="338554"/>
          </a:xfrm>
          <a:noFill/>
        </p:spPr>
        <p:txBody>
          <a:bodyPr vert="horz" wrap="square" lIns="0" tIns="0" rIns="0" bIns="0" rtlCol="0">
            <a:spAutoFit/>
          </a:bodyPr>
          <a:lstStyle>
            <a:lvl1pPr marL="0" algn="l" defTabSz="914400" rtl="0" eaLnBrk="1" latinLnBrk="0" hangingPunct="1">
              <a:defRPr lang="tr-TR" sz="2200" kern="1200" dirty="0">
                <a:solidFill>
                  <a:srgbClr val="F5726A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Hoca. </a:t>
            </a:r>
            <a:r>
              <a:rPr lang="tr-TR" dirty="0" err="1" smtClean="0"/>
              <a:t>Ünvanı</a:t>
            </a:r>
            <a:r>
              <a:rPr lang="tr-TR" dirty="0" smtClean="0"/>
              <a:t>. Adı SOYADI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İki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 hasCustomPrompt="1"/>
          </p:nvPr>
        </p:nvSpPr>
        <p:spPr>
          <a:xfrm>
            <a:off x="1692274" y="1057384"/>
            <a:ext cx="7200205" cy="451405"/>
          </a:xfrm>
          <a:blipFill dpi="0" rotWithShape="1">
            <a:blip r:embed="rId3"/>
            <a:srcRect/>
            <a:stretch>
              <a:fillRect t="71000"/>
            </a:stretch>
          </a:blipFill>
        </p:spPr>
        <p:txBody>
          <a:bodyPr vert="horz" wrap="square" lIns="108000" tIns="0" rIns="72000" bIns="108000" rtlCol="0" anchor="ctr">
            <a:noAutofit/>
          </a:bodyPr>
          <a:lstStyle>
            <a:lvl1pPr>
              <a:defRPr lang="tr-TR" sz="2200" b="1" dirty="0">
                <a:solidFill>
                  <a:srgbClr val="46555E"/>
                </a:solidFill>
                <a:latin typeface="+mj-lt"/>
              </a:defRPr>
            </a:lvl1pPr>
          </a:lstStyle>
          <a:p>
            <a:pPr lvl="0" algn="just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1694761" y="1600044"/>
            <a:ext cx="7197723" cy="451405"/>
          </a:xfrm>
          <a:blipFill dpi="0" rotWithShape="1">
            <a:blip r:embed="rId4"/>
            <a:srcRect/>
            <a:stretch>
              <a:fillRect t="71000"/>
            </a:stretch>
          </a:blipFill>
        </p:spPr>
        <p:txBody>
          <a:bodyPr vert="horz" wrap="square" lIns="108000" tIns="0" rIns="72000" bIns="108000" rtlCol="0" anchor="ctr">
            <a:noAutofit/>
          </a:bodyPr>
          <a:lstStyle>
            <a:lvl1pPr>
              <a:defRPr lang="tr-TR" sz="2200" b="1" dirty="0">
                <a:solidFill>
                  <a:srgbClr val="46555E"/>
                </a:solidFill>
                <a:latin typeface="+mj-lt"/>
              </a:defRPr>
            </a:lvl1pPr>
          </a:lstStyle>
          <a:p>
            <a:pPr lvl="0" algn="just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9" name="Başlık 1"/>
          <p:cNvSpPr>
            <a:spLocks noGrp="1"/>
          </p:cNvSpPr>
          <p:nvPr>
            <p:ph type="title" hasCustomPrompt="1"/>
          </p:nvPr>
        </p:nvSpPr>
        <p:spPr>
          <a:xfrm>
            <a:off x="1691680" y="605105"/>
            <a:ext cx="7235928" cy="338554"/>
          </a:xfrm>
          <a:blipFill>
            <a:blip r:embed="rId5"/>
            <a:stretch>
              <a:fillRect/>
            </a:stretch>
          </a:blipFill>
        </p:spPr>
        <p:txBody>
          <a:bodyPr vert="horz" wrap="square" lIns="108000" tIns="0" rIns="91440" bIns="0" rtlCol="0" anchor="ctr">
            <a:spAutoFit/>
          </a:bodyPr>
          <a:lstStyle>
            <a:lvl1pPr>
              <a:defRPr lang="tr-TR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tr-TR" dirty="0" smtClean="0"/>
              <a:t>UZEM - YAZI ANA BAŞLIK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8241622" y="60279"/>
            <a:ext cx="883273" cy="296383"/>
          </a:xfrm>
        </p:spPr>
        <p:txBody>
          <a:bodyPr lIns="0" tIns="0" rIns="0" bIns="0">
            <a:noAutofit/>
          </a:bodyPr>
          <a:lstStyle>
            <a:lvl1pPr marL="0" algn="l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0" hangingPunct="1">
              <a:defRPr lang="tr-TR" sz="15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tr-TR" dirty="0" smtClean="0"/>
              <a:t>Ünite No</a:t>
            </a:r>
            <a:endParaRPr lang="tr-TR" dirty="0"/>
          </a:p>
        </p:txBody>
      </p:sp>
      <p:sp>
        <p:nvSpPr>
          <p:cNvPr id="7" name="Metin Yer Tutucusu 6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5" y="2084919"/>
            <a:ext cx="7200900" cy="45127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dirty="0" err="1" smtClean="0"/>
              <a:t>icerik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oca_bilgileri_slayt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 hasCustomPrompt="1"/>
          </p:nvPr>
        </p:nvSpPr>
        <p:spPr>
          <a:xfrm>
            <a:off x="1638722" y="2824662"/>
            <a:ext cx="3653358" cy="529601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tr-TR" sz="2400" b="1" kern="1200" dirty="0">
                <a:solidFill>
                  <a:srgbClr val="46555E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10" name="Metin Yer Tutucusu 2"/>
          <p:cNvSpPr>
            <a:spLocks noGrp="1"/>
          </p:cNvSpPr>
          <p:nvPr>
            <p:ph type="body" idx="11" hasCustomPrompt="1"/>
          </p:nvPr>
        </p:nvSpPr>
        <p:spPr>
          <a:xfrm>
            <a:off x="1626022" y="3465744"/>
            <a:ext cx="3666058" cy="338554"/>
          </a:xfrm>
          <a:noFill/>
        </p:spPr>
        <p:txBody>
          <a:bodyPr vert="horz" wrap="square" lIns="0" tIns="0" rIns="0" bIns="0" rtlCol="0">
            <a:spAutoFit/>
          </a:bodyPr>
          <a:lstStyle>
            <a:lvl1pPr>
              <a:defRPr lang="tr-TR" sz="2200" kern="1200" dirty="0">
                <a:solidFill>
                  <a:srgbClr val="F5726A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Hoca. </a:t>
            </a:r>
            <a:r>
              <a:rPr lang="tr-TR" dirty="0" err="1" smtClean="0"/>
              <a:t>Ünvanı</a:t>
            </a:r>
            <a:r>
              <a:rPr lang="tr-TR" dirty="0" smtClean="0"/>
              <a:t>. Hocanın ADI</a:t>
            </a:r>
            <a:endParaRPr lang="tr-TR" dirty="0"/>
          </a:p>
        </p:txBody>
      </p:sp>
      <p:sp>
        <p:nvSpPr>
          <p:cNvPr id="6" name="Metin Yer Tutucusu 2"/>
          <p:cNvSpPr>
            <a:spLocks noGrp="1"/>
          </p:cNvSpPr>
          <p:nvPr>
            <p:ph type="body" idx="13" hasCustomPrompt="1"/>
          </p:nvPr>
        </p:nvSpPr>
        <p:spPr>
          <a:xfrm>
            <a:off x="527026" y="1466881"/>
            <a:ext cx="864096" cy="287259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algn="ctr" defTabSz="914400" rtl="0" eaLnBrk="1" latinLnBrk="0" hangingPunct="1">
              <a:defRPr lang="tr-TR" sz="1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Ünite No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9114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0467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1421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07757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825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01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67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 ve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47467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nu_bilgileri_gir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 hasCustomPrompt="1"/>
          </p:nvPr>
        </p:nvSpPr>
        <p:spPr>
          <a:xfrm>
            <a:off x="527026" y="1466881"/>
            <a:ext cx="864096" cy="287259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algn="ctr" defTabSz="914400" rtl="0" eaLnBrk="1" latinLnBrk="0" hangingPunct="1">
              <a:defRPr lang="tr-TR" sz="1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Ünite No</a:t>
            </a:r>
            <a:endParaRPr lang="tr-TR" dirty="0"/>
          </a:p>
        </p:txBody>
      </p:sp>
      <p:sp>
        <p:nvSpPr>
          <p:cNvPr id="17" name="Metin Yer Tutucusu 2"/>
          <p:cNvSpPr>
            <a:spLocks noGrp="1"/>
          </p:cNvSpPr>
          <p:nvPr>
            <p:ph type="body" idx="11" hasCustomPrompt="1"/>
          </p:nvPr>
        </p:nvSpPr>
        <p:spPr>
          <a:xfrm>
            <a:off x="1660368" y="2852936"/>
            <a:ext cx="3631715" cy="369332"/>
          </a:xfrm>
          <a:noFill/>
        </p:spPr>
        <p:txBody>
          <a:bodyPr vert="horz" wrap="square" lIns="0" tIns="0" rIns="0" bIns="0" rtlCol="0">
            <a:spAutoFit/>
          </a:bodyPr>
          <a:lstStyle>
            <a:lvl1pPr marL="0" algn="just" defTabSz="914400" rtl="0" eaLnBrk="1" latinLnBrk="0" hangingPunct="1">
              <a:defRPr lang="tr-TR" sz="2400" b="1" kern="1200" dirty="0">
                <a:solidFill>
                  <a:srgbClr val="46555E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ÜNİTE BAŞLIK</a:t>
            </a:r>
            <a:endParaRPr lang="tr-TR" dirty="0"/>
          </a:p>
        </p:txBody>
      </p:sp>
      <p:sp>
        <p:nvSpPr>
          <p:cNvPr id="18" name="Metin Yer Tutucusu 2"/>
          <p:cNvSpPr>
            <a:spLocks noGrp="1"/>
          </p:cNvSpPr>
          <p:nvPr>
            <p:ph type="body" idx="12" hasCustomPrompt="1"/>
          </p:nvPr>
        </p:nvSpPr>
        <p:spPr>
          <a:xfrm>
            <a:off x="1651422" y="3471664"/>
            <a:ext cx="5112568" cy="338554"/>
          </a:xfrm>
          <a:noFill/>
        </p:spPr>
        <p:txBody>
          <a:bodyPr vert="horz" wrap="square" lIns="0" tIns="0" rIns="0" bIns="0" rtlCol="0">
            <a:spAutoFit/>
          </a:bodyPr>
          <a:lstStyle>
            <a:lvl1pPr marL="0" algn="l" defTabSz="914400" rtl="0" eaLnBrk="1" latinLnBrk="0" hangingPunct="1">
              <a:defRPr lang="tr-TR" sz="2200" kern="1200" dirty="0">
                <a:solidFill>
                  <a:srgbClr val="F5726A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Hoca. </a:t>
            </a:r>
            <a:r>
              <a:rPr lang="tr-TR" dirty="0" err="1" smtClean="0"/>
              <a:t>Ünvanı</a:t>
            </a:r>
            <a:r>
              <a:rPr lang="tr-TR" dirty="0" smtClean="0"/>
              <a:t>. Adı SOYADI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İki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 hasCustomPrompt="1"/>
          </p:nvPr>
        </p:nvSpPr>
        <p:spPr>
          <a:xfrm>
            <a:off x="1692274" y="1057383"/>
            <a:ext cx="7200205" cy="451405"/>
          </a:xfrm>
          <a:blipFill dpi="0" rotWithShape="1">
            <a:blip r:embed="rId3"/>
            <a:srcRect/>
            <a:stretch>
              <a:fillRect t="71000"/>
            </a:stretch>
          </a:blipFill>
        </p:spPr>
        <p:txBody>
          <a:bodyPr vert="horz" wrap="square" lIns="108000" tIns="0" rIns="72000" bIns="108000" rtlCol="0" anchor="ctr">
            <a:noAutofit/>
          </a:bodyPr>
          <a:lstStyle>
            <a:lvl1pPr>
              <a:defRPr lang="tr-TR" sz="2200" b="1" dirty="0">
                <a:solidFill>
                  <a:srgbClr val="46555E"/>
                </a:solidFill>
                <a:latin typeface="+mj-lt"/>
              </a:defRPr>
            </a:lvl1pPr>
          </a:lstStyle>
          <a:p>
            <a:pPr lvl="0" algn="just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1694759" y="1600044"/>
            <a:ext cx="7197723" cy="451405"/>
          </a:xfrm>
          <a:blipFill dpi="0" rotWithShape="1">
            <a:blip r:embed="rId4"/>
            <a:srcRect/>
            <a:stretch>
              <a:fillRect t="71000"/>
            </a:stretch>
          </a:blipFill>
        </p:spPr>
        <p:txBody>
          <a:bodyPr vert="horz" wrap="square" lIns="108000" tIns="0" rIns="72000" bIns="108000" rtlCol="0" anchor="ctr">
            <a:noAutofit/>
          </a:bodyPr>
          <a:lstStyle>
            <a:lvl1pPr>
              <a:defRPr lang="tr-TR" sz="2200" b="1" dirty="0">
                <a:solidFill>
                  <a:srgbClr val="46555E"/>
                </a:solidFill>
                <a:latin typeface="+mj-lt"/>
              </a:defRPr>
            </a:lvl1pPr>
          </a:lstStyle>
          <a:p>
            <a:pPr lvl="0" algn="just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9" name="Başlık 1"/>
          <p:cNvSpPr>
            <a:spLocks noGrp="1"/>
          </p:cNvSpPr>
          <p:nvPr>
            <p:ph type="title" hasCustomPrompt="1"/>
          </p:nvPr>
        </p:nvSpPr>
        <p:spPr>
          <a:xfrm>
            <a:off x="1691680" y="605105"/>
            <a:ext cx="7235928" cy="338554"/>
          </a:xfrm>
          <a:blipFill>
            <a:blip r:embed="rId5"/>
            <a:stretch>
              <a:fillRect/>
            </a:stretch>
          </a:blipFill>
        </p:spPr>
        <p:txBody>
          <a:bodyPr vert="horz" wrap="square" lIns="108000" tIns="0" rIns="91440" bIns="0" rtlCol="0" anchor="ctr">
            <a:spAutoFit/>
          </a:bodyPr>
          <a:lstStyle>
            <a:lvl1pPr>
              <a:defRPr lang="tr-TR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tr-TR" dirty="0" smtClean="0"/>
              <a:t>UZEM - YAZI ANA BAŞLIK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8241620" y="60278"/>
            <a:ext cx="883273" cy="296383"/>
          </a:xfrm>
        </p:spPr>
        <p:txBody>
          <a:bodyPr lIns="0" tIns="0" rIns="0" bIns="0">
            <a:noAutofit/>
          </a:bodyPr>
          <a:lstStyle>
            <a:lvl1pPr marL="0" algn="l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0" hangingPunct="1">
              <a:defRPr lang="tr-TR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0" hangingPunct="1">
              <a:defRPr lang="tr-TR" sz="15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tr-TR" dirty="0" smtClean="0"/>
              <a:t>Ünite No</a:t>
            </a:r>
            <a:endParaRPr lang="tr-TR" dirty="0"/>
          </a:p>
        </p:txBody>
      </p:sp>
      <p:sp>
        <p:nvSpPr>
          <p:cNvPr id="7" name="Metin Yer Tutucusu 6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5" y="2084919"/>
            <a:ext cx="7200900" cy="45127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dirty="0" err="1" smtClean="0"/>
              <a:t>icerik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ca_bilgileri_slayt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 hasCustomPrompt="1"/>
          </p:nvPr>
        </p:nvSpPr>
        <p:spPr>
          <a:xfrm>
            <a:off x="1638722" y="2824661"/>
            <a:ext cx="3653358" cy="529601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tr-TR" sz="2400" b="1" kern="1200" dirty="0">
                <a:solidFill>
                  <a:srgbClr val="46555E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marL="0" lv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10" name="Metin Yer Tutucusu 2"/>
          <p:cNvSpPr>
            <a:spLocks noGrp="1"/>
          </p:cNvSpPr>
          <p:nvPr>
            <p:ph type="body" idx="11" hasCustomPrompt="1"/>
          </p:nvPr>
        </p:nvSpPr>
        <p:spPr>
          <a:xfrm>
            <a:off x="1626022" y="3465744"/>
            <a:ext cx="3666058" cy="338554"/>
          </a:xfrm>
          <a:noFill/>
        </p:spPr>
        <p:txBody>
          <a:bodyPr vert="horz" wrap="square" lIns="0" tIns="0" rIns="0" bIns="0" rtlCol="0">
            <a:spAutoFit/>
          </a:bodyPr>
          <a:lstStyle>
            <a:lvl1pPr>
              <a:defRPr lang="tr-TR" sz="2200" kern="1200" dirty="0">
                <a:solidFill>
                  <a:srgbClr val="F5726A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r-TR" dirty="0" smtClean="0"/>
              <a:t>Hoca. </a:t>
            </a:r>
            <a:r>
              <a:rPr lang="tr-TR" dirty="0" err="1" smtClean="0"/>
              <a:t>Ünvanı</a:t>
            </a:r>
            <a:r>
              <a:rPr lang="tr-TR" dirty="0" smtClean="0"/>
              <a:t>. Hocanın ADI</a:t>
            </a:r>
            <a:endParaRPr lang="tr-TR" dirty="0"/>
          </a:p>
        </p:txBody>
      </p:sp>
      <p:sp>
        <p:nvSpPr>
          <p:cNvPr id="6" name="Metin Yer Tutucusu 2"/>
          <p:cNvSpPr>
            <a:spLocks noGrp="1"/>
          </p:cNvSpPr>
          <p:nvPr>
            <p:ph type="body" idx="13" hasCustomPrompt="1"/>
          </p:nvPr>
        </p:nvSpPr>
        <p:spPr>
          <a:xfrm>
            <a:off x="527026" y="1466881"/>
            <a:ext cx="864096" cy="287259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algn="ctr" defTabSz="914400" rtl="0" eaLnBrk="1" latinLnBrk="0" hangingPunct="1">
              <a:defRPr lang="tr-TR" sz="1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tr-TR" dirty="0" smtClean="0"/>
              <a:t>Ünite No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9114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0467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1421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07757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825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01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67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şlık ve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47467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914400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26.03.2014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682" r:id="rId27"/>
    <p:sldLayoutId id="2147483678" r:id="rId28"/>
    <p:sldLayoutId id="2147483681" r:id="rId29"/>
    <p:sldLayoutId id="2147483679" r:id="rId30"/>
    <p:sldLayoutId id="2147483684" r:id="rId31"/>
    <p:sldLayoutId id="2147483685" r:id="rId32"/>
    <p:sldLayoutId id="2147483686" r:id="rId33"/>
    <p:sldLayoutId id="2147483687" r:id="rId34"/>
    <p:sldLayoutId id="2147483688" r:id="rId35"/>
    <p:sldLayoutId id="2147483689" r:id="rId36"/>
    <p:sldLayoutId id="2147483690" r:id="rId37"/>
    <p:sldLayoutId id="2147483680" r:id="rId3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tr-TR" sz="220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/>
          </p:cNvSpPr>
          <p:nvPr/>
        </p:nvSpPr>
        <p:spPr>
          <a:xfrm>
            <a:off x="4355976" y="3645024"/>
            <a:ext cx="3744416" cy="72008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tr-TR" sz="2200" b="0" kern="1200" dirty="0">
                <a:solidFill>
                  <a:srgbClr val="5C7381"/>
                </a:solidFill>
                <a:latin typeface="Myriad Pro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tr-TR" dirty="0"/>
              <a:t>POSTA HİZMETLERİ </a:t>
            </a:r>
          </a:p>
          <a:p>
            <a:pPr algn="l"/>
            <a:r>
              <a:rPr lang="tr-TR" dirty="0"/>
              <a:t>ÖN LİSANS PROGRAMI</a:t>
            </a:r>
          </a:p>
        </p:txBody>
      </p:sp>
    </p:spTree>
    <p:extLst>
      <p:ext uri="{BB962C8B-B14F-4D97-AF65-F5344CB8AC3E}">
        <p14:creationId xmlns:p14="http://schemas.microsoft.com/office/powerpoint/2010/main" xmlns="" val="18844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Lojistikte Yönetim ve Organizasyon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5203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3"/>
          </p:nvPr>
        </p:nvSpPr>
        <p:spPr>
          <a:xfrm>
            <a:off x="1571604" y="1714488"/>
            <a:ext cx="7200206" cy="503237"/>
          </a:xfrm>
        </p:spPr>
        <p:txBody>
          <a:bodyPr>
            <a:noAutofit/>
          </a:bodyPr>
          <a:lstStyle/>
          <a:p>
            <a:r>
              <a:rPr lang="tr-TR" sz="2400" dirty="0" smtClean="0"/>
              <a:t>L</a:t>
            </a:r>
            <a:r>
              <a:rPr sz="2400" smtClean="0"/>
              <a:t>ider ve Liderlik Kavramı</a:t>
            </a:r>
            <a:endParaRPr sz="2400" smtClean="0"/>
          </a:p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4"/>
          </p:nvPr>
        </p:nvSpPr>
        <p:spPr>
          <a:xfrm>
            <a:off x="1692277" y="2780928"/>
            <a:ext cx="4319885" cy="504056"/>
          </a:xfrm>
        </p:spPr>
        <p:txBody>
          <a:bodyPr/>
          <a:lstStyle/>
          <a:p>
            <a:r>
              <a:rPr lang="tr-TR" dirty="0" err="1" smtClean="0"/>
              <a:t>Öğr</a:t>
            </a:r>
            <a:r>
              <a:rPr lang="tr-TR" dirty="0" smtClean="0"/>
              <a:t>.Gör.Fırat GÜLTEKİN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5"/>
          </p:nvPr>
        </p:nvSpPr>
        <p:spPr>
          <a:xfrm>
            <a:off x="539554" y="1052984"/>
            <a:ext cx="936103" cy="431800"/>
          </a:xfrm>
        </p:spPr>
        <p:txBody>
          <a:bodyPr>
            <a:noAutofit/>
          </a:bodyPr>
          <a:lstStyle/>
          <a:p>
            <a:pPr algn="ctr"/>
            <a:r>
              <a:rPr lang="tr-TR" dirty="0" smtClean="0"/>
              <a:t>Ünite 6</a:t>
            </a:r>
          </a:p>
        </p:txBody>
      </p:sp>
    </p:spTree>
    <p:extLst>
      <p:ext uri="{BB962C8B-B14F-4D97-AF65-F5344CB8AC3E}">
        <p14:creationId xmlns:p14="http://schemas.microsoft.com/office/powerpoint/2010/main" xmlns="" val="206695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14480" y="357166"/>
            <a:ext cx="7200205" cy="432047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2400" smtClean="0"/>
              <a:t>LİDERLİK</a:t>
            </a:r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142844" y="1785926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b="1" dirty="0" smtClean="0"/>
          </a:p>
          <a:p>
            <a:endParaRPr lang="tr-TR" b="1" dirty="0"/>
          </a:p>
        </p:txBody>
      </p:sp>
      <p:sp>
        <p:nvSpPr>
          <p:cNvPr id="6" name="5 Dikdörtgen"/>
          <p:cNvSpPr/>
          <p:nvPr/>
        </p:nvSpPr>
        <p:spPr>
          <a:xfrm>
            <a:off x="0" y="1643050"/>
            <a:ext cx="8501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Lider, </a:t>
            </a:r>
            <a:r>
              <a:rPr lang="tr-TR" dirty="0" smtClean="0"/>
              <a:t> </a:t>
            </a:r>
            <a:r>
              <a:rPr lang="tr-TR" dirty="0" smtClean="0"/>
              <a:t>çalışanlarının benimsediği fikirler, düşünceler ve ilkeler etrafında birleştiği ve</a:t>
            </a:r>
          </a:p>
          <a:p>
            <a:r>
              <a:rPr lang="tr-TR" dirty="0" smtClean="0"/>
              <a:t>bütünleştiği; bir amaca doğru insanları peşinden sürükleyen ya da başkalarını belirli </a:t>
            </a:r>
            <a:r>
              <a:rPr lang="tr-TR" dirty="0" smtClean="0"/>
              <a:t>amaçlar doğrultusunda </a:t>
            </a:r>
            <a:r>
              <a:rPr lang="tr-TR" dirty="0" smtClean="0"/>
              <a:t>davranışa sevk eden kişi olarak tanımlanmaktadır (Avcı ve </a:t>
            </a:r>
            <a:r>
              <a:rPr lang="tr-TR" dirty="0" err="1" smtClean="0"/>
              <a:t>Topaloğlu</a:t>
            </a:r>
            <a:r>
              <a:rPr lang="tr-TR" dirty="0" smtClean="0"/>
              <a:t>, 2009, s. 3).</a:t>
            </a: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0" y="2928934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Bir başka </a:t>
            </a:r>
            <a:r>
              <a:rPr lang="tr-TR" dirty="0" smtClean="0"/>
              <a:t>deyişle lider, bir grup insanın kendi kişisel ve grup amaçlarını gerçekleştirmek üzere takip </a:t>
            </a:r>
            <a:r>
              <a:rPr lang="tr-TR" dirty="0" smtClean="0"/>
              <a:t>ettikleri, onun </a:t>
            </a:r>
            <a:r>
              <a:rPr lang="tr-TR" dirty="0" smtClean="0"/>
              <a:t>isteği, emir ve talimatı doğrultusunda davrandıkları kişidir (</a:t>
            </a:r>
            <a:r>
              <a:rPr lang="tr-TR" dirty="0" err="1" smtClean="0"/>
              <a:t>Koçel</a:t>
            </a:r>
            <a:r>
              <a:rPr lang="tr-TR" dirty="0" smtClean="0"/>
              <a:t>, 2011, s. 569). </a:t>
            </a:r>
            <a:endParaRPr lang="tr-TR" dirty="0" smtClean="0"/>
          </a:p>
          <a:p>
            <a:r>
              <a:rPr lang="tr-TR" dirty="0" smtClean="0"/>
              <a:t>Bu tanımlardan görüleceği </a:t>
            </a:r>
            <a:r>
              <a:rPr lang="tr-TR" dirty="0" smtClean="0"/>
              <a:t>üzere liderler; </a:t>
            </a:r>
            <a:r>
              <a:rPr lang="tr-TR" dirty="0" smtClean="0"/>
              <a:t>organizasyonda </a:t>
            </a:r>
            <a:r>
              <a:rPr lang="tr-TR" dirty="0" smtClean="0"/>
              <a:t>çalışan bireyleri </a:t>
            </a:r>
            <a:r>
              <a:rPr lang="tr-TR" dirty="0" smtClean="0"/>
              <a:t>kurum </a:t>
            </a:r>
            <a:r>
              <a:rPr lang="tr-TR" dirty="0" smtClean="0"/>
              <a:t>amaçları doğrultusunda </a:t>
            </a:r>
            <a:r>
              <a:rPr lang="tr-TR" dirty="0" err="1" smtClean="0"/>
              <a:t>biraraya</a:t>
            </a:r>
            <a:r>
              <a:rPr lang="tr-TR" dirty="0" smtClean="0"/>
              <a:t> </a:t>
            </a:r>
            <a:r>
              <a:rPr lang="tr-TR" dirty="0" smtClean="0"/>
              <a:t>getiren, yönlendiren</a:t>
            </a:r>
            <a:r>
              <a:rPr lang="tr-TR" dirty="0" smtClean="0"/>
              <a:t>, harekete geçiren ve diğerlerinden farklı bazı özelliklere sahip olan kişilerdir. Liderlerin </a:t>
            </a:r>
            <a:r>
              <a:rPr lang="tr-TR" dirty="0" smtClean="0"/>
              <a:t>bu noktada </a:t>
            </a:r>
            <a:r>
              <a:rPr lang="tr-TR" dirty="0" smtClean="0"/>
              <a:t>birleştirici, arabulucu ve yönlendirici olması oldukça önemlidir.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2400" smtClean="0"/>
              <a:t>LİDERLİK</a:t>
            </a:r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78592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Liderliğin ise genel olarak iki farklı açıdan tanımının yapıldığı görülmektedir. Bunlardan biri </a:t>
            </a:r>
            <a:r>
              <a:rPr lang="tr-TR" dirty="0" smtClean="0"/>
              <a:t>liderliği </a:t>
            </a:r>
            <a:r>
              <a:rPr lang="tr-TR" b="1" dirty="0" smtClean="0"/>
              <a:t>süreç </a:t>
            </a:r>
            <a:r>
              <a:rPr lang="tr-TR" b="1" dirty="0" smtClean="0"/>
              <a:t>açısından diğeri ise özellik açısından tanımlamaktadır. Süreç açısından lider, </a:t>
            </a:r>
            <a:r>
              <a:rPr lang="tr-TR" b="1" dirty="0" smtClean="0"/>
              <a:t>kurum üyelerinin </a:t>
            </a:r>
            <a:r>
              <a:rPr lang="tr-TR" dirty="0" smtClean="0"/>
              <a:t>faaliyetlerini kurum </a:t>
            </a:r>
            <a:r>
              <a:rPr lang="tr-TR" dirty="0" smtClean="0"/>
              <a:t>amaçları doğrultusunda yönlendirerek, düzenleştiren kişi olarak; özellik açısından </a:t>
            </a:r>
            <a:r>
              <a:rPr lang="tr-TR" dirty="0" smtClean="0"/>
              <a:t>ise, liderin </a:t>
            </a:r>
            <a:r>
              <a:rPr lang="tr-TR" dirty="0" smtClean="0"/>
              <a:t>grup üyelerini başarılı bir şekilde etkileyebilecek karakteristik özelliklere sahip olması </a:t>
            </a:r>
            <a:r>
              <a:rPr lang="tr-TR" dirty="0" smtClean="0"/>
              <a:t>şeklinde tanımlanmaktadır </a:t>
            </a:r>
            <a:r>
              <a:rPr lang="tr-TR" dirty="0" smtClean="0"/>
              <a:t>(</a:t>
            </a:r>
            <a:r>
              <a:rPr lang="tr-TR" dirty="0" err="1" smtClean="0"/>
              <a:t>Özkalp</a:t>
            </a:r>
            <a:r>
              <a:rPr lang="tr-TR" dirty="0" smtClean="0"/>
              <a:t> ve </a:t>
            </a:r>
            <a:r>
              <a:rPr lang="tr-TR" dirty="0" err="1" smtClean="0"/>
              <a:t>Kırel</a:t>
            </a:r>
            <a:r>
              <a:rPr lang="tr-TR" dirty="0" smtClean="0"/>
              <a:t>, 2010, s. 309). Liderlik ile ilgili yapılan tanımların bazıları </a:t>
            </a:r>
            <a:r>
              <a:rPr lang="tr-TR" dirty="0" smtClean="0"/>
              <a:t>aşağıda sıralanmıştır </a:t>
            </a:r>
            <a:r>
              <a:rPr lang="tr-TR" dirty="0" smtClean="0"/>
              <a:t>(</a:t>
            </a:r>
            <a:r>
              <a:rPr lang="tr-TR" dirty="0" err="1" smtClean="0"/>
              <a:t>Zel</a:t>
            </a:r>
            <a:r>
              <a:rPr lang="tr-TR" dirty="0" smtClean="0"/>
              <a:t>, 2006, </a:t>
            </a:r>
            <a:r>
              <a:rPr lang="tr-TR" dirty="0" err="1" smtClean="0"/>
              <a:t>ss</a:t>
            </a:r>
            <a:r>
              <a:rPr lang="tr-TR" dirty="0" smtClean="0"/>
              <a:t>. 109-110):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2400"/>
              <a:t>LİDERLİK</a:t>
            </a:r>
          </a:p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142844" y="1785926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b="1" dirty="0" smtClean="0"/>
          </a:p>
          <a:p>
            <a:endParaRPr lang="tr-TR" b="1" dirty="0"/>
          </a:p>
        </p:txBody>
      </p:sp>
      <p:sp>
        <p:nvSpPr>
          <p:cNvPr id="6" name="5 Dikdörtgen"/>
          <p:cNvSpPr/>
          <p:nvPr/>
        </p:nvSpPr>
        <p:spPr>
          <a:xfrm>
            <a:off x="0" y="1500174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• Liderlik, ortak bir amaca doğru grubun davranışlarını yönlendirmek için bireyin yapmış olduğu</a:t>
            </a:r>
          </a:p>
          <a:p>
            <a:r>
              <a:rPr lang="tr-TR" dirty="0" smtClean="0"/>
              <a:t>davranışların tümüdür.</a:t>
            </a:r>
          </a:p>
          <a:p>
            <a:r>
              <a:rPr lang="tr-TR" dirty="0" smtClean="0"/>
              <a:t>• Liderlik, iletişim sürecinin yaşandığı bir ortamda, önceden belirlenmiş hedeflere ulaşmak üzere</a:t>
            </a:r>
          </a:p>
          <a:p>
            <a:r>
              <a:rPr lang="tr-TR" dirty="0" smtClean="0"/>
              <a:t>yönlendirilmiş kişilerarası etkileşim sürecidir.</a:t>
            </a:r>
          </a:p>
          <a:p>
            <a:r>
              <a:rPr lang="tr-TR" dirty="0" smtClean="0"/>
              <a:t>• Liderlik, karşılıklı davranış ve fikir birliği ile yapıyı harekete geçirmek ve bu hareketi devam</a:t>
            </a:r>
          </a:p>
          <a:p>
            <a:r>
              <a:rPr lang="tr-TR" dirty="0" smtClean="0"/>
              <a:t>ettirmektir.</a:t>
            </a:r>
          </a:p>
          <a:p>
            <a:r>
              <a:rPr lang="tr-TR" dirty="0" smtClean="0"/>
              <a:t>• Liderlik amaçları gerçekleştirmek için uğraşanları duruma göre uyarlayıcı, onların sorularını</a:t>
            </a:r>
          </a:p>
          <a:p>
            <a:r>
              <a:rPr lang="tr-TR" dirty="0" smtClean="0"/>
              <a:t>yanıtlayıcı bir roldür.</a:t>
            </a:r>
          </a:p>
          <a:p>
            <a:r>
              <a:rPr lang="tr-TR" dirty="0" smtClean="0"/>
              <a:t>• Liderlik, örgütlenmiş bir grubu, belli bir amacı yerine getirmek amacıyla insan davranışlarını</a:t>
            </a:r>
          </a:p>
          <a:p>
            <a:r>
              <a:rPr lang="tr-TR" dirty="0" smtClean="0"/>
              <a:t>etkileme faaliyetleridir.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2400"/>
              <a:t>LİDERLİK</a:t>
            </a:r>
          </a:p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928802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Genellikle tüm liderlik tanımlarında ortaya çıkan ortak olarak belirtilmeye çalışılan dört temel </a:t>
            </a:r>
            <a:r>
              <a:rPr lang="tr-TR" dirty="0" smtClean="0"/>
              <a:t>öğe bulunmaktadır</a:t>
            </a:r>
            <a:r>
              <a:rPr lang="tr-TR" dirty="0" smtClean="0"/>
              <a:t>. Bu öğeleri aşağıdaki şekilde sıralamak mümkündür (Yılmaz, 2011, s. 8):</a:t>
            </a:r>
          </a:p>
          <a:p>
            <a:r>
              <a:rPr lang="tr-TR" dirty="0" smtClean="0"/>
              <a:t>• </a:t>
            </a:r>
            <a:r>
              <a:rPr lang="tr-TR" b="1" dirty="0" smtClean="0"/>
              <a:t>Amaç: Grup bireylerinin </a:t>
            </a:r>
            <a:r>
              <a:rPr lang="tr-TR" b="1" dirty="0" err="1" smtClean="0"/>
              <a:t>biraraya</a:t>
            </a:r>
            <a:r>
              <a:rPr lang="tr-TR" b="1" dirty="0" smtClean="0"/>
              <a:t> gelmesine neden olan hedefler, ilgi ve gereksinimlerden</a:t>
            </a:r>
          </a:p>
          <a:p>
            <a:r>
              <a:rPr lang="tr-TR" dirty="0" smtClean="0"/>
              <a:t>oluşur.</a:t>
            </a:r>
          </a:p>
          <a:p>
            <a:r>
              <a:rPr lang="tr-TR" dirty="0" smtClean="0"/>
              <a:t>• </a:t>
            </a:r>
            <a:r>
              <a:rPr lang="tr-TR" b="1" dirty="0" smtClean="0"/>
              <a:t>Lider: Grubu oluşturan öğeleri etkileyebilen </a:t>
            </a:r>
            <a:r>
              <a:rPr lang="tr-TR" b="1" dirty="0" smtClean="0"/>
              <a:t>kişidir.</a:t>
            </a:r>
            <a:endParaRPr lang="tr-TR" b="1" dirty="0" smtClean="0"/>
          </a:p>
          <a:p>
            <a:r>
              <a:rPr lang="tr-TR" dirty="0" smtClean="0"/>
              <a:t>• </a:t>
            </a:r>
            <a:r>
              <a:rPr lang="tr-TR" b="1" dirty="0" smtClean="0"/>
              <a:t>İzleyenler (üye): Liderin yaptığı etkiyi kabullenen kişilerdir.</a:t>
            </a:r>
          </a:p>
          <a:p>
            <a:r>
              <a:rPr lang="tr-TR" dirty="0" smtClean="0"/>
              <a:t>• </a:t>
            </a:r>
            <a:r>
              <a:rPr lang="tr-TR" b="1" dirty="0" smtClean="0"/>
              <a:t>Ortam: Üyelerin yeterliliği, ilişkilerin düzeyi, hedeflerin gerçekleşebilirliği, motivasyon düzeyi</a:t>
            </a:r>
          </a:p>
          <a:p>
            <a:r>
              <a:rPr lang="tr-TR" dirty="0" smtClean="0"/>
              <a:t>gibi faktörlerden oluşan temel öğedir.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2400"/>
              <a:t>LİDERLİK</a:t>
            </a:r>
          </a:p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64305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Buradan anlaşılacağı üzere liderlik sürecinde; amaç, lider, izleyiciler ve ortam ile koşullar büyük</a:t>
            </a:r>
          </a:p>
          <a:p>
            <a:r>
              <a:rPr lang="tr-TR" dirty="0" smtClean="0"/>
              <a:t>önem taşımaktadır. Liderlik, lider olarak kabul edilen kişinin izleyicileri üzerinde zor kullanarak güç </a:t>
            </a:r>
            <a:r>
              <a:rPr lang="tr-TR" dirty="0" smtClean="0"/>
              <a:t>veya kudret </a:t>
            </a:r>
            <a:r>
              <a:rPr lang="tr-TR" dirty="0" smtClean="0"/>
              <a:t>sahibi olmaktan çok, onların desteğini sağlamak suretiyle eylem ve davranışlarını etkileme </a:t>
            </a:r>
            <a:r>
              <a:rPr lang="tr-TR" dirty="0" smtClean="0"/>
              <a:t>sonucu oluşmaktadır</a:t>
            </a:r>
            <a:r>
              <a:rPr lang="tr-TR" dirty="0" smtClean="0"/>
              <a:t>. Liderlik etme hakkı, grup üyelerinin lider olarak benimsedikleri kişi veya kişilere </a:t>
            </a:r>
            <a:r>
              <a:rPr lang="tr-TR" dirty="0" smtClean="0"/>
              <a:t>verdikleri bir </a:t>
            </a:r>
            <a:r>
              <a:rPr lang="tr-TR" dirty="0" smtClean="0"/>
              <a:t>ayrıcalıktır (Şimşek ve Çelik, 2011, s. 81</a:t>
            </a:r>
            <a:r>
              <a:rPr lang="tr-TR" dirty="0" smtClean="0"/>
              <a:t>).</a:t>
            </a:r>
          </a:p>
          <a:p>
            <a:endParaRPr lang="tr-TR" dirty="0" smtClean="0"/>
          </a:p>
          <a:p>
            <a:r>
              <a:rPr lang="tr-TR" dirty="0" smtClean="0"/>
              <a:t>Özetle, liderlik için, </a:t>
            </a:r>
            <a:r>
              <a:rPr lang="tr-TR" dirty="0" smtClean="0"/>
              <a:t>çalışanları </a:t>
            </a:r>
            <a:r>
              <a:rPr lang="tr-TR" dirty="0" err="1" smtClean="0"/>
              <a:t>biraraya</a:t>
            </a:r>
            <a:r>
              <a:rPr lang="tr-TR" dirty="0" smtClean="0"/>
              <a:t> </a:t>
            </a:r>
            <a:r>
              <a:rPr lang="tr-TR" dirty="0" smtClean="0"/>
              <a:t>getirmeyi sağlayan ortak amaçlara, bu üyeleri </a:t>
            </a:r>
            <a:r>
              <a:rPr lang="tr-TR" dirty="0" smtClean="0"/>
              <a:t>etkileyecek ve </a:t>
            </a:r>
            <a:r>
              <a:rPr lang="tr-TR" dirty="0" smtClean="0"/>
              <a:t>onları harekete geçirecek bir lidere, bu lideri destekleyecek ve onun lider olduğunu kabul </a:t>
            </a:r>
            <a:r>
              <a:rPr lang="tr-TR" dirty="0" smtClean="0"/>
              <a:t>edecek izleyicilere </a:t>
            </a:r>
            <a:r>
              <a:rPr lang="tr-TR" dirty="0" smtClean="0"/>
              <a:t>ve tüm bunların oluşmasını sağlayacak bir ortama gereksinim vardır. Bu </a:t>
            </a:r>
            <a:r>
              <a:rPr lang="tr-TR" dirty="0" smtClean="0"/>
              <a:t>koşulların sağlanması </a:t>
            </a:r>
            <a:r>
              <a:rPr lang="tr-TR" dirty="0" smtClean="0"/>
              <a:t>durumunda liderlikten söz etmek mümkün olmaktadır.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2400"/>
              <a:t>LİDER VE YÖNETİCİ AYRIMI</a:t>
            </a:r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357298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Literatürde lider ile birlikte ele alınan ve çoğu zaman karıştırılan kavram yöneticidir. Lider ile </a:t>
            </a:r>
            <a:r>
              <a:rPr lang="tr-TR" dirty="0" smtClean="0"/>
              <a:t>yönetici birbirine </a:t>
            </a:r>
            <a:r>
              <a:rPr lang="tr-TR" dirty="0" smtClean="0"/>
              <a:t>benzer kavramlar olmakla birlikte aralarında belirgin farklılıklar bulunmaktadır. Lider </a:t>
            </a:r>
            <a:r>
              <a:rPr lang="tr-TR" dirty="0" smtClean="0"/>
              <a:t>ile yönetici </a:t>
            </a:r>
            <a:r>
              <a:rPr lang="tr-TR" dirty="0" smtClean="0"/>
              <a:t>eş anlamlı değildir. Yönetici niteliğine sahip olmayan liderler olduğu gibi liderlik </a:t>
            </a:r>
            <a:r>
              <a:rPr lang="tr-TR" dirty="0" smtClean="0"/>
              <a:t>özelliklerine sahip </a:t>
            </a:r>
            <a:r>
              <a:rPr lang="tr-TR" dirty="0" smtClean="0"/>
              <a:t>olmayan yöneticiler de bulunmaktadır. Bu noktada önemli olan hangi hiyerarşik kademede </a:t>
            </a:r>
            <a:r>
              <a:rPr lang="tr-TR" dirty="0" smtClean="0"/>
              <a:t>olursa olsun</a:t>
            </a:r>
            <a:r>
              <a:rPr lang="tr-TR" dirty="0" smtClean="0"/>
              <a:t>, bir yöneticinin liderlik özelliklerine de sahip olması gerekliliğidir. Lider ile yönetici </a:t>
            </a:r>
            <a:r>
              <a:rPr lang="tr-TR" dirty="0" smtClean="0"/>
              <a:t>arasındaki belirgin </a:t>
            </a:r>
            <a:r>
              <a:rPr lang="tr-TR" dirty="0" smtClean="0"/>
              <a:t>farklılıkları aşağıdaki şekilde özetlemek mümkündür (</a:t>
            </a:r>
            <a:r>
              <a:rPr lang="tr-TR" dirty="0" err="1" smtClean="0"/>
              <a:t>Sabuncuoğlu</a:t>
            </a:r>
            <a:r>
              <a:rPr lang="tr-TR" dirty="0" smtClean="0"/>
              <a:t> ve </a:t>
            </a:r>
            <a:r>
              <a:rPr lang="tr-TR" dirty="0" err="1" smtClean="0"/>
              <a:t>Tüz</a:t>
            </a:r>
            <a:r>
              <a:rPr lang="tr-TR" dirty="0" smtClean="0"/>
              <a:t>, 2008, s. 205; </a:t>
            </a:r>
            <a:r>
              <a:rPr lang="tr-TR" dirty="0" err="1" smtClean="0"/>
              <a:t>Koçel</a:t>
            </a:r>
            <a:r>
              <a:rPr lang="tr-TR" dirty="0" smtClean="0"/>
              <a:t>, 2011</a:t>
            </a:r>
            <a:r>
              <a:rPr lang="tr-TR" dirty="0" smtClean="0"/>
              <a:t>, s. 574)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785926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• Yönetici başkaları adına çalışan, önceden belirlenen amaçlara ulaşmak için çaba harcayan, işleri</a:t>
            </a:r>
          </a:p>
          <a:p>
            <a:r>
              <a:rPr lang="tr-TR" dirty="0" smtClean="0"/>
              <a:t>planlayan, uygulatan ve sonuçları denetleyen kişidir. Lider ise bağlı bulunduğu grubun</a:t>
            </a:r>
          </a:p>
          <a:p>
            <a:r>
              <a:rPr lang="tr-TR" dirty="0" smtClean="0"/>
              <a:t>amaçlarını belirleyen ve bu amaçlar doğrultusunda grup üyelerini etkileyen ve davranışa</a:t>
            </a:r>
          </a:p>
          <a:p>
            <a:r>
              <a:rPr lang="tr-TR" dirty="0" smtClean="0"/>
              <a:t>yönelten kişidir.</a:t>
            </a:r>
          </a:p>
          <a:p>
            <a:r>
              <a:rPr lang="tr-TR" dirty="0" smtClean="0"/>
              <a:t>• Yönetici başkalarının saptadığı (örneğin işverenin) amaçlara hizmet ederken, lider amaçları</a:t>
            </a:r>
          </a:p>
          <a:p>
            <a:r>
              <a:rPr lang="tr-TR" dirty="0" smtClean="0"/>
              <a:t>kendisi saptamaktadır.</a:t>
            </a:r>
          </a:p>
          <a:p>
            <a:r>
              <a:rPr lang="tr-TR" dirty="0" smtClean="0"/>
              <a:t>• Yönetici çoğu kez başkaları tarafından o göreve getirilirken, lider, içinde bulunduğu gruptan</a:t>
            </a:r>
          </a:p>
          <a:p>
            <a:r>
              <a:rPr lang="tr-TR" dirty="0" smtClean="0"/>
              <a:t>doğar ve aynı grubu davranışa yöneltir.</a:t>
            </a:r>
          </a:p>
          <a:p>
            <a:r>
              <a:rPr lang="tr-TR" dirty="0" smtClean="0"/>
              <a:t>• Yönetici gücünü yasa, yönetmelik, tüzük gibi biçimsel yapıdan alırken, lider başkalarına iş</a:t>
            </a:r>
          </a:p>
          <a:p>
            <a:r>
              <a:rPr lang="tr-TR" dirty="0" smtClean="0"/>
              <a:t>yaptırma gücünü yasal yetkilerden değil, kişisel özelliklerden ve içinde bulunduğu koşullardan</a:t>
            </a:r>
          </a:p>
          <a:p>
            <a:r>
              <a:rPr lang="tr-TR" dirty="0" smtClean="0"/>
              <a:t>alır.</a:t>
            </a:r>
          </a:p>
          <a:p>
            <a:r>
              <a:rPr lang="tr-TR" dirty="0" smtClean="0"/>
              <a:t>• Yöneticilik bir meslek uygulamasıdır, liderlik ise insanları etkileyebilme ve harekete geçirebilme</a:t>
            </a:r>
          </a:p>
          <a:p>
            <a:r>
              <a:rPr lang="tr-TR" dirty="0" smtClean="0"/>
              <a:t>işidir.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57161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• Yöneticilik formel bir </a:t>
            </a:r>
            <a:r>
              <a:rPr lang="tr-TR" dirty="0" smtClean="0"/>
              <a:t>organizasyon yapısı </a:t>
            </a:r>
            <a:r>
              <a:rPr lang="tr-TR" dirty="0" smtClean="0"/>
              <a:t>içinde gerçekleşirken, liderlik için formel yapı şart değildir.</a:t>
            </a:r>
          </a:p>
          <a:p>
            <a:r>
              <a:rPr lang="tr-TR" dirty="0" smtClean="0"/>
              <a:t>• Yöneticilik tanımlanmış hedeflere ulaştıracak işlerin en etkin şekilde yaptırılması ile, liderlik ise</a:t>
            </a:r>
          </a:p>
          <a:p>
            <a:r>
              <a:rPr lang="tr-TR" dirty="0" smtClean="0"/>
              <a:t>hedeflerin ve yapılacak işlerin belirlenmesi ile ilgilidir.</a:t>
            </a:r>
          </a:p>
          <a:p>
            <a:r>
              <a:rPr lang="tr-TR" dirty="0" smtClean="0"/>
              <a:t>• Yöneticinin görev tanımı vardır, liderin görev tanımı yoktur.</a:t>
            </a:r>
          </a:p>
          <a:p>
            <a:r>
              <a:rPr lang="tr-TR" dirty="0" smtClean="0"/>
              <a:t>• Yöneticilik, eğitim, ölçme, prosedürler vb. dayanan “bilimsel” yanı ağır basan bir iş, liderlik ise</a:t>
            </a:r>
          </a:p>
          <a:p>
            <a:r>
              <a:rPr lang="tr-TR" dirty="0" smtClean="0"/>
              <a:t>insanları kendi istekleri ile davranışa sevk edebilme, insanlara ileriye bakarak ulaşmaya değer</a:t>
            </a:r>
          </a:p>
          <a:p>
            <a:r>
              <a:rPr lang="tr-TR" dirty="0" smtClean="0"/>
              <a:t>saydıkları hedefler verebilme yani “sanat” yanı ağır basan bir iştir.</a:t>
            </a:r>
          </a:p>
          <a:p>
            <a:r>
              <a:rPr lang="tr-TR" dirty="0" smtClean="0"/>
              <a:t>• Yöneticilik, tanımlanan hedeflere ulaşma, liderlik ise değişim ve dönüşüm yapabilme işidir.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571612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Bu açıklamalardan anlaşılacağı üzere lider ile yönetici birbirinden farklı anlamlara sahip iki</a:t>
            </a:r>
          </a:p>
          <a:p>
            <a:r>
              <a:rPr lang="tr-TR" dirty="0" smtClean="0"/>
              <a:t>kavramdır. organizasyon </a:t>
            </a:r>
            <a:r>
              <a:rPr lang="tr-TR" dirty="0" smtClean="0"/>
              <a:t>içinde </a:t>
            </a:r>
            <a:r>
              <a:rPr lang="tr-TR" dirty="0" smtClean="0"/>
              <a:t>yer alan her yöneticinin liderlik özelliklerine sahip olmadığı görülmektedir. </a:t>
            </a:r>
            <a:r>
              <a:rPr lang="tr-TR" dirty="0" smtClean="0"/>
              <a:t>Aynı şekilde </a:t>
            </a:r>
            <a:r>
              <a:rPr lang="tr-TR" dirty="0" smtClean="0"/>
              <a:t>organizasyon </a:t>
            </a:r>
            <a:r>
              <a:rPr lang="tr-TR" dirty="0" smtClean="0"/>
              <a:t>içerisinde </a:t>
            </a:r>
            <a:r>
              <a:rPr lang="tr-TR" dirty="0" smtClean="0"/>
              <a:t>herhangi bir yönetim kademesinde bulunmadığı halde diğer çalışanlar </a:t>
            </a:r>
            <a:r>
              <a:rPr lang="tr-TR" dirty="0" smtClean="0"/>
              <a:t>üzerinde büyük </a:t>
            </a:r>
            <a:r>
              <a:rPr lang="tr-TR" dirty="0" smtClean="0"/>
              <a:t>etkiye sahip liderlerin olduğu da bir gerçektir. Bir kişinin yönetici olabilmesi için mutlaka </a:t>
            </a:r>
            <a:r>
              <a:rPr lang="tr-TR" dirty="0" smtClean="0"/>
              <a:t>bir makama </a:t>
            </a:r>
            <a:r>
              <a:rPr lang="tr-TR" dirty="0" smtClean="0"/>
              <a:t>ve statüye sahip olması gerekirken, bir kişinin lider olabilmesi için yönetici olmasına </a:t>
            </a:r>
            <a:r>
              <a:rPr lang="tr-TR" dirty="0" smtClean="0"/>
              <a:t>gerek yoktur.</a:t>
            </a:r>
          </a:p>
          <a:p>
            <a:endParaRPr lang="tr-TR" dirty="0" smtClean="0"/>
          </a:p>
          <a:p>
            <a:r>
              <a:rPr lang="tr-TR" dirty="0" smtClean="0"/>
              <a:t>. </a:t>
            </a:r>
            <a:r>
              <a:rPr lang="tr-TR" dirty="0" smtClean="0"/>
              <a:t>Yöneticinin gücü bulunduğu pozisyona ve </a:t>
            </a:r>
            <a:r>
              <a:rPr lang="tr-TR" dirty="0" err="1" smtClean="0"/>
              <a:t>mevkiye</a:t>
            </a:r>
            <a:r>
              <a:rPr lang="tr-TR" dirty="0" smtClean="0"/>
              <a:t>, liderin gücü ve etkinliği ise </a:t>
            </a:r>
            <a:r>
              <a:rPr lang="tr-TR" dirty="0" smtClean="0"/>
              <a:t>kişisel özelliklerine</a:t>
            </a:r>
            <a:r>
              <a:rPr lang="tr-TR" dirty="0" smtClean="0"/>
              <a:t>, ortama ve koşullara bağlı olarak değişmektedir. Liderlerin her biri aynı zamanda </a:t>
            </a:r>
            <a:r>
              <a:rPr lang="tr-TR" dirty="0" smtClean="0"/>
              <a:t>bir yöneticidir</a:t>
            </a:r>
            <a:r>
              <a:rPr lang="tr-TR" dirty="0" smtClean="0"/>
              <a:t>, </a:t>
            </a:r>
            <a:endParaRPr lang="tr-TR" dirty="0" smtClean="0"/>
          </a:p>
          <a:p>
            <a:r>
              <a:rPr lang="tr-TR" dirty="0" smtClean="0"/>
              <a:t>çünkü </a:t>
            </a:r>
            <a:r>
              <a:rPr lang="tr-TR" dirty="0" smtClean="0"/>
              <a:t>bu kişilerin, diğerlerine söylediklerini yaptırma ve onları peşinden sürükleme</a:t>
            </a:r>
          </a:p>
          <a:p>
            <a:r>
              <a:rPr lang="tr-TR" dirty="0" smtClean="0"/>
              <a:t>özellikleri vardır. Ancak yöneticilerin her biri aynı zamanda bir lider değildir. Yani her yönetici</a:t>
            </a:r>
          </a:p>
          <a:p>
            <a:r>
              <a:rPr lang="tr-TR" dirty="0" smtClean="0"/>
              <a:t>diğerlerini etkileyebilme, onları yönlendirme ve peşinden sürükleme gücüne sahip değildir. İdeal </a:t>
            </a:r>
            <a:r>
              <a:rPr lang="tr-TR" dirty="0" smtClean="0"/>
              <a:t>olan yönetim </a:t>
            </a:r>
            <a:r>
              <a:rPr lang="tr-TR" dirty="0" smtClean="0"/>
              <a:t>kademesinde bulunan her bir yöneticinin aynı zamanda başkaları üzerinde etkili </a:t>
            </a:r>
            <a:r>
              <a:rPr lang="tr-TR" dirty="0" smtClean="0"/>
              <a:t>olabilmesi, onlara </a:t>
            </a:r>
            <a:r>
              <a:rPr lang="tr-TR" dirty="0" smtClean="0"/>
              <a:t>yön verebilmesi yani lider özelliklerine sahip olabilmesidir.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14282" y="1785926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b="1" dirty="0" smtClean="0"/>
          </a:p>
          <a:p>
            <a:endParaRPr lang="tr-TR" b="1" dirty="0"/>
          </a:p>
        </p:txBody>
      </p:sp>
      <p:sp>
        <p:nvSpPr>
          <p:cNvPr id="6" name="5 Dikdörtgen"/>
          <p:cNvSpPr/>
          <p:nvPr/>
        </p:nvSpPr>
        <p:spPr>
          <a:xfrm>
            <a:off x="0" y="1357298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LİDERLERİN ÖZELLİKLERİ</a:t>
            </a:r>
          </a:p>
          <a:p>
            <a:r>
              <a:rPr lang="tr-TR" dirty="0" smtClean="0"/>
              <a:t>Liderlerin diğer bireylerden ayırt edici bazı özelliklerinin olduğu düşünülmektedir. Bu durum, bu </a:t>
            </a:r>
            <a:r>
              <a:rPr lang="tr-TR" dirty="0" smtClean="0"/>
              <a:t>tür özelliklere </a:t>
            </a:r>
            <a:r>
              <a:rPr lang="tr-TR" dirty="0" smtClean="0"/>
              <a:t>sahip olmayan kişilerin hiçbir zaman lider olamayacağı ya da bu özelliklere sahip </a:t>
            </a:r>
            <a:r>
              <a:rPr lang="tr-TR" dirty="0" smtClean="0"/>
              <a:t>olan herkesin  </a:t>
            </a:r>
            <a:r>
              <a:rPr lang="tr-TR" dirty="0" err="1" smtClean="0"/>
              <a:t>liderolabileceği</a:t>
            </a:r>
            <a:r>
              <a:rPr lang="tr-TR" dirty="0" smtClean="0"/>
              <a:t> </a:t>
            </a:r>
            <a:r>
              <a:rPr lang="tr-TR" dirty="0" smtClean="0"/>
              <a:t>anlamına gelmemelidir. Burada üzerinde durulacak temel </a:t>
            </a:r>
            <a:r>
              <a:rPr lang="tr-TR" dirty="0" smtClean="0"/>
              <a:t>nokta, yapılan </a:t>
            </a:r>
            <a:r>
              <a:rPr lang="tr-TR" dirty="0" smtClean="0"/>
              <a:t>belli çalışma ve araştırmada ortaya çıkan lider özelliğine sahip kişilerin ortak özellikleri olacaktır.</a:t>
            </a:r>
          </a:p>
          <a:p>
            <a:r>
              <a:rPr lang="tr-TR" dirty="0" smtClean="0"/>
              <a:t>Bununla birlikte yapılan tüm çalışmalarda ortak bir fikir birliğine varılmamış, her araştırmada ortak </a:t>
            </a:r>
            <a:r>
              <a:rPr lang="tr-TR" dirty="0" smtClean="0"/>
              <a:t>bazı lider </a:t>
            </a:r>
            <a:r>
              <a:rPr lang="tr-TR" dirty="0" smtClean="0"/>
              <a:t>özelliklerine ulaşılmış olsa da bazı araştırmalarda farklı lider özelliklerinin olduğu da görülmüştür.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285860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Araştırmaların bazılarında, bir liderde bulunması gereken özellikler; güvenilirlik, özgüven sahibi</a:t>
            </a:r>
          </a:p>
          <a:p>
            <a:r>
              <a:rPr lang="tr-TR" dirty="0" smtClean="0"/>
              <a:t>olma, cesaretlilik, yaratıcılık ve yönetme yeteneği, strateji geliştirme, değişime ayak uydurabilme,</a:t>
            </a:r>
          </a:p>
          <a:p>
            <a:r>
              <a:rPr lang="tr-TR" dirty="0" smtClean="0"/>
              <a:t>yenilikçi olma, vizyon sahibi olma, iletişim becerisi, </a:t>
            </a:r>
            <a:r>
              <a:rPr lang="tr-TR" dirty="0" smtClean="0"/>
              <a:t>organizasyonda </a:t>
            </a:r>
            <a:r>
              <a:rPr lang="tr-TR" dirty="0" smtClean="0"/>
              <a:t>bağlılık, risk alabilme, </a:t>
            </a:r>
            <a:r>
              <a:rPr lang="tr-TR" dirty="0" smtClean="0"/>
              <a:t>işbirlikçi davranabilme </a:t>
            </a:r>
            <a:r>
              <a:rPr lang="tr-TR" dirty="0" smtClean="0"/>
              <a:t>yeteneği ve karizma şeklinde sıralanmıştır (Çetin ve Beceren, 2007, </a:t>
            </a:r>
            <a:r>
              <a:rPr lang="tr-TR" dirty="0" err="1" smtClean="0"/>
              <a:t>ss</a:t>
            </a:r>
            <a:r>
              <a:rPr lang="tr-TR" dirty="0" smtClean="0"/>
              <a:t>. 123-124). </a:t>
            </a:r>
            <a:r>
              <a:rPr lang="tr-TR" dirty="0" smtClean="0"/>
              <a:t>Benzer şekilde </a:t>
            </a:r>
            <a:r>
              <a:rPr lang="tr-TR" dirty="0" smtClean="0"/>
              <a:t>bazı çalışmalarda da liderlerin; kararlı, kendine güvenen, yaratıcı, kavrama yeteneği </a:t>
            </a:r>
            <a:r>
              <a:rPr lang="tr-TR" dirty="0" smtClean="0"/>
              <a:t>yüksek, dürüst</a:t>
            </a:r>
            <a:r>
              <a:rPr lang="tr-TR" dirty="0" smtClean="0"/>
              <a:t>, tutarlı, azimli, diğer bireyleri motive eden, karmaşık sorunları çözebilen, sabırlı, işbirlikçi, </a:t>
            </a:r>
            <a:r>
              <a:rPr lang="tr-TR" dirty="0" smtClean="0"/>
              <a:t>ileriyi gören </a:t>
            </a:r>
            <a:r>
              <a:rPr lang="tr-TR" dirty="0" smtClean="0"/>
              <a:t>ve iletişim yeteneği yüksek olan kişilerden oluştuğu belirlenmiştir (</a:t>
            </a:r>
            <a:r>
              <a:rPr lang="tr-TR" dirty="0" err="1" smtClean="0"/>
              <a:t>Wagen</a:t>
            </a:r>
            <a:r>
              <a:rPr lang="tr-TR" dirty="0" smtClean="0"/>
              <a:t>, 2007, s. 219).</a:t>
            </a:r>
          </a:p>
          <a:p>
            <a:r>
              <a:rPr lang="tr-TR" dirty="0" smtClean="0"/>
              <a:t>ABD’de yapılan bir çalışmada ise etkili bir liderlik için başarı gereksinimi, zeka, kararlılık, kendine</a:t>
            </a:r>
          </a:p>
          <a:p>
            <a:r>
              <a:rPr lang="tr-TR" dirty="0" smtClean="0"/>
              <a:t>güven, inisiyatif kullanma ve yönetsel yeteneğin önemli olduğu belirtilmiştir. Başka bir çalışmada iyi </a:t>
            </a:r>
            <a:r>
              <a:rPr lang="tr-TR" dirty="0" smtClean="0"/>
              <a:t>bir liderin</a:t>
            </a:r>
            <a:r>
              <a:rPr lang="tr-TR" dirty="0" smtClean="0"/>
              <a:t>; doğru ve gerçekçi, mizah duygusuna sahip, çalışanların sağlıklarıyla ilgilenen, pozitif </a:t>
            </a:r>
            <a:r>
              <a:rPr lang="tr-TR" dirty="0" smtClean="0"/>
              <a:t>düşünen, başarıları </a:t>
            </a:r>
            <a:r>
              <a:rPr lang="tr-TR" dirty="0" smtClean="0"/>
              <a:t>takdir eden ve ilkelerin kurallardan daha önemli olduğunu kabul eden kişi olduğu </a:t>
            </a:r>
            <a:r>
              <a:rPr lang="tr-TR" dirty="0" err="1" smtClean="0"/>
              <a:t>ifadeedilmiştir</a:t>
            </a:r>
            <a:r>
              <a:rPr lang="tr-TR" dirty="0" smtClean="0"/>
              <a:t>. </a:t>
            </a:r>
            <a:endParaRPr lang="tr-TR" dirty="0" smtClean="0"/>
          </a:p>
          <a:p>
            <a:r>
              <a:rPr lang="tr-TR" dirty="0" smtClean="0"/>
              <a:t>Benzer </a:t>
            </a:r>
            <a:r>
              <a:rPr lang="tr-TR" dirty="0" smtClean="0"/>
              <a:t>şekilde liderleri lider olmayanlardan ayıran temel özellikler; motive olma, </a:t>
            </a:r>
            <a:r>
              <a:rPr lang="tr-TR" dirty="0" smtClean="0"/>
              <a:t>başarma isteğine </a:t>
            </a:r>
            <a:r>
              <a:rPr lang="tr-TR" dirty="0" smtClean="0"/>
              <a:t>sahip olma, tutkulu ve azimli olma, girişken olma, dürüst ve doğru olma, kendine </a:t>
            </a:r>
            <a:r>
              <a:rPr lang="tr-TR" dirty="0" smtClean="0"/>
              <a:t>güvenme, duygusal </a:t>
            </a:r>
            <a:r>
              <a:rPr lang="tr-TR" dirty="0" smtClean="0"/>
              <a:t>istikrara ve bilişsel yeteneğe sahip olma ve işletme konusunda bilgili olma şeklinde sıralanmıştır</a:t>
            </a:r>
          </a:p>
          <a:p>
            <a:r>
              <a:rPr lang="tr-TR" dirty="0" smtClean="0"/>
              <a:t>(Yılmaz, 2011, </a:t>
            </a:r>
            <a:r>
              <a:rPr lang="tr-TR" dirty="0" err="1" smtClean="0"/>
              <a:t>ss</a:t>
            </a:r>
            <a:r>
              <a:rPr lang="tr-TR" dirty="0" smtClean="0"/>
              <a:t>. 17-21).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500174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Bir başka kaynakta ise günümüz modern çağında bir liderde olması gereken temel liderlik</a:t>
            </a:r>
          </a:p>
          <a:p>
            <a:r>
              <a:rPr lang="tr-TR" dirty="0" smtClean="0"/>
              <a:t>özelliklerinin bazıları aşağıda sıralanmıştır (Şahin </a:t>
            </a:r>
            <a:r>
              <a:rPr lang="tr-TR" dirty="0" err="1" smtClean="0"/>
              <a:t>vd</a:t>
            </a:r>
            <a:r>
              <a:rPr lang="tr-TR" dirty="0" smtClean="0"/>
              <a:t>., 2004, </a:t>
            </a:r>
            <a:r>
              <a:rPr lang="tr-TR" dirty="0" err="1" smtClean="0"/>
              <a:t>ss</a:t>
            </a:r>
            <a:r>
              <a:rPr lang="tr-TR" dirty="0" smtClean="0"/>
              <a:t>. 660-661):</a:t>
            </a:r>
          </a:p>
          <a:p>
            <a:r>
              <a:rPr lang="tr-TR" dirty="0" smtClean="0"/>
              <a:t>• Lider kendisini tanımalı ve başkalarını dinlemesini bilmelidir.</a:t>
            </a:r>
          </a:p>
          <a:p>
            <a:r>
              <a:rPr lang="tr-TR" dirty="0" smtClean="0"/>
              <a:t>• İşinde uzman olmalı ve işleri basitleştirmelidir.</a:t>
            </a:r>
          </a:p>
          <a:p>
            <a:r>
              <a:rPr lang="tr-TR" dirty="0" smtClean="0"/>
              <a:t>• Grup üyelerini iyi tanımalı ve güvenmelidir.</a:t>
            </a:r>
          </a:p>
          <a:p>
            <a:r>
              <a:rPr lang="tr-TR" dirty="0" smtClean="0"/>
              <a:t>• Amaçları, hedefleri ve standartları belirlemelidir.</a:t>
            </a:r>
          </a:p>
          <a:p>
            <a:r>
              <a:rPr lang="tr-TR" dirty="0" smtClean="0"/>
              <a:t>• Doğru ve hızlı kararlar almalıdır.</a:t>
            </a:r>
          </a:p>
          <a:p>
            <a:r>
              <a:rPr lang="tr-TR" dirty="0" smtClean="0"/>
              <a:t>• Demokratik olmalı, grup üyelerini kararlara katmalı ve zıt görüşleri davet etmelidir.</a:t>
            </a:r>
          </a:p>
          <a:p>
            <a:r>
              <a:rPr lang="tr-TR" dirty="0" smtClean="0"/>
              <a:t>• Lider geleceği görebilmeli, geleceğin getireceği olumsuzluklara karşı sürekli olarak tetikte</a:t>
            </a:r>
          </a:p>
          <a:p>
            <a:r>
              <a:rPr lang="tr-TR" dirty="0" smtClean="0"/>
              <a:t>olmalı ve sağduyulu planlar yapmalıdır.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643050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• Ödün vermeyeceği amaçlar için sabırla, kararlılıkla ve yüreklilikle direnmelidir.</a:t>
            </a:r>
          </a:p>
          <a:p>
            <a:r>
              <a:rPr lang="tr-TR" dirty="0" smtClean="0"/>
              <a:t>• En zor koşullarda bile umutsuzluğa kapılmamalı, çevresine sürekli güven vererek morali yüksek</a:t>
            </a:r>
          </a:p>
          <a:p>
            <a:r>
              <a:rPr lang="tr-TR" dirty="0" smtClean="0"/>
              <a:t>tutmalıdır.</a:t>
            </a:r>
          </a:p>
          <a:p>
            <a:r>
              <a:rPr lang="tr-TR" dirty="0" smtClean="0"/>
              <a:t>• Tasarımcı olmalı, varsayımları test etmeli ve açığa çıkarmalıdır.</a:t>
            </a:r>
          </a:p>
          <a:p>
            <a:r>
              <a:rPr lang="tr-TR" dirty="0" smtClean="0"/>
              <a:t>• Dürüst, erişilebilir ve alçak gönüllü olmalıdır.</a:t>
            </a:r>
          </a:p>
          <a:p>
            <a:r>
              <a:rPr lang="tr-TR" dirty="0" smtClean="0"/>
              <a:t>• Çalışanlarının moralini yüksek tutmalı, takım çalışmasını ve birlikteliği özendirmelidir.</a:t>
            </a:r>
          </a:p>
          <a:p>
            <a:r>
              <a:rPr lang="tr-TR" dirty="0" smtClean="0"/>
              <a:t>• Gerektiği zaman risk almalı, aşırı denetleme yapmamalı ve zamanı iyi kullanmalıdır.</a:t>
            </a:r>
          </a:p>
          <a:p>
            <a:r>
              <a:rPr lang="tr-TR" dirty="0" smtClean="0"/>
              <a:t>• Eleştirilmekten korkmamalı ve sonuçları denetlemelidir.</a:t>
            </a:r>
          </a:p>
          <a:p>
            <a:r>
              <a:rPr lang="tr-TR" dirty="0" smtClean="0"/>
              <a:t>Bu açıklamalardan görüleceği üzere, liderleri diğer bireylerden ayırt eden bazı temel özellikler</a:t>
            </a:r>
          </a:p>
          <a:p>
            <a:r>
              <a:rPr lang="tr-TR" dirty="0" smtClean="0"/>
              <a:t>bulunmaktadır. Bu özelliklere sahip olan kişilerin lider olma yani </a:t>
            </a:r>
            <a:r>
              <a:rPr lang="tr-TR" dirty="0" smtClean="0"/>
              <a:t>organizasyondaki diğer </a:t>
            </a:r>
            <a:r>
              <a:rPr lang="tr-TR" dirty="0" smtClean="0"/>
              <a:t>insanları </a:t>
            </a:r>
            <a:r>
              <a:rPr lang="tr-TR" dirty="0" smtClean="0"/>
              <a:t>harekete geçirebilme</a:t>
            </a:r>
            <a:r>
              <a:rPr lang="tr-TR" dirty="0" smtClean="0"/>
              <a:t>, etkileme ve peşlerinden sürükleyebilme güçleri daha fazla olmaktadır.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357298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LİDERLERİN GÜÇ KAYNAKLARI</a:t>
            </a:r>
          </a:p>
          <a:p>
            <a:r>
              <a:rPr lang="tr-TR" dirty="0" smtClean="0"/>
              <a:t>Liderlerin başkalarını etkileyebilmesi, onları harekete geçirerek peşinden sürükleyebilmesi için </a:t>
            </a:r>
            <a:r>
              <a:rPr lang="tr-TR" dirty="0" smtClean="0"/>
              <a:t>izleyiciler üzerinde </a:t>
            </a:r>
            <a:r>
              <a:rPr lang="tr-TR" dirty="0" smtClean="0"/>
              <a:t>güce sahip olmaları gerekmektedir. Liderlerin başarısı büyük ölçüde gücüne bağlı </a:t>
            </a:r>
            <a:r>
              <a:rPr lang="tr-TR" dirty="0" smtClean="0"/>
              <a:t>olarak değişmektedir</a:t>
            </a:r>
            <a:r>
              <a:rPr lang="tr-TR" dirty="0" smtClean="0"/>
              <a:t>. Liderlerin gücünü aldığı kaynaklar değişebilmektedir. Bir lider gücünü sahip olduğu </a:t>
            </a:r>
            <a:r>
              <a:rPr lang="tr-TR" dirty="0" smtClean="0"/>
              <a:t>bilgi düzeyinden </a:t>
            </a:r>
            <a:r>
              <a:rPr lang="tr-TR" dirty="0" smtClean="0"/>
              <a:t>alırken, bir başka lider karizması nedeniyle diğerlerinin arasından sıyrılarak </a:t>
            </a:r>
            <a:r>
              <a:rPr lang="tr-TR" dirty="0" smtClean="0"/>
              <a:t>insanları etkileyebilmektedir.</a:t>
            </a:r>
          </a:p>
          <a:p>
            <a:endParaRPr lang="tr-TR" dirty="0" smtClean="0"/>
          </a:p>
          <a:p>
            <a:r>
              <a:rPr lang="tr-TR" dirty="0" smtClean="0"/>
              <a:t>Liderliği belli bir konuda başkalarını etkileme olarak tanımlarken, etkileme kaynağı olarak güç</a:t>
            </a:r>
          </a:p>
          <a:p>
            <a:r>
              <a:rPr lang="tr-TR" dirty="0" smtClean="0"/>
              <a:t>kavramı ortaya çıkmaktadır. Güç, başkalarının davranışlarını etkilemede bireyin yeteneğini ifade</a:t>
            </a:r>
          </a:p>
          <a:p>
            <a:r>
              <a:rPr lang="tr-TR" dirty="0" smtClean="0"/>
              <a:t>etmektedir. Başkalarını etkilemede liderlerin sahip olduğu güç kaynaklarını aşağıdaki şekilde </a:t>
            </a:r>
            <a:r>
              <a:rPr lang="tr-TR" dirty="0" smtClean="0"/>
              <a:t>sıralamak mümkündür </a:t>
            </a:r>
            <a:r>
              <a:rPr lang="tr-TR" dirty="0" smtClean="0"/>
              <a:t>(Efil, 2010, </a:t>
            </a:r>
            <a:r>
              <a:rPr lang="tr-TR" dirty="0" err="1" smtClean="0"/>
              <a:t>ss</a:t>
            </a:r>
            <a:r>
              <a:rPr lang="tr-TR" dirty="0" smtClean="0"/>
              <a:t>. 174-175; Yılmaz, 2011, </a:t>
            </a:r>
            <a:r>
              <a:rPr lang="tr-TR" dirty="0" err="1" smtClean="0"/>
              <a:t>ss</a:t>
            </a:r>
            <a:r>
              <a:rPr lang="tr-TR" dirty="0" smtClean="0"/>
              <a:t>. 34-38):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 sz="24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tr-TR" dirty="0"/>
              <a:t>Ünite </a:t>
            </a:r>
            <a:r>
              <a:rPr lang="tr-TR" dirty="0" smtClean="0"/>
              <a:t>X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0" y="1500174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• </a:t>
            </a:r>
            <a:r>
              <a:rPr lang="tr-TR" b="1" dirty="0" smtClean="0"/>
              <a:t>Yasal Güç (Biçimsel Güç): Bir makamın sağladığı yetkinin yönetici tarafından kullanılmasıdır.</a:t>
            </a:r>
          </a:p>
          <a:p>
            <a:r>
              <a:rPr lang="tr-TR" dirty="0" smtClean="0"/>
              <a:t>Başka bir deyişle, bir yöneticiye verilen formel yetkidir. Astlar buna uyma konusunda</a:t>
            </a:r>
          </a:p>
          <a:p>
            <a:r>
              <a:rPr lang="tr-TR" dirty="0" smtClean="0"/>
              <a:t>kendilerini mecbur hissederler. </a:t>
            </a:r>
            <a:r>
              <a:rPr lang="tr-TR" dirty="0" smtClean="0"/>
              <a:t>hiyerarşiden </a:t>
            </a:r>
            <a:r>
              <a:rPr lang="tr-TR" dirty="0" smtClean="0"/>
              <a:t>kaynaklanan ve lidere </a:t>
            </a:r>
            <a:r>
              <a:rPr lang="tr-TR" dirty="0" smtClean="0"/>
              <a:t>kurum içerisindeki</a:t>
            </a:r>
            <a:endParaRPr lang="tr-TR" dirty="0" smtClean="0"/>
          </a:p>
          <a:p>
            <a:r>
              <a:rPr lang="tr-TR" dirty="0" smtClean="0"/>
              <a:t>statüsünden gelen güçtür. Otoriteyi ifade eder. Kişinin bulunduğu pozisyon nedeni ile etrafındaki</a:t>
            </a:r>
          </a:p>
          <a:p>
            <a:r>
              <a:rPr lang="tr-TR" dirty="0" smtClean="0"/>
              <a:t>kişileri etkileyebilme gücü olarak da tanımlanan yasal gücü pozisyon gücü olarak tanımlamak da</a:t>
            </a:r>
          </a:p>
          <a:p>
            <a:r>
              <a:rPr lang="tr-TR" dirty="0" smtClean="0"/>
              <a:t>mümkündür.</a:t>
            </a:r>
          </a:p>
          <a:p>
            <a:r>
              <a:rPr lang="tr-TR" dirty="0" smtClean="0"/>
              <a:t>• </a:t>
            </a:r>
            <a:r>
              <a:rPr lang="tr-TR" b="1" dirty="0" smtClean="0"/>
              <a:t>Zorlayıcı Güç: Bu güç, bireylerin istenilen yönde davranmaları için kullanılan maddi ve manevi</a:t>
            </a:r>
          </a:p>
          <a:p>
            <a:r>
              <a:rPr lang="tr-TR" dirty="0" smtClean="0"/>
              <a:t>zorlama ve korkutmalarından oluşmaktadır. Bu güç yardımıyla liderler; izleyenlere, ceza, ihtar</a:t>
            </a:r>
          </a:p>
          <a:p>
            <a:r>
              <a:rPr lang="tr-TR" dirty="0" smtClean="0"/>
              <a:t>verebilir, eleştiri yapabilir veya ücretinde birtakım kesintiler yapabilir. Bu güç türü temelinde</a:t>
            </a:r>
          </a:p>
          <a:p>
            <a:r>
              <a:rPr lang="tr-TR" dirty="0" smtClean="0"/>
              <a:t>korkuya dayandığı için, liderler otorite kuramadıkları noktada bu güç türüne başvurmaktadırlar.</a:t>
            </a:r>
          </a:p>
          <a:p>
            <a:r>
              <a:rPr lang="tr-TR" dirty="0" smtClean="0"/>
              <a:t>• </a:t>
            </a:r>
            <a:r>
              <a:rPr lang="tr-TR" b="1" dirty="0" smtClean="0"/>
              <a:t>Karizmatik Güç: Liderleri başkalarının gözünde çekici yapan kişisel özellikleri sevgi, saygı ve</a:t>
            </a:r>
          </a:p>
          <a:p>
            <a:r>
              <a:rPr lang="tr-TR" dirty="0" smtClean="0"/>
              <a:t>güven yaratmayı ifade etmektedir. Bu güç, liderlerin kişiliği ile ilgilidir. Liderlerin kişiliğinin</a:t>
            </a:r>
          </a:p>
          <a:p>
            <a:r>
              <a:rPr lang="tr-TR" dirty="0" smtClean="0"/>
              <a:t>astlarına ilham verebilmesi, onların istek ve ümitlerini dile getirebilmesi bu kaynağın temelini</a:t>
            </a:r>
          </a:p>
          <a:p>
            <a:r>
              <a:rPr lang="tr-TR" dirty="0" smtClean="0"/>
              <a:t>teşkil etmektedir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915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0" y="1714488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• </a:t>
            </a:r>
            <a:r>
              <a:rPr lang="tr-TR" b="1" dirty="0" smtClean="0"/>
              <a:t>Uzmanlık Gücü: Liderlerin bir konuda uzman olması, bilgi, beceri ve tecrübesinden doğan bir</a:t>
            </a:r>
          </a:p>
          <a:p>
            <a:r>
              <a:rPr lang="tr-TR" dirty="0" smtClean="0"/>
              <a:t>güç kaynağıdır. Uzmanlık gücü kaynağını liderin kişisel bilgi ve tecrübesinden almaktadır; fakat</a:t>
            </a:r>
          </a:p>
          <a:p>
            <a:r>
              <a:rPr lang="tr-TR" dirty="0" smtClean="0"/>
              <a:t>kişisel olmasına rağmen bu gücü, bireyin faaliyet alanıyla sınırlıdır. Bu gücü kullanan liderler,</a:t>
            </a:r>
          </a:p>
          <a:p>
            <a:r>
              <a:rPr lang="tr-TR" dirty="0" smtClean="0"/>
              <a:t>izleyenleri fikir ve düşüncelerini açıklayıp uygulama konusunda desteklemektedirler.</a:t>
            </a:r>
          </a:p>
          <a:p>
            <a:r>
              <a:rPr lang="tr-TR" dirty="0" smtClean="0"/>
              <a:t>• </a:t>
            </a:r>
            <a:r>
              <a:rPr lang="tr-TR" b="1" dirty="0" smtClean="0"/>
              <a:t>Ödüllendirme Gücü: Liderlerin veya yöneticilerin başkalarına her türlü ödül vermesi ile ilgili</a:t>
            </a:r>
          </a:p>
          <a:p>
            <a:r>
              <a:rPr lang="tr-TR" dirty="0" smtClean="0"/>
              <a:t>güç kaynağıdır. Ödüllendirme gücünde, liderler, izleyenlerini motive etme noktasında hem ücret</a:t>
            </a:r>
          </a:p>
          <a:p>
            <a:r>
              <a:rPr lang="tr-TR" dirty="0" smtClean="0"/>
              <a:t>artışı, terfi, prim gibi formel hem de övgü, onaylama, takdir etme gibi </a:t>
            </a:r>
            <a:r>
              <a:rPr lang="tr-TR" dirty="0" err="1" smtClean="0"/>
              <a:t>informel</a:t>
            </a:r>
            <a:r>
              <a:rPr lang="tr-TR" dirty="0" smtClean="0"/>
              <a:t> ödüllerden</a:t>
            </a:r>
          </a:p>
          <a:p>
            <a:r>
              <a:rPr lang="tr-TR" dirty="0" smtClean="0"/>
              <a:t>faydalanmaktadır.</a:t>
            </a:r>
          </a:p>
          <a:p>
            <a:r>
              <a:rPr lang="tr-TR" dirty="0" smtClean="0"/>
              <a:t>Yasal güç genellikle yöneticilik ile ilgilidir. Yöneticilik daha resmi kanallarla ilgili iken, liderlik daha</a:t>
            </a:r>
          </a:p>
          <a:p>
            <a:r>
              <a:rPr lang="tr-TR" dirty="0" err="1" smtClean="0"/>
              <a:t>informeldir</a:t>
            </a:r>
            <a:r>
              <a:rPr lang="tr-TR" dirty="0" smtClean="0"/>
              <a:t> ve kendiliğinden oluşan bir süreçtir. Yöneticilik bir kişiye makamla birlikte verilen bir</a:t>
            </a:r>
          </a:p>
          <a:p>
            <a:r>
              <a:rPr lang="tr-TR" dirty="0" err="1" smtClean="0"/>
              <a:t>ünvanken</a:t>
            </a:r>
            <a:r>
              <a:rPr lang="tr-TR" dirty="0" smtClean="0"/>
              <a:t>, liderlik bir kişinin bilgisi ve etkileme gücüyle kendi kazandığı bir özelliktir.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785794"/>
            <a:ext cx="9144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 smtClean="0"/>
              <a:t>Yararlanılan Kaynaklar</a:t>
            </a:r>
          </a:p>
          <a:p>
            <a:r>
              <a:rPr lang="tr-TR" sz="1100" dirty="0" err="1" smtClean="0"/>
              <a:t>Paşaoğlu</a:t>
            </a:r>
            <a:r>
              <a:rPr lang="tr-TR" sz="1100" dirty="0" smtClean="0"/>
              <a:t> D,</a:t>
            </a:r>
            <a:r>
              <a:rPr lang="tr-TR" sz="1100" dirty="0" err="1" smtClean="0"/>
              <a:t>Tokgöz</a:t>
            </a:r>
            <a:r>
              <a:rPr lang="tr-TR" sz="1100" dirty="0" smtClean="0"/>
              <a:t> N,(2013). </a:t>
            </a:r>
            <a:r>
              <a:rPr lang="tr-TR" sz="1100" b="1" dirty="0" smtClean="0"/>
              <a:t> Yönetim ve Organizasyon: Açık Öğretim Fakültesi Yayını</a:t>
            </a:r>
          </a:p>
          <a:p>
            <a:r>
              <a:rPr lang="sv-SE" sz="1100" dirty="0" smtClean="0"/>
              <a:t>Bolat, T.; Seymen, O. A.; Bolat, O. İ. Ve Erdem,</a:t>
            </a:r>
          </a:p>
          <a:p>
            <a:r>
              <a:rPr lang="nn-NO" sz="1100" dirty="0" smtClean="0"/>
              <a:t>B., (2008). </a:t>
            </a:r>
            <a:r>
              <a:rPr lang="nn-NO" sz="1100" b="1" dirty="0" smtClean="0"/>
              <a:t>Yönetim ve Organizasyon. Ankara:</a:t>
            </a:r>
          </a:p>
          <a:p>
            <a:r>
              <a:rPr lang="tr-TR" sz="1100" dirty="0" smtClean="0"/>
              <a:t>Detay Yayıncılık.</a:t>
            </a:r>
          </a:p>
          <a:p>
            <a:r>
              <a:rPr lang="fr-FR" sz="1100" dirty="0" err="1" smtClean="0"/>
              <a:t>Daft</a:t>
            </a:r>
            <a:r>
              <a:rPr lang="fr-FR" sz="1100" dirty="0" smtClean="0"/>
              <a:t>, R. L., </a:t>
            </a:r>
            <a:r>
              <a:rPr lang="fr-FR" sz="1100" dirty="0" err="1" smtClean="0"/>
              <a:t>ve</a:t>
            </a:r>
            <a:r>
              <a:rPr lang="fr-FR" sz="1100" dirty="0" smtClean="0"/>
              <a:t> </a:t>
            </a:r>
            <a:r>
              <a:rPr lang="fr-FR" sz="1100" dirty="0" err="1" smtClean="0"/>
              <a:t>Marcic</a:t>
            </a:r>
            <a:r>
              <a:rPr lang="fr-FR" sz="1100" dirty="0" smtClean="0"/>
              <a:t>, D. (2007). </a:t>
            </a:r>
            <a:r>
              <a:rPr lang="fr-FR" sz="1100" b="1" dirty="0" err="1" smtClean="0"/>
              <a:t>Managemet</a:t>
            </a:r>
            <a:endParaRPr lang="fr-FR" sz="1100" b="1" dirty="0" smtClean="0"/>
          </a:p>
          <a:p>
            <a:r>
              <a:rPr lang="en-US" sz="1100" dirty="0" smtClean="0"/>
              <a:t>The New Workplace. USA: Thomson South-</a:t>
            </a:r>
          </a:p>
          <a:p>
            <a:r>
              <a:rPr lang="tr-TR" sz="1100" dirty="0" smtClean="0"/>
              <a:t>Western.</a:t>
            </a:r>
          </a:p>
          <a:p>
            <a:r>
              <a:rPr lang="es-ES" sz="1100" dirty="0" smtClean="0"/>
              <a:t>Dinçer, Ö. ve Fidan, Y. (1996</a:t>
            </a:r>
            <a:r>
              <a:rPr lang="es-ES" sz="1100" b="1" dirty="0" smtClean="0"/>
              <a:t>). İşletme</a:t>
            </a:r>
          </a:p>
          <a:p>
            <a:r>
              <a:rPr lang="tr-TR" sz="1100" b="1" dirty="0" smtClean="0"/>
              <a:t>Yönetimi, İstanbul: Beta Yayınları.</a:t>
            </a:r>
          </a:p>
          <a:p>
            <a:r>
              <a:rPr lang="tr-TR" sz="1100" dirty="0" smtClean="0"/>
              <a:t>Efil, İ. (1999). </a:t>
            </a:r>
            <a:r>
              <a:rPr lang="tr-TR" sz="1100" b="1" dirty="0" smtClean="0"/>
              <a:t>İşletmelerde Yönetim ve</a:t>
            </a:r>
          </a:p>
          <a:p>
            <a:r>
              <a:rPr lang="tr-TR" sz="1100" b="1" dirty="0" smtClean="0"/>
              <a:t>Organizasyon (6. Baslı). İstanbul: Alfa</a:t>
            </a:r>
          </a:p>
          <a:p>
            <a:r>
              <a:rPr lang="tr-TR" sz="1100" dirty="0" smtClean="0"/>
              <a:t>Yayınları.</a:t>
            </a:r>
          </a:p>
        </p:txBody>
      </p:sp>
      <p:sp>
        <p:nvSpPr>
          <p:cNvPr id="3" name="2 Dikdörtgen"/>
          <p:cNvSpPr/>
          <p:nvPr/>
        </p:nvSpPr>
        <p:spPr>
          <a:xfrm>
            <a:off x="0" y="3643314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100" b="1" dirty="0" smtClean="0"/>
              <a:t>.</a:t>
            </a:r>
            <a:endParaRPr lang="tr-TR" sz="1100" dirty="0"/>
          </a:p>
        </p:txBody>
      </p:sp>
      <p:sp>
        <p:nvSpPr>
          <p:cNvPr id="5" name="4 Dikdörtgen"/>
          <p:cNvSpPr/>
          <p:nvPr/>
        </p:nvSpPr>
        <p:spPr>
          <a:xfrm>
            <a:off x="0" y="3071810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100" dirty="0" err="1" smtClean="0"/>
              <a:t>Koçel</a:t>
            </a:r>
            <a:r>
              <a:rPr lang="tr-TR" sz="1100" dirty="0" smtClean="0"/>
              <a:t>, T. (2011). </a:t>
            </a:r>
            <a:r>
              <a:rPr lang="tr-TR" sz="1100" b="1" dirty="0" smtClean="0"/>
              <a:t>İşletme Yöneticiliği, B. 13.</a:t>
            </a:r>
          </a:p>
          <a:p>
            <a:r>
              <a:rPr lang="tr-TR" sz="1100" dirty="0" smtClean="0"/>
              <a:t>İstanbul: Beta Basım Yayın Dağıtım.</a:t>
            </a:r>
            <a:endParaRPr lang="tr-TR" sz="1100" dirty="0"/>
          </a:p>
        </p:txBody>
      </p:sp>
      <p:sp>
        <p:nvSpPr>
          <p:cNvPr id="6" name="5 Dikdörtgen"/>
          <p:cNvSpPr/>
          <p:nvPr/>
        </p:nvSpPr>
        <p:spPr>
          <a:xfrm>
            <a:off x="0" y="3429000"/>
            <a:ext cx="4572000" cy="12772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100" dirty="0" smtClean="0"/>
              <a:t>Torlak N.G. (2008). </a:t>
            </a:r>
            <a:r>
              <a:rPr lang="tr-TR" sz="1100" b="1" dirty="0" smtClean="0"/>
              <a:t>Organizasyon Teorileri.</a:t>
            </a:r>
          </a:p>
          <a:p>
            <a:r>
              <a:rPr lang="tr-TR" sz="1100" dirty="0" err="1" smtClean="0"/>
              <a:t>Istanbul</a:t>
            </a:r>
            <a:r>
              <a:rPr lang="tr-TR" sz="1100" dirty="0" smtClean="0"/>
              <a:t>: Beta Basım Yayın Dağıtım.</a:t>
            </a:r>
          </a:p>
          <a:p>
            <a:r>
              <a:rPr lang="tr-TR" sz="1100" dirty="0" err="1" smtClean="0"/>
              <a:t>Wagen</a:t>
            </a:r>
            <a:r>
              <a:rPr lang="tr-TR" sz="1100" dirty="0" smtClean="0"/>
              <a:t> Van Der L. (2007). </a:t>
            </a:r>
            <a:r>
              <a:rPr lang="tr-TR" sz="1100" b="1" dirty="0" err="1" smtClean="0"/>
              <a:t>Human</a:t>
            </a:r>
            <a:r>
              <a:rPr lang="tr-TR" sz="1100" b="1" dirty="0" smtClean="0"/>
              <a:t> </a:t>
            </a:r>
            <a:r>
              <a:rPr lang="tr-TR" sz="1100" b="1" dirty="0" err="1" smtClean="0"/>
              <a:t>Resource</a:t>
            </a:r>
            <a:endParaRPr lang="tr-TR" sz="1100" b="1" dirty="0" smtClean="0"/>
          </a:p>
          <a:p>
            <a:r>
              <a:rPr lang="en-US" sz="1100" b="1" dirty="0" smtClean="0"/>
              <a:t>Management For Events. First Edition. USA:</a:t>
            </a:r>
          </a:p>
          <a:p>
            <a:r>
              <a:rPr lang="tr-TR" sz="1100" dirty="0" err="1" smtClean="0"/>
              <a:t>Elsevier</a:t>
            </a:r>
            <a:r>
              <a:rPr lang="tr-TR" sz="1100" dirty="0" smtClean="0"/>
              <a:t> Ltd.</a:t>
            </a:r>
          </a:p>
          <a:p>
            <a:r>
              <a:rPr lang="tr-TR" sz="1100" dirty="0" smtClean="0"/>
              <a:t>Yılmaz H. (2011). </a:t>
            </a:r>
            <a:r>
              <a:rPr lang="tr-TR" sz="1100" b="1" dirty="0" smtClean="0"/>
              <a:t>Güçlendirici Liderlik. B. 1.</a:t>
            </a:r>
          </a:p>
          <a:p>
            <a:r>
              <a:rPr lang="tr-TR" sz="1100" dirty="0" smtClean="0"/>
              <a:t>İstanbul: Beta Basım Yayın.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xmlns="" val="20604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5"/>
          </p:nvPr>
        </p:nvSpPr>
        <p:spPr>
          <a:xfrm>
            <a:off x="1691680" y="2780930"/>
            <a:ext cx="5760640" cy="615639"/>
          </a:xfrm>
        </p:spPr>
        <p:txBody>
          <a:bodyPr/>
          <a:lstStyle/>
          <a:p>
            <a:r>
              <a:rPr smtClean="0"/>
              <a:t>Öğr.Gör.Fırat GÜLTEKİN</a:t>
            </a:r>
            <a:endParaRPr lang="tr-TR" dirty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6"/>
          </p:nvPr>
        </p:nvSpPr>
        <p:spPr>
          <a:xfrm>
            <a:off x="539555" y="1052984"/>
            <a:ext cx="936102" cy="431800"/>
          </a:xfrm>
        </p:spPr>
        <p:txBody>
          <a:bodyPr/>
          <a:lstStyle/>
          <a:p>
            <a:pPr algn="ctr"/>
            <a:r>
              <a:rPr lang="tr-TR" dirty="0"/>
              <a:t>Ünite </a:t>
            </a:r>
            <a:r>
              <a:rPr smtClean="0"/>
              <a:t>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6394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-3sunum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4-3sunum</Template>
  <TotalTime>5069</TotalTime>
  <Words>2231</Words>
  <Application>Microsoft Office PowerPoint</Application>
  <PresentationFormat>Ekran Gösterisi (4:3)</PresentationFormat>
  <Paragraphs>169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4-3sunum</vt:lpstr>
      <vt:lpstr>Slayt 1</vt:lpstr>
      <vt:lpstr>Lojistikte Yönetim ve Organizasyon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posta</cp:lastModifiedBy>
  <cp:revision>424</cp:revision>
  <dcterms:created xsi:type="dcterms:W3CDTF">2013-07-18T08:50:31Z</dcterms:created>
  <dcterms:modified xsi:type="dcterms:W3CDTF">2014-03-26T07:30:53Z</dcterms:modified>
</cp:coreProperties>
</file>