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Lst>
  <p:notesMasterIdLst>
    <p:notesMasterId r:id="rId36"/>
  </p:notesMasterIdLst>
  <p:handoutMasterIdLst>
    <p:handoutMasterId r:id="rId37"/>
  </p:handoutMasterIdLst>
  <p:sldIdLst>
    <p:sldId id="256" r:id="rId2"/>
    <p:sldId id="257" r:id="rId3"/>
    <p:sldId id="258" r:id="rId4"/>
    <p:sldId id="287" r:id="rId5"/>
    <p:sldId id="288" r:id="rId6"/>
    <p:sldId id="289" r:id="rId7"/>
    <p:sldId id="290" r:id="rId8"/>
    <p:sldId id="291" r:id="rId9"/>
    <p:sldId id="303" r:id="rId10"/>
    <p:sldId id="304" r:id="rId11"/>
    <p:sldId id="302" r:id="rId12"/>
    <p:sldId id="301" r:id="rId13"/>
    <p:sldId id="300" r:id="rId14"/>
    <p:sldId id="299" r:id="rId15"/>
    <p:sldId id="298" r:id="rId16"/>
    <p:sldId id="297" r:id="rId17"/>
    <p:sldId id="296" r:id="rId18"/>
    <p:sldId id="295" r:id="rId19"/>
    <p:sldId id="294" r:id="rId20"/>
    <p:sldId id="293" r:id="rId21"/>
    <p:sldId id="292" r:id="rId22"/>
    <p:sldId id="305" r:id="rId23"/>
    <p:sldId id="313" r:id="rId24"/>
    <p:sldId id="315" r:id="rId25"/>
    <p:sldId id="316" r:id="rId26"/>
    <p:sldId id="317" r:id="rId27"/>
    <p:sldId id="314" r:id="rId28"/>
    <p:sldId id="312" r:id="rId29"/>
    <p:sldId id="311" r:id="rId30"/>
    <p:sldId id="310" r:id="rId31"/>
    <p:sldId id="309" r:id="rId32"/>
    <p:sldId id="308" r:id="rId33"/>
    <p:sldId id="318" r:id="rId34"/>
    <p:sldId id="259" r:id="rId35"/>
  </p:sldIdLst>
  <p:sldSz cx="9144000" cy="5143500" type="screen16x9"/>
  <p:notesSz cx="9926638" cy="6796088"/>
  <p:custDataLst>
    <p:tags r:id="rId38"/>
  </p:custDataLst>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B178BA"/>
    <a:srgbClr val="B5C0C6"/>
    <a:srgbClr val="7EA1B1"/>
    <a:srgbClr val="AC78BA"/>
    <a:srgbClr val="DA5356"/>
    <a:srgbClr val="46555E"/>
    <a:srgbClr val="F5726A"/>
    <a:srgbClr val="5C7381"/>
    <a:srgbClr val="5C768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3C2FFA5D-87B4-456A-9821-1D502468CF0F}" styleName="Tema Uygulanmış Stil 1 - Vurgu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269D01E-BC32-4049-B463-5C60D7B0CCD2}" styleName="Tema Uygulanmış Stil 2 - Vurgu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Tema Uygulanmış Stil 2 - Vurgu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Stil Yok, Tablo Kılavuz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301B821-A1FF-4177-AEE7-76D212191A09}" styleName="Orta Stil 1 - Vurgu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BC89EF96-8CEA-46FF-86C4-4CE0E7609802}" styleName="Açık Stil 3 - Vurgu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35758FB7-9AC5-4552-8A53-C91805E547FA}" styleName="Tema Uygulanmış Stil 1 - Vurgu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775DCB02-9BB8-47FD-8907-85C794F793BA}" styleName="Tema Uygulanmış Stil 1 - Vurgu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84E427A-3D55-4303-BF80-6455036E1DE7}" styleName="Tema Uygulanmış Stil 1 - Vurgu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aximized">
    <p:restoredLeft sz="34587" autoAdjust="0"/>
    <p:restoredTop sz="94629" autoAdjust="0"/>
  </p:normalViewPr>
  <p:slideViewPr>
    <p:cSldViewPr showGuides="1">
      <p:cViewPr>
        <p:scale>
          <a:sx n="106" d="100"/>
          <a:sy n="106" d="100"/>
        </p:scale>
        <p:origin x="-102" y="138"/>
      </p:cViewPr>
      <p:guideLst>
        <p:guide orient="horz" pos="2074"/>
        <p:guide pos="1066"/>
      </p:guideLst>
    </p:cSldViewPr>
  </p:slideViewPr>
  <p:outlineViewPr>
    <p:cViewPr>
      <p:scale>
        <a:sx n="33" d="100"/>
        <a:sy n="33" d="100"/>
      </p:scale>
      <p:origin x="0" y="0"/>
    </p:cViewPr>
  </p:outlineViewPr>
  <p:notesTextViewPr>
    <p:cViewPr>
      <p:scale>
        <a:sx n="1" d="1"/>
        <a:sy n="1" d="1"/>
      </p:scale>
      <p:origin x="0" y="0"/>
    </p:cViewPr>
  </p:notesTextViewPr>
  <p:notesViewPr>
    <p:cSldViewPr showGuides="1">
      <p:cViewPr varScale="1">
        <p:scale>
          <a:sx n="114" d="100"/>
          <a:sy n="114" d="100"/>
        </p:scale>
        <p:origin x="-2406" y="-102"/>
      </p:cViewPr>
      <p:guideLst>
        <p:guide orient="horz" pos="2141"/>
        <p:guide pos="3127"/>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ayt Numarası Yer Tutucusu 4"/>
          <p:cNvSpPr>
            <a:spLocks noGrp="1"/>
          </p:cNvSpPr>
          <p:nvPr>
            <p:ph type="sldNum" sz="quarter" idx="3"/>
          </p:nvPr>
        </p:nvSpPr>
        <p:spPr>
          <a:xfrm>
            <a:off x="5622798" y="6455105"/>
            <a:ext cx="4301543" cy="339804"/>
          </a:xfrm>
          <a:prstGeom prst="rect">
            <a:avLst/>
          </a:prstGeom>
        </p:spPr>
        <p:txBody>
          <a:bodyPr vert="horz" lIns="91440" tIns="45720" rIns="91440" bIns="45720" rtlCol="0" anchor="b"/>
          <a:lstStyle>
            <a:lvl1pPr algn="r">
              <a:defRPr sz="1200"/>
            </a:lvl1pPr>
          </a:lstStyle>
          <a:p>
            <a:fld id="{A3AB57CF-D29D-46E1-917F-F4CADACFD72A}" type="slidenum">
              <a:rPr lang="tr-TR" smtClean="0"/>
              <a:pPr/>
              <a:t>‹#›</a:t>
            </a:fld>
            <a:endParaRPr lang="tr-TR"/>
          </a:p>
        </p:txBody>
      </p:sp>
    </p:spTree>
    <p:extLst>
      <p:ext uri="{BB962C8B-B14F-4D97-AF65-F5344CB8AC3E}">
        <p14:creationId xmlns="" xmlns:p14="http://schemas.microsoft.com/office/powerpoint/2010/main" val="19864328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4301543" cy="339804"/>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5623372" y="0"/>
            <a:ext cx="4301543" cy="339804"/>
          </a:xfrm>
          <a:prstGeom prst="rect">
            <a:avLst/>
          </a:prstGeom>
        </p:spPr>
        <p:txBody>
          <a:bodyPr vert="horz" lIns="91440" tIns="45720" rIns="91440" bIns="45720" rtlCol="0"/>
          <a:lstStyle>
            <a:lvl1pPr algn="r">
              <a:defRPr sz="1200"/>
            </a:lvl1pPr>
          </a:lstStyle>
          <a:p>
            <a:fld id="{A9CC211D-550F-4D67-AB4F-DAB1A6787A9A}" type="datetimeFigureOut">
              <a:rPr lang="tr-TR" smtClean="0"/>
              <a:pPr/>
              <a:t>10.11.2014</a:t>
            </a:fld>
            <a:endParaRPr lang="tr-TR"/>
          </a:p>
        </p:txBody>
      </p:sp>
      <p:sp>
        <p:nvSpPr>
          <p:cNvPr id="4" name="3 Slayt Görüntüsü Yer Tutucusu"/>
          <p:cNvSpPr>
            <a:spLocks noGrp="1" noRot="1" noChangeAspect="1"/>
          </p:cNvSpPr>
          <p:nvPr>
            <p:ph type="sldImg" idx="2"/>
          </p:nvPr>
        </p:nvSpPr>
        <p:spPr>
          <a:xfrm>
            <a:off x="2698750" y="509588"/>
            <a:ext cx="4529138" cy="2547937"/>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992664" y="3228142"/>
            <a:ext cx="7941310" cy="305824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Altbilgi Yer Tutucusu"/>
          <p:cNvSpPr>
            <a:spLocks noGrp="1"/>
          </p:cNvSpPr>
          <p:nvPr>
            <p:ph type="ftr" sz="quarter" idx="4"/>
          </p:nvPr>
        </p:nvSpPr>
        <p:spPr>
          <a:xfrm>
            <a:off x="0" y="6454711"/>
            <a:ext cx="4301543" cy="339804"/>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5623372" y="6454711"/>
            <a:ext cx="4301543" cy="339804"/>
          </a:xfrm>
          <a:prstGeom prst="rect">
            <a:avLst/>
          </a:prstGeom>
        </p:spPr>
        <p:txBody>
          <a:bodyPr vert="horz" lIns="91440" tIns="45720" rIns="91440" bIns="45720" rtlCol="0" anchor="b"/>
          <a:lstStyle>
            <a:lvl1pPr algn="r">
              <a:defRPr sz="1200"/>
            </a:lvl1pPr>
          </a:lstStyle>
          <a:p>
            <a:fld id="{31D8CDCE-E9B3-461D-BEB2-16C439EDC7F7}" type="slidenum">
              <a:rPr lang="tr-TR" smtClean="0"/>
              <a:pPr/>
              <a:t>‹#›</a:t>
            </a:fld>
            <a:endParaRPr lang="tr-T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giri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144845354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bolum_adi">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22174678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unu_bilgileri_giris">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1935807270"/>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hoca_bilgileri_slaytı">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8" name="Metin kutusu 7"/>
          <p:cNvSpPr txBox="1"/>
          <p:nvPr userDrawn="1"/>
        </p:nvSpPr>
        <p:spPr>
          <a:xfrm>
            <a:off x="1685451" y="2081048"/>
            <a:ext cx="3599805" cy="477054"/>
          </a:xfrm>
          <a:prstGeom prst="rect">
            <a:avLst/>
          </a:prstGeom>
          <a:noFill/>
        </p:spPr>
        <p:txBody>
          <a:bodyPr wrap="square" rtlCol="0">
            <a:spAutoFit/>
          </a:bodyPr>
          <a:lstStyle/>
          <a:p>
            <a:pPr algn="just"/>
            <a:r>
              <a:rPr lang="tr-TR" sz="2500" b="1" dirty="0" smtClean="0">
                <a:solidFill>
                  <a:srgbClr val="46555E"/>
                </a:solidFill>
                <a:latin typeface="Myriad Pro" pitchFamily="34" charset="0"/>
              </a:rPr>
              <a:t>TEŞEKKÜRLER</a:t>
            </a:r>
          </a:p>
        </p:txBody>
      </p:sp>
    </p:spTree>
    <p:extLst>
      <p:ext uri="{BB962C8B-B14F-4D97-AF65-F5344CB8AC3E}">
        <p14:creationId xmlns="" xmlns:p14="http://schemas.microsoft.com/office/powerpoint/2010/main" val="48077770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Başlık ve İçerik">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354746773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İki İçerik">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53179211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Karşılaştırma">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3933417450"/>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oş">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972823635"/>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Başlık Slaydı">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149114994"/>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Bölüm Üstbilgisi">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2330467590"/>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Yalnızca Başlık">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3341421177"/>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Başlıklı İçerik">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3607757009"/>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Başlıklı Resim">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2678254764"/>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Başlık, Dikey Metin">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1009017404"/>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Dikey Başlık ve Metin">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28967195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7">
            <a:lum/>
          </a:blip>
          <a:srcRect/>
          <a:tile tx="0" ty="0" sx="100000" sy="100000" flip="none" algn="tl"/>
        </a:blip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06375"/>
            <a:ext cx="8229600" cy="857250"/>
          </a:xfrm>
          <a:prstGeom prst="rect">
            <a:avLst/>
          </a:prstGeom>
        </p:spPr>
        <p:txBody>
          <a:bodyPr vert="horz" lIns="91440" tIns="45720" rIns="91440" bIns="45720" rtlCol="0" anchor="ctr">
            <a:normAutofit/>
          </a:bodyPr>
          <a:lstStyle/>
          <a:p>
            <a:r>
              <a:rPr lang="tr-TR" smtClean="0"/>
              <a:t>Asıl başlık stili için tıklatın</a:t>
            </a:r>
            <a:endParaRPr lang="tr-TR"/>
          </a:p>
        </p:txBody>
      </p:sp>
    </p:spTree>
    <p:extLst>
      <p:ext uri="{BB962C8B-B14F-4D97-AF65-F5344CB8AC3E}">
        <p14:creationId xmlns="" xmlns:p14="http://schemas.microsoft.com/office/powerpoint/2010/main" val="2406687730"/>
      </p:ext>
    </p:extLst>
  </p:cSld>
  <p:clrMap bg1="lt1" tx1="dk1" bg2="lt2" tx2="dk2" accent1="accent1" accent2="accent2" accent3="accent3" accent4="accent4" accent5="accent5" accent6="accent6" hlink="hlink" folHlink="folHlink"/>
  <p:sldLayoutIdLst>
    <p:sldLayoutId id="2147483677" r:id="rId1"/>
    <p:sldLayoutId id="2147483691"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 id="2147483689" r:id="rId14"/>
    <p:sldLayoutId id="2147483690" r:id="rId15"/>
  </p:sldLayoutIdLst>
  <p:timing>
    <p:tnLst>
      <p:par>
        <p:cTn id="1" dur="indefinite" restart="never" nodeType="tmRoot"/>
      </p:par>
    </p:tnLst>
  </p:timing>
  <p:txStyles>
    <p:titleStyle>
      <a:lvl1pPr algn="ctr" defTabSz="914400" rtl="0" eaLnBrk="1" latinLnBrk="0" hangingPunct="1">
        <a:spcBef>
          <a:spcPct val="0"/>
        </a:spcBef>
        <a:buNone/>
        <a:defRPr sz="3000" b="1" kern="1200">
          <a:solidFill>
            <a:srgbClr val="0E3E75"/>
          </a:solidFill>
          <a:latin typeface="+mj-lt"/>
          <a:ea typeface="+mj-ea"/>
          <a:cs typeface="+mj-cs"/>
        </a:defRPr>
      </a:lvl1pPr>
    </p:titleStyle>
    <p:bodyStyle>
      <a:lvl1pPr marL="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1pPr>
      <a:lvl2pPr marL="4572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233108970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4407024" y="2499742"/>
            <a:ext cx="3744416" cy="800219"/>
          </a:xfrm>
          <a:prstGeom prst="rect">
            <a:avLst/>
          </a:prstGeom>
          <a:noFill/>
        </p:spPr>
        <p:txBody>
          <a:bodyPr wrap="square" lIns="0" rtlCol="0">
            <a:spAutoFit/>
          </a:bodyPr>
          <a:lstStyle/>
          <a:p>
            <a:r>
              <a:rPr lang="tr-TR" sz="2300" dirty="0" smtClean="0">
                <a:solidFill>
                  <a:srgbClr val="5C7381"/>
                </a:solidFill>
                <a:latin typeface="Myriad Pro" pitchFamily="34" charset="0"/>
              </a:rPr>
              <a:t>POSTA HİZMETLERİ PROGRAMI</a:t>
            </a:r>
          </a:p>
        </p:txBody>
      </p:sp>
    </p:spTree>
    <p:extLst>
      <p:ext uri="{BB962C8B-B14F-4D97-AF65-F5344CB8AC3E}">
        <p14:creationId xmlns="" xmlns:p14="http://schemas.microsoft.com/office/powerpoint/2010/main" val="107291412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428596" y="1071552"/>
            <a:ext cx="1318374" cy="307777"/>
          </a:xfrm>
          <a:prstGeom prst="rect">
            <a:avLst/>
          </a:prstGeom>
          <a:noFill/>
        </p:spPr>
        <p:txBody>
          <a:bodyPr wrap="square" rtlCol="0">
            <a:spAutoFit/>
          </a:bodyPr>
          <a:lstStyle/>
          <a:p>
            <a:pPr algn="ctr"/>
            <a:r>
              <a:rPr lang="tr-TR" sz="1400" dirty="0" err="1" smtClean="0">
                <a:solidFill>
                  <a:schemeClr val="tx2">
                    <a:lumMod val="20000"/>
                    <a:lumOff val="80000"/>
                  </a:schemeClr>
                </a:solidFill>
                <a:latin typeface="Myriad Pro" pitchFamily="34" charset="0"/>
              </a:rPr>
              <a:t>Unite</a:t>
            </a:r>
            <a:r>
              <a:rPr lang="tr-TR" sz="1400" dirty="0" smtClean="0">
                <a:solidFill>
                  <a:schemeClr val="tx2">
                    <a:lumMod val="20000"/>
                    <a:lumOff val="80000"/>
                  </a:schemeClr>
                </a:solidFill>
                <a:latin typeface="Myriad Pro" pitchFamily="34" charset="0"/>
              </a:rPr>
              <a:t> No:9</a:t>
            </a:r>
          </a:p>
        </p:txBody>
      </p:sp>
      <p:sp>
        <p:nvSpPr>
          <p:cNvPr id="3" name="Metin kutusu 2"/>
          <p:cNvSpPr txBox="1"/>
          <p:nvPr/>
        </p:nvSpPr>
        <p:spPr>
          <a:xfrm>
            <a:off x="1692275" y="2571750"/>
            <a:ext cx="3599805" cy="400110"/>
          </a:xfrm>
          <a:prstGeom prst="rect">
            <a:avLst/>
          </a:prstGeom>
          <a:noFill/>
        </p:spPr>
        <p:txBody>
          <a:bodyPr wrap="square" rtlCol="0">
            <a:spAutoFit/>
          </a:bodyPr>
          <a:lstStyle/>
          <a:p>
            <a:pPr algn="l"/>
            <a:r>
              <a:rPr lang="tr-TR" sz="2000" dirty="0" smtClean="0">
                <a:solidFill>
                  <a:srgbClr val="F5726A"/>
                </a:solidFill>
              </a:rPr>
              <a:t>Öğr. Gör. Fırat GÜLTEKİN</a:t>
            </a:r>
          </a:p>
        </p:txBody>
      </p:sp>
      <p:sp>
        <p:nvSpPr>
          <p:cNvPr id="4" name="Metin kutusu 3"/>
          <p:cNvSpPr txBox="1"/>
          <p:nvPr/>
        </p:nvSpPr>
        <p:spPr>
          <a:xfrm>
            <a:off x="1714480" y="1785932"/>
            <a:ext cx="3599805" cy="307777"/>
          </a:xfrm>
          <a:prstGeom prst="rect">
            <a:avLst/>
          </a:prstGeom>
          <a:noFill/>
        </p:spPr>
        <p:txBody>
          <a:bodyPr wrap="square" rtlCol="0">
            <a:spAutoFit/>
          </a:bodyPr>
          <a:lstStyle/>
          <a:p>
            <a:pPr algn="just"/>
            <a:r>
              <a:rPr lang="tr-TR" sz="1400" b="1" dirty="0" smtClean="0"/>
              <a:t>DIŞ TİCARETTE GİRİŞİMCİLİK</a:t>
            </a:r>
            <a:endParaRPr lang="tr-TR" sz="1400" b="1" dirty="0" smtClean="0">
              <a:solidFill>
                <a:srgbClr val="46555E"/>
              </a:solidFill>
              <a:latin typeface="Myriad Pro" pitchFamily="34" charset="0"/>
            </a:endParaRPr>
          </a:p>
        </p:txBody>
      </p:sp>
    </p:spTree>
    <p:extLst>
      <p:ext uri="{BB962C8B-B14F-4D97-AF65-F5344CB8AC3E}">
        <p14:creationId xmlns="" xmlns:p14="http://schemas.microsoft.com/office/powerpoint/2010/main" val="99754509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Dikdörtgen"/>
          <p:cNvSpPr/>
          <p:nvPr/>
        </p:nvSpPr>
        <p:spPr>
          <a:xfrm>
            <a:off x="214282" y="1142990"/>
            <a:ext cx="8501122" cy="2585323"/>
          </a:xfrm>
          <a:prstGeom prst="rect">
            <a:avLst/>
          </a:prstGeom>
        </p:spPr>
        <p:txBody>
          <a:bodyPr wrap="square">
            <a:spAutoFit/>
          </a:bodyPr>
          <a:lstStyle/>
          <a:p>
            <a:r>
              <a:rPr lang="tr-TR" dirty="0" smtClean="0"/>
              <a:t>Girişimcilik kelimesi, ekonomik yazında ilk kez 1730’larda Fransa’da yaşayan İrlandalı ekonomist Richard </a:t>
            </a:r>
            <a:r>
              <a:rPr lang="tr-TR" dirty="0" err="1" smtClean="0"/>
              <a:t>Cantillon</a:t>
            </a:r>
            <a:r>
              <a:rPr lang="tr-TR" dirty="0" smtClean="0"/>
              <a:t> tarafından kullanılmıştır. </a:t>
            </a:r>
            <a:r>
              <a:rPr lang="tr-TR" dirty="0" err="1" smtClean="0"/>
              <a:t>Cantillon’a</a:t>
            </a:r>
            <a:r>
              <a:rPr lang="tr-TR" dirty="0" smtClean="0"/>
              <a:t> göre </a:t>
            </a:r>
            <a:r>
              <a:rPr lang="tr-TR" i="1" dirty="0" smtClean="0"/>
              <a:t>girişimcilik, henüz belirginleşmemiş bir </a:t>
            </a:r>
            <a:r>
              <a:rPr lang="tr-TR" dirty="0" smtClean="0"/>
              <a:t>bedelle satılmak üzere üretim girdilerini ve hizmetlerini satın almak ve üretmek anlamına gelmektedir.</a:t>
            </a:r>
          </a:p>
          <a:p>
            <a:r>
              <a:rPr lang="tr-TR" dirty="0" err="1" smtClean="0"/>
              <a:t>Cantillon’dan</a:t>
            </a:r>
            <a:r>
              <a:rPr lang="tr-TR" dirty="0" smtClean="0"/>
              <a:t> sonra Jean </a:t>
            </a:r>
            <a:r>
              <a:rPr lang="tr-TR" dirty="0" err="1" smtClean="0"/>
              <a:t>Baptise</a:t>
            </a:r>
            <a:r>
              <a:rPr lang="tr-TR" dirty="0" smtClean="0"/>
              <a:t> Say, girişimcinin risk üstlenmesi kadar üretim girdilerini örgütleme ve yönetme niteliğine sahip olması gereği üzerinde durmuştur. A.</a:t>
            </a:r>
            <a:r>
              <a:rPr lang="tr-TR" dirty="0" err="1" smtClean="0"/>
              <a:t>Schumpeter</a:t>
            </a:r>
            <a:r>
              <a:rPr lang="tr-TR" dirty="0" smtClean="0"/>
              <a:t> ise girişimcinin yenilikçi ve dinamik olma özelliğini, ekonomik kalkınmada, insan kaynaklarının temel yapı taşlarından birisi olarak vurgulamış, girişimciyi toplumda değişimi yaratacak kişi olarak görmüştür.</a:t>
            </a:r>
            <a:endParaRPr lang="tr-TR" b="1"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Dikdörtgen"/>
          <p:cNvSpPr/>
          <p:nvPr/>
        </p:nvSpPr>
        <p:spPr>
          <a:xfrm>
            <a:off x="214282" y="1142990"/>
            <a:ext cx="8501122" cy="2862322"/>
          </a:xfrm>
          <a:prstGeom prst="rect">
            <a:avLst/>
          </a:prstGeom>
        </p:spPr>
        <p:txBody>
          <a:bodyPr wrap="square">
            <a:spAutoFit/>
          </a:bodyPr>
          <a:lstStyle/>
          <a:p>
            <a:r>
              <a:rPr lang="tr-TR" dirty="0" smtClean="0"/>
              <a:t>18.yüzyıldan günümüze kadar girişimcilik çeşitli evrelerden geçmiştir. Girişimciliği karar verici rolü ile öne çıkaran </a:t>
            </a:r>
            <a:r>
              <a:rPr lang="tr-TR" dirty="0" err="1" smtClean="0"/>
              <a:t>Cantillon</a:t>
            </a:r>
            <a:r>
              <a:rPr lang="tr-TR" dirty="0" smtClean="0"/>
              <a:t>- Say-</a:t>
            </a:r>
            <a:r>
              <a:rPr lang="tr-TR" dirty="0" err="1" smtClean="0"/>
              <a:t>Schumpeter’e</a:t>
            </a:r>
            <a:r>
              <a:rPr lang="tr-TR" dirty="0" smtClean="0"/>
              <a:t> kadar uzanan düşünsel evrim çizgisi, hâkim ekonomi konusundaki </a:t>
            </a:r>
            <a:r>
              <a:rPr lang="tr-TR" dirty="0" err="1" smtClean="0"/>
              <a:t>Neoklasik</a:t>
            </a:r>
            <a:r>
              <a:rPr lang="tr-TR" dirty="0" smtClean="0"/>
              <a:t> ekonomi içinde başlarda yaygın bir kabul görmemiştir. 20. yüzyılın başlarında yayınlanan </a:t>
            </a:r>
            <a:r>
              <a:rPr lang="tr-TR" i="1" dirty="0" err="1" smtClean="0"/>
              <a:t>The</a:t>
            </a:r>
            <a:r>
              <a:rPr lang="tr-TR" i="1" dirty="0" smtClean="0"/>
              <a:t> </a:t>
            </a:r>
            <a:r>
              <a:rPr lang="tr-TR" i="1" dirty="0" err="1" smtClean="0"/>
              <a:t>Theory</a:t>
            </a:r>
            <a:r>
              <a:rPr lang="tr-TR" i="1" dirty="0" smtClean="0"/>
              <a:t> of </a:t>
            </a:r>
            <a:r>
              <a:rPr lang="tr-TR" i="1" dirty="0" err="1" smtClean="0"/>
              <a:t>Economic</a:t>
            </a:r>
            <a:endParaRPr lang="tr-TR" i="1" dirty="0" smtClean="0"/>
          </a:p>
          <a:p>
            <a:r>
              <a:rPr lang="tr-TR" i="1" dirty="0" err="1" smtClean="0"/>
              <a:t>Development</a:t>
            </a:r>
            <a:r>
              <a:rPr lang="tr-TR" i="1" dirty="0" smtClean="0"/>
              <a:t> (İktisadi Kalkınma Teorisi) adlı eseri ile </a:t>
            </a:r>
            <a:r>
              <a:rPr lang="tr-TR" i="1" dirty="0" err="1" smtClean="0"/>
              <a:t>Schumpeter</a:t>
            </a:r>
            <a:r>
              <a:rPr lang="tr-TR" i="1" dirty="0" smtClean="0"/>
              <a:t>, girişimcilik kavramının ekonomi </a:t>
            </a:r>
            <a:r>
              <a:rPr lang="tr-TR" dirty="0" smtClean="0"/>
              <a:t>teorisine katılmasına önemli katkıda bulunmuştur. </a:t>
            </a:r>
            <a:r>
              <a:rPr lang="tr-TR" dirty="0" err="1" smtClean="0"/>
              <a:t>Schumpeter’e</a:t>
            </a:r>
            <a:r>
              <a:rPr lang="tr-TR" dirty="0" smtClean="0"/>
              <a:t> göre girişimcilik sadece bilinen üretim faktörlerini bir araya getirme göreviyle sınırlı değildir. Aynı zamanda yenilik yapma özelliğine de sahip olması gerektiğini savunmuştur. Girişimci karar alan, beklentiler oluşturan, belirsizliklerle karşılaşan, </a:t>
            </a:r>
            <a:r>
              <a:rPr lang="de-DE" dirty="0" err="1" smtClean="0"/>
              <a:t>zorlukların</a:t>
            </a:r>
            <a:r>
              <a:rPr lang="de-DE" dirty="0" smtClean="0"/>
              <a:t> </a:t>
            </a:r>
            <a:r>
              <a:rPr lang="de-DE" dirty="0" err="1" smtClean="0"/>
              <a:t>üstesinden</a:t>
            </a:r>
            <a:r>
              <a:rPr lang="de-DE" dirty="0" smtClean="0"/>
              <a:t> </a:t>
            </a:r>
            <a:r>
              <a:rPr lang="de-DE" dirty="0" err="1" smtClean="0"/>
              <a:t>gelmek</a:t>
            </a:r>
            <a:r>
              <a:rPr lang="de-DE" dirty="0" smtClean="0"/>
              <a:t> </a:t>
            </a:r>
            <a:r>
              <a:rPr lang="de-DE" dirty="0" err="1" smtClean="0"/>
              <a:t>isteyen</a:t>
            </a:r>
            <a:r>
              <a:rPr lang="de-DE" dirty="0" smtClean="0"/>
              <a:t> </a:t>
            </a:r>
            <a:r>
              <a:rPr lang="de-DE" dirty="0" err="1" smtClean="0"/>
              <a:t>kişidir</a:t>
            </a:r>
            <a:r>
              <a:rPr lang="de-DE" dirty="0" smtClean="0"/>
              <a:t>.</a:t>
            </a:r>
            <a:endParaRPr lang="tr-TR" b="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Dikdörtgen"/>
          <p:cNvSpPr/>
          <p:nvPr/>
        </p:nvSpPr>
        <p:spPr>
          <a:xfrm>
            <a:off x="0" y="642924"/>
            <a:ext cx="9144000" cy="3970318"/>
          </a:xfrm>
          <a:prstGeom prst="rect">
            <a:avLst/>
          </a:prstGeom>
        </p:spPr>
        <p:txBody>
          <a:bodyPr wrap="square">
            <a:spAutoFit/>
          </a:bodyPr>
          <a:lstStyle/>
          <a:p>
            <a:r>
              <a:rPr lang="tr-TR" b="1" dirty="0" smtClean="0"/>
              <a:t>Girişimcinin Özellikleri</a:t>
            </a:r>
          </a:p>
          <a:p>
            <a:r>
              <a:rPr lang="tr-TR" dirty="0" smtClean="0"/>
              <a:t>Girişimcilerin en bilinen iki özelliği vardır. Bunlardan birincisi, bir girişimcinin daima, başkalarının</a:t>
            </a:r>
          </a:p>
          <a:p>
            <a:r>
              <a:rPr lang="tr-TR" dirty="0" smtClean="0"/>
              <a:t>baktığı ama göremediği fırsatları görüp, bunları birer iş fikrine dönüştürebilmesidir. Diğeri ise,</a:t>
            </a:r>
          </a:p>
          <a:p>
            <a:r>
              <a:rPr lang="tr-TR" dirty="0" smtClean="0"/>
              <a:t>girişimcinin daima risk almaya yatkınlığının olmasıdır. Girişimcinin bu en bilinen iki özelliği dışında özellikle son yıllarda girişimcinin temel özelliklerinin saptanmasına yönelik çok sayıda araştırma yapılmıştır. Bu araştırmalarda, girişimcilik anlamında başarılı yada başarısız olmuş kişilerde yer almaktadır. Bahsedilen araştırmalarda aralarında iflas edenler, alanında tanınmış iş sahipleri olanlar,</a:t>
            </a:r>
          </a:p>
          <a:p>
            <a:r>
              <a:rPr lang="tr-TR" dirty="0" smtClean="0"/>
              <a:t>ancak üç yada dört denemeden sonra başarıyı yakalayabilmiş girişimciler bile vardır. Yukarıda bahsedilen tüm bu araştırmalar incelendiğinde, kesin olarak girişimcilerin tamamının aynı özelliklere sahip olamayacakları sonucu çıkmaktadır. Bu görüşü destekleyen unsurlar ise, ülkesel, toplumsal, ekonomik ve kültürel farklılıklardır. Bahsedilen araştırmalarda yer alan ve aşağıda ortak paydalarda buluşulan genel</a:t>
            </a:r>
          </a:p>
          <a:p>
            <a:r>
              <a:rPr lang="tr-TR" dirty="0" smtClean="0"/>
              <a:t>girişimci özellikleri şunlardır:</a:t>
            </a:r>
            <a:endParaRPr lang="tr-T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Dikdörtgen"/>
          <p:cNvSpPr/>
          <p:nvPr/>
        </p:nvSpPr>
        <p:spPr>
          <a:xfrm>
            <a:off x="0" y="857238"/>
            <a:ext cx="9144000" cy="2585323"/>
          </a:xfrm>
          <a:prstGeom prst="rect">
            <a:avLst/>
          </a:prstGeom>
        </p:spPr>
        <p:txBody>
          <a:bodyPr wrap="square">
            <a:spAutoFit/>
          </a:bodyPr>
          <a:lstStyle/>
          <a:p>
            <a:r>
              <a:rPr lang="tr-TR" dirty="0" smtClean="0"/>
              <a:t>• </a:t>
            </a:r>
            <a:r>
              <a:rPr lang="tr-TR" i="1" dirty="0" smtClean="0"/>
              <a:t>Kabul edilebilir riskleri göze alma: Risk almasını bilmeyen bir girişimci, hiçbir zaman iş</a:t>
            </a:r>
          </a:p>
          <a:p>
            <a:r>
              <a:rPr lang="tr-TR" dirty="0" smtClean="0"/>
              <a:t>hacmini büyüterek, büyük pazarlara açılamaz.</a:t>
            </a:r>
          </a:p>
          <a:p>
            <a:r>
              <a:rPr lang="tr-TR" dirty="0" smtClean="0"/>
              <a:t>• </a:t>
            </a:r>
            <a:r>
              <a:rPr lang="tr-TR" i="1" dirty="0" smtClean="0"/>
              <a:t>Yenilikçi olması: Yenilik girişimcilikte çok önemlidir; ama kendiliğinden ortaya çıkmaz.</a:t>
            </a:r>
          </a:p>
          <a:p>
            <a:r>
              <a:rPr lang="tr-TR" dirty="0" smtClean="0"/>
              <a:t>Girişimcinin yenilikçi bir anlayışa ve bunu gerçekleştirebilecek yeteneklere sahip olması gerekir.</a:t>
            </a:r>
          </a:p>
          <a:p>
            <a:r>
              <a:rPr lang="tr-TR" dirty="0" smtClean="0"/>
              <a:t>• </a:t>
            </a:r>
            <a:r>
              <a:rPr lang="tr-TR" i="1" dirty="0" smtClean="0"/>
              <a:t>Kendine güvenirlik: Girişimci inisiyatif kullanmaktan hiçbir zaman kaçınmamalıdır.</a:t>
            </a:r>
          </a:p>
          <a:p>
            <a:r>
              <a:rPr lang="tr-TR" dirty="0" smtClean="0"/>
              <a:t>• </a:t>
            </a:r>
            <a:r>
              <a:rPr lang="tr-TR" i="1" dirty="0" smtClean="0"/>
              <a:t>Planlı hareket etme: Girişimci zamana egemen olmazsa, zaman ona egemen olur. O zamanın</a:t>
            </a:r>
          </a:p>
          <a:p>
            <a:r>
              <a:rPr lang="tr-TR" dirty="0" smtClean="0"/>
              <a:t>çırağı değil, ustası olmalıdır.</a:t>
            </a:r>
          </a:p>
          <a:p>
            <a:r>
              <a:rPr lang="tr-TR" dirty="0" smtClean="0"/>
              <a:t>• </a:t>
            </a:r>
            <a:r>
              <a:rPr lang="tr-TR" i="1" dirty="0" smtClean="0"/>
              <a:t>İleriyi görme: Girişimci gelecek günleri, geçen günlerden daha üretken nasıl kılması gerektiğini</a:t>
            </a:r>
          </a:p>
          <a:p>
            <a:r>
              <a:rPr lang="tr-TR" dirty="0" smtClean="0"/>
              <a:t>bilebilen insandır.</a:t>
            </a:r>
            <a:endParaRPr lang="tr-T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Dikdörtgen"/>
          <p:cNvSpPr/>
          <p:nvPr/>
        </p:nvSpPr>
        <p:spPr>
          <a:xfrm>
            <a:off x="0" y="785800"/>
            <a:ext cx="9144000" cy="2862322"/>
          </a:xfrm>
          <a:prstGeom prst="rect">
            <a:avLst/>
          </a:prstGeom>
        </p:spPr>
        <p:txBody>
          <a:bodyPr wrap="square">
            <a:spAutoFit/>
          </a:bodyPr>
          <a:lstStyle/>
          <a:p>
            <a:r>
              <a:rPr lang="tr-TR" dirty="0" smtClean="0"/>
              <a:t>• </a:t>
            </a:r>
            <a:r>
              <a:rPr lang="tr-TR" i="1" dirty="0" smtClean="0"/>
              <a:t>Üretkenlik: Girişimci, üretkenliğin olmadığı yerde, girişimcilikten söz edilemeyeceğini</a:t>
            </a:r>
          </a:p>
          <a:p>
            <a:r>
              <a:rPr lang="tr-TR" dirty="0" smtClean="0"/>
              <a:t>bilmelidir.</a:t>
            </a:r>
          </a:p>
          <a:p>
            <a:r>
              <a:rPr lang="tr-TR" dirty="0" smtClean="0"/>
              <a:t>• </a:t>
            </a:r>
            <a:r>
              <a:rPr lang="tr-TR" i="1" dirty="0" smtClean="0"/>
              <a:t>Sorunları hızlı şekilde çözebilme: Girişimcinin dünyasında soruna kesinlikle yer yoktur.</a:t>
            </a:r>
          </a:p>
          <a:p>
            <a:r>
              <a:rPr lang="tr-TR" dirty="0" smtClean="0"/>
              <a:t>Sorunların en kısa sürede çözümlenmediği yerde üretim olmaz.</a:t>
            </a:r>
          </a:p>
          <a:p>
            <a:r>
              <a:rPr lang="tr-TR" dirty="0" smtClean="0"/>
              <a:t>• </a:t>
            </a:r>
            <a:r>
              <a:rPr lang="tr-TR" i="1" dirty="0" smtClean="0"/>
              <a:t>Liderlik yeteneği: Girişimci ordu gibi değil, orkestra gibi örgütlenmesini bilmeli ve ekip</a:t>
            </a:r>
          </a:p>
          <a:p>
            <a:r>
              <a:rPr lang="tr-TR" dirty="0" smtClean="0"/>
              <a:t>çalışmasına yatkın olmalıdır.</a:t>
            </a:r>
          </a:p>
          <a:p>
            <a:r>
              <a:rPr lang="tr-TR" dirty="0" smtClean="0"/>
              <a:t>• </a:t>
            </a:r>
            <a:r>
              <a:rPr lang="tr-TR" i="1" dirty="0" smtClean="0"/>
              <a:t>Çalışkanlık: Çalışkan olmayan bir girişimci, en büyük zenginlik kaynağı verimliliği artıramaz.</a:t>
            </a:r>
          </a:p>
          <a:p>
            <a:r>
              <a:rPr lang="tr-TR" dirty="0" smtClean="0"/>
              <a:t>• </a:t>
            </a:r>
            <a:r>
              <a:rPr lang="tr-TR" i="1" dirty="0" smtClean="0"/>
              <a:t>İletişim yeteneği: İletişim yeteneği kuvvetli olmayan bir girişimcinin, neleri ve nasıl yapacağını</a:t>
            </a:r>
          </a:p>
          <a:p>
            <a:r>
              <a:rPr lang="tr-TR" dirty="0" smtClean="0"/>
              <a:t>konusunda çalıştığı kişileri doğru şekilde aydınlatamayacağı ve bu nedenle işlerin istenilmediği</a:t>
            </a:r>
          </a:p>
          <a:p>
            <a:r>
              <a:rPr lang="tr-TR" dirty="0" smtClean="0"/>
              <a:t>şekilde gitmesine neden olacağı açıktır.</a:t>
            </a:r>
            <a:endParaRPr lang="tr-T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Dikdörtgen"/>
          <p:cNvSpPr/>
          <p:nvPr/>
        </p:nvSpPr>
        <p:spPr>
          <a:xfrm>
            <a:off x="0" y="857238"/>
            <a:ext cx="9144000" cy="3416320"/>
          </a:xfrm>
          <a:prstGeom prst="rect">
            <a:avLst/>
          </a:prstGeom>
        </p:spPr>
        <p:txBody>
          <a:bodyPr wrap="square">
            <a:spAutoFit/>
          </a:bodyPr>
          <a:lstStyle/>
          <a:p>
            <a:r>
              <a:rPr lang="tr-TR" dirty="0" smtClean="0"/>
              <a:t>Yukarıda sıralanan özellikler girişimcide bulunması gereken genel özelliklerdir. Girişimci kişi bu</a:t>
            </a:r>
          </a:p>
          <a:p>
            <a:r>
              <a:rPr lang="tr-TR" dirty="0" smtClean="0"/>
              <a:t>özelliklerin bazılarına önem verip bazılarına ise fazla önem vermeyebilir. İşletmelerin başarısını etkileyen pek çok farklı girişimci özelliği mevcuttur.</a:t>
            </a:r>
          </a:p>
          <a:p>
            <a:endParaRPr lang="tr-TR" dirty="0" smtClean="0"/>
          </a:p>
          <a:p>
            <a:r>
              <a:rPr lang="tr-TR" dirty="0" smtClean="0"/>
              <a:t>Girişimci kişilerin yukarıda sıralanan genel özellikleri dikkate alındığında dünyadaki girişimcilerin en genel ortak özellikleri; daha önceden de belirtildiği gibi başkalarının baktığı fakat göremediği fırsatları görüp onları birer iş fikrine dönüştürebilmesi ve risk almaya yatkın cesaretleridir.</a:t>
            </a:r>
          </a:p>
          <a:p>
            <a:r>
              <a:rPr lang="tr-TR" dirty="0" smtClean="0"/>
              <a:t>İlk çalışmalarda girişimciliğin odak noktasını girişimcilerin kişisel özellikleri oluşturmaktaydı; fakat</a:t>
            </a:r>
          </a:p>
          <a:p>
            <a:r>
              <a:rPr lang="tr-TR" dirty="0" smtClean="0"/>
              <a:t>geçtiğimiz yıllarda ortaklıklar kurma, küresel etkiler, uluslararası girişimcilik ve insan kaynakları gibi konular da girişimcilik araştırmalarına dâhil edilmiştir. Girişimcilerin başarısını artırmada ve çalışma alanı olarak girişimciliği geliştirmede bir araç olarak kullanılabilecek ortak bir bakış açısı sağlanması gerekmektedir.</a:t>
            </a:r>
            <a:endParaRPr lang="tr-T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Dikdörtgen"/>
          <p:cNvSpPr/>
          <p:nvPr/>
        </p:nvSpPr>
        <p:spPr>
          <a:xfrm>
            <a:off x="0" y="857238"/>
            <a:ext cx="9144000" cy="2862322"/>
          </a:xfrm>
          <a:prstGeom prst="rect">
            <a:avLst/>
          </a:prstGeom>
        </p:spPr>
        <p:txBody>
          <a:bodyPr wrap="square">
            <a:spAutoFit/>
          </a:bodyPr>
          <a:lstStyle/>
          <a:p>
            <a:r>
              <a:rPr lang="tr-TR" b="1" dirty="0" smtClean="0"/>
              <a:t>GİRİŞİMCİLERİ GİRİŞİMCİ OLMAYA İTEN FAKTÖRLER</a:t>
            </a:r>
          </a:p>
          <a:p>
            <a:r>
              <a:rPr lang="tr-TR" dirty="0" smtClean="0"/>
              <a:t>Girişimde bulunmak kişisel farklılıkların ortaya konduğu bir olay olarak kabul edilmekle birlikte, içinde yaşanılan olaylar da bir kimsenin daha aktif bir girişimci olmasına veya olmamasına neden</a:t>
            </a:r>
          </a:p>
          <a:p>
            <a:r>
              <a:rPr lang="tr-TR" dirty="0" smtClean="0"/>
              <a:t>olabilmektedir. Girişimcileri girişimci olmaya iten faktörlere bakıldığında ise, karşımıza on bir adet değer çıkmaktadır. Bu değerler ise şöyle sıralanmıştır:</a:t>
            </a:r>
          </a:p>
          <a:p>
            <a:r>
              <a:rPr lang="tr-TR" dirty="0" smtClean="0"/>
              <a:t>• Kabul görme ihtiyacı,</a:t>
            </a:r>
          </a:p>
          <a:p>
            <a:r>
              <a:rPr lang="tr-TR" dirty="0" smtClean="0"/>
              <a:t>• Gelir elde etme aracı olarak görülmesi,</a:t>
            </a:r>
          </a:p>
          <a:p>
            <a:r>
              <a:rPr lang="tr-TR" dirty="0" smtClean="0"/>
              <a:t>• Kendini geliştirme aracı olarak görülmesi,</a:t>
            </a:r>
          </a:p>
          <a:p>
            <a:r>
              <a:rPr lang="tr-TR" dirty="0" smtClean="0"/>
              <a:t>• Bağımsız olma isteği,</a:t>
            </a:r>
          </a:p>
          <a:p>
            <a:r>
              <a:rPr lang="tr-TR" dirty="0" smtClean="0"/>
              <a:t>• Toplumu geliştirme isteği,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Dikdörtgen"/>
          <p:cNvSpPr/>
          <p:nvPr/>
        </p:nvSpPr>
        <p:spPr>
          <a:xfrm>
            <a:off x="0" y="1000114"/>
            <a:ext cx="9144000" cy="1754326"/>
          </a:xfrm>
          <a:prstGeom prst="rect">
            <a:avLst/>
          </a:prstGeom>
        </p:spPr>
        <p:txBody>
          <a:bodyPr wrap="square">
            <a:spAutoFit/>
          </a:bodyPr>
          <a:lstStyle/>
          <a:p>
            <a:r>
              <a:rPr lang="fi-FI" dirty="0" smtClean="0"/>
              <a:t>• Kendi kendinin patronu olma isteği,</a:t>
            </a:r>
          </a:p>
          <a:p>
            <a:r>
              <a:rPr lang="tr-TR" dirty="0" smtClean="0"/>
              <a:t>• Manevi kazanımlar elde etme isteği,</a:t>
            </a:r>
          </a:p>
          <a:p>
            <a:r>
              <a:rPr lang="tr-TR" dirty="0" smtClean="0"/>
              <a:t>• Kendi geleceğini kendi karar ve çabası ile şekillendirme isteği,</a:t>
            </a:r>
          </a:p>
          <a:p>
            <a:r>
              <a:rPr lang="tr-TR" dirty="0" smtClean="0"/>
              <a:t>• Bağımsız ya da esnek bir iş ortamına sahip olma isteği,</a:t>
            </a:r>
          </a:p>
          <a:p>
            <a:r>
              <a:rPr lang="tr-TR" dirty="0" smtClean="0"/>
              <a:t>• İş fırsatlarını değerlendirme isteği,</a:t>
            </a:r>
          </a:p>
          <a:p>
            <a:r>
              <a:rPr lang="tr-TR" dirty="0" smtClean="0"/>
              <a:t>• Bir çıkış yolu olarak görülmesi.</a:t>
            </a:r>
            <a:endParaRPr lang="tr-T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Dikdörtgen"/>
          <p:cNvSpPr/>
          <p:nvPr/>
        </p:nvSpPr>
        <p:spPr>
          <a:xfrm>
            <a:off x="0" y="857238"/>
            <a:ext cx="9144000" cy="2862322"/>
          </a:xfrm>
          <a:prstGeom prst="rect">
            <a:avLst/>
          </a:prstGeom>
        </p:spPr>
        <p:txBody>
          <a:bodyPr wrap="square">
            <a:spAutoFit/>
          </a:bodyPr>
          <a:lstStyle/>
          <a:p>
            <a:r>
              <a:rPr lang="tr-TR" dirty="0" smtClean="0"/>
              <a:t>Bazı insanlar kendi kendisinin patronu olmak, başkalarından emir alarak çalışmamak için</a:t>
            </a:r>
          </a:p>
          <a:p>
            <a:r>
              <a:rPr lang="tr-TR" dirty="0" smtClean="0"/>
              <a:t>girişimciliğe yönelir. Bazıları ise mevcut iş seçeneklerinin verdiği maddi-manevi kazanımlardan daha fazlasına ulaşmak için girişimciliği seçmektedir. Bunlara; kendi geleceğini kendi karar ve çabaları ile şekillendirmek isteyen bağımsız ya da esnek bir iş ortamına sahip olmak isteyenler de eklenebilir. Kişileri girişimci olmaya iten diğer bir faktör ise, iş fırsatlarını değerlendirmek istemeleridir. Bazı durumlarda ise yaşam koşulları insanları girişimciliğe itmektedir. Kendi işini kurmak dışında hayatını kazanma seçenekleri sınırlı olanlar ile emekli vb. gruplarda olduğu gibi iş kurarak daha çok maddi-manevi tatmin  sağlama çabası içerisinde olanlar da bu gruba dâhil edilebilir. Kendi işini kuran girişimciler, bu zorlu sürecin sonunda kendileri ve etrafındakiler adına bir takım ödüller alırlar. </a:t>
            </a:r>
            <a:endParaRPr lang="tr-T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Dikdörtgen"/>
          <p:cNvSpPr/>
          <p:nvPr/>
        </p:nvSpPr>
        <p:spPr>
          <a:xfrm>
            <a:off x="0" y="857238"/>
            <a:ext cx="9144000" cy="2308324"/>
          </a:xfrm>
          <a:prstGeom prst="rect">
            <a:avLst/>
          </a:prstGeom>
        </p:spPr>
        <p:txBody>
          <a:bodyPr wrap="square">
            <a:spAutoFit/>
          </a:bodyPr>
          <a:lstStyle/>
          <a:p>
            <a:r>
              <a:rPr lang="tr-TR" dirty="0" smtClean="0"/>
              <a:t>Ayrıca oluşturduğu artı değer ile içinde bulunduğu topluma fayda sağlarlar. Kendi görüş ve planlarına uygun olarak çalışma olanağı bulurlar ve kendi başına başarmanın manevi tatminine ulaşırlar. Bağımsız çalışma ortamına sahip olmak isteyenlerde girişimci olmak isteyebilirler. Kendi geleceğini kendi çalışma isteği ve çabası ile şekillendirmek isteyenlerde girişimcilik kavramına kendilerini yakın görmektedirler. Kısacası, girişimci kişiler iş hayatının zorluklarına katlanabilecek güce sahip, risk almaya yatkın, faaliyet alanlarında daha</a:t>
            </a:r>
          </a:p>
          <a:p>
            <a:r>
              <a:rPr lang="tr-TR" dirty="0" smtClean="0"/>
              <a:t>profesyonel davrandıkları ve amaçlarına ulaşmada daha fazla motivasyona sahip oldukları kabul edilen kişilerdir.</a:t>
            </a:r>
            <a:endParaRPr lang="tr-T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Dikdörtgen"/>
          <p:cNvSpPr/>
          <p:nvPr/>
        </p:nvSpPr>
        <p:spPr>
          <a:xfrm>
            <a:off x="0" y="714362"/>
            <a:ext cx="9144000" cy="3139321"/>
          </a:xfrm>
          <a:prstGeom prst="rect">
            <a:avLst/>
          </a:prstGeom>
        </p:spPr>
        <p:txBody>
          <a:bodyPr wrap="square">
            <a:spAutoFit/>
          </a:bodyPr>
          <a:lstStyle/>
          <a:p>
            <a:r>
              <a:rPr lang="tr-TR" b="1" dirty="0" smtClean="0"/>
              <a:t>Başarılı Bir Girişimci Olmak İçin Gereken Özellikler</a:t>
            </a:r>
          </a:p>
          <a:p>
            <a:r>
              <a:rPr lang="tr-TR" dirty="0" smtClean="0"/>
              <a:t>Sadece doğuştan gelen bazı özelliklerde başarılı bir girişimci olunamayacağı açıktır. Bu noktada, iyi bir</a:t>
            </a:r>
          </a:p>
          <a:p>
            <a:r>
              <a:rPr lang="tr-TR" dirty="0" smtClean="0"/>
              <a:t>girişimci olmak için yapılması gerekenler aşağıda verilmiştir.</a:t>
            </a:r>
          </a:p>
          <a:p>
            <a:r>
              <a:rPr lang="tr-TR" dirty="0" smtClean="0"/>
              <a:t>• Girişimcilikte deneyim ve bilgi faktörleri son derece önemlidir. Bilgi ve deneyim bir girişimcide</a:t>
            </a:r>
          </a:p>
          <a:p>
            <a:r>
              <a:rPr lang="tr-TR" dirty="0" smtClean="0"/>
              <a:t>mutlaka olması gereken özelliklerdir. Zamanla iş yürürken bu deneyimler ve öğrenimler hızlı bir</a:t>
            </a:r>
          </a:p>
          <a:p>
            <a:r>
              <a:rPr lang="tr-TR" dirty="0" smtClean="0"/>
              <a:t>şekilde artar ve hata yapıldıkça ya da tam tersi başarıya ulaşıldıkça deneyimlerin değeri çok</a:t>
            </a:r>
          </a:p>
          <a:p>
            <a:r>
              <a:rPr lang="tr-TR" dirty="0" smtClean="0"/>
              <a:t>güçlenmektedir.</a:t>
            </a:r>
          </a:p>
          <a:p>
            <a:r>
              <a:rPr lang="tr-TR" dirty="0" smtClean="0"/>
              <a:t>• Girişimcinin asıl amacı kârdır ve ne var ki zarar etme riskinin de sahibidir. İkisi arasındaki</a:t>
            </a:r>
          </a:p>
          <a:p>
            <a:r>
              <a:rPr lang="tr-TR" dirty="0" smtClean="0"/>
              <a:t>gelgitler arasında kaybolmadan doğru yola çıkabilen kişi iyi bir girişimcidir.</a:t>
            </a:r>
          </a:p>
          <a:p>
            <a:r>
              <a:rPr lang="tr-TR" dirty="0" smtClean="0"/>
              <a:t>• İşlerin kötü gittiği anlarda bile yılmadan kriz yönetimi yaparak ayakta kalmayı başarabilmelidir.</a:t>
            </a:r>
            <a:endParaRPr lang="tr-T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Dikdörtgen"/>
          <p:cNvSpPr/>
          <p:nvPr/>
        </p:nvSpPr>
        <p:spPr>
          <a:xfrm>
            <a:off x="0" y="928676"/>
            <a:ext cx="9286908" cy="2862322"/>
          </a:xfrm>
          <a:prstGeom prst="rect">
            <a:avLst/>
          </a:prstGeom>
        </p:spPr>
        <p:txBody>
          <a:bodyPr wrap="square">
            <a:spAutoFit/>
          </a:bodyPr>
          <a:lstStyle/>
          <a:p>
            <a:r>
              <a:rPr lang="tr-TR" dirty="0" smtClean="0"/>
              <a:t>• Hem iyi bir çalışan hem iyi bir yönetici, hem iyi bir patron olmalıdır.</a:t>
            </a:r>
          </a:p>
          <a:p>
            <a:r>
              <a:rPr lang="tr-TR" dirty="0" smtClean="0"/>
              <a:t>• Gerektiğinde operasyonu da yüklenmeli, sorunlar karşısında çözümcü olabilmelidir.</a:t>
            </a:r>
          </a:p>
          <a:p>
            <a:r>
              <a:rPr lang="tr-TR" dirty="0" smtClean="0"/>
              <a:t>• Girişimci daha işine başlamadan önce belki fikir aşamasındayken iyi bir fizibilite ve iş planı</a:t>
            </a:r>
          </a:p>
          <a:p>
            <a:r>
              <a:rPr lang="tr-TR" dirty="0" smtClean="0"/>
              <a:t>yapmalı, sermayesini doğru belirlemeli, öngörüsünü doğru planlamalıdır.</a:t>
            </a:r>
          </a:p>
          <a:p>
            <a:r>
              <a:rPr lang="tr-TR" dirty="0" smtClean="0"/>
              <a:t>• Girişimcinin hedefleyeceği gelir oranı, kurduğu işin sermaye yapısına bağlıdır.</a:t>
            </a:r>
          </a:p>
          <a:p>
            <a:r>
              <a:rPr lang="tr-TR" dirty="0" smtClean="0"/>
              <a:t>• Özellikle finans durumu akışı, gelir-gider hesabını iyi yapmalıdır. Bu hesabı yaparken doğru</a:t>
            </a:r>
          </a:p>
          <a:p>
            <a:r>
              <a:rPr lang="tr-TR" dirty="0" smtClean="0"/>
              <a:t>öngörüler de bulunabilmelidir.</a:t>
            </a:r>
          </a:p>
          <a:p>
            <a:r>
              <a:rPr lang="tr-TR" dirty="0" smtClean="0"/>
              <a:t>• Girişimci öncelikle işin gerekliliklerini yapmak durumundadır. Personeline, hizmet aldığı</a:t>
            </a:r>
          </a:p>
          <a:p>
            <a:r>
              <a:rPr lang="tr-TR" dirty="0" smtClean="0"/>
              <a:t>kuruluşlara, devlete olan ödemelerine önem vermek durumundadır. Kazancı daha geri planda</a:t>
            </a:r>
          </a:p>
          <a:p>
            <a:r>
              <a:rPr lang="tr-TR" dirty="0" smtClean="0"/>
              <a:t>olmalıdır. Önce işin varlığının korunması sonra kazanç temel kuraldır.</a:t>
            </a:r>
            <a:endParaRPr lang="tr-T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Dikdörtgen"/>
          <p:cNvSpPr/>
          <p:nvPr/>
        </p:nvSpPr>
        <p:spPr>
          <a:xfrm>
            <a:off x="0" y="785800"/>
            <a:ext cx="9144000" cy="2862322"/>
          </a:xfrm>
          <a:prstGeom prst="rect">
            <a:avLst/>
          </a:prstGeom>
        </p:spPr>
        <p:txBody>
          <a:bodyPr wrap="square">
            <a:spAutoFit/>
          </a:bodyPr>
          <a:lstStyle/>
          <a:p>
            <a:r>
              <a:rPr lang="tr-TR" dirty="0" smtClean="0"/>
              <a:t>• Her girişim, işin ölçeğinden bağımsız olarak iş hayatında önemli bir yer tutmaktadır. İşin</a:t>
            </a:r>
          </a:p>
          <a:p>
            <a:r>
              <a:rPr lang="tr-TR" dirty="0" smtClean="0"/>
              <a:t>büyüklüğü ne kadar farklı olursa olsun ortada bir kuruluş vardır ve hem özel sektörle hem de</a:t>
            </a:r>
          </a:p>
          <a:p>
            <a:r>
              <a:rPr lang="tr-TR" dirty="0" smtClean="0"/>
              <a:t>kamu sektörüyle iyi ilişkiler kurulmalıdır.</a:t>
            </a:r>
          </a:p>
          <a:p>
            <a:r>
              <a:rPr lang="tr-TR" dirty="0" smtClean="0"/>
              <a:t>• Girişimci kendi işini kurarken belirli düzeyde bilgi ve deneyim sahibi olmalıdır. Sahip olunan</a:t>
            </a:r>
          </a:p>
          <a:p>
            <a:r>
              <a:rPr lang="tr-TR" dirty="0" smtClean="0"/>
              <a:t>bilgi ve deneyimler kendi işini yürütürken hızla artmaktadır.</a:t>
            </a:r>
          </a:p>
          <a:p>
            <a:r>
              <a:rPr lang="tr-TR" dirty="0" smtClean="0"/>
              <a:t>• Girişimci için "kendine güven" büyük bir silahtır. İş hayatının içinde başarılı olundukça bu</a:t>
            </a:r>
          </a:p>
          <a:p>
            <a:r>
              <a:rPr lang="tr-TR" dirty="0" smtClean="0"/>
              <a:t>güven giderek artmaktadır.</a:t>
            </a:r>
          </a:p>
          <a:p>
            <a:r>
              <a:rPr lang="tr-TR" dirty="0" smtClean="0"/>
              <a:t>• Girişimci kendi işini kurarken tüm ön hazırlık ve programlardan daha da öncesinde kendini</a:t>
            </a:r>
          </a:p>
          <a:p>
            <a:r>
              <a:rPr lang="tr-TR" dirty="0" smtClean="0"/>
              <a:t>sorumlu hissetmelidir. İşe başlamadan önce yapılan tüm çalışmalarda kendisini sorumlu</a:t>
            </a:r>
          </a:p>
          <a:p>
            <a:r>
              <a:rPr lang="tr-TR" dirty="0" smtClean="0"/>
              <a:t>hissetmeli ve sonrasında da bu sorumluluk bilinci devam etmelidir.</a:t>
            </a:r>
            <a:endParaRPr lang="tr-T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Dikdörtgen"/>
          <p:cNvSpPr/>
          <p:nvPr/>
        </p:nvSpPr>
        <p:spPr>
          <a:xfrm>
            <a:off x="0" y="785800"/>
            <a:ext cx="9144000" cy="2308324"/>
          </a:xfrm>
          <a:prstGeom prst="rect">
            <a:avLst/>
          </a:prstGeom>
        </p:spPr>
        <p:txBody>
          <a:bodyPr wrap="square">
            <a:spAutoFit/>
          </a:bodyPr>
          <a:lstStyle/>
          <a:p>
            <a:r>
              <a:rPr lang="tr-TR" dirty="0" smtClean="0"/>
              <a:t>Yukarıdaki özelliklerden de anlaşılabildiği gibi, başarılı bir girişimci olmak için yetenek, eğitim ve</a:t>
            </a:r>
          </a:p>
          <a:p>
            <a:r>
              <a:rPr lang="tr-TR" dirty="0" smtClean="0"/>
              <a:t>zekânın yanı sıra özgün karakter özellikleri de gerekmektedir. Girişimcinin risk alarak yenilik veya</a:t>
            </a:r>
          </a:p>
          <a:p>
            <a:r>
              <a:rPr lang="tr-TR" dirty="0" smtClean="0"/>
              <a:t>gelişim yaratması, diğer bir deyişle; fırsatları gözleyip bulduğunda her tür riski alarak fikrini</a:t>
            </a:r>
          </a:p>
          <a:p>
            <a:r>
              <a:rPr lang="tr-TR" dirty="0" smtClean="0"/>
              <a:t>gerçekleştirmeye çalışması beklenmektedir. Başarılı girişimcilerin, zarar etme olasılığına karşı cesaretle yürüyen kişiler olduğu bilinmektedir. Sorunlar içinde fırsatları görebilen ve gerçekçi hedefler taşıyan girişimciler başarılı olan girişimcilerdir. Bu hedeflere ulaşabilmek için de mutlaka iyi bir ikna kabiliyetine sahip olmaları ve bilgi birikimi, risk alabilme yeteneği ve hızlı karar alabilme becerilerinin yüksek olması gerekmektedir.</a:t>
            </a:r>
            <a:endParaRPr lang="tr-TR"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Dikdörtgen"/>
          <p:cNvSpPr/>
          <p:nvPr/>
        </p:nvSpPr>
        <p:spPr>
          <a:xfrm>
            <a:off x="0" y="1000114"/>
            <a:ext cx="9144000" cy="2031325"/>
          </a:xfrm>
          <a:prstGeom prst="rect">
            <a:avLst/>
          </a:prstGeom>
        </p:spPr>
        <p:txBody>
          <a:bodyPr wrap="square">
            <a:spAutoFit/>
          </a:bodyPr>
          <a:lstStyle/>
          <a:p>
            <a:r>
              <a:rPr lang="tr-TR" b="1" dirty="0" smtClean="0"/>
              <a:t>GİRİŞİM TÜRLERİ</a:t>
            </a:r>
          </a:p>
          <a:p>
            <a:r>
              <a:rPr lang="tr-TR" dirty="0" smtClean="0"/>
              <a:t>Girişimler girişimcilerin ticari faaliyetlerini gerçekleştirmek için kurdukları belirli “yasal, finansal,</a:t>
            </a:r>
          </a:p>
          <a:p>
            <a:r>
              <a:rPr lang="tr-TR" dirty="0" smtClean="0"/>
              <a:t>örgütsel ve ekonomik” özelliğe sahip olan ekonomik birimlerdir. Başka bir tanımlamayla, girişimcilerin ticari faaliyetlerini gerçekleştirmek için kurdukları ekonomik birimlere “girişim” adı verilir. Geleneksel literatürde girişimci, “girişim faaliyetini gerçekleştiren kişi” olarak nitelendirildiği için, girişimci türlerinin buradaki anlamıyla işletmelerin türlerine genel olarak bakmak anlamlıdır.</a:t>
            </a:r>
            <a:endParaRPr lang="tr-TR"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Dikdörtgen"/>
          <p:cNvSpPr/>
          <p:nvPr/>
        </p:nvSpPr>
        <p:spPr>
          <a:xfrm>
            <a:off x="0" y="1000114"/>
            <a:ext cx="9144000" cy="1754326"/>
          </a:xfrm>
          <a:prstGeom prst="rect">
            <a:avLst/>
          </a:prstGeom>
        </p:spPr>
        <p:txBody>
          <a:bodyPr wrap="square">
            <a:spAutoFit/>
          </a:bodyPr>
          <a:lstStyle/>
          <a:p>
            <a:r>
              <a:rPr lang="tr-TR" dirty="0" smtClean="0"/>
              <a:t>İşletmeler farklı ekonomik yapılar içinde örneğin ülke ya da piyasa çeşidine göre farklılık</a:t>
            </a:r>
          </a:p>
          <a:p>
            <a:r>
              <a:rPr lang="tr-TR" dirty="0" smtClean="0"/>
              <a:t>gösterebilecekleri gibi ekonomideki işlevleri gereği </a:t>
            </a:r>
            <a:r>
              <a:rPr lang="tr-TR" dirty="0" err="1" smtClean="0"/>
              <a:t>biribirinden</a:t>
            </a:r>
            <a:r>
              <a:rPr lang="tr-TR" dirty="0" smtClean="0"/>
              <a:t> farklı yapıda ve özellikte bulunabilirler. İşletmeler, dar kapsamda; “büyüklüklerine, faaliyet alanlarına, üretilen malların niteliğine, işletme sahibine ve hukuki yapısına göre” farklı sınıflandırmalara tabi tutulabilir. Ayrıca bunlardan farklı olarak </a:t>
            </a:r>
            <a:r>
              <a:rPr lang="tr-TR" dirty="0" err="1" smtClean="0"/>
              <a:t>işletmelerarası</a:t>
            </a:r>
            <a:r>
              <a:rPr lang="tr-TR" dirty="0" smtClean="0"/>
              <a:t> anlaşmalara göre, riske katlanma, yönetim biçimleri veya alıcıların türlerine göre sınıflandırmalar da yapılabilir</a:t>
            </a:r>
            <a:endParaRPr lang="tr-T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Dikdörtgen"/>
          <p:cNvSpPr/>
          <p:nvPr/>
        </p:nvSpPr>
        <p:spPr>
          <a:xfrm>
            <a:off x="0" y="785800"/>
            <a:ext cx="9144000" cy="3416320"/>
          </a:xfrm>
          <a:prstGeom prst="rect">
            <a:avLst/>
          </a:prstGeom>
        </p:spPr>
        <p:txBody>
          <a:bodyPr wrap="square">
            <a:spAutoFit/>
          </a:bodyPr>
          <a:lstStyle/>
          <a:p>
            <a:r>
              <a:rPr lang="tr-TR" b="1" dirty="0" smtClean="0"/>
              <a:t>Büyüklüklerine Göre Girişimler, Büyüklük açısından işletmeler, işletmenin faaliyetinin genişliği</a:t>
            </a:r>
          </a:p>
          <a:p>
            <a:r>
              <a:rPr lang="tr-TR" dirty="0" smtClean="0"/>
              <a:t>veya elde ettiği gelir miktarı ya da çalıştırdığı kişi sayısı esas alınarak ( ayrıca burada ele almayacağımız</a:t>
            </a:r>
          </a:p>
          <a:p>
            <a:r>
              <a:rPr lang="tr-TR" dirty="0" smtClean="0"/>
              <a:t>ya da arazi ölçüsü) bir sınıflandırmaya tabi tutulabilir. Buna göre işletmeler,</a:t>
            </a:r>
          </a:p>
          <a:p>
            <a:r>
              <a:rPr lang="tr-TR" b="1" dirty="0" smtClean="0"/>
              <a:t>1. Ölçeğe göre girişimler</a:t>
            </a:r>
          </a:p>
          <a:p>
            <a:r>
              <a:rPr lang="tr-TR" dirty="0" smtClean="0"/>
              <a:t>a. Küçük ölçekli işletmeler,</a:t>
            </a:r>
          </a:p>
          <a:p>
            <a:r>
              <a:rPr lang="tr-TR" dirty="0" smtClean="0"/>
              <a:t>b. Orta ölçekli işletmeler ve</a:t>
            </a:r>
          </a:p>
          <a:p>
            <a:r>
              <a:rPr lang="tr-TR" dirty="0" smtClean="0"/>
              <a:t>c. Büyük ölçekli işletmeler olarak tasnif edilir.</a:t>
            </a:r>
          </a:p>
          <a:p>
            <a:r>
              <a:rPr lang="tr-TR" b="1" dirty="0" smtClean="0"/>
              <a:t>2. Faaliyet sahasına göre girişimler</a:t>
            </a:r>
          </a:p>
          <a:p>
            <a:r>
              <a:rPr lang="tr-TR" dirty="0" smtClean="0"/>
              <a:t>a. Ulusal işletmeler</a:t>
            </a:r>
          </a:p>
          <a:p>
            <a:r>
              <a:rPr lang="tr-TR" dirty="0" smtClean="0"/>
              <a:t>b. Uluslararası işletmeler</a:t>
            </a:r>
          </a:p>
          <a:p>
            <a:r>
              <a:rPr lang="tr-TR" dirty="0" smtClean="0"/>
              <a:t>c. Çokuluslu işletmeler</a:t>
            </a:r>
            <a:endParaRPr lang="tr-TR"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Dikdörtgen"/>
          <p:cNvSpPr/>
          <p:nvPr/>
        </p:nvSpPr>
        <p:spPr>
          <a:xfrm>
            <a:off x="0" y="1071552"/>
            <a:ext cx="9144000" cy="2862322"/>
          </a:xfrm>
          <a:prstGeom prst="rect">
            <a:avLst/>
          </a:prstGeom>
        </p:spPr>
        <p:txBody>
          <a:bodyPr wrap="square">
            <a:spAutoFit/>
          </a:bodyPr>
          <a:lstStyle/>
          <a:p>
            <a:r>
              <a:rPr lang="tr-TR" b="1" dirty="0" smtClean="0"/>
              <a:t>İş Kolu Esasına Göre İşletmeler. Bu esasa göre işletmenin faaliyette bulunduğu iş kolu esas alınarak</a:t>
            </a:r>
          </a:p>
          <a:p>
            <a:r>
              <a:rPr lang="tr-TR" dirty="0" smtClean="0"/>
              <a:t>bir sınıflandırma yapılır. İşkolu açısından değerlendirilen işletmeler aynı zamanda üretim açısından da</a:t>
            </a:r>
          </a:p>
          <a:p>
            <a:r>
              <a:rPr lang="tr-TR" dirty="0" smtClean="0"/>
              <a:t>değerlendirilebilir. </a:t>
            </a:r>
            <a:r>
              <a:rPr lang="tr-TR" i="1" dirty="0" smtClean="0"/>
              <a:t>Endüstri malı ya da tüketim malı üretenler olarak da tanımlanmaktadırlar. Buna göre</a:t>
            </a:r>
          </a:p>
          <a:p>
            <a:r>
              <a:rPr lang="tr-TR" dirty="0" smtClean="0"/>
              <a:t>işletmeler,</a:t>
            </a:r>
          </a:p>
          <a:p>
            <a:r>
              <a:rPr lang="tr-TR" dirty="0" smtClean="0"/>
              <a:t>1. Endüstri işletmeleri,</a:t>
            </a:r>
          </a:p>
          <a:p>
            <a:r>
              <a:rPr lang="tr-TR" dirty="0" smtClean="0"/>
              <a:t>2. Ticaret işletmeleri ve</a:t>
            </a:r>
          </a:p>
          <a:p>
            <a:r>
              <a:rPr lang="tr-TR" dirty="0" smtClean="0"/>
              <a:t>3. Hizmet işletmeleri olarak tasnif edilir.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Dikdörtgen"/>
          <p:cNvSpPr/>
          <p:nvPr/>
        </p:nvSpPr>
        <p:spPr>
          <a:xfrm>
            <a:off x="0" y="785800"/>
            <a:ext cx="9144000" cy="3693319"/>
          </a:xfrm>
          <a:prstGeom prst="rect">
            <a:avLst/>
          </a:prstGeom>
        </p:spPr>
        <p:txBody>
          <a:bodyPr wrap="square">
            <a:spAutoFit/>
          </a:bodyPr>
          <a:lstStyle/>
          <a:p>
            <a:r>
              <a:rPr lang="tr-TR" b="1" dirty="0" smtClean="0"/>
              <a:t>Mülkiyete Göre Girişimler Bu ayrıma göre işletmeler,</a:t>
            </a:r>
          </a:p>
          <a:p>
            <a:r>
              <a:rPr lang="tr-TR" dirty="0" smtClean="0"/>
              <a:t>1. Özel kesim işletmeleri</a:t>
            </a:r>
          </a:p>
          <a:p>
            <a:r>
              <a:rPr lang="tr-TR" dirty="0" smtClean="0"/>
              <a:t>2. Kamu kesimi işletmeleri olarak ikiye ayrılarak tasnif edilir.</a:t>
            </a:r>
          </a:p>
          <a:p>
            <a:r>
              <a:rPr lang="tr-TR" dirty="0" smtClean="0"/>
              <a:t>3. Yabancı Sermayeli İşletmeler</a:t>
            </a:r>
          </a:p>
          <a:p>
            <a:r>
              <a:rPr lang="tr-TR" dirty="0" smtClean="0"/>
              <a:t>4. Karma İşletmeler</a:t>
            </a:r>
          </a:p>
          <a:p>
            <a:r>
              <a:rPr lang="tr-TR" b="1" dirty="0" smtClean="0"/>
              <a:t>Hukuki yapılarına göre girişimler, hukuki örgütlenme şekilleri göz önünde bulundurularak</a:t>
            </a:r>
          </a:p>
          <a:p>
            <a:r>
              <a:rPr lang="tr-TR" dirty="0" smtClean="0"/>
              <a:t>işletmeler tasnife tabi tutulmaktadır. Buna göre işletmeler;</a:t>
            </a:r>
          </a:p>
          <a:p>
            <a:r>
              <a:rPr lang="tr-TR" dirty="0" smtClean="0"/>
              <a:t>1. </a:t>
            </a:r>
            <a:r>
              <a:rPr lang="tr-TR" dirty="0" err="1" smtClean="0"/>
              <a:t>Kollektif</a:t>
            </a:r>
            <a:r>
              <a:rPr lang="tr-TR" dirty="0" smtClean="0"/>
              <a:t> Şirket</a:t>
            </a:r>
          </a:p>
          <a:p>
            <a:r>
              <a:rPr lang="tr-TR" dirty="0" smtClean="0"/>
              <a:t>2. Komandit Şirket</a:t>
            </a:r>
          </a:p>
          <a:p>
            <a:r>
              <a:rPr lang="tr-TR" dirty="0" smtClean="0"/>
              <a:t>3. Anonim Şirket</a:t>
            </a:r>
          </a:p>
          <a:p>
            <a:r>
              <a:rPr lang="tr-TR" dirty="0" smtClean="0"/>
              <a:t>4. </a:t>
            </a:r>
            <a:r>
              <a:rPr lang="tr-TR" dirty="0" err="1" smtClean="0"/>
              <a:t>Limited</a:t>
            </a:r>
            <a:r>
              <a:rPr lang="tr-TR" dirty="0" smtClean="0"/>
              <a:t> Şirket</a:t>
            </a:r>
          </a:p>
          <a:p>
            <a:r>
              <a:rPr lang="tr-TR" dirty="0" smtClean="0"/>
              <a:t>5. Kooperatif işletmesi</a:t>
            </a:r>
          </a:p>
          <a:p>
            <a:r>
              <a:rPr lang="tr-TR" dirty="0" smtClean="0"/>
              <a:t>6. Tek kişi işletmesi olarak tasnif edilir.</a:t>
            </a:r>
            <a:endParaRPr lang="tr-T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Dikdörtgen"/>
          <p:cNvSpPr/>
          <p:nvPr/>
        </p:nvSpPr>
        <p:spPr>
          <a:xfrm>
            <a:off x="0" y="785800"/>
            <a:ext cx="9144000" cy="3139321"/>
          </a:xfrm>
          <a:prstGeom prst="rect">
            <a:avLst/>
          </a:prstGeom>
        </p:spPr>
        <p:txBody>
          <a:bodyPr wrap="square">
            <a:spAutoFit/>
          </a:bodyPr>
          <a:lstStyle/>
          <a:p>
            <a:r>
              <a:rPr lang="tr-TR" b="1" dirty="0" err="1" smtClean="0"/>
              <a:t>Büyüklüklüklerine</a:t>
            </a:r>
            <a:r>
              <a:rPr lang="tr-TR" b="1" dirty="0" smtClean="0"/>
              <a:t> Göre Girişimler</a:t>
            </a:r>
          </a:p>
          <a:p>
            <a:r>
              <a:rPr lang="tr-TR" b="1" i="1" dirty="0" smtClean="0"/>
              <a:t>Ölçeklerine Göre Girişimler</a:t>
            </a:r>
          </a:p>
          <a:p>
            <a:r>
              <a:rPr lang="tr-TR" dirty="0" smtClean="0"/>
              <a:t>Ölçeklerine göre işletmelerin “küçük, orta ve büyük” şeklinde ayrıldığını</a:t>
            </a:r>
          </a:p>
          <a:p>
            <a:r>
              <a:rPr lang="tr-TR" dirty="0" smtClean="0"/>
              <a:t>görmekteyiz ancak literatürde kullanılan esas ayrım çoğunlukla ilk ikisini</a:t>
            </a:r>
          </a:p>
          <a:p>
            <a:r>
              <a:rPr lang="tr-TR" dirty="0" smtClean="0"/>
              <a:t>birleştiren ve esasen girişimciliği temsil ettiği düşünülen Küçük ve Orta</a:t>
            </a:r>
          </a:p>
          <a:p>
            <a:r>
              <a:rPr lang="tr-TR" dirty="0" smtClean="0"/>
              <a:t>Büyüklükteki İşletme (KOBİ)’</a:t>
            </a:r>
            <a:r>
              <a:rPr lang="tr-TR" dirty="0" err="1" smtClean="0"/>
              <a:t>lerdir</a:t>
            </a:r>
            <a:r>
              <a:rPr lang="tr-TR" dirty="0" smtClean="0"/>
              <a:t>. KOBİ: 250 Kişiden az yıllık çalışan istihdam</a:t>
            </a:r>
          </a:p>
          <a:p>
            <a:r>
              <a:rPr lang="tr-TR" dirty="0" smtClean="0"/>
              <a:t>eden ve yıllık net satış hasılatı ya da mali bilançosu T25.000.000’yi (</a:t>
            </a:r>
            <a:r>
              <a:rPr lang="tr-TR" dirty="0" err="1" smtClean="0"/>
              <a:t>Yirmibeş</a:t>
            </a:r>
            <a:endParaRPr lang="tr-TR" dirty="0" smtClean="0"/>
          </a:p>
          <a:p>
            <a:r>
              <a:rPr lang="tr-TR" dirty="0" smtClean="0"/>
              <a:t>Milyon Türk Lirası’nı) aşmayan ve KOBİ Tanımı Yönetmeliğinde mikro işletme,</a:t>
            </a:r>
          </a:p>
          <a:p>
            <a:r>
              <a:rPr lang="tr-TR" dirty="0" smtClean="0"/>
              <a:t>küçük işletme ve orta büyüklükteki işletme olarak sınıflandırılan ekonomik</a:t>
            </a:r>
          </a:p>
          <a:p>
            <a:r>
              <a:rPr lang="tr-TR" dirty="0" smtClean="0"/>
              <a:t>birimdir. Bu tanımlamaya göre 250 ve üstü işçi çalıştıran ve yıllık satış hasılatı</a:t>
            </a:r>
          </a:p>
          <a:p>
            <a:r>
              <a:rPr lang="tr-TR" dirty="0" smtClean="0"/>
              <a:t>T25 </a:t>
            </a:r>
            <a:r>
              <a:rPr lang="tr-TR" dirty="0" err="1" smtClean="0"/>
              <a:t>milyon’yi</a:t>
            </a:r>
            <a:r>
              <a:rPr lang="tr-TR" dirty="0" smtClean="0"/>
              <a:t> aşan işletmeler de “büyük ölçekli işletme” olarak sayılmaktadır.</a:t>
            </a:r>
            <a:endParaRPr lang="tr-TR"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Dikdörtgen"/>
          <p:cNvSpPr/>
          <p:nvPr/>
        </p:nvSpPr>
        <p:spPr>
          <a:xfrm>
            <a:off x="0" y="1000114"/>
            <a:ext cx="9144000" cy="2031325"/>
          </a:xfrm>
          <a:prstGeom prst="rect">
            <a:avLst/>
          </a:prstGeom>
        </p:spPr>
        <p:txBody>
          <a:bodyPr wrap="square">
            <a:spAutoFit/>
          </a:bodyPr>
          <a:lstStyle/>
          <a:p>
            <a:r>
              <a:rPr lang="tr-TR" dirty="0" smtClean="0"/>
              <a:t>KOBİ kavramı hemen hemen tüm ülkelerde kullanılan bir kavramdır. Kavramın ifade ettiği</a:t>
            </a:r>
          </a:p>
          <a:p>
            <a:r>
              <a:rPr lang="tr-TR" dirty="0" smtClean="0"/>
              <a:t>büyüklük; ekonomiye, sanayileşme düzeyine, pazarın büyüklüğüne, sektöre ve kullanılan üretim</a:t>
            </a:r>
          </a:p>
          <a:p>
            <a:r>
              <a:rPr lang="tr-TR" dirty="0" smtClean="0"/>
              <a:t>yöntemine bağlı olarak ülkeler arasında farklılıklar göstermektedir. Ülkeler, KOBİ tanımlarını,</a:t>
            </a:r>
          </a:p>
          <a:p>
            <a:r>
              <a:rPr lang="tr-TR" dirty="0" smtClean="0"/>
              <a:t>politikaları ve kaynakları çerçevesinde sermaye büyüklüğü, işçi sayısı ve ciro gibi belirleyici unsurlardan bir ya da birkaçını kullanarak belirlemektedirler. Tabloya bakıldığında, tanım oluşturmada genel olarak gelişmiş ülkelerin, ciro, sermaye ve çalıştırılan işçi sayısı ölçütlerini birlikte kullanarak KOBİ tanımlarını oluşturdukları görülmektedir.</a:t>
            </a:r>
            <a:endParaRPr lang="tr-TR"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Dikdörtgen"/>
          <p:cNvSpPr/>
          <p:nvPr/>
        </p:nvSpPr>
        <p:spPr>
          <a:xfrm>
            <a:off x="0" y="785800"/>
            <a:ext cx="9144000" cy="2031325"/>
          </a:xfrm>
          <a:prstGeom prst="rect">
            <a:avLst/>
          </a:prstGeom>
        </p:spPr>
        <p:txBody>
          <a:bodyPr wrap="square">
            <a:spAutoFit/>
          </a:bodyPr>
          <a:lstStyle/>
          <a:p>
            <a:r>
              <a:rPr lang="tr-TR" dirty="0" smtClean="0"/>
              <a:t>Avrupa Birliği (A.B.)’</a:t>
            </a:r>
            <a:r>
              <a:rPr lang="tr-TR" dirty="0" err="1" smtClean="0"/>
              <a:t>nde</a:t>
            </a:r>
            <a:r>
              <a:rPr lang="tr-TR" dirty="0" smtClean="0"/>
              <a:t> ölçek; çalışan sayısından yola çıkılarak hazırlanmıştır. Avrupa Birliği</a:t>
            </a:r>
          </a:p>
          <a:p>
            <a:r>
              <a:rPr lang="tr-TR" dirty="0" smtClean="0"/>
              <a:t>tanımına göre girişimler;</a:t>
            </a:r>
          </a:p>
          <a:p>
            <a:r>
              <a:rPr lang="tr-TR" dirty="0" smtClean="0"/>
              <a:t>0-9 : Mikro Ölçekli İşletme</a:t>
            </a:r>
          </a:p>
          <a:p>
            <a:r>
              <a:rPr lang="tr-TR" dirty="0" smtClean="0"/>
              <a:t>10-49 : Küçük Ölçekli İşletme</a:t>
            </a:r>
          </a:p>
          <a:p>
            <a:r>
              <a:rPr lang="tr-TR" dirty="0" smtClean="0"/>
              <a:t>50-249 : Orta Ölçekli İşletme</a:t>
            </a:r>
          </a:p>
          <a:p>
            <a:r>
              <a:rPr lang="tr-TR" dirty="0" smtClean="0"/>
              <a:t>250+ : Büyük işletmeler şeklinde gruplandırılmıştır.</a:t>
            </a:r>
          </a:p>
          <a:p>
            <a:r>
              <a:rPr lang="tr-TR" dirty="0" smtClean="0"/>
              <a:t>Buna göre KOBİ tanımı da şu şekildedir: 0-249: KOBİ (Küçük ve Orta Ölçekli İşletmeler).</a:t>
            </a:r>
            <a:endParaRPr lang="tr-TR"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Dikdörtgen"/>
          <p:cNvSpPr/>
          <p:nvPr/>
        </p:nvSpPr>
        <p:spPr>
          <a:xfrm>
            <a:off x="0" y="857238"/>
            <a:ext cx="9144000" cy="3139321"/>
          </a:xfrm>
          <a:prstGeom prst="rect">
            <a:avLst/>
          </a:prstGeom>
        </p:spPr>
        <p:txBody>
          <a:bodyPr wrap="square">
            <a:spAutoFit/>
          </a:bodyPr>
          <a:lstStyle/>
          <a:p>
            <a:r>
              <a:rPr lang="tr-TR" b="1" dirty="0" smtClean="0"/>
              <a:t>Girişimin Faaliyet Sahasına ve Büyüklüğe Dayalı Sınıflandırma</a:t>
            </a:r>
          </a:p>
          <a:p>
            <a:r>
              <a:rPr lang="tr-TR" dirty="0" smtClean="0"/>
              <a:t>Bu sınıflandırmada girişimin çalışma sahası faaliyetlerinin alanı ve bu unsurların belirlediği faaliyet büyüklüğü dikkate alınmaktadır. Daha önce girişimlerin ölçeklerine göre küçük, orta ve büyük ölçekli olduğunu görmüştük. O ayrımda çalışanların sayısı ve girişimin elde ettiği hasılat girişimin büyüklüğünü belirliyordu. Bu unsurlar daha çok “ekonomik” nitelikteki kriterlerdir. Oysa burada girişimin büyüklüğünü belirleyen temel unsur, girişimin kapasitesi temelinde ancak ekonomik olmasının </a:t>
            </a:r>
            <a:r>
              <a:rPr lang="tr-TR" dirty="0" err="1" smtClean="0"/>
              <a:t>yanısıra</a:t>
            </a:r>
            <a:r>
              <a:rPr lang="tr-TR" dirty="0" smtClean="0"/>
              <a:t> onun “teknolojik” hatta “politik” hedef ve politikalarını da içermektedir.</a:t>
            </a:r>
          </a:p>
          <a:p>
            <a:r>
              <a:rPr lang="tr-TR" dirty="0" smtClean="0"/>
              <a:t>Tüm “ekonomik, teknolojik, politik” ve hatta “sosyolojik” unsurlar girişimin faaliyet sınırlarını</a:t>
            </a:r>
          </a:p>
          <a:p>
            <a:r>
              <a:rPr lang="tr-TR" dirty="0" smtClean="0"/>
              <a:t>belirlemektedir. Bu sınırlara göre faaliyetin hacmi aynı zamanda işletmenin büyüklüğünü de ortaya koymaktadır. Bu bakış açısıyla işletmeleri üç sınıfa ayırmak mümkündür:</a:t>
            </a:r>
            <a:endParaRPr lang="tr-TR"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Dikdörtgen"/>
          <p:cNvSpPr/>
          <p:nvPr/>
        </p:nvSpPr>
        <p:spPr>
          <a:xfrm>
            <a:off x="0" y="785800"/>
            <a:ext cx="9144000" cy="3139321"/>
          </a:xfrm>
          <a:prstGeom prst="rect">
            <a:avLst/>
          </a:prstGeom>
        </p:spPr>
        <p:txBody>
          <a:bodyPr wrap="square">
            <a:spAutoFit/>
          </a:bodyPr>
          <a:lstStyle/>
          <a:p>
            <a:r>
              <a:rPr lang="tr-TR" b="1" i="1" dirty="0" smtClean="0"/>
              <a:t>Yerel Girişimci</a:t>
            </a:r>
          </a:p>
          <a:p>
            <a:r>
              <a:rPr lang="tr-TR" b="1" dirty="0" smtClean="0"/>
              <a:t>Sınırlı Öz Sermaye Ve Personele Sahip, (Küçük) Bu kendi mahalle, köy ya da şehir sınırları için de </a:t>
            </a:r>
            <a:r>
              <a:rPr lang="tr-TR" dirty="0" smtClean="0"/>
              <a:t>kalmayı tercih eden, sınırlı öz sermaye ve personele sahip olan küçük boyutlu girişimlerdir. Esnaflar “yalın” ya da “geleneksel </a:t>
            </a:r>
            <a:r>
              <a:rPr lang="tr-TR" dirty="0" err="1" smtClean="0"/>
              <a:t>girşimcilik”te</a:t>
            </a:r>
            <a:r>
              <a:rPr lang="tr-TR" dirty="0" smtClean="0"/>
              <a:t> olduğu gibi yer girişime de örnek olmaktadırlar.</a:t>
            </a:r>
          </a:p>
          <a:p>
            <a:r>
              <a:rPr lang="tr-TR" b="1" i="1" dirty="0" smtClean="0"/>
              <a:t>Bölgesel Girişimci</a:t>
            </a:r>
          </a:p>
          <a:p>
            <a:r>
              <a:rPr lang="tr-TR" b="1" dirty="0" smtClean="0"/>
              <a:t>Artan Pazar Payına Sahip, (Orta) Yerel girişimciye göre ölçeğini ve pazarını büyütmeyi hedefleyen bu</a:t>
            </a:r>
          </a:p>
          <a:p>
            <a:r>
              <a:rPr lang="tr-TR" dirty="0" smtClean="0"/>
              <a:t>amaçla yatırım yapan </a:t>
            </a:r>
            <a:r>
              <a:rPr lang="tr-TR" dirty="0" err="1" smtClean="0"/>
              <a:t>girşimlerdir</a:t>
            </a:r>
            <a:r>
              <a:rPr lang="tr-TR" dirty="0" smtClean="0"/>
              <a:t>. Artık mahalle ya da şehirden çıkmışlar </a:t>
            </a:r>
            <a:r>
              <a:rPr lang="tr-TR" dirty="0" err="1" smtClean="0"/>
              <a:t>nisbeten</a:t>
            </a:r>
            <a:r>
              <a:rPr lang="tr-TR" dirty="0" smtClean="0"/>
              <a:t> dışa açılarak belli bir bölgede faaliyet göstermektedirler. Pazar payını arttırarak yerelden bölgeye taşınmaktadır. Ege bölgesi işletmecileri ya da daha büyük ölçekte AB pazarına giren Türk girişimciler örnek verilebilir.</a:t>
            </a:r>
            <a:endParaRPr lang="tr-TR"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Dikdörtgen"/>
          <p:cNvSpPr/>
          <p:nvPr/>
        </p:nvSpPr>
        <p:spPr>
          <a:xfrm>
            <a:off x="0" y="714362"/>
            <a:ext cx="9144000" cy="3970318"/>
          </a:xfrm>
          <a:prstGeom prst="rect">
            <a:avLst/>
          </a:prstGeom>
        </p:spPr>
        <p:txBody>
          <a:bodyPr wrap="square">
            <a:spAutoFit/>
          </a:bodyPr>
          <a:lstStyle/>
          <a:p>
            <a:r>
              <a:rPr lang="tr-TR" b="1" i="1" dirty="0" smtClean="0"/>
              <a:t>Küresel Girişimci</a:t>
            </a:r>
          </a:p>
          <a:p>
            <a:r>
              <a:rPr lang="tr-TR" b="1" dirty="0" smtClean="0"/>
              <a:t>Uluslararası Alanda Faaliyet Gösteren, (Büyük) Hedef ve işletme yapısıyla uluslar arası pazarlarda </a:t>
            </a:r>
            <a:r>
              <a:rPr lang="tr-TR" dirty="0" smtClean="0"/>
              <a:t>boy gösteren girişimlerdir. Uluslararası rekabetin gerektirdiği teknik bilgi ve altyapıya, nitelikli personele</a:t>
            </a:r>
          </a:p>
          <a:p>
            <a:r>
              <a:rPr lang="tr-TR" dirty="0" smtClean="0"/>
              <a:t>ve kaliteli ürüne sahip olmalıdırlar. Önceki açıklamalarda değindiğimiz gibi, küresel nitelikte faaliyet</a:t>
            </a:r>
          </a:p>
          <a:p>
            <a:r>
              <a:rPr lang="tr-TR" dirty="0" smtClean="0"/>
              <a:t>göstermek isteyen girişimler uluslar arası nitelikteki işletmelerdir. Uluslararası işletmeler kimi zaman üretimleri ve diğer faaliyetleri birden çok ülkeye yayılmış bu nedenle çok uluslu bir kimliğe bürünmüş de olabilirler. Faaliyet sahaları kısaca pazarları tüm dünya’dır. Otel, </a:t>
            </a:r>
            <a:r>
              <a:rPr lang="tr-TR" dirty="0" err="1" smtClean="0"/>
              <a:t>restaurant</a:t>
            </a:r>
            <a:r>
              <a:rPr lang="tr-TR" dirty="0" smtClean="0"/>
              <a:t>, sigorta, bankacılık sektöründe faaliyet gösteren işletme zincirleri ya da tüm dünyada üretimleri dağılmış ve tüm dünyaya üretim yapan otomotiv endüstrisindeki işletmeler bunlara örnektir. Son yıllardaki hızlı teknolojik gelişmeler ve kültürel farklılıklar, girişimcileri yabancı piyasalara yönelmeye teşvik etmiştir. Yabancı piyasalara yapılan yeni girişimlerle de “uluslararası girişimcilik” kavramı ortaya çıkmaya başlamıştır.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Dikdörtgen"/>
          <p:cNvSpPr/>
          <p:nvPr/>
        </p:nvSpPr>
        <p:spPr>
          <a:xfrm>
            <a:off x="0" y="714362"/>
            <a:ext cx="9144000" cy="3416320"/>
          </a:xfrm>
          <a:prstGeom prst="rect">
            <a:avLst/>
          </a:prstGeom>
        </p:spPr>
        <p:txBody>
          <a:bodyPr wrap="square">
            <a:spAutoFit/>
          </a:bodyPr>
          <a:lstStyle/>
          <a:p>
            <a:r>
              <a:rPr lang="tr-TR" b="1" dirty="0" smtClean="0"/>
              <a:t>Dış Ticaret Açısından Girişimciliğin Önemi</a:t>
            </a:r>
          </a:p>
          <a:p>
            <a:r>
              <a:rPr lang="tr-TR" dirty="0" smtClean="0"/>
              <a:t>Dünyadaki ekonomik işletmelerin % 99’u KOBİ’ler den oluşmaktadır ve ülkelerin milli gelirlerinin %55- 95’ini onlar yaratmaktadır. Dünya toplam işgücünün % 50’den fazlası KOBİ’’</a:t>
            </a:r>
            <a:r>
              <a:rPr lang="tr-TR" dirty="0" err="1" smtClean="0"/>
              <a:t>lerde</a:t>
            </a:r>
            <a:r>
              <a:rPr lang="tr-TR" dirty="0" smtClean="0"/>
              <a:t> çalışmaktadır ayrıca KOBİ’ler Dünya’da yeni açılan iş-istihdam olanaklarının büyük bir kısmını üretmektedirler. Bu nedenle KOBİ’ler dünya ekonomisinin en dinamik unsurları görünümdedirler. Ekonomideki dinamiklerin ve gelişimin temelinde KOBİ’lerdeki ekonomik zayıflıklara çözüm arayışları vardır.</a:t>
            </a:r>
          </a:p>
          <a:p>
            <a:r>
              <a:rPr lang="tr-TR" dirty="0" smtClean="0"/>
              <a:t>KOBİ’ler ekonomik ve sosyal ilerleme için en temel unsurlardır. AB ülkeleriyle ilgili son zamanlarda yapılan bir çalışmada </a:t>
            </a:r>
            <a:r>
              <a:rPr lang="tr-TR" dirty="0" err="1" smtClean="0"/>
              <a:t>GSYİH’da</a:t>
            </a:r>
            <a:r>
              <a:rPr lang="tr-TR" dirty="0" smtClean="0"/>
              <a:t> meydana gelen yıllık değişmenin % 83’ünü küçük ölçekli işletmelerin </a:t>
            </a:r>
            <a:r>
              <a:rPr lang="tr-TR" dirty="0" err="1" smtClean="0"/>
              <a:t>satıs</a:t>
            </a:r>
            <a:r>
              <a:rPr lang="tr-TR" dirty="0" smtClean="0"/>
              <a:t> gelirlerinden kaynaklandığı görülmektedir. Ayrıca dünya ölçeğinde, eldeki verilerden yeni ve küçük ölçekli işletmelerin yeni istihdam olanaklarının en büyük kaynağı olduğu anlaşılmaktadır.</a:t>
            </a:r>
            <a:endParaRPr lang="tr-TR"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Dikdörtgen"/>
          <p:cNvSpPr/>
          <p:nvPr/>
        </p:nvSpPr>
        <p:spPr>
          <a:xfrm>
            <a:off x="0" y="342186"/>
            <a:ext cx="9144000" cy="4801314"/>
          </a:xfrm>
          <a:prstGeom prst="rect">
            <a:avLst/>
          </a:prstGeom>
        </p:spPr>
        <p:txBody>
          <a:bodyPr wrap="square">
            <a:spAutoFit/>
          </a:bodyPr>
          <a:lstStyle/>
          <a:p>
            <a:r>
              <a:rPr lang="tr-TR" dirty="0" smtClean="0"/>
              <a:t>Günümüzde uluslararası ticaretin kurallarının daha da belirginleşmesi, küreselleşmenin taşlarının</a:t>
            </a:r>
          </a:p>
          <a:p>
            <a:r>
              <a:rPr lang="tr-TR" dirty="0" smtClean="0"/>
              <a:t>yerine oturması ve dünya üzerindeki kaynakların bir iş bölümü çerçevesinde organize edilmeleri,</a:t>
            </a:r>
          </a:p>
          <a:p>
            <a:r>
              <a:rPr lang="tr-TR" dirty="0" smtClean="0"/>
              <a:t>firmaların uluslararası boyut kazanmasını ve küresel alanda söz sahibi olmalarını sağlamıştır. Bu faktörler</a:t>
            </a:r>
          </a:p>
          <a:p>
            <a:r>
              <a:rPr lang="tr-TR" dirty="0" smtClean="0"/>
              <a:t>ticaretin olağanüstü hızlanmasına neden olmaktadır. Genel olarak dış ticarette, yeni iş alanları ve</a:t>
            </a:r>
          </a:p>
          <a:p>
            <a:r>
              <a:rPr lang="tr-TR" dirty="0" smtClean="0"/>
              <a:t>sektörleri yaratarak hareket etmek yerine, daha çok hâlihazırda kazandırdığı görülen ve sektörde yer edinmiş konularda dış ticaret yapmak tercih edilmektedir. Bu noktada, dış ticaret yaparken rekabetin çok fazla olması nedeni ile bakış açısını genişletmek, risk almak, yenilikçi ve yaratıcı olmak çok önemlidir.</a:t>
            </a:r>
          </a:p>
          <a:p>
            <a:r>
              <a:rPr lang="tr-TR" dirty="0" smtClean="0"/>
              <a:t>Girişimcilik ve yenilikler ekonominin yaratıcı sürecinin merkezinde yer almakta ve yeni is olanakları yaratmaktadır. Girişimciler fırsatları hisseden ve yeni piyasalar yaratabilmek için, yeni ürünler ve üretim süreçleri geliştirebilmek için risk alan kişilerdir. Bütün bunlardan çıkarılacak sonuç ise, girişimciliğin ekonomik gelişmede önemli bir rol oynadığıdır.</a:t>
            </a:r>
          </a:p>
          <a:p>
            <a:r>
              <a:rPr lang="tr-TR" dirty="0" smtClean="0"/>
              <a:t>Uluslararası rekabet gücüne sahip firmaların sayı olarak artması ve nitelik olarak gelişmesi ancak</a:t>
            </a:r>
          </a:p>
          <a:p>
            <a:r>
              <a:rPr lang="tr-TR" dirty="0" smtClean="0"/>
              <a:t>küresel rekabet açısından bilgi donanımı tam, nitelikli insan kaynaklarının varlığı ile mümkün olabilir. İhracat, tanıtımdan fiyatlandırmaya, sözleşme hazırlamadan ambalajlamaya kadar pek çok farklı alanda donanım sahibi olmayı gerektirmektedir.</a:t>
            </a:r>
            <a:endParaRPr lang="tr-TR"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Dikdörtgen"/>
          <p:cNvSpPr/>
          <p:nvPr/>
        </p:nvSpPr>
        <p:spPr>
          <a:xfrm>
            <a:off x="0" y="785800"/>
            <a:ext cx="9144000" cy="2585323"/>
          </a:xfrm>
          <a:prstGeom prst="rect">
            <a:avLst/>
          </a:prstGeom>
        </p:spPr>
        <p:txBody>
          <a:bodyPr wrap="square">
            <a:spAutoFit/>
          </a:bodyPr>
          <a:lstStyle/>
          <a:p>
            <a:r>
              <a:rPr lang="tr-TR" dirty="0" smtClean="0"/>
              <a:t>Girişimcilik, ekonomik gelişmenin de en önemli unsurlarından biridir. Özellikle gelişmekte olan</a:t>
            </a:r>
          </a:p>
          <a:p>
            <a:r>
              <a:rPr lang="tr-TR" dirty="0" smtClean="0"/>
              <a:t>ülkelerin ekonomi alanındaki başarısı küçük girişimcilerin sayısındaki artışa bağlıdır. Yapılan bir</a:t>
            </a:r>
          </a:p>
          <a:p>
            <a:r>
              <a:rPr lang="tr-TR" dirty="0" smtClean="0"/>
              <a:t>araştırmada gelişmiş yediler olarak tanımlanan G-7 ülkelerinde (Amerika Birleşik Devletleri, İngiltere,</a:t>
            </a:r>
          </a:p>
          <a:p>
            <a:r>
              <a:rPr lang="tr-TR" dirty="0" smtClean="0"/>
              <a:t>Japonya, İtalya, Almanya, Fransa ve Kanada) ekonomilerin yıllık büyüme oranları ile girişimcilik</a:t>
            </a:r>
          </a:p>
          <a:p>
            <a:r>
              <a:rPr lang="tr-TR" dirty="0" smtClean="0"/>
              <a:t>düzeyleri arasında güçlü bir ilişki olduğu ortaya çıkmıştır. Girişimciliğin bu kadar önemli olmasının</a:t>
            </a:r>
          </a:p>
          <a:p>
            <a:r>
              <a:rPr lang="tr-TR" dirty="0" smtClean="0"/>
              <a:t>nedeni; yenilik, yeni işletmelerin kurulması ve istihdam yaratma faktörlerinin oluşturdukları sinerjinin</a:t>
            </a:r>
          </a:p>
          <a:p>
            <a:r>
              <a:rPr lang="tr-TR" dirty="0" smtClean="0"/>
              <a:t>ekonomiyi olumlu yönde harekete geçirmesidir.</a:t>
            </a:r>
            <a:endParaRPr lang="tr-TR"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Dikdörtgen"/>
          <p:cNvSpPr/>
          <p:nvPr/>
        </p:nvSpPr>
        <p:spPr>
          <a:xfrm>
            <a:off x="0" y="785800"/>
            <a:ext cx="9144000" cy="3139321"/>
          </a:xfrm>
          <a:prstGeom prst="rect">
            <a:avLst/>
          </a:prstGeom>
        </p:spPr>
        <p:txBody>
          <a:bodyPr wrap="square">
            <a:spAutoFit/>
          </a:bodyPr>
          <a:lstStyle/>
          <a:p>
            <a:r>
              <a:rPr lang="tr-TR" dirty="0" smtClean="0"/>
              <a:t>Girişimcilerin, ekonomik gelişmeye sadece istihdam ya da gelir yaratarak katkıda bulunmasının</a:t>
            </a:r>
          </a:p>
          <a:p>
            <a:r>
              <a:rPr lang="tr-TR" dirty="0" smtClean="0"/>
              <a:t>ötesinde, toplumun ihtiyaçlarını gidermeye yönelik yaptıkları yatırım ve üretim faaliyetleriyle toplumun genel refah seviyesini yükseltmekte de önemli bir rol üstlendikleri görülür. Ekonomik gelişmeye ve toplumsal refaha katkıda bulunabilmenin pekte kolay olmadığı günümüzde bunu sağlayacak girişimcilik</a:t>
            </a:r>
          </a:p>
          <a:p>
            <a:r>
              <a:rPr lang="tr-TR" dirty="0" smtClean="0"/>
              <a:t>fonksiyonunun bağımsız değişkenleri; istihdam yaratmak, yeni mal ve hizmetler sunmak, çeşitliliği ve kaliteyi arttırmaktır. Bu değişkenlerden doğru bir şekilde yararlanmak ve başarılı olabilmek için; hizmet ve kalite bilinci sahibi olmak, değişimlere uyum sağlayabilmek, rakiplerden farkı ortaya koyabilmek ve fırsatları iyi değerlendirebilmek gibi yeteneklere sahip olmak gerekmektedir. Bunlara sahip olmanın zorluğu girişimciliğin ekonomik ve ekonomik gelişme açısından önemini bir kez daha ortaya koymaktadır.</a:t>
            </a:r>
            <a:endParaRPr lang="tr-TR"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0" y="2000246"/>
            <a:ext cx="6423553" cy="220060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1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YARARLANILAN KAYNAKLAR :</a:t>
            </a:r>
            <a:endParaRPr kumimoji="0" lang="tr-TR"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KOBAN E.;KESER H.Y., Dış Ticarette Lojistik,Ekin Basım Yayın Dağıtım,2010</a:t>
            </a:r>
            <a:endParaRPr kumimoji="0" lang="tr-TR"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İSLAMOĞLU H.; Pazarlama İlkeleri,Beta Basım Yayın Dağıtım,2002</a:t>
            </a:r>
            <a:endParaRPr kumimoji="0" lang="tr-TR"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ÇINAR H; </a:t>
            </a:r>
            <a:r>
              <a:rPr kumimoji="0" lang="tr-TR" sz="11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Yükseklisans</a:t>
            </a:r>
            <a:r>
              <a:rPr kumimoji="0" lang="tr-TR"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Ders Notları </a:t>
            </a:r>
            <a:endParaRPr kumimoji="0" lang="tr-TR"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UTKULU U,AYDEMİR İ; </a:t>
            </a:r>
            <a:r>
              <a:rPr kumimoji="0" lang="tr-TR" sz="11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Türkiyede</a:t>
            </a:r>
            <a:r>
              <a:rPr kumimoji="0" lang="tr-TR"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Dış Ticaret İşlemleri ve Uygulaması,Gazi </a:t>
            </a:r>
            <a:r>
              <a:rPr kumimoji="0" lang="tr-TR" sz="11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Kitabevi</a:t>
            </a:r>
            <a:r>
              <a:rPr kumimoji="0" lang="tr-TR"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,Ankara,2010</a:t>
            </a:r>
            <a:endParaRPr kumimoji="0" lang="tr-TR"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AKIN H; Yeni İşimiz Dış Ticaret ,Elma Yayınevi,2010</a:t>
            </a:r>
            <a:endParaRPr kumimoji="0" lang="tr-TR"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KAYA F.,Dış Ticaret işlemleri Yönetimi,Beta yayınları,İstanbul 2013</a:t>
            </a:r>
            <a:endParaRPr kumimoji="0" lang="tr-TR"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Komisyon,Muhasebe ve Finansman,  Dış Ticaret kavramları,MEB yayınları,Ankara 2011</a:t>
            </a:r>
            <a:endParaRPr kumimoji="0" lang="tr-TR"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sz="1100" b="0" i="1"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İSLATİNCE</a:t>
            </a:r>
            <a:r>
              <a:rPr kumimoji="0" lang="tr-TR"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H.</a:t>
            </a:r>
            <a:r>
              <a:rPr kumimoji="0" lang="tr-TR" sz="1100" b="0" i="1" u="none" strike="noStrike" cap="none" normalizeH="0" baseline="0" dirty="0" smtClean="0">
                <a:ln>
                  <a:noFill/>
                </a:ln>
                <a:solidFill>
                  <a:schemeClr val="tx1"/>
                </a:solidFill>
                <a:effectLst/>
                <a:latin typeface="Calibri" pitchFamily="34" charset="0"/>
                <a:ea typeface="Calibri" pitchFamily="34" charset="0"/>
                <a:cs typeface="TimesNewRomanPS-ItalicMT"/>
              </a:rPr>
              <a:t> ÖZBEY ADAÇAY F. R.POLAT Ç.AKTAŞ M, </a:t>
            </a:r>
            <a:r>
              <a:rPr kumimoji="0" lang="tr-TR"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Dış Ticarete Giriş ,Açık öğretim Fakültesi Yayını No:1749</a:t>
            </a:r>
            <a:endParaRPr kumimoji="0" lang="tr-TR"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sz="1000" b="0" i="0" u="none" strike="noStrike" cap="none" normalizeH="0" baseline="0" dirty="0" err="1" smtClean="0">
                <a:ln>
                  <a:noFill/>
                </a:ln>
                <a:solidFill>
                  <a:schemeClr val="tx1"/>
                </a:solidFill>
                <a:effectLst/>
                <a:latin typeface="Calibri" pitchFamily="34" charset="0"/>
                <a:ea typeface="Calibri" pitchFamily="34" charset="0"/>
                <a:cs typeface="TimesNewRomanPSMT"/>
              </a:rPr>
              <a:t>Açıköğretim</a:t>
            </a:r>
            <a:r>
              <a:rPr kumimoji="0" lang="tr-TR" sz="1000" b="0" i="0" u="none" strike="noStrike" cap="none" normalizeH="0" baseline="0" dirty="0" smtClean="0">
                <a:ln>
                  <a:noFill/>
                </a:ln>
                <a:solidFill>
                  <a:schemeClr val="tx1"/>
                </a:solidFill>
                <a:effectLst/>
                <a:latin typeface="Calibri" pitchFamily="34" charset="0"/>
                <a:ea typeface="Calibri" pitchFamily="34" charset="0"/>
                <a:cs typeface="TimesNewRomanPSMT"/>
              </a:rPr>
              <a:t> Fakültesi Yayını No: 1451,Anadolu Üniversitesi</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tr-TR" sz="1000" b="0" i="0" u="none" strike="noStrike" cap="none" normalizeH="0" baseline="0" dirty="0" smtClean="0">
              <a:ln>
                <a:noFill/>
              </a:ln>
              <a:solidFill>
                <a:schemeClr val="tx1"/>
              </a:solidFill>
              <a:effectLst/>
              <a:latin typeface="Calibri" pitchFamily="34" charset="0"/>
              <a:ea typeface="Calibri" pitchFamily="34" charset="0"/>
              <a:cs typeface="TimesNewRomanPSM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tr-TR"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 name="4 Dikdörtgen"/>
          <p:cNvSpPr/>
          <p:nvPr/>
        </p:nvSpPr>
        <p:spPr>
          <a:xfrm>
            <a:off x="0" y="3714758"/>
            <a:ext cx="3214341" cy="246221"/>
          </a:xfrm>
          <a:prstGeom prst="rect">
            <a:avLst/>
          </a:prstGeom>
        </p:spPr>
        <p:txBody>
          <a:bodyPr wrap="none">
            <a:spAutoFit/>
          </a:bodyPr>
          <a:lstStyle/>
          <a:p>
            <a:pPr lvl="0" eaLnBrk="0" fontAlgn="base" hangingPunct="0">
              <a:spcBef>
                <a:spcPct val="0"/>
              </a:spcBef>
              <a:spcAft>
                <a:spcPct val="0"/>
              </a:spcAft>
            </a:pPr>
            <a:r>
              <a:rPr lang="tr-TR" sz="1000" dirty="0" err="1" smtClean="0">
                <a:latin typeface="Calibri" pitchFamily="34" charset="0"/>
                <a:ea typeface="Calibri" pitchFamily="34" charset="0"/>
                <a:cs typeface="TimesNewRomanPSMT"/>
              </a:rPr>
              <a:t>Açıköğretim</a:t>
            </a:r>
            <a:r>
              <a:rPr lang="tr-TR" sz="1000" dirty="0" smtClean="0">
                <a:latin typeface="Calibri" pitchFamily="34" charset="0"/>
                <a:ea typeface="Calibri" pitchFamily="34" charset="0"/>
                <a:cs typeface="TimesNewRomanPSMT"/>
              </a:rPr>
              <a:t> Fakültesi Yayını No: </a:t>
            </a:r>
            <a:r>
              <a:rPr lang="tr-TR" sz="1000" smtClean="0">
                <a:latin typeface="Calibri" pitchFamily="34" charset="0"/>
                <a:ea typeface="Calibri" pitchFamily="34" charset="0"/>
                <a:cs typeface="TimesNewRomanPSMT"/>
              </a:rPr>
              <a:t>1878,Anadolu Üniversitesi</a:t>
            </a:r>
            <a:endParaRPr lang="tr-TR" sz="1000" dirty="0" smtClean="0">
              <a:latin typeface="Calibri" pitchFamily="34" charset="0"/>
              <a:ea typeface="Calibri" pitchFamily="34" charset="0"/>
              <a:cs typeface="TimesNewRomanPSM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1692275" y="2571750"/>
            <a:ext cx="3599805" cy="400110"/>
          </a:xfrm>
          <a:prstGeom prst="rect">
            <a:avLst/>
          </a:prstGeom>
          <a:noFill/>
        </p:spPr>
        <p:txBody>
          <a:bodyPr wrap="square" rtlCol="0">
            <a:spAutoFit/>
          </a:bodyPr>
          <a:lstStyle/>
          <a:p>
            <a:pPr algn="l"/>
            <a:r>
              <a:rPr lang="tr-TR" sz="2000" dirty="0" err="1" smtClean="0">
                <a:solidFill>
                  <a:srgbClr val="F5726A"/>
                </a:solidFill>
                <a:latin typeface="Myriad Pro" pitchFamily="34" charset="0"/>
              </a:rPr>
              <a:t>Öğr</a:t>
            </a:r>
            <a:r>
              <a:rPr lang="tr-TR" sz="2000" dirty="0" smtClean="0">
                <a:solidFill>
                  <a:srgbClr val="F5726A"/>
                </a:solidFill>
                <a:latin typeface="Myriad Pro" pitchFamily="34" charset="0"/>
              </a:rPr>
              <a:t>. Gör. Fırat GÜLTEKİN</a:t>
            </a:r>
          </a:p>
        </p:txBody>
      </p:sp>
      <p:sp>
        <p:nvSpPr>
          <p:cNvPr id="3" name="Metin kutusu 2"/>
          <p:cNvSpPr txBox="1"/>
          <p:nvPr/>
        </p:nvSpPr>
        <p:spPr>
          <a:xfrm>
            <a:off x="467544" y="1045934"/>
            <a:ext cx="980816" cy="523220"/>
          </a:xfrm>
          <a:prstGeom prst="rect">
            <a:avLst/>
          </a:prstGeom>
          <a:noFill/>
        </p:spPr>
        <p:txBody>
          <a:bodyPr wrap="square" rtlCol="0">
            <a:spAutoFit/>
          </a:bodyPr>
          <a:lstStyle/>
          <a:p>
            <a:pPr algn="ctr"/>
            <a:r>
              <a:rPr lang="tr-TR" sz="1400" dirty="0" err="1" smtClean="0">
                <a:solidFill>
                  <a:schemeClr val="tx2">
                    <a:lumMod val="20000"/>
                    <a:lumOff val="80000"/>
                  </a:schemeClr>
                </a:solidFill>
                <a:latin typeface="Myriad Pro" pitchFamily="34" charset="0"/>
              </a:rPr>
              <a:t>Unite</a:t>
            </a:r>
            <a:r>
              <a:rPr lang="tr-TR" sz="1400" dirty="0" smtClean="0">
                <a:solidFill>
                  <a:schemeClr val="tx2">
                    <a:lumMod val="20000"/>
                    <a:lumOff val="80000"/>
                  </a:schemeClr>
                </a:solidFill>
                <a:latin typeface="Myriad Pro" pitchFamily="34" charset="0"/>
              </a:rPr>
              <a:t> No: 9</a:t>
            </a:r>
          </a:p>
        </p:txBody>
      </p:sp>
    </p:spTree>
    <p:extLst>
      <p:ext uri="{BB962C8B-B14F-4D97-AF65-F5344CB8AC3E}">
        <p14:creationId xmlns="" xmlns:p14="http://schemas.microsoft.com/office/powerpoint/2010/main" val="3031143834"/>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256&quot;/&gt;&lt;/object&gt;&lt;object type=&quot;3&quot; unique_id=&quot;10005&quot;&gt;&lt;property id=&quot;20148&quot; value=&quot;5&quot;/&gt;&lt;property id=&quot;20300&quot; value=&quot;Slide 2&quot;/&gt;&lt;property id=&quot;20307&quot; value=&quot;257&quot;/&gt;&lt;/object&gt;&lt;object type=&quot;3&quot; unique_id=&quot;10006&quot;&gt;&lt;property id=&quot;20148&quot; value=&quot;5&quot;/&gt;&lt;property id=&quot;20300&quot; value=&quot;Slide 3&quot;/&gt;&lt;property id=&quot;20307&quot; value=&quot;258&quot;/&gt;&lt;/object&gt;&lt;object type=&quot;3&quot; unique_id=&quot;10007&quot;&gt;&lt;property id=&quot;20148&quot; value=&quot;5&quot;/&gt;&lt;property id=&quot;20300&quot; value=&quot;Slide 4&quot;/&gt;&lt;property id=&quot;20307&quot; value=&quot;260&quot;/&gt;&lt;/object&gt;&lt;object type=&quot;3&quot; unique_id=&quot;10008&quot;&gt;&lt;property id=&quot;20148&quot; value=&quot;5&quot;/&gt;&lt;property id=&quot;20300&quot; value=&quot;Slide 5&quot;/&gt;&lt;property id=&quot;20307&quot; value=&quot;261&quot;/&gt;&lt;/object&gt;&lt;object type=&quot;3&quot; unique_id=&quot;10009&quot;&gt;&lt;property id=&quot;20148&quot; value=&quot;5&quot;/&gt;&lt;property id=&quot;20300&quot; value=&quot;Slide 6&quot;/&gt;&lt;property id=&quot;20307&quot; value=&quot;262&quot;/&gt;&lt;/object&gt;&lt;object type=&quot;3&quot; unique_id=&quot;10010&quot;&gt;&lt;property id=&quot;20148&quot; value=&quot;5&quot;/&gt;&lt;property id=&quot;20300&quot; value=&quot;Slide 7&quot;/&gt;&lt;property id=&quot;20307&quot; value=&quot;259&quot;/&gt;&lt;/object&gt;&lt;/object&gt;&lt;/object&gt;&lt;/database&gt;"/>
  <p:tag name="SECTOMILLISECCONVERTED" val="1"/>
</p:tagLst>
</file>

<file path=ppt/theme/theme1.xml><?xml version="1.0" encoding="utf-8"?>
<a:theme xmlns:a="http://schemas.openxmlformats.org/drawingml/2006/main" name="2012-2013_lacivert_tema">
  <a:themeElements>
    <a:clrScheme name="Akış">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a:solidFill>
            <a:srgbClr val="38B8C3"/>
          </a:solidFill>
        </a:ln>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sz="2200" dirty="0" smtClean="0">
            <a:solidFill>
              <a:schemeClr val="bg1"/>
            </a:solidFill>
          </a:defRPr>
        </a:defPPr>
      </a:lstStyle>
    </a:txDef>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1828</TotalTime>
  <Words>3136</Words>
  <Application>Microsoft Office PowerPoint</Application>
  <PresentationFormat>Ekran Gösterisi (16:9)</PresentationFormat>
  <Paragraphs>196</Paragraphs>
  <Slides>34</Slides>
  <Notes>0</Notes>
  <HiddenSlides>0</HiddenSlides>
  <MMClips>0</MMClips>
  <ScaleCrop>false</ScaleCrop>
  <HeadingPairs>
    <vt:vector size="4" baseType="variant">
      <vt:variant>
        <vt:lpstr>Tema</vt:lpstr>
      </vt:variant>
      <vt:variant>
        <vt:i4>1</vt:i4>
      </vt:variant>
      <vt:variant>
        <vt:lpstr>Slayt Başlıkları</vt:lpstr>
      </vt:variant>
      <vt:variant>
        <vt:i4>34</vt:i4>
      </vt:variant>
    </vt:vector>
  </HeadingPairs>
  <TitlesOfParts>
    <vt:vector size="35" baseType="lpstr">
      <vt:lpstr>2012-2013_lacivert_tema</vt:lpstr>
      <vt:lpstr>Slayt 1</vt:lpstr>
      <vt:lpstr>Slayt 2</vt:lpstr>
      <vt:lpstr>Slayt 3</vt:lpstr>
      <vt:lpstr>Slayt 4</vt:lpstr>
      <vt:lpstr>Slayt 5</vt:lpstr>
      <vt:lpstr>Slayt 6</vt:lpstr>
      <vt:lpstr>Slayt 7</vt:lpstr>
      <vt:lpstr>Slayt 8</vt:lpstr>
      <vt:lpstr>Slayt 9</vt:lpstr>
      <vt:lpstr>Slayt 10</vt:lpstr>
      <vt:lpstr>Slayt 11</vt:lpstr>
      <vt:lpstr>Slayt 12</vt:lpstr>
      <vt:lpstr>Slayt 13</vt:lpstr>
      <vt:lpstr>Slayt 14</vt:lpstr>
      <vt:lpstr>Slayt 15</vt:lpstr>
      <vt:lpstr>Slayt 16</vt:lpstr>
      <vt:lpstr>Slayt 17</vt:lpstr>
      <vt:lpstr>Slayt 18</vt:lpstr>
      <vt:lpstr>Slayt 19</vt:lpstr>
      <vt:lpstr>Slayt 20</vt:lpstr>
      <vt:lpstr>Slayt 21</vt:lpstr>
      <vt:lpstr>Slayt 22</vt:lpstr>
      <vt:lpstr>Slayt 23</vt:lpstr>
      <vt:lpstr>Slayt 24</vt:lpstr>
      <vt:lpstr>Slayt 25</vt:lpstr>
      <vt:lpstr>Slayt 26</vt:lpstr>
      <vt:lpstr>Slayt 27</vt:lpstr>
      <vt:lpstr>Slayt 28</vt:lpstr>
      <vt:lpstr>Slayt 29</vt:lpstr>
      <vt:lpstr>Slayt 30</vt:lpstr>
      <vt:lpstr>Slayt 31</vt:lpstr>
      <vt:lpstr>Slayt 32</vt:lpstr>
      <vt:lpstr>Slayt 33</vt:lpstr>
      <vt:lpstr>Slayt 34</vt:lpstr>
    </vt:vector>
  </TitlesOfParts>
  <Company>By NeC ® 2010 | Katilimsiz.Com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onur</dc:creator>
  <cp:lastModifiedBy>posta</cp:lastModifiedBy>
  <cp:revision>163</cp:revision>
  <dcterms:created xsi:type="dcterms:W3CDTF">2012-07-24T10:57:47Z</dcterms:created>
  <dcterms:modified xsi:type="dcterms:W3CDTF">2014-11-10T06:06:01Z</dcterms:modified>
</cp:coreProperties>
</file>