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1" r:id="rId1"/>
  </p:sldMasterIdLst>
  <p:notesMasterIdLst>
    <p:notesMasterId r:id="rId44"/>
  </p:notesMasterIdLst>
  <p:handoutMasterIdLst>
    <p:handoutMasterId r:id="rId45"/>
  </p:handoutMasterIdLst>
  <p:sldIdLst>
    <p:sldId id="257" r:id="rId2"/>
    <p:sldId id="258" r:id="rId3"/>
    <p:sldId id="299" r:id="rId4"/>
    <p:sldId id="300" r:id="rId5"/>
    <p:sldId id="301" r:id="rId6"/>
    <p:sldId id="302" r:id="rId7"/>
    <p:sldId id="303" r:id="rId8"/>
    <p:sldId id="304" r:id="rId9"/>
    <p:sldId id="305" r:id="rId10"/>
    <p:sldId id="306" r:id="rId11"/>
    <p:sldId id="307" r:id="rId12"/>
    <p:sldId id="308" r:id="rId13"/>
    <p:sldId id="309" r:id="rId14"/>
    <p:sldId id="310" r:id="rId15"/>
    <p:sldId id="311" r:id="rId16"/>
    <p:sldId id="312" r:id="rId17"/>
    <p:sldId id="313" r:id="rId18"/>
    <p:sldId id="314" r:id="rId19"/>
    <p:sldId id="315" r:id="rId20"/>
    <p:sldId id="316" r:id="rId21"/>
    <p:sldId id="317" r:id="rId22"/>
    <p:sldId id="318" r:id="rId23"/>
    <p:sldId id="319" r:id="rId24"/>
    <p:sldId id="320" r:id="rId25"/>
    <p:sldId id="322" r:id="rId26"/>
    <p:sldId id="323" r:id="rId27"/>
    <p:sldId id="324" r:id="rId28"/>
    <p:sldId id="325" r:id="rId29"/>
    <p:sldId id="326" r:id="rId30"/>
    <p:sldId id="327" r:id="rId31"/>
    <p:sldId id="328" r:id="rId32"/>
    <p:sldId id="329" r:id="rId33"/>
    <p:sldId id="330" r:id="rId34"/>
    <p:sldId id="331" r:id="rId35"/>
    <p:sldId id="332" r:id="rId36"/>
    <p:sldId id="333" r:id="rId37"/>
    <p:sldId id="334" r:id="rId38"/>
    <p:sldId id="335" r:id="rId39"/>
    <p:sldId id="336" r:id="rId40"/>
    <p:sldId id="337" r:id="rId41"/>
    <p:sldId id="338" r:id="rId42"/>
    <p:sldId id="262" r:id="rId43"/>
  </p:sldIdLst>
  <p:sldSz cx="9144000" cy="6858000" type="screen4x3"/>
  <p:notesSz cx="9144000" cy="6858000"/>
  <p:custDataLst>
    <p:tags r:id="rId46"/>
  </p:custDataLst>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614" userDrawn="1">
          <p15:clr>
            <a:srgbClr val="A4A3A4"/>
          </p15:clr>
        </p15:guide>
        <p15:guide id="2" pos="1066"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guide id="3" orient="horz" pos="2160">
          <p15:clr>
            <a:srgbClr val="A4A3A4"/>
          </p15:clr>
        </p15:guide>
        <p15:guide id="4" pos="288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33"/>
    <a:srgbClr val="336666"/>
    <a:srgbClr val="46555E"/>
    <a:srgbClr val="5C768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775DCB02-9BB8-47FD-8907-85C794F793BA}" styleName="Tema Uygulanmış Stil 1 - Vurgu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Tema Uygulanmış Stil 1 - Vurgu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93296810-A885-4BE3-A3E7-6D5BEEA58F35}" styleName="Orta Stil 2 - Vurgu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BC89EF96-8CEA-46FF-86C4-4CE0E7609802}" styleName="Açık Stil 3 - Vurgu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D083AE6-46FA-4A59-8FB0-9F97EB10719F}" styleName="Açık Stil 3 - Vurgu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BDBED569-4797-4DF1-A0F4-6AAB3CD982D8}" styleName="Açık Stil 3 - Vurgu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638B1855-1B75-4FBE-930C-398BA8C253C6}" styleName="Tema Uygulanmış Stil 2 - Vurgu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Tema Uygulanmış Stil 2 - Vurgu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Tema Uygulanmış Stil 2 - Vurgu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Tema Uygulanmış Stil 2 - Vurgu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Stil Yok, Tablo Kılavuz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DA37D80-6434-44D0-A028-1B22A696006F}" styleName="Açık Stil 3 - Vurgu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867" autoAdjust="0"/>
    <p:restoredTop sz="94662" autoAdjust="0"/>
  </p:normalViewPr>
  <p:slideViewPr>
    <p:cSldViewPr showGuides="1">
      <p:cViewPr varScale="1">
        <p:scale>
          <a:sx n="84" d="100"/>
          <a:sy n="84" d="100"/>
        </p:scale>
        <p:origin x="1302" y="78"/>
      </p:cViewPr>
      <p:guideLst>
        <p:guide orient="horz" pos="2614"/>
        <p:guide pos="1066"/>
      </p:guideLst>
    </p:cSldViewPr>
  </p:slideViewPr>
  <p:notesTextViewPr>
    <p:cViewPr>
      <p:scale>
        <a:sx n="1" d="1"/>
        <a:sy n="1" d="1"/>
      </p:scale>
      <p:origin x="0" y="0"/>
    </p:cViewPr>
  </p:notesTextViewPr>
  <p:notesViewPr>
    <p:cSldViewPr showGuides="1">
      <p:cViewPr varScale="1">
        <p:scale>
          <a:sx n="113" d="100"/>
          <a:sy n="113" d="100"/>
        </p:scale>
        <p:origin x="2388" y="114"/>
      </p:cViewPr>
      <p:guideLst>
        <p:guide orient="horz" pos="2880"/>
        <p:guide pos="2160"/>
        <p:guide orient="horz" pos="2160"/>
        <p:guide pos="288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gs" Target="tags/tag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ayt Numarası Yer Tutucusu 4"/>
          <p:cNvSpPr>
            <a:spLocks noGrp="1"/>
          </p:cNvSpPr>
          <p:nvPr>
            <p:ph type="sldNum" sz="quarter" idx="3"/>
          </p:nvPr>
        </p:nvSpPr>
        <p:spPr>
          <a:xfrm>
            <a:off x="5179484" y="6513910"/>
            <a:ext cx="3962400" cy="342900"/>
          </a:xfrm>
          <a:prstGeom prst="rect">
            <a:avLst/>
          </a:prstGeom>
        </p:spPr>
        <p:txBody>
          <a:bodyPr vert="horz" lIns="91440" tIns="45720" rIns="91440" bIns="45720" rtlCol="0" anchor="b"/>
          <a:lstStyle>
            <a:lvl1pPr algn="r">
              <a:defRPr sz="1200"/>
            </a:lvl1pPr>
          </a:lstStyle>
          <a:p>
            <a:fld id="{98952963-748C-4BC1-B802-37A663DD15B7}" type="slidenum">
              <a:rPr lang="tr-TR" smtClean="0"/>
              <a:t>‹#›</a:t>
            </a:fld>
            <a:endParaRPr lang="tr-TR"/>
          </a:p>
        </p:txBody>
      </p:sp>
    </p:spTree>
    <p:extLst>
      <p:ext uri="{BB962C8B-B14F-4D97-AF65-F5344CB8AC3E}">
        <p14:creationId xmlns:p14="http://schemas.microsoft.com/office/powerpoint/2010/main" val="14914232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5179484" y="0"/>
            <a:ext cx="3962400" cy="342900"/>
          </a:xfrm>
          <a:prstGeom prst="rect">
            <a:avLst/>
          </a:prstGeom>
        </p:spPr>
        <p:txBody>
          <a:bodyPr vert="horz" lIns="91440" tIns="45720" rIns="91440" bIns="45720" rtlCol="0"/>
          <a:lstStyle>
            <a:lvl1pPr algn="r">
              <a:defRPr sz="1200"/>
            </a:lvl1pPr>
          </a:lstStyle>
          <a:p>
            <a:fld id="{EBED4FB0-E808-468D-9B37-888AE8EED9B9}" type="datetimeFigureOut">
              <a:rPr lang="tr-TR" smtClean="0"/>
              <a:t>20.02.2015</a:t>
            </a:fld>
            <a:endParaRPr lang="tr-TR"/>
          </a:p>
        </p:txBody>
      </p:sp>
      <p:sp>
        <p:nvSpPr>
          <p:cNvPr id="4" name="Slayt Görüntüsü Yer Tutucusu 3"/>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6513910"/>
            <a:ext cx="3962400" cy="3429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5179484" y="6513910"/>
            <a:ext cx="3962400" cy="342900"/>
          </a:xfrm>
          <a:prstGeom prst="rect">
            <a:avLst/>
          </a:prstGeom>
        </p:spPr>
        <p:txBody>
          <a:bodyPr vert="horz" lIns="91440" tIns="45720" rIns="91440" bIns="45720" rtlCol="0" anchor="b"/>
          <a:lstStyle>
            <a:lvl1pPr algn="r">
              <a:defRPr sz="1200"/>
            </a:lvl1pPr>
          </a:lstStyle>
          <a:p>
            <a:fld id="{A08025B4-BE65-44DA-8CBD-19C3DE60281A}" type="slidenum">
              <a:rPr lang="tr-TR" smtClean="0"/>
              <a:t>‹#›</a:t>
            </a:fld>
            <a:endParaRPr lang="tr-TR"/>
          </a:p>
        </p:txBody>
      </p:sp>
    </p:spTree>
    <p:extLst>
      <p:ext uri="{BB962C8B-B14F-4D97-AF65-F5344CB8AC3E}">
        <p14:creationId xmlns:p14="http://schemas.microsoft.com/office/powerpoint/2010/main" val="36937563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9.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an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26" name="Picture 2" descr="C:\Users\Arikan\Desktop\yenisablonlar\sunum\logo.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331640" y="2924944"/>
            <a:ext cx="6264696" cy="6416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341745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olum_adi">
    <p:spTree>
      <p:nvGrpSpPr>
        <p:cNvPr id="1" name=""/>
        <p:cNvGrpSpPr/>
        <p:nvPr/>
      </p:nvGrpSpPr>
      <p:grpSpPr>
        <a:xfrm>
          <a:off x="0" y="0"/>
          <a:ext cx="0" cy="0"/>
          <a:chOff x="0" y="0"/>
          <a:chExt cx="0" cy="0"/>
        </a:xfrm>
      </p:grpSpPr>
      <p:pic>
        <p:nvPicPr>
          <p:cNvPr id="2050" name="Picture 2" descr="C:\Users\Arikan\Desktop\yenisablonlar\sunum\baslık_unite.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692278" y="1240396"/>
            <a:ext cx="215429" cy="438837"/>
          </a:xfrm>
          <a:prstGeom prst="rect">
            <a:avLst/>
          </a:prstGeom>
          <a:noFill/>
          <a:extLst>
            <a:ext uri="{909E8E84-426E-40DD-AFC4-6F175D3DCCD1}">
              <a14:hiddenFill xmlns:a14="http://schemas.microsoft.com/office/drawing/2010/main">
                <a:solidFill>
                  <a:srgbClr val="FFFFFF"/>
                </a:solidFill>
              </a14:hiddenFill>
            </a:ext>
          </a:extLst>
        </p:spPr>
      </p:pic>
      <p:sp>
        <p:nvSpPr>
          <p:cNvPr id="5" name="Metin Yer Tutucusu 4"/>
          <p:cNvSpPr>
            <a:spLocks noGrp="1"/>
          </p:cNvSpPr>
          <p:nvPr>
            <p:ph type="body" sz="quarter" idx="10" hasCustomPrompt="1"/>
          </p:nvPr>
        </p:nvSpPr>
        <p:spPr>
          <a:xfrm>
            <a:off x="1908176" y="1291837"/>
            <a:ext cx="1800225" cy="346249"/>
          </a:xfrm>
        </p:spPr>
        <p:txBody>
          <a:bodyPr lIns="0" anchor="ctr" anchorCtr="0">
            <a:spAutoFit/>
          </a:bodyPr>
          <a:lstStyle>
            <a:lvl1pPr>
              <a:defRPr sz="1650" b="0">
                <a:solidFill>
                  <a:srgbClr val="003333"/>
                </a:solidFill>
                <a:latin typeface="+mj-lt"/>
                <a:ea typeface="Adobe Fan Heiti Std B" pitchFamily="34" charset="-128"/>
              </a:defRPr>
            </a:lvl1pPr>
          </a:lstStyle>
          <a:p>
            <a:pPr lvl="0"/>
            <a:r>
              <a:rPr lang="tr-TR" dirty="0" smtClean="0"/>
              <a:t>Ünite 9</a:t>
            </a:r>
            <a:endParaRPr lang="tr-TR" dirty="0"/>
          </a:p>
        </p:txBody>
      </p:sp>
      <p:sp>
        <p:nvSpPr>
          <p:cNvPr id="9" name="Metin Yer Tutucusu 8"/>
          <p:cNvSpPr>
            <a:spLocks noGrp="1"/>
          </p:cNvSpPr>
          <p:nvPr>
            <p:ph type="body" sz="quarter" idx="11" hasCustomPrompt="1"/>
          </p:nvPr>
        </p:nvSpPr>
        <p:spPr>
          <a:xfrm>
            <a:off x="1907706" y="1773560"/>
            <a:ext cx="3384376" cy="438582"/>
          </a:xfrm>
          <a:blipFill dpi="0" rotWithShape="1">
            <a:blip r:embed="rId3"/>
            <a:srcRect/>
            <a:stretch>
              <a:fillRect t="80000" b="5000"/>
            </a:stretch>
          </a:blipFill>
        </p:spPr>
        <p:txBody>
          <a:bodyPr wrap="square" lIns="0">
            <a:spAutoFit/>
          </a:bodyPr>
          <a:lstStyle>
            <a:lvl1pPr>
              <a:defRPr sz="2250" b="1">
                <a:solidFill>
                  <a:srgbClr val="003333"/>
                </a:solidFill>
                <a:latin typeface="+mj-lt"/>
                <a:ea typeface="Kozuka Gothic Pr6N B" pitchFamily="34" charset="-128"/>
              </a:defRPr>
            </a:lvl1pPr>
          </a:lstStyle>
          <a:p>
            <a:pPr lvl="0"/>
            <a:r>
              <a:rPr lang="tr-TR" dirty="0" smtClean="0"/>
              <a:t>KONU İSMİ</a:t>
            </a:r>
            <a:endParaRPr lang="tr-TR" dirty="0"/>
          </a:p>
        </p:txBody>
      </p:sp>
      <p:sp>
        <p:nvSpPr>
          <p:cNvPr id="11" name="Metin Yer Tutucusu 8"/>
          <p:cNvSpPr>
            <a:spLocks noGrp="1"/>
          </p:cNvSpPr>
          <p:nvPr>
            <p:ph type="body" sz="quarter" idx="12" hasCustomPrompt="1"/>
          </p:nvPr>
        </p:nvSpPr>
        <p:spPr>
          <a:xfrm>
            <a:off x="1907706" y="2422055"/>
            <a:ext cx="3384376" cy="346249"/>
          </a:xfrm>
          <a:blipFill dpi="0" rotWithShape="1">
            <a:blip r:embed="rId4"/>
            <a:srcRect/>
            <a:stretch>
              <a:fillRect t="40000" r="90000" b="40000"/>
            </a:stretch>
          </a:blipFill>
        </p:spPr>
        <p:txBody>
          <a:bodyPr wrap="square" lIns="360000">
            <a:spAutoFit/>
          </a:bodyPr>
          <a:lstStyle>
            <a:lvl1pPr>
              <a:defRPr sz="1650" b="0">
                <a:solidFill>
                  <a:srgbClr val="003333"/>
                </a:solidFill>
                <a:latin typeface="+mj-lt"/>
                <a:ea typeface="Kozuka Gothic Pr6N B" pitchFamily="34" charset="-128"/>
              </a:defRPr>
            </a:lvl1pPr>
          </a:lstStyle>
          <a:p>
            <a:pPr lvl="0"/>
            <a:r>
              <a:rPr lang="tr-TR" dirty="0" smtClean="0"/>
              <a:t>Yrd. Doç. Dr. …………….</a:t>
            </a:r>
            <a:endParaRPr lang="tr-TR" dirty="0"/>
          </a:p>
        </p:txBody>
      </p:sp>
      <p:sp>
        <p:nvSpPr>
          <p:cNvPr id="12" name="Metin Yer Tutucusu 4"/>
          <p:cNvSpPr>
            <a:spLocks noGrp="1"/>
          </p:cNvSpPr>
          <p:nvPr>
            <p:ph type="body" sz="quarter" idx="13" hasCustomPrompt="1"/>
          </p:nvPr>
        </p:nvSpPr>
        <p:spPr>
          <a:xfrm>
            <a:off x="1907704" y="2971692"/>
            <a:ext cx="5904656" cy="745340"/>
          </a:xfrm>
        </p:spPr>
        <p:txBody>
          <a:bodyPr lIns="0" anchor="ctr" anchorCtr="0">
            <a:noAutofit/>
          </a:bodyPr>
          <a:lstStyle>
            <a:lvl1pPr>
              <a:defRPr sz="1650" b="0" baseline="0">
                <a:solidFill>
                  <a:srgbClr val="336666"/>
                </a:solidFill>
                <a:latin typeface="+mj-lt"/>
                <a:ea typeface="Adobe Fan Heiti Std B" pitchFamily="34" charset="-128"/>
              </a:defRPr>
            </a:lvl1pPr>
          </a:lstStyle>
          <a:p>
            <a:pPr lvl="0"/>
            <a:r>
              <a:rPr lang="tr-TR" dirty="0" smtClean="0"/>
              <a:t>Konu ile ilgili kısa bir giriş cümlesi hocalar tarafında çekim öncesi yazılacak.</a:t>
            </a:r>
          </a:p>
        </p:txBody>
      </p:sp>
    </p:spTree>
    <p:extLst>
      <p:ext uri="{BB962C8B-B14F-4D97-AF65-F5344CB8AC3E}">
        <p14:creationId xmlns:p14="http://schemas.microsoft.com/office/powerpoint/2010/main" val="144845354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unu_bilgileri_giris">
    <p:spTree>
      <p:nvGrpSpPr>
        <p:cNvPr id="1" name=""/>
        <p:cNvGrpSpPr/>
        <p:nvPr/>
      </p:nvGrpSpPr>
      <p:grpSpPr>
        <a:xfrm>
          <a:off x="0" y="0"/>
          <a:ext cx="0" cy="0"/>
          <a:chOff x="0" y="0"/>
          <a:chExt cx="0" cy="0"/>
        </a:xfrm>
      </p:grpSpPr>
      <p:sp>
        <p:nvSpPr>
          <p:cNvPr id="3" name="Metin Yer Tutucusu 2"/>
          <p:cNvSpPr>
            <a:spLocks noGrp="1"/>
          </p:cNvSpPr>
          <p:nvPr>
            <p:ph type="body" sz="quarter" idx="10" hasCustomPrompt="1"/>
          </p:nvPr>
        </p:nvSpPr>
        <p:spPr>
          <a:xfrm>
            <a:off x="1691831" y="116632"/>
            <a:ext cx="7200651" cy="504478"/>
          </a:xfrm>
          <a:blipFill dpi="0" rotWithShape="1">
            <a:blip r:embed="rId2"/>
            <a:srcRect/>
            <a:stretch>
              <a:fillRect t="80000"/>
            </a:stretch>
          </a:blipFill>
        </p:spPr>
        <p:txBody>
          <a:bodyPr lIns="0"/>
          <a:lstStyle>
            <a:lvl1pPr>
              <a:defRPr b="1" baseline="0">
                <a:solidFill>
                  <a:srgbClr val="003333"/>
                </a:solidFill>
              </a:defRPr>
            </a:lvl1pPr>
          </a:lstStyle>
          <a:p>
            <a:pPr lvl="0"/>
            <a:r>
              <a:rPr lang="tr-TR" dirty="0" smtClean="0"/>
              <a:t>KONU BÜYÜK BAŞLIK</a:t>
            </a:r>
            <a:endParaRPr lang="tr-TR" dirty="0"/>
          </a:p>
        </p:txBody>
      </p:sp>
      <p:sp>
        <p:nvSpPr>
          <p:cNvPr id="6" name="Metin Yer Tutucusu 5"/>
          <p:cNvSpPr>
            <a:spLocks noGrp="1"/>
          </p:cNvSpPr>
          <p:nvPr>
            <p:ph type="body" sz="quarter" idx="11" hasCustomPrompt="1"/>
          </p:nvPr>
        </p:nvSpPr>
        <p:spPr>
          <a:xfrm>
            <a:off x="1692277" y="672506"/>
            <a:ext cx="7200205" cy="452239"/>
          </a:xfrm>
          <a:blipFill dpi="0" rotWithShape="1">
            <a:blip r:embed="rId3"/>
            <a:srcRect/>
            <a:stretch>
              <a:fillRect t="45000" r="95000" b="35000"/>
            </a:stretch>
          </a:blipFill>
        </p:spPr>
        <p:txBody>
          <a:bodyPr lIns="396000">
            <a:noAutofit/>
          </a:bodyPr>
          <a:lstStyle>
            <a:lvl1pPr>
              <a:defRPr sz="1875" b="1">
                <a:solidFill>
                  <a:srgbClr val="003333"/>
                </a:solidFill>
              </a:defRPr>
            </a:lvl1pPr>
          </a:lstStyle>
          <a:p>
            <a:pPr lvl="0"/>
            <a:r>
              <a:rPr lang="tr-TR" dirty="0" smtClean="0"/>
              <a:t>Alt Başlık</a:t>
            </a:r>
            <a:endParaRPr lang="tr-TR" dirty="0"/>
          </a:p>
        </p:txBody>
      </p:sp>
      <p:sp>
        <p:nvSpPr>
          <p:cNvPr id="11" name="Metin Yer Tutucusu 10"/>
          <p:cNvSpPr>
            <a:spLocks noGrp="1"/>
          </p:cNvSpPr>
          <p:nvPr>
            <p:ph type="body" sz="quarter" idx="12" hasCustomPrompt="1"/>
          </p:nvPr>
        </p:nvSpPr>
        <p:spPr>
          <a:xfrm>
            <a:off x="1692277" y="1138467"/>
            <a:ext cx="7200205" cy="418331"/>
          </a:xfrm>
          <a:blipFill dpi="0" rotWithShape="1">
            <a:blip r:embed="rId4"/>
            <a:srcRect/>
            <a:stretch>
              <a:fillRect t="45000" r="90000" b="35000"/>
            </a:stretch>
          </a:blipFill>
        </p:spPr>
        <p:txBody>
          <a:bodyPr lIns="756000">
            <a:normAutofit/>
          </a:bodyPr>
          <a:lstStyle>
            <a:lvl1pPr>
              <a:defRPr sz="1800" b="1">
                <a:solidFill>
                  <a:srgbClr val="003333"/>
                </a:solidFill>
              </a:defRPr>
            </a:lvl1pPr>
          </a:lstStyle>
          <a:p>
            <a:pPr lvl="0"/>
            <a:r>
              <a:rPr lang="tr-TR" dirty="0" smtClean="0"/>
              <a:t>Alt Küçük Başlık</a:t>
            </a:r>
            <a:endParaRPr lang="tr-TR" dirty="0"/>
          </a:p>
        </p:txBody>
      </p:sp>
      <p:sp>
        <p:nvSpPr>
          <p:cNvPr id="13" name="Metin Yer Tutucusu 12"/>
          <p:cNvSpPr>
            <a:spLocks noGrp="1"/>
          </p:cNvSpPr>
          <p:nvPr>
            <p:ph type="body" sz="quarter" idx="13" hasCustomPrompt="1"/>
          </p:nvPr>
        </p:nvSpPr>
        <p:spPr>
          <a:xfrm>
            <a:off x="1692275" y="1772692"/>
            <a:ext cx="7200900" cy="4392612"/>
          </a:xfrm>
        </p:spPr>
        <p:txBody>
          <a:bodyPr lIns="0">
            <a:normAutofit/>
          </a:bodyPr>
          <a:lstStyle>
            <a:lvl1pPr marL="0" marR="0" indent="0" algn="l" defTabSz="685783" rtl="0" eaLnBrk="1" fontAlgn="auto" latinLnBrk="0" hangingPunct="1">
              <a:lnSpc>
                <a:spcPct val="100000"/>
              </a:lnSpc>
              <a:spcBef>
                <a:spcPct val="20000"/>
              </a:spcBef>
              <a:spcAft>
                <a:spcPts val="0"/>
              </a:spcAft>
              <a:buClrTx/>
              <a:buSzTx/>
              <a:buFont typeface="Arial" pitchFamily="34" charset="0"/>
              <a:buNone/>
              <a:tabLst/>
              <a:defRPr sz="1875" baseline="0">
                <a:solidFill>
                  <a:srgbClr val="003333"/>
                </a:solidFill>
              </a:defRPr>
            </a:lvl1pPr>
            <a:lvl2pPr>
              <a:defRPr>
                <a:solidFill>
                  <a:srgbClr val="003333"/>
                </a:solidFill>
              </a:defRPr>
            </a:lvl2pPr>
            <a:lvl3pPr>
              <a:defRPr>
                <a:solidFill>
                  <a:srgbClr val="003333"/>
                </a:solidFill>
              </a:defRPr>
            </a:lvl3pPr>
            <a:lvl4pPr>
              <a:defRPr>
                <a:solidFill>
                  <a:srgbClr val="003333"/>
                </a:solidFill>
              </a:defRPr>
            </a:lvl4pPr>
            <a:lvl5pPr>
              <a:defRPr>
                <a:solidFill>
                  <a:srgbClr val="003333"/>
                </a:solidFill>
              </a:defRPr>
            </a:lvl5pPr>
          </a:lstStyle>
          <a:p>
            <a:pPr marL="0" marR="0" lvl="0" indent="0" algn="l" defTabSz="685783" rtl="0" eaLnBrk="1" fontAlgn="auto" latinLnBrk="0" hangingPunct="1">
              <a:lnSpc>
                <a:spcPct val="100000"/>
              </a:lnSpc>
              <a:spcBef>
                <a:spcPct val="20000"/>
              </a:spcBef>
              <a:spcAft>
                <a:spcPts val="0"/>
              </a:spcAft>
              <a:buClrTx/>
              <a:buSzTx/>
              <a:buFont typeface="Arial" pitchFamily="34" charset="0"/>
              <a:buNone/>
              <a:tabLst/>
              <a:defRPr/>
            </a:pPr>
            <a:r>
              <a:rPr lang="tr-TR" dirty="0" smtClean="0"/>
              <a:t>Asıl metin stillerini düzenlemek için tıklatın Asıl metin stillerini düzenlemek için tıklatın Asıl metin stillerini düzenlemek için tıklatın Asıl metin stillerini düzenlemek için tıklatın</a:t>
            </a:r>
          </a:p>
          <a:p>
            <a:pPr lvl="0"/>
            <a:endParaRPr lang="tr-TR" dirty="0" smtClean="0"/>
          </a:p>
          <a:p>
            <a:pPr marL="0" marR="0" lvl="0" indent="0" algn="l" defTabSz="685783" rtl="0" eaLnBrk="1" fontAlgn="auto" latinLnBrk="0" hangingPunct="1">
              <a:lnSpc>
                <a:spcPct val="100000"/>
              </a:lnSpc>
              <a:spcBef>
                <a:spcPct val="20000"/>
              </a:spcBef>
              <a:spcAft>
                <a:spcPts val="0"/>
              </a:spcAft>
              <a:buClrTx/>
              <a:buSzTx/>
              <a:buFont typeface="Arial" pitchFamily="34" charset="0"/>
              <a:buNone/>
              <a:tabLst/>
              <a:defRPr/>
            </a:pPr>
            <a:r>
              <a:rPr lang="tr-TR" dirty="0" smtClean="0"/>
              <a:t>Asıl metin stillerini düzenlemek için tıklatın Asıl metin stillerini düzenlemek için tıklatın Asıl metin stillerini düzenlemek için tıklatın Asıl metin stillerini düzenlemek için tıklatın</a:t>
            </a:r>
          </a:p>
          <a:p>
            <a:pPr lvl="0"/>
            <a:endParaRPr lang="tr-TR" dirty="0" smtClean="0"/>
          </a:p>
          <a:p>
            <a:pPr marL="0" marR="0" lvl="0" indent="0" algn="l" defTabSz="685783" rtl="0" eaLnBrk="1" fontAlgn="auto" latinLnBrk="0" hangingPunct="1">
              <a:lnSpc>
                <a:spcPct val="100000"/>
              </a:lnSpc>
              <a:spcBef>
                <a:spcPct val="20000"/>
              </a:spcBef>
              <a:spcAft>
                <a:spcPts val="0"/>
              </a:spcAft>
              <a:buClrTx/>
              <a:buSzTx/>
              <a:buFont typeface="Arial" pitchFamily="34" charset="0"/>
              <a:buNone/>
              <a:tabLst/>
              <a:defRPr/>
            </a:pPr>
            <a:endParaRPr lang="tr-TR" dirty="0" smtClean="0"/>
          </a:p>
          <a:p>
            <a:pPr lvl="0"/>
            <a:endParaRPr lang="tr-TR" dirty="0" smtClean="0"/>
          </a:p>
        </p:txBody>
      </p:sp>
    </p:spTree>
    <p:extLst>
      <p:ext uri="{BB962C8B-B14F-4D97-AF65-F5344CB8AC3E}">
        <p14:creationId xmlns:p14="http://schemas.microsoft.com/office/powerpoint/2010/main" val="193580727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oş">
    <p:spTree>
      <p:nvGrpSpPr>
        <p:cNvPr id="1" name=""/>
        <p:cNvGrpSpPr/>
        <p:nvPr/>
      </p:nvGrpSpPr>
      <p:grpSpPr>
        <a:xfrm>
          <a:off x="0" y="0"/>
          <a:ext cx="0" cy="0"/>
          <a:chOff x="0" y="0"/>
          <a:chExt cx="0" cy="0"/>
        </a:xfrm>
      </p:grpSpPr>
      <p:pic>
        <p:nvPicPr>
          <p:cNvPr id="2" name="Picture 2" descr="C:\Users\Arikan\Desktop\yenisablonlar\sunum\baslık_unite.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691807" y="1528424"/>
            <a:ext cx="215429" cy="438837"/>
          </a:xfrm>
          <a:prstGeom prst="rect">
            <a:avLst/>
          </a:prstGeom>
          <a:noFill/>
          <a:extLst>
            <a:ext uri="{909E8E84-426E-40DD-AFC4-6F175D3DCCD1}">
              <a14:hiddenFill xmlns:a14="http://schemas.microsoft.com/office/drawing/2010/main">
                <a:solidFill>
                  <a:srgbClr val="FFFFFF"/>
                </a:solidFill>
              </a14:hiddenFill>
            </a:ext>
          </a:extLst>
        </p:spPr>
      </p:pic>
      <p:sp>
        <p:nvSpPr>
          <p:cNvPr id="3" name="Metin Yer Tutucusu 4"/>
          <p:cNvSpPr>
            <a:spLocks noGrp="1"/>
          </p:cNvSpPr>
          <p:nvPr>
            <p:ph type="body" sz="quarter" idx="10" hasCustomPrompt="1"/>
          </p:nvPr>
        </p:nvSpPr>
        <p:spPr>
          <a:xfrm>
            <a:off x="1907705" y="1579864"/>
            <a:ext cx="1800225" cy="346249"/>
          </a:xfrm>
        </p:spPr>
        <p:txBody>
          <a:bodyPr lIns="0" anchor="ctr" anchorCtr="0">
            <a:spAutoFit/>
          </a:bodyPr>
          <a:lstStyle>
            <a:lvl1pPr>
              <a:defRPr sz="1650" b="0">
                <a:solidFill>
                  <a:srgbClr val="336666"/>
                </a:solidFill>
                <a:latin typeface="+mj-lt"/>
                <a:ea typeface="Adobe Fan Heiti Std B" pitchFamily="34" charset="-128"/>
              </a:defRPr>
            </a:lvl1pPr>
          </a:lstStyle>
          <a:p>
            <a:pPr lvl="0"/>
            <a:r>
              <a:rPr lang="tr-TR" dirty="0" smtClean="0"/>
              <a:t>Ünite 9</a:t>
            </a:r>
            <a:endParaRPr lang="tr-TR" dirty="0"/>
          </a:p>
        </p:txBody>
      </p:sp>
      <p:sp>
        <p:nvSpPr>
          <p:cNvPr id="4" name="Metin Yer Tutucusu 8"/>
          <p:cNvSpPr>
            <a:spLocks noGrp="1"/>
          </p:cNvSpPr>
          <p:nvPr>
            <p:ph type="body" sz="quarter" idx="11" hasCustomPrompt="1"/>
          </p:nvPr>
        </p:nvSpPr>
        <p:spPr>
          <a:xfrm>
            <a:off x="1907235" y="2061592"/>
            <a:ext cx="3384376" cy="438582"/>
          </a:xfrm>
          <a:blipFill dpi="0" rotWithShape="1">
            <a:blip r:embed="rId3"/>
            <a:srcRect/>
            <a:stretch>
              <a:fillRect t="80000" b="5000"/>
            </a:stretch>
          </a:blipFill>
        </p:spPr>
        <p:txBody>
          <a:bodyPr wrap="square" lIns="0">
            <a:spAutoFit/>
          </a:bodyPr>
          <a:lstStyle>
            <a:lvl1pPr>
              <a:defRPr sz="2250" b="1">
                <a:solidFill>
                  <a:srgbClr val="336666"/>
                </a:solidFill>
                <a:latin typeface="+mj-lt"/>
                <a:ea typeface="Kozuka Gothic Pr6N B" pitchFamily="34" charset="-128"/>
              </a:defRPr>
            </a:lvl1pPr>
          </a:lstStyle>
          <a:p>
            <a:pPr lvl="0"/>
            <a:r>
              <a:rPr lang="tr-TR" dirty="0" smtClean="0"/>
              <a:t>Teşekkürler</a:t>
            </a:r>
            <a:endParaRPr lang="tr-TR" dirty="0"/>
          </a:p>
        </p:txBody>
      </p:sp>
      <p:sp>
        <p:nvSpPr>
          <p:cNvPr id="5" name="Metin Yer Tutucusu 8"/>
          <p:cNvSpPr>
            <a:spLocks noGrp="1"/>
          </p:cNvSpPr>
          <p:nvPr>
            <p:ph type="body" sz="quarter" idx="12" hasCustomPrompt="1"/>
          </p:nvPr>
        </p:nvSpPr>
        <p:spPr>
          <a:xfrm>
            <a:off x="1907235" y="2710087"/>
            <a:ext cx="3384376" cy="346249"/>
          </a:xfrm>
          <a:blipFill dpi="0" rotWithShape="1">
            <a:blip r:embed="rId4"/>
            <a:srcRect/>
            <a:stretch>
              <a:fillRect t="40000" r="90000" b="40000"/>
            </a:stretch>
          </a:blipFill>
        </p:spPr>
        <p:txBody>
          <a:bodyPr wrap="square" lIns="360000">
            <a:spAutoFit/>
          </a:bodyPr>
          <a:lstStyle>
            <a:lvl1pPr>
              <a:defRPr sz="1650" b="0">
                <a:solidFill>
                  <a:srgbClr val="336666"/>
                </a:solidFill>
                <a:latin typeface="+mj-lt"/>
                <a:ea typeface="Kozuka Gothic Pr6N B" pitchFamily="34" charset="-128"/>
              </a:defRPr>
            </a:lvl1pPr>
          </a:lstStyle>
          <a:p>
            <a:pPr lvl="0"/>
            <a:r>
              <a:rPr lang="tr-TR" dirty="0" smtClean="0"/>
              <a:t>Yrd. Doç. Dr. …………….</a:t>
            </a:r>
            <a:endParaRPr lang="tr-TR" dirty="0"/>
          </a:p>
        </p:txBody>
      </p:sp>
    </p:spTree>
    <p:extLst>
      <p:ext uri="{BB962C8B-B14F-4D97-AF65-F5344CB8AC3E}">
        <p14:creationId xmlns:p14="http://schemas.microsoft.com/office/powerpoint/2010/main" val="97282363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ki İçerik">
    <p:spTree>
      <p:nvGrpSpPr>
        <p:cNvPr id="1" name=""/>
        <p:cNvGrpSpPr/>
        <p:nvPr/>
      </p:nvGrpSpPr>
      <p:grpSpPr>
        <a:xfrm>
          <a:off x="0" y="0"/>
          <a:ext cx="0" cy="0"/>
          <a:chOff x="0" y="0"/>
          <a:chExt cx="0" cy="0"/>
        </a:xfrm>
      </p:grpSpPr>
      <p:sp>
        <p:nvSpPr>
          <p:cNvPr id="6" name="Metin Yer Tutucusu 2"/>
          <p:cNvSpPr>
            <a:spLocks noGrp="1"/>
          </p:cNvSpPr>
          <p:nvPr>
            <p:ph type="body" sz="quarter" idx="10" hasCustomPrompt="1"/>
          </p:nvPr>
        </p:nvSpPr>
        <p:spPr>
          <a:xfrm>
            <a:off x="1691831" y="116632"/>
            <a:ext cx="7200651" cy="504478"/>
          </a:xfrm>
          <a:blipFill dpi="0" rotWithShape="1">
            <a:blip r:embed="rId2"/>
            <a:srcRect/>
            <a:stretch>
              <a:fillRect t="80000"/>
            </a:stretch>
          </a:blipFill>
        </p:spPr>
        <p:txBody>
          <a:bodyPr lIns="0"/>
          <a:lstStyle>
            <a:lvl1pPr>
              <a:defRPr b="1" baseline="0">
                <a:solidFill>
                  <a:srgbClr val="003333"/>
                </a:solidFill>
              </a:defRPr>
            </a:lvl1pPr>
          </a:lstStyle>
          <a:p>
            <a:pPr lvl="0"/>
            <a:r>
              <a:rPr lang="tr-TR" dirty="0" smtClean="0"/>
              <a:t>KONU BÜYÜK BAŞLIK</a:t>
            </a:r>
            <a:endParaRPr lang="tr-TR" dirty="0"/>
          </a:p>
        </p:txBody>
      </p:sp>
      <p:sp>
        <p:nvSpPr>
          <p:cNvPr id="7" name="Metin Yer Tutucusu 2"/>
          <p:cNvSpPr>
            <a:spLocks noGrp="1"/>
          </p:cNvSpPr>
          <p:nvPr>
            <p:ph type="body" sz="quarter" idx="11" hasCustomPrompt="1"/>
          </p:nvPr>
        </p:nvSpPr>
        <p:spPr>
          <a:xfrm>
            <a:off x="1691681" y="620688"/>
            <a:ext cx="7200651" cy="432048"/>
          </a:xfrm>
          <a:blipFill dpi="0" rotWithShape="1">
            <a:blip r:embed="rId3"/>
            <a:srcRect/>
            <a:stretch>
              <a:fillRect t="90000"/>
            </a:stretch>
          </a:blipFill>
        </p:spPr>
        <p:txBody>
          <a:bodyPr lIns="0">
            <a:normAutofit/>
          </a:bodyPr>
          <a:lstStyle>
            <a:lvl1pPr>
              <a:defRPr sz="1875" b="1" baseline="0">
                <a:solidFill>
                  <a:srgbClr val="003333"/>
                </a:solidFill>
              </a:defRPr>
            </a:lvl1pPr>
          </a:lstStyle>
          <a:p>
            <a:pPr lvl="0"/>
            <a:r>
              <a:rPr lang="tr-TR" dirty="0" smtClean="0"/>
              <a:t>Alt Başlık</a:t>
            </a:r>
            <a:endParaRPr lang="tr-TR" dirty="0"/>
          </a:p>
        </p:txBody>
      </p:sp>
      <p:sp>
        <p:nvSpPr>
          <p:cNvPr id="9" name="Metin Yer Tutucusu 2"/>
          <p:cNvSpPr>
            <a:spLocks noGrp="1"/>
          </p:cNvSpPr>
          <p:nvPr>
            <p:ph type="body" sz="quarter" idx="12" hasCustomPrompt="1"/>
          </p:nvPr>
        </p:nvSpPr>
        <p:spPr>
          <a:xfrm>
            <a:off x="1691681" y="1052736"/>
            <a:ext cx="7200651" cy="431626"/>
          </a:xfrm>
          <a:blipFill dpi="0" rotWithShape="1">
            <a:blip r:embed="rId4"/>
            <a:srcRect/>
            <a:stretch>
              <a:fillRect t="90000"/>
            </a:stretch>
          </a:blipFill>
        </p:spPr>
        <p:txBody>
          <a:bodyPr lIns="0">
            <a:normAutofit/>
          </a:bodyPr>
          <a:lstStyle>
            <a:lvl1pPr>
              <a:defRPr sz="1875" b="1" baseline="0">
                <a:solidFill>
                  <a:srgbClr val="003333"/>
                </a:solidFill>
              </a:defRPr>
            </a:lvl1pPr>
          </a:lstStyle>
          <a:p>
            <a:pPr lvl="0"/>
            <a:r>
              <a:rPr lang="tr-TR" dirty="0" smtClean="0"/>
              <a:t>Alt Küçük Başlık</a:t>
            </a:r>
            <a:endParaRPr lang="tr-TR" dirty="0"/>
          </a:p>
        </p:txBody>
      </p:sp>
    </p:spTree>
    <p:extLst>
      <p:ext uri="{BB962C8B-B14F-4D97-AF65-F5344CB8AC3E}">
        <p14:creationId xmlns:p14="http://schemas.microsoft.com/office/powerpoint/2010/main" val="53179211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oca_bilgileri_slaytı">
    <p:spTree>
      <p:nvGrpSpPr>
        <p:cNvPr id="1" name=""/>
        <p:cNvGrpSpPr/>
        <p:nvPr/>
      </p:nvGrpSpPr>
      <p:grpSpPr>
        <a:xfrm>
          <a:off x="0" y="0"/>
          <a:ext cx="0" cy="0"/>
          <a:chOff x="0" y="0"/>
          <a:chExt cx="0" cy="0"/>
        </a:xfrm>
      </p:grpSpPr>
    </p:spTree>
    <p:extLst>
      <p:ext uri="{BB962C8B-B14F-4D97-AF65-F5344CB8AC3E}">
        <p14:creationId xmlns:p14="http://schemas.microsoft.com/office/powerpoint/2010/main" val="48077770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pPr marL="0" lvl="0" algn="l" defTabSz="685783" rtl="0" eaLnBrk="1" latinLnBrk="0" hangingPunct="1">
              <a:spcBef>
                <a:spcPct val="0"/>
              </a:spcBef>
              <a:buNone/>
            </a:pPr>
            <a:r>
              <a:rPr lang="tr-TR" dirty="0" smtClean="0"/>
              <a:t>UZEM-ANA BAŞLIK</a:t>
            </a:r>
            <a:endParaRPr lang="tr-TR" dirty="0"/>
          </a:p>
        </p:txBody>
      </p:sp>
      <p:sp>
        <p:nvSpPr>
          <p:cNvPr id="3" name="Metin Yer Tutucusu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tr-TR" dirty="0" smtClean="0"/>
              <a:t>Metin alanımız</a:t>
            </a:r>
            <a:endParaRPr lang="tr-TR" dirty="0"/>
          </a:p>
        </p:txBody>
      </p:sp>
      <p:sp>
        <p:nvSpPr>
          <p:cNvPr id="4" name="Veri Yer Tutucusu 3"/>
          <p:cNvSpPr>
            <a:spLocks noGrp="1"/>
          </p:cNvSpPr>
          <p:nvPr>
            <p:ph type="dt" sz="half" idx="2"/>
          </p:nvPr>
        </p:nvSpPr>
        <p:spPr>
          <a:xfrm>
            <a:off x="457200" y="6356364"/>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A23720DD-5B6D-40BF-8493-A6B52D484E6B}" type="datetimeFigureOut">
              <a:rPr lang="tr-TR" smtClean="0"/>
              <a:t>20.02.2015</a:t>
            </a:fld>
            <a:endParaRPr lang="tr-TR"/>
          </a:p>
        </p:txBody>
      </p:sp>
      <p:sp>
        <p:nvSpPr>
          <p:cNvPr id="5" name="Altbilgi Yer Tutucusu 4"/>
          <p:cNvSpPr>
            <a:spLocks noGrp="1"/>
          </p:cNvSpPr>
          <p:nvPr>
            <p:ph type="ftr" sz="quarter" idx="3"/>
          </p:nvPr>
        </p:nvSpPr>
        <p:spPr>
          <a:xfrm>
            <a:off x="3124200" y="6356364"/>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553200" y="6356364"/>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302176B-0E47-46AC-8F43-DAB4B8A37D06}" type="slidenum">
              <a:rPr lang="tr-TR" smtClean="0"/>
              <a:t>‹#›</a:t>
            </a:fld>
            <a:endParaRPr lang="tr-TR"/>
          </a:p>
        </p:txBody>
      </p:sp>
    </p:spTree>
    <p:extLst>
      <p:ext uri="{BB962C8B-B14F-4D97-AF65-F5344CB8AC3E}">
        <p14:creationId xmlns:p14="http://schemas.microsoft.com/office/powerpoint/2010/main" val="2406687730"/>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Lst>
  <p:timing>
    <p:tnLst>
      <p:par>
        <p:cTn id="1" dur="indefinite" restart="never" nodeType="tmRoot"/>
      </p:par>
    </p:tnLst>
  </p:timing>
  <p:txStyles>
    <p:titleStyle>
      <a:lvl1pPr algn="ctr" defTabSz="685783" rtl="0" eaLnBrk="1" latinLnBrk="0" hangingPunct="1">
        <a:spcBef>
          <a:spcPct val="0"/>
        </a:spcBef>
        <a:buNone/>
        <a:defRPr lang="tr-TR" sz="1650" b="0" kern="1200" dirty="0">
          <a:solidFill>
            <a:srgbClr val="5C7381"/>
          </a:solidFill>
          <a:latin typeface="Myriad Pro" pitchFamily="34" charset="0"/>
          <a:ea typeface="+mn-ea"/>
          <a:cs typeface="+mn-cs"/>
        </a:defRPr>
      </a:lvl1pPr>
    </p:titleStyle>
    <p:bodyStyle>
      <a:lvl1pPr marL="0" indent="0" algn="l" defTabSz="685783" rtl="0" eaLnBrk="1" latinLnBrk="0" hangingPunct="1">
        <a:spcBef>
          <a:spcPct val="20000"/>
        </a:spcBef>
        <a:buFont typeface="Arial" pitchFamily="34" charset="0"/>
        <a:buNone/>
        <a:defRPr sz="1950" kern="1200">
          <a:solidFill>
            <a:schemeClr val="tx1"/>
          </a:solidFill>
          <a:latin typeface="+mn-lt"/>
          <a:ea typeface="+mn-ea"/>
          <a:cs typeface="+mn-cs"/>
        </a:defRPr>
      </a:lvl1pPr>
      <a:lvl2pPr marL="342892" indent="0" algn="l" defTabSz="685783" rtl="0" eaLnBrk="1" latinLnBrk="0" hangingPunct="1">
        <a:spcBef>
          <a:spcPct val="20000"/>
        </a:spcBef>
        <a:buFont typeface="Arial" pitchFamily="34" charset="0"/>
        <a:buNone/>
        <a:defRPr sz="1950" kern="1200">
          <a:solidFill>
            <a:schemeClr val="tx1"/>
          </a:solidFill>
          <a:latin typeface="+mn-lt"/>
          <a:ea typeface="+mn-ea"/>
          <a:cs typeface="+mn-cs"/>
        </a:defRPr>
      </a:lvl2pPr>
      <a:lvl3pPr marL="685783" indent="0" algn="l" defTabSz="685783" rtl="0" eaLnBrk="1" latinLnBrk="0" hangingPunct="1">
        <a:spcBef>
          <a:spcPct val="20000"/>
        </a:spcBef>
        <a:buFont typeface="Arial" pitchFamily="34" charset="0"/>
        <a:buNone/>
        <a:defRPr sz="1950" kern="1200">
          <a:solidFill>
            <a:schemeClr val="tx1"/>
          </a:solidFill>
          <a:latin typeface="+mn-lt"/>
          <a:ea typeface="+mn-ea"/>
          <a:cs typeface="+mn-cs"/>
        </a:defRPr>
      </a:lvl3pPr>
      <a:lvl4pPr marL="1028675" indent="0" algn="l" defTabSz="685783" rtl="0" eaLnBrk="1" latinLnBrk="0" hangingPunct="1">
        <a:spcBef>
          <a:spcPct val="20000"/>
        </a:spcBef>
        <a:buFont typeface="Arial" pitchFamily="34" charset="0"/>
        <a:buNone/>
        <a:defRPr sz="1950" kern="1200">
          <a:solidFill>
            <a:schemeClr val="tx1"/>
          </a:solidFill>
          <a:latin typeface="+mn-lt"/>
          <a:ea typeface="+mn-ea"/>
          <a:cs typeface="+mn-cs"/>
        </a:defRPr>
      </a:lvl4pPr>
      <a:lvl5pPr marL="1371566" indent="0" algn="l" defTabSz="685783" rtl="0" eaLnBrk="1" latinLnBrk="0" hangingPunct="1">
        <a:spcBef>
          <a:spcPct val="20000"/>
        </a:spcBef>
        <a:buFont typeface="Arial" pitchFamily="34" charset="0"/>
        <a:buNone/>
        <a:defRPr sz="1950" kern="1200">
          <a:solidFill>
            <a:schemeClr val="tx1"/>
          </a:solidFill>
          <a:latin typeface="+mn-lt"/>
          <a:ea typeface="+mn-ea"/>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tr-TR"/>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554800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a:xfrm>
            <a:off x="1908176" y="1249519"/>
            <a:ext cx="1800225" cy="430887"/>
          </a:xfrm>
        </p:spPr>
        <p:txBody>
          <a:bodyPr/>
          <a:lstStyle/>
          <a:p>
            <a:r>
              <a:rPr lang="tr-TR" sz="2200" dirty="0" smtClean="0"/>
              <a:t>Ünite 3</a:t>
            </a:r>
            <a:endParaRPr lang="tr-TR" sz="2200" dirty="0"/>
          </a:p>
        </p:txBody>
      </p:sp>
      <p:sp>
        <p:nvSpPr>
          <p:cNvPr id="3" name="Metin Yer Tutucusu 2"/>
          <p:cNvSpPr>
            <a:spLocks noGrp="1"/>
          </p:cNvSpPr>
          <p:nvPr>
            <p:ph type="body" sz="quarter" idx="11"/>
          </p:nvPr>
        </p:nvSpPr>
        <p:spPr>
          <a:xfrm>
            <a:off x="1907706" y="1772816"/>
            <a:ext cx="3816422" cy="584775"/>
          </a:xfrm>
        </p:spPr>
        <p:txBody>
          <a:bodyPr/>
          <a:lstStyle/>
          <a:p>
            <a:r>
              <a:rPr lang="tr-TR" sz="3200" dirty="0"/>
              <a:t>GIDA LOJİSTİĞİ</a:t>
            </a:r>
          </a:p>
        </p:txBody>
      </p:sp>
      <p:sp>
        <p:nvSpPr>
          <p:cNvPr id="4" name="Metin Yer Tutucusu 3"/>
          <p:cNvSpPr>
            <a:spLocks noGrp="1"/>
          </p:cNvSpPr>
          <p:nvPr>
            <p:ph type="body" sz="quarter" idx="12"/>
          </p:nvPr>
        </p:nvSpPr>
        <p:spPr>
          <a:xfrm>
            <a:off x="1907706" y="2368834"/>
            <a:ext cx="4608510" cy="492443"/>
          </a:xfrm>
        </p:spPr>
        <p:txBody>
          <a:bodyPr/>
          <a:lstStyle/>
          <a:p>
            <a:r>
              <a:rPr lang="tr-TR" sz="2600" dirty="0" smtClean="0"/>
              <a:t>  </a:t>
            </a:r>
            <a:r>
              <a:rPr lang="tr-TR" sz="2600" dirty="0" err="1" smtClean="0"/>
              <a:t>Öğr</a:t>
            </a:r>
            <a:r>
              <a:rPr lang="tr-TR" sz="2600" dirty="0"/>
              <a:t>. Gör. Selçuk KAHVECİ</a:t>
            </a:r>
          </a:p>
        </p:txBody>
      </p:sp>
      <p:sp>
        <p:nvSpPr>
          <p:cNvPr id="5" name="Metin Yer Tutucusu 4"/>
          <p:cNvSpPr>
            <a:spLocks noGrp="1"/>
          </p:cNvSpPr>
          <p:nvPr>
            <p:ph type="body" sz="quarter" idx="13"/>
          </p:nvPr>
        </p:nvSpPr>
        <p:spPr>
          <a:xfrm>
            <a:off x="1907704" y="3349175"/>
            <a:ext cx="6984776" cy="745340"/>
          </a:xfrm>
        </p:spPr>
        <p:txBody>
          <a:bodyPr/>
          <a:lstStyle/>
          <a:p>
            <a:r>
              <a:rPr lang="tr-TR" sz="2000" dirty="0" smtClean="0"/>
              <a:t>Bu </a:t>
            </a:r>
            <a:r>
              <a:rPr lang="tr-TR" sz="2000" dirty="0"/>
              <a:t>ünitede, </a:t>
            </a:r>
            <a:r>
              <a:rPr lang="tr-TR" sz="2000" dirty="0" smtClean="0"/>
              <a:t>perakende lojistik konusu ele alınacaktır.</a:t>
            </a:r>
            <a:endParaRPr lang="tr-TR" sz="2000" dirty="0"/>
          </a:p>
        </p:txBody>
      </p:sp>
    </p:spTree>
    <p:extLst>
      <p:ext uri="{BB962C8B-B14F-4D97-AF65-F5344CB8AC3E}">
        <p14:creationId xmlns:p14="http://schemas.microsoft.com/office/powerpoint/2010/main" val="35103122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rmAutofit/>
          </a:bodyPr>
          <a:lstStyle/>
          <a:p>
            <a:r>
              <a:rPr lang="tr-TR" sz="2600" dirty="0"/>
              <a:t>GIDA LOJİSTİĞİ</a:t>
            </a:r>
          </a:p>
        </p:txBody>
      </p:sp>
      <p:sp>
        <p:nvSpPr>
          <p:cNvPr id="5" name="Dikdörtgen 4"/>
          <p:cNvSpPr/>
          <p:nvPr/>
        </p:nvSpPr>
        <p:spPr>
          <a:xfrm>
            <a:off x="1691879" y="620688"/>
            <a:ext cx="7200453" cy="6093976"/>
          </a:xfrm>
          <a:prstGeom prst="rect">
            <a:avLst/>
          </a:prstGeom>
        </p:spPr>
        <p:txBody>
          <a:bodyPr wrap="square">
            <a:spAutoFit/>
          </a:bodyPr>
          <a:lstStyle/>
          <a:p>
            <a:r>
              <a:rPr lang="tr-TR" sz="2600" dirty="0">
                <a:latin typeface="+mj-lt"/>
              </a:rPr>
              <a:t>Gıda maddeleri kritik ürünlerdir. Bozulabilir, sağlığa zarar verebilir ve hatta öldürebilir. </a:t>
            </a:r>
            <a:endParaRPr lang="tr-TR" sz="2600" dirty="0" smtClean="0">
              <a:latin typeface="+mj-lt"/>
            </a:endParaRPr>
          </a:p>
          <a:p>
            <a:endParaRPr lang="tr-TR" sz="2600" b="1" dirty="0">
              <a:latin typeface="+mj-lt"/>
            </a:endParaRPr>
          </a:p>
          <a:p>
            <a:r>
              <a:rPr lang="tr-TR" sz="2600" b="1" dirty="0" smtClean="0">
                <a:latin typeface="+mj-lt"/>
              </a:rPr>
              <a:t>Özellikle; </a:t>
            </a:r>
          </a:p>
          <a:p>
            <a:pPr marL="914400" lvl="1" indent="-457200">
              <a:buFont typeface="Arial" pitchFamily="34" charset="0"/>
              <a:buChar char="•"/>
            </a:pPr>
            <a:r>
              <a:rPr lang="tr-TR" sz="2600" i="1" dirty="0" smtClean="0">
                <a:latin typeface="+mj-lt"/>
              </a:rPr>
              <a:t>et </a:t>
            </a:r>
            <a:r>
              <a:rPr lang="tr-TR" sz="2600" i="1" dirty="0">
                <a:latin typeface="+mj-lt"/>
              </a:rPr>
              <a:t>ve et ürünleri, </a:t>
            </a:r>
            <a:endParaRPr lang="tr-TR" sz="2600" i="1" dirty="0" smtClean="0">
              <a:latin typeface="+mj-lt"/>
            </a:endParaRPr>
          </a:p>
          <a:p>
            <a:pPr marL="914400" lvl="1" indent="-457200">
              <a:buFont typeface="Arial" pitchFamily="34" charset="0"/>
              <a:buChar char="•"/>
            </a:pPr>
            <a:r>
              <a:rPr lang="tr-TR" sz="2600" i="1" dirty="0" smtClean="0">
                <a:latin typeface="+mj-lt"/>
              </a:rPr>
              <a:t>balık</a:t>
            </a:r>
            <a:r>
              <a:rPr lang="tr-TR" sz="2600" i="1" dirty="0">
                <a:latin typeface="+mj-lt"/>
              </a:rPr>
              <a:t>, </a:t>
            </a:r>
            <a:endParaRPr lang="tr-TR" sz="2600" i="1" dirty="0" smtClean="0">
              <a:latin typeface="+mj-lt"/>
            </a:endParaRPr>
          </a:p>
          <a:p>
            <a:pPr marL="914400" lvl="1" indent="-457200">
              <a:buFont typeface="Arial" pitchFamily="34" charset="0"/>
              <a:buChar char="•"/>
            </a:pPr>
            <a:r>
              <a:rPr lang="tr-TR" sz="2600" i="1" dirty="0" smtClean="0">
                <a:latin typeface="+mj-lt"/>
              </a:rPr>
              <a:t>süt</a:t>
            </a:r>
            <a:r>
              <a:rPr lang="tr-TR" sz="2600" i="1" dirty="0">
                <a:latin typeface="+mj-lt"/>
              </a:rPr>
              <a:t>, </a:t>
            </a:r>
            <a:endParaRPr lang="tr-TR" sz="2600" i="1" dirty="0" smtClean="0">
              <a:latin typeface="+mj-lt"/>
            </a:endParaRPr>
          </a:p>
          <a:p>
            <a:pPr marL="914400" lvl="1" indent="-457200">
              <a:buFont typeface="Arial" pitchFamily="34" charset="0"/>
              <a:buChar char="•"/>
            </a:pPr>
            <a:r>
              <a:rPr lang="tr-TR" sz="2600" i="1" dirty="0" smtClean="0">
                <a:latin typeface="+mj-lt"/>
              </a:rPr>
              <a:t>yoğurt</a:t>
            </a:r>
            <a:r>
              <a:rPr lang="tr-TR" sz="2600" i="1" dirty="0">
                <a:latin typeface="+mj-lt"/>
              </a:rPr>
              <a:t>, </a:t>
            </a:r>
            <a:endParaRPr lang="tr-TR" sz="2600" i="1" dirty="0" smtClean="0">
              <a:latin typeface="+mj-lt"/>
            </a:endParaRPr>
          </a:p>
          <a:p>
            <a:pPr marL="914400" lvl="1" indent="-457200">
              <a:buFont typeface="Arial" pitchFamily="34" charset="0"/>
              <a:buChar char="•"/>
            </a:pPr>
            <a:r>
              <a:rPr lang="tr-TR" sz="2600" i="1" dirty="0" smtClean="0">
                <a:latin typeface="+mj-lt"/>
              </a:rPr>
              <a:t>peynir </a:t>
            </a:r>
          </a:p>
          <a:p>
            <a:r>
              <a:rPr lang="tr-TR" sz="2600" dirty="0" smtClean="0">
                <a:latin typeface="+mj-lt"/>
              </a:rPr>
              <a:t>gibi </a:t>
            </a:r>
            <a:r>
              <a:rPr lang="tr-TR" sz="2600" dirty="0">
                <a:latin typeface="+mj-lt"/>
              </a:rPr>
              <a:t>gıda maddeleri bozulmaya duyarlı yapıya sahip olduklarından daha kritik ürünlerdir. </a:t>
            </a:r>
          </a:p>
          <a:p>
            <a:endParaRPr lang="tr-TR" sz="2600" dirty="0">
              <a:latin typeface="+mj-lt"/>
            </a:endParaRPr>
          </a:p>
          <a:p>
            <a:r>
              <a:rPr lang="tr-TR" sz="2600" dirty="0">
                <a:latin typeface="+mj-lt"/>
              </a:rPr>
              <a:t>Öncelikle gıda ürününü çok iyi tanımlanması, depolama, taşınma ve teslim-tesellüm işlemlerinde standartların oluşturulması gerekir. </a:t>
            </a:r>
          </a:p>
        </p:txBody>
      </p:sp>
      <p:pic>
        <p:nvPicPr>
          <p:cNvPr id="3" name="Resim 2"/>
          <p:cNvPicPr>
            <a:picLocks noChangeAspect="1"/>
          </p:cNvPicPr>
          <p:nvPr/>
        </p:nvPicPr>
        <p:blipFill>
          <a:blip r:embed="rId2"/>
          <a:stretch>
            <a:fillRect/>
          </a:stretch>
        </p:blipFill>
        <p:spPr>
          <a:xfrm>
            <a:off x="6007799" y="1229806"/>
            <a:ext cx="2914209" cy="2914209"/>
          </a:xfrm>
          <a:prstGeom prst="rect">
            <a:avLst/>
          </a:prstGeom>
        </p:spPr>
      </p:pic>
    </p:spTree>
    <p:extLst>
      <p:ext uri="{BB962C8B-B14F-4D97-AF65-F5344CB8AC3E}">
        <p14:creationId xmlns:p14="http://schemas.microsoft.com/office/powerpoint/2010/main" val="277139209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rmAutofit/>
          </a:bodyPr>
          <a:lstStyle/>
          <a:p>
            <a:r>
              <a:rPr lang="tr-TR" sz="2600" dirty="0"/>
              <a:t>GIDA LOJİSTİĞİ</a:t>
            </a:r>
          </a:p>
        </p:txBody>
      </p:sp>
      <p:sp>
        <p:nvSpPr>
          <p:cNvPr id="5" name="Dikdörtgen 4"/>
          <p:cNvSpPr/>
          <p:nvPr/>
        </p:nvSpPr>
        <p:spPr>
          <a:xfrm>
            <a:off x="1691879" y="620688"/>
            <a:ext cx="7200453" cy="6093976"/>
          </a:xfrm>
          <a:prstGeom prst="rect">
            <a:avLst/>
          </a:prstGeom>
        </p:spPr>
        <p:txBody>
          <a:bodyPr wrap="square">
            <a:spAutoFit/>
          </a:bodyPr>
          <a:lstStyle/>
          <a:p>
            <a:r>
              <a:rPr lang="tr-TR" sz="2600" dirty="0"/>
              <a:t>Gıdaların üretim süreci, hammadde aşamasından tüketicinin sofrasına kadar takip edilmesi ve güvenliğinin korunması gereken bir süreçtir. </a:t>
            </a:r>
            <a:endParaRPr lang="tr-TR" sz="2600" dirty="0" smtClean="0"/>
          </a:p>
          <a:p>
            <a:endParaRPr lang="tr-TR" sz="2600" dirty="0"/>
          </a:p>
          <a:p>
            <a:r>
              <a:rPr lang="tr-TR" sz="2600" dirty="0" smtClean="0"/>
              <a:t>Bu </a:t>
            </a:r>
            <a:r>
              <a:rPr lang="tr-TR" sz="2600" dirty="0"/>
              <a:t>süreçte üretim, depolama ve perakende alanında hizmet veren pek çok sektöre büyük görevler düşmektedir. </a:t>
            </a:r>
            <a:endParaRPr lang="tr-TR" sz="2600" dirty="0" smtClean="0"/>
          </a:p>
          <a:p>
            <a:endParaRPr lang="tr-TR" sz="2600" dirty="0" smtClean="0"/>
          </a:p>
          <a:p>
            <a:endParaRPr lang="tr-TR" sz="2600" dirty="0"/>
          </a:p>
          <a:p>
            <a:endParaRPr lang="tr-TR" sz="2600" dirty="0" smtClean="0"/>
          </a:p>
          <a:p>
            <a:endParaRPr lang="tr-TR" sz="2600" dirty="0"/>
          </a:p>
          <a:p>
            <a:endParaRPr lang="tr-TR" sz="2600" dirty="0"/>
          </a:p>
          <a:p>
            <a:r>
              <a:rPr lang="tr-TR" sz="2600" dirty="0" smtClean="0"/>
              <a:t>Bu </a:t>
            </a:r>
            <a:r>
              <a:rPr lang="tr-TR" sz="2600" dirty="0"/>
              <a:t>zincirin bir parçasının eksik çalışması veya hatalı bir uygulama yapması gıda güvenliğini ve dolayısı ile insan sağlığını olumsuz etkilemektedir. </a:t>
            </a:r>
          </a:p>
        </p:txBody>
      </p:sp>
      <p:pic>
        <p:nvPicPr>
          <p:cNvPr id="3" name="Resim 2"/>
          <p:cNvPicPr>
            <a:picLocks noChangeAspect="1"/>
          </p:cNvPicPr>
          <p:nvPr/>
        </p:nvPicPr>
        <p:blipFill>
          <a:blip r:embed="rId2"/>
          <a:stretch>
            <a:fillRect/>
          </a:stretch>
        </p:blipFill>
        <p:spPr>
          <a:xfrm>
            <a:off x="4355976" y="2974177"/>
            <a:ext cx="3744416" cy="2139666"/>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26285918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rmAutofit/>
          </a:bodyPr>
          <a:lstStyle/>
          <a:p>
            <a:r>
              <a:rPr lang="tr-TR" sz="2600" dirty="0"/>
              <a:t>GIDA LOJİSTİĞİ</a:t>
            </a:r>
          </a:p>
        </p:txBody>
      </p:sp>
      <p:sp>
        <p:nvSpPr>
          <p:cNvPr id="5" name="Dikdörtgen 4"/>
          <p:cNvSpPr/>
          <p:nvPr/>
        </p:nvSpPr>
        <p:spPr>
          <a:xfrm>
            <a:off x="1691879" y="620688"/>
            <a:ext cx="7200453" cy="4093428"/>
          </a:xfrm>
          <a:prstGeom prst="rect">
            <a:avLst/>
          </a:prstGeom>
        </p:spPr>
        <p:txBody>
          <a:bodyPr wrap="square">
            <a:spAutoFit/>
          </a:bodyPr>
          <a:lstStyle/>
          <a:p>
            <a:pPr lvl="1"/>
            <a:r>
              <a:rPr lang="tr-TR" sz="2600" b="1" i="1" dirty="0"/>
              <a:t>Çoğu gıda ürününün farklı muhafaza sıcaklığı vardır. </a:t>
            </a:r>
            <a:endParaRPr lang="tr-TR" sz="2600" b="1" i="1" dirty="0" smtClean="0"/>
          </a:p>
          <a:p>
            <a:endParaRPr lang="tr-TR" sz="2600" dirty="0"/>
          </a:p>
          <a:p>
            <a:r>
              <a:rPr lang="tr-TR" sz="2600" b="1" dirty="0" smtClean="0"/>
              <a:t>Örneğin; </a:t>
            </a:r>
          </a:p>
          <a:p>
            <a:pPr marL="914400" lvl="1" indent="-457200">
              <a:buFont typeface="Arial" pitchFamily="34" charset="0"/>
              <a:buChar char="•"/>
            </a:pPr>
            <a:r>
              <a:rPr lang="tr-TR" sz="2600" i="1" dirty="0" smtClean="0"/>
              <a:t>şarküteri </a:t>
            </a:r>
            <a:r>
              <a:rPr lang="tr-TR" sz="2600" i="1" dirty="0"/>
              <a:t>ürünleri 0-4 °C, </a:t>
            </a:r>
            <a:endParaRPr lang="tr-TR" sz="2600" i="1" dirty="0" smtClean="0"/>
          </a:p>
          <a:p>
            <a:pPr marL="914400" lvl="1" indent="-457200">
              <a:buFont typeface="Arial" pitchFamily="34" charset="0"/>
              <a:buChar char="•"/>
            </a:pPr>
            <a:r>
              <a:rPr lang="tr-TR" sz="2600" i="1" dirty="0" smtClean="0"/>
              <a:t>sebze </a:t>
            </a:r>
            <a:r>
              <a:rPr lang="tr-TR" sz="2600" i="1" dirty="0"/>
              <a:t>ve meyveler 8-12 °C, </a:t>
            </a:r>
            <a:endParaRPr lang="tr-TR" sz="2600" i="1" dirty="0" smtClean="0"/>
          </a:p>
          <a:p>
            <a:pPr marL="914400" lvl="1" indent="-457200">
              <a:buFont typeface="Arial" pitchFamily="34" charset="0"/>
              <a:buChar char="•"/>
            </a:pPr>
            <a:r>
              <a:rPr lang="tr-TR" sz="2600" i="1" dirty="0" smtClean="0"/>
              <a:t>açık </a:t>
            </a:r>
            <a:r>
              <a:rPr lang="tr-TR" sz="2600" i="1" dirty="0"/>
              <a:t>ve paketli et ve balık ürünleri 1 °C, </a:t>
            </a:r>
            <a:endParaRPr lang="tr-TR" sz="2600" i="1" dirty="0" smtClean="0"/>
          </a:p>
          <a:p>
            <a:pPr marL="914400" lvl="1" indent="-457200">
              <a:buFont typeface="Arial" pitchFamily="34" charset="0"/>
              <a:buChar char="•"/>
            </a:pPr>
            <a:r>
              <a:rPr lang="tr-TR" sz="2600" i="1" dirty="0" smtClean="0"/>
              <a:t>donuk </a:t>
            </a:r>
            <a:r>
              <a:rPr lang="tr-TR" sz="2600" i="1" dirty="0"/>
              <a:t>ürünler -5 °C -18 °C arasında muhafaza edilirler.</a:t>
            </a:r>
          </a:p>
          <a:p>
            <a:endParaRPr lang="tr-TR" sz="2600" dirty="0"/>
          </a:p>
        </p:txBody>
      </p:sp>
      <p:pic>
        <p:nvPicPr>
          <p:cNvPr id="3" name="Resim 2"/>
          <p:cNvPicPr>
            <a:picLocks noChangeAspect="1"/>
          </p:cNvPicPr>
          <p:nvPr/>
        </p:nvPicPr>
        <p:blipFill>
          <a:blip r:embed="rId2"/>
          <a:stretch>
            <a:fillRect/>
          </a:stretch>
        </p:blipFill>
        <p:spPr>
          <a:xfrm>
            <a:off x="4355976" y="3933056"/>
            <a:ext cx="3703137" cy="2247203"/>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Tree>
    <p:extLst>
      <p:ext uri="{BB962C8B-B14F-4D97-AF65-F5344CB8AC3E}">
        <p14:creationId xmlns:p14="http://schemas.microsoft.com/office/powerpoint/2010/main" val="128425394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rmAutofit/>
          </a:bodyPr>
          <a:lstStyle/>
          <a:p>
            <a:r>
              <a:rPr lang="tr-TR" sz="2600" dirty="0"/>
              <a:t>GIDA LOJİSTİĞİ</a:t>
            </a:r>
          </a:p>
        </p:txBody>
      </p:sp>
      <p:sp>
        <p:nvSpPr>
          <p:cNvPr id="5" name="Dikdörtgen 4"/>
          <p:cNvSpPr/>
          <p:nvPr/>
        </p:nvSpPr>
        <p:spPr>
          <a:xfrm>
            <a:off x="1691879" y="620688"/>
            <a:ext cx="7200453" cy="6093976"/>
          </a:xfrm>
          <a:prstGeom prst="rect">
            <a:avLst/>
          </a:prstGeom>
        </p:spPr>
        <p:txBody>
          <a:bodyPr wrap="square">
            <a:spAutoFit/>
          </a:bodyPr>
          <a:lstStyle/>
          <a:p>
            <a:r>
              <a:rPr lang="tr-TR" sz="2600" dirty="0"/>
              <a:t>Etkin planlama yapılamaması, bilgi eksikliği, taşıma ve depolama koşullarındaki hatalar nedeniyle iadeler ve fireler çok yüksektir. </a:t>
            </a:r>
            <a:endParaRPr lang="tr-TR" sz="2600" dirty="0" smtClean="0"/>
          </a:p>
          <a:p>
            <a:endParaRPr lang="tr-TR" sz="2600" dirty="0"/>
          </a:p>
          <a:p>
            <a:r>
              <a:rPr lang="tr-TR" sz="2600" dirty="0" smtClean="0"/>
              <a:t>Talep </a:t>
            </a:r>
            <a:r>
              <a:rPr lang="tr-TR" sz="2600" dirty="0"/>
              <a:t>planlama çalışmalarını yetersizliği sonucu yüksek stok miktarları, lojistik maliyetler ve raf ömrü dolması sonucu imhalar ile talebin karşılanamaması kaynaklı satış kayıpları olmaktadır</a:t>
            </a:r>
            <a:r>
              <a:rPr lang="tr-TR" sz="2600" dirty="0" smtClean="0"/>
              <a:t>.</a:t>
            </a:r>
          </a:p>
          <a:p>
            <a:endParaRPr lang="tr-TR" sz="2600" dirty="0"/>
          </a:p>
          <a:p>
            <a:r>
              <a:rPr lang="tr-TR" sz="2600" dirty="0"/>
              <a:t>Tarladan elde edilen veya hayvansal olan gıdalar hasat veya kesim sonrası mutlak surette bozulma süreci içine girerler. Bu bozulma; mikro organizmalar sonucu, enzimlere bağlı reaksiyonlar sonucu veya oksitlenmeye bağlı olarak gerçekleşebilir.</a:t>
            </a:r>
          </a:p>
          <a:p>
            <a:endParaRPr lang="tr-TR" sz="2600" dirty="0"/>
          </a:p>
        </p:txBody>
      </p:sp>
    </p:spTree>
    <p:extLst>
      <p:ext uri="{BB962C8B-B14F-4D97-AF65-F5344CB8AC3E}">
        <p14:creationId xmlns:p14="http://schemas.microsoft.com/office/powerpoint/2010/main" val="17412802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rmAutofit/>
          </a:bodyPr>
          <a:lstStyle/>
          <a:p>
            <a:r>
              <a:rPr lang="tr-TR" sz="2600" dirty="0"/>
              <a:t>GIDA LOJİSTİĞİ</a:t>
            </a:r>
          </a:p>
        </p:txBody>
      </p:sp>
      <p:sp>
        <p:nvSpPr>
          <p:cNvPr id="5" name="Dikdörtgen 4"/>
          <p:cNvSpPr/>
          <p:nvPr/>
        </p:nvSpPr>
        <p:spPr>
          <a:xfrm>
            <a:off x="1691879" y="620688"/>
            <a:ext cx="7200453" cy="4493538"/>
          </a:xfrm>
          <a:prstGeom prst="rect">
            <a:avLst/>
          </a:prstGeom>
        </p:spPr>
        <p:txBody>
          <a:bodyPr wrap="square">
            <a:spAutoFit/>
          </a:bodyPr>
          <a:lstStyle/>
          <a:p>
            <a:r>
              <a:rPr lang="tr-TR" sz="2600" dirty="0"/>
              <a:t>Gıda Güvenliğinin ana amacı; gıda maddelerinin kalitesinin korunması, bozulma ve kalite kaybının önlenmesidir. </a:t>
            </a:r>
            <a:endParaRPr lang="tr-TR" sz="2600" dirty="0" smtClean="0"/>
          </a:p>
          <a:p>
            <a:pPr lvl="3"/>
            <a:endParaRPr lang="tr-TR" sz="2600" dirty="0"/>
          </a:p>
          <a:p>
            <a:pPr lvl="3"/>
            <a:r>
              <a:rPr lang="tr-TR" sz="2600" dirty="0" smtClean="0"/>
              <a:t>Gıda </a:t>
            </a:r>
            <a:r>
              <a:rPr lang="tr-TR" sz="2600" dirty="0"/>
              <a:t>güvenliği </a:t>
            </a:r>
            <a:r>
              <a:rPr lang="tr-TR" sz="2600" b="1" i="1" dirty="0"/>
              <a:t>“tarladan sofraya” </a:t>
            </a:r>
            <a:r>
              <a:rPr lang="tr-TR" sz="2600" dirty="0"/>
              <a:t>kavramı içinde değerlendirilmeli ve her aşamada gıdaların denetimine önem verilmelidir. </a:t>
            </a:r>
            <a:endParaRPr lang="tr-TR" sz="2600" dirty="0" smtClean="0"/>
          </a:p>
          <a:p>
            <a:endParaRPr lang="tr-TR" sz="2600" dirty="0"/>
          </a:p>
          <a:p>
            <a:r>
              <a:rPr lang="tr-TR" sz="2600" dirty="0" smtClean="0"/>
              <a:t>Gıda </a:t>
            </a:r>
            <a:r>
              <a:rPr lang="tr-TR" sz="2600" dirty="0"/>
              <a:t>maddelerinin uygun koşullarda üretilmesi tek başına yeterli olmamaktadır. </a:t>
            </a:r>
          </a:p>
        </p:txBody>
      </p:sp>
      <p:pic>
        <p:nvPicPr>
          <p:cNvPr id="3" name="Resim 2"/>
          <p:cNvPicPr>
            <a:picLocks noChangeAspect="1"/>
          </p:cNvPicPr>
          <p:nvPr/>
        </p:nvPicPr>
        <p:blipFill>
          <a:blip r:embed="rId2"/>
          <a:stretch>
            <a:fillRect/>
          </a:stretch>
        </p:blipFill>
        <p:spPr>
          <a:xfrm>
            <a:off x="323528" y="1828800"/>
            <a:ext cx="2672465" cy="2320280"/>
          </a:xfrm>
          <a:prstGeom prst="rect">
            <a:avLst/>
          </a:prstGeom>
          <a:ln>
            <a:noFill/>
          </a:ln>
          <a:effectLst>
            <a:softEdge rad="112500"/>
          </a:effectLst>
        </p:spPr>
      </p:pic>
    </p:spTree>
    <p:extLst>
      <p:ext uri="{BB962C8B-B14F-4D97-AF65-F5344CB8AC3E}">
        <p14:creationId xmlns:p14="http://schemas.microsoft.com/office/powerpoint/2010/main" val="222498913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rmAutofit/>
          </a:bodyPr>
          <a:lstStyle/>
          <a:p>
            <a:r>
              <a:rPr lang="tr-TR" sz="2600" dirty="0"/>
              <a:t>GIDA LOJİSTİĞİ</a:t>
            </a:r>
          </a:p>
        </p:txBody>
      </p:sp>
      <p:sp>
        <p:nvSpPr>
          <p:cNvPr id="5" name="Dikdörtgen 4"/>
          <p:cNvSpPr/>
          <p:nvPr/>
        </p:nvSpPr>
        <p:spPr>
          <a:xfrm>
            <a:off x="1691879" y="620688"/>
            <a:ext cx="7200453" cy="2893100"/>
          </a:xfrm>
          <a:prstGeom prst="rect">
            <a:avLst/>
          </a:prstGeom>
        </p:spPr>
        <p:txBody>
          <a:bodyPr wrap="square">
            <a:spAutoFit/>
          </a:bodyPr>
          <a:lstStyle/>
          <a:p>
            <a:r>
              <a:rPr lang="tr-TR" sz="2600" dirty="0"/>
              <a:t>Özellikle depolama, taşıma ve satış noktalarında gıda maddelerinin kuralına uygun biçimde korunması gerekir. </a:t>
            </a:r>
            <a:endParaRPr lang="tr-TR" sz="2600" dirty="0" smtClean="0"/>
          </a:p>
          <a:p>
            <a:endParaRPr lang="tr-TR" sz="2600" dirty="0"/>
          </a:p>
          <a:p>
            <a:r>
              <a:rPr lang="tr-TR" sz="2600" dirty="0" smtClean="0"/>
              <a:t>Gıda </a:t>
            </a:r>
            <a:r>
              <a:rPr lang="tr-TR" sz="2600" dirty="0"/>
              <a:t>güvenliği ilgili başlıca standartlar </a:t>
            </a:r>
            <a:r>
              <a:rPr lang="tr-TR" sz="2600" b="1" i="1" dirty="0"/>
              <a:t>“ISO 22000: 2005 Gıda Güvenliği Yönetim Sistemi” </a:t>
            </a:r>
            <a:r>
              <a:rPr lang="tr-TR" sz="2600" dirty="0"/>
              <a:t>ve </a:t>
            </a:r>
            <a:r>
              <a:rPr lang="tr-TR" sz="2600" b="1" i="1" dirty="0" smtClean="0"/>
              <a:t>‘ATP </a:t>
            </a:r>
            <a:r>
              <a:rPr lang="tr-TR" sz="2600" b="1" i="1" dirty="0"/>
              <a:t>antlaşmasıdır</a:t>
            </a:r>
            <a:r>
              <a:rPr lang="tr-TR" sz="2600" b="1" i="1" dirty="0" smtClean="0"/>
              <a:t>.’ </a:t>
            </a:r>
            <a:endParaRPr lang="tr-TR" sz="2600" b="1" i="1" dirty="0"/>
          </a:p>
        </p:txBody>
      </p:sp>
      <p:pic>
        <p:nvPicPr>
          <p:cNvPr id="3" name="Resim 2"/>
          <p:cNvPicPr>
            <a:picLocks noChangeAspect="1"/>
          </p:cNvPicPr>
          <p:nvPr/>
        </p:nvPicPr>
        <p:blipFill>
          <a:blip r:embed="rId2"/>
          <a:stretch>
            <a:fillRect/>
          </a:stretch>
        </p:blipFill>
        <p:spPr>
          <a:xfrm>
            <a:off x="3995788" y="3140968"/>
            <a:ext cx="4896544" cy="2619922"/>
          </a:xfrm>
          <a:prstGeom prst="rect">
            <a:avLst/>
          </a:prstGeom>
        </p:spPr>
      </p:pic>
    </p:spTree>
    <p:extLst>
      <p:ext uri="{BB962C8B-B14F-4D97-AF65-F5344CB8AC3E}">
        <p14:creationId xmlns:p14="http://schemas.microsoft.com/office/powerpoint/2010/main" val="408888016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rmAutofit/>
          </a:bodyPr>
          <a:lstStyle/>
          <a:p>
            <a:r>
              <a:rPr lang="tr-TR" sz="2600" dirty="0"/>
              <a:t>ISO 22000</a:t>
            </a:r>
          </a:p>
        </p:txBody>
      </p:sp>
      <p:sp>
        <p:nvSpPr>
          <p:cNvPr id="5" name="Dikdörtgen 4"/>
          <p:cNvSpPr/>
          <p:nvPr/>
        </p:nvSpPr>
        <p:spPr>
          <a:xfrm>
            <a:off x="1691879" y="620688"/>
            <a:ext cx="7200453" cy="6093976"/>
          </a:xfrm>
          <a:prstGeom prst="rect">
            <a:avLst/>
          </a:prstGeom>
        </p:spPr>
        <p:txBody>
          <a:bodyPr wrap="square">
            <a:spAutoFit/>
          </a:bodyPr>
          <a:lstStyle/>
          <a:p>
            <a:r>
              <a:rPr lang="tr-TR" sz="2600" dirty="0"/>
              <a:t>ISO 22000 standardının temelini oluşturan HACCP (</a:t>
            </a:r>
            <a:r>
              <a:rPr lang="tr-TR" sz="2600" dirty="0" err="1"/>
              <a:t>Hazard</a:t>
            </a:r>
            <a:r>
              <a:rPr lang="tr-TR" sz="2600" dirty="0"/>
              <a:t> Analysis Critical Control </a:t>
            </a:r>
            <a:r>
              <a:rPr lang="tr-TR" sz="2600" dirty="0" err="1"/>
              <a:t>Points</a:t>
            </a:r>
            <a:r>
              <a:rPr lang="tr-TR" sz="2600" dirty="0"/>
              <a:t>) yaklaşımı kritik kontrol noktaları tehlike analizini gerçekleştirmekte ve önletici önlemler gerektirmektedir. </a:t>
            </a:r>
            <a:endParaRPr lang="tr-TR" sz="2600" dirty="0" smtClean="0"/>
          </a:p>
          <a:p>
            <a:endParaRPr lang="tr-TR" sz="2600" dirty="0" smtClean="0"/>
          </a:p>
          <a:p>
            <a:endParaRPr lang="tr-TR" sz="2600" dirty="0" smtClean="0"/>
          </a:p>
          <a:p>
            <a:endParaRPr lang="tr-TR" sz="2600" dirty="0"/>
          </a:p>
          <a:p>
            <a:r>
              <a:rPr lang="tr-TR" sz="2600" dirty="0" smtClean="0"/>
              <a:t>Bu </a:t>
            </a:r>
            <a:r>
              <a:rPr lang="tr-TR" sz="2600" dirty="0"/>
              <a:t>sistem gıda üretimi, muhafazası ve satışı yapan işletmeler ile gıda işletmelerine destek veren tedarikçilerde uygulanmalıdır. </a:t>
            </a:r>
            <a:endParaRPr lang="tr-TR" sz="2600" dirty="0" smtClean="0"/>
          </a:p>
          <a:p>
            <a:endParaRPr lang="tr-TR" sz="2600" dirty="0"/>
          </a:p>
          <a:p>
            <a:r>
              <a:rPr lang="tr-TR" sz="2600" dirty="0" smtClean="0"/>
              <a:t>Ürün </a:t>
            </a:r>
            <a:r>
              <a:rPr lang="tr-TR" sz="2600" dirty="0"/>
              <a:t>güvenliğini etkileyen biyolojik, fiziksel ve kimyasal tehlikeleri önlemeye yönelik koruyucu bir sistemdir.</a:t>
            </a:r>
          </a:p>
        </p:txBody>
      </p:sp>
      <p:pic>
        <p:nvPicPr>
          <p:cNvPr id="3" name="Resim 2"/>
          <p:cNvPicPr>
            <a:picLocks noChangeAspect="1"/>
          </p:cNvPicPr>
          <p:nvPr/>
        </p:nvPicPr>
        <p:blipFill>
          <a:blip r:embed="rId2"/>
          <a:stretch>
            <a:fillRect/>
          </a:stretch>
        </p:blipFill>
        <p:spPr>
          <a:xfrm>
            <a:off x="5632728" y="2276872"/>
            <a:ext cx="3528392" cy="1557685"/>
          </a:xfrm>
          <a:prstGeom prst="rect">
            <a:avLst/>
          </a:prstGeom>
          <a:ln>
            <a:noFill/>
          </a:ln>
          <a:effectLst>
            <a:softEdge rad="112500"/>
          </a:effectLst>
        </p:spPr>
      </p:pic>
    </p:spTree>
    <p:extLst>
      <p:ext uri="{BB962C8B-B14F-4D97-AF65-F5344CB8AC3E}">
        <p14:creationId xmlns:p14="http://schemas.microsoft.com/office/powerpoint/2010/main" val="426442367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rmAutofit/>
          </a:bodyPr>
          <a:lstStyle/>
          <a:p>
            <a:r>
              <a:rPr lang="tr-TR" sz="2600" dirty="0"/>
              <a:t>ATP Konvansiyonu</a:t>
            </a:r>
          </a:p>
        </p:txBody>
      </p:sp>
      <p:sp>
        <p:nvSpPr>
          <p:cNvPr id="5" name="Dikdörtgen 4"/>
          <p:cNvSpPr/>
          <p:nvPr/>
        </p:nvSpPr>
        <p:spPr>
          <a:xfrm>
            <a:off x="1691879" y="620688"/>
            <a:ext cx="7200453" cy="5293757"/>
          </a:xfrm>
          <a:prstGeom prst="rect">
            <a:avLst/>
          </a:prstGeom>
        </p:spPr>
        <p:txBody>
          <a:bodyPr wrap="square">
            <a:spAutoFit/>
          </a:bodyPr>
          <a:lstStyle/>
          <a:p>
            <a:pPr marL="457200" indent="-457200">
              <a:buFont typeface="Arial" pitchFamily="34" charset="0"/>
              <a:buChar char="•"/>
            </a:pPr>
            <a:r>
              <a:rPr lang="tr-TR" sz="2600" i="1" dirty="0" smtClean="0"/>
              <a:t>Taşınacak </a:t>
            </a:r>
            <a:r>
              <a:rPr lang="tr-TR" sz="2600" i="1" dirty="0"/>
              <a:t>gıda ürünlerinin </a:t>
            </a:r>
            <a:r>
              <a:rPr lang="tr-TR" sz="2600" i="1" dirty="0" smtClean="0"/>
              <a:t>taşınma operasyonlarında </a:t>
            </a:r>
            <a:r>
              <a:rPr lang="tr-TR" sz="2600" i="1" dirty="0"/>
              <a:t>kullanılacak donanımların ve araçların standartlarını belirlemektedir.</a:t>
            </a:r>
          </a:p>
          <a:p>
            <a:pPr marL="457200" indent="-457200">
              <a:buFont typeface="Arial" pitchFamily="34" charset="0"/>
              <a:buChar char="•"/>
            </a:pPr>
            <a:endParaRPr lang="tr-TR" sz="2600" i="1" dirty="0" smtClean="0"/>
          </a:p>
          <a:p>
            <a:pPr marL="457200" indent="-457200">
              <a:buFont typeface="Arial" pitchFamily="34" charset="0"/>
              <a:buChar char="•"/>
            </a:pPr>
            <a:r>
              <a:rPr lang="tr-TR" sz="2600" i="1" dirty="0" smtClean="0"/>
              <a:t>ATP </a:t>
            </a:r>
            <a:r>
              <a:rPr lang="tr-TR" sz="2600" i="1" dirty="0"/>
              <a:t>Konvansiyonu taşınabilecek gıda maddelerini listeler halinde göstermekte ve gıda ürünlerinin taşınabilecekleri olası en yüksek ısı derecelerini belirtmektedir.</a:t>
            </a:r>
          </a:p>
          <a:p>
            <a:pPr marL="457200" indent="-457200">
              <a:buFont typeface="Arial" pitchFamily="34" charset="0"/>
              <a:buChar char="•"/>
            </a:pPr>
            <a:endParaRPr lang="tr-TR" sz="2600" i="1" dirty="0" smtClean="0"/>
          </a:p>
          <a:p>
            <a:pPr marL="457200" indent="-457200">
              <a:buFont typeface="Arial" pitchFamily="34" charset="0"/>
              <a:buChar char="•"/>
            </a:pPr>
            <a:r>
              <a:rPr lang="tr-TR" sz="2600" i="1" dirty="0" smtClean="0"/>
              <a:t>Taraf </a:t>
            </a:r>
            <a:r>
              <a:rPr lang="tr-TR" sz="2600" i="1" dirty="0"/>
              <a:t>ülkelerin yetkili kuruluşlarınca verilen sertifikalar anlaşmaya taraf ülkelerin yetkili organları tarafından tanınmakta ve kabul görmektedir. </a:t>
            </a:r>
          </a:p>
        </p:txBody>
      </p:sp>
    </p:spTree>
    <p:extLst>
      <p:ext uri="{BB962C8B-B14F-4D97-AF65-F5344CB8AC3E}">
        <p14:creationId xmlns:p14="http://schemas.microsoft.com/office/powerpoint/2010/main" val="340504534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rmAutofit/>
          </a:bodyPr>
          <a:lstStyle/>
          <a:p>
            <a:r>
              <a:rPr lang="tr-TR" sz="2600" dirty="0" smtClean="0"/>
              <a:t>PERAKENDECİ KURULUŞLAR</a:t>
            </a:r>
            <a:endParaRPr lang="tr-TR" sz="2600" dirty="0"/>
          </a:p>
        </p:txBody>
      </p:sp>
      <p:sp>
        <p:nvSpPr>
          <p:cNvPr id="5" name="Dikdörtgen 4"/>
          <p:cNvSpPr/>
          <p:nvPr/>
        </p:nvSpPr>
        <p:spPr>
          <a:xfrm>
            <a:off x="1691879" y="620688"/>
            <a:ext cx="7200453" cy="3693319"/>
          </a:xfrm>
          <a:prstGeom prst="rect">
            <a:avLst/>
          </a:prstGeom>
        </p:spPr>
        <p:txBody>
          <a:bodyPr wrap="square">
            <a:spAutoFit/>
          </a:bodyPr>
          <a:lstStyle/>
          <a:p>
            <a:pPr marL="457200" indent="-457200">
              <a:buFont typeface="Arial" pitchFamily="34" charset="0"/>
              <a:buChar char="•"/>
            </a:pPr>
            <a:r>
              <a:rPr lang="tr-TR" sz="2600" i="1" dirty="0" smtClean="0"/>
              <a:t>Isı </a:t>
            </a:r>
            <a:r>
              <a:rPr lang="tr-TR" sz="2600" i="1" dirty="0"/>
              <a:t>kontrollü taşıma araçları için ortak standartlar ortaya koymaktadır.</a:t>
            </a:r>
          </a:p>
          <a:p>
            <a:pPr marL="457200" indent="-457200">
              <a:buFont typeface="Arial" pitchFamily="34" charset="0"/>
              <a:buChar char="•"/>
            </a:pPr>
            <a:endParaRPr lang="tr-TR" sz="2600" i="1" dirty="0" smtClean="0"/>
          </a:p>
          <a:p>
            <a:pPr marL="457200" indent="-457200">
              <a:buFont typeface="Arial" pitchFamily="34" charset="0"/>
              <a:buChar char="•"/>
            </a:pPr>
            <a:r>
              <a:rPr lang="tr-TR" sz="2600" i="1" dirty="0" smtClean="0"/>
              <a:t>Standartların </a:t>
            </a:r>
            <a:r>
              <a:rPr lang="tr-TR" sz="2600" i="1" dirty="0"/>
              <a:t>sağlanmasına yönelik ekipmanlar için yapılması zorunlu testleri ifade </a:t>
            </a:r>
            <a:r>
              <a:rPr lang="tr-TR" sz="2600" i="1" dirty="0" smtClean="0"/>
              <a:t>etmektedir.</a:t>
            </a:r>
          </a:p>
          <a:p>
            <a:pPr marL="457200" indent="-457200">
              <a:buFont typeface="Arial" pitchFamily="34" charset="0"/>
              <a:buChar char="•"/>
            </a:pPr>
            <a:endParaRPr lang="tr-TR" sz="2600" i="1" dirty="0"/>
          </a:p>
          <a:p>
            <a:pPr marL="457200" indent="-457200">
              <a:buFont typeface="Arial" pitchFamily="34" charset="0"/>
              <a:buChar char="•"/>
            </a:pPr>
            <a:r>
              <a:rPr lang="tr-TR" sz="2600" i="1" dirty="0" smtClean="0"/>
              <a:t>Standartlara </a:t>
            </a:r>
            <a:r>
              <a:rPr lang="tr-TR" sz="2600" i="1" dirty="0"/>
              <a:t>uygun ekipmanların sertifikalandırılmasının gerekliliğini bildirmektedir.</a:t>
            </a:r>
          </a:p>
        </p:txBody>
      </p:sp>
      <p:pic>
        <p:nvPicPr>
          <p:cNvPr id="3" name="Resim 2"/>
          <p:cNvPicPr>
            <a:picLocks noChangeAspect="1"/>
          </p:cNvPicPr>
          <p:nvPr/>
        </p:nvPicPr>
        <p:blipFill>
          <a:blip r:embed="rId2"/>
          <a:stretch>
            <a:fillRect/>
          </a:stretch>
        </p:blipFill>
        <p:spPr>
          <a:xfrm>
            <a:off x="4860032" y="3861048"/>
            <a:ext cx="3816424" cy="246332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70987978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rmAutofit/>
          </a:bodyPr>
          <a:lstStyle/>
          <a:p>
            <a:r>
              <a:rPr lang="tr-TR" sz="2600" dirty="0"/>
              <a:t>GIDA LOJİSTİĞİ</a:t>
            </a:r>
          </a:p>
        </p:txBody>
      </p:sp>
      <p:sp>
        <p:nvSpPr>
          <p:cNvPr id="5" name="Dikdörtgen 4"/>
          <p:cNvSpPr/>
          <p:nvPr/>
        </p:nvSpPr>
        <p:spPr>
          <a:xfrm>
            <a:off x="1691879" y="620688"/>
            <a:ext cx="7200453" cy="5293757"/>
          </a:xfrm>
          <a:prstGeom prst="rect">
            <a:avLst/>
          </a:prstGeom>
        </p:spPr>
        <p:txBody>
          <a:bodyPr wrap="square">
            <a:spAutoFit/>
          </a:bodyPr>
          <a:lstStyle/>
          <a:p>
            <a:r>
              <a:rPr lang="tr-TR" sz="2600" dirty="0"/>
              <a:t>Bozulabilir Gıda Maddelerinin Uluslararası Taşımacılığı ve Taşımalarında </a:t>
            </a:r>
            <a:r>
              <a:rPr lang="tr-TR" sz="2600" b="1" i="1" dirty="0"/>
              <a:t>Özel Araçların Kullanımı Antlaşması (ATP), </a:t>
            </a:r>
            <a:r>
              <a:rPr lang="tr-TR" sz="2600" dirty="0"/>
              <a:t>1 Eylül 1970 tarihinde Cenevre’de imzalanmış, 21 Kasım 1976’ da yürürlüğe girmiş ve ülkemiz taraf olmuştur. </a:t>
            </a:r>
            <a:endParaRPr lang="tr-TR" sz="2600" dirty="0" smtClean="0"/>
          </a:p>
          <a:p>
            <a:endParaRPr lang="tr-TR" sz="2600" dirty="0"/>
          </a:p>
          <a:p>
            <a:r>
              <a:rPr lang="tr-TR" sz="2600" dirty="0" smtClean="0"/>
              <a:t>Antlaşma</a:t>
            </a:r>
            <a:r>
              <a:rPr lang="tr-TR" sz="2600" dirty="0"/>
              <a:t>, bozulabilir gıda maddelerinin uluslararası taşımacılığında, antlaşma kapsamına giren gıda maddelerini belirlemekte ve ilgili taşımalarda kullanılacak araçlarla ilgili sınıflandırma, fiziksel özellikler ve yalıtım uygulamaları ile </a:t>
            </a:r>
            <a:r>
              <a:rPr lang="tr-TR" sz="2600" dirty="0" err="1"/>
              <a:t>işaretlendirme</a:t>
            </a:r>
            <a:r>
              <a:rPr lang="tr-TR" sz="2600" dirty="0"/>
              <a:t> uygulamalarını tanımlamakta, taşıma standartlarını belirlemektedir.  </a:t>
            </a:r>
          </a:p>
        </p:txBody>
      </p:sp>
    </p:spTree>
    <p:extLst>
      <p:ext uri="{BB962C8B-B14F-4D97-AF65-F5344CB8AC3E}">
        <p14:creationId xmlns:p14="http://schemas.microsoft.com/office/powerpoint/2010/main" val="174829872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rmAutofit/>
          </a:bodyPr>
          <a:lstStyle/>
          <a:p>
            <a:r>
              <a:rPr lang="tr-TR" sz="2600" dirty="0"/>
              <a:t>GIDA LOJİSTİĞİ</a:t>
            </a:r>
          </a:p>
        </p:txBody>
      </p:sp>
      <p:sp>
        <p:nvSpPr>
          <p:cNvPr id="5" name="Dikdörtgen 4"/>
          <p:cNvSpPr/>
          <p:nvPr/>
        </p:nvSpPr>
        <p:spPr>
          <a:xfrm>
            <a:off x="1691879" y="620688"/>
            <a:ext cx="7200453" cy="4893647"/>
          </a:xfrm>
          <a:prstGeom prst="rect">
            <a:avLst/>
          </a:prstGeom>
        </p:spPr>
        <p:txBody>
          <a:bodyPr wrap="square">
            <a:spAutoFit/>
          </a:bodyPr>
          <a:lstStyle/>
          <a:p>
            <a:r>
              <a:rPr lang="tr-TR" sz="2600" b="1" dirty="0"/>
              <a:t>Gıda lojistiği, </a:t>
            </a:r>
            <a:endParaRPr lang="tr-TR" sz="2600" b="1" dirty="0" smtClean="0"/>
          </a:p>
          <a:p>
            <a:pPr lvl="1"/>
            <a:r>
              <a:rPr lang="tr-TR" sz="2600" i="1" dirty="0" smtClean="0"/>
              <a:t>gıda </a:t>
            </a:r>
            <a:r>
              <a:rPr lang="tr-TR" sz="2600" i="1" dirty="0"/>
              <a:t>maddelerinin paketleme, </a:t>
            </a:r>
            <a:r>
              <a:rPr lang="tr-TR" sz="2600" i="1" dirty="0" smtClean="0"/>
              <a:t>taşınma </a:t>
            </a:r>
            <a:r>
              <a:rPr lang="tr-TR" sz="2600" i="1" dirty="0"/>
              <a:t>ve depolamalarında gıdanın özelliklerine uygun koşullarda (sıcaklık ve nem) korunmasıdır. </a:t>
            </a:r>
            <a:endParaRPr lang="tr-TR" sz="2600" i="1" dirty="0" smtClean="0"/>
          </a:p>
          <a:p>
            <a:endParaRPr lang="tr-TR" sz="2600" dirty="0"/>
          </a:p>
          <a:p>
            <a:r>
              <a:rPr lang="tr-TR" sz="2600" dirty="0" smtClean="0"/>
              <a:t>Bu </a:t>
            </a:r>
            <a:r>
              <a:rPr lang="tr-TR" sz="2600" dirty="0"/>
              <a:t>koşulları sağlayacak ekipman ve araçların bakımı ve kontrolü son derece önemlidir. </a:t>
            </a:r>
            <a:endParaRPr lang="tr-TR" sz="2600" dirty="0" smtClean="0"/>
          </a:p>
          <a:p>
            <a:endParaRPr lang="tr-TR" sz="2600" dirty="0"/>
          </a:p>
          <a:p>
            <a:r>
              <a:rPr lang="tr-TR" sz="2600" dirty="0" smtClean="0"/>
              <a:t>Sıcaklık </a:t>
            </a:r>
            <a:r>
              <a:rPr lang="tr-TR" sz="2600" dirty="0"/>
              <a:t>/ nem değişim ve dalgalanmaları, ürünlerin fiziksel, duyusal ve kimyasal yapılarında mikroorganizma faaliyetleri oluşturarak değişime neden olduğundan soğuk zincirin önemi büyüktür. </a:t>
            </a:r>
          </a:p>
        </p:txBody>
      </p:sp>
    </p:spTree>
    <p:extLst>
      <p:ext uri="{BB962C8B-B14F-4D97-AF65-F5344CB8AC3E}">
        <p14:creationId xmlns:p14="http://schemas.microsoft.com/office/powerpoint/2010/main" val="325974565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rmAutofit/>
          </a:bodyPr>
          <a:lstStyle/>
          <a:p>
            <a:r>
              <a:rPr lang="tr-TR" sz="2600" dirty="0" smtClean="0"/>
              <a:t>SOĞUK ZİNCİR NEDİR?</a:t>
            </a:r>
            <a:endParaRPr lang="tr-TR" sz="2600" dirty="0"/>
          </a:p>
        </p:txBody>
      </p:sp>
      <p:sp>
        <p:nvSpPr>
          <p:cNvPr id="5" name="Dikdörtgen 4"/>
          <p:cNvSpPr/>
          <p:nvPr/>
        </p:nvSpPr>
        <p:spPr>
          <a:xfrm>
            <a:off x="1691879" y="620688"/>
            <a:ext cx="7200453" cy="2492990"/>
          </a:xfrm>
          <a:prstGeom prst="rect">
            <a:avLst/>
          </a:prstGeom>
        </p:spPr>
        <p:txBody>
          <a:bodyPr wrap="square">
            <a:spAutoFit/>
          </a:bodyPr>
          <a:lstStyle/>
          <a:p>
            <a:r>
              <a:rPr lang="tr-TR" sz="2600" dirty="0"/>
              <a:t>Gıda maddelerinin hammadde aşamasından tüketime değin geçirdiği aşamaların tümünde uygulanan soğukluğun birbiri ile etkileşim halinde ve belli bir dengede bulunması olgusuna soğuk zincir denir. </a:t>
            </a:r>
          </a:p>
          <a:p>
            <a:endParaRPr lang="tr-TR" sz="2600" dirty="0"/>
          </a:p>
        </p:txBody>
      </p:sp>
      <p:pic>
        <p:nvPicPr>
          <p:cNvPr id="4" name="Picture 2" descr="I:\Entegre_Lojistik\soguk.png"/>
          <p:cNvPicPr>
            <a:picLocks noChangeAspect="1" noChangeArrowheads="1"/>
          </p:cNvPicPr>
          <p:nvPr/>
        </p:nvPicPr>
        <p:blipFill>
          <a:blip r:embed="rId2" cstate="print"/>
          <a:srcRect/>
          <a:stretch>
            <a:fillRect/>
          </a:stretch>
        </p:blipFill>
        <p:spPr bwMode="auto">
          <a:xfrm>
            <a:off x="1907704" y="2652639"/>
            <a:ext cx="6984628" cy="3585536"/>
          </a:xfrm>
          <a:prstGeom prst="rect">
            <a:avLst/>
          </a:prstGeom>
          <a:ln>
            <a:noFill/>
          </a:ln>
          <a:effectLst>
            <a:softEdge rad="112500"/>
          </a:effectLst>
        </p:spPr>
      </p:pic>
    </p:spTree>
    <p:extLst>
      <p:ext uri="{BB962C8B-B14F-4D97-AF65-F5344CB8AC3E}">
        <p14:creationId xmlns:p14="http://schemas.microsoft.com/office/powerpoint/2010/main" val="175609130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rmAutofit/>
          </a:bodyPr>
          <a:lstStyle/>
          <a:p>
            <a:r>
              <a:rPr lang="tr-TR" sz="2600" dirty="0" smtClean="0"/>
              <a:t>SOĞUK ZİNCİR NEDİR?</a:t>
            </a:r>
            <a:endParaRPr lang="tr-TR" sz="2600" dirty="0"/>
          </a:p>
        </p:txBody>
      </p:sp>
      <p:sp>
        <p:nvSpPr>
          <p:cNvPr id="5" name="Dikdörtgen 4"/>
          <p:cNvSpPr/>
          <p:nvPr/>
        </p:nvSpPr>
        <p:spPr>
          <a:xfrm>
            <a:off x="1691879" y="620688"/>
            <a:ext cx="7200453" cy="4493538"/>
          </a:xfrm>
          <a:prstGeom prst="rect">
            <a:avLst/>
          </a:prstGeom>
        </p:spPr>
        <p:txBody>
          <a:bodyPr wrap="square">
            <a:spAutoFit/>
          </a:bodyPr>
          <a:lstStyle/>
          <a:p>
            <a:r>
              <a:rPr lang="tr-TR" sz="2600" dirty="0"/>
              <a:t>Gıdaların üreticiden tüketiciye kadar özelliklerini ve gıda güvenliği kriterlerine uygunluğunu koruyabilmesi için gerçekleştirilen soğuk muhafaza, soğuk taşıma ve benzeri işlemlerin tamamına </a:t>
            </a:r>
            <a:r>
              <a:rPr lang="tr-TR" sz="2600" b="1" i="1" dirty="0"/>
              <a:t>soğuk zincir </a:t>
            </a:r>
            <a:r>
              <a:rPr lang="tr-TR" sz="2600" dirty="0"/>
              <a:t>denir. </a:t>
            </a:r>
          </a:p>
          <a:p>
            <a:endParaRPr lang="tr-TR" sz="2600" dirty="0"/>
          </a:p>
          <a:p>
            <a:pPr lvl="1"/>
            <a:r>
              <a:rPr lang="tr-TR" sz="2600" i="1" dirty="0"/>
              <a:t>Gıda maddesinin özelliğine göre fiziksel, kimyasal ya da mikrobiyolojik açıdan öngörülen sürede bozulmayacak şekilde uygun paketlenmesi, süre, sıcaklık, nem, ışık gibi gereklerin sağlanması zorunludur.  </a:t>
            </a:r>
          </a:p>
        </p:txBody>
      </p:sp>
    </p:spTree>
    <p:extLst>
      <p:ext uri="{BB962C8B-B14F-4D97-AF65-F5344CB8AC3E}">
        <p14:creationId xmlns:p14="http://schemas.microsoft.com/office/powerpoint/2010/main" val="184210221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rmAutofit/>
          </a:bodyPr>
          <a:lstStyle/>
          <a:p>
            <a:r>
              <a:rPr lang="tr-TR" sz="2600" dirty="0" smtClean="0"/>
              <a:t>SOĞUK ZİNCİR NEDİR?</a:t>
            </a:r>
            <a:endParaRPr lang="tr-TR" sz="2600" dirty="0"/>
          </a:p>
        </p:txBody>
      </p:sp>
      <p:sp>
        <p:nvSpPr>
          <p:cNvPr id="5" name="Dikdörtgen 4"/>
          <p:cNvSpPr/>
          <p:nvPr/>
        </p:nvSpPr>
        <p:spPr>
          <a:xfrm>
            <a:off x="1691879" y="620688"/>
            <a:ext cx="7200453" cy="5693866"/>
          </a:xfrm>
          <a:prstGeom prst="rect">
            <a:avLst/>
          </a:prstGeom>
        </p:spPr>
        <p:txBody>
          <a:bodyPr wrap="square">
            <a:spAutoFit/>
          </a:bodyPr>
          <a:lstStyle/>
          <a:p>
            <a:r>
              <a:rPr lang="tr-TR" sz="2600" dirty="0"/>
              <a:t>Et, süt ve süt ürünleri, su ürünleri, yumurta gibi tüm hayvansal gıdalar ile taze meyve ve sebzelerde sıcaklık artışı gıdanın biyokimyasal ve mikrobiyolojik değişimini hızlandıran en önemli faktörlerden birisidir. </a:t>
            </a:r>
            <a:endParaRPr lang="tr-TR" sz="2600" dirty="0" smtClean="0"/>
          </a:p>
          <a:p>
            <a:endParaRPr lang="tr-TR" sz="2600" dirty="0"/>
          </a:p>
          <a:p>
            <a:r>
              <a:rPr lang="tr-TR" sz="2600" dirty="0" smtClean="0"/>
              <a:t>Bu </a:t>
            </a:r>
            <a:r>
              <a:rPr lang="tr-TR" sz="2600" dirty="0"/>
              <a:t>tür gıdalar yüksek besin değerine sahip olduğu için sıcaklığın artışı ve değişkenlik göstermesi bozulma yapan mikroorganizmaların artmasına ve ürünün tüketilemeyecek seviyelere gelmesine neden olabilir. </a:t>
            </a:r>
            <a:endParaRPr lang="tr-TR" sz="2600" dirty="0" smtClean="0"/>
          </a:p>
          <a:p>
            <a:endParaRPr lang="tr-TR" sz="2600" dirty="0"/>
          </a:p>
          <a:p>
            <a:pPr lvl="1"/>
            <a:r>
              <a:rPr lang="tr-TR" sz="2600" b="1" i="1" dirty="0" smtClean="0"/>
              <a:t>Bu </a:t>
            </a:r>
            <a:r>
              <a:rPr lang="tr-TR" sz="2600" b="1" i="1" dirty="0"/>
              <a:t>tür bozulmalar gıdaların ekonomik olarak kaybına sebebiyet verir.</a:t>
            </a:r>
          </a:p>
        </p:txBody>
      </p:sp>
    </p:spTree>
    <p:extLst>
      <p:ext uri="{BB962C8B-B14F-4D97-AF65-F5344CB8AC3E}">
        <p14:creationId xmlns:p14="http://schemas.microsoft.com/office/powerpoint/2010/main" val="26880553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rmAutofit/>
          </a:bodyPr>
          <a:lstStyle/>
          <a:p>
            <a:r>
              <a:rPr lang="tr-TR" sz="2600" dirty="0" smtClean="0"/>
              <a:t>SOĞUK ZİNCİR NEDİR?</a:t>
            </a:r>
            <a:endParaRPr lang="tr-TR" sz="2600" dirty="0"/>
          </a:p>
        </p:txBody>
      </p:sp>
      <p:sp>
        <p:nvSpPr>
          <p:cNvPr id="5" name="Dikdörtgen 4"/>
          <p:cNvSpPr/>
          <p:nvPr/>
        </p:nvSpPr>
        <p:spPr>
          <a:xfrm>
            <a:off x="1691879" y="620688"/>
            <a:ext cx="7200453" cy="4093428"/>
          </a:xfrm>
          <a:prstGeom prst="rect">
            <a:avLst/>
          </a:prstGeom>
        </p:spPr>
        <p:txBody>
          <a:bodyPr wrap="square">
            <a:spAutoFit/>
          </a:bodyPr>
          <a:lstStyle/>
          <a:p>
            <a:pPr lvl="1"/>
            <a:r>
              <a:rPr lang="tr-TR" sz="2600" b="1" i="1" dirty="0"/>
              <a:t>Soğuk zincir sistemi yüksek sıklıkla dağıtımı gerektirir. </a:t>
            </a:r>
            <a:endParaRPr lang="tr-TR" sz="2600" b="1" i="1" dirty="0" smtClean="0"/>
          </a:p>
          <a:p>
            <a:endParaRPr lang="tr-TR" sz="2600" dirty="0"/>
          </a:p>
          <a:p>
            <a:r>
              <a:rPr lang="tr-TR" sz="2600" dirty="0" smtClean="0"/>
              <a:t>Sevkiyatın </a:t>
            </a:r>
            <a:r>
              <a:rPr lang="tr-TR" sz="2600" dirty="0"/>
              <a:t>büyüklüğü bir koliden bir TIR yüküne kadar değişiklik gösterebilir. </a:t>
            </a:r>
            <a:endParaRPr lang="tr-TR" sz="2600" dirty="0" smtClean="0"/>
          </a:p>
          <a:p>
            <a:endParaRPr lang="tr-TR" sz="2600" dirty="0"/>
          </a:p>
          <a:p>
            <a:r>
              <a:rPr lang="tr-TR" sz="2600" dirty="0" smtClean="0"/>
              <a:t>Ülkemizde </a:t>
            </a:r>
            <a:r>
              <a:rPr lang="tr-TR" sz="2600" dirty="0"/>
              <a:t>lojistik hizmetlerdeki dış kaynak kullanım oranının düşük olmasının yanı sıra lojistik hizmet veren firmalar bazında sektöre ve müşteriye özel çözümler üretmede yetersizlikler bulunmaktadır. </a:t>
            </a:r>
          </a:p>
        </p:txBody>
      </p:sp>
    </p:spTree>
    <p:extLst>
      <p:ext uri="{BB962C8B-B14F-4D97-AF65-F5344CB8AC3E}">
        <p14:creationId xmlns:p14="http://schemas.microsoft.com/office/powerpoint/2010/main" val="319003804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rmAutofit/>
          </a:bodyPr>
          <a:lstStyle/>
          <a:p>
            <a:r>
              <a:rPr lang="tr-TR" sz="2600" dirty="0" smtClean="0"/>
              <a:t>SOĞUK ZİNCİR NEDİR?</a:t>
            </a:r>
            <a:endParaRPr lang="tr-TR" sz="2600" dirty="0"/>
          </a:p>
        </p:txBody>
      </p:sp>
      <p:sp>
        <p:nvSpPr>
          <p:cNvPr id="5" name="Dikdörtgen 4"/>
          <p:cNvSpPr/>
          <p:nvPr/>
        </p:nvSpPr>
        <p:spPr>
          <a:xfrm>
            <a:off x="1691879" y="620688"/>
            <a:ext cx="7200453" cy="4893647"/>
          </a:xfrm>
          <a:prstGeom prst="rect">
            <a:avLst/>
          </a:prstGeom>
        </p:spPr>
        <p:txBody>
          <a:bodyPr wrap="square">
            <a:spAutoFit/>
          </a:bodyPr>
          <a:lstStyle/>
          <a:p>
            <a:r>
              <a:rPr lang="tr-TR" sz="2600" dirty="0"/>
              <a:t>Diğer bir önemli konu ise soğuk zincirin korunmamasına bağlı olarak meydana gelebilecek sıcaklık değişimlerinde ise gıdada çok düşük seviyelerde bulunabilen bazı patojen mikroorganizmaların üremesi ve bazılarının toksin oluşturmasıdır. </a:t>
            </a:r>
            <a:endParaRPr lang="tr-TR" sz="2600" dirty="0" smtClean="0"/>
          </a:p>
          <a:p>
            <a:endParaRPr lang="tr-TR" sz="2600" dirty="0"/>
          </a:p>
          <a:p>
            <a:r>
              <a:rPr lang="tr-TR" sz="2600" dirty="0" smtClean="0"/>
              <a:t>Bu </a:t>
            </a:r>
            <a:r>
              <a:rPr lang="tr-TR" sz="2600" dirty="0"/>
              <a:t>tür patojen bakterilerin gıdada çoğalması gıdanın duyusal özelliklerini her zaman değiştirmeyebilir. </a:t>
            </a:r>
            <a:endParaRPr lang="tr-TR" sz="2600" dirty="0" smtClean="0"/>
          </a:p>
          <a:p>
            <a:endParaRPr lang="tr-TR" sz="2600" dirty="0"/>
          </a:p>
          <a:p>
            <a:r>
              <a:rPr lang="tr-TR" sz="2600" dirty="0" smtClean="0"/>
              <a:t>Bu </a:t>
            </a:r>
            <a:r>
              <a:rPr lang="tr-TR" sz="2600" dirty="0"/>
              <a:t>durum gıda güvenliği ve dolayısıyla tüketici sağlığı için daha da büyük risk oluşturmaktadır.</a:t>
            </a:r>
          </a:p>
        </p:txBody>
      </p:sp>
    </p:spTree>
    <p:extLst>
      <p:ext uri="{BB962C8B-B14F-4D97-AF65-F5344CB8AC3E}">
        <p14:creationId xmlns:p14="http://schemas.microsoft.com/office/powerpoint/2010/main" val="45408474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rmAutofit/>
          </a:bodyPr>
          <a:lstStyle/>
          <a:p>
            <a:r>
              <a:rPr lang="tr-TR" sz="2600" dirty="0" smtClean="0"/>
              <a:t>SOĞUK ZİNCİR NEDİR?</a:t>
            </a:r>
            <a:endParaRPr lang="tr-TR" sz="2600" dirty="0"/>
          </a:p>
        </p:txBody>
      </p:sp>
      <p:sp>
        <p:nvSpPr>
          <p:cNvPr id="5" name="Dikdörtgen 4"/>
          <p:cNvSpPr/>
          <p:nvPr/>
        </p:nvSpPr>
        <p:spPr>
          <a:xfrm>
            <a:off x="1691879" y="620688"/>
            <a:ext cx="7200453" cy="2492990"/>
          </a:xfrm>
          <a:prstGeom prst="rect">
            <a:avLst/>
          </a:prstGeom>
        </p:spPr>
        <p:txBody>
          <a:bodyPr wrap="square">
            <a:spAutoFit/>
          </a:bodyPr>
          <a:lstStyle/>
          <a:p>
            <a:r>
              <a:rPr lang="tr-TR" sz="2600" dirty="0"/>
              <a:t>Bunlara örnek vermek gerekirse 1986 yılında İngiltere’de patlak veren </a:t>
            </a:r>
            <a:r>
              <a:rPr lang="tr-TR" sz="2600" b="1" i="1" dirty="0" err="1"/>
              <a:t>Bovine</a:t>
            </a:r>
            <a:r>
              <a:rPr lang="tr-TR" sz="2600" b="1" i="1" dirty="0"/>
              <a:t> </a:t>
            </a:r>
            <a:r>
              <a:rPr lang="tr-TR" sz="2600" b="1" i="1" dirty="0" err="1"/>
              <a:t>Spongiform</a:t>
            </a:r>
            <a:r>
              <a:rPr lang="tr-TR" sz="2600" b="1" i="1" dirty="0"/>
              <a:t> </a:t>
            </a:r>
            <a:r>
              <a:rPr lang="tr-TR" sz="2600" b="1" i="1" dirty="0" err="1"/>
              <a:t>Encephalopathy</a:t>
            </a:r>
            <a:r>
              <a:rPr lang="tr-TR" sz="2600" b="1" i="1" dirty="0"/>
              <a:t> (BSE-deli dana hastalığı) </a:t>
            </a:r>
            <a:r>
              <a:rPr lang="tr-TR" sz="2600" dirty="0"/>
              <a:t>hastalığı dünya ve ülkemiz gündemini uzun süre meşgul etmiştir. </a:t>
            </a:r>
            <a:endParaRPr lang="tr-TR" sz="2600" dirty="0" smtClean="0"/>
          </a:p>
          <a:p>
            <a:endParaRPr lang="tr-TR" sz="2600" dirty="0"/>
          </a:p>
        </p:txBody>
      </p:sp>
    </p:spTree>
    <p:extLst>
      <p:ext uri="{BB962C8B-B14F-4D97-AF65-F5344CB8AC3E}">
        <p14:creationId xmlns:p14="http://schemas.microsoft.com/office/powerpoint/2010/main" val="222119868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rmAutofit/>
          </a:bodyPr>
          <a:lstStyle/>
          <a:p>
            <a:r>
              <a:rPr lang="tr-TR" sz="2600" dirty="0" smtClean="0"/>
              <a:t>SOĞUK ZİNCİR NEDİR?</a:t>
            </a:r>
            <a:endParaRPr lang="tr-TR" sz="2600" dirty="0"/>
          </a:p>
        </p:txBody>
      </p:sp>
      <p:sp>
        <p:nvSpPr>
          <p:cNvPr id="5" name="Dikdörtgen 4"/>
          <p:cNvSpPr/>
          <p:nvPr/>
        </p:nvSpPr>
        <p:spPr>
          <a:xfrm>
            <a:off x="1691879" y="620688"/>
            <a:ext cx="7200453" cy="4493538"/>
          </a:xfrm>
          <a:prstGeom prst="rect">
            <a:avLst/>
          </a:prstGeom>
        </p:spPr>
        <p:txBody>
          <a:bodyPr wrap="square">
            <a:spAutoFit/>
          </a:bodyPr>
          <a:lstStyle/>
          <a:p>
            <a:r>
              <a:rPr lang="tr-TR" sz="2600" b="1" dirty="0"/>
              <a:t>Son yıllardaki örnekleri </a:t>
            </a:r>
            <a:r>
              <a:rPr lang="tr-TR" sz="2600" b="1" dirty="0" smtClean="0"/>
              <a:t>arttırırsak; </a:t>
            </a:r>
            <a:endParaRPr lang="tr-TR" sz="2600" b="1" dirty="0"/>
          </a:p>
          <a:p>
            <a:pPr marL="457200" indent="-457200">
              <a:buFont typeface="Arial" pitchFamily="34" charset="0"/>
              <a:buChar char="•"/>
            </a:pPr>
            <a:r>
              <a:rPr lang="tr-TR" sz="2600" i="1" dirty="0"/>
              <a:t>Belçika’da yaşanan </a:t>
            </a:r>
            <a:r>
              <a:rPr lang="tr-TR" sz="2600" i="1" dirty="0" err="1"/>
              <a:t>dioksin</a:t>
            </a:r>
            <a:r>
              <a:rPr lang="tr-TR" sz="2600" i="1" dirty="0"/>
              <a:t> krizi ve yumurtaların risk taşıması;</a:t>
            </a:r>
          </a:p>
          <a:p>
            <a:pPr marL="457200" indent="-457200">
              <a:buFont typeface="Arial" pitchFamily="34" charset="0"/>
              <a:buChar char="•"/>
            </a:pPr>
            <a:r>
              <a:rPr lang="tr-TR" sz="2600" i="1" dirty="0"/>
              <a:t>Uzakdoğu ülkelerindeki süt tozlarında bulunan </a:t>
            </a:r>
            <a:r>
              <a:rPr lang="tr-TR" sz="2600" i="1" dirty="0" err="1"/>
              <a:t>melamin</a:t>
            </a:r>
            <a:r>
              <a:rPr lang="tr-TR" sz="2600" i="1" dirty="0"/>
              <a:t> tehlikesi; </a:t>
            </a:r>
          </a:p>
          <a:p>
            <a:pPr marL="457200" indent="-457200">
              <a:buFont typeface="Arial" pitchFamily="34" charset="0"/>
              <a:buChar char="•"/>
            </a:pPr>
            <a:r>
              <a:rPr lang="tr-TR" sz="2600" i="1" dirty="0"/>
              <a:t>peynirlerde risk oluşturan </a:t>
            </a:r>
            <a:r>
              <a:rPr lang="tr-TR" sz="2600" i="1" dirty="0" err="1"/>
              <a:t>Listeria</a:t>
            </a:r>
            <a:r>
              <a:rPr lang="tr-TR" sz="2600" i="1" dirty="0"/>
              <a:t> tehlikesi; </a:t>
            </a:r>
          </a:p>
          <a:p>
            <a:pPr marL="457200" indent="-457200">
              <a:buFont typeface="Arial" pitchFamily="34" charset="0"/>
              <a:buChar char="•"/>
            </a:pPr>
            <a:r>
              <a:rPr lang="tr-TR" sz="2600" i="1" dirty="0"/>
              <a:t>et ve et ürünlerinde </a:t>
            </a:r>
            <a:r>
              <a:rPr lang="tr-TR" sz="2600" i="1" dirty="0" err="1"/>
              <a:t>E.coli</a:t>
            </a:r>
            <a:r>
              <a:rPr lang="tr-TR" sz="2600" i="1" dirty="0"/>
              <a:t> O157:H7 </a:t>
            </a:r>
          </a:p>
          <a:p>
            <a:pPr marL="457200" indent="-457200">
              <a:buFont typeface="Arial" pitchFamily="34" charset="0"/>
              <a:buChar char="•"/>
            </a:pPr>
            <a:r>
              <a:rPr lang="tr-TR" sz="2600" i="1" dirty="0"/>
              <a:t>ülkemiz ve dünya gündemini de yakından ilgilendiren ve kuş gribi olarak da bilinen H5N1 </a:t>
            </a:r>
            <a:r>
              <a:rPr lang="tr-TR" sz="2600" i="1" dirty="0" err="1"/>
              <a:t>viral</a:t>
            </a:r>
            <a:r>
              <a:rPr lang="tr-TR" sz="2600" i="1" dirty="0"/>
              <a:t> enfeksiyonu </a:t>
            </a:r>
            <a:r>
              <a:rPr lang="tr-TR" sz="2600" dirty="0" smtClean="0"/>
              <a:t>gıda </a:t>
            </a:r>
            <a:r>
              <a:rPr lang="tr-TR" sz="2600" dirty="0"/>
              <a:t>güvenliğini ve insan sağlığını tehdit etmiştir.</a:t>
            </a:r>
          </a:p>
        </p:txBody>
      </p:sp>
    </p:spTree>
    <p:extLst>
      <p:ext uri="{BB962C8B-B14F-4D97-AF65-F5344CB8AC3E}">
        <p14:creationId xmlns:p14="http://schemas.microsoft.com/office/powerpoint/2010/main" val="347720722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rmAutofit/>
          </a:bodyPr>
          <a:lstStyle/>
          <a:p>
            <a:r>
              <a:rPr lang="tr-TR" sz="2600" dirty="0" smtClean="0"/>
              <a:t>SOĞUK ZİNCİR NEDİR?</a:t>
            </a:r>
            <a:endParaRPr lang="tr-TR" sz="2600" dirty="0"/>
          </a:p>
        </p:txBody>
      </p:sp>
      <p:sp>
        <p:nvSpPr>
          <p:cNvPr id="5" name="Dikdörtgen 4"/>
          <p:cNvSpPr/>
          <p:nvPr/>
        </p:nvSpPr>
        <p:spPr>
          <a:xfrm>
            <a:off x="1691879" y="620688"/>
            <a:ext cx="7200453" cy="5293757"/>
          </a:xfrm>
          <a:prstGeom prst="rect">
            <a:avLst/>
          </a:prstGeom>
        </p:spPr>
        <p:txBody>
          <a:bodyPr wrap="square">
            <a:spAutoFit/>
          </a:bodyPr>
          <a:lstStyle/>
          <a:p>
            <a:r>
              <a:rPr lang="tr-TR" sz="2600" dirty="0"/>
              <a:t>Besin maddelerini bozulmadan uzun süre saklamanın bir yolu da besinleri düşük sıcaklıkta saklamaktır. </a:t>
            </a:r>
            <a:endParaRPr lang="tr-TR" sz="2600" dirty="0" smtClean="0"/>
          </a:p>
          <a:p>
            <a:endParaRPr lang="tr-TR" sz="2600" dirty="0"/>
          </a:p>
          <a:p>
            <a:r>
              <a:rPr lang="tr-TR" sz="2600" dirty="0" smtClean="0"/>
              <a:t>Düşük </a:t>
            </a:r>
            <a:r>
              <a:rPr lang="tr-TR" sz="2600" dirty="0"/>
              <a:t>sıcaklıkta saklamak ve depolamak denince ilk akla gelen yöntemler buz içerisinde saklama, soğuk depolama, dondurma ve dondurulmuş depolamadır.</a:t>
            </a:r>
          </a:p>
          <a:p>
            <a:endParaRPr lang="tr-TR" sz="2600" dirty="0" smtClean="0"/>
          </a:p>
          <a:p>
            <a:r>
              <a:rPr lang="tr-TR" sz="2600" dirty="0" smtClean="0"/>
              <a:t>Gıda </a:t>
            </a:r>
            <a:r>
              <a:rPr lang="tr-TR" sz="2600" dirty="0"/>
              <a:t>ve gıda hammaddelerinin soğukta saklanmaları veya düşük sıcaklıkta dondurulmaları işlemleri 20.yüzyıl başlarında; ticari olarak frigorifik araçlarla düşük sıcaklıkta taşınması ise 20. yüzyılın ikinci yarısından sonra başlanmıştır.</a:t>
            </a:r>
          </a:p>
        </p:txBody>
      </p:sp>
    </p:spTree>
    <p:extLst>
      <p:ext uri="{BB962C8B-B14F-4D97-AF65-F5344CB8AC3E}">
        <p14:creationId xmlns:p14="http://schemas.microsoft.com/office/powerpoint/2010/main" val="424448524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rmAutofit/>
          </a:bodyPr>
          <a:lstStyle/>
          <a:p>
            <a:r>
              <a:rPr lang="tr-TR" sz="2600" dirty="0" smtClean="0"/>
              <a:t>GIDA TAŞIMACILIĞI</a:t>
            </a:r>
            <a:endParaRPr lang="tr-TR" sz="2600" dirty="0"/>
          </a:p>
        </p:txBody>
      </p:sp>
      <p:sp>
        <p:nvSpPr>
          <p:cNvPr id="5" name="Dikdörtgen 4"/>
          <p:cNvSpPr/>
          <p:nvPr/>
        </p:nvSpPr>
        <p:spPr>
          <a:xfrm>
            <a:off x="1691879" y="620688"/>
            <a:ext cx="7200453" cy="4093428"/>
          </a:xfrm>
          <a:prstGeom prst="rect">
            <a:avLst/>
          </a:prstGeom>
        </p:spPr>
        <p:txBody>
          <a:bodyPr wrap="square">
            <a:spAutoFit/>
          </a:bodyPr>
          <a:lstStyle/>
          <a:p>
            <a:r>
              <a:rPr lang="tr-TR" sz="2600" b="1" dirty="0"/>
              <a:t>Gıda taşımacılığı</a:t>
            </a:r>
            <a:r>
              <a:rPr lang="tr-TR" sz="2600" dirty="0"/>
              <a:t> ya da başka bir deyişle </a:t>
            </a:r>
            <a:r>
              <a:rPr lang="tr-TR" sz="2600" b="1" dirty="0"/>
              <a:t>gıda maddeleri taşımacılığı</a:t>
            </a:r>
            <a:r>
              <a:rPr lang="tr-TR" sz="2600" dirty="0"/>
              <a:t> (frigorifik) nakliye firmalarının özel ekipman ve bilgi sahibi personellerle kuru gıda, içecek ve konserve gibi ürünleri belli sıcaklarda istenilen yere ulaştırma işlemidir. </a:t>
            </a:r>
            <a:endParaRPr lang="tr-TR" sz="2600" dirty="0" smtClean="0"/>
          </a:p>
          <a:p>
            <a:endParaRPr lang="tr-TR" sz="2600" dirty="0"/>
          </a:p>
          <a:p>
            <a:r>
              <a:rPr lang="tr-TR" sz="2600" dirty="0" smtClean="0"/>
              <a:t>Söz </a:t>
            </a:r>
            <a:r>
              <a:rPr lang="tr-TR" sz="2600" dirty="0"/>
              <a:t>konusu gıda olduğundan sıcaklık kadar hijyenik bir ortamın sağlanması da son derece önemli bir konudur.</a:t>
            </a:r>
          </a:p>
        </p:txBody>
      </p:sp>
    </p:spTree>
    <p:extLst>
      <p:ext uri="{BB962C8B-B14F-4D97-AF65-F5344CB8AC3E}">
        <p14:creationId xmlns:p14="http://schemas.microsoft.com/office/powerpoint/2010/main" val="189350294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rmAutofit/>
          </a:bodyPr>
          <a:lstStyle/>
          <a:p>
            <a:r>
              <a:rPr lang="tr-TR" sz="2600" dirty="0" smtClean="0"/>
              <a:t>GIDA TAŞIMACILIĞI</a:t>
            </a:r>
            <a:endParaRPr lang="tr-TR" sz="2600" dirty="0"/>
          </a:p>
        </p:txBody>
      </p:sp>
      <p:sp>
        <p:nvSpPr>
          <p:cNvPr id="5" name="Dikdörtgen 4"/>
          <p:cNvSpPr/>
          <p:nvPr/>
        </p:nvSpPr>
        <p:spPr>
          <a:xfrm>
            <a:off x="1691879" y="620688"/>
            <a:ext cx="7200453" cy="3693319"/>
          </a:xfrm>
          <a:prstGeom prst="rect">
            <a:avLst/>
          </a:prstGeom>
        </p:spPr>
        <p:txBody>
          <a:bodyPr wrap="square">
            <a:spAutoFit/>
          </a:bodyPr>
          <a:lstStyle/>
          <a:p>
            <a:r>
              <a:rPr lang="tr-TR" sz="2600" dirty="0"/>
              <a:t>Gıda malzemelerinin ezilmemesi, kutuların yamulup hasar almaması da titiz ve özenli bir nakliye işlemi gerçekleştirmekle mümkündür. </a:t>
            </a:r>
            <a:endParaRPr lang="tr-TR" sz="2600" dirty="0" smtClean="0"/>
          </a:p>
          <a:p>
            <a:endParaRPr lang="tr-TR" sz="2600" dirty="0"/>
          </a:p>
          <a:p>
            <a:r>
              <a:rPr lang="tr-TR" sz="2600" dirty="0" smtClean="0"/>
              <a:t>İnsan </a:t>
            </a:r>
            <a:r>
              <a:rPr lang="tr-TR" sz="2600" dirty="0"/>
              <a:t>sağlığı ile birebir etkileşim halinde olan gıda taşımacılığı gerekli sıcaklığın sağlandığı araçlara, bilgi sahibi olan kadroya ve soğuk depo gibi donanımlara sahip nakliye firmaları tarafından gerçekleştirilmelidir.</a:t>
            </a:r>
          </a:p>
        </p:txBody>
      </p:sp>
    </p:spTree>
    <p:extLst>
      <p:ext uri="{BB962C8B-B14F-4D97-AF65-F5344CB8AC3E}">
        <p14:creationId xmlns:p14="http://schemas.microsoft.com/office/powerpoint/2010/main" val="128679575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rmAutofit/>
          </a:bodyPr>
          <a:lstStyle/>
          <a:p>
            <a:r>
              <a:rPr lang="tr-TR" sz="2600" dirty="0" smtClean="0"/>
              <a:t>GIDA TAŞIMACILIĞI</a:t>
            </a:r>
            <a:endParaRPr lang="tr-TR" sz="2600" dirty="0"/>
          </a:p>
        </p:txBody>
      </p:sp>
      <p:sp>
        <p:nvSpPr>
          <p:cNvPr id="5" name="Dikdörtgen 4"/>
          <p:cNvSpPr/>
          <p:nvPr/>
        </p:nvSpPr>
        <p:spPr>
          <a:xfrm>
            <a:off x="1691879" y="1033572"/>
            <a:ext cx="7200453" cy="4093428"/>
          </a:xfrm>
          <a:prstGeom prst="rect">
            <a:avLst/>
          </a:prstGeom>
        </p:spPr>
        <p:txBody>
          <a:bodyPr wrap="square">
            <a:spAutoFit/>
          </a:bodyPr>
          <a:lstStyle/>
          <a:p>
            <a:r>
              <a:rPr lang="tr-TR" sz="2600" b="1" dirty="0"/>
              <a:t>Gıda taşımacılığı kapsamında;</a:t>
            </a:r>
          </a:p>
          <a:p>
            <a:pPr marL="914400" lvl="1" indent="-457200">
              <a:buFont typeface="Arial" pitchFamily="34" charset="0"/>
              <a:buChar char="•"/>
            </a:pPr>
            <a:r>
              <a:rPr lang="tr-TR" sz="2600" i="1" dirty="0" smtClean="0"/>
              <a:t>Taşınacak </a:t>
            </a:r>
            <a:r>
              <a:rPr lang="tr-TR" sz="2600" i="1" dirty="0"/>
              <a:t>ürünlerin tek tek çok iyi bir şekilde tanımlanması,</a:t>
            </a:r>
          </a:p>
          <a:p>
            <a:pPr marL="914400" lvl="1" indent="-457200">
              <a:buFont typeface="Arial" pitchFamily="34" charset="0"/>
              <a:buChar char="•"/>
            </a:pPr>
            <a:r>
              <a:rPr lang="tr-TR" sz="2600" i="1" dirty="0" smtClean="0"/>
              <a:t>Yol </a:t>
            </a:r>
            <a:r>
              <a:rPr lang="tr-TR" sz="2600" i="1" dirty="0"/>
              <a:t>boyunca aracın içindeki sıcaklık ve nem </a:t>
            </a:r>
            <a:r>
              <a:rPr lang="tr-TR" sz="2600" i="1" dirty="0" smtClean="0"/>
              <a:t>kontrolünün </a:t>
            </a:r>
            <a:r>
              <a:rPr lang="tr-TR" sz="2600" i="1" dirty="0"/>
              <a:t>düzenli olarak kontrol edilmesi,</a:t>
            </a:r>
          </a:p>
          <a:p>
            <a:pPr marL="914400" lvl="1" indent="-457200">
              <a:buFont typeface="Arial" pitchFamily="34" charset="0"/>
              <a:buChar char="•"/>
            </a:pPr>
            <a:r>
              <a:rPr lang="tr-TR" sz="2600" i="1" dirty="0" smtClean="0"/>
              <a:t>Taşımanın </a:t>
            </a:r>
            <a:r>
              <a:rPr lang="tr-TR" sz="2600" i="1" dirty="0"/>
              <a:t>titizlikle ve hijyenik koşullarda yapılması,</a:t>
            </a:r>
          </a:p>
          <a:p>
            <a:pPr marL="914400" lvl="1" indent="-457200">
              <a:buFont typeface="Arial" pitchFamily="34" charset="0"/>
              <a:buChar char="•"/>
            </a:pPr>
            <a:r>
              <a:rPr lang="tr-TR" sz="2600" i="1" dirty="0" smtClean="0"/>
              <a:t>Depolama </a:t>
            </a:r>
            <a:r>
              <a:rPr lang="tr-TR" sz="2600" i="1" dirty="0"/>
              <a:t>işlemlerinin ürünün cinsine uygun sıcaklıklarda yapılması sağlanır.</a:t>
            </a:r>
          </a:p>
          <a:p>
            <a:endParaRPr lang="tr-TR" sz="2600" dirty="0"/>
          </a:p>
        </p:txBody>
      </p:sp>
      <p:sp>
        <p:nvSpPr>
          <p:cNvPr id="4" name="Metin Yer Tutucusu 2"/>
          <p:cNvSpPr>
            <a:spLocks noGrp="1"/>
          </p:cNvSpPr>
          <p:nvPr>
            <p:ph type="body" sz="quarter" idx="11"/>
          </p:nvPr>
        </p:nvSpPr>
        <p:spPr>
          <a:xfrm>
            <a:off x="1691681" y="620688"/>
            <a:ext cx="7200651" cy="432048"/>
          </a:xfrm>
        </p:spPr>
        <p:txBody>
          <a:bodyPr>
            <a:noAutofit/>
          </a:bodyPr>
          <a:lstStyle/>
          <a:p>
            <a:r>
              <a:rPr lang="tr-TR" sz="2600" dirty="0" smtClean="0"/>
              <a:t>Gıda Taşımacılığının Özellikleri Nelerdir?</a:t>
            </a:r>
            <a:endParaRPr lang="tr-TR" sz="2600" dirty="0"/>
          </a:p>
        </p:txBody>
      </p:sp>
    </p:spTree>
    <p:extLst>
      <p:ext uri="{BB962C8B-B14F-4D97-AF65-F5344CB8AC3E}">
        <p14:creationId xmlns:p14="http://schemas.microsoft.com/office/powerpoint/2010/main" val="97559212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rmAutofit/>
          </a:bodyPr>
          <a:lstStyle/>
          <a:p>
            <a:r>
              <a:rPr lang="tr-TR" sz="2600" dirty="0" smtClean="0"/>
              <a:t>GIDA TAŞIMACILIĞI</a:t>
            </a:r>
            <a:endParaRPr lang="tr-TR" sz="2600" dirty="0"/>
          </a:p>
        </p:txBody>
      </p:sp>
      <p:sp>
        <p:nvSpPr>
          <p:cNvPr id="5" name="Dikdörtgen 4"/>
          <p:cNvSpPr/>
          <p:nvPr/>
        </p:nvSpPr>
        <p:spPr>
          <a:xfrm>
            <a:off x="1691879" y="1033572"/>
            <a:ext cx="7200453" cy="4493538"/>
          </a:xfrm>
          <a:prstGeom prst="rect">
            <a:avLst/>
          </a:prstGeom>
        </p:spPr>
        <p:txBody>
          <a:bodyPr wrap="square">
            <a:spAutoFit/>
          </a:bodyPr>
          <a:lstStyle/>
          <a:p>
            <a:r>
              <a:rPr lang="tr-TR" sz="2600" dirty="0"/>
              <a:t>Hayvansal gıdalar ve sebze-meyveler depolama ve taşıma öncesinde ön soğutmaya tabi tutulmalıdır. </a:t>
            </a:r>
            <a:endParaRPr lang="tr-TR" sz="2600" dirty="0" smtClean="0"/>
          </a:p>
          <a:p>
            <a:endParaRPr lang="tr-TR" sz="2600" dirty="0"/>
          </a:p>
          <a:p>
            <a:pPr lvl="1"/>
            <a:r>
              <a:rPr lang="tr-TR" sz="2600" b="1" i="1" dirty="0" smtClean="0"/>
              <a:t>Ön </a:t>
            </a:r>
            <a:r>
              <a:rPr lang="tr-TR" sz="2600" b="1" i="1" dirty="0"/>
              <a:t>soğutma işlemi ürünün ömrünü uzatarak soğutma maliyetlerini de düşürmektedir. </a:t>
            </a:r>
            <a:endParaRPr lang="tr-TR" sz="2600" b="1" i="1" dirty="0" smtClean="0"/>
          </a:p>
          <a:p>
            <a:endParaRPr lang="tr-TR" sz="2600" dirty="0"/>
          </a:p>
          <a:p>
            <a:r>
              <a:rPr lang="tr-TR" sz="2600" dirty="0" smtClean="0"/>
              <a:t>Gıdalar </a:t>
            </a:r>
            <a:r>
              <a:rPr lang="tr-TR" sz="2600" dirty="0"/>
              <a:t>ön soğutmaya tabii tutulurken frigorifik araçlar da gıdalar yükleme yapılmadan önce ön soğutmaya tabi tutulmalıdır. Aksi taktirde frigorifik araç ürün için gereken soğutma yükünü kısa sürede karşılamazsa gıda maddeleri kısa sürede bozulabilir. </a:t>
            </a:r>
          </a:p>
        </p:txBody>
      </p:sp>
      <p:sp>
        <p:nvSpPr>
          <p:cNvPr id="4" name="Metin Yer Tutucusu 2"/>
          <p:cNvSpPr>
            <a:spLocks noGrp="1"/>
          </p:cNvSpPr>
          <p:nvPr>
            <p:ph type="body" sz="quarter" idx="11"/>
          </p:nvPr>
        </p:nvSpPr>
        <p:spPr>
          <a:xfrm>
            <a:off x="1691681" y="620688"/>
            <a:ext cx="7200651" cy="432048"/>
          </a:xfrm>
        </p:spPr>
        <p:txBody>
          <a:bodyPr>
            <a:noAutofit/>
          </a:bodyPr>
          <a:lstStyle/>
          <a:p>
            <a:r>
              <a:rPr lang="tr-TR" sz="2600" dirty="0"/>
              <a:t>Soğuk Zincir Taşımacılığı</a:t>
            </a:r>
          </a:p>
        </p:txBody>
      </p:sp>
    </p:spTree>
    <p:extLst>
      <p:ext uri="{BB962C8B-B14F-4D97-AF65-F5344CB8AC3E}">
        <p14:creationId xmlns:p14="http://schemas.microsoft.com/office/powerpoint/2010/main" val="9789670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rmAutofit/>
          </a:bodyPr>
          <a:lstStyle/>
          <a:p>
            <a:r>
              <a:rPr lang="tr-TR" sz="2600" dirty="0" smtClean="0"/>
              <a:t>GIDA TAŞIMACILIĞI</a:t>
            </a:r>
            <a:endParaRPr lang="tr-TR" sz="2600" dirty="0"/>
          </a:p>
        </p:txBody>
      </p:sp>
      <p:sp>
        <p:nvSpPr>
          <p:cNvPr id="5" name="Dikdörtgen 4"/>
          <p:cNvSpPr/>
          <p:nvPr/>
        </p:nvSpPr>
        <p:spPr>
          <a:xfrm>
            <a:off x="1691879" y="1033572"/>
            <a:ext cx="7200453" cy="4093428"/>
          </a:xfrm>
          <a:prstGeom prst="rect">
            <a:avLst/>
          </a:prstGeom>
        </p:spPr>
        <p:txBody>
          <a:bodyPr wrap="square">
            <a:spAutoFit/>
          </a:bodyPr>
          <a:lstStyle/>
          <a:p>
            <a:r>
              <a:rPr lang="tr-TR" sz="2600" dirty="0"/>
              <a:t>Diğer önemli bir konu frigorifik araç içerisindeki hava sirkülasyonunun düzenli ve yeterli olmasıdır. </a:t>
            </a:r>
            <a:endParaRPr lang="tr-TR" sz="2600" dirty="0" smtClean="0"/>
          </a:p>
          <a:p>
            <a:endParaRPr lang="tr-TR" sz="2600" dirty="0"/>
          </a:p>
          <a:p>
            <a:r>
              <a:rPr lang="tr-TR" sz="2600" dirty="0" smtClean="0"/>
              <a:t>Ürünler </a:t>
            </a:r>
            <a:r>
              <a:rPr lang="tr-TR" sz="2600" dirty="0"/>
              <a:t>aracın kasasına düzgün bir şekilde istiflenerek soğuk havanın sirkülasyonu sağlanmalıdır. </a:t>
            </a:r>
            <a:endParaRPr lang="tr-TR" sz="2600" dirty="0" smtClean="0"/>
          </a:p>
          <a:p>
            <a:endParaRPr lang="tr-TR" sz="2600" dirty="0"/>
          </a:p>
          <a:p>
            <a:r>
              <a:rPr lang="tr-TR" sz="2600" dirty="0" smtClean="0"/>
              <a:t>Frigorifik </a:t>
            </a:r>
            <a:r>
              <a:rPr lang="tr-TR" sz="2600" dirty="0"/>
              <a:t>araçlara yüklenen bazı gıda maddeleri aşırı su kaybına uğramaması için ambalajlanarak depolanmalıdır. </a:t>
            </a:r>
          </a:p>
        </p:txBody>
      </p:sp>
      <p:sp>
        <p:nvSpPr>
          <p:cNvPr id="4" name="Metin Yer Tutucusu 2"/>
          <p:cNvSpPr>
            <a:spLocks noGrp="1"/>
          </p:cNvSpPr>
          <p:nvPr>
            <p:ph type="body" sz="quarter" idx="11"/>
          </p:nvPr>
        </p:nvSpPr>
        <p:spPr>
          <a:xfrm>
            <a:off x="1691681" y="620688"/>
            <a:ext cx="7200651" cy="432048"/>
          </a:xfrm>
        </p:spPr>
        <p:txBody>
          <a:bodyPr>
            <a:noAutofit/>
          </a:bodyPr>
          <a:lstStyle/>
          <a:p>
            <a:r>
              <a:rPr lang="tr-TR" sz="2600" dirty="0"/>
              <a:t>Soğuk Zincir Taşımacılığı</a:t>
            </a:r>
          </a:p>
        </p:txBody>
      </p:sp>
    </p:spTree>
    <p:extLst>
      <p:ext uri="{BB962C8B-B14F-4D97-AF65-F5344CB8AC3E}">
        <p14:creationId xmlns:p14="http://schemas.microsoft.com/office/powerpoint/2010/main" val="283394346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rmAutofit/>
          </a:bodyPr>
          <a:lstStyle/>
          <a:p>
            <a:r>
              <a:rPr lang="tr-TR" sz="2600" dirty="0" smtClean="0"/>
              <a:t>GIDA TAŞIMACILIĞI</a:t>
            </a:r>
            <a:endParaRPr lang="tr-TR" sz="2600" dirty="0"/>
          </a:p>
        </p:txBody>
      </p:sp>
      <p:sp>
        <p:nvSpPr>
          <p:cNvPr id="5" name="Dikdörtgen 4"/>
          <p:cNvSpPr/>
          <p:nvPr/>
        </p:nvSpPr>
        <p:spPr>
          <a:xfrm>
            <a:off x="1691879" y="1033572"/>
            <a:ext cx="7200453" cy="4893647"/>
          </a:xfrm>
          <a:prstGeom prst="rect">
            <a:avLst/>
          </a:prstGeom>
        </p:spPr>
        <p:txBody>
          <a:bodyPr wrap="square">
            <a:spAutoFit/>
          </a:bodyPr>
          <a:lstStyle/>
          <a:p>
            <a:pPr lvl="1"/>
            <a:r>
              <a:rPr lang="tr-TR" sz="2600" b="1" i="1" dirty="0"/>
              <a:t>Gıda ürünlerinin koli ve kasa ile birlikte şeffaf örtü ile sarılması gerekmektedir. </a:t>
            </a:r>
            <a:endParaRPr lang="tr-TR" sz="2600" b="1" i="1" dirty="0" smtClean="0"/>
          </a:p>
          <a:p>
            <a:endParaRPr lang="tr-TR" sz="2600" dirty="0"/>
          </a:p>
          <a:p>
            <a:r>
              <a:rPr lang="tr-TR" sz="2600" dirty="0" smtClean="0"/>
              <a:t>Koruyucu </a:t>
            </a:r>
            <a:r>
              <a:rPr lang="tr-TR" sz="2600" dirty="0"/>
              <a:t>şeffaf bantlar gıda ürünlerinin korunması, taşınması ve raf ömrünün uzatılmasında büyük avantajlar sağlamaktadır.</a:t>
            </a:r>
          </a:p>
          <a:p>
            <a:endParaRPr lang="tr-TR" sz="2600" dirty="0" smtClean="0"/>
          </a:p>
          <a:p>
            <a:r>
              <a:rPr lang="tr-TR" sz="2600" dirty="0" smtClean="0"/>
              <a:t>Akıllı </a:t>
            </a:r>
            <a:r>
              <a:rPr lang="tr-TR" sz="2600" dirty="0"/>
              <a:t>ambalajlama olarak adlandırılan bu ambalajlama ile koruyucu şeffaf bantlar sadece gıdayı dış etkenlerden korumaktan çok, ambalaj içinde ve dışında değişen koşullara göre ürünlerin muhafazasını ve kalitesini korumaktadır. </a:t>
            </a:r>
          </a:p>
        </p:txBody>
      </p:sp>
      <p:sp>
        <p:nvSpPr>
          <p:cNvPr id="4" name="Metin Yer Tutucusu 2"/>
          <p:cNvSpPr>
            <a:spLocks noGrp="1"/>
          </p:cNvSpPr>
          <p:nvPr>
            <p:ph type="body" sz="quarter" idx="11"/>
          </p:nvPr>
        </p:nvSpPr>
        <p:spPr>
          <a:xfrm>
            <a:off x="1691681" y="620688"/>
            <a:ext cx="7200651" cy="432048"/>
          </a:xfrm>
        </p:spPr>
        <p:txBody>
          <a:bodyPr>
            <a:noAutofit/>
          </a:bodyPr>
          <a:lstStyle/>
          <a:p>
            <a:r>
              <a:rPr lang="tr-TR" sz="2600" dirty="0"/>
              <a:t>Soğuk Zincir Taşımacılığı</a:t>
            </a:r>
          </a:p>
        </p:txBody>
      </p:sp>
    </p:spTree>
    <p:extLst>
      <p:ext uri="{BB962C8B-B14F-4D97-AF65-F5344CB8AC3E}">
        <p14:creationId xmlns:p14="http://schemas.microsoft.com/office/powerpoint/2010/main" val="239338007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rmAutofit/>
          </a:bodyPr>
          <a:lstStyle/>
          <a:p>
            <a:r>
              <a:rPr lang="tr-TR" sz="2600" dirty="0" smtClean="0"/>
              <a:t>GIDA TAŞIMACILIĞI</a:t>
            </a:r>
            <a:endParaRPr lang="tr-TR" sz="2600" dirty="0"/>
          </a:p>
        </p:txBody>
      </p:sp>
      <p:sp>
        <p:nvSpPr>
          <p:cNvPr id="5" name="Dikdörtgen 4"/>
          <p:cNvSpPr/>
          <p:nvPr/>
        </p:nvSpPr>
        <p:spPr>
          <a:xfrm>
            <a:off x="1691879" y="1033572"/>
            <a:ext cx="7200453" cy="3693319"/>
          </a:xfrm>
          <a:prstGeom prst="rect">
            <a:avLst/>
          </a:prstGeom>
        </p:spPr>
        <p:txBody>
          <a:bodyPr wrap="square">
            <a:spAutoFit/>
          </a:bodyPr>
          <a:lstStyle/>
          <a:p>
            <a:r>
              <a:rPr lang="tr-TR" sz="2600" dirty="0"/>
              <a:t>Koruyucu şeffaf bantlar içerisinde yüzde 3-5 oranında oksijen ve yüzde 10-12 oranında karbondioksit oluşmakta ve bakteri faaliyetlerini durdurmaktadır</a:t>
            </a:r>
            <a:r>
              <a:rPr lang="tr-TR" sz="2600" dirty="0" smtClean="0"/>
              <a:t>.</a:t>
            </a:r>
          </a:p>
          <a:p>
            <a:endParaRPr lang="tr-TR" sz="2600" dirty="0"/>
          </a:p>
          <a:p>
            <a:r>
              <a:rPr lang="tr-TR" sz="2600" dirty="0"/>
              <a:t>Gıda maddeleri frigorifik araçlara seri bir şekilde yükleme yapılmalı, kasa kapısı fazla açık tutulmadan mümkünse kasa içinde hava perdeleri kullanılarak ısı kaybı engellenmelidir. </a:t>
            </a:r>
          </a:p>
        </p:txBody>
      </p:sp>
      <p:sp>
        <p:nvSpPr>
          <p:cNvPr id="4" name="Metin Yer Tutucusu 2"/>
          <p:cNvSpPr>
            <a:spLocks noGrp="1"/>
          </p:cNvSpPr>
          <p:nvPr>
            <p:ph type="body" sz="quarter" idx="11"/>
          </p:nvPr>
        </p:nvSpPr>
        <p:spPr>
          <a:xfrm>
            <a:off x="1691681" y="620688"/>
            <a:ext cx="7200651" cy="432048"/>
          </a:xfrm>
        </p:spPr>
        <p:txBody>
          <a:bodyPr>
            <a:noAutofit/>
          </a:bodyPr>
          <a:lstStyle/>
          <a:p>
            <a:r>
              <a:rPr lang="tr-TR" sz="2600" dirty="0"/>
              <a:t>Soğuk Zincir Taşımacılığı</a:t>
            </a:r>
          </a:p>
        </p:txBody>
      </p:sp>
    </p:spTree>
    <p:extLst>
      <p:ext uri="{BB962C8B-B14F-4D97-AF65-F5344CB8AC3E}">
        <p14:creationId xmlns:p14="http://schemas.microsoft.com/office/powerpoint/2010/main" val="300562499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rmAutofit/>
          </a:bodyPr>
          <a:lstStyle/>
          <a:p>
            <a:r>
              <a:rPr lang="tr-TR" sz="2600" dirty="0" smtClean="0"/>
              <a:t>GIDA TAŞIMACILIĞI</a:t>
            </a:r>
            <a:endParaRPr lang="tr-TR" sz="2600" dirty="0"/>
          </a:p>
        </p:txBody>
      </p:sp>
      <p:sp>
        <p:nvSpPr>
          <p:cNvPr id="5" name="Dikdörtgen 4"/>
          <p:cNvSpPr/>
          <p:nvPr/>
        </p:nvSpPr>
        <p:spPr>
          <a:xfrm>
            <a:off x="1691879" y="1033572"/>
            <a:ext cx="7200453" cy="2492990"/>
          </a:xfrm>
          <a:prstGeom prst="rect">
            <a:avLst/>
          </a:prstGeom>
        </p:spPr>
        <p:txBody>
          <a:bodyPr wrap="square">
            <a:spAutoFit/>
          </a:bodyPr>
          <a:lstStyle/>
          <a:p>
            <a:r>
              <a:rPr lang="tr-TR" sz="2600" dirty="0"/>
              <a:t>Frigorifik araç izolasyonunda Avrupa Birliğinde standart olarak uygulamaya konmuş ATP şartlarını karşılayan kasaların kullanılması hem soğuk zincir ürün kalitesi hem de araç soğutma sisteminin ekonomik ve uzun ömürlü hizmet vermesini sağlayacaktır.</a:t>
            </a:r>
          </a:p>
        </p:txBody>
      </p:sp>
      <p:sp>
        <p:nvSpPr>
          <p:cNvPr id="4" name="Metin Yer Tutucusu 2"/>
          <p:cNvSpPr>
            <a:spLocks noGrp="1"/>
          </p:cNvSpPr>
          <p:nvPr>
            <p:ph type="body" sz="quarter" idx="11"/>
          </p:nvPr>
        </p:nvSpPr>
        <p:spPr>
          <a:xfrm>
            <a:off x="1691681" y="620688"/>
            <a:ext cx="7200651" cy="432048"/>
          </a:xfrm>
        </p:spPr>
        <p:txBody>
          <a:bodyPr>
            <a:noAutofit/>
          </a:bodyPr>
          <a:lstStyle/>
          <a:p>
            <a:r>
              <a:rPr lang="tr-TR" sz="2600" dirty="0"/>
              <a:t>Soğuk Zincir Taşımacılığı</a:t>
            </a:r>
          </a:p>
        </p:txBody>
      </p:sp>
    </p:spTree>
    <p:extLst>
      <p:ext uri="{BB962C8B-B14F-4D97-AF65-F5344CB8AC3E}">
        <p14:creationId xmlns:p14="http://schemas.microsoft.com/office/powerpoint/2010/main" val="38592871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rmAutofit/>
          </a:bodyPr>
          <a:lstStyle/>
          <a:p>
            <a:r>
              <a:rPr lang="tr-TR" sz="2600" dirty="0" smtClean="0"/>
              <a:t>GIDA TAŞIMACILIĞI</a:t>
            </a:r>
            <a:endParaRPr lang="tr-TR" sz="2600" dirty="0"/>
          </a:p>
        </p:txBody>
      </p:sp>
      <p:sp>
        <p:nvSpPr>
          <p:cNvPr id="5" name="Dikdörtgen 4"/>
          <p:cNvSpPr/>
          <p:nvPr/>
        </p:nvSpPr>
        <p:spPr>
          <a:xfrm>
            <a:off x="1691879" y="1033572"/>
            <a:ext cx="7200453" cy="5293757"/>
          </a:xfrm>
          <a:prstGeom prst="rect">
            <a:avLst/>
          </a:prstGeom>
        </p:spPr>
        <p:txBody>
          <a:bodyPr wrap="square">
            <a:spAutoFit/>
          </a:bodyPr>
          <a:lstStyle/>
          <a:p>
            <a:r>
              <a:rPr lang="tr-TR" sz="2600" dirty="0"/>
              <a:t>Gıda lojistiğinde gıda ve soğuk hava depoları yükleme-boşaltma rampalarında körük kullanımı, sıcaklık değişimini önlemek açısından önemlidir. </a:t>
            </a:r>
            <a:endParaRPr lang="tr-TR" sz="2600" dirty="0" smtClean="0"/>
          </a:p>
          <a:p>
            <a:endParaRPr lang="tr-TR" sz="2600" dirty="0"/>
          </a:p>
          <a:p>
            <a:r>
              <a:rPr lang="tr-TR" sz="2600" dirty="0" smtClean="0"/>
              <a:t>Kapılarda </a:t>
            </a:r>
            <a:r>
              <a:rPr lang="tr-TR" sz="2600" dirty="0"/>
              <a:t>alarm sistemleri bulunmalı ve yerden tahrikli şekilde açılır kapanır olmalıdır. </a:t>
            </a:r>
            <a:endParaRPr lang="tr-TR" sz="2600" dirty="0" smtClean="0"/>
          </a:p>
          <a:p>
            <a:endParaRPr lang="tr-TR" sz="2600" dirty="0"/>
          </a:p>
          <a:p>
            <a:r>
              <a:rPr lang="tr-TR" sz="2600" dirty="0" smtClean="0"/>
              <a:t>Araç </a:t>
            </a:r>
            <a:r>
              <a:rPr lang="tr-TR" sz="2600" dirty="0"/>
              <a:t>kapıları açıldığında araç ve ürün ısı sıcaklık kontrolü anında yapılmalı, kabul edilebilir ısı değerlerindeki ürün ve araç sıcaklıkları irsaliye üzerine yazılmalı, soğuk zincirin kırıldığı sıcaklıklarda hemen müşteri ile temasa geçilerek, ürünün reddine ya da kabulüne dair yazılı talimat alınmalıdır.</a:t>
            </a:r>
          </a:p>
        </p:txBody>
      </p:sp>
      <p:sp>
        <p:nvSpPr>
          <p:cNvPr id="4" name="Metin Yer Tutucusu 2"/>
          <p:cNvSpPr>
            <a:spLocks noGrp="1"/>
          </p:cNvSpPr>
          <p:nvPr>
            <p:ph type="body" sz="quarter" idx="11"/>
          </p:nvPr>
        </p:nvSpPr>
        <p:spPr>
          <a:xfrm>
            <a:off x="1691681" y="620688"/>
            <a:ext cx="7200651" cy="432048"/>
          </a:xfrm>
        </p:spPr>
        <p:txBody>
          <a:bodyPr>
            <a:noAutofit/>
          </a:bodyPr>
          <a:lstStyle/>
          <a:p>
            <a:r>
              <a:rPr lang="tr-TR" sz="2600" dirty="0" smtClean="0"/>
              <a:t>Gıda Lojistiğinde Dikkat Edilecek Hususlar</a:t>
            </a:r>
            <a:endParaRPr lang="tr-TR" sz="2600" dirty="0"/>
          </a:p>
        </p:txBody>
      </p:sp>
    </p:spTree>
    <p:extLst>
      <p:ext uri="{BB962C8B-B14F-4D97-AF65-F5344CB8AC3E}">
        <p14:creationId xmlns:p14="http://schemas.microsoft.com/office/powerpoint/2010/main" val="345883200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rmAutofit/>
          </a:bodyPr>
          <a:lstStyle/>
          <a:p>
            <a:r>
              <a:rPr lang="tr-TR" sz="2600" dirty="0" smtClean="0"/>
              <a:t>GIDA TAŞIMACILIĞI</a:t>
            </a:r>
            <a:endParaRPr lang="tr-TR" sz="2600" dirty="0"/>
          </a:p>
        </p:txBody>
      </p:sp>
      <p:sp>
        <p:nvSpPr>
          <p:cNvPr id="5" name="Dikdörtgen 4"/>
          <p:cNvSpPr/>
          <p:nvPr/>
        </p:nvSpPr>
        <p:spPr>
          <a:xfrm>
            <a:off x="1691879" y="1033572"/>
            <a:ext cx="7200453" cy="4893647"/>
          </a:xfrm>
          <a:prstGeom prst="rect">
            <a:avLst/>
          </a:prstGeom>
        </p:spPr>
        <p:txBody>
          <a:bodyPr wrap="square">
            <a:spAutoFit/>
          </a:bodyPr>
          <a:lstStyle/>
          <a:p>
            <a:r>
              <a:rPr lang="tr-TR" sz="2600" dirty="0"/>
              <a:t>Giriş-çıkış işlemlerinin kısa sürede yapılması için gelmesi beklenen ürünlerin sisteme beklenen sipariş olarak girişi yapılmalıdır. </a:t>
            </a:r>
            <a:endParaRPr lang="tr-TR" sz="2600" dirty="0" smtClean="0"/>
          </a:p>
          <a:p>
            <a:endParaRPr lang="tr-TR" sz="2600" dirty="0"/>
          </a:p>
          <a:p>
            <a:r>
              <a:rPr lang="tr-TR" sz="2600" dirty="0" smtClean="0"/>
              <a:t>Problemli </a:t>
            </a:r>
            <a:r>
              <a:rPr lang="tr-TR" sz="2600" dirty="0"/>
              <a:t>olmayan ürünler, kabul işlemi için ön soğutma alanına alınarak fiziki ve sayısal kontrolleri yapılmalı, soğuk ürünler soğuk depolara ve donuk ürünler donuk odalardaki yerlerine hızla yerleştirilmelidir. </a:t>
            </a:r>
            <a:endParaRPr lang="tr-TR" sz="2600" dirty="0" smtClean="0"/>
          </a:p>
          <a:p>
            <a:endParaRPr lang="tr-TR" sz="2600" dirty="0"/>
          </a:p>
          <a:p>
            <a:pPr lvl="1"/>
            <a:r>
              <a:rPr lang="tr-TR" sz="2600" b="1" i="1" dirty="0" smtClean="0"/>
              <a:t>Entegre </a:t>
            </a:r>
            <a:r>
              <a:rPr lang="tr-TR" sz="2600" b="1" i="1" dirty="0"/>
              <a:t>ve zamana duyarlı lojistik performansı temel ilke olmalıdır.</a:t>
            </a:r>
          </a:p>
        </p:txBody>
      </p:sp>
      <p:sp>
        <p:nvSpPr>
          <p:cNvPr id="4" name="Metin Yer Tutucusu 2"/>
          <p:cNvSpPr>
            <a:spLocks noGrp="1"/>
          </p:cNvSpPr>
          <p:nvPr>
            <p:ph type="body" sz="quarter" idx="11"/>
          </p:nvPr>
        </p:nvSpPr>
        <p:spPr>
          <a:xfrm>
            <a:off x="1691681" y="620688"/>
            <a:ext cx="7200651" cy="432048"/>
          </a:xfrm>
        </p:spPr>
        <p:txBody>
          <a:bodyPr>
            <a:noAutofit/>
          </a:bodyPr>
          <a:lstStyle/>
          <a:p>
            <a:r>
              <a:rPr lang="tr-TR" sz="2600" dirty="0" smtClean="0"/>
              <a:t>Gıda Lojistiğinde Dikkat Edilecek Hususlar</a:t>
            </a:r>
            <a:endParaRPr lang="tr-TR" sz="2600" dirty="0"/>
          </a:p>
        </p:txBody>
      </p:sp>
    </p:spTree>
    <p:extLst>
      <p:ext uri="{BB962C8B-B14F-4D97-AF65-F5344CB8AC3E}">
        <p14:creationId xmlns:p14="http://schemas.microsoft.com/office/powerpoint/2010/main" val="332384432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rmAutofit/>
          </a:bodyPr>
          <a:lstStyle/>
          <a:p>
            <a:r>
              <a:rPr lang="tr-TR" sz="2600" dirty="0" smtClean="0"/>
              <a:t>GIDA TAŞIMACILIĞI</a:t>
            </a:r>
            <a:endParaRPr lang="tr-TR" sz="2600" dirty="0"/>
          </a:p>
        </p:txBody>
      </p:sp>
      <p:sp>
        <p:nvSpPr>
          <p:cNvPr id="5" name="Dikdörtgen 4"/>
          <p:cNvSpPr/>
          <p:nvPr/>
        </p:nvSpPr>
        <p:spPr>
          <a:xfrm>
            <a:off x="1691879" y="1033572"/>
            <a:ext cx="7200453" cy="4093428"/>
          </a:xfrm>
          <a:prstGeom prst="rect">
            <a:avLst/>
          </a:prstGeom>
        </p:spPr>
        <p:txBody>
          <a:bodyPr wrap="square">
            <a:spAutoFit/>
          </a:bodyPr>
          <a:lstStyle/>
          <a:p>
            <a:r>
              <a:rPr lang="tr-TR" sz="2600" b="1" dirty="0"/>
              <a:t>Müşteriler </a:t>
            </a:r>
            <a:r>
              <a:rPr lang="tr-TR" sz="2600" b="1" dirty="0" smtClean="0"/>
              <a:t>ürünlerinin</a:t>
            </a:r>
          </a:p>
          <a:p>
            <a:pPr marL="914400" lvl="1" indent="-457200">
              <a:buFont typeface="Arial" pitchFamily="34" charset="0"/>
              <a:buChar char="•"/>
            </a:pPr>
            <a:r>
              <a:rPr lang="tr-TR" sz="2600" i="1" dirty="0" smtClean="0"/>
              <a:t> </a:t>
            </a:r>
            <a:r>
              <a:rPr lang="tr-TR" sz="2600" i="1" dirty="0"/>
              <a:t>stok durumlarını, </a:t>
            </a:r>
            <a:endParaRPr lang="tr-TR" sz="2600" i="1" dirty="0" smtClean="0"/>
          </a:p>
          <a:p>
            <a:pPr marL="914400" lvl="1" indent="-457200">
              <a:buFont typeface="Arial" pitchFamily="34" charset="0"/>
              <a:buChar char="•"/>
            </a:pPr>
            <a:r>
              <a:rPr lang="tr-TR" sz="2600" i="1" dirty="0" smtClean="0"/>
              <a:t>hareketlerini </a:t>
            </a:r>
            <a:r>
              <a:rPr lang="tr-TR" sz="2600" i="1" dirty="0"/>
              <a:t>(hangi tarihte, hangi üründen, ne kadar, nereye teslim), </a:t>
            </a:r>
            <a:endParaRPr lang="tr-TR" sz="2600" i="1" dirty="0" smtClean="0"/>
          </a:p>
          <a:p>
            <a:pPr marL="914400" lvl="1" indent="-457200">
              <a:buFont typeface="Arial" pitchFamily="34" charset="0"/>
              <a:buChar char="•"/>
            </a:pPr>
            <a:r>
              <a:rPr lang="tr-TR" sz="2600" i="1" dirty="0" smtClean="0"/>
              <a:t>son </a:t>
            </a:r>
            <a:r>
              <a:rPr lang="tr-TR" sz="2600" i="1" dirty="0"/>
              <a:t>kullanım tarihlerini </a:t>
            </a:r>
            <a:endParaRPr lang="tr-TR" sz="2600" i="1" dirty="0" smtClean="0"/>
          </a:p>
          <a:p>
            <a:r>
              <a:rPr lang="tr-TR" sz="2600" dirty="0" smtClean="0"/>
              <a:t>internet </a:t>
            </a:r>
            <a:r>
              <a:rPr lang="tr-TR" sz="2600" dirty="0"/>
              <a:t>üzerinden kendilerine verilecek şifre ile gerçek zamanlı olarak takip edebilmelidir. </a:t>
            </a:r>
            <a:endParaRPr lang="tr-TR" sz="2600" dirty="0" smtClean="0"/>
          </a:p>
          <a:p>
            <a:endParaRPr lang="tr-TR" sz="2600" dirty="0"/>
          </a:p>
          <a:p>
            <a:r>
              <a:rPr lang="tr-TR" sz="2600" dirty="0" smtClean="0"/>
              <a:t>Bu </a:t>
            </a:r>
            <a:r>
              <a:rPr lang="tr-TR" sz="2600" dirty="0"/>
              <a:t>çerçevede yoldaki araçlar da takip edilmeli ve yönlendirebilmelidir.</a:t>
            </a:r>
          </a:p>
        </p:txBody>
      </p:sp>
      <p:sp>
        <p:nvSpPr>
          <p:cNvPr id="4" name="Metin Yer Tutucusu 2"/>
          <p:cNvSpPr>
            <a:spLocks noGrp="1"/>
          </p:cNvSpPr>
          <p:nvPr>
            <p:ph type="body" sz="quarter" idx="11"/>
          </p:nvPr>
        </p:nvSpPr>
        <p:spPr>
          <a:xfrm>
            <a:off x="1691681" y="620688"/>
            <a:ext cx="7200651" cy="432048"/>
          </a:xfrm>
        </p:spPr>
        <p:txBody>
          <a:bodyPr>
            <a:noAutofit/>
          </a:bodyPr>
          <a:lstStyle/>
          <a:p>
            <a:r>
              <a:rPr lang="tr-TR" sz="2600" dirty="0" smtClean="0"/>
              <a:t>Gıda Lojistiğinde Dikkat Edilecek Hususlar</a:t>
            </a:r>
            <a:endParaRPr lang="tr-TR" sz="2600" dirty="0"/>
          </a:p>
        </p:txBody>
      </p:sp>
    </p:spTree>
    <p:extLst>
      <p:ext uri="{BB962C8B-B14F-4D97-AF65-F5344CB8AC3E}">
        <p14:creationId xmlns:p14="http://schemas.microsoft.com/office/powerpoint/2010/main" val="263455246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rmAutofit/>
          </a:bodyPr>
          <a:lstStyle/>
          <a:p>
            <a:r>
              <a:rPr lang="tr-TR" sz="2600" dirty="0" smtClean="0"/>
              <a:t>GIDA TAŞIMACILIĞI</a:t>
            </a:r>
            <a:endParaRPr lang="tr-TR" sz="2600" dirty="0"/>
          </a:p>
        </p:txBody>
      </p:sp>
      <p:sp>
        <p:nvSpPr>
          <p:cNvPr id="5" name="Dikdörtgen 4"/>
          <p:cNvSpPr/>
          <p:nvPr/>
        </p:nvSpPr>
        <p:spPr>
          <a:xfrm>
            <a:off x="1691879" y="1033572"/>
            <a:ext cx="7200453" cy="3693319"/>
          </a:xfrm>
          <a:prstGeom prst="rect">
            <a:avLst/>
          </a:prstGeom>
        </p:spPr>
        <p:txBody>
          <a:bodyPr wrap="square">
            <a:spAutoFit/>
          </a:bodyPr>
          <a:lstStyle/>
          <a:p>
            <a:r>
              <a:rPr lang="tr-TR" sz="2600" dirty="0"/>
              <a:t>Lojistik hizmet alan ve veren firmalar arası bilgi akışının sürekliliği sağlanmalıdır. Gıda lojistiğinde firmalar arası işbirliği önemlidir. </a:t>
            </a:r>
            <a:endParaRPr lang="tr-TR" sz="2600" dirty="0" smtClean="0"/>
          </a:p>
          <a:p>
            <a:endParaRPr lang="tr-TR" sz="2600" dirty="0"/>
          </a:p>
          <a:p>
            <a:r>
              <a:rPr lang="tr-TR" sz="2600" dirty="0" smtClean="0"/>
              <a:t>Üretici</a:t>
            </a:r>
            <a:r>
              <a:rPr lang="tr-TR" sz="2600" dirty="0"/>
              <a:t>, lojistik hizmet veren ve müşteriler arası ortak iş yapabilme kültürünün yaygınlaştırılması, bilgi paylaşımı ve ortak planlama yapılarak tüm sürecin etkinliğinin ve verimliliğinin arttırılması gerekmektedir.</a:t>
            </a:r>
          </a:p>
        </p:txBody>
      </p:sp>
      <p:sp>
        <p:nvSpPr>
          <p:cNvPr id="4" name="Metin Yer Tutucusu 2"/>
          <p:cNvSpPr>
            <a:spLocks noGrp="1"/>
          </p:cNvSpPr>
          <p:nvPr>
            <p:ph type="body" sz="quarter" idx="11"/>
          </p:nvPr>
        </p:nvSpPr>
        <p:spPr>
          <a:xfrm>
            <a:off x="1691681" y="620688"/>
            <a:ext cx="7200651" cy="432048"/>
          </a:xfrm>
        </p:spPr>
        <p:txBody>
          <a:bodyPr>
            <a:noAutofit/>
          </a:bodyPr>
          <a:lstStyle/>
          <a:p>
            <a:r>
              <a:rPr lang="tr-TR" sz="2600" dirty="0" smtClean="0"/>
              <a:t>Gıda Lojistiğinde Dikkat Edilecek Hususlar</a:t>
            </a:r>
            <a:endParaRPr lang="tr-TR" sz="2600" dirty="0"/>
          </a:p>
        </p:txBody>
      </p:sp>
    </p:spTree>
    <p:extLst>
      <p:ext uri="{BB962C8B-B14F-4D97-AF65-F5344CB8AC3E}">
        <p14:creationId xmlns:p14="http://schemas.microsoft.com/office/powerpoint/2010/main" val="285228400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rmAutofit/>
          </a:bodyPr>
          <a:lstStyle/>
          <a:p>
            <a:r>
              <a:rPr lang="tr-TR" sz="2600" dirty="0" smtClean="0"/>
              <a:t>GIDA TAŞIMACILIĞI</a:t>
            </a:r>
            <a:endParaRPr lang="tr-TR" sz="2600" dirty="0"/>
          </a:p>
        </p:txBody>
      </p:sp>
      <p:sp>
        <p:nvSpPr>
          <p:cNvPr id="5" name="Dikdörtgen 4"/>
          <p:cNvSpPr/>
          <p:nvPr/>
        </p:nvSpPr>
        <p:spPr>
          <a:xfrm>
            <a:off x="1691879" y="1033572"/>
            <a:ext cx="7200453" cy="5293757"/>
          </a:xfrm>
          <a:prstGeom prst="rect">
            <a:avLst/>
          </a:prstGeom>
        </p:spPr>
        <p:txBody>
          <a:bodyPr wrap="square">
            <a:spAutoFit/>
          </a:bodyPr>
          <a:lstStyle/>
          <a:p>
            <a:r>
              <a:rPr lang="tr-TR" sz="2600" dirty="0"/>
              <a:t>Ürün kabul alanları, depolama alanları, ürün toplama alanları ve ön soğutma alanlarının hacim ve yerleşim düzeni açısından darboğazlara neden olmayacak şekilde iyi planlanması ve yönetilmesi gerekir. </a:t>
            </a:r>
            <a:endParaRPr lang="tr-TR" sz="2600" dirty="0" smtClean="0"/>
          </a:p>
          <a:p>
            <a:endParaRPr lang="tr-TR" sz="2600" dirty="0"/>
          </a:p>
          <a:p>
            <a:r>
              <a:rPr lang="tr-TR" sz="2600" dirty="0" smtClean="0"/>
              <a:t>Bu </a:t>
            </a:r>
            <a:r>
              <a:rPr lang="tr-TR" sz="2600" dirty="0"/>
              <a:t>noktada doğru bilişim yapısının kurulması esastır. Verilerin gerçek zamanlı takibinin yapılması gerekmektedir.</a:t>
            </a:r>
          </a:p>
          <a:p>
            <a:endParaRPr lang="tr-TR" sz="2600" dirty="0"/>
          </a:p>
          <a:p>
            <a:r>
              <a:rPr lang="tr-TR" sz="2600" dirty="0"/>
              <a:t>Ürünler ilk giren ilk çıkar (FIFO) kuralı ile sevkiyata hazırlanmalıdır. Ancak sistemsel eksikliklere sonucu depolarda FIFO doğru şekilde uygulanamamaktadır.</a:t>
            </a:r>
          </a:p>
        </p:txBody>
      </p:sp>
      <p:sp>
        <p:nvSpPr>
          <p:cNvPr id="4" name="Metin Yer Tutucusu 2"/>
          <p:cNvSpPr>
            <a:spLocks noGrp="1"/>
          </p:cNvSpPr>
          <p:nvPr>
            <p:ph type="body" sz="quarter" idx="11"/>
          </p:nvPr>
        </p:nvSpPr>
        <p:spPr>
          <a:xfrm>
            <a:off x="1691681" y="620688"/>
            <a:ext cx="7200651" cy="432048"/>
          </a:xfrm>
        </p:spPr>
        <p:txBody>
          <a:bodyPr>
            <a:noAutofit/>
          </a:bodyPr>
          <a:lstStyle/>
          <a:p>
            <a:r>
              <a:rPr lang="tr-TR" sz="2600" dirty="0" smtClean="0"/>
              <a:t>Gıda Lojistiğinde Dikkat Edilecek Hususlar</a:t>
            </a:r>
            <a:endParaRPr lang="tr-TR" sz="2600" dirty="0"/>
          </a:p>
        </p:txBody>
      </p:sp>
    </p:spTree>
    <p:extLst>
      <p:ext uri="{BB962C8B-B14F-4D97-AF65-F5344CB8AC3E}">
        <p14:creationId xmlns:p14="http://schemas.microsoft.com/office/powerpoint/2010/main" val="29391908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rmAutofit/>
          </a:bodyPr>
          <a:lstStyle/>
          <a:p>
            <a:r>
              <a:rPr lang="tr-TR" sz="2600" dirty="0" smtClean="0"/>
              <a:t>GIDA TAŞIMACILIĞI</a:t>
            </a:r>
            <a:endParaRPr lang="tr-TR" sz="2600" dirty="0"/>
          </a:p>
        </p:txBody>
      </p:sp>
      <p:sp>
        <p:nvSpPr>
          <p:cNvPr id="5" name="Dikdörtgen 4"/>
          <p:cNvSpPr/>
          <p:nvPr/>
        </p:nvSpPr>
        <p:spPr>
          <a:xfrm>
            <a:off x="1691879" y="1033572"/>
            <a:ext cx="7200453" cy="4893647"/>
          </a:xfrm>
          <a:prstGeom prst="rect">
            <a:avLst/>
          </a:prstGeom>
        </p:spPr>
        <p:txBody>
          <a:bodyPr wrap="square">
            <a:spAutoFit/>
          </a:bodyPr>
          <a:lstStyle/>
          <a:p>
            <a:r>
              <a:rPr lang="tr-TR" sz="2600" dirty="0"/>
              <a:t>Personelin soğuk zincir lojistiği konusunda bilinçlendirilmesi, bilgilendirilmesi ve eğitimine önem verilmelidir. </a:t>
            </a:r>
            <a:endParaRPr lang="tr-TR" sz="2600" dirty="0" smtClean="0"/>
          </a:p>
          <a:p>
            <a:endParaRPr lang="tr-TR" sz="2600" dirty="0"/>
          </a:p>
          <a:p>
            <a:r>
              <a:rPr lang="tr-TR" sz="2600" dirty="0" smtClean="0"/>
              <a:t>Çünkü </a:t>
            </a:r>
            <a:r>
              <a:rPr lang="tr-TR" sz="2600" dirty="0"/>
              <a:t>personel ekipmanları kullanırlar, kalibrasyonları ve bakımlarını yaparlar, gerekli hijyenik ortamın sürdürülmesini sağlarlar, kayıtları tutarlar ve prosedürlerin doğru uygulanmasından sorumludurlar. </a:t>
            </a:r>
            <a:endParaRPr lang="tr-TR" sz="2600" dirty="0" smtClean="0"/>
          </a:p>
          <a:p>
            <a:endParaRPr lang="tr-TR" sz="2600" dirty="0"/>
          </a:p>
          <a:p>
            <a:r>
              <a:rPr lang="tr-TR" sz="2600" dirty="0" smtClean="0"/>
              <a:t>Soğuk </a:t>
            </a:r>
            <a:r>
              <a:rPr lang="tr-TR" sz="2600" dirty="0"/>
              <a:t>zincir lojistiğine yönelik meslek okulları açılmalıdır.</a:t>
            </a:r>
          </a:p>
        </p:txBody>
      </p:sp>
      <p:sp>
        <p:nvSpPr>
          <p:cNvPr id="4" name="Metin Yer Tutucusu 2"/>
          <p:cNvSpPr>
            <a:spLocks noGrp="1"/>
          </p:cNvSpPr>
          <p:nvPr>
            <p:ph type="body" sz="quarter" idx="11"/>
          </p:nvPr>
        </p:nvSpPr>
        <p:spPr>
          <a:xfrm>
            <a:off x="1691681" y="620688"/>
            <a:ext cx="7200651" cy="432048"/>
          </a:xfrm>
        </p:spPr>
        <p:txBody>
          <a:bodyPr>
            <a:noAutofit/>
          </a:bodyPr>
          <a:lstStyle/>
          <a:p>
            <a:r>
              <a:rPr lang="tr-TR" sz="2600" dirty="0" smtClean="0"/>
              <a:t>Gıda Lojistiğinde Dikkat Edilecek Hususlar</a:t>
            </a:r>
            <a:endParaRPr lang="tr-TR" sz="2600" dirty="0"/>
          </a:p>
        </p:txBody>
      </p:sp>
    </p:spTree>
    <p:extLst>
      <p:ext uri="{BB962C8B-B14F-4D97-AF65-F5344CB8AC3E}">
        <p14:creationId xmlns:p14="http://schemas.microsoft.com/office/powerpoint/2010/main" val="370581730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rmAutofit/>
          </a:bodyPr>
          <a:lstStyle/>
          <a:p>
            <a:r>
              <a:rPr lang="tr-TR" sz="2600" dirty="0" smtClean="0"/>
              <a:t>GIDA TAŞIMACILIĞI</a:t>
            </a:r>
            <a:endParaRPr lang="tr-TR" sz="2600" dirty="0"/>
          </a:p>
        </p:txBody>
      </p:sp>
      <p:sp>
        <p:nvSpPr>
          <p:cNvPr id="5" name="Dikdörtgen 4"/>
          <p:cNvSpPr/>
          <p:nvPr/>
        </p:nvSpPr>
        <p:spPr>
          <a:xfrm>
            <a:off x="1691879" y="1033572"/>
            <a:ext cx="7200453" cy="5693866"/>
          </a:xfrm>
          <a:prstGeom prst="rect">
            <a:avLst/>
          </a:prstGeom>
        </p:spPr>
        <p:txBody>
          <a:bodyPr wrap="square">
            <a:spAutoFit/>
          </a:bodyPr>
          <a:lstStyle/>
          <a:p>
            <a:r>
              <a:rPr lang="tr-TR" sz="2600" dirty="0"/>
              <a:t>Ülkemizde soğuk zincir lojistiğinin nasıl denetleneceğinin netleşmesi gerekmektedir. </a:t>
            </a:r>
            <a:endParaRPr lang="tr-TR" sz="2600" dirty="0" smtClean="0"/>
          </a:p>
          <a:p>
            <a:endParaRPr lang="tr-TR" sz="2600" dirty="0"/>
          </a:p>
          <a:p>
            <a:r>
              <a:rPr lang="tr-TR" sz="2600" dirty="0" smtClean="0"/>
              <a:t>Özellikle </a:t>
            </a:r>
            <a:r>
              <a:rPr lang="tr-TR" sz="2600" dirty="0"/>
              <a:t>satış noktalarında gıdaların doğru bir şekilde korunmasında sorunlar bulunmaktadır. </a:t>
            </a:r>
            <a:endParaRPr lang="tr-TR" sz="2600" dirty="0" smtClean="0"/>
          </a:p>
          <a:p>
            <a:endParaRPr lang="tr-TR" sz="2600" dirty="0"/>
          </a:p>
          <a:p>
            <a:r>
              <a:rPr lang="tr-TR" sz="2600" dirty="0" smtClean="0"/>
              <a:t>Buralardaki </a:t>
            </a:r>
            <a:r>
              <a:rPr lang="tr-TR" sz="2600" dirty="0"/>
              <a:t>ürün havuzlarında ürünlerin uygun miktarda saklanabileceği doluluk oranlarına dikkat edilmemektedir. </a:t>
            </a:r>
            <a:endParaRPr lang="tr-TR" sz="2600" dirty="0" smtClean="0"/>
          </a:p>
          <a:p>
            <a:endParaRPr lang="tr-TR" sz="2600" dirty="0"/>
          </a:p>
          <a:p>
            <a:r>
              <a:rPr lang="tr-TR" sz="2600" dirty="0" smtClean="0"/>
              <a:t>Akşamları </a:t>
            </a:r>
            <a:r>
              <a:rPr lang="tr-TR" sz="2600" dirty="0"/>
              <a:t>soğuk reyonların perdelerinin çekilmesi, soğuk hava üfleme yönlerinin doğru olması ve mağaza soğuk depolarının derece kontrollerinin merkezi yapılması gerekmektedir.</a:t>
            </a:r>
          </a:p>
        </p:txBody>
      </p:sp>
      <p:sp>
        <p:nvSpPr>
          <p:cNvPr id="4" name="Metin Yer Tutucusu 2"/>
          <p:cNvSpPr>
            <a:spLocks noGrp="1"/>
          </p:cNvSpPr>
          <p:nvPr>
            <p:ph type="body" sz="quarter" idx="11"/>
          </p:nvPr>
        </p:nvSpPr>
        <p:spPr>
          <a:xfrm>
            <a:off x="1691681" y="620688"/>
            <a:ext cx="7200651" cy="432048"/>
          </a:xfrm>
        </p:spPr>
        <p:txBody>
          <a:bodyPr>
            <a:noAutofit/>
          </a:bodyPr>
          <a:lstStyle/>
          <a:p>
            <a:r>
              <a:rPr lang="tr-TR" sz="2600" dirty="0" smtClean="0"/>
              <a:t>Gıda Lojistiğinde Dikkat Edilecek Hususlar</a:t>
            </a:r>
            <a:endParaRPr lang="tr-TR" sz="2600" dirty="0"/>
          </a:p>
        </p:txBody>
      </p:sp>
    </p:spTree>
    <p:extLst>
      <p:ext uri="{BB962C8B-B14F-4D97-AF65-F5344CB8AC3E}">
        <p14:creationId xmlns:p14="http://schemas.microsoft.com/office/powerpoint/2010/main" val="217050813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rmAutofit/>
          </a:bodyPr>
          <a:lstStyle/>
          <a:p>
            <a:r>
              <a:rPr lang="tr-TR" sz="2600" dirty="0" smtClean="0"/>
              <a:t>GIDA TAŞIMACILIĞI</a:t>
            </a:r>
            <a:endParaRPr lang="tr-TR" sz="2600" dirty="0"/>
          </a:p>
        </p:txBody>
      </p:sp>
      <p:sp>
        <p:nvSpPr>
          <p:cNvPr id="5" name="Dikdörtgen 4"/>
          <p:cNvSpPr/>
          <p:nvPr/>
        </p:nvSpPr>
        <p:spPr>
          <a:xfrm>
            <a:off x="1691879" y="1033572"/>
            <a:ext cx="7200453" cy="5293757"/>
          </a:xfrm>
          <a:prstGeom prst="rect">
            <a:avLst/>
          </a:prstGeom>
        </p:spPr>
        <p:txBody>
          <a:bodyPr wrap="square">
            <a:spAutoFit/>
          </a:bodyPr>
          <a:lstStyle/>
          <a:p>
            <a:r>
              <a:rPr lang="tr-TR" sz="2600" dirty="0"/>
              <a:t>Soğuk </a:t>
            </a:r>
            <a:r>
              <a:rPr lang="tr-TR" sz="2600" dirty="0" smtClean="0"/>
              <a:t>taşıyıcı; </a:t>
            </a:r>
          </a:p>
          <a:p>
            <a:pPr marL="914400" lvl="1" indent="-457200">
              <a:buFont typeface="Arial" pitchFamily="34" charset="0"/>
              <a:buChar char="•"/>
            </a:pPr>
            <a:r>
              <a:rPr lang="tr-TR" sz="2600" i="1" dirty="0" smtClean="0"/>
              <a:t>araçlar</a:t>
            </a:r>
            <a:r>
              <a:rPr lang="tr-TR" sz="2600" i="1" dirty="0"/>
              <a:t>, </a:t>
            </a:r>
            <a:endParaRPr lang="tr-TR" sz="2600" i="1" dirty="0" smtClean="0"/>
          </a:p>
          <a:p>
            <a:pPr marL="914400" lvl="1" indent="-457200">
              <a:buFont typeface="Arial" pitchFamily="34" charset="0"/>
              <a:buChar char="•"/>
            </a:pPr>
            <a:r>
              <a:rPr lang="tr-TR" sz="2600" i="1" dirty="0" smtClean="0"/>
              <a:t>soğuk </a:t>
            </a:r>
            <a:r>
              <a:rPr lang="tr-TR" sz="2600" i="1" dirty="0"/>
              <a:t>odalar, </a:t>
            </a:r>
            <a:endParaRPr lang="tr-TR" sz="2600" i="1" dirty="0" smtClean="0"/>
          </a:p>
          <a:p>
            <a:pPr marL="914400" lvl="1" indent="-457200">
              <a:buFont typeface="Arial" pitchFamily="34" charset="0"/>
              <a:buChar char="•"/>
            </a:pPr>
            <a:r>
              <a:rPr lang="tr-TR" sz="2600" i="1" dirty="0" smtClean="0"/>
              <a:t>sıcaklık </a:t>
            </a:r>
            <a:r>
              <a:rPr lang="tr-TR" sz="2600" i="1" dirty="0"/>
              <a:t>ölçüm cihazları vb. </a:t>
            </a:r>
            <a:endParaRPr lang="tr-TR" sz="2600" i="1" dirty="0" smtClean="0"/>
          </a:p>
          <a:p>
            <a:r>
              <a:rPr lang="tr-TR" sz="2600" dirty="0" smtClean="0"/>
              <a:t>ekipmanların </a:t>
            </a:r>
            <a:r>
              <a:rPr lang="tr-TR" sz="2600" dirty="0"/>
              <a:t>sertifikasyon, kalibrasyon, bakım ve kontrolleri ile dokümantasyonu son derece önemlidir. </a:t>
            </a:r>
            <a:endParaRPr lang="tr-TR" sz="2600" dirty="0" smtClean="0"/>
          </a:p>
          <a:p>
            <a:endParaRPr lang="tr-TR" sz="2600" dirty="0"/>
          </a:p>
          <a:p>
            <a:r>
              <a:rPr lang="tr-TR" sz="2600" dirty="0" smtClean="0"/>
              <a:t>Tüm </a:t>
            </a:r>
            <a:r>
              <a:rPr lang="tr-TR" sz="2600" dirty="0"/>
              <a:t>kritik kontrol noktalarında yapılan ölçümler kaydedilmeli ve saklanmalıdır. </a:t>
            </a:r>
            <a:endParaRPr lang="tr-TR" sz="2600" dirty="0" smtClean="0"/>
          </a:p>
          <a:p>
            <a:endParaRPr lang="tr-TR" sz="2600" dirty="0"/>
          </a:p>
          <a:p>
            <a:pPr lvl="1"/>
            <a:r>
              <a:rPr lang="tr-TR" sz="2600" b="1" i="1" dirty="0" smtClean="0"/>
              <a:t>Data </a:t>
            </a:r>
            <a:r>
              <a:rPr lang="tr-TR" sz="2600" b="1" i="1" dirty="0" err="1"/>
              <a:t>logger</a:t>
            </a:r>
            <a:r>
              <a:rPr lang="tr-TR" sz="2600" b="1" i="1" dirty="0"/>
              <a:t> kullanılarak çapraz kontrol yapılmalıdır. </a:t>
            </a:r>
          </a:p>
        </p:txBody>
      </p:sp>
      <p:sp>
        <p:nvSpPr>
          <p:cNvPr id="4" name="Metin Yer Tutucusu 2"/>
          <p:cNvSpPr>
            <a:spLocks noGrp="1"/>
          </p:cNvSpPr>
          <p:nvPr>
            <p:ph type="body" sz="quarter" idx="11"/>
          </p:nvPr>
        </p:nvSpPr>
        <p:spPr>
          <a:xfrm>
            <a:off x="1691681" y="620688"/>
            <a:ext cx="7200651" cy="432048"/>
          </a:xfrm>
        </p:spPr>
        <p:txBody>
          <a:bodyPr>
            <a:noAutofit/>
          </a:bodyPr>
          <a:lstStyle/>
          <a:p>
            <a:r>
              <a:rPr lang="tr-TR" sz="2600" dirty="0" smtClean="0"/>
              <a:t>Gıda Lojistiğinde Dikkat Edilecek Hususlar</a:t>
            </a:r>
            <a:endParaRPr lang="tr-TR" sz="2600" dirty="0"/>
          </a:p>
        </p:txBody>
      </p:sp>
    </p:spTree>
    <p:extLst>
      <p:ext uri="{BB962C8B-B14F-4D97-AF65-F5344CB8AC3E}">
        <p14:creationId xmlns:p14="http://schemas.microsoft.com/office/powerpoint/2010/main" val="266480574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rmAutofit/>
          </a:bodyPr>
          <a:lstStyle/>
          <a:p>
            <a:r>
              <a:rPr lang="tr-TR" sz="2600" dirty="0" smtClean="0"/>
              <a:t>GIDA TAŞIMACILIĞI</a:t>
            </a:r>
            <a:endParaRPr lang="tr-TR" sz="2600" dirty="0"/>
          </a:p>
        </p:txBody>
      </p:sp>
      <p:sp>
        <p:nvSpPr>
          <p:cNvPr id="5" name="Dikdörtgen 4"/>
          <p:cNvSpPr/>
          <p:nvPr/>
        </p:nvSpPr>
        <p:spPr>
          <a:xfrm>
            <a:off x="1691879" y="1033572"/>
            <a:ext cx="7200453" cy="4093428"/>
          </a:xfrm>
          <a:prstGeom prst="rect">
            <a:avLst/>
          </a:prstGeom>
        </p:spPr>
        <p:txBody>
          <a:bodyPr wrap="square">
            <a:spAutoFit/>
          </a:bodyPr>
          <a:lstStyle/>
          <a:p>
            <a:r>
              <a:rPr lang="tr-TR" sz="2600" dirty="0"/>
              <a:t>Depolarda tüm motorlu araçların </a:t>
            </a:r>
            <a:r>
              <a:rPr lang="tr-TR" sz="2600" dirty="0" err="1"/>
              <a:t>elektirikli</a:t>
            </a:r>
            <a:r>
              <a:rPr lang="tr-TR" sz="2600" dirty="0"/>
              <a:t> olması gerekir. Kullanılmayan depolarda derece uyum sıkıntısı yoksa enerji tasarrufu açısından ürün birleştirmeleri yapılmalıdır. </a:t>
            </a:r>
            <a:endParaRPr lang="tr-TR" sz="2600" dirty="0" smtClean="0"/>
          </a:p>
          <a:p>
            <a:endParaRPr lang="tr-TR" sz="2600" dirty="0"/>
          </a:p>
          <a:p>
            <a:r>
              <a:rPr lang="tr-TR" sz="2600" dirty="0" smtClean="0"/>
              <a:t>Soğuk </a:t>
            </a:r>
            <a:r>
              <a:rPr lang="tr-TR" sz="2600" dirty="0"/>
              <a:t>depolarda sıcaklığa bağlı renk değiştiren plakalar bulunmalıdır. Taşıma sırasında ürünlerin araç içi sabitlenmesi sağlanmalıdır. </a:t>
            </a:r>
            <a:endParaRPr lang="tr-TR" sz="2600" dirty="0" smtClean="0"/>
          </a:p>
          <a:p>
            <a:endParaRPr lang="tr-TR" sz="2600" dirty="0"/>
          </a:p>
          <a:p>
            <a:pPr lvl="1"/>
            <a:r>
              <a:rPr lang="tr-TR" sz="2600" b="1" i="1" dirty="0" smtClean="0"/>
              <a:t>Taşıma </a:t>
            </a:r>
            <a:r>
              <a:rPr lang="tr-TR" sz="2600" b="1" i="1" dirty="0"/>
              <a:t>öncesi ön soğutma yapılmalıdır.</a:t>
            </a:r>
          </a:p>
        </p:txBody>
      </p:sp>
      <p:sp>
        <p:nvSpPr>
          <p:cNvPr id="4" name="Metin Yer Tutucusu 2"/>
          <p:cNvSpPr>
            <a:spLocks noGrp="1"/>
          </p:cNvSpPr>
          <p:nvPr>
            <p:ph type="body" sz="quarter" idx="11"/>
          </p:nvPr>
        </p:nvSpPr>
        <p:spPr>
          <a:xfrm>
            <a:off x="1691681" y="620688"/>
            <a:ext cx="7200651" cy="432048"/>
          </a:xfrm>
        </p:spPr>
        <p:txBody>
          <a:bodyPr>
            <a:noAutofit/>
          </a:bodyPr>
          <a:lstStyle/>
          <a:p>
            <a:r>
              <a:rPr lang="tr-TR" sz="2600" dirty="0" smtClean="0"/>
              <a:t>Gıda Lojistiğinde Dikkat Edilecek Hususlar</a:t>
            </a:r>
            <a:endParaRPr lang="tr-TR" sz="2600" dirty="0"/>
          </a:p>
        </p:txBody>
      </p:sp>
    </p:spTree>
    <p:extLst>
      <p:ext uri="{BB962C8B-B14F-4D97-AF65-F5344CB8AC3E}">
        <p14:creationId xmlns:p14="http://schemas.microsoft.com/office/powerpoint/2010/main" val="236927298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rmAutofit/>
          </a:bodyPr>
          <a:lstStyle/>
          <a:p>
            <a:r>
              <a:rPr lang="tr-TR" sz="2600" dirty="0" smtClean="0"/>
              <a:t>GIDA TAŞIMACILIĞI</a:t>
            </a:r>
            <a:endParaRPr lang="tr-TR" sz="2600" dirty="0"/>
          </a:p>
        </p:txBody>
      </p:sp>
      <p:sp>
        <p:nvSpPr>
          <p:cNvPr id="5" name="Dikdörtgen 4"/>
          <p:cNvSpPr/>
          <p:nvPr/>
        </p:nvSpPr>
        <p:spPr>
          <a:xfrm>
            <a:off x="1691879" y="1033572"/>
            <a:ext cx="7200453" cy="4493538"/>
          </a:xfrm>
          <a:prstGeom prst="rect">
            <a:avLst/>
          </a:prstGeom>
        </p:spPr>
        <p:txBody>
          <a:bodyPr wrap="square">
            <a:spAutoFit/>
          </a:bodyPr>
          <a:lstStyle/>
          <a:p>
            <a:r>
              <a:rPr lang="tr-TR" sz="2600" dirty="0" smtClean="0"/>
              <a:t>Gıda </a:t>
            </a:r>
            <a:r>
              <a:rPr lang="tr-TR" sz="2600" dirty="0"/>
              <a:t>güvenliğinin sağlanmasında izlenebilirlik oldukça önemli rol oynamaktadır. </a:t>
            </a:r>
          </a:p>
          <a:p>
            <a:endParaRPr lang="tr-TR" sz="2600" dirty="0" smtClean="0"/>
          </a:p>
          <a:p>
            <a:r>
              <a:rPr lang="tr-TR" sz="2600" b="1" dirty="0" smtClean="0"/>
              <a:t> </a:t>
            </a:r>
            <a:r>
              <a:rPr lang="tr-TR" sz="2600" b="1" dirty="0"/>
              <a:t>5996 sayılı Yasa’ya göre izlenebilirlik; </a:t>
            </a:r>
            <a:endParaRPr lang="tr-TR" sz="2600" b="1" dirty="0" smtClean="0"/>
          </a:p>
          <a:p>
            <a:r>
              <a:rPr lang="tr-TR" sz="2600" b="1" i="1" dirty="0"/>
              <a:t>	</a:t>
            </a:r>
            <a:r>
              <a:rPr lang="tr-TR" sz="2600" i="1" dirty="0" smtClean="0"/>
              <a:t>“</a:t>
            </a:r>
            <a:r>
              <a:rPr lang="tr-TR" sz="2600" i="1" dirty="0"/>
              <a:t>Üretim, işleme ve dağıtımın tüm aşamaları </a:t>
            </a:r>
            <a:r>
              <a:rPr lang="tr-TR" sz="2600" i="1" dirty="0" smtClean="0"/>
              <a:t>	boyunca </a:t>
            </a:r>
            <a:r>
              <a:rPr lang="tr-TR" sz="2600" i="1" dirty="0"/>
              <a:t>bitkisel ürünlerin, gıda ve yemin, </a:t>
            </a:r>
            <a:r>
              <a:rPr lang="tr-TR" sz="2600" i="1" dirty="0" smtClean="0"/>
              <a:t>	gıdanın </a:t>
            </a:r>
            <a:r>
              <a:rPr lang="tr-TR" sz="2600" i="1" dirty="0"/>
              <a:t>elde edileceği hayvanın veya bitkinin </a:t>
            </a:r>
            <a:r>
              <a:rPr lang="tr-TR" sz="2600" i="1" dirty="0" smtClean="0"/>
              <a:t>	gıda </a:t>
            </a:r>
            <a:r>
              <a:rPr lang="tr-TR" sz="2600" i="1" dirty="0"/>
              <a:t>ve yemde bulunması amaçlanan veya </a:t>
            </a:r>
            <a:r>
              <a:rPr lang="tr-TR" sz="2600" i="1" dirty="0" smtClean="0"/>
              <a:t>	beklenen </a:t>
            </a:r>
            <a:r>
              <a:rPr lang="tr-TR" sz="2600" i="1" dirty="0"/>
              <a:t>bir maddenin izinin sürülmesi ve </a:t>
            </a:r>
            <a:r>
              <a:rPr lang="tr-TR" sz="2600" i="1" dirty="0" smtClean="0"/>
              <a:t>	takip </a:t>
            </a:r>
            <a:r>
              <a:rPr lang="tr-TR" sz="2600" i="1" dirty="0"/>
              <a:t>edilmesi” </a:t>
            </a:r>
            <a:endParaRPr lang="tr-TR" sz="2600" i="1" dirty="0" smtClean="0"/>
          </a:p>
          <a:p>
            <a:r>
              <a:rPr lang="tr-TR" sz="2600" dirty="0" smtClean="0"/>
              <a:t>olarak </a:t>
            </a:r>
            <a:r>
              <a:rPr lang="tr-TR" sz="2600" dirty="0"/>
              <a:t>tanımlanmaktadır. </a:t>
            </a:r>
          </a:p>
        </p:txBody>
      </p:sp>
      <p:sp>
        <p:nvSpPr>
          <p:cNvPr id="4" name="Metin Yer Tutucusu 2"/>
          <p:cNvSpPr>
            <a:spLocks noGrp="1"/>
          </p:cNvSpPr>
          <p:nvPr>
            <p:ph type="body" sz="quarter" idx="11"/>
          </p:nvPr>
        </p:nvSpPr>
        <p:spPr>
          <a:xfrm>
            <a:off x="1691681" y="620688"/>
            <a:ext cx="7200651" cy="432048"/>
          </a:xfrm>
        </p:spPr>
        <p:txBody>
          <a:bodyPr>
            <a:noAutofit/>
          </a:bodyPr>
          <a:lstStyle/>
          <a:p>
            <a:r>
              <a:rPr lang="tr-TR" sz="2600" dirty="0" smtClean="0"/>
              <a:t>Gıda Lojistiğinde İzlenebilirliğin Önemi </a:t>
            </a:r>
            <a:endParaRPr lang="tr-TR" sz="2600" dirty="0"/>
          </a:p>
        </p:txBody>
      </p:sp>
    </p:spTree>
    <p:extLst>
      <p:ext uri="{BB962C8B-B14F-4D97-AF65-F5344CB8AC3E}">
        <p14:creationId xmlns:p14="http://schemas.microsoft.com/office/powerpoint/2010/main" val="318522653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rmAutofit/>
          </a:bodyPr>
          <a:lstStyle/>
          <a:p>
            <a:r>
              <a:rPr lang="tr-TR" sz="2600" dirty="0" smtClean="0"/>
              <a:t>GIDA TAŞIMACILIĞI</a:t>
            </a:r>
            <a:endParaRPr lang="tr-TR" sz="2600" dirty="0"/>
          </a:p>
        </p:txBody>
      </p:sp>
      <p:sp>
        <p:nvSpPr>
          <p:cNvPr id="5" name="Dikdörtgen 4"/>
          <p:cNvSpPr/>
          <p:nvPr/>
        </p:nvSpPr>
        <p:spPr>
          <a:xfrm>
            <a:off x="1691879" y="1033572"/>
            <a:ext cx="7200453" cy="4893647"/>
          </a:xfrm>
          <a:prstGeom prst="rect">
            <a:avLst/>
          </a:prstGeom>
        </p:spPr>
        <p:txBody>
          <a:bodyPr wrap="square">
            <a:spAutoFit/>
          </a:bodyPr>
          <a:lstStyle/>
          <a:p>
            <a:r>
              <a:rPr lang="tr-TR" sz="2600" dirty="0"/>
              <a:t>Ürün izlenebilirliği, lojistik alanında geri toplama, tüketiciye ve diğer taraflara bilgi sağlamayı kolaylaştırmak amacıyla bir ürünün tedarik zincirindeki fiziksel konumunu saptama işlemidir. </a:t>
            </a:r>
            <a:endParaRPr lang="tr-TR" sz="2600" dirty="0" smtClean="0"/>
          </a:p>
          <a:p>
            <a:endParaRPr lang="tr-TR" sz="2600" dirty="0"/>
          </a:p>
          <a:p>
            <a:r>
              <a:rPr lang="tr-TR" sz="2600" dirty="0" smtClean="0"/>
              <a:t>İzlenebilirlik </a:t>
            </a:r>
            <a:r>
              <a:rPr lang="tr-TR" sz="2600" dirty="0"/>
              <a:t>ve süreç destek sistemlerinin geliştirilmesi ve yapılandırılmasında optik-manyetik okuyucu destekli çok sayıda tanımlama sistemi ve teknolojisi kullanılabilir durumda olmakla birlikte barkod ve Radyo frekansıyla tanımlama (</a:t>
            </a:r>
            <a:r>
              <a:rPr lang="tr-TR" sz="2600" dirty="0" err="1"/>
              <a:t>Radio</a:t>
            </a:r>
            <a:r>
              <a:rPr lang="tr-TR" sz="2600" dirty="0"/>
              <a:t> </a:t>
            </a:r>
            <a:r>
              <a:rPr lang="tr-TR" sz="2600" dirty="0" err="1"/>
              <a:t>Frequency</a:t>
            </a:r>
            <a:r>
              <a:rPr lang="tr-TR" sz="2600" dirty="0"/>
              <a:t> </a:t>
            </a:r>
            <a:r>
              <a:rPr lang="tr-TR" sz="2600" dirty="0" err="1"/>
              <a:t>Identification</a:t>
            </a:r>
            <a:r>
              <a:rPr lang="tr-TR" sz="2600" dirty="0"/>
              <a:t> veya kısaca RFID) teknolojileri en yaygın kullanılanlar arasındadır.</a:t>
            </a:r>
          </a:p>
        </p:txBody>
      </p:sp>
      <p:sp>
        <p:nvSpPr>
          <p:cNvPr id="4" name="Metin Yer Tutucusu 2"/>
          <p:cNvSpPr>
            <a:spLocks noGrp="1"/>
          </p:cNvSpPr>
          <p:nvPr>
            <p:ph type="body" sz="quarter" idx="11"/>
          </p:nvPr>
        </p:nvSpPr>
        <p:spPr>
          <a:xfrm>
            <a:off x="1691681" y="620688"/>
            <a:ext cx="7200651" cy="432048"/>
          </a:xfrm>
        </p:spPr>
        <p:txBody>
          <a:bodyPr>
            <a:noAutofit/>
          </a:bodyPr>
          <a:lstStyle/>
          <a:p>
            <a:r>
              <a:rPr lang="tr-TR" sz="2600" dirty="0" smtClean="0"/>
              <a:t>Gıda Lojistiğinde İzlenebilirliğin Önemi </a:t>
            </a:r>
            <a:endParaRPr lang="tr-TR" sz="2600" dirty="0"/>
          </a:p>
        </p:txBody>
      </p:sp>
    </p:spTree>
    <p:extLst>
      <p:ext uri="{BB962C8B-B14F-4D97-AF65-F5344CB8AC3E}">
        <p14:creationId xmlns:p14="http://schemas.microsoft.com/office/powerpoint/2010/main" val="133331305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rmAutofit/>
          </a:bodyPr>
          <a:lstStyle/>
          <a:p>
            <a:r>
              <a:rPr lang="tr-TR" sz="2600" dirty="0" smtClean="0"/>
              <a:t>GIDA TAŞIMACILIĞI</a:t>
            </a:r>
            <a:endParaRPr lang="tr-TR" sz="2600" dirty="0"/>
          </a:p>
        </p:txBody>
      </p:sp>
      <p:sp>
        <p:nvSpPr>
          <p:cNvPr id="5" name="Dikdörtgen 4"/>
          <p:cNvSpPr/>
          <p:nvPr/>
        </p:nvSpPr>
        <p:spPr>
          <a:xfrm>
            <a:off x="1691879" y="1033572"/>
            <a:ext cx="7200453" cy="3693319"/>
          </a:xfrm>
          <a:prstGeom prst="rect">
            <a:avLst/>
          </a:prstGeom>
        </p:spPr>
        <p:txBody>
          <a:bodyPr wrap="square">
            <a:spAutoFit/>
          </a:bodyPr>
          <a:lstStyle/>
          <a:p>
            <a:r>
              <a:rPr lang="tr-TR" sz="2600" dirty="0"/>
              <a:t>Lojistik sektöründe depolama, taşımacılık ile ilgili standartlar ve hijyen kriterleri geliştirilerek yasal bir şekle dönüştürülmesi gerekmektedir. </a:t>
            </a:r>
          </a:p>
          <a:p>
            <a:endParaRPr lang="tr-TR" sz="2600" dirty="0" smtClean="0"/>
          </a:p>
          <a:p>
            <a:r>
              <a:rPr lang="tr-TR" sz="2600" dirty="0" smtClean="0"/>
              <a:t>Gıda </a:t>
            </a:r>
            <a:r>
              <a:rPr lang="tr-TR" sz="2600" dirty="0"/>
              <a:t>güvenliğinin sağlanmasında zincirin önemli bir payına sahip lojistik firmaları, gıda lojistiği konusunda entegre bir hizmet vermek istiyorsa alt yapı ve taşımacılık ile ilgili koşulları hijyen standartlarına uygun olacak şekilde iyileştirmelidir.</a:t>
            </a:r>
          </a:p>
        </p:txBody>
      </p:sp>
      <p:sp>
        <p:nvSpPr>
          <p:cNvPr id="4" name="Metin Yer Tutucusu 2"/>
          <p:cNvSpPr>
            <a:spLocks noGrp="1"/>
          </p:cNvSpPr>
          <p:nvPr>
            <p:ph type="body" sz="quarter" idx="11"/>
          </p:nvPr>
        </p:nvSpPr>
        <p:spPr>
          <a:xfrm>
            <a:off x="1691681" y="620688"/>
            <a:ext cx="7200651" cy="432048"/>
          </a:xfrm>
        </p:spPr>
        <p:txBody>
          <a:bodyPr>
            <a:noAutofit/>
          </a:bodyPr>
          <a:lstStyle/>
          <a:p>
            <a:r>
              <a:rPr lang="tr-TR" sz="2600" dirty="0" smtClean="0"/>
              <a:t>Gıda Lojistiğinde İzlenebilirliğin Önemi </a:t>
            </a:r>
            <a:endParaRPr lang="tr-TR" sz="2600" dirty="0"/>
          </a:p>
        </p:txBody>
      </p:sp>
    </p:spTree>
    <p:extLst>
      <p:ext uri="{BB962C8B-B14F-4D97-AF65-F5344CB8AC3E}">
        <p14:creationId xmlns:p14="http://schemas.microsoft.com/office/powerpoint/2010/main" val="320469441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a:xfrm>
            <a:off x="1907705" y="1506767"/>
            <a:ext cx="1800225" cy="492443"/>
          </a:xfrm>
        </p:spPr>
        <p:txBody>
          <a:bodyPr/>
          <a:lstStyle/>
          <a:p>
            <a:r>
              <a:rPr lang="tr-TR" sz="2600" dirty="0" smtClean="0"/>
              <a:t>Ünite 3</a:t>
            </a:r>
            <a:endParaRPr lang="tr-TR" sz="2600" dirty="0"/>
          </a:p>
        </p:txBody>
      </p:sp>
      <p:sp>
        <p:nvSpPr>
          <p:cNvPr id="3" name="Metin Yer Tutucusu 2"/>
          <p:cNvSpPr>
            <a:spLocks noGrp="1"/>
          </p:cNvSpPr>
          <p:nvPr>
            <p:ph type="body" sz="quarter" idx="11"/>
          </p:nvPr>
        </p:nvSpPr>
        <p:spPr>
          <a:xfrm>
            <a:off x="1925706" y="1988840"/>
            <a:ext cx="2538282" cy="680570"/>
          </a:xfrm>
        </p:spPr>
        <p:txBody>
          <a:bodyPr/>
          <a:lstStyle/>
          <a:p>
            <a:r>
              <a:rPr lang="tr-TR" sz="3000" dirty="0" smtClean="0"/>
              <a:t>Teşekkürler</a:t>
            </a:r>
          </a:p>
        </p:txBody>
      </p:sp>
      <p:sp>
        <p:nvSpPr>
          <p:cNvPr id="4" name="Metin Yer Tutucusu 3"/>
          <p:cNvSpPr>
            <a:spLocks noGrp="1"/>
          </p:cNvSpPr>
          <p:nvPr>
            <p:ph type="body" sz="quarter" idx="12"/>
          </p:nvPr>
        </p:nvSpPr>
        <p:spPr>
          <a:xfrm>
            <a:off x="1941144" y="2636912"/>
            <a:ext cx="4392956" cy="492443"/>
          </a:xfrm>
        </p:spPr>
        <p:txBody>
          <a:bodyPr/>
          <a:lstStyle/>
          <a:p>
            <a:r>
              <a:rPr lang="tr-TR" sz="2600" dirty="0" smtClean="0"/>
              <a:t>  </a:t>
            </a:r>
            <a:r>
              <a:rPr lang="tr-TR" sz="2600" dirty="0" err="1"/>
              <a:t>Öğr</a:t>
            </a:r>
            <a:r>
              <a:rPr lang="tr-TR" sz="2600" dirty="0"/>
              <a:t>. Gör. Selçuk KAHVECİ</a:t>
            </a:r>
          </a:p>
        </p:txBody>
      </p:sp>
    </p:spTree>
    <p:extLst>
      <p:ext uri="{BB962C8B-B14F-4D97-AF65-F5344CB8AC3E}">
        <p14:creationId xmlns:p14="http://schemas.microsoft.com/office/powerpoint/2010/main" val="1022084517"/>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7&quot;/&gt;&lt;/object&gt;&lt;object type=&quot;3&quot; unique_id=&quot;10005&quot;&gt;&lt;property id=&quot;20148&quot; value=&quot;5&quot;/&gt;&lt;property id=&quot;20300&quot; value=&quot;Slide 2&quot;/&gt;&lt;property id=&quot;20307&quot; value=&quot;258&quot;/&gt;&lt;/object&gt;&lt;object type=&quot;3&quot; unique_id=&quot;10006&quot;&gt;&lt;property id=&quot;20148&quot; value=&quot;5&quot;/&gt;&lt;property id=&quot;20300&quot; value=&quot;Slide 3&quot;/&gt;&lt;property id=&quot;20307&quot; value=&quot;264&quot;/&gt;&lt;/object&gt;&lt;object type=&quot;3&quot; unique_id=&quot;10007&quot;&gt;&lt;property id=&quot;20148&quot; value=&quot;5&quot;/&gt;&lt;property id=&quot;20300&quot; value=&quot;Slide 4&quot;/&gt;&lt;property id=&quot;20307&quot; value=&quot;265&quot;/&gt;&lt;/object&gt;&lt;object type=&quot;3&quot; unique_id=&quot;10008&quot;&gt;&lt;property id=&quot;20148&quot; value=&quot;5&quot;/&gt;&lt;property id=&quot;20300&quot; value=&quot;Slide 5&quot;/&gt;&lt;property id=&quot;20307&quot; value=&quot;266&quot;/&gt;&lt;/object&gt;&lt;object type=&quot;3&quot; unique_id=&quot;10009&quot;&gt;&lt;property id=&quot;20148&quot; value=&quot;5&quot;/&gt;&lt;property id=&quot;20300&quot; value=&quot;Slide 6&quot;/&gt;&lt;property id=&quot;20307&quot; value=&quot;267&quot;/&gt;&lt;/object&gt;&lt;object type=&quot;3&quot; unique_id=&quot;10010&quot;&gt;&lt;property id=&quot;20148&quot; value=&quot;5&quot;/&gt;&lt;property id=&quot;20300&quot; value=&quot;Slide 7&quot;/&gt;&lt;property id=&quot;20307&quot; value=&quot;268&quot;/&gt;&lt;/object&gt;&lt;object type=&quot;3&quot; unique_id=&quot;10011&quot;&gt;&lt;property id=&quot;20148&quot; value=&quot;5&quot;/&gt;&lt;property id=&quot;20300&quot; value=&quot;Slide 8&quot;/&gt;&lt;property id=&quot;20307&quot; value=&quot;269&quot;/&gt;&lt;/object&gt;&lt;object type=&quot;3&quot; unique_id=&quot;10012&quot;&gt;&lt;property id=&quot;20148&quot; value=&quot;5&quot;/&gt;&lt;property id=&quot;20300&quot; value=&quot;Slide 9&quot;/&gt;&lt;property id=&quot;20307&quot; value=&quot;270&quot;/&gt;&lt;/object&gt;&lt;object type=&quot;3&quot; unique_id=&quot;10013&quot;&gt;&lt;property id=&quot;20148&quot; value=&quot;5&quot;/&gt;&lt;property id=&quot;20300&quot; value=&quot;Slide 10&quot;/&gt;&lt;property id=&quot;20307&quot; value=&quot;271&quot;/&gt;&lt;/object&gt;&lt;object type=&quot;3&quot; unique_id=&quot;10014&quot;&gt;&lt;property id=&quot;20148&quot; value=&quot;5&quot;/&gt;&lt;property id=&quot;20300&quot; value=&quot;Slide 11&quot;/&gt;&lt;property id=&quot;20307&quot; value=&quot;272&quot;/&gt;&lt;/object&gt;&lt;object type=&quot;3&quot; unique_id=&quot;10015&quot;&gt;&lt;property id=&quot;20148&quot; value=&quot;5&quot;/&gt;&lt;property id=&quot;20300&quot; value=&quot;Slide 12&quot;/&gt;&lt;property id=&quot;20307&quot; value=&quot;273&quot;/&gt;&lt;/object&gt;&lt;object type=&quot;3&quot; unique_id=&quot;10016&quot;&gt;&lt;property id=&quot;20148&quot; value=&quot;5&quot;/&gt;&lt;property id=&quot;20300&quot; value=&quot;Slide 13&quot;/&gt;&lt;property id=&quot;20307&quot; value=&quot;274&quot;/&gt;&lt;/object&gt;&lt;object type=&quot;3&quot; unique_id=&quot;10017&quot;&gt;&lt;property id=&quot;20148&quot; value=&quot;5&quot;/&gt;&lt;property id=&quot;20300&quot; value=&quot;Slide 14&quot;/&gt;&lt;property id=&quot;20307&quot; value=&quot;275&quot;/&gt;&lt;/object&gt;&lt;object type=&quot;3&quot; unique_id=&quot;10018&quot;&gt;&lt;property id=&quot;20148&quot; value=&quot;5&quot;/&gt;&lt;property id=&quot;20300&quot; value=&quot;Slide 15&quot;/&gt;&lt;property id=&quot;20307&quot; value=&quot;276&quot;/&gt;&lt;/object&gt;&lt;object type=&quot;3&quot; unique_id=&quot;10019&quot;&gt;&lt;property id=&quot;20148&quot; value=&quot;5&quot;/&gt;&lt;property id=&quot;20300&quot; value=&quot;Slide 16&quot;/&gt;&lt;property id=&quot;20307&quot; value=&quot;277&quot;/&gt;&lt;/object&gt;&lt;object type=&quot;3&quot; unique_id=&quot;10020&quot;&gt;&lt;property id=&quot;20148&quot; value=&quot;5&quot;/&gt;&lt;property id=&quot;20300&quot; value=&quot;Slide 17&quot;/&gt;&lt;property id=&quot;20307&quot; value=&quot;278&quot;/&gt;&lt;/object&gt;&lt;object type=&quot;3&quot; unique_id=&quot;10021&quot;&gt;&lt;property id=&quot;20148&quot; value=&quot;5&quot;/&gt;&lt;property id=&quot;20300&quot; value=&quot;Slide 18&quot;/&gt;&lt;property id=&quot;20307&quot; value=&quot;279&quot;/&gt;&lt;/object&gt;&lt;object type=&quot;3&quot; unique_id=&quot;10022&quot;&gt;&lt;property id=&quot;20148&quot; value=&quot;5&quot;/&gt;&lt;property id=&quot;20300&quot; value=&quot;Slide 19&quot;/&gt;&lt;property id=&quot;20307&quot; value=&quot;280&quot;/&gt;&lt;/object&gt;&lt;object type=&quot;3&quot; unique_id=&quot;10023&quot;&gt;&lt;property id=&quot;20148&quot; value=&quot;5&quot;/&gt;&lt;property id=&quot;20300&quot; value=&quot;Slide 20&quot;/&gt;&lt;property id=&quot;20307&quot; value=&quot;281&quot;/&gt;&lt;/object&gt;&lt;object type=&quot;3&quot; unique_id=&quot;10024&quot;&gt;&lt;property id=&quot;20148&quot; value=&quot;5&quot;/&gt;&lt;property id=&quot;20300&quot; value=&quot;Slide 21&quot;/&gt;&lt;property id=&quot;20307&quot; value=&quot;282&quot;/&gt;&lt;/object&gt;&lt;object type=&quot;3&quot; unique_id=&quot;10025&quot;&gt;&lt;property id=&quot;20148&quot; value=&quot;5&quot;/&gt;&lt;property id=&quot;20300&quot; value=&quot;Slide 22&quot;/&gt;&lt;property id=&quot;20307&quot; value=&quot;283&quot;/&gt;&lt;/object&gt;&lt;object type=&quot;3&quot; unique_id=&quot;10026&quot;&gt;&lt;property id=&quot;20148&quot; value=&quot;5&quot;/&gt;&lt;property id=&quot;20300&quot; value=&quot;Slide 23&quot;/&gt;&lt;property id=&quot;20307&quot; value=&quot;284&quot;/&gt;&lt;/object&gt;&lt;object type=&quot;3&quot; unique_id=&quot;10027&quot;&gt;&lt;property id=&quot;20148&quot; value=&quot;5&quot;/&gt;&lt;property id=&quot;20300&quot; value=&quot;Slide 25&quot;/&gt;&lt;property id=&quot;20307&quot; value=&quot;285&quot;/&gt;&lt;/object&gt;&lt;object type=&quot;3&quot; unique_id=&quot;10028&quot;&gt;&lt;property id=&quot;20148&quot; value=&quot;5&quot;/&gt;&lt;property id=&quot;20300&quot; value=&quot;Slide 26&quot;/&gt;&lt;property id=&quot;20307&quot; value=&quot;286&quot;/&gt;&lt;/object&gt;&lt;object type=&quot;3&quot; unique_id=&quot;10029&quot;&gt;&lt;property id=&quot;20148&quot; value=&quot;5&quot;/&gt;&lt;property id=&quot;20300&quot; value=&quot;Slide 27&quot;/&gt;&lt;property id=&quot;20307&quot; value=&quot;287&quot;/&gt;&lt;/object&gt;&lt;object type=&quot;3&quot; unique_id=&quot;10030&quot;&gt;&lt;property id=&quot;20148&quot; value=&quot;5&quot;/&gt;&lt;property id=&quot;20300&quot; value=&quot;Slide 29&quot;/&gt;&lt;property id=&quot;20307&quot; value=&quot;288&quot;/&gt;&lt;/object&gt;&lt;object type=&quot;3&quot; unique_id=&quot;10031&quot;&gt;&lt;property id=&quot;20148&quot; value=&quot;5&quot;/&gt;&lt;property id=&quot;20300&quot; value=&quot;Slide 30&quot;/&gt;&lt;property id=&quot;20307&quot; value=&quot;289&quot;/&gt;&lt;/object&gt;&lt;object type=&quot;3&quot; unique_id=&quot;10032&quot;&gt;&lt;property id=&quot;20148&quot; value=&quot;5&quot;/&gt;&lt;property id=&quot;20300&quot; value=&quot;Slide 31&quot;/&gt;&lt;property id=&quot;20307&quot; value=&quot;290&quot;/&gt;&lt;/object&gt;&lt;object type=&quot;3&quot; unique_id=&quot;10033&quot;&gt;&lt;property id=&quot;20148&quot; value=&quot;5&quot;/&gt;&lt;property id=&quot;20300&quot; value=&quot;Slide 32&quot;/&gt;&lt;property id=&quot;20307&quot; value=&quot;291&quot;/&gt;&lt;/object&gt;&lt;object type=&quot;3&quot; unique_id=&quot;10034&quot;&gt;&lt;property id=&quot;20148&quot; value=&quot;5&quot;/&gt;&lt;property id=&quot;20300&quot; value=&quot;Slide 35&quot;/&gt;&lt;property id=&quot;20307&quot; value=&quot;292&quot;/&gt;&lt;/object&gt;&lt;object type=&quot;3&quot; unique_id=&quot;10035&quot;&gt;&lt;property id=&quot;20148&quot; value=&quot;5&quot;/&gt;&lt;property id=&quot;20300&quot; value=&quot;Slide 37&quot;/&gt;&lt;property id=&quot;20307&quot; value=&quot;293&quot;/&gt;&lt;/object&gt;&lt;object type=&quot;3&quot; unique_id=&quot;10036&quot;&gt;&lt;property id=&quot;20148&quot; value=&quot;5&quot;/&gt;&lt;property id=&quot;20300&quot; value=&quot;Slide 38&quot;/&gt;&lt;property id=&quot;20307&quot; value=&quot;294&quot;/&gt;&lt;/object&gt;&lt;object type=&quot;3&quot; unique_id=&quot;10037&quot;&gt;&lt;property id=&quot;20148&quot; value=&quot;5&quot;/&gt;&lt;property id=&quot;20300&quot; value=&quot;Slide 39&quot;/&gt;&lt;property id=&quot;20307&quot; value=&quot;295&quot;/&gt;&lt;/object&gt;&lt;object type=&quot;3&quot; unique_id=&quot;10038&quot;&gt;&lt;property id=&quot;20148&quot; value=&quot;5&quot;/&gt;&lt;property id=&quot;20300&quot; value=&quot;Slide 40&quot;/&gt;&lt;property id=&quot;20307&quot; value=&quot;296&quot;/&gt;&lt;/object&gt;&lt;object type=&quot;3&quot; unique_id=&quot;10039&quot;&gt;&lt;property id=&quot;20148&quot; value=&quot;5&quot;/&gt;&lt;property id=&quot;20300&quot; value=&quot;Slide 41&quot;/&gt;&lt;property id=&quot;20307&quot; value=&quot;297&quot;/&gt;&lt;/object&gt;&lt;object type=&quot;3&quot; unique_id=&quot;10040&quot;&gt;&lt;property id=&quot;20148&quot; value=&quot;5&quot;/&gt;&lt;property id=&quot;20300&quot; value=&quot;Slide 42&quot;/&gt;&lt;property id=&quot;20307&quot; value=&quot;298&quot;/&gt;&lt;/object&gt;&lt;object type=&quot;3&quot; unique_id=&quot;10041&quot;&gt;&lt;property id=&quot;20148&quot; value=&quot;5&quot;/&gt;&lt;property id=&quot;20300&quot; value=&quot;Slide 43&quot;/&gt;&lt;property id=&quot;20307&quot; value=&quot;262&quot;/&gt;&lt;/object&gt;&lt;object type=&quot;3&quot; unique_id=&quot;10362&quot;&gt;&lt;property id=&quot;20148&quot; value=&quot;5&quot;/&gt;&lt;property id=&quot;20300&quot; value=&quot;Slide 24&quot;/&gt;&lt;property id=&quot;20307&quot; value=&quot;299&quot;/&gt;&lt;/object&gt;&lt;object type=&quot;3&quot; unique_id=&quot;10363&quot;&gt;&lt;property id=&quot;20148&quot; value=&quot;5&quot;/&gt;&lt;property id=&quot;20300&quot; value=&quot;Slide 28&quot;/&gt;&lt;property id=&quot;20307&quot; value=&quot;300&quot;/&gt;&lt;/object&gt;&lt;object type=&quot;3&quot; unique_id=&quot;10364&quot;&gt;&lt;property id=&quot;20148&quot; value=&quot;5&quot;/&gt;&lt;property id=&quot;20300&quot; value=&quot;Slide 33&quot;/&gt;&lt;property id=&quot;20307&quot; value=&quot;301&quot;/&gt;&lt;/object&gt;&lt;object type=&quot;3&quot; unique_id=&quot;10365&quot;&gt;&lt;property id=&quot;20148&quot; value=&quot;5&quot;/&gt;&lt;property id=&quot;20300&quot; value=&quot;Slide 34&quot;/&gt;&lt;property id=&quot;20307&quot; value=&quot;302&quot;/&gt;&lt;/object&gt;&lt;object type=&quot;3&quot; unique_id=&quot;10366&quot;&gt;&lt;property id=&quot;20148&quot; value=&quot;5&quot;/&gt;&lt;property id=&quot;20300&quot; value=&quot;Slide 36&quot;/&gt;&lt;property id=&quot;20307&quot; value=&quot;303&quot;/&gt;&lt;/object&gt;&lt;/object&gt;&lt;/object&gt;&lt;/database&gt;"/>
  <p:tag name="SECTOMILLISECCONVERTED" val="1"/>
</p:tagLst>
</file>

<file path=ppt/theme/theme1.xml><?xml version="1.0" encoding="utf-8"?>
<a:theme xmlns:a="http://schemas.openxmlformats.org/drawingml/2006/main" name="Sunu1">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a:solidFill>
            <a:srgbClr val="38B8C3"/>
          </a:solidFill>
        </a:ln>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ctr">
          <a:defRPr sz="2800" dirty="0" err="1" smtClean="0">
            <a:solidFill>
              <a:schemeClr val="bg1"/>
            </a:solidFill>
          </a:defRPr>
        </a:defPPr>
      </a:lstStyle>
    </a:txDef>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1188</TotalTime>
  <Words>2168</Words>
  <Application>Microsoft Office PowerPoint</Application>
  <PresentationFormat>Ekran Gösterisi (4:3)</PresentationFormat>
  <Paragraphs>253</Paragraphs>
  <Slides>42</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42</vt:i4>
      </vt:variant>
    </vt:vector>
  </HeadingPairs>
  <TitlesOfParts>
    <vt:vector size="48" baseType="lpstr">
      <vt:lpstr>Adobe Fan Heiti Std B</vt:lpstr>
      <vt:lpstr>Kozuka Gothic Pr6N B</vt:lpstr>
      <vt:lpstr>Arial</vt:lpstr>
      <vt:lpstr>Calibri</vt:lpstr>
      <vt:lpstr>Myriad Pro</vt:lpstr>
      <vt:lpstr>Sunu1</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Arikan</dc:creator>
  <cp:lastModifiedBy>Ercan Bayak</cp:lastModifiedBy>
  <cp:revision>189</cp:revision>
  <dcterms:created xsi:type="dcterms:W3CDTF">2013-07-18T08:50:31Z</dcterms:created>
  <dcterms:modified xsi:type="dcterms:W3CDTF">2015-02-20T14:19:07Z</dcterms:modified>
</cp:coreProperties>
</file>