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7EBA01E-0175-4A48-8FE6-8CD7B8B915D0}" type="datetimeFigureOut">
              <a:rPr lang="tr-TR" smtClean="0"/>
              <a:t>17.12.2020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2351695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7EBA01E-0175-4A48-8FE6-8CD7B8B915D0}" type="datetimeFigureOut">
              <a:rPr lang="tr-TR" smtClean="0"/>
              <a:t>17.12.2020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125335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7EBA01E-0175-4A48-8FE6-8CD7B8B915D0}" type="datetimeFigureOut">
              <a:rPr lang="tr-TR" smtClean="0"/>
              <a:t>17.12.2020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213534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7EBA01E-0175-4A48-8FE6-8CD7B8B915D0}" type="datetimeFigureOut">
              <a:rPr lang="tr-TR" smtClean="0"/>
              <a:t>17.12.2020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3174775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7EBA01E-0175-4A48-8FE6-8CD7B8B915D0}" type="datetimeFigureOut">
              <a:rPr lang="tr-TR" smtClean="0"/>
              <a:t>17.12.2020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94015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7EBA01E-0175-4A48-8FE6-8CD7B8B915D0}" type="datetimeFigureOut">
              <a:rPr lang="tr-TR" smtClean="0"/>
              <a:t>17.12.2020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1838517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7EBA01E-0175-4A48-8FE6-8CD7B8B915D0}" type="datetimeFigureOut">
              <a:rPr lang="tr-TR" smtClean="0"/>
              <a:t>17.12.2020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3387495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7EBA01E-0175-4A48-8FE6-8CD7B8B915D0}" type="datetimeFigureOut">
              <a:rPr lang="tr-TR" smtClean="0"/>
              <a:t>17.12.2020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289429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7EBA01E-0175-4A48-8FE6-8CD7B8B915D0}" type="datetimeFigureOut">
              <a:rPr lang="tr-TR" smtClean="0"/>
              <a:t>17.12.2020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3465286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7EBA01E-0175-4A48-8FE6-8CD7B8B915D0}" type="datetimeFigureOut">
              <a:rPr lang="tr-TR" smtClean="0"/>
              <a:t>17.12.2020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2877007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7EBA01E-0175-4A48-8FE6-8CD7B8B915D0}" type="datetimeFigureOut">
              <a:rPr lang="tr-TR" smtClean="0"/>
              <a:t>17.12.2020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FEFF07-2034-4835-AA43-2618887D7FDD}" type="slidenum">
              <a:rPr lang="tr-TR" smtClean="0"/>
              <a:t>‹#›</a:t>
            </a:fld>
            <a:endParaRPr lang="tr-TR"/>
          </a:p>
        </p:txBody>
      </p:sp>
    </p:spTree>
    <p:extLst>
      <p:ext uri="{BB962C8B-B14F-4D97-AF65-F5344CB8AC3E}">
        <p14:creationId xmlns:p14="http://schemas.microsoft.com/office/powerpoint/2010/main" val="3221044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BA01E-0175-4A48-8FE6-8CD7B8B915D0}" type="datetimeFigureOut">
              <a:rPr lang="tr-TR" smtClean="0"/>
              <a:t>17.12.2020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EFF07-2034-4835-AA43-2618887D7FDD}" type="slidenum">
              <a:rPr lang="tr-TR" smtClean="0"/>
              <a:t>‹#›</a:t>
            </a:fld>
            <a:endParaRPr lang="tr-TR"/>
          </a:p>
        </p:txBody>
      </p:sp>
    </p:spTree>
    <p:extLst>
      <p:ext uri="{BB962C8B-B14F-4D97-AF65-F5344CB8AC3E}">
        <p14:creationId xmlns:p14="http://schemas.microsoft.com/office/powerpoint/2010/main" val="958794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yetistir.net/Kategori/yem-bitkiler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yetistir.net/misir-yetistiriciligi-ve-uretim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228463" y="21966"/>
            <a:ext cx="5135250" cy="5135250"/>
          </a:xfrm>
          <a:prstGeom prst="rect">
            <a:avLst/>
          </a:prstGeom>
        </p:spPr>
      </p:pic>
      <p:sp>
        <p:nvSpPr>
          <p:cNvPr id="5" name="Dikdörtgen 4"/>
          <p:cNvSpPr/>
          <p:nvPr/>
        </p:nvSpPr>
        <p:spPr>
          <a:xfrm>
            <a:off x="548640" y="5157216"/>
            <a:ext cx="11301983" cy="1200329"/>
          </a:xfrm>
          <a:prstGeom prst="rect">
            <a:avLst/>
          </a:prstGeom>
        </p:spPr>
        <p:txBody>
          <a:bodyPr wrap="square">
            <a:spAutoFit/>
          </a:bodyPr>
          <a:lstStyle/>
          <a:p>
            <a:pPr algn="ctr" fontAlgn="base"/>
            <a:r>
              <a:rPr lang="tr-TR" sz="3600" b="1" i="0" dirty="0" smtClean="0">
                <a:solidFill>
                  <a:srgbClr val="2C2C2C"/>
                </a:solidFill>
                <a:effectLst/>
                <a:latin typeface="PT Sans"/>
              </a:rPr>
              <a:t>Sorgum, sudan otu ve sorgum x sudan otu melezi yetiştiriciliği </a:t>
            </a:r>
            <a:endParaRPr lang="tr-TR" sz="3600" b="1" i="0" dirty="0">
              <a:solidFill>
                <a:srgbClr val="2C2C2C"/>
              </a:solidFill>
              <a:effectLst/>
              <a:latin typeface="PT Sans"/>
            </a:endParaRPr>
          </a:p>
        </p:txBody>
      </p:sp>
    </p:spTree>
    <p:extLst>
      <p:ext uri="{BB962C8B-B14F-4D97-AF65-F5344CB8AC3E}">
        <p14:creationId xmlns:p14="http://schemas.microsoft.com/office/powerpoint/2010/main" val="4230260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30925" y="3238298"/>
            <a:ext cx="11603421" cy="3416320"/>
          </a:xfrm>
          <a:prstGeom prst="rect">
            <a:avLst/>
          </a:prstGeom>
        </p:spPr>
        <p:txBody>
          <a:bodyPr wrap="square">
            <a:spAutoFit/>
          </a:bodyPr>
          <a:lstStyle/>
          <a:p>
            <a:pPr algn="just"/>
            <a:endParaRPr lang="tr-TR" b="0" i="0" dirty="0" smtClean="0">
              <a:solidFill>
                <a:srgbClr val="2C2C2C"/>
              </a:solidFill>
              <a:effectLst/>
              <a:latin typeface="PT Sans"/>
            </a:endParaRPr>
          </a:p>
          <a:p>
            <a:pPr algn="just"/>
            <a:r>
              <a:rPr lang="tr-TR" dirty="0" smtClean="0"/>
              <a:t/>
            </a:r>
            <a:br>
              <a:rPr lang="tr-TR" dirty="0" smtClean="0"/>
            </a:br>
            <a:r>
              <a:rPr lang="tr-TR" dirty="0" smtClean="0"/>
              <a:t>Tek yıllık sıcak iklim yem bitkisidir. Zor arazi şartlarına adaptasyonu güçlü olup, gelişme dönemi yaz ve erken dönemdir.</a:t>
            </a:r>
          </a:p>
          <a:p>
            <a:pPr algn="just"/>
            <a:endParaRPr lang="tr-TR" dirty="0" smtClean="0"/>
          </a:p>
          <a:p>
            <a:pPr algn="just"/>
            <a:r>
              <a:rPr lang="tr-TR" b="0" i="0" dirty="0" smtClean="0">
                <a:solidFill>
                  <a:srgbClr val="2C2C2C"/>
                </a:solidFill>
                <a:effectLst/>
                <a:latin typeface="PT Sans"/>
              </a:rPr>
              <a:t>Özellikle sulama imkânı bulunan tarlalarda yüksek verime sahip bir </a:t>
            </a:r>
            <a:r>
              <a:rPr lang="tr-TR" b="1" i="0" u="none" strike="noStrike" dirty="0" smtClean="0">
                <a:solidFill>
                  <a:srgbClr val="008000"/>
                </a:solidFill>
                <a:effectLst/>
                <a:latin typeface="inherit"/>
                <a:hlinkClick r:id="rId2"/>
              </a:rPr>
              <a:t>yem bitkisi</a:t>
            </a:r>
            <a:r>
              <a:rPr lang="tr-TR" b="0" i="0" dirty="0" smtClean="0">
                <a:solidFill>
                  <a:srgbClr val="2C2C2C"/>
                </a:solidFill>
                <a:effectLst/>
                <a:latin typeface="PT Sans"/>
              </a:rPr>
              <a:t> olan Sorgum  Sudan Otu; yeşil yem, dane yem ve silo yemi olarak kullanılabilmektedir. </a:t>
            </a:r>
          </a:p>
          <a:p>
            <a:pPr algn="just"/>
            <a:endParaRPr lang="tr-TR" dirty="0">
              <a:solidFill>
                <a:srgbClr val="2C2C2C"/>
              </a:solidFill>
              <a:latin typeface="PT Sans"/>
            </a:endParaRPr>
          </a:p>
          <a:p>
            <a:pPr algn="just"/>
            <a:r>
              <a:rPr lang="tr-TR" b="0" i="1" smtClean="0">
                <a:solidFill>
                  <a:schemeClr val="accent1">
                    <a:lumMod val="50000"/>
                  </a:schemeClr>
                </a:solidFill>
                <a:effectLst/>
                <a:latin typeface="PT Sans"/>
              </a:rPr>
              <a:t>***Sulama </a:t>
            </a:r>
            <a:r>
              <a:rPr lang="tr-TR" b="0" i="1" dirty="0" smtClean="0">
                <a:solidFill>
                  <a:schemeClr val="accent1">
                    <a:lumMod val="50000"/>
                  </a:schemeClr>
                </a:solidFill>
                <a:effectLst/>
                <a:latin typeface="PT Sans"/>
              </a:rPr>
              <a:t>imkanının kısıtlı olduğu yerlerde mısırdan daha tatmin edici verimler sağlayabilir. </a:t>
            </a:r>
          </a:p>
          <a:p>
            <a:pPr algn="just"/>
            <a:endParaRPr lang="tr-TR" dirty="0">
              <a:solidFill>
                <a:srgbClr val="2C2C2C"/>
              </a:solidFill>
              <a:latin typeface="PT Sans"/>
            </a:endParaRPr>
          </a:p>
          <a:p>
            <a:pPr algn="just"/>
            <a:r>
              <a:rPr lang="tr-TR" b="0" i="0" dirty="0" smtClean="0">
                <a:solidFill>
                  <a:srgbClr val="2C2C2C"/>
                </a:solidFill>
                <a:effectLst/>
                <a:latin typeface="PT Sans"/>
              </a:rPr>
              <a:t>Ülkemizde birinci (Ana ürün) ya da ikinci ürün olarak yetiştirilebilmektedir. Sorgum  Sudan Otu, uygun koşullarda yetiştiriciliği yapılırsa yılda 6 – 7 kez biçilebilir (Bölgelere göre biçim sayısı değişir) ve  toplamda dekar başına 8 – 10 ton arası yeşil ot verimi verebilmektedir.</a:t>
            </a:r>
          </a:p>
        </p:txBody>
      </p:sp>
      <p:pic>
        <p:nvPicPr>
          <p:cNvPr id="5" name="Resim 4"/>
          <p:cNvPicPr>
            <a:picLocks noChangeAspect="1"/>
          </p:cNvPicPr>
          <p:nvPr/>
        </p:nvPicPr>
        <p:blipFill>
          <a:blip r:embed="rId3"/>
          <a:stretch>
            <a:fillRect/>
          </a:stretch>
        </p:blipFill>
        <p:spPr>
          <a:xfrm>
            <a:off x="7838090" y="0"/>
            <a:ext cx="4353910" cy="2961299"/>
          </a:xfrm>
          <a:prstGeom prst="rect">
            <a:avLst/>
          </a:prstGeom>
        </p:spPr>
      </p:pic>
      <p:sp>
        <p:nvSpPr>
          <p:cNvPr id="6" name="Dikdörtgen 5"/>
          <p:cNvSpPr/>
          <p:nvPr/>
        </p:nvSpPr>
        <p:spPr>
          <a:xfrm>
            <a:off x="430925" y="375976"/>
            <a:ext cx="6915806" cy="2862322"/>
          </a:xfrm>
          <a:prstGeom prst="rect">
            <a:avLst/>
          </a:prstGeom>
        </p:spPr>
        <p:txBody>
          <a:bodyPr wrap="square">
            <a:spAutoFit/>
          </a:bodyPr>
          <a:lstStyle/>
          <a:p>
            <a:r>
              <a:rPr lang="tr-TR" dirty="0" smtClean="0"/>
              <a:t>Sorgum, tembel adamın </a:t>
            </a:r>
            <a:r>
              <a:rPr lang="tr-TR" i="1" dirty="0" smtClean="0"/>
              <a:t>mahsulü</a:t>
            </a:r>
            <a:r>
              <a:rPr lang="tr-TR" dirty="0" smtClean="0"/>
              <a:t> olarak anılır. Bu, herhangi birinin çalışma etiğinin bir yansıması değildir. Herhangi bir sebeple ilk ekilen mahsulde bir sıkıntı doğarsa hemen sorgumlar ile kayıp belli oranda telafi edilebilir. </a:t>
            </a:r>
          </a:p>
          <a:p>
            <a:endParaRPr lang="tr-TR" dirty="0" smtClean="0"/>
          </a:p>
          <a:p>
            <a:r>
              <a:rPr lang="tr-TR" dirty="0"/>
              <a:t>Özellikle </a:t>
            </a:r>
            <a:r>
              <a:rPr lang="tr-TR" dirty="0" smtClean="0"/>
              <a:t>kurak bölgelerde sulama imkanı da kısıtlı ise rakibi yoktur. </a:t>
            </a:r>
            <a:r>
              <a:rPr lang="tr-TR" dirty="0" smtClean="0"/>
              <a:t>İyi </a:t>
            </a:r>
            <a:r>
              <a:rPr lang="tr-TR" dirty="0"/>
              <a:t>bir yaz merasıdır ve özellikle kuraklık yıllarında </a:t>
            </a:r>
            <a:r>
              <a:rPr lang="tr-TR" dirty="0" smtClean="0"/>
              <a:t>diğer bitkilere oranla daha tatmin edici verim sağlar. </a:t>
            </a:r>
            <a:r>
              <a:rPr lang="tr-TR" dirty="0"/>
              <a:t>Marjinal topraklarda iyi </a:t>
            </a:r>
            <a:r>
              <a:rPr lang="tr-TR" dirty="0" smtClean="0"/>
              <a:t>yetişir.</a:t>
            </a:r>
          </a:p>
          <a:p>
            <a:endParaRPr lang="tr-TR" dirty="0"/>
          </a:p>
          <a:p>
            <a:r>
              <a:rPr lang="tr-TR" dirty="0" smtClean="0"/>
              <a:t>***1 Sığırın bir yıllık yemini 1 da’ </a:t>
            </a:r>
            <a:r>
              <a:rPr lang="tr-TR" dirty="0" err="1" smtClean="0"/>
              <a:t>lık</a:t>
            </a:r>
            <a:r>
              <a:rPr lang="tr-TR" dirty="0" smtClean="0"/>
              <a:t> alandan sağlayabilir. </a:t>
            </a:r>
            <a:r>
              <a:rPr lang="tr-TR" dirty="0"/>
              <a:t> </a:t>
            </a:r>
            <a:endParaRPr lang="tr-TR" dirty="0" smtClean="0"/>
          </a:p>
        </p:txBody>
      </p:sp>
    </p:spTree>
    <p:extLst>
      <p:ext uri="{BB962C8B-B14F-4D97-AF65-F5344CB8AC3E}">
        <p14:creationId xmlns:p14="http://schemas.microsoft.com/office/powerpoint/2010/main" val="2191989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pPr fontAlgn="base"/>
            <a:r>
              <a:rPr lang="tr-TR" b="1" dirty="0"/>
              <a:t>Toprak Hazırlığı</a:t>
            </a:r>
          </a:p>
          <a:p>
            <a:pPr marL="0" indent="0" algn="just" fontAlgn="base">
              <a:buNone/>
            </a:pPr>
            <a:r>
              <a:rPr lang="tr-TR" dirty="0"/>
              <a:t>Toprak istekleri genel olarak </a:t>
            </a:r>
            <a:r>
              <a:rPr lang="tr-TR" b="1" dirty="0">
                <a:hlinkClick r:id="rId2"/>
              </a:rPr>
              <a:t>mısır</a:t>
            </a:r>
            <a:r>
              <a:rPr lang="tr-TR" dirty="0"/>
              <a:t> bitkisine benzemektedir. Bitki şekil olarak da mısır bitkisine benzemektedir. </a:t>
            </a:r>
            <a:endParaRPr lang="tr-TR" dirty="0" smtClean="0"/>
          </a:p>
          <a:p>
            <a:pPr marL="0" indent="0" algn="just" fontAlgn="base">
              <a:buNone/>
            </a:pPr>
            <a:r>
              <a:rPr lang="tr-TR" dirty="0" smtClean="0"/>
              <a:t>Genel </a:t>
            </a:r>
            <a:r>
              <a:rPr lang="tr-TR" dirty="0"/>
              <a:t>olarak toprak yapısında seçici olmayan sorgum ve sudan otu, </a:t>
            </a:r>
            <a:r>
              <a:rPr lang="tr-TR" dirty="0" err="1"/>
              <a:t>tınlı</a:t>
            </a:r>
            <a:r>
              <a:rPr lang="tr-TR" dirty="0"/>
              <a:t> – kumlu ve iyi drenajı olan topraklarda daha güzel gelişim göstermektedir. Ürünün ekimi yapılırken toprağın iyi işlenmesi ve sıkı bir tohum yatağının bulunması önemli bir faktördür</a:t>
            </a:r>
            <a:r>
              <a:rPr lang="tr-TR" dirty="0" smtClean="0"/>
              <a:t>.</a:t>
            </a:r>
          </a:p>
          <a:p>
            <a:pPr marL="0" indent="0" algn="just" fontAlgn="base">
              <a:buNone/>
            </a:pPr>
            <a:r>
              <a:rPr lang="tr-TR" dirty="0" smtClean="0"/>
              <a:t>İkinci </a:t>
            </a:r>
            <a:r>
              <a:rPr lang="tr-TR" dirty="0"/>
              <a:t>ürün olarak ekildiğinde de tarla iyice sulandıktan sonra ve iyi bir toprak hazırlığından sonra ekim yapılmalıdır. </a:t>
            </a:r>
            <a:r>
              <a:rPr lang="tr-TR" dirty="0" smtClean="0"/>
              <a:t>Sorgum, sudan otu ve bunların melezleri (</a:t>
            </a:r>
            <a:r>
              <a:rPr lang="tr-TR" dirty="0" err="1" smtClean="0"/>
              <a:t>sorgumxsudan</a:t>
            </a:r>
            <a:r>
              <a:rPr lang="tr-TR" dirty="0" smtClean="0"/>
              <a:t> otu) tuzlu </a:t>
            </a:r>
            <a:r>
              <a:rPr lang="tr-TR" dirty="0"/>
              <a:t>ve alkali topraklara da dayanıklılık göstermektedir.</a:t>
            </a:r>
          </a:p>
          <a:p>
            <a:endParaRPr lang="tr-TR" dirty="0"/>
          </a:p>
        </p:txBody>
      </p:sp>
      <p:pic>
        <p:nvPicPr>
          <p:cNvPr id="2050" name="Picture 2" descr="Multi Cut - Arrow Se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0941" y="166797"/>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86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5488" y="268224"/>
            <a:ext cx="10878312" cy="5908739"/>
          </a:xfrm>
        </p:spPr>
        <p:txBody>
          <a:bodyPr>
            <a:normAutofit/>
          </a:bodyPr>
          <a:lstStyle/>
          <a:p>
            <a:pPr marL="0" indent="0" fontAlgn="base">
              <a:buNone/>
            </a:pPr>
            <a:endParaRPr lang="tr-TR" dirty="0" smtClean="0"/>
          </a:p>
          <a:p>
            <a:pPr marL="0" indent="0" fontAlgn="base">
              <a:buNone/>
            </a:pPr>
            <a:r>
              <a:rPr lang="tr-TR" b="1" dirty="0" smtClean="0"/>
              <a:t>Sorgum Sudan Otu Yetiştiriciliğinde Gübreleme</a:t>
            </a:r>
          </a:p>
          <a:p>
            <a:pPr marL="0" indent="0" algn="just" fontAlgn="base">
              <a:buNone/>
            </a:pPr>
            <a:r>
              <a:rPr lang="tr-TR" dirty="0" smtClean="0"/>
              <a:t>Kuvvetli kök yapısına sahip olan Sorgum x sudan otu, toprak üstü aksama da sahip olduğundan topraktan aldığı besin miktarı fazladır. </a:t>
            </a:r>
          </a:p>
          <a:p>
            <a:pPr marL="0" indent="0" algn="just" fontAlgn="base">
              <a:buNone/>
            </a:pPr>
            <a:r>
              <a:rPr lang="tr-TR" dirty="0" smtClean="0"/>
              <a:t>Biçilen bir bitki olmasından dolayı biçildikten sonra yeni sürgünleri ve bol yeşil aksam oluşturması için fazla miktarda azota ihtiyacı vardır. </a:t>
            </a:r>
          </a:p>
          <a:p>
            <a:pPr marL="0" indent="0" algn="just" fontAlgn="base">
              <a:buNone/>
            </a:pPr>
            <a:r>
              <a:rPr lang="tr-TR" dirty="0" smtClean="0"/>
              <a:t>Sulama imkânı bulunan tarlalarda ekim yapılırken 5 – 7 kg/da azot, 8 – 10 kg/da fosfor ve 8 – 10 kg/da potasyum gübrelemesi yapılmalıdır. Bitkilerin boyu 40 – 50 cm uzunluğuna ulaşınca 5 – 7 kg/da azot gübrelemesi yapılmalı ve her biçim yapıldıktan sonra da 6 – 8 kg/da azot gübrelemesi yapılmalıdır.</a:t>
            </a:r>
          </a:p>
          <a:p>
            <a:endParaRPr lang="tr-TR" dirty="0"/>
          </a:p>
        </p:txBody>
      </p:sp>
    </p:spTree>
    <p:extLst>
      <p:ext uri="{BB962C8B-B14F-4D97-AF65-F5344CB8AC3E}">
        <p14:creationId xmlns:p14="http://schemas.microsoft.com/office/powerpoint/2010/main" val="3552474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7848" y="2506662"/>
            <a:ext cx="11700641" cy="4351338"/>
          </a:xfrm>
        </p:spPr>
        <p:txBody>
          <a:bodyPr>
            <a:normAutofit fontScale="92500" lnSpcReduction="10000"/>
          </a:bodyPr>
          <a:lstStyle/>
          <a:p>
            <a:pPr marL="0" indent="0" algn="just" fontAlgn="base">
              <a:buNone/>
            </a:pPr>
            <a:endParaRPr lang="tr-TR" b="1" dirty="0" smtClean="0"/>
          </a:p>
          <a:p>
            <a:pPr marL="0" indent="0" algn="just" fontAlgn="base">
              <a:buNone/>
            </a:pPr>
            <a:endParaRPr lang="tr-TR" b="1" dirty="0" smtClean="0"/>
          </a:p>
          <a:p>
            <a:pPr marL="0" indent="0" algn="just" fontAlgn="base">
              <a:buNone/>
            </a:pPr>
            <a:endParaRPr lang="tr-TR" b="1" dirty="0"/>
          </a:p>
          <a:p>
            <a:pPr marL="0" indent="0" algn="just" fontAlgn="base">
              <a:buNone/>
            </a:pPr>
            <a:r>
              <a:rPr lang="tr-TR" b="1" dirty="0" smtClean="0"/>
              <a:t>Sorgum </a:t>
            </a:r>
            <a:r>
              <a:rPr lang="tr-TR" b="1" dirty="0"/>
              <a:t>Sudan Otu Ekim Derinliği</a:t>
            </a:r>
          </a:p>
          <a:p>
            <a:pPr marL="0" indent="0" algn="just" fontAlgn="base">
              <a:buNone/>
            </a:pPr>
            <a:r>
              <a:rPr lang="tr-TR" dirty="0"/>
              <a:t>Sorgum  Sudan Otunun tohumları çok küçük olduğundan,  derine ekim yapılmamalıdır. </a:t>
            </a:r>
            <a:endParaRPr lang="tr-TR" dirty="0" smtClean="0"/>
          </a:p>
          <a:p>
            <a:pPr marL="0" indent="0" algn="just" fontAlgn="base">
              <a:buNone/>
            </a:pPr>
            <a:endParaRPr lang="tr-TR" dirty="0"/>
          </a:p>
          <a:p>
            <a:pPr marL="0" indent="0" algn="just" fontAlgn="base">
              <a:buNone/>
            </a:pPr>
            <a:r>
              <a:rPr lang="tr-TR" dirty="0" smtClean="0"/>
              <a:t>Ekim </a:t>
            </a:r>
            <a:r>
              <a:rPr lang="tr-TR" dirty="0"/>
              <a:t>derinliği 3 – 4 cm olmalıdır. Çimlenme gücü yüksek ve ilaçlı tohum ekilmesine dikkat edilmelidir.  Serpme ekimde dekara </a:t>
            </a:r>
            <a:r>
              <a:rPr lang="tr-TR" dirty="0" smtClean="0"/>
              <a:t>4-5 </a:t>
            </a:r>
            <a:r>
              <a:rPr lang="tr-TR" dirty="0"/>
              <a:t>kg, mibzer ile ekimde ise </a:t>
            </a:r>
            <a:r>
              <a:rPr lang="tr-TR" dirty="0" smtClean="0"/>
              <a:t>toprak hazırlığı tavında yapılmış ise dekara 1.5 kg kadar tohum yeterli olmaktadır.</a:t>
            </a:r>
            <a:endParaRPr lang="tr-TR" dirty="0"/>
          </a:p>
          <a:p>
            <a:pPr algn="just"/>
            <a:endParaRPr lang="tr-TR" dirty="0"/>
          </a:p>
        </p:txBody>
      </p:sp>
      <p:pic>
        <p:nvPicPr>
          <p:cNvPr id="1026" name="Picture 2" descr="Sorgum Tohum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8438" y="0"/>
            <a:ext cx="3353562" cy="2235708"/>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rotWithShape="1">
          <a:blip r:embed="rId3"/>
          <a:srcRect l="22412" t="18390" r="30748" b="5747"/>
          <a:stretch/>
        </p:blipFill>
        <p:spPr>
          <a:xfrm>
            <a:off x="0" y="0"/>
            <a:ext cx="3791712" cy="3838236"/>
          </a:xfrm>
          <a:prstGeom prst="rect">
            <a:avLst/>
          </a:prstGeom>
        </p:spPr>
      </p:pic>
      <p:pic>
        <p:nvPicPr>
          <p:cNvPr id="5" name="Resim 4"/>
          <p:cNvPicPr>
            <a:picLocks noChangeAspect="1"/>
          </p:cNvPicPr>
          <p:nvPr/>
        </p:nvPicPr>
        <p:blipFill rotWithShape="1">
          <a:blip r:embed="rId4"/>
          <a:srcRect l="22318" t="32644" r="33046" b="3141"/>
          <a:stretch/>
        </p:blipFill>
        <p:spPr>
          <a:xfrm>
            <a:off x="4403834" y="-1"/>
            <a:ext cx="4228102" cy="3801663"/>
          </a:xfrm>
          <a:prstGeom prst="rect">
            <a:avLst/>
          </a:prstGeom>
        </p:spPr>
      </p:pic>
    </p:spTree>
    <p:extLst>
      <p:ext uri="{BB962C8B-B14F-4D97-AF65-F5344CB8AC3E}">
        <p14:creationId xmlns:p14="http://schemas.microsoft.com/office/powerpoint/2010/main" val="1545982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3400" y="609601"/>
            <a:ext cx="11170920" cy="4247317"/>
          </a:xfrm>
          <a:prstGeom prst="rect">
            <a:avLst/>
          </a:prstGeom>
        </p:spPr>
        <p:txBody>
          <a:bodyPr wrap="square">
            <a:spAutoFit/>
          </a:bodyPr>
          <a:lstStyle/>
          <a:p>
            <a:pPr fontAlgn="base"/>
            <a:r>
              <a:rPr lang="tr-TR" b="1" i="0" dirty="0" smtClean="0">
                <a:solidFill>
                  <a:srgbClr val="0000FF"/>
                </a:solidFill>
                <a:effectLst/>
                <a:latin typeface="inherit"/>
              </a:rPr>
              <a:t>Ekim Zamanı ve Şekli</a:t>
            </a:r>
          </a:p>
          <a:p>
            <a:pPr fontAlgn="base"/>
            <a:endParaRPr lang="tr-TR" b="1" i="0" dirty="0" smtClean="0">
              <a:solidFill>
                <a:srgbClr val="2C2C2C"/>
              </a:solidFill>
              <a:effectLst/>
              <a:latin typeface="PT Sans"/>
            </a:endParaRPr>
          </a:p>
          <a:p>
            <a:pPr fontAlgn="base"/>
            <a:r>
              <a:rPr lang="tr-TR" b="0" i="0" dirty="0" smtClean="0">
                <a:solidFill>
                  <a:srgbClr val="2C2C2C"/>
                </a:solidFill>
                <a:effectLst/>
                <a:latin typeface="PT Sans"/>
              </a:rPr>
              <a:t>Sorgum x sudan otunun tohumlarının çimlenmesi için gereken toprak sıcaklığı 10 – 12 °</a:t>
            </a:r>
            <a:r>
              <a:rPr lang="tr-TR" b="0" i="0" dirty="0" smtClean="0">
                <a:solidFill>
                  <a:srgbClr val="2C2C2C"/>
                </a:solidFill>
                <a:effectLst/>
                <a:latin typeface="PT Sans"/>
              </a:rPr>
              <a:t>C’dir</a:t>
            </a:r>
            <a:r>
              <a:rPr lang="tr-TR" b="0" i="0" dirty="0" smtClean="0">
                <a:solidFill>
                  <a:srgbClr val="2C2C2C"/>
                </a:solidFill>
                <a:effectLst/>
                <a:latin typeface="PT Sans"/>
              </a:rPr>
              <a:t>. </a:t>
            </a:r>
          </a:p>
          <a:p>
            <a:pPr fontAlgn="base"/>
            <a:r>
              <a:rPr lang="tr-TR" b="0" i="0" dirty="0" smtClean="0">
                <a:solidFill>
                  <a:srgbClr val="2C2C2C"/>
                </a:solidFill>
                <a:effectLst/>
                <a:latin typeface="PT Sans"/>
              </a:rPr>
              <a:t>Bu sıcaklıkların altındaki değerlerde çıkışların azaldığı görülmektedir. </a:t>
            </a:r>
          </a:p>
          <a:p>
            <a:pPr fontAlgn="base"/>
            <a:endParaRPr lang="tr-TR" dirty="0">
              <a:solidFill>
                <a:srgbClr val="2C2C2C"/>
              </a:solidFill>
              <a:latin typeface="PT Sans"/>
            </a:endParaRPr>
          </a:p>
          <a:p>
            <a:pPr fontAlgn="base"/>
            <a:r>
              <a:rPr lang="tr-TR" b="0" i="0" dirty="0" smtClean="0">
                <a:solidFill>
                  <a:srgbClr val="2C2C2C"/>
                </a:solidFill>
                <a:effectLst/>
                <a:latin typeface="PT Sans"/>
              </a:rPr>
              <a:t>Ana ürün olarak ekim zamanı mısır ekiminden 1 – 2 hafta geç olmadır. Nisan – Eylül ayları arasında en iyi gelişmeyi sağlamaktadır. </a:t>
            </a:r>
          </a:p>
          <a:p>
            <a:pPr fontAlgn="base"/>
            <a:endParaRPr lang="tr-TR" dirty="0">
              <a:solidFill>
                <a:srgbClr val="2C2C2C"/>
              </a:solidFill>
              <a:latin typeface="PT Sans"/>
            </a:endParaRPr>
          </a:p>
          <a:p>
            <a:pPr fontAlgn="base"/>
            <a:r>
              <a:rPr lang="tr-TR" b="0" i="0" dirty="0" smtClean="0">
                <a:solidFill>
                  <a:srgbClr val="2C2C2C"/>
                </a:solidFill>
                <a:effectLst/>
                <a:latin typeface="PT Sans"/>
              </a:rPr>
              <a:t>Mibzerle ekim önerilmektedir. Bunun sebebi ise yabancı ot kontrolü, gübreleme, sulama gibi işlemelerin kolay bir şekilde yapılmasını sağlamaktadır. </a:t>
            </a:r>
          </a:p>
          <a:p>
            <a:pPr fontAlgn="base"/>
            <a:endParaRPr lang="tr-TR" dirty="0">
              <a:solidFill>
                <a:srgbClr val="2C2C2C"/>
              </a:solidFill>
              <a:latin typeface="PT Sans"/>
            </a:endParaRPr>
          </a:p>
          <a:p>
            <a:pPr fontAlgn="base"/>
            <a:r>
              <a:rPr lang="tr-TR" b="0" i="0" dirty="0" smtClean="0">
                <a:solidFill>
                  <a:srgbClr val="2C2C2C"/>
                </a:solidFill>
                <a:effectLst/>
                <a:latin typeface="PT Sans"/>
              </a:rPr>
              <a:t>Sulama yapılamayan tarlalarda sıra arası mesafe 45 – 65 cm, sıra üzeri mesafe ise 4 – 7 cm olmadır. Sulama imkânı olan tarlalarda ise sıra arası mesafe 20 cm kadar olabilir.</a:t>
            </a:r>
          </a:p>
          <a:p>
            <a:pPr fontAlgn="base"/>
            <a:endParaRPr lang="tr-TR" dirty="0">
              <a:solidFill>
                <a:srgbClr val="2C2C2C"/>
              </a:solidFill>
              <a:latin typeface="PT Sans"/>
            </a:endParaRPr>
          </a:p>
          <a:p>
            <a:pPr fontAlgn="base"/>
            <a:r>
              <a:rPr lang="tr-TR" dirty="0" smtClean="0">
                <a:solidFill>
                  <a:srgbClr val="2C2C2C"/>
                </a:solidFill>
                <a:latin typeface="PT Sans"/>
              </a:rPr>
              <a:t>Bakım işlemlerinin kolay yapılabilmesi için sıra arası 70 cm, sıra üzeri ise 4-7 cm en idealidir.</a:t>
            </a:r>
            <a:endParaRPr lang="tr-TR" b="0" i="0" dirty="0">
              <a:solidFill>
                <a:srgbClr val="2C2C2C"/>
              </a:solidFill>
              <a:effectLst/>
              <a:latin typeface="PT Sans"/>
            </a:endParaRPr>
          </a:p>
        </p:txBody>
      </p:sp>
    </p:spTree>
    <p:extLst>
      <p:ext uri="{BB962C8B-B14F-4D97-AF65-F5344CB8AC3E}">
        <p14:creationId xmlns:p14="http://schemas.microsoft.com/office/powerpoint/2010/main" val="2541549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64406" y="701040"/>
            <a:ext cx="11063714" cy="3970318"/>
          </a:xfrm>
          <a:prstGeom prst="rect">
            <a:avLst/>
          </a:prstGeom>
        </p:spPr>
        <p:txBody>
          <a:bodyPr wrap="square">
            <a:spAutoFit/>
          </a:bodyPr>
          <a:lstStyle/>
          <a:p>
            <a:pPr fontAlgn="base"/>
            <a:r>
              <a:rPr lang="tr-TR" b="1" i="0" dirty="0" smtClean="0">
                <a:solidFill>
                  <a:srgbClr val="0000FF"/>
                </a:solidFill>
                <a:effectLst/>
                <a:latin typeface="inherit"/>
              </a:rPr>
              <a:t>Biçim ve Sulama</a:t>
            </a:r>
          </a:p>
          <a:p>
            <a:pPr fontAlgn="base"/>
            <a:endParaRPr lang="tr-TR" b="1" i="0" dirty="0" smtClean="0">
              <a:solidFill>
                <a:srgbClr val="2C2C2C"/>
              </a:solidFill>
              <a:effectLst/>
              <a:latin typeface="PT Sans"/>
            </a:endParaRPr>
          </a:p>
          <a:p>
            <a:pPr algn="just" fontAlgn="base"/>
            <a:r>
              <a:rPr lang="tr-TR" b="0" i="0" dirty="0" smtClean="0">
                <a:solidFill>
                  <a:srgbClr val="2C2C2C"/>
                </a:solidFill>
                <a:effectLst/>
                <a:latin typeface="PT Sans"/>
              </a:rPr>
              <a:t>Yetiştiricilikte sulama, yüksek verim elde etmek için çok önemlidir. Sulama ile birlikte verimde önemli artışlar olmaktadır. Ürün biçildikten sonra hemen sulama yapılmalıdır. Gerektiği durumlarda biçimden önce bile sulama yapılabilmektedir.  </a:t>
            </a:r>
          </a:p>
          <a:p>
            <a:pPr algn="just" fontAlgn="base"/>
            <a:endParaRPr lang="tr-TR" dirty="0">
              <a:solidFill>
                <a:srgbClr val="2C2C2C"/>
              </a:solidFill>
              <a:latin typeface="PT Sans"/>
            </a:endParaRPr>
          </a:p>
          <a:p>
            <a:pPr algn="just" fontAlgn="base"/>
            <a:r>
              <a:rPr lang="tr-TR" b="0" i="0" dirty="0" smtClean="0">
                <a:solidFill>
                  <a:srgbClr val="2C2C2C"/>
                </a:solidFill>
                <a:effectLst/>
                <a:latin typeface="PT Sans"/>
              </a:rPr>
              <a:t>Bitkilerin boyları 100-120 cm olduğunda biçim zamanı gelmiştir. 10 cm kadar yükseklikten biçim yapılmalıdır. </a:t>
            </a:r>
          </a:p>
          <a:p>
            <a:pPr algn="just" fontAlgn="base"/>
            <a:endParaRPr lang="tr-TR" dirty="0">
              <a:solidFill>
                <a:srgbClr val="2C2C2C"/>
              </a:solidFill>
              <a:latin typeface="PT Sans"/>
            </a:endParaRPr>
          </a:p>
          <a:p>
            <a:pPr algn="just" fontAlgn="base"/>
            <a:r>
              <a:rPr lang="tr-TR" b="0" i="0" dirty="0" smtClean="0">
                <a:solidFill>
                  <a:srgbClr val="2C2C2C"/>
                </a:solidFill>
                <a:effectLst/>
                <a:latin typeface="PT Sans"/>
              </a:rPr>
              <a:t>Ürün  ekildikten 50 – 55  gün sonra biçilmektedir.  Biçim zamanı ne kadar çok gecikirse bitkideki besin miktarı ve </a:t>
            </a:r>
            <a:r>
              <a:rPr lang="tr-TR" b="0" i="0" dirty="0" err="1" smtClean="0">
                <a:solidFill>
                  <a:srgbClr val="2C2C2C"/>
                </a:solidFill>
                <a:effectLst/>
                <a:latin typeface="PT Sans"/>
              </a:rPr>
              <a:t>sindirilebilirlik</a:t>
            </a:r>
            <a:r>
              <a:rPr lang="tr-TR" b="0" i="0" dirty="0" smtClean="0">
                <a:solidFill>
                  <a:srgbClr val="2C2C2C"/>
                </a:solidFill>
                <a:effectLst/>
                <a:latin typeface="PT Sans"/>
              </a:rPr>
              <a:t> düzeyi </a:t>
            </a:r>
            <a:r>
              <a:rPr lang="tr-TR" dirty="0" smtClean="0">
                <a:solidFill>
                  <a:srgbClr val="2C2C2C"/>
                </a:solidFill>
                <a:latin typeface="PT Sans"/>
              </a:rPr>
              <a:t>de </a:t>
            </a:r>
            <a:r>
              <a:rPr lang="tr-TR" b="0" i="0" dirty="0" smtClean="0">
                <a:solidFill>
                  <a:srgbClr val="2C2C2C"/>
                </a:solidFill>
                <a:effectLst/>
                <a:latin typeface="PT Sans"/>
              </a:rPr>
              <a:t>o kadar azalmaktadır. </a:t>
            </a:r>
          </a:p>
          <a:p>
            <a:pPr algn="just" fontAlgn="base"/>
            <a:endParaRPr lang="tr-TR" dirty="0">
              <a:solidFill>
                <a:srgbClr val="2C2C2C"/>
              </a:solidFill>
              <a:latin typeface="PT Sans"/>
            </a:endParaRPr>
          </a:p>
          <a:p>
            <a:pPr algn="just" fontAlgn="base"/>
            <a:r>
              <a:rPr lang="tr-TR" b="0" i="0" dirty="0" smtClean="0">
                <a:solidFill>
                  <a:srgbClr val="2C2C2C"/>
                </a:solidFill>
                <a:effectLst/>
                <a:latin typeface="PT Sans"/>
              </a:rPr>
              <a:t>Kın içerisinde salkımları çıkmaya başladığı dönem en uygun biçim dönemidir. </a:t>
            </a:r>
          </a:p>
          <a:p>
            <a:pPr fontAlgn="base"/>
            <a:endParaRPr lang="tr-TR" dirty="0">
              <a:solidFill>
                <a:srgbClr val="2C2C2C"/>
              </a:solidFill>
              <a:latin typeface="PT Sans"/>
            </a:endParaRPr>
          </a:p>
        </p:txBody>
      </p:sp>
    </p:spTree>
    <p:extLst>
      <p:ext uri="{BB962C8B-B14F-4D97-AF65-F5344CB8AC3E}">
        <p14:creationId xmlns:p14="http://schemas.microsoft.com/office/powerpoint/2010/main" val="1174575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11918730" cy="4800108"/>
          </a:xfrm>
        </p:spPr>
        <p:txBody>
          <a:bodyPr>
            <a:normAutofit lnSpcReduction="10000"/>
          </a:bodyPr>
          <a:lstStyle/>
          <a:p>
            <a:pPr marL="0" indent="0" algn="just">
              <a:buNone/>
            </a:pPr>
            <a:r>
              <a:rPr lang="tr-TR" dirty="0"/>
              <a:t>Bitkinin sapları kalın bir yapıda olduğundan dolayı kuruması zordur. Sapın kurumasını beklediğimiz zaman yapraklar saptan erken kuruyarak dökülecek ve buda bitkideki besin miktarını önemli ölçüde düşürecektir.  Bu sebeplerden dolayı ürün yeşil olarak ya da silaj olarak kullanılmalıdır.  </a:t>
            </a:r>
            <a:endParaRPr lang="tr-TR" dirty="0" smtClean="0"/>
          </a:p>
          <a:p>
            <a:pPr marL="0" indent="0" algn="just">
              <a:buNone/>
            </a:pPr>
            <a:r>
              <a:rPr lang="tr-TR" dirty="0" smtClean="0"/>
              <a:t>Silaj </a:t>
            </a:r>
            <a:r>
              <a:rPr lang="tr-TR" dirty="0"/>
              <a:t>olarak kullanılan sorgum ve sudan otunun en uygun biçim zamanı ise süt olum zamanıdır.  </a:t>
            </a:r>
            <a:endParaRPr lang="tr-TR" dirty="0" smtClean="0"/>
          </a:p>
          <a:p>
            <a:pPr marL="0" indent="0" algn="just">
              <a:buNone/>
            </a:pPr>
            <a:r>
              <a:rPr lang="tr-TR" dirty="0" smtClean="0"/>
              <a:t>Bu </a:t>
            </a:r>
            <a:r>
              <a:rPr lang="tr-TR" dirty="0"/>
              <a:t>şekilde zehir etkisi de </a:t>
            </a:r>
            <a:r>
              <a:rPr lang="tr-TR" dirty="0" smtClean="0"/>
              <a:t>görülmemektedir. Bitki</a:t>
            </a:r>
            <a:r>
              <a:rPr lang="tr-TR" dirty="0"/>
              <a:t>  50-60 cm boyunda olana kadar HCN (Hidrosiyanik Asit) oranı artmaktadır. Sonrasında azalma eğilimi göstererek 100 cm boyunda ise zehir etkisi önemini yitirmektedir. </a:t>
            </a:r>
            <a:endParaRPr lang="tr-TR" dirty="0" smtClean="0"/>
          </a:p>
          <a:p>
            <a:pPr marL="0" indent="0" algn="just">
              <a:buNone/>
            </a:pPr>
            <a:r>
              <a:rPr lang="tr-TR" b="1" dirty="0" smtClean="0"/>
              <a:t>Bu </a:t>
            </a:r>
            <a:r>
              <a:rPr lang="tr-TR" b="1" dirty="0"/>
              <a:t>durumdan dolayı </a:t>
            </a:r>
            <a:r>
              <a:rPr lang="tr-TR" b="1" dirty="0" smtClean="0"/>
              <a:t>boy olarak en az 60 </a:t>
            </a:r>
            <a:r>
              <a:rPr lang="tr-TR" b="1" dirty="0"/>
              <a:t>cm olmadan bitki biçilmemeli ve hayvan otlatma yapılmamalıdır</a:t>
            </a:r>
            <a:r>
              <a:rPr lang="tr-TR" b="1" dirty="0" smtClean="0"/>
              <a:t>. Garantili olması için otlatmada 1 m boy beklenilmelidir.</a:t>
            </a:r>
            <a:endParaRPr lang="tr-TR" dirty="0"/>
          </a:p>
        </p:txBody>
      </p:sp>
      <p:pic>
        <p:nvPicPr>
          <p:cNvPr id="4" name="Resim 3"/>
          <p:cNvPicPr>
            <a:picLocks noChangeAspect="1"/>
          </p:cNvPicPr>
          <p:nvPr/>
        </p:nvPicPr>
        <p:blipFill>
          <a:blip r:embed="rId2"/>
          <a:stretch>
            <a:fillRect/>
          </a:stretch>
        </p:blipFill>
        <p:spPr>
          <a:xfrm>
            <a:off x="8814816" y="4615770"/>
            <a:ext cx="3377184" cy="2242229"/>
          </a:xfrm>
          <a:prstGeom prst="rect">
            <a:avLst/>
          </a:prstGeom>
        </p:spPr>
      </p:pic>
    </p:spTree>
    <p:extLst>
      <p:ext uri="{BB962C8B-B14F-4D97-AF65-F5344CB8AC3E}">
        <p14:creationId xmlns:p14="http://schemas.microsoft.com/office/powerpoint/2010/main" val="1437689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77952" y="390144"/>
            <a:ext cx="10975848" cy="5786817"/>
          </a:xfrm>
        </p:spPr>
        <p:txBody>
          <a:bodyPr/>
          <a:lstStyle/>
          <a:p>
            <a:r>
              <a:rPr lang="tr-TR" dirty="0" smtClean="0"/>
              <a:t>Silaj yapımı için bitkinin süt olum döneminde hasadı yapılmalıdır. </a:t>
            </a:r>
          </a:p>
          <a:p>
            <a:endParaRPr lang="tr-TR" dirty="0"/>
          </a:p>
        </p:txBody>
      </p:sp>
      <p:pic>
        <p:nvPicPr>
          <p:cNvPr id="4" name="Resim 3"/>
          <p:cNvPicPr>
            <a:picLocks noChangeAspect="1"/>
          </p:cNvPicPr>
          <p:nvPr/>
        </p:nvPicPr>
        <p:blipFill>
          <a:blip r:embed="rId2"/>
          <a:stretch>
            <a:fillRect/>
          </a:stretch>
        </p:blipFill>
        <p:spPr>
          <a:xfrm>
            <a:off x="838200" y="2505073"/>
            <a:ext cx="4272102" cy="3671889"/>
          </a:xfrm>
          <a:prstGeom prst="rect">
            <a:avLst/>
          </a:prstGeom>
        </p:spPr>
      </p:pic>
      <p:pic>
        <p:nvPicPr>
          <p:cNvPr id="5" name="Resim 4"/>
          <p:cNvPicPr>
            <a:picLocks noChangeAspect="1"/>
          </p:cNvPicPr>
          <p:nvPr/>
        </p:nvPicPr>
        <p:blipFill>
          <a:blip r:embed="rId3"/>
          <a:stretch>
            <a:fillRect/>
          </a:stretch>
        </p:blipFill>
        <p:spPr>
          <a:xfrm>
            <a:off x="5459919" y="2505072"/>
            <a:ext cx="4902161" cy="3671889"/>
          </a:xfrm>
          <a:prstGeom prst="rect">
            <a:avLst/>
          </a:prstGeom>
        </p:spPr>
      </p:pic>
    </p:spTree>
    <p:extLst>
      <p:ext uri="{BB962C8B-B14F-4D97-AF65-F5344CB8AC3E}">
        <p14:creationId xmlns:p14="http://schemas.microsoft.com/office/powerpoint/2010/main" val="720588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p:cNvPicPr>
            <a:picLocks noGrp="1" noChangeAspect="1"/>
          </p:cNvPicPr>
          <p:nvPr>
            <p:ph idx="1"/>
          </p:nvPr>
        </p:nvPicPr>
        <p:blipFill>
          <a:blip r:embed="rId2"/>
          <a:stretch>
            <a:fillRect/>
          </a:stretch>
        </p:blipFill>
        <p:spPr>
          <a:xfrm>
            <a:off x="153352" y="167100"/>
            <a:ext cx="4347542" cy="2893092"/>
          </a:xfrm>
          <a:prstGeom prst="rect">
            <a:avLst/>
          </a:prstGeom>
        </p:spPr>
      </p:pic>
      <p:pic>
        <p:nvPicPr>
          <p:cNvPr id="8" name="Resim 7"/>
          <p:cNvPicPr>
            <a:picLocks noChangeAspect="1"/>
          </p:cNvPicPr>
          <p:nvPr/>
        </p:nvPicPr>
        <p:blipFill>
          <a:blip r:embed="rId3"/>
          <a:stretch>
            <a:fillRect/>
          </a:stretch>
        </p:blipFill>
        <p:spPr>
          <a:xfrm>
            <a:off x="6002577" y="167100"/>
            <a:ext cx="4675252" cy="2618141"/>
          </a:xfrm>
          <a:prstGeom prst="rect">
            <a:avLst/>
          </a:prstGeom>
        </p:spPr>
      </p:pic>
      <p:pic>
        <p:nvPicPr>
          <p:cNvPr id="1032" name="Picture 8" descr="Harga Pabrik Silase Packing Mesin - Buy Silase Kemasan Mesin Product on  Alibaba.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352" y="3023616"/>
            <a:ext cx="3793808" cy="3793808"/>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p:cNvPicPr>
            <a:picLocks noChangeAspect="1"/>
          </p:cNvPicPr>
          <p:nvPr/>
        </p:nvPicPr>
        <p:blipFill rotWithShape="1">
          <a:blip r:embed="rId5"/>
          <a:srcRect t="11563" b="13085"/>
          <a:stretch/>
        </p:blipFill>
        <p:spPr>
          <a:xfrm>
            <a:off x="3947160" y="3060192"/>
            <a:ext cx="5093295" cy="2874740"/>
          </a:xfrm>
          <a:prstGeom prst="rect">
            <a:avLst/>
          </a:prstGeom>
        </p:spPr>
      </p:pic>
      <p:sp>
        <p:nvSpPr>
          <p:cNvPr id="4" name="Metin kutusu 3"/>
          <p:cNvSpPr txBox="1"/>
          <p:nvPr/>
        </p:nvSpPr>
        <p:spPr>
          <a:xfrm>
            <a:off x="9040455" y="3060192"/>
            <a:ext cx="2668068" cy="2585323"/>
          </a:xfrm>
          <a:prstGeom prst="rect">
            <a:avLst/>
          </a:prstGeom>
          <a:noFill/>
        </p:spPr>
        <p:txBody>
          <a:bodyPr wrap="square" rtlCol="0">
            <a:spAutoFit/>
          </a:bodyPr>
          <a:lstStyle/>
          <a:p>
            <a:pPr algn="just"/>
            <a:r>
              <a:rPr lang="tr-TR" dirty="0" smtClean="0"/>
              <a:t>Malzemeyi 15-20 cm kalınlığında dökerek serelim ve behemehal traktörle çiğneyelim. </a:t>
            </a:r>
          </a:p>
          <a:p>
            <a:pPr algn="just"/>
            <a:r>
              <a:rPr lang="tr-TR" dirty="0" smtClean="0"/>
              <a:t>50-60 cm kalınlıkta toptan dökelim sonra çiğneyelim hepsini birden dersek olmaz. Hava kalır silajımız küflenir!</a:t>
            </a:r>
            <a:endParaRPr lang="tr-TR" dirty="0"/>
          </a:p>
        </p:txBody>
      </p:sp>
    </p:spTree>
    <p:extLst>
      <p:ext uri="{BB962C8B-B14F-4D97-AF65-F5344CB8AC3E}">
        <p14:creationId xmlns:p14="http://schemas.microsoft.com/office/powerpoint/2010/main" val="102157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2"/>
          <a:srcRect l="1110" t="49317" r="67813" b="21748"/>
          <a:stretch/>
        </p:blipFill>
        <p:spPr>
          <a:xfrm>
            <a:off x="4639352" y="134111"/>
            <a:ext cx="7321336" cy="4157473"/>
          </a:xfrm>
          <a:prstGeom prst="rect">
            <a:avLst/>
          </a:prstGeom>
        </p:spPr>
      </p:pic>
      <p:pic>
        <p:nvPicPr>
          <p:cNvPr id="8" name="Resim 7"/>
          <p:cNvPicPr>
            <a:picLocks noChangeAspect="1"/>
          </p:cNvPicPr>
          <p:nvPr/>
        </p:nvPicPr>
        <p:blipFill rotWithShape="1">
          <a:blip r:embed="rId3"/>
          <a:srcRect l="54890" t="15643" r="6444" b="-89"/>
          <a:stretch/>
        </p:blipFill>
        <p:spPr>
          <a:xfrm>
            <a:off x="0" y="-1"/>
            <a:ext cx="4358936" cy="5949697"/>
          </a:xfrm>
          <a:prstGeom prst="rect">
            <a:avLst/>
          </a:prstGeom>
        </p:spPr>
      </p:pic>
      <p:sp>
        <p:nvSpPr>
          <p:cNvPr id="3" name="Metin kutusu 2"/>
          <p:cNvSpPr txBox="1"/>
          <p:nvPr/>
        </p:nvSpPr>
        <p:spPr>
          <a:xfrm>
            <a:off x="5129048" y="4435366"/>
            <a:ext cx="5339255" cy="646331"/>
          </a:xfrm>
          <a:prstGeom prst="rect">
            <a:avLst/>
          </a:prstGeom>
          <a:noFill/>
        </p:spPr>
        <p:txBody>
          <a:bodyPr wrap="square" rtlCol="0">
            <a:spAutoFit/>
          </a:bodyPr>
          <a:lstStyle/>
          <a:p>
            <a:r>
              <a:rPr lang="tr-TR" dirty="0" smtClean="0"/>
              <a:t>Son zamanlarda popüler olmaya başlayan sorgum türlerinden!</a:t>
            </a:r>
            <a:endParaRPr lang="tr-TR" dirty="0"/>
          </a:p>
        </p:txBody>
      </p:sp>
    </p:spTree>
    <p:extLst>
      <p:ext uri="{BB962C8B-B14F-4D97-AF65-F5344CB8AC3E}">
        <p14:creationId xmlns:p14="http://schemas.microsoft.com/office/powerpoint/2010/main" val="89415714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324</Words>
  <Application>Microsoft Office PowerPoint</Application>
  <PresentationFormat>Geniş ekran</PresentationFormat>
  <Paragraphs>59</Paragraphs>
  <Slides>11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11</vt:i4>
      </vt:variant>
    </vt:vector>
  </HeadingPairs>
  <TitlesOfParts>
    <vt:vector size="17" baseType="lpstr">
      <vt:lpstr>Arial</vt:lpstr>
      <vt:lpstr>Calibri</vt:lpstr>
      <vt:lpstr>Calibri Light</vt:lpstr>
      <vt:lpstr>inherit</vt:lpstr>
      <vt:lpstr>PT Sans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Windows Kullanıcısı</cp:lastModifiedBy>
  <cp:revision>31</cp:revision>
  <dcterms:created xsi:type="dcterms:W3CDTF">2020-11-28T15:56:05Z</dcterms:created>
  <dcterms:modified xsi:type="dcterms:W3CDTF">2020-12-17T20:05:58Z</dcterms:modified>
</cp:coreProperties>
</file>