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9"/>
  </p:notesMasterIdLst>
  <p:sldIdLst>
    <p:sldId id="256" r:id="rId5"/>
    <p:sldId id="257" r:id="rId6"/>
    <p:sldId id="258" r:id="rId7"/>
    <p:sldId id="293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90" r:id="rId19"/>
    <p:sldId id="291" r:id="rId20"/>
    <p:sldId id="292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2" r:id="rId34"/>
    <p:sldId id="283" r:id="rId35"/>
    <p:sldId id="284" r:id="rId36"/>
    <p:sldId id="285" r:id="rId37"/>
    <p:sldId id="286" r:id="rId38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lastRow>
    <a:fir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EEF1"/>
          </a:solidFill>
        </a:fill>
      </a:tcStyle>
    </a:wholeTbl>
    <a:band2H>
      <a:tcTxStyle/>
      <a:tcStyle>
        <a:tcBdr/>
        <a:fill>
          <a:solidFill>
            <a:srgbClr val="E6F6F8"/>
          </a:solidFill>
        </a:fill>
      </a:tcStyle>
    </a:band2H>
    <a:firstCol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firstCol>
    <a:la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lastRow>
    <a:fir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0E9CE"/>
          </a:solidFill>
        </a:fill>
      </a:tcStyle>
    </a:wholeTbl>
    <a:band2H>
      <a:tcTxStyle/>
      <a:tcStyle>
        <a:tcBdr/>
        <a:fill>
          <a:solidFill>
            <a:srgbClr val="F0F4E8"/>
          </a:solidFill>
        </a:fill>
      </a:tcStyle>
    </a:band2H>
    <a:firstCol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firstCol>
    <a:la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lastRow>
    <a:fir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firstCol>
    <a:la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lastRow>
    <a:fir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508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85" d="100"/>
          <a:sy n="85" d="100"/>
        </p:scale>
        <p:origin x="10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6" name="Shape 11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862189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350996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half" idx="1"/>
          </p:nvPr>
        </p:nvSpPr>
        <p:spPr>
          <a:xfrm>
            <a:off x="1143000" y="3602037"/>
            <a:ext cx="6858000" cy="325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623887" y="0"/>
            <a:ext cx="7886701" cy="4562476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sz="half" idx="1"/>
          </p:nvPr>
        </p:nvSpPr>
        <p:spPr>
          <a:xfrm>
            <a:off x="623887" y="4589464"/>
            <a:ext cx="7886701" cy="2268536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503237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629841" y="1681163"/>
            <a:ext cx="3868341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xfrm>
            <a:off x="629841" y="0"/>
            <a:ext cx="2949178" cy="2057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2" name="Shape 72"/>
          <p:cNvSpPr>
            <a:spLocks noGrp="1"/>
          </p:cNvSpPr>
          <p:nvPr>
            <p:ph type="body" idx="1"/>
          </p:nvPr>
        </p:nvSpPr>
        <p:spPr>
          <a:xfrm>
            <a:off x="3887391" y="987425"/>
            <a:ext cx="4629151" cy="587057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3" name="Shape 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title"/>
          </p:nvPr>
        </p:nvSpPr>
        <p:spPr>
          <a:xfrm>
            <a:off x="629841" y="0"/>
            <a:ext cx="2949178" cy="2057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1" name="Shape 81"/>
          <p:cNvSpPr>
            <a:spLocks noGrp="1"/>
          </p:cNvSpPr>
          <p:nvPr>
            <p:ph type="body" sz="half" idx="1"/>
          </p:nvPr>
        </p:nvSpPr>
        <p:spPr>
          <a:xfrm>
            <a:off x="629841" y="2057400"/>
            <a:ext cx="2949178" cy="480060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" name="Shape 8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0" name="Shape 9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1" name="Shape 9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/>
          </p:cNvSpPr>
          <p:nvPr>
            <p:ph type="title"/>
          </p:nvPr>
        </p:nvSpPr>
        <p:spPr>
          <a:xfrm>
            <a:off x="6543675" y="0"/>
            <a:ext cx="1971675" cy="654208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9" name="Shape 99"/>
          <p:cNvSpPr>
            <a:spLocks noGrp="1"/>
          </p:cNvSpPr>
          <p:nvPr>
            <p:ph type="body" idx="1"/>
          </p:nvPr>
        </p:nvSpPr>
        <p:spPr>
          <a:xfrm>
            <a:off x="628650" y="365125"/>
            <a:ext cx="5800725" cy="649287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" name="Shape 10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8" name="Shape 108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3900489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" name="Shape 109"/>
          <p:cNvSpPr>
            <a:spLocks noGrp="1"/>
          </p:cNvSpPr>
          <p:nvPr>
            <p:ph type="sldNum" sz="quarter" idx="2"/>
          </p:nvPr>
        </p:nvSpPr>
        <p:spPr>
          <a:xfrm>
            <a:off x="6553200" y="6348730"/>
            <a:ext cx="2133600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28650" y="230190"/>
            <a:ext cx="7886700" cy="1595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5032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457950" y="6404294"/>
            <a:ext cx="20574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Trebuchet MS"/>
          <a:ea typeface="Trebuchet MS"/>
          <a:cs typeface="Trebuchet MS"/>
          <a:sym typeface="Trebuchet MS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Trebuchet MS"/>
          <a:ea typeface="Trebuchet MS"/>
          <a:cs typeface="Trebuchet MS"/>
          <a:sym typeface="Trebuchet MS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Trebuchet MS"/>
          <a:ea typeface="Trebuchet MS"/>
          <a:cs typeface="Trebuchet MS"/>
          <a:sym typeface="Trebuchet MS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Trebuchet MS"/>
          <a:ea typeface="Trebuchet MS"/>
          <a:cs typeface="Trebuchet MS"/>
          <a:sym typeface="Trebuchet MS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Trebuchet MS"/>
          <a:ea typeface="Trebuchet MS"/>
          <a:cs typeface="Trebuchet MS"/>
          <a:sym typeface="Trebuchet MS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Trebuchet MS"/>
          <a:ea typeface="Trebuchet MS"/>
          <a:cs typeface="Trebuchet MS"/>
          <a:sym typeface="Trebuchet MS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Trebuchet MS"/>
          <a:ea typeface="Trebuchet MS"/>
          <a:cs typeface="Trebuchet MS"/>
          <a:sym typeface="Trebuchet MS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Trebuchet MS"/>
          <a:ea typeface="Trebuchet MS"/>
          <a:cs typeface="Trebuchet MS"/>
          <a:sym typeface="Trebuchet MS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Trebuchet MS"/>
          <a:ea typeface="Trebuchet MS"/>
          <a:cs typeface="Trebuchet MS"/>
          <a:sym typeface="Trebuchet MS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Trebuchet MS"/>
          <a:ea typeface="Trebuchet MS"/>
          <a:cs typeface="Trebuchet MS"/>
          <a:sym typeface="Trebuchet M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Trebuchet MS"/>
          <a:ea typeface="Trebuchet MS"/>
          <a:cs typeface="Trebuchet MS"/>
          <a:sym typeface="Trebuchet MS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Trebuchet MS"/>
          <a:ea typeface="Trebuchet MS"/>
          <a:cs typeface="Trebuchet MS"/>
          <a:sym typeface="Trebuchet M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Trebuchet MS"/>
          <a:ea typeface="Trebuchet MS"/>
          <a:cs typeface="Trebuchet MS"/>
          <a:sym typeface="Trebuchet M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Trebuchet MS"/>
          <a:ea typeface="Trebuchet MS"/>
          <a:cs typeface="Trebuchet MS"/>
          <a:sym typeface="Trebuchet M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Trebuchet MS"/>
          <a:ea typeface="Trebuchet MS"/>
          <a:cs typeface="Trebuchet MS"/>
          <a:sym typeface="Trebuchet M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Trebuchet MS"/>
          <a:ea typeface="Trebuchet MS"/>
          <a:cs typeface="Trebuchet MS"/>
          <a:sym typeface="Trebuchet M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Trebuchet MS"/>
          <a:ea typeface="Trebuchet MS"/>
          <a:cs typeface="Trebuchet MS"/>
          <a:sym typeface="Trebuchet M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Trebuchet MS"/>
          <a:ea typeface="Trebuchet MS"/>
          <a:cs typeface="Trebuchet MS"/>
          <a:sym typeface="Trebuchet M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/>
          </p:cNvSpPr>
          <p:nvPr>
            <p:ph type="ctr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/>
          <a:lstStyle/>
          <a:p>
            <a:r>
              <a:t>Yeraltısuyu Modelleri</a:t>
            </a:r>
          </a:p>
        </p:txBody>
      </p:sp>
      <p:sp>
        <p:nvSpPr>
          <p:cNvPr id="119" name="Shape 119"/>
          <p:cNvSpPr>
            <a:spLocks noGrp="1"/>
          </p:cNvSpPr>
          <p:nvPr>
            <p:ph type="subTitle" sz="quarter" idx="1"/>
          </p:nvPr>
        </p:nvSpPr>
        <p:spPr>
          <a:xfrm>
            <a:off x="1143000" y="3602037"/>
            <a:ext cx="6858000" cy="1655762"/>
          </a:xfrm>
          <a:prstGeom prst="rect">
            <a:avLst/>
          </a:prstGeom>
        </p:spPr>
        <p:txBody>
          <a:bodyPr/>
          <a:lstStyle/>
          <a:p>
            <a:r>
              <a:t>Levent Tezcan</a:t>
            </a:r>
          </a:p>
          <a:p>
            <a:r>
              <a:t>Hacettepe Üniversitesi</a:t>
            </a:r>
          </a:p>
          <a:p>
            <a:r>
              <a:t>Hidrojeoloji Mühendisliği </a:t>
            </a:r>
          </a:p>
        </p:txBody>
      </p:sp>
      <p:sp>
        <p:nvSpPr>
          <p:cNvPr id="2" name="Rectangle 1"/>
          <p:cNvSpPr txBox="1"/>
          <p:nvPr/>
        </p:nvSpPr>
        <p:spPr>
          <a:xfrm>
            <a:off x="287909" y="387967"/>
            <a:ext cx="828027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accent6">
                    <a:lumMod val="20000"/>
                    <a:lumOff val="80000"/>
                  </a:schemeClr>
                </a:solidFill>
              </a:rPr>
              <a:t>SU YÖNETİMİ GENEL MÜDÜRLÜĞÜ</a:t>
            </a:r>
          </a:p>
          <a:p>
            <a:pPr algn="ctr"/>
            <a:r>
              <a:rPr lang="en-US" sz="2000">
                <a:solidFill>
                  <a:schemeClr val="accent6">
                    <a:lumMod val="20000"/>
                    <a:lumOff val="80000"/>
                  </a:schemeClr>
                </a:solidFill>
              </a:rPr>
              <a:t>ENVANTER VE ARAŞTIRMA DAİRESİ BAŞKANLIĞI</a:t>
            </a:r>
          </a:p>
          <a:p>
            <a:pPr algn="ctr"/>
            <a:r>
              <a:rPr lang="en-US" sz="2000">
                <a:solidFill>
                  <a:schemeClr val="accent6">
                    <a:lumMod val="20000"/>
                    <a:lumOff val="80000"/>
                  </a:schemeClr>
                </a:solidFill>
              </a:rPr>
              <a:t>Su Kaynaklarının Modellenmesi Konulu Hizmet İçi Eğitim Programı</a:t>
            </a:r>
          </a:p>
          <a:p>
            <a:pPr algn="ctr"/>
            <a:r>
              <a:rPr lang="en-US" sz="2000">
                <a:solidFill>
                  <a:schemeClr val="accent6">
                    <a:lumMod val="20000"/>
                    <a:lumOff val="80000"/>
                  </a:schemeClr>
                </a:solidFill>
              </a:rPr>
              <a:t>( 17-20 Kasım 2015  - Antalya)</a:t>
            </a:r>
          </a:p>
          <a:p>
            <a:pPr algn="ctr"/>
            <a:r>
              <a:rPr lang="en-US" sz="200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Model</a:t>
            </a:r>
          </a:p>
        </p:txBody>
      </p:sp>
      <p:sp>
        <p:nvSpPr>
          <p:cNvPr id="122" name="Shape 122"/>
          <p:cNvSpPr>
            <a:spLocks noGrp="1"/>
          </p:cNvSpPr>
          <p:nvPr>
            <p:ph type="body" idx="1"/>
          </p:nvPr>
        </p:nvSpPr>
        <p:spPr>
          <a:xfrm>
            <a:off x="628650" y="1929539"/>
            <a:ext cx="7886700" cy="4351339"/>
          </a:xfrm>
          <a:prstGeom prst="rect">
            <a:avLst/>
          </a:prstGeom>
        </p:spPr>
        <p:txBody>
          <a:bodyPr/>
          <a:lstStyle/>
          <a:p>
            <a:r>
              <a:t>Gerçek bir sistemin etki – tepki davranışlarını benzeştiren basitleştirilmiş hali</a:t>
            </a:r>
          </a:p>
        </p:txBody>
      </p:sp>
      <p:grpSp>
        <p:nvGrpSpPr>
          <p:cNvPr id="125" name="Group 125"/>
          <p:cNvGrpSpPr/>
          <p:nvPr/>
        </p:nvGrpSpPr>
        <p:grpSpPr>
          <a:xfrm>
            <a:off x="799872" y="3195602"/>
            <a:ext cx="7207200" cy="1143001"/>
            <a:chOff x="0" y="0"/>
            <a:chExt cx="7207199" cy="1143000"/>
          </a:xfrm>
        </p:grpSpPr>
        <p:sp>
          <p:nvSpPr>
            <p:cNvPr id="123" name="Shape 123"/>
            <p:cNvSpPr/>
            <p:nvPr/>
          </p:nvSpPr>
          <p:spPr>
            <a:xfrm>
              <a:off x="0" y="0"/>
              <a:ext cx="7207200" cy="114300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24" name="image1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7207200" cy="1143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28" name="Group 128"/>
          <p:cNvGrpSpPr/>
          <p:nvPr/>
        </p:nvGrpSpPr>
        <p:grpSpPr>
          <a:xfrm>
            <a:off x="403151" y="4720595"/>
            <a:ext cx="8000642" cy="1371601"/>
            <a:chOff x="0" y="0"/>
            <a:chExt cx="8000640" cy="1371600"/>
          </a:xfrm>
        </p:grpSpPr>
        <p:sp>
          <p:nvSpPr>
            <p:cNvPr id="126" name="Shape 126"/>
            <p:cNvSpPr/>
            <p:nvPr/>
          </p:nvSpPr>
          <p:spPr>
            <a:xfrm>
              <a:off x="0" y="0"/>
              <a:ext cx="8000641" cy="137160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27" name="image2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8000641" cy="1371600"/>
            </a:xfrm>
            <a:prstGeom prst="rect">
              <a:avLst/>
            </a:prstGeom>
            <a:ln w="38100" cap="flat">
              <a:solidFill>
                <a:srgbClr val="FFE36B"/>
              </a:solidFill>
              <a:prstDash val="solid"/>
              <a:miter lim="800000"/>
            </a:ln>
            <a:effectLst/>
          </p:spPr>
        </p:pic>
      </p:grp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/>
        </p:nvSpPr>
        <p:spPr>
          <a:xfrm>
            <a:off x="3158138" y="653142"/>
            <a:ext cx="3188875" cy="1352390"/>
          </a:xfrm>
          <a:prstGeom prst="rect">
            <a:avLst/>
          </a:prstGeom>
          <a:solidFill>
            <a:srgbClr val="FFFFFF"/>
          </a:solidFill>
          <a:ln w="44450">
            <a:solidFill>
              <a:srgbClr val="5EF0F7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1" name="Shape 131"/>
          <p:cNvSpPr/>
          <p:nvPr/>
        </p:nvSpPr>
        <p:spPr>
          <a:xfrm>
            <a:off x="1943043" y="996950"/>
            <a:ext cx="1130301" cy="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32" name="Shape 132"/>
          <p:cNvSpPr/>
          <p:nvPr/>
        </p:nvSpPr>
        <p:spPr>
          <a:xfrm>
            <a:off x="1943043" y="1149350"/>
            <a:ext cx="1130301" cy="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33" name="Shape 133"/>
          <p:cNvSpPr/>
          <p:nvPr/>
        </p:nvSpPr>
        <p:spPr>
          <a:xfrm>
            <a:off x="1943043" y="1301750"/>
            <a:ext cx="1130301" cy="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34" name="Shape 134"/>
          <p:cNvSpPr/>
          <p:nvPr/>
        </p:nvSpPr>
        <p:spPr>
          <a:xfrm>
            <a:off x="609600" y="747712"/>
            <a:ext cx="1037134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 sz="2400" b="1"/>
              <a:t>GİRDİ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sz="2400"/>
              <a:t>K, S, Q</a:t>
            </a:r>
          </a:p>
        </p:txBody>
      </p:sp>
      <p:sp>
        <p:nvSpPr>
          <p:cNvPr id="135" name="Shape 135"/>
          <p:cNvSpPr/>
          <p:nvPr/>
        </p:nvSpPr>
        <p:spPr>
          <a:xfrm>
            <a:off x="6421237" y="996950"/>
            <a:ext cx="1130301" cy="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36" name="Shape 136"/>
          <p:cNvSpPr/>
          <p:nvPr/>
        </p:nvSpPr>
        <p:spPr>
          <a:xfrm>
            <a:off x="6421237" y="1149350"/>
            <a:ext cx="1130301" cy="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37" name="Shape 137"/>
          <p:cNvSpPr/>
          <p:nvPr/>
        </p:nvSpPr>
        <p:spPr>
          <a:xfrm>
            <a:off x="6421237" y="1301750"/>
            <a:ext cx="1130301" cy="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38" name="Shape 138"/>
          <p:cNvSpPr/>
          <p:nvPr/>
        </p:nvSpPr>
        <p:spPr>
          <a:xfrm>
            <a:off x="7625761" y="735134"/>
            <a:ext cx="1029396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 sz="2400" b="1"/>
              <a:t>ÇIKTI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sz="2400"/>
              <a:t>h, C, T</a:t>
            </a:r>
          </a:p>
        </p:txBody>
      </p:sp>
      <p:sp>
        <p:nvSpPr>
          <p:cNvPr id="139" name="Shape 139"/>
          <p:cNvSpPr/>
          <p:nvPr/>
        </p:nvSpPr>
        <p:spPr>
          <a:xfrm flipH="1">
            <a:off x="2504993" y="1682750"/>
            <a:ext cx="1387557" cy="1325737"/>
          </a:xfrm>
          <a:prstGeom prst="line">
            <a:avLst/>
          </a:prstGeom>
          <a:ln w="60325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40" name="Shape 140"/>
          <p:cNvSpPr/>
          <p:nvPr/>
        </p:nvSpPr>
        <p:spPr>
          <a:xfrm>
            <a:off x="378411" y="2917036"/>
            <a:ext cx="2240113" cy="115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sz="2400"/>
              <a:t>Analitik Çözüm </a:t>
            </a:r>
            <a:br>
              <a:rPr sz="2400"/>
            </a:br>
            <a:r>
              <a:rPr sz="2400"/>
              <a:t>(Thiem, Theis, </a:t>
            </a:r>
            <a:br>
              <a:rPr sz="2400"/>
            </a:br>
            <a:r>
              <a:rPr sz="2400"/>
              <a:t>Ogata-Banks,..)</a:t>
            </a:r>
          </a:p>
        </p:txBody>
      </p:sp>
      <p:sp>
        <p:nvSpPr>
          <p:cNvPr id="141" name="Shape 141"/>
          <p:cNvSpPr/>
          <p:nvPr/>
        </p:nvSpPr>
        <p:spPr>
          <a:xfrm>
            <a:off x="5264149" y="1682749"/>
            <a:ext cx="1239369" cy="1445523"/>
          </a:xfrm>
          <a:prstGeom prst="line">
            <a:avLst/>
          </a:prstGeom>
          <a:ln w="50800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42" name="Shape 142"/>
          <p:cNvSpPr/>
          <p:nvPr/>
        </p:nvSpPr>
        <p:spPr>
          <a:xfrm>
            <a:off x="4648082" y="3076953"/>
            <a:ext cx="4605339" cy="115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sz="2400" b="1"/>
              <a:t>SAYISAL (NUMERİK) ÇÖZÜM</a:t>
            </a:r>
            <a:endParaRPr sz="2400"/>
          </a:p>
          <a:p>
            <a:pPr algn="ctr">
              <a:defRPr>
                <a:solidFill>
                  <a:srgbClr val="FFFFFF"/>
                </a:solidFill>
              </a:defRPr>
            </a:pPr>
            <a:r>
              <a:rPr sz="2400"/>
              <a:t>(MODFLOW, FEFLOW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rPr sz="2400"/>
              <a:t>SUTRA, HST3D,….)</a:t>
            </a:r>
          </a:p>
        </p:txBody>
      </p:sp>
      <p:sp>
        <p:nvSpPr>
          <p:cNvPr id="143" name="Shape 143"/>
          <p:cNvSpPr/>
          <p:nvPr/>
        </p:nvSpPr>
        <p:spPr>
          <a:xfrm>
            <a:off x="4185110" y="175210"/>
            <a:ext cx="1080742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 b="1">
                <a:solidFill>
                  <a:srgbClr val="FFFFFF"/>
                </a:solidFill>
              </a:defRPr>
            </a:lvl1pPr>
          </a:lstStyle>
          <a:p>
            <a:pPr>
              <a:defRPr sz="1800" b="0"/>
            </a:pPr>
            <a:r>
              <a:rPr sz="2400" b="1"/>
              <a:t>MODEL</a:t>
            </a:r>
          </a:p>
        </p:txBody>
      </p:sp>
      <p:pic>
        <p:nvPicPr>
          <p:cNvPr id="144" name="image4.jpeg" descr="D:\bcampbel\Cyprus\TrainingClasses\Modeling\Presentations\Theis Equatio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3735" y="4322164"/>
            <a:ext cx="2420019" cy="120748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7" name="Group 147"/>
          <p:cNvGrpSpPr/>
          <p:nvPr/>
        </p:nvGrpSpPr>
        <p:grpSpPr>
          <a:xfrm>
            <a:off x="3247251" y="768350"/>
            <a:ext cx="2882882" cy="457200"/>
            <a:chOff x="0" y="0"/>
            <a:chExt cx="2882880" cy="457200"/>
          </a:xfrm>
        </p:grpSpPr>
        <p:sp>
          <p:nvSpPr>
            <p:cNvPr id="145" name="Shape 145"/>
            <p:cNvSpPr/>
            <p:nvPr/>
          </p:nvSpPr>
          <p:spPr>
            <a:xfrm>
              <a:off x="0" y="0"/>
              <a:ext cx="2882881" cy="45720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46" name="image1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882881" cy="4572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0" name="Group 150"/>
          <p:cNvGrpSpPr/>
          <p:nvPr/>
        </p:nvGrpSpPr>
        <p:grpSpPr>
          <a:xfrm>
            <a:off x="3314643" y="1370705"/>
            <a:ext cx="2666881" cy="457201"/>
            <a:chOff x="0" y="0"/>
            <a:chExt cx="2666880" cy="457200"/>
          </a:xfrm>
        </p:grpSpPr>
        <p:sp>
          <p:nvSpPr>
            <p:cNvPr id="148" name="Shape 148"/>
            <p:cNvSpPr/>
            <p:nvPr/>
          </p:nvSpPr>
          <p:spPr>
            <a:xfrm>
              <a:off x="0" y="0"/>
              <a:ext cx="2666881" cy="45720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49" name="image2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666881" cy="4572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51" name="image5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650033" y="4522473"/>
            <a:ext cx="2306816" cy="225842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4" name="Group 154"/>
          <p:cNvGrpSpPr/>
          <p:nvPr/>
        </p:nvGrpSpPr>
        <p:grpSpPr>
          <a:xfrm>
            <a:off x="4333659" y="4788144"/>
            <a:ext cx="2169859" cy="741510"/>
            <a:chOff x="0" y="0"/>
            <a:chExt cx="2169858" cy="741509"/>
          </a:xfrm>
        </p:grpSpPr>
        <p:sp>
          <p:nvSpPr>
            <p:cNvPr id="152" name="Shape 152"/>
            <p:cNvSpPr/>
            <p:nvPr/>
          </p:nvSpPr>
          <p:spPr>
            <a:xfrm>
              <a:off x="0" y="0"/>
              <a:ext cx="2169859" cy="741510"/>
            </a:xfrm>
            <a:prstGeom prst="rect">
              <a:avLst/>
            </a:prstGeom>
            <a:solidFill>
              <a:srgbClr val="DBEFF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53" name="image3.pdf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2169859" cy="7415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5" name="Shape 155"/>
          <p:cNvSpPr/>
          <p:nvPr/>
        </p:nvSpPr>
        <p:spPr>
          <a:xfrm>
            <a:off x="599317" y="1626030"/>
            <a:ext cx="1067083" cy="293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200" b="0"/>
              <a:t>D</a:t>
            </a:r>
            <a:r>
              <a:rPr sz="1200" b="0" baseline="-25000"/>
              <a:t>L</a:t>
            </a:r>
            <a:r>
              <a:rPr sz="1200" b="0"/>
              <a:t> = </a:t>
            </a:r>
            <a:r>
              <a:rPr sz="1200" b="0">
                <a:latin typeface="Symbol"/>
                <a:ea typeface="Symbol"/>
                <a:cs typeface="Symbol"/>
                <a:sym typeface="Symbol"/>
              </a:rPr>
              <a:t>α</a:t>
            </a:r>
            <a:r>
              <a:rPr sz="1200" b="0" baseline="-25000"/>
              <a:t>L</a:t>
            </a:r>
            <a:r>
              <a:rPr sz="1200" b="0"/>
              <a:t>v</a:t>
            </a:r>
            <a:r>
              <a:rPr sz="1200" b="0" baseline="-25000"/>
              <a:t>x</a:t>
            </a:r>
            <a:r>
              <a:rPr sz="1200" b="0"/>
              <a:t> + D*</a:t>
            </a:r>
          </a:p>
        </p:txBody>
      </p:sp>
      <p:sp>
        <p:nvSpPr>
          <p:cNvPr id="156" name="Shape 156"/>
          <p:cNvSpPr/>
          <p:nvPr/>
        </p:nvSpPr>
        <p:spPr>
          <a:xfrm>
            <a:off x="7743038" y="1651486"/>
            <a:ext cx="798126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 sz="2400"/>
              <a:t>f(x,t</a:t>
            </a:r>
            <a:r>
              <a:t>)</a:t>
            </a:r>
          </a:p>
        </p:txBody>
      </p:sp>
      <p:sp>
        <p:nvSpPr>
          <p:cNvPr id="157" name="Shape 157"/>
          <p:cNvSpPr/>
          <p:nvPr/>
        </p:nvSpPr>
        <p:spPr>
          <a:xfrm>
            <a:off x="609599" y="1988514"/>
            <a:ext cx="1491071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 sz="2400"/>
              <a:t>f(x), f(x,t</a:t>
            </a:r>
            <a:r>
              <a:t>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hape 403"/>
          <p:cNvSpPr>
            <a:spLocks noGrp="1"/>
          </p:cNvSpPr>
          <p:nvPr>
            <p:ph type="title" idx="4294967295"/>
          </p:nvPr>
        </p:nvSpPr>
        <p:spPr>
          <a:xfrm>
            <a:off x="628427" y="365001"/>
            <a:ext cx="7887147" cy="1326059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t>Yeraltısuyu Sistemi</a:t>
            </a:r>
          </a:p>
        </p:txBody>
      </p:sp>
      <p:grpSp>
        <p:nvGrpSpPr>
          <p:cNvPr id="406" name="Group 406"/>
          <p:cNvGrpSpPr/>
          <p:nvPr/>
        </p:nvGrpSpPr>
        <p:grpSpPr>
          <a:xfrm>
            <a:off x="3180085" y="1691059"/>
            <a:ext cx="2783831" cy="1619623"/>
            <a:chOff x="0" y="0"/>
            <a:chExt cx="3959225" cy="2303463"/>
          </a:xfrm>
        </p:grpSpPr>
        <p:sp>
          <p:nvSpPr>
            <p:cNvPr id="404" name="Shape 404"/>
            <p:cNvSpPr/>
            <p:nvPr/>
          </p:nvSpPr>
          <p:spPr>
            <a:xfrm>
              <a:off x="0" y="0"/>
              <a:ext cx="3959225" cy="2303463"/>
            </a:xfrm>
            <a:prstGeom prst="rect">
              <a:avLst/>
            </a:prstGeom>
            <a:solidFill>
              <a:schemeClr val="accent1"/>
            </a:solidFill>
            <a:ln w="12700" cap="flat">
              <a:solidFill>
                <a:srgbClr val="41719C"/>
              </a:solidFill>
              <a:prstDash val="solid"/>
              <a:round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algn="ctr" defTabSz="685329">
                <a:defRPr sz="4400">
                  <a:solidFill>
                    <a:srgbClr val="DEEBF7"/>
                  </a:solidFill>
                </a:defRPr>
              </a:pPr>
              <a:endParaRPr sz="3094"/>
            </a:p>
          </p:txBody>
        </p:sp>
        <p:sp>
          <p:nvSpPr>
            <p:cNvPr id="405" name="Shape 405"/>
            <p:cNvSpPr/>
            <p:nvPr/>
          </p:nvSpPr>
          <p:spPr>
            <a:xfrm>
              <a:off x="0" y="428367"/>
              <a:ext cx="3959225" cy="14467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ctr">
              <a:spAutoFit/>
            </a:bodyPr>
            <a:lstStyle/>
            <a:p>
              <a:pPr algn="ctr" defTabSz="685329">
                <a:defRPr sz="1900"/>
              </a:pPr>
              <a:r>
                <a:rPr sz="3094">
                  <a:solidFill>
                    <a:schemeClr val="accent3"/>
                  </a:solidFill>
                </a:rPr>
                <a:t>YAS Sistemi</a:t>
              </a:r>
            </a:p>
            <a:p>
              <a:pPr algn="ctr" defTabSz="685329">
                <a:defRPr sz="1900"/>
              </a:pPr>
              <a:r>
                <a:rPr sz="3094">
                  <a:solidFill>
                    <a:srgbClr val="DEEBF7"/>
                  </a:solidFill>
                </a:rPr>
                <a:t>f(x</a:t>
              </a:r>
              <a:r>
                <a:rPr sz="3094" baseline="-25000">
                  <a:solidFill>
                    <a:srgbClr val="DEEBF7"/>
                  </a:solidFill>
                </a:rPr>
                <a:t>i</a:t>
              </a:r>
              <a:r>
                <a:rPr sz="3094">
                  <a:solidFill>
                    <a:srgbClr val="DEEBF7"/>
                  </a:solidFill>
                </a:rPr>
                <a:t>,t)</a:t>
              </a:r>
            </a:p>
          </p:txBody>
        </p:sp>
      </p:grpSp>
      <p:sp>
        <p:nvSpPr>
          <p:cNvPr id="407" name="Shape 407"/>
          <p:cNvSpPr/>
          <p:nvPr/>
        </p:nvSpPr>
        <p:spPr>
          <a:xfrm>
            <a:off x="1028030" y="2144241"/>
            <a:ext cx="1249540" cy="741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2146" rIns="32146">
            <a:spAutoFit/>
          </a:bodyPr>
          <a:lstStyle>
            <a:lvl1pPr defTabSz="974725">
              <a:defRPr sz="6000"/>
            </a:lvl1pPr>
          </a:lstStyle>
          <a:p>
            <a:pPr>
              <a:defRPr sz="1900"/>
            </a:pPr>
            <a:r>
              <a:rPr sz="4219">
                <a:solidFill>
                  <a:srgbClr val="FFFF00"/>
                </a:solidFill>
              </a:rPr>
              <a:t>Girdi</a:t>
            </a:r>
          </a:p>
        </p:txBody>
      </p:sp>
      <p:sp>
        <p:nvSpPr>
          <p:cNvPr id="408" name="Shape 408"/>
          <p:cNvSpPr/>
          <p:nvPr/>
        </p:nvSpPr>
        <p:spPr>
          <a:xfrm>
            <a:off x="6622479" y="2142009"/>
            <a:ext cx="1183816" cy="741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2146" rIns="32146">
            <a:spAutoFit/>
          </a:bodyPr>
          <a:lstStyle>
            <a:lvl1pPr defTabSz="974725">
              <a:defRPr sz="6000"/>
            </a:lvl1pPr>
          </a:lstStyle>
          <a:p>
            <a:pPr>
              <a:defRPr sz="1900"/>
            </a:pPr>
            <a:r>
              <a:rPr sz="4219">
                <a:solidFill>
                  <a:srgbClr val="FFFF00"/>
                </a:solidFill>
              </a:rPr>
              <a:t>Çıktı</a:t>
            </a:r>
          </a:p>
        </p:txBody>
      </p:sp>
      <p:sp>
        <p:nvSpPr>
          <p:cNvPr id="409" name="Shape 409"/>
          <p:cNvSpPr/>
          <p:nvPr/>
        </p:nvSpPr>
        <p:spPr>
          <a:xfrm>
            <a:off x="2300510" y="3378770"/>
            <a:ext cx="4672460" cy="1938992"/>
          </a:xfrm>
          <a:prstGeom prst="rect">
            <a:avLst/>
          </a:prstGeom>
          <a:solidFill>
            <a:srgbClr val="BDD7EE"/>
          </a:solidFill>
          <a:ln w="57150">
            <a:solidFill>
              <a:srgbClr val="0070C0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2146" rIns="32146">
            <a:spAutoFit/>
          </a:bodyPr>
          <a:lstStyle/>
          <a:p>
            <a:pPr algn="ctr" defTabSz="685329">
              <a:defRPr sz="1900"/>
            </a:pPr>
            <a:r>
              <a:rPr sz="2000" u="sng"/>
              <a:t>Sistemi Karakterize Eden Parametreler</a:t>
            </a:r>
          </a:p>
          <a:p>
            <a:pPr defTabSz="685329">
              <a:defRPr sz="1900"/>
            </a:pPr>
            <a:r>
              <a:rPr sz="2000"/>
              <a:t>1- Hidrostratigrafik Yapı</a:t>
            </a:r>
          </a:p>
          <a:p>
            <a:pPr defTabSz="685329">
              <a:defRPr sz="1900"/>
            </a:pPr>
            <a:r>
              <a:rPr sz="2000"/>
              <a:t>2- Sistemin Geometrisi</a:t>
            </a:r>
          </a:p>
          <a:p>
            <a:pPr defTabSz="685329">
              <a:defRPr sz="1900"/>
            </a:pPr>
            <a:r>
              <a:rPr sz="2000"/>
              <a:t>3- Sınır Koşulları (İçsel / Dışsal)</a:t>
            </a:r>
          </a:p>
          <a:p>
            <a:pPr defTabSz="685329">
              <a:defRPr sz="1900"/>
            </a:pPr>
            <a:r>
              <a:rPr sz="2000"/>
              <a:t>4- Başlangıç Koşulları</a:t>
            </a:r>
          </a:p>
          <a:p>
            <a:pPr defTabSz="685329">
              <a:defRPr sz="1900"/>
            </a:pPr>
            <a:r>
              <a:rPr sz="2000"/>
              <a:t>5- Hidrolik Parametreler</a:t>
            </a:r>
          </a:p>
        </p:txBody>
      </p:sp>
      <p:sp>
        <p:nvSpPr>
          <p:cNvPr id="410" name="Shape 410"/>
          <p:cNvSpPr/>
          <p:nvPr/>
        </p:nvSpPr>
        <p:spPr>
          <a:xfrm>
            <a:off x="75903" y="3302980"/>
            <a:ext cx="2445619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2146" rIns="32146">
            <a:spAutoFit/>
          </a:bodyPr>
          <a:lstStyle/>
          <a:p>
            <a:pPr defTabSz="685329">
              <a:buSzPct val="100000"/>
              <a:defRPr sz="1900"/>
            </a:pPr>
            <a:r>
              <a:rPr sz="2250">
                <a:solidFill>
                  <a:schemeClr val="tx2">
                    <a:lumMod val="20000"/>
                    <a:lumOff val="80000"/>
                  </a:schemeClr>
                </a:solidFill>
              </a:rPr>
              <a:t>Beslenme</a:t>
            </a:r>
          </a:p>
          <a:p>
            <a:pPr defTabSz="685329">
              <a:buSzPct val="100000"/>
              <a:defRPr sz="1900"/>
            </a:pPr>
            <a:r>
              <a:rPr sz="2250">
                <a:solidFill>
                  <a:schemeClr val="tx2">
                    <a:lumMod val="20000"/>
                    <a:lumOff val="80000"/>
                  </a:schemeClr>
                </a:solidFill>
              </a:rPr>
              <a:t>Doğal Boşalım</a:t>
            </a:r>
          </a:p>
          <a:p>
            <a:pPr defTabSz="685329">
              <a:buSzPct val="100000"/>
              <a:defRPr sz="1900"/>
            </a:pPr>
            <a:r>
              <a:rPr sz="2250">
                <a:solidFill>
                  <a:schemeClr val="tx2">
                    <a:lumMod val="20000"/>
                    <a:lumOff val="80000"/>
                  </a:schemeClr>
                </a:solidFill>
              </a:rPr>
              <a:t>Yeraltısuyu Kullanımı</a:t>
            </a:r>
          </a:p>
        </p:txBody>
      </p:sp>
      <p:sp>
        <p:nvSpPr>
          <p:cNvPr id="411" name="Shape 411"/>
          <p:cNvSpPr/>
          <p:nvPr/>
        </p:nvSpPr>
        <p:spPr>
          <a:xfrm>
            <a:off x="7053337" y="3530575"/>
            <a:ext cx="2226841" cy="1131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2146" rIns="32146">
            <a:spAutoFit/>
          </a:bodyPr>
          <a:lstStyle/>
          <a:p>
            <a:pPr defTabSz="685329">
              <a:buSzPct val="100000"/>
              <a:defRPr sz="1900"/>
            </a:pPr>
            <a:r>
              <a:rPr sz="2250">
                <a:solidFill>
                  <a:schemeClr val="accent1">
                    <a:lumMod val="20000"/>
                    <a:lumOff val="80000"/>
                  </a:schemeClr>
                </a:solidFill>
              </a:rPr>
              <a:t>Yük</a:t>
            </a:r>
          </a:p>
          <a:p>
            <a:pPr defTabSz="685329">
              <a:buSzPct val="100000"/>
              <a:defRPr sz="1900"/>
            </a:pPr>
            <a:r>
              <a:rPr sz="2250">
                <a:solidFill>
                  <a:schemeClr val="accent1">
                    <a:lumMod val="20000"/>
                    <a:lumOff val="80000"/>
                  </a:schemeClr>
                </a:solidFill>
              </a:rPr>
              <a:t>Düşüm</a:t>
            </a:r>
          </a:p>
          <a:p>
            <a:pPr defTabSz="685329">
              <a:buSzPct val="100000"/>
              <a:defRPr sz="1900"/>
            </a:pPr>
            <a:r>
              <a:rPr sz="2250">
                <a:solidFill>
                  <a:schemeClr val="accent1">
                    <a:lumMod val="20000"/>
                    <a:lumOff val="80000"/>
                  </a:schemeClr>
                </a:solidFill>
              </a:rPr>
              <a:t>Akı</a:t>
            </a:r>
          </a:p>
        </p:txBody>
      </p:sp>
      <p:sp>
        <p:nvSpPr>
          <p:cNvPr id="412" name="Shape 412"/>
          <p:cNvSpPr/>
          <p:nvPr/>
        </p:nvSpPr>
        <p:spPr>
          <a:xfrm>
            <a:off x="0" y="5453807"/>
            <a:ext cx="2445619" cy="438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2146" rIns="32146">
            <a:spAutoFit/>
          </a:bodyPr>
          <a:lstStyle>
            <a:lvl1pPr marL="770021" indent="-770021" defTabSz="974725">
              <a:buSzPct val="100000"/>
              <a:buFont typeface="Arial"/>
              <a:buChar char="•"/>
              <a:defRPr sz="3200"/>
            </a:lvl1pPr>
          </a:lstStyle>
          <a:p>
            <a:pPr marL="0" indent="0">
              <a:buNone/>
              <a:defRPr sz="1900"/>
            </a:pPr>
            <a:r>
              <a:rPr sz="2250">
                <a:solidFill>
                  <a:schemeClr val="accent6">
                    <a:lumMod val="20000"/>
                    <a:lumOff val="80000"/>
                  </a:schemeClr>
                </a:solidFill>
              </a:rPr>
              <a:t>Kütle</a:t>
            </a:r>
          </a:p>
        </p:txBody>
      </p:sp>
      <p:sp>
        <p:nvSpPr>
          <p:cNvPr id="413" name="Shape 413"/>
          <p:cNvSpPr/>
          <p:nvPr/>
        </p:nvSpPr>
        <p:spPr>
          <a:xfrm>
            <a:off x="7053337" y="5453807"/>
            <a:ext cx="2090663" cy="438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2146" rIns="32146">
            <a:spAutoFit/>
          </a:bodyPr>
          <a:lstStyle>
            <a:lvl1pPr defTabSz="974725">
              <a:defRPr sz="3200"/>
            </a:lvl1pPr>
          </a:lstStyle>
          <a:p>
            <a:pPr>
              <a:defRPr sz="1900"/>
            </a:pPr>
            <a:r>
              <a:rPr sz="2250">
                <a:solidFill>
                  <a:schemeClr val="bg1">
                    <a:lumMod val="20000"/>
                    <a:lumOff val="80000"/>
                  </a:schemeClr>
                </a:solidFill>
              </a:rPr>
              <a:t>Konsantrasyon</a:t>
            </a:r>
          </a:p>
        </p:txBody>
      </p:sp>
    </p:spTree>
    <p:extLst>
      <p:ext uri="{BB962C8B-B14F-4D97-AF65-F5344CB8AC3E}">
        <p14:creationId xmlns:p14="http://schemas.microsoft.com/office/powerpoint/2010/main" val="363362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Matematiksel Model</a:t>
            </a:r>
          </a:p>
        </p:txBody>
      </p:sp>
      <p:sp>
        <p:nvSpPr>
          <p:cNvPr id="160" name="Shape 160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81000"/>
              </a:lnSpc>
              <a:buSzTx/>
              <a:buNone/>
            </a:pPr>
            <a:r>
              <a:t>Akım ve taşınım denkleminin çözümü</a:t>
            </a:r>
          </a:p>
          <a:p>
            <a:pPr>
              <a:lnSpc>
                <a:spcPct val="81000"/>
              </a:lnSpc>
            </a:pPr>
            <a:r>
              <a:t>Analitik Çözüm</a:t>
            </a:r>
          </a:p>
          <a:p>
            <a:pPr marL="685800" lvl="1" indent="-228600">
              <a:lnSpc>
                <a:spcPct val="81000"/>
              </a:lnSpc>
              <a:spcBef>
                <a:spcPts val="500"/>
              </a:spcBef>
              <a:defRPr sz="2400"/>
            </a:pPr>
            <a:r>
              <a:t>Kesin</a:t>
            </a:r>
          </a:p>
          <a:p>
            <a:pPr marL="685800" lvl="1" indent="-228600">
              <a:lnSpc>
                <a:spcPct val="81000"/>
              </a:lnSpc>
              <a:spcBef>
                <a:spcPts val="500"/>
              </a:spcBef>
              <a:defRPr sz="2400"/>
            </a:pPr>
            <a:r>
              <a:t>Basitleştirici varsayımlar, ideal ortam koşulları</a:t>
            </a:r>
          </a:p>
          <a:p>
            <a:pPr marL="685800" lvl="1" indent="-228600">
              <a:lnSpc>
                <a:spcPct val="81000"/>
              </a:lnSpc>
              <a:spcBef>
                <a:spcPts val="500"/>
              </a:spcBef>
              <a:defRPr sz="2400"/>
            </a:pPr>
            <a:r>
              <a:t>Çoğunlukla tek boyutlu</a:t>
            </a:r>
          </a:p>
          <a:p>
            <a:pPr marL="685800" lvl="1" indent="-228600">
              <a:lnSpc>
                <a:spcPct val="81000"/>
              </a:lnSpc>
              <a:spcBef>
                <a:spcPts val="500"/>
              </a:spcBef>
              <a:defRPr sz="2400"/>
            </a:pPr>
            <a:r>
              <a:t>Sınırlı sayıda koşulda geçerli</a:t>
            </a:r>
          </a:p>
          <a:p>
            <a:pPr>
              <a:lnSpc>
                <a:spcPct val="81000"/>
              </a:lnSpc>
            </a:pPr>
            <a:r>
              <a:t>Sayısal Çözüm</a:t>
            </a:r>
          </a:p>
          <a:p>
            <a:pPr marL="685800" lvl="1" indent="-228600">
              <a:lnSpc>
                <a:spcPct val="81000"/>
              </a:lnSpc>
              <a:spcBef>
                <a:spcPts val="500"/>
              </a:spcBef>
              <a:defRPr sz="2400"/>
            </a:pPr>
            <a:r>
              <a:t>Yaklaşık</a:t>
            </a:r>
          </a:p>
          <a:p>
            <a:pPr marL="685800" lvl="1" indent="-228600">
              <a:lnSpc>
                <a:spcPct val="81000"/>
              </a:lnSpc>
              <a:spcBef>
                <a:spcPts val="500"/>
              </a:spcBef>
              <a:defRPr sz="2400"/>
            </a:pPr>
            <a:r>
              <a:t>Her koşulda çözüm üretir, heterojen-karmaşık sistem</a:t>
            </a:r>
          </a:p>
          <a:p>
            <a:pPr marL="685800" lvl="1" indent="-228600">
              <a:lnSpc>
                <a:spcPct val="81000"/>
              </a:lnSpc>
              <a:spcBef>
                <a:spcPts val="500"/>
              </a:spcBef>
              <a:defRPr sz="2400"/>
            </a:pPr>
            <a:r>
              <a:t>Çok boyutlu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Neden?</a:t>
            </a:r>
          </a:p>
        </p:txBody>
      </p:sp>
      <p:sp>
        <p:nvSpPr>
          <p:cNvPr id="163" name="Shape 163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r>
              <a:t>Test Etmek</a:t>
            </a:r>
          </a:p>
          <a:p>
            <a:r>
              <a:t>Tahmin Etmek</a:t>
            </a:r>
          </a:p>
          <a:p>
            <a:r>
              <a:t>Kurgulamak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Aşamalar</a:t>
            </a:r>
          </a:p>
        </p:txBody>
      </p:sp>
      <p:grpSp>
        <p:nvGrpSpPr>
          <p:cNvPr id="181" name="Group 181"/>
          <p:cNvGrpSpPr/>
          <p:nvPr/>
        </p:nvGrpSpPr>
        <p:grpSpPr>
          <a:xfrm>
            <a:off x="628650" y="2399308"/>
            <a:ext cx="7886701" cy="3203974"/>
            <a:chOff x="0" y="0"/>
            <a:chExt cx="7886701" cy="3203973"/>
          </a:xfrm>
        </p:grpSpPr>
        <p:grpSp>
          <p:nvGrpSpPr>
            <p:cNvPr id="168" name="Group 168"/>
            <p:cNvGrpSpPr/>
            <p:nvPr/>
          </p:nvGrpSpPr>
          <p:grpSpPr>
            <a:xfrm>
              <a:off x="0" y="0"/>
              <a:ext cx="2464595" cy="1478758"/>
              <a:chOff x="0" y="0"/>
              <a:chExt cx="2464594" cy="1478757"/>
            </a:xfrm>
          </p:grpSpPr>
          <p:sp>
            <p:nvSpPr>
              <p:cNvPr id="166" name="Shape 166"/>
              <p:cNvSpPr/>
              <p:nvPr/>
            </p:nvSpPr>
            <p:spPr>
              <a:xfrm>
                <a:off x="0" y="0"/>
                <a:ext cx="2464594" cy="1478757"/>
              </a:xfrm>
              <a:prstGeom prst="roundRect">
                <a:avLst>
                  <a:gd name="adj" fmla="val 10000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328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67" name="Shape 167"/>
              <p:cNvSpPr/>
              <p:nvPr/>
            </p:nvSpPr>
            <p:spPr>
              <a:xfrm>
                <a:off x="43335" y="262326"/>
                <a:ext cx="2377923" cy="95410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328">
                    <a:solidFill>
                      <a:srgbClr val="FFFFFF"/>
                    </a:solidFill>
                  </a:defRPr>
                </a:lvl1pPr>
              </a:lstStyle>
              <a:p>
                <a:r>
                  <a:rPr sz="2800"/>
                  <a:t>Kavramsal Model</a:t>
                </a:r>
              </a:p>
            </p:txBody>
          </p:sp>
        </p:grpSp>
        <p:grpSp>
          <p:nvGrpSpPr>
            <p:cNvPr id="171" name="Group 171"/>
            <p:cNvGrpSpPr/>
            <p:nvPr/>
          </p:nvGrpSpPr>
          <p:grpSpPr>
            <a:xfrm>
              <a:off x="2711053" y="0"/>
              <a:ext cx="2464595" cy="1478758"/>
              <a:chOff x="0" y="0"/>
              <a:chExt cx="2464594" cy="1478757"/>
            </a:xfrm>
          </p:grpSpPr>
          <p:sp>
            <p:nvSpPr>
              <p:cNvPr id="169" name="Shape 169"/>
              <p:cNvSpPr/>
              <p:nvPr/>
            </p:nvSpPr>
            <p:spPr>
              <a:xfrm>
                <a:off x="0" y="0"/>
                <a:ext cx="2464594" cy="1478757"/>
              </a:xfrm>
              <a:prstGeom prst="roundRect">
                <a:avLst>
                  <a:gd name="adj" fmla="val 10000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328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70" name="Shape 170"/>
              <p:cNvSpPr/>
              <p:nvPr/>
            </p:nvSpPr>
            <p:spPr>
              <a:xfrm>
                <a:off x="43335" y="262327"/>
                <a:ext cx="2377923" cy="95410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328">
                    <a:solidFill>
                      <a:srgbClr val="FFFFFF"/>
                    </a:solidFill>
                  </a:defRPr>
                </a:lvl1pPr>
              </a:lstStyle>
              <a:p>
                <a:r>
                  <a:rPr sz="2800"/>
                  <a:t>Matematiksel Model</a:t>
                </a:r>
              </a:p>
            </p:txBody>
          </p:sp>
        </p:grpSp>
        <p:grpSp>
          <p:nvGrpSpPr>
            <p:cNvPr id="174" name="Group 174"/>
            <p:cNvGrpSpPr/>
            <p:nvPr/>
          </p:nvGrpSpPr>
          <p:grpSpPr>
            <a:xfrm>
              <a:off x="5422106" y="0"/>
              <a:ext cx="2464595" cy="1478758"/>
              <a:chOff x="0" y="0"/>
              <a:chExt cx="2464594" cy="1478757"/>
            </a:xfrm>
          </p:grpSpPr>
          <p:sp>
            <p:nvSpPr>
              <p:cNvPr id="172" name="Shape 172"/>
              <p:cNvSpPr/>
              <p:nvPr/>
            </p:nvSpPr>
            <p:spPr>
              <a:xfrm>
                <a:off x="0" y="0"/>
                <a:ext cx="2464594" cy="1478757"/>
              </a:xfrm>
              <a:prstGeom prst="roundRect">
                <a:avLst>
                  <a:gd name="adj" fmla="val 10000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328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73" name="Shape 173"/>
              <p:cNvSpPr/>
              <p:nvPr/>
            </p:nvSpPr>
            <p:spPr>
              <a:xfrm>
                <a:off x="43335" y="262328"/>
                <a:ext cx="2377923" cy="95410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328">
                    <a:solidFill>
                      <a:srgbClr val="FFFFFF"/>
                    </a:solidFill>
                  </a:defRPr>
                </a:lvl1pPr>
              </a:lstStyle>
              <a:p>
                <a:r>
                  <a:rPr sz="2800"/>
                  <a:t>Kalibrasyon ve Sensitivite</a:t>
                </a:r>
              </a:p>
            </p:txBody>
          </p:sp>
        </p:grpSp>
        <p:grpSp>
          <p:nvGrpSpPr>
            <p:cNvPr id="177" name="Group 177"/>
            <p:cNvGrpSpPr/>
            <p:nvPr/>
          </p:nvGrpSpPr>
          <p:grpSpPr>
            <a:xfrm>
              <a:off x="5422106" y="1725215"/>
              <a:ext cx="2464595" cy="1478758"/>
              <a:chOff x="0" y="0"/>
              <a:chExt cx="2464594" cy="1478757"/>
            </a:xfrm>
          </p:grpSpPr>
          <p:sp>
            <p:nvSpPr>
              <p:cNvPr id="175" name="Shape 175"/>
              <p:cNvSpPr/>
              <p:nvPr/>
            </p:nvSpPr>
            <p:spPr>
              <a:xfrm>
                <a:off x="0" y="0"/>
                <a:ext cx="2464594" cy="1478757"/>
              </a:xfrm>
              <a:prstGeom prst="roundRect">
                <a:avLst>
                  <a:gd name="adj" fmla="val 10000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328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76" name="Shape 176"/>
              <p:cNvSpPr/>
              <p:nvPr/>
            </p:nvSpPr>
            <p:spPr>
              <a:xfrm>
                <a:off x="43335" y="477770"/>
                <a:ext cx="2377923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328">
                    <a:solidFill>
                      <a:srgbClr val="FFFFFF"/>
                    </a:solidFill>
                  </a:defRPr>
                </a:lvl1pPr>
              </a:lstStyle>
              <a:p>
                <a:r>
                  <a:rPr sz="2800"/>
                  <a:t>Senaryo</a:t>
                </a:r>
              </a:p>
            </p:txBody>
          </p:sp>
        </p:grpSp>
        <p:grpSp>
          <p:nvGrpSpPr>
            <p:cNvPr id="180" name="Group 180"/>
            <p:cNvGrpSpPr/>
            <p:nvPr/>
          </p:nvGrpSpPr>
          <p:grpSpPr>
            <a:xfrm>
              <a:off x="2711053" y="1725215"/>
              <a:ext cx="2464595" cy="1478758"/>
              <a:chOff x="0" y="0"/>
              <a:chExt cx="2464594" cy="1478757"/>
            </a:xfrm>
          </p:grpSpPr>
          <p:sp>
            <p:nvSpPr>
              <p:cNvPr id="178" name="Shape 178"/>
              <p:cNvSpPr/>
              <p:nvPr/>
            </p:nvSpPr>
            <p:spPr>
              <a:xfrm>
                <a:off x="0" y="0"/>
                <a:ext cx="2464594" cy="1478757"/>
              </a:xfrm>
              <a:prstGeom prst="roundRect">
                <a:avLst>
                  <a:gd name="adj" fmla="val 10000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328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79" name="Shape 179"/>
              <p:cNvSpPr/>
              <p:nvPr/>
            </p:nvSpPr>
            <p:spPr>
              <a:xfrm>
                <a:off x="43335" y="477770"/>
                <a:ext cx="2377923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328">
                    <a:solidFill>
                      <a:srgbClr val="FFFFFF"/>
                    </a:solidFill>
                  </a:defRPr>
                </a:lvl1pPr>
              </a:lstStyle>
              <a:p>
                <a:r>
                  <a:rPr sz="2800"/>
                  <a:t>Tahmin</a:t>
                </a:r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Kavramsal Model</a:t>
            </a:r>
          </a:p>
        </p:txBody>
      </p:sp>
      <p:sp>
        <p:nvSpPr>
          <p:cNvPr id="184" name="Shape 184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Hidrojeolojik Sistem </a:t>
            </a:r>
          </a:p>
          <a:p>
            <a:pPr marL="0" lvl="1" indent="457200" algn="ctr">
              <a:spcBef>
                <a:spcPts val="500"/>
              </a:spcBef>
              <a:buSzTx/>
              <a:buNone/>
              <a:defRPr sz="2400"/>
            </a:pPr>
            <a:r>
              <a:t>“siz ne derseniz odur”.</a:t>
            </a:r>
          </a:p>
          <a:p>
            <a:pPr marL="685800" lvl="1" indent="-228600">
              <a:spcBef>
                <a:spcPts val="500"/>
              </a:spcBef>
              <a:defRPr sz="2400"/>
            </a:pPr>
            <a:endParaRPr/>
          </a:p>
          <a:p>
            <a:r>
              <a:t>Bu birim geçirimsizdir!</a:t>
            </a:r>
          </a:p>
          <a:p>
            <a:r>
              <a:t>Buradan beslenir/beslenmez!</a:t>
            </a:r>
          </a:p>
          <a:p>
            <a:r>
              <a:t>Buharlaşma yoktur!</a:t>
            </a:r>
          </a:p>
          <a:p>
            <a:r>
              <a:t>Göl-akiferden bağımsızdır!</a:t>
            </a:r>
          </a:p>
          <a:p>
            <a:r>
              <a:t>Akarsu akiferi besler!</a:t>
            </a:r>
          </a:p>
          <a:p>
            <a:r>
              <a:t>Sadece ova alanine düşen yağıştan beslenir!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822" fill="hold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822" fill="hold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822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822" fill="hold"/>
                                        <p:tgtEl>
                                          <p:spTgt spid="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22" fill="hold"/>
                                        <p:tgtEl>
                                          <p:spTgt spid="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644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822" fill="hold"/>
                                        <p:tgtEl>
                                          <p:spTgt spid="1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822" fill="hold"/>
                                        <p:tgtEl>
                                          <p:spTgt spid="1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466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822" fill="hold"/>
                                        <p:tgtEl>
                                          <p:spTgt spid="1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22" fill="hold"/>
                                        <p:tgtEl>
                                          <p:spTgt spid="1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288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822" fill="hold"/>
                                        <p:tgtEl>
                                          <p:spTgt spid="1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22" fill="hold"/>
                                        <p:tgtEl>
                                          <p:spTgt spid="1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11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822" fill="hold"/>
                                        <p:tgtEl>
                                          <p:spTgt spid="1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22" fill="hold"/>
                                        <p:tgtEl>
                                          <p:spTgt spid="1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>
              <a:defRPr sz="4400"/>
            </a:pPr>
            <a:r>
              <a:rPr sz="4000"/>
              <a:t>Homojen</a:t>
            </a:r>
          </a:p>
        </p:txBody>
      </p:sp>
      <p:pic>
        <p:nvPicPr>
          <p:cNvPr id="187" name="image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19800" y="2362200"/>
            <a:ext cx="3124200" cy="19732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image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200" y="2057400"/>
            <a:ext cx="5867400" cy="3836988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Shape 189"/>
          <p:cNvSpPr/>
          <p:nvPr/>
        </p:nvSpPr>
        <p:spPr>
          <a:xfrm>
            <a:off x="6248400" y="4419600"/>
            <a:ext cx="2743200" cy="383540"/>
          </a:xfrm>
          <a:prstGeom prst="rect">
            <a:avLst/>
          </a:prstGeom>
          <a:ln w="25400">
            <a:solidFill>
              <a:srgbClr val="FFFFFF"/>
            </a:solidFill>
            <a:miter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  <a:defRPr>
                <a:solidFill>
                  <a:srgbClr val="FFFF99"/>
                </a:solidFill>
              </a:defRPr>
            </a:lvl1pPr>
          </a:lstStyle>
          <a:p>
            <a:pPr>
              <a:defRPr>
                <a:solidFill>
                  <a:srgbClr val="FFFFFF"/>
                </a:solidFill>
              </a:defRPr>
            </a:pPr>
            <a:r>
              <a:rPr>
                <a:solidFill>
                  <a:srgbClr val="FFFF99"/>
                </a:solidFill>
              </a:rPr>
              <a:t>Yeraltısuyu Kütlesi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>
              <a:defRPr sz="4400"/>
            </a:pPr>
            <a:r>
              <a:rPr sz="3600"/>
              <a:t>Heterojen</a:t>
            </a:r>
          </a:p>
        </p:txBody>
      </p:sp>
      <p:pic>
        <p:nvPicPr>
          <p:cNvPr id="192" name="image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1626" y="1457110"/>
            <a:ext cx="6006484" cy="5304847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Shape 193"/>
          <p:cNvSpPr/>
          <p:nvPr/>
        </p:nvSpPr>
        <p:spPr>
          <a:xfrm>
            <a:off x="2912459" y="6306392"/>
            <a:ext cx="2895601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0"/>
              </a:spcBef>
              <a:defRPr>
                <a:solidFill>
                  <a:srgbClr val="17406D"/>
                </a:solidFill>
              </a:defRPr>
            </a:lvl1pPr>
          </a:lstStyle>
          <a:p>
            <a:pPr>
              <a:defRPr>
                <a:solidFill>
                  <a:srgbClr val="FFFFFF"/>
                </a:solidFill>
              </a:defRPr>
            </a:pPr>
            <a:r>
              <a:rPr>
                <a:solidFill>
                  <a:srgbClr val="17406D"/>
                </a:solidFill>
              </a:rPr>
              <a:t>Farklı K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/>
          </p:cNvSpPr>
          <p:nvPr>
            <p:ph type="title"/>
          </p:nvPr>
        </p:nvSpPr>
        <p:spPr>
          <a:xfrm>
            <a:off x="5257800" y="76200"/>
            <a:ext cx="3657600" cy="1524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 sz="4400"/>
            </a:pPr>
            <a:r>
              <a:rPr sz="3200"/>
              <a:t>Zamansal Değişim</a:t>
            </a:r>
          </a:p>
        </p:txBody>
      </p:sp>
      <p:sp>
        <p:nvSpPr>
          <p:cNvPr id="196" name="Shape 196"/>
          <p:cNvSpPr>
            <a:spLocks noGrp="1"/>
          </p:cNvSpPr>
          <p:nvPr>
            <p:ph type="body" sz="half" idx="1"/>
          </p:nvPr>
        </p:nvSpPr>
        <p:spPr>
          <a:xfrm>
            <a:off x="5105400" y="1676400"/>
            <a:ext cx="4038600" cy="5105400"/>
          </a:xfrm>
          <a:prstGeom prst="rect">
            <a:avLst/>
          </a:prstGeom>
        </p:spPr>
        <p:txBody>
          <a:bodyPr/>
          <a:lstStyle/>
          <a:p>
            <a:r>
              <a:t>Kararlı Rejim</a:t>
            </a:r>
          </a:p>
          <a:p>
            <a:endParaRPr/>
          </a:p>
          <a:p>
            <a:r>
              <a:t>Yeraltısuyu İşletimi</a:t>
            </a:r>
          </a:p>
          <a:p>
            <a:pPr marL="685800" lvl="1" indent="-228600">
              <a:spcBef>
                <a:spcPts val="500"/>
              </a:spcBef>
              <a:defRPr sz="2400"/>
            </a:pPr>
            <a:r>
              <a:t>Kararsız rejim</a:t>
            </a:r>
          </a:p>
          <a:p>
            <a:pPr marL="685800" lvl="1" indent="-228600">
              <a:spcBef>
                <a:spcPts val="500"/>
              </a:spcBef>
              <a:defRPr sz="2400"/>
            </a:pPr>
            <a:r>
              <a:t>Yeraltısuyu Kütle sınırlarının değişimi</a:t>
            </a:r>
          </a:p>
          <a:p>
            <a:pPr marL="685800" lvl="1" indent="-228600">
              <a:spcBef>
                <a:spcPts val="500"/>
              </a:spcBef>
              <a:defRPr sz="2400"/>
            </a:pPr>
            <a:endParaRPr/>
          </a:p>
          <a:p>
            <a:r>
              <a:t>Yeni Kararlı Rejim</a:t>
            </a:r>
          </a:p>
        </p:txBody>
      </p:sp>
      <p:pic>
        <p:nvPicPr>
          <p:cNvPr id="197" name="image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50546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Kavramsal Model</a:t>
            </a:r>
          </a:p>
        </p:txBody>
      </p:sp>
      <p:sp>
        <p:nvSpPr>
          <p:cNvPr id="200" name="Shape 200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195942" indent="-195942"/>
            <a:r>
              <a:rPr sz="2400"/>
              <a:t>Akifer Özelliği Taşıyan Birimler</a:t>
            </a:r>
          </a:p>
          <a:p>
            <a:pPr marL="195942" indent="-195942"/>
            <a:r>
              <a:rPr sz="2400"/>
              <a:t>Akifer Sisteminin ve Sınırların Geometrisi</a:t>
            </a:r>
          </a:p>
          <a:p>
            <a:pPr marL="195942" indent="-195942"/>
            <a:r>
              <a:rPr sz="2400"/>
              <a:t>Akiferi oluşturan malzeme (homojenlik - izotropi)</a:t>
            </a:r>
          </a:p>
          <a:p>
            <a:pPr marL="195942" indent="-195942"/>
            <a:r>
              <a:rPr sz="2400"/>
              <a:t>Yeraltısuyu Akımı (2D-3D)</a:t>
            </a:r>
          </a:p>
          <a:p>
            <a:pPr marL="195942" indent="-195942"/>
            <a:r>
              <a:rPr sz="2400"/>
              <a:t>Akım Rejimi (Laminer/Türbülans – kararlı/kararsız)</a:t>
            </a:r>
          </a:p>
          <a:p>
            <a:pPr marL="195942" indent="-195942"/>
            <a:r>
              <a:rPr sz="2400"/>
              <a:t>Yeraltısuyunun Özellikleri (yoğunluk - sıkışabilirlik)</a:t>
            </a:r>
          </a:p>
          <a:p>
            <a:pPr marL="195942" indent="-195942"/>
            <a:r>
              <a:rPr sz="2400"/>
              <a:t>Çözünmüş Madde ve Sıcaklığın Yoğunluk ve Vizkozite üzerine etkisi</a:t>
            </a:r>
          </a:p>
          <a:p>
            <a:pPr marL="195942" indent="-195942"/>
            <a:r>
              <a:rPr sz="2400"/>
              <a:t>Su ve kirleticilerin sınır koşulları</a:t>
            </a:r>
          </a:p>
          <a:p>
            <a:pPr marL="195942" indent="-195942"/>
            <a:r>
              <a:rPr sz="2400"/>
              <a:t>Yeraltısuyu Bütçesi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image10.jpeg" descr="uzunaluvyonduzeltmeEMBOSS"/>
          <p:cNvPicPr>
            <a:picLocks noChangeAspect="1"/>
          </p:cNvPicPr>
          <p:nvPr/>
        </p:nvPicPr>
        <p:blipFill>
          <a:blip r:embed="rId2">
            <a:extLst/>
          </a:blip>
          <a:srcRect b="44751"/>
          <a:stretch>
            <a:fillRect/>
          </a:stretch>
        </p:blipFill>
        <p:spPr>
          <a:xfrm>
            <a:off x="432121" y="844193"/>
            <a:ext cx="8490083" cy="5948785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Shape 203"/>
          <p:cNvSpPr>
            <a:spLocks noGrp="1"/>
          </p:cNvSpPr>
          <p:nvPr>
            <p:ph type="title"/>
          </p:nvPr>
        </p:nvSpPr>
        <p:spPr>
          <a:xfrm>
            <a:off x="1129167" y="0"/>
            <a:ext cx="7793036" cy="1143000"/>
          </a:xfrm>
          <a:prstGeom prst="rect">
            <a:avLst/>
          </a:prstGeom>
        </p:spPr>
        <p:txBody>
          <a:bodyPr/>
          <a:lstStyle/>
          <a:p>
            <a:r>
              <a:t>Kavramsal Model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/>
        </p:nvSpPr>
        <p:spPr>
          <a:xfrm>
            <a:off x="-1" y="1589313"/>
            <a:ext cx="2057401" cy="4397829"/>
          </a:xfrm>
          <a:prstGeom prst="rect">
            <a:avLst/>
          </a:prstGeom>
          <a:solidFill>
            <a:srgbClr val="FFC000"/>
          </a:solidFill>
          <a:ln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 sz="2400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06" name="Shape 206"/>
          <p:cNvSpPr/>
          <p:nvPr/>
        </p:nvSpPr>
        <p:spPr>
          <a:xfrm>
            <a:off x="2334984" y="3037114"/>
            <a:ext cx="5611586" cy="128382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 sz="2400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07" name="Shape 207"/>
          <p:cNvSpPr/>
          <p:nvPr/>
        </p:nvSpPr>
        <p:spPr>
          <a:xfrm>
            <a:off x="2334984" y="4626426"/>
            <a:ext cx="5611586" cy="1371603"/>
          </a:xfrm>
          <a:prstGeom prst="rect">
            <a:avLst/>
          </a:prstGeom>
          <a:solidFill>
            <a:srgbClr val="00B0F0"/>
          </a:solidFill>
          <a:ln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 sz="2400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08" name="Shape 208"/>
          <p:cNvSpPr/>
          <p:nvPr/>
        </p:nvSpPr>
        <p:spPr>
          <a:xfrm>
            <a:off x="2334984" y="4310743"/>
            <a:ext cx="5611586" cy="318212"/>
          </a:xfrm>
          <a:prstGeom prst="rect">
            <a:avLst/>
          </a:prstGeom>
          <a:solidFill>
            <a:srgbClr val="7E9632"/>
          </a:solidFill>
          <a:ln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 sz="2400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09" name="Shape 209"/>
          <p:cNvSpPr/>
          <p:nvPr/>
        </p:nvSpPr>
        <p:spPr>
          <a:xfrm>
            <a:off x="7935686" y="3026229"/>
            <a:ext cx="1208315" cy="2993571"/>
          </a:xfrm>
          <a:prstGeom prst="rect">
            <a:avLst/>
          </a:prstGeom>
          <a:solidFill>
            <a:srgbClr val="BE1E6E"/>
          </a:solidFill>
          <a:ln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 sz="2400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10" name="Shape 210"/>
          <p:cNvSpPr/>
          <p:nvPr/>
        </p:nvSpPr>
        <p:spPr>
          <a:xfrm flipV="1">
            <a:off x="3325586" y="3037113"/>
            <a:ext cx="337458" cy="261257"/>
          </a:xfrm>
          <a:prstGeom prst="triangl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45719" rIns="45719"/>
          <a:lstStyle/>
          <a:p>
            <a:pPr>
              <a:defRPr sz="2400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11" name="Shape 211"/>
          <p:cNvSpPr/>
          <p:nvPr/>
        </p:nvSpPr>
        <p:spPr>
          <a:xfrm>
            <a:off x="-1" y="2416629"/>
            <a:ext cx="2024744" cy="1588"/>
          </a:xfrm>
          <a:prstGeom prst="line">
            <a:avLst/>
          </a:prstGeom>
          <a:solidFill>
            <a:schemeClr val="accent1"/>
          </a:solidFill>
          <a:ln w="57150">
            <a:solidFill>
              <a:srgbClr val="0070C0"/>
            </a:solidFill>
            <a:miter/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212" name="Shape 212"/>
          <p:cNvSpPr/>
          <p:nvPr/>
        </p:nvSpPr>
        <p:spPr>
          <a:xfrm flipV="1">
            <a:off x="2296885" y="3200400"/>
            <a:ext cx="5595258" cy="2"/>
          </a:xfrm>
          <a:prstGeom prst="line">
            <a:avLst/>
          </a:prstGeom>
          <a:solidFill>
            <a:schemeClr val="accent1"/>
          </a:solidFill>
          <a:ln w="28575">
            <a:solidFill>
              <a:srgbClr val="0070C0"/>
            </a:solidFill>
            <a:miter/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213" name="Shape 213"/>
          <p:cNvSpPr/>
          <p:nvPr/>
        </p:nvSpPr>
        <p:spPr>
          <a:xfrm>
            <a:off x="0" y="5954486"/>
            <a:ext cx="9144000" cy="326572"/>
          </a:xfrm>
          <a:prstGeom prst="rect">
            <a:avLst/>
          </a:prstGeom>
          <a:solidFill>
            <a:srgbClr val="FF0000"/>
          </a:solidFill>
          <a:ln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 sz="2400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14" name="Shape 214"/>
          <p:cNvSpPr/>
          <p:nvPr/>
        </p:nvSpPr>
        <p:spPr>
          <a:xfrm>
            <a:off x="2939143" y="3026229"/>
            <a:ext cx="45720" cy="1023258"/>
          </a:xfrm>
          <a:prstGeom prst="rect">
            <a:avLst/>
          </a:prstGeom>
          <a:solidFill>
            <a:srgbClr val="FF0000"/>
          </a:solidFill>
          <a:ln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 sz="2400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15" name="Shape 215"/>
          <p:cNvSpPr/>
          <p:nvPr/>
        </p:nvSpPr>
        <p:spPr>
          <a:xfrm>
            <a:off x="5236028" y="3026229"/>
            <a:ext cx="65316" cy="2111829"/>
          </a:xfrm>
          <a:prstGeom prst="rect">
            <a:avLst/>
          </a:prstGeom>
          <a:solidFill>
            <a:srgbClr val="FF0000"/>
          </a:solidFill>
          <a:ln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 sz="2400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16" name="Shape 216"/>
          <p:cNvSpPr/>
          <p:nvPr/>
        </p:nvSpPr>
        <p:spPr>
          <a:xfrm>
            <a:off x="7380513" y="3026228"/>
            <a:ext cx="45720" cy="2699658"/>
          </a:xfrm>
          <a:prstGeom prst="rect">
            <a:avLst/>
          </a:prstGeom>
          <a:solidFill>
            <a:srgbClr val="FF0000"/>
          </a:solidFill>
          <a:ln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 sz="2400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17" name="Shape 217"/>
          <p:cNvSpPr/>
          <p:nvPr/>
        </p:nvSpPr>
        <p:spPr>
          <a:xfrm>
            <a:off x="2449284" y="3026228"/>
            <a:ext cx="45720" cy="2188031"/>
          </a:xfrm>
          <a:prstGeom prst="rect">
            <a:avLst/>
          </a:prstGeom>
          <a:solidFill>
            <a:srgbClr val="FF0000"/>
          </a:solidFill>
          <a:ln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 sz="2400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18" name="Shape 218"/>
          <p:cNvSpPr/>
          <p:nvPr/>
        </p:nvSpPr>
        <p:spPr>
          <a:xfrm>
            <a:off x="6249461" y="3026228"/>
            <a:ext cx="45720" cy="1122027"/>
          </a:xfrm>
          <a:prstGeom prst="rect">
            <a:avLst/>
          </a:prstGeom>
          <a:solidFill>
            <a:srgbClr val="FF0000"/>
          </a:solidFill>
          <a:ln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 sz="2400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grpSp>
        <p:nvGrpSpPr>
          <p:cNvPr id="221" name="Group 221"/>
          <p:cNvGrpSpPr/>
          <p:nvPr/>
        </p:nvGrpSpPr>
        <p:grpSpPr>
          <a:xfrm>
            <a:off x="2623456" y="598182"/>
            <a:ext cx="4887690" cy="936704"/>
            <a:chOff x="0" y="0"/>
            <a:chExt cx="4887688" cy="936703"/>
          </a:xfrm>
        </p:grpSpPr>
        <p:sp>
          <p:nvSpPr>
            <p:cNvPr id="219" name="Shape 219"/>
            <p:cNvSpPr/>
            <p:nvPr/>
          </p:nvSpPr>
          <p:spPr>
            <a:xfrm rot="5400000">
              <a:off x="1975492" y="-1975493"/>
              <a:ext cx="936704" cy="4887689"/>
            </a:xfrm>
            <a:prstGeom prst="rightArrow">
              <a:avLst>
                <a:gd name="adj1" fmla="val 50000"/>
                <a:gd name="adj2" fmla="val 44189"/>
              </a:avLst>
            </a:prstGeom>
            <a:solidFill>
              <a:srgbClr val="0070C0"/>
            </a:solidFill>
            <a:ln w="952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400" b="1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220" name="Shape 220"/>
            <p:cNvSpPr/>
            <p:nvPr/>
          </p:nvSpPr>
          <p:spPr>
            <a:xfrm>
              <a:off x="2314532" y="185801"/>
              <a:ext cx="258625" cy="358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t>Q</a:t>
              </a:r>
            </a:p>
          </p:txBody>
        </p:sp>
      </p:grpSp>
      <p:sp>
        <p:nvSpPr>
          <p:cNvPr id="222" name="Shape 222"/>
          <p:cNvSpPr/>
          <p:nvPr/>
        </p:nvSpPr>
        <p:spPr>
          <a:xfrm rot="16200000">
            <a:off x="6623824" y="1895706"/>
            <a:ext cx="501806" cy="61331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 sz="2400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23" name="Shape 223"/>
          <p:cNvSpPr/>
          <p:nvPr/>
        </p:nvSpPr>
        <p:spPr>
          <a:xfrm>
            <a:off x="4169228" y="3037114"/>
            <a:ext cx="979715" cy="23948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>
              <a:defRPr sz="2400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grpSp>
        <p:nvGrpSpPr>
          <p:cNvPr id="226" name="Group 226"/>
          <p:cNvGrpSpPr/>
          <p:nvPr/>
        </p:nvGrpSpPr>
        <p:grpSpPr>
          <a:xfrm>
            <a:off x="2003515" y="4582886"/>
            <a:ext cx="358141" cy="1360714"/>
            <a:chOff x="0" y="0"/>
            <a:chExt cx="358140" cy="1360713"/>
          </a:xfrm>
        </p:grpSpPr>
        <p:sp>
          <p:nvSpPr>
            <p:cNvPr id="224" name="Shape 224"/>
            <p:cNvSpPr/>
            <p:nvPr/>
          </p:nvSpPr>
          <p:spPr>
            <a:xfrm>
              <a:off x="64769" y="0"/>
              <a:ext cx="228602" cy="1360714"/>
            </a:xfrm>
            <a:prstGeom prst="rect">
              <a:avLst/>
            </a:prstGeom>
            <a:solidFill>
              <a:srgbClr val="92D050"/>
            </a:solidFill>
            <a:ln w="952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400" b="1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225" name="Shape 225"/>
            <p:cNvSpPr/>
            <p:nvPr/>
          </p:nvSpPr>
          <p:spPr>
            <a:xfrm rot="16200000">
              <a:off x="61199" y="501286"/>
              <a:ext cx="235742" cy="358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t>K</a:t>
              </a:r>
            </a:p>
          </p:txBody>
        </p:sp>
      </p:grpSp>
      <p:sp>
        <p:nvSpPr>
          <p:cNvPr id="227" name="Shape 227"/>
          <p:cNvSpPr/>
          <p:nvPr/>
        </p:nvSpPr>
        <p:spPr>
          <a:xfrm>
            <a:off x="776413" y="2024753"/>
            <a:ext cx="25371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H</a:t>
            </a:r>
          </a:p>
        </p:txBody>
      </p:sp>
      <p:sp>
        <p:nvSpPr>
          <p:cNvPr id="228" name="Shape 228"/>
          <p:cNvSpPr/>
          <p:nvPr/>
        </p:nvSpPr>
        <p:spPr>
          <a:xfrm>
            <a:off x="6498771" y="1513114"/>
            <a:ext cx="49358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EVT</a:t>
            </a:r>
          </a:p>
        </p:txBody>
      </p:sp>
      <p:sp>
        <p:nvSpPr>
          <p:cNvPr id="229" name="Shape 229"/>
          <p:cNvSpPr/>
          <p:nvPr/>
        </p:nvSpPr>
        <p:spPr>
          <a:xfrm>
            <a:off x="3476026" y="3025125"/>
            <a:ext cx="724866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hsabit</a:t>
            </a:r>
          </a:p>
        </p:txBody>
      </p:sp>
      <p:sp>
        <p:nvSpPr>
          <p:cNvPr id="230" name="Shape 230"/>
          <p:cNvSpPr/>
          <p:nvPr/>
        </p:nvSpPr>
        <p:spPr>
          <a:xfrm>
            <a:off x="5366656" y="2002970"/>
            <a:ext cx="258625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Q</a:t>
            </a:r>
          </a:p>
        </p:txBody>
      </p:sp>
      <p:sp>
        <p:nvSpPr>
          <p:cNvPr id="231" name="Shape 231"/>
          <p:cNvSpPr/>
          <p:nvPr/>
        </p:nvSpPr>
        <p:spPr>
          <a:xfrm flipH="1" flipV="1">
            <a:off x="6008914" y="2503713"/>
            <a:ext cx="263408" cy="522515"/>
          </a:xfrm>
          <a:prstGeom prst="line">
            <a:avLst/>
          </a:prstGeom>
          <a:ln>
            <a:solidFill>
              <a:srgbClr val="FFFFFF"/>
            </a:solidFill>
            <a:miter/>
            <a:tailEnd type="triangle"/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232" name="Shape 232"/>
          <p:cNvSpPr/>
          <p:nvPr/>
        </p:nvSpPr>
        <p:spPr>
          <a:xfrm flipH="1" flipV="1">
            <a:off x="6117772" y="2416628"/>
            <a:ext cx="1285604" cy="609601"/>
          </a:xfrm>
          <a:prstGeom prst="line">
            <a:avLst/>
          </a:prstGeom>
          <a:ln>
            <a:solidFill>
              <a:srgbClr val="FFFFFF"/>
            </a:solidFill>
            <a:miter/>
            <a:tailEnd type="triangle"/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233" name="Shape 233"/>
          <p:cNvSpPr/>
          <p:nvPr/>
        </p:nvSpPr>
        <p:spPr>
          <a:xfrm flipV="1">
            <a:off x="2962002" y="2307771"/>
            <a:ext cx="2524398" cy="718459"/>
          </a:xfrm>
          <a:prstGeom prst="line">
            <a:avLst/>
          </a:prstGeom>
          <a:ln>
            <a:solidFill>
              <a:srgbClr val="FFFFFF"/>
            </a:solidFill>
            <a:miter/>
            <a:tailEnd type="triangle"/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234" name="Shape 234"/>
          <p:cNvSpPr/>
          <p:nvPr/>
        </p:nvSpPr>
        <p:spPr>
          <a:xfrm flipV="1">
            <a:off x="5290456" y="2438400"/>
            <a:ext cx="348344" cy="533401"/>
          </a:xfrm>
          <a:prstGeom prst="line">
            <a:avLst/>
          </a:prstGeom>
          <a:ln>
            <a:solidFill>
              <a:srgbClr val="FFFFFF"/>
            </a:solidFill>
            <a:miter/>
            <a:tailEnd type="triangle"/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cxnSp>
        <p:nvCxnSpPr>
          <p:cNvPr id="235" name="Connector 235"/>
          <p:cNvCxnSpPr>
            <a:stCxn id="217" idx="0"/>
            <a:endCxn id="230" idx="0"/>
          </p:cNvCxnSpPr>
          <p:nvPr/>
        </p:nvCxnSpPr>
        <p:spPr>
          <a:xfrm flipV="1">
            <a:off x="2472144" y="2182040"/>
            <a:ext cx="3023825" cy="1938204"/>
          </a:xfrm>
          <a:prstGeom prst="straightConnector1">
            <a:avLst/>
          </a:prstGeom>
          <a:ln>
            <a:solidFill>
              <a:srgbClr val="FFFFFF"/>
            </a:solidFill>
            <a:miter/>
            <a:tailEnd type="triangle"/>
          </a:ln>
        </p:spPr>
      </p:cxnSp>
      <p:grpSp>
        <p:nvGrpSpPr>
          <p:cNvPr id="238" name="Group 238"/>
          <p:cNvGrpSpPr/>
          <p:nvPr/>
        </p:nvGrpSpPr>
        <p:grpSpPr>
          <a:xfrm>
            <a:off x="8011886" y="3450769"/>
            <a:ext cx="1132115" cy="2264231"/>
            <a:chOff x="0" y="0"/>
            <a:chExt cx="1132114" cy="2264229"/>
          </a:xfrm>
        </p:grpSpPr>
        <p:sp>
          <p:nvSpPr>
            <p:cNvPr id="236" name="Shape 236"/>
            <p:cNvSpPr/>
            <p:nvPr/>
          </p:nvSpPr>
          <p:spPr>
            <a:xfrm flipH="1">
              <a:off x="0" y="0"/>
              <a:ext cx="1132115" cy="226423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237" name="Shape 237"/>
            <p:cNvSpPr/>
            <p:nvPr/>
          </p:nvSpPr>
          <p:spPr>
            <a:xfrm>
              <a:off x="283028" y="902244"/>
              <a:ext cx="338842" cy="459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>
                <a:defRPr sz="1800" b="0"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rPr sz="2400" b="1">
                  <a:latin typeface="Tahoma"/>
                  <a:ea typeface="Tahoma"/>
                  <a:cs typeface="Tahoma"/>
                  <a:sym typeface="Tahoma"/>
                </a:rPr>
                <a:t>Q</a:t>
              </a:r>
            </a:p>
          </p:txBody>
        </p:sp>
      </p:grpSp>
      <p:sp>
        <p:nvSpPr>
          <p:cNvPr id="239" name="Shape 239"/>
          <p:cNvSpPr/>
          <p:nvPr/>
        </p:nvSpPr>
        <p:spPr>
          <a:xfrm>
            <a:off x="2057400" y="3026229"/>
            <a:ext cx="239487" cy="1556658"/>
          </a:xfrm>
          <a:prstGeom prst="rect">
            <a:avLst/>
          </a:prstGeom>
          <a:solidFill>
            <a:srgbClr val="546422"/>
          </a:solidFill>
          <a:ln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 sz="2400" b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/>
          </p:cNvSpPr>
          <p:nvPr>
            <p:ph type="title" idx="4294967295"/>
          </p:nvPr>
        </p:nvSpPr>
        <p:spPr>
          <a:xfrm>
            <a:off x="628427" y="365001"/>
            <a:ext cx="7887147" cy="1326059"/>
          </a:xfrm>
          <a:prstGeom prst="rect">
            <a:avLst/>
          </a:prstGeom>
        </p:spPr>
        <p:txBody>
          <a:bodyPr lIns="44449" tIns="44449" rIns="44449" bIns="44449" anchor="ctr">
            <a:normAutofit/>
          </a:bodyPr>
          <a:lstStyle>
            <a:lvl1pPr>
              <a:defRPr sz="4800"/>
            </a:lvl1pPr>
          </a:lstStyle>
          <a:p>
            <a:pPr>
              <a:defRPr sz="6000"/>
            </a:pPr>
            <a:r>
              <a:rPr sz="3375"/>
              <a:t>Sınır Koşulları ve Parametre Dağılımı</a:t>
            </a:r>
          </a:p>
        </p:txBody>
      </p:sp>
      <p:pic>
        <p:nvPicPr>
          <p:cNvPr id="128" name="p2.png" descr="p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03077" y="2349624"/>
            <a:ext cx="6334497" cy="3108648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hape 129"/>
          <p:cNvSpPr/>
          <p:nvPr/>
        </p:nvSpPr>
        <p:spPr>
          <a:xfrm>
            <a:off x="3779490" y="5373439"/>
            <a:ext cx="1709601" cy="514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2146" rIns="32146">
            <a:spAutoFit/>
          </a:bodyPr>
          <a:lstStyle>
            <a:lvl1pPr defTabSz="974725">
              <a:defRPr sz="3900">
                <a:solidFill>
                  <a:srgbClr val="0563C1"/>
                </a:solidFill>
              </a:defRPr>
            </a:lvl1pPr>
          </a:lstStyle>
          <a:p>
            <a:pPr>
              <a:defRPr sz="1900">
                <a:solidFill>
                  <a:schemeClr val="accent4"/>
                </a:solidFill>
              </a:defRPr>
            </a:pPr>
            <a:r>
              <a:rPr sz="2742"/>
              <a:t>Geçirimsiz</a:t>
            </a:r>
          </a:p>
        </p:txBody>
      </p:sp>
      <p:sp>
        <p:nvSpPr>
          <p:cNvPr id="130" name="Shape 130"/>
          <p:cNvSpPr/>
          <p:nvPr/>
        </p:nvSpPr>
        <p:spPr>
          <a:xfrm rot="16200000">
            <a:off x="299138" y="3540332"/>
            <a:ext cx="1709601" cy="514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2146" rIns="32146">
            <a:spAutoFit/>
          </a:bodyPr>
          <a:lstStyle>
            <a:lvl1pPr defTabSz="974725">
              <a:defRPr sz="3900">
                <a:solidFill>
                  <a:srgbClr val="0563C1"/>
                </a:solidFill>
              </a:defRPr>
            </a:lvl1pPr>
          </a:lstStyle>
          <a:p>
            <a:pPr>
              <a:defRPr sz="1900">
                <a:solidFill>
                  <a:schemeClr val="accent4"/>
                </a:solidFill>
              </a:defRPr>
            </a:pPr>
            <a:r>
              <a:rPr sz="2742"/>
              <a:t>Geçirimsiz</a:t>
            </a:r>
          </a:p>
        </p:txBody>
      </p:sp>
      <p:sp>
        <p:nvSpPr>
          <p:cNvPr id="131" name="Shape 131"/>
          <p:cNvSpPr/>
          <p:nvPr/>
        </p:nvSpPr>
        <p:spPr>
          <a:xfrm rot="16200000">
            <a:off x="7139279" y="4043743"/>
            <a:ext cx="1709601" cy="514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2146" rIns="32146">
            <a:spAutoFit/>
          </a:bodyPr>
          <a:lstStyle>
            <a:lvl1pPr defTabSz="974725">
              <a:defRPr sz="3900">
                <a:solidFill>
                  <a:srgbClr val="0563C1"/>
                </a:solidFill>
              </a:defRPr>
            </a:lvl1pPr>
          </a:lstStyle>
          <a:p>
            <a:pPr>
              <a:defRPr sz="1900">
                <a:solidFill>
                  <a:schemeClr val="accent4"/>
                </a:solidFill>
              </a:defRPr>
            </a:pPr>
            <a:r>
              <a:rPr sz="2742"/>
              <a:t>Geçirimsiz</a:t>
            </a:r>
          </a:p>
        </p:txBody>
      </p:sp>
      <p:sp>
        <p:nvSpPr>
          <p:cNvPr id="132" name="Shape 132"/>
          <p:cNvSpPr/>
          <p:nvPr/>
        </p:nvSpPr>
        <p:spPr>
          <a:xfrm>
            <a:off x="4500563" y="2222376"/>
            <a:ext cx="1648687" cy="514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2146" rIns="32146">
            <a:spAutoFit/>
          </a:bodyPr>
          <a:lstStyle>
            <a:lvl1pPr defTabSz="974725">
              <a:defRPr sz="3900">
                <a:solidFill>
                  <a:srgbClr val="954F72"/>
                </a:solidFill>
              </a:defRPr>
            </a:lvl1pPr>
          </a:lstStyle>
          <a:p>
            <a:pPr>
              <a:defRPr sz="1900">
                <a:solidFill>
                  <a:schemeClr val="accent4"/>
                </a:solidFill>
              </a:defRPr>
            </a:pPr>
            <a:r>
              <a:rPr sz="2742"/>
              <a:t>Su Tablası</a:t>
            </a:r>
          </a:p>
        </p:txBody>
      </p:sp>
      <p:sp>
        <p:nvSpPr>
          <p:cNvPr id="133" name="Shape 133"/>
          <p:cNvSpPr/>
          <p:nvPr/>
        </p:nvSpPr>
        <p:spPr>
          <a:xfrm flipV="1">
            <a:off x="4643438" y="2707928"/>
            <a:ext cx="215429" cy="145107"/>
          </a:xfrm>
          <a:prstGeom prst="triangle">
            <a:avLst/>
          </a:prstGeom>
          <a:solidFill>
            <a:srgbClr val="954F72"/>
          </a:solidFill>
          <a:ln>
            <a:solidFill>
              <a:srgbClr val="954F72"/>
            </a:solidFill>
          </a:ln>
        </p:spPr>
        <p:txBody>
          <a:bodyPr lIns="35719" tIns="35719" rIns="35719" bIns="35719" anchor="ctr"/>
          <a:lstStyle/>
          <a:p>
            <a:pPr defTabSz="685329">
              <a:defRPr sz="5100"/>
            </a:pPr>
            <a:endParaRPr sz="3586"/>
          </a:p>
        </p:txBody>
      </p:sp>
      <p:sp>
        <p:nvSpPr>
          <p:cNvPr id="134" name="Shape 134"/>
          <p:cNvSpPr/>
          <p:nvPr/>
        </p:nvSpPr>
        <p:spPr>
          <a:xfrm>
            <a:off x="2534915" y="4955977"/>
            <a:ext cx="1215876" cy="64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2146" rIns="32146">
            <a:spAutoFit/>
          </a:bodyPr>
          <a:lstStyle/>
          <a:p>
            <a:pPr defTabSz="685329">
              <a:defRPr sz="1900"/>
            </a:pPr>
            <a:r>
              <a:rPr sz="3586"/>
              <a:t>(K,S)</a:t>
            </a:r>
            <a:r>
              <a:rPr sz="3586" baseline="-25000"/>
              <a:t>1</a:t>
            </a:r>
          </a:p>
        </p:txBody>
      </p:sp>
      <p:sp>
        <p:nvSpPr>
          <p:cNvPr id="135" name="Shape 135"/>
          <p:cNvSpPr/>
          <p:nvPr/>
        </p:nvSpPr>
        <p:spPr>
          <a:xfrm>
            <a:off x="6443886" y="4653483"/>
            <a:ext cx="1215876" cy="64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2146" rIns="32146">
            <a:spAutoFit/>
          </a:bodyPr>
          <a:lstStyle/>
          <a:p>
            <a:pPr defTabSz="685329">
              <a:defRPr sz="1900"/>
            </a:pPr>
            <a:r>
              <a:rPr sz="3586"/>
              <a:t>(K,S)</a:t>
            </a:r>
            <a:r>
              <a:rPr sz="3586" baseline="-25000"/>
              <a:t>2</a:t>
            </a:r>
          </a:p>
        </p:txBody>
      </p:sp>
      <p:sp>
        <p:nvSpPr>
          <p:cNvPr id="136" name="Shape 136"/>
          <p:cNvSpPr/>
          <p:nvPr/>
        </p:nvSpPr>
        <p:spPr>
          <a:xfrm>
            <a:off x="3635499" y="2997026"/>
            <a:ext cx="1215876" cy="64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2146" rIns="32146">
            <a:spAutoFit/>
          </a:bodyPr>
          <a:lstStyle/>
          <a:p>
            <a:pPr defTabSz="685329">
              <a:defRPr sz="1900"/>
            </a:pPr>
            <a:r>
              <a:rPr sz="3586"/>
              <a:t>(K,S)</a:t>
            </a:r>
            <a:r>
              <a:rPr sz="3586" baseline="-25000"/>
              <a:t>3</a:t>
            </a:r>
          </a:p>
        </p:txBody>
      </p:sp>
      <p:sp>
        <p:nvSpPr>
          <p:cNvPr id="137" name="Shape 137"/>
          <p:cNvSpPr/>
          <p:nvPr/>
        </p:nvSpPr>
        <p:spPr>
          <a:xfrm>
            <a:off x="2124150" y="2636490"/>
            <a:ext cx="1215876" cy="64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2146" rIns="32146">
            <a:spAutoFit/>
          </a:bodyPr>
          <a:lstStyle/>
          <a:p>
            <a:pPr defTabSz="685329">
              <a:defRPr sz="1900"/>
            </a:pPr>
            <a:r>
              <a:rPr sz="3586"/>
              <a:t>(K,S)</a:t>
            </a:r>
            <a:r>
              <a:rPr sz="3586" baseline="-25000"/>
              <a:t>5</a:t>
            </a:r>
          </a:p>
        </p:txBody>
      </p:sp>
      <p:sp>
        <p:nvSpPr>
          <p:cNvPr id="138" name="Shape 138"/>
          <p:cNvSpPr/>
          <p:nvPr/>
        </p:nvSpPr>
        <p:spPr>
          <a:xfrm>
            <a:off x="4858866" y="4004965"/>
            <a:ext cx="1215876" cy="64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2146" rIns="32146">
            <a:spAutoFit/>
          </a:bodyPr>
          <a:lstStyle/>
          <a:p>
            <a:pPr defTabSz="685329">
              <a:defRPr sz="1900"/>
            </a:pPr>
            <a:r>
              <a:rPr sz="3586"/>
              <a:t>(K,S)</a:t>
            </a:r>
            <a:r>
              <a:rPr sz="3586" baseline="-2500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889147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 idx="4294967295"/>
          </p:nvPr>
        </p:nvSpPr>
        <p:spPr>
          <a:xfrm>
            <a:off x="628427" y="365001"/>
            <a:ext cx="7887147" cy="1326059"/>
          </a:xfrm>
          <a:prstGeom prst="rect">
            <a:avLst/>
          </a:prstGeom>
        </p:spPr>
        <p:txBody>
          <a:bodyPr lIns="44449" tIns="44449" rIns="44449" bIns="44449" anchor="ctr">
            <a:normAutofit/>
          </a:bodyPr>
          <a:lstStyle>
            <a:lvl1pPr>
              <a:defRPr sz="5100"/>
            </a:lvl1pPr>
          </a:lstStyle>
          <a:p>
            <a:pPr>
              <a:defRPr sz="6000"/>
            </a:pPr>
            <a:r>
              <a:rPr sz="3586"/>
              <a:t>Hidrolik Yük Dağılımı</a:t>
            </a:r>
          </a:p>
        </p:txBody>
      </p:sp>
      <p:pic>
        <p:nvPicPr>
          <p:cNvPr id="141" name="p3.png" descr="p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87649" y="2707928"/>
            <a:ext cx="6333381" cy="312762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900127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/>
          </p:cNvSpPr>
          <p:nvPr>
            <p:ph type="title" idx="4294967295"/>
          </p:nvPr>
        </p:nvSpPr>
        <p:spPr>
          <a:xfrm>
            <a:off x="628427" y="365001"/>
            <a:ext cx="7887147" cy="1326059"/>
          </a:xfrm>
          <a:prstGeom prst="rect">
            <a:avLst/>
          </a:prstGeom>
        </p:spPr>
        <p:txBody>
          <a:bodyPr lIns="44449" tIns="44449" rIns="44449" bIns="44449" anchor="ctr">
            <a:normAutofit/>
          </a:bodyPr>
          <a:lstStyle>
            <a:lvl1pPr>
              <a:defRPr sz="5100"/>
            </a:lvl1pPr>
          </a:lstStyle>
          <a:p>
            <a:pPr>
              <a:defRPr sz="6000"/>
            </a:pPr>
            <a:r>
              <a:rPr sz="3586"/>
              <a:t>Yeraltısuyu ve Kütle Akım Yolları</a:t>
            </a:r>
          </a:p>
        </p:txBody>
      </p:sp>
      <p:pic>
        <p:nvPicPr>
          <p:cNvPr id="144" name="p4.png" descr="p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31640" y="2349623"/>
            <a:ext cx="6334497" cy="311757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869839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3601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>
              <a:defRPr sz="4400"/>
            </a:pPr>
            <a:r>
              <a:rPr sz="4000"/>
              <a:t>Sayısal Yeraltısuyu Modeli</a:t>
            </a:r>
          </a:p>
        </p:txBody>
      </p:sp>
      <p:pic>
        <p:nvPicPr>
          <p:cNvPr id="242" name="image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08350" y="1190625"/>
            <a:ext cx="5449888" cy="54308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7401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>
              <a:defRPr sz="4400"/>
            </a:pPr>
            <a:r>
              <a:rPr sz="4000"/>
              <a:t>Sayısal Yeraltısuyu Modeli</a:t>
            </a:r>
          </a:p>
        </p:txBody>
      </p:sp>
      <p:sp>
        <p:nvSpPr>
          <p:cNvPr id="245" name="Shape 245"/>
          <p:cNvSpPr/>
          <p:nvPr/>
        </p:nvSpPr>
        <p:spPr>
          <a:xfrm>
            <a:off x="783527" y="2822575"/>
            <a:ext cx="2616024" cy="1204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sz="2400"/>
              <a:t>Konumsal (</a:t>
            </a:r>
            <a:r>
              <a:rPr sz="2400">
                <a:latin typeface="Symbol"/>
                <a:ea typeface="Symbol"/>
                <a:cs typeface="Symbol"/>
                <a:sym typeface="Symbol"/>
              </a:rPr>
              <a:t>Δ</a:t>
            </a:r>
            <a:r>
              <a:rPr sz="2400"/>
              <a:t>x) ve 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rPr sz="2400"/>
              <a:t>Zamansal (</a:t>
            </a:r>
            <a:r>
              <a:rPr sz="2400">
                <a:latin typeface="Symbol"/>
                <a:ea typeface="Symbol"/>
                <a:cs typeface="Symbol"/>
                <a:sym typeface="Symbol"/>
              </a:rPr>
              <a:t>Δ</a:t>
            </a:r>
            <a:r>
              <a:rPr sz="2400"/>
              <a:t>t)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rPr sz="2400"/>
              <a:t>Bölümleme</a:t>
            </a:r>
          </a:p>
        </p:txBody>
      </p:sp>
      <p:pic>
        <p:nvPicPr>
          <p:cNvPr id="246" name="image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81425" y="1149350"/>
            <a:ext cx="5214938" cy="5214938"/>
          </a:xfrm>
          <a:prstGeom prst="rect">
            <a:avLst/>
          </a:prstGeom>
          <a:ln w="12700">
            <a:miter lim="400000"/>
          </a:ln>
        </p:spPr>
      </p:pic>
      <p:sp>
        <p:nvSpPr>
          <p:cNvPr id="247" name="Shape 247"/>
          <p:cNvSpPr/>
          <p:nvPr/>
        </p:nvSpPr>
        <p:spPr>
          <a:xfrm>
            <a:off x="3776662" y="1130300"/>
            <a:ext cx="5205413" cy="5216525"/>
          </a:xfrm>
          <a:prstGeom prst="rect">
            <a:avLst/>
          </a:prstGeom>
          <a:ln w="381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1376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>
              <a:defRPr sz="4400"/>
            </a:pPr>
            <a:r>
              <a:rPr sz="4000"/>
              <a:t>Sayısal Yeraltısuyu Modeli</a:t>
            </a:r>
          </a:p>
        </p:txBody>
      </p:sp>
      <p:pic>
        <p:nvPicPr>
          <p:cNvPr id="250" name="image1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84550" y="1133475"/>
            <a:ext cx="5426075" cy="5426075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Shape 251"/>
          <p:cNvSpPr/>
          <p:nvPr/>
        </p:nvSpPr>
        <p:spPr>
          <a:xfrm>
            <a:off x="0" y="1433512"/>
            <a:ext cx="3490913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pPr>
              <a:defRPr sz="1800"/>
            </a:pPr>
            <a:r>
              <a:rPr sz="2400"/>
              <a:t>Parametre ve Sınır Koşullarının Tanımlanması</a:t>
            </a:r>
          </a:p>
        </p:txBody>
      </p:sp>
      <p:pic>
        <p:nvPicPr>
          <p:cNvPr id="252" name="image1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1325" y="3840162"/>
            <a:ext cx="3381375" cy="2376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3126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>
              <a:defRPr sz="4400"/>
            </a:pPr>
            <a:r>
              <a:rPr sz="4000"/>
              <a:t>Sayısal Yeraltısuyu Modeli</a:t>
            </a:r>
          </a:p>
        </p:txBody>
      </p:sp>
      <p:sp>
        <p:nvSpPr>
          <p:cNvPr id="255" name="Shape 255"/>
          <p:cNvSpPr/>
          <p:nvPr/>
        </p:nvSpPr>
        <p:spPr>
          <a:xfrm>
            <a:off x="843629" y="2822575"/>
            <a:ext cx="2510097" cy="447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pPr>
              <a:defRPr sz="1800"/>
            </a:pPr>
            <a:r>
              <a:rPr sz="2400"/>
              <a:t>Sonuçların Analizi</a:t>
            </a:r>
          </a:p>
        </p:txBody>
      </p:sp>
      <p:pic>
        <p:nvPicPr>
          <p:cNvPr id="256" name="image1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44912" y="1136650"/>
            <a:ext cx="5246688" cy="5524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roup 273"/>
          <p:cNvGrpSpPr/>
          <p:nvPr/>
        </p:nvGrpSpPr>
        <p:grpSpPr>
          <a:xfrm>
            <a:off x="608714" y="3100388"/>
            <a:ext cx="7674860" cy="839787"/>
            <a:chOff x="0" y="0"/>
            <a:chExt cx="7674859" cy="839786"/>
          </a:xfrm>
        </p:grpSpPr>
        <p:grpSp>
          <p:nvGrpSpPr>
            <p:cNvPr id="260" name="Group 260"/>
            <p:cNvGrpSpPr/>
            <p:nvPr/>
          </p:nvGrpSpPr>
          <p:grpSpPr>
            <a:xfrm>
              <a:off x="0" y="1587"/>
              <a:ext cx="1567047" cy="838200"/>
              <a:chOff x="0" y="0"/>
              <a:chExt cx="1567046" cy="838199"/>
            </a:xfrm>
          </p:grpSpPr>
          <p:sp>
            <p:nvSpPr>
              <p:cNvPr id="258" name="Shape 258"/>
              <p:cNvSpPr/>
              <p:nvPr/>
            </p:nvSpPr>
            <p:spPr>
              <a:xfrm>
                <a:off x="59623" y="0"/>
                <a:ext cx="1447800" cy="838200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000066"/>
                    </a:solidFill>
                  </a:defRPr>
                </a:pPr>
                <a:endParaRPr/>
              </a:p>
            </p:txBody>
          </p:sp>
          <p:sp>
            <p:nvSpPr>
              <p:cNvPr id="259" name="Shape 259"/>
              <p:cNvSpPr/>
              <p:nvPr/>
            </p:nvSpPr>
            <p:spPr>
              <a:xfrm>
                <a:off x="0" y="240029"/>
                <a:ext cx="1567047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000066"/>
                    </a:solidFill>
                  </a:defRPr>
                </a:lvl1pPr>
              </a:lstStyle>
              <a:p>
                <a:pPr>
                  <a:defRPr>
                    <a:solidFill>
                      <a:srgbClr val="FFFFFF"/>
                    </a:solidFill>
                  </a:defRPr>
                </a:pPr>
                <a:r>
                  <a:rPr>
                    <a:solidFill>
                      <a:srgbClr val="000066"/>
                    </a:solidFill>
                  </a:rPr>
                  <a:t>Gerçek Sistem</a:t>
                </a:r>
              </a:p>
            </p:txBody>
          </p:sp>
        </p:grpSp>
        <p:grpSp>
          <p:nvGrpSpPr>
            <p:cNvPr id="263" name="Group 263"/>
            <p:cNvGrpSpPr/>
            <p:nvPr/>
          </p:nvGrpSpPr>
          <p:grpSpPr>
            <a:xfrm>
              <a:off x="2155123" y="1587"/>
              <a:ext cx="1447800" cy="838200"/>
              <a:chOff x="0" y="0"/>
              <a:chExt cx="1447799" cy="838199"/>
            </a:xfrm>
          </p:grpSpPr>
          <p:sp>
            <p:nvSpPr>
              <p:cNvPr id="261" name="Shape 261"/>
              <p:cNvSpPr/>
              <p:nvPr/>
            </p:nvSpPr>
            <p:spPr>
              <a:xfrm>
                <a:off x="-1" y="-1"/>
                <a:ext cx="1447801" cy="838201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000066"/>
                    </a:solidFill>
                  </a:defRPr>
                </a:pPr>
                <a:endParaRPr/>
              </a:p>
            </p:txBody>
          </p:sp>
          <p:sp>
            <p:nvSpPr>
              <p:cNvPr id="262" name="Shape 262"/>
              <p:cNvSpPr/>
              <p:nvPr/>
            </p:nvSpPr>
            <p:spPr>
              <a:xfrm>
                <a:off x="81744" y="106679"/>
                <a:ext cx="1284311" cy="624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r>
                  <a:rPr>
                    <a:solidFill>
                      <a:srgbClr val="000066"/>
                    </a:solidFill>
                  </a:rPr>
                  <a:t>Kavramsal </a:t>
                </a:r>
              </a:p>
              <a:p>
                <a:pPr algn="ctr">
                  <a:defRPr>
                    <a:solidFill>
                      <a:srgbClr val="FFFFFF"/>
                    </a:solidFill>
                  </a:defRPr>
                </a:pPr>
                <a:r>
                  <a:rPr>
                    <a:solidFill>
                      <a:srgbClr val="000066"/>
                    </a:solidFill>
                  </a:rPr>
                  <a:t>Model</a:t>
                </a:r>
              </a:p>
            </p:txBody>
          </p:sp>
        </p:grpSp>
        <p:sp>
          <p:nvSpPr>
            <p:cNvPr id="264" name="Shape 264"/>
            <p:cNvSpPr/>
            <p:nvPr/>
          </p:nvSpPr>
          <p:spPr>
            <a:xfrm flipV="1">
              <a:off x="3621973" y="414338"/>
              <a:ext cx="565150" cy="6350"/>
            </a:xfrm>
            <a:prstGeom prst="line">
              <a:avLst/>
            </a:prstGeom>
            <a:noFill/>
            <a:ln w="57150" cap="flat">
              <a:solidFill>
                <a:srgbClr val="00FFFF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grpSp>
          <p:nvGrpSpPr>
            <p:cNvPr id="267" name="Group 267"/>
            <p:cNvGrpSpPr/>
            <p:nvPr/>
          </p:nvGrpSpPr>
          <p:grpSpPr>
            <a:xfrm>
              <a:off x="4190298" y="0"/>
              <a:ext cx="1447800" cy="838200"/>
              <a:chOff x="0" y="0"/>
              <a:chExt cx="1447799" cy="838199"/>
            </a:xfrm>
          </p:grpSpPr>
          <p:sp>
            <p:nvSpPr>
              <p:cNvPr id="265" name="Shape 265"/>
              <p:cNvSpPr/>
              <p:nvPr/>
            </p:nvSpPr>
            <p:spPr>
              <a:xfrm>
                <a:off x="-1" y="-1"/>
                <a:ext cx="1447801" cy="838201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000066"/>
                    </a:solidFill>
                  </a:defRPr>
                </a:pPr>
                <a:endParaRPr/>
              </a:p>
            </p:txBody>
          </p:sp>
          <p:sp>
            <p:nvSpPr>
              <p:cNvPr id="266" name="Shape 266"/>
              <p:cNvSpPr/>
              <p:nvPr/>
            </p:nvSpPr>
            <p:spPr>
              <a:xfrm>
                <a:off x="280765" y="240029"/>
                <a:ext cx="886270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000066"/>
                    </a:solidFill>
                  </a:defRPr>
                </a:lvl1pPr>
              </a:lstStyle>
              <a:p>
                <a:pPr>
                  <a:defRPr>
                    <a:solidFill>
                      <a:srgbClr val="FFFFFF"/>
                    </a:solidFill>
                  </a:defRPr>
                </a:pPr>
                <a:r>
                  <a:rPr>
                    <a:solidFill>
                      <a:srgbClr val="000066"/>
                    </a:solidFill>
                  </a:rPr>
                  <a:t>Girdiler</a:t>
                </a:r>
              </a:p>
            </p:txBody>
          </p:sp>
        </p:grpSp>
        <p:grpSp>
          <p:nvGrpSpPr>
            <p:cNvPr id="270" name="Group 270"/>
            <p:cNvGrpSpPr/>
            <p:nvPr/>
          </p:nvGrpSpPr>
          <p:grpSpPr>
            <a:xfrm>
              <a:off x="6227060" y="0"/>
              <a:ext cx="1447800" cy="838200"/>
              <a:chOff x="0" y="0"/>
              <a:chExt cx="1447799" cy="838199"/>
            </a:xfrm>
          </p:grpSpPr>
          <p:sp>
            <p:nvSpPr>
              <p:cNvPr id="268" name="Shape 268"/>
              <p:cNvSpPr/>
              <p:nvPr/>
            </p:nvSpPr>
            <p:spPr>
              <a:xfrm>
                <a:off x="-1" y="-1"/>
                <a:ext cx="1447801" cy="838201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000066"/>
                    </a:solidFill>
                  </a:defRPr>
                </a:pPr>
                <a:endParaRPr/>
              </a:p>
            </p:txBody>
          </p:sp>
          <p:sp>
            <p:nvSpPr>
              <p:cNvPr id="269" name="Shape 269"/>
              <p:cNvSpPr/>
              <p:nvPr/>
            </p:nvSpPr>
            <p:spPr>
              <a:xfrm>
                <a:off x="297117" y="240029"/>
                <a:ext cx="853565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000066"/>
                    </a:solidFill>
                  </a:defRPr>
                </a:lvl1pPr>
              </a:lstStyle>
              <a:p>
                <a:pPr>
                  <a:defRPr>
                    <a:solidFill>
                      <a:srgbClr val="FFFFFF"/>
                    </a:solidFill>
                  </a:defRPr>
                </a:pPr>
                <a:r>
                  <a:rPr>
                    <a:solidFill>
                      <a:srgbClr val="000066"/>
                    </a:solidFill>
                  </a:rPr>
                  <a:t>Çıktılar</a:t>
                </a:r>
              </a:p>
            </p:txBody>
          </p:sp>
        </p:grpSp>
        <p:sp>
          <p:nvSpPr>
            <p:cNvPr id="271" name="Shape 271"/>
            <p:cNvSpPr/>
            <p:nvPr/>
          </p:nvSpPr>
          <p:spPr>
            <a:xfrm flipV="1">
              <a:off x="5660322" y="415925"/>
              <a:ext cx="565150" cy="6350"/>
            </a:xfrm>
            <a:prstGeom prst="line">
              <a:avLst/>
            </a:prstGeom>
            <a:noFill/>
            <a:ln w="57150" cap="flat">
              <a:solidFill>
                <a:srgbClr val="00FFFF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72" name="Shape 272"/>
            <p:cNvSpPr/>
            <p:nvPr/>
          </p:nvSpPr>
          <p:spPr>
            <a:xfrm flipV="1">
              <a:off x="1543935" y="415925"/>
              <a:ext cx="565150" cy="6350"/>
            </a:xfrm>
            <a:prstGeom prst="line">
              <a:avLst/>
            </a:prstGeom>
            <a:noFill/>
            <a:ln w="57150" cap="flat">
              <a:solidFill>
                <a:srgbClr val="00FFFF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</p:grpSp>
      <p:sp>
        <p:nvSpPr>
          <p:cNvPr id="274" name="Shape 274"/>
          <p:cNvSpPr/>
          <p:nvPr/>
        </p:nvSpPr>
        <p:spPr>
          <a:xfrm>
            <a:off x="2695575" y="4178300"/>
            <a:ext cx="1954214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buSzPct val="100000"/>
              <a:buChar char="•"/>
              <a:defRPr>
                <a:solidFill>
                  <a:srgbClr val="FFFFFF"/>
                </a:solidFill>
              </a:defRPr>
            </a:lvl1pPr>
          </a:lstStyle>
          <a:p>
            <a:pPr>
              <a:buNone/>
            </a:pPr>
            <a:r>
              <a:t> Sizin hidrojeolojik yorumunuz</a:t>
            </a:r>
          </a:p>
        </p:txBody>
      </p:sp>
      <p:sp>
        <p:nvSpPr>
          <p:cNvPr id="275" name="Shape 275"/>
          <p:cNvSpPr/>
          <p:nvPr/>
        </p:nvSpPr>
        <p:spPr>
          <a:xfrm>
            <a:off x="4714875" y="4178300"/>
            <a:ext cx="1954214" cy="2585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buSzPct val="100000"/>
              <a:defRPr>
                <a:solidFill>
                  <a:srgbClr val="FFFFFF"/>
                </a:solidFill>
              </a:defRPr>
            </a:pPr>
            <a:r>
              <a:t> Konumsal ve Zamansal Bölümleme</a:t>
            </a:r>
          </a:p>
          <a:p>
            <a:pPr>
              <a:buSzPct val="100000"/>
              <a:defRPr>
                <a:solidFill>
                  <a:srgbClr val="FFFFFF"/>
                </a:solidFill>
              </a:defRPr>
            </a:pPr>
            <a:endParaRPr/>
          </a:p>
          <a:p>
            <a:pPr>
              <a:buSzPct val="100000"/>
              <a:defRPr>
                <a:solidFill>
                  <a:srgbClr val="FFFFFF"/>
                </a:solidFill>
              </a:defRPr>
            </a:pPr>
            <a:r>
              <a:t> Parametre Tahmini</a:t>
            </a:r>
          </a:p>
          <a:p>
            <a:pPr>
              <a:buSzPct val="100000"/>
              <a:defRPr>
                <a:solidFill>
                  <a:srgbClr val="FFFFFF"/>
                </a:solidFill>
              </a:defRPr>
            </a:pPr>
            <a:endParaRPr/>
          </a:p>
          <a:p>
            <a:pPr>
              <a:buSzPct val="100000"/>
              <a:defRPr>
                <a:solidFill>
                  <a:srgbClr val="FFFFFF"/>
                </a:solidFill>
              </a:defRPr>
            </a:pPr>
            <a:r>
              <a:t> Sınır Koşullarının İfadesi</a:t>
            </a:r>
          </a:p>
        </p:txBody>
      </p:sp>
      <p:sp>
        <p:nvSpPr>
          <p:cNvPr id="276" name="Shape 276"/>
          <p:cNvSpPr/>
          <p:nvPr/>
        </p:nvSpPr>
        <p:spPr>
          <a:xfrm>
            <a:off x="6784975" y="4178300"/>
            <a:ext cx="1954214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buSzPct val="100000"/>
              <a:buChar char="•"/>
              <a:defRPr>
                <a:solidFill>
                  <a:srgbClr val="FFFFFF"/>
                </a:solidFill>
              </a:defRPr>
            </a:lvl1pPr>
          </a:lstStyle>
          <a:p>
            <a:pPr>
              <a:buNone/>
            </a:pPr>
            <a:r>
              <a:t> Sistemin etkiye karşı tepkisi</a:t>
            </a:r>
          </a:p>
        </p:txBody>
      </p:sp>
      <p:grpSp>
        <p:nvGrpSpPr>
          <p:cNvPr id="279" name="Group 279"/>
          <p:cNvGrpSpPr/>
          <p:nvPr/>
        </p:nvGrpSpPr>
        <p:grpSpPr>
          <a:xfrm>
            <a:off x="4708524" y="1154113"/>
            <a:ext cx="1744665" cy="1630362"/>
            <a:chOff x="0" y="0"/>
            <a:chExt cx="1744663" cy="1630361"/>
          </a:xfrm>
        </p:grpSpPr>
        <p:pic>
          <p:nvPicPr>
            <p:cNvPr id="277" name="image16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0913" y="0"/>
              <a:ext cx="1725955" cy="16230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78" name="Shape 278"/>
            <p:cNvSpPr/>
            <p:nvPr/>
          </p:nvSpPr>
          <p:spPr>
            <a:xfrm>
              <a:off x="-1" y="7330"/>
              <a:ext cx="1744665" cy="1623032"/>
            </a:xfrm>
            <a:prstGeom prst="rect">
              <a:avLst/>
            </a:prstGeom>
            <a:noFill/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0" name="image1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27288" y="1257300"/>
            <a:ext cx="2028826" cy="14224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3" name="Group 283"/>
          <p:cNvGrpSpPr/>
          <p:nvPr/>
        </p:nvGrpSpPr>
        <p:grpSpPr>
          <a:xfrm>
            <a:off x="382588" y="1149349"/>
            <a:ext cx="1806576" cy="1639890"/>
            <a:chOff x="0" y="0"/>
            <a:chExt cx="1806575" cy="1639888"/>
          </a:xfrm>
        </p:grpSpPr>
        <p:pic>
          <p:nvPicPr>
            <p:cNvPr id="281" name="image11.ti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2915" y="19051"/>
              <a:ext cx="1792046" cy="16208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2" name="Shape 282"/>
            <p:cNvSpPr/>
            <p:nvPr/>
          </p:nvSpPr>
          <p:spPr>
            <a:xfrm>
              <a:off x="0" y="-1"/>
              <a:ext cx="1806575" cy="1622304"/>
            </a:xfrm>
            <a:prstGeom prst="rect">
              <a:avLst/>
            </a:prstGeom>
            <a:noFill/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84" name="Shape 28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073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>
              <a:defRPr sz="4400"/>
            </a:pPr>
            <a:r>
              <a:rPr sz="3600"/>
              <a:t>Sayısal Yeraltısuyu Modeli</a:t>
            </a:r>
          </a:p>
        </p:txBody>
      </p:sp>
      <p:pic>
        <p:nvPicPr>
          <p:cNvPr id="285" name="image15.t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764338" y="1147762"/>
            <a:ext cx="1558926" cy="1639888"/>
          </a:xfrm>
          <a:prstGeom prst="rect">
            <a:avLst/>
          </a:prstGeom>
          <a:ln w="12700">
            <a:miter lim="400000"/>
          </a:ln>
        </p:spPr>
      </p:pic>
      <p:sp>
        <p:nvSpPr>
          <p:cNvPr id="286" name="Shape 286"/>
          <p:cNvSpPr/>
          <p:nvPr/>
        </p:nvSpPr>
        <p:spPr>
          <a:xfrm>
            <a:off x="527049" y="4219485"/>
            <a:ext cx="210344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buSzPct val="100000"/>
              <a:defRPr>
                <a:solidFill>
                  <a:srgbClr val="FFFFFF"/>
                </a:solidFill>
              </a:defRPr>
            </a:pPr>
            <a:r>
              <a:t> Sorun?</a:t>
            </a:r>
          </a:p>
          <a:p>
            <a:pPr>
              <a:buSzPct val="100000"/>
              <a:defRPr>
                <a:solidFill>
                  <a:srgbClr val="FFFFFF"/>
                </a:solidFill>
              </a:defRPr>
            </a:pPr>
            <a:endParaRPr/>
          </a:p>
          <a:p>
            <a:pPr>
              <a:buSzPct val="100000"/>
              <a:defRPr>
                <a:solidFill>
                  <a:srgbClr val="FFFFFF"/>
                </a:solidFill>
              </a:defRPr>
            </a:pPr>
            <a:r>
              <a:t> Süreçler?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İdealleştirilmiş Sunular</a:t>
            </a:r>
          </a:p>
        </p:txBody>
      </p:sp>
      <p:pic>
        <p:nvPicPr>
          <p:cNvPr id="289" name="image36.png"/>
          <p:cNvPicPr>
            <a:picLocks noChangeAspect="1"/>
          </p:cNvPicPr>
          <p:nvPr/>
        </p:nvPicPr>
        <p:blipFill>
          <a:blip r:embed="rId2">
            <a:extLst/>
          </a:blip>
          <a:srcRect t="35945"/>
          <a:stretch>
            <a:fillRect/>
          </a:stretch>
        </p:blipFill>
        <p:spPr>
          <a:xfrm>
            <a:off x="628650" y="2400300"/>
            <a:ext cx="7886700" cy="27239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/>
          <p:nvPr/>
        </p:nvSpPr>
        <p:spPr>
          <a:xfrm>
            <a:off x="3197426" y="371475"/>
            <a:ext cx="2285604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 algn="ctr">
              <a:defRPr sz="3200" b="1">
                <a:solidFill>
                  <a:srgbClr val="FFFFFF"/>
                </a:solidFill>
              </a:defRPr>
            </a:lvl1pPr>
          </a:lstStyle>
          <a:p>
            <a:pPr>
              <a:defRPr sz="1800" b="0"/>
            </a:pPr>
            <a:r>
              <a:rPr sz="3200" b="1"/>
              <a:t>Kalibrasyon</a:t>
            </a:r>
          </a:p>
        </p:txBody>
      </p:sp>
      <p:grpSp>
        <p:nvGrpSpPr>
          <p:cNvPr id="401" name="Group 401"/>
          <p:cNvGrpSpPr/>
          <p:nvPr/>
        </p:nvGrpSpPr>
        <p:grpSpPr>
          <a:xfrm>
            <a:off x="480128" y="1887073"/>
            <a:ext cx="8077201" cy="2952751"/>
            <a:chOff x="0" y="0"/>
            <a:chExt cx="8077200" cy="2952750"/>
          </a:xfrm>
        </p:grpSpPr>
        <p:sp>
          <p:nvSpPr>
            <p:cNvPr id="292" name="Shape 292"/>
            <p:cNvSpPr/>
            <p:nvPr/>
          </p:nvSpPr>
          <p:spPr>
            <a:xfrm flipH="1">
              <a:off x="623887" y="0"/>
              <a:ext cx="1" cy="250190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93" name="Shape 293"/>
            <p:cNvSpPr/>
            <p:nvPr/>
          </p:nvSpPr>
          <p:spPr>
            <a:xfrm>
              <a:off x="630237" y="2508250"/>
              <a:ext cx="6311901" cy="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grpSp>
          <p:nvGrpSpPr>
            <p:cNvPr id="356" name="Group 356"/>
            <p:cNvGrpSpPr/>
            <p:nvPr/>
          </p:nvGrpSpPr>
          <p:grpSpPr>
            <a:xfrm>
              <a:off x="858837" y="139700"/>
              <a:ext cx="4114801" cy="2160588"/>
              <a:chOff x="0" y="0"/>
              <a:chExt cx="4114800" cy="2160587"/>
            </a:xfrm>
          </p:grpSpPr>
          <p:grpSp>
            <p:nvGrpSpPr>
              <p:cNvPr id="324" name="Group 324"/>
              <p:cNvGrpSpPr/>
              <p:nvPr/>
            </p:nvGrpSpPr>
            <p:grpSpPr>
              <a:xfrm>
                <a:off x="0" y="698500"/>
                <a:ext cx="2057401" cy="1462088"/>
                <a:chOff x="0" y="0"/>
                <a:chExt cx="2057400" cy="1462087"/>
              </a:xfrm>
            </p:grpSpPr>
            <p:grpSp>
              <p:nvGrpSpPr>
                <p:cNvPr id="308" name="Group 308"/>
                <p:cNvGrpSpPr/>
                <p:nvPr/>
              </p:nvGrpSpPr>
              <p:grpSpPr>
                <a:xfrm>
                  <a:off x="0" y="0"/>
                  <a:ext cx="1047750" cy="1246188"/>
                  <a:chOff x="0" y="0"/>
                  <a:chExt cx="1047749" cy="1246187"/>
                </a:xfrm>
              </p:grpSpPr>
              <p:sp>
                <p:nvSpPr>
                  <p:cNvPr id="294" name="Shape 294"/>
                  <p:cNvSpPr/>
                  <p:nvPr/>
                </p:nvSpPr>
                <p:spPr>
                  <a:xfrm flipV="1">
                    <a:off x="0" y="160337"/>
                    <a:ext cx="26988" cy="1085851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295" name="Shape 295"/>
                  <p:cNvSpPr/>
                  <p:nvPr/>
                </p:nvSpPr>
                <p:spPr>
                  <a:xfrm>
                    <a:off x="39687" y="173037"/>
                    <a:ext cx="7938" cy="36353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296" name="Shape 296"/>
                  <p:cNvSpPr/>
                  <p:nvPr/>
                </p:nvSpPr>
                <p:spPr>
                  <a:xfrm flipV="1">
                    <a:off x="60324" y="322263"/>
                    <a:ext cx="9527" cy="227012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297" name="Shape 297"/>
                  <p:cNvSpPr/>
                  <p:nvPr/>
                </p:nvSpPr>
                <p:spPr>
                  <a:xfrm>
                    <a:off x="82549" y="334962"/>
                    <a:ext cx="87313" cy="577851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298" name="Shape 298"/>
                  <p:cNvSpPr/>
                  <p:nvPr/>
                </p:nvSpPr>
                <p:spPr>
                  <a:xfrm flipV="1">
                    <a:off x="182562" y="536575"/>
                    <a:ext cx="49213" cy="38893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299" name="Shape 299"/>
                  <p:cNvSpPr/>
                  <p:nvPr/>
                </p:nvSpPr>
                <p:spPr>
                  <a:xfrm>
                    <a:off x="244475" y="549274"/>
                    <a:ext cx="130175" cy="523877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00" name="Shape 300"/>
                  <p:cNvSpPr/>
                  <p:nvPr/>
                </p:nvSpPr>
                <p:spPr>
                  <a:xfrm flipV="1">
                    <a:off x="387350" y="322262"/>
                    <a:ext cx="88900" cy="76358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01" name="Shape 301"/>
                  <p:cNvSpPr/>
                  <p:nvPr/>
                </p:nvSpPr>
                <p:spPr>
                  <a:xfrm>
                    <a:off x="488950" y="334962"/>
                    <a:ext cx="68262" cy="523876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02" name="Shape 302"/>
                  <p:cNvSpPr/>
                  <p:nvPr/>
                </p:nvSpPr>
                <p:spPr>
                  <a:xfrm flipV="1">
                    <a:off x="569912" y="696912"/>
                    <a:ext cx="7938" cy="174626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03" name="Shape 303"/>
                  <p:cNvSpPr/>
                  <p:nvPr/>
                </p:nvSpPr>
                <p:spPr>
                  <a:xfrm>
                    <a:off x="590550" y="709612"/>
                    <a:ext cx="7938" cy="149226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04" name="Shape 304"/>
                  <p:cNvSpPr/>
                  <p:nvPr/>
                </p:nvSpPr>
                <p:spPr>
                  <a:xfrm flipV="1">
                    <a:off x="611187" y="0"/>
                    <a:ext cx="109538" cy="87153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05" name="Shape 305"/>
                  <p:cNvSpPr/>
                  <p:nvPr/>
                </p:nvSpPr>
                <p:spPr>
                  <a:xfrm>
                    <a:off x="733424" y="12699"/>
                    <a:ext cx="109539" cy="684214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06" name="Shape 306"/>
                  <p:cNvSpPr/>
                  <p:nvPr/>
                </p:nvSpPr>
                <p:spPr>
                  <a:xfrm flipV="1">
                    <a:off x="855662" y="268287"/>
                    <a:ext cx="69851" cy="441326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07" name="Shape 307"/>
                  <p:cNvSpPr/>
                  <p:nvPr/>
                </p:nvSpPr>
                <p:spPr>
                  <a:xfrm>
                    <a:off x="938212" y="280987"/>
                    <a:ext cx="109538" cy="577851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</p:grpSp>
            <p:grpSp>
              <p:nvGrpSpPr>
                <p:cNvPr id="323" name="Group 323"/>
                <p:cNvGrpSpPr/>
                <p:nvPr/>
              </p:nvGrpSpPr>
              <p:grpSpPr>
                <a:xfrm>
                  <a:off x="984250" y="227012"/>
                  <a:ext cx="1073151" cy="1235076"/>
                  <a:chOff x="0" y="0"/>
                  <a:chExt cx="1073149" cy="1235075"/>
                </a:xfrm>
              </p:grpSpPr>
              <p:sp>
                <p:nvSpPr>
                  <p:cNvPr id="309" name="Shape 309"/>
                  <p:cNvSpPr/>
                  <p:nvPr/>
                </p:nvSpPr>
                <p:spPr>
                  <a:xfrm flipH="1">
                    <a:off x="1020762" y="-1"/>
                    <a:ext cx="52389" cy="1060452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10" name="Shape 310"/>
                  <p:cNvSpPr/>
                  <p:nvPr/>
                </p:nvSpPr>
                <p:spPr>
                  <a:xfrm flipH="1" flipV="1">
                    <a:off x="1000125" y="685800"/>
                    <a:ext cx="33338" cy="38735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11" name="Shape 311"/>
                  <p:cNvSpPr/>
                  <p:nvPr/>
                </p:nvSpPr>
                <p:spPr>
                  <a:xfrm flipH="1">
                    <a:off x="979487" y="698500"/>
                    <a:ext cx="33338" cy="201613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12" name="Shape 312"/>
                  <p:cNvSpPr/>
                  <p:nvPr/>
                </p:nvSpPr>
                <p:spPr>
                  <a:xfrm flipH="1" flipV="1">
                    <a:off x="877887" y="309562"/>
                    <a:ext cx="114301" cy="603251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13" name="Shape 313"/>
                  <p:cNvSpPr/>
                  <p:nvPr/>
                </p:nvSpPr>
                <p:spPr>
                  <a:xfrm flipH="1">
                    <a:off x="815975" y="322262"/>
                    <a:ext cx="74613" cy="36353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14" name="Shape 314"/>
                  <p:cNvSpPr/>
                  <p:nvPr/>
                </p:nvSpPr>
                <p:spPr>
                  <a:xfrm flipH="1" flipV="1">
                    <a:off x="673099" y="147638"/>
                    <a:ext cx="155576" cy="550862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15" name="Shape 315"/>
                  <p:cNvSpPr/>
                  <p:nvPr/>
                </p:nvSpPr>
                <p:spPr>
                  <a:xfrm flipH="1">
                    <a:off x="571500" y="160337"/>
                    <a:ext cx="114300" cy="739776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16" name="Shape 316"/>
                  <p:cNvSpPr/>
                  <p:nvPr/>
                </p:nvSpPr>
                <p:spPr>
                  <a:xfrm flipH="1" flipV="1">
                    <a:off x="490538" y="363537"/>
                    <a:ext cx="93663" cy="549276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17" name="Shape 317"/>
                  <p:cNvSpPr/>
                  <p:nvPr/>
                </p:nvSpPr>
                <p:spPr>
                  <a:xfrm flipH="1">
                    <a:off x="469900" y="376237"/>
                    <a:ext cx="33338" cy="14763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18" name="Shape 318"/>
                  <p:cNvSpPr/>
                  <p:nvPr/>
                </p:nvSpPr>
                <p:spPr>
                  <a:xfrm flipH="1" flipV="1">
                    <a:off x="449263" y="363537"/>
                    <a:ext cx="33338" cy="17303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19" name="Shape 319"/>
                  <p:cNvSpPr/>
                  <p:nvPr/>
                </p:nvSpPr>
                <p:spPr>
                  <a:xfrm flipH="1">
                    <a:off x="327025" y="376237"/>
                    <a:ext cx="134938" cy="84613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20" name="Shape 320"/>
                  <p:cNvSpPr/>
                  <p:nvPr/>
                </p:nvSpPr>
                <p:spPr>
                  <a:xfrm flipH="1" flipV="1">
                    <a:off x="204787" y="523874"/>
                    <a:ext cx="134939" cy="711202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21" name="Shape 321"/>
                  <p:cNvSpPr/>
                  <p:nvPr/>
                </p:nvSpPr>
                <p:spPr>
                  <a:xfrm flipH="1">
                    <a:off x="122237" y="536575"/>
                    <a:ext cx="95251" cy="417513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22" name="Shape 322"/>
                  <p:cNvSpPr/>
                  <p:nvPr/>
                </p:nvSpPr>
                <p:spPr>
                  <a:xfrm flipH="1" flipV="1">
                    <a:off x="0" y="363537"/>
                    <a:ext cx="134938" cy="603251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</p:grpSp>
          </p:grpSp>
          <p:grpSp>
            <p:nvGrpSpPr>
              <p:cNvPr id="355" name="Group 355"/>
              <p:cNvGrpSpPr/>
              <p:nvPr/>
            </p:nvGrpSpPr>
            <p:grpSpPr>
              <a:xfrm>
                <a:off x="2057400" y="0"/>
                <a:ext cx="2057401" cy="1462088"/>
                <a:chOff x="0" y="0"/>
                <a:chExt cx="2057400" cy="1462087"/>
              </a:xfrm>
            </p:grpSpPr>
            <p:grpSp>
              <p:nvGrpSpPr>
                <p:cNvPr id="339" name="Group 339"/>
                <p:cNvGrpSpPr/>
                <p:nvPr/>
              </p:nvGrpSpPr>
              <p:grpSpPr>
                <a:xfrm>
                  <a:off x="0" y="0"/>
                  <a:ext cx="1047750" cy="1247775"/>
                  <a:chOff x="0" y="0"/>
                  <a:chExt cx="1047749" cy="1247774"/>
                </a:xfrm>
              </p:grpSpPr>
              <p:sp>
                <p:nvSpPr>
                  <p:cNvPr id="325" name="Shape 325"/>
                  <p:cNvSpPr/>
                  <p:nvPr/>
                </p:nvSpPr>
                <p:spPr>
                  <a:xfrm flipV="1">
                    <a:off x="0" y="160337"/>
                    <a:ext cx="28575" cy="108743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26" name="Shape 326"/>
                  <p:cNvSpPr/>
                  <p:nvPr/>
                </p:nvSpPr>
                <p:spPr>
                  <a:xfrm>
                    <a:off x="41274" y="173037"/>
                    <a:ext cx="7939" cy="36353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27" name="Shape 327"/>
                  <p:cNvSpPr/>
                  <p:nvPr/>
                </p:nvSpPr>
                <p:spPr>
                  <a:xfrm flipV="1">
                    <a:off x="61912" y="322262"/>
                    <a:ext cx="7938" cy="227013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28" name="Shape 328"/>
                  <p:cNvSpPr/>
                  <p:nvPr/>
                </p:nvSpPr>
                <p:spPr>
                  <a:xfrm>
                    <a:off x="82550" y="334962"/>
                    <a:ext cx="88900" cy="577851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29" name="Shape 329"/>
                  <p:cNvSpPr/>
                  <p:nvPr/>
                </p:nvSpPr>
                <p:spPr>
                  <a:xfrm flipV="1">
                    <a:off x="184150" y="536575"/>
                    <a:ext cx="47625" cy="38893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30" name="Shape 330"/>
                  <p:cNvSpPr/>
                  <p:nvPr/>
                </p:nvSpPr>
                <p:spPr>
                  <a:xfrm>
                    <a:off x="244475" y="549274"/>
                    <a:ext cx="130175" cy="523877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31" name="Shape 331"/>
                  <p:cNvSpPr/>
                  <p:nvPr/>
                </p:nvSpPr>
                <p:spPr>
                  <a:xfrm flipV="1">
                    <a:off x="387350" y="322262"/>
                    <a:ext cx="90488" cy="76358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32" name="Shape 332"/>
                  <p:cNvSpPr/>
                  <p:nvPr/>
                </p:nvSpPr>
                <p:spPr>
                  <a:xfrm>
                    <a:off x="490537" y="334962"/>
                    <a:ext cx="66676" cy="523876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33" name="Shape 333"/>
                  <p:cNvSpPr/>
                  <p:nvPr/>
                </p:nvSpPr>
                <p:spPr>
                  <a:xfrm flipV="1">
                    <a:off x="569912" y="698500"/>
                    <a:ext cx="9526" cy="17303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34" name="Shape 334"/>
                  <p:cNvSpPr/>
                  <p:nvPr/>
                </p:nvSpPr>
                <p:spPr>
                  <a:xfrm>
                    <a:off x="592137" y="711200"/>
                    <a:ext cx="7938" cy="14763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35" name="Shape 335"/>
                  <p:cNvSpPr/>
                  <p:nvPr/>
                </p:nvSpPr>
                <p:spPr>
                  <a:xfrm flipV="1">
                    <a:off x="612774" y="0"/>
                    <a:ext cx="109538" cy="87153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36" name="Shape 336"/>
                  <p:cNvSpPr/>
                  <p:nvPr/>
                </p:nvSpPr>
                <p:spPr>
                  <a:xfrm>
                    <a:off x="735012" y="12699"/>
                    <a:ext cx="107951" cy="685802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37" name="Shape 337"/>
                  <p:cNvSpPr/>
                  <p:nvPr/>
                </p:nvSpPr>
                <p:spPr>
                  <a:xfrm flipV="1">
                    <a:off x="855662" y="268287"/>
                    <a:ext cx="69851" cy="442913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38" name="Shape 338"/>
                  <p:cNvSpPr/>
                  <p:nvPr/>
                </p:nvSpPr>
                <p:spPr>
                  <a:xfrm>
                    <a:off x="938212" y="280987"/>
                    <a:ext cx="109538" cy="577851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</p:grpSp>
            <p:grpSp>
              <p:nvGrpSpPr>
                <p:cNvPr id="354" name="Group 354"/>
                <p:cNvGrpSpPr/>
                <p:nvPr/>
              </p:nvGrpSpPr>
              <p:grpSpPr>
                <a:xfrm>
                  <a:off x="985838" y="227012"/>
                  <a:ext cx="1071563" cy="1235076"/>
                  <a:chOff x="0" y="0"/>
                  <a:chExt cx="1071562" cy="1235075"/>
                </a:xfrm>
              </p:grpSpPr>
              <p:sp>
                <p:nvSpPr>
                  <p:cNvPr id="340" name="Shape 340"/>
                  <p:cNvSpPr/>
                  <p:nvPr/>
                </p:nvSpPr>
                <p:spPr>
                  <a:xfrm flipH="1">
                    <a:off x="1019175" y="-1"/>
                    <a:ext cx="52388" cy="106203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41" name="Shape 341"/>
                  <p:cNvSpPr/>
                  <p:nvPr/>
                </p:nvSpPr>
                <p:spPr>
                  <a:xfrm flipH="1" flipV="1">
                    <a:off x="998537" y="685800"/>
                    <a:ext cx="33338" cy="38893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42" name="Shape 342"/>
                  <p:cNvSpPr/>
                  <p:nvPr/>
                </p:nvSpPr>
                <p:spPr>
                  <a:xfrm flipH="1">
                    <a:off x="977900" y="698500"/>
                    <a:ext cx="33338" cy="201613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43" name="Shape 343"/>
                  <p:cNvSpPr/>
                  <p:nvPr/>
                </p:nvSpPr>
                <p:spPr>
                  <a:xfrm flipH="1" flipV="1">
                    <a:off x="876299" y="309562"/>
                    <a:ext cx="114302" cy="603251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44" name="Shape 344"/>
                  <p:cNvSpPr/>
                  <p:nvPr/>
                </p:nvSpPr>
                <p:spPr>
                  <a:xfrm flipH="1">
                    <a:off x="815974" y="322262"/>
                    <a:ext cx="73027" cy="36353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45" name="Shape 345"/>
                  <p:cNvSpPr/>
                  <p:nvPr/>
                </p:nvSpPr>
                <p:spPr>
                  <a:xfrm flipH="1" flipV="1">
                    <a:off x="673099" y="149225"/>
                    <a:ext cx="155577" cy="5492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46" name="Shape 346"/>
                  <p:cNvSpPr/>
                  <p:nvPr/>
                </p:nvSpPr>
                <p:spPr>
                  <a:xfrm flipH="1">
                    <a:off x="569913" y="161924"/>
                    <a:ext cx="115888" cy="73818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47" name="Shape 347"/>
                  <p:cNvSpPr/>
                  <p:nvPr/>
                </p:nvSpPr>
                <p:spPr>
                  <a:xfrm flipH="1" flipV="1">
                    <a:off x="488950" y="363537"/>
                    <a:ext cx="93663" cy="549276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48" name="Shape 348"/>
                  <p:cNvSpPr/>
                  <p:nvPr/>
                </p:nvSpPr>
                <p:spPr>
                  <a:xfrm flipH="1">
                    <a:off x="468312" y="376237"/>
                    <a:ext cx="33338" cy="14763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49" name="Shape 349"/>
                  <p:cNvSpPr/>
                  <p:nvPr/>
                </p:nvSpPr>
                <p:spPr>
                  <a:xfrm flipH="1" flipV="1">
                    <a:off x="447675" y="363537"/>
                    <a:ext cx="33338" cy="17303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50" name="Shape 350"/>
                  <p:cNvSpPr/>
                  <p:nvPr/>
                </p:nvSpPr>
                <p:spPr>
                  <a:xfrm flipH="1">
                    <a:off x="325437" y="376237"/>
                    <a:ext cx="134939" cy="84613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51" name="Shape 351"/>
                  <p:cNvSpPr/>
                  <p:nvPr/>
                </p:nvSpPr>
                <p:spPr>
                  <a:xfrm flipH="1" flipV="1">
                    <a:off x="203200" y="523874"/>
                    <a:ext cx="134938" cy="711202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52" name="Shape 352"/>
                  <p:cNvSpPr/>
                  <p:nvPr/>
                </p:nvSpPr>
                <p:spPr>
                  <a:xfrm flipH="1">
                    <a:off x="122237" y="536575"/>
                    <a:ext cx="93664" cy="417512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53" name="Shape 353"/>
                  <p:cNvSpPr/>
                  <p:nvPr/>
                </p:nvSpPr>
                <p:spPr>
                  <a:xfrm flipH="1" flipV="1">
                    <a:off x="0" y="363537"/>
                    <a:ext cx="134938" cy="603251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 defTabSz="457200">
                      <a:defRPr sz="1200"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</p:grpSp>
          </p:grpSp>
        </p:grpSp>
        <p:sp>
          <p:nvSpPr>
            <p:cNvPr id="357" name="Shape 357"/>
            <p:cNvSpPr/>
            <p:nvPr/>
          </p:nvSpPr>
          <p:spPr>
            <a:xfrm>
              <a:off x="0" y="131762"/>
              <a:ext cx="271562" cy="444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solidFill>
                    <a:srgbClr val="FFFFFF"/>
                  </a:solidFill>
                </a:defRPr>
              </a:lvl1pPr>
            </a:lstStyle>
            <a:p>
              <a:pPr>
                <a:defRPr sz="1800"/>
              </a:pPr>
              <a:r>
                <a:rPr sz="2400"/>
                <a:t>P</a:t>
              </a:r>
            </a:p>
          </p:txBody>
        </p:sp>
        <p:sp>
          <p:nvSpPr>
            <p:cNvPr id="358" name="Shape 358"/>
            <p:cNvSpPr/>
            <p:nvPr/>
          </p:nvSpPr>
          <p:spPr>
            <a:xfrm>
              <a:off x="6400800" y="2493962"/>
              <a:ext cx="986086" cy="444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solidFill>
                    <a:srgbClr val="FFFFFF"/>
                  </a:solidFill>
                </a:defRPr>
              </a:lvl1pPr>
            </a:lstStyle>
            <a:p>
              <a:pPr>
                <a:defRPr sz="1800"/>
              </a:pPr>
              <a:r>
                <a:rPr sz="2400"/>
                <a:t>zaman</a:t>
              </a:r>
            </a:p>
          </p:txBody>
        </p:sp>
        <p:sp>
          <p:nvSpPr>
            <p:cNvPr id="359" name="Shape 359"/>
            <p:cNvSpPr/>
            <p:nvPr/>
          </p:nvSpPr>
          <p:spPr>
            <a:xfrm>
              <a:off x="739775" y="2493962"/>
              <a:ext cx="740966" cy="444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solidFill>
                    <a:srgbClr val="FFFFFF"/>
                  </a:solidFill>
                </a:defRPr>
              </a:lvl1pPr>
            </a:lstStyle>
            <a:p>
              <a:pPr>
                <a:defRPr sz="1800"/>
              </a:pPr>
              <a:r>
                <a:rPr sz="2400"/>
                <a:t>1970</a:t>
              </a:r>
            </a:p>
          </p:txBody>
        </p:sp>
        <p:sp>
          <p:nvSpPr>
            <p:cNvPr id="360" name="Shape 360"/>
            <p:cNvSpPr/>
            <p:nvPr/>
          </p:nvSpPr>
          <p:spPr>
            <a:xfrm>
              <a:off x="2209800" y="2493962"/>
              <a:ext cx="740966" cy="444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solidFill>
                    <a:srgbClr val="FFFFFF"/>
                  </a:solidFill>
                </a:defRPr>
              </a:lvl1pPr>
            </a:lstStyle>
            <a:p>
              <a:pPr>
                <a:defRPr sz="1800"/>
              </a:pPr>
              <a:r>
                <a:rPr sz="2400"/>
                <a:t>1980</a:t>
              </a:r>
            </a:p>
          </p:txBody>
        </p:sp>
        <p:sp>
          <p:nvSpPr>
            <p:cNvPr id="361" name="Shape 361"/>
            <p:cNvSpPr/>
            <p:nvPr/>
          </p:nvSpPr>
          <p:spPr>
            <a:xfrm>
              <a:off x="858837" y="10668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" name="Shape 362"/>
            <p:cNvSpPr/>
            <p:nvPr/>
          </p:nvSpPr>
          <p:spPr>
            <a:xfrm>
              <a:off x="1163637" y="16002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" name="Shape 363"/>
            <p:cNvSpPr/>
            <p:nvPr/>
          </p:nvSpPr>
          <p:spPr>
            <a:xfrm>
              <a:off x="1011237" y="15240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4" name="Shape 364"/>
            <p:cNvSpPr/>
            <p:nvPr/>
          </p:nvSpPr>
          <p:spPr>
            <a:xfrm>
              <a:off x="1316037" y="12954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5" name="Shape 365"/>
            <p:cNvSpPr/>
            <p:nvPr/>
          </p:nvSpPr>
          <p:spPr>
            <a:xfrm>
              <a:off x="1544637" y="11430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6" name="Shape 366"/>
            <p:cNvSpPr/>
            <p:nvPr/>
          </p:nvSpPr>
          <p:spPr>
            <a:xfrm>
              <a:off x="1773237" y="14478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7" name="Shape 367"/>
            <p:cNvSpPr/>
            <p:nvPr/>
          </p:nvSpPr>
          <p:spPr>
            <a:xfrm>
              <a:off x="2001837" y="17526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8" name="Shape 368"/>
            <p:cNvSpPr/>
            <p:nvPr/>
          </p:nvSpPr>
          <p:spPr>
            <a:xfrm>
              <a:off x="2154237" y="19812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9" name="Shape 369"/>
            <p:cNvSpPr/>
            <p:nvPr/>
          </p:nvSpPr>
          <p:spPr>
            <a:xfrm>
              <a:off x="2306637" y="17526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0" name="Shape 370"/>
            <p:cNvSpPr/>
            <p:nvPr/>
          </p:nvSpPr>
          <p:spPr>
            <a:xfrm>
              <a:off x="2535237" y="15240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1" name="Shape 371"/>
            <p:cNvSpPr/>
            <p:nvPr/>
          </p:nvSpPr>
          <p:spPr>
            <a:xfrm>
              <a:off x="2763837" y="16002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2" name="Shape 372"/>
            <p:cNvSpPr/>
            <p:nvPr/>
          </p:nvSpPr>
          <p:spPr>
            <a:xfrm>
              <a:off x="2916237" y="3810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3" name="Shape 373"/>
            <p:cNvSpPr/>
            <p:nvPr/>
          </p:nvSpPr>
          <p:spPr>
            <a:xfrm>
              <a:off x="4897437" y="4572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4" name="Shape 374"/>
            <p:cNvSpPr/>
            <p:nvPr/>
          </p:nvSpPr>
          <p:spPr>
            <a:xfrm>
              <a:off x="4897437" y="12192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5" name="Shape 375"/>
            <p:cNvSpPr/>
            <p:nvPr/>
          </p:nvSpPr>
          <p:spPr>
            <a:xfrm>
              <a:off x="4745037" y="7620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6" name="Shape 376"/>
            <p:cNvSpPr/>
            <p:nvPr/>
          </p:nvSpPr>
          <p:spPr>
            <a:xfrm>
              <a:off x="4668837" y="9906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7" name="Shape 377"/>
            <p:cNvSpPr/>
            <p:nvPr/>
          </p:nvSpPr>
          <p:spPr>
            <a:xfrm>
              <a:off x="4516437" y="5334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8" name="Shape 378"/>
            <p:cNvSpPr/>
            <p:nvPr/>
          </p:nvSpPr>
          <p:spPr>
            <a:xfrm>
              <a:off x="4440237" y="12192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9" name="Shape 379"/>
            <p:cNvSpPr/>
            <p:nvPr/>
          </p:nvSpPr>
          <p:spPr>
            <a:xfrm>
              <a:off x="4211637" y="12192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0" name="Shape 380"/>
            <p:cNvSpPr/>
            <p:nvPr/>
          </p:nvSpPr>
          <p:spPr>
            <a:xfrm>
              <a:off x="4364037" y="8382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1" name="Shape 381"/>
            <p:cNvSpPr/>
            <p:nvPr/>
          </p:nvSpPr>
          <p:spPr>
            <a:xfrm>
              <a:off x="3830637" y="8382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2" name="Shape 382"/>
            <p:cNvSpPr/>
            <p:nvPr/>
          </p:nvSpPr>
          <p:spPr>
            <a:xfrm>
              <a:off x="2916237" y="12192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3" name="Shape 383"/>
            <p:cNvSpPr/>
            <p:nvPr/>
          </p:nvSpPr>
          <p:spPr>
            <a:xfrm>
              <a:off x="3525837" y="9144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4" name="Shape 384"/>
            <p:cNvSpPr/>
            <p:nvPr/>
          </p:nvSpPr>
          <p:spPr>
            <a:xfrm>
              <a:off x="3373437" y="6858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5" name="Shape 385"/>
            <p:cNvSpPr/>
            <p:nvPr/>
          </p:nvSpPr>
          <p:spPr>
            <a:xfrm>
              <a:off x="3221037" y="10668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6" name="Shape 386"/>
            <p:cNvSpPr/>
            <p:nvPr/>
          </p:nvSpPr>
          <p:spPr>
            <a:xfrm>
              <a:off x="3144837" y="8382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7" name="Shape 387"/>
            <p:cNvSpPr/>
            <p:nvPr/>
          </p:nvSpPr>
          <p:spPr>
            <a:xfrm>
              <a:off x="3602037" y="4572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8" name="Shape 388"/>
            <p:cNvSpPr/>
            <p:nvPr/>
          </p:nvSpPr>
          <p:spPr>
            <a:xfrm>
              <a:off x="6269037" y="4572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9" name="Shape 389"/>
            <p:cNvSpPr/>
            <p:nvPr/>
          </p:nvSpPr>
          <p:spPr>
            <a:xfrm>
              <a:off x="6400800" y="284162"/>
              <a:ext cx="1630958" cy="444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solidFill>
                    <a:srgbClr val="FFFFFF"/>
                  </a:solidFill>
                </a:defRPr>
              </a:lvl1pPr>
            </a:lstStyle>
            <a:p>
              <a:pPr>
                <a:defRPr sz="1800"/>
              </a:pPr>
              <a:r>
                <a:rPr sz="2400"/>
                <a:t>hesaplanan</a:t>
              </a:r>
            </a:p>
          </p:txBody>
        </p:sp>
        <p:sp>
          <p:nvSpPr>
            <p:cNvPr id="390" name="Shape 390"/>
            <p:cNvSpPr/>
            <p:nvPr/>
          </p:nvSpPr>
          <p:spPr>
            <a:xfrm>
              <a:off x="5894387" y="831850"/>
              <a:ext cx="431801" cy="0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91" name="Shape 391"/>
            <p:cNvSpPr/>
            <p:nvPr/>
          </p:nvSpPr>
          <p:spPr>
            <a:xfrm>
              <a:off x="6400800" y="588962"/>
              <a:ext cx="1095177" cy="444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solidFill>
                    <a:srgbClr val="FFFFFF"/>
                  </a:solidFill>
                </a:defRPr>
              </a:lvl1pPr>
            </a:lstStyle>
            <a:p>
              <a:pPr>
                <a:defRPr sz="1800"/>
              </a:pPr>
              <a:r>
                <a:rPr sz="2400"/>
                <a:t>ölçülen</a:t>
              </a:r>
            </a:p>
          </p:txBody>
        </p:sp>
        <p:sp>
          <p:nvSpPr>
            <p:cNvPr id="392" name="Shape 392"/>
            <p:cNvSpPr/>
            <p:nvPr/>
          </p:nvSpPr>
          <p:spPr>
            <a:xfrm flipH="1">
              <a:off x="4967287" y="0"/>
              <a:ext cx="1" cy="250190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93" name="Shape 393"/>
            <p:cNvSpPr/>
            <p:nvPr/>
          </p:nvSpPr>
          <p:spPr>
            <a:xfrm flipH="1">
              <a:off x="3741737" y="2203450"/>
              <a:ext cx="1231901" cy="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94" name="Shape 394"/>
            <p:cNvSpPr/>
            <p:nvPr/>
          </p:nvSpPr>
          <p:spPr>
            <a:xfrm>
              <a:off x="3429000" y="1731962"/>
              <a:ext cx="1666231" cy="444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solidFill>
                    <a:srgbClr val="FFFFFF"/>
                  </a:solidFill>
                </a:defRPr>
              </a:lvl1pPr>
            </a:lstStyle>
            <a:p>
              <a:pPr>
                <a:defRPr sz="1800"/>
              </a:pPr>
              <a:r>
                <a:rPr sz="2400"/>
                <a:t>Kalibrasyon</a:t>
              </a:r>
            </a:p>
          </p:txBody>
        </p:sp>
        <p:sp>
          <p:nvSpPr>
            <p:cNvPr id="395" name="Shape 395"/>
            <p:cNvSpPr/>
            <p:nvPr/>
          </p:nvSpPr>
          <p:spPr>
            <a:xfrm>
              <a:off x="4973637" y="2203450"/>
              <a:ext cx="977901" cy="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96" name="Shape 396"/>
            <p:cNvSpPr/>
            <p:nvPr/>
          </p:nvSpPr>
          <p:spPr>
            <a:xfrm>
              <a:off x="4972050" y="1731962"/>
              <a:ext cx="1073746" cy="444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solidFill>
                    <a:srgbClr val="FFFFFF"/>
                  </a:solidFill>
                </a:defRPr>
              </a:lvl1pPr>
            </a:lstStyle>
            <a:p>
              <a:pPr>
                <a:defRPr sz="1800"/>
              </a:pPr>
              <a:r>
                <a:rPr sz="2400"/>
                <a:t>Tahmin</a:t>
              </a:r>
            </a:p>
          </p:txBody>
        </p:sp>
        <p:sp>
          <p:nvSpPr>
            <p:cNvPr id="397" name="Shape 397"/>
            <p:cNvSpPr/>
            <p:nvPr/>
          </p:nvSpPr>
          <p:spPr>
            <a:xfrm>
              <a:off x="5410200" y="1336675"/>
              <a:ext cx="279599" cy="558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3200" b="1">
                  <a:solidFill>
                    <a:srgbClr val="FFFFFF"/>
                  </a:solidFill>
                </a:defRPr>
              </a:lvl1pPr>
            </a:lstStyle>
            <a:p>
              <a:pPr>
                <a:defRPr sz="1800" b="0"/>
              </a:pPr>
              <a:r>
                <a:rPr sz="3200" b="1"/>
                <a:t>?</a:t>
              </a:r>
            </a:p>
          </p:txBody>
        </p:sp>
        <p:sp>
          <p:nvSpPr>
            <p:cNvPr id="398" name="Shape 398"/>
            <p:cNvSpPr/>
            <p:nvPr/>
          </p:nvSpPr>
          <p:spPr>
            <a:xfrm>
              <a:off x="706437" y="1981200"/>
              <a:ext cx="63501" cy="635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9" name="Shape 399"/>
            <p:cNvSpPr/>
            <p:nvPr/>
          </p:nvSpPr>
          <p:spPr>
            <a:xfrm>
              <a:off x="5797550" y="304800"/>
              <a:ext cx="2279650" cy="749300"/>
            </a:xfrm>
            <a:prstGeom prst="rect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0" name="Shape 400"/>
            <p:cNvSpPr/>
            <p:nvPr/>
          </p:nvSpPr>
          <p:spPr>
            <a:xfrm>
              <a:off x="3657600" y="2508250"/>
              <a:ext cx="740966" cy="444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solidFill>
                    <a:srgbClr val="FFFFFF"/>
                  </a:solidFill>
                </a:defRPr>
              </a:lvl1pPr>
            </a:lstStyle>
            <a:p>
              <a:pPr>
                <a:defRPr sz="1800"/>
              </a:pPr>
              <a:r>
                <a:rPr sz="2400"/>
                <a:t>1990</a:t>
              </a:r>
            </a:p>
          </p:txBody>
        </p:sp>
      </p:grp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hape 403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Model Bileşenleri</a:t>
            </a:r>
          </a:p>
        </p:txBody>
      </p:sp>
      <p:sp>
        <p:nvSpPr>
          <p:cNvPr id="404" name="Shape 404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r>
              <a:t>Hidrojeolojik sistemin yayılımı</a:t>
            </a:r>
          </a:p>
          <a:p>
            <a:r>
              <a:t>Başlangıç Koşulları</a:t>
            </a:r>
          </a:p>
          <a:p>
            <a:r>
              <a:t>Parametreler</a:t>
            </a:r>
          </a:p>
          <a:p>
            <a:r>
              <a:t>Sınır Koşulları</a:t>
            </a: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hape 40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Hidrojeolojik Sınırların 3B Yayılımı</a:t>
            </a:r>
          </a:p>
        </p:txBody>
      </p:sp>
      <p:pic>
        <p:nvPicPr>
          <p:cNvPr id="407" name="image1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784150"/>
            <a:ext cx="9144000" cy="38561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Shape 409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Başlangıç Koşulları</a:t>
            </a:r>
          </a:p>
        </p:txBody>
      </p:sp>
      <p:sp>
        <p:nvSpPr>
          <p:cNvPr id="410" name="Shape 410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r>
              <a:t>t=0 iken modelde yük/konsantrasyon/sıcaklık…</a:t>
            </a:r>
          </a:p>
          <a:p>
            <a:endParaRPr/>
          </a:p>
          <a:p>
            <a:r>
              <a:t>Çoğu zaman bilinmemektedir. Geçmişte gözlem günümüzden daha azdır.</a:t>
            </a:r>
          </a:p>
          <a:p>
            <a:endParaRPr/>
          </a:p>
          <a:p>
            <a:r>
              <a:t>Model sonuçlarını (özellikle kısa süreli simulasyonlarda) doğrudan etkiler.</a:t>
            </a:r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Shape 41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Sınır Koşulları</a:t>
            </a:r>
          </a:p>
        </p:txBody>
      </p:sp>
      <p:sp>
        <p:nvSpPr>
          <p:cNvPr id="413" name="Shape 413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r>
              <a:t>Model alanı ile modelin dışında kalan dünya arasında su/madde/enerji alışveriş biçimi</a:t>
            </a:r>
          </a:p>
        </p:txBody>
      </p:sp>
      <p:grpSp>
        <p:nvGrpSpPr>
          <p:cNvPr id="418" name="Group 418"/>
          <p:cNvGrpSpPr/>
          <p:nvPr/>
        </p:nvGrpSpPr>
        <p:grpSpPr>
          <a:xfrm>
            <a:off x="1365249" y="2946399"/>
            <a:ext cx="6211890" cy="3217865"/>
            <a:chOff x="0" y="0"/>
            <a:chExt cx="6211888" cy="3217863"/>
          </a:xfrm>
        </p:grpSpPr>
        <p:sp>
          <p:nvSpPr>
            <p:cNvPr id="414" name="Shape 414"/>
            <p:cNvSpPr/>
            <p:nvPr/>
          </p:nvSpPr>
          <p:spPr>
            <a:xfrm>
              <a:off x="-1" y="-1"/>
              <a:ext cx="6211890" cy="3217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399"/>
                  </a:moveTo>
                  <a:lnTo>
                    <a:pt x="2797" y="0"/>
                  </a:lnTo>
                  <a:lnTo>
                    <a:pt x="21600" y="0"/>
                  </a:lnTo>
                  <a:lnTo>
                    <a:pt x="21600" y="16201"/>
                  </a:lnTo>
                  <a:lnTo>
                    <a:pt x="18803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CC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5" name="Shape 415"/>
            <p:cNvSpPr/>
            <p:nvPr/>
          </p:nvSpPr>
          <p:spPr>
            <a:xfrm>
              <a:off x="5407583" y="-1"/>
              <a:ext cx="804306" cy="3217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399"/>
                  </a:moveTo>
                  <a:lnTo>
                    <a:pt x="21600" y="0"/>
                  </a:lnTo>
                  <a:lnTo>
                    <a:pt x="21600" y="16201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6" name="Shape 416"/>
            <p:cNvSpPr/>
            <p:nvPr/>
          </p:nvSpPr>
          <p:spPr>
            <a:xfrm>
              <a:off x="-1" y="-1"/>
              <a:ext cx="6211890" cy="804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797" y="0"/>
                  </a:lnTo>
                  <a:lnTo>
                    <a:pt x="21600" y="0"/>
                  </a:lnTo>
                  <a:lnTo>
                    <a:pt x="18803" y="21600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7" name="Shape 417"/>
            <p:cNvSpPr/>
            <p:nvPr/>
          </p:nvSpPr>
          <p:spPr>
            <a:xfrm>
              <a:off x="-1" y="-1"/>
              <a:ext cx="6211890" cy="3217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399"/>
                  </a:moveTo>
                  <a:lnTo>
                    <a:pt x="2797" y="0"/>
                  </a:lnTo>
                  <a:lnTo>
                    <a:pt x="21600" y="0"/>
                  </a:lnTo>
                  <a:lnTo>
                    <a:pt x="21600" y="16201"/>
                  </a:lnTo>
                  <a:lnTo>
                    <a:pt x="18803" y="21600"/>
                  </a:lnTo>
                  <a:lnTo>
                    <a:pt x="0" y="21600"/>
                  </a:lnTo>
                  <a:close/>
                  <a:moveTo>
                    <a:pt x="0" y="5399"/>
                  </a:moveTo>
                  <a:lnTo>
                    <a:pt x="18803" y="5399"/>
                  </a:lnTo>
                  <a:lnTo>
                    <a:pt x="21600" y="0"/>
                  </a:lnTo>
                  <a:moveTo>
                    <a:pt x="18803" y="5399"/>
                  </a:moveTo>
                  <a:lnTo>
                    <a:pt x="18803" y="21600"/>
                  </a:lnTo>
                </a:path>
              </a:pathLst>
            </a:custGeom>
            <a:noFill/>
            <a:ln w="12700" cap="flat">
              <a:solidFill>
                <a:srgbClr val="CC006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19" name="Shape 419"/>
          <p:cNvSpPr/>
          <p:nvPr/>
        </p:nvSpPr>
        <p:spPr>
          <a:xfrm flipH="1">
            <a:off x="1358899" y="5013325"/>
            <a:ext cx="819151" cy="819150"/>
          </a:xfrm>
          <a:prstGeom prst="line">
            <a:avLst/>
          </a:prstGeom>
          <a:ln w="12700">
            <a:solidFill>
              <a:srgbClr val="17406D"/>
            </a:solidFill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420" name="Shape 420" descr="20%"/>
          <p:cNvSpPr/>
          <p:nvPr/>
        </p:nvSpPr>
        <p:spPr>
          <a:xfrm>
            <a:off x="1358899" y="5000625"/>
            <a:ext cx="6223002" cy="1174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8790" y="21600"/>
                </a:lnTo>
                <a:lnTo>
                  <a:pt x="21600" y="6714"/>
                </a:lnTo>
                <a:lnTo>
                  <a:pt x="21600" y="0"/>
                </a:lnTo>
                <a:lnTo>
                  <a:pt x="18812" y="14828"/>
                </a:lnTo>
                <a:lnTo>
                  <a:pt x="0" y="14770"/>
                </a:lnTo>
                <a:lnTo>
                  <a:pt x="0" y="21600"/>
                </a:lnTo>
              </a:path>
            </a:pathLst>
          </a:custGeom>
          <a:blipFill>
            <a:blip r:embed="rId2"/>
          </a:blipFill>
          <a:ln w="12700" cap="rnd">
            <a:solidFill>
              <a:srgbClr val="17406D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1" name="Shape 421" descr="Light downward diagonal"/>
          <p:cNvSpPr/>
          <p:nvPr/>
        </p:nvSpPr>
        <p:spPr>
          <a:xfrm>
            <a:off x="1358899" y="4632325"/>
            <a:ext cx="6223002" cy="1174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8790" y="21600"/>
                </a:lnTo>
                <a:lnTo>
                  <a:pt x="21600" y="6714"/>
                </a:lnTo>
                <a:lnTo>
                  <a:pt x="21600" y="0"/>
                </a:lnTo>
                <a:lnTo>
                  <a:pt x="18812" y="14828"/>
                </a:lnTo>
                <a:lnTo>
                  <a:pt x="0" y="14770"/>
                </a:lnTo>
                <a:lnTo>
                  <a:pt x="0" y="21600"/>
                </a:lnTo>
              </a:path>
            </a:pathLst>
          </a:custGeom>
          <a:blipFill>
            <a:blip r:embed="rId3"/>
          </a:blipFill>
          <a:ln w="12700" cap="rnd">
            <a:solidFill>
              <a:srgbClr val="17406D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2" name="Shape 422" descr="Large confetti"/>
          <p:cNvSpPr/>
          <p:nvPr/>
        </p:nvSpPr>
        <p:spPr>
          <a:xfrm>
            <a:off x="1358899" y="4260850"/>
            <a:ext cx="6223002" cy="1174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8790" y="21600"/>
                </a:lnTo>
                <a:lnTo>
                  <a:pt x="21600" y="6714"/>
                </a:lnTo>
                <a:lnTo>
                  <a:pt x="21600" y="0"/>
                </a:lnTo>
                <a:lnTo>
                  <a:pt x="18812" y="14828"/>
                </a:lnTo>
                <a:lnTo>
                  <a:pt x="0" y="14770"/>
                </a:lnTo>
                <a:lnTo>
                  <a:pt x="0" y="21600"/>
                </a:lnTo>
              </a:path>
            </a:pathLst>
          </a:custGeom>
          <a:blipFill>
            <a:blip r:embed="rId4"/>
          </a:blipFill>
          <a:ln w="12700" cap="rnd">
            <a:solidFill>
              <a:srgbClr val="17406D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3" name="Shape 423" descr="Dashed horizontal"/>
          <p:cNvSpPr/>
          <p:nvPr/>
        </p:nvSpPr>
        <p:spPr>
          <a:xfrm>
            <a:off x="1358899" y="3878262"/>
            <a:ext cx="6223002" cy="1174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8790" y="21600"/>
                </a:lnTo>
                <a:lnTo>
                  <a:pt x="21600" y="6714"/>
                </a:lnTo>
                <a:lnTo>
                  <a:pt x="21600" y="0"/>
                </a:lnTo>
                <a:lnTo>
                  <a:pt x="18812" y="14828"/>
                </a:lnTo>
                <a:lnTo>
                  <a:pt x="0" y="14770"/>
                </a:lnTo>
                <a:lnTo>
                  <a:pt x="0" y="21600"/>
                </a:lnTo>
              </a:path>
            </a:pathLst>
          </a:custGeom>
          <a:blipFill>
            <a:blip r:embed="rId5"/>
          </a:blipFill>
          <a:ln w="12700" cap="rnd">
            <a:solidFill>
              <a:srgbClr val="17406D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4" name="Shape 424" descr="Zig zag"/>
          <p:cNvSpPr/>
          <p:nvPr/>
        </p:nvSpPr>
        <p:spPr>
          <a:xfrm>
            <a:off x="1358899" y="3495675"/>
            <a:ext cx="6223002" cy="1174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8790" y="21600"/>
                </a:lnTo>
                <a:lnTo>
                  <a:pt x="21600" y="6714"/>
                </a:lnTo>
                <a:lnTo>
                  <a:pt x="21600" y="0"/>
                </a:lnTo>
                <a:lnTo>
                  <a:pt x="18812" y="14828"/>
                </a:lnTo>
                <a:lnTo>
                  <a:pt x="0" y="14770"/>
                </a:lnTo>
                <a:lnTo>
                  <a:pt x="0" y="21600"/>
                </a:lnTo>
              </a:path>
            </a:pathLst>
          </a:custGeom>
          <a:blipFill>
            <a:blip r:embed="rId6"/>
          </a:blipFill>
          <a:ln w="12700" cap="rnd">
            <a:solidFill>
              <a:srgbClr val="17406D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5" name="Shape 425" descr="10%"/>
          <p:cNvSpPr/>
          <p:nvPr/>
        </p:nvSpPr>
        <p:spPr>
          <a:xfrm>
            <a:off x="1358899" y="2951163"/>
            <a:ext cx="6219827" cy="1336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" y="21600"/>
                </a:moveTo>
                <a:lnTo>
                  <a:pt x="18805" y="21600"/>
                </a:lnTo>
                <a:lnTo>
                  <a:pt x="21600" y="8850"/>
                </a:lnTo>
                <a:lnTo>
                  <a:pt x="21600" y="0"/>
                </a:lnTo>
                <a:lnTo>
                  <a:pt x="18772" y="12852"/>
                </a:lnTo>
                <a:lnTo>
                  <a:pt x="0" y="12621"/>
                </a:lnTo>
                <a:lnTo>
                  <a:pt x="6" y="21600"/>
                </a:lnTo>
              </a:path>
            </a:pathLst>
          </a:custGeom>
          <a:blipFill>
            <a:blip r:embed="rId7"/>
          </a:blipFill>
          <a:ln w="12700" cap="rnd">
            <a:solidFill>
              <a:srgbClr val="17406D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6" name="Shape 426"/>
          <p:cNvSpPr/>
          <p:nvPr/>
        </p:nvSpPr>
        <p:spPr>
          <a:xfrm>
            <a:off x="1358900" y="5794374"/>
            <a:ext cx="5429251" cy="9527"/>
          </a:xfrm>
          <a:prstGeom prst="line">
            <a:avLst/>
          </a:prstGeom>
          <a:ln w="25400">
            <a:solidFill>
              <a:srgbClr val="17406D"/>
            </a:solidFill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427" name="Shape 427"/>
          <p:cNvSpPr/>
          <p:nvPr/>
        </p:nvSpPr>
        <p:spPr>
          <a:xfrm>
            <a:off x="1358900" y="5441949"/>
            <a:ext cx="5429251" cy="9527"/>
          </a:xfrm>
          <a:prstGeom prst="line">
            <a:avLst/>
          </a:prstGeom>
          <a:ln w="25400">
            <a:solidFill>
              <a:srgbClr val="17406D"/>
            </a:solidFill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428" name="Shape 428"/>
          <p:cNvSpPr/>
          <p:nvPr/>
        </p:nvSpPr>
        <p:spPr>
          <a:xfrm>
            <a:off x="1358900" y="5060949"/>
            <a:ext cx="5429251" cy="9527"/>
          </a:xfrm>
          <a:prstGeom prst="line">
            <a:avLst/>
          </a:prstGeom>
          <a:ln w="25400">
            <a:solidFill>
              <a:srgbClr val="17406D"/>
            </a:solidFill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429" name="Shape 429"/>
          <p:cNvSpPr/>
          <p:nvPr/>
        </p:nvSpPr>
        <p:spPr>
          <a:xfrm>
            <a:off x="1358900" y="4679949"/>
            <a:ext cx="5429251" cy="9527"/>
          </a:xfrm>
          <a:prstGeom prst="line">
            <a:avLst/>
          </a:prstGeom>
          <a:ln w="25400">
            <a:solidFill>
              <a:srgbClr val="17406D"/>
            </a:solidFill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430" name="Shape 430"/>
          <p:cNvSpPr/>
          <p:nvPr/>
        </p:nvSpPr>
        <p:spPr>
          <a:xfrm>
            <a:off x="1358900" y="4298949"/>
            <a:ext cx="5429251" cy="9527"/>
          </a:xfrm>
          <a:prstGeom prst="line">
            <a:avLst/>
          </a:prstGeom>
          <a:ln w="25400">
            <a:solidFill>
              <a:srgbClr val="17406D"/>
            </a:solidFill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431" name="Shape 431"/>
          <p:cNvSpPr/>
          <p:nvPr/>
        </p:nvSpPr>
        <p:spPr>
          <a:xfrm>
            <a:off x="1358900" y="3736974"/>
            <a:ext cx="5429251" cy="9527"/>
          </a:xfrm>
          <a:prstGeom prst="line">
            <a:avLst/>
          </a:prstGeom>
          <a:ln w="25400">
            <a:solidFill>
              <a:srgbClr val="17406D"/>
            </a:solidFill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432" name="Shape 432"/>
          <p:cNvSpPr/>
          <p:nvPr/>
        </p:nvSpPr>
        <p:spPr>
          <a:xfrm>
            <a:off x="6778625" y="3717925"/>
            <a:ext cx="0" cy="2447925"/>
          </a:xfrm>
          <a:prstGeom prst="line">
            <a:avLst/>
          </a:prstGeom>
          <a:ln w="25400">
            <a:solidFill>
              <a:srgbClr val="17406D"/>
            </a:solidFill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433" name="Shape 433"/>
          <p:cNvSpPr/>
          <p:nvPr/>
        </p:nvSpPr>
        <p:spPr>
          <a:xfrm>
            <a:off x="2141538" y="2933700"/>
            <a:ext cx="4575175" cy="747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12" y="1468"/>
                </a:moveTo>
                <a:lnTo>
                  <a:pt x="3133" y="1926"/>
                </a:lnTo>
                <a:lnTo>
                  <a:pt x="2488" y="1926"/>
                </a:lnTo>
                <a:lnTo>
                  <a:pt x="1844" y="2431"/>
                </a:lnTo>
                <a:lnTo>
                  <a:pt x="1529" y="3394"/>
                </a:lnTo>
                <a:lnTo>
                  <a:pt x="1364" y="3394"/>
                </a:lnTo>
                <a:lnTo>
                  <a:pt x="1282" y="4403"/>
                </a:lnTo>
                <a:lnTo>
                  <a:pt x="967" y="7338"/>
                </a:lnTo>
                <a:lnTo>
                  <a:pt x="967" y="8346"/>
                </a:lnTo>
                <a:lnTo>
                  <a:pt x="802" y="8805"/>
                </a:lnTo>
                <a:lnTo>
                  <a:pt x="645" y="9814"/>
                </a:lnTo>
                <a:lnTo>
                  <a:pt x="480" y="10273"/>
                </a:lnTo>
                <a:lnTo>
                  <a:pt x="322" y="11282"/>
                </a:lnTo>
                <a:lnTo>
                  <a:pt x="157" y="11282"/>
                </a:lnTo>
                <a:lnTo>
                  <a:pt x="0" y="12749"/>
                </a:lnTo>
                <a:lnTo>
                  <a:pt x="0" y="15225"/>
                </a:lnTo>
                <a:lnTo>
                  <a:pt x="157" y="16693"/>
                </a:lnTo>
                <a:lnTo>
                  <a:pt x="405" y="17152"/>
                </a:lnTo>
                <a:lnTo>
                  <a:pt x="720" y="18161"/>
                </a:lnTo>
                <a:lnTo>
                  <a:pt x="1364" y="18161"/>
                </a:lnTo>
                <a:lnTo>
                  <a:pt x="1844" y="18665"/>
                </a:lnTo>
                <a:lnTo>
                  <a:pt x="5621" y="18665"/>
                </a:lnTo>
                <a:lnTo>
                  <a:pt x="5861" y="19124"/>
                </a:lnTo>
                <a:lnTo>
                  <a:pt x="6266" y="19124"/>
                </a:lnTo>
                <a:lnTo>
                  <a:pt x="6588" y="19628"/>
                </a:lnTo>
                <a:lnTo>
                  <a:pt x="6828" y="20132"/>
                </a:lnTo>
                <a:lnTo>
                  <a:pt x="7787" y="20132"/>
                </a:lnTo>
                <a:lnTo>
                  <a:pt x="7952" y="20591"/>
                </a:lnTo>
                <a:lnTo>
                  <a:pt x="12127" y="20591"/>
                </a:lnTo>
                <a:lnTo>
                  <a:pt x="12449" y="21096"/>
                </a:lnTo>
                <a:lnTo>
                  <a:pt x="12764" y="21096"/>
                </a:lnTo>
                <a:lnTo>
                  <a:pt x="13011" y="21600"/>
                </a:lnTo>
                <a:lnTo>
                  <a:pt x="21038" y="21600"/>
                </a:lnTo>
                <a:lnTo>
                  <a:pt x="21278" y="21096"/>
                </a:lnTo>
                <a:lnTo>
                  <a:pt x="21360" y="19628"/>
                </a:lnTo>
                <a:lnTo>
                  <a:pt x="21518" y="18161"/>
                </a:lnTo>
                <a:lnTo>
                  <a:pt x="21518" y="17152"/>
                </a:lnTo>
                <a:lnTo>
                  <a:pt x="21600" y="15684"/>
                </a:lnTo>
                <a:lnTo>
                  <a:pt x="21600" y="12749"/>
                </a:lnTo>
                <a:lnTo>
                  <a:pt x="20716" y="12749"/>
                </a:lnTo>
                <a:lnTo>
                  <a:pt x="20476" y="11786"/>
                </a:lnTo>
                <a:lnTo>
                  <a:pt x="20311" y="11786"/>
                </a:lnTo>
                <a:lnTo>
                  <a:pt x="20071" y="10273"/>
                </a:lnTo>
                <a:lnTo>
                  <a:pt x="19831" y="9814"/>
                </a:lnTo>
                <a:lnTo>
                  <a:pt x="19749" y="8805"/>
                </a:lnTo>
                <a:lnTo>
                  <a:pt x="19509" y="7842"/>
                </a:lnTo>
                <a:lnTo>
                  <a:pt x="19434" y="6833"/>
                </a:lnTo>
                <a:lnTo>
                  <a:pt x="19269" y="3898"/>
                </a:lnTo>
                <a:lnTo>
                  <a:pt x="18707" y="2935"/>
                </a:lnTo>
                <a:lnTo>
                  <a:pt x="18467" y="1926"/>
                </a:lnTo>
                <a:lnTo>
                  <a:pt x="16698" y="1926"/>
                </a:lnTo>
                <a:lnTo>
                  <a:pt x="16459" y="1468"/>
                </a:lnTo>
                <a:lnTo>
                  <a:pt x="16219" y="1468"/>
                </a:lnTo>
                <a:lnTo>
                  <a:pt x="15979" y="963"/>
                </a:lnTo>
                <a:lnTo>
                  <a:pt x="15814" y="459"/>
                </a:lnTo>
                <a:lnTo>
                  <a:pt x="15574" y="0"/>
                </a:lnTo>
                <a:lnTo>
                  <a:pt x="3935" y="0"/>
                </a:lnTo>
                <a:lnTo>
                  <a:pt x="3612" y="1468"/>
                </a:lnTo>
              </a:path>
            </a:pathLst>
          </a:custGeom>
          <a:ln w="25400" cap="rnd">
            <a:solidFill>
              <a:srgbClr val="17406D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4" name="Shape 434"/>
          <p:cNvSpPr/>
          <p:nvPr/>
        </p:nvSpPr>
        <p:spPr>
          <a:xfrm flipH="1">
            <a:off x="1362074" y="2933699"/>
            <a:ext cx="812801" cy="806452"/>
          </a:xfrm>
          <a:prstGeom prst="line">
            <a:avLst/>
          </a:prstGeom>
          <a:ln w="12700">
            <a:solidFill>
              <a:srgbClr val="17406D"/>
            </a:solidFill>
          </a:ln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grpSp>
        <p:nvGrpSpPr>
          <p:cNvPr id="448" name="Group 448"/>
          <p:cNvGrpSpPr/>
          <p:nvPr/>
        </p:nvGrpSpPr>
        <p:grpSpPr>
          <a:xfrm>
            <a:off x="1704975" y="2933699"/>
            <a:ext cx="5689601" cy="806452"/>
            <a:chOff x="0" y="0"/>
            <a:chExt cx="5689600" cy="806450"/>
          </a:xfrm>
        </p:grpSpPr>
        <p:sp>
          <p:nvSpPr>
            <p:cNvPr id="435" name="Shape 435"/>
            <p:cNvSpPr/>
            <p:nvPr/>
          </p:nvSpPr>
          <p:spPr>
            <a:xfrm flipH="1">
              <a:off x="-1" y="-1"/>
              <a:ext cx="812801" cy="806452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36" name="Shape 436"/>
            <p:cNvSpPr/>
            <p:nvPr/>
          </p:nvSpPr>
          <p:spPr>
            <a:xfrm flipH="1">
              <a:off x="406399" y="-1"/>
              <a:ext cx="812801" cy="806452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37" name="Shape 437"/>
            <p:cNvSpPr/>
            <p:nvPr/>
          </p:nvSpPr>
          <p:spPr>
            <a:xfrm flipH="1">
              <a:off x="812800" y="-1"/>
              <a:ext cx="812800" cy="806452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38" name="Shape 438"/>
            <p:cNvSpPr/>
            <p:nvPr/>
          </p:nvSpPr>
          <p:spPr>
            <a:xfrm flipH="1">
              <a:off x="1219199" y="-1"/>
              <a:ext cx="812801" cy="806452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39" name="Shape 439"/>
            <p:cNvSpPr/>
            <p:nvPr/>
          </p:nvSpPr>
          <p:spPr>
            <a:xfrm flipH="1">
              <a:off x="1625599" y="-1"/>
              <a:ext cx="812801" cy="806452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40" name="Shape 440"/>
            <p:cNvSpPr/>
            <p:nvPr/>
          </p:nvSpPr>
          <p:spPr>
            <a:xfrm flipH="1">
              <a:off x="2032000" y="-1"/>
              <a:ext cx="812801" cy="806452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41" name="Shape 441"/>
            <p:cNvSpPr/>
            <p:nvPr/>
          </p:nvSpPr>
          <p:spPr>
            <a:xfrm flipH="1">
              <a:off x="2438400" y="-1"/>
              <a:ext cx="812801" cy="806452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42" name="Shape 442"/>
            <p:cNvSpPr/>
            <p:nvPr/>
          </p:nvSpPr>
          <p:spPr>
            <a:xfrm flipH="1">
              <a:off x="2844800" y="-1"/>
              <a:ext cx="812801" cy="806452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43" name="Shape 443"/>
            <p:cNvSpPr/>
            <p:nvPr/>
          </p:nvSpPr>
          <p:spPr>
            <a:xfrm flipH="1">
              <a:off x="3251200" y="-1"/>
              <a:ext cx="812801" cy="806452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44" name="Shape 444"/>
            <p:cNvSpPr/>
            <p:nvPr/>
          </p:nvSpPr>
          <p:spPr>
            <a:xfrm flipH="1">
              <a:off x="3657600" y="-1"/>
              <a:ext cx="812801" cy="806452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45" name="Shape 445"/>
            <p:cNvSpPr/>
            <p:nvPr/>
          </p:nvSpPr>
          <p:spPr>
            <a:xfrm flipH="1">
              <a:off x="4064000" y="-1"/>
              <a:ext cx="812801" cy="806452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46" name="Shape 446"/>
            <p:cNvSpPr/>
            <p:nvPr/>
          </p:nvSpPr>
          <p:spPr>
            <a:xfrm flipH="1">
              <a:off x="4470400" y="-1"/>
              <a:ext cx="812801" cy="806452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47" name="Shape 447"/>
            <p:cNvSpPr/>
            <p:nvPr/>
          </p:nvSpPr>
          <p:spPr>
            <a:xfrm flipH="1">
              <a:off x="4876800" y="-1"/>
              <a:ext cx="812801" cy="806452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</p:grpSp>
      <p:grpSp>
        <p:nvGrpSpPr>
          <p:cNvPr id="453" name="Group 453"/>
          <p:cNvGrpSpPr/>
          <p:nvPr/>
        </p:nvGrpSpPr>
        <p:grpSpPr>
          <a:xfrm>
            <a:off x="1563687" y="3067050"/>
            <a:ext cx="5900738" cy="485775"/>
            <a:chOff x="0" y="0"/>
            <a:chExt cx="5900736" cy="485775"/>
          </a:xfrm>
        </p:grpSpPr>
        <p:sp>
          <p:nvSpPr>
            <p:cNvPr id="449" name="Shape 449"/>
            <p:cNvSpPr/>
            <p:nvPr/>
          </p:nvSpPr>
          <p:spPr>
            <a:xfrm>
              <a:off x="471487" y="0"/>
              <a:ext cx="5429250" cy="0"/>
            </a:xfrm>
            <a:prstGeom prst="line">
              <a:avLst/>
            </a:prstGeom>
            <a:noFill/>
            <a:ln w="19050" cap="flat">
              <a:solidFill>
                <a:srgbClr val="CC006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50" name="Shape 450"/>
            <p:cNvSpPr/>
            <p:nvPr/>
          </p:nvSpPr>
          <p:spPr>
            <a:xfrm>
              <a:off x="328612" y="161925"/>
              <a:ext cx="5410200" cy="0"/>
            </a:xfrm>
            <a:prstGeom prst="line">
              <a:avLst/>
            </a:prstGeom>
            <a:noFill/>
            <a:ln w="19050" cap="flat">
              <a:solidFill>
                <a:srgbClr val="CC006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51" name="Shape 451"/>
            <p:cNvSpPr/>
            <p:nvPr/>
          </p:nvSpPr>
          <p:spPr>
            <a:xfrm flipV="1">
              <a:off x="185737" y="319087"/>
              <a:ext cx="5391150" cy="9526"/>
            </a:xfrm>
            <a:prstGeom prst="line">
              <a:avLst/>
            </a:prstGeom>
            <a:noFill/>
            <a:ln w="19050" cap="flat">
              <a:solidFill>
                <a:srgbClr val="CC006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52" name="Shape 452"/>
            <p:cNvSpPr/>
            <p:nvPr/>
          </p:nvSpPr>
          <p:spPr>
            <a:xfrm>
              <a:off x="-1" y="485775"/>
              <a:ext cx="5405439" cy="0"/>
            </a:xfrm>
            <a:prstGeom prst="line">
              <a:avLst/>
            </a:prstGeom>
            <a:noFill/>
            <a:ln w="19050" cap="flat">
              <a:solidFill>
                <a:srgbClr val="CC006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</p:grpSp>
      <p:grpSp>
        <p:nvGrpSpPr>
          <p:cNvPr id="467" name="Group 467"/>
          <p:cNvGrpSpPr/>
          <p:nvPr/>
        </p:nvGrpSpPr>
        <p:grpSpPr>
          <a:xfrm>
            <a:off x="1701799" y="3743325"/>
            <a:ext cx="4876801" cy="2432050"/>
            <a:chOff x="0" y="0"/>
            <a:chExt cx="4876800" cy="2432050"/>
          </a:xfrm>
        </p:grpSpPr>
        <p:sp>
          <p:nvSpPr>
            <p:cNvPr id="454" name="Shape 454"/>
            <p:cNvSpPr/>
            <p:nvPr/>
          </p:nvSpPr>
          <p:spPr>
            <a:xfrm flipH="1">
              <a:off x="-1" y="0"/>
              <a:ext cx="2" cy="2432050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55" name="Shape 455"/>
            <p:cNvSpPr/>
            <p:nvPr/>
          </p:nvSpPr>
          <p:spPr>
            <a:xfrm flipH="1">
              <a:off x="406399" y="0"/>
              <a:ext cx="2" cy="2432050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56" name="Shape 456"/>
            <p:cNvSpPr/>
            <p:nvPr/>
          </p:nvSpPr>
          <p:spPr>
            <a:xfrm flipH="1">
              <a:off x="812799" y="0"/>
              <a:ext cx="1" cy="2432050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57" name="Shape 457"/>
            <p:cNvSpPr/>
            <p:nvPr/>
          </p:nvSpPr>
          <p:spPr>
            <a:xfrm flipH="1">
              <a:off x="1219199" y="0"/>
              <a:ext cx="1" cy="2432050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58" name="Shape 458"/>
            <p:cNvSpPr/>
            <p:nvPr/>
          </p:nvSpPr>
          <p:spPr>
            <a:xfrm flipH="1">
              <a:off x="1625600" y="0"/>
              <a:ext cx="1" cy="2432050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59" name="Shape 459"/>
            <p:cNvSpPr/>
            <p:nvPr/>
          </p:nvSpPr>
          <p:spPr>
            <a:xfrm flipH="1">
              <a:off x="2032000" y="0"/>
              <a:ext cx="1" cy="2432050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60" name="Shape 460"/>
            <p:cNvSpPr/>
            <p:nvPr/>
          </p:nvSpPr>
          <p:spPr>
            <a:xfrm flipH="1">
              <a:off x="2438400" y="0"/>
              <a:ext cx="1" cy="2432050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61" name="Shape 461"/>
            <p:cNvSpPr/>
            <p:nvPr/>
          </p:nvSpPr>
          <p:spPr>
            <a:xfrm flipH="1">
              <a:off x="2844800" y="0"/>
              <a:ext cx="1" cy="2432050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62" name="Shape 462"/>
            <p:cNvSpPr/>
            <p:nvPr/>
          </p:nvSpPr>
          <p:spPr>
            <a:xfrm flipH="1">
              <a:off x="3251199" y="0"/>
              <a:ext cx="1" cy="2432050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63" name="Shape 463"/>
            <p:cNvSpPr/>
            <p:nvPr/>
          </p:nvSpPr>
          <p:spPr>
            <a:xfrm flipH="1">
              <a:off x="3657599" y="0"/>
              <a:ext cx="1" cy="2432050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64" name="Shape 464"/>
            <p:cNvSpPr/>
            <p:nvPr/>
          </p:nvSpPr>
          <p:spPr>
            <a:xfrm flipH="1">
              <a:off x="4063999" y="0"/>
              <a:ext cx="1" cy="2432050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65" name="Shape 465"/>
            <p:cNvSpPr/>
            <p:nvPr/>
          </p:nvSpPr>
          <p:spPr>
            <a:xfrm flipH="1">
              <a:off x="4470399" y="0"/>
              <a:ext cx="1" cy="2432050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66" name="Shape 466"/>
            <p:cNvSpPr/>
            <p:nvPr/>
          </p:nvSpPr>
          <p:spPr>
            <a:xfrm flipH="1">
              <a:off x="4876799" y="0"/>
              <a:ext cx="1" cy="2432050"/>
            </a:xfrm>
            <a:prstGeom prst="line">
              <a:avLst/>
            </a:prstGeom>
            <a:noFill/>
            <a:ln w="19050" cap="flat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</p:grpSp>
      <p:grpSp>
        <p:nvGrpSpPr>
          <p:cNvPr id="472" name="Group 472"/>
          <p:cNvGrpSpPr/>
          <p:nvPr/>
        </p:nvGrpSpPr>
        <p:grpSpPr>
          <a:xfrm>
            <a:off x="6975475" y="3063875"/>
            <a:ext cx="485775" cy="2901950"/>
            <a:chOff x="0" y="0"/>
            <a:chExt cx="485775" cy="2901950"/>
          </a:xfrm>
        </p:grpSpPr>
        <p:sp>
          <p:nvSpPr>
            <p:cNvPr id="468" name="Shape 468"/>
            <p:cNvSpPr/>
            <p:nvPr/>
          </p:nvSpPr>
          <p:spPr>
            <a:xfrm flipH="1">
              <a:off x="485774" y="0"/>
              <a:ext cx="2" cy="2406650"/>
            </a:xfrm>
            <a:prstGeom prst="line">
              <a:avLst/>
            </a:prstGeom>
            <a:noFill/>
            <a:ln w="19050" cap="flat">
              <a:solidFill>
                <a:srgbClr val="CC006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69" name="Shape 469"/>
            <p:cNvSpPr/>
            <p:nvPr/>
          </p:nvSpPr>
          <p:spPr>
            <a:xfrm flipH="1">
              <a:off x="327024" y="158750"/>
              <a:ext cx="2" cy="2406650"/>
            </a:xfrm>
            <a:prstGeom prst="line">
              <a:avLst/>
            </a:prstGeom>
            <a:noFill/>
            <a:ln w="19050" cap="flat">
              <a:solidFill>
                <a:srgbClr val="CC006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70" name="Shape 470"/>
            <p:cNvSpPr/>
            <p:nvPr/>
          </p:nvSpPr>
          <p:spPr>
            <a:xfrm flipH="1">
              <a:off x="168274" y="317500"/>
              <a:ext cx="2" cy="2406650"/>
            </a:xfrm>
            <a:prstGeom prst="line">
              <a:avLst/>
            </a:prstGeom>
            <a:noFill/>
            <a:ln w="19050" cap="flat">
              <a:solidFill>
                <a:srgbClr val="CC006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71" name="Shape 471"/>
            <p:cNvSpPr/>
            <p:nvPr/>
          </p:nvSpPr>
          <p:spPr>
            <a:xfrm flipH="1">
              <a:off x="-1" y="495300"/>
              <a:ext cx="2" cy="2406650"/>
            </a:xfrm>
            <a:prstGeom prst="line">
              <a:avLst/>
            </a:prstGeom>
            <a:noFill/>
            <a:ln w="19050" cap="flat">
              <a:solidFill>
                <a:srgbClr val="CC006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</p:grpSp>
      <p:grpSp>
        <p:nvGrpSpPr>
          <p:cNvPr id="523" name="Group 523"/>
          <p:cNvGrpSpPr/>
          <p:nvPr/>
        </p:nvGrpSpPr>
        <p:grpSpPr>
          <a:xfrm>
            <a:off x="2184399" y="2973388"/>
            <a:ext cx="4464053" cy="711201"/>
            <a:chOff x="0" y="0"/>
            <a:chExt cx="4464051" cy="711200"/>
          </a:xfrm>
        </p:grpSpPr>
        <p:sp>
          <p:nvSpPr>
            <p:cNvPr id="473" name="Shape 473"/>
            <p:cNvSpPr/>
            <p:nvPr/>
          </p:nvSpPr>
          <p:spPr>
            <a:xfrm>
              <a:off x="809625" y="0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4" name="Shape 474"/>
            <p:cNvSpPr/>
            <p:nvPr/>
          </p:nvSpPr>
          <p:spPr>
            <a:xfrm>
              <a:off x="1171575" y="0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5" name="Shape 475"/>
            <p:cNvSpPr/>
            <p:nvPr/>
          </p:nvSpPr>
          <p:spPr>
            <a:xfrm>
              <a:off x="1571625" y="0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6" name="Shape 476"/>
            <p:cNvSpPr/>
            <p:nvPr/>
          </p:nvSpPr>
          <p:spPr>
            <a:xfrm>
              <a:off x="1981200" y="0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7" name="Shape 477"/>
            <p:cNvSpPr/>
            <p:nvPr/>
          </p:nvSpPr>
          <p:spPr>
            <a:xfrm>
              <a:off x="2381250" y="0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8" name="Shape 478"/>
            <p:cNvSpPr/>
            <p:nvPr/>
          </p:nvSpPr>
          <p:spPr>
            <a:xfrm>
              <a:off x="2790825" y="0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9" name="Shape 479"/>
            <p:cNvSpPr/>
            <p:nvPr/>
          </p:nvSpPr>
          <p:spPr>
            <a:xfrm>
              <a:off x="3181350" y="0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0" name="Shape 480"/>
            <p:cNvSpPr/>
            <p:nvPr/>
          </p:nvSpPr>
          <p:spPr>
            <a:xfrm>
              <a:off x="3590925" y="0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1" name="Shape 481"/>
            <p:cNvSpPr/>
            <p:nvPr/>
          </p:nvSpPr>
          <p:spPr>
            <a:xfrm>
              <a:off x="3371850" y="6381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2" name="Shape 482"/>
            <p:cNvSpPr/>
            <p:nvPr/>
          </p:nvSpPr>
          <p:spPr>
            <a:xfrm>
              <a:off x="114300" y="2952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3" name="Shape 483"/>
            <p:cNvSpPr/>
            <p:nvPr/>
          </p:nvSpPr>
          <p:spPr>
            <a:xfrm>
              <a:off x="-1" y="447675"/>
              <a:ext cx="149228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495" name="Group 495"/>
            <p:cNvGrpSpPr/>
            <p:nvPr/>
          </p:nvGrpSpPr>
          <p:grpSpPr>
            <a:xfrm>
              <a:off x="352424" y="457200"/>
              <a:ext cx="4111628" cy="63500"/>
              <a:chOff x="0" y="0"/>
              <a:chExt cx="4111626" cy="63500"/>
            </a:xfrm>
          </p:grpSpPr>
          <p:sp>
            <p:nvSpPr>
              <p:cNvPr id="484" name="Shape 484"/>
              <p:cNvSpPr/>
              <p:nvPr/>
            </p:nvSpPr>
            <p:spPr>
              <a:xfrm>
                <a:off x="-1" y="0"/>
                <a:ext cx="149228" cy="63500"/>
              </a:xfrm>
              <a:prstGeom prst="ellipse">
                <a:avLst/>
              </a:prstGeom>
              <a:solidFill>
                <a:srgbClr val="F49100"/>
              </a:solidFill>
              <a:ln w="12700" cap="flat">
                <a:solidFill>
                  <a:srgbClr val="17406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85" name="Shape 485"/>
              <p:cNvSpPr/>
              <p:nvPr/>
            </p:nvSpPr>
            <p:spPr>
              <a:xfrm>
                <a:off x="361950" y="0"/>
                <a:ext cx="149227" cy="63500"/>
              </a:xfrm>
              <a:prstGeom prst="ellipse">
                <a:avLst/>
              </a:prstGeom>
              <a:solidFill>
                <a:srgbClr val="F49100"/>
              </a:solidFill>
              <a:ln w="12700" cap="flat">
                <a:solidFill>
                  <a:srgbClr val="17406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86" name="Shape 486"/>
              <p:cNvSpPr/>
              <p:nvPr/>
            </p:nvSpPr>
            <p:spPr>
              <a:xfrm>
                <a:off x="762000" y="0"/>
                <a:ext cx="149227" cy="63500"/>
              </a:xfrm>
              <a:prstGeom prst="ellipse">
                <a:avLst/>
              </a:prstGeom>
              <a:solidFill>
                <a:srgbClr val="F49100"/>
              </a:solidFill>
              <a:ln w="12700" cap="flat">
                <a:solidFill>
                  <a:srgbClr val="17406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87" name="Shape 487"/>
              <p:cNvSpPr/>
              <p:nvPr/>
            </p:nvSpPr>
            <p:spPr>
              <a:xfrm>
                <a:off x="1171575" y="0"/>
                <a:ext cx="149227" cy="63500"/>
              </a:xfrm>
              <a:prstGeom prst="ellipse">
                <a:avLst/>
              </a:prstGeom>
              <a:solidFill>
                <a:srgbClr val="F49100"/>
              </a:solidFill>
              <a:ln w="12700" cap="flat">
                <a:solidFill>
                  <a:srgbClr val="17406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88" name="Shape 488"/>
              <p:cNvSpPr/>
              <p:nvPr/>
            </p:nvSpPr>
            <p:spPr>
              <a:xfrm>
                <a:off x="1571625" y="0"/>
                <a:ext cx="149227" cy="63500"/>
              </a:xfrm>
              <a:prstGeom prst="ellipse">
                <a:avLst/>
              </a:prstGeom>
              <a:solidFill>
                <a:srgbClr val="F49100"/>
              </a:solidFill>
              <a:ln w="12700" cap="flat">
                <a:solidFill>
                  <a:srgbClr val="17406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89" name="Shape 489"/>
              <p:cNvSpPr/>
              <p:nvPr/>
            </p:nvSpPr>
            <p:spPr>
              <a:xfrm>
                <a:off x="1981200" y="0"/>
                <a:ext cx="149227" cy="63500"/>
              </a:xfrm>
              <a:prstGeom prst="ellipse">
                <a:avLst/>
              </a:prstGeom>
              <a:solidFill>
                <a:srgbClr val="F49100"/>
              </a:solidFill>
              <a:ln w="12700" cap="flat">
                <a:solidFill>
                  <a:srgbClr val="17406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90" name="Shape 490"/>
              <p:cNvSpPr/>
              <p:nvPr/>
            </p:nvSpPr>
            <p:spPr>
              <a:xfrm>
                <a:off x="2371725" y="0"/>
                <a:ext cx="149227" cy="63500"/>
              </a:xfrm>
              <a:prstGeom prst="ellipse">
                <a:avLst/>
              </a:prstGeom>
              <a:solidFill>
                <a:srgbClr val="F49100"/>
              </a:solidFill>
              <a:ln w="12700" cap="flat">
                <a:solidFill>
                  <a:srgbClr val="17406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91" name="Shape 491"/>
              <p:cNvSpPr/>
              <p:nvPr/>
            </p:nvSpPr>
            <p:spPr>
              <a:xfrm>
                <a:off x="2781300" y="0"/>
                <a:ext cx="149227" cy="63500"/>
              </a:xfrm>
              <a:prstGeom prst="ellipse">
                <a:avLst/>
              </a:prstGeom>
              <a:solidFill>
                <a:srgbClr val="F49100"/>
              </a:solidFill>
              <a:ln w="12700" cap="flat">
                <a:solidFill>
                  <a:srgbClr val="17406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92" name="Shape 492"/>
              <p:cNvSpPr/>
              <p:nvPr/>
            </p:nvSpPr>
            <p:spPr>
              <a:xfrm>
                <a:off x="3190875" y="0"/>
                <a:ext cx="149227" cy="63500"/>
              </a:xfrm>
              <a:prstGeom prst="ellipse">
                <a:avLst/>
              </a:prstGeom>
              <a:solidFill>
                <a:srgbClr val="F49100"/>
              </a:solidFill>
              <a:ln w="12700" cap="flat">
                <a:solidFill>
                  <a:srgbClr val="17406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93" name="Shape 493"/>
              <p:cNvSpPr/>
              <p:nvPr/>
            </p:nvSpPr>
            <p:spPr>
              <a:xfrm>
                <a:off x="3600450" y="0"/>
                <a:ext cx="149227" cy="63500"/>
              </a:xfrm>
              <a:prstGeom prst="ellipse">
                <a:avLst/>
              </a:prstGeom>
              <a:solidFill>
                <a:srgbClr val="F49100"/>
              </a:solidFill>
              <a:ln w="12700" cap="flat">
                <a:solidFill>
                  <a:srgbClr val="17406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94" name="Shape 494"/>
              <p:cNvSpPr/>
              <p:nvPr/>
            </p:nvSpPr>
            <p:spPr>
              <a:xfrm>
                <a:off x="3962400" y="0"/>
                <a:ext cx="149227" cy="63500"/>
              </a:xfrm>
              <a:prstGeom prst="ellipse">
                <a:avLst/>
              </a:prstGeom>
              <a:solidFill>
                <a:srgbClr val="F49100"/>
              </a:solidFill>
              <a:ln w="12700" cap="flat">
                <a:solidFill>
                  <a:srgbClr val="17406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496" name="Shape 496"/>
            <p:cNvSpPr/>
            <p:nvPr/>
          </p:nvSpPr>
          <p:spPr>
            <a:xfrm>
              <a:off x="285750" y="1428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7" name="Shape 497"/>
            <p:cNvSpPr/>
            <p:nvPr/>
          </p:nvSpPr>
          <p:spPr>
            <a:xfrm>
              <a:off x="647700" y="1428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8" name="Shape 498"/>
            <p:cNvSpPr/>
            <p:nvPr/>
          </p:nvSpPr>
          <p:spPr>
            <a:xfrm>
              <a:off x="1047750" y="1428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9" name="Shape 499"/>
            <p:cNvSpPr/>
            <p:nvPr/>
          </p:nvSpPr>
          <p:spPr>
            <a:xfrm>
              <a:off x="1457325" y="1428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0" name="Shape 500"/>
            <p:cNvSpPr/>
            <p:nvPr/>
          </p:nvSpPr>
          <p:spPr>
            <a:xfrm>
              <a:off x="1857375" y="1428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1" name="Shape 501"/>
            <p:cNvSpPr/>
            <p:nvPr/>
          </p:nvSpPr>
          <p:spPr>
            <a:xfrm>
              <a:off x="2266950" y="1428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2" name="Shape 502"/>
            <p:cNvSpPr/>
            <p:nvPr/>
          </p:nvSpPr>
          <p:spPr>
            <a:xfrm>
              <a:off x="2657475" y="1428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3" name="Shape 503"/>
            <p:cNvSpPr/>
            <p:nvPr/>
          </p:nvSpPr>
          <p:spPr>
            <a:xfrm>
              <a:off x="3067050" y="1428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4" name="Shape 504"/>
            <p:cNvSpPr/>
            <p:nvPr/>
          </p:nvSpPr>
          <p:spPr>
            <a:xfrm>
              <a:off x="3476625" y="1428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5" name="Shape 505"/>
            <p:cNvSpPr/>
            <p:nvPr/>
          </p:nvSpPr>
          <p:spPr>
            <a:xfrm>
              <a:off x="3886200" y="1428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6" name="Shape 506"/>
            <p:cNvSpPr/>
            <p:nvPr/>
          </p:nvSpPr>
          <p:spPr>
            <a:xfrm>
              <a:off x="3781425" y="628650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7" name="Shape 507"/>
            <p:cNvSpPr/>
            <p:nvPr/>
          </p:nvSpPr>
          <p:spPr>
            <a:xfrm>
              <a:off x="504825" y="2952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8" name="Shape 508"/>
            <p:cNvSpPr/>
            <p:nvPr/>
          </p:nvSpPr>
          <p:spPr>
            <a:xfrm>
              <a:off x="885825" y="2952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9" name="Shape 509"/>
            <p:cNvSpPr/>
            <p:nvPr/>
          </p:nvSpPr>
          <p:spPr>
            <a:xfrm>
              <a:off x="1266825" y="2952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0" name="Shape 510"/>
            <p:cNvSpPr/>
            <p:nvPr/>
          </p:nvSpPr>
          <p:spPr>
            <a:xfrm>
              <a:off x="1676400" y="2952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1" name="Shape 511"/>
            <p:cNvSpPr/>
            <p:nvPr/>
          </p:nvSpPr>
          <p:spPr>
            <a:xfrm>
              <a:off x="2085975" y="2952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2" name="Shape 512"/>
            <p:cNvSpPr/>
            <p:nvPr/>
          </p:nvSpPr>
          <p:spPr>
            <a:xfrm>
              <a:off x="2495550" y="2952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3" name="Shape 513"/>
            <p:cNvSpPr/>
            <p:nvPr/>
          </p:nvSpPr>
          <p:spPr>
            <a:xfrm>
              <a:off x="2905125" y="2952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4" name="Shape 514"/>
            <p:cNvSpPr/>
            <p:nvPr/>
          </p:nvSpPr>
          <p:spPr>
            <a:xfrm>
              <a:off x="3305175" y="2952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5" name="Shape 515"/>
            <p:cNvSpPr/>
            <p:nvPr/>
          </p:nvSpPr>
          <p:spPr>
            <a:xfrm>
              <a:off x="3762375" y="2952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6" name="Shape 516"/>
            <p:cNvSpPr/>
            <p:nvPr/>
          </p:nvSpPr>
          <p:spPr>
            <a:xfrm>
              <a:off x="4105275" y="2952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7" name="Shape 517"/>
            <p:cNvSpPr/>
            <p:nvPr/>
          </p:nvSpPr>
          <p:spPr>
            <a:xfrm>
              <a:off x="4171950" y="609600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8" name="Shape 518"/>
            <p:cNvSpPr/>
            <p:nvPr/>
          </p:nvSpPr>
          <p:spPr>
            <a:xfrm>
              <a:off x="2971800" y="628650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9" name="Shape 519"/>
            <p:cNvSpPr/>
            <p:nvPr/>
          </p:nvSpPr>
          <p:spPr>
            <a:xfrm>
              <a:off x="2552700" y="647700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0" name="Shape 520"/>
            <p:cNvSpPr/>
            <p:nvPr/>
          </p:nvSpPr>
          <p:spPr>
            <a:xfrm>
              <a:off x="2152650" y="63817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1" name="Shape 521"/>
            <p:cNvSpPr/>
            <p:nvPr/>
          </p:nvSpPr>
          <p:spPr>
            <a:xfrm>
              <a:off x="1752600" y="628650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2" name="Shape 522"/>
            <p:cNvSpPr/>
            <p:nvPr/>
          </p:nvSpPr>
          <p:spPr>
            <a:xfrm>
              <a:off x="1352550" y="619125"/>
              <a:ext cx="149227" cy="63500"/>
            </a:xfrm>
            <a:prstGeom prst="ellipse">
              <a:avLst/>
            </a:prstGeom>
            <a:solidFill>
              <a:srgbClr val="F49100"/>
            </a:solidFill>
            <a:ln w="12700" cap="flat">
              <a:solidFill>
                <a:srgbClr val="17406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" grpId="0" animBg="1" advAuto="0"/>
      <p:bldP spid="448" grpId="0" animBg="1" advAuto="0"/>
      <p:bldP spid="453" grpId="0" animBg="1" advAuto="0"/>
      <p:bldP spid="467" grpId="0" animBg="1" advAuto="0"/>
      <p:bldP spid="472" grpId="0" animBg="1" advAuto="0"/>
      <p:bldP spid="523" grpId="0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Shape 525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Sınır Koşulları</a:t>
            </a:r>
          </a:p>
        </p:txBody>
      </p:sp>
      <p:sp>
        <p:nvSpPr>
          <p:cNvPr id="526" name="Shape 526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r>
              <a:t>Sabit </a:t>
            </a:r>
          </a:p>
          <a:p>
            <a:r>
              <a:t>Sabit Gradyan</a:t>
            </a:r>
          </a:p>
          <a:p>
            <a:r>
              <a:t>Kompleks</a:t>
            </a:r>
          </a:p>
          <a:p>
            <a:endParaRPr/>
          </a:p>
          <a:p>
            <a:r>
              <a:t>Zamana göre değişen</a:t>
            </a:r>
          </a:p>
          <a:p>
            <a:r>
              <a:t>Zamana göre değişmeyen</a:t>
            </a:r>
          </a:p>
        </p:txBody>
      </p:sp>
      <p:pic>
        <p:nvPicPr>
          <p:cNvPr id="527" name="image22.png" descr="m12-ic-constant.gif (3589 bytes)"/>
          <p:cNvPicPr>
            <a:picLocks noChangeAspect="1"/>
          </p:cNvPicPr>
          <p:nvPr/>
        </p:nvPicPr>
        <p:blipFill>
          <a:blip r:embed="rId2">
            <a:extLst/>
          </a:blip>
          <a:srcRect l="9532" t="22830" b="18837"/>
          <a:stretch>
            <a:fillRect/>
          </a:stretch>
        </p:blipFill>
        <p:spPr>
          <a:xfrm>
            <a:off x="7225507" y="4591843"/>
            <a:ext cx="1657351" cy="533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28" name="image23.png" descr="m12-ic-step.gif (3645 bytes)"/>
          <p:cNvPicPr>
            <a:picLocks noChangeAspect="1"/>
          </p:cNvPicPr>
          <p:nvPr/>
        </p:nvPicPr>
        <p:blipFill>
          <a:blip r:embed="rId3">
            <a:extLst/>
          </a:blip>
          <a:srcRect l="10535" t="30555" b="19444"/>
          <a:stretch>
            <a:fillRect/>
          </a:stretch>
        </p:blipFill>
        <p:spPr>
          <a:xfrm>
            <a:off x="7227888" y="3936998"/>
            <a:ext cx="1644651" cy="457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29" name="image24.png" descr="m12-ic-decay.gif (3683 bytes)"/>
          <p:cNvPicPr>
            <a:picLocks noChangeAspect="1"/>
          </p:cNvPicPr>
          <p:nvPr/>
        </p:nvPicPr>
        <p:blipFill>
          <a:blip r:embed="rId4">
            <a:extLst/>
          </a:blip>
          <a:srcRect l="9896" t="27951" b="17882"/>
          <a:stretch>
            <a:fillRect/>
          </a:stretch>
        </p:blipFill>
        <p:spPr>
          <a:xfrm>
            <a:off x="5359398" y="4610891"/>
            <a:ext cx="1647826" cy="495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530" name="image25.png" descr="m12-ic-others.gif (3801 bytes)"/>
          <p:cNvPicPr>
            <a:picLocks noChangeAspect="1"/>
          </p:cNvPicPr>
          <p:nvPr/>
        </p:nvPicPr>
        <p:blipFill>
          <a:blip r:embed="rId5">
            <a:extLst/>
          </a:blip>
          <a:srcRect l="8507" t="28125" b="14930"/>
          <a:stretch>
            <a:fillRect/>
          </a:stretch>
        </p:blipFill>
        <p:spPr>
          <a:xfrm>
            <a:off x="5359398" y="3873498"/>
            <a:ext cx="1673226" cy="5207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33" name="Group 533"/>
          <p:cNvGrpSpPr/>
          <p:nvPr/>
        </p:nvGrpSpPr>
        <p:grpSpPr>
          <a:xfrm>
            <a:off x="5163345" y="2593977"/>
            <a:ext cx="1904880" cy="1144585"/>
            <a:chOff x="0" y="0"/>
            <a:chExt cx="1295400" cy="590550"/>
          </a:xfrm>
        </p:grpSpPr>
        <p:sp>
          <p:nvSpPr>
            <p:cNvPr id="531" name="Shape 531"/>
            <p:cNvSpPr/>
            <p:nvPr/>
          </p:nvSpPr>
          <p:spPr>
            <a:xfrm>
              <a:off x="0" y="0"/>
              <a:ext cx="1295400" cy="59055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532" name="image20.pdf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1295400" cy="5905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36" name="Group 536"/>
          <p:cNvGrpSpPr/>
          <p:nvPr/>
        </p:nvGrpSpPr>
        <p:grpSpPr>
          <a:xfrm>
            <a:off x="3266536" y="1943819"/>
            <a:ext cx="1483264" cy="967656"/>
            <a:chOff x="0" y="0"/>
            <a:chExt cx="857250" cy="590550"/>
          </a:xfrm>
        </p:grpSpPr>
        <p:sp>
          <p:nvSpPr>
            <p:cNvPr id="534" name="Shape 534"/>
            <p:cNvSpPr/>
            <p:nvPr/>
          </p:nvSpPr>
          <p:spPr>
            <a:xfrm>
              <a:off x="0" y="0"/>
              <a:ext cx="857250" cy="59055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535" name="image21.pdf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857250" cy="5905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image26.png" descr="a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102841"/>
            <a:ext cx="2814639" cy="186849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4" name="image27.png" descr="a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29362" y="5330354"/>
            <a:ext cx="2814638" cy="1868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545" name="image28.png" descr="a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29362" y="1520354"/>
            <a:ext cx="2814638" cy="1868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546" name="image29.png" descr="a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3007841"/>
            <a:ext cx="2814639" cy="186849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7" name="image30.png" descr="a5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329362" y="3425354"/>
            <a:ext cx="2814638" cy="1868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548" name="image31.png" descr="a6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505200" y="4303241"/>
            <a:ext cx="2814639" cy="186849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9" name="image32.png" descr="a7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0" y="4912841"/>
            <a:ext cx="2814639" cy="186849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0" name="image33.png" descr="a8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3505200" y="1102841"/>
            <a:ext cx="2814639" cy="1868490"/>
          </a:xfrm>
          <a:prstGeom prst="rect">
            <a:avLst/>
          </a:prstGeom>
          <a:ln w="12700">
            <a:miter lim="400000"/>
          </a:ln>
        </p:spPr>
      </p:pic>
      <p:sp>
        <p:nvSpPr>
          <p:cNvPr id="551" name="Shape 551"/>
          <p:cNvSpPr/>
          <p:nvPr/>
        </p:nvSpPr>
        <p:spPr>
          <a:xfrm>
            <a:off x="1143000" y="1179041"/>
            <a:ext cx="1524000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 b="1">
                <a:solidFill>
                  <a:schemeClr val="accent2"/>
                </a:solidFill>
              </a:defRPr>
            </a:lvl1pPr>
          </a:lstStyle>
          <a:p>
            <a:pPr>
              <a:defRPr sz="1800" b="0">
                <a:solidFill>
                  <a:srgbClr val="FFFFFF"/>
                </a:solidFill>
              </a:defRPr>
            </a:pPr>
            <a:r>
              <a:rPr sz="2400" b="1">
                <a:solidFill>
                  <a:schemeClr val="accent2"/>
                </a:solidFill>
              </a:rPr>
              <a:t>Yağış</a:t>
            </a:r>
          </a:p>
        </p:txBody>
      </p:sp>
      <p:sp>
        <p:nvSpPr>
          <p:cNvPr id="552" name="Shape 552"/>
          <p:cNvSpPr/>
          <p:nvPr/>
        </p:nvSpPr>
        <p:spPr>
          <a:xfrm>
            <a:off x="228600" y="3236441"/>
            <a:ext cx="2514600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 b="1">
                <a:solidFill>
                  <a:schemeClr val="accent2"/>
                </a:solidFill>
              </a:defRPr>
            </a:lvl1pPr>
          </a:lstStyle>
          <a:p>
            <a:pPr>
              <a:defRPr sz="1800" b="0">
                <a:solidFill>
                  <a:srgbClr val="FFFFFF"/>
                </a:solidFill>
              </a:defRPr>
            </a:pPr>
            <a:r>
              <a:rPr sz="2400" b="1">
                <a:solidFill>
                  <a:schemeClr val="accent2"/>
                </a:solidFill>
              </a:rPr>
              <a:t>Yüzey Suyu</a:t>
            </a:r>
          </a:p>
        </p:txBody>
      </p:sp>
      <p:sp>
        <p:nvSpPr>
          <p:cNvPr id="553" name="Shape 553"/>
          <p:cNvSpPr/>
          <p:nvPr/>
        </p:nvSpPr>
        <p:spPr>
          <a:xfrm>
            <a:off x="533400" y="4989041"/>
            <a:ext cx="1600200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 b="1">
                <a:solidFill>
                  <a:schemeClr val="accent2"/>
                </a:solidFill>
              </a:defRPr>
            </a:lvl1pPr>
          </a:lstStyle>
          <a:p>
            <a:pPr>
              <a:defRPr sz="1800" b="0">
                <a:solidFill>
                  <a:srgbClr val="FFFFFF"/>
                </a:solidFill>
              </a:defRPr>
            </a:pPr>
            <a:r>
              <a:rPr sz="2400" b="1">
                <a:solidFill>
                  <a:schemeClr val="accent2"/>
                </a:solidFill>
              </a:rPr>
              <a:t>Besleme</a:t>
            </a:r>
          </a:p>
        </p:txBody>
      </p:sp>
      <p:sp>
        <p:nvSpPr>
          <p:cNvPr id="554" name="Shape 554"/>
          <p:cNvSpPr/>
          <p:nvPr/>
        </p:nvSpPr>
        <p:spPr>
          <a:xfrm>
            <a:off x="3886200" y="1255241"/>
            <a:ext cx="1524000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 b="1">
                <a:solidFill>
                  <a:srgbClr val="009900"/>
                </a:solidFill>
              </a:defRPr>
            </a:lvl1pPr>
          </a:lstStyle>
          <a:p>
            <a:pPr>
              <a:defRPr sz="1800" b="0">
                <a:solidFill>
                  <a:srgbClr val="FFFFFF"/>
                </a:solidFill>
              </a:defRPr>
            </a:pPr>
            <a:r>
              <a:rPr sz="2400" b="1">
                <a:solidFill>
                  <a:srgbClr val="009900"/>
                </a:solidFill>
              </a:rPr>
              <a:t>dren</a:t>
            </a:r>
          </a:p>
        </p:txBody>
      </p:sp>
      <p:sp>
        <p:nvSpPr>
          <p:cNvPr id="555" name="Shape 555"/>
          <p:cNvSpPr/>
          <p:nvPr/>
        </p:nvSpPr>
        <p:spPr>
          <a:xfrm>
            <a:off x="6400800" y="3578695"/>
            <a:ext cx="2209800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 b="1">
                <a:solidFill>
                  <a:srgbClr val="009900"/>
                </a:solidFill>
              </a:defRPr>
            </a:lvl1pPr>
          </a:lstStyle>
          <a:p>
            <a:pPr>
              <a:defRPr sz="1800" b="0">
                <a:solidFill>
                  <a:srgbClr val="FFFFFF"/>
                </a:solidFill>
              </a:defRPr>
            </a:pPr>
            <a:r>
              <a:rPr sz="2400" b="1">
                <a:solidFill>
                  <a:srgbClr val="009900"/>
                </a:solidFill>
              </a:rPr>
              <a:t>ET</a:t>
            </a:r>
          </a:p>
        </p:txBody>
      </p:sp>
      <p:sp>
        <p:nvSpPr>
          <p:cNvPr id="556" name="Shape 556"/>
          <p:cNvSpPr/>
          <p:nvPr/>
        </p:nvSpPr>
        <p:spPr>
          <a:xfrm>
            <a:off x="6400800" y="1712441"/>
            <a:ext cx="2209800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 b="1">
                <a:solidFill>
                  <a:srgbClr val="009900"/>
                </a:solidFill>
              </a:defRPr>
            </a:lvl1pPr>
          </a:lstStyle>
          <a:p>
            <a:pPr>
              <a:defRPr sz="1800" b="0">
                <a:solidFill>
                  <a:srgbClr val="FFFFFF"/>
                </a:solidFill>
              </a:defRPr>
            </a:pPr>
            <a:r>
              <a:rPr sz="2400" b="1">
                <a:solidFill>
                  <a:srgbClr val="009900"/>
                </a:solidFill>
              </a:rPr>
              <a:t>çekim</a:t>
            </a:r>
          </a:p>
        </p:txBody>
      </p:sp>
      <p:sp>
        <p:nvSpPr>
          <p:cNvPr id="557" name="Shape 557"/>
          <p:cNvSpPr/>
          <p:nvPr/>
        </p:nvSpPr>
        <p:spPr>
          <a:xfrm>
            <a:off x="3886200" y="4647729"/>
            <a:ext cx="2514600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 b="1">
                <a:solidFill>
                  <a:srgbClr val="009900"/>
                </a:solidFill>
              </a:defRPr>
            </a:lvl1pPr>
          </a:lstStyle>
          <a:p>
            <a:pPr>
              <a:defRPr sz="1800" b="0">
                <a:solidFill>
                  <a:srgbClr val="FFFFFF"/>
                </a:solidFill>
              </a:defRPr>
            </a:pPr>
            <a:r>
              <a:rPr sz="2400" b="1">
                <a:solidFill>
                  <a:srgbClr val="009900"/>
                </a:solidFill>
              </a:rPr>
              <a:t>Yüzey Suyu</a:t>
            </a:r>
          </a:p>
        </p:txBody>
      </p:sp>
      <p:sp>
        <p:nvSpPr>
          <p:cNvPr id="558" name="Shape 558"/>
          <p:cNvSpPr/>
          <p:nvPr/>
        </p:nvSpPr>
        <p:spPr>
          <a:xfrm>
            <a:off x="7620000" y="5751041"/>
            <a:ext cx="1524000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 b="1">
                <a:solidFill>
                  <a:srgbClr val="009900"/>
                </a:solidFill>
              </a:defRPr>
            </a:lvl1pPr>
          </a:lstStyle>
          <a:p>
            <a:pPr>
              <a:defRPr sz="1800" b="0">
                <a:solidFill>
                  <a:srgbClr val="FFFFFF"/>
                </a:solidFill>
              </a:defRPr>
            </a:pPr>
            <a:r>
              <a:rPr sz="2400" b="1">
                <a:solidFill>
                  <a:srgbClr val="009900"/>
                </a:solidFill>
              </a:rPr>
              <a:t>Kaynak</a:t>
            </a:r>
          </a:p>
        </p:txBody>
      </p:sp>
      <p:sp>
        <p:nvSpPr>
          <p:cNvPr id="559" name="Shape 559"/>
          <p:cNvSpPr>
            <a:spLocks noGrp="1"/>
          </p:cNvSpPr>
          <p:nvPr>
            <p:ph type="title"/>
          </p:nvPr>
        </p:nvSpPr>
        <p:spPr>
          <a:xfrm>
            <a:off x="644833" y="69484"/>
            <a:ext cx="7886701" cy="1325563"/>
          </a:xfrm>
          <a:prstGeom prst="rect">
            <a:avLst/>
          </a:prstGeom>
        </p:spPr>
        <p:txBody>
          <a:bodyPr/>
          <a:lstStyle/>
          <a:p>
            <a:r>
              <a:t>Sınır Koşulları</a:t>
            </a:r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Shape 56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Belirsizlik</a:t>
            </a:r>
          </a:p>
        </p:txBody>
      </p:sp>
      <p:pic>
        <p:nvPicPr>
          <p:cNvPr id="562" name="image3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6087" y="1473200"/>
            <a:ext cx="4038601" cy="3330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563" name="image3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37087" y="1477962"/>
            <a:ext cx="4038601" cy="33226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Shape 565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Hidrojeolojik Sistem</a:t>
            </a:r>
          </a:p>
        </p:txBody>
      </p:sp>
      <p:sp>
        <p:nvSpPr>
          <p:cNvPr id="566" name="Shape 566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212597" indent="-212597" defTabSz="850391">
              <a:spcBef>
                <a:spcPts val="900"/>
              </a:spcBef>
              <a:defRPr sz="2604"/>
            </a:pPr>
            <a:r>
              <a:t>Hidrojeolojik sistem bir bütündür.</a:t>
            </a:r>
          </a:p>
          <a:p>
            <a:pPr marL="212597" indent="-212597" defTabSz="850391">
              <a:spcBef>
                <a:spcPts val="900"/>
              </a:spcBef>
              <a:defRPr sz="2604"/>
            </a:pPr>
            <a:r>
              <a:t>Sistemin tüm sınır koşulları tanımlanmalıdır.</a:t>
            </a:r>
          </a:p>
          <a:p>
            <a:pPr marL="212597" indent="-212597" defTabSz="850391">
              <a:spcBef>
                <a:spcPts val="900"/>
              </a:spcBef>
              <a:defRPr sz="2604"/>
            </a:pPr>
            <a:r>
              <a:t>Sistemin bütününde parametre dağılımı tanımlanmalıdır.</a:t>
            </a:r>
          </a:p>
          <a:p>
            <a:pPr marL="212597" indent="-212597" defTabSz="850391">
              <a:spcBef>
                <a:spcPts val="900"/>
              </a:spcBef>
              <a:defRPr sz="2604"/>
            </a:pPr>
            <a:r>
              <a:t>Doğru model yoktur, gerçeğe olabilecek en iyi yaklaşan model vardır.</a:t>
            </a:r>
          </a:p>
          <a:p>
            <a:pPr marL="212597" indent="-212597" defTabSz="850391">
              <a:spcBef>
                <a:spcPts val="900"/>
              </a:spcBef>
              <a:defRPr sz="2604"/>
            </a:pPr>
            <a:r>
              <a:t>Kalibre edilmiş bir model, sadece kalibrasyon gözleminin gerçekleştiği lokasyonda en iyidir.</a:t>
            </a:r>
          </a:p>
          <a:p>
            <a:pPr marL="212597" indent="-212597" defTabSz="850391">
              <a:spcBef>
                <a:spcPts val="900"/>
              </a:spcBef>
              <a:defRPr sz="2604"/>
            </a:pPr>
            <a:r>
              <a:t>Her model, modelcinin sisteme bakış açısıdır.</a:t>
            </a:r>
          </a:p>
        </p:txBody>
      </p:sp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Shape 568"/>
          <p:cNvSpPr>
            <a:spLocks noGrp="1"/>
          </p:cNvSpPr>
          <p:nvPr>
            <p:ph type="title"/>
          </p:nvPr>
        </p:nvSpPr>
        <p:spPr>
          <a:xfrm>
            <a:off x="628650" y="133115"/>
            <a:ext cx="7886700" cy="1595436"/>
          </a:xfrm>
          <a:prstGeom prst="rect">
            <a:avLst/>
          </a:prstGeom>
        </p:spPr>
        <p:txBody>
          <a:bodyPr/>
          <a:lstStyle/>
          <a:p>
            <a:r>
              <a:t>Model Raporu</a:t>
            </a:r>
          </a:p>
        </p:txBody>
      </p:sp>
      <p:sp>
        <p:nvSpPr>
          <p:cNvPr id="569" name="Shape 569"/>
          <p:cNvSpPr>
            <a:spLocks noGrp="1"/>
          </p:cNvSpPr>
          <p:nvPr>
            <p:ph type="body" idx="1"/>
          </p:nvPr>
        </p:nvSpPr>
        <p:spPr>
          <a:xfrm>
            <a:off x="628650" y="1469684"/>
            <a:ext cx="7886700" cy="5032376"/>
          </a:xfrm>
          <a:prstGeom prst="rect">
            <a:avLst/>
          </a:prstGeom>
        </p:spPr>
        <p:txBody>
          <a:bodyPr/>
          <a:lstStyle/>
          <a:p>
            <a:r>
              <a:t>Hidrojeolojik Yapı ve Veri Tabanı</a:t>
            </a:r>
          </a:p>
          <a:p>
            <a:r>
              <a:t>Kavramsal Model ve Belirsizlik</a:t>
            </a:r>
          </a:p>
          <a:p>
            <a:r>
              <a:t>Numerik Yaklaşım - Yöntem ve Kriterler</a:t>
            </a:r>
          </a:p>
          <a:p>
            <a:r>
              <a:t>Nümerik Model Kurgusu</a:t>
            </a:r>
          </a:p>
          <a:p>
            <a:r>
              <a:t>Kalibrasyon ve İstatistikler</a:t>
            </a:r>
          </a:p>
          <a:p>
            <a:r>
              <a:t>Senaryo Tasarımı ve Sonuçlar</a:t>
            </a:r>
          </a:p>
          <a:p>
            <a:r>
              <a:t>Karşılaştırma</a:t>
            </a:r>
          </a:p>
          <a:p>
            <a:r>
              <a:t>Nümerik Belirsizlik</a:t>
            </a:r>
          </a:p>
        </p:txBody>
      </p:sp>
      <p:sp>
        <p:nvSpPr>
          <p:cNvPr id="570" name="Shape 57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33</a:t>
            </a:fld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...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6"/>
            <a:ext cx="7886700" cy="3775794"/>
          </a:xfrm>
        </p:spPr>
        <p:txBody>
          <a:bodyPr/>
          <a:lstStyle/>
          <a:p>
            <a:r>
              <a:rPr lang="tr-TR" dirty="0" err="1" smtClean="0"/>
              <a:t>Hidrojeolojik</a:t>
            </a:r>
            <a:r>
              <a:rPr lang="tr-TR" dirty="0" smtClean="0"/>
              <a:t> model, gerçeğe modelcinin yaklaşımıdır, bu yaklaşım sisteme ait verilerin modelci tarafından değerlendirilmesidir.</a:t>
            </a:r>
          </a:p>
          <a:p>
            <a:r>
              <a:rPr lang="tr-TR" dirty="0" smtClean="0"/>
              <a:t>Daha çok lokasyonda daha sık gözlem, daha iyi kavramsal ve matematik modele götürür.</a:t>
            </a:r>
          </a:p>
          <a:p>
            <a:r>
              <a:rPr lang="tr-TR" dirty="0" smtClean="0"/>
              <a:t> Sınır koşulları ile gözlem model kalibrasyonuna ciddi katkıda bulunur.</a:t>
            </a:r>
          </a:p>
          <a:p>
            <a:r>
              <a:rPr lang="tr-TR" dirty="0" smtClean="0"/>
              <a:t>Tek geçerli ve tamamlanmış model yoktur.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6264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17406D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46BFB59621223041ACA26C1625C88120" ma:contentTypeVersion="1" ma:contentTypeDescription="Yeni belge oluşturun." ma:contentTypeScope="" ma:versionID="60eb64b8e3220a8da18ee932b02b9faa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b20ab34a7c2ca5bb6fa0458d1241f1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Zamanlama Başlangıç Tarihi" ma:description="Zamanlama Başlangıç Tarihi, Yayımlama özelliği tarafından oluşturulan bir site sütunudur. Bu sütun, bu sayfanın site ziyaretçilerine ilk kez görüntüleneceği tarih ve zamanı belirtmek için kullanılır." ma:internalName="PublishingStartDate">
      <xsd:simpleType>
        <xsd:restriction base="dms:Unknown"/>
      </xsd:simpleType>
    </xsd:element>
    <xsd:element name="PublishingExpirationDate" ma:index="9" nillable="true" ma:displayName="Zamanlama Bitiş Tarihi" ma:description="Zamanlama Bitiş Tarihi, Yayımlama özelliği tarafından oluşturulan bir site sütunudur. Bu sütun, bu sayfanın site ziyaretçilerine artık görüntülenmeyeceği tarih ve zamanı belirtmek için kullanılır.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5021596-17EA-412C-AF41-0CC970B998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182754-E7D6-4FD8-AF83-C5B184AD48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2C8F998-14DA-4A6A-94FD-4FDF69462A86}">
  <ds:schemaRefs>
    <ds:schemaRef ds:uri="http://schemas.microsoft.com/office/infopath/2007/PartnerControls"/>
    <ds:schemaRef ds:uri="http://www.w3.org/XML/1998/namespace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615</Words>
  <Application>Microsoft Office PowerPoint</Application>
  <PresentationFormat>Ekran Gösterisi (4:3)</PresentationFormat>
  <Paragraphs>205</Paragraphs>
  <Slides>34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41" baseType="lpstr">
      <vt:lpstr>Arial</vt:lpstr>
      <vt:lpstr>Avenir Roman</vt:lpstr>
      <vt:lpstr>Helvetica</vt:lpstr>
      <vt:lpstr>Symbol</vt:lpstr>
      <vt:lpstr>Tahoma</vt:lpstr>
      <vt:lpstr>Trebuchet MS</vt:lpstr>
      <vt:lpstr>Default</vt:lpstr>
      <vt:lpstr>Yeraltısuyu Modelleri</vt:lpstr>
      <vt:lpstr>Model</vt:lpstr>
      <vt:lpstr>PowerPoint Sunusu</vt:lpstr>
      <vt:lpstr>Yeraltısuyu Sistemi</vt:lpstr>
      <vt:lpstr>Matematiksel Model</vt:lpstr>
      <vt:lpstr>Neden?</vt:lpstr>
      <vt:lpstr>Aşamalar</vt:lpstr>
      <vt:lpstr>Kavramsal Model</vt:lpstr>
      <vt:lpstr>Homojen</vt:lpstr>
      <vt:lpstr>Heterojen</vt:lpstr>
      <vt:lpstr>Zamansal Değişim</vt:lpstr>
      <vt:lpstr>Kavramsal Model</vt:lpstr>
      <vt:lpstr>Kavramsal Model</vt:lpstr>
      <vt:lpstr>PowerPoint Sunusu</vt:lpstr>
      <vt:lpstr>Sınır Koşulları ve Parametre Dağılımı</vt:lpstr>
      <vt:lpstr>Hidrolik Yük Dağılımı</vt:lpstr>
      <vt:lpstr>Yeraltısuyu ve Kütle Akım Yolları</vt:lpstr>
      <vt:lpstr>Sayısal Yeraltısuyu Modeli</vt:lpstr>
      <vt:lpstr>Sayısal Yeraltısuyu Modeli</vt:lpstr>
      <vt:lpstr>Sayısal Yeraltısuyu Modeli</vt:lpstr>
      <vt:lpstr>Sayısal Yeraltısuyu Modeli</vt:lpstr>
      <vt:lpstr>Sayısal Yeraltısuyu Modeli</vt:lpstr>
      <vt:lpstr>İdealleştirilmiş Sunular</vt:lpstr>
      <vt:lpstr>PowerPoint Sunusu</vt:lpstr>
      <vt:lpstr>Model Bileşenleri</vt:lpstr>
      <vt:lpstr>Hidrojeolojik Sınırların 3B Yayılımı</vt:lpstr>
      <vt:lpstr>Başlangıç Koşulları</vt:lpstr>
      <vt:lpstr>Sınır Koşulları</vt:lpstr>
      <vt:lpstr>Sınır Koşulları</vt:lpstr>
      <vt:lpstr>Sınır Koşulları</vt:lpstr>
      <vt:lpstr>Belirsizlik</vt:lpstr>
      <vt:lpstr>Hidrojeolojik Sistem</vt:lpstr>
      <vt:lpstr>Model Raporu</vt:lpstr>
      <vt:lpstr>...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Yeraltısuyu Modelleri</dc:title>
  <dc:creator>İlker BOZAT</dc:creator>
  <cp:lastModifiedBy>GÜLFEM BAKAN</cp:lastModifiedBy>
  <cp:revision>24</cp:revision>
  <dcterms:modified xsi:type="dcterms:W3CDTF">2019-07-31T08:46:55Z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0x01010046BFB59621223041ACA26C1625C88120</vt:lpwstr>
  </property>
</Properties>
</file>