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66" r:id="rId4"/>
    <p:sldId id="263" r:id="rId5"/>
    <p:sldId id="276" r:id="rId6"/>
    <p:sldId id="265" r:id="rId7"/>
    <p:sldId id="278" r:id="rId8"/>
    <p:sldId id="264" r:id="rId9"/>
    <p:sldId id="269" r:id="rId10"/>
    <p:sldId id="279" r:id="rId11"/>
    <p:sldId id="280" r:id="rId12"/>
    <p:sldId id="274" r:id="rId13"/>
    <p:sldId id="271" r:id="rId14"/>
    <p:sldId id="275" r:id="rId15"/>
    <p:sldId id="272" r:id="rId16"/>
    <p:sldId id="273" r:id="rId17"/>
    <p:sldId id="259" r:id="rId18"/>
    <p:sldId id="260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8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30.07.2019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2500306"/>
            <a:ext cx="7772400" cy="147002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ÇEVRE KİMYASI LABORATUVARI </a:t>
            </a:r>
            <a:br>
              <a:rPr lang="tr-TR" dirty="0" smtClean="0"/>
            </a:br>
            <a:r>
              <a:rPr lang="tr-TR" dirty="0" smtClean="0"/>
              <a:t>DENEY 2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10" y="4357694"/>
            <a:ext cx="8072494" cy="1323972"/>
          </a:xfrm>
        </p:spPr>
        <p:style>
          <a:lnRef idx="1">
            <a:schemeClr val="accent3"/>
          </a:lnRef>
          <a:fillRef idx="1001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ÇÖZELTİLERİN BİRİNCİL STANDARTLARLA STANDARDİZASYONU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8434" name="Picture 2" descr="http://konakkimya.com/yonetim/upload/resim/16748tug-kimya-img-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28"/>
            <a:ext cx="6572250" cy="219075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732899" y="5877272"/>
            <a:ext cx="3392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002060"/>
                </a:solidFill>
              </a:rPr>
              <a:t>Prof. Dr. Gülfem </a:t>
            </a:r>
            <a:r>
              <a:rPr lang="tr-TR" sz="2400" b="1" dirty="0" smtClean="0">
                <a:solidFill>
                  <a:srgbClr val="002060"/>
                </a:solidFill>
              </a:rPr>
              <a:t>BAKAN     </a:t>
            </a:r>
          </a:p>
          <a:p>
            <a:pPr algn="ctr"/>
            <a:r>
              <a:rPr lang="tr-TR" b="1" dirty="0" smtClean="0">
                <a:solidFill>
                  <a:srgbClr val="002060"/>
                </a:solidFill>
              </a:rPr>
              <a:t>Samsun/2019</a:t>
            </a:r>
            <a:endParaRPr lang="tr-TR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uvarlatılmış Dikdörtgen"/>
          <p:cNvSpPr/>
          <p:nvPr/>
        </p:nvSpPr>
        <p:spPr>
          <a:xfrm>
            <a:off x="285720" y="357166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357166"/>
            <a:ext cx="7429552" cy="1143032"/>
          </a:xfrm>
        </p:spPr>
        <p:txBody>
          <a:bodyPr>
            <a:normAutofit/>
          </a:bodyPr>
          <a:lstStyle/>
          <a:p>
            <a:r>
              <a:rPr lang="tr-T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STANDART ÇÖZELTİ</a:t>
            </a:r>
            <a:endParaRPr lang="tr-TR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286279"/>
          </a:xfrm>
        </p:spPr>
        <p:txBody>
          <a:bodyPr>
            <a:normAutofit/>
          </a:bodyPr>
          <a:lstStyle/>
          <a:p>
            <a:r>
              <a:rPr lang="tr-TR" dirty="0" err="1" smtClean="0"/>
              <a:t>Titrasyonda</a:t>
            </a:r>
            <a:r>
              <a:rPr lang="tr-TR" dirty="0" smtClean="0"/>
              <a:t> kullanılan ve derişimi kesin olarak bilinen çözeltiye </a:t>
            </a:r>
            <a:r>
              <a:rPr lang="tr-TR" dirty="0" smtClean="0">
                <a:solidFill>
                  <a:srgbClr val="C00000"/>
                </a:solidFill>
              </a:rPr>
              <a:t>ayarlı(standart) çözelti </a:t>
            </a:r>
            <a:r>
              <a:rPr lang="tr-TR" dirty="0" smtClean="0"/>
              <a:t>denir.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Hazırlanan bu çözeltinin </a:t>
            </a:r>
            <a:r>
              <a:rPr lang="tr-TR" dirty="0" err="1" smtClean="0"/>
              <a:t>derişiminin</a:t>
            </a:r>
            <a:r>
              <a:rPr lang="tr-TR" dirty="0" smtClean="0"/>
              <a:t> doğruluğu yapılan analizin doğruluğu anlamına gelmektedir.</a:t>
            </a:r>
            <a:endParaRPr lang="tr-TR" dirty="0"/>
          </a:p>
        </p:txBody>
      </p:sp>
      <p:pic>
        <p:nvPicPr>
          <p:cNvPr id="17410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2285992"/>
            <a:ext cx="7358114" cy="3197229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Çözelti ayarlamada iki çeşit standart</a:t>
            </a:r>
          </a:p>
          <a:p>
            <a:pPr>
              <a:buNone/>
            </a:pPr>
            <a:r>
              <a:rPr lang="tr-TR" dirty="0" smtClean="0"/>
              <a:t>Kullanılmaktadır:</a:t>
            </a:r>
            <a:endParaRPr lang="tr-TR" dirty="0"/>
          </a:p>
          <a:p>
            <a:pPr>
              <a:buNone/>
            </a:pPr>
            <a:endParaRPr lang="tr-TR" sz="3200" dirty="0" smtClean="0"/>
          </a:p>
          <a:p>
            <a:pPr>
              <a:buFont typeface="Wingdings" pitchFamily="2" charset="2"/>
              <a:buChar char="v"/>
            </a:pPr>
            <a:r>
              <a:rPr lang="tr-TR" sz="3200" dirty="0" err="1" smtClean="0"/>
              <a:t>Primer</a:t>
            </a:r>
            <a:r>
              <a:rPr lang="tr-TR" sz="3200" dirty="0" smtClean="0"/>
              <a:t> Standart Maddeler</a:t>
            </a:r>
          </a:p>
          <a:p>
            <a:pPr>
              <a:buFont typeface="Wingdings" pitchFamily="2" charset="2"/>
              <a:buChar char="v"/>
            </a:pPr>
            <a:r>
              <a:rPr lang="tr-TR" dirty="0" err="1" smtClean="0"/>
              <a:t>Sekonder</a:t>
            </a:r>
            <a:r>
              <a:rPr lang="tr-TR" dirty="0" smtClean="0"/>
              <a:t> Standart Maddeler</a:t>
            </a:r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285720" y="357166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/>
              <a:t>Çözelti Ayarlamak İçin Kullanılan Standartlar </a:t>
            </a:r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uvarlatılmış Dikdörtgen"/>
          <p:cNvSpPr/>
          <p:nvPr/>
        </p:nvSpPr>
        <p:spPr>
          <a:xfrm>
            <a:off x="214282" y="214290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600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042"/>
            <a:ext cx="6400816" cy="71438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Birincil (</a:t>
            </a:r>
            <a:r>
              <a:rPr lang="tr-TR" dirty="0" err="1" smtClean="0">
                <a:solidFill>
                  <a:schemeClr val="bg1"/>
                </a:solidFill>
              </a:rPr>
              <a:t>Primer</a:t>
            </a:r>
            <a:r>
              <a:rPr lang="tr-TR" dirty="0" smtClean="0">
                <a:solidFill>
                  <a:schemeClr val="bg1"/>
                </a:solidFill>
              </a:rPr>
              <a:t>) Standart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167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r-TR" dirty="0" err="1" smtClean="0"/>
              <a:t>Volumetride</a:t>
            </a:r>
            <a:r>
              <a:rPr lang="tr-TR" dirty="0" smtClean="0"/>
              <a:t>, çözeltiyi ayarlayabilmek için</a:t>
            </a:r>
          </a:p>
          <a:p>
            <a:pPr>
              <a:spcBef>
                <a:spcPts val="0"/>
              </a:spcBef>
              <a:buNone/>
            </a:pPr>
            <a:r>
              <a:rPr lang="tr-TR" dirty="0" smtClean="0"/>
              <a:t>kullanılan çok saf maddeye </a:t>
            </a:r>
            <a:r>
              <a:rPr lang="tr-TR" dirty="0" smtClean="0">
                <a:solidFill>
                  <a:srgbClr val="C00000"/>
                </a:solidFill>
              </a:rPr>
              <a:t>birincil standart(veya</a:t>
            </a:r>
          </a:p>
          <a:p>
            <a:pPr>
              <a:spcBef>
                <a:spcPts val="0"/>
              </a:spcBef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primer</a:t>
            </a:r>
            <a:r>
              <a:rPr lang="tr-TR" dirty="0" smtClean="0">
                <a:solidFill>
                  <a:srgbClr val="C00000"/>
                </a:solidFill>
              </a:rPr>
              <a:t> standart) </a:t>
            </a:r>
            <a:r>
              <a:rPr lang="tr-TR" dirty="0" smtClean="0"/>
              <a:t>denir.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642910" y="3571876"/>
            <a:ext cx="7143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400" dirty="0" smtClean="0"/>
              <a:t> Sodyum karbonat,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 Sodyum oksalat,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 Potasyum bikarbonat, 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 Boraks,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400" dirty="0" smtClean="0"/>
              <a:t>Potasyum </a:t>
            </a:r>
            <a:r>
              <a:rPr lang="tr-TR" sz="2400" dirty="0" err="1" smtClean="0"/>
              <a:t>iyodat</a:t>
            </a:r>
            <a:r>
              <a:rPr lang="tr-TR" sz="2400" dirty="0" smtClean="0"/>
              <a:t> ve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 </a:t>
            </a:r>
            <a:r>
              <a:rPr lang="tr-TR" sz="2400" dirty="0" err="1" smtClean="0"/>
              <a:t>Civa</a:t>
            </a:r>
            <a:r>
              <a:rPr lang="tr-TR" sz="2400" dirty="0" smtClean="0"/>
              <a:t> II oksit </a:t>
            </a:r>
          </a:p>
          <a:p>
            <a:pPr>
              <a:buNone/>
            </a:pPr>
            <a:r>
              <a:rPr lang="tr-TR" sz="2400" dirty="0" smtClean="0"/>
              <a:t>gibi maddeler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standart madde olarak kullanılır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00694" y="3500438"/>
            <a:ext cx="2990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714488"/>
            <a:ext cx="86868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Örneğin; </a:t>
            </a:r>
          </a:p>
          <a:p>
            <a:pPr algn="just">
              <a:buNone/>
            </a:pPr>
            <a:r>
              <a:rPr lang="tr-TR" dirty="0" smtClean="0"/>
              <a:t>Permanganat çözeltisinin ayarlanması, saf ve kuru sodyum</a:t>
            </a:r>
          </a:p>
          <a:p>
            <a:pPr algn="just">
              <a:buNone/>
            </a:pPr>
            <a:r>
              <a:rPr lang="tr-TR" dirty="0" err="1" smtClean="0"/>
              <a:t>okzalatın</a:t>
            </a:r>
            <a:r>
              <a:rPr lang="tr-TR" dirty="0" smtClean="0"/>
              <a:t> belli bir miktarının çok duyarlı bir şekilde tartılması</a:t>
            </a:r>
          </a:p>
          <a:p>
            <a:pPr algn="just">
              <a:buNone/>
            </a:pPr>
            <a:r>
              <a:rPr lang="tr-TR" dirty="0" smtClean="0"/>
              <a:t>ve bunu permanganatla tepkimeye sokulmasıyla yapılabilir.</a:t>
            </a:r>
          </a:p>
          <a:p>
            <a:pPr algn="just">
              <a:buNone/>
            </a:pPr>
            <a:r>
              <a:rPr lang="tr-TR" dirty="0" smtClean="0"/>
              <a:t>Bu ayarlamada kullanılan çok saf sodyum </a:t>
            </a:r>
            <a:r>
              <a:rPr lang="tr-TR" dirty="0" err="1" smtClean="0"/>
              <a:t>okzalata</a:t>
            </a:r>
            <a:r>
              <a:rPr lang="tr-TR" dirty="0" smtClean="0"/>
              <a:t>, birincil</a:t>
            </a:r>
          </a:p>
          <a:p>
            <a:pPr algn="just">
              <a:buNone/>
            </a:pPr>
            <a:r>
              <a:rPr lang="tr-TR" dirty="0" smtClean="0"/>
              <a:t>standart denir. 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r>
              <a:rPr lang="tr-TR" dirty="0" smtClean="0"/>
              <a:t>Aynı şekilde asit çözeltisinin sodyum karbonat ile</a:t>
            </a:r>
          </a:p>
          <a:p>
            <a:pPr algn="just">
              <a:buNone/>
            </a:pPr>
            <a:r>
              <a:rPr lang="tr-TR" dirty="0" smtClean="0"/>
              <a:t>ayarlanmasında veya gümüş nitrat çözeltisinin sodyum klorür</a:t>
            </a:r>
          </a:p>
          <a:p>
            <a:pPr algn="just">
              <a:buNone/>
            </a:pPr>
            <a:r>
              <a:rPr lang="tr-TR" dirty="0" smtClean="0"/>
              <a:t>ile ayarlanmasında, sodyum karbonat ve sodyum klorür birer</a:t>
            </a:r>
          </a:p>
          <a:p>
            <a:pPr algn="just">
              <a:buNone/>
            </a:pPr>
            <a:r>
              <a:rPr lang="tr-TR" dirty="0" smtClean="0"/>
              <a:t>birincil standart maddelerdir.</a:t>
            </a:r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214282" y="214290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600" dirty="0" smtClean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457200" y="500042"/>
            <a:ext cx="6400816" cy="71438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Birincil (</a:t>
            </a:r>
            <a:r>
              <a:rPr lang="tr-TR" dirty="0" err="1" smtClean="0">
                <a:solidFill>
                  <a:schemeClr val="bg1"/>
                </a:solidFill>
              </a:rPr>
              <a:t>Primer</a:t>
            </a:r>
            <a:r>
              <a:rPr lang="tr-TR" dirty="0" smtClean="0">
                <a:solidFill>
                  <a:schemeClr val="bg1"/>
                </a:solidFill>
              </a:rPr>
              <a:t>) Standart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uvarlatılmış Dikdörtgen"/>
          <p:cNvSpPr/>
          <p:nvPr/>
        </p:nvSpPr>
        <p:spPr>
          <a:xfrm>
            <a:off x="214282" y="214290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/>
              <a:t>Maddenin birincil standart olarak kullanılabilmesi gerekli koşullar: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tr-TR" sz="2800" dirty="0" smtClean="0"/>
              <a:t>1.Maddenin bileşimi tam olarak bilinmeli ve oldukça saf olmalıdır. </a:t>
            </a:r>
          </a:p>
          <a:p>
            <a:pPr>
              <a:buNone/>
            </a:pPr>
            <a:r>
              <a:rPr lang="tr-TR" sz="2800" dirty="0" smtClean="0"/>
              <a:t>2.Ayarlanacak çözelti ile hızlı ve </a:t>
            </a:r>
            <a:r>
              <a:rPr lang="tr-TR" sz="2800" dirty="0" err="1" smtClean="0"/>
              <a:t>stokiometrik</a:t>
            </a:r>
            <a:r>
              <a:rPr lang="tr-TR" sz="2800" dirty="0" smtClean="0"/>
              <a:t> bir tepkime vermelidir. </a:t>
            </a:r>
          </a:p>
          <a:p>
            <a:pPr>
              <a:buNone/>
            </a:pPr>
            <a:r>
              <a:rPr lang="tr-TR" sz="2800" dirty="0" smtClean="0"/>
              <a:t>3.Oda sıcaklığında mutlaka kararlı olmalı, bir etüvde kurutulabilmeli ve su veya karbondioksit gibi maddeleri soğurucu özelliği olmamalıdır. </a:t>
            </a:r>
          </a:p>
          <a:p>
            <a:pPr>
              <a:buNone/>
            </a:pPr>
            <a:r>
              <a:rPr lang="tr-TR" sz="2800" dirty="0" smtClean="0"/>
              <a:t>4.Eşdeğer ağırlığı, eğer mümkün ise büyük olmalıdır. Çünkü küçük tartımlardaki hata oranı büyük tartımdakinden daha büyüktür.</a:t>
            </a:r>
            <a:endParaRPr lang="tr-TR" sz="2800" dirty="0"/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1143000"/>
          </a:xfrm>
        </p:spPr>
        <p:txBody>
          <a:bodyPr>
            <a:normAutofit/>
          </a:bodyPr>
          <a:lstStyle/>
          <a:p>
            <a:r>
              <a:rPr lang="tr-TR" sz="2000" b="1" dirty="0" smtClean="0"/>
              <a:t>Tablo.</a:t>
            </a:r>
            <a:r>
              <a:rPr lang="tr-TR" sz="2000" b="1" dirty="0" err="1" smtClean="0"/>
              <a:t>Titrant</a:t>
            </a:r>
            <a:r>
              <a:rPr lang="tr-TR" sz="2000" b="1" dirty="0" smtClean="0"/>
              <a:t> Çözeltileri İçin Birincil Standartlar </a:t>
            </a:r>
            <a:endParaRPr lang="tr-TR" sz="20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357158" y="714356"/>
          <a:ext cx="8501123" cy="5669280"/>
        </p:xfrm>
        <a:graphic>
          <a:graphicData uri="http://schemas.openxmlformats.org/drawingml/2006/table">
            <a:tbl>
              <a:tblPr/>
              <a:tblGrid>
                <a:gridCol w="220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7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0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62225" algn="l"/>
                          <a:tab pos="449580" algn="l"/>
                        </a:tabLst>
                      </a:pPr>
                      <a:r>
                        <a:rPr lang="tr-TR" sz="1200" b="1" dirty="0">
                          <a:latin typeface="+mj-lt"/>
                          <a:ea typeface="Times New Roman"/>
                          <a:cs typeface="Times New Roman"/>
                        </a:rPr>
                        <a:t>KİMYASAL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62225" algn="l"/>
                          <a:tab pos="449580" algn="l"/>
                        </a:tabLst>
                      </a:pPr>
                      <a:r>
                        <a:rPr lang="tr-TR" sz="1200" b="1">
                          <a:latin typeface="+mj-lt"/>
                          <a:ea typeface="Times New Roman"/>
                          <a:cs typeface="Times New Roman"/>
                        </a:rPr>
                        <a:t>REAKTİF ÖZELLİĞİ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62225" algn="l"/>
                          <a:tab pos="449580" algn="l"/>
                        </a:tabLst>
                      </a:pPr>
                      <a:r>
                        <a:rPr lang="tr-TR" sz="1200" b="1">
                          <a:latin typeface="+mj-lt"/>
                          <a:ea typeface="Times New Roman"/>
                          <a:cs typeface="Times New Roman"/>
                        </a:rPr>
                        <a:t>KULLANIMI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Mercuric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Oxide</a:t>
                      </a: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Civa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Oksit,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HgO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Analitik saflık derecesinde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Asit standardizasyonu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Arsenious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Oxide</a:t>
                      </a: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(Arsenik Oksit,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AsO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Birincil standart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Potasyum permanganat çözeltilerinde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Hydrochloric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Acid</a:t>
                      </a: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(Hidroklorik Asit,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HCl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Sabit kaynamada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Standart çözeltiler, bazların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Potassiım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Acid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Phthalate</a:t>
                      </a: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Birincil standart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Sulu çözeltilerdeki kuvvetli bazların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Potassıum Chloride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(Potasyum Klorit, KCl)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Standart çözeltiler, Gümüş nitrat çözeltisinin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Potassium Dichromate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(Potasyum Dikromat,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tr-TR" sz="1200" baseline="-250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Cr</a:t>
                      </a:r>
                      <a:r>
                        <a:rPr lang="tr-TR" sz="1200" baseline="-250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tr-TR" sz="1200" baseline="-25000">
                          <a:latin typeface="+mj-lt"/>
                          <a:ea typeface="Times New Roman"/>
                          <a:cs typeface="Times New Roman"/>
                        </a:rPr>
                        <a:t>7 </a:t>
                      </a: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Birincil standart derecesinde veya analitik saflık derecesinde, sudan iki kez tekrar kristalize edilmiş.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Standart çözeltiler, Demir Amonyum Sülfat çözeltisinin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Potassıum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Iodate</a:t>
                      </a:r>
                      <a:endParaRPr lang="tr-TR" sz="12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(Potasyum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İyodat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, KI)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Standart çözeltiler, Sodyum Tiyosülfat çözeltisinin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Potassıum Thiocyanate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(Potasyum Tiyosiyanat)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Standart çözeltiler, Gümüş nitrat çözeltisinin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0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r-TR" sz="120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Silver Nitrate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(Gümüş Nitrat, AgNO</a:t>
                      </a:r>
                      <a:r>
                        <a:rPr lang="tr-TR" sz="1200" baseline="-250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Standart çözeltiler, Potasyum Siyanür ve </a:t>
                      </a:r>
                      <a:r>
                        <a:rPr lang="tr-TR" sz="1200" dirty="0" err="1">
                          <a:latin typeface="+mj-lt"/>
                          <a:ea typeface="Times New Roman"/>
                          <a:cs typeface="Times New Roman"/>
                        </a:rPr>
                        <a:t>Thio</a:t>
                      </a: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-siyanür çözeltilerinin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Sodium Borate (Borax)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Sulu çözeltilerdeki kuvvetli bazların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00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r-TR" sz="120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Sodium Borate Carbonate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Birincil Std. derecesinde veya analitik reaktif derecesindeki sodyum bikarbonatın karbonata dönüşümü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Sulu çözeltilerdeki kuvvetli asitlerin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Sodium Oxalate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(Sodyum Oksalat)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Birincil standart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Sulu çözeltilerdeki kuvvetli asitlerin ve potasyumun standardizasyonunda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Ethylenediamine Tetra Acetic (EDTA)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+mj-lt"/>
                          <a:ea typeface="Times New Roman"/>
                          <a:cs typeface="Times New Roman"/>
                        </a:rPr>
                        <a:t>Disodyum EDTA’nın birincil standart derecesinde veya EDTA’nın analitik reaktif derecesinde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+mj-lt"/>
                          <a:ea typeface="Times New Roman"/>
                          <a:cs typeface="Times New Roman"/>
                        </a:rPr>
                        <a:t>Standart çözeltiler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uvarlatılmış Dikdörtgen"/>
          <p:cNvSpPr/>
          <p:nvPr/>
        </p:nvSpPr>
        <p:spPr>
          <a:xfrm>
            <a:off x="214282" y="214290"/>
            <a:ext cx="7429552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600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8006" cy="1143000"/>
          </a:xfrm>
        </p:spPr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İkincil (</a:t>
            </a:r>
            <a:r>
              <a:rPr lang="tr-TR" dirty="0" err="1" smtClean="0">
                <a:solidFill>
                  <a:schemeClr val="bg1"/>
                </a:solidFill>
              </a:rPr>
              <a:t>Sekonder</a:t>
            </a:r>
            <a:r>
              <a:rPr lang="tr-TR" dirty="0" smtClean="0">
                <a:solidFill>
                  <a:schemeClr val="bg1"/>
                </a:solidFill>
              </a:rPr>
              <a:t>) Standart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1428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dirty="0" smtClean="0"/>
              <a:t>Çözelti ayarlamada çok saf madde yerine ayarı belli başka bir</a:t>
            </a:r>
          </a:p>
          <a:p>
            <a:pPr>
              <a:buNone/>
            </a:pPr>
            <a:r>
              <a:rPr lang="tr-TR" sz="2400" dirty="0" smtClean="0"/>
              <a:t>çözeltide kullanılabilir. Kullanılan bu ayarı belli çözeltiye </a:t>
            </a:r>
            <a:r>
              <a:rPr lang="tr-TR" sz="2400" dirty="0" smtClean="0">
                <a:solidFill>
                  <a:srgbClr val="C00000"/>
                </a:solidFill>
              </a:rPr>
              <a:t>ikincil</a:t>
            </a:r>
          </a:p>
          <a:p>
            <a:pPr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standart(veya </a:t>
            </a:r>
            <a:r>
              <a:rPr lang="tr-TR" sz="2400" dirty="0" err="1" smtClean="0">
                <a:solidFill>
                  <a:srgbClr val="C00000"/>
                </a:solidFill>
              </a:rPr>
              <a:t>sekonder</a:t>
            </a:r>
            <a:r>
              <a:rPr lang="tr-TR" sz="2400" dirty="0" smtClean="0">
                <a:solidFill>
                  <a:srgbClr val="C00000"/>
                </a:solidFill>
              </a:rPr>
              <a:t> standart)</a:t>
            </a:r>
            <a:r>
              <a:rPr lang="tr-TR" sz="2400" dirty="0" smtClean="0"/>
              <a:t> denir. </a:t>
            </a:r>
          </a:p>
          <a:p>
            <a:endParaRPr lang="tr-TR" sz="2400" dirty="0" err="1"/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214468" cy="1518075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285720" y="328612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Örneğin; </a:t>
            </a:r>
          </a:p>
          <a:p>
            <a:r>
              <a:rPr lang="tr-TR" sz="2400" dirty="0" smtClean="0"/>
              <a:t>Ayarlı bir asit çözeltisi ile bir baz çözeltisinin ayarlanmasında veya</a:t>
            </a:r>
          </a:p>
          <a:p>
            <a:r>
              <a:rPr lang="tr-TR" sz="2400" dirty="0" smtClean="0"/>
              <a:t>gümüş nitrat çözeltisinin ayarı belli sodyum klorür ile</a:t>
            </a:r>
          </a:p>
          <a:p>
            <a:r>
              <a:rPr lang="tr-TR" sz="2400" dirty="0" smtClean="0"/>
              <a:t>ayarlanmasında, asit ve sodyum klorür çözeltileri birer ikincil</a:t>
            </a:r>
          </a:p>
          <a:p>
            <a:r>
              <a:rPr lang="tr-TR" sz="2400" dirty="0" smtClean="0"/>
              <a:t>standart maddelerdir.</a:t>
            </a:r>
            <a:endParaRPr lang="tr-TR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571876"/>
            <a:ext cx="336083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357158" y="285728"/>
            <a:ext cx="7143800" cy="1143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chemeClr val="bg1"/>
                </a:solidFill>
              </a:rPr>
              <a:t>İkincil (</a:t>
            </a:r>
            <a:r>
              <a:rPr lang="tr-TR" dirty="0" err="1" smtClean="0">
                <a:solidFill>
                  <a:schemeClr val="bg1"/>
                </a:solidFill>
              </a:rPr>
              <a:t>Sekonder</a:t>
            </a:r>
            <a:r>
              <a:rPr lang="tr-TR" dirty="0" smtClean="0">
                <a:solidFill>
                  <a:schemeClr val="bg1"/>
                </a:solidFill>
              </a:rPr>
              <a:t>) Standart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Ayarlama işlemlerinde ikincil standart kullanmak, birincil standarttaki kurutma ve tartma gibi bazı işlemleri içermediğinden daha az zaman alır ve bu nedenle </a:t>
            </a:r>
            <a:r>
              <a:rPr lang="tr-TR" sz="2800" dirty="0" err="1" smtClean="0"/>
              <a:t>laboratuvarda</a:t>
            </a:r>
            <a:r>
              <a:rPr lang="tr-TR" sz="2800" dirty="0" smtClean="0"/>
              <a:t> ayarlı çözeltiler bulundurulur.</a:t>
            </a:r>
          </a:p>
          <a:p>
            <a:pPr>
              <a:buNone/>
            </a:pPr>
            <a:r>
              <a:rPr lang="tr-TR" sz="2800" dirty="0" smtClean="0"/>
              <a:t> </a:t>
            </a:r>
          </a:p>
          <a:p>
            <a:r>
              <a:rPr lang="tr-TR" sz="2800" dirty="0" smtClean="0"/>
              <a:t>Bu çözeltilerin zamanla bozulmaması, bulundukları kaptan ve güneş ışığından etkilenmemesi gerekir. Aksi halde ayarlı olarak bilinen çözeltinin derişimi değişeceğinden bir çok hataya sebep olabilir.</a:t>
            </a:r>
            <a:endParaRPr lang="tr-TR" sz="2800" dirty="0"/>
          </a:p>
        </p:txBody>
      </p:sp>
      <p:pic>
        <p:nvPicPr>
          <p:cNvPr id="7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21429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Autofit/>
          </a:bodyPr>
          <a:lstStyle/>
          <a:p>
            <a:r>
              <a:rPr lang="tr-TR" sz="2400" dirty="0" smtClean="0"/>
              <a:t>Çözeltinin </a:t>
            </a:r>
            <a:r>
              <a:rPr lang="tr-TR" sz="2400" dirty="0" err="1" smtClean="0"/>
              <a:t>derişiminin</a:t>
            </a:r>
            <a:r>
              <a:rPr lang="tr-TR" sz="2400" dirty="0" smtClean="0"/>
              <a:t> tam olarak hesaplanması için yapılan işleme  </a:t>
            </a:r>
            <a:r>
              <a:rPr lang="tr-TR" sz="2400" dirty="0" smtClean="0">
                <a:solidFill>
                  <a:srgbClr val="C00000"/>
                </a:solidFill>
              </a:rPr>
              <a:t>çözeltinin ayarlanması </a:t>
            </a:r>
            <a:r>
              <a:rPr lang="tr-TR" sz="2400" dirty="0" smtClean="0"/>
              <a:t>denir.</a:t>
            </a:r>
          </a:p>
          <a:p>
            <a:r>
              <a:rPr lang="tr-TR" sz="2400" dirty="0" smtClean="0"/>
              <a:t>Primer standart madde 90-100 </a:t>
            </a:r>
            <a:r>
              <a:rPr lang="tr-TR" sz="2400" baseline="30000" dirty="0" smtClean="0"/>
              <a:t>0</a:t>
            </a:r>
            <a:r>
              <a:rPr lang="tr-TR" sz="2400" dirty="0" smtClean="0"/>
              <a:t>C sıcaklıkta etüvde 2-3 saat bekletilir. Daha sonra desikatörde soğutulur. Hassas olarak dört anlamlı rakama göre tartılır </a:t>
            </a:r>
            <a:r>
              <a:rPr lang="tr-TR" sz="2400" smtClean="0"/>
              <a:t>ve yaklaşık </a:t>
            </a:r>
            <a:r>
              <a:rPr lang="tr-TR" sz="2400" dirty="0" smtClean="0"/>
              <a:t>50 ml saf su içinde çözünür. Üzerine o deney için kullanılacak indikatör çözeltisinden 2-3 damla eklenerek ayarı yapılacak çözelti ile dönüm noktasına kadar titre edilir ve harcanan hacim kaydedilir. Dönüm noktasında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maddenin eşdeğer gram sayısı </a:t>
            </a:r>
            <a:r>
              <a:rPr lang="tr-TR" sz="2400" dirty="0" err="1" smtClean="0"/>
              <a:t>titrantın</a:t>
            </a:r>
            <a:r>
              <a:rPr lang="tr-TR" sz="2400" dirty="0" smtClean="0"/>
              <a:t> eşdeğer gram sayısına eşit olması ilkesinden yola çıkarak bilinmeyen çözeltinin derişimi hesaplanır.</a:t>
            </a:r>
            <a:endParaRPr lang="tr-TR" sz="24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chemeClr val="bg1"/>
                </a:solidFill>
              </a:rPr>
              <a:t>Ayarlama(Standartlaştırma)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>
          <a:xfrm>
            <a:off x="571472" y="2571744"/>
            <a:ext cx="7772400" cy="14700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ctr"/>
            <a:r>
              <a:rPr lang="tr-TR" sz="4400" dirty="0" smtClean="0">
                <a:solidFill>
                  <a:schemeClr val="bg1"/>
                </a:solidFill>
              </a:rPr>
              <a:t>ÇÖZELTİLERİN BİRİNCİL STANDARTLARLA STANDARDİZASYONU</a:t>
            </a:r>
            <a:endParaRPr lang="tr-TR" sz="4400" dirty="0">
              <a:solidFill>
                <a:schemeClr val="bg1"/>
              </a:solidFill>
            </a:endParaRPr>
          </a:p>
        </p:txBody>
      </p:sp>
      <p:sp>
        <p:nvSpPr>
          <p:cNvPr id="7" name="2 İçerik Yer Tutucusu"/>
          <p:cNvSpPr>
            <a:spLocks noGrp="1"/>
          </p:cNvSpPr>
          <p:nvPr>
            <p:ph idx="1"/>
          </p:nvPr>
        </p:nvSpPr>
        <p:spPr>
          <a:xfrm>
            <a:off x="500034" y="1000108"/>
            <a:ext cx="5686436" cy="5715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4400" b="1" dirty="0" smtClean="0">
                <a:solidFill>
                  <a:srgbClr val="C00000"/>
                </a:solidFill>
              </a:rPr>
              <a:t>DENEY-2</a:t>
            </a:r>
            <a:endParaRPr lang="tr-TR" sz="4400" b="1" dirty="0">
              <a:solidFill>
                <a:srgbClr val="C00000"/>
              </a:solidFill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5214942" y="4643446"/>
            <a:ext cx="3571900" cy="57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ALET VE</a:t>
            </a:r>
            <a:r>
              <a:rPr kumimoji="0" lang="tr-TR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MADDELER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YÖNTEM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2400" b="1" baseline="0" dirty="0" smtClean="0">
                <a:solidFill>
                  <a:srgbClr val="002060"/>
                </a:solidFill>
              </a:rPr>
              <a:t>VERİ</a:t>
            </a:r>
            <a:r>
              <a:rPr lang="tr-TR" sz="2400" b="1" dirty="0" smtClean="0">
                <a:solidFill>
                  <a:srgbClr val="002060"/>
                </a:solidFill>
              </a:rPr>
              <a:t> ANALİZİ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HESAPLAMALAR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s://cosming.com/dosyalar/haberler/452835_chemist-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42852"/>
            <a:ext cx="2216165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A</a:t>
            </a:r>
            <a:r>
              <a:rPr lang="da-DK" b="1" dirty="0" smtClean="0"/>
              <a:t>LETLER VE MADDELER</a:t>
            </a:r>
            <a:endParaRPr lang="tr-TR" dirty="0"/>
          </a:p>
        </p:txBody>
      </p:sp>
      <p:pic>
        <p:nvPicPr>
          <p:cNvPr id="31746" name="Picture 2" descr="http://www.ecslabonline.com/images/mettler-toledo-me-analitik-teraz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3201056" cy="2714644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928662" y="3357562"/>
            <a:ext cx="1383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 smtClean="0"/>
              <a:t>Analitik tartı</a:t>
            </a:r>
            <a:endParaRPr lang="tr-TR" b="1" dirty="0"/>
          </a:p>
        </p:txBody>
      </p:sp>
      <p:pic>
        <p:nvPicPr>
          <p:cNvPr id="31748" name="Picture 4" descr="http://avogadro-lab-supply.com/images/eBay/Buret1sta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785794"/>
            <a:ext cx="2286016" cy="2611631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3929058" y="3357562"/>
            <a:ext cx="711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 smtClean="0"/>
              <a:t>Büret</a:t>
            </a:r>
            <a:endParaRPr lang="tr-TR" b="1" dirty="0"/>
          </a:p>
        </p:txBody>
      </p:sp>
      <p:pic>
        <p:nvPicPr>
          <p:cNvPr id="31750" name="Picture 6" descr="http://www.labor.com.tr/modules/catalog/products/pr_01_3956_max.png?rev=13785531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928670"/>
            <a:ext cx="2643206" cy="2643206"/>
          </a:xfrm>
          <a:prstGeom prst="rect">
            <a:avLst/>
          </a:prstGeom>
          <a:noFill/>
        </p:spPr>
      </p:pic>
      <p:sp>
        <p:nvSpPr>
          <p:cNvPr id="9" name="8 Dikdörtgen"/>
          <p:cNvSpPr/>
          <p:nvPr/>
        </p:nvSpPr>
        <p:spPr>
          <a:xfrm>
            <a:off x="6929454" y="3357562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/>
              <a:t> </a:t>
            </a:r>
            <a:r>
              <a:rPr lang="tr-TR" b="1" dirty="0" smtClean="0"/>
              <a:t>Isıtıcı</a:t>
            </a:r>
            <a:endParaRPr lang="tr-TR" b="1" dirty="0"/>
          </a:p>
        </p:txBody>
      </p:sp>
      <p:pic>
        <p:nvPicPr>
          <p:cNvPr id="31752" name="Picture 8" descr="https://fleurtyherald.files.wordpress.com/2013/12/minium-red-lea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857628"/>
            <a:ext cx="2286016" cy="1857388"/>
          </a:xfrm>
          <a:prstGeom prst="rect">
            <a:avLst/>
          </a:prstGeom>
          <a:noFill/>
        </p:spPr>
      </p:pic>
      <p:sp>
        <p:nvSpPr>
          <p:cNvPr id="11" name="10 Dikdörtgen"/>
          <p:cNvSpPr/>
          <p:nvPr/>
        </p:nvSpPr>
        <p:spPr>
          <a:xfrm>
            <a:off x="0" y="5857892"/>
            <a:ext cx="2857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err="1" smtClean="0"/>
              <a:t>Civa</a:t>
            </a:r>
            <a:r>
              <a:rPr lang="tr-TR" b="1" dirty="0" smtClean="0"/>
              <a:t> oksit ( </a:t>
            </a:r>
            <a:r>
              <a:rPr lang="tr-TR" b="1" dirty="0" err="1" smtClean="0"/>
              <a:t>HgO</a:t>
            </a:r>
            <a:r>
              <a:rPr lang="tr-TR" b="1" dirty="0" smtClean="0"/>
              <a:t>)</a:t>
            </a:r>
          </a:p>
          <a:p>
            <a:pPr algn="ctr"/>
            <a:r>
              <a:rPr lang="tr-TR" dirty="0" smtClean="0"/>
              <a:t> (analitik derecesinde, sabit tartıma gelmiş kurulukta)</a:t>
            </a:r>
            <a:endParaRPr lang="tr-TR" dirty="0"/>
          </a:p>
        </p:txBody>
      </p:sp>
      <p:pic>
        <p:nvPicPr>
          <p:cNvPr id="31754" name="Picture 10" descr="http://i01.i.aliimg.com/photo/v0/1662218043/CAS_7758_05_6_Potassium_iodate_KIO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3786190"/>
            <a:ext cx="2500330" cy="1966136"/>
          </a:xfrm>
          <a:prstGeom prst="rect">
            <a:avLst/>
          </a:prstGeom>
          <a:noFill/>
        </p:spPr>
      </p:pic>
      <p:sp>
        <p:nvSpPr>
          <p:cNvPr id="13" name="12 Dikdörtgen"/>
          <p:cNvSpPr/>
          <p:nvPr/>
        </p:nvSpPr>
        <p:spPr>
          <a:xfrm>
            <a:off x="2857488" y="6000768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Potasyum </a:t>
            </a:r>
            <a:r>
              <a:rPr lang="tr-TR" b="1" dirty="0" err="1" smtClean="0"/>
              <a:t>iodat</a:t>
            </a:r>
            <a:r>
              <a:rPr lang="tr-TR" b="1" dirty="0" smtClean="0"/>
              <a:t> ( KI ) </a:t>
            </a:r>
          </a:p>
          <a:p>
            <a:pPr algn="ctr"/>
            <a:r>
              <a:rPr lang="tr-TR" dirty="0" smtClean="0"/>
              <a:t>( analitik reaktif derecesinde)</a:t>
            </a:r>
            <a:endParaRPr lang="tr-TR" dirty="0"/>
          </a:p>
        </p:txBody>
      </p:sp>
      <p:pic>
        <p:nvPicPr>
          <p:cNvPr id="31756" name="Picture 12" descr="http://i01.i.aliimg.com/photo/v0/1853104823/methyl_re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3786190"/>
            <a:ext cx="2643206" cy="2000264"/>
          </a:xfrm>
          <a:prstGeom prst="rect">
            <a:avLst/>
          </a:prstGeom>
          <a:noFill/>
        </p:spPr>
      </p:pic>
      <p:sp>
        <p:nvSpPr>
          <p:cNvPr id="15" name="14 Dikdörtgen"/>
          <p:cNvSpPr/>
          <p:nvPr/>
        </p:nvSpPr>
        <p:spPr>
          <a:xfrm>
            <a:off x="6072198" y="6000768"/>
            <a:ext cx="3071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err="1" smtClean="0"/>
              <a:t>Methyl</a:t>
            </a:r>
            <a:r>
              <a:rPr lang="tr-TR" b="1" dirty="0" smtClean="0"/>
              <a:t>-</a:t>
            </a:r>
            <a:r>
              <a:rPr lang="tr-TR" b="1" dirty="0" err="1" smtClean="0"/>
              <a:t>red</a:t>
            </a:r>
            <a:r>
              <a:rPr lang="tr-TR" b="1" dirty="0" smtClean="0"/>
              <a:t> indikatör</a:t>
            </a:r>
          </a:p>
          <a:p>
            <a:pPr algn="ctr"/>
            <a:r>
              <a:rPr lang="tr-TR" dirty="0" smtClean="0"/>
              <a:t> (analitik reaktif derecesinde)</a:t>
            </a:r>
            <a:endParaRPr lang="tr-TR" dirty="0"/>
          </a:p>
        </p:txBody>
      </p:sp>
      <p:cxnSp>
        <p:nvCxnSpPr>
          <p:cNvPr id="17" name="16 Düz Bağlayıcı"/>
          <p:cNvCxnSpPr/>
          <p:nvPr/>
        </p:nvCxnSpPr>
        <p:spPr>
          <a:xfrm>
            <a:off x="0" y="364331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Bağlayıcı"/>
          <p:cNvCxnSpPr/>
          <p:nvPr/>
        </p:nvCxnSpPr>
        <p:spPr>
          <a:xfrm rot="5400000">
            <a:off x="-178615" y="3821897"/>
            <a:ext cx="6072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Düz Bağlayıcı"/>
          <p:cNvCxnSpPr/>
          <p:nvPr/>
        </p:nvCxnSpPr>
        <p:spPr>
          <a:xfrm rot="5400000">
            <a:off x="2821781" y="3821897"/>
            <a:ext cx="6072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İŞLEM BASAMAKLARI</a:t>
            </a:r>
            <a:endParaRPr lang="tr-TR" sz="4000" b="1" dirty="0"/>
          </a:p>
        </p:txBody>
      </p:sp>
      <p:pic>
        <p:nvPicPr>
          <p:cNvPr id="4098" name="Picture 2" descr="http://www.mercuryoxide.com/images/mercuric-oxide-yello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1928826" cy="3143272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214422"/>
            <a:ext cx="258290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3071802" y="1214422"/>
            <a:ext cx="53578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571472" y="5000636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800" dirty="0" err="1" smtClean="0"/>
              <a:t>Primer</a:t>
            </a:r>
            <a:r>
              <a:rPr lang="tr-TR" sz="2800" dirty="0" smtClean="0"/>
              <a:t> standart </a:t>
            </a:r>
            <a:r>
              <a:rPr lang="tr-TR" sz="2800" dirty="0" err="1" smtClean="0"/>
              <a:t>HgO</a:t>
            </a:r>
            <a:r>
              <a:rPr lang="tr-TR" sz="2800" dirty="0" smtClean="0"/>
              <a:t>, etüvde 105-110°C ‘de 1 saat kurutulur</a:t>
            </a:r>
          </a:p>
        </p:txBody>
      </p:sp>
      <p:pic>
        <p:nvPicPr>
          <p:cNvPr id="9" name="Picture 8" descr="https://fleurtyherald.files.wordpress.com/2013/12/minium-red-le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1142984"/>
            <a:ext cx="2286016" cy="3071834"/>
          </a:xfrm>
          <a:prstGeom prst="rect">
            <a:avLst/>
          </a:prstGeom>
          <a:noFill/>
        </p:spPr>
      </p:pic>
      <p:cxnSp>
        <p:nvCxnSpPr>
          <p:cNvPr id="11" name="10 Düz Ok Bağlayıcısı"/>
          <p:cNvCxnSpPr/>
          <p:nvPr/>
        </p:nvCxnSpPr>
        <p:spPr>
          <a:xfrm>
            <a:off x="2357422" y="2285992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>
            <a:off x="5572132" y="2285992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1.prweb.com/prfiles/2015/01/23/12468021/MSI%20S7100-2.5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2809894" cy="4214842"/>
          </a:xfrm>
          <a:prstGeom prst="rect">
            <a:avLst/>
          </a:prstGeom>
          <a:noFill/>
        </p:spPr>
      </p:pic>
      <p:pic>
        <p:nvPicPr>
          <p:cNvPr id="45060" name="Picture 4" descr="http://www.rantek.com.tr/GENEL/urun28/28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214554"/>
            <a:ext cx="3500430" cy="3676651"/>
          </a:xfrm>
          <a:prstGeom prst="rect">
            <a:avLst/>
          </a:prstGeom>
          <a:noFill/>
        </p:spPr>
      </p:pic>
      <p:cxnSp>
        <p:nvCxnSpPr>
          <p:cNvPr id="8" name="7 Düz Ok Bağlayıcısı"/>
          <p:cNvCxnSpPr/>
          <p:nvPr/>
        </p:nvCxnSpPr>
        <p:spPr>
          <a:xfrm>
            <a:off x="3357554" y="4357694"/>
            <a:ext cx="221457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8 Dikdörtgen"/>
          <p:cNvSpPr/>
          <p:nvPr/>
        </p:nvSpPr>
        <p:spPr>
          <a:xfrm>
            <a:off x="3000364" y="3143248"/>
            <a:ext cx="3251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1,2 ml </a:t>
            </a:r>
            <a:r>
              <a:rPr lang="tr-TR" sz="2400" dirty="0" smtClean="0"/>
              <a:t>konsantre H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SO</a:t>
            </a:r>
            <a:r>
              <a:rPr lang="tr-TR" sz="2400" baseline="-25000" dirty="0" smtClean="0"/>
              <a:t>4</a:t>
            </a:r>
            <a:r>
              <a:rPr lang="tr-TR" sz="2400" dirty="0" smtClean="0"/>
              <a:t> </a:t>
            </a:r>
            <a:endParaRPr lang="tr-TR" sz="2400" dirty="0"/>
          </a:p>
        </p:txBody>
      </p:sp>
      <p:sp>
        <p:nvSpPr>
          <p:cNvPr id="10" name="9 Dikdörtgen"/>
          <p:cNvSpPr/>
          <p:nvPr/>
        </p:nvSpPr>
        <p:spPr>
          <a:xfrm>
            <a:off x="3143240" y="3643314"/>
            <a:ext cx="2937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 </a:t>
            </a:r>
            <a:r>
              <a:rPr lang="tr-TR" sz="2400" dirty="0" smtClean="0"/>
              <a:t>(%92 ,</a:t>
            </a:r>
            <a:r>
              <a:rPr lang="tr-TR" sz="2400" dirty="0" smtClean="0">
                <a:sym typeface="Symbol"/>
              </a:rPr>
              <a:t></a:t>
            </a:r>
            <a:r>
              <a:rPr lang="tr-TR" sz="2400" dirty="0" smtClean="0"/>
              <a:t>=1,820g/cm</a:t>
            </a:r>
            <a:r>
              <a:rPr lang="tr-TR" sz="2400" baseline="30000" dirty="0" smtClean="0"/>
              <a:t>3</a:t>
            </a:r>
            <a:r>
              <a:rPr lang="tr-TR" sz="2400" dirty="0" smtClean="0"/>
              <a:t>) </a:t>
            </a:r>
            <a:endParaRPr lang="tr-TR" sz="2400" dirty="0"/>
          </a:p>
        </p:txBody>
      </p:sp>
      <p:sp>
        <p:nvSpPr>
          <p:cNvPr id="11" name="10 Dikdörtgen"/>
          <p:cNvSpPr/>
          <p:nvPr/>
        </p:nvSpPr>
        <p:spPr>
          <a:xfrm>
            <a:off x="3000364" y="4643446"/>
            <a:ext cx="2920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1 </a:t>
            </a:r>
            <a:r>
              <a:rPr lang="tr-TR" sz="2400" dirty="0" err="1" smtClean="0"/>
              <a:t>lt</a:t>
            </a:r>
            <a:r>
              <a:rPr lang="tr-TR" sz="2400" dirty="0" smtClean="0"/>
              <a:t> saf suya seyreltilir</a:t>
            </a:r>
            <a:endParaRPr lang="tr-TR" sz="2400" dirty="0"/>
          </a:p>
        </p:txBody>
      </p:sp>
      <p:sp>
        <p:nvSpPr>
          <p:cNvPr id="1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İŞLEM BASAMAKLARI</a:t>
            </a:r>
            <a:endParaRPr lang="tr-T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385765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57298"/>
            <a:ext cx="375049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642910" y="5072074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0,128 gr </a:t>
            </a:r>
            <a:r>
              <a:rPr lang="tr-TR" sz="2400" dirty="0" err="1" smtClean="0"/>
              <a:t>HgO</a:t>
            </a:r>
            <a:r>
              <a:rPr lang="tr-TR" sz="2400" dirty="0" smtClean="0"/>
              <a:t> tartılır</a:t>
            </a:r>
          </a:p>
          <a:p>
            <a:endParaRPr lang="tr-TR" sz="2400" dirty="0"/>
          </a:p>
        </p:txBody>
      </p:sp>
      <p:sp>
        <p:nvSpPr>
          <p:cNvPr id="7" name="6 Dikdörtgen"/>
          <p:cNvSpPr/>
          <p:nvPr/>
        </p:nvSpPr>
        <p:spPr>
          <a:xfrm>
            <a:off x="4643438" y="5214950"/>
            <a:ext cx="3661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Üzerine 25 ml saf su eklenir.</a:t>
            </a:r>
            <a:endParaRPr lang="tr-TR" sz="2400" dirty="0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143000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İŞLEM BASAMAKLARI</a:t>
            </a:r>
            <a:endParaRPr lang="tr-TR" sz="4000" b="1" dirty="0"/>
          </a:p>
        </p:txBody>
      </p:sp>
      <p:sp>
        <p:nvSpPr>
          <p:cNvPr id="10" name="9 Dikdörtgen"/>
          <p:cNvSpPr/>
          <p:nvPr/>
        </p:nvSpPr>
        <p:spPr>
          <a:xfrm>
            <a:off x="500034" y="5572140"/>
            <a:ext cx="3004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 </a:t>
            </a:r>
            <a:r>
              <a:rPr lang="tr-TR" sz="2400" dirty="0" smtClean="0"/>
              <a:t>( 0,1 mg hassasiyette) 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orkim.com.tr/images/urunler/9645611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020" y="1714488"/>
            <a:ext cx="3499114" cy="3143272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0" y="5072074"/>
            <a:ext cx="41433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Isıtarak ve karıştırarak üzerine katı KI tamamen çözünene kadar belli bir miktar eklenir. Karışım yaklaşık olarak 100 ml ' ye tamamlanır.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4714876" y="4949785"/>
            <a:ext cx="381862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Kalibre edilmiş bir </a:t>
            </a:r>
            <a:r>
              <a:rPr lang="tr-TR" sz="2000" dirty="0" err="1" smtClean="0"/>
              <a:t>büret</a:t>
            </a:r>
            <a:r>
              <a:rPr lang="tr-TR" sz="2000" dirty="0" smtClean="0"/>
              <a:t>, H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SO</a:t>
            </a:r>
            <a:r>
              <a:rPr lang="tr-TR" sz="2000" baseline="-25000" dirty="0" smtClean="0"/>
              <a:t>4</a:t>
            </a:r>
            <a:r>
              <a:rPr lang="tr-TR" sz="2000" dirty="0" smtClean="0"/>
              <a:t> ile doldurulur. </a:t>
            </a:r>
          </a:p>
          <a:p>
            <a:r>
              <a:rPr lang="tr-TR" sz="2000" dirty="0" smtClean="0"/>
              <a:t>Standard çözelti içinde </a:t>
            </a:r>
            <a:r>
              <a:rPr lang="tr-TR" sz="2000" dirty="0" err="1" smtClean="0"/>
              <a:t>methyl</a:t>
            </a:r>
            <a:r>
              <a:rPr lang="tr-TR" sz="2000" dirty="0" smtClean="0"/>
              <a:t>-</a:t>
            </a:r>
            <a:r>
              <a:rPr lang="tr-TR" sz="2000" dirty="0" err="1" smtClean="0"/>
              <a:t>red</a:t>
            </a:r>
            <a:r>
              <a:rPr lang="tr-TR" sz="2000" dirty="0" smtClean="0"/>
              <a:t> indikatörü ile aside karşı titre edilir.</a:t>
            </a:r>
          </a:p>
          <a:p>
            <a:endParaRPr lang="tr-TR" sz="2000" dirty="0" smtClean="0"/>
          </a:p>
          <a:p>
            <a:endParaRPr lang="tr-TR" dirty="0"/>
          </a:p>
        </p:txBody>
      </p:sp>
      <p:pic>
        <p:nvPicPr>
          <p:cNvPr id="1028" name="Picture 4" descr="http://tr.swewe.net/upimage/7a/82/7a82e5953e18c4df511b1454f14e819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142985"/>
            <a:ext cx="2714644" cy="3643338"/>
          </a:xfrm>
          <a:prstGeom prst="rect">
            <a:avLst/>
          </a:prstGeom>
          <a:noFill/>
        </p:spPr>
      </p:pic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İŞLEM BASAMAKLARI</a:t>
            </a:r>
            <a:endParaRPr lang="tr-T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VERİLER </a:t>
            </a:r>
            <a:endParaRPr lang="tr-TR" dirty="0" smtClean="0"/>
          </a:p>
          <a:p>
            <a:pPr>
              <a:buNone/>
            </a:pPr>
            <a:r>
              <a:rPr lang="tr-TR" b="1" dirty="0" smtClean="0"/>
              <a:t> 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HgO</a:t>
            </a:r>
            <a:r>
              <a:rPr lang="tr-TR" dirty="0" smtClean="0"/>
              <a:t> tartımı ( mg) =</a:t>
            </a:r>
          </a:p>
          <a:p>
            <a:pPr>
              <a:buNone/>
            </a:pPr>
            <a:r>
              <a:rPr lang="tr-TR" dirty="0" smtClean="0"/>
              <a:t> </a:t>
            </a:r>
          </a:p>
          <a:p>
            <a:pPr>
              <a:buNone/>
            </a:pPr>
            <a:r>
              <a:rPr lang="tr-TR" dirty="0" err="1" smtClean="0"/>
              <a:t>Titrasyonda</a:t>
            </a:r>
            <a:r>
              <a:rPr lang="tr-TR" dirty="0" smtClean="0"/>
              <a:t> kullanılan H</a:t>
            </a:r>
            <a:r>
              <a:rPr lang="tr-TR" baseline="-25000" dirty="0" smtClean="0"/>
              <a:t>2</a:t>
            </a:r>
            <a:r>
              <a:rPr lang="tr-TR" dirty="0" smtClean="0"/>
              <a:t>SO</a:t>
            </a:r>
            <a:r>
              <a:rPr lang="tr-TR" baseline="-25000" dirty="0" smtClean="0"/>
              <a:t>4</a:t>
            </a:r>
            <a:r>
              <a:rPr lang="tr-TR" dirty="0" smtClean="0"/>
              <a:t> miktarı ( ml) =</a:t>
            </a:r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143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chemeClr val="bg1"/>
                </a:solidFill>
              </a:rPr>
              <a:t>HESAPLAMALAR</a:t>
            </a:r>
            <a:endParaRPr lang="tr-TR" dirty="0"/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tr-TR" sz="1600" b="1" dirty="0" smtClean="0"/>
              <a:t>VERİ ANALİZİ VE HESAPLAMALAR</a:t>
            </a:r>
            <a:endParaRPr lang="tr-TR" sz="1600" dirty="0" smtClean="0"/>
          </a:p>
          <a:p>
            <a:pPr>
              <a:buNone/>
            </a:pPr>
            <a:r>
              <a:rPr lang="tr-TR" sz="1600" dirty="0" smtClean="0"/>
              <a:t> </a:t>
            </a:r>
          </a:p>
          <a:p>
            <a:pPr>
              <a:buNone/>
            </a:pPr>
            <a:r>
              <a:rPr lang="tr-TR" sz="1600" dirty="0" smtClean="0"/>
              <a:t>Aşağıdaki formülü kullanarak H</a:t>
            </a:r>
            <a:r>
              <a:rPr lang="tr-TR" sz="800" dirty="0" smtClean="0"/>
              <a:t>2</a:t>
            </a:r>
            <a:r>
              <a:rPr lang="tr-TR" sz="1600" dirty="0" smtClean="0"/>
              <a:t>SO</a:t>
            </a:r>
            <a:r>
              <a:rPr lang="tr-TR" sz="800" dirty="0" smtClean="0"/>
              <a:t>4</a:t>
            </a:r>
            <a:r>
              <a:rPr lang="tr-TR" sz="1600" dirty="0" smtClean="0"/>
              <a:t> asit çözeltisinin kesin konsantrasyon değerini hesaplayınız.</a:t>
            </a:r>
          </a:p>
          <a:p>
            <a:pPr>
              <a:buNone/>
            </a:pPr>
            <a:r>
              <a:rPr lang="tr-TR" sz="1600" dirty="0" smtClean="0"/>
              <a:t>  </a:t>
            </a:r>
          </a:p>
          <a:p>
            <a:pPr>
              <a:buNone/>
            </a:pPr>
            <a:r>
              <a:rPr lang="tr-TR" sz="1600" dirty="0" err="1" smtClean="0"/>
              <a:t>Normalite</a:t>
            </a:r>
            <a:r>
              <a:rPr lang="tr-TR" sz="1600" dirty="0" smtClean="0"/>
              <a:t> =   </a:t>
            </a:r>
            <a:r>
              <a:rPr lang="tr-TR" sz="1600" u="sng" dirty="0" smtClean="0"/>
              <a:t>  Birincil standart ( </a:t>
            </a:r>
            <a:r>
              <a:rPr lang="tr-TR" sz="1600" u="sng" dirty="0" err="1" smtClean="0"/>
              <a:t>HgO</a:t>
            </a:r>
            <a:r>
              <a:rPr lang="tr-TR" sz="1600" u="sng" dirty="0" smtClean="0"/>
              <a:t>) net tartımı ( mg)</a:t>
            </a:r>
            <a:endParaRPr lang="tr-TR" sz="1600" dirty="0" smtClean="0"/>
          </a:p>
          <a:p>
            <a:pPr>
              <a:buNone/>
            </a:pPr>
            <a:r>
              <a:rPr lang="tr-TR" sz="1600" dirty="0" smtClean="0"/>
              <a:t>                      Birincil </a:t>
            </a:r>
            <a:r>
              <a:rPr lang="tr-TR" sz="1600" dirty="0" err="1" smtClean="0"/>
              <a:t>standartın</a:t>
            </a:r>
            <a:r>
              <a:rPr lang="tr-TR" sz="1600" dirty="0" smtClean="0"/>
              <a:t> ( </a:t>
            </a:r>
            <a:r>
              <a:rPr lang="tr-TR" sz="1600" dirty="0" err="1" smtClean="0"/>
              <a:t>HgO</a:t>
            </a:r>
            <a:r>
              <a:rPr lang="tr-TR" sz="1600" dirty="0" smtClean="0"/>
              <a:t>) *  </a:t>
            </a:r>
            <a:r>
              <a:rPr lang="tr-TR" sz="1600" dirty="0" err="1" smtClean="0"/>
              <a:t>Titrantın</a:t>
            </a:r>
            <a:r>
              <a:rPr lang="tr-TR" sz="1600" dirty="0" smtClean="0"/>
              <a:t> hacmi </a:t>
            </a:r>
          </a:p>
          <a:p>
            <a:pPr>
              <a:buNone/>
            </a:pPr>
            <a:r>
              <a:rPr lang="tr-TR" sz="1600" b="1" dirty="0" smtClean="0"/>
              <a:t>                              </a:t>
            </a:r>
            <a:r>
              <a:rPr lang="tr-TR" sz="1600" dirty="0" err="1" smtClean="0"/>
              <a:t>meq</a:t>
            </a:r>
            <a:r>
              <a:rPr lang="tr-TR" sz="1600" dirty="0" smtClean="0"/>
              <a:t> ağırlığı                    (H</a:t>
            </a:r>
            <a:r>
              <a:rPr lang="tr-TR" sz="1600" baseline="-25000" dirty="0" smtClean="0"/>
              <a:t>2</a:t>
            </a:r>
            <a:r>
              <a:rPr lang="tr-TR" sz="1600" dirty="0" smtClean="0"/>
              <a:t>SO</a:t>
            </a:r>
            <a:r>
              <a:rPr lang="tr-TR" sz="1600" baseline="-25000" dirty="0" smtClean="0"/>
              <a:t>4</a:t>
            </a:r>
            <a:r>
              <a:rPr lang="tr-TR" sz="1600" dirty="0" smtClean="0"/>
              <a:t> ) (ml)</a:t>
            </a:r>
          </a:p>
          <a:p>
            <a:pPr>
              <a:buNone/>
            </a:pPr>
            <a:r>
              <a:rPr lang="tr-TR" sz="1600" dirty="0" smtClean="0"/>
              <a:t> </a:t>
            </a:r>
          </a:p>
          <a:p>
            <a:pPr>
              <a:buNone/>
            </a:pPr>
            <a:r>
              <a:rPr lang="tr-TR" sz="1600" dirty="0" smtClean="0"/>
              <a:t>ki burada,</a:t>
            </a:r>
          </a:p>
          <a:p>
            <a:pPr>
              <a:buNone/>
            </a:pPr>
            <a:r>
              <a:rPr lang="tr-TR" sz="1600" dirty="0" smtClean="0"/>
              <a:t> </a:t>
            </a:r>
          </a:p>
          <a:p>
            <a:pPr>
              <a:buNone/>
            </a:pPr>
            <a:r>
              <a:rPr lang="tr-TR" sz="1600" dirty="0" err="1" smtClean="0"/>
              <a:t>meq</a:t>
            </a:r>
            <a:r>
              <a:rPr lang="tr-TR" sz="1600" dirty="0" smtClean="0"/>
              <a:t> </a:t>
            </a:r>
            <a:r>
              <a:rPr lang="tr-TR" sz="1600" dirty="0" err="1" smtClean="0"/>
              <a:t>HgO</a:t>
            </a:r>
            <a:r>
              <a:rPr lang="tr-TR" sz="1600" dirty="0" smtClean="0"/>
              <a:t> ağırlığı  = </a:t>
            </a:r>
            <a:r>
              <a:rPr lang="tr-TR" sz="1600" u="sng" dirty="0" err="1" smtClean="0"/>
              <a:t>HgO</a:t>
            </a:r>
            <a:r>
              <a:rPr lang="tr-TR" sz="1600" u="sng" dirty="0" smtClean="0"/>
              <a:t> molekül ağırlığı   </a:t>
            </a:r>
            <a:r>
              <a:rPr lang="tr-TR" sz="1600" dirty="0" smtClean="0"/>
              <a:t>= 216,61 / 2000 = 0,108305</a:t>
            </a:r>
          </a:p>
          <a:p>
            <a:pPr>
              <a:buNone/>
            </a:pPr>
            <a:r>
              <a:rPr lang="tr-TR" sz="1600" b="1" dirty="0" smtClean="0"/>
              <a:t>                                 </a:t>
            </a:r>
            <a:r>
              <a:rPr lang="tr-TR" sz="1600" dirty="0" smtClean="0"/>
              <a:t> </a:t>
            </a:r>
            <a:r>
              <a:rPr lang="de-DE" sz="1600" dirty="0" smtClean="0"/>
              <a:t>2  *  1000</a:t>
            </a:r>
            <a:endParaRPr lang="tr-TR" sz="1600" dirty="0" smtClean="0"/>
          </a:p>
          <a:p>
            <a:pPr>
              <a:buNone/>
            </a:pPr>
            <a:r>
              <a:rPr lang="de-DE" sz="1600" dirty="0" smtClean="0"/>
              <a:t> </a:t>
            </a:r>
            <a:endParaRPr lang="tr-TR" sz="1600" dirty="0" smtClean="0"/>
          </a:p>
          <a:p>
            <a:pPr>
              <a:buNone/>
            </a:pPr>
            <a:r>
              <a:rPr lang="de-DE" sz="1600" dirty="0" smtClean="0"/>
              <a:t> </a:t>
            </a:r>
            <a:endParaRPr lang="tr-TR" sz="1600" dirty="0" smtClean="0"/>
          </a:p>
          <a:p>
            <a:pPr>
              <a:buNone/>
            </a:pPr>
            <a:r>
              <a:rPr lang="de-DE" sz="1600" dirty="0" smtClean="0"/>
              <a:t>N H</a:t>
            </a:r>
            <a:r>
              <a:rPr lang="de-DE" sz="800" dirty="0" smtClean="0"/>
              <a:t>2</a:t>
            </a:r>
            <a:r>
              <a:rPr lang="de-DE" sz="1600" dirty="0" smtClean="0"/>
              <a:t>SO</a:t>
            </a:r>
            <a:r>
              <a:rPr lang="de-DE" sz="800" dirty="0" smtClean="0"/>
              <a:t>4</a:t>
            </a:r>
            <a:r>
              <a:rPr lang="de-DE" sz="1600" dirty="0" smtClean="0"/>
              <a:t>  = </a:t>
            </a:r>
            <a:r>
              <a:rPr lang="de-DE" sz="1600" u="sng" dirty="0" smtClean="0"/>
              <a:t>       </a:t>
            </a:r>
            <a:r>
              <a:rPr lang="de-DE" sz="1600" u="sng" dirty="0" err="1" smtClean="0"/>
              <a:t>HgO</a:t>
            </a:r>
            <a:r>
              <a:rPr lang="de-DE" sz="1600" u="sng" dirty="0" smtClean="0"/>
              <a:t> 'nun </a:t>
            </a:r>
            <a:r>
              <a:rPr lang="de-DE" sz="1600" u="sng" dirty="0" err="1" smtClean="0"/>
              <a:t>net</a:t>
            </a:r>
            <a:r>
              <a:rPr lang="de-DE" sz="1600" u="sng" dirty="0" smtClean="0"/>
              <a:t> </a:t>
            </a:r>
            <a:r>
              <a:rPr lang="de-DE" sz="1600" u="sng" dirty="0" err="1" smtClean="0"/>
              <a:t>tartımı</a:t>
            </a:r>
            <a:r>
              <a:rPr lang="de-DE" sz="1600" u="sng" dirty="0" smtClean="0"/>
              <a:t>   (g)                                                                                </a:t>
            </a:r>
            <a:endParaRPr lang="tr-TR" sz="1600" dirty="0" smtClean="0"/>
          </a:p>
          <a:p>
            <a:pPr>
              <a:buNone/>
            </a:pPr>
            <a:r>
              <a:rPr lang="de-DE" sz="1600" dirty="0" smtClean="0"/>
              <a:t>                      0,108305 * H</a:t>
            </a:r>
            <a:r>
              <a:rPr lang="de-DE" sz="800" dirty="0" smtClean="0"/>
              <a:t>2</a:t>
            </a:r>
            <a:r>
              <a:rPr lang="de-DE" sz="1600" dirty="0" smtClean="0"/>
              <a:t>SO</a:t>
            </a:r>
            <a:r>
              <a:rPr lang="de-DE" sz="800" dirty="0" smtClean="0"/>
              <a:t>4 </a:t>
            </a:r>
            <a:r>
              <a:rPr lang="de-DE" sz="1600" dirty="0" err="1" smtClean="0"/>
              <a:t>kullanım</a:t>
            </a:r>
            <a:r>
              <a:rPr lang="de-DE" sz="1600" dirty="0" smtClean="0"/>
              <a:t> </a:t>
            </a:r>
            <a:r>
              <a:rPr lang="de-DE" sz="1600" dirty="0" err="1" smtClean="0"/>
              <a:t>hacmi</a:t>
            </a:r>
            <a:r>
              <a:rPr lang="de-DE" sz="1600" dirty="0" smtClean="0"/>
              <a:t>    (ml)</a:t>
            </a:r>
            <a:endParaRPr lang="tr-TR" sz="1600" dirty="0" smtClean="0"/>
          </a:p>
          <a:p>
            <a:endParaRPr lang="tr-TR" sz="16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1143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chemeClr val="bg1"/>
                </a:solidFill>
              </a:rPr>
              <a:t>HESAPLAMALAR</a:t>
            </a:r>
            <a:endParaRPr lang="tr-TR" dirty="0"/>
          </a:p>
        </p:txBody>
      </p:sp>
      <p:pic>
        <p:nvPicPr>
          <p:cNvPr id="5" name="Picture 2" descr="http://www.sektorler.web.tr/images/kimy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214290"/>
            <a:ext cx="1214468" cy="1518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846</Words>
  <Application>Microsoft Office PowerPoint</Application>
  <PresentationFormat>On-screen Show (4:3)</PresentationFormat>
  <Paragraphs>167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Symbol</vt:lpstr>
      <vt:lpstr>Times New Roman</vt:lpstr>
      <vt:lpstr>Wingdings</vt:lpstr>
      <vt:lpstr>Ofis Teması</vt:lpstr>
      <vt:lpstr>ÇEVRE KİMYASI LABORATUVARI  DENEY 2</vt:lpstr>
      <vt:lpstr>STANDART ÇÖZELTİ</vt:lpstr>
      <vt:lpstr>PowerPoint Presentation</vt:lpstr>
      <vt:lpstr>Birincil (Primer) Standart</vt:lpstr>
      <vt:lpstr>Birincil (Primer) Standart</vt:lpstr>
      <vt:lpstr>PowerPoint Presentation</vt:lpstr>
      <vt:lpstr>Tablo.Titrant Çözeltileri İçin Birincil Standartlar </vt:lpstr>
      <vt:lpstr>İkincil (Sekonder) Standart</vt:lpstr>
      <vt:lpstr>İkincil (Sekonder) Standart</vt:lpstr>
      <vt:lpstr>Ayarlama(Standartlaştırma)</vt:lpstr>
      <vt:lpstr>PowerPoint Presentation</vt:lpstr>
      <vt:lpstr>ALETLER VE MADDELER</vt:lpstr>
      <vt:lpstr>İŞLEM BASAMAKLARI</vt:lpstr>
      <vt:lpstr>İŞLEM BASAMAKLARI</vt:lpstr>
      <vt:lpstr>İŞLEM BASAMAKLARI</vt:lpstr>
      <vt:lpstr>İŞLEM BASAMAKLARI</vt:lpstr>
      <vt:lpstr>HESAPLAMALAR</vt:lpstr>
      <vt:lpstr>HESAPLAMALAR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</dc:creator>
  <cp:lastModifiedBy>Sevda</cp:lastModifiedBy>
  <cp:revision>12</cp:revision>
  <dcterms:created xsi:type="dcterms:W3CDTF">2015-10-05T11:57:57Z</dcterms:created>
  <dcterms:modified xsi:type="dcterms:W3CDTF">2019-07-30T07:42:40Z</dcterms:modified>
</cp:coreProperties>
</file>