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6" r:id="rId11"/>
    <p:sldId id="265" r:id="rId12"/>
    <p:sldId id="264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7" autoAdjust="0"/>
  </p:normalViewPr>
  <p:slideViewPr>
    <p:cSldViewPr>
      <p:cViewPr varScale="1">
        <p:scale>
          <a:sx n="74" d="100"/>
          <a:sy n="74" d="100"/>
        </p:scale>
        <p:origin x="116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6D73D5-EDDB-4873-A844-0B4D7BA88310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7075B020-85EA-4FD9-A15E-E25010EA8E0C}">
      <dgm:prSet phldrT="[Text]"/>
      <dgm:spPr>
        <a:xfrm>
          <a:off x="75" y="1249"/>
          <a:ext cx="3134361" cy="1339186"/>
        </a:xfrm>
        <a:prstGeom prst="roundRect">
          <a:avLst/>
        </a:prstGeom>
        <a:solidFill>
          <a:srgbClr val="D78D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tr-TR" dirty="0" smtClean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Vanadomolibdofosforik asit kolorimetrik yöntem</a:t>
          </a:r>
          <a:endParaRPr lang="tr-TR" dirty="0">
            <a:solidFill>
              <a:sysClr val="windowText" lastClr="000000"/>
            </a:solidFill>
            <a:latin typeface="Tw Cen MT" panose="020B0602020104020603"/>
            <a:ea typeface="+mn-ea"/>
            <a:cs typeface="+mn-cs"/>
          </a:endParaRPr>
        </a:p>
      </dgm:t>
    </dgm:pt>
    <dgm:pt modelId="{99E676F0-A9E9-4057-94A6-1E04E5F7E194}" type="parTrans" cxnId="{5F8CCD63-20B5-46AE-BEA2-BF0B2C366451}">
      <dgm:prSet/>
      <dgm:spPr/>
      <dgm:t>
        <a:bodyPr/>
        <a:lstStyle/>
        <a:p>
          <a:endParaRPr lang="tr-TR"/>
        </a:p>
      </dgm:t>
    </dgm:pt>
    <dgm:pt modelId="{9A498C3E-C190-4220-899F-EB529C694FED}" type="sibTrans" cxnId="{5F8CCD63-20B5-46AE-BEA2-BF0B2C366451}">
      <dgm:prSet/>
      <dgm:spPr/>
      <dgm:t>
        <a:bodyPr/>
        <a:lstStyle/>
        <a:p>
          <a:endParaRPr lang="tr-TR"/>
        </a:p>
      </dgm:t>
    </dgm:pt>
    <dgm:pt modelId="{B64386CC-9ADB-4F1C-BCED-780598B87E6E}">
      <dgm:prSet phldrT="[Text]" custT="1"/>
      <dgm:spPr>
        <a:xfrm rot="5400000">
          <a:off x="6179496" y="-2985378"/>
          <a:ext cx="1222323" cy="7312443"/>
        </a:xfrm>
        <a:prstGeom prst="round2SameRect">
          <a:avLst/>
        </a:prstGeom>
        <a:solidFill>
          <a:srgbClr val="D78D38">
            <a:tint val="40000"/>
            <a:alpha val="90000"/>
            <a:hueOff val="0"/>
            <a:satOff val="0"/>
            <a:lumOff val="0"/>
            <a:alphaOff val="0"/>
          </a:srgbClr>
        </a:solidFill>
        <a:ln w="15875" cap="flat" cmpd="sng" algn="ctr">
          <a:solidFill>
            <a:srgbClr val="D78D38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tr-TR" sz="18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Vanadyumun bulunduğu ortamda sarı renk oluşur. Rengin koyuluğu konsantrasyonu ifade eder.</a:t>
          </a:r>
          <a:endParaRPr lang="tr-TR" sz="18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2741F6BC-CAA8-4B6E-A196-02344257695D}" type="parTrans" cxnId="{52540856-BB16-4AEA-8A31-9859D13BED55}">
      <dgm:prSet/>
      <dgm:spPr/>
      <dgm:t>
        <a:bodyPr/>
        <a:lstStyle/>
        <a:p>
          <a:endParaRPr lang="tr-TR"/>
        </a:p>
      </dgm:t>
    </dgm:pt>
    <dgm:pt modelId="{8D4BDE4F-9497-4AD5-96A8-EF3EA53E372C}" type="sibTrans" cxnId="{52540856-BB16-4AEA-8A31-9859D13BED55}">
      <dgm:prSet/>
      <dgm:spPr/>
      <dgm:t>
        <a:bodyPr/>
        <a:lstStyle/>
        <a:p>
          <a:endParaRPr lang="tr-TR"/>
        </a:p>
      </dgm:t>
    </dgm:pt>
    <dgm:pt modelId="{8FBDFDDA-C997-477F-9B97-C63401F01E4D}">
      <dgm:prSet phldrT="[Text]" custT="1"/>
      <dgm:spPr>
        <a:xfrm rot="5400000">
          <a:off x="6179496" y="-2985378"/>
          <a:ext cx="1222323" cy="7312443"/>
        </a:xfrm>
        <a:prstGeom prst="round2SameRect">
          <a:avLst/>
        </a:prstGeom>
        <a:solidFill>
          <a:srgbClr val="D78D38">
            <a:tint val="40000"/>
            <a:alpha val="90000"/>
            <a:hueOff val="0"/>
            <a:satOff val="0"/>
            <a:lumOff val="0"/>
            <a:alphaOff val="0"/>
          </a:srgbClr>
        </a:solidFill>
        <a:ln w="15875" cap="flat" cmpd="sng" algn="ctr">
          <a:solidFill>
            <a:srgbClr val="D78D38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tr-TR" sz="18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4-18mg/L arası düşük fosfat konsantrasyonlarında kullanılan yöntemdir.</a:t>
          </a:r>
          <a:endParaRPr lang="tr-TR" sz="18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75A8F3BD-CB14-42F1-96DE-0E1A55B234FE}" type="parTrans" cxnId="{00D908C9-905E-495A-BA42-66852107036F}">
      <dgm:prSet/>
      <dgm:spPr/>
      <dgm:t>
        <a:bodyPr/>
        <a:lstStyle/>
        <a:p>
          <a:endParaRPr lang="tr-TR"/>
        </a:p>
      </dgm:t>
    </dgm:pt>
    <dgm:pt modelId="{0339C693-C0EE-4987-A3EE-715675F92331}" type="sibTrans" cxnId="{00D908C9-905E-495A-BA42-66852107036F}">
      <dgm:prSet/>
      <dgm:spPr/>
      <dgm:t>
        <a:bodyPr/>
        <a:lstStyle/>
        <a:p>
          <a:endParaRPr lang="tr-TR"/>
        </a:p>
      </dgm:t>
    </dgm:pt>
    <dgm:pt modelId="{C5820F56-1AC4-48A5-A99F-DB3B12C9DA0E}">
      <dgm:prSet phldrT="[Text]"/>
      <dgm:spPr>
        <a:xfrm>
          <a:off x="75" y="1514048"/>
          <a:ext cx="3099159" cy="1339186"/>
        </a:xfrm>
        <a:prstGeom prst="roundRect">
          <a:avLst/>
        </a:prstGeom>
        <a:solidFill>
          <a:srgbClr val="D78D38">
            <a:hueOff val="9574368"/>
            <a:satOff val="-8565"/>
            <a:lumOff val="-2157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tr-TR" dirty="0" smtClean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Kalayklorür yöntemi </a:t>
          </a:r>
          <a:endParaRPr lang="tr-TR" dirty="0">
            <a:solidFill>
              <a:sysClr val="windowText" lastClr="000000"/>
            </a:solidFill>
            <a:latin typeface="Tw Cen MT" panose="020B0602020104020603"/>
            <a:ea typeface="+mn-ea"/>
            <a:cs typeface="+mn-cs"/>
          </a:endParaRPr>
        </a:p>
      </dgm:t>
    </dgm:pt>
    <dgm:pt modelId="{E1530241-0C13-4CDA-A3C0-7D4E7B97341A}" type="parTrans" cxnId="{64712555-FA85-4719-8FEF-008E75B2AECB}">
      <dgm:prSet/>
      <dgm:spPr/>
      <dgm:t>
        <a:bodyPr/>
        <a:lstStyle/>
        <a:p>
          <a:endParaRPr lang="tr-TR"/>
        </a:p>
      </dgm:t>
    </dgm:pt>
    <dgm:pt modelId="{F94E62D1-A1EB-4F28-8E03-95F833324160}" type="sibTrans" cxnId="{64712555-FA85-4719-8FEF-008E75B2AECB}">
      <dgm:prSet/>
      <dgm:spPr/>
      <dgm:t>
        <a:bodyPr/>
        <a:lstStyle/>
        <a:p>
          <a:endParaRPr lang="tr-TR"/>
        </a:p>
      </dgm:t>
    </dgm:pt>
    <dgm:pt modelId="{499972B8-1DE6-4414-AA6E-A002449901B7}">
      <dgm:prSet phldrT="[Text]" custT="1"/>
      <dgm:spPr>
        <a:xfrm rot="5400000">
          <a:off x="6000426" y="-1493794"/>
          <a:ext cx="1552492" cy="7354873"/>
        </a:xfrm>
        <a:prstGeom prst="round2SameRect">
          <a:avLst/>
        </a:prstGeom>
        <a:solidFill>
          <a:srgbClr val="D78D38">
            <a:tint val="40000"/>
            <a:alpha val="90000"/>
            <a:hueOff val="9977034"/>
            <a:satOff val="-10076"/>
            <a:lumOff val="-862"/>
            <a:alphaOff val="0"/>
          </a:srgbClr>
        </a:solidFill>
        <a:ln w="15875" cap="flat" cmpd="sng" algn="ctr">
          <a:solidFill>
            <a:srgbClr val="D78D38">
              <a:tint val="40000"/>
              <a:alpha val="90000"/>
              <a:hueOff val="9977034"/>
              <a:satOff val="-10076"/>
              <a:lumOff val="-862"/>
              <a:alphaOff val="0"/>
            </a:srgbClr>
          </a:solidFill>
          <a:prstDash val="solid"/>
        </a:ln>
        <a:effectLst/>
      </dgm:spPr>
      <dgm:t>
        <a:bodyPr/>
        <a:lstStyle/>
        <a:p>
          <a:pPr algn="just"/>
          <a:r>
            <a:rPr lang="tr-TR" sz="18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Fosfat iyonları amonyum molibdat ile amonyum fosfo molibdat oluşturur. Bu bileşiğin kalay(II) klorür ile indirgenmesiyle molibden mavisi kompleksi oluşur. Oluşan bu kompleksin renk şiddeti ölçülerek kolorimetrik olarak konsantrasyon bulunur.</a:t>
          </a:r>
          <a:endParaRPr lang="tr-TR" sz="18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B20407A4-122A-463D-9081-91B6E686776D}" type="parTrans" cxnId="{EE1BFBAA-0481-44E5-A79B-1903D21F4095}">
      <dgm:prSet/>
      <dgm:spPr/>
      <dgm:t>
        <a:bodyPr/>
        <a:lstStyle/>
        <a:p>
          <a:endParaRPr lang="tr-TR"/>
        </a:p>
      </dgm:t>
    </dgm:pt>
    <dgm:pt modelId="{0145EFC9-1AD3-4A22-A4A0-F06FDD81C7E1}" type="sibTrans" cxnId="{EE1BFBAA-0481-44E5-A79B-1903D21F4095}">
      <dgm:prSet/>
      <dgm:spPr/>
      <dgm:t>
        <a:bodyPr/>
        <a:lstStyle/>
        <a:p>
          <a:endParaRPr lang="tr-TR"/>
        </a:p>
      </dgm:t>
    </dgm:pt>
    <dgm:pt modelId="{D653DD1C-7B9B-4FCC-987C-D29136B67C70}">
      <dgm:prSet phldrT="[Text]"/>
      <dgm:spPr>
        <a:xfrm>
          <a:off x="75" y="3026847"/>
          <a:ext cx="3099159" cy="1339186"/>
        </a:xfrm>
        <a:prstGeom prst="roundRect">
          <a:avLst/>
        </a:prstGeom>
        <a:solidFill>
          <a:srgbClr val="D78D38">
            <a:hueOff val="19148736"/>
            <a:satOff val="-17131"/>
            <a:lumOff val="-4314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tr-TR" dirty="0" smtClean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Askorbik asit yöntemi</a:t>
          </a:r>
          <a:endParaRPr lang="tr-TR" dirty="0">
            <a:solidFill>
              <a:sysClr val="windowText" lastClr="000000"/>
            </a:solidFill>
            <a:latin typeface="Tw Cen MT" panose="020B0602020104020603"/>
            <a:ea typeface="+mn-ea"/>
            <a:cs typeface="+mn-cs"/>
          </a:endParaRPr>
        </a:p>
      </dgm:t>
    </dgm:pt>
    <dgm:pt modelId="{070FB303-91EF-4947-9BA5-8E2956EE30CE}" type="parTrans" cxnId="{72E8673A-E64F-47E3-84F1-2207BA29562A}">
      <dgm:prSet/>
      <dgm:spPr/>
      <dgm:t>
        <a:bodyPr/>
        <a:lstStyle/>
        <a:p>
          <a:endParaRPr lang="tr-TR"/>
        </a:p>
      </dgm:t>
    </dgm:pt>
    <dgm:pt modelId="{FD4039F7-A3BB-43C2-9DDB-82D428D1A4CE}" type="sibTrans" cxnId="{72E8673A-E64F-47E3-84F1-2207BA29562A}">
      <dgm:prSet/>
      <dgm:spPr/>
      <dgm:t>
        <a:bodyPr/>
        <a:lstStyle/>
        <a:p>
          <a:endParaRPr lang="tr-TR"/>
        </a:p>
      </dgm:t>
    </dgm:pt>
    <dgm:pt modelId="{CB2B80FF-9BCA-4FE2-9A35-44ED97A951FB}">
      <dgm:prSet phldrT="[Text]" custT="1"/>
      <dgm:spPr>
        <a:xfrm rot="5400000">
          <a:off x="6156189" y="19004"/>
          <a:ext cx="1240965" cy="7354873"/>
        </a:xfrm>
        <a:prstGeom prst="round2SameRect">
          <a:avLst/>
        </a:prstGeom>
        <a:solidFill>
          <a:srgbClr val="D78D38">
            <a:tint val="40000"/>
            <a:alpha val="90000"/>
            <a:hueOff val="19954069"/>
            <a:satOff val="-20152"/>
            <a:lumOff val="-1724"/>
            <a:alphaOff val="0"/>
          </a:srgbClr>
        </a:solidFill>
        <a:ln w="15875" cap="flat" cmpd="sng" algn="ctr">
          <a:solidFill>
            <a:srgbClr val="D78D38">
              <a:tint val="40000"/>
              <a:alpha val="90000"/>
              <a:hueOff val="19954069"/>
              <a:satOff val="-20152"/>
              <a:lumOff val="-1724"/>
              <a:alphaOff val="0"/>
            </a:srgbClr>
          </a:solidFill>
          <a:prstDash val="solid"/>
        </a:ln>
        <a:effectLst/>
      </dgm:spPr>
      <dgm:t>
        <a:bodyPr/>
        <a:lstStyle/>
        <a:p>
          <a:pPr algn="just"/>
          <a:r>
            <a:rPr lang="tr-TR" sz="18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Amonyum molibdat ve potasyum antimuan asidik ortamda orto-fosfatlarla reaksiyona girer ve molibden mavisi rengi askorbik asit tarafından azaltılır.</a:t>
          </a:r>
          <a:endParaRPr lang="tr-TR" sz="18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4EF7888A-4261-46A2-9356-AE91D4C85C6D}" type="parTrans" cxnId="{729ECDFC-7064-435F-A8CA-9ED9C0264A05}">
      <dgm:prSet/>
      <dgm:spPr/>
      <dgm:t>
        <a:bodyPr/>
        <a:lstStyle/>
        <a:p>
          <a:endParaRPr lang="tr-TR"/>
        </a:p>
      </dgm:t>
    </dgm:pt>
    <dgm:pt modelId="{B4763540-8612-4678-A1ED-9735952CD791}" type="sibTrans" cxnId="{729ECDFC-7064-435F-A8CA-9ED9C0264A05}">
      <dgm:prSet/>
      <dgm:spPr/>
      <dgm:t>
        <a:bodyPr/>
        <a:lstStyle/>
        <a:p>
          <a:endParaRPr lang="tr-TR"/>
        </a:p>
      </dgm:t>
    </dgm:pt>
    <dgm:pt modelId="{9A4C7772-1CA9-4DBB-8380-86552146FF3C}">
      <dgm:prSet phldrT="[Text]" custT="1"/>
      <dgm:spPr>
        <a:xfrm rot="5400000">
          <a:off x="6156189" y="19004"/>
          <a:ext cx="1240965" cy="7354873"/>
        </a:xfrm>
        <a:prstGeom prst="round2SameRect">
          <a:avLst/>
        </a:prstGeom>
        <a:solidFill>
          <a:srgbClr val="D78D38">
            <a:tint val="40000"/>
            <a:alpha val="90000"/>
            <a:hueOff val="19954069"/>
            <a:satOff val="-20152"/>
            <a:lumOff val="-1724"/>
            <a:alphaOff val="0"/>
          </a:srgbClr>
        </a:solidFill>
        <a:ln w="15875" cap="flat" cmpd="sng" algn="ctr">
          <a:solidFill>
            <a:srgbClr val="D78D38">
              <a:tint val="40000"/>
              <a:alpha val="90000"/>
              <a:hueOff val="19954069"/>
              <a:satOff val="-20152"/>
              <a:lumOff val="-1724"/>
              <a:alphaOff val="0"/>
            </a:srgbClr>
          </a:solidFill>
          <a:prstDash val="solid"/>
        </a:ln>
        <a:effectLst/>
      </dgm:spPr>
      <dgm:t>
        <a:bodyPr/>
        <a:lstStyle/>
        <a:p>
          <a:pPr algn="just"/>
          <a:r>
            <a:rPr lang="tr-TR" sz="18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30g/L’ye kadar düşük fosfat konsantrasyonlarında kullanılır.</a:t>
          </a:r>
          <a:endParaRPr lang="tr-TR" sz="18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2D4196FE-535E-4054-A4DD-47C33762F13E}" type="parTrans" cxnId="{A2106CF4-7028-49B0-9BF3-E5CC79EDC557}">
      <dgm:prSet/>
      <dgm:spPr/>
      <dgm:t>
        <a:bodyPr/>
        <a:lstStyle/>
        <a:p>
          <a:endParaRPr lang="tr-TR"/>
        </a:p>
      </dgm:t>
    </dgm:pt>
    <dgm:pt modelId="{7647CDC5-A574-4E22-9A60-3EDA991662D0}" type="sibTrans" cxnId="{A2106CF4-7028-49B0-9BF3-E5CC79EDC557}">
      <dgm:prSet/>
      <dgm:spPr/>
      <dgm:t>
        <a:bodyPr/>
        <a:lstStyle/>
        <a:p>
          <a:endParaRPr lang="tr-TR"/>
        </a:p>
      </dgm:t>
    </dgm:pt>
    <dgm:pt modelId="{D71EF988-41DB-4BD6-B138-7E774D29835D}" type="pres">
      <dgm:prSet presAssocID="{B66D73D5-EDDB-4873-A844-0B4D7BA8831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25916F9-F651-45CF-AE94-06FE6EDD8278}" type="pres">
      <dgm:prSet presAssocID="{7075B020-85EA-4FD9-A15E-E25010EA8E0C}" presName="linNode" presStyleCnt="0"/>
      <dgm:spPr/>
      <dgm:t>
        <a:bodyPr/>
        <a:lstStyle/>
        <a:p>
          <a:endParaRPr lang="tr-TR"/>
        </a:p>
      </dgm:t>
    </dgm:pt>
    <dgm:pt modelId="{8BF0C530-701F-4BAD-B81F-A59CDE70D096}" type="pres">
      <dgm:prSet presAssocID="{7075B020-85EA-4FD9-A15E-E25010EA8E0C}" presName="parentText" presStyleLbl="node1" presStyleIdx="0" presStyleCnt="3" custScaleX="83283" custLinFactNeighborX="-101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F956B78-877E-45DD-8F45-B7EF82939CE4}" type="pres">
      <dgm:prSet presAssocID="{7075B020-85EA-4FD9-A15E-E25010EA8E0C}" presName="descendantText" presStyleLbl="alignAccFollowNode1" presStyleIdx="0" presStyleCnt="3" custScaleX="109293" custScaleY="11409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AB6093B-F080-4478-9E4D-5DCF2ED28681}" type="pres">
      <dgm:prSet presAssocID="{9A498C3E-C190-4220-899F-EB529C694FED}" presName="sp" presStyleCnt="0"/>
      <dgm:spPr/>
      <dgm:t>
        <a:bodyPr/>
        <a:lstStyle/>
        <a:p>
          <a:endParaRPr lang="tr-TR"/>
        </a:p>
      </dgm:t>
    </dgm:pt>
    <dgm:pt modelId="{496F1D21-5A3F-4593-B3E7-972B9839E48B}" type="pres">
      <dgm:prSet presAssocID="{C5820F56-1AC4-48A5-A99F-DB3B12C9DA0E}" presName="linNode" presStyleCnt="0"/>
      <dgm:spPr/>
      <dgm:t>
        <a:bodyPr/>
        <a:lstStyle/>
        <a:p>
          <a:endParaRPr lang="tr-TR"/>
        </a:p>
      </dgm:t>
    </dgm:pt>
    <dgm:pt modelId="{4E4F8CDF-9643-4F3D-AA93-3F09D9F320B4}" type="pres">
      <dgm:prSet presAssocID="{C5820F56-1AC4-48A5-A99F-DB3B12C9DA0E}" presName="parentText" presStyleLbl="node1" presStyleIdx="1" presStyleCnt="3" custScaleX="8449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4B9F89A-2F3B-4219-AFFA-BFCD3FEE9CB4}" type="pres">
      <dgm:prSet presAssocID="{C5820F56-1AC4-48A5-A99F-DB3B12C9DA0E}" presName="descendantText" presStyleLbl="alignAccFollowNode1" presStyleIdx="1" presStyleCnt="3" custScaleX="112791" custScaleY="14491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D2FEABD-C8F2-47FA-88BB-60ADB79CF082}" type="pres">
      <dgm:prSet presAssocID="{F94E62D1-A1EB-4F28-8E03-95F833324160}" presName="sp" presStyleCnt="0"/>
      <dgm:spPr/>
      <dgm:t>
        <a:bodyPr/>
        <a:lstStyle/>
        <a:p>
          <a:endParaRPr lang="tr-TR"/>
        </a:p>
      </dgm:t>
    </dgm:pt>
    <dgm:pt modelId="{606BA8A6-65AA-476A-A277-F96975380BF7}" type="pres">
      <dgm:prSet presAssocID="{D653DD1C-7B9B-4FCC-987C-D29136B67C70}" presName="linNode" presStyleCnt="0"/>
      <dgm:spPr/>
      <dgm:t>
        <a:bodyPr/>
        <a:lstStyle/>
        <a:p>
          <a:endParaRPr lang="tr-TR"/>
        </a:p>
      </dgm:t>
    </dgm:pt>
    <dgm:pt modelId="{334F9D54-D5AD-42A2-9084-D245C74C75D4}" type="pres">
      <dgm:prSet presAssocID="{D653DD1C-7B9B-4FCC-987C-D29136B67C70}" presName="parentText" presStyleLbl="node1" presStyleIdx="2" presStyleCnt="3" custScaleX="8449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48AC8CD-AB0A-41FD-A0B8-7990066C92CD}" type="pres">
      <dgm:prSet presAssocID="{D653DD1C-7B9B-4FCC-987C-D29136B67C70}" presName="descendantText" presStyleLbl="alignAccFollowNode1" presStyleIdx="2" presStyleCnt="3" custScaleX="112791" custScaleY="11583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2106CF4-7028-49B0-9BF3-E5CC79EDC557}" srcId="{D653DD1C-7B9B-4FCC-987C-D29136B67C70}" destId="{9A4C7772-1CA9-4DBB-8380-86552146FF3C}" srcOrd="1" destOrd="0" parTransId="{2D4196FE-535E-4054-A4DD-47C33762F13E}" sibTransId="{7647CDC5-A574-4E22-9A60-3EDA991662D0}"/>
    <dgm:cxn modelId="{ABD20495-350F-4F15-9EBB-B068EE38A800}" type="presOf" srcId="{9A4C7772-1CA9-4DBB-8380-86552146FF3C}" destId="{D48AC8CD-AB0A-41FD-A0B8-7990066C92CD}" srcOrd="0" destOrd="1" presId="urn:microsoft.com/office/officeart/2005/8/layout/vList5"/>
    <dgm:cxn modelId="{5F8CCD63-20B5-46AE-BEA2-BF0B2C366451}" srcId="{B66D73D5-EDDB-4873-A844-0B4D7BA88310}" destId="{7075B020-85EA-4FD9-A15E-E25010EA8E0C}" srcOrd="0" destOrd="0" parTransId="{99E676F0-A9E9-4057-94A6-1E04E5F7E194}" sibTransId="{9A498C3E-C190-4220-899F-EB529C694FED}"/>
    <dgm:cxn modelId="{64712555-FA85-4719-8FEF-008E75B2AECB}" srcId="{B66D73D5-EDDB-4873-A844-0B4D7BA88310}" destId="{C5820F56-1AC4-48A5-A99F-DB3B12C9DA0E}" srcOrd="1" destOrd="0" parTransId="{E1530241-0C13-4CDA-A3C0-7D4E7B97341A}" sibTransId="{F94E62D1-A1EB-4F28-8E03-95F833324160}"/>
    <dgm:cxn modelId="{52540856-BB16-4AEA-8A31-9859D13BED55}" srcId="{7075B020-85EA-4FD9-A15E-E25010EA8E0C}" destId="{B64386CC-9ADB-4F1C-BCED-780598B87E6E}" srcOrd="0" destOrd="0" parTransId="{2741F6BC-CAA8-4B6E-A196-02344257695D}" sibTransId="{8D4BDE4F-9497-4AD5-96A8-EF3EA53E372C}"/>
    <dgm:cxn modelId="{E75DB0F5-5F9C-439F-8AF3-6E542D749DD5}" type="presOf" srcId="{B66D73D5-EDDB-4873-A844-0B4D7BA88310}" destId="{D71EF988-41DB-4BD6-B138-7E774D29835D}" srcOrd="0" destOrd="0" presId="urn:microsoft.com/office/officeart/2005/8/layout/vList5"/>
    <dgm:cxn modelId="{93BA739F-6E17-4581-8D19-C81FB870E0BB}" type="presOf" srcId="{7075B020-85EA-4FD9-A15E-E25010EA8E0C}" destId="{8BF0C530-701F-4BAD-B81F-A59CDE70D096}" srcOrd="0" destOrd="0" presId="urn:microsoft.com/office/officeart/2005/8/layout/vList5"/>
    <dgm:cxn modelId="{2922427D-B163-4CF6-AEA6-7AB13FB9A5D6}" type="presOf" srcId="{C5820F56-1AC4-48A5-A99F-DB3B12C9DA0E}" destId="{4E4F8CDF-9643-4F3D-AA93-3F09D9F320B4}" srcOrd="0" destOrd="0" presId="urn:microsoft.com/office/officeart/2005/8/layout/vList5"/>
    <dgm:cxn modelId="{0C1D1526-2DCE-4FFF-A7FD-4012B813A68A}" type="presOf" srcId="{D653DD1C-7B9B-4FCC-987C-D29136B67C70}" destId="{334F9D54-D5AD-42A2-9084-D245C74C75D4}" srcOrd="0" destOrd="0" presId="urn:microsoft.com/office/officeart/2005/8/layout/vList5"/>
    <dgm:cxn modelId="{00D908C9-905E-495A-BA42-66852107036F}" srcId="{7075B020-85EA-4FD9-A15E-E25010EA8E0C}" destId="{8FBDFDDA-C997-477F-9B97-C63401F01E4D}" srcOrd="1" destOrd="0" parTransId="{75A8F3BD-CB14-42F1-96DE-0E1A55B234FE}" sibTransId="{0339C693-C0EE-4987-A3EE-715675F92331}"/>
    <dgm:cxn modelId="{EE1BFBAA-0481-44E5-A79B-1903D21F4095}" srcId="{C5820F56-1AC4-48A5-A99F-DB3B12C9DA0E}" destId="{499972B8-1DE6-4414-AA6E-A002449901B7}" srcOrd="0" destOrd="0" parTransId="{B20407A4-122A-463D-9081-91B6E686776D}" sibTransId="{0145EFC9-1AD3-4A22-A4A0-F06FDD81C7E1}"/>
    <dgm:cxn modelId="{3FE7F507-DCFD-4D7D-9DC9-403CAF6F8BCD}" type="presOf" srcId="{8FBDFDDA-C997-477F-9B97-C63401F01E4D}" destId="{9F956B78-877E-45DD-8F45-B7EF82939CE4}" srcOrd="0" destOrd="1" presId="urn:microsoft.com/office/officeart/2005/8/layout/vList5"/>
    <dgm:cxn modelId="{FDD53FFC-5A02-431E-BF00-1EAB13D510B7}" type="presOf" srcId="{B64386CC-9ADB-4F1C-BCED-780598B87E6E}" destId="{9F956B78-877E-45DD-8F45-B7EF82939CE4}" srcOrd="0" destOrd="0" presId="urn:microsoft.com/office/officeart/2005/8/layout/vList5"/>
    <dgm:cxn modelId="{729ECDFC-7064-435F-A8CA-9ED9C0264A05}" srcId="{D653DD1C-7B9B-4FCC-987C-D29136B67C70}" destId="{CB2B80FF-9BCA-4FE2-9A35-44ED97A951FB}" srcOrd="0" destOrd="0" parTransId="{4EF7888A-4261-46A2-9356-AE91D4C85C6D}" sibTransId="{B4763540-8612-4678-A1ED-9735952CD791}"/>
    <dgm:cxn modelId="{ED03495A-B3B7-4332-913F-AC643A749688}" type="presOf" srcId="{499972B8-1DE6-4414-AA6E-A002449901B7}" destId="{44B9F89A-2F3B-4219-AFFA-BFCD3FEE9CB4}" srcOrd="0" destOrd="0" presId="urn:microsoft.com/office/officeart/2005/8/layout/vList5"/>
    <dgm:cxn modelId="{72E8673A-E64F-47E3-84F1-2207BA29562A}" srcId="{B66D73D5-EDDB-4873-A844-0B4D7BA88310}" destId="{D653DD1C-7B9B-4FCC-987C-D29136B67C70}" srcOrd="2" destOrd="0" parTransId="{070FB303-91EF-4947-9BA5-8E2956EE30CE}" sibTransId="{FD4039F7-A3BB-43C2-9DDB-82D428D1A4CE}"/>
    <dgm:cxn modelId="{81A824AB-C2D4-4805-AF8F-19462E484F26}" type="presOf" srcId="{CB2B80FF-9BCA-4FE2-9A35-44ED97A951FB}" destId="{D48AC8CD-AB0A-41FD-A0B8-7990066C92CD}" srcOrd="0" destOrd="0" presId="urn:microsoft.com/office/officeart/2005/8/layout/vList5"/>
    <dgm:cxn modelId="{FE30B923-D4D4-43E4-87EF-D5EC7DD28540}" type="presParOf" srcId="{D71EF988-41DB-4BD6-B138-7E774D29835D}" destId="{525916F9-F651-45CF-AE94-06FE6EDD8278}" srcOrd="0" destOrd="0" presId="urn:microsoft.com/office/officeart/2005/8/layout/vList5"/>
    <dgm:cxn modelId="{BCE752D3-E16A-45A1-97D5-93F49F8E3E2D}" type="presParOf" srcId="{525916F9-F651-45CF-AE94-06FE6EDD8278}" destId="{8BF0C530-701F-4BAD-B81F-A59CDE70D096}" srcOrd="0" destOrd="0" presId="urn:microsoft.com/office/officeart/2005/8/layout/vList5"/>
    <dgm:cxn modelId="{0C6DE252-F1CE-44D0-9305-6ECF1375BA35}" type="presParOf" srcId="{525916F9-F651-45CF-AE94-06FE6EDD8278}" destId="{9F956B78-877E-45DD-8F45-B7EF82939CE4}" srcOrd="1" destOrd="0" presId="urn:microsoft.com/office/officeart/2005/8/layout/vList5"/>
    <dgm:cxn modelId="{11CE4107-A4E7-419A-B83E-41379D88BEDF}" type="presParOf" srcId="{D71EF988-41DB-4BD6-B138-7E774D29835D}" destId="{2AB6093B-F080-4478-9E4D-5DCF2ED28681}" srcOrd="1" destOrd="0" presId="urn:microsoft.com/office/officeart/2005/8/layout/vList5"/>
    <dgm:cxn modelId="{C37C6218-94AC-4A67-8485-3E4443500CEB}" type="presParOf" srcId="{D71EF988-41DB-4BD6-B138-7E774D29835D}" destId="{496F1D21-5A3F-4593-B3E7-972B9839E48B}" srcOrd="2" destOrd="0" presId="urn:microsoft.com/office/officeart/2005/8/layout/vList5"/>
    <dgm:cxn modelId="{9173EF7D-16AA-4523-85F4-8F97AE2FA730}" type="presParOf" srcId="{496F1D21-5A3F-4593-B3E7-972B9839E48B}" destId="{4E4F8CDF-9643-4F3D-AA93-3F09D9F320B4}" srcOrd="0" destOrd="0" presId="urn:microsoft.com/office/officeart/2005/8/layout/vList5"/>
    <dgm:cxn modelId="{F6F72E89-CA42-4DEC-9290-CEEF89C7804B}" type="presParOf" srcId="{496F1D21-5A3F-4593-B3E7-972B9839E48B}" destId="{44B9F89A-2F3B-4219-AFFA-BFCD3FEE9CB4}" srcOrd="1" destOrd="0" presId="urn:microsoft.com/office/officeart/2005/8/layout/vList5"/>
    <dgm:cxn modelId="{47B8FA0C-2087-4429-AA76-7E95D4DDDFB4}" type="presParOf" srcId="{D71EF988-41DB-4BD6-B138-7E774D29835D}" destId="{2D2FEABD-C8F2-47FA-88BB-60ADB79CF082}" srcOrd="3" destOrd="0" presId="urn:microsoft.com/office/officeart/2005/8/layout/vList5"/>
    <dgm:cxn modelId="{8BE3699E-EB21-4842-B6A8-DF56B0378073}" type="presParOf" srcId="{D71EF988-41DB-4BD6-B138-7E774D29835D}" destId="{606BA8A6-65AA-476A-A277-F96975380BF7}" srcOrd="4" destOrd="0" presId="urn:microsoft.com/office/officeart/2005/8/layout/vList5"/>
    <dgm:cxn modelId="{F4EE2808-C679-47A5-999C-106FF0CC2E29}" type="presParOf" srcId="{606BA8A6-65AA-476A-A277-F96975380BF7}" destId="{334F9D54-D5AD-42A2-9084-D245C74C75D4}" srcOrd="0" destOrd="0" presId="urn:microsoft.com/office/officeart/2005/8/layout/vList5"/>
    <dgm:cxn modelId="{AEF2017D-7E60-4A5A-8ECD-37E1F1D0F845}" type="presParOf" srcId="{606BA8A6-65AA-476A-A277-F96975380BF7}" destId="{D48AC8CD-AB0A-41FD-A0B8-7990066C92C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956B78-877E-45DD-8F45-B7EF82939CE4}">
      <dsp:nvSpPr>
        <dsp:cNvPr id="0" name=""/>
        <dsp:cNvSpPr/>
      </dsp:nvSpPr>
      <dsp:spPr>
        <a:xfrm rot="5400000">
          <a:off x="5185001" y="-2382596"/>
          <a:ext cx="1463104" cy="6371172"/>
        </a:xfrm>
        <a:prstGeom prst="round2SameRect">
          <a:avLst/>
        </a:prstGeom>
        <a:solidFill>
          <a:srgbClr val="D78D38">
            <a:tint val="40000"/>
            <a:alpha val="90000"/>
            <a:hueOff val="0"/>
            <a:satOff val="0"/>
            <a:lumOff val="0"/>
            <a:alphaOff val="0"/>
          </a:srgbClr>
        </a:solidFill>
        <a:ln w="15875" cap="flat" cmpd="sng" algn="ctr">
          <a:solidFill>
            <a:srgbClr val="D78D38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Vanadyumun bulunduğu ortamda sarı renk oluşur. Rengin koyuluğu konsantrasyonu ifade eder.</a:t>
          </a:r>
          <a:endParaRPr lang="tr-TR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4-18mg/L arası düşük fosfat konsantrasyonlarında kullanılan yöntemdir.</a:t>
          </a:r>
          <a:endParaRPr lang="tr-TR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 rot="-5400000">
        <a:off x="2730968" y="142860"/>
        <a:ext cx="6299749" cy="1320258"/>
      </dsp:txXfrm>
    </dsp:sp>
    <dsp:sp modelId="{8BF0C530-701F-4BAD-B81F-A59CDE70D096}">
      <dsp:nvSpPr>
        <dsp:cNvPr id="0" name=""/>
        <dsp:cNvSpPr/>
      </dsp:nvSpPr>
      <dsp:spPr>
        <a:xfrm>
          <a:off x="0" y="1495"/>
          <a:ext cx="2730900" cy="1602987"/>
        </a:xfrm>
        <a:prstGeom prst="roundRect">
          <a:avLst/>
        </a:prstGeom>
        <a:solidFill>
          <a:srgbClr val="D78D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Vanadomolibdofosforik asit kolorimetrik yöntem</a:t>
          </a:r>
          <a:endParaRPr lang="tr-TR" sz="1800" kern="1200" dirty="0">
            <a:solidFill>
              <a:sysClr val="windowText" lastClr="000000"/>
            </a:solidFill>
            <a:latin typeface="Tw Cen MT" panose="020B0602020104020603"/>
            <a:ea typeface="+mn-ea"/>
            <a:cs typeface="+mn-cs"/>
          </a:endParaRPr>
        </a:p>
      </dsp:txBody>
      <dsp:txXfrm>
        <a:off x="78251" y="79746"/>
        <a:ext cx="2574398" cy="1446485"/>
      </dsp:txXfrm>
    </dsp:sp>
    <dsp:sp modelId="{44B9F89A-2F3B-4219-AFFA-BFCD3FEE9CB4}">
      <dsp:nvSpPr>
        <dsp:cNvPr id="0" name=""/>
        <dsp:cNvSpPr/>
      </dsp:nvSpPr>
      <dsp:spPr>
        <a:xfrm rot="5400000">
          <a:off x="4975211" y="-590282"/>
          <a:ext cx="1858310" cy="6408141"/>
        </a:xfrm>
        <a:prstGeom prst="round2SameRect">
          <a:avLst/>
        </a:prstGeom>
        <a:solidFill>
          <a:srgbClr val="D78D38">
            <a:tint val="40000"/>
            <a:alpha val="90000"/>
            <a:hueOff val="9977034"/>
            <a:satOff val="-10076"/>
            <a:lumOff val="-862"/>
            <a:alphaOff val="0"/>
          </a:srgbClr>
        </a:solidFill>
        <a:ln w="15875" cap="flat" cmpd="sng" algn="ctr">
          <a:solidFill>
            <a:srgbClr val="D78D38">
              <a:tint val="40000"/>
              <a:alpha val="90000"/>
              <a:hueOff val="9977034"/>
              <a:satOff val="-10076"/>
              <a:lumOff val="-862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Fosfat iyonları amonyum molibdat ile amonyum fosfo molibdat oluşturur. Bu bileşiğin kalay(II) klorür ile indirgenmesiyle molibden mavisi kompleksi oluşur. Oluşan bu kompleksin renk şiddeti ölçülerek kolorimetrik olarak konsantrasyon bulunur.</a:t>
          </a:r>
          <a:endParaRPr lang="tr-TR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 rot="-5400000">
        <a:off x="2700296" y="1775348"/>
        <a:ext cx="6317426" cy="1676880"/>
      </dsp:txXfrm>
    </dsp:sp>
    <dsp:sp modelId="{4E4F8CDF-9643-4F3D-AA93-3F09D9F320B4}">
      <dsp:nvSpPr>
        <dsp:cNvPr id="0" name=""/>
        <dsp:cNvSpPr/>
      </dsp:nvSpPr>
      <dsp:spPr>
        <a:xfrm>
          <a:off x="66" y="1812294"/>
          <a:ext cx="2700230" cy="1602987"/>
        </a:xfrm>
        <a:prstGeom prst="roundRect">
          <a:avLst/>
        </a:prstGeom>
        <a:solidFill>
          <a:srgbClr val="D78D38">
            <a:hueOff val="9574368"/>
            <a:satOff val="-8565"/>
            <a:lumOff val="-2157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Kalayklorür yöntemi </a:t>
          </a:r>
          <a:endParaRPr lang="tr-TR" sz="1800" kern="1200" dirty="0">
            <a:solidFill>
              <a:sysClr val="windowText" lastClr="000000"/>
            </a:solidFill>
            <a:latin typeface="Tw Cen MT" panose="020B0602020104020603"/>
            <a:ea typeface="+mn-ea"/>
            <a:cs typeface="+mn-cs"/>
          </a:endParaRPr>
        </a:p>
      </dsp:txBody>
      <dsp:txXfrm>
        <a:off x="78317" y="1890545"/>
        <a:ext cx="2543728" cy="1446485"/>
      </dsp:txXfrm>
    </dsp:sp>
    <dsp:sp modelId="{D48AC8CD-AB0A-41FD-A0B8-7990066C92CD}">
      <dsp:nvSpPr>
        <dsp:cNvPr id="0" name=""/>
        <dsp:cNvSpPr/>
      </dsp:nvSpPr>
      <dsp:spPr>
        <a:xfrm rot="5400000">
          <a:off x="5161658" y="1220515"/>
          <a:ext cx="1485417" cy="6408141"/>
        </a:xfrm>
        <a:prstGeom prst="round2SameRect">
          <a:avLst/>
        </a:prstGeom>
        <a:solidFill>
          <a:srgbClr val="D78D38">
            <a:tint val="40000"/>
            <a:alpha val="90000"/>
            <a:hueOff val="19954069"/>
            <a:satOff val="-20152"/>
            <a:lumOff val="-1724"/>
            <a:alphaOff val="0"/>
          </a:srgbClr>
        </a:solidFill>
        <a:ln w="15875" cap="flat" cmpd="sng" algn="ctr">
          <a:solidFill>
            <a:srgbClr val="D78D38">
              <a:tint val="40000"/>
              <a:alpha val="90000"/>
              <a:hueOff val="19954069"/>
              <a:satOff val="-20152"/>
              <a:lumOff val="-1724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Amonyum molibdat ve potasyum antimuan asidik ortamda orto-fosfatlarla reaksiyona girer ve molibden mavisi rengi askorbik asit tarafından azaltılır.</a:t>
          </a:r>
          <a:endParaRPr lang="tr-TR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30g/L’ye kadar düşük fosfat konsantrasyonlarında kullanılır.</a:t>
          </a:r>
          <a:endParaRPr lang="tr-TR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 rot="-5400000">
        <a:off x="2700296" y="3754389"/>
        <a:ext cx="6335629" cy="1340393"/>
      </dsp:txXfrm>
    </dsp:sp>
    <dsp:sp modelId="{334F9D54-D5AD-42A2-9084-D245C74C75D4}">
      <dsp:nvSpPr>
        <dsp:cNvPr id="0" name=""/>
        <dsp:cNvSpPr/>
      </dsp:nvSpPr>
      <dsp:spPr>
        <a:xfrm>
          <a:off x="66" y="3623092"/>
          <a:ext cx="2700230" cy="1602987"/>
        </a:xfrm>
        <a:prstGeom prst="roundRect">
          <a:avLst/>
        </a:prstGeom>
        <a:solidFill>
          <a:srgbClr val="D78D38">
            <a:hueOff val="19148736"/>
            <a:satOff val="-17131"/>
            <a:lumOff val="-4314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Askorbik asit yöntemi</a:t>
          </a:r>
          <a:endParaRPr lang="tr-TR" sz="1800" kern="1200" dirty="0">
            <a:solidFill>
              <a:sysClr val="windowText" lastClr="000000"/>
            </a:solidFill>
            <a:latin typeface="Tw Cen MT" panose="020B0602020104020603"/>
            <a:ea typeface="+mn-ea"/>
            <a:cs typeface="+mn-cs"/>
          </a:endParaRPr>
        </a:p>
      </dsp:txBody>
      <dsp:txXfrm>
        <a:off x="78317" y="3701343"/>
        <a:ext cx="2543728" cy="14464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09.02.2020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Çevre Mühendisliği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Mühendislik Fakültesi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Çevre Kimyası Laboratuvar II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Prof.Dr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Gülfem BAKAN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395536" y="260648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/>
              <a:t>KOLORİMETRİK FOSFAT ANALİZİ</a:t>
            </a:r>
            <a:endParaRPr lang="tr-TR" sz="28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395536" y="3429000"/>
            <a:ext cx="8748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/>
              <a:t>3</a:t>
            </a:r>
            <a:r>
              <a:rPr lang="tr-TR" sz="2800" dirty="0" smtClean="0"/>
              <a:t>. </a:t>
            </a:r>
            <a:r>
              <a:rPr lang="tr-TR" sz="2800" dirty="0" smtClean="0"/>
              <a:t>Hafta</a:t>
            </a:r>
            <a:endParaRPr lang="tr-TR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tr-TR" dirty="0" smtClean="0">
              <a:latin typeface="Calibri" panose="020F0502020204030204" pitchFamily="34" charset="0"/>
            </a:endParaRPr>
          </a:p>
          <a:p>
            <a:pPr algn="just"/>
            <a:endParaRPr lang="tr-TR" dirty="0">
              <a:latin typeface="Calibri" panose="020F0502020204030204" pitchFamily="34" charset="0"/>
            </a:endParaRPr>
          </a:p>
          <a:p>
            <a:pPr algn="just"/>
            <a:endParaRPr lang="tr-TR" dirty="0">
              <a:latin typeface="Calibri" panose="020F0502020204030204" pitchFamily="34" charset="0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0" y="116632"/>
            <a:ext cx="914400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DENEY </a:t>
            </a:r>
            <a:r>
              <a:rPr lang="tr-TR" dirty="0" smtClean="0"/>
              <a:t>AMACI</a:t>
            </a:r>
          </a:p>
          <a:p>
            <a:endParaRPr lang="tr-TR" dirty="0"/>
          </a:p>
          <a:p>
            <a:r>
              <a:rPr lang="tr-TR" dirty="0"/>
              <a:t>1. Optimum dalga boyunun seçimine göre uygun yöntemi gösterme</a:t>
            </a:r>
          </a:p>
          <a:p>
            <a:r>
              <a:rPr lang="tr-TR" dirty="0"/>
              <a:t>2. </a:t>
            </a:r>
            <a:r>
              <a:rPr lang="tr-TR" dirty="0" err="1"/>
              <a:t>Kolorimetrik</a:t>
            </a:r>
            <a:r>
              <a:rPr lang="tr-TR" dirty="0"/>
              <a:t> analizlerin genel prensiplerinin gösterilmesi</a:t>
            </a:r>
          </a:p>
          <a:p>
            <a:r>
              <a:rPr lang="tr-TR" dirty="0"/>
              <a:t>3. Sudaki fosfat konsantrasyonunun tayini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0" y="116632"/>
            <a:ext cx="91440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85800" algn="just">
              <a:lnSpc>
                <a:spcPct val="120000"/>
              </a:lnSpc>
              <a:spcAft>
                <a:spcPts val="0"/>
              </a:spcAft>
            </a:pPr>
            <a:endParaRPr lang="tr-TR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indent="685800" algn="just">
              <a:lnSpc>
                <a:spcPct val="120000"/>
              </a:lnSpc>
              <a:spcAft>
                <a:spcPts val="0"/>
              </a:spcAft>
            </a:pPr>
            <a:endParaRPr lang="tr-TR" dirty="0" smtClean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indent="685800" algn="just">
              <a:lnSpc>
                <a:spcPct val="120000"/>
              </a:lnSpc>
              <a:spcAft>
                <a:spcPts val="0"/>
              </a:spcAft>
            </a:pPr>
            <a:endParaRPr lang="tr-TR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indent="685800" algn="just">
              <a:lnSpc>
                <a:spcPct val="120000"/>
              </a:lnSpc>
              <a:spcAft>
                <a:spcPts val="0"/>
              </a:spcAft>
            </a:pPr>
            <a:endParaRPr lang="tr-TR" dirty="0" smtClean="0"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0" y="116632"/>
            <a:ext cx="9144000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TEORİ</a:t>
            </a:r>
          </a:p>
          <a:p>
            <a:endParaRPr lang="tr-TR" b="1" dirty="0"/>
          </a:p>
          <a:p>
            <a:r>
              <a:rPr lang="tr-TR" dirty="0"/>
              <a:t>Fosfor (P), genelde kirli sularda </a:t>
            </a:r>
            <a:r>
              <a:rPr lang="tr-TR" dirty="0" err="1"/>
              <a:t>ortofosfat</a:t>
            </a:r>
            <a:r>
              <a:rPr lang="tr-TR" dirty="0"/>
              <a:t> ve </a:t>
            </a:r>
            <a:r>
              <a:rPr lang="tr-TR" dirty="0" err="1"/>
              <a:t>polifosfat</a:t>
            </a:r>
            <a:r>
              <a:rPr lang="tr-TR" dirty="0"/>
              <a:t> halinde bulunur. </a:t>
            </a:r>
          </a:p>
          <a:p>
            <a:r>
              <a:rPr lang="tr-TR" dirty="0"/>
              <a:t>Fosfat kimyada bir köktür. Simgesi PO</a:t>
            </a:r>
            <a:r>
              <a:rPr lang="tr-TR" baseline="-25000" dirty="0"/>
              <a:t>4</a:t>
            </a:r>
            <a:r>
              <a:rPr lang="tr-TR" baseline="30000" dirty="0"/>
              <a:t>-3</a:t>
            </a:r>
            <a:r>
              <a:rPr lang="tr-TR" dirty="0"/>
              <a:t>  şeklindedir. </a:t>
            </a:r>
          </a:p>
          <a:p>
            <a:r>
              <a:rPr lang="tr-TR" dirty="0" err="1"/>
              <a:t>Anyonik</a:t>
            </a:r>
            <a:r>
              <a:rPr lang="tr-TR" dirty="0"/>
              <a:t> yapıdadır. </a:t>
            </a:r>
          </a:p>
          <a:p>
            <a:r>
              <a:rPr lang="tr-TR" dirty="0"/>
              <a:t>Fosforik asidi oluşturan katyon köküdür. </a:t>
            </a:r>
          </a:p>
          <a:p>
            <a:r>
              <a:rPr lang="tr-TR" dirty="0"/>
              <a:t>Simgesinde görüldüğü üzere 3 (eksi) yük taşır. 1 fosfor, 4 oksijen atomundan oluşur.</a:t>
            </a:r>
          </a:p>
          <a:p>
            <a:endParaRPr lang="tr-TR" b="1" dirty="0" smtClean="0"/>
          </a:p>
          <a:p>
            <a:endParaRPr lang="tr-TR" b="1" dirty="0" smtClean="0"/>
          </a:p>
          <a:p>
            <a:endParaRPr lang="tr-TR" b="1" dirty="0"/>
          </a:p>
          <a:p>
            <a:endParaRPr lang="tr-TR" b="1" dirty="0" smtClean="0"/>
          </a:p>
          <a:p>
            <a:endParaRPr lang="tr-TR" b="1" dirty="0"/>
          </a:p>
          <a:p>
            <a:endParaRPr lang="tr-TR" b="1" dirty="0" smtClean="0"/>
          </a:p>
          <a:p>
            <a:endParaRPr lang="tr-TR" b="1" dirty="0"/>
          </a:p>
          <a:p>
            <a:endParaRPr lang="tr-TR" b="1" dirty="0" smtClean="0"/>
          </a:p>
          <a:p>
            <a:endParaRPr lang="tr-TR" b="1" dirty="0"/>
          </a:p>
          <a:p>
            <a:r>
              <a:rPr lang="tr-TR" dirty="0"/>
              <a:t>Şekil1: Katı halde fosfat </a:t>
            </a:r>
            <a:r>
              <a:rPr lang="tr-TR" dirty="0" smtClean="0"/>
              <a:t>formu                                </a:t>
            </a:r>
            <a:r>
              <a:rPr lang="tr-TR" dirty="0"/>
              <a:t>Şekil2: Fosfat bağ yapısı</a:t>
            </a:r>
          </a:p>
          <a:p>
            <a:endParaRPr lang="tr-TR" dirty="0" smtClean="0"/>
          </a:p>
          <a:p>
            <a:endParaRPr lang="tr-TR" dirty="0"/>
          </a:p>
          <a:p>
            <a:endParaRPr lang="tr-TR" b="1" dirty="0" smtClean="0"/>
          </a:p>
          <a:p>
            <a:endParaRPr lang="tr-TR" b="1" dirty="0"/>
          </a:p>
          <a:p>
            <a:endParaRPr lang="tr-TR" b="1" dirty="0" smtClean="0"/>
          </a:p>
          <a:p>
            <a:endParaRPr lang="tr-TR" b="1" dirty="0"/>
          </a:p>
          <a:p>
            <a:endParaRPr lang="tr-TR" b="1" dirty="0" smtClean="0"/>
          </a:p>
          <a:p>
            <a:endParaRPr lang="tr-TR" b="1" dirty="0"/>
          </a:p>
          <a:p>
            <a:endParaRPr lang="tr-TR" b="1" dirty="0" smtClean="0"/>
          </a:p>
          <a:p>
            <a:endParaRPr lang="tr-TR" b="1" dirty="0"/>
          </a:p>
          <a:p>
            <a:endParaRPr lang="tr-TR" b="1" dirty="0" smtClean="0"/>
          </a:p>
          <a:p>
            <a:endParaRPr lang="tr-TR" b="1" dirty="0"/>
          </a:p>
          <a:p>
            <a:endParaRPr lang="tr-TR" b="1" dirty="0" smtClean="0"/>
          </a:p>
          <a:p>
            <a:endParaRPr lang="tr-TR" b="1" dirty="0"/>
          </a:p>
          <a:p>
            <a:endParaRPr lang="tr-TR" dirty="0"/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36912"/>
            <a:ext cx="2369617" cy="1762362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636912"/>
            <a:ext cx="1495634" cy="17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78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0" y="116632"/>
            <a:ext cx="9144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b="1" u="sng" dirty="0">
              <a:latin typeface="Calibri" panose="020F0502020204030204" pitchFamily="34" charset="0"/>
            </a:endParaRPr>
          </a:p>
          <a:p>
            <a:endParaRPr lang="tr-TR" b="1" u="sng" dirty="0" smtClean="0">
              <a:latin typeface="Calibri" panose="020F0502020204030204" pitchFamily="34" charset="0"/>
            </a:endParaRPr>
          </a:p>
          <a:p>
            <a:endParaRPr lang="tr-TR" b="1" u="sng" dirty="0">
              <a:latin typeface="Calibri" panose="020F0502020204030204" pitchFamily="34" charset="0"/>
            </a:endParaRPr>
          </a:p>
          <a:p>
            <a:endParaRPr lang="tr-TR" b="1" u="sng" dirty="0" smtClean="0">
              <a:latin typeface="Calibri" panose="020F0502020204030204" pitchFamily="34" charset="0"/>
            </a:endParaRPr>
          </a:p>
          <a:p>
            <a:endParaRPr lang="tr-TR" b="1" u="sng" dirty="0">
              <a:latin typeface="Calibri" panose="020F0502020204030204" pitchFamily="34" charset="0"/>
            </a:endParaRPr>
          </a:p>
          <a:p>
            <a:endParaRPr lang="tr-TR" b="1" u="sng" dirty="0" smtClean="0">
              <a:latin typeface="Calibri" panose="020F0502020204030204" pitchFamily="34" charset="0"/>
            </a:endParaRPr>
          </a:p>
          <a:p>
            <a:endParaRPr lang="tr-TR" b="1" u="sng" dirty="0">
              <a:latin typeface="Calibri" panose="020F0502020204030204" pitchFamily="34" charset="0"/>
            </a:endParaRPr>
          </a:p>
          <a:p>
            <a:endParaRPr lang="tr-TR" b="1" u="sng" dirty="0" smtClean="0">
              <a:latin typeface="Calibri" panose="020F0502020204030204" pitchFamily="34" charset="0"/>
            </a:endParaRPr>
          </a:p>
          <a:p>
            <a:endParaRPr lang="tr-TR" b="1" u="sng" dirty="0">
              <a:latin typeface="Calibri" panose="020F0502020204030204" pitchFamily="34" charset="0"/>
            </a:endParaRPr>
          </a:p>
          <a:p>
            <a:endParaRPr lang="tr-TR" b="1" u="sng" dirty="0" smtClean="0">
              <a:latin typeface="Calibri" panose="020F0502020204030204" pitchFamily="34" charset="0"/>
            </a:endParaRPr>
          </a:p>
          <a:p>
            <a:endParaRPr lang="tr-TR" b="1" u="sng" dirty="0">
              <a:latin typeface="Calibri" panose="020F0502020204030204" pitchFamily="34" charset="0"/>
            </a:endParaRPr>
          </a:p>
          <a:p>
            <a:endParaRPr lang="tr-TR" b="1" u="sng" dirty="0" smtClean="0">
              <a:latin typeface="Calibri" panose="020F0502020204030204" pitchFamily="34" charset="0"/>
            </a:endParaRPr>
          </a:p>
          <a:p>
            <a:endParaRPr lang="tr-TR" b="1" u="sng" dirty="0">
              <a:latin typeface="Calibri" panose="020F0502020204030204" pitchFamily="34" charset="0"/>
            </a:endParaRPr>
          </a:p>
          <a:p>
            <a:endParaRPr lang="tr-TR" b="1" u="sng" dirty="0" smtClean="0">
              <a:latin typeface="Calibri" panose="020F0502020204030204" pitchFamily="34" charset="0"/>
            </a:endParaRPr>
          </a:p>
          <a:p>
            <a:endParaRPr lang="tr-TR" b="1" u="sng" dirty="0">
              <a:latin typeface="Calibri" panose="020F0502020204030204" pitchFamily="34" charset="0"/>
            </a:endParaRPr>
          </a:p>
          <a:p>
            <a:endParaRPr lang="tr-TR" b="1" u="sng" dirty="0" smtClean="0">
              <a:latin typeface="Calibri" panose="020F0502020204030204" pitchFamily="34" charset="0"/>
            </a:endParaRPr>
          </a:p>
          <a:p>
            <a:endParaRPr lang="tr-TR" b="1" u="sng" dirty="0">
              <a:latin typeface="Calibri" panose="020F0502020204030204" pitchFamily="34" charset="0"/>
            </a:endParaRPr>
          </a:p>
          <a:p>
            <a:endParaRPr lang="tr-TR" b="1" u="sng" dirty="0" smtClean="0">
              <a:latin typeface="Calibri" panose="020F0502020204030204" pitchFamily="34" charset="0"/>
            </a:endParaRPr>
          </a:p>
          <a:p>
            <a:endParaRPr lang="tr-TR" b="1" u="sng" dirty="0">
              <a:latin typeface="Calibri" panose="020F0502020204030204" pitchFamily="34" charset="0"/>
            </a:endParaRPr>
          </a:p>
          <a:p>
            <a:endParaRPr lang="tr-TR" b="1" u="sng" dirty="0" smtClean="0">
              <a:latin typeface="Calibri" panose="020F0502020204030204" pitchFamily="34" charset="0"/>
            </a:endParaRPr>
          </a:p>
          <a:p>
            <a:endParaRPr lang="tr-TR" b="1" u="sng" dirty="0">
              <a:latin typeface="Calibri" panose="020F0502020204030204" pitchFamily="34" charset="0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0" y="116632"/>
            <a:ext cx="9144000" cy="9879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dirty="0"/>
              <a:t>Çevre mühendisliği açısından özellikle anorganik fosfat bileşikleri veya bunların </a:t>
            </a:r>
            <a:r>
              <a:rPr lang="tr-TR" dirty="0" err="1"/>
              <a:t>dehidre</a:t>
            </a:r>
            <a:r>
              <a:rPr lang="tr-TR" dirty="0"/>
              <a:t> olmuş </a:t>
            </a:r>
            <a:r>
              <a:rPr lang="tr-TR" dirty="0" err="1"/>
              <a:t>şekillleri</a:t>
            </a:r>
            <a:r>
              <a:rPr lang="tr-TR" dirty="0"/>
              <a:t> olan </a:t>
            </a:r>
            <a:r>
              <a:rPr lang="tr-TR" dirty="0" err="1"/>
              <a:t>polifosfatlar</a:t>
            </a:r>
            <a:r>
              <a:rPr lang="tr-TR" dirty="0"/>
              <a:t> önemlidir.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Tüm </a:t>
            </a:r>
            <a:r>
              <a:rPr lang="tr-TR" dirty="0" err="1"/>
              <a:t>polifosfatlar</a:t>
            </a:r>
            <a:r>
              <a:rPr lang="tr-TR" dirty="0"/>
              <a:t> sulu çözeltilerde göreceli olarak hidroliz (su ile kimyasal bağın parçalanması) olup, </a:t>
            </a:r>
            <a:r>
              <a:rPr lang="tr-TR" dirty="0" err="1"/>
              <a:t>ortofosfata</a:t>
            </a:r>
            <a:r>
              <a:rPr lang="tr-TR" dirty="0"/>
              <a:t> dönüşürler.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Bu </a:t>
            </a:r>
            <a:r>
              <a:rPr lang="tr-TR" dirty="0"/>
              <a:t>dönüşümün hızı sıcaklık ve </a:t>
            </a:r>
            <a:r>
              <a:rPr lang="tr-TR" dirty="0" err="1"/>
              <a:t>pH</a:t>
            </a:r>
            <a:r>
              <a:rPr lang="tr-TR" dirty="0"/>
              <a:t> değerine bağlıdır. </a:t>
            </a:r>
          </a:p>
          <a:p>
            <a:pPr algn="just"/>
            <a:r>
              <a:rPr lang="tr-TR" dirty="0"/>
              <a:t>Sıcaklık kaynama noktasına yaklaştıkça ve çözeltinin </a:t>
            </a:r>
            <a:r>
              <a:rPr lang="tr-TR" dirty="0" err="1"/>
              <a:t>pH’ı</a:t>
            </a:r>
            <a:r>
              <a:rPr lang="tr-TR" dirty="0"/>
              <a:t> düşürülerek dönüşüm hızlanır</a:t>
            </a:r>
            <a:r>
              <a:rPr lang="tr-TR" dirty="0" smtClean="0"/>
              <a:t>.</a:t>
            </a:r>
          </a:p>
          <a:p>
            <a:pPr algn="just"/>
            <a:endParaRPr lang="tr-TR" dirty="0"/>
          </a:p>
          <a:p>
            <a:r>
              <a:rPr lang="tr-TR" dirty="0"/>
              <a:t>Çevre mühendisliği uygulamalarında </a:t>
            </a:r>
          </a:p>
          <a:p>
            <a:pPr lvl="1"/>
            <a:r>
              <a:rPr lang="tr-TR" sz="2000" dirty="0" err="1"/>
              <a:t>Orto</a:t>
            </a:r>
            <a:endParaRPr lang="tr-TR" sz="2000" dirty="0"/>
          </a:p>
          <a:p>
            <a:pPr lvl="1"/>
            <a:r>
              <a:rPr lang="tr-TR" sz="2000" dirty="0" err="1"/>
              <a:t>Poli</a:t>
            </a:r>
            <a:endParaRPr lang="tr-TR" sz="2000" dirty="0"/>
          </a:p>
          <a:p>
            <a:pPr lvl="1"/>
            <a:r>
              <a:rPr lang="tr-TR" sz="2000" dirty="0"/>
              <a:t>Organik formdaki fosfor türleri bilinmesi gereklidir.</a:t>
            </a:r>
          </a:p>
          <a:p>
            <a:endParaRPr lang="tr-TR" dirty="0" smtClean="0"/>
          </a:p>
          <a:p>
            <a:r>
              <a:rPr lang="tr-TR" dirty="0" err="1" smtClean="0"/>
              <a:t>Ortofosfat</a:t>
            </a:r>
            <a:r>
              <a:rPr lang="tr-TR" dirty="0" smtClean="0"/>
              <a:t> </a:t>
            </a:r>
            <a:r>
              <a:rPr lang="tr-TR" dirty="0"/>
              <a:t>analizlerinde, </a:t>
            </a:r>
            <a:r>
              <a:rPr lang="tr-TR" dirty="0" err="1"/>
              <a:t>polifosfatların</a:t>
            </a:r>
            <a:r>
              <a:rPr lang="tr-TR" dirty="0"/>
              <a:t> analiz üzerindeki girişimleri önemsizdir, </a:t>
            </a:r>
            <a:r>
              <a:rPr lang="tr-TR" dirty="0" err="1"/>
              <a:t>ortofosfatlar</a:t>
            </a:r>
            <a:r>
              <a:rPr lang="tr-TR" dirty="0"/>
              <a:t> yeterli derecede bir hassasiyetle ölçülebilmektedir. </a:t>
            </a:r>
          </a:p>
          <a:p>
            <a:endParaRPr lang="tr-TR" smtClean="0"/>
          </a:p>
          <a:p>
            <a:r>
              <a:rPr lang="tr-TR" smtClean="0"/>
              <a:t>Poli</a:t>
            </a:r>
            <a:r>
              <a:rPr lang="tr-TR" dirty="0" smtClean="0"/>
              <a:t> </a:t>
            </a:r>
            <a:r>
              <a:rPr lang="tr-TR" dirty="0"/>
              <a:t>ve organik formdaki fosfor türleri ise toplam fosfor analizlerinde </a:t>
            </a:r>
            <a:r>
              <a:rPr lang="tr-TR" dirty="0" err="1"/>
              <a:t>ortofosfat</a:t>
            </a:r>
            <a:r>
              <a:rPr lang="tr-TR" dirty="0"/>
              <a:t> formuna dönüştürülür.</a:t>
            </a:r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/>
          </a:p>
          <a:p>
            <a:pPr algn="just"/>
            <a:endParaRPr lang="tr-TR" dirty="0" smtClean="0"/>
          </a:p>
          <a:p>
            <a:pPr algn="just"/>
            <a:endParaRPr lang="tr-TR" dirty="0"/>
          </a:p>
          <a:p>
            <a:pPr algn="just"/>
            <a:endParaRPr lang="tr-TR" dirty="0" smtClean="0"/>
          </a:p>
          <a:p>
            <a:pPr algn="just"/>
            <a:endParaRPr lang="tr-TR" dirty="0"/>
          </a:p>
          <a:p>
            <a:pPr algn="just"/>
            <a:endParaRPr lang="tr-TR" dirty="0" smtClean="0"/>
          </a:p>
          <a:p>
            <a:pPr algn="just"/>
            <a:endParaRPr lang="tr-TR" dirty="0"/>
          </a:p>
          <a:p>
            <a:pPr algn="just"/>
            <a:endParaRPr lang="tr-TR" dirty="0" smtClean="0"/>
          </a:p>
          <a:p>
            <a:pPr algn="just"/>
            <a:endParaRPr lang="tr-TR" dirty="0"/>
          </a:p>
          <a:p>
            <a:pPr algn="just"/>
            <a:endParaRPr lang="tr-TR" dirty="0" smtClean="0"/>
          </a:p>
          <a:p>
            <a:pPr algn="just"/>
            <a:endParaRPr lang="tr-TR" dirty="0"/>
          </a:p>
          <a:p>
            <a:pPr algn="just"/>
            <a:endParaRPr lang="tr-TR" dirty="0" smtClean="0"/>
          </a:p>
          <a:p>
            <a:pPr algn="just"/>
            <a:endParaRPr lang="tr-TR" dirty="0"/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76943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0" y="0"/>
            <a:ext cx="9144000" cy="12003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dirty="0" err="1"/>
              <a:t>Ortofosfat</a:t>
            </a:r>
            <a:r>
              <a:rPr lang="tr-TR" dirty="0"/>
              <a:t> Formu Tayin </a:t>
            </a:r>
            <a:r>
              <a:rPr lang="tr-TR" dirty="0" smtClean="0"/>
              <a:t>Yöntemleri</a:t>
            </a:r>
          </a:p>
          <a:p>
            <a:pPr algn="just"/>
            <a:endParaRPr lang="tr-TR" dirty="0">
              <a:latin typeface="Calibri" panose="020F0502020204030204" pitchFamily="34" charset="0"/>
            </a:endParaRPr>
          </a:p>
          <a:p>
            <a:pPr algn="just"/>
            <a:r>
              <a:rPr lang="tr-TR" b="1" dirty="0" err="1">
                <a:solidFill>
                  <a:schemeClr val="accent5">
                    <a:lumMod val="50000"/>
                  </a:schemeClr>
                </a:solidFill>
              </a:rPr>
              <a:t>Gravimetrik</a:t>
            </a:r>
            <a:r>
              <a:rPr lang="tr-TR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Metot</a:t>
            </a:r>
            <a:endParaRPr lang="tr-TR" dirty="0" smtClean="0">
              <a:latin typeface="Calibri" panose="020F0502020204030204" pitchFamily="34" charset="0"/>
            </a:endParaRPr>
          </a:p>
          <a:p>
            <a:pPr lvl="0"/>
            <a:r>
              <a:rPr lang="tr-TR" dirty="0"/>
              <a:t>Suda çok yüksek fosfat miktarı </a:t>
            </a:r>
            <a:r>
              <a:rPr lang="tr-TR" dirty="0" smtClean="0"/>
              <a:t>     </a:t>
            </a:r>
          </a:p>
          <a:p>
            <a:pPr lvl="0"/>
            <a:r>
              <a:rPr lang="tr-TR" dirty="0" smtClean="0"/>
              <a:t>bekleniyorsa </a:t>
            </a:r>
            <a:r>
              <a:rPr lang="tr-TR" dirty="0"/>
              <a:t>kullanılır.</a:t>
            </a:r>
          </a:p>
          <a:p>
            <a:pPr lvl="0"/>
            <a:endParaRPr lang="tr-TR" dirty="0"/>
          </a:p>
          <a:p>
            <a:pPr lvl="0"/>
            <a:r>
              <a:rPr lang="tr-TR" dirty="0"/>
              <a:t>Böyle yüksek konsantrasyonlu </a:t>
            </a:r>
            <a:endParaRPr lang="tr-TR" dirty="0" smtClean="0"/>
          </a:p>
          <a:p>
            <a:pPr lvl="0"/>
            <a:r>
              <a:rPr lang="tr-TR" dirty="0" smtClean="0"/>
              <a:t>durumlara </a:t>
            </a:r>
            <a:r>
              <a:rPr lang="tr-TR" dirty="0"/>
              <a:t>sıkça karşılaşılmaz.</a:t>
            </a:r>
          </a:p>
          <a:p>
            <a:pPr algn="just"/>
            <a:endParaRPr lang="tr-TR" dirty="0" smtClean="0">
              <a:latin typeface="Calibri" panose="020F0502020204030204" pitchFamily="34" charset="0"/>
            </a:endParaRPr>
          </a:p>
          <a:p>
            <a:pPr algn="just"/>
            <a:r>
              <a:rPr lang="tr-TR" b="1" dirty="0">
                <a:solidFill>
                  <a:schemeClr val="accent5">
                    <a:lumMod val="50000"/>
                  </a:schemeClr>
                </a:solidFill>
              </a:rPr>
              <a:t>Volümerik Metot</a:t>
            </a:r>
          </a:p>
          <a:p>
            <a:pPr algn="just"/>
            <a:endParaRPr lang="tr-TR" dirty="0" smtClean="0">
              <a:latin typeface="Calibri" panose="020F0502020204030204" pitchFamily="34" charset="0"/>
            </a:endParaRPr>
          </a:p>
          <a:p>
            <a:pPr lvl="0"/>
            <a:r>
              <a:rPr lang="tr-TR" dirty="0"/>
              <a:t>Fosfat konsantrasyonunun </a:t>
            </a:r>
            <a:endParaRPr lang="tr-TR" dirty="0" smtClean="0"/>
          </a:p>
          <a:p>
            <a:pPr lvl="0"/>
            <a:r>
              <a:rPr lang="tr-TR" dirty="0" smtClean="0"/>
              <a:t>50mg/L’yi </a:t>
            </a:r>
            <a:r>
              <a:rPr lang="tr-TR" dirty="0"/>
              <a:t>aştığı durumlarda kullanılır.</a:t>
            </a:r>
          </a:p>
          <a:p>
            <a:pPr lvl="0"/>
            <a:endParaRPr lang="tr-TR" dirty="0"/>
          </a:p>
          <a:p>
            <a:pPr lvl="0"/>
            <a:r>
              <a:rPr lang="tr-TR" dirty="0"/>
              <a:t>Çökelek oluşturma, çökeleğin süzülmesi, </a:t>
            </a:r>
            <a:endParaRPr lang="tr-TR" dirty="0" smtClean="0"/>
          </a:p>
          <a:p>
            <a:pPr lvl="0"/>
            <a:r>
              <a:rPr lang="tr-TR" dirty="0" smtClean="0"/>
              <a:t>sulandırılması </a:t>
            </a:r>
            <a:r>
              <a:rPr lang="tr-TR" dirty="0"/>
              <a:t>ve </a:t>
            </a:r>
            <a:r>
              <a:rPr lang="tr-TR" dirty="0" err="1"/>
              <a:t>titrasyonu</a:t>
            </a:r>
            <a:r>
              <a:rPr lang="tr-TR" dirty="0"/>
              <a:t> ile yapılır. </a:t>
            </a:r>
          </a:p>
          <a:p>
            <a:pPr algn="just"/>
            <a:endParaRPr lang="tr-TR" dirty="0">
              <a:latin typeface="Calibri" panose="020F0502020204030204" pitchFamily="34" charset="0"/>
            </a:endParaRPr>
          </a:p>
          <a:p>
            <a:pPr lvl="0" algn="just"/>
            <a:r>
              <a:rPr lang="tr-TR" b="1" dirty="0" err="1">
                <a:solidFill>
                  <a:schemeClr val="accent5">
                    <a:lumMod val="50000"/>
                  </a:schemeClr>
                </a:solidFill>
              </a:rPr>
              <a:t>Kolorimetrik</a:t>
            </a:r>
            <a:r>
              <a:rPr lang="tr-TR" b="1" dirty="0">
                <a:solidFill>
                  <a:schemeClr val="accent5">
                    <a:lumMod val="50000"/>
                  </a:schemeClr>
                </a:solidFill>
              </a:rPr>
              <a:t> Metot</a:t>
            </a:r>
          </a:p>
          <a:p>
            <a:pPr lvl="0"/>
            <a:r>
              <a:rPr lang="tr-TR" dirty="0" err="1"/>
              <a:t>Volümetrik</a:t>
            </a:r>
            <a:r>
              <a:rPr lang="tr-TR" dirty="0"/>
              <a:t> yöntemlerin uzun süreli olmasından dolayı </a:t>
            </a:r>
            <a:r>
              <a:rPr lang="tr-TR" dirty="0" err="1"/>
              <a:t>kolorimetrik</a:t>
            </a:r>
            <a:r>
              <a:rPr lang="tr-TR" dirty="0"/>
              <a:t> yöntemler önerilir</a:t>
            </a:r>
            <a:r>
              <a:rPr lang="tr-TR" dirty="0" smtClean="0"/>
              <a:t>.</a:t>
            </a:r>
            <a:endParaRPr lang="tr-TR" dirty="0"/>
          </a:p>
          <a:p>
            <a:pPr lvl="0"/>
            <a:r>
              <a:rPr lang="tr-TR" dirty="0"/>
              <a:t>3 metot kullanılmaktadır;</a:t>
            </a:r>
          </a:p>
          <a:p>
            <a:pPr lvl="0"/>
            <a:r>
              <a:rPr lang="tr-TR" dirty="0"/>
              <a:t>1)</a:t>
            </a:r>
            <a:r>
              <a:rPr lang="tr-TR" dirty="0" err="1"/>
              <a:t>Vanadomolibdofosforik</a:t>
            </a:r>
            <a:r>
              <a:rPr lang="tr-TR" dirty="0"/>
              <a:t> asit </a:t>
            </a:r>
            <a:r>
              <a:rPr lang="tr-TR" dirty="0" err="1"/>
              <a:t>kolorimetrik</a:t>
            </a:r>
            <a:r>
              <a:rPr lang="tr-TR" dirty="0"/>
              <a:t> yöntem</a:t>
            </a:r>
          </a:p>
          <a:p>
            <a:pPr lvl="0"/>
            <a:r>
              <a:rPr lang="tr-TR" dirty="0"/>
              <a:t>2)</a:t>
            </a:r>
            <a:r>
              <a:rPr lang="tr-TR" dirty="0" err="1"/>
              <a:t>Kalayklorür</a:t>
            </a:r>
            <a:r>
              <a:rPr lang="tr-TR" dirty="0"/>
              <a:t> yöntemi </a:t>
            </a:r>
          </a:p>
          <a:p>
            <a:pPr lvl="0"/>
            <a:r>
              <a:rPr lang="tr-TR" dirty="0"/>
              <a:t>3)</a:t>
            </a:r>
            <a:r>
              <a:rPr lang="tr-TR" dirty="0" err="1"/>
              <a:t>Askorbik</a:t>
            </a:r>
            <a:r>
              <a:rPr lang="tr-TR" dirty="0"/>
              <a:t> asit yöntemi</a:t>
            </a:r>
          </a:p>
          <a:p>
            <a:pPr algn="just"/>
            <a:endParaRPr lang="tr-TR" dirty="0" smtClean="0">
              <a:latin typeface="Calibri" panose="020F0502020204030204" pitchFamily="34" charset="0"/>
            </a:endParaRPr>
          </a:p>
          <a:p>
            <a:pPr algn="just"/>
            <a:endParaRPr lang="tr-TR" dirty="0">
              <a:latin typeface="Calibri" panose="020F0502020204030204" pitchFamily="34" charset="0"/>
            </a:endParaRPr>
          </a:p>
          <a:p>
            <a:pPr algn="just"/>
            <a:endParaRPr lang="tr-TR" dirty="0" smtClean="0">
              <a:latin typeface="Calibri" panose="020F0502020204030204" pitchFamily="34" charset="0"/>
            </a:endParaRPr>
          </a:p>
          <a:p>
            <a:pPr algn="just"/>
            <a:endParaRPr lang="tr-TR" dirty="0">
              <a:latin typeface="Calibri" panose="020F0502020204030204" pitchFamily="34" charset="0"/>
            </a:endParaRPr>
          </a:p>
          <a:p>
            <a:pPr algn="just"/>
            <a:endParaRPr lang="tr-TR" dirty="0" smtClean="0">
              <a:latin typeface="Calibri" panose="020F0502020204030204" pitchFamily="34" charset="0"/>
            </a:endParaRPr>
          </a:p>
          <a:p>
            <a:pPr algn="just"/>
            <a:endParaRPr lang="tr-TR" dirty="0">
              <a:latin typeface="Calibri" panose="020F0502020204030204" pitchFamily="34" charset="0"/>
            </a:endParaRPr>
          </a:p>
          <a:p>
            <a:pPr algn="just"/>
            <a:endParaRPr lang="tr-TR" dirty="0" smtClean="0">
              <a:latin typeface="Calibri" panose="020F0502020204030204" pitchFamily="34" charset="0"/>
            </a:endParaRPr>
          </a:p>
          <a:p>
            <a:pPr algn="just"/>
            <a:endParaRPr lang="tr-TR" dirty="0">
              <a:latin typeface="Calibri" panose="020F0502020204030204" pitchFamily="34" charset="0"/>
            </a:endParaRPr>
          </a:p>
          <a:p>
            <a:pPr algn="just"/>
            <a:endParaRPr lang="tr-TR" dirty="0" smtClean="0">
              <a:latin typeface="Calibri" panose="020F0502020204030204" pitchFamily="34" charset="0"/>
            </a:endParaRPr>
          </a:p>
          <a:p>
            <a:pPr algn="just"/>
            <a:endParaRPr lang="tr-TR" dirty="0">
              <a:latin typeface="Calibri" panose="020F0502020204030204" pitchFamily="34" charset="0"/>
            </a:endParaRPr>
          </a:p>
          <a:p>
            <a:pPr algn="just"/>
            <a:endParaRPr lang="tr-TR" dirty="0" smtClean="0">
              <a:latin typeface="Calibri" panose="020F0502020204030204" pitchFamily="34" charset="0"/>
            </a:endParaRPr>
          </a:p>
          <a:p>
            <a:pPr algn="just"/>
            <a:endParaRPr lang="tr-TR" dirty="0">
              <a:latin typeface="Calibri" panose="020F0502020204030204" pitchFamily="34" charset="0"/>
            </a:endParaRPr>
          </a:p>
          <a:p>
            <a:pPr algn="just"/>
            <a:endParaRPr lang="tr-TR" dirty="0" smtClean="0">
              <a:latin typeface="Calibri" panose="020F0502020204030204" pitchFamily="34" charset="0"/>
            </a:endParaRPr>
          </a:p>
          <a:p>
            <a:pPr algn="just"/>
            <a:endParaRPr lang="tr-TR" dirty="0">
              <a:latin typeface="Calibri" panose="020F0502020204030204" pitchFamily="34" charset="0"/>
            </a:endParaRPr>
          </a:p>
          <a:p>
            <a:pPr algn="just"/>
            <a:endParaRPr lang="tr-TR" dirty="0" smtClean="0">
              <a:latin typeface="Calibri" panose="020F0502020204030204" pitchFamily="34" charset="0"/>
            </a:endParaRPr>
          </a:p>
          <a:p>
            <a:pPr algn="just"/>
            <a:endParaRPr lang="tr-TR" dirty="0">
              <a:latin typeface="Calibri" panose="020F0502020204030204" pitchFamily="34" charset="0"/>
            </a:endParaRPr>
          </a:p>
          <a:p>
            <a:pPr algn="just"/>
            <a:endParaRPr lang="tr-TR" dirty="0" smtClean="0">
              <a:latin typeface="Calibri" panose="020F0502020204030204" pitchFamily="34" charset="0"/>
            </a:endParaRPr>
          </a:p>
          <a:p>
            <a:pPr algn="just"/>
            <a:endParaRPr lang="tr-TR" dirty="0">
              <a:latin typeface="Calibri" panose="020F0502020204030204" pitchFamily="34" charset="0"/>
            </a:endParaRPr>
          </a:p>
          <a:p>
            <a:pPr algn="just"/>
            <a:endParaRPr lang="tr-TR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59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3"/>
          <p:cNvGraphicFramePr/>
          <p:nvPr>
            <p:extLst>
              <p:ext uri="{D42A27DB-BD31-4B8C-83A1-F6EECF244321}">
                <p14:modId xmlns:p14="http://schemas.microsoft.com/office/powerpoint/2010/main" val="2596587241"/>
              </p:ext>
            </p:extLst>
          </p:nvPr>
        </p:nvGraphicFramePr>
        <p:xfrm>
          <a:off x="35496" y="865720"/>
          <a:ext cx="9108504" cy="5227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Metin kutusu 9"/>
          <p:cNvSpPr txBox="1"/>
          <p:nvPr/>
        </p:nvSpPr>
        <p:spPr>
          <a:xfrm>
            <a:off x="179512" y="188640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/>
              <a:t>Kolorimetrik</a:t>
            </a:r>
            <a:r>
              <a:rPr lang="tr-TR" b="1" dirty="0"/>
              <a:t> </a:t>
            </a:r>
            <a:r>
              <a:rPr lang="tr-TR" b="1" dirty="0" err="1"/>
              <a:t>MetotLAR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835681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0" y="0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dirty="0" smtClean="0">
                <a:latin typeface="Calibri" panose="020F0502020204030204" pitchFamily="34" charset="0"/>
              </a:rPr>
              <a:t>                                                                            </a:t>
            </a:r>
            <a:endParaRPr lang="tr-TR" dirty="0">
              <a:latin typeface="Calibri" panose="020F0502020204030204" pitchFamily="34" charset="0"/>
            </a:endParaRPr>
          </a:p>
          <a:p>
            <a:pPr algn="just"/>
            <a:endParaRPr lang="tr-TR" dirty="0" smtClean="0">
              <a:latin typeface="Calibri" panose="020F0502020204030204" pitchFamily="34" charset="0"/>
            </a:endParaRPr>
          </a:p>
          <a:p>
            <a:r>
              <a:rPr lang="tr-TR" dirty="0" smtClean="0">
                <a:latin typeface="Calibri" panose="020F0502020204030204" pitchFamily="34" charset="0"/>
              </a:rPr>
              <a:t>                                                                               </a:t>
            </a:r>
            <a:endParaRPr lang="tr-TR" dirty="0">
              <a:latin typeface="Calibri" panose="020F0502020204030204" pitchFamily="34" charset="0"/>
            </a:endParaRPr>
          </a:p>
          <a:p>
            <a:pPr algn="just"/>
            <a:endParaRPr lang="tr-TR" dirty="0" smtClean="0">
              <a:latin typeface="Calibri" panose="020F0502020204030204" pitchFamily="34" charset="0"/>
            </a:endParaRPr>
          </a:p>
          <a:p>
            <a:pPr algn="just"/>
            <a:endParaRPr lang="tr-TR" dirty="0">
              <a:latin typeface="Calibri" panose="020F0502020204030204" pitchFamily="34" charset="0"/>
            </a:endParaRPr>
          </a:p>
          <a:p>
            <a:pPr algn="just"/>
            <a:endParaRPr lang="tr-TR" dirty="0" smtClean="0">
              <a:latin typeface="Calibri" panose="020F0502020204030204" pitchFamily="34" charset="0"/>
            </a:endParaRPr>
          </a:p>
          <a:p>
            <a:pPr algn="just"/>
            <a:endParaRPr lang="tr-TR" dirty="0">
              <a:latin typeface="Calibri" panose="020F0502020204030204" pitchFamily="34" charset="0"/>
            </a:endParaRPr>
          </a:p>
          <a:p>
            <a:pPr algn="just"/>
            <a:endParaRPr lang="tr-TR" dirty="0" smtClean="0">
              <a:latin typeface="Calibri" panose="020F0502020204030204" pitchFamily="34" charset="0"/>
            </a:endParaRPr>
          </a:p>
          <a:p>
            <a:pPr algn="just"/>
            <a:endParaRPr lang="tr-TR" dirty="0">
              <a:latin typeface="Calibri" panose="020F0502020204030204" pitchFamily="34" charset="0"/>
            </a:endParaRPr>
          </a:p>
          <a:p>
            <a:pPr algn="just"/>
            <a:endParaRPr lang="tr-TR" dirty="0" smtClean="0">
              <a:latin typeface="Calibri" panose="020F0502020204030204" pitchFamily="34" charset="0"/>
            </a:endParaRPr>
          </a:p>
          <a:p>
            <a:pPr algn="just"/>
            <a:endParaRPr lang="tr-TR" dirty="0">
              <a:latin typeface="Calibri" panose="020F0502020204030204" pitchFamily="34" charset="0"/>
            </a:endParaRPr>
          </a:p>
          <a:p>
            <a:pPr algn="just"/>
            <a:endParaRPr lang="tr-TR" dirty="0" smtClean="0">
              <a:latin typeface="Calibri" panose="020F0502020204030204" pitchFamily="34" charset="0"/>
            </a:endParaRPr>
          </a:p>
          <a:p>
            <a:pPr algn="just"/>
            <a:endParaRPr lang="tr-TR" dirty="0">
              <a:latin typeface="Calibri" panose="020F0502020204030204" pitchFamily="34" charset="0"/>
            </a:endParaRPr>
          </a:p>
          <a:p>
            <a:pPr algn="just"/>
            <a:r>
              <a:rPr lang="tr-TR" dirty="0">
                <a:latin typeface="Calibri" panose="020F0502020204030204" pitchFamily="34" charset="0"/>
              </a:rPr>
              <a:t/>
            </a:r>
            <a:br>
              <a:rPr lang="tr-TR" dirty="0">
                <a:latin typeface="Calibri" panose="020F0502020204030204" pitchFamily="34" charset="0"/>
              </a:rPr>
            </a:br>
            <a:r>
              <a:rPr lang="tr-TR" dirty="0">
                <a:latin typeface="Calibri" panose="020F0502020204030204" pitchFamily="34" charset="0"/>
              </a:rPr>
              <a:t/>
            </a:r>
            <a:br>
              <a:rPr lang="tr-TR" dirty="0">
                <a:latin typeface="Calibri" panose="020F0502020204030204" pitchFamily="34" charset="0"/>
              </a:rPr>
            </a:br>
            <a:endParaRPr lang="tr-TR" dirty="0">
              <a:latin typeface="Calibri" panose="020F0502020204030204" pitchFamily="34" charset="0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0" y="0"/>
            <a:ext cx="9144000" cy="923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Neden Fosfat Analizi Yapıyoruz </a:t>
            </a:r>
            <a:r>
              <a:rPr lang="tr-TR" dirty="0" smtClean="0"/>
              <a:t>?</a:t>
            </a:r>
          </a:p>
          <a:p>
            <a:endParaRPr lang="tr-TR" dirty="0"/>
          </a:p>
          <a:p>
            <a:pPr marL="0" indent="0">
              <a:buNone/>
            </a:pPr>
            <a:r>
              <a:rPr lang="tr-TR" dirty="0"/>
              <a:t>İÇME SUYUNDA;</a:t>
            </a:r>
          </a:p>
          <a:p>
            <a:r>
              <a:rPr lang="tr-TR" dirty="0" err="1"/>
              <a:t>Polifosfatlar</a:t>
            </a:r>
            <a:r>
              <a:rPr lang="tr-TR" dirty="0"/>
              <a:t> korozyonu önlemek ve yumuşatma işlemi yapmak için kullanılır.</a:t>
            </a:r>
          </a:p>
          <a:p>
            <a:r>
              <a:rPr lang="tr-TR" dirty="0"/>
              <a:t>Kalsiyum karbonatı çöktürerek ortamdan uzaklaştırılmasını sağlar. </a:t>
            </a:r>
          </a:p>
          <a:p>
            <a:r>
              <a:rPr lang="tr-TR" dirty="0" err="1"/>
              <a:t>Yüzelsel</a:t>
            </a:r>
            <a:r>
              <a:rPr lang="tr-TR" dirty="0"/>
              <a:t> sularda azot ve fosfor miktarı fazla olduğunda alg patlamalarına ve </a:t>
            </a:r>
            <a:r>
              <a:rPr lang="tr-TR" dirty="0" err="1"/>
              <a:t>ötrofikasyona</a:t>
            </a:r>
            <a:r>
              <a:rPr lang="tr-TR" dirty="0"/>
              <a:t> neden olur. </a:t>
            </a:r>
          </a:p>
          <a:p>
            <a:r>
              <a:rPr lang="tr-TR" dirty="0"/>
              <a:t>Anorganik fosfor değeri yaz mevsiminde 0,005-5 mg/L seviyesinde tutulursa, yüzeysel sularda </a:t>
            </a:r>
            <a:r>
              <a:rPr lang="tr-TR" dirty="0" err="1"/>
              <a:t>ötrofikasyon</a:t>
            </a:r>
            <a:r>
              <a:rPr lang="tr-TR" dirty="0"/>
              <a:t> ve alg kaynaklı kirlenmeler meydana gelmez.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777285"/>
            <a:ext cx="2993635" cy="2019867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708920"/>
            <a:ext cx="2993635" cy="258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380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0" y="0"/>
            <a:ext cx="9144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b="1" u="sng" dirty="0" smtClean="0">
              <a:latin typeface="Calibri" panose="020F0502020204030204" pitchFamily="34" charset="0"/>
            </a:endParaRPr>
          </a:p>
          <a:p>
            <a:endParaRPr lang="tr-TR" b="1" u="sng" dirty="0" smtClean="0">
              <a:latin typeface="Calibri" panose="020F0502020204030204" pitchFamily="34" charset="0"/>
            </a:endParaRPr>
          </a:p>
          <a:p>
            <a:endParaRPr lang="tr-TR" b="1" u="sng" dirty="0">
              <a:latin typeface="Calibri" panose="020F0502020204030204" pitchFamily="34" charset="0"/>
            </a:endParaRPr>
          </a:p>
          <a:p>
            <a:endParaRPr lang="tr-TR" b="1" u="sng" dirty="0" smtClean="0">
              <a:latin typeface="Calibri" panose="020F0502020204030204" pitchFamily="34" charset="0"/>
            </a:endParaRPr>
          </a:p>
          <a:p>
            <a:endParaRPr lang="tr-TR" b="1" u="sng" dirty="0">
              <a:latin typeface="Calibri" panose="020F0502020204030204" pitchFamily="34" charset="0"/>
            </a:endParaRPr>
          </a:p>
          <a:p>
            <a:endParaRPr lang="tr-TR" b="1" u="sng" dirty="0" smtClean="0">
              <a:latin typeface="Calibri" panose="020F0502020204030204" pitchFamily="34" charset="0"/>
            </a:endParaRPr>
          </a:p>
          <a:p>
            <a:endParaRPr lang="tr-TR" b="1" u="sng" dirty="0">
              <a:latin typeface="Calibri" panose="020F0502020204030204" pitchFamily="34" charset="0"/>
            </a:endParaRPr>
          </a:p>
          <a:p>
            <a:endParaRPr lang="tr-TR" b="1" u="sng" dirty="0" smtClean="0">
              <a:latin typeface="Calibri" panose="020F0502020204030204" pitchFamily="34" charset="0"/>
            </a:endParaRPr>
          </a:p>
          <a:p>
            <a:endParaRPr lang="tr-TR" b="1" u="sng" dirty="0">
              <a:latin typeface="Calibri" panose="020F0502020204030204" pitchFamily="34" charset="0"/>
            </a:endParaRPr>
          </a:p>
          <a:p>
            <a:endParaRPr lang="tr-TR" b="1" u="sng" dirty="0" smtClean="0">
              <a:latin typeface="Calibri" panose="020F0502020204030204" pitchFamily="34" charset="0"/>
            </a:endParaRPr>
          </a:p>
          <a:p>
            <a:endParaRPr lang="tr-TR" b="1" u="sng" dirty="0">
              <a:latin typeface="Calibri" panose="020F0502020204030204" pitchFamily="34" charset="0"/>
            </a:endParaRPr>
          </a:p>
          <a:p>
            <a:endParaRPr lang="tr-TR" b="1" u="sng" dirty="0" smtClean="0">
              <a:latin typeface="Calibri" panose="020F0502020204030204" pitchFamily="34" charset="0"/>
            </a:endParaRPr>
          </a:p>
          <a:p>
            <a:endParaRPr lang="tr-TR" b="1" u="sng" dirty="0">
              <a:latin typeface="Calibri" panose="020F0502020204030204" pitchFamily="34" charset="0"/>
            </a:endParaRPr>
          </a:p>
          <a:p>
            <a:endParaRPr lang="tr-TR" b="1" u="sng" dirty="0" smtClean="0">
              <a:latin typeface="Calibri" panose="020F0502020204030204" pitchFamily="34" charset="0"/>
            </a:endParaRPr>
          </a:p>
          <a:p>
            <a:endParaRPr lang="tr-TR" b="1" u="sng" dirty="0">
              <a:latin typeface="Calibri" panose="020F0502020204030204" pitchFamily="34" charset="0"/>
            </a:endParaRPr>
          </a:p>
          <a:p>
            <a:endParaRPr lang="tr-TR" b="1" u="sng" dirty="0" smtClean="0">
              <a:latin typeface="Calibri" panose="020F0502020204030204" pitchFamily="34" charset="0"/>
            </a:endParaRPr>
          </a:p>
          <a:p>
            <a:endParaRPr lang="tr-TR" b="1" u="sng" dirty="0">
              <a:latin typeface="Calibri" panose="020F0502020204030204" pitchFamily="34" charset="0"/>
            </a:endParaRPr>
          </a:p>
          <a:p>
            <a:endParaRPr lang="tr-TR" b="1" u="sng" dirty="0" smtClean="0">
              <a:latin typeface="Calibri" panose="020F0502020204030204" pitchFamily="34" charset="0"/>
            </a:endParaRPr>
          </a:p>
          <a:p>
            <a:endParaRPr lang="tr-TR" b="1" u="sng" dirty="0">
              <a:latin typeface="Calibri" panose="020F0502020204030204" pitchFamily="34" charset="0"/>
            </a:endParaRPr>
          </a:p>
          <a:p>
            <a:endParaRPr lang="tr-TR" b="1" u="sng" dirty="0" smtClean="0">
              <a:latin typeface="Calibri" panose="020F0502020204030204" pitchFamily="34" charset="0"/>
            </a:endParaRPr>
          </a:p>
          <a:p>
            <a:endParaRPr lang="tr-TR" b="1" u="sng" dirty="0">
              <a:latin typeface="Calibri" panose="020F0502020204030204" pitchFamily="34" charset="0"/>
            </a:endParaRPr>
          </a:p>
          <a:p>
            <a:endParaRPr lang="tr-TR" b="1" u="sng" dirty="0">
              <a:latin typeface="Calibri" panose="020F0502020204030204" pitchFamily="34" charset="0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0" y="0"/>
            <a:ext cx="914400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tr-TR" dirty="0"/>
              <a:t>ATIK SULARIN ARITILMASINDA;</a:t>
            </a:r>
          </a:p>
          <a:p>
            <a:pPr algn="just"/>
            <a:r>
              <a:rPr lang="tr-TR" dirty="0"/>
              <a:t>Evsel </a:t>
            </a:r>
            <a:r>
              <a:rPr lang="tr-TR" dirty="0" err="1"/>
              <a:t>atıksular</a:t>
            </a:r>
            <a:r>
              <a:rPr lang="tr-TR" dirty="0"/>
              <a:t> fosfor bileşiklerince zengindirler.</a:t>
            </a:r>
          </a:p>
          <a:p>
            <a:pPr algn="just"/>
            <a:r>
              <a:rPr lang="tr-TR" dirty="0"/>
              <a:t>Anorganik fosforun büyük kısmı insan metabolizmasında protein parçalanması sonucu oluşur. Açığa çıkan fosforlu atık, idrar ile birlikte atılır. </a:t>
            </a:r>
          </a:p>
          <a:p>
            <a:pPr algn="just"/>
            <a:r>
              <a:rPr lang="tr-TR" dirty="0"/>
              <a:t>Deterjanların yapımında, katkı maddesi olarak fosfat ve </a:t>
            </a:r>
            <a:r>
              <a:rPr lang="tr-TR" dirty="0" err="1"/>
              <a:t>polifosfat</a:t>
            </a:r>
            <a:r>
              <a:rPr lang="tr-TR" dirty="0"/>
              <a:t> bileşikleri, büyük miktarda kullanılmaktadır. Bu maddelerin %50’den fazlası </a:t>
            </a:r>
            <a:r>
              <a:rPr lang="tr-TR" dirty="0" err="1"/>
              <a:t>polifosfat</a:t>
            </a:r>
            <a:r>
              <a:rPr lang="tr-TR" dirty="0"/>
              <a:t> olduğu düşünülürse, sentetik </a:t>
            </a:r>
            <a:r>
              <a:rPr lang="tr-TR" dirty="0" err="1"/>
              <a:t>detarjan</a:t>
            </a:r>
            <a:r>
              <a:rPr lang="tr-TR" dirty="0"/>
              <a:t> tüketiminin artışıyla birlikte yüzeysel sulara fosforlu bileşik karışması da artmıştır</a:t>
            </a:r>
            <a:r>
              <a:rPr lang="tr-TR" dirty="0" smtClean="0"/>
              <a:t>.</a:t>
            </a:r>
          </a:p>
          <a:p>
            <a:pPr algn="just"/>
            <a:endParaRPr lang="tr-TR" dirty="0"/>
          </a:p>
          <a:p>
            <a:pPr algn="just"/>
            <a:endParaRPr lang="tr-TR" dirty="0" smtClean="0"/>
          </a:p>
          <a:p>
            <a:pPr algn="just"/>
            <a:endParaRPr lang="tr-TR" dirty="0"/>
          </a:p>
          <a:p>
            <a:pPr algn="just"/>
            <a:endParaRPr lang="tr-TR" dirty="0" smtClean="0"/>
          </a:p>
          <a:p>
            <a:pPr algn="just"/>
            <a:endParaRPr lang="tr-TR" dirty="0"/>
          </a:p>
          <a:p>
            <a:pPr algn="just"/>
            <a:endParaRPr lang="tr-TR" dirty="0" smtClean="0"/>
          </a:p>
          <a:p>
            <a:pPr algn="just"/>
            <a:endParaRPr lang="tr-TR" dirty="0"/>
          </a:p>
          <a:p>
            <a:pPr algn="just"/>
            <a:endParaRPr lang="tr-TR" dirty="0" smtClean="0"/>
          </a:p>
          <a:p>
            <a:pPr algn="just"/>
            <a:endParaRPr lang="tr-TR" dirty="0"/>
          </a:p>
          <a:p>
            <a:pPr algn="just"/>
            <a:endParaRPr lang="tr-TR" dirty="0" smtClean="0"/>
          </a:p>
          <a:p>
            <a:pPr algn="just"/>
            <a:endParaRPr lang="tr-TR" dirty="0"/>
          </a:p>
          <a:p>
            <a:pPr algn="just"/>
            <a:endParaRPr lang="tr-TR" dirty="0" smtClean="0"/>
          </a:p>
          <a:p>
            <a:pPr algn="just"/>
            <a:endParaRPr lang="tr-TR" dirty="0"/>
          </a:p>
          <a:p>
            <a:pPr algn="just"/>
            <a:endParaRPr lang="tr-TR" dirty="0" smtClean="0"/>
          </a:p>
          <a:p>
            <a:pPr algn="just"/>
            <a:endParaRPr lang="tr-TR" dirty="0"/>
          </a:p>
          <a:p>
            <a:pPr algn="just"/>
            <a:endParaRPr lang="tr-TR" dirty="0" smtClean="0"/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8546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0" y="0"/>
            <a:ext cx="9144000" cy="8679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ALETLER                                                                      Reaktifler    </a:t>
            </a:r>
          </a:p>
          <a:p>
            <a:r>
              <a:rPr lang="tr-TR" dirty="0" smtClean="0"/>
              <a:t>Spektrofotometre </a:t>
            </a:r>
            <a:r>
              <a:rPr lang="tr-TR" dirty="0"/>
              <a:t>(690nm’de </a:t>
            </a:r>
            <a:r>
              <a:rPr lang="tr-TR" dirty="0" smtClean="0"/>
              <a:t>                                      </a:t>
            </a:r>
            <a:r>
              <a:rPr lang="tr-TR" dirty="0"/>
              <a:t> Amonyum </a:t>
            </a:r>
            <a:r>
              <a:rPr lang="tr-TR" dirty="0" err="1"/>
              <a:t>molibdat</a:t>
            </a:r>
            <a:endParaRPr lang="tr-TR" dirty="0"/>
          </a:p>
          <a:p>
            <a:r>
              <a:rPr lang="tr-TR" dirty="0"/>
              <a:t>1cm ışık yollu küvet</a:t>
            </a:r>
            <a:r>
              <a:rPr lang="tr-TR" dirty="0" smtClean="0"/>
              <a:t>)                                                     Kalay </a:t>
            </a:r>
            <a:r>
              <a:rPr lang="tr-TR" dirty="0"/>
              <a:t>klorür </a:t>
            </a:r>
            <a:r>
              <a:rPr lang="tr-TR" dirty="0" smtClean="0"/>
              <a:t>çözeltisi</a:t>
            </a:r>
            <a:endParaRPr lang="tr-TR" dirty="0"/>
          </a:p>
          <a:p>
            <a:r>
              <a:rPr lang="tr-TR" dirty="0" smtClean="0"/>
              <a:t>Pipetler                                                                         </a:t>
            </a:r>
            <a:r>
              <a:rPr lang="tr-TR" dirty="0"/>
              <a:t>Standart fosfat </a:t>
            </a:r>
            <a:r>
              <a:rPr lang="tr-TR" dirty="0" smtClean="0"/>
              <a:t>çözeltisi</a:t>
            </a:r>
            <a:endParaRPr lang="tr-TR" dirty="0"/>
          </a:p>
          <a:p>
            <a:r>
              <a:rPr lang="tr-TR" dirty="0"/>
              <a:t>Balon </a:t>
            </a:r>
            <a:r>
              <a:rPr lang="tr-TR" dirty="0" err="1"/>
              <a:t>joje</a:t>
            </a:r>
            <a:endParaRPr lang="tr-TR" dirty="0"/>
          </a:p>
          <a:p>
            <a:r>
              <a:rPr lang="tr-TR" dirty="0" err="1"/>
              <a:t>Erlenler</a:t>
            </a:r>
            <a:endParaRPr lang="tr-TR" dirty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204864"/>
            <a:ext cx="2043815" cy="1421046"/>
          </a:xfrm>
          <a:prstGeom prst="rect">
            <a:avLst/>
          </a:prstGeom>
        </p:spPr>
      </p:pic>
      <p:pic>
        <p:nvPicPr>
          <p:cNvPr id="5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298" y="1916832"/>
            <a:ext cx="3719862" cy="2130230"/>
          </a:xfrm>
          <a:prstGeom prst="rect">
            <a:avLst/>
          </a:prstGeom>
        </p:spPr>
      </p:pic>
      <p:pic>
        <p:nvPicPr>
          <p:cNvPr id="6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049" y="1915274"/>
            <a:ext cx="2094383" cy="2089790"/>
          </a:xfrm>
          <a:prstGeom prst="rect">
            <a:avLst/>
          </a:prstGeom>
        </p:spPr>
      </p:pic>
      <p:pic>
        <p:nvPicPr>
          <p:cNvPr id="7" name="Picture 2" descr="https://catalog.hardydiagnostics.com/cp_prod/product/images/catalog/Pipet_Serological_2ml_Glob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221088"/>
            <a:ext cx="2645636" cy="1984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g03.a.alicdn.com/kf/HTB1lqaSKXXXXXbvXXXXq6xXFXXXq/en-kaliteli-50ml-%C5%9Feffaf-g&amp;uuml;venli-dayan%C4%B1kl%C4%B1-bilimsel-cam-erlen-laboratuar-okulu-&amp;ouml;%C4%9Fretim-cam-kayna%C4%9F%C4%B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043" y="4149080"/>
            <a:ext cx="1943101" cy="1984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6729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0" y="0"/>
            <a:ext cx="9144000" cy="10618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Yöntem</a:t>
            </a:r>
          </a:p>
          <a:p>
            <a:endParaRPr lang="tr-TR" dirty="0"/>
          </a:p>
          <a:p>
            <a:r>
              <a:rPr lang="tr-TR" dirty="0"/>
              <a:t>Kalay Klorür Yöntemi;</a:t>
            </a:r>
          </a:p>
          <a:p>
            <a:pPr lvl="1"/>
            <a:r>
              <a:rPr lang="tr-TR" dirty="0"/>
              <a:t>Fosfat içeren numuneye amonyum </a:t>
            </a:r>
            <a:r>
              <a:rPr lang="tr-TR" dirty="0" err="1"/>
              <a:t>molibdat</a:t>
            </a:r>
            <a:r>
              <a:rPr lang="tr-TR" dirty="0"/>
              <a:t> ilave edilir.</a:t>
            </a:r>
          </a:p>
          <a:p>
            <a:pPr lvl="1"/>
            <a:r>
              <a:rPr lang="tr-TR" dirty="0" err="1"/>
              <a:t>Ortofosfat</a:t>
            </a:r>
            <a:r>
              <a:rPr lang="tr-TR" dirty="0"/>
              <a:t> reaksiyon denkleminde görüldüğü gibi, asidik çözelti içinde amonyum </a:t>
            </a:r>
            <a:r>
              <a:rPr lang="tr-TR" dirty="0" err="1"/>
              <a:t>molibdat</a:t>
            </a:r>
            <a:r>
              <a:rPr lang="tr-TR" dirty="0"/>
              <a:t> ile birleşip, amonyum </a:t>
            </a:r>
            <a:r>
              <a:rPr lang="tr-TR" dirty="0" err="1"/>
              <a:t>fosfo</a:t>
            </a:r>
            <a:r>
              <a:rPr lang="tr-TR" dirty="0"/>
              <a:t> </a:t>
            </a:r>
            <a:r>
              <a:rPr lang="tr-TR" dirty="0" err="1"/>
              <a:t>molibdat</a:t>
            </a:r>
            <a:r>
              <a:rPr lang="tr-TR" dirty="0"/>
              <a:t> oluşturur;</a:t>
            </a:r>
          </a:p>
          <a:p>
            <a:pPr lvl="1"/>
            <a:r>
              <a:rPr lang="tr-TR" altLang="tr-TR" dirty="0">
                <a:ea typeface="Calibri" panose="020F0502020204030204" pitchFamily="34" charset="0"/>
              </a:rPr>
              <a:t>PO</a:t>
            </a:r>
            <a:r>
              <a:rPr lang="tr-TR" altLang="tr-TR" baseline="-30000" dirty="0">
                <a:ea typeface="Calibri" panose="020F0502020204030204" pitchFamily="34" charset="0"/>
              </a:rPr>
              <a:t>4</a:t>
            </a:r>
            <a:r>
              <a:rPr lang="tr-TR" altLang="tr-TR" baseline="30000" dirty="0">
                <a:ea typeface="Calibri" panose="020F0502020204030204" pitchFamily="34" charset="0"/>
              </a:rPr>
              <a:t>-3</a:t>
            </a:r>
            <a:r>
              <a:rPr lang="tr-TR" altLang="tr-TR" dirty="0">
                <a:ea typeface="Calibri" panose="020F0502020204030204" pitchFamily="34" charset="0"/>
              </a:rPr>
              <a:t> + 12(NH</a:t>
            </a:r>
            <a:r>
              <a:rPr lang="tr-TR" altLang="tr-TR" baseline="-30000" dirty="0">
                <a:ea typeface="Calibri" panose="020F0502020204030204" pitchFamily="34" charset="0"/>
              </a:rPr>
              <a:t>4</a:t>
            </a:r>
            <a:r>
              <a:rPr lang="tr-TR" altLang="tr-TR" dirty="0">
                <a:ea typeface="Calibri" panose="020F0502020204030204" pitchFamily="34" charset="0"/>
              </a:rPr>
              <a:t>)2MoO</a:t>
            </a:r>
            <a:r>
              <a:rPr lang="tr-TR" altLang="tr-TR" baseline="-30000" dirty="0">
                <a:ea typeface="Calibri" panose="020F0502020204030204" pitchFamily="34" charset="0"/>
              </a:rPr>
              <a:t>4</a:t>
            </a:r>
            <a:r>
              <a:rPr lang="tr-TR" altLang="tr-TR" dirty="0">
                <a:ea typeface="Calibri" panose="020F0502020204030204" pitchFamily="34" charset="0"/>
              </a:rPr>
              <a:t> + 24H</a:t>
            </a:r>
            <a:r>
              <a:rPr lang="tr-TR" altLang="tr-TR" baseline="30000" dirty="0">
                <a:ea typeface="Calibri" panose="020F0502020204030204" pitchFamily="34" charset="0"/>
              </a:rPr>
              <a:t>+</a:t>
            </a:r>
            <a:r>
              <a:rPr lang="tr-TR" altLang="tr-TR" dirty="0">
                <a:ea typeface="Calibri" panose="020F0502020204030204" pitchFamily="34" charset="0"/>
              </a:rPr>
              <a:t> 	  </a:t>
            </a:r>
            <a:r>
              <a:rPr lang="tr-TR" dirty="0" smtClean="0"/>
              <a:t>→ </a:t>
            </a:r>
            <a:r>
              <a:rPr lang="tr-TR" altLang="tr-TR" dirty="0" smtClean="0">
                <a:ea typeface="Calibri" panose="020F0502020204030204" pitchFamily="34" charset="0"/>
              </a:rPr>
              <a:t>(</a:t>
            </a:r>
            <a:r>
              <a:rPr lang="tr-TR" altLang="tr-TR" dirty="0">
                <a:ea typeface="Calibri" panose="020F0502020204030204" pitchFamily="34" charset="0"/>
              </a:rPr>
              <a:t>NH</a:t>
            </a:r>
            <a:r>
              <a:rPr lang="tr-TR" altLang="tr-TR" baseline="-30000" dirty="0">
                <a:ea typeface="Calibri" panose="020F0502020204030204" pitchFamily="34" charset="0"/>
              </a:rPr>
              <a:t>4</a:t>
            </a:r>
            <a:r>
              <a:rPr lang="tr-TR" altLang="tr-TR" dirty="0">
                <a:ea typeface="Calibri" panose="020F0502020204030204" pitchFamily="34" charset="0"/>
              </a:rPr>
              <a:t>)</a:t>
            </a:r>
            <a:r>
              <a:rPr lang="tr-TR" altLang="tr-TR" baseline="-30000" dirty="0">
                <a:ea typeface="Calibri" panose="020F0502020204030204" pitchFamily="34" charset="0"/>
              </a:rPr>
              <a:t>3</a:t>
            </a:r>
            <a:r>
              <a:rPr lang="tr-TR" altLang="tr-TR" dirty="0">
                <a:ea typeface="Calibri" panose="020F0502020204030204" pitchFamily="34" charset="0"/>
              </a:rPr>
              <a:t>PO</a:t>
            </a:r>
            <a:r>
              <a:rPr lang="tr-TR" altLang="tr-TR" baseline="-30000" dirty="0">
                <a:ea typeface="Calibri" panose="020F0502020204030204" pitchFamily="34" charset="0"/>
              </a:rPr>
              <a:t>4</a:t>
            </a:r>
            <a:r>
              <a:rPr lang="tr-TR" altLang="tr-TR" dirty="0">
                <a:ea typeface="Calibri" panose="020F0502020204030204" pitchFamily="34" charset="0"/>
              </a:rPr>
              <a:t>.12MoO</a:t>
            </a:r>
            <a:r>
              <a:rPr lang="tr-TR" altLang="tr-TR" baseline="-30000" dirty="0">
                <a:ea typeface="Calibri" panose="020F0502020204030204" pitchFamily="34" charset="0"/>
              </a:rPr>
              <a:t>3</a:t>
            </a:r>
            <a:r>
              <a:rPr lang="tr-TR" altLang="tr-TR" dirty="0">
                <a:ea typeface="Calibri" panose="020F0502020204030204" pitchFamily="34" charset="0"/>
              </a:rPr>
              <a:t> + 21NH</a:t>
            </a:r>
            <a:r>
              <a:rPr lang="tr-TR" altLang="tr-TR" baseline="30000" dirty="0">
                <a:ea typeface="Calibri" panose="020F0502020204030204" pitchFamily="34" charset="0"/>
              </a:rPr>
              <a:t>+</a:t>
            </a:r>
            <a:r>
              <a:rPr lang="tr-TR" altLang="tr-TR" baseline="-30000" dirty="0">
                <a:ea typeface="Calibri" panose="020F0502020204030204" pitchFamily="34" charset="0"/>
              </a:rPr>
              <a:t>4</a:t>
            </a:r>
            <a:r>
              <a:rPr lang="tr-TR" altLang="tr-TR" dirty="0">
                <a:ea typeface="Calibri" panose="020F0502020204030204" pitchFamily="34" charset="0"/>
              </a:rPr>
              <a:t> + 12H</a:t>
            </a:r>
            <a:r>
              <a:rPr lang="tr-TR" altLang="tr-TR" baseline="-30000" dirty="0">
                <a:ea typeface="Calibri" panose="020F0502020204030204" pitchFamily="34" charset="0"/>
              </a:rPr>
              <a:t>2</a:t>
            </a:r>
            <a:r>
              <a:rPr lang="tr-TR" altLang="tr-TR" dirty="0">
                <a:ea typeface="Calibri" panose="020F0502020204030204" pitchFamily="34" charset="0"/>
              </a:rPr>
              <a:t>O</a:t>
            </a:r>
            <a:endParaRPr lang="tr-TR" altLang="tr-TR" dirty="0"/>
          </a:p>
          <a:p>
            <a:pPr lvl="1"/>
            <a:endParaRPr lang="tr-TR" dirty="0"/>
          </a:p>
          <a:p>
            <a:pPr lvl="1"/>
            <a:r>
              <a:rPr lang="tr-TR" dirty="0"/>
              <a:t>Ortama eklenen kalay klorürle birlikte </a:t>
            </a:r>
            <a:r>
              <a:rPr lang="tr-TR" dirty="0" err="1"/>
              <a:t>amonyumfosfomolibdattaki</a:t>
            </a:r>
            <a:r>
              <a:rPr lang="tr-TR" dirty="0"/>
              <a:t> molibden indirgenerek mavi renk verir. </a:t>
            </a:r>
          </a:p>
          <a:p>
            <a:pPr lvl="1"/>
            <a:r>
              <a:rPr lang="tr-TR" dirty="0"/>
              <a:t>Oluşan renkli bileşik molibden mavisi yada </a:t>
            </a:r>
            <a:r>
              <a:rPr lang="tr-TR" dirty="0" err="1"/>
              <a:t>heteropolik</a:t>
            </a:r>
            <a:r>
              <a:rPr lang="tr-TR" dirty="0"/>
              <a:t> mavi olarak adlandırılır.</a:t>
            </a:r>
          </a:p>
          <a:p>
            <a:pPr lvl="1"/>
            <a:r>
              <a:rPr lang="tr-TR" dirty="0" err="1"/>
              <a:t>Absorbans</a:t>
            </a:r>
            <a:r>
              <a:rPr lang="tr-TR" dirty="0"/>
              <a:t> ölçümlerinin yapılacağı uygun dalga boyu seçilir. Bunun için değişik konsantrasyonlardaki bir seri çözeltinin </a:t>
            </a:r>
            <a:r>
              <a:rPr lang="tr-TR" dirty="0" err="1"/>
              <a:t>absorbans</a:t>
            </a:r>
            <a:r>
              <a:rPr lang="tr-TR" dirty="0"/>
              <a:t> değerleri ölçülür ve optimum dalga boyu seçilir.</a:t>
            </a:r>
          </a:p>
          <a:p>
            <a:pPr lvl="1"/>
            <a:r>
              <a:rPr lang="tr-TR" dirty="0"/>
              <a:t>Seçilen dalga boyunda analizler yapılır.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395636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0" y="116632"/>
            <a:ext cx="9144000" cy="11172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Yöntem</a:t>
            </a:r>
          </a:p>
          <a:p>
            <a:endParaRPr lang="tr-TR" dirty="0"/>
          </a:p>
          <a:p>
            <a:r>
              <a:rPr lang="tr-TR" dirty="0"/>
              <a:t>Kalibrasyonun hazırlanışı: stok çözeltiden 0,1-0,2-0,4-0,8-1,2-1,6-2,0-3,0-4,0 ml alıp saf suyla 100 ml’ye seyreltilir. </a:t>
            </a:r>
          </a:p>
          <a:p>
            <a:endParaRPr lang="tr-TR" dirty="0" smtClean="0"/>
          </a:p>
          <a:p>
            <a:r>
              <a:rPr lang="tr-TR" dirty="0" smtClean="0"/>
              <a:t>Böylece </a:t>
            </a:r>
            <a:r>
              <a:rPr lang="tr-TR" dirty="0"/>
              <a:t>sırasıyla 0,05-0,1-0,2-0,4-0,6-0,8-1,5-2,0 mg/l PO4-P konsantrasyonlarında standart çözeltiler hazırlanmış olur.</a:t>
            </a:r>
          </a:p>
          <a:p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çözeltilerin her birine sırasıyla 4 ml amonyum </a:t>
            </a:r>
            <a:r>
              <a:rPr lang="tr-TR" dirty="0" err="1"/>
              <a:t>molibdat</a:t>
            </a:r>
            <a:r>
              <a:rPr lang="tr-TR" dirty="0"/>
              <a:t> çözeltisi, </a:t>
            </a:r>
          </a:p>
          <a:p>
            <a:r>
              <a:rPr lang="tr-TR" dirty="0"/>
              <a:t>2 ml  (8 damla) kalay klorür çözeltisi eklenirken zamanlayıcı başlatılır. </a:t>
            </a:r>
          </a:p>
          <a:p>
            <a:endParaRPr lang="tr-TR" dirty="0" smtClean="0"/>
          </a:p>
          <a:p>
            <a:r>
              <a:rPr lang="tr-TR" dirty="0" smtClean="0"/>
              <a:t>Kalay </a:t>
            </a:r>
            <a:r>
              <a:rPr lang="tr-TR" dirty="0"/>
              <a:t>klorür çözeltisinin eklenmesinin üzerinden 10–12 dakika geçtikten sonra bütün çözeltilerde 690 </a:t>
            </a:r>
            <a:r>
              <a:rPr lang="tr-TR" dirty="0" err="1"/>
              <a:t>nm</a:t>
            </a:r>
            <a:r>
              <a:rPr lang="tr-TR" dirty="0"/>
              <a:t> dalga boyunda </a:t>
            </a:r>
            <a:r>
              <a:rPr lang="tr-TR" dirty="0" err="1"/>
              <a:t>absorpsiyon</a:t>
            </a:r>
            <a:r>
              <a:rPr lang="tr-TR" dirty="0"/>
              <a:t> ölçümü yapılır. </a:t>
            </a:r>
          </a:p>
          <a:p>
            <a:endParaRPr lang="tr-TR" dirty="0" smtClean="0"/>
          </a:p>
          <a:p>
            <a:r>
              <a:rPr lang="tr-TR" dirty="0" smtClean="0"/>
              <a:t>Elde </a:t>
            </a:r>
            <a:r>
              <a:rPr lang="tr-TR" dirty="0"/>
              <a:t>edilen </a:t>
            </a:r>
            <a:r>
              <a:rPr lang="tr-TR" dirty="0" err="1"/>
              <a:t>absorpsiyon</a:t>
            </a:r>
            <a:r>
              <a:rPr lang="tr-TR" dirty="0"/>
              <a:t> değerleri konsantrasyona karşı grafik kağıdına yerleştirilerek lineer regresyon (en küçük kareler) metoduyla kalibrasyon eğrisi denklemi çıkarılır. </a:t>
            </a:r>
          </a:p>
          <a:p>
            <a:endParaRPr lang="tr-TR" dirty="0" smtClean="0"/>
          </a:p>
          <a:p>
            <a:r>
              <a:rPr lang="tr-TR" dirty="0" smtClean="0"/>
              <a:t>Bilinmeyen </a:t>
            </a:r>
            <a:r>
              <a:rPr lang="tr-TR" dirty="0"/>
              <a:t>numuneleri gözenek boyutu bilinen filtre kağıtlarından süzünüz. Bu numuneleri filtreli ve filtresiz olarak yukarıdaki gibi ölçünüz.</a:t>
            </a:r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71125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0" y="0"/>
            <a:ext cx="9144000" cy="10618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Veriler</a:t>
            </a:r>
          </a:p>
          <a:p>
            <a:endParaRPr lang="tr-TR" dirty="0"/>
          </a:p>
          <a:p>
            <a:r>
              <a:rPr lang="tr-TR" dirty="0" smtClean="0"/>
              <a:t>1. </a:t>
            </a:r>
            <a:r>
              <a:rPr lang="tr-TR" dirty="0" err="1"/>
              <a:t>Absorbans</a:t>
            </a:r>
            <a:r>
              <a:rPr lang="tr-TR" dirty="0"/>
              <a:t> kontrolü için 350 – 700nm dalga boyları arasında 25nm artışlarla </a:t>
            </a:r>
            <a:r>
              <a:rPr lang="tr-TR" dirty="0" err="1"/>
              <a:t>absorbans</a:t>
            </a:r>
            <a:r>
              <a:rPr lang="tr-TR" dirty="0"/>
              <a:t> değerlerini gösteren bir tablo oluşturunuz.</a:t>
            </a:r>
          </a:p>
          <a:p>
            <a:endParaRPr lang="tr-TR" dirty="0" smtClean="0"/>
          </a:p>
          <a:p>
            <a:r>
              <a:rPr lang="tr-TR" dirty="0" smtClean="0"/>
              <a:t>2</a:t>
            </a:r>
            <a:r>
              <a:rPr lang="tr-TR" dirty="0"/>
              <a:t>. Kalibrasyon eğrisi için okunan belli konsantrasyonlara karşılık gelen </a:t>
            </a:r>
            <a:r>
              <a:rPr lang="tr-TR" dirty="0" err="1"/>
              <a:t>absorbans</a:t>
            </a:r>
            <a:r>
              <a:rPr lang="tr-TR" dirty="0"/>
              <a:t> değerlerinin sıralandığı tablo oluşturunuz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pPr fontAlgn="t"/>
            <a:r>
              <a:rPr lang="tr-TR" b="1" dirty="0"/>
              <a:t>Dalga </a:t>
            </a:r>
            <a:r>
              <a:rPr lang="tr-TR" b="1" dirty="0" smtClean="0"/>
              <a:t>Boyu   ABS</a:t>
            </a:r>
            <a:r>
              <a:rPr lang="tr-TR" dirty="0" smtClean="0"/>
              <a:t>            Konsantrasyon                    ABS (Optimum dalga boyunda)</a:t>
            </a:r>
            <a:endParaRPr lang="tr-TR" dirty="0"/>
          </a:p>
          <a:p>
            <a:pPr fontAlgn="t"/>
            <a:r>
              <a:rPr lang="tr-TR" b="1" dirty="0"/>
              <a:t>(</a:t>
            </a:r>
            <a:r>
              <a:rPr lang="tr-TR" b="1" dirty="0" err="1" smtClean="0"/>
              <a:t>nm</a:t>
            </a:r>
            <a:r>
              <a:rPr lang="tr-TR" b="1" dirty="0" smtClean="0"/>
              <a:t>)</a:t>
            </a:r>
            <a:endParaRPr lang="tr-TR" dirty="0" smtClean="0"/>
          </a:p>
          <a:p>
            <a:pPr fontAlgn="t"/>
            <a:r>
              <a:rPr lang="tr-TR" dirty="0" smtClean="0"/>
              <a:t>350                                          0.5</a:t>
            </a:r>
            <a:endParaRPr lang="tr-TR" dirty="0"/>
          </a:p>
          <a:p>
            <a:pPr fontAlgn="t"/>
            <a:r>
              <a:rPr lang="tr-TR" dirty="0" smtClean="0"/>
              <a:t>375                                          1.0</a:t>
            </a:r>
            <a:endParaRPr lang="tr-TR" dirty="0"/>
          </a:p>
          <a:p>
            <a:pPr fontAlgn="t"/>
            <a:r>
              <a:rPr lang="tr-TR" dirty="0"/>
              <a:t>400</a:t>
            </a:r>
            <a:endParaRPr lang="tr-TR" dirty="0"/>
          </a:p>
          <a:p>
            <a:pPr fontAlgn="t"/>
            <a:r>
              <a:rPr lang="tr-TR" dirty="0"/>
              <a:t>…..</a:t>
            </a:r>
            <a:endParaRPr lang="tr-TR" dirty="0"/>
          </a:p>
          <a:p>
            <a:pPr fontAlgn="t"/>
            <a:r>
              <a:rPr lang="tr-TR" dirty="0"/>
              <a:t>700</a:t>
            </a:r>
            <a:endParaRPr lang="tr-TR" dirty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62803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0" y="0"/>
            <a:ext cx="9144000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Veri analizi ve </a:t>
            </a:r>
            <a:r>
              <a:rPr lang="tr-TR" dirty="0" smtClean="0"/>
              <a:t>hesaplamalar</a:t>
            </a:r>
          </a:p>
          <a:p>
            <a:endParaRPr lang="tr-TR" dirty="0"/>
          </a:p>
          <a:p>
            <a:pPr marL="342900" lvl="0" indent="-342900">
              <a:buAutoNum type="arabicPeriod"/>
            </a:pPr>
            <a:r>
              <a:rPr lang="tr-TR" dirty="0" smtClean="0"/>
              <a:t>PO</a:t>
            </a:r>
            <a:r>
              <a:rPr lang="tr-TR" baseline="-25000" dirty="0" smtClean="0"/>
              <a:t>4</a:t>
            </a:r>
            <a:r>
              <a:rPr lang="tr-TR" dirty="0" smtClean="0"/>
              <a:t>-P </a:t>
            </a:r>
            <a:r>
              <a:rPr lang="tr-TR" dirty="0"/>
              <a:t>için </a:t>
            </a:r>
            <a:r>
              <a:rPr lang="tr-TR" dirty="0" err="1"/>
              <a:t>absorpsiyon</a:t>
            </a:r>
            <a:r>
              <a:rPr lang="tr-TR" dirty="0"/>
              <a:t> spektrumunu çiziniz ve kantitatif analizler için en iyi dalga boyunu seçiniz</a:t>
            </a:r>
            <a:r>
              <a:rPr lang="tr-TR" dirty="0" smtClean="0"/>
              <a:t>.</a:t>
            </a:r>
          </a:p>
          <a:p>
            <a:pPr lvl="0"/>
            <a:endParaRPr lang="tr-TR" dirty="0"/>
          </a:p>
          <a:p>
            <a:pPr lvl="0"/>
            <a:r>
              <a:rPr lang="tr-TR" dirty="0"/>
              <a:t>2. Absorbansa karşılık PO</a:t>
            </a:r>
            <a:r>
              <a:rPr lang="tr-TR" baseline="-25000" dirty="0"/>
              <a:t>4</a:t>
            </a:r>
            <a:r>
              <a:rPr lang="tr-TR" dirty="0"/>
              <a:t>-P konsantrasyonlarının (mg/l) seçilen dalga boyundaki okumalarını lineer grafik kağıdına çiziniz</a:t>
            </a:r>
            <a:r>
              <a:rPr lang="tr-TR" dirty="0" smtClean="0"/>
              <a:t>.</a:t>
            </a:r>
          </a:p>
          <a:p>
            <a:pPr lvl="0"/>
            <a:endParaRPr lang="tr-TR" dirty="0"/>
          </a:p>
          <a:p>
            <a:pPr lvl="0"/>
            <a:r>
              <a:rPr lang="tr-TR" dirty="0"/>
              <a:t>3. Standart kalibrasyon eğrisi ve denklemini kullanarak, bilinmeyen numunelerin PO</a:t>
            </a:r>
            <a:r>
              <a:rPr lang="tr-TR" baseline="-25000" dirty="0"/>
              <a:t>4</a:t>
            </a:r>
            <a:r>
              <a:rPr lang="tr-TR" dirty="0"/>
              <a:t>-P konsantrasyonlarını tayin ediniz.</a:t>
            </a:r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27212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0" y="0"/>
            <a:ext cx="9144000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Tartışma </a:t>
            </a:r>
            <a:r>
              <a:rPr lang="tr-TR" dirty="0" smtClean="0"/>
              <a:t>soruları</a:t>
            </a:r>
          </a:p>
          <a:p>
            <a:endParaRPr lang="tr-TR" dirty="0"/>
          </a:p>
          <a:p>
            <a:pPr marL="342900" lvl="0" indent="-342900">
              <a:buAutoNum type="arabicPeriod"/>
            </a:pPr>
            <a:r>
              <a:rPr lang="tr-TR" dirty="0" smtClean="0"/>
              <a:t>Filtreli </a:t>
            </a:r>
            <a:r>
              <a:rPr lang="tr-TR" dirty="0"/>
              <a:t>ve filtresiz bilinmeyen numunelerin PO</a:t>
            </a:r>
            <a:r>
              <a:rPr lang="tr-TR" baseline="-25000" dirty="0"/>
              <a:t>4</a:t>
            </a:r>
            <a:r>
              <a:rPr lang="tr-TR" dirty="0"/>
              <a:t>-P konsantrasyon değerlerini karşılaştırınız</a:t>
            </a:r>
            <a:r>
              <a:rPr lang="tr-TR" dirty="0" smtClean="0"/>
              <a:t>.</a:t>
            </a:r>
          </a:p>
          <a:p>
            <a:pPr lvl="0"/>
            <a:endParaRPr lang="tr-TR" dirty="0"/>
          </a:p>
          <a:p>
            <a:pPr lvl="0"/>
            <a:r>
              <a:rPr lang="tr-TR" dirty="0"/>
              <a:t>2. Elde edilen sonuçlardaki kömür tozu ve cam tozunun etkilerini tartışınız</a:t>
            </a:r>
            <a:r>
              <a:rPr lang="tr-TR" dirty="0" smtClean="0"/>
              <a:t>.</a:t>
            </a:r>
          </a:p>
          <a:p>
            <a:pPr lvl="0"/>
            <a:endParaRPr lang="tr-TR" dirty="0"/>
          </a:p>
          <a:p>
            <a:pPr lvl="0"/>
            <a:r>
              <a:rPr lang="tr-TR" dirty="0"/>
              <a:t>3. Fosfat tayininin çevre mühendisliği pratiğindeki önemini tartışınız.</a:t>
            </a:r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84241175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99</TotalTime>
  <Words>805</Words>
  <Application>Microsoft Office PowerPoint</Application>
  <PresentationFormat>Ekran Gösterisi (4:3)</PresentationFormat>
  <Paragraphs>422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Tw Cen MT</vt:lpstr>
      <vt:lpstr>Varsayılan Tasarım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GÜLFEM BAKAN</dc:creator>
  <cp:lastModifiedBy>Samsung</cp:lastModifiedBy>
  <cp:revision>14</cp:revision>
  <cp:lastPrinted>1601-01-01T00:00:00Z</cp:lastPrinted>
  <dcterms:created xsi:type="dcterms:W3CDTF">2019-10-18T08:05:46Z</dcterms:created>
  <dcterms:modified xsi:type="dcterms:W3CDTF">2020-02-09T10:54:50Z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