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3DF-5B9B-442C-965C-AFC048F733FB}" type="datetimeFigureOut">
              <a:rPr lang="tr-TR" smtClean="0"/>
              <a:t>14.12.2020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A789-BD8A-4C00-9C9D-4EFC325DB0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6854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3DF-5B9B-442C-965C-AFC048F733FB}" type="datetimeFigureOut">
              <a:rPr lang="tr-TR" smtClean="0"/>
              <a:t>14.12.2020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A789-BD8A-4C00-9C9D-4EFC325DB0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4762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3DF-5B9B-442C-965C-AFC048F733FB}" type="datetimeFigureOut">
              <a:rPr lang="tr-TR" smtClean="0"/>
              <a:t>14.12.2020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A789-BD8A-4C00-9C9D-4EFC325DB0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1814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3DF-5B9B-442C-965C-AFC048F733FB}" type="datetimeFigureOut">
              <a:rPr lang="tr-TR" smtClean="0"/>
              <a:t>14.12.2020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A789-BD8A-4C00-9C9D-4EFC325DB0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1989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3DF-5B9B-442C-965C-AFC048F733FB}" type="datetimeFigureOut">
              <a:rPr lang="tr-TR" smtClean="0"/>
              <a:t>14.12.2020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A789-BD8A-4C00-9C9D-4EFC325DB0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6890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3DF-5B9B-442C-965C-AFC048F733FB}" type="datetimeFigureOut">
              <a:rPr lang="tr-TR" smtClean="0"/>
              <a:t>14.12.2020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A789-BD8A-4C00-9C9D-4EFC325DB0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0025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3DF-5B9B-442C-965C-AFC048F733FB}" type="datetimeFigureOut">
              <a:rPr lang="tr-TR" smtClean="0"/>
              <a:t>14.12.2020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A789-BD8A-4C00-9C9D-4EFC325DB0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2663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3DF-5B9B-442C-965C-AFC048F733FB}" type="datetimeFigureOut">
              <a:rPr lang="tr-TR" smtClean="0"/>
              <a:t>14.12.2020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A789-BD8A-4C00-9C9D-4EFC325DB0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206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3DF-5B9B-442C-965C-AFC048F733FB}" type="datetimeFigureOut">
              <a:rPr lang="tr-TR" smtClean="0"/>
              <a:t>14.12.2020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A789-BD8A-4C00-9C9D-4EFC325DB0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408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3DF-5B9B-442C-965C-AFC048F733FB}" type="datetimeFigureOut">
              <a:rPr lang="tr-TR" smtClean="0"/>
              <a:t>14.12.2020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A789-BD8A-4C00-9C9D-4EFC325DB0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6844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3DF-5B9B-442C-965C-AFC048F733FB}" type="datetimeFigureOut">
              <a:rPr lang="tr-TR" smtClean="0"/>
              <a:t>14.12.2020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A789-BD8A-4C00-9C9D-4EFC325DB0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1674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8A3DF-5B9B-442C-965C-AFC048F733FB}" type="datetimeFigureOut">
              <a:rPr lang="tr-TR" smtClean="0"/>
              <a:t>14.12.2020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AA789-BD8A-4C00-9C9D-4EFC325DB0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5189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1228299"/>
            <a:ext cx="9144000" cy="4029501"/>
          </a:xfrm>
        </p:spPr>
        <p:txBody>
          <a:bodyPr>
            <a:normAutofit/>
          </a:bodyPr>
          <a:lstStyle/>
          <a:p>
            <a:r>
              <a:rPr lang="tr-TR" dirty="0" smtClean="0"/>
              <a:t>	DENTİSYONUN DİZİLİMİ VE OKLUZYON</a:t>
            </a:r>
          </a:p>
          <a:p>
            <a:pPr algn="l"/>
            <a:r>
              <a:rPr lang="tr-TR" dirty="0" err="1" smtClean="0"/>
              <a:t>Dentisyonun</a:t>
            </a:r>
            <a:r>
              <a:rPr lang="tr-TR" dirty="0" smtClean="0"/>
              <a:t> dizilimi ve </a:t>
            </a:r>
            <a:r>
              <a:rPr lang="tr-TR" dirty="0" err="1" smtClean="0"/>
              <a:t>okluzyon</a:t>
            </a:r>
            <a:r>
              <a:rPr lang="tr-TR" dirty="0" smtClean="0"/>
              <a:t> çiğneme fonksiyonunda oldukça önemlidir. Çiğneme, yutma ve konuşmanın temel aktiviteleri sadece dişlerin </a:t>
            </a:r>
            <a:r>
              <a:rPr lang="tr-TR" dirty="0" err="1" smtClean="0"/>
              <a:t>dental</a:t>
            </a:r>
            <a:r>
              <a:rPr lang="tr-TR" dirty="0" smtClean="0"/>
              <a:t> arktaki pozisyonlarına bağlı değildir, aynı zamanda </a:t>
            </a:r>
            <a:r>
              <a:rPr lang="tr-TR" dirty="0" err="1" smtClean="0"/>
              <a:t>okluzyona</a:t>
            </a:r>
            <a:r>
              <a:rPr lang="tr-TR" dirty="0" smtClean="0"/>
              <a:t> girdiği karşıt dişlerin ilişkilerine de bağlıdır. </a:t>
            </a:r>
          </a:p>
          <a:p>
            <a:pPr algn="l"/>
            <a:r>
              <a:rPr lang="tr-TR" dirty="0" smtClean="0"/>
              <a:t>Diş </a:t>
            </a:r>
            <a:r>
              <a:rPr lang="tr-TR" dirty="0" err="1" smtClean="0"/>
              <a:t>pozisyonları;ark</a:t>
            </a:r>
            <a:r>
              <a:rPr lang="tr-TR" dirty="0" smtClean="0"/>
              <a:t> genişliği ve diş boyutu gibi çeşitli kontrol faktörlerinden etkilenir. </a:t>
            </a:r>
          </a:p>
          <a:p>
            <a:pPr algn="l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12023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err="1" smtClean="0"/>
              <a:t>Okluzyon</a:t>
            </a:r>
            <a:r>
              <a:rPr lang="tr-TR" dirty="0" smtClean="0"/>
              <a:t>;</a:t>
            </a:r>
          </a:p>
          <a:p>
            <a:pPr marL="0" indent="0">
              <a:buNone/>
            </a:pPr>
            <a:r>
              <a:rPr lang="tr-TR" dirty="0" smtClean="0"/>
              <a:t>Dişlerin karşılıklı temasının </a:t>
            </a:r>
            <a:r>
              <a:rPr lang="tr-TR" dirty="0" err="1" smtClean="0"/>
              <a:t>yanısıra,hastanın</a:t>
            </a:r>
            <a:r>
              <a:rPr lang="tr-TR" dirty="0" smtClean="0"/>
              <a:t> </a:t>
            </a:r>
            <a:r>
              <a:rPr lang="tr-TR" dirty="0" err="1" smtClean="0"/>
              <a:t>vertikal</a:t>
            </a:r>
            <a:r>
              <a:rPr lang="tr-TR" dirty="0" smtClean="0"/>
              <a:t> </a:t>
            </a:r>
            <a:r>
              <a:rPr lang="tr-TR" dirty="0" err="1" smtClean="0"/>
              <a:t>boyutu,alt</a:t>
            </a:r>
            <a:r>
              <a:rPr lang="tr-TR" dirty="0" smtClean="0"/>
              <a:t> üst çenelerin karşılıklı </a:t>
            </a:r>
            <a:r>
              <a:rPr lang="tr-TR" dirty="0" err="1" smtClean="0"/>
              <a:t>ilişkisi,bu</a:t>
            </a:r>
            <a:r>
              <a:rPr lang="tr-TR" dirty="0" smtClean="0"/>
              <a:t> ilişkinin </a:t>
            </a:r>
            <a:r>
              <a:rPr lang="tr-TR" dirty="0" err="1" smtClean="0"/>
              <a:t>temporomandibuler</a:t>
            </a:r>
            <a:r>
              <a:rPr lang="tr-TR" dirty="0" smtClean="0"/>
              <a:t> eklemdeki </a:t>
            </a:r>
            <a:r>
              <a:rPr lang="tr-TR" dirty="0" err="1" smtClean="0"/>
              <a:t>kemiksel</a:t>
            </a:r>
            <a:r>
              <a:rPr lang="tr-TR" dirty="0" smtClean="0"/>
              <a:t> analoğu, </a:t>
            </a:r>
            <a:r>
              <a:rPr lang="tr-TR" dirty="0" err="1" smtClean="0"/>
              <a:t>nöromuskuler</a:t>
            </a:r>
            <a:r>
              <a:rPr lang="tr-TR" dirty="0" smtClean="0"/>
              <a:t> koordinasyon ve karmaşık bir kompleksi içine alır.</a:t>
            </a:r>
          </a:p>
          <a:p>
            <a:r>
              <a:rPr lang="tr-TR" dirty="0" smtClean="0"/>
              <a:t>		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57998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err="1" smtClean="0"/>
              <a:t>Okluzyon</a:t>
            </a:r>
            <a:r>
              <a:rPr lang="tr-TR" dirty="0" smtClean="0"/>
              <a:t> belirleyicileri diyebileceğimiz bu faktörler 3 ana grupta </a:t>
            </a:r>
            <a:r>
              <a:rPr lang="tr-TR" dirty="0" err="1" smtClean="0"/>
              <a:t>toplanabilirler.Bunlar</a:t>
            </a:r>
            <a:r>
              <a:rPr lang="tr-TR" dirty="0" smtClean="0"/>
              <a:t>;</a:t>
            </a:r>
          </a:p>
          <a:p>
            <a:pPr marL="0" indent="0">
              <a:buNone/>
            </a:pPr>
            <a:r>
              <a:rPr lang="tr-TR" dirty="0" smtClean="0"/>
              <a:t> -</a:t>
            </a:r>
            <a:r>
              <a:rPr lang="tr-TR" dirty="0" err="1" smtClean="0"/>
              <a:t>Dental</a:t>
            </a:r>
            <a:r>
              <a:rPr lang="tr-TR" dirty="0" smtClean="0"/>
              <a:t> </a:t>
            </a:r>
            <a:r>
              <a:rPr lang="tr-TR" dirty="0" err="1" smtClean="0"/>
              <a:t>okluzyon</a:t>
            </a:r>
            <a:r>
              <a:rPr lang="tr-TR" dirty="0" smtClean="0"/>
              <a:t>,</a:t>
            </a:r>
          </a:p>
          <a:p>
            <a:pPr marL="0" indent="0">
              <a:buNone/>
            </a:pPr>
            <a:r>
              <a:rPr lang="tr-TR" dirty="0" smtClean="0"/>
              <a:t> -</a:t>
            </a:r>
            <a:r>
              <a:rPr lang="tr-TR" dirty="0" err="1" smtClean="0"/>
              <a:t>Nöromuskuler</a:t>
            </a:r>
            <a:r>
              <a:rPr lang="tr-TR" dirty="0" smtClean="0"/>
              <a:t> mekanizma ve</a:t>
            </a:r>
          </a:p>
          <a:p>
            <a:pPr marL="0" indent="0">
              <a:buNone/>
            </a:pPr>
            <a:r>
              <a:rPr lang="tr-TR" dirty="0" smtClean="0"/>
              <a:t> -</a:t>
            </a:r>
            <a:r>
              <a:rPr lang="tr-TR" dirty="0" err="1" smtClean="0"/>
              <a:t>Temporomandibuler</a:t>
            </a:r>
            <a:r>
              <a:rPr lang="tr-TR" dirty="0" smtClean="0"/>
              <a:t> eklemdir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78460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OKLÜZYON ÇEŞİTLERİ</a:t>
            </a:r>
          </a:p>
          <a:p>
            <a:pPr marL="0" indent="0">
              <a:buNone/>
            </a:pPr>
            <a:r>
              <a:rPr lang="tr-TR" dirty="0" smtClean="0"/>
              <a:t>1- </a:t>
            </a:r>
            <a:r>
              <a:rPr lang="tr-TR" dirty="0" err="1" smtClean="0"/>
              <a:t>Bilateral</a:t>
            </a:r>
            <a:r>
              <a:rPr lang="tr-TR" dirty="0" smtClean="0"/>
              <a:t> Balanslı </a:t>
            </a:r>
            <a:r>
              <a:rPr lang="tr-TR" dirty="0" err="1" smtClean="0"/>
              <a:t>Oklüzyon</a:t>
            </a:r>
            <a:r>
              <a:rPr lang="tr-TR" dirty="0" smtClean="0"/>
              <a:t>:</a:t>
            </a:r>
          </a:p>
          <a:p>
            <a:pPr marL="0" indent="0">
              <a:buNone/>
            </a:pPr>
            <a:r>
              <a:rPr lang="tr-TR" dirty="0" err="1" smtClean="0"/>
              <a:t>Mandibulanın</a:t>
            </a:r>
            <a:r>
              <a:rPr lang="tr-TR" dirty="0" smtClean="0"/>
              <a:t> </a:t>
            </a:r>
            <a:r>
              <a:rPr lang="tr-TR" dirty="0" err="1" smtClean="0"/>
              <a:t>eksentrik</a:t>
            </a:r>
            <a:r>
              <a:rPr lang="tr-TR" dirty="0" smtClean="0"/>
              <a:t> hareketlerinde maksimum sayıda diş teması </a:t>
            </a:r>
            <a:r>
              <a:rPr lang="tr-TR" dirty="0" err="1" smtClean="0"/>
              <a:t>istenmektedir.Tam</a:t>
            </a:r>
            <a:r>
              <a:rPr lang="tr-TR" dirty="0" smtClean="0"/>
              <a:t> protezlerde dengeleme tarafında diş teması oluşturularak protez </a:t>
            </a:r>
            <a:r>
              <a:rPr lang="tr-TR" dirty="0" err="1" smtClean="0"/>
              <a:t>stabilitesi</a:t>
            </a:r>
            <a:r>
              <a:rPr lang="tr-TR" dirty="0" smtClean="0"/>
              <a:t> arttırılır.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88986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2-Unilateral Balanslı </a:t>
            </a:r>
            <a:r>
              <a:rPr lang="tr-TR" dirty="0" err="1" smtClean="0"/>
              <a:t>Oklüzyon</a:t>
            </a:r>
            <a:r>
              <a:rPr lang="tr-TR" dirty="0" smtClean="0"/>
              <a:t>(Grup Fonksiyonu): </a:t>
            </a:r>
          </a:p>
          <a:p>
            <a:pPr marL="0" indent="0">
              <a:buNone/>
            </a:pPr>
            <a:r>
              <a:rPr lang="tr-TR" dirty="0" smtClean="0"/>
              <a:t>Bu </a:t>
            </a:r>
            <a:r>
              <a:rPr lang="tr-TR" dirty="0" err="1" smtClean="0"/>
              <a:t>okluzyon</a:t>
            </a:r>
            <a:r>
              <a:rPr lang="tr-TR" dirty="0" smtClean="0"/>
              <a:t> türü bu gün </a:t>
            </a:r>
            <a:r>
              <a:rPr lang="tr-TR" dirty="0" err="1" smtClean="0"/>
              <a:t>restoratif</a:t>
            </a:r>
            <a:r>
              <a:rPr lang="tr-TR" dirty="0" smtClean="0"/>
              <a:t> </a:t>
            </a:r>
            <a:r>
              <a:rPr lang="tr-TR" dirty="0" err="1" smtClean="0"/>
              <a:t>dental</a:t>
            </a:r>
            <a:r>
              <a:rPr lang="tr-TR" dirty="0" smtClean="0"/>
              <a:t> prosedürlerin uygulanması sırasında diş ilişkilerinin sağlanması için kabul edilir ve kullanılır. </a:t>
            </a:r>
            <a:r>
              <a:rPr lang="tr-TR" dirty="0" err="1" smtClean="0"/>
              <a:t>Unilateral</a:t>
            </a:r>
            <a:r>
              <a:rPr lang="tr-TR" dirty="0" smtClean="0"/>
              <a:t> balanslı </a:t>
            </a:r>
            <a:r>
              <a:rPr lang="tr-TR" dirty="0" err="1" smtClean="0"/>
              <a:t>okluzyonda</a:t>
            </a:r>
            <a:r>
              <a:rPr lang="tr-TR" dirty="0" smtClean="0"/>
              <a:t> çalışma tarafında tüm dişlerde temas, dengeleme tarafında ise temassızlık istenmektedir. </a:t>
            </a:r>
          </a:p>
          <a:p>
            <a:pPr marL="0" indent="0">
              <a:buNone/>
            </a:pPr>
            <a:r>
              <a:rPr lang="tr-TR" dirty="0" smtClean="0"/>
              <a:t>	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04879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3.Ortaklaşa Korunmuş </a:t>
            </a:r>
            <a:r>
              <a:rPr lang="tr-TR" dirty="0" err="1" smtClean="0"/>
              <a:t>Oklüzyon</a:t>
            </a:r>
            <a:r>
              <a:rPr lang="tr-TR" dirty="0" smtClean="0"/>
              <a:t>(</a:t>
            </a:r>
            <a:r>
              <a:rPr lang="tr-TR" dirty="0" err="1" smtClean="0"/>
              <a:t>Kanin</a:t>
            </a:r>
            <a:r>
              <a:rPr lang="tr-TR" dirty="0" smtClean="0"/>
              <a:t> Koruyuculu </a:t>
            </a:r>
            <a:r>
              <a:rPr lang="tr-TR" dirty="0" err="1" smtClean="0"/>
              <a:t>Oklüzyon</a:t>
            </a:r>
            <a:r>
              <a:rPr lang="tr-TR" dirty="0" smtClean="0"/>
              <a:t>): </a:t>
            </a:r>
          </a:p>
          <a:p>
            <a:pPr marL="0" indent="0">
              <a:buNone/>
            </a:pPr>
            <a:r>
              <a:rPr lang="tr-TR" dirty="0" err="1" smtClean="0"/>
              <a:t>Kanin</a:t>
            </a:r>
            <a:r>
              <a:rPr lang="tr-TR" dirty="0" smtClean="0"/>
              <a:t> koruyuculu </a:t>
            </a:r>
            <a:r>
              <a:rPr lang="tr-TR" dirty="0" err="1" smtClean="0"/>
              <a:t>okluzyon</a:t>
            </a:r>
            <a:r>
              <a:rPr lang="tr-TR" dirty="0" smtClean="0"/>
              <a:t> veya organik </a:t>
            </a:r>
            <a:r>
              <a:rPr lang="tr-TR" dirty="0" err="1" smtClean="0"/>
              <a:t>okluzyon</a:t>
            </a:r>
            <a:r>
              <a:rPr lang="tr-TR" dirty="0" smtClean="0"/>
              <a:t> olarak da bilinir. Sağlıklı </a:t>
            </a:r>
            <a:r>
              <a:rPr lang="tr-TR" dirty="0" err="1" smtClean="0"/>
              <a:t>periodonsiyum</a:t>
            </a:r>
            <a:r>
              <a:rPr lang="tr-TR" dirty="0" smtClean="0"/>
              <a:t> ve diş aşınması olan ağızlarda </a:t>
            </a:r>
            <a:r>
              <a:rPr lang="tr-TR" dirty="0" err="1" smtClean="0"/>
              <a:t>anterior</a:t>
            </a:r>
            <a:r>
              <a:rPr lang="tr-TR" dirty="0" smtClean="0"/>
              <a:t> diş </a:t>
            </a:r>
            <a:r>
              <a:rPr lang="tr-TR" dirty="0" err="1" smtClean="0"/>
              <a:t>overlap’inin</a:t>
            </a:r>
            <a:r>
              <a:rPr lang="tr-TR" dirty="0" smtClean="0"/>
              <a:t> çalışma ve dengeleme tarafında </a:t>
            </a:r>
            <a:r>
              <a:rPr lang="tr-TR" dirty="0" err="1" smtClean="0"/>
              <a:t>posterior</a:t>
            </a:r>
            <a:r>
              <a:rPr lang="tr-TR" dirty="0" smtClean="0"/>
              <a:t> diş temaslarını önlediği gözlenmiştir.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36731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Kesiciler, </a:t>
            </a:r>
            <a:r>
              <a:rPr lang="tr-TR" dirty="0" err="1" smtClean="0"/>
              <a:t>kaninler</a:t>
            </a:r>
            <a:r>
              <a:rPr lang="tr-TR" dirty="0" smtClean="0"/>
              <a:t> ve </a:t>
            </a:r>
            <a:r>
              <a:rPr lang="tr-TR" dirty="0" err="1" smtClean="0"/>
              <a:t>posterior</a:t>
            </a:r>
            <a:r>
              <a:rPr lang="tr-TR" dirty="0" smtClean="0"/>
              <a:t> dişleri </a:t>
            </a:r>
            <a:r>
              <a:rPr lang="tr-TR" dirty="0" err="1" smtClean="0"/>
              <a:t>protruziv</a:t>
            </a:r>
            <a:r>
              <a:rPr lang="tr-TR" dirty="0" smtClean="0"/>
              <a:t> hareket esnasında, </a:t>
            </a:r>
            <a:r>
              <a:rPr lang="tr-TR" dirty="0" err="1" smtClean="0"/>
              <a:t>kaninler</a:t>
            </a:r>
            <a:r>
              <a:rPr lang="tr-TR" dirty="0" smtClean="0"/>
              <a:t> de kesiciler ve </a:t>
            </a:r>
            <a:r>
              <a:rPr lang="tr-TR" dirty="0" err="1" smtClean="0"/>
              <a:t>posterior</a:t>
            </a:r>
            <a:r>
              <a:rPr lang="tr-TR" dirty="0" smtClean="0"/>
              <a:t> dişleri  </a:t>
            </a:r>
            <a:r>
              <a:rPr lang="tr-TR" dirty="0" err="1" smtClean="0"/>
              <a:t>lateral</a:t>
            </a:r>
            <a:r>
              <a:rPr lang="tr-TR" dirty="0" smtClean="0"/>
              <a:t> hareketler esnasında korurlar. Bu tür </a:t>
            </a:r>
            <a:r>
              <a:rPr lang="tr-TR" dirty="0" err="1" smtClean="0"/>
              <a:t>okluzyonda</a:t>
            </a:r>
            <a:r>
              <a:rPr lang="tr-TR" dirty="0" smtClean="0"/>
              <a:t>, </a:t>
            </a:r>
            <a:r>
              <a:rPr lang="tr-TR" dirty="0" err="1" smtClean="0"/>
              <a:t>vertikal</a:t>
            </a:r>
            <a:r>
              <a:rPr lang="tr-TR" dirty="0" smtClean="0"/>
              <a:t> boyut </a:t>
            </a:r>
            <a:r>
              <a:rPr lang="tr-TR" dirty="0" err="1" smtClean="0"/>
              <a:t>posterior</a:t>
            </a:r>
            <a:r>
              <a:rPr lang="tr-TR" dirty="0" smtClean="0"/>
              <a:t> dişler tarafından sağlanır ve bu doğal dişler için en ideal </a:t>
            </a:r>
            <a:r>
              <a:rPr lang="tr-TR" dirty="0" err="1" smtClean="0"/>
              <a:t>okluzyon</a:t>
            </a:r>
            <a:r>
              <a:rPr lang="tr-TR" dirty="0" smtClean="0"/>
              <a:t> olarak bulunmuştur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54603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0557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192</Words>
  <Application>Microsoft Office PowerPoint</Application>
  <PresentationFormat>Geniş ekran</PresentationFormat>
  <Paragraphs>19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pc</dc:creator>
  <cp:lastModifiedBy>pc</cp:lastModifiedBy>
  <cp:revision>10</cp:revision>
  <dcterms:created xsi:type="dcterms:W3CDTF">2020-12-14T07:00:30Z</dcterms:created>
  <dcterms:modified xsi:type="dcterms:W3CDTF">2020-12-14T07:06:01Z</dcterms:modified>
</cp:coreProperties>
</file>