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61" r:id="rId5"/>
    <p:sldId id="262" r:id="rId6"/>
    <p:sldId id="264" r:id="rId7"/>
    <p:sldId id="265" r:id="rId8"/>
    <p:sldId id="266" r:id="rId9"/>
    <p:sldId id="271" r:id="rId10"/>
    <p:sldId id="272" r:id="rId11"/>
    <p:sldId id="270"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en-US"/>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a:p>
        </p:txBody>
      </p:sp>
      <p:sp>
        <p:nvSpPr>
          <p:cNvPr id="4" name="Veri Yer Tutucusu 3"/>
          <p:cNvSpPr>
            <a:spLocks noGrp="1"/>
          </p:cNvSpPr>
          <p:nvPr>
            <p:ph type="dt" sz="half" idx="10"/>
          </p:nvPr>
        </p:nvSpPr>
        <p:spPr/>
        <p:txBody>
          <a:bodyPr/>
          <a:lstStyle/>
          <a:p>
            <a:fld id="{D7DD6137-D295-4B6F-B8FD-4887616B533D}" type="datetimeFigureOut">
              <a:rPr lang="en-US" smtClean="0"/>
              <a:t>3/18/2020</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D30FF14D-200F-487F-9D0E-F76F54F0821C}" type="slidenum">
              <a:rPr lang="en-US" smtClean="0"/>
              <a:t>‹#›</a:t>
            </a:fld>
            <a:endParaRPr lang="en-US"/>
          </a:p>
        </p:txBody>
      </p:sp>
    </p:spTree>
    <p:extLst>
      <p:ext uri="{BB962C8B-B14F-4D97-AF65-F5344CB8AC3E}">
        <p14:creationId xmlns:p14="http://schemas.microsoft.com/office/powerpoint/2010/main" val="3749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D7DD6137-D295-4B6F-B8FD-4887616B533D}" type="datetimeFigureOut">
              <a:rPr lang="en-US" smtClean="0"/>
              <a:t>3/18/2020</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D30FF14D-200F-487F-9D0E-F76F54F0821C}" type="slidenum">
              <a:rPr lang="en-US" smtClean="0"/>
              <a:t>‹#›</a:t>
            </a:fld>
            <a:endParaRPr lang="en-US"/>
          </a:p>
        </p:txBody>
      </p:sp>
    </p:spTree>
    <p:extLst>
      <p:ext uri="{BB962C8B-B14F-4D97-AF65-F5344CB8AC3E}">
        <p14:creationId xmlns:p14="http://schemas.microsoft.com/office/powerpoint/2010/main" val="2896279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en-US"/>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D7DD6137-D295-4B6F-B8FD-4887616B533D}" type="datetimeFigureOut">
              <a:rPr lang="en-US" smtClean="0"/>
              <a:t>3/18/2020</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D30FF14D-200F-487F-9D0E-F76F54F0821C}" type="slidenum">
              <a:rPr lang="en-US" smtClean="0"/>
              <a:t>‹#›</a:t>
            </a:fld>
            <a:endParaRPr lang="en-US"/>
          </a:p>
        </p:txBody>
      </p:sp>
    </p:spTree>
    <p:extLst>
      <p:ext uri="{BB962C8B-B14F-4D97-AF65-F5344CB8AC3E}">
        <p14:creationId xmlns:p14="http://schemas.microsoft.com/office/powerpoint/2010/main" val="148631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Veri Yer Tutucusu 4"/>
          <p:cNvSpPr>
            <a:spLocks noGrp="1"/>
          </p:cNvSpPr>
          <p:nvPr>
            <p:ph type="dt" sz="half" idx="10"/>
          </p:nvPr>
        </p:nvSpPr>
        <p:spPr/>
        <p:txBody>
          <a:bodyPr/>
          <a:lstStyle/>
          <a:p>
            <a:fld id="{D7DD6137-D295-4B6F-B8FD-4887616B533D}" type="datetimeFigureOut">
              <a:rPr lang="en-US" smtClean="0"/>
              <a:t>3/18/2020</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D30FF14D-200F-487F-9D0E-F76F54F0821C}" type="slidenum">
              <a:rPr lang="en-US" smtClean="0"/>
              <a:t>‹#›</a:t>
            </a:fld>
            <a:endParaRPr lang="en-US"/>
          </a:p>
        </p:txBody>
      </p:sp>
    </p:spTree>
    <p:extLst>
      <p:ext uri="{BB962C8B-B14F-4D97-AF65-F5344CB8AC3E}">
        <p14:creationId xmlns:p14="http://schemas.microsoft.com/office/powerpoint/2010/main" val="3925427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en-US"/>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Veri Yer Tutucusu 6"/>
          <p:cNvSpPr>
            <a:spLocks noGrp="1"/>
          </p:cNvSpPr>
          <p:nvPr>
            <p:ph type="dt" sz="half" idx="10"/>
          </p:nvPr>
        </p:nvSpPr>
        <p:spPr/>
        <p:txBody>
          <a:bodyPr/>
          <a:lstStyle/>
          <a:p>
            <a:fld id="{D7DD6137-D295-4B6F-B8FD-4887616B533D}" type="datetimeFigureOut">
              <a:rPr lang="en-US" smtClean="0"/>
              <a:t>3/18/2020</a:t>
            </a:fld>
            <a:endParaRPr lang="en-US"/>
          </a:p>
        </p:txBody>
      </p:sp>
      <p:sp>
        <p:nvSpPr>
          <p:cNvPr id="8" name="Altbilgi Yer Tutucusu 7"/>
          <p:cNvSpPr>
            <a:spLocks noGrp="1"/>
          </p:cNvSpPr>
          <p:nvPr>
            <p:ph type="ftr" sz="quarter" idx="11"/>
          </p:nvPr>
        </p:nvSpPr>
        <p:spPr/>
        <p:txBody>
          <a:bodyPr/>
          <a:lstStyle/>
          <a:p>
            <a:endParaRPr lang="en-US"/>
          </a:p>
        </p:txBody>
      </p:sp>
      <p:sp>
        <p:nvSpPr>
          <p:cNvPr id="9" name="Slayt Numarası Yer Tutucusu 8"/>
          <p:cNvSpPr>
            <a:spLocks noGrp="1"/>
          </p:cNvSpPr>
          <p:nvPr>
            <p:ph type="sldNum" sz="quarter" idx="12"/>
          </p:nvPr>
        </p:nvSpPr>
        <p:spPr/>
        <p:txBody>
          <a:bodyPr/>
          <a:lstStyle/>
          <a:p>
            <a:fld id="{D30FF14D-200F-487F-9D0E-F76F54F0821C}" type="slidenum">
              <a:rPr lang="en-US" smtClean="0"/>
              <a:t>‹#›</a:t>
            </a:fld>
            <a:endParaRPr lang="en-US"/>
          </a:p>
        </p:txBody>
      </p:sp>
    </p:spTree>
    <p:extLst>
      <p:ext uri="{BB962C8B-B14F-4D97-AF65-F5344CB8AC3E}">
        <p14:creationId xmlns:p14="http://schemas.microsoft.com/office/powerpoint/2010/main" val="3462121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Veri Yer Tutucusu 2"/>
          <p:cNvSpPr>
            <a:spLocks noGrp="1"/>
          </p:cNvSpPr>
          <p:nvPr>
            <p:ph type="dt" sz="half" idx="10"/>
          </p:nvPr>
        </p:nvSpPr>
        <p:spPr/>
        <p:txBody>
          <a:bodyPr/>
          <a:lstStyle/>
          <a:p>
            <a:fld id="{D7DD6137-D295-4B6F-B8FD-4887616B533D}" type="datetimeFigureOut">
              <a:rPr lang="en-US" smtClean="0"/>
              <a:t>3/18/2020</a:t>
            </a:fld>
            <a:endParaRPr lang="en-US"/>
          </a:p>
        </p:txBody>
      </p:sp>
      <p:sp>
        <p:nvSpPr>
          <p:cNvPr id="4" name="Altbilgi Yer Tutucusu 3"/>
          <p:cNvSpPr>
            <a:spLocks noGrp="1"/>
          </p:cNvSpPr>
          <p:nvPr>
            <p:ph type="ftr" sz="quarter" idx="11"/>
          </p:nvPr>
        </p:nvSpPr>
        <p:spPr/>
        <p:txBody>
          <a:bodyPr/>
          <a:lstStyle/>
          <a:p>
            <a:endParaRPr lang="en-US"/>
          </a:p>
        </p:txBody>
      </p:sp>
      <p:sp>
        <p:nvSpPr>
          <p:cNvPr id="5" name="Slayt Numarası Yer Tutucusu 4"/>
          <p:cNvSpPr>
            <a:spLocks noGrp="1"/>
          </p:cNvSpPr>
          <p:nvPr>
            <p:ph type="sldNum" sz="quarter" idx="12"/>
          </p:nvPr>
        </p:nvSpPr>
        <p:spPr/>
        <p:txBody>
          <a:bodyPr/>
          <a:lstStyle/>
          <a:p>
            <a:fld id="{D30FF14D-200F-487F-9D0E-F76F54F0821C}" type="slidenum">
              <a:rPr lang="en-US" smtClean="0"/>
              <a:t>‹#›</a:t>
            </a:fld>
            <a:endParaRPr lang="en-US"/>
          </a:p>
        </p:txBody>
      </p:sp>
    </p:spTree>
    <p:extLst>
      <p:ext uri="{BB962C8B-B14F-4D97-AF65-F5344CB8AC3E}">
        <p14:creationId xmlns:p14="http://schemas.microsoft.com/office/powerpoint/2010/main" val="1566244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7DD6137-D295-4B6F-B8FD-4887616B533D}" type="datetimeFigureOut">
              <a:rPr lang="en-US" smtClean="0"/>
              <a:t>3/18/2020</a:t>
            </a:fld>
            <a:endParaRPr lang="en-US"/>
          </a:p>
        </p:txBody>
      </p:sp>
      <p:sp>
        <p:nvSpPr>
          <p:cNvPr id="3" name="Altbilgi Yer Tutucusu 2"/>
          <p:cNvSpPr>
            <a:spLocks noGrp="1"/>
          </p:cNvSpPr>
          <p:nvPr>
            <p:ph type="ftr" sz="quarter" idx="11"/>
          </p:nvPr>
        </p:nvSpPr>
        <p:spPr/>
        <p:txBody>
          <a:bodyPr/>
          <a:lstStyle/>
          <a:p>
            <a:endParaRPr lang="en-US"/>
          </a:p>
        </p:txBody>
      </p:sp>
      <p:sp>
        <p:nvSpPr>
          <p:cNvPr id="4" name="Slayt Numarası Yer Tutucusu 3"/>
          <p:cNvSpPr>
            <a:spLocks noGrp="1"/>
          </p:cNvSpPr>
          <p:nvPr>
            <p:ph type="sldNum" sz="quarter" idx="12"/>
          </p:nvPr>
        </p:nvSpPr>
        <p:spPr/>
        <p:txBody>
          <a:bodyPr/>
          <a:lstStyle/>
          <a:p>
            <a:fld id="{D30FF14D-200F-487F-9D0E-F76F54F0821C}" type="slidenum">
              <a:rPr lang="en-US" smtClean="0"/>
              <a:t>‹#›</a:t>
            </a:fld>
            <a:endParaRPr lang="en-US"/>
          </a:p>
        </p:txBody>
      </p:sp>
    </p:spTree>
    <p:extLst>
      <p:ext uri="{BB962C8B-B14F-4D97-AF65-F5344CB8AC3E}">
        <p14:creationId xmlns:p14="http://schemas.microsoft.com/office/powerpoint/2010/main" val="711501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en-US"/>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7DD6137-D295-4B6F-B8FD-4887616B533D}" type="datetimeFigureOut">
              <a:rPr lang="en-US" smtClean="0"/>
              <a:t>3/18/2020</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D30FF14D-200F-487F-9D0E-F76F54F0821C}" type="slidenum">
              <a:rPr lang="en-US" smtClean="0"/>
              <a:t>‹#›</a:t>
            </a:fld>
            <a:endParaRPr lang="en-US"/>
          </a:p>
        </p:txBody>
      </p:sp>
    </p:spTree>
    <p:extLst>
      <p:ext uri="{BB962C8B-B14F-4D97-AF65-F5344CB8AC3E}">
        <p14:creationId xmlns:p14="http://schemas.microsoft.com/office/powerpoint/2010/main" val="3586854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en-US"/>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7DD6137-D295-4B6F-B8FD-4887616B533D}" type="datetimeFigureOut">
              <a:rPr lang="en-US" smtClean="0"/>
              <a:t>3/18/2020</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D30FF14D-200F-487F-9D0E-F76F54F0821C}" type="slidenum">
              <a:rPr lang="en-US" smtClean="0"/>
              <a:t>‹#›</a:t>
            </a:fld>
            <a:endParaRPr lang="en-US"/>
          </a:p>
        </p:txBody>
      </p:sp>
    </p:spTree>
    <p:extLst>
      <p:ext uri="{BB962C8B-B14F-4D97-AF65-F5344CB8AC3E}">
        <p14:creationId xmlns:p14="http://schemas.microsoft.com/office/powerpoint/2010/main" val="3459707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D7DD6137-D295-4B6F-B8FD-4887616B533D}" type="datetimeFigureOut">
              <a:rPr lang="en-US" smtClean="0"/>
              <a:t>3/18/2020</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D30FF14D-200F-487F-9D0E-F76F54F0821C}" type="slidenum">
              <a:rPr lang="en-US" smtClean="0"/>
              <a:t>‹#›</a:t>
            </a:fld>
            <a:endParaRPr lang="en-US"/>
          </a:p>
        </p:txBody>
      </p:sp>
    </p:spTree>
    <p:extLst>
      <p:ext uri="{BB962C8B-B14F-4D97-AF65-F5344CB8AC3E}">
        <p14:creationId xmlns:p14="http://schemas.microsoft.com/office/powerpoint/2010/main" val="3784797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en-US"/>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D7DD6137-D295-4B6F-B8FD-4887616B533D}" type="datetimeFigureOut">
              <a:rPr lang="en-US" smtClean="0"/>
              <a:t>3/18/2020</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D30FF14D-200F-487F-9D0E-F76F54F0821C}" type="slidenum">
              <a:rPr lang="en-US" smtClean="0"/>
              <a:t>‹#›</a:t>
            </a:fld>
            <a:endParaRPr lang="en-US"/>
          </a:p>
        </p:txBody>
      </p:sp>
    </p:spTree>
    <p:extLst>
      <p:ext uri="{BB962C8B-B14F-4D97-AF65-F5344CB8AC3E}">
        <p14:creationId xmlns:p14="http://schemas.microsoft.com/office/powerpoint/2010/main" val="311865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6137-D295-4B6F-B8FD-4887616B533D}" type="datetimeFigureOut">
              <a:rPr lang="en-US" smtClean="0"/>
              <a:t>3/18/2020</a:t>
            </a:fld>
            <a:endParaRPr lang="en-US"/>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0FF14D-200F-487F-9D0E-F76F54F0821C}" type="slidenum">
              <a:rPr lang="en-US" smtClean="0"/>
              <a:t>‹#›</a:t>
            </a:fld>
            <a:endParaRPr lang="en-US"/>
          </a:p>
        </p:txBody>
      </p:sp>
    </p:spTree>
    <p:extLst>
      <p:ext uri="{BB962C8B-B14F-4D97-AF65-F5344CB8AC3E}">
        <p14:creationId xmlns:p14="http://schemas.microsoft.com/office/powerpoint/2010/main" val="27891801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448304" y="4141156"/>
            <a:ext cx="8247392" cy="2240172"/>
          </a:xfrm>
        </p:spPr>
        <p:txBody>
          <a:bodyPr>
            <a:normAutofit fontScale="90000"/>
          </a:bodyPr>
          <a:lstStyle/>
          <a:p>
            <a:pPr algn="ctr"/>
            <a:r>
              <a:rPr lang="tr-TR" sz="2800" b="1" dirty="0">
                <a:effectLst/>
                <a:latin typeface="Arial" panose="020B0604020202020204" pitchFamily="34" charset="0"/>
                <a:cs typeface="Arial" panose="020B0604020202020204" pitchFamily="34" charset="0"/>
              </a:rPr>
              <a:t>MANDALARIN ÜREME ÖZELLİKLERİ </a:t>
            </a:r>
            <a:r>
              <a:rPr lang="tr-TR" sz="2800" b="1" dirty="0" smtClean="0">
                <a:effectLst/>
                <a:latin typeface="Arial" panose="020B0604020202020204" pitchFamily="34" charset="0"/>
                <a:cs typeface="Arial" panose="020B0604020202020204" pitchFamily="34" charset="0"/>
              </a:rPr>
              <a:t>VE</a:t>
            </a:r>
            <a:br>
              <a:rPr lang="tr-TR" sz="2800" b="1" dirty="0" smtClean="0">
                <a:effectLst/>
                <a:latin typeface="Arial" panose="020B0604020202020204" pitchFamily="34" charset="0"/>
                <a:cs typeface="Arial" panose="020B0604020202020204" pitchFamily="34" charset="0"/>
              </a:rPr>
            </a:br>
            <a:r>
              <a:rPr lang="tr-TR" sz="2800" b="1" dirty="0" smtClean="0">
                <a:effectLst/>
                <a:latin typeface="Arial" panose="020B0604020202020204" pitchFamily="34" charset="0"/>
                <a:cs typeface="Arial" panose="020B0604020202020204" pitchFamily="34" charset="0"/>
              </a:rPr>
              <a:t> </a:t>
            </a:r>
            <a:r>
              <a:rPr lang="tr-TR" sz="2800" b="1" dirty="0">
                <a:effectLst/>
                <a:latin typeface="Arial" panose="020B0604020202020204" pitchFamily="34" charset="0"/>
                <a:cs typeface="Arial" panose="020B0604020202020204" pitchFamily="34" charset="0"/>
              </a:rPr>
              <a:t>SUNİ TOHUMLAMA </a:t>
            </a:r>
            <a:r>
              <a:rPr lang="tr-TR" sz="2800" b="1" dirty="0" smtClean="0">
                <a:effectLst/>
                <a:latin typeface="Arial" panose="020B0604020202020204" pitchFamily="34" charset="0"/>
                <a:cs typeface="Arial" panose="020B0604020202020204" pitchFamily="34" charset="0"/>
              </a:rPr>
              <a:t>OLANAKLARI</a:t>
            </a:r>
            <a:br>
              <a:rPr lang="tr-TR" sz="2800" b="1" dirty="0" smtClean="0">
                <a:effectLst/>
                <a:latin typeface="Arial" panose="020B0604020202020204" pitchFamily="34" charset="0"/>
                <a:cs typeface="Arial" panose="020B0604020202020204" pitchFamily="34" charset="0"/>
              </a:rPr>
            </a:br>
            <a:r>
              <a:rPr lang="tr-TR" sz="2800" b="1" dirty="0" smtClean="0">
                <a:effectLst/>
                <a:latin typeface="Arial" panose="020B0604020202020204" pitchFamily="34" charset="0"/>
                <a:cs typeface="Arial" panose="020B0604020202020204" pitchFamily="34" charset="0"/>
              </a:rPr>
              <a:t/>
            </a:r>
            <a:br>
              <a:rPr lang="tr-TR" sz="2800" b="1" dirty="0" smtClean="0">
                <a:effectLst/>
                <a:latin typeface="Arial" panose="020B0604020202020204" pitchFamily="34" charset="0"/>
                <a:cs typeface="Arial" panose="020B0604020202020204" pitchFamily="34" charset="0"/>
              </a:rPr>
            </a:br>
            <a:r>
              <a:rPr lang="tr-TR" sz="2200" b="1" dirty="0" smtClean="0">
                <a:effectLst/>
                <a:latin typeface="Arial" panose="020B0604020202020204" pitchFamily="34" charset="0"/>
                <a:cs typeface="Arial" panose="020B0604020202020204" pitchFamily="34" charset="0"/>
              </a:rPr>
              <a:t>Abdullah ÇAVUNT</a:t>
            </a:r>
            <a:br>
              <a:rPr lang="tr-TR" sz="2200" b="1" dirty="0" smtClean="0">
                <a:effectLst/>
                <a:latin typeface="Arial" panose="020B0604020202020204" pitchFamily="34" charset="0"/>
                <a:cs typeface="Arial" panose="020B0604020202020204" pitchFamily="34" charset="0"/>
              </a:rPr>
            </a:br>
            <a:r>
              <a:rPr lang="tr-TR" sz="2200" b="1" dirty="0" smtClean="0">
                <a:effectLst/>
                <a:latin typeface="Arial" panose="020B0604020202020204" pitchFamily="34" charset="0"/>
                <a:cs typeface="Arial" panose="020B0604020202020204" pitchFamily="34" charset="0"/>
              </a:rPr>
              <a:t/>
            </a:r>
            <a:br>
              <a:rPr lang="tr-TR" sz="2200" b="1" dirty="0" smtClean="0">
                <a:effectLst/>
                <a:latin typeface="Arial" panose="020B0604020202020204" pitchFamily="34" charset="0"/>
                <a:cs typeface="Arial" panose="020B0604020202020204" pitchFamily="34" charset="0"/>
              </a:rPr>
            </a:br>
            <a:r>
              <a:rPr lang="tr-TR" sz="2200" b="1" dirty="0" smtClean="0">
                <a:latin typeface="Arial" panose="020B0604020202020204" pitchFamily="34" charset="0"/>
                <a:cs typeface="Arial" panose="020B0604020202020204" pitchFamily="34" charset="0"/>
              </a:rPr>
              <a:t>Danışman: Dr. Öğr. Üyesi Hüseyin ERDEM</a:t>
            </a:r>
            <a:r>
              <a:rPr lang="tr-TR" sz="2200" b="1" dirty="0">
                <a:effectLst/>
                <a:latin typeface="Arial" panose="020B0604020202020204" pitchFamily="34" charset="0"/>
                <a:cs typeface="Arial" panose="020B0604020202020204" pitchFamily="34" charset="0"/>
              </a:rPr>
              <a:t/>
            </a:r>
            <a:br>
              <a:rPr lang="tr-TR" sz="2200" b="1" dirty="0">
                <a:effectLst/>
                <a:latin typeface="Arial" panose="020B0604020202020204" pitchFamily="34" charset="0"/>
                <a:cs typeface="Arial" panose="020B0604020202020204" pitchFamily="34" charset="0"/>
              </a:rPr>
            </a:br>
            <a:endParaRPr lang="tr-TR" sz="2200" b="1" dirty="0">
              <a:latin typeface="Arial" panose="020B0604020202020204" pitchFamily="34" charset="0"/>
              <a:cs typeface="Arial" panose="020B0604020202020204" pitchFamily="34" charset="0"/>
            </a:endParaRPr>
          </a:p>
        </p:txBody>
      </p:sp>
      <p:pic>
        <p:nvPicPr>
          <p:cNvPr id="5" name="image1.png"/>
          <p:cNvPicPr/>
          <p:nvPr/>
        </p:nvPicPr>
        <p:blipFill>
          <a:blip r:embed="rId2">
            <a:extLst>
              <a:ext uri="{28A0092B-C50C-407E-A947-70E740481C1C}">
                <a14:useLocalDpi xmlns:a14="http://schemas.microsoft.com/office/drawing/2010/main" val="0"/>
              </a:ext>
            </a:extLst>
          </a:blip>
          <a:srcRect/>
          <a:stretch>
            <a:fillRect/>
          </a:stretch>
        </p:blipFill>
        <p:spPr bwMode="auto">
          <a:xfrm>
            <a:off x="33674" y="0"/>
            <a:ext cx="1296144" cy="1363588"/>
          </a:xfrm>
          <a:prstGeom prst="rect">
            <a:avLst/>
          </a:prstGeom>
          <a:noFill/>
          <a:ln>
            <a:noFill/>
          </a:ln>
        </p:spPr>
      </p:pic>
      <p:pic>
        <p:nvPicPr>
          <p:cNvPr id="6" name="Picture 2"/>
          <p:cNvPicPr/>
          <p:nvPr/>
        </p:nvPicPr>
        <p:blipFill>
          <a:blip r:embed="rId3" cstate="print"/>
          <a:srcRect/>
          <a:stretch>
            <a:fillRect/>
          </a:stretch>
        </p:blipFill>
        <p:spPr bwMode="auto">
          <a:xfrm>
            <a:off x="1593288" y="260648"/>
            <a:ext cx="6173448" cy="3744416"/>
          </a:xfrm>
          <a:prstGeom prst="rect">
            <a:avLst/>
          </a:prstGeom>
          <a:ln>
            <a:noFill/>
          </a:ln>
          <a:effectLst>
            <a:softEdge rad="112500"/>
          </a:effectLst>
        </p:spPr>
      </p:pic>
      <p:pic>
        <p:nvPicPr>
          <p:cNvPr id="4" name="Resim 3"/>
          <p:cNvPicPr>
            <a:picLocks noChangeAspect="1"/>
          </p:cNvPicPr>
          <p:nvPr/>
        </p:nvPicPr>
        <p:blipFill>
          <a:blip r:embed="rId4"/>
          <a:stretch>
            <a:fillRect/>
          </a:stretch>
        </p:blipFill>
        <p:spPr>
          <a:xfrm>
            <a:off x="7884368" y="0"/>
            <a:ext cx="1259632" cy="1259632"/>
          </a:xfrm>
          <a:prstGeom prst="rect">
            <a:avLst/>
          </a:prstGeom>
        </p:spPr>
      </p:pic>
      <p:pic>
        <p:nvPicPr>
          <p:cNvPr id="9" name="Resim 8"/>
          <p:cNvPicPr>
            <a:picLocks noChangeAspect="1"/>
          </p:cNvPicPr>
          <p:nvPr/>
        </p:nvPicPr>
        <p:blipFill>
          <a:blip r:embed="rId5"/>
          <a:stretch>
            <a:fillRect/>
          </a:stretch>
        </p:blipFill>
        <p:spPr>
          <a:xfrm>
            <a:off x="0" y="5989320"/>
            <a:ext cx="9144000" cy="868680"/>
          </a:xfrm>
          <a:prstGeom prst="rect">
            <a:avLst/>
          </a:prstGeom>
        </p:spPr>
      </p:pic>
    </p:spTree>
    <p:extLst>
      <p:ext uri="{BB962C8B-B14F-4D97-AF65-F5344CB8AC3E}">
        <p14:creationId xmlns:p14="http://schemas.microsoft.com/office/powerpoint/2010/main" val="16358325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441884" y="278125"/>
            <a:ext cx="4303390" cy="471586"/>
          </a:xfrm>
          <a:ln>
            <a:solidFill>
              <a:srgbClr val="FF0000"/>
            </a:solidFill>
          </a:ln>
        </p:spPr>
        <p:txBody>
          <a:bodyPr>
            <a:normAutofit fontScale="90000"/>
          </a:bodyPr>
          <a:lstStyle/>
          <a:p>
            <a:pPr algn="ctr"/>
            <a:r>
              <a:rPr lang="tr-TR" sz="3600" b="1" dirty="0" smtClean="0"/>
              <a:t>MANDALARDA </a:t>
            </a:r>
            <a:r>
              <a:rPr lang="tr-TR" sz="3600" b="1" dirty="0"/>
              <a:t>ÜREME</a:t>
            </a:r>
          </a:p>
        </p:txBody>
      </p:sp>
      <p:sp>
        <p:nvSpPr>
          <p:cNvPr id="3" name="İçerik Yer Tutucusu 2"/>
          <p:cNvSpPr>
            <a:spLocks noGrp="1"/>
          </p:cNvSpPr>
          <p:nvPr>
            <p:ph idx="1"/>
          </p:nvPr>
        </p:nvSpPr>
        <p:spPr>
          <a:xfrm>
            <a:off x="251520" y="989238"/>
            <a:ext cx="8640960" cy="5040560"/>
          </a:xfrm>
        </p:spPr>
        <p:txBody>
          <a:bodyPr>
            <a:normAutofit fontScale="92500"/>
          </a:bodyPr>
          <a:lstStyle/>
          <a:p>
            <a:pPr marL="0" indent="0" algn="just">
              <a:buNone/>
            </a:pPr>
            <a:r>
              <a:rPr lang="tr-TR" sz="2400" dirty="0">
                <a:latin typeface="Arial" panose="020B0604020202020204" pitchFamily="34" charset="0"/>
                <a:cs typeface="Arial" panose="020B0604020202020204" pitchFamily="34" charset="0"/>
              </a:rPr>
              <a:t>Manda geleneksel olarak, ergenlik ve olgunluğa geç ulaşma, buzağılamada mevsimsellik, uzun doğum sonrası anöstrüs, düşük gebe kalma oranları ve uzun yavrulama aralıklarıyla karakterize edilen düşük üreme verimliliğine sahip hayvan olarak kabul edilmiştir.</a:t>
            </a:r>
          </a:p>
          <a:p>
            <a:pPr marL="0" indent="0" algn="just">
              <a:buNone/>
            </a:pPr>
            <a:r>
              <a:rPr lang="tr-TR" sz="2400" dirty="0" smtClean="0">
                <a:latin typeface="Arial" panose="020B0604020202020204" pitchFamily="34" charset="0"/>
                <a:cs typeface="Arial" panose="020B0604020202020204" pitchFamily="34" charset="0"/>
              </a:rPr>
              <a:t>Üretken </a:t>
            </a:r>
            <a:r>
              <a:rPr lang="tr-TR" sz="2400" dirty="0">
                <a:latin typeface="Arial" panose="020B0604020202020204" pitchFamily="34" charset="0"/>
                <a:cs typeface="Arial" panose="020B0604020202020204" pitchFamily="34" charset="0"/>
              </a:rPr>
              <a:t>hayata başlamak için cinsel aktivitenin başlaması, hayvanın çiftleşip doğurması gerekmektedir. Ancak üreme özelliklerini etkileyen çok sayıda faktör söz konusudur. </a:t>
            </a:r>
            <a:endParaRPr lang="tr-TR" sz="2400" dirty="0" smtClean="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Bunların </a:t>
            </a:r>
            <a:r>
              <a:rPr lang="tr-TR" sz="2400" dirty="0">
                <a:latin typeface="Arial" panose="020B0604020202020204" pitchFamily="34" charset="0"/>
                <a:cs typeface="Arial" panose="020B0604020202020204" pitchFamily="34" charset="0"/>
              </a:rPr>
              <a:t>başında </a:t>
            </a:r>
            <a:r>
              <a:rPr lang="tr-TR" sz="2400" b="1" u="sng" dirty="0">
                <a:solidFill>
                  <a:srgbClr val="FF0000"/>
                </a:solidFill>
                <a:latin typeface="Arial" panose="020B0604020202020204" pitchFamily="34" charset="0"/>
                <a:cs typeface="Arial" panose="020B0604020202020204" pitchFamily="34" charset="0"/>
              </a:rPr>
              <a:t>genotip</a:t>
            </a:r>
            <a:r>
              <a:rPr lang="tr-TR" sz="2400" dirty="0">
                <a:latin typeface="Arial" panose="020B0604020202020204" pitchFamily="34" charset="0"/>
                <a:cs typeface="Arial" panose="020B0604020202020204" pitchFamily="34" charset="0"/>
              </a:rPr>
              <a:t> gelmektedir. Çünkü eşeysel olgunluğa ulaşma ve ilk defa çiftleşme yaş ve ağırlıkları, iki doğum arası süre, servis periyodu, kızgınlığın sakin geçip geçmediği, her türlü yem ve yemleme sistemlerine karşı gösterilen reaksiyonlar v.b. her şeyden önce ırktan ırka ve her ırk içinde bireyden bireye, yani genotipe göre farklılık göstermektedir.</a:t>
            </a:r>
          </a:p>
          <a:p>
            <a:endParaRPr lang="tr-TR" sz="2600" dirty="0"/>
          </a:p>
        </p:txBody>
      </p:sp>
      <p:pic>
        <p:nvPicPr>
          <p:cNvPr id="4" name="Resim 3"/>
          <p:cNvPicPr>
            <a:picLocks noChangeAspect="1"/>
          </p:cNvPicPr>
          <p:nvPr/>
        </p:nvPicPr>
        <p:blipFill>
          <a:blip r:embed="rId2"/>
          <a:stretch>
            <a:fillRect/>
          </a:stretch>
        </p:blipFill>
        <p:spPr>
          <a:xfrm>
            <a:off x="21579" y="6051466"/>
            <a:ext cx="9144000" cy="868680"/>
          </a:xfrm>
          <a:prstGeom prst="rect">
            <a:avLst/>
          </a:prstGeom>
        </p:spPr>
      </p:pic>
    </p:spTree>
    <p:extLst>
      <p:ext uri="{BB962C8B-B14F-4D97-AF65-F5344CB8AC3E}">
        <p14:creationId xmlns:p14="http://schemas.microsoft.com/office/powerpoint/2010/main" val="36756805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247528" y="274638"/>
            <a:ext cx="4648944" cy="373434"/>
          </a:xfrm>
          <a:ln>
            <a:solidFill>
              <a:srgbClr val="FF0000"/>
            </a:solidFill>
          </a:ln>
        </p:spPr>
        <p:txBody>
          <a:bodyPr>
            <a:normAutofit fontScale="90000"/>
          </a:bodyPr>
          <a:lstStyle/>
          <a:p>
            <a:pPr algn="ctr"/>
            <a:r>
              <a:rPr lang="tr-TR" sz="3600" b="1" dirty="0" smtClean="0"/>
              <a:t>MANDALARDA </a:t>
            </a:r>
            <a:r>
              <a:rPr lang="tr-TR" sz="3600" b="1" dirty="0"/>
              <a:t>PUPERTA</a:t>
            </a:r>
            <a:endParaRPr lang="tr-TR" sz="3600" dirty="0"/>
          </a:p>
        </p:txBody>
      </p:sp>
      <p:sp>
        <p:nvSpPr>
          <p:cNvPr id="3" name="İçerik Yer Tutucusu 2"/>
          <p:cNvSpPr>
            <a:spLocks noGrp="1"/>
          </p:cNvSpPr>
          <p:nvPr>
            <p:ph idx="1"/>
          </p:nvPr>
        </p:nvSpPr>
        <p:spPr>
          <a:xfrm>
            <a:off x="251520" y="908720"/>
            <a:ext cx="8568952" cy="5688632"/>
          </a:xfrm>
        </p:spPr>
        <p:txBody>
          <a:bodyPr>
            <a:noAutofit/>
          </a:bodyPr>
          <a:lstStyle/>
          <a:p>
            <a:pPr marL="0" indent="0" algn="just">
              <a:buNone/>
            </a:pPr>
            <a:r>
              <a:rPr lang="tr-TR" sz="2200" dirty="0" smtClean="0">
                <a:solidFill>
                  <a:srgbClr val="FF0000"/>
                </a:solidFill>
                <a:latin typeface="Arial" panose="020B0604020202020204" pitchFamily="34" charset="0"/>
                <a:cs typeface="Arial" panose="020B0604020202020204" pitchFamily="34" charset="0"/>
              </a:rPr>
              <a:t>Puperta (ergenlik)</a:t>
            </a:r>
            <a:r>
              <a:rPr lang="tr-TR" sz="2200" dirty="0" smtClean="0">
                <a:latin typeface="Arial" panose="020B0604020202020204" pitchFamily="34" charset="0"/>
                <a:cs typeface="Arial" panose="020B0604020202020204" pitchFamily="34" charset="0"/>
              </a:rPr>
              <a:t>; </a:t>
            </a:r>
            <a:r>
              <a:rPr lang="tr-TR" sz="2200" dirty="0">
                <a:latin typeface="Arial" panose="020B0604020202020204" pitchFamily="34" charset="0"/>
                <a:cs typeface="Arial" panose="020B0604020202020204" pitchFamily="34" charset="0"/>
              </a:rPr>
              <a:t>üreme yeteneğinin </a:t>
            </a:r>
            <a:r>
              <a:rPr lang="tr-TR" sz="2200" dirty="0" smtClean="0">
                <a:latin typeface="Arial" panose="020B0604020202020204" pitchFamily="34" charset="0"/>
                <a:cs typeface="Arial" panose="020B0604020202020204" pitchFamily="34" charset="0"/>
              </a:rPr>
              <a:t>kazanılması durumu </a:t>
            </a:r>
            <a:r>
              <a:rPr lang="tr-TR" sz="2200" dirty="0">
                <a:latin typeface="Arial" panose="020B0604020202020204" pitchFamily="34" charset="0"/>
                <a:cs typeface="Arial" panose="020B0604020202020204" pitchFamily="34" charset="0"/>
              </a:rPr>
              <a:t>olarak ifade edilir. Ergenlik yaşı ve canlı ağırlık farklı yetiştirme koşullarından etkilenmektedir.  </a:t>
            </a:r>
            <a:r>
              <a:rPr lang="tr-TR" sz="2200" dirty="0" smtClean="0">
                <a:latin typeface="Arial" panose="020B0604020202020204" pitchFamily="34" charset="0"/>
                <a:cs typeface="Arial" panose="020B0604020202020204" pitchFamily="34" charset="0"/>
              </a:rPr>
              <a:t>Mandalarda yetiştirme koşulları ve besleme </a:t>
            </a:r>
            <a:r>
              <a:rPr lang="tr-TR" sz="2200" dirty="0">
                <a:latin typeface="Arial" panose="020B0604020202020204" pitchFamily="34" charset="0"/>
                <a:cs typeface="Arial" panose="020B0604020202020204" pitchFamily="34" charset="0"/>
              </a:rPr>
              <a:t>seviyeleri ergenlik yaş ve canlı ağırlık değerlerini etkileyen önemli bir faktördür. </a:t>
            </a:r>
            <a:endParaRPr lang="tr-TR" sz="2200" dirty="0" smtClean="0">
              <a:latin typeface="Arial" panose="020B0604020202020204" pitchFamily="34" charset="0"/>
              <a:cs typeface="Arial" panose="020B0604020202020204" pitchFamily="34" charset="0"/>
            </a:endParaRPr>
          </a:p>
          <a:p>
            <a:pPr marL="0" indent="0" algn="just">
              <a:buNone/>
            </a:pPr>
            <a:r>
              <a:rPr lang="tr-TR" sz="2200" dirty="0" smtClean="0">
                <a:latin typeface="Arial" panose="020B0604020202020204" pitchFamily="34" charset="0"/>
                <a:cs typeface="Arial" panose="020B0604020202020204" pitchFamily="34" charset="0"/>
              </a:rPr>
              <a:t>Ergenliğin </a:t>
            </a:r>
            <a:r>
              <a:rPr lang="tr-TR" sz="2200" dirty="0">
                <a:latin typeface="Arial" panose="020B0604020202020204" pitchFamily="34" charset="0"/>
                <a:cs typeface="Arial" panose="020B0604020202020204" pitchFamily="34" charset="0"/>
              </a:rPr>
              <a:t>gecikmesi ve ergenliği takip eden gebe kalmanın gecikmesi mandalarda düşük üreme verimliliğine sebep olan sorunlardan biridir. Irk, mevsim, iklim, besleme ve büyüme oranı gibi birçok faktör puperta yaşını etkiler. </a:t>
            </a:r>
            <a:endParaRPr lang="tr-TR" sz="2200" dirty="0" smtClean="0">
              <a:latin typeface="Arial" panose="020B0604020202020204" pitchFamily="34" charset="0"/>
              <a:cs typeface="Arial" panose="020B0604020202020204" pitchFamily="34" charset="0"/>
            </a:endParaRPr>
          </a:p>
          <a:p>
            <a:pPr marL="0" indent="0" algn="just">
              <a:buNone/>
            </a:pPr>
            <a:r>
              <a:rPr lang="tr-TR" sz="2200" dirty="0" smtClean="0">
                <a:latin typeface="Arial" panose="020B0604020202020204" pitchFamily="34" charset="0"/>
                <a:cs typeface="Arial" panose="020B0604020202020204" pitchFamily="34" charset="0"/>
              </a:rPr>
              <a:t>Dişi mandalarda ergenlik </a:t>
            </a:r>
            <a:r>
              <a:rPr lang="tr-TR" sz="2200" dirty="0">
                <a:latin typeface="Arial" panose="020B0604020202020204" pitchFamily="34" charset="0"/>
                <a:cs typeface="Arial" panose="020B0604020202020204" pitchFamily="34" charset="0"/>
              </a:rPr>
              <a:t>sığırlara göre daha geç yaşta oluşur. Mandalarda ergenlik </a:t>
            </a:r>
            <a:r>
              <a:rPr lang="tr-TR" sz="2200" dirty="0" smtClean="0">
                <a:latin typeface="Arial" panose="020B0604020202020204" pitchFamily="34" charset="0"/>
                <a:cs typeface="Arial" panose="020B0604020202020204" pitchFamily="34" charset="0"/>
              </a:rPr>
              <a:t>yaşını, </a:t>
            </a:r>
            <a:r>
              <a:rPr lang="tr-TR" sz="2200" dirty="0">
                <a:latin typeface="Arial" panose="020B0604020202020204" pitchFamily="34" charset="0"/>
                <a:cs typeface="Arial" panose="020B0604020202020204" pitchFamily="34" charset="0"/>
              </a:rPr>
              <a:t>östrüsu belirlemedeki güçlükten dolayı tespit etmek zordur. Bu nedenle ergenlik yaşının belirlenmesinde ilk malaklama yaşından faydalanılmaktadır. Nehir tipi mandalar için ilk </a:t>
            </a:r>
            <a:r>
              <a:rPr lang="tr-TR" sz="2200" dirty="0" err="1">
                <a:latin typeface="Arial" panose="020B0604020202020204" pitchFamily="34" charset="0"/>
                <a:cs typeface="Arial" panose="020B0604020202020204" pitchFamily="34" charset="0"/>
              </a:rPr>
              <a:t>östrüs</a:t>
            </a:r>
            <a:r>
              <a:rPr lang="tr-TR" sz="2200" dirty="0">
                <a:latin typeface="Arial" panose="020B0604020202020204" pitchFamily="34" charset="0"/>
                <a:cs typeface="Arial" panose="020B0604020202020204" pitchFamily="34" charset="0"/>
              </a:rPr>
              <a:t> görülme yaşı </a:t>
            </a:r>
            <a:r>
              <a:rPr lang="tr-TR" sz="2200" b="1" dirty="0">
                <a:solidFill>
                  <a:srgbClr val="FF0000"/>
                </a:solidFill>
                <a:latin typeface="Arial" panose="020B0604020202020204" pitchFamily="34" charset="0"/>
                <a:cs typeface="Arial" panose="020B0604020202020204" pitchFamily="34" charset="0"/>
              </a:rPr>
              <a:t>15 aydan 18 aya kadar</a:t>
            </a:r>
            <a:r>
              <a:rPr lang="tr-TR" sz="2200" dirty="0">
                <a:latin typeface="Arial" panose="020B0604020202020204" pitchFamily="34" charset="0"/>
                <a:cs typeface="Arial" panose="020B0604020202020204" pitchFamily="34" charset="0"/>
              </a:rPr>
              <a:t>, bataklık mandaları için ise </a:t>
            </a:r>
            <a:r>
              <a:rPr lang="tr-TR" sz="2200" b="1" dirty="0">
                <a:solidFill>
                  <a:srgbClr val="0070C0"/>
                </a:solidFill>
                <a:latin typeface="Arial" panose="020B0604020202020204" pitchFamily="34" charset="0"/>
                <a:cs typeface="Arial" panose="020B0604020202020204" pitchFamily="34" charset="0"/>
              </a:rPr>
              <a:t>21 aydan 24 </a:t>
            </a:r>
            <a:r>
              <a:rPr lang="tr-TR" sz="2200" b="1" dirty="0" smtClean="0">
                <a:solidFill>
                  <a:srgbClr val="0070C0"/>
                </a:solidFill>
                <a:latin typeface="Arial" panose="020B0604020202020204" pitchFamily="34" charset="0"/>
                <a:cs typeface="Arial" panose="020B0604020202020204" pitchFamily="34" charset="0"/>
              </a:rPr>
              <a:t>aya </a:t>
            </a:r>
            <a:r>
              <a:rPr lang="tr-TR" sz="2200" dirty="0">
                <a:latin typeface="Arial" panose="020B0604020202020204" pitchFamily="34" charset="0"/>
                <a:cs typeface="Arial" panose="020B0604020202020204" pitchFamily="34" charset="0"/>
              </a:rPr>
              <a:t>(ortalama canlı ağırlık 300 </a:t>
            </a:r>
            <a:r>
              <a:rPr lang="tr-TR" sz="2200" dirty="0" smtClean="0">
                <a:latin typeface="Arial" panose="020B0604020202020204" pitchFamily="34" charset="0"/>
                <a:cs typeface="Arial" panose="020B0604020202020204" pitchFamily="34" charset="0"/>
              </a:rPr>
              <a:t>kg) kadar değişebilmektedir.</a:t>
            </a:r>
            <a:endParaRPr lang="tr-TR" sz="2200" dirty="0">
              <a:latin typeface="Arial" panose="020B0604020202020204" pitchFamily="34" charset="0"/>
              <a:cs typeface="Arial" panose="020B0604020202020204" pitchFamily="34" charset="0"/>
            </a:endParaRPr>
          </a:p>
        </p:txBody>
      </p:sp>
      <p:pic>
        <p:nvPicPr>
          <p:cNvPr id="4" name="Resim 3"/>
          <p:cNvPicPr>
            <a:picLocks noChangeAspect="1"/>
          </p:cNvPicPr>
          <p:nvPr/>
        </p:nvPicPr>
        <p:blipFill>
          <a:blip r:embed="rId2"/>
          <a:stretch>
            <a:fillRect/>
          </a:stretch>
        </p:blipFill>
        <p:spPr>
          <a:xfrm>
            <a:off x="0" y="5989320"/>
            <a:ext cx="9144000" cy="868680"/>
          </a:xfrm>
          <a:prstGeom prst="rect">
            <a:avLst/>
          </a:prstGeom>
        </p:spPr>
      </p:pic>
    </p:spTree>
    <p:extLst>
      <p:ext uri="{BB962C8B-B14F-4D97-AF65-F5344CB8AC3E}">
        <p14:creationId xmlns:p14="http://schemas.microsoft.com/office/powerpoint/2010/main" val="34589255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3044" y="677885"/>
            <a:ext cx="5040560" cy="3384376"/>
          </a:xfrm>
        </p:spPr>
        <p:txBody>
          <a:bodyPr>
            <a:noAutofit/>
          </a:bodyPr>
          <a:lstStyle/>
          <a:p>
            <a:pPr marL="0" indent="0" algn="just">
              <a:buNone/>
            </a:pPr>
            <a:r>
              <a:rPr lang="tr-TR" sz="2400" dirty="0">
                <a:latin typeface="Arial" panose="020B0604020202020204" pitchFamily="34" charset="0"/>
                <a:cs typeface="Arial" panose="020B0604020202020204" pitchFamily="34" charset="0"/>
              </a:rPr>
              <a:t>Sığırlarla karşılaştırıldığında erkek mandalarda puberta ve tohumlama (aşım) yaşı oldukça ileridir. Puberta Anadolu mandalarında 13-15 ay, Nehir mandalarında 15-18 ay, Bataklık mandalarında ise bu süre 21-48 </a:t>
            </a:r>
            <a:r>
              <a:rPr lang="tr-TR" sz="2400" dirty="0" smtClean="0">
                <a:latin typeface="Arial" panose="020B0604020202020204" pitchFamily="34" charset="0"/>
                <a:cs typeface="Arial" panose="020B0604020202020204" pitchFamily="34" charset="0"/>
              </a:rPr>
              <a:t>aydır. Bu </a:t>
            </a:r>
            <a:r>
              <a:rPr lang="tr-TR" sz="2400" dirty="0">
                <a:latin typeface="Arial" panose="020B0604020202020204" pitchFamily="34" charset="0"/>
                <a:cs typeface="Arial" panose="020B0604020202020204" pitchFamily="34" charset="0"/>
              </a:rPr>
              <a:t>olayı da dolaylı ve dolaysız olarak birçok  </a:t>
            </a:r>
            <a:r>
              <a:rPr lang="tr-TR" sz="2400" dirty="0" smtClean="0">
                <a:latin typeface="Arial" panose="020B0604020202020204" pitchFamily="34" charset="0"/>
                <a:cs typeface="Arial" panose="020B0604020202020204" pitchFamily="34" charset="0"/>
              </a:rPr>
              <a:t>faktör </a:t>
            </a:r>
            <a:r>
              <a:rPr lang="tr-TR" sz="2400" dirty="0">
                <a:latin typeface="Arial" panose="020B0604020202020204" pitchFamily="34" charset="0"/>
                <a:cs typeface="Arial" panose="020B0604020202020204" pitchFamily="34" charset="0"/>
              </a:rPr>
              <a:t>etkileyebilmektedir. </a:t>
            </a:r>
          </a:p>
        </p:txBody>
      </p:sp>
      <p:pic>
        <p:nvPicPr>
          <p:cNvPr id="4" name="Picture 2" descr="manda nehir sefkatle"/>
          <p:cNvPicPr/>
          <p:nvPr/>
        </p:nvPicPr>
        <p:blipFill>
          <a:blip r:embed="rId2" cstate="print"/>
          <a:srcRect/>
          <a:stretch>
            <a:fillRect/>
          </a:stretch>
        </p:blipFill>
        <p:spPr bwMode="auto">
          <a:xfrm>
            <a:off x="5415862" y="2376"/>
            <a:ext cx="3590522" cy="2293176"/>
          </a:xfrm>
          <a:prstGeom prst="rect">
            <a:avLst/>
          </a:prstGeom>
          <a:ln>
            <a:noFill/>
          </a:ln>
          <a:effectLst>
            <a:softEdge rad="112500"/>
          </a:effectLst>
        </p:spPr>
      </p:pic>
      <p:pic>
        <p:nvPicPr>
          <p:cNvPr id="5" name="Picture 2"/>
          <p:cNvPicPr/>
          <p:nvPr/>
        </p:nvPicPr>
        <p:blipFill>
          <a:blip r:embed="rId3" cstate="print"/>
          <a:srcRect/>
          <a:stretch>
            <a:fillRect/>
          </a:stretch>
        </p:blipFill>
        <p:spPr bwMode="auto">
          <a:xfrm>
            <a:off x="5455065" y="2370073"/>
            <a:ext cx="3589094" cy="2149590"/>
          </a:xfrm>
          <a:prstGeom prst="rect">
            <a:avLst/>
          </a:prstGeom>
          <a:ln>
            <a:noFill/>
          </a:ln>
          <a:effectLst>
            <a:softEdge rad="112500"/>
          </a:effectLst>
        </p:spPr>
      </p:pic>
      <p:pic>
        <p:nvPicPr>
          <p:cNvPr id="6" name="Resim 5"/>
          <p:cNvPicPr>
            <a:picLocks noChangeAspect="1"/>
          </p:cNvPicPr>
          <p:nvPr/>
        </p:nvPicPr>
        <p:blipFill>
          <a:blip r:embed="rId4"/>
          <a:stretch>
            <a:fillRect/>
          </a:stretch>
        </p:blipFill>
        <p:spPr>
          <a:xfrm>
            <a:off x="11825" y="5989320"/>
            <a:ext cx="9144000" cy="868680"/>
          </a:xfrm>
          <a:prstGeom prst="rect">
            <a:avLst/>
          </a:prstGeom>
        </p:spPr>
      </p:pic>
      <p:sp>
        <p:nvSpPr>
          <p:cNvPr id="2" name="Dikdörtgen 1"/>
          <p:cNvSpPr/>
          <p:nvPr/>
        </p:nvSpPr>
        <p:spPr>
          <a:xfrm>
            <a:off x="19363" y="4519663"/>
            <a:ext cx="9024671" cy="1938992"/>
          </a:xfrm>
          <a:prstGeom prst="rect">
            <a:avLst/>
          </a:prstGeom>
        </p:spPr>
        <p:txBody>
          <a:bodyPr wrap="square">
            <a:spAutoFit/>
          </a:bodyPr>
          <a:lstStyle/>
          <a:p>
            <a:pPr algn="just"/>
            <a:r>
              <a:rPr lang="tr-TR" sz="2400" dirty="0">
                <a:latin typeface="Arial" panose="020B0604020202020204" pitchFamily="34" charset="0"/>
                <a:cs typeface="Arial" panose="020B0604020202020204" pitchFamily="34" charset="0"/>
              </a:rPr>
              <a:t>Örneğin mevsim koşulları mandaların üreme </a:t>
            </a:r>
            <a:r>
              <a:rPr lang="tr-TR" sz="2400" dirty="0" smtClean="0">
                <a:latin typeface="Arial" panose="020B0604020202020204" pitchFamily="34" charset="0"/>
                <a:cs typeface="Arial" panose="020B0604020202020204" pitchFamily="34" charset="0"/>
              </a:rPr>
              <a:t>verimliliğini </a:t>
            </a:r>
            <a:r>
              <a:rPr lang="tr-TR" sz="2400" dirty="0">
                <a:latin typeface="Arial" panose="020B0604020202020204" pitchFamily="34" charset="0"/>
                <a:cs typeface="Arial" panose="020B0604020202020204" pitchFamily="34" charset="0"/>
              </a:rPr>
              <a:t>direkt olarak etkileyebilen bir faktör olarak sayılabilir. Bunun yanı sıra bakım ve beslemenin diğer bir etken olarak önemli yeri bulunmaktadır. İklimsel olgulardan yağmur, nispi nem, gün ışığı alma süresi ve çevresel ısı örnek verilebilir. </a:t>
            </a:r>
          </a:p>
        </p:txBody>
      </p:sp>
    </p:spTree>
    <p:extLst>
      <p:ext uri="{BB962C8B-B14F-4D97-AF65-F5344CB8AC3E}">
        <p14:creationId xmlns:p14="http://schemas.microsoft.com/office/powerpoint/2010/main" val="10992553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38944" y="207570"/>
            <a:ext cx="8466112" cy="523104"/>
          </a:xfrm>
          <a:ln>
            <a:solidFill>
              <a:srgbClr val="FF0000"/>
            </a:solidFill>
          </a:ln>
        </p:spPr>
        <p:txBody>
          <a:bodyPr>
            <a:noAutofit/>
          </a:bodyPr>
          <a:lstStyle/>
          <a:p>
            <a:pPr algn="ctr"/>
            <a:r>
              <a:rPr lang="tr-TR" sz="2800" dirty="0">
                <a:latin typeface="Arial" panose="020B0604020202020204" pitchFamily="34" charset="0"/>
                <a:cs typeface="Arial" panose="020B0604020202020204" pitchFamily="34" charset="0"/>
              </a:rPr>
              <a:t>ÜREME ÖZELLİKLERİNİ ETKİLEYEN FAKTÖRLER</a:t>
            </a:r>
          </a:p>
        </p:txBody>
      </p:sp>
      <p:sp>
        <p:nvSpPr>
          <p:cNvPr id="3" name="İçerik Yer Tutucusu 2"/>
          <p:cNvSpPr>
            <a:spLocks noGrp="1"/>
          </p:cNvSpPr>
          <p:nvPr>
            <p:ph idx="1"/>
          </p:nvPr>
        </p:nvSpPr>
        <p:spPr>
          <a:xfrm>
            <a:off x="202448" y="944724"/>
            <a:ext cx="8219256" cy="5544616"/>
          </a:xfrm>
        </p:spPr>
        <p:txBody>
          <a:bodyPr>
            <a:noAutofit/>
          </a:bodyPr>
          <a:lstStyle/>
          <a:p>
            <a:pPr marL="0" indent="0">
              <a:buNone/>
            </a:pPr>
            <a:r>
              <a:rPr lang="tr-TR" sz="2200" b="1" dirty="0">
                <a:latin typeface="Arial" panose="020B0604020202020204" pitchFamily="34" charset="0"/>
                <a:cs typeface="Arial" panose="020B0604020202020204" pitchFamily="34" charset="0"/>
              </a:rPr>
              <a:t>1-Genotip</a:t>
            </a:r>
          </a:p>
          <a:p>
            <a:pPr marL="0" indent="0">
              <a:buNone/>
            </a:pPr>
            <a:r>
              <a:rPr lang="tr-TR" sz="2200" b="1" dirty="0">
                <a:latin typeface="Arial" panose="020B0604020202020204" pitchFamily="34" charset="0"/>
                <a:cs typeface="Arial" panose="020B0604020202020204" pitchFamily="34" charset="0"/>
              </a:rPr>
              <a:t>2-Üreme Etkinliği</a:t>
            </a:r>
          </a:p>
          <a:p>
            <a:r>
              <a:rPr lang="tr-TR" sz="2200" dirty="0" smtClean="0">
                <a:latin typeface="Arial" panose="020B0604020202020204" pitchFamily="34" charset="0"/>
                <a:cs typeface="Arial" panose="020B0604020202020204" pitchFamily="34" charset="0"/>
              </a:rPr>
              <a:t>a)Kızgınlığın </a:t>
            </a:r>
            <a:r>
              <a:rPr lang="tr-TR" sz="2200" dirty="0">
                <a:latin typeface="Arial" panose="020B0604020202020204" pitchFamily="34" charset="0"/>
                <a:cs typeface="Arial" panose="020B0604020202020204" pitchFamily="34" charset="0"/>
              </a:rPr>
              <a:t>az belirgin oluşu</a:t>
            </a:r>
          </a:p>
          <a:p>
            <a:r>
              <a:rPr lang="tr-TR" sz="2200" dirty="0">
                <a:latin typeface="Arial" panose="020B0604020202020204" pitchFamily="34" charset="0"/>
                <a:cs typeface="Arial" panose="020B0604020202020204" pitchFamily="34" charset="0"/>
              </a:rPr>
              <a:t>b)Geç olgunlaşma</a:t>
            </a:r>
          </a:p>
          <a:p>
            <a:r>
              <a:rPr lang="tr-TR" sz="2200" dirty="0">
                <a:latin typeface="Arial" panose="020B0604020202020204" pitchFamily="34" charset="0"/>
                <a:cs typeface="Arial" panose="020B0604020202020204" pitchFamily="34" charset="0"/>
              </a:rPr>
              <a:t>c)Kötü kızgınlık belirtileri</a:t>
            </a:r>
          </a:p>
          <a:p>
            <a:r>
              <a:rPr lang="tr-TR" sz="2200" dirty="0">
                <a:latin typeface="Arial" panose="020B0604020202020204" pitchFamily="34" charset="0"/>
                <a:cs typeface="Arial" panose="020B0604020202020204" pitchFamily="34" charset="0"/>
              </a:rPr>
              <a:t>d)Düzensiz kızgınlık döngüleri</a:t>
            </a:r>
          </a:p>
          <a:p>
            <a:r>
              <a:rPr lang="tr-TR" sz="2200" dirty="0">
                <a:latin typeface="Arial" panose="020B0604020202020204" pitchFamily="34" charset="0"/>
                <a:cs typeface="Arial" panose="020B0604020202020204" pitchFamily="34" charset="0"/>
              </a:rPr>
              <a:t>e)Düşük döl tutma oranı</a:t>
            </a:r>
          </a:p>
          <a:p>
            <a:r>
              <a:rPr lang="tr-TR" sz="2200" dirty="0">
                <a:latin typeface="Arial" panose="020B0604020202020204" pitchFamily="34" charset="0"/>
                <a:cs typeface="Arial" panose="020B0604020202020204" pitchFamily="34" charset="0"/>
              </a:rPr>
              <a:t>f)Uzun doğum sonrası aralıklar</a:t>
            </a:r>
          </a:p>
          <a:p>
            <a:r>
              <a:rPr lang="tr-TR" sz="2200" dirty="0">
                <a:latin typeface="Arial" panose="020B0604020202020204" pitchFamily="34" charset="0"/>
                <a:cs typeface="Arial" panose="020B0604020202020204" pitchFamily="34" charset="0"/>
              </a:rPr>
              <a:t>g)Birden çok tohumlama yapma gereği</a:t>
            </a:r>
          </a:p>
          <a:p>
            <a:r>
              <a:rPr lang="tr-TR" sz="2200" dirty="0">
                <a:latin typeface="Arial" panose="020B0604020202020204" pitchFamily="34" charset="0"/>
                <a:cs typeface="Arial" panose="020B0604020202020204" pitchFamily="34" charset="0"/>
              </a:rPr>
              <a:t>h)</a:t>
            </a:r>
            <a:r>
              <a:rPr lang="tr-TR" sz="2200" dirty="0" err="1">
                <a:latin typeface="Arial" panose="020B0604020202020204" pitchFamily="34" charset="0"/>
                <a:cs typeface="Arial" panose="020B0604020202020204" pitchFamily="34" charset="0"/>
              </a:rPr>
              <a:t>Anöstrüs</a:t>
            </a:r>
            <a:endParaRPr lang="tr-TR" sz="2200" dirty="0">
              <a:latin typeface="Arial" panose="020B0604020202020204" pitchFamily="34" charset="0"/>
              <a:cs typeface="Arial" panose="020B0604020202020204" pitchFamily="34" charset="0"/>
            </a:endParaRPr>
          </a:p>
          <a:p>
            <a:pPr marL="0" indent="0">
              <a:buNone/>
            </a:pPr>
            <a:r>
              <a:rPr lang="tr-TR" sz="2200" b="1" dirty="0">
                <a:latin typeface="Arial" panose="020B0604020202020204" pitchFamily="34" charset="0"/>
                <a:cs typeface="Arial" panose="020B0604020202020204" pitchFamily="34" charset="0"/>
              </a:rPr>
              <a:t>3-Cevresel faktörler</a:t>
            </a:r>
          </a:p>
          <a:p>
            <a:pPr marL="0" indent="0">
              <a:buNone/>
            </a:pPr>
            <a:r>
              <a:rPr lang="tr-TR" sz="2200" b="1" dirty="0">
                <a:latin typeface="Arial" panose="020B0604020202020204" pitchFamily="34" charset="0"/>
                <a:cs typeface="Arial" panose="020B0604020202020204" pitchFamily="34" charset="0"/>
              </a:rPr>
              <a:t>4-Besleme</a:t>
            </a:r>
          </a:p>
          <a:p>
            <a:pPr marL="0" indent="0">
              <a:buNone/>
            </a:pPr>
            <a:r>
              <a:rPr lang="tr-TR" sz="2200" b="1" dirty="0">
                <a:latin typeface="Arial" panose="020B0604020202020204" pitchFamily="34" charset="0"/>
                <a:cs typeface="Arial" panose="020B0604020202020204" pitchFamily="34" charset="0"/>
              </a:rPr>
              <a:t>5-Sürü yönetimi</a:t>
            </a:r>
          </a:p>
          <a:p>
            <a:endParaRPr lang="tr-TR" sz="2200" dirty="0">
              <a:latin typeface="Arial" panose="020B0604020202020204" pitchFamily="34" charset="0"/>
              <a:cs typeface="Arial" panose="020B0604020202020204" pitchFamily="34" charset="0"/>
            </a:endParaRPr>
          </a:p>
        </p:txBody>
      </p:sp>
      <p:pic>
        <p:nvPicPr>
          <p:cNvPr id="4" name="Picture 2" descr="C:\Users\hüseyin\Desktop\Yeni klasör\FB_IMG_154727497712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04656" y="1121272"/>
            <a:ext cx="3600400" cy="2559250"/>
          </a:xfrm>
          <a:prstGeom prst="rect">
            <a:avLst/>
          </a:prstGeom>
          <a:ln>
            <a:noFill/>
          </a:ln>
          <a:effectLst>
            <a:softEdge rad="112500"/>
          </a:effectLst>
          <a:extLst/>
        </p:spPr>
      </p:pic>
      <p:pic>
        <p:nvPicPr>
          <p:cNvPr id="5" name="Picture 2" descr="C:\Users\hüseyin\Desktop\Yeni klasör\FB_IMG_154727500448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0442" y="4462378"/>
            <a:ext cx="4063558" cy="2129038"/>
          </a:xfrm>
          <a:prstGeom prst="rect">
            <a:avLst/>
          </a:prstGeom>
          <a:ln>
            <a:noFill/>
          </a:ln>
          <a:effectLst>
            <a:softEdge rad="112500"/>
          </a:effectLst>
          <a:extLst/>
        </p:spPr>
      </p:pic>
      <p:pic>
        <p:nvPicPr>
          <p:cNvPr id="6" name="Resim 5"/>
          <p:cNvPicPr>
            <a:picLocks noChangeAspect="1"/>
          </p:cNvPicPr>
          <p:nvPr/>
        </p:nvPicPr>
        <p:blipFill>
          <a:blip r:embed="rId4"/>
          <a:stretch>
            <a:fillRect/>
          </a:stretch>
        </p:blipFill>
        <p:spPr>
          <a:xfrm>
            <a:off x="0" y="6026090"/>
            <a:ext cx="9144000" cy="868680"/>
          </a:xfrm>
          <a:prstGeom prst="rect">
            <a:avLst/>
          </a:prstGeom>
        </p:spPr>
      </p:pic>
    </p:spTree>
    <p:extLst>
      <p:ext uri="{BB962C8B-B14F-4D97-AF65-F5344CB8AC3E}">
        <p14:creationId xmlns:p14="http://schemas.microsoft.com/office/powerpoint/2010/main" val="2455437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69549" y="404664"/>
            <a:ext cx="8004901" cy="648072"/>
          </a:xfrm>
          <a:ln>
            <a:solidFill>
              <a:srgbClr val="FF0000"/>
            </a:solidFill>
          </a:ln>
        </p:spPr>
        <p:txBody>
          <a:bodyPr>
            <a:noAutofit/>
          </a:bodyPr>
          <a:lstStyle/>
          <a:p>
            <a:pPr algn="ctr"/>
            <a:r>
              <a:rPr lang="tr-TR" sz="2800" b="1" dirty="0">
                <a:latin typeface="Arial" panose="020B0604020202020204" pitchFamily="34" charset="0"/>
                <a:cs typeface="Arial" panose="020B0604020202020204" pitchFamily="34" charset="0"/>
              </a:rPr>
              <a:t>DİŞİ MANDALARDA ÜREME ÖZELLİKLERİ</a:t>
            </a:r>
            <a:endParaRPr lang="tr-TR" sz="2800" dirty="0">
              <a:latin typeface="Arial" panose="020B0604020202020204" pitchFamily="34" charset="0"/>
              <a:cs typeface="Arial" panose="020B0604020202020204" pitchFamily="34"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713665875"/>
              </p:ext>
            </p:extLst>
          </p:nvPr>
        </p:nvGraphicFramePr>
        <p:xfrm>
          <a:off x="271983" y="1482759"/>
          <a:ext cx="8424936" cy="3590134"/>
        </p:xfrm>
        <a:graphic>
          <a:graphicData uri="http://schemas.openxmlformats.org/drawingml/2006/table">
            <a:tbl>
              <a:tblPr>
                <a:tableStyleId>{5C22544A-7EE6-4342-B048-85BDC9FD1C3A}</a:tableStyleId>
              </a:tblPr>
              <a:tblGrid>
                <a:gridCol w="4156001"/>
                <a:gridCol w="2160240"/>
                <a:gridCol w="1224136"/>
                <a:gridCol w="884559"/>
              </a:tblGrid>
              <a:tr h="418061">
                <a:tc>
                  <a:txBody>
                    <a:bodyPr/>
                    <a:lstStyle/>
                    <a:p>
                      <a:pPr algn="ctr" fontAlgn="base">
                        <a:lnSpc>
                          <a:spcPct val="115000"/>
                        </a:lnSpc>
                        <a:spcBef>
                          <a:spcPts val="670"/>
                        </a:spcBef>
                        <a:spcAft>
                          <a:spcPts val="0"/>
                        </a:spcAft>
                      </a:pPr>
                      <a:r>
                        <a:rPr lang="tr-TR" sz="2000" b="1" kern="1200" dirty="0">
                          <a:effectLst/>
                          <a:latin typeface="Arial" panose="020B0604020202020204" pitchFamily="34" charset="0"/>
                          <a:cs typeface="Arial" panose="020B0604020202020204" pitchFamily="34" charset="0"/>
                        </a:rPr>
                        <a:t>Özellik</a:t>
                      </a:r>
                      <a:endParaRPr lang="tr-TR" sz="2000" b="1" dirty="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b="1" kern="1200" dirty="0">
                          <a:effectLst/>
                          <a:latin typeface="Arial" panose="020B0604020202020204" pitchFamily="34" charset="0"/>
                          <a:cs typeface="Arial" panose="020B0604020202020204" pitchFamily="34" charset="0"/>
                        </a:rPr>
                        <a:t>Ort.</a:t>
                      </a:r>
                      <a:endParaRPr lang="tr-TR" sz="2000" b="1" dirty="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b="1" kern="1200" dirty="0">
                          <a:effectLst/>
                          <a:latin typeface="Arial" panose="020B0604020202020204" pitchFamily="34" charset="0"/>
                          <a:cs typeface="Arial" panose="020B0604020202020204" pitchFamily="34" charset="0"/>
                        </a:rPr>
                        <a:t>Min.</a:t>
                      </a:r>
                      <a:endParaRPr lang="tr-TR" sz="2000" b="1" dirty="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b="1" kern="1200" dirty="0" err="1">
                          <a:effectLst/>
                          <a:latin typeface="Arial" panose="020B0604020202020204" pitchFamily="34" charset="0"/>
                          <a:cs typeface="Arial" panose="020B0604020202020204" pitchFamily="34" charset="0"/>
                        </a:rPr>
                        <a:t>Max</a:t>
                      </a:r>
                      <a:r>
                        <a:rPr lang="tr-TR" sz="2000" b="1" kern="1200" dirty="0">
                          <a:effectLst/>
                          <a:latin typeface="Arial" panose="020B0604020202020204" pitchFamily="34" charset="0"/>
                          <a:cs typeface="Arial" panose="020B0604020202020204" pitchFamily="34" charset="0"/>
                        </a:rPr>
                        <a:t>.</a:t>
                      </a:r>
                      <a:endParaRPr lang="tr-TR" sz="2000" b="1" dirty="0">
                        <a:effectLst/>
                        <a:latin typeface="Arial" panose="020B0604020202020204" pitchFamily="34" charset="0"/>
                        <a:ea typeface="Calibri"/>
                        <a:cs typeface="Arial" panose="020B0604020202020204" pitchFamily="34" charset="0"/>
                      </a:endParaRPr>
                    </a:p>
                  </a:txBody>
                  <a:tcPr marL="0" marR="0" marT="0" marB="0"/>
                </a:tc>
              </a:tr>
              <a:tr h="494144">
                <a:tc>
                  <a:txBody>
                    <a:bodyPr/>
                    <a:lstStyle/>
                    <a:p>
                      <a:pPr algn="just" fontAlgn="base">
                        <a:lnSpc>
                          <a:spcPct val="115000"/>
                        </a:lnSpc>
                        <a:spcBef>
                          <a:spcPts val="670"/>
                        </a:spcBef>
                        <a:spcAft>
                          <a:spcPts val="0"/>
                        </a:spcAft>
                      </a:pPr>
                      <a:r>
                        <a:rPr lang="tr-TR" sz="2400" kern="1200" dirty="0">
                          <a:effectLst/>
                          <a:latin typeface="Arial" panose="020B0604020202020204" pitchFamily="34" charset="0"/>
                          <a:cs typeface="Arial" panose="020B0604020202020204" pitchFamily="34" charset="0"/>
                        </a:rPr>
                        <a:t>Ergenlik yaşı (ay)</a:t>
                      </a:r>
                      <a:endParaRPr lang="tr-TR" sz="2400" dirty="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kern="1200">
                          <a:effectLst/>
                          <a:latin typeface="Arial" panose="020B0604020202020204" pitchFamily="34" charset="0"/>
                          <a:cs typeface="Arial" panose="020B0604020202020204" pitchFamily="34" charset="0"/>
                        </a:rPr>
                        <a:t>13-14 ay</a:t>
                      </a:r>
                      <a:endParaRPr lang="tr-TR" sz="200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kern="1200" dirty="0">
                          <a:effectLst/>
                          <a:latin typeface="Arial" panose="020B0604020202020204" pitchFamily="34" charset="0"/>
                          <a:cs typeface="Arial" panose="020B0604020202020204" pitchFamily="34" charset="0"/>
                        </a:rPr>
                        <a:t>10</a:t>
                      </a:r>
                      <a:endParaRPr lang="tr-TR" sz="2000" dirty="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kern="1200" dirty="0">
                          <a:effectLst/>
                          <a:latin typeface="Arial" panose="020B0604020202020204" pitchFamily="34" charset="0"/>
                          <a:cs typeface="Arial" panose="020B0604020202020204" pitchFamily="34" charset="0"/>
                        </a:rPr>
                        <a:t>16</a:t>
                      </a:r>
                      <a:endParaRPr lang="tr-TR" sz="2000" dirty="0">
                        <a:effectLst/>
                        <a:latin typeface="Arial" panose="020B0604020202020204" pitchFamily="34" charset="0"/>
                        <a:ea typeface="Calibri"/>
                        <a:cs typeface="Arial" panose="020B0604020202020204" pitchFamily="34" charset="0"/>
                      </a:endParaRPr>
                    </a:p>
                  </a:txBody>
                  <a:tcPr marL="0" marR="0" marT="0" marB="0"/>
                </a:tc>
              </a:tr>
              <a:tr h="576064">
                <a:tc>
                  <a:txBody>
                    <a:bodyPr/>
                    <a:lstStyle/>
                    <a:p>
                      <a:pPr algn="just" fontAlgn="base">
                        <a:lnSpc>
                          <a:spcPct val="115000"/>
                        </a:lnSpc>
                        <a:spcBef>
                          <a:spcPts val="670"/>
                        </a:spcBef>
                        <a:spcAft>
                          <a:spcPts val="0"/>
                        </a:spcAft>
                      </a:pPr>
                      <a:r>
                        <a:rPr lang="tr-TR" sz="2400" kern="1200" dirty="0">
                          <a:effectLst/>
                          <a:latin typeface="Arial" panose="020B0604020202020204" pitchFamily="34" charset="0"/>
                          <a:cs typeface="Arial" panose="020B0604020202020204" pitchFamily="34" charset="0"/>
                        </a:rPr>
                        <a:t>İki kızgınlık arası süre (gün)</a:t>
                      </a:r>
                      <a:endParaRPr lang="tr-TR" sz="2400" dirty="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kern="1200" dirty="0">
                          <a:effectLst/>
                          <a:latin typeface="Arial" panose="020B0604020202020204" pitchFamily="34" charset="0"/>
                          <a:cs typeface="Arial" panose="020B0604020202020204" pitchFamily="34" charset="0"/>
                        </a:rPr>
                        <a:t>21 gün</a:t>
                      </a:r>
                      <a:endParaRPr lang="tr-TR" sz="2000" dirty="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kern="1200" dirty="0">
                          <a:effectLst/>
                          <a:latin typeface="Arial" panose="020B0604020202020204" pitchFamily="34" charset="0"/>
                          <a:cs typeface="Arial" panose="020B0604020202020204" pitchFamily="34" charset="0"/>
                        </a:rPr>
                        <a:t>17</a:t>
                      </a:r>
                      <a:endParaRPr lang="tr-TR" sz="2000" dirty="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kern="1200">
                          <a:effectLst/>
                          <a:latin typeface="Arial" panose="020B0604020202020204" pitchFamily="34" charset="0"/>
                          <a:cs typeface="Arial" panose="020B0604020202020204" pitchFamily="34" charset="0"/>
                        </a:rPr>
                        <a:t>26</a:t>
                      </a:r>
                      <a:endParaRPr lang="tr-TR" sz="2000">
                        <a:effectLst/>
                        <a:latin typeface="Arial" panose="020B0604020202020204" pitchFamily="34" charset="0"/>
                        <a:ea typeface="Calibri"/>
                        <a:cs typeface="Arial" panose="020B0604020202020204" pitchFamily="34" charset="0"/>
                      </a:endParaRPr>
                    </a:p>
                  </a:txBody>
                  <a:tcPr marL="0" marR="0" marT="0" marB="0"/>
                </a:tc>
              </a:tr>
              <a:tr h="504056">
                <a:tc>
                  <a:txBody>
                    <a:bodyPr/>
                    <a:lstStyle/>
                    <a:p>
                      <a:pPr algn="just" fontAlgn="base">
                        <a:lnSpc>
                          <a:spcPct val="115000"/>
                        </a:lnSpc>
                        <a:spcBef>
                          <a:spcPts val="670"/>
                        </a:spcBef>
                        <a:spcAft>
                          <a:spcPts val="0"/>
                        </a:spcAft>
                      </a:pPr>
                      <a:r>
                        <a:rPr lang="tr-TR" sz="2400" kern="1200" dirty="0">
                          <a:effectLst/>
                          <a:latin typeface="Arial" panose="020B0604020202020204" pitchFamily="34" charset="0"/>
                          <a:cs typeface="Arial" panose="020B0604020202020204" pitchFamily="34" charset="0"/>
                        </a:rPr>
                        <a:t>Kızgınlık süresi</a:t>
                      </a:r>
                      <a:endParaRPr lang="tr-TR" sz="2400" dirty="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kern="1200">
                          <a:effectLst/>
                          <a:latin typeface="Arial" panose="020B0604020202020204" pitchFamily="34" charset="0"/>
                          <a:cs typeface="Arial" panose="020B0604020202020204" pitchFamily="34" charset="0"/>
                        </a:rPr>
                        <a:t>36 saat</a:t>
                      </a:r>
                      <a:endParaRPr lang="tr-TR" sz="200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kern="1200" dirty="0">
                          <a:effectLst/>
                          <a:latin typeface="Arial" panose="020B0604020202020204" pitchFamily="34" charset="0"/>
                          <a:cs typeface="Arial" panose="020B0604020202020204" pitchFamily="34" charset="0"/>
                        </a:rPr>
                        <a:t>1-2 saat</a:t>
                      </a:r>
                      <a:endParaRPr lang="tr-TR" sz="2000" dirty="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kern="1200">
                          <a:effectLst/>
                          <a:latin typeface="Arial" panose="020B0604020202020204" pitchFamily="34" charset="0"/>
                          <a:cs typeface="Arial" panose="020B0604020202020204" pitchFamily="34" charset="0"/>
                        </a:rPr>
                        <a:t>4-5 gün</a:t>
                      </a:r>
                      <a:endParaRPr lang="tr-TR" sz="2000">
                        <a:effectLst/>
                        <a:latin typeface="Arial" panose="020B0604020202020204" pitchFamily="34" charset="0"/>
                        <a:ea typeface="Calibri"/>
                        <a:cs typeface="Arial" panose="020B0604020202020204" pitchFamily="34" charset="0"/>
                      </a:endParaRPr>
                    </a:p>
                  </a:txBody>
                  <a:tcPr marL="0" marR="0" marT="0" marB="0"/>
                </a:tc>
              </a:tr>
              <a:tr h="864096">
                <a:tc>
                  <a:txBody>
                    <a:bodyPr/>
                    <a:lstStyle/>
                    <a:p>
                      <a:pPr algn="just" fontAlgn="base">
                        <a:lnSpc>
                          <a:spcPct val="115000"/>
                        </a:lnSpc>
                        <a:spcBef>
                          <a:spcPts val="670"/>
                        </a:spcBef>
                        <a:spcAft>
                          <a:spcPts val="0"/>
                        </a:spcAft>
                      </a:pPr>
                      <a:r>
                        <a:rPr lang="tr-TR" sz="2400" kern="1200" dirty="0">
                          <a:effectLst/>
                          <a:latin typeface="Arial" panose="020B0604020202020204" pitchFamily="34" charset="0"/>
                          <a:cs typeface="Arial" panose="020B0604020202020204" pitchFamily="34" charset="0"/>
                        </a:rPr>
                        <a:t>Kızgınlık bitimine göre </a:t>
                      </a:r>
                      <a:r>
                        <a:rPr lang="tr-TR" sz="2400" kern="1200" dirty="0" err="1">
                          <a:effectLst/>
                          <a:latin typeface="Arial" panose="020B0604020202020204" pitchFamily="34" charset="0"/>
                          <a:cs typeface="Arial" panose="020B0604020202020204" pitchFamily="34" charset="0"/>
                        </a:rPr>
                        <a:t>ovulasyon</a:t>
                      </a:r>
                      <a:r>
                        <a:rPr lang="tr-TR" sz="2400" kern="1200" dirty="0">
                          <a:effectLst/>
                          <a:latin typeface="Arial" panose="020B0604020202020204" pitchFamily="34" charset="0"/>
                          <a:cs typeface="Arial" panose="020B0604020202020204" pitchFamily="34" charset="0"/>
                        </a:rPr>
                        <a:t> zamanı (saat)</a:t>
                      </a:r>
                      <a:endParaRPr lang="tr-TR" sz="2400" dirty="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kern="1200" dirty="0">
                          <a:effectLst/>
                          <a:latin typeface="Arial" panose="020B0604020202020204" pitchFamily="34" charset="0"/>
                          <a:cs typeface="Arial" panose="020B0604020202020204" pitchFamily="34" charset="0"/>
                        </a:rPr>
                        <a:t>7-24 saat (%95)</a:t>
                      </a:r>
                      <a:endParaRPr lang="tr-TR" sz="2000" dirty="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kern="1200">
                          <a:effectLst/>
                          <a:latin typeface="Arial" panose="020B0604020202020204" pitchFamily="34" charset="0"/>
                          <a:cs typeface="Arial" panose="020B0604020202020204" pitchFamily="34" charset="0"/>
                        </a:rPr>
                        <a:t>5</a:t>
                      </a:r>
                      <a:endParaRPr lang="tr-TR" sz="200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kern="1200" dirty="0">
                          <a:effectLst/>
                          <a:latin typeface="Arial" panose="020B0604020202020204" pitchFamily="34" charset="0"/>
                          <a:cs typeface="Arial" panose="020B0604020202020204" pitchFamily="34" charset="0"/>
                        </a:rPr>
                        <a:t>48</a:t>
                      </a:r>
                      <a:endParaRPr lang="tr-TR" sz="2000" dirty="0">
                        <a:effectLst/>
                        <a:latin typeface="Arial" panose="020B0604020202020204" pitchFamily="34" charset="0"/>
                        <a:ea typeface="Calibri"/>
                        <a:cs typeface="Arial" panose="020B0604020202020204" pitchFamily="34" charset="0"/>
                      </a:endParaRPr>
                    </a:p>
                  </a:txBody>
                  <a:tcPr marL="0" marR="0" marT="0" marB="0"/>
                </a:tc>
              </a:tr>
              <a:tr h="615294">
                <a:tc>
                  <a:txBody>
                    <a:bodyPr/>
                    <a:lstStyle/>
                    <a:p>
                      <a:pPr algn="just" fontAlgn="base">
                        <a:lnSpc>
                          <a:spcPct val="115000"/>
                        </a:lnSpc>
                        <a:spcBef>
                          <a:spcPts val="670"/>
                        </a:spcBef>
                        <a:spcAft>
                          <a:spcPts val="0"/>
                        </a:spcAft>
                      </a:pPr>
                      <a:r>
                        <a:rPr lang="tr-TR" sz="2400" kern="1200" dirty="0">
                          <a:effectLst/>
                          <a:latin typeface="Arial" panose="020B0604020202020204" pitchFamily="34" charset="0"/>
                          <a:cs typeface="Arial" panose="020B0604020202020204" pitchFamily="34" charset="0"/>
                        </a:rPr>
                        <a:t>Gebelik süresi (gün)</a:t>
                      </a:r>
                      <a:endParaRPr lang="tr-TR" sz="2400" dirty="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kern="1200">
                          <a:effectLst/>
                          <a:latin typeface="Arial" panose="020B0604020202020204" pitchFamily="34" charset="0"/>
                          <a:cs typeface="Arial" panose="020B0604020202020204" pitchFamily="34" charset="0"/>
                        </a:rPr>
                        <a:t>315-320 gün</a:t>
                      </a:r>
                      <a:endParaRPr lang="tr-TR" sz="200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kern="1200">
                          <a:effectLst/>
                          <a:latin typeface="Arial" panose="020B0604020202020204" pitchFamily="34" charset="0"/>
                          <a:cs typeface="Arial" panose="020B0604020202020204" pitchFamily="34" charset="0"/>
                        </a:rPr>
                        <a:t>299</a:t>
                      </a:r>
                      <a:endParaRPr lang="tr-TR" sz="2000">
                        <a:effectLst/>
                        <a:latin typeface="Arial" panose="020B0604020202020204" pitchFamily="34" charset="0"/>
                        <a:ea typeface="Calibri"/>
                        <a:cs typeface="Arial" panose="020B0604020202020204" pitchFamily="34" charset="0"/>
                      </a:endParaRPr>
                    </a:p>
                  </a:txBody>
                  <a:tcPr/>
                </a:tc>
                <a:tc>
                  <a:txBody>
                    <a:bodyPr/>
                    <a:lstStyle/>
                    <a:p>
                      <a:pPr algn="ctr" fontAlgn="base">
                        <a:lnSpc>
                          <a:spcPct val="115000"/>
                        </a:lnSpc>
                        <a:spcBef>
                          <a:spcPts val="670"/>
                        </a:spcBef>
                        <a:spcAft>
                          <a:spcPts val="0"/>
                        </a:spcAft>
                      </a:pPr>
                      <a:r>
                        <a:rPr lang="tr-TR" sz="2000" kern="1200" dirty="0">
                          <a:effectLst/>
                          <a:latin typeface="Arial" panose="020B0604020202020204" pitchFamily="34" charset="0"/>
                          <a:cs typeface="Arial" panose="020B0604020202020204" pitchFamily="34" charset="0"/>
                        </a:rPr>
                        <a:t>346</a:t>
                      </a:r>
                      <a:endParaRPr lang="tr-TR" sz="2000" dirty="0">
                        <a:effectLst/>
                        <a:latin typeface="Arial" panose="020B0604020202020204" pitchFamily="34" charset="0"/>
                        <a:ea typeface="Calibri"/>
                        <a:cs typeface="Arial" panose="020B0604020202020204" pitchFamily="34" charset="0"/>
                      </a:endParaRPr>
                    </a:p>
                  </a:txBody>
                  <a:tcPr marL="0" marR="0" marT="0" marB="0"/>
                </a:tc>
              </a:tr>
            </a:tbl>
          </a:graphicData>
        </a:graphic>
      </p:graphicFrame>
      <p:pic>
        <p:nvPicPr>
          <p:cNvPr id="6" name="Resim 5"/>
          <p:cNvPicPr>
            <a:picLocks noChangeAspect="1"/>
          </p:cNvPicPr>
          <p:nvPr/>
        </p:nvPicPr>
        <p:blipFill>
          <a:blip r:embed="rId2"/>
          <a:stretch>
            <a:fillRect/>
          </a:stretch>
        </p:blipFill>
        <p:spPr>
          <a:xfrm>
            <a:off x="0" y="5989320"/>
            <a:ext cx="9144000" cy="868680"/>
          </a:xfrm>
          <a:prstGeom prst="rect">
            <a:avLst/>
          </a:prstGeom>
        </p:spPr>
      </p:pic>
      <p:pic>
        <p:nvPicPr>
          <p:cNvPr id="1026" name="Picture 2" descr="manda ile ilgili görsel sonuc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305143"/>
            <a:ext cx="2072608" cy="1532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76981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19672" y="395769"/>
            <a:ext cx="5544616" cy="490066"/>
          </a:xfrm>
          <a:ln>
            <a:solidFill>
              <a:srgbClr val="FF0000"/>
            </a:solidFill>
          </a:ln>
        </p:spPr>
        <p:txBody>
          <a:bodyPr>
            <a:normAutofit fontScale="90000"/>
          </a:bodyPr>
          <a:lstStyle/>
          <a:p>
            <a:pPr algn="ctr"/>
            <a:r>
              <a:rPr lang="tr-TR" sz="3600" b="1" dirty="0">
                <a:latin typeface="Arial" panose="020B0604020202020204" pitchFamily="34" charset="0"/>
                <a:cs typeface="Arial" panose="020B0604020202020204" pitchFamily="34" charset="0"/>
              </a:rPr>
              <a:t>ERKEK MANDADA ÜREME</a:t>
            </a:r>
            <a:endParaRPr lang="tr-TR" sz="3600" dirty="0">
              <a:latin typeface="Arial" panose="020B0604020202020204" pitchFamily="34" charset="0"/>
              <a:cs typeface="Arial" panose="020B0604020202020204" pitchFamily="34" charset="0"/>
            </a:endParaRPr>
          </a:p>
        </p:txBody>
      </p:sp>
      <p:sp>
        <p:nvSpPr>
          <p:cNvPr id="3" name="İçerik Yer Tutucusu 2"/>
          <p:cNvSpPr>
            <a:spLocks noGrp="1"/>
          </p:cNvSpPr>
          <p:nvPr>
            <p:ph idx="1"/>
          </p:nvPr>
        </p:nvSpPr>
        <p:spPr>
          <a:xfrm>
            <a:off x="287524" y="1495142"/>
            <a:ext cx="8568952" cy="3953267"/>
          </a:xfrm>
        </p:spPr>
        <p:txBody>
          <a:bodyPr>
            <a:normAutofit/>
          </a:bodyPr>
          <a:lstStyle/>
          <a:p>
            <a:pPr marL="0" indent="0" algn="just">
              <a:buNone/>
            </a:pPr>
            <a:r>
              <a:rPr lang="tr-TR" sz="2200" dirty="0" smtClean="0">
                <a:latin typeface="Arial" panose="020B0604020202020204" pitchFamily="34" charset="0"/>
                <a:cs typeface="Arial" panose="020B0604020202020204" pitchFamily="34" charset="0"/>
              </a:rPr>
              <a:t>Manda </a:t>
            </a:r>
            <a:r>
              <a:rPr lang="tr-TR" sz="2200" dirty="0">
                <a:latin typeface="Arial" panose="020B0604020202020204" pitchFamily="34" charset="0"/>
                <a:cs typeface="Arial" panose="020B0604020202020204" pitchFamily="34" charset="0"/>
              </a:rPr>
              <a:t>boğaları cinsi olgunluğa </a:t>
            </a:r>
            <a:r>
              <a:rPr lang="tr-TR" sz="2200" dirty="0" smtClean="0">
                <a:latin typeface="Arial" panose="020B0604020202020204" pitchFamily="34" charset="0"/>
                <a:cs typeface="Arial" panose="020B0604020202020204" pitchFamily="34" charset="0"/>
              </a:rPr>
              <a:t>2 yaşına doğru </a:t>
            </a:r>
            <a:r>
              <a:rPr lang="tr-TR" sz="2200" dirty="0">
                <a:latin typeface="Arial" panose="020B0604020202020204" pitchFamily="34" charset="0"/>
                <a:cs typeface="Arial" panose="020B0604020202020204" pitchFamily="34" charset="0"/>
              </a:rPr>
              <a:t>ulaşır. Er suyu yıl boyunca üretilir fakat bu üretim yetersiz beslenme stresinden olumsuz etkilenir. </a:t>
            </a:r>
            <a:endParaRPr lang="tr-TR" sz="2200" dirty="0" smtClean="0">
              <a:latin typeface="Arial" panose="020B0604020202020204" pitchFamily="34" charset="0"/>
              <a:cs typeface="Arial" panose="020B0604020202020204" pitchFamily="34" charset="0"/>
            </a:endParaRPr>
          </a:p>
          <a:p>
            <a:pPr marL="0" indent="0" algn="just">
              <a:buNone/>
            </a:pPr>
            <a:r>
              <a:rPr lang="tr-TR" sz="2200" dirty="0" smtClean="0">
                <a:latin typeface="Arial" panose="020B0604020202020204" pitchFamily="34" charset="0"/>
                <a:cs typeface="Arial" panose="020B0604020202020204" pitchFamily="34" charset="0"/>
              </a:rPr>
              <a:t>Manda </a:t>
            </a:r>
            <a:r>
              <a:rPr lang="tr-TR" sz="2200" dirty="0">
                <a:latin typeface="Arial" panose="020B0604020202020204" pitchFamily="34" charset="0"/>
                <a:cs typeface="Arial" panose="020B0604020202020204" pitchFamily="34" charset="0"/>
              </a:rPr>
              <a:t>boğaları </a:t>
            </a:r>
            <a:r>
              <a:rPr lang="tr-TR" sz="2200" dirty="0" err="1">
                <a:latin typeface="Arial" panose="020B0604020202020204" pitchFamily="34" charset="0"/>
                <a:cs typeface="Arial" panose="020B0604020202020204" pitchFamily="34" charset="0"/>
              </a:rPr>
              <a:t>ejekülat</a:t>
            </a:r>
            <a:r>
              <a:rPr lang="tr-TR" sz="2200" dirty="0">
                <a:latin typeface="Arial" panose="020B0604020202020204" pitchFamily="34" charset="0"/>
                <a:cs typeface="Arial" panose="020B0604020202020204" pitchFamily="34" charset="0"/>
              </a:rPr>
              <a:t> hacmi ve sperm yoğunluğu en yüksek olan ilkbaharda diğer mevsimlere göre döl verimi yönünden daha verimlidir. Sıcaklık </a:t>
            </a:r>
            <a:r>
              <a:rPr lang="tr-TR" sz="2200" dirty="0" smtClean="0">
                <a:latin typeface="Arial" panose="020B0604020202020204" pitchFamily="34" charset="0"/>
                <a:cs typeface="Arial" panose="020B0604020202020204" pitchFamily="34" charset="0"/>
              </a:rPr>
              <a:t>stresi </a:t>
            </a:r>
            <a:r>
              <a:rPr lang="tr-TR" sz="2200" dirty="0">
                <a:latin typeface="Arial" panose="020B0604020202020204" pitchFamily="34" charset="0"/>
                <a:cs typeface="Arial" panose="020B0604020202020204" pitchFamily="34" charset="0"/>
              </a:rPr>
              <a:t>libido üzerine negatif etkilidir. </a:t>
            </a:r>
            <a:endParaRPr lang="tr-TR" sz="2200" dirty="0" smtClean="0">
              <a:latin typeface="Arial" panose="020B0604020202020204" pitchFamily="34" charset="0"/>
              <a:cs typeface="Arial" panose="020B0604020202020204" pitchFamily="34" charset="0"/>
            </a:endParaRPr>
          </a:p>
          <a:p>
            <a:pPr marL="0" indent="0" algn="just">
              <a:buNone/>
            </a:pPr>
            <a:r>
              <a:rPr lang="tr-TR" sz="2200" dirty="0" smtClean="0">
                <a:latin typeface="Arial" panose="020B0604020202020204" pitchFamily="34" charset="0"/>
                <a:cs typeface="Arial" panose="020B0604020202020204" pitchFamily="34" charset="0"/>
              </a:rPr>
              <a:t>Aşım </a:t>
            </a:r>
            <a:r>
              <a:rPr lang="tr-TR" sz="2200" dirty="0">
                <a:latin typeface="Arial" panose="020B0604020202020204" pitchFamily="34" charset="0"/>
                <a:cs typeface="Arial" panose="020B0604020202020204" pitchFamily="34" charset="0"/>
              </a:rPr>
              <a:t>isteği </a:t>
            </a:r>
            <a:r>
              <a:rPr lang="tr-TR" sz="2200" dirty="0" smtClean="0">
                <a:latin typeface="Arial" panose="020B0604020202020204" pitchFamily="34" charset="0"/>
                <a:cs typeface="Arial" panose="020B0604020202020204" pitchFamily="34" charset="0"/>
              </a:rPr>
              <a:t>kaybı </a:t>
            </a:r>
            <a:r>
              <a:rPr lang="tr-TR" sz="2200" dirty="0">
                <a:latin typeface="Arial" panose="020B0604020202020204" pitchFamily="34" charset="0"/>
                <a:cs typeface="Arial" panose="020B0604020202020204" pitchFamily="34" charset="0"/>
              </a:rPr>
              <a:t>6-7 </a:t>
            </a:r>
            <a:r>
              <a:rPr lang="tr-TR" sz="2200" dirty="0" smtClean="0">
                <a:latin typeface="Arial" panose="020B0604020202020204" pitchFamily="34" charset="0"/>
                <a:cs typeface="Arial" panose="020B0604020202020204" pitchFamily="34" charset="0"/>
              </a:rPr>
              <a:t>yaş civarında </a:t>
            </a:r>
            <a:r>
              <a:rPr lang="tr-TR" sz="2200" dirty="0">
                <a:latin typeface="Arial" panose="020B0604020202020204" pitchFamily="34" charset="0"/>
                <a:cs typeface="Arial" panose="020B0604020202020204" pitchFamily="34" charset="0"/>
              </a:rPr>
              <a:t>başlar. Ancak kimi bölgelerde bu 9 yaşına kadar sürebilir. </a:t>
            </a:r>
          </a:p>
          <a:p>
            <a:pPr marL="0" indent="0" algn="just">
              <a:buNone/>
            </a:pPr>
            <a:r>
              <a:rPr lang="tr-TR" sz="2200" dirty="0">
                <a:latin typeface="Arial" panose="020B0604020202020204" pitchFamily="34" charset="0"/>
                <a:cs typeface="Arial" panose="020B0604020202020204" pitchFamily="34" charset="0"/>
              </a:rPr>
              <a:t>İyi bir boğa bir aşım sezonunda 100 dişiye yeterli tabi tohumlama materyaline sahiptir. </a:t>
            </a:r>
          </a:p>
        </p:txBody>
      </p:sp>
      <p:pic>
        <p:nvPicPr>
          <p:cNvPr id="4" name="Resim 3"/>
          <p:cNvPicPr>
            <a:picLocks noChangeAspect="1"/>
          </p:cNvPicPr>
          <p:nvPr/>
        </p:nvPicPr>
        <p:blipFill>
          <a:blip r:embed="rId2"/>
          <a:stretch>
            <a:fillRect/>
          </a:stretch>
        </p:blipFill>
        <p:spPr>
          <a:xfrm>
            <a:off x="0" y="5989320"/>
            <a:ext cx="9144000" cy="868680"/>
          </a:xfrm>
          <a:prstGeom prst="rect">
            <a:avLst/>
          </a:prstGeom>
        </p:spPr>
      </p:pic>
      <p:pic>
        <p:nvPicPr>
          <p:cNvPr id="6" name="Picture 2" descr="manda ile ilgili görsel sonuc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305143"/>
            <a:ext cx="2072608" cy="1532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3560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4497" y="755970"/>
            <a:ext cx="4366887" cy="5667690"/>
          </a:xfrm>
        </p:spPr>
        <p:txBody>
          <a:bodyPr>
            <a:normAutofit fontScale="92500" lnSpcReduction="10000"/>
          </a:bodyPr>
          <a:lstStyle/>
          <a:p>
            <a:pPr marL="0" indent="0" algn="ctr">
              <a:buNone/>
            </a:pPr>
            <a:r>
              <a:rPr lang="tr-TR" sz="2400" b="1" i="1" u="sng" dirty="0" smtClean="0">
                <a:solidFill>
                  <a:srgbClr val="FF0000"/>
                </a:solidFill>
                <a:latin typeface="Arial" panose="020B0604020202020204" pitchFamily="34" charset="0"/>
                <a:cs typeface="Arial" panose="020B0604020202020204" pitchFamily="34" charset="0"/>
              </a:rPr>
              <a:t>KIZGINLIK BELİRTİLERİ</a:t>
            </a:r>
          </a:p>
          <a:p>
            <a:pPr algn="just"/>
            <a:r>
              <a:rPr lang="tr-TR" sz="2400" dirty="0" smtClean="0">
                <a:latin typeface="Arial" panose="020B0604020202020204" pitchFamily="34" charset="0"/>
                <a:cs typeface="Arial" panose="020B0604020202020204" pitchFamily="34" charset="0"/>
              </a:rPr>
              <a:t>Kızgın </a:t>
            </a:r>
            <a:r>
              <a:rPr lang="tr-TR" sz="2400" dirty="0">
                <a:latin typeface="Arial" panose="020B0604020202020204" pitchFamily="34" charset="0"/>
                <a:cs typeface="Arial" panose="020B0604020202020204" pitchFamily="34" charset="0"/>
              </a:rPr>
              <a:t>olan mandada başka mandaların üzerine atlama yada kendi üzerine atlanmasına izin verme gibi davranışlar nadiren gözükür. </a:t>
            </a:r>
          </a:p>
          <a:p>
            <a:pPr algn="just"/>
            <a:r>
              <a:rPr lang="tr-TR" sz="2400" dirty="0">
                <a:latin typeface="Arial" panose="020B0604020202020204" pitchFamily="34" charset="0"/>
                <a:cs typeface="Arial" panose="020B0604020202020204" pitchFamily="34" charset="0"/>
              </a:rPr>
              <a:t>Süt üretiminde azalma, hareketlilik ve tedirginlik, vulvanın şişmesi, çok net olmayan çara akıntısı ve manda boğasının sürekli olarak kızgın mandanın peşinde dolaşması şeklinde sıralanabilir. </a:t>
            </a:r>
          </a:p>
          <a:p>
            <a:pPr algn="just"/>
            <a:r>
              <a:rPr lang="tr-TR" sz="2400" dirty="0">
                <a:latin typeface="Arial" panose="020B0604020202020204" pitchFamily="34" charset="0"/>
                <a:cs typeface="Arial" panose="020B0604020202020204" pitchFamily="34" charset="0"/>
              </a:rPr>
              <a:t>Sayılanlar içinde en önemli belirti boğanın kızgın manda peşinde dolanmasıdır. </a:t>
            </a:r>
          </a:p>
          <a:p>
            <a:pPr algn="just"/>
            <a:endParaRPr lang="tr-TR" sz="2400" dirty="0"/>
          </a:p>
        </p:txBody>
      </p:sp>
      <p:pic>
        <p:nvPicPr>
          <p:cNvPr id="4" name="Resim 3"/>
          <p:cNvPicPr>
            <a:picLocks noChangeAspect="1"/>
          </p:cNvPicPr>
          <p:nvPr/>
        </p:nvPicPr>
        <p:blipFill>
          <a:blip r:embed="rId2"/>
          <a:stretch>
            <a:fillRect/>
          </a:stretch>
        </p:blipFill>
        <p:spPr>
          <a:xfrm>
            <a:off x="1403447" y="0"/>
            <a:ext cx="6212362" cy="755970"/>
          </a:xfrm>
          <a:prstGeom prst="rect">
            <a:avLst/>
          </a:prstGeom>
        </p:spPr>
      </p:pic>
      <p:pic>
        <p:nvPicPr>
          <p:cNvPr id="6" name="Picture 2" descr="C:\Users\RA\Desktop\mana çara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755971"/>
            <a:ext cx="3600400" cy="292561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7" name="Picture 2" descr="C:\Users\RA\Desktop\maNDA foto\wb0003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3817228"/>
            <a:ext cx="3600400" cy="260643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val="31725093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645308" y="100946"/>
            <a:ext cx="4042792" cy="490066"/>
          </a:xfrm>
          <a:ln>
            <a:solidFill>
              <a:srgbClr val="FF0000"/>
            </a:solidFill>
          </a:ln>
        </p:spPr>
        <p:txBody>
          <a:bodyPr>
            <a:normAutofit fontScale="90000"/>
          </a:bodyPr>
          <a:lstStyle/>
          <a:p>
            <a:pPr algn="ctr"/>
            <a:r>
              <a:rPr lang="tr-TR" sz="3600" b="1" dirty="0" smtClean="0"/>
              <a:t>YAPAY </a:t>
            </a:r>
            <a:r>
              <a:rPr lang="tr-TR" sz="3600" b="1" dirty="0"/>
              <a:t>TOHUMLAMA</a:t>
            </a:r>
            <a:endParaRPr lang="tr-TR" sz="3600" dirty="0"/>
          </a:p>
        </p:txBody>
      </p:sp>
      <p:sp>
        <p:nvSpPr>
          <p:cNvPr id="3" name="İçerik Yer Tutucusu 2"/>
          <p:cNvSpPr>
            <a:spLocks noGrp="1"/>
          </p:cNvSpPr>
          <p:nvPr>
            <p:ph idx="1"/>
          </p:nvPr>
        </p:nvSpPr>
        <p:spPr>
          <a:xfrm>
            <a:off x="225798" y="622466"/>
            <a:ext cx="8640960" cy="5832648"/>
          </a:xfrm>
        </p:spPr>
        <p:txBody>
          <a:bodyPr>
            <a:normAutofit/>
          </a:bodyPr>
          <a:lstStyle/>
          <a:p>
            <a:pPr marL="0" indent="0" algn="just">
              <a:buNone/>
            </a:pPr>
            <a:r>
              <a:rPr lang="tr-TR" sz="2400" dirty="0"/>
              <a:t>Gebelik amacıyla değişik yöntemlerle </a:t>
            </a:r>
            <a:r>
              <a:rPr lang="tr-TR" sz="2400" dirty="0" smtClean="0"/>
              <a:t>erkekten </a:t>
            </a:r>
            <a:r>
              <a:rPr lang="tr-TR" sz="2400" dirty="0"/>
              <a:t>alınan sperm hücrelerinin, işlenmesi, depolanması ve </a:t>
            </a:r>
            <a:r>
              <a:rPr lang="tr-TR" sz="2400" dirty="0" smtClean="0"/>
              <a:t>yapay </a:t>
            </a:r>
            <a:r>
              <a:rPr lang="tr-TR" sz="2400" dirty="0"/>
              <a:t>olarak rekto vaginal yöntem </a:t>
            </a:r>
            <a:r>
              <a:rPr lang="tr-TR" sz="2400" dirty="0" smtClean="0"/>
              <a:t>ile hijyenik koşullarda dişinin </a:t>
            </a:r>
            <a:r>
              <a:rPr lang="tr-TR" sz="2400" dirty="0"/>
              <a:t>üreme kanalına bırakılmasıdır. </a:t>
            </a:r>
            <a:r>
              <a:rPr lang="tr-TR" sz="2400" dirty="0" smtClean="0"/>
              <a:t>Yapay </a:t>
            </a:r>
            <a:r>
              <a:rPr lang="tr-TR" sz="2400" dirty="0"/>
              <a:t>tohumlama, genetik olarak üstün </a:t>
            </a:r>
            <a:r>
              <a:rPr lang="tr-TR" sz="2400" dirty="0" smtClean="0"/>
              <a:t>erkeklerden daha etkin yararlanmayı sağlayan </a:t>
            </a:r>
            <a:r>
              <a:rPr lang="tr-TR" sz="2400" dirty="0" err="1" smtClean="0"/>
              <a:t>biyoteknolojik</a:t>
            </a:r>
            <a:r>
              <a:rPr lang="tr-TR" sz="2400" dirty="0" smtClean="0"/>
              <a:t> bir yöntemdir. </a:t>
            </a:r>
            <a:endParaRPr lang="tr-TR" sz="2400" dirty="0"/>
          </a:p>
          <a:p>
            <a:pPr marL="0" indent="0" algn="just">
              <a:buNone/>
            </a:pPr>
            <a:endParaRPr lang="tr-TR" sz="2200" dirty="0"/>
          </a:p>
        </p:txBody>
      </p:sp>
      <p:pic>
        <p:nvPicPr>
          <p:cNvPr id="4" name="Resim 3"/>
          <p:cNvPicPr>
            <a:picLocks noChangeAspect="1"/>
          </p:cNvPicPr>
          <p:nvPr/>
        </p:nvPicPr>
        <p:blipFill>
          <a:blip r:embed="rId2"/>
          <a:stretch>
            <a:fillRect/>
          </a:stretch>
        </p:blipFill>
        <p:spPr>
          <a:xfrm>
            <a:off x="0" y="5989320"/>
            <a:ext cx="9144000" cy="868680"/>
          </a:xfrm>
          <a:prstGeom prst="rect">
            <a:avLst/>
          </a:prstGeom>
        </p:spPr>
      </p:pic>
      <p:pic>
        <p:nvPicPr>
          <p:cNvPr id="5" name="Resim 4"/>
          <p:cNvPicPr>
            <a:picLocks noChangeAspect="1"/>
          </p:cNvPicPr>
          <p:nvPr/>
        </p:nvPicPr>
        <p:blipFill>
          <a:blip r:embed="rId3"/>
          <a:stretch>
            <a:fillRect/>
          </a:stretch>
        </p:blipFill>
        <p:spPr>
          <a:xfrm>
            <a:off x="5148064" y="3500234"/>
            <a:ext cx="3870176" cy="2489086"/>
          </a:xfrm>
          <a:prstGeom prst="rect">
            <a:avLst/>
          </a:prstGeom>
        </p:spPr>
      </p:pic>
      <p:pic>
        <p:nvPicPr>
          <p:cNvPr id="7" name="Resim 6"/>
          <p:cNvPicPr>
            <a:picLocks noChangeAspect="1"/>
          </p:cNvPicPr>
          <p:nvPr/>
        </p:nvPicPr>
        <p:blipFill>
          <a:blip r:embed="rId4"/>
          <a:stretch>
            <a:fillRect/>
          </a:stretch>
        </p:blipFill>
        <p:spPr>
          <a:xfrm>
            <a:off x="266472" y="2655987"/>
            <a:ext cx="4757672" cy="2664296"/>
          </a:xfrm>
          <a:prstGeom prst="rect">
            <a:avLst/>
          </a:prstGeom>
          <a:ln>
            <a:noFill/>
          </a:ln>
          <a:effectLst>
            <a:softEdge rad="112500"/>
          </a:effectLst>
        </p:spPr>
      </p:pic>
    </p:spTree>
    <p:extLst>
      <p:ext uri="{BB962C8B-B14F-4D97-AF65-F5344CB8AC3E}">
        <p14:creationId xmlns:p14="http://schemas.microsoft.com/office/powerpoint/2010/main" val="20583451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19256" cy="6480720"/>
          </a:xfrm>
        </p:spPr>
        <p:txBody>
          <a:bodyPr>
            <a:normAutofit/>
          </a:bodyPr>
          <a:lstStyle/>
          <a:p>
            <a:pPr marL="0" indent="0" algn="just">
              <a:buNone/>
            </a:pPr>
            <a:r>
              <a:rPr lang="tr-TR" sz="2400" dirty="0"/>
              <a:t>Mandadan alınan sperma, gerekli işlemlerden geçerek kuru buz üzerinde (CO</a:t>
            </a:r>
            <a:r>
              <a:rPr lang="tr-TR" sz="2400" baseline="-25000" dirty="0"/>
              <a:t>2</a:t>
            </a:r>
            <a:r>
              <a:rPr lang="tr-TR" sz="2400" dirty="0"/>
              <a:t> gazının dondurulmuşu) açılan yuvalara doldurulmuş </a:t>
            </a:r>
            <a:r>
              <a:rPr lang="tr-TR" sz="2400" dirty="0" err="1"/>
              <a:t>pelet</a:t>
            </a:r>
            <a:r>
              <a:rPr lang="tr-TR" sz="2400" dirty="0"/>
              <a:t> şeklinde yada daha yaygın olan payetler içerisine </a:t>
            </a:r>
            <a:r>
              <a:rPr lang="tr-TR" sz="2400" dirty="0" err="1"/>
              <a:t>dozlanarak</a:t>
            </a:r>
            <a:r>
              <a:rPr lang="tr-TR" sz="2400" dirty="0"/>
              <a:t> kullanılmaya hazır hale getirilip, dondurulmuş olarak -196 °C’de sıvı azot tankında uzun süre saklanabilmektedir.  </a:t>
            </a:r>
            <a:endParaRPr lang="tr-TR" sz="2400" dirty="0" smtClean="0"/>
          </a:p>
          <a:p>
            <a:pPr marL="0" indent="0" algn="just">
              <a:buNone/>
            </a:pPr>
            <a:r>
              <a:rPr lang="tr-TR" sz="2400" dirty="0" smtClean="0"/>
              <a:t> </a:t>
            </a:r>
            <a:endParaRPr lang="tr-TR" sz="2400" dirty="0"/>
          </a:p>
          <a:p>
            <a:pPr algn="just"/>
            <a:endParaRPr lang="tr-TR" sz="2200" dirty="0"/>
          </a:p>
        </p:txBody>
      </p:sp>
      <p:pic>
        <p:nvPicPr>
          <p:cNvPr id="4" name="Resim 3" descr="azot tankı ile ilgili görsel sonucu"/>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275" y="2411454"/>
            <a:ext cx="3044726" cy="3235776"/>
          </a:xfrm>
          <a:prstGeom prst="rect">
            <a:avLst/>
          </a:prstGeom>
          <a:noFill/>
          <a:ln>
            <a:noFill/>
          </a:ln>
        </p:spPr>
      </p:pic>
      <p:pic>
        <p:nvPicPr>
          <p:cNvPr id="6" name="Resim 5" descr="&amp;Idot;lgili resim"/>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5935" y="2032579"/>
            <a:ext cx="3101786" cy="2936857"/>
          </a:xfrm>
          <a:prstGeom prst="rect">
            <a:avLst/>
          </a:prstGeom>
          <a:ln>
            <a:noFill/>
          </a:ln>
          <a:effectLst>
            <a:softEdge rad="112500"/>
          </a:effectLst>
        </p:spPr>
      </p:pic>
      <p:pic>
        <p:nvPicPr>
          <p:cNvPr id="5" name="Resim 4"/>
          <p:cNvPicPr>
            <a:picLocks noChangeAspect="1"/>
          </p:cNvPicPr>
          <p:nvPr/>
        </p:nvPicPr>
        <p:blipFill>
          <a:blip r:embed="rId4"/>
          <a:stretch>
            <a:fillRect/>
          </a:stretch>
        </p:blipFill>
        <p:spPr>
          <a:xfrm>
            <a:off x="0" y="5989320"/>
            <a:ext cx="9144000" cy="868680"/>
          </a:xfrm>
          <a:prstGeom prst="rect">
            <a:avLst/>
          </a:prstGeom>
        </p:spPr>
      </p:pic>
      <p:pic>
        <p:nvPicPr>
          <p:cNvPr id="2" name="Resim 1"/>
          <p:cNvPicPr>
            <a:picLocks noChangeAspect="1"/>
          </p:cNvPicPr>
          <p:nvPr/>
        </p:nvPicPr>
        <p:blipFill>
          <a:blip r:embed="rId5"/>
          <a:stretch>
            <a:fillRect/>
          </a:stretch>
        </p:blipFill>
        <p:spPr>
          <a:xfrm>
            <a:off x="6275541" y="3867539"/>
            <a:ext cx="2634687" cy="1779691"/>
          </a:xfrm>
          <a:prstGeom prst="rect">
            <a:avLst/>
          </a:prstGeom>
        </p:spPr>
      </p:pic>
    </p:spTree>
    <p:extLst>
      <p:ext uri="{BB962C8B-B14F-4D97-AF65-F5344CB8AC3E}">
        <p14:creationId xmlns:p14="http://schemas.microsoft.com/office/powerpoint/2010/main" val="32135816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658616" y="115007"/>
            <a:ext cx="4258816" cy="634082"/>
          </a:xfrm>
          <a:ln>
            <a:solidFill>
              <a:srgbClr val="FF0000"/>
            </a:solidFill>
          </a:ln>
        </p:spPr>
        <p:txBody>
          <a:bodyPr>
            <a:noAutofit/>
          </a:bodyPr>
          <a:lstStyle/>
          <a:p>
            <a:pPr algn="ctr"/>
            <a:r>
              <a:rPr lang="tr-TR" sz="3600" b="1" dirty="0"/>
              <a:t>GEBELİK VE </a:t>
            </a:r>
            <a:r>
              <a:rPr lang="tr-TR" sz="3600" b="1" dirty="0" smtClean="0"/>
              <a:t>DOĞUM</a:t>
            </a:r>
            <a:endParaRPr lang="tr-TR" sz="3600" dirty="0"/>
          </a:p>
        </p:txBody>
      </p:sp>
      <p:sp>
        <p:nvSpPr>
          <p:cNvPr id="3" name="İçerik Yer Tutucusu 2"/>
          <p:cNvSpPr>
            <a:spLocks noGrp="1"/>
          </p:cNvSpPr>
          <p:nvPr>
            <p:ph idx="1"/>
          </p:nvPr>
        </p:nvSpPr>
        <p:spPr>
          <a:xfrm>
            <a:off x="5074" y="1196752"/>
            <a:ext cx="4731554" cy="4896544"/>
          </a:xfrm>
        </p:spPr>
        <p:txBody>
          <a:bodyPr>
            <a:normAutofit fontScale="92500" lnSpcReduction="20000"/>
          </a:bodyPr>
          <a:lstStyle/>
          <a:p>
            <a:pPr algn="just"/>
            <a:r>
              <a:rPr lang="tr-TR" sz="2200" dirty="0">
                <a:latin typeface="Arial" panose="020B0604020202020204" pitchFamily="34" charset="0"/>
                <a:cs typeface="Arial" panose="020B0604020202020204" pitchFamily="34" charset="0"/>
              </a:rPr>
              <a:t>Mandaların gebelik süresi 299-346 gün arası olup ortalama gebelik süresi 315-320 gün yada 10,5 aydır. Bu süre ırka göre değişmektedir. İlk malaklama genelde 3 </a:t>
            </a:r>
            <a:r>
              <a:rPr lang="tr-TR" sz="2200" dirty="0" smtClean="0">
                <a:latin typeface="Arial" panose="020B0604020202020204" pitchFamily="34" charset="0"/>
                <a:cs typeface="Arial" panose="020B0604020202020204" pitchFamily="34" charset="0"/>
              </a:rPr>
              <a:t>yaşından sonra </a:t>
            </a:r>
            <a:r>
              <a:rPr lang="tr-TR" sz="2200" dirty="0">
                <a:latin typeface="Arial" panose="020B0604020202020204" pitchFamily="34" charset="0"/>
                <a:cs typeface="Arial" panose="020B0604020202020204" pitchFamily="34" charset="0"/>
              </a:rPr>
              <a:t>olmakta ve ilk buzağılamayı izleyen her yıl veya 2 yılda bir yeniden doğurmaktadır</a:t>
            </a:r>
            <a:r>
              <a:rPr lang="tr-TR" sz="2200" dirty="0" smtClean="0">
                <a:latin typeface="Arial" panose="020B0604020202020204" pitchFamily="34" charset="0"/>
                <a:cs typeface="Arial" panose="020B0604020202020204" pitchFamily="34" charset="0"/>
              </a:rPr>
              <a:t>.</a:t>
            </a:r>
          </a:p>
          <a:p>
            <a:pPr algn="just"/>
            <a:r>
              <a:rPr lang="tr-TR" sz="2200" dirty="0" smtClean="0">
                <a:latin typeface="Arial" panose="020B0604020202020204" pitchFamily="34" charset="0"/>
                <a:cs typeface="Arial" panose="020B0604020202020204" pitchFamily="34" charset="0"/>
              </a:rPr>
              <a:t>Mandalarda </a:t>
            </a:r>
            <a:r>
              <a:rPr lang="tr-TR" sz="2200" dirty="0">
                <a:latin typeface="Arial" panose="020B0604020202020204" pitchFamily="34" charset="0"/>
                <a:cs typeface="Arial" panose="020B0604020202020204" pitchFamily="34" charset="0"/>
              </a:rPr>
              <a:t>doğum sığıra oranla daha kolaydır ve daha kısa sürmektedir. Bunda sağrının düşük ve geniş olmasının rolü vardır. Doğum kanallarının gevşemesi, malağın dışarıya çıkarılması ve plasentanın atılması dahil doğum süresi ortalama 5 saattir. </a:t>
            </a:r>
            <a:r>
              <a:rPr lang="tr-TR" sz="2200" dirty="0" err="1">
                <a:latin typeface="Arial" panose="020B0604020202020204" pitchFamily="34" charset="0"/>
                <a:cs typeface="Arial" panose="020B0604020202020204" pitchFamily="34" charset="0"/>
              </a:rPr>
              <a:t>İnvolüsyon</a:t>
            </a:r>
            <a:r>
              <a:rPr lang="tr-TR" sz="2200" dirty="0">
                <a:latin typeface="Arial" panose="020B0604020202020204" pitchFamily="34" charset="0"/>
                <a:cs typeface="Arial" panose="020B0604020202020204" pitchFamily="34" charset="0"/>
              </a:rPr>
              <a:t> süresi ise ortalama 39 gün (15-67 gün)’dür. </a:t>
            </a:r>
          </a:p>
          <a:p>
            <a:pPr algn="just"/>
            <a:endParaRPr lang="tr-TR" sz="3200" dirty="0">
              <a:latin typeface="Arial" panose="020B0604020202020204" pitchFamily="34" charset="0"/>
              <a:cs typeface="Arial" panose="020B0604020202020204" pitchFamily="34" charset="0"/>
            </a:endParaRPr>
          </a:p>
        </p:txBody>
      </p:sp>
      <p:pic>
        <p:nvPicPr>
          <p:cNvPr id="4" name="Resim 3" descr="&amp;Idot;lgili resim"/>
          <p:cNvPicPr/>
          <p:nvPr/>
        </p:nvPicPr>
        <p:blipFill>
          <a:blip r:embed="rId2">
            <a:extLst>
              <a:ext uri="{28A0092B-C50C-407E-A947-70E740481C1C}">
                <a14:useLocalDpi xmlns:a14="http://schemas.microsoft.com/office/drawing/2010/main" val="0"/>
              </a:ext>
            </a:extLst>
          </a:blip>
          <a:srcRect/>
          <a:stretch>
            <a:fillRect/>
          </a:stretch>
        </p:blipFill>
        <p:spPr bwMode="auto">
          <a:xfrm>
            <a:off x="4788024" y="3469040"/>
            <a:ext cx="4361607" cy="2664296"/>
          </a:xfrm>
          <a:prstGeom prst="rect">
            <a:avLst/>
          </a:prstGeom>
          <a:ln>
            <a:noFill/>
          </a:ln>
          <a:effectLst>
            <a:softEdge rad="112500"/>
          </a:effectLst>
        </p:spPr>
      </p:pic>
      <p:pic>
        <p:nvPicPr>
          <p:cNvPr id="5" name="Resim 4"/>
          <p:cNvPicPr>
            <a:picLocks noChangeAspect="1"/>
          </p:cNvPicPr>
          <p:nvPr/>
        </p:nvPicPr>
        <p:blipFill>
          <a:blip r:embed="rId3"/>
          <a:stretch>
            <a:fillRect/>
          </a:stretch>
        </p:blipFill>
        <p:spPr>
          <a:xfrm>
            <a:off x="0" y="5989320"/>
            <a:ext cx="9144000" cy="868680"/>
          </a:xfrm>
          <a:prstGeom prst="rect">
            <a:avLst/>
          </a:prstGeom>
        </p:spPr>
      </p:pic>
      <p:pic>
        <p:nvPicPr>
          <p:cNvPr id="6" name="Resim 5"/>
          <p:cNvPicPr>
            <a:picLocks noChangeAspect="1"/>
          </p:cNvPicPr>
          <p:nvPr/>
        </p:nvPicPr>
        <p:blipFill>
          <a:blip r:embed="rId4"/>
          <a:stretch>
            <a:fillRect/>
          </a:stretch>
        </p:blipFill>
        <p:spPr>
          <a:xfrm>
            <a:off x="4788024" y="908720"/>
            <a:ext cx="4267892" cy="2400689"/>
          </a:xfrm>
          <a:prstGeom prst="rect">
            <a:avLst/>
          </a:prstGeom>
          <a:ln>
            <a:noFill/>
          </a:ln>
          <a:effectLst>
            <a:softEdge rad="112500"/>
          </a:effectLst>
        </p:spPr>
      </p:pic>
    </p:spTree>
    <p:extLst>
      <p:ext uri="{BB962C8B-B14F-4D97-AF65-F5344CB8AC3E}">
        <p14:creationId xmlns:p14="http://schemas.microsoft.com/office/powerpoint/2010/main" val="10680613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075240" cy="778098"/>
          </a:xfrm>
        </p:spPr>
        <p:txBody>
          <a:bodyPr>
            <a:normAutofit/>
          </a:bodyPr>
          <a:lstStyle/>
          <a:p>
            <a:pPr algn="ctr"/>
            <a:r>
              <a:rPr lang="tr-TR" sz="3600" b="1" dirty="0"/>
              <a:t>SONUÇ ve ÖNERİLER</a:t>
            </a:r>
            <a:endParaRPr lang="tr-TR" sz="3600" dirty="0"/>
          </a:p>
        </p:txBody>
      </p:sp>
      <p:sp>
        <p:nvSpPr>
          <p:cNvPr id="3" name="İçerik Yer Tutucusu 2"/>
          <p:cNvSpPr>
            <a:spLocks noGrp="1"/>
          </p:cNvSpPr>
          <p:nvPr>
            <p:ph idx="1"/>
          </p:nvPr>
        </p:nvSpPr>
        <p:spPr>
          <a:xfrm>
            <a:off x="457200" y="1052736"/>
            <a:ext cx="8435280" cy="5616624"/>
          </a:xfrm>
        </p:spPr>
        <p:txBody>
          <a:bodyPr>
            <a:normAutofit/>
          </a:bodyPr>
          <a:lstStyle/>
          <a:p>
            <a:pPr algn="just"/>
            <a:r>
              <a:rPr lang="tr-TR" sz="2400" dirty="0"/>
              <a:t>Islah çalışmalarına hız verilip nitelikli boğaların seçilmesi ve </a:t>
            </a:r>
            <a:r>
              <a:rPr lang="tr-TR" sz="2400" dirty="0" smtClean="0"/>
              <a:t>yapay tohumla </a:t>
            </a:r>
            <a:r>
              <a:rPr lang="tr-TR" sz="2400" dirty="0"/>
              <a:t>istasyonlarının kurulması atılabilecek önemli adımların başında gelmektedir. </a:t>
            </a:r>
          </a:p>
          <a:p>
            <a:pPr algn="just"/>
            <a:r>
              <a:rPr lang="tr-TR" sz="2400" dirty="0" smtClean="0"/>
              <a:t>Yapay tohumlama </a:t>
            </a:r>
            <a:r>
              <a:rPr lang="tr-TR" sz="2400" dirty="0"/>
              <a:t>yapılan manda ve elde edilen malak için devlet desteği artırılmalıdır.</a:t>
            </a:r>
          </a:p>
          <a:p>
            <a:pPr algn="just"/>
            <a:r>
              <a:rPr lang="tr-TR" sz="2400" dirty="0"/>
              <a:t>Mandacılığın geri kalmasında, bilimsel çalışmalara yeterince konu olmaması ve akademik açıdan yeterli ilgiyi görmemesi etkili olmuştur. Bu nedenle bilimsel çalışmaların artması ve yeterli ilgiyi görmesi sağlanmalıdır</a:t>
            </a:r>
            <a:r>
              <a:rPr lang="tr-TR" sz="2400" dirty="0" smtClean="0"/>
              <a:t>.</a:t>
            </a:r>
          </a:p>
          <a:p>
            <a:pPr algn="just"/>
            <a:r>
              <a:rPr lang="tr-TR" sz="2400" dirty="0" smtClean="0"/>
              <a:t>Suni tohumlamanın yaygınlaştırılabilmesi için </a:t>
            </a:r>
            <a:r>
              <a:rPr lang="tr-TR" sz="2400" dirty="0" err="1" smtClean="0"/>
              <a:t>ekstansif</a:t>
            </a:r>
            <a:r>
              <a:rPr lang="tr-TR" sz="2400" dirty="0" smtClean="0"/>
              <a:t> yetiştiricilikten entansif yetiştiriciliğe doğru bir değişim ve gelişim sağlanmalıdır. Bunun için de bu alandaki üretim ve gelirin  artması ve piyasa koşullarının gelişmesi gerekmektedir.</a:t>
            </a:r>
            <a:endParaRPr lang="tr-TR" sz="2400" dirty="0"/>
          </a:p>
          <a:p>
            <a:pPr marL="0" indent="0">
              <a:buNone/>
            </a:pPr>
            <a:endParaRPr lang="tr-TR" sz="2200" dirty="0" smtClean="0"/>
          </a:p>
          <a:p>
            <a:endParaRPr lang="tr-TR" sz="2200" dirty="0"/>
          </a:p>
        </p:txBody>
      </p:sp>
      <p:pic>
        <p:nvPicPr>
          <p:cNvPr id="4" name="Resim 3"/>
          <p:cNvPicPr>
            <a:picLocks noChangeAspect="1"/>
          </p:cNvPicPr>
          <p:nvPr/>
        </p:nvPicPr>
        <p:blipFill>
          <a:blip r:embed="rId2"/>
          <a:stretch>
            <a:fillRect/>
          </a:stretch>
        </p:blipFill>
        <p:spPr>
          <a:xfrm>
            <a:off x="0" y="5989320"/>
            <a:ext cx="9144000" cy="868680"/>
          </a:xfrm>
          <a:prstGeom prst="rect">
            <a:avLst/>
          </a:prstGeom>
        </p:spPr>
      </p:pic>
    </p:spTree>
    <p:extLst>
      <p:ext uri="{BB962C8B-B14F-4D97-AF65-F5344CB8AC3E}">
        <p14:creationId xmlns:p14="http://schemas.microsoft.com/office/powerpoint/2010/main" val="95609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332656"/>
            <a:ext cx="8424936" cy="6264696"/>
          </a:xfrm>
        </p:spPr>
        <p:txBody>
          <a:bodyPr>
            <a:normAutofit lnSpcReduction="10000"/>
          </a:bodyPr>
          <a:lstStyle/>
          <a:p>
            <a:pPr algn="just"/>
            <a:r>
              <a:rPr lang="tr-TR" sz="2400" dirty="0"/>
              <a:t>Deneyimli çoban, kalifiye sürü yöneticisi eksikliği yada yetersizliği manda da kızgınlığın gözden kaçırılmasına, takibinin yapılamamasına, malaklama aralığının uzamasına dolayısıyla üreme etkinliğinin azalmasına neden olmaktadır. Bu nedenle malaklama  aralığının mümkün olduğu kadar kısaltacak sürü yönetim programı uygulanmalıdır.</a:t>
            </a:r>
          </a:p>
          <a:p>
            <a:pPr algn="just"/>
            <a:r>
              <a:rPr lang="tr-TR" sz="2400" dirty="0"/>
              <a:t>Manda ve manda ürünlerinin (et, süt, peynir, kaymak vs.) yazılı ve görsel basında yeterince yer bulması manda sayısı ve verimliğin artmasına neden olacaktır.</a:t>
            </a:r>
          </a:p>
          <a:p>
            <a:pPr algn="just"/>
            <a:r>
              <a:rPr lang="tr-TR" sz="2400" dirty="0" smtClean="0"/>
              <a:t>Damızlık </a:t>
            </a:r>
            <a:r>
              <a:rPr lang="tr-TR" sz="2400" dirty="0"/>
              <a:t>manda sorununa yönelik çalışmalar devlet eliyle yada özel sektör destekli profesyonel işletmeler tarafından yapılan çalışmalarla çözülmeye çalışılmalıdır.</a:t>
            </a:r>
          </a:p>
          <a:p>
            <a:pPr algn="just"/>
            <a:r>
              <a:rPr lang="tr-TR" sz="2400" dirty="0"/>
              <a:t>İlk bahar ve yaz dönemlerinde tamamen meraya dayalı besleme yapılmakta olup bunun sonucu olarak ta mandalar, kızgınlık göstermeme yada gizli kızgınlık gösterme şeklinde tepkiler </a:t>
            </a:r>
            <a:r>
              <a:rPr lang="tr-TR" sz="2400" dirty="0" smtClean="0"/>
              <a:t>vermektedir. </a:t>
            </a:r>
            <a:r>
              <a:rPr lang="tr-TR" sz="2400" dirty="0"/>
              <a:t>Bunun önüne geçmek için bu dönemlerde ek besleme uygulaması yapılmalıdır.</a:t>
            </a:r>
          </a:p>
          <a:p>
            <a:pPr algn="just"/>
            <a:endParaRPr lang="tr-TR" sz="2200" dirty="0"/>
          </a:p>
        </p:txBody>
      </p:sp>
      <p:pic>
        <p:nvPicPr>
          <p:cNvPr id="4" name="Resim 3"/>
          <p:cNvPicPr>
            <a:picLocks noChangeAspect="1"/>
          </p:cNvPicPr>
          <p:nvPr/>
        </p:nvPicPr>
        <p:blipFill>
          <a:blip r:embed="rId2"/>
          <a:stretch>
            <a:fillRect/>
          </a:stretch>
        </p:blipFill>
        <p:spPr>
          <a:xfrm>
            <a:off x="0" y="5989320"/>
            <a:ext cx="9144000" cy="868680"/>
          </a:xfrm>
          <a:prstGeom prst="rect">
            <a:avLst/>
          </a:prstGeom>
        </p:spPr>
      </p:pic>
      <p:pic>
        <p:nvPicPr>
          <p:cNvPr id="5" name="Resim 4"/>
          <p:cNvPicPr>
            <a:picLocks noChangeAspect="1"/>
          </p:cNvPicPr>
          <p:nvPr/>
        </p:nvPicPr>
        <p:blipFill>
          <a:blip r:embed="rId2"/>
          <a:stretch>
            <a:fillRect/>
          </a:stretch>
        </p:blipFill>
        <p:spPr>
          <a:xfrm>
            <a:off x="152400" y="6141720"/>
            <a:ext cx="9144000" cy="868680"/>
          </a:xfrm>
          <a:prstGeom prst="rect">
            <a:avLst/>
          </a:prstGeom>
        </p:spPr>
      </p:pic>
    </p:spTree>
    <p:extLst>
      <p:ext uri="{BB962C8B-B14F-4D97-AF65-F5344CB8AC3E}">
        <p14:creationId xmlns:p14="http://schemas.microsoft.com/office/powerpoint/2010/main" val="469549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363272" cy="6264696"/>
          </a:xfrm>
        </p:spPr>
        <p:txBody>
          <a:bodyPr>
            <a:normAutofit/>
          </a:bodyPr>
          <a:lstStyle/>
          <a:p>
            <a:pPr algn="just"/>
            <a:r>
              <a:rPr lang="tr-TR" sz="2400" dirty="0" smtClean="0"/>
              <a:t>Farklı </a:t>
            </a:r>
            <a:r>
              <a:rPr lang="tr-TR" sz="2400" dirty="0"/>
              <a:t>ırkların spermalarını ithal ederek üreme özelliği yüksek </a:t>
            </a:r>
            <a:r>
              <a:rPr lang="tr-TR" sz="2400" dirty="0" err="1"/>
              <a:t>genotiplerin</a:t>
            </a:r>
            <a:r>
              <a:rPr lang="tr-TR" sz="2400" dirty="0"/>
              <a:t> elde edilmesi yoluna gidilmelidir. Ancak bu uygulamalar yapılırken yerli gen kaynağımız olan ‘Anadolu Mandası’ varlığının korunmasına ve gelecekte varlığının yok olmasına neden olacak uygulamalardan kaçınılmalıdır.  </a:t>
            </a:r>
          </a:p>
          <a:p>
            <a:pPr algn="just"/>
            <a:r>
              <a:rPr lang="tr-TR" sz="2400" dirty="0" smtClean="0"/>
              <a:t>Doğal </a:t>
            </a:r>
            <a:r>
              <a:rPr lang="tr-TR" sz="2400" dirty="0"/>
              <a:t>aşım yoluyla her 25-30 baş dişiye bir manda boğası gerekmektedir. Bu bilgiler ışığında manda varlığı düşünülerek (188.000) üstün nitelikli 3-4 bin baş boğa gereklidir. Bu nedenle ülke çapında damızlık boğa seçimi ve yapay tohumlama çalışmalarına ihtiyaç duyulduğu bir gerçektir. </a:t>
            </a:r>
            <a:endParaRPr lang="tr-TR" sz="2400" dirty="0" smtClean="0"/>
          </a:p>
          <a:p>
            <a:pPr algn="just"/>
            <a:r>
              <a:rPr lang="tr-TR" sz="2400" dirty="0" smtClean="0"/>
              <a:t>Ülkemizde sperm üretmek amacıyla kullanılan ve sadece  2 adet olan damızlık Anadolu mandası sayısının artırılması dışa bağımlılığın önlenmesi ve gen kaynaklarımızın korunması anlamında katkı sağlayacaktır.</a:t>
            </a:r>
            <a:endParaRPr lang="tr-TR" sz="2400" dirty="0"/>
          </a:p>
          <a:p>
            <a:endParaRPr lang="tr-TR" sz="2200" dirty="0"/>
          </a:p>
        </p:txBody>
      </p:sp>
      <p:pic>
        <p:nvPicPr>
          <p:cNvPr id="4" name="Resim 3"/>
          <p:cNvPicPr>
            <a:picLocks noChangeAspect="1"/>
          </p:cNvPicPr>
          <p:nvPr/>
        </p:nvPicPr>
        <p:blipFill>
          <a:blip r:embed="rId2"/>
          <a:stretch>
            <a:fillRect/>
          </a:stretch>
        </p:blipFill>
        <p:spPr>
          <a:xfrm>
            <a:off x="0" y="5989320"/>
            <a:ext cx="9144000" cy="868680"/>
          </a:xfrm>
          <a:prstGeom prst="rect">
            <a:avLst/>
          </a:prstGeom>
        </p:spPr>
      </p:pic>
    </p:spTree>
    <p:extLst>
      <p:ext uri="{BB962C8B-B14F-4D97-AF65-F5344CB8AC3E}">
        <p14:creationId xmlns:p14="http://schemas.microsoft.com/office/powerpoint/2010/main" val="1365288922"/>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1110</Words>
  <Application>Microsoft Office PowerPoint</Application>
  <PresentationFormat>Ekran Gösterisi (4:3)</PresentationFormat>
  <Paragraphs>78</Paragraphs>
  <Slides>14</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14</vt:i4>
      </vt:variant>
    </vt:vector>
  </HeadingPairs>
  <TitlesOfParts>
    <vt:vector size="17" baseType="lpstr">
      <vt:lpstr>Arial</vt:lpstr>
      <vt:lpstr>Calibri</vt:lpstr>
      <vt:lpstr>Ofis Teması</vt:lpstr>
      <vt:lpstr>MANDALARIN ÜREME ÖZELLİKLERİ VE  SUNİ TOHUMLAMA OLANAKLARI  Abdullah ÇAVUNT  Danışman: Dr. Öğr. Üyesi Hüseyin ERDEM </vt:lpstr>
      <vt:lpstr>MANDALARDA ÜREME</vt:lpstr>
      <vt:lpstr>MANDALARDA PUPERTA</vt:lpstr>
      <vt:lpstr>PowerPoint Sunusu</vt:lpstr>
      <vt:lpstr>ÜREME ÖZELLİKLERİNİ ETKİLEYEN FAKTÖRLER</vt:lpstr>
      <vt:lpstr>DİŞİ MANDALARDA ÜREME ÖZELLİKLERİ</vt:lpstr>
      <vt:lpstr>ERKEK MANDADA ÜREME</vt:lpstr>
      <vt:lpstr>PowerPoint Sunusu</vt:lpstr>
      <vt:lpstr>YAPAY TOHUMLAMA</vt:lpstr>
      <vt:lpstr>PowerPoint Sunusu</vt:lpstr>
      <vt:lpstr>GEBELİK VE DOĞUM</vt:lpstr>
      <vt:lpstr>SONUÇ ve ÖNERİLER</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MANDALARIN ÜREME ÖZELLİKLERİ VE  SUNİ TOHUMLAMA OLANAKLARI  Abdullah ÇAVUNT  Danışman: Dr. Öğr. Üyesi Hüseyin ERDEM</dc:title>
  <dc:creator>hüseyin</dc:creator>
  <cp:lastModifiedBy>Windows Kullanıcısı</cp:lastModifiedBy>
  <cp:revision>2</cp:revision>
  <dcterms:created xsi:type="dcterms:W3CDTF">2020-03-18T09:36:41Z</dcterms:created>
  <dcterms:modified xsi:type="dcterms:W3CDTF">2020-03-18T09:57:27Z</dcterms:modified>
</cp:coreProperties>
</file>