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FEDA2-D4FE-44D2-8FD2-89FDCF45F3E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BAF47-D2D5-4147-B1FB-D7D7F67EE9E2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FEDA2-D4FE-44D2-8FD2-89FDCF45F3E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BAF47-D2D5-4147-B1FB-D7D7F67EE9E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Serbest Form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FEDA2-D4FE-44D2-8FD2-89FDCF45F3E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BAF47-D2D5-4147-B1FB-D7D7F67EE9E2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FEDA2-D4FE-44D2-8FD2-89FDCF45F3E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BAF47-D2D5-4147-B1FB-D7D7F67EE9E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FEDA2-D4FE-44D2-8FD2-89FDCF45F3E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BAF47-D2D5-4147-B1FB-D7D7F67EE9E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FEDA2-D4FE-44D2-8FD2-89FDCF45F3E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8" name="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CBAF47-D2D5-4147-B1FB-D7D7F67EE9E2}" type="slidenum">
              <a:rPr lang="tr-TR" smtClean="0"/>
              <a:t>‹#›</a:t>
            </a:fld>
            <a:endParaRPr lang="tr-TR"/>
          </a:p>
        </p:txBody>
      </p:sp>
      <p:sp>
        <p:nvSpPr>
          <p:cNvPr id="9" name="8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FEDA2-D4FE-44D2-8FD2-89FDCF45F3E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BAF47-D2D5-4147-B1FB-D7D7F67EE9E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FEDA2-D4FE-44D2-8FD2-89FDCF45F3E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CECBAF47-D2D5-4147-B1FB-D7D7F67EE9E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ACFEDA2-D4FE-44D2-8FD2-89FDCF45F3E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BAF47-D2D5-4147-B1FB-D7D7F67EE9E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FEDA2-D4FE-44D2-8FD2-89FDCF45F3E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BAF47-D2D5-4147-B1FB-D7D7F67EE9E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FEDA2-D4FE-44D2-8FD2-89FDCF45F3E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BAF47-D2D5-4147-B1FB-D7D7F67EE9E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Serbest Form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Serbest Form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ACFEDA2-D4FE-44D2-8FD2-89FDCF45F3E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ECBAF47-D2D5-4147-B1FB-D7D7F67EE9E2}" type="slidenum">
              <a:rPr lang="tr-TR" smtClean="0"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random/>
  </p:transition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520844" y="3286124"/>
            <a:ext cx="6480048" cy="192882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REZİN KOMPOZİT RESTORATİF MATERYALLER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428596" y="3500438"/>
            <a:ext cx="6480048" cy="1752600"/>
          </a:xfrm>
        </p:spPr>
        <p:txBody>
          <a:bodyPr/>
          <a:lstStyle/>
          <a:p>
            <a:endParaRPr lang="tr-TR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742" y="285728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Kompozit</a:t>
            </a:r>
            <a:r>
              <a:rPr lang="tr-TR" sz="2400" dirty="0" smtClean="0"/>
              <a:t> </a:t>
            </a:r>
            <a:r>
              <a:rPr lang="tr-TR" sz="2400" dirty="0" err="1" smtClean="0"/>
              <a:t>biyomateryali</a:t>
            </a:r>
            <a:r>
              <a:rPr lang="tr-TR" sz="2400" dirty="0" smtClean="0"/>
              <a:t> iki ya da daha fazla farklı bileşen içeren katı bir materyal ya da atomik özellikte düşünüldüğünde, daha farklı fazlar içeren </a:t>
            </a:r>
            <a:r>
              <a:rPr lang="tr-TR" sz="2400" dirty="0" err="1" smtClean="0"/>
              <a:t>biyomateryallerdir</a:t>
            </a:r>
            <a:r>
              <a:rPr lang="tr-TR" sz="2400" dirty="0" smtClean="0"/>
              <a:t>. Bu materyallerde, elastik </a:t>
            </a:r>
            <a:r>
              <a:rPr lang="tr-TR" sz="2400" dirty="0" err="1" smtClean="0"/>
              <a:t>modülüs</a:t>
            </a:r>
            <a:r>
              <a:rPr lang="tr-TR" sz="2400" dirty="0" smtClean="0"/>
              <a:t> gibi mekanik özellikler her bir fazdaki homojen materyallerle kıyaslandığında önemli ölçüde değişiklik gösterirler.</a:t>
            </a:r>
            <a:endParaRPr lang="tr-TR" sz="2400" dirty="0"/>
          </a:p>
        </p:txBody>
      </p:sp>
      <p:pic>
        <p:nvPicPr>
          <p:cNvPr id="5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Mine, </a:t>
            </a:r>
            <a:r>
              <a:rPr lang="tr-TR" sz="2400" dirty="0" err="1" smtClean="0"/>
              <a:t>dentin</a:t>
            </a:r>
            <a:r>
              <a:rPr lang="tr-TR" sz="2400" dirty="0" smtClean="0"/>
              <a:t>, kemik ve güçlendirilmiş polimerler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olarak değerlendirilirken, örneğin pirinç gibi alaşımlar bu gruba girmez. Makro ölçekte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materyalinin içeriğindeki bir takım değişiklikler yapılması ile özelliklerinin değiştirilebilmesi,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</a:t>
            </a:r>
            <a:r>
              <a:rPr lang="tr-TR" sz="2400" dirty="0" err="1" smtClean="0"/>
              <a:t>biyomateryali</a:t>
            </a:r>
            <a:r>
              <a:rPr lang="tr-TR" sz="2400" dirty="0" smtClean="0"/>
              <a:t> için avantajdır.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Diş hekimliğinde </a:t>
            </a:r>
            <a:r>
              <a:rPr lang="tr-TR" sz="2400" dirty="0" err="1" smtClean="0"/>
              <a:t>rezin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terimi mine ve </a:t>
            </a:r>
            <a:r>
              <a:rPr lang="tr-TR" sz="2400" dirty="0" err="1" smtClean="0"/>
              <a:t>dentini</a:t>
            </a:r>
            <a:r>
              <a:rPr lang="tr-TR" sz="2400" dirty="0" smtClean="0"/>
              <a:t> restore etmek için kullanılan güçlendirilmiş polimer anlamındadır. Materyal biliminde kullanılan en uygun terim, polimer </a:t>
            </a:r>
            <a:r>
              <a:rPr lang="tr-TR" sz="2400" dirty="0" err="1" smtClean="0"/>
              <a:t>matriks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ya da doldurucu partikül içeren direkt yerleştirilen </a:t>
            </a:r>
            <a:r>
              <a:rPr lang="tr-TR" sz="2400" dirty="0" err="1" smtClean="0"/>
              <a:t>restoratif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kompozittir</a:t>
            </a:r>
            <a:r>
              <a:rPr lang="tr-TR" sz="2400" dirty="0" smtClean="0"/>
              <a:t>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Bu bölümde ‘</a:t>
            </a:r>
            <a:r>
              <a:rPr lang="tr-TR" sz="2400" dirty="0" err="1" smtClean="0"/>
              <a:t>rezin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’ terimi, </a:t>
            </a:r>
            <a:r>
              <a:rPr lang="tr-TR" sz="2400" dirty="0" err="1" smtClean="0"/>
              <a:t>restoratif</a:t>
            </a:r>
            <a:r>
              <a:rPr lang="tr-TR" sz="2400" dirty="0" smtClean="0"/>
              <a:t> materyal olarak kullanılan güçlendirilmiş polimer </a:t>
            </a:r>
            <a:r>
              <a:rPr lang="tr-TR" sz="2400" dirty="0" err="1" smtClean="0"/>
              <a:t>matriks</a:t>
            </a:r>
            <a:r>
              <a:rPr lang="tr-TR" sz="2400" dirty="0" smtClean="0"/>
              <a:t> anlamında kullanılmaktadır. Şunu da hatırlatmakta fayda var ki, aslında çoğu biyolojik materyal, mine, </a:t>
            </a:r>
            <a:r>
              <a:rPr lang="tr-TR" sz="2400" dirty="0" err="1" smtClean="0"/>
              <a:t>dentin</a:t>
            </a:r>
            <a:r>
              <a:rPr lang="tr-TR" sz="2400" dirty="0" smtClean="0"/>
              <a:t>, kemik, kas ve hücreleri içeren çoğu biyolojik materyal; </a:t>
            </a:r>
            <a:r>
              <a:rPr lang="tr-TR" sz="2400" dirty="0" err="1" smtClean="0"/>
              <a:t>biyomühendislikte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terimi olarak adlandırılmaktadır.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Rezin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kayıp diş dokusunun yerine konulmasında, dişin renginin ve konturunun düzenlenmesinde, böylece yüz estetiğinin iyileştirilmesinde kullanılan materyallerdir.</a:t>
            </a:r>
          </a:p>
          <a:p>
            <a:r>
              <a:rPr lang="tr-TR" sz="2400" dirty="0" smtClean="0"/>
              <a:t>Çok sayıda </a:t>
            </a:r>
            <a:r>
              <a:rPr lang="tr-TR" sz="2400" dirty="0" err="1" smtClean="0"/>
              <a:t>rezin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, çeşitli amaçlarla uygulanmak üzere (ticari olarak) piyasa da mevcuttur.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Bazıları estetik için düzenlenmiş, bazıları da yüksek stres taşıyan alanlara yönelik üretilmiştir. </a:t>
            </a:r>
            <a:r>
              <a:rPr lang="tr-TR" sz="2400" dirty="0" err="1" smtClean="0"/>
              <a:t>Dental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genellikle parçacık boyutlarına ve inorganik doldurucunun miktarına ve dağılımına göre sınıflandırılırlar.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İnorganik doldurucunun boyutları 0.4’ten 3 mikrona kadar değişen ‘</a:t>
            </a:r>
            <a:r>
              <a:rPr lang="tr-TR" sz="2400" dirty="0" err="1" smtClean="0"/>
              <a:t>fine</a:t>
            </a:r>
            <a:r>
              <a:rPr lang="tr-TR" sz="2400" dirty="0" smtClean="0"/>
              <a:t>’ tanecikler ya da 0.04’ten 0.2 mikrona kadar değişen nanometre ölçekli partiküller içeren ya da bunların karışımı olarak </a:t>
            </a:r>
            <a:r>
              <a:rPr lang="tr-TR" sz="2400" dirty="0" err="1" smtClean="0"/>
              <a:t>mikrohibrid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olabilir. </a:t>
            </a:r>
          </a:p>
          <a:p>
            <a:r>
              <a:rPr lang="tr-TR" sz="2400" dirty="0" smtClean="0"/>
              <a:t>Bu bölümde doğrudan uygulanan ya da </a:t>
            </a:r>
            <a:r>
              <a:rPr lang="tr-TR" sz="2400" dirty="0" err="1" smtClean="0"/>
              <a:t>indirekt</a:t>
            </a:r>
            <a:r>
              <a:rPr lang="tr-TR" sz="2400" dirty="0" smtClean="0"/>
              <a:t> laboratuar da uygulanan kor </a:t>
            </a:r>
            <a:r>
              <a:rPr lang="tr-TR" sz="2400" dirty="0" err="1" smtClean="0"/>
              <a:t>kompozitleri</a:t>
            </a:r>
            <a:r>
              <a:rPr lang="tr-TR" sz="2400" dirty="0" smtClean="0"/>
              <a:t>, geçici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ya da kopolimerler gibi çok çeşitli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anlatılmaktadır.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Bölüm 9’da da anlatıldığı gibi cam ve </a:t>
            </a:r>
            <a:r>
              <a:rPr lang="tr-TR" sz="2400" dirty="0" err="1" smtClean="0"/>
              <a:t>hibrid</a:t>
            </a:r>
            <a:r>
              <a:rPr lang="tr-TR" sz="2400" dirty="0" smtClean="0"/>
              <a:t> </a:t>
            </a:r>
            <a:r>
              <a:rPr lang="tr-TR" sz="2400" dirty="0" err="1" smtClean="0"/>
              <a:t>iyonomer</a:t>
            </a:r>
            <a:r>
              <a:rPr lang="tr-TR" sz="2400" dirty="0" smtClean="0"/>
              <a:t> gibi direkt dolgu materyalleri, flor </a:t>
            </a:r>
            <a:r>
              <a:rPr lang="tr-TR" sz="2400" dirty="0" err="1" smtClean="0"/>
              <a:t>salınımı</a:t>
            </a:r>
            <a:r>
              <a:rPr lang="tr-TR" sz="2400" dirty="0" smtClean="0"/>
              <a:t> özelliklerinden dolayı kullanılırlardı. Bu bölümde aynı zamanda ısı ile aktivasyon metoduna da değinilmektedir. Şöyle ki çoğu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ve kopolimerler </a:t>
            </a:r>
            <a:r>
              <a:rPr lang="tr-TR" sz="2400" dirty="0" err="1" smtClean="0"/>
              <a:t>polimerizasyonun</a:t>
            </a:r>
            <a:r>
              <a:rPr lang="tr-TR" sz="2400" dirty="0" smtClean="0"/>
              <a:t> başlamasında ışığa duyarlı </a:t>
            </a:r>
            <a:r>
              <a:rPr lang="tr-TR" sz="2400" dirty="0" err="1" smtClean="0"/>
              <a:t>komponentler</a:t>
            </a:r>
            <a:r>
              <a:rPr lang="tr-TR" sz="2400" dirty="0" smtClean="0"/>
              <a:t> içermektedirler.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Silikatlar, 1878 yılında piyasaya giren ilk </a:t>
            </a:r>
            <a:r>
              <a:rPr lang="tr-TR" sz="2400" dirty="0" err="1" smtClean="0"/>
              <a:t>polimerik</a:t>
            </a:r>
            <a:r>
              <a:rPr lang="tr-TR" sz="2400" dirty="0" smtClean="0"/>
              <a:t> direkt </a:t>
            </a:r>
            <a:r>
              <a:rPr lang="tr-TR" sz="2400" dirty="0" err="1" smtClean="0"/>
              <a:t>restoratif</a:t>
            </a:r>
            <a:r>
              <a:rPr lang="tr-TR" sz="2400" dirty="0" smtClean="0"/>
              <a:t> materyallerdir. Sonrasında bu materyalleri akrilik </a:t>
            </a:r>
            <a:r>
              <a:rPr lang="tr-TR" sz="2400" dirty="0" err="1" smtClean="0"/>
              <a:t>rezinler</a:t>
            </a:r>
            <a:r>
              <a:rPr lang="tr-TR" sz="2400" dirty="0" smtClean="0"/>
              <a:t> ve </a:t>
            </a:r>
            <a:r>
              <a:rPr lang="tr-TR" sz="2400" dirty="0" err="1" smtClean="0"/>
              <a:t>rezin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takip etmiştir.</a:t>
            </a:r>
          </a:p>
          <a:p>
            <a:r>
              <a:rPr lang="tr-TR" sz="2400" dirty="0" smtClean="0"/>
              <a:t>Silikatlar silika cam tozu ve fosforik asit bazlı sıvı reaksiyonu ile oluşturulan siman formunda materyallerdir.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Her ne kadar silikatlar </a:t>
            </a:r>
            <a:r>
              <a:rPr lang="tr-TR" sz="2400" dirty="0" err="1" smtClean="0"/>
              <a:t>antikaryojenik</a:t>
            </a:r>
            <a:r>
              <a:rPr lang="tr-TR" sz="2400" dirty="0" smtClean="0"/>
              <a:t> özellikler gösterse de ağız sıvılarında çözünmesi, </a:t>
            </a:r>
            <a:r>
              <a:rPr lang="tr-TR" sz="2400" dirty="0" err="1" smtClean="0"/>
              <a:t>translüsensinin</a:t>
            </a:r>
            <a:r>
              <a:rPr lang="tr-TR" sz="2400" dirty="0" smtClean="0"/>
              <a:t> kaybolması, yüzey pürüzlülüğü ve yetersiz mekanik özelliklerine bağlı erken klinik başarısızlıklarından dolayı; kullanımları 1960’larda terk edilmiştir.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Akrilik </a:t>
            </a:r>
            <a:r>
              <a:rPr lang="tr-TR" sz="2400" dirty="0" err="1" smtClean="0"/>
              <a:t>restoratif</a:t>
            </a:r>
            <a:r>
              <a:rPr lang="tr-TR" sz="2400" dirty="0" smtClean="0"/>
              <a:t> </a:t>
            </a:r>
            <a:r>
              <a:rPr lang="tr-TR" sz="2400" dirty="0" err="1" smtClean="0"/>
              <a:t>rezinler</a:t>
            </a:r>
            <a:r>
              <a:rPr lang="tr-TR" sz="2400" dirty="0" smtClean="0"/>
              <a:t> doldurucusuz; düşük moleküler ağırlıklı polimerler ve </a:t>
            </a:r>
            <a:r>
              <a:rPr lang="tr-TR" sz="2400" dirty="0" err="1" smtClean="0"/>
              <a:t>kompozitlerdeki</a:t>
            </a:r>
            <a:r>
              <a:rPr lang="tr-TR" sz="2400" dirty="0" smtClean="0"/>
              <a:t> gibi seramik doldurucu güçlendirici partiküller içermez. Akriliklerin erken klinik başarısızlıklarında boyutsal </a:t>
            </a:r>
            <a:r>
              <a:rPr lang="tr-TR" sz="2400" dirty="0" err="1" smtClean="0"/>
              <a:t>instabilite</a:t>
            </a:r>
            <a:r>
              <a:rPr lang="tr-TR" sz="2400" dirty="0" smtClean="0"/>
              <a:t>, lekelenmeler ve tekrarlayan çürüklere bağlıdır.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Kompozitlerin</a:t>
            </a:r>
            <a:r>
              <a:rPr lang="tr-TR" sz="2400" dirty="0" smtClean="0"/>
              <a:t> yüksek mekanik özellikler, düşük termal </a:t>
            </a:r>
            <a:r>
              <a:rPr lang="tr-TR" sz="2400" dirty="0" err="1" smtClean="0"/>
              <a:t>ekspansiyon</a:t>
            </a:r>
            <a:r>
              <a:rPr lang="tr-TR" sz="2400" dirty="0" smtClean="0"/>
              <a:t> katsayısı, sertleşme sırasında düşük boyutsal değişim ve aşınmaya karşı yüksek direnç gibi özellikleri geliştirilerek 1960’larda ortaya çıkmıştır. İlk olarak kimyasal yolla aktive olan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, sonra da UV dalga boyunda ışıkla aktive olan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üretildi.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Bu </a:t>
            </a:r>
            <a:r>
              <a:rPr lang="tr-TR" sz="2400" dirty="0" err="1" smtClean="0"/>
              <a:t>kompozitlerin</a:t>
            </a:r>
            <a:r>
              <a:rPr lang="tr-TR" sz="2400" dirty="0" smtClean="0"/>
              <a:t> daha sonra görülebilir dalga boyundaki ışıkla </a:t>
            </a:r>
            <a:r>
              <a:rPr lang="tr-TR" sz="2400" dirty="0" err="1" smtClean="0"/>
              <a:t>polimerize</a:t>
            </a:r>
            <a:r>
              <a:rPr lang="tr-TR" sz="2400" dirty="0" smtClean="0"/>
              <a:t> olanları geliştirildi. Bölüm 10’da anlatıldığı gibi bağlantı ajanlarının geliştirilmesi ile </a:t>
            </a:r>
            <a:r>
              <a:rPr lang="tr-TR" sz="2400" dirty="0" err="1" smtClean="0"/>
              <a:t>kompozitlerin</a:t>
            </a:r>
            <a:r>
              <a:rPr lang="tr-TR" sz="2400" dirty="0" smtClean="0"/>
              <a:t> uzun dönem klinik başarıları arttırılmıştır.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17549"/>
            <a:ext cx="7467600" cy="4525963"/>
          </a:xfrm>
        </p:spPr>
        <p:txBody>
          <a:bodyPr>
            <a:normAutofit/>
          </a:bodyPr>
          <a:lstStyle/>
          <a:p>
            <a:r>
              <a:rPr lang="tr-TR" sz="2400" dirty="0" smtClean="0"/>
              <a:t>Tablo 8.1 de </a:t>
            </a:r>
            <a:r>
              <a:rPr lang="tr-TR" sz="2400" dirty="0" err="1" smtClean="0"/>
              <a:t>preperasyon</a:t>
            </a:r>
            <a:r>
              <a:rPr lang="tr-TR" sz="2400" dirty="0" smtClean="0"/>
              <a:t> tipi ve uygulanan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materyalleri gösterilmektedir.</a:t>
            </a:r>
          </a:p>
          <a:p>
            <a:endParaRPr lang="tr-TR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714488"/>
            <a:ext cx="5929354" cy="30219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8" descr="logo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46111"/>
            <a:ext cx="7467600" cy="4525963"/>
          </a:xfrm>
        </p:spPr>
        <p:txBody>
          <a:bodyPr>
            <a:normAutofit/>
          </a:bodyPr>
          <a:lstStyle/>
          <a:p>
            <a:r>
              <a:rPr lang="tr-TR" sz="2400" dirty="0" smtClean="0"/>
              <a:t>Tablo 8.2 de </a:t>
            </a:r>
            <a:r>
              <a:rPr lang="tr-TR" sz="2400" dirty="0" err="1" smtClean="0"/>
              <a:t>rezin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kompozitlerin</a:t>
            </a:r>
            <a:r>
              <a:rPr lang="tr-TR" sz="2400" dirty="0" smtClean="0"/>
              <a:t> özellikleri belirtilmektedir.</a:t>
            </a:r>
          </a:p>
          <a:p>
            <a:endParaRPr lang="tr-TR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749429"/>
            <a:ext cx="6121626" cy="23939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8" descr="logo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28612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ÇOK AMAÇLI KOMPOZİTLER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2400" dirty="0" err="1" smtClean="0"/>
              <a:t>Rezin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4 ana </a:t>
            </a:r>
            <a:r>
              <a:rPr lang="tr-TR" sz="2400" dirty="0" err="1" smtClean="0"/>
              <a:t>komponentten</a:t>
            </a:r>
            <a:r>
              <a:rPr lang="tr-TR" sz="2400" dirty="0" smtClean="0"/>
              <a:t> oluşmaktadır:</a:t>
            </a:r>
          </a:p>
          <a:p>
            <a:r>
              <a:rPr lang="tr-TR" sz="2400" dirty="0" smtClean="0"/>
              <a:t>1.organik polimer </a:t>
            </a:r>
            <a:r>
              <a:rPr lang="tr-TR" sz="2400" dirty="0" err="1" smtClean="0"/>
              <a:t>matriks</a:t>
            </a:r>
            <a:endParaRPr lang="tr-TR" sz="2400" dirty="0" smtClean="0"/>
          </a:p>
          <a:p>
            <a:r>
              <a:rPr lang="tr-TR" sz="2400" dirty="0" smtClean="0"/>
              <a:t>2.inorganik doldurucu partikülleri</a:t>
            </a:r>
          </a:p>
          <a:p>
            <a:r>
              <a:rPr lang="tr-TR" sz="2400" dirty="0" smtClean="0"/>
              <a:t>3.bağlantı ajanı</a:t>
            </a:r>
          </a:p>
          <a:p>
            <a:r>
              <a:rPr lang="tr-TR" sz="2400" dirty="0" smtClean="0"/>
              <a:t>4.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başlatıcı ve hızlandırıcılar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Bağlantı ajanı yani </a:t>
            </a:r>
            <a:r>
              <a:rPr lang="tr-TR" sz="2400" dirty="0" err="1" smtClean="0"/>
              <a:t>organosilan</a:t>
            </a:r>
            <a:r>
              <a:rPr lang="tr-TR" sz="2400" dirty="0" smtClean="0"/>
              <a:t> inorganik partiküllere uygulanır ve </a:t>
            </a:r>
            <a:r>
              <a:rPr lang="tr-TR" sz="2400" dirty="0" err="1" smtClean="0"/>
              <a:t>silan</a:t>
            </a:r>
            <a:r>
              <a:rPr lang="tr-TR" sz="2400" dirty="0" smtClean="0"/>
              <a:t> inorganik doldurucu ile reaksiyona giren doymamış bağlar içerir. </a:t>
            </a:r>
            <a:r>
              <a:rPr lang="tr-TR" sz="2400" dirty="0" err="1" smtClean="0"/>
              <a:t>Silana</a:t>
            </a:r>
            <a:r>
              <a:rPr lang="tr-TR" sz="2400" dirty="0" smtClean="0"/>
              <a:t> bağlantı ajanı denilir çünkü </a:t>
            </a:r>
            <a:r>
              <a:rPr lang="tr-TR" sz="2400" dirty="0" err="1" smtClean="0"/>
              <a:t>kompozitin</a:t>
            </a:r>
            <a:r>
              <a:rPr lang="tr-TR" sz="2400" dirty="0" smtClean="0"/>
              <a:t> inorganik ve organik </a:t>
            </a:r>
            <a:r>
              <a:rPr lang="tr-TR" sz="2400" dirty="0" err="1" smtClean="0"/>
              <a:t>komponentlerini</a:t>
            </a:r>
            <a:r>
              <a:rPr lang="tr-TR" sz="2400" dirty="0" smtClean="0"/>
              <a:t> birbirine bağlar.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2400" dirty="0" err="1" smtClean="0"/>
              <a:t>Kompozitler</a:t>
            </a:r>
            <a:r>
              <a:rPr lang="tr-TR" sz="2400" dirty="0" smtClean="0"/>
              <a:t> içerdikleri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başlatıcı ve hızlandırıcı ajana göre sınıflandırılırlar:</a:t>
            </a:r>
          </a:p>
          <a:p>
            <a:r>
              <a:rPr lang="tr-TR" sz="2400" dirty="0" smtClean="0"/>
              <a:t>1.kimyasal </a:t>
            </a:r>
            <a:r>
              <a:rPr lang="tr-TR" sz="2400" dirty="0" err="1" smtClean="0"/>
              <a:t>polimerize</a:t>
            </a:r>
            <a:r>
              <a:rPr lang="tr-TR" sz="2400" dirty="0" smtClean="0"/>
              <a:t> olan</a:t>
            </a:r>
          </a:p>
          <a:p>
            <a:r>
              <a:rPr lang="tr-TR" sz="2400" dirty="0" smtClean="0"/>
              <a:t>2.ışıkla </a:t>
            </a:r>
            <a:r>
              <a:rPr lang="tr-TR" sz="2400" dirty="0" err="1" smtClean="0"/>
              <a:t>polimerize</a:t>
            </a:r>
            <a:r>
              <a:rPr lang="tr-TR" sz="2400" dirty="0" smtClean="0"/>
              <a:t> olan</a:t>
            </a:r>
          </a:p>
          <a:p>
            <a:r>
              <a:rPr lang="tr-TR" sz="2400" dirty="0" smtClean="0"/>
              <a:t>3.hem kimyasal, hem ışıkla </a:t>
            </a:r>
            <a:r>
              <a:rPr lang="tr-TR" sz="2400" dirty="0" err="1" smtClean="0"/>
              <a:t>polimerize</a:t>
            </a:r>
            <a:r>
              <a:rPr lang="tr-TR" sz="2400" dirty="0" smtClean="0"/>
              <a:t> olan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2400" dirty="0" smtClean="0"/>
              <a:t>ADA sınıflamasına göre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tip I, tip II, tip III olarak sınıflandırılmıştır.</a:t>
            </a:r>
          </a:p>
          <a:p>
            <a:r>
              <a:rPr lang="tr-TR" sz="2400" dirty="0" smtClean="0"/>
              <a:t>Tip I </a:t>
            </a:r>
            <a:r>
              <a:rPr lang="tr-TR" sz="2400" dirty="0" err="1" smtClean="0"/>
              <a:t>oklüzal</a:t>
            </a:r>
            <a:r>
              <a:rPr lang="tr-TR" sz="2400" dirty="0" smtClean="0"/>
              <a:t> yüzeyleri restore etmek için kullanılan polimer bazlı materyallerdir.</a:t>
            </a:r>
          </a:p>
          <a:p>
            <a:r>
              <a:rPr lang="tr-TR" sz="2400" dirty="0" smtClean="0"/>
              <a:t>Tip II diğer polimer bazlı materyaller:</a:t>
            </a:r>
          </a:p>
          <a:p>
            <a:r>
              <a:rPr lang="tr-TR" sz="2400" dirty="0" err="1" smtClean="0"/>
              <a:t>Cl</a:t>
            </a:r>
            <a:r>
              <a:rPr lang="tr-TR" sz="2400" dirty="0" smtClean="0"/>
              <a:t> I self </a:t>
            </a:r>
            <a:r>
              <a:rPr lang="tr-TR" sz="2400" dirty="0" err="1" smtClean="0"/>
              <a:t>cure</a:t>
            </a:r>
            <a:r>
              <a:rPr lang="tr-TR" sz="2400" dirty="0" smtClean="0"/>
              <a:t>, </a:t>
            </a:r>
            <a:r>
              <a:rPr lang="tr-TR" sz="2400" dirty="0" err="1" smtClean="0"/>
              <a:t>Cl</a:t>
            </a:r>
            <a:r>
              <a:rPr lang="tr-TR" sz="2400" dirty="0" smtClean="0"/>
              <a:t> II </a:t>
            </a:r>
            <a:r>
              <a:rPr lang="tr-TR" sz="2400" dirty="0" err="1" smtClean="0"/>
              <a:t>light</a:t>
            </a:r>
            <a:r>
              <a:rPr lang="tr-TR" sz="2400" dirty="0" smtClean="0"/>
              <a:t> </a:t>
            </a:r>
            <a:r>
              <a:rPr lang="tr-TR" sz="2400" dirty="0" err="1" smtClean="0"/>
              <a:t>cure</a:t>
            </a:r>
            <a:r>
              <a:rPr lang="tr-TR" sz="2400" dirty="0" smtClean="0"/>
              <a:t>, </a:t>
            </a:r>
            <a:r>
              <a:rPr lang="tr-TR" sz="2400" dirty="0" err="1" smtClean="0"/>
              <a:t>Cl</a:t>
            </a:r>
            <a:r>
              <a:rPr lang="tr-TR" sz="2400" dirty="0" smtClean="0"/>
              <a:t> III </a:t>
            </a:r>
            <a:r>
              <a:rPr lang="tr-TR" sz="2400" dirty="0" err="1" smtClean="0"/>
              <a:t>dual</a:t>
            </a:r>
            <a:r>
              <a:rPr lang="tr-TR" sz="2400" dirty="0" smtClean="0"/>
              <a:t> </a:t>
            </a:r>
            <a:r>
              <a:rPr lang="tr-TR" sz="2400" dirty="0" err="1" smtClean="0"/>
              <a:t>cure</a:t>
            </a:r>
            <a:endParaRPr lang="tr-TR" sz="2400" dirty="0" smtClean="0"/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42926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OLİGOMERLER</a:t>
            </a:r>
            <a:r>
              <a:rPr lang="tr-TR" sz="2800" dirty="0" smtClean="0"/>
              <a:t/>
            </a:r>
            <a:br>
              <a:rPr lang="tr-TR" sz="2800" dirty="0" smtClean="0"/>
            </a:b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Dental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için kullanılan iki esas </a:t>
            </a:r>
            <a:r>
              <a:rPr lang="tr-TR" sz="2400" dirty="0" err="1" smtClean="0"/>
              <a:t>oligomer</a:t>
            </a:r>
            <a:r>
              <a:rPr lang="tr-TR" sz="2400" dirty="0" smtClean="0"/>
              <a:t> vardır. </a:t>
            </a:r>
            <a:r>
              <a:rPr lang="tr-TR" sz="2400" dirty="0" err="1" smtClean="0"/>
              <a:t>Bis</a:t>
            </a:r>
            <a:r>
              <a:rPr lang="tr-TR" sz="2400" dirty="0" smtClean="0"/>
              <a:t>-GMA ve UDMA. Bunların özellikleri bölüm 5’te anlatılmıştır. İlave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ile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gösteren karbon çift bağları içerirler. 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Bu </a:t>
            </a:r>
            <a:r>
              <a:rPr lang="tr-TR" sz="2400" dirty="0" err="1" smtClean="0"/>
              <a:t>oligomerlerin</a:t>
            </a:r>
            <a:r>
              <a:rPr lang="tr-TR" sz="2400" dirty="0" smtClean="0"/>
              <a:t> viskozitesi çok yoğundur ve üretici firmanın belirlediği orana göre, </a:t>
            </a:r>
            <a:r>
              <a:rPr lang="tr-TR" sz="2400" dirty="0" err="1" smtClean="0"/>
              <a:t>kompozitin</a:t>
            </a:r>
            <a:r>
              <a:rPr lang="tr-TR" sz="2400" dirty="0" smtClean="0"/>
              <a:t> bu yoğunluğunu kontrol etmek için TEGDMA kullanılmıştır.</a:t>
            </a:r>
          </a:p>
          <a:p>
            <a:r>
              <a:rPr lang="tr-TR" sz="2400" dirty="0" err="1" smtClean="0"/>
              <a:t>Siloran</a:t>
            </a:r>
            <a:r>
              <a:rPr lang="tr-TR" sz="2400" dirty="0" smtClean="0"/>
              <a:t> gibi yeni </a:t>
            </a:r>
            <a:r>
              <a:rPr lang="tr-TR" sz="2400" dirty="0" err="1" smtClean="0"/>
              <a:t>monomerler</a:t>
            </a:r>
            <a:r>
              <a:rPr lang="tr-TR" sz="2400" dirty="0" smtClean="0"/>
              <a:t>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büzülmesini kontrol etmek ve daha iyi klinik sonuçlar elde etmek için geliştirilmiştir.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42926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DOLDURUCULAR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Dental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kompozitlerin</a:t>
            </a:r>
            <a:r>
              <a:rPr lang="tr-TR" sz="2400" dirty="0" smtClean="0"/>
              <a:t> partikül şekli boyutu ve dağılımının göz önüne alınması kolay sınıflandırma yapmayı sağlar. İlk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büyük tanecikler içerirken (20-30 mikron gibi) sonra üretilenler </a:t>
            </a:r>
            <a:r>
              <a:rPr lang="tr-TR" sz="2400" dirty="0" err="1" smtClean="0"/>
              <a:t>mikrofine</a:t>
            </a:r>
            <a:r>
              <a:rPr lang="tr-TR" sz="2400" dirty="0" smtClean="0"/>
              <a:t> tanecikli (0.04-0.2 mikron), </a:t>
            </a:r>
            <a:r>
              <a:rPr lang="tr-TR" sz="2400" dirty="0" err="1" smtClean="0"/>
              <a:t>fine</a:t>
            </a:r>
            <a:r>
              <a:rPr lang="tr-TR" sz="2400" dirty="0" smtClean="0"/>
              <a:t> partiküllü(0.4-3 mikron) ya da bunların karışımını içeren </a:t>
            </a:r>
            <a:r>
              <a:rPr lang="tr-TR" sz="2400" dirty="0" err="1" smtClean="0"/>
              <a:t>mikrohibrid</a:t>
            </a:r>
            <a:r>
              <a:rPr lang="tr-TR" sz="2400" dirty="0" smtClean="0"/>
              <a:t> olarak sınıflandırılmıştır.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Yani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doldurucunun tipine göre </a:t>
            </a:r>
            <a:r>
              <a:rPr lang="tr-TR" sz="2400" dirty="0" err="1" smtClean="0"/>
              <a:t>mikrohibrid</a:t>
            </a:r>
            <a:r>
              <a:rPr lang="tr-TR" sz="2400" dirty="0" smtClean="0"/>
              <a:t> ya da </a:t>
            </a:r>
            <a:r>
              <a:rPr lang="tr-TR" sz="2400" dirty="0" err="1" smtClean="0"/>
              <a:t>mikrodolduruculu</a:t>
            </a:r>
            <a:r>
              <a:rPr lang="tr-TR" sz="2400" dirty="0" smtClean="0"/>
              <a:t> olarak adlandırılırlar. </a:t>
            </a:r>
            <a:r>
              <a:rPr lang="tr-TR" sz="2400" dirty="0" err="1" smtClean="0"/>
              <a:t>Nanofabrikasyon</a:t>
            </a:r>
            <a:r>
              <a:rPr lang="tr-TR" sz="2400" dirty="0" smtClean="0"/>
              <a:t> teknolojisinin gelişmesi ile </a:t>
            </a:r>
            <a:r>
              <a:rPr lang="tr-TR" sz="2400" dirty="0" err="1" smtClean="0"/>
              <a:t>nano</a:t>
            </a:r>
            <a:r>
              <a:rPr lang="tr-TR" sz="2400" dirty="0" smtClean="0"/>
              <a:t> dolduruculu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geliştirilmiştir. Bunlar 2-20nm silika </a:t>
            </a:r>
            <a:r>
              <a:rPr lang="tr-TR" sz="2400" dirty="0" err="1" smtClean="0"/>
              <a:t>nanopartikülleri</a:t>
            </a:r>
            <a:r>
              <a:rPr lang="tr-TR" sz="2400" dirty="0" smtClean="0"/>
              <a:t> ya da 0.6 mikron </a:t>
            </a:r>
            <a:r>
              <a:rPr lang="tr-TR" sz="2400" dirty="0" err="1" smtClean="0"/>
              <a:t>zirkonya</a:t>
            </a:r>
            <a:r>
              <a:rPr lang="tr-TR" sz="2400" dirty="0" smtClean="0"/>
              <a:t>–silika </a:t>
            </a:r>
            <a:r>
              <a:rPr lang="tr-TR" sz="2400" dirty="0" err="1" smtClean="0"/>
              <a:t>nanopartikülleri</a:t>
            </a:r>
            <a:r>
              <a:rPr lang="tr-TR" sz="2400" dirty="0" smtClean="0"/>
              <a:t> içerirler.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Mikrohibrid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, düzensiz şekilli cam, </a:t>
            </a:r>
            <a:r>
              <a:rPr lang="tr-TR" sz="2400" dirty="0" err="1" smtClean="0"/>
              <a:t>kuartz</a:t>
            </a:r>
            <a:r>
              <a:rPr lang="tr-TR" sz="2400" dirty="0" smtClean="0"/>
              <a:t> ve zirkon partikülleri içerirler. Tipik olarak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hacimce %5-15 oranında </a:t>
            </a:r>
            <a:r>
              <a:rPr lang="tr-TR" sz="2400" dirty="0" err="1" smtClean="0"/>
              <a:t>fine</a:t>
            </a:r>
            <a:r>
              <a:rPr lang="tr-TR" sz="2400" dirty="0" smtClean="0"/>
              <a:t> partiküllü ve </a:t>
            </a:r>
            <a:r>
              <a:rPr lang="tr-TR" sz="2400" dirty="0" err="1" smtClean="0"/>
              <a:t>mikrofine</a:t>
            </a:r>
            <a:r>
              <a:rPr lang="tr-TR" sz="2400" dirty="0" smtClean="0"/>
              <a:t> partiküllüdür. Partiküllerin dağılımı daha etkili tepilebilmeyi sağlar. Şöyle ki küçük partiküller geniş partiküller arasındaki boşlukları rahatça doldurur.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Mikrohibrid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hacimce %60-70 oranında doldurucu içerirler. Ağırlıkça bu % 77-84 anlamındadır. Bazı üreticiler ağırlıkça yüzdeyi kullanırlar. </a:t>
            </a:r>
            <a:r>
              <a:rPr lang="tr-TR" sz="2400" dirty="0" err="1" smtClean="0"/>
              <a:t>Fig</a:t>
            </a:r>
            <a:r>
              <a:rPr lang="tr-TR" sz="2400" dirty="0" smtClean="0"/>
              <a:t>. 8-1 </a:t>
            </a:r>
            <a:r>
              <a:rPr lang="tr-TR" sz="2400" dirty="0" err="1" smtClean="0"/>
              <a:t>A’da</a:t>
            </a:r>
            <a:r>
              <a:rPr lang="tr-TR" sz="2400" dirty="0" smtClean="0"/>
              <a:t> tipik </a:t>
            </a:r>
            <a:r>
              <a:rPr lang="tr-TR" sz="2400" dirty="0" err="1" smtClean="0"/>
              <a:t>fine</a:t>
            </a:r>
            <a:r>
              <a:rPr lang="tr-TR" sz="2400" dirty="0" smtClean="0"/>
              <a:t>-cam doldurucu partikülleri görülmektedir.</a:t>
            </a:r>
          </a:p>
          <a:p>
            <a:r>
              <a:rPr lang="tr-TR" sz="2400" dirty="0" err="1" smtClean="0"/>
              <a:t>Mikrodulduruculu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0.04 ila 0.2 mikron arasında değişen tanecikler içerirler. Geniş yüzey alanından dolayı hacimce %25 ve ağırlıkça %38 </a:t>
            </a:r>
            <a:r>
              <a:rPr lang="tr-TR" sz="2400" dirty="0" err="1" smtClean="0"/>
              <a:t>oligomer</a:t>
            </a:r>
            <a:r>
              <a:rPr lang="tr-TR" sz="2400" dirty="0" smtClean="0"/>
              <a:t> ilave edilir.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3860" y="1142984"/>
            <a:ext cx="6261346" cy="3857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8" descr="logo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14364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BAĞLANTI AJANLARI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Bir </a:t>
            </a:r>
            <a:r>
              <a:rPr lang="tr-TR" sz="2400" dirty="0" err="1" smtClean="0"/>
              <a:t>kompozitin</a:t>
            </a:r>
            <a:r>
              <a:rPr lang="tr-TR" sz="2400" dirty="0" smtClean="0"/>
              <a:t> başarılı sonuçlar verebilmesi için, sertleşmesi sırasında inorganik doldurucular ile organik </a:t>
            </a:r>
            <a:r>
              <a:rPr lang="tr-TR" sz="2400" dirty="0" err="1" smtClean="0"/>
              <a:t>oligomerler</a:t>
            </a:r>
            <a:r>
              <a:rPr lang="tr-TR" sz="2400" dirty="0" smtClean="0"/>
              <a:t> arasında çok iyi bağlantının sağlanması gerekmektedir. En yaygın kullanılan bağlantı ajanı </a:t>
            </a:r>
            <a:r>
              <a:rPr lang="tr-TR" sz="2400" dirty="0" err="1" smtClean="0"/>
              <a:t>silandır</a:t>
            </a:r>
            <a:r>
              <a:rPr lang="tr-TR" sz="2400" dirty="0" smtClean="0"/>
              <a:t>. </a:t>
            </a:r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-3-</a:t>
            </a:r>
            <a:r>
              <a:rPr lang="tr-TR" sz="2400" dirty="0" err="1" smtClean="0"/>
              <a:t>metakrilokspropiltrimethoksisilan</a:t>
            </a:r>
            <a:r>
              <a:rPr lang="tr-TR" sz="2400" dirty="0" smtClean="0"/>
              <a:t>- </a:t>
            </a:r>
            <a:r>
              <a:rPr lang="tr-TR" sz="2400" dirty="0" err="1" smtClean="0"/>
              <a:t>Silanın</a:t>
            </a:r>
            <a:r>
              <a:rPr lang="tr-TR" sz="2400" dirty="0" smtClean="0"/>
              <a:t> </a:t>
            </a:r>
            <a:r>
              <a:rPr lang="tr-TR" sz="2400" dirty="0" err="1" smtClean="0"/>
              <a:t>hidroksi</a:t>
            </a:r>
            <a:r>
              <a:rPr lang="tr-TR" sz="2400" dirty="0" smtClean="0"/>
              <a:t> grupları ile inorganik doldurucudaki OH grupları, </a:t>
            </a:r>
            <a:r>
              <a:rPr lang="tr-TR" sz="2400" dirty="0" err="1" smtClean="0"/>
              <a:t>silanın</a:t>
            </a:r>
            <a:r>
              <a:rPr lang="tr-TR" sz="2400" dirty="0" smtClean="0"/>
              <a:t> çift karbon bağlarıyla </a:t>
            </a:r>
            <a:r>
              <a:rPr lang="tr-TR" sz="2400" dirty="0" err="1" smtClean="0"/>
              <a:t>oligomer</a:t>
            </a:r>
            <a:r>
              <a:rPr lang="tr-TR" sz="2400" dirty="0" smtClean="0"/>
              <a:t> reaksiyona girmektedir. Sonuçta </a:t>
            </a:r>
            <a:r>
              <a:rPr lang="tr-TR" sz="2400" dirty="0" err="1" smtClean="0"/>
              <a:t>kompozitin</a:t>
            </a:r>
            <a:r>
              <a:rPr lang="tr-TR" sz="2400" dirty="0" smtClean="0"/>
              <a:t> dayanıklılığı bu iki </a:t>
            </a:r>
            <a:r>
              <a:rPr lang="tr-TR" sz="2400" dirty="0" err="1" smtClean="0"/>
              <a:t>komponent</a:t>
            </a:r>
            <a:r>
              <a:rPr lang="tr-TR" sz="2400" dirty="0" smtClean="0"/>
              <a:t> arasındaki bağlantının gücüne bağlıdır.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71488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POLİMERİZASYON BAŞLATICI HIZLANDIRICILAR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Kompozitin</a:t>
            </a:r>
            <a:r>
              <a:rPr lang="tr-TR" sz="2400" dirty="0" smtClean="0"/>
              <a:t> ışıkla, kimyasal ya da </a:t>
            </a:r>
            <a:r>
              <a:rPr lang="tr-TR" sz="2400" dirty="0" err="1" smtClean="0"/>
              <a:t>dual</a:t>
            </a:r>
            <a:r>
              <a:rPr lang="tr-TR" sz="2400" dirty="0" smtClean="0"/>
              <a:t> olarak </a:t>
            </a:r>
            <a:r>
              <a:rPr lang="tr-TR" sz="2400" dirty="0" err="1" smtClean="0"/>
              <a:t>polimerize</a:t>
            </a:r>
            <a:r>
              <a:rPr lang="tr-TR" sz="2400" dirty="0" smtClean="0"/>
              <a:t> olduğundan bahsetmiştik. Işıkla aktivasyon, 470 </a:t>
            </a:r>
            <a:r>
              <a:rPr lang="tr-TR" sz="2400" dirty="0" err="1" smtClean="0"/>
              <a:t>nm</a:t>
            </a:r>
            <a:r>
              <a:rPr lang="tr-TR" sz="2400" dirty="0" smtClean="0"/>
              <a:t> dalga boyunda görünür mavi ışıkta aktivasyonu sağlayan </a:t>
            </a:r>
            <a:r>
              <a:rPr lang="tr-TR" sz="2400" dirty="0" err="1" smtClean="0"/>
              <a:t>kamforokinon</a:t>
            </a:r>
            <a:r>
              <a:rPr lang="tr-TR" sz="2400" dirty="0" smtClean="0"/>
              <a:t> ile oluşmaktadır. Ve %0.2-%1 oranında </a:t>
            </a:r>
            <a:r>
              <a:rPr lang="tr-TR" sz="2400" dirty="0" err="1" smtClean="0"/>
              <a:t>monomere</a:t>
            </a:r>
            <a:r>
              <a:rPr lang="tr-TR" sz="2400" dirty="0" smtClean="0"/>
              <a:t> ilave edilirler. Reaksiyon karbon çift bağı içeren organik amin ile hızlandırılır. 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Amin ve </a:t>
            </a:r>
            <a:r>
              <a:rPr lang="tr-TR" sz="2400" dirty="0" err="1" smtClean="0"/>
              <a:t>kamforokinon</a:t>
            </a:r>
            <a:r>
              <a:rPr lang="tr-TR" sz="2400" dirty="0" smtClean="0"/>
              <a:t> </a:t>
            </a:r>
            <a:r>
              <a:rPr lang="tr-TR" sz="2400" dirty="0" err="1" smtClean="0"/>
              <a:t>oligomeri</a:t>
            </a:r>
            <a:r>
              <a:rPr lang="tr-TR" sz="2400" dirty="0" smtClean="0"/>
              <a:t> oda ısısında ve ışıksız ortamda stabil kalır. </a:t>
            </a:r>
            <a:r>
              <a:rPr lang="tr-TR" sz="2400" dirty="0" err="1" smtClean="0"/>
              <a:t>Kamforokinon</a:t>
            </a:r>
            <a:r>
              <a:rPr lang="tr-TR" sz="2400" dirty="0" smtClean="0"/>
              <a:t> bir takım estetik sakıncalara neden olur. Düz sarı bir renk verir. Bu </a:t>
            </a:r>
            <a:r>
              <a:rPr lang="tr-TR" sz="2400" dirty="0" err="1" smtClean="0"/>
              <a:t>kompozitlerde</a:t>
            </a:r>
            <a:r>
              <a:rPr lang="tr-TR" sz="2400" dirty="0" smtClean="0"/>
              <a:t> rengi tutturmanın zor olduğundan bahsederler.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Kimyasal aktivasyon oda ısısında katalizörde bulunan organik aminin </a:t>
            </a:r>
            <a:r>
              <a:rPr lang="tr-TR" sz="2400" dirty="0" err="1" smtClean="0"/>
              <a:t>universal</a:t>
            </a:r>
            <a:r>
              <a:rPr lang="tr-TR" sz="2400" dirty="0" smtClean="0"/>
              <a:t> </a:t>
            </a:r>
            <a:r>
              <a:rPr lang="tr-TR" sz="2400" dirty="0" err="1" smtClean="0"/>
              <a:t>paste’de</a:t>
            </a:r>
            <a:r>
              <a:rPr lang="tr-TR" sz="2400" dirty="0" smtClean="0"/>
              <a:t> bulunan organik peroksitle reaksiyona girmesi ile gerçekleşir. İki hamur karıştırıldığında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reaksiyonu hızla gerçekleşir.</a:t>
            </a:r>
          </a:p>
          <a:p>
            <a:r>
              <a:rPr lang="tr-TR" sz="2400" dirty="0" smtClean="0"/>
              <a:t>Bazı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ise kor ve </a:t>
            </a:r>
            <a:r>
              <a:rPr lang="tr-TR" sz="2400" dirty="0" err="1" smtClean="0"/>
              <a:t>gecici</a:t>
            </a:r>
            <a:r>
              <a:rPr lang="tr-TR" sz="2400" dirty="0" smtClean="0"/>
              <a:t> ürünler için </a:t>
            </a:r>
            <a:r>
              <a:rPr lang="tr-TR" sz="2400" dirty="0" err="1" smtClean="0"/>
              <a:t>dual</a:t>
            </a:r>
            <a:r>
              <a:rPr lang="tr-TR" sz="2400" dirty="0" smtClean="0"/>
              <a:t> </a:t>
            </a:r>
            <a:r>
              <a:rPr lang="tr-TR" sz="2400" dirty="0" err="1" smtClean="0"/>
              <a:t>curelerdir</a:t>
            </a:r>
            <a:r>
              <a:rPr lang="tr-TR" sz="2400" dirty="0" smtClean="0"/>
              <a:t>. Bunlar ışıkla </a:t>
            </a:r>
            <a:r>
              <a:rPr lang="tr-TR" sz="2400" dirty="0" err="1" smtClean="0"/>
              <a:t>polimerizasyonu</a:t>
            </a:r>
            <a:r>
              <a:rPr lang="tr-TR" sz="2400" dirty="0" smtClean="0"/>
              <a:t> başlatan ajan içerir.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14364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PİGMENTLER VE DİĞER KOMPONENTLER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Diş rengine yakın renk yakalamak için inorganik oksitler ilave edilmiştir. Bir UV ışın emici, </a:t>
            </a:r>
            <a:r>
              <a:rPr lang="tr-TR" sz="2400" dirty="0" err="1" smtClean="0"/>
              <a:t>oksidasyona</a:t>
            </a:r>
            <a:r>
              <a:rPr lang="tr-TR" sz="2400" dirty="0" smtClean="0"/>
              <a:t> bağlı renk değişimini </a:t>
            </a:r>
            <a:r>
              <a:rPr lang="tr-TR" sz="2400" dirty="0" err="1" smtClean="0"/>
              <a:t>minimalize</a:t>
            </a:r>
            <a:r>
              <a:rPr lang="tr-TR" sz="2400" dirty="0" smtClean="0"/>
              <a:t> etmek için ilave edilebilir.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71488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POLİMERİZASYON REAKSİYONU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Kendi kendine </a:t>
            </a:r>
            <a:r>
              <a:rPr lang="tr-TR" sz="2400" dirty="0" err="1" smtClean="0"/>
              <a:t>polimerize</a:t>
            </a:r>
            <a:r>
              <a:rPr lang="tr-TR" sz="2400" dirty="0" smtClean="0"/>
              <a:t> olan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için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, peroksit başlatıcı ve amin </a:t>
            </a:r>
            <a:r>
              <a:rPr lang="tr-TR" sz="2400" dirty="0" err="1" smtClean="0"/>
              <a:t>akselatörün</a:t>
            </a:r>
            <a:r>
              <a:rPr lang="tr-TR" sz="2400" dirty="0" smtClean="0"/>
              <a:t> reaksiyonu ile gerçekleşir. Işıkla </a:t>
            </a:r>
            <a:r>
              <a:rPr lang="tr-TR" sz="2400" dirty="0" err="1" smtClean="0"/>
              <a:t>polimerize</a:t>
            </a:r>
            <a:r>
              <a:rPr lang="tr-TR" sz="2400" dirty="0" smtClean="0"/>
              <a:t> olan </a:t>
            </a:r>
            <a:r>
              <a:rPr lang="tr-TR" sz="2400" dirty="0" err="1" smtClean="0"/>
              <a:t>kompozitlerin</a:t>
            </a:r>
            <a:r>
              <a:rPr lang="tr-TR" sz="2400" dirty="0" smtClean="0"/>
              <a:t> </a:t>
            </a:r>
            <a:r>
              <a:rPr lang="tr-TR" sz="2400" dirty="0" err="1" smtClean="0"/>
              <a:t>polimerizasyonu</a:t>
            </a:r>
            <a:r>
              <a:rPr lang="tr-TR" sz="2400" dirty="0" smtClean="0"/>
              <a:t> mavi ışıkla olur. </a:t>
            </a:r>
            <a:r>
              <a:rPr lang="tr-TR" sz="2400" dirty="0" err="1" smtClean="0"/>
              <a:t>Dual</a:t>
            </a:r>
            <a:r>
              <a:rPr lang="tr-TR" sz="2400" dirty="0" smtClean="0"/>
              <a:t>-</a:t>
            </a:r>
            <a:r>
              <a:rPr lang="tr-TR" sz="2400" dirty="0" err="1" smtClean="0"/>
              <a:t>cure</a:t>
            </a:r>
            <a:r>
              <a:rPr lang="tr-TR" sz="2400" dirty="0" smtClean="0"/>
              <a:t> olanları da kimyasal ve ışıkla aktivasyonun kombinasyonu şeklindedir. 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Polimerizasyonun</a:t>
            </a:r>
            <a:r>
              <a:rPr lang="tr-TR" sz="2400" dirty="0" smtClean="0"/>
              <a:t> derecesi miktarına ve hava ile </a:t>
            </a:r>
            <a:r>
              <a:rPr lang="tr-TR" sz="2400" dirty="0" err="1" smtClean="0"/>
              <a:t>inhibe</a:t>
            </a:r>
            <a:r>
              <a:rPr lang="tr-TR" sz="2400" dirty="0" smtClean="0"/>
              <a:t> olan tabakasına bağlıdır. Işıkla </a:t>
            </a:r>
            <a:r>
              <a:rPr lang="tr-TR" sz="2400" dirty="0" err="1" smtClean="0"/>
              <a:t>polimerize</a:t>
            </a:r>
            <a:r>
              <a:rPr lang="tr-TR" sz="2400" dirty="0" smtClean="0"/>
              <a:t> olan </a:t>
            </a:r>
            <a:r>
              <a:rPr lang="tr-TR" sz="2400" dirty="0" err="1" smtClean="0"/>
              <a:t>kompozitlerin</a:t>
            </a:r>
            <a:r>
              <a:rPr lang="tr-TR" sz="2400" dirty="0" smtClean="0"/>
              <a:t> </a:t>
            </a:r>
            <a:r>
              <a:rPr lang="tr-TR" sz="2400" dirty="0" err="1" smtClean="0"/>
              <a:t>polimerizasyonu</a:t>
            </a:r>
            <a:r>
              <a:rPr lang="tr-TR" sz="2400" dirty="0" smtClean="0"/>
              <a:t>, mavi ışığın dozu ve ışınlama uzaklığına bağlı olarak değişebilir.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42926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KOMPOZİTLERİN TEPİLEBİLİRLİĞİ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Işıkla </a:t>
            </a:r>
            <a:r>
              <a:rPr lang="tr-TR" sz="2400" dirty="0" err="1" smtClean="0"/>
              <a:t>polimerize</a:t>
            </a:r>
            <a:r>
              <a:rPr lang="tr-TR" sz="2400" dirty="0" smtClean="0"/>
              <a:t> olanlar, tüplerde bulunurlar. Bu tüpler ışığa karşı korunaklıdır. Self </a:t>
            </a:r>
            <a:r>
              <a:rPr lang="tr-TR" sz="2400" dirty="0" err="1" smtClean="0"/>
              <a:t>cure</a:t>
            </a:r>
            <a:r>
              <a:rPr lang="tr-TR" sz="2400" dirty="0" smtClean="0"/>
              <a:t> ve </a:t>
            </a:r>
            <a:r>
              <a:rPr lang="tr-TR" sz="2400" dirty="0" err="1" smtClean="0"/>
              <a:t>dual</a:t>
            </a:r>
            <a:r>
              <a:rPr lang="tr-TR" sz="2400" dirty="0" smtClean="0"/>
              <a:t> </a:t>
            </a:r>
            <a:r>
              <a:rPr lang="tr-TR" sz="2400" dirty="0" err="1" smtClean="0"/>
              <a:t>cure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kompozitlerde</a:t>
            </a:r>
            <a:r>
              <a:rPr lang="tr-TR" sz="2400" dirty="0" smtClean="0"/>
              <a:t> pasta ve katalizörden oluşup karıştırma kağıdında karıştırılarak kullanılır.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mb dir="vert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71488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KOMPOZİTLERİN ÖZELLİKLERİ (GENEL)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1.Çalışma ve sertleşme zamanı</a:t>
            </a:r>
          </a:p>
          <a:p>
            <a:r>
              <a:rPr lang="tr-TR" sz="2400" dirty="0" smtClean="0"/>
              <a:t>2.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büzülmesi</a:t>
            </a:r>
          </a:p>
          <a:p>
            <a:r>
              <a:rPr lang="tr-TR" sz="2400" dirty="0" smtClean="0"/>
              <a:t>3.Termal özellikler</a:t>
            </a:r>
          </a:p>
          <a:p>
            <a:r>
              <a:rPr lang="tr-TR" sz="2400" dirty="0" smtClean="0"/>
              <a:t>4.Su emilimi ve çözünürlük</a:t>
            </a:r>
          </a:p>
          <a:p>
            <a:r>
              <a:rPr lang="tr-TR" sz="2400" dirty="0" smtClean="0"/>
              <a:t>5.Mekanik özellikler</a:t>
            </a:r>
          </a:p>
          <a:p>
            <a:r>
              <a:rPr lang="tr-TR" sz="2400" dirty="0" smtClean="0"/>
              <a:t>6.Renk </a:t>
            </a:r>
            <a:r>
              <a:rPr lang="tr-TR" sz="2400" dirty="0" err="1" smtClean="0"/>
              <a:t>stabilitesi</a:t>
            </a:r>
            <a:endParaRPr lang="tr-TR" sz="2400" dirty="0" smtClean="0"/>
          </a:p>
          <a:p>
            <a:r>
              <a:rPr lang="tr-TR" sz="2400" dirty="0" smtClean="0"/>
              <a:t>7.</a:t>
            </a:r>
            <a:r>
              <a:rPr lang="tr-TR" sz="2400" dirty="0" err="1" smtClean="0"/>
              <a:t>Radyoopasite</a:t>
            </a:r>
            <a:endParaRPr lang="tr-TR" sz="2400" dirty="0" smtClean="0"/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28604"/>
            <a:ext cx="7467600" cy="4525963"/>
          </a:xfrm>
        </p:spPr>
        <p:txBody>
          <a:bodyPr>
            <a:normAutofit/>
          </a:bodyPr>
          <a:lstStyle/>
          <a:p>
            <a:r>
              <a:rPr lang="tr-TR" sz="2400" dirty="0" smtClean="0"/>
              <a:t>Tablo 8.3’te Ada sınıflamasına göre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ve özellikleri anlatılmaktadır.</a:t>
            </a:r>
          </a:p>
          <a:p>
            <a:endParaRPr lang="tr-TR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571612"/>
            <a:ext cx="6651377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8" descr="logo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71488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FİZİKSEL ÖZELLİKLER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2400" b="1" dirty="0" smtClean="0"/>
              <a:t>	1.</a:t>
            </a:r>
            <a:r>
              <a:rPr lang="tr-TR" sz="2400" b="1" u="sng" dirty="0" smtClean="0"/>
              <a:t>Çalışma ve Sertleşme Zamanı:</a:t>
            </a:r>
            <a:endParaRPr lang="tr-TR" sz="2400" dirty="0" smtClean="0"/>
          </a:p>
          <a:p>
            <a:r>
              <a:rPr lang="tr-TR" sz="2400" dirty="0" smtClean="0"/>
              <a:t>Işıkla </a:t>
            </a:r>
            <a:r>
              <a:rPr lang="tr-TR" sz="2400" dirty="0" err="1" smtClean="0"/>
              <a:t>polimerize</a:t>
            </a:r>
            <a:r>
              <a:rPr lang="tr-TR" sz="2400" dirty="0" smtClean="0"/>
              <a:t> olanlarda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hekim kontrolündedir.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kompozitin</a:t>
            </a:r>
            <a:r>
              <a:rPr lang="tr-TR" sz="2400" dirty="0" smtClean="0"/>
              <a:t> ilk ışınlandığı anda başlar. Sertleşme saniyeler sonra ışık kaynağından ışığın gelmesi ile gerçekleşir. Her ne kadar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materyali, ışınlandıktan sonra tamamen sertleşmiş gibi görünse de, </a:t>
            </a:r>
            <a:r>
              <a:rPr lang="tr-TR" sz="2400" dirty="0" err="1" smtClean="0"/>
              <a:t>polimerizasyonun</a:t>
            </a:r>
            <a:r>
              <a:rPr lang="tr-TR" sz="2400" dirty="0" smtClean="0"/>
              <a:t> tamamlanması 24 saat sonra gerçekleşir. 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Yine de doymamış çift karbon bağlarının tamamı reaksiyona girmez. Çalışmalar bu oranın %25 olduğunu göstermektedir. Eğer restorasyonun yüzeyi transparan bir </a:t>
            </a:r>
            <a:r>
              <a:rPr lang="tr-TR" sz="2400" dirty="0" err="1" smtClean="0"/>
              <a:t>matriks</a:t>
            </a:r>
            <a:r>
              <a:rPr lang="tr-TR" sz="2400" dirty="0" smtClean="0"/>
              <a:t> tarafından hava ile reaksiyonu engellenmezse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</a:t>
            </a:r>
            <a:r>
              <a:rPr lang="tr-TR" sz="2400" dirty="0" err="1" smtClean="0"/>
              <a:t>inhibe</a:t>
            </a:r>
            <a:r>
              <a:rPr lang="tr-TR" sz="2400" dirty="0" smtClean="0"/>
              <a:t> olabilir. Reaksiyona girmemiş karbon çift bağı %75’e kadar çıkabilir. 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Her ne kadar 10 </a:t>
            </a:r>
            <a:r>
              <a:rPr lang="tr-TR" sz="2400" dirty="0" err="1" smtClean="0"/>
              <a:t>dk</a:t>
            </a:r>
            <a:r>
              <a:rPr lang="tr-TR" sz="2400" dirty="0" smtClean="0"/>
              <a:t> sonra parlatma işlemi bitirilse de </a:t>
            </a:r>
            <a:r>
              <a:rPr lang="tr-TR" sz="2400" dirty="0" err="1" smtClean="0"/>
              <a:t>kompozitin</a:t>
            </a:r>
            <a:r>
              <a:rPr lang="tr-TR" sz="2400" dirty="0" smtClean="0"/>
              <a:t> optimum fiziksel özelliklere ulaşması 24 saat sonra gerçekleşir.</a:t>
            </a:r>
          </a:p>
          <a:p>
            <a:r>
              <a:rPr lang="tr-TR" sz="2400" dirty="0" smtClean="0"/>
              <a:t>Kimyasal yolla aktive olan </a:t>
            </a:r>
            <a:r>
              <a:rPr lang="tr-TR" sz="2400" dirty="0" err="1" smtClean="0"/>
              <a:t>kompozitlerde</a:t>
            </a:r>
            <a:r>
              <a:rPr lang="tr-TR" sz="2400" dirty="0" smtClean="0"/>
              <a:t> sertleşme zamanı 3 ila 5 </a:t>
            </a:r>
            <a:r>
              <a:rPr lang="tr-TR" sz="2400" dirty="0" err="1" smtClean="0"/>
              <a:t>dk</a:t>
            </a:r>
            <a:r>
              <a:rPr lang="tr-TR" sz="2400" dirty="0" smtClean="0"/>
              <a:t> arasında değişir. Kısa sertleşme zamanı başlatıcı ve hızlandırıcının konsantrasyonu değiştirilerek elde edilir.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2400" b="1" dirty="0" smtClean="0"/>
              <a:t>	2.</a:t>
            </a:r>
            <a:r>
              <a:rPr lang="tr-TR" sz="2400" b="1" u="sng" dirty="0" err="1" smtClean="0"/>
              <a:t>Polimerizasyon</a:t>
            </a:r>
            <a:r>
              <a:rPr lang="tr-TR" sz="2400" b="1" u="sng" dirty="0" smtClean="0"/>
              <a:t> Büzülmesi:</a:t>
            </a:r>
          </a:p>
          <a:p>
            <a:r>
              <a:rPr lang="tr-TR" sz="2400" dirty="0" smtClean="0"/>
              <a:t>Tablo 8.3’te çeşitli </a:t>
            </a:r>
            <a:r>
              <a:rPr lang="tr-TR" sz="2400" dirty="0" err="1" smtClean="0"/>
              <a:t>kompozitlerin</a:t>
            </a:r>
            <a:r>
              <a:rPr lang="tr-TR" sz="2400" dirty="0" smtClean="0"/>
              <a:t>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büzülme değerleri verilmiştir. Serbest hacimsel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büzülmesi direkt olarak </a:t>
            </a:r>
            <a:r>
              <a:rPr lang="tr-TR" sz="2400" dirty="0" err="1" smtClean="0"/>
              <a:t>oligomer</a:t>
            </a:r>
            <a:r>
              <a:rPr lang="tr-TR" sz="2400" dirty="0" smtClean="0"/>
              <a:t> ve seyrelticinin miktarı ile ilgilidir. </a:t>
            </a:r>
            <a:r>
              <a:rPr lang="tr-TR" sz="2400" dirty="0" err="1" smtClean="0"/>
              <a:t>Mikrohibrid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%0.6-%1.4 arasında büzülme gösterirken, </a:t>
            </a:r>
            <a:r>
              <a:rPr lang="tr-TR" sz="2400" dirty="0" err="1" smtClean="0"/>
              <a:t>mikrodolduruclu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%2-%3 arasında büzülme gösterir. </a:t>
            </a:r>
            <a:endParaRPr lang="tr-TR" sz="2400" b="1" u="sng" dirty="0" smtClean="0"/>
          </a:p>
          <a:p>
            <a:pPr>
              <a:buNone/>
            </a:pPr>
            <a:endParaRPr lang="tr-TR" sz="2400" b="1" u="sng" dirty="0" smtClean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Büzülme </a:t>
            </a:r>
            <a:r>
              <a:rPr lang="tr-TR" sz="2400" dirty="0" err="1" smtClean="0"/>
              <a:t>kompozitle</a:t>
            </a:r>
            <a:r>
              <a:rPr lang="tr-TR" sz="2400" dirty="0" smtClean="0"/>
              <a:t> diş dokusu arasında 13 </a:t>
            </a:r>
            <a:r>
              <a:rPr lang="tr-TR" sz="2400" dirty="0" err="1" smtClean="0"/>
              <a:t>MPa’lık</a:t>
            </a:r>
            <a:r>
              <a:rPr lang="tr-TR" sz="2400" dirty="0" smtClean="0"/>
              <a:t> bir stres yaratır. Bu stresler </a:t>
            </a:r>
            <a:r>
              <a:rPr lang="tr-TR" sz="2400" dirty="0" err="1" smtClean="0"/>
              <a:t>kompozitle</a:t>
            </a:r>
            <a:r>
              <a:rPr lang="tr-TR" sz="2400" dirty="0" smtClean="0"/>
              <a:t> diş dokusunun birbirlerine bağlantısını ciddi oranda etkiler ve küçük bir aralıkla ve marjinal sızıntı ile sonuçlanmasına neden olur. Ayrıca bu stresler minede meydan gelir.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Mikro çatlaklara neden olur, ara yüzeylerde mine kırıklarına sebep olur. Polimer yüzdesi hacimce arttıkça,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büzülmesi de </a:t>
            </a:r>
            <a:r>
              <a:rPr lang="tr-TR" sz="2400" dirty="0" err="1" smtClean="0"/>
              <a:t>mikrodolduruculu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kompozitlerde</a:t>
            </a:r>
            <a:r>
              <a:rPr lang="tr-TR" sz="2400" dirty="0" smtClean="0"/>
              <a:t> olduğu gibi artmaktadır. Doldurucu miktarı arttıkça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büzülmesi azalır, sertlik artar. Bu nedenlerden dolayı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2mm uygulanmalıdır.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2400" b="1" dirty="0" smtClean="0"/>
              <a:t>	3.</a:t>
            </a:r>
            <a:r>
              <a:rPr lang="tr-TR" sz="2400" b="1" u="sng" dirty="0" smtClean="0"/>
              <a:t>Termal özellikler:</a:t>
            </a:r>
          </a:p>
          <a:p>
            <a:r>
              <a:rPr lang="tr-TR" sz="2400" dirty="0" err="1" smtClean="0"/>
              <a:t>Kompozitlerin</a:t>
            </a:r>
            <a:r>
              <a:rPr lang="tr-TR" sz="2400" dirty="0" smtClean="0"/>
              <a:t> termal </a:t>
            </a:r>
            <a:r>
              <a:rPr lang="tr-TR" sz="2400" dirty="0" err="1" smtClean="0"/>
              <a:t>ekspansiyon</a:t>
            </a:r>
            <a:r>
              <a:rPr lang="tr-TR" sz="2400" dirty="0" smtClean="0"/>
              <a:t> katsayısı 25-38 x 10</a:t>
            </a:r>
            <a:r>
              <a:rPr lang="tr-TR" sz="2400" baseline="30000" dirty="0" smtClean="0"/>
              <a:t>-6</a:t>
            </a:r>
            <a:r>
              <a:rPr lang="tr-TR" sz="2400" dirty="0" smtClean="0"/>
              <a:t>/°</a:t>
            </a:r>
            <a:r>
              <a:rPr lang="tr-TR" sz="2400" dirty="0" err="1" smtClean="0"/>
              <a:t>C’dir</a:t>
            </a:r>
            <a:r>
              <a:rPr lang="tr-TR" sz="2400" dirty="0" smtClean="0"/>
              <a:t>.  </a:t>
            </a:r>
            <a:r>
              <a:rPr lang="tr-TR" sz="2400" dirty="0" err="1" smtClean="0"/>
              <a:t>Fine</a:t>
            </a:r>
            <a:r>
              <a:rPr lang="tr-TR" sz="2400" dirty="0" smtClean="0"/>
              <a:t> partiküllü 55-68 x 10</a:t>
            </a:r>
            <a:r>
              <a:rPr lang="tr-TR" sz="2400" baseline="30000" dirty="0" smtClean="0"/>
              <a:t>-6</a:t>
            </a:r>
            <a:r>
              <a:rPr lang="tr-TR" sz="2400" dirty="0" smtClean="0"/>
              <a:t>/°</a:t>
            </a:r>
            <a:r>
              <a:rPr lang="tr-TR" sz="2400" dirty="0" err="1" smtClean="0"/>
              <a:t>C’dir</a:t>
            </a:r>
            <a:r>
              <a:rPr lang="tr-TR" sz="2400" dirty="0" smtClean="0"/>
              <a:t>. Bu değerler </a:t>
            </a:r>
            <a:r>
              <a:rPr lang="tr-TR" sz="2400" dirty="0" err="1" smtClean="0"/>
              <a:t>dentin</a:t>
            </a:r>
            <a:r>
              <a:rPr lang="tr-TR" sz="2400" dirty="0" smtClean="0"/>
              <a:t> ve mineye oranla oldukça yüksektir. Polimer arttıkça </a:t>
            </a:r>
            <a:r>
              <a:rPr lang="tr-TR" sz="2400" dirty="0" err="1" smtClean="0"/>
              <a:t>ekspansiyon</a:t>
            </a:r>
            <a:r>
              <a:rPr lang="tr-TR" sz="2400" dirty="0" smtClean="0"/>
              <a:t> katsayısı artar. Termal stresler diş yapısına bağlantıda ilave gerinim oluşturur. Bu da yine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büzülmesine zararlı etkide bulunur. 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Termal </a:t>
            </a:r>
            <a:r>
              <a:rPr lang="tr-TR" sz="2400" dirty="0" err="1" smtClean="0"/>
              <a:t>ekspansiyon</a:t>
            </a:r>
            <a:r>
              <a:rPr lang="tr-TR" sz="2400" dirty="0" smtClean="0"/>
              <a:t> katsayısındaki farklılıktan bir aralık oluşursa, bu aralıktan oral sıvıların süzülmesi ile sonuçlanır.</a:t>
            </a:r>
          </a:p>
          <a:p>
            <a:r>
              <a:rPr lang="tr-TR" sz="2400" dirty="0" smtClean="0"/>
              <a:t>Termal iletkenlik doldurucu miktarı </a:t>
            </a:r>
            <a:r>
              <a:rPr lang="tr-TR" sz="2400" dirty="0" err="1" smtClean="0"/>
              <a:t>fine</a:t>
            </a:r>
            <a:r>
              <a:rPr lang="tr-TR" sz="2400" dirty="0" smtClean="0"/>
              <a:t> partiküllü olanlarda daha fazladır ama bu klinikte problem oluşturmaz.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2400" b="1" dirty="0" smtClean="0"/>
              <a:t>	4.</a:t>
            </a:r>
            <a:r>
              <a:rPr lang="tr-TR" sz="2400" b="1" u="sng" dirty="0" smtClean="0"/>
              <a:t>Su emilimi:</a:t>
            </a:r>
          </a:p>
          <a:p>
            <a:r>
              <a:rPr lang="tr-TR" sz="2400" dirty="0" err="1" smtClean="0"/>
              <a:t>Hibrid</a:t>
            </a:r>
            <a:r>
              <a:rPr lang="tr-TR" sz="2400" dirty="0" smtClean="0"/>
              <a:t> partiküllü </a:t>
            </a:r>
            <a:r>
              <a:rPr lang="tr-TR" sz="2400" dirty="0" err="1" smtClean="0"/>
              <a:t>kompozitlerde</a:t>
            </a:r>
            <a:r>
              <a:rPr lang="tr-TR" sz="2400" dirty="0" smtClean="0"/>
              <a:t> su emilimi, </a:t>
            </a:r>
            <a:r>
              <a:rPr lang="tr-TR" sz="2400" dirty="0" err="1" smtClean="0"/>
              <a:t>mikrofine</a:t>
            </a:r>
            <a:r>
              <a:rPr lang="tr-TR" sz="2400" dirty="0" smtClean="0"/>
              <a:t> partiküllülerden daha düşüktür. Çünkü polimer oranı daha düşüktür. Bağlantı ajanının miktarı ve kalitesi, bağlantıdaki bozulmayı </a:t>
            </a:r>
            <a:r>
              <a:rPr lang="tr-TR" sz="2400" dirty="0" err="1" smtClean="0"/>
              <a:t>minimalize</a:t>
            </a:r>
            <a:r>
              <a:rPr lang="tr-TR" sz="2400" dirty="0" smtClean="0"/>
              <a:t> etmede ve su emiliminde çok önemlidir. 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Fakat su emilimi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büzülmesindeki meydana gelen stresle kıyaslandığında oldukça düşüktür.</a:t>
            </a:r>
          </a:p>
          <a:p>
            <a:r>
              <a:rPr lang="tr-TR" sz="2400" dirty="0" err="1" smtClean="0"/>
              <a:t>Polimerizasyon</a:t>
            </a:r>
            <a:r>
              <a:rPr lang="tr-TR" sz="2400" dirty="0" smtClean="0"/>
              <a:t> başlamasından 15 </a:t>
            </a:r>
            <a:r>
              <a:rPr lang="tr-TR" sz="2400" dirty="0" err="1" smtClean="0"/>
              <a:t>dk</a:t>
            </a:r>
            <a:r>
              <a:rPr lang="tr-TR" sz="2400" dirty="0" smtClean="0"/>
              <a:t> sonra higroskopik genleşme başlıyor ve dengeye gelmesi 7 günü bulabiliyor. Maksimum </a:t>
            </a:r>
            <a:r>
              <a:rPr lang="tr-TR" sz="2400" dirty="0" err="1" smtClean="0"/>
              <a:t>ekspansiyonu</a:t>
            </a:r>
            <a:r>
              <a:rPr lang="tr-TR" sz="2400" dirty="0" smtClean="0"/>
              <a:t> 4 günde oluyor. </a:t>
            </a:r>
            <a:r>
              <a:rPr lang="tr-TR" sz="2400" dirty="0" err="1" smtClean="0"/>
              <a:t>Fine</a:t>
            </a:r>
            <a:r>
              <a:rPr lang="tr-TR" sz="2400" dirty="0" smtClean="0"/>
              <a:t> partiküllü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</a:t>
            </a:r>
            <a:r>
              <a:rPr lang="tr-TR" sz="2400" dirty="0" err="1" smtClean="0"/>
              <a:t>mikrofine</a:t>
            </a:r>
            <a:r>
              <a:rPr lang="tr-TR" sz="2400" dirty="0" smtClean="0"/>
              <a:t> partiküllü olanlara göre daha az su emilimi genleşmesi gösterirler.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2400" b="1" dirty="0" smtClean="0"/>
              <a:t>	5.</a:t>
            </a:r>
            <a:r>
              <a:rPr lang="tr-TR" sz="2400" b="1" u="sng" dirty="0" smtClean="0"/>
              <a:t>Çözünürlük:</a:t>
            </a:r>
          </a:p>
          <a:p>
            <a:r>
              <a:rPr lang="tr-TR" sz="2400" dirty="0" err="1" smtClean="0"/>
              <a:t>Kompozitlerin</a:t>
            </a:r>
            <a:r>
              <a:rPr lang="tr-TR" sz="2400" dirty="0" smtClean="0"/>
              <a:t> sudaki çözünürlüğü 0.25’den 2.5 mg/mm arasında değişir. Uygun olmayan ışık yoğunluğu ve yetersiz süre </a:t>
            </a:r>
            <a:r>
              <a:rPr lang="tr-TR" sz="2400" dirty="0" err="1" smtClean="0"/>
              <a:t>polimerizasyonun</a:t>
            </a:r>
            <a:r>
              <a:rPr lang="tr-TR" sz="2400" dirty="0" smtClean="0"/>
              <a:t> tam olmamasına ve partiküller arasında boşluklar kalmasına neden olur. Bu da erken renk </a:t>
            </a:r>
            <a:r>
              <a:rPr lang="tr-TR" sz="2400" dirty="0" err="1" smtClean="0"/>
              <a:t>instabilitesine</a:t>
            </a:r>
            <a:r>
              <a:rPr lang="tr-TR" sz="2400" dirty="0" smtClean="0"/>
              <a:t> neden olur.</a:t>
            </a:r>
          </a:p>
          <a:p>
            <a:endParaRPr lang="tr-TR" sz="2400" dirty="0" smtClean="0"/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Suyun depolanması sonucu </a:t>
            </a:r>
            <a:r>
              <a:rPr lang="tr-TR" sz="2400" dirty="0" err="1" smtClean="0"/>
              <a:t>mikrohibrid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kompozitlerde</a:t>
            </a:r>
            <a:r>
              <a:rPr lang="tr-TR" sz="2400" dirty="0" smtClean="0"/>
              <a:t> bazı inorganik iyonlar elde edilir ve bunlar iç bağlantının bozulmasına yol açar. Bağlantının bozulması ve sızıntı, aşınmaya karşı direncin azalması ve </a:t>
            </a:r>
            <a:r>
              <a:rPr lang="tr-TR" sz="2400" dirty="0" err="1" smtClean="0"/>
              <a:t>kompozitin</a:t>
            </a:r>
            <a:r>
              <a:rPr lang="tr-TR" sz="2400" dirty="0" smtClean="0"/>
              <a:t> </a:t>
            </a:r>
            <a:r>
              <a:rPr lang="tr-TR" sz="2400" dirty="0" err="1" smtClean="0"/>
              <a:t>abrazyonu</a:t>
            </a:r>
            <a:r>
              <a:rPr lang="tr-TR" sz="2400" dirty="0" smtClean="0"/>
              <a:t> ile sonuçlanır.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2400" b="1" dirty="0" smtClean="0"/>
              <a:t>	6.</a:t>
            </a:r>
            <a:r>
              <a:rPr lang="tr-TR" sz="2400" b="1" u="sng" dirty="0" smtClean="0"/>
              <a:t>Renk ve Renk </a:t>
            </a:r>
            <a:r>
              <a:rPr lang="tr-TR" sz="2400" b="1" u="sng" dirty="0" err="1" smtClean="0"/>
              <a:t>stabilitesi</a:t>
            </a:r>
            <a:r>
              <a:rPr lang="tr-TR" sz="2400" b="1" u="sng" dirty="0" smtClean="0"/>
              <a:t>:</a:t>
            </a:r>
          </a:p>
          <a:p>
            <a:r>
              <a:rPr lang="tr-TR" sz="2400" dirty="0" smtClean="0"/>
              <a:t>Renk seçimi klinik olarak estetik restorasyonlar yapabilmek için çok önemlidir. Bölüm 1’deki gibi anlatılan rengin özellikleri ile ilgili olarak klinik kullanım için uygun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renk skalaları üretilebilir.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Renk değişimi dişteki restorasyonun yenilenmesinin sebeplerinden biri olmaktadır. Polimer </a:t>
            </a:r>
            <a:r>
              <a:rPr lang="tr-TR" sz="2400" dirty="0" err="1" smtClean="0"/>
              <a:t>matriksteki</a:t>
            </a:r>
            <a:r>
              <a:rPr lang="tr-TR" sz="2400" dirty="0" smtClean="0"/>
              <a:t> stres çatlakları ve doldurucu ve </a:t>
            </a:r>
            <a:r>
              <a:rPr lang="tr-TR" sz="2400" dirty="0" err="1" smtClean="0"/>
              <a:t>matriks</a:t>
            </a:r>
            <a:r>
              <a:rPr lang="tr-TR" sz="2400" dirty="0" smtClean="0"/>
              <a:t> arasında </a:t>
            </a:r>
            <a:r>
              <a:rPr lang="tr-TR" sz="2400" dirty="0" err="1" smtClean="0"/>
              <a:t>parsiyel</a:t>
            </a:r>
            <a:r>
              <a:rPr lang="tr-TR" sz="2400" dirty="0" smtClean="0"/>
              <a:t> bağlantı meydana gelmesi, </a:t>
            </a:r>
            <a:r>
              <a:rPr lang="tr-TR" sz="2400" dirty="0" err="1" smtClean="0"/>
              <a:t>opasitede</a:t>
            </a:r>
            <a:r>
              <a:rPr lang="tr-TR" sz="2400" dirty="0" smtClean="0"/>
              <a:t> yükselme ve kötü görünüme neden olmaktadır.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42926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DİĞER SUBSTRATLAR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Kompozitler</a:t>
            </a:r>
            <a:r>
              <a:rPr lang="tr-TR" sz="2400" dirty="0" smtClean="0"/>
              <a:t> önceden yapılmış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restorasyonlara, seramiklere ve alaşımlara, yüzeyler pürüzlü ve kullanıma hazırsa bağlanabilir. Genelde bağlantı yapılacak yüzeye önce kumlama yapılmalı (50 </a:t>
            </a:r>
            <a:r>
              <a:rPr lang="tr-TR" sz="2400" dirty="0" err="1" smtClean="0"/>
              <a:t>μm</a:t>
            </a:r>
            <a:r>
              <a:rPr lang="tr-TR" sz="2400" dirty="0" smtClean="0"/>
              <a:t> alümina) ve daha sonra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için </a:t>
            </a:r>
            <a:r>
              <a:rPr lang="tr-TR" sz="2400" dirty="0" err="1" smtClean="0"/>
              <a:t>rezin</a:t>
            </a:r>
            <a:r>
              <a:rPr lang="tr-TR" sz="2400" dirty="0" smtClean="0"/>
              <a:t> </a:t>
            </a:r>
            <a:r>
              <a:rPr lang="tr-TR" sz="2400" dirty="0" err="1" smtClean="0"/>
              <a:t>silan</a:t>
            </a:r>
            <a:r>
              <a:rPr lang="tr-TR" sz="2400" dirty="0" smtClean="0"/>
              <a:t> </a:t>
            </a:r>
            <a:r>
              <a:rPr lang="tr-TR" sz="2400" dirty="0" err="1" smtClean="0"/>
              <a:t>primer</a:t>
            </a:r>
            <a:r>
              <a:rPr lang="tr-TR" sz="2400" dirty="0" smtClean="0"/>
              <a:t>, seramik için </a:t>
            </a:r>
            <a:r>
              <a:rPr lang="tr-TR" sz="2400" dirty="0" err="1" smtClean="0"/>
              <a:t>rezin</a:t>
            </a:r>
            <a:r>
              <a:rPr lang="tr-TR" sz="2400" dirty="0" smtClean="0"/>
              <a:t> </a:t>
            </a:r>
            <a:r>
              <a:rPr lang="tr-TR" sz="2400" dirty="0" err="1" smtClean="0"/>
              <a:t>silan</a:t>
            </a:r>
            <a:r>
              <a:rPr lang="tr-TR" sz="2400" dirty="0" smtClean="0"/>
              <a:t> </a:t>
            </a:r>
            <a:r>
              <a:rPr lang="tr-TR" sz="2400" dirty="0" err="1" smtClean="0"/>
              <a:t>primer</a:t>
            </a:r>
            <a:r>
              <a:rPr lang="tr-TR" sz="2400" dirty="0" smtClean="0"/>
              <a:t> ve alaşım için </a:t>
            </a:r>
            <a:r>
              <a:rPr lang="tr-TR" sz="2400" dirty="0" err="1" smtClean="0"/>
              <a:t>alloy</a:t>
            </a:r>
            <a:r>
              <a:rPr lang="tr-TR" sz="2400" dirty="0" smtClean="0"/>
              <a:t> </a:t>
            </a:r>
            <a:r>
              <a:rPr lang="tr-TR" sz="2400" dirty="0" err="1" smtClean="0"/>
              <a:t>primer</a:t>
            </a:r>
            <a:r>
              <a:rPr lang="tr-TR" sz="2400" dirty="0" smtClean="0"/>
              <a:t> uygulanmalıdır. Yüzeylere olan bağlantı 20 </a:t>
            </a:r>
            <a:r>
              <a:rPr lang="tr-TR" sz="2400" dirty="0" err="1" smtClean="0"/>
              <a:t>MPa’dan</a:t>
            </a:r>
            <a:r>
              <a:rPr lang="tr-TR" sz="2400" dirty="0" smtClean="0"/>
              <a:t> büyüktür.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71488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KLİNİK ÖZELLİKLERİ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ADA’ya</a:t>
            </a:r>
            <a:r>
              <a:rPr lang="tr-TR" sz="2400" dirty="0" smtClean="0"/>
              <a:t> göre klinik özellikler kabul edilmiştir.</a:t>
            </a:r>
          </a:p>
          <a:p>
            <a:pPr>
              <a:buNone/>
            </a:pPr>
            <a:r>
              <a:rPr lang="tr-TR" sz="2400" b="1" dirty="0" smtClean="0"/>
              <a:t>	</a:t>
            </a:r>
            <a:r>
              <a:rPr lang="tr-T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Işınlamanın Derinliği (Işıkla Sertleşen </a:t>
            </a:r>
            <a:r>
              <a:rPr lang="tr-TR" sz="24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Kompozitler</a:t>
            </a:r>
            <a:r>
              <a:rPr lang="tr-T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İçin)</a:t>
            </a:r>
            <a:endParaRPr lang="tr-TR" sz="24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400" dirty="0" smtClean="0"/>
              <a:t>Işığın yoğunluğu cisimden uzaklaştırıldıkça azalır. </a:t>
            </a:r>
            <a:r>
              <a:rPr lang="tr-TR" sz="2400" dirty="0" err="1" smtClean="0"/>
              <a:t>Kompozite</a:t>
            </a:r>
            <a:r>
              <a:rPr lang="tr-TR" sz="2400" dirty="0" smtClean="0"/>
              <a:t> olan ışık </a:t>
            </a:r>
            <a:r>
              <a:rPr lang="tr-TR" sz="2400" dirty="0" err="1" smtClean="0"/>
              <a:t>penetrasyonu</a:t>
            </a:r>
            <a:r>
              <a:rPr lang="tr-TR" sz="2400" dirty="0" smtClean="0"/>
              <a:t> ışığın dalga boyuna, parlaklığına, cismin aldığı ışının yansımasına bağlıdır. Bazı faktörler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derecesine etki eder.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Kompozitte</a:t>
            </a:r>
            <a:r>
              <a:rPr lang="tr-TR" sz="2400" dirty="0" smtClean="0"/>
              <a:t> bulunan foto-</a:t>
            </a:r>
            <a:r>
              <a:rPr lang="tr-TR" sz="2400" dirty="0" err="1" smtClean="0"/>
              <a:t>initiator</a:t>
            </a:r>
            <a:r>
              <a:rPr lang="tr-TR" sz="2400" dirty="0" smtClean="0"/>
              <a:t> ya da ışık </a:t>
            </a:r>
            <a:r>
              <a:rPr lang="tr-TR" sz="2400" dirty="0" err="1" smtClean="0"/>
              <a:t>absorblayıcının</a:t>
            </a:r>
            <a:r>
              <a:rPr lang="tr-TR" sz="2400" dirty="0" smtClean="0"/>
              <a:t> uygulanan dalga boyu ile aktive olması ve yeterli yoğunlukta bulunması gerekir. Hem doldurucu içeriği hem de partikül büyüklüğü ışığın dağılmasında önemlidir. </a:t>
            </a:r>
          </a:p>
          <a:p>
            <a:r>
              <a:rPr lang="tr-TR" sz="2400" dirty="0" smtClean="0"/>
              <a:t>Bu yüzden </a:t>
            </a:r>
            <a:r>
              <a:rPr lang="tr-TR" sz="2400" dirty="0" err="1" smtClean="0"/>
              <a:t>mikrofil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gibi küçük ve çeşitli partiküllere sahip </a:t>
            </a:r>
            <a:r>
              <a:rPr lang="tr-TR" sz="2400" dirty="0" err="1" smtClean="0"/>
              <a:t>kompozitlerde</a:t>
            </a:r>
            <a:r>
              <a:rPr lang="tr-TR" sz="2400" dirty="0" smtClean="0"/>
              <a:t> </a:t>
            </a:r>
            <a:r>
              <a:rPr lang="tr-TR" sz="2400" dirty="0" err="1" smtClean="0"/>
              <a:t>mikrohibrit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kompozitlere</a:t>
            </a:r>
            <a:r>
              <a:rPr lang="tr-TR" sz="2400" dirty="0" smtClean="0"/>
              <a:t> göre daha fazla ışık dağılması olur.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Mikrofil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için yeterli </a:t>
            </a:r>
            <a:r>
              <a:rPr lang="tr-TR" sz="2400" dirty="0" err="1" smtClean="0"/>
              <a:t>polimerizasyonu</a:t>
            </a:r>
            <a:r>
              <a:rPr lang="tr-TR" sz="2400" dirty="0" smtClean="0"/>
              <a:t> sağlamada daha uzun süreli ışınlama gereklidir. </a:t>
            </a:r>
          </a:p>
          <a:p>
            <a:r>
              <a:rPr lang="tr-TR" sz="2400" dirty="0" smtClean="0"/>
              <a:t>Yüzeydeki ışık yoğunluğu maddenin içinde ve yüzeyinde ışınlanmanın tamamlanması için kritik bir faktördür. İdeal ışınlama için cihazın ucu restorasyondan 1mm uzaklıkta olmalıdır. </a:t>
            </a:r>
            <a:r>
              <a:rPr lang="tr-TR" sz="2400" dirty="0" err="1" smtClean="0"/>
              <a:t>Opak</a:t>
            </a:r>
            <a:r>
              <a:rPr lang="tr-TR" sz="2400" dirty="0" smtClean="0"/>
              <a:t> renkler ışık geçirgenliğini azaltır ve daha minimum ışınlamaya sebep olur.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Gözle görülmeyen ışık kullanıldığında ideal ışınlama süresi 20sn’dir. Bu süre 2-2.5mm kalınlığındaki restorasyonlarda ışık kaynağı restorasyonun hemen yakınındaysa idealdir. Dişin anatomisi bazen cihazının ucunun yakın durmasına engel teşkil edebilir. 40 </a:t>
            </a:r>
            <a:r>
              <a:rPr lang="tr-TR" sz="2400" dirty="0" err="1" smtClean="0"/>
              <a:t>sn’lik</a:t>
            </a:r>
            <a:r>
              <a:rPr lang="tr-TR" sz="2400" dirty="0" smtClean="0"/>
              <a:t> bir ışınlama tüm derinliklerde etkiyi arttırır ve koyu renkler için yeterli bir süredir.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Işığın cihazın ucundan </a:t>
            </a:r>
            <a:r>
              <a:rPr lang="tr-TR" sz="2400" dirty="0" err="1" smtClean="0"/>
              <a:t>kolimasyona</a:t>
            </a:r>
            <a:r>
              <a:rPr lang="tr-TR" sz="2400" dirty="0" smtClean="0"/>
              <a:t> uğrayarak çıkmasından dolayı büyük restorasyonlarda aşama aşama ışınlama yapılması gerekir. Bunun için büyük uçlar üretilmiştir ancak uç büyüdükçe yoğunluk azalır. Daha büyük uçlara sahip cihazlarda 60sn.’</a:t>
            </a:r>
            <a:r>
              <a:rPr lang="tr-TR" sz="2400" dirty="0" err="1" smtClean="0"/>
              <a:t>lik</a:t>
            </a:r>
            <a:r>
              <a:rPr lang="tr-TR" sz="2400" dirty="0" smtClean="0"/>
              <a:t> bir ışınlama süresi gerekir.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Işığın etkisinin derinliğini hesaplamak için temiz bir pipetten 5-10 mm kesilir ve cam </a:t>
            </a:r>
            <a:r>
              <a:rPr lang="tr-TR" sz="2400" dirty="0" err="1" smtClean="0"/>
              <a:t>slayta</a:t>
            </a:r>
            <a:r>
              <a:rPr lang="tr-TR" sz="2400" dirty="0" smtClean="0"/>
              <a:t> konulur. Bölge </a:t>
            </a:r>
            <a:r>
              <a:rPr lang="tr-TR" sz="2400" dirty="0" err="1" smtClean="0"/>
              <a:t>kompozitle</a:t>
            </a:r>
            <a:r>
              <a:rPr lang="tr-TR" sz="2400" dirty="0" smtClean="0"/>
              <a:t> doldurulur ve yüzeyden 20sn ışınlanır. Pipet çıkartılır ve ışınlanmayan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bıçakla çıkartılır. Kalan örnek boyu ölçülür ve etkili ışınlama derinliği bulunur (ISO 4049).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71488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RADYOOPAKLIK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Kompozitlerin</a:t>
            </a:r>
            <a:r>
              <a:rPr lang="tr-TR" sz="2400" dirty="0" smtClean="0"/>
              <a:t> düşük </a:t>
            </a:r>
            <a:r>
              <a:rPr lang="tr-TR" sz="2400" dirty="0" err="1" smtClean="0"/>
              <a:t>radyoopasitelerinden</a:t>
            </a:r>
            <a:r>
              <a:rPr lang="tr-TR" sz="2400" dirty="0" smtClean="0"/>
              <a:t> dolayı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mine sınırını </a:t>
            </a:r>
            <a:r>
              <a:rPr lang="tr-TR" sz="2400" dirty="0" err="1" smtClean="0"/>
              <a:t>radyograflarda</a:t>
            </a:r>
            <a:r>
              <a:rPr lang="tr-TR" sz="2400" dirty="0" smtClean="0"/>
              <a:t> tespit etmek zordur. Modern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yüksek atomik numarasına sahip baryum, </a:t>
            </a:r>
            <a:r>
              <a:rPr lang="tr-TR" sz="2400" dirty="0" err="1" smtClean="0"/>
              <a:t>strontiyum</a:t>
            </a:r>
            <a:r>
              <a:rPr lang="tr-TR" sz="2400" dirty="0" smtClean="0"/>
              <a:t> ve zirkonyum gibi atomlar içeren camlar ihtiva ederler. </a:t>
            </a:r>
          </a:p>
          <a:p>
            <a:r>
              <a:rPr lang="tr-TR" sz="2400" dirty="0" smtClean="0"/>
              <a:t>Bazı </a:t>
            </a:r>
            <a:r>
              <a:rPr lang="tr-TR" sz="2400" dirty="0" err="1" smtClean="0"/>
              <a:t>kuartz</a:t>
            </a:r>
            <a:r>
              <a:rPr lang="tr-TR" sz="2400" dirty="0" smtClean="0"/>
              <a:t>, lityum-</a:t>
            </a:r>
            <a:r>
              <a:rPr lang="tr-TR" sz="2400" dirty="0" err="1" smtClean="0"/>
              <a:t>aluminyum</a:t>
            </a:r>
            <a:r>
              <a:rPr lang="tr-TR" sz="2400" dirty="0" smtClean="0"/>
              <a:t> camlar ve silika gibi doldurucular </a:t>
            </a:r>
            <a:r>
              <a:rPr lang="tr-TR" sz="2400" dirty="0" err="1" smtClean="0"/>
              <a:t>radyoopak</a:t>
            </a:r>
            <a:r>
              <a:rPr lang="tr-TR" sz="2400" dirty="0" smtClean="0"/>
              <a:t> değildir ve </a:t>
            </a:r>
            <a:r>
              <a:rPr lang="tr-TR" sz="2400" dirty="0" err="1" smtClean="0"/>
              <a:t>radyoopak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elde etmek için diğer doldurucularla karıştırılmalıdır.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Doldurucuların yüksek yüzdesine </a:t>
            </a:r>
            <a:r>
              <a:rPr lang="tr-TR" sz="2400" dirty="0" err="1" smtClean="0"/>
              <a:t>rapmen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kompozitlerin</a:t>
            </a:r>
            <a:r>
              <a:rPr lang="tr-TR" sz="2400" dirty="0" smtClean="0"/>
              <a:t> </a:t>
            </a:r>
            <a:r>
              <a:rPr lang="tr-TR" sz="2400" dirty="0" err="1" smtClean="0"/>
              <a:t>radyoopaklığı</a:t>
            </a:r>
            <a:r>
              <a:rPr lang="tr-TR" sz="2400" dirty="0" smtClean="0"/>
              <a:t> amalgam ve metalik restorasyona göre azdır.</a:t>
            </a:r>
          </a:p>
          <a:p>
            <a:r>
              <a:rPr lang="tr-TR" sz="2400" dirty="0" err="1" smtClean="0"/>
              <a:t>Radyoopaklık</a:t>
            </a:r>
            <a:r>
              <a:rPr lang="tr-TR" sz="2400" dirty="0" smtClean="0"/>
              <a:t> için </a:t>
            </a:r>
            <a:r>
              <a:rPr lang="tr-TR" sz="2400" dirty="0" err="1" smtClean="0"/>
              <a:t>aluminyum</a:t>
            </a:r>
            <a:r>
              <a:rPr lang="tr-TR" sz="2400" dirty="0" smtClean="0"/>
              <a:t> referans olarak kullanılır. 2mm kalınlığındaki </a:t>
            </a:r>
            <a:r>
              <a:rPr lang="tr-TR" sz="2400" dirty="0" err="1" smtClean="0"/>
              <a:t>dentin</a:t>
            </a:r>
            <a:r>
              <a:rPr lang="tr-TR" sz="2400" dirty="0" smtClean="0"/>
              <a:t>, 2.5mm kalınlığındaki </a:t>
            </a:r>
            <a:r>
              <a:rPr lang="tr-TR" sz="2400" dirty="0" err="1" smtClean="0"/>
              <a:t>aluminyuma</a:t>
            </a:r>
            <a:r>
              <a:rPr lang="tr-TR" sz="2400" dirty="0" smtClean="0"/>
              <a:t>, aynı kalınlıktaki minenin </a:t>
            </a:r>
            <a:r>
              <a:rPr lang="tr-TR" sz="2400" dirty="0" err="1" smtClean="0"/>
              <a:t>opaklığı</a:t>
            </a:r>
            <a:r>
              <a:rPr lang="tr-TR" sz="2400" dirty="0" smtClean="0"/>
              <a:t> 4mm kalınlığındaki </a:t>
            </a:r>
            <a:r>
              <a:rPr lang="tr-TR" sz="2400" dirty="0" err="1" smtClean="0"/>
              <a:t>aluminyuma</a:t>
            </a:r>
            <a:r>
              <a:rPr lang="tr-TR" sz="2400" dirty="0" smtClean="0"/>
              <a:t> denktir.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Etki için </a:t>
            </a:r>
            <a:r>
              <a:rPr lang="tr-TR" sz="2400" dirty="0" err="1" smtClean="0"/>
              <a:t>kompozitlerin</a:t>
            </a:r>
            <a:r>
              <a:rPr lang="tr-TR" sz="2400" dirty="0" smtClean="0"/>
              <a:t> mine eş </a:t>
            </a:r>
            <a:r>
              <a:rPr lang="tr-TR" sz="2400" dirty="0" err="1" smtClean="0"/>
              <a:t>radyoopaklığa</a:t>
            </a:r>
            <a:r>
              <a:rPr lang="tr-TR" sz="2400" dirty="0" smtClean="0"/>
              <a:t> sahip olmasını </a:t>
            </a:r>
            <a:r>
              <a:rPr lang="tr-TR" sz="2400" dirty="0" err="1" smtClean="0"/>
              <a:t>gerketirir</a:t>
            </a:r>
            <a:r>
              <a:rPr lang="tr-TR" sz="2400" dirty="0" smtClean="0"/>
              <a:t> ancak standartlara göre 2mm </a:t>
            </a:r>
            <a:r>
              <a:rPr lang="tr-TR" sz="2400" dirty="0" err="1" smtClean="0"/>
              <a:t>aluminyum</a:t>
            </a:r>
            <a:r>
              <a:rPr lang="tr-TR" sz="2400" dirty="0" smtClean="0"/>
              <a:t> kalınlığında olmalıdır. Amalgam 10mm kalınlığındaki </a:t>
            </a:r>
            <a:r>
              <a:rPr lang="tr-TR" sz="2400" dirty="0" err="1" smtClean="0"/>
              <a:t>aluminyumdan</a:t>
            </a:r>
            <a:r>
              <a:rPr lang="tr-TR" sz="2400" dirty="0" smtClean="0"/>
              <a:t> bile daha fazla </a:t>
            </a:r>
            <a:r>
              <a:rPr lang="tr-TR" sz="2400" dirty="0" err="1" smtClean="0"/>
              <a:t>radyoopaklığa</a:t>
            </a:r>
            <a:r>
              <a:rPr lang="tr-TR" sz="2400" dirty="0" smtClean="0"/>
              <a:t> sahiptir.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00050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AŞINMA ORANLARI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Klinik çalışmalar estetiğin önemli olduğu ve </a:t>
            </a:r>
            <a:r>
              <a:rPr lang="tr-TR" sz="2400" dirty="0" err="1" smtClean="0"/>
              <a:t>okluzal</a:t>
            </a:r>
            <a:r>
              <a:rPr lang="tr-TR" sz="2400" dirty="0" smtClean="0"/>
              <a:t> kuvvetlerin az olduğu </a:t>
            </a:r>
            <a:r>
              <a:rPr lang="tr-TR" sz="2400" dirty="0" err="1" smtClean="0"/>
              <a:t>anterior</a:t>
            </a:r>
            <a:r>
              <a:rPr lang="tr-TR" sz="2400" dirty="0" smtClean="0"/>
              <a:t> bölgede </a:t>
            </a:r>
            <a:r>
              <a:rPr lang="tr-TR" sz="2400" dirty="0" err="1" smtClean="0"/>
              <a:t>kompozitin</a:t>
            </a:r>
            <a:r>
              <a:rPr lang="tr-TR" sz="2400" dirty="0" smtClean="0"/>
              <a:t> ideal bir materyal olduğunu belirtir. Aşınma oranları streslerin fazla olduğu ve </a:t>
            </a:r>
            <a:r>
              <a:rPr lang="tr-TR" sz="2400" dirty="0" err="1" smtClean="0"/>
              <a:t>lateral</a:t>
            </a:r>
            <a:r>
              <a:rPr lang="tr-TR" sz="2400" dirty="0" smtClean="0"/>
              <a:t> kuvvetlerin oluştuğu </a:t>
            </a:r>
            <a:r>
              <a:rPr lang="tr-TR" sz="2400" dirty="0" err="1" smtClean="0"/>
              <a:t>posterior</a:t>
            </a:r>
            <a:r>
              <a:rPr lang="tr-TR" sz="2400" dirty="0" smtClean="0"/>
              <a:t> bölgede bir </a:t>
            </a:r>
            <a:r>
              <a:rPr lang="tr-TR" sz="2400" dirty="0" err="1" smtClean="0"/>
              <a:t>tartıima</a:t>
            </a:r>
            <a:r>
              <a:rPr lang="tr-TR" sz="2400" dirty="0" smtClean="0"/>
              <a:t> konusudur.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Eski jenerasyon </a:t>
            </a:r>
            <a:r>
              <a:rPr lang="tr-TR" sz="2400" dirty="0" err="1" smtClean="0"/>
              <a:t>kompozitlerde</a:t>
            </a:r>
            <a:r>
              <a:rPr lang="tr-TR" sz="2400" dirty="0" smtClean="0"/>
              <a:t> </a:t>
            </a:r>
            <a:r>
              <a:rPr lang="tr-TR" sz="2400" dirty="0" err="1" smtClean="0"/>
              <a:t>atrizyon</a:t>
            </a:r>
            <a:r>
              <a:rPr lang="tr-TR" sz="2400" dirty="0" smtClean="0"/>
              <a:t> ve </a:t>
            </a:r>
            <a:r>
              <a:rPr lang="tr-TR" sz="2400" dirty="0" err="1" smtClean="0"/>
              <a:t>abrazyon</a:t>
            </a:r>
            <a:r>
              <a:rPr lang="tr-TR" sz="2400" dirty="0" smtClean="0"/>
              <a:t> aşınması olmasına rağmen yeni formüllerde bu minimuma indirilmiştir. Marjinal açıklık hala bellidir ve hatalı </a:t>
            </a:r>
            <a:r>
              <a:rPr lang="tr-TR" sz="2400" dirty="0" err="1" smtClean="0"/>
              <a:t>preparasyonun</a:t>
            </a:r>
            <a:r>
              <a:rPr lang="tr-TR" sz="2400" dirty="0" smtClean="0"/>
              <a:t>, yetersiz </a:t>
            </a:r>
            <a:r>
              <a:rPr lang="tr-TR" sz="2400" dirty="0" err="1" smtClean="0"/>
              <a:t>adhezyonun</a:t>
            </a:r>
            <a:r>
              <a:rPr lang="tr-TR" sz="2400" dirty="0" smtClean="0"/>
              <a:t>, </a:t>
            </a:r>
            <a:r>
              <a:rPr lang="tr-TR" sz="2400" dirty="0" err="1" smtClean="0"/>
              <a:t>kompozitin</a:t>
            </a:r>
            <a:r>
              <a:rPr lang="tr-TR" sz="2400" dirty="0" smtClean="0"/>
              <a:t>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büzülmesinin ve marjinal </a:t>
            </a:r>
            <a:r>
              <a:rPr lang="tr-TR" sz="2400" dirty="0" err="1" smtClean="0"/>
              <a:t>mikrosızıntının</a:t>
            </a:r>
            <a:r>
              <a:rPr lang="tr-TR" sz="2400" dirty="0" smtClean="0"/>
              <a:t> sebep olduğu düşünülür.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Marjinal sızıntılar bazen </a:t>
            </a:r>
            <a:r>
              <a:rPr lang="tr-TR" sz="2400" dirty="0" err="1" smtClean="0"/>
              <a:t>rekürrent</a:t>
            </a:r>
            <a:r>
              <a:rPr lang="tr-TR" sz="2400" dirty="0" smtClean="0"/>
              <a:t> çürüklere yol açarlar ama her zaman oluşan bir durum değildir. </a:t>
            </a:r>
            <a:r>
              <a:rPr lang="tr-TR" sz="2400" dirty="0" err="1" smtClean="0"/>
              <a:t>Posterior</a:t>
            </a:r>
            <a:r>
              <a:rPr lang="tr-TR" sz="2400" dirty="0" smtClean="0"/>
              <a:t> uygulamalarda kullanılması kabul edilen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18 aydan fazla sürede 50 </a:t>
            </a:r>
            <a:r>
              <a:rPr lang="tr-TR" sz="2400" dirty="0" err="1" smtClean="0"/>
              <a:t>μm’den</a:t>
            </a:r>
            <a:r>
              <a:rPr lang="tr-TR" sz="2400" dirty="0" smtClean="0"/>
              <a:t> az aşınma gösterirler. 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71488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BİYOUYUMLULUK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Kompozitlerin</a:t>
            </a:r>
            <a:r>
              <a:rPr lang="tr-TR" sz="2400" dirty="0" smtClean="0"/>
              <a:t> </a:t>
            </a:r>
            <a:r>
              <a:rPr lang="tr-TR" sz="2400" dirty="0" err="1" smtClean="0"/>
              <a:t>biyouyumluluğu</a:t>
            </a:r>
            <a:r>
              <a:rPr lang="tr-TR" sz="2400" dirty="0" smtClean="0"/>
              <a:t> ile ilgili konular daha önce tartışılmıştı, burada ise bazı ana konulara değinilecektir. İn </a:t>
            </a:r>
            <a:r>
              <a:rPr lang="tr-TR" sz="2400" dirty="0" err="1" smtClean="0"/>
              <a:t>vitro</a:t>
            </a:r>
            <a:r>
              <a:rPr lang="tr-TR" sz="2400" dirty="0" smtClean="0"/>
              <a:t> şartlarda saf halde kullanıldıkları zaman </a:t>
            </a:r>
            <a:r>
              <a:rPr lang="tr-TR" sz="2400" dirty="0" err="1" smtClean="0"/>
              <a:t>kompozitin</a:t>
            </a:r>
            <a:r>
              <a:rPr lang="tr-TR" sz="2400" dirty="0" smtClean="0"/>
              <a:t> neredeyse tüm </a:t>
            </a:r>
            <a:r>
              <a:rPr lang="tr-TR" sz="2400" dirty="0" err="1" smtClean="0"/>
              <a:t>major</a:t>
            </a:r>
            <a:r>
              <a:rPr lang="tr-TR" sz="2400" dirty="0" smtClean="0"/>
              <a:t> </a:t>
            </a:r>
            <a:r>
              <a:rPr lang="tr-TR" sz="2400" dirty="0" err="1" smtClean="0"/>
              <a:t>komponentleri</a:t>
            </a:r>
            <a:r>
              <a:rPr lang="tr-TR" sz="2400" dirty="0" smtClean="0"/>
              <a:t> (</a:t>
            </a:r>
            <a:r>
              <a:rPr lang="tr-TR" sz="2400" dirty="0" err="1" smtClean="0"/>
              <a:t>Bis</a:t>
            </a:r>
            <a:r>
              <a:rPr lang="tr-TR" sz="2400" dirty="0" smtClean="0"/>
              <a:t>-GMA, TEGDMA, UDMA) </a:t>
            </a:r>
            <a:r>
              <a:rPr lang="tr-TR" sz="2400" dirty="0" err="1" smtClean="0"/>
              <a:t>kompozitten</a:t>
            </a:r>
            <a:r>
              <a:rPr lang="tr-TR" sz="2400" dirty="0" smtClean="0"/>
              <a:t> </a:t>
            </a:r>
            <a:r>
              <a:rPr lang="tr-TR" sz="2400" dirty="0" err="1" smtClean="0"/>
              <a:t>salınımlarına</a:t>
            </a:r>
            <a:r>
              <a:rPr lang="tr-TR" sz="2400" dirty="0" smtClean="0"/>
              <a:t> bağlı olarak </a:t>
            </a:r>
            <a:r>
              <a:rPr lang="tr-TR" sz="2400" dirty="0" err="1" smtClean="0"/>
              <a:t>sitotoksiktir</a:t>
            </a:r>
            <a:r>
              <a:rPr lang="tr-TR" sz="2400" dirty="0" smtClean="0"/>
              <a:t>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Işınlamadan haftalar sonra bile </a:t>
            </a:r>
            <a:r>
              <a:rPr lang="tr-TR" sz="2400" dirty="0" err="1" smtClean="0"/>
              <a:t>kompozitlerden</a:t>
            </a:r>
            <a:r>
              <a:rPr lang="tr-TR" sz="2400" dirty="0" smtClean="0"/>
              <a:t> bazı </a:t>
            </a:r>
            <a:r>
              <a:rPr lang="tr-TR" sz="2400" dirty="0" err="1" smtClean="0"/>
              <a:t>komponentlerin</a:t>
            </a:r>
            <a:r>
              <a:rPr lang="tr-TR" sz="2400" dirty="0" smtClean="0"/>
              <a:t> </a:t>
            </a:r>
            <a:r>
              <a:rPr lang="tr-TR" sz="2400" dirty="0" err="1" smtClean="0"/>
              <a:t>salınımı</a:t>
            </a:r>
            <a:r>
              <a:rPr lang="tr-TR" sz="2400" dirty="0" smtClean="0"/>
              <a:t> olduğu için bu </a:t>
            </a:r>
            <a:r>
              <a:rPr lang="tr-TR" sz="2400" dirty="0" err="1" smtClean="0"/>
              <a:t>komponentlerin</a:t>
            </a:r>
            <a:r>
              <a:rPr lang="tr-TR" sz="2400" dirty="0" smtClean="0"/>
              <a:t> biyolojik etkileri hakkında önemli tartışmalar yapılmaktadır. Salınan madde miktarı </a:t>
            </a:r>
            <a:r>
              <a:rPr lang="tr-TR" sz="2400" dirty="0" err="1" smtClean="0"/>
              <a:t>kompozitin</a:t>
            </a:r>
            <a:r>
              <a:rPr lang="tr-TR" sz="2400" dirty="0" smtClean="0"/>
              <a:t> türüne, uygulama metoduna ve uygulanan kürün etkisine bağlıdır.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Dentin</a:t>
            </a:r>
            <a:r>
              <a:rPr lang="tr-TR" sz="2400" dirty="0" smtClean="0"/>
              <a:t> bariyeri bu </a:t>
            </a:r>
            <a:r>
              <a:rPr lang="tr-TR" sz="2400" dirty="0" err="1" smtClean="0"/>
              <a:t>komponentlerin</a:t>
            </a:r>
            <a:r>
              <a:rPr lang="tr-TR" sz="2400" dirty="0" smtClean="0"/>
              <a:t> </a:t>
            </a:r>
            <a:r>
              <a:rPr lang="tr-TR" sz="2400" dirty="0" err="1" smtClean="0"/>
              <a:t>pulpal</a:t>
            </a:r>
            <a:r>
              <a:rPr lang="tr-TR" sz="2400" dirty="0" smtClean="0"/>
              <a:t> dokulara ulaşmasını önemli derecede azaltır, ama bu </a:t>
            </a:r>
            <a:r>
              <a:rPr lang="tr-TR" sz="2400" dirty="0" err="1" smtClean="0"/>
              <a:t>komponentler</a:t>
            </a:r>
            <a:r>
              <a:rPr lang="tr-TR" sz="2400" dirty="0" smtClean="0"/>
              <a:t> her ne kadar azalmış konsantrasyonda da olsa </a:t>
            </a:r>
            <a:r>
              <a:rPr lang="tr-TR" sz="2400" dirty="0" err="1" smtClean="0"/>
              <a:t>dentini</a:t>
            </a:r>
            <a:r>
              <a:rPr lang="tr-TR" sz="2400" dirty="0" smtClean="0"/>
              <a:t> geçebilir. Hücrelerin </a:t>
            </a:r>
            <a:r>
              <a:rPr lang="tr-TR" sz="2400" dirty="0" err="1" smtClean="0"/>
              <a:t>rezin</a:t>
            </a:r>
            <a:r>
              <a:rPr lang="tr-TR" sz="2400" dirty="0" smtClean="0"/>
              <a:t> </a:t>
            </a:r>
            <a:r>
              <a:rPr lang="tr-TR" sz="2400" dirty="0" err="1" smtClean="0"/>
              <a:t>komponentlere</a:t>
            </a:r>
            <a:r>
              <a:rPr lang="tr-TR" sz="2400" dirty="0" smtClean="0"/>
              <a:t> olan düşük doz uzun süre maruz kalma etkisi tamamen bilinmemektedir.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Öte yandan, </a:t>
            </a:r>
            <a:r>
              <a:rPr lang="tr-TR" sz="2400" dirty="0" err="1" smtClean="0"/>
              <a:t>kompozitlerin</a:t>
            </a:r>
            <a:r>
              <a:rPr lang="tr-TR" sz="2400" dirty="0" smtClean="0"/>
              <a:t> direkt </a:t>
            </a:r>
            <a:r>
              <a:rPr lang="tr-TR" sz="2400" dirty="0" err="1" smtClean="0"/>
              <a:t>pulpa</a:t>
            </a:r>
            <a:r>
              <a:rPr lang="tr-TR" sz="2400" dirty="0" smtClean="0"/>
              <a:t> </a:t>
            </a:r>
            <a:r>
              <a:rPr lang="tr-TR" sz="2400" dirty="0" err="1" smtClean="0"/>
              <a:t>kuafaj</a:t>
            </a:r>
            <a:r>
              <a:rPr lang="tr-TR" sz="2400" dirty="0" smtClean="0"/>
              <a:t> ajanı olarak kullanılması biyolojik yan etkiler açısından büyük risk taşır, çünkü salınan </a:t>
            </a:r>
            <a:r>
              <a:rPr lang="tr-TR" sz="2400" dirty="0" err="1" smtClean="0"/>
              <a:t>komponentlerin</a:t>
            </a:r>
            <a:r>
              <a:rPr lang="tr-TR" sz="2400" dirty="0" smtClean="0"/>
              <a:t> etkisini azaltacak bir </a:t>
            </a:r>
            <a:r>
              <a:rPr lang="tr-TR" sz="2400" dirty="0" err="1" smtClean="0"/>
              <a:t>dentin</a:t>
            </a:r>
            <a:r>
              <a:rPr lang="tr-TR" sz="2400" dirty="0" smtClean="0"/>
              <a:t> bariyeri yoktur.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Kompozitlerden</a:t>
            </a:r>
            <a:r>
              <a:rPr lang="tr-TR" sz="2400" dirty="0" smtClean="0"/>
              <a:t> salınan </a:t>
            </a:r>
            <a:r>
              <a:rPr lang="tr-TR" sz="2400" dirty="0" err="1" smtClean="0"/>
              <a:t>komponentlerin</a:t>
            </a:r>
            <a:r>
              <a:rPr lang="tr-TR" sz="2400" dirty="0" smtClean="0"/>
              <a:t> oral dokulara ve diğer dokulara olan etkileri kesin olarak bilinmemekle beraber yan etkileri hakkında herhangi bir çalışma da yayınlanmamıştır. Bu tip </a:t>
            </a:r>
            <a:r>
              <a:rPr lang="tr-TR" sz="2400" dirty="0" err="1" smtClean="0"/>
              <a:t>salınımda</a:t>
            </a:r>
            <a:r>
              <a:rPr lang="tr-TR" sz="2400" dirty="0" smtClean="0"/>
              <a:t> en yüksek risk bu </a:t>
            </a:r>
            <a:r>
              <a:rPr lang="tr-TR" sz="2400" dirty="0" err="1" smtClean="0"/>
              <a:t>komponentlerle</a:t>
            </a:r>
            <a:r>
              <a:rPr lang="tr-TR" sz="2400" dirty="0" smtClean="0"/>
              <a:t> uzun dönem teması olan dokularda görülür.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Kompozit</a:t>
            </a:r>
            <a:r>
              <a:rPr lang="tr-TR" sz="2400" dirty="0" smtClean="0"/>
              <a:t> </a:t>
            </a:r>
            <a:r>
              <a:rPr lang="tr-TR" sz="2400" dirty="0" err="1" smtClean="0"/>
              <a:t>komponentleri</a:t>
            </a:r>
            <a:r>
              <a:rPr lang="tr-TR" sz="2400" dirty="0" smtClean="0"/>
              <a:t> alerjen olarak bilinir ve </a:t>
            </a:r>
            <a:r>
              <a:rPr lang="tr-TR" sz="2400" dirty="0" err="1" smtClean="0"/>
              <a:t>kompozitle</a:t>
            </a:r>
            <a:r>
              <a:rPr lang="tr-TR" sz="2400" dirty="0" smtClean="0"/>
              <a:t> teması sonucu oluşan alerjiyle ilgili bazı belgeler vardır. Bu reaksiyonların çoğu diş hekimleri ya da </a:t>
            </a:r>
            <a:r>
              <a:rPr lang="tr-TR" sz="2400" dirty="0" err="1" smtClean="0"/>
              <a:t>dental</a:t>
            </a:r>
            <a:r>
              <a:rPr lang="tr-TR" sz="2400" dirty="0" smtClean="0"/>
              <a:t> personelde görülür çünkü bu kişiler sertleşmemiş </a:t>
            </a:r>
            <a:r>
              <a:rPr lang="tr-TR" sz="2400" dirty="0" err="1" smtClean="0"/>
              <a:t>kompozitle</a:t>
            </a:r>
            <a:r>
              <a:rPr lang="tr-TR" sz="2400" dirty="0" smtClean="0"/>
              <a:t> en çok temasta bulunan kişiler olduklarından en uzun süre etkiye maruz kalırlar. </a:t>
            </a:r>
          </a:p>
          <a:p>
            <a:r>
              <a:rPr lang="tr-TR" sz="2400" dirty="0" err="1" smtClean="0"/>
              <a:t>Populasyonun</a:t>
            </a:r>
            <a:r>
              <a:rPr lang="tr-TR" sz="2400" dirty="0" smtClean="0"/>
              <a:t> genelini ilgilendiren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alerjisi ile ilgili iyi bir çalışma bulunmamaktadır.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Sonuç olarak,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</a:t>
            </a:r>
            <a:r>
              <a:rPr lang="tr-TR" sz="2400" dirty="0" err="1" smtClean="0"/>
              <a:t>komponentlerinin</a:t>
            </a:r>
            <a:r>
              <a:rPr lang="tr-TR" sz="2400" dirty="0" smtClean="0"/>
              <a:t> </a:t>
            </a:r>
            <a:r>
              <a:rPr lang="tr-TR" sz="2400" dirty="0" err="1" smtClean="0"/>
              <a:t>ksenoöstrojen</a:t>
            </a:r>
            <a:r>
              <a:rPr lang="tr-TR" sz="2400" dirty="0" smtClean="0"/>
              <a:t> olarak etki ettiğine dair bazı tartışmalar mevcuttur. Bazı çalışmalar </a:t>
            </a:r>
            <a:r>
              <a:rPr lang="tr-TR" sz="2400" dirty="0" err="1" smtClean="0"/>
              <a:t>bisfenol</a:t>
            </a:r>
            <a:r>
              <a:rPr lang="tr-TR" sz="2400" dirty="0" smtClean="0"/>
              <a:t> A ve onun </a:t>
            </a:r>
            <a:r>
              <a:rPr lang="tr-TR" sz="2400" dirty="0" err="1" smtClean="0"/>
              <a:t>dimetakrilatının</a:t>
            </a:r>
            <a:r>
              <a:rPr lang="tr-TR" sz="2400" dirty="0" smtClean="0"/>
              <a:t> göğüs kanseri hücrelerinin büyümesine etkisini ölçen in </a:t>
            </a:r>
            <a:r>
              <a:rPr lang="tr-TR" sz="2400" dirty="0" err="1" smtClean="0"/>
              <a:t>vitro</a:t>
            </a:r>
            <a:r>
              <a:rPr lang="tr-TR" sz="2400" dirty="0" smtClean="0"/>
              <a:t> testlerde östrojen olarak etki ettiğini kanıtlamıştır.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Bu </a:t>
            </a:r>
            <a:r>
              <a:rPr lang="tr-TR" sz="2400" dirty="0" err="1" smtClean="0"/>
              <a:t>komponentlerin</a:t>
            </a:r>
            <a:r>
              <a:rPr lang="tr-TR" sz="2400" dirty="0" smtClean="0"/>
              <a:t> kalıntıları geleneksel </a:t>
            </a:r>
            <a:r>
              <a:rPr lang="tr-TR" sz="2400" dirty="0" err="1" smtClean="0"/>
              <a:t>kompozitlerde</a:t>
            </a:r>
            <a:r>
              <a:rPr lang="tr-TR" sz="2400" dirty="0" smtClean="0"/>
              <a:t> belirlenmiştir ancak, sertleştirilmiş geleneksel </a:t>
            </a:r>
            <a:r>
              <a:rPr lang="tr-TR" sz="2400" dirty="0" err="1" smtClean="0"/>
              <a:t>kompozitlerin</a:t>
            </a:r>
            <a:r>
              <a:rPr lang="tr-TR" sz="2400" dirty="0" smtClean="0"/>
              <a:t> </a:t>
            </a:r>
            <a:r>
              <a:rPr lang="tr-TR" sz="2400" dirty="0" err="1" smtClean="0"/>
              <a:t>östrojenitesi</a:t>
            </a:r>
            <a:r>
              <a:rPr lang="tr-TR" sz="2400" dirty="0" smtClean="0"/>
              <a:t> gösterilememiştir. Dahası, doğru </a:t>
            </a:r>
            <a:r>
              <a:rPr lang="tr-TR" sz="2400" dirty="0" err="1" smtClean="0"/>
              <a:t>östrojenik</a:t>
            </a:r>
            <a:r>
              <a:rPr lang="tr-TR" sz="2400" dirty="0" smtClean="0"/>
              <a:t> etkiyi ölçmek için göğüs kanseri hücrelerini kullanan in </a:t>
            </a:r>
            <a:r>
              <a:rPr lang="tr-TR" sz="2400" dirty="0" err="1" smtClean="0"/>
              <a:t>vitro</a:t>
            </a:r>
            <a:r>
              <a:rPr lang="tr-TR" sz="2400" dirty="0" smtClean="0"/>
              <a:t> testlerin doğruluk ve yararlılıkları hakkında ciddi tartışmalar mevcuttur. 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Bu alanda yapılan önceki çalışmalardan birinde </a:t>
            </a:r>
            <a:r>
              <a:rPr lang="tr-TR" sz="2400" dirty="0" err="1" smtClean="0"/>
              <a:t>dental</a:t>
            </a:r>
            <a:r>
              <a:rPr lang="tr-TR" sz="2400" dirty="0" smtClean="0"/>
              <a:t> izolasyon maddelerinin ve </a:t>
            </a:r>
            <a:r>
              <a:rPr lang="tr-TR" sz="2400" dirty="0" err="1" smtClean="0"/>
              <a:t>kompozitlerin</a:t>
            </a:r>
            <a:r>
              <a:rPr lang="tr-TR" sz="2400" dirty="0" smtClean="0"/>
              <a:t> çocuklarda </a:t>
            </a:r>
            <a:r>
              <a:rPr lang="tr-TR" sz="2400" dirty="0" err="1" smtClean="0"/>
              <a:t>östrojenik</a:t>
            </a:r>
            <a:r>
              <a:rPr lang="tr-TR" sz="2400" dirty="0" smtClean="0"/>
              <a:t> etki gösterdiğinin açıklanması güveni sarsmaktadır.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42926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KOMPOZİTLERİN MANİPÜLASYONU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Kompozit</a:t>
            </a:r>
            <a:r>
              <a:rPr lang="tr-TR" sz="2400" dirty="0" smtClean="0"/>
              <a:t> pastaları yapışkan olduklarından nem ve </a:t>
            </a:r>
            <a:r>
              <a:rPr lang="tr-TR" sz="2400" dirty="0" err="1" smtClean="0"/>
              <a:t>debrisle</a:t>
            </a:r>
            <a:r>
              <a:rPr lang="tr-TR" sz="2400" dirty="0" smtClean="0"/>
              <a:t> </a:t>
            </a:r>
            <a:r>
              <a:rPr lang="tr-TR" sz="2400" dirty="0" err="1" smtClean="0"/>
              <a:t>kontamine</a:t>
            </a:r>
            <a:r>
              <a:rPr lang="tr-TR" sz="2400" dirty="0" smtClean="0"/>
              <a:t> olması çok kolaydır. En iyi çözüm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uygulanırken dişi </a:t>
            </a:r>
            <a:r>
              <a:rPr lang="tr-TR" sz="2400" dirty="0" err="1" smtClean="0"/>
              <a:t>rubber</a:t>
            </a:r>
            <a:r>
              <a:rPr lang="tr-TR" sz="2400" dirty="0" smtClean="0"/>
              <a:t> dam kullanarak izole etmek ve nem ile </a:t>
            </a:r>
            <a:r>
              <a:rPr lang="tr-TR" sz="2400" dirty="0" err="1" smtClean="0"/>
              <a:t>debris</a:t>
            </a:r>
            <a:r>
              <a:rPr lang="tr-TR" sz="2400" dirty="0" smtClean="0"/>
              <a:t> kontrolünü sağlamaktır.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71488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PULPAL KORUMA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Preparasyondan</a:t>
            </a:r>
            <a:r>
              <a:rPr lang="tr-TR" sz="2400" dirty="0" smtClean="0"/>
              <a:t> sonra derin bir </a:t>
            </a:r>
            <a:r>
              <a:rPr lang="tr-TR" sz="2400" dirty="0" err="1" smtClean="0"/>
              <a:t>kavite</a:t>
            </a:r>
            <a:r>
              <a:rPr lang="tr-TR" sz="2400" dirty="0" smtClean="0"/>
              <a:t> kaldıysa </a:t>
            </a:r>
            <a:r>
              <a:rPr lang="tr-TR" sz="2400" dirty="0" err="1" smtClean="0"/>
              <a:t>pulpa</a:t>
            </a:r>
            <a:r>
              <a:rPr lang="tr-TR" sz="2400" dirty="0" smtClean="0"/>
              <a:t> cam </a:t>
            </a:r>
            <a:r>
              <a:rPr lang="tr-TR" sz="2400" dirty="0" err="1" smtClean="0"/>
              <a:t>iyonomer</a:t>
            </a:r>
            <a:r>
              <a:rPr lang="tr-TR" sz="2400" dirty="0" smtClean="0"/>
              <a:t> ya da </a:t>
            </a:r>
            <a:r>
              <a:rPr lang="tr-TR" sz="2400" dirty="0" err="1" smtClean="0"/>
              <a:t>hibrid</a:t>
            </a:r>
            <a:r>
              <a:rPr lang="tr-TR" sz="2400" dirty="0" smtClean="0"/>
              <a:t> </a:t>
            </a:r>
            <a:r>
              <a:rPr lang="tr-TR" sz="2400" dirty="0" err="1" smtClean="0"/>
              <a:t>iyonomer</a:t>
            </a:r>
            <a:r>
              <a:rPr lang="tr-TR" sz="2400" dirty="0" smtClean="0"/>
              <a:t> yerleştirilerek korunmalıdır.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mb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71488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PÜRÜZLENDİRME VE BONDİNG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Kompozit</a:t>
            </a:r>
            <a:r>
              <a:rPr lang="tr-TR" sz="2400" dirty="0" smtClean="0"/>
              <a:t> ve diş arasında bir bağlanma sağlamak için mine ve </a:t>
            </a:r>
            <a:r>
              <a:rPr lang="tr-TR" sz="2400" dirty="0" err="1" smtClean="0"/>
              <a:t>dentin</a:t>
            </a:r>
            <a:r>
              <a:rPr lang="tr-TR" sz="2400" dirty="0" smtClean="0"/>
              <a:t> yüzeyleri fosforik asit ya da asidik </a:t>
            </a:r>
            <a:r>
              <a:rPr lang="tr-TR" sz="2400" dirty="0" err="1" smtClean="0"/>
              <a:t>primer</a:t>
            </a:r>
            <a:r>
              <a:rPr lang="tr-TR" sz="2400" dirty="0" smtClean="0"/>
              <a:t> tarafından pürüzlendirilir. </a:t>
            </a:r>
            <a:r>
              <a:rPr lang="tr-TR" sz="2400" dirty="0" err="1" smtClean="0"/>
              <a:t>Bonding</a:t>
            </a:r>
            <a:r>
              <a:rPr lang="tr-TR" sz="2400" dirty="0" smtClean="0"/>
              <a:t> ajanın uygulanması </a:t>
            </a:r>
            <a:r>
              <a:rPr lang="tr-TR" sz="2400" dirty="0" err="1" smtClean="0"/>
              <a:t>prepare</a:t>
            </a:r>
            <a:r>
              <a:rPr lang="tr-TR" sz="2400" dirty="0" smtClean="0"/>
              <a:t> edilen mine ve </a:t>
            </a:r>
            <a:r>
              <a:rPr lang="tr-TR" sz="2400" dirty="0" err="1" smtClean="0"/>
              <a:t>dentin</a:t>
            </a:r>
            <a:r>
              <a:rPr lang="tr-TR" sz="2400" dirty="0" smtClean="0"/>
              <a:t> yüzeylerine </a:t>
            </a:r>
            <a:r>
              <a:rPr lang="tr-TR" sz="2400" dirty="0" err="1" smtClean="0"/>
              <a:t>penetre</a:t>
            </a:r>
            <a:r>
              <a:rPr lang="tr-TR" sz="2400" dirty="0" smtClean="0"/>
              <a:t> olarak </a:t>
            </a:r>
            <a:r>
              <a:rPr lang="tr-TR" sz="2400" dirty="0" err="1" smtClean="0"/>
              <a:t>mikromekanik</a:t>
            </a:r>
            <a:r>
              <a:rPr lang="tr-TR" sz="2400" dirty="0" smtClean="0"/>
              <a:t> tutuculuk sağlar.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 dir="vert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42926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DAĞILIM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b="1" u="sng" dirty="0" smtClean="0"/>
              <a:t>Işıkla Aktive Olan </a:t>
            </a:r>
            <a:r>
              <a:rPr lang="tr-TR" sz="2400" b="1" u="sng" dirty="0" err="1" smtClean="0"/>
              <a:t>Kompozitler</a:t>
            </a:r>
            <a:endParaRPr lang="tr-TR" sz="2400" dirty="0" smtClean="0"/>
          </a:p>
          <a:p>
            <a:r>
              <a:rPr lang="tr-TR" sz="2400" dirty="0" err="1" smtClean="0"/>
              <a:t>Kaviteyi</a:t>
            </a:r>
            <a:r>
              <a:rPr lang="tr-TR" sz="2400" dirty="0" smtClean="0"/>
              <a:t> doldurmak için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kütlesi yeterlidir. Çoğu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şırıngaları vidalı pompa sistemini kullanır.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</a:t>
            </a:r>
            <a:r>
              <a:rPr lang="tr-TR" sz="2400" dirty="0" err="1" smtClean="0"/>
              <a:t>viskoelastik</a:t>
            </a:r>
            <a:r>
              <a:rPr lang="tr-TR" sz="2400" dirty="0" smtClean="0"/>
              <a:t> olduğu için şırınga çevrildiği zaman akmaya başlar. O yüzden yeterli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alındıktan sonra boşa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gitmemesi için ters yöne çevrilmelidir. Kapak artık </a:t>
            </a:r>
            <a:r>
              <a:rPr lang="tr-TR" sz="2400" dirty="0" err="1" smtClean="0"/>
              <a:t>kompozitten</a:t>
            </a:r>
            <a:r>
              <a:rPr lang="tr-TR" sz="2400" dirty="0" smtClean="0"/>
              <a:t> temizlenerek şırınga ikinci bir kullanıma hazır hale getirilmelidir.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b="1" u="sng" dirty="0" smtClean="0"/>
              <a:t>Self ve </a:t>
            </a:r>
            <a:r>
              <a:rPr lang="tr-TR" sz="2400" b="1" u="sng" dirty="0" err="1" smtClean="0"/>
              <a:t>Dual</a:t>
            </a:r>
            <a:r>
              <a:rPr lang="tr-TR" sz="2400" b="1" u="sng" dirty="0" smtClean="0"/>
              <a:t>-</a:t>
            </a:r>
            <a:r>
              <a:rPr lang="tr-TR" sz="2400" b="1" u="sng" dirty="0" err="1" smtClean="0"/>
              <a:t>Cure</a:t>
            </a:r>
            <a:r>
              <a:rPr lang="tr-TR" sz="2400" b="1" u="sng" dirty="0" smtClean="0"/>
              <a:t> </a:t>
            </a:r>
            <a:r>
              <a:rPr lang="tr-TR" sz="2400" b="1" u="sng" dirty="0" err="1" smtClean="0"/>
              <a:t>Kompozitler</a:t>
            </a:r>
            <a:endParaRPr lang="tr-TR" sz="2400" dirty="0" smtClean="0"/>
          </a:p>
          <a:p>
            <a:r>
              <a:rPr lang="tr-TR" sz="2400" dirty="0" smtClean="0"/>
              <a:t>Bir şırınga, peroksit başlatıcı ya da katalizör içerir, diğer şırınga da amin hızlandırıcı içerir. Eşit miktarda pastalar 20-30sn karıştırılır. Plastik ya da kaplanmış metal </a:t>
            </a:r>
            <a:r>
              <a:rPr lang="tr-TR" sz="2400" dirty="0" err="1" smtClean="0"/>
              <a:t>spatül</a:t>
            </a:r>
            <a:r>
              <a:rPr lang="tr-TR" sz="2400" dirty="0" smtClean="0"/>
              <a:t> kullanılmalıdır çünkü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içindeki doldurucu partiküller </a:t>
            </a:r>
            <a:r>
              <a:rPr lang="tr-TR" sz="2400" dirty="0" err="1" smtClean="0"/>
              <a:t>abrazivdir</a:t>
            </a:r>
            <a:r>
              <a:rPr lang="tr-TR" sz="2400" dirty="0" smtClean="0"/>
              <a:t>. Kaplanmamış </a:t>
            </a:r>
            <a:r>
              <a:rPr lang="tr-TR" sz="2400" dirty="0" err="1" smtClean="0"/>
              <a:t>spatüller</a:t>
            </a:r>
            <a:r>
              <a:rPr lang="tr-TR" sz="2400" dirty="0" smtClean="0"/>
              <a:t> doldurucu partiküller tarafında aşındırılır ve </a:t>
            </a:r>
            <a:r>
              <a:rPr lang="tr-TR" sz="2400" dirty="0" err="1" smtClean="0"/>
              <a:t>kompozitte</a:t>
            </a:r>
            <a:r>
              <a:rPr lang="tr-TR" sz="2400" dirty="0" smtClean="0"/>
              <a:t> renklenmeye sebep olur.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71488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YERLEŞTİRME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Kompozit</a:t>
            </a:r>
            <a:r>
              <a:rPr lang="tr-TR" sz="2400" dirty="0" smtClean="0"/>
              <a:t> </a:t>
            </a:r>
            <a:r>
              <a:rPr lang="tr-TR" sz="2400" dirty="0" err="1" smtClean="0"/>
              <a:t>kavite</a:t>
            </a:r>
            <a:r>
              <a:rPr lang="tr-TR" sz="2400" dirty="0" smtClean="0"/>
              <a:t> içine çeşitli yöntemlerle yerleştirilir. Plastik ya da kaplanmış metal alet ile yerleştirilmelidir.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plastik </a:t>
            </a:r>
            <a:r>
              <a:rPr lang="tr-TR" sz="2400" dirty="0" err="1" smtClean="0"/>
              <a:t>spatüle</a:t>
            </a:r>
            <a:r>
              <a:rPr lang="tr-TR" sz="2400" dirty="0" smtClean="0"/>
              <a:t> yapışmaz. Ancak </a:t>
            </a:r>
            <a:r>
              <a:rPr lang="tr-TR" sz="2400" dirty="0" err="1" smtClean="0"/>
              <a:t>spatül</a:t>
            </a:r>
            <a:r>
              <a:rPr lang="tr-TR" sz="2400" dirty="0" smtClean="0"/>
              <a:t> alkol ile kaplanmamalıdır. Çünkü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bununla etkileşime geçebilir ve mekanik özellikleri azalabilir.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metal bir şırınganın plastik ucuna da yüklenebilir.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Bazı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</a:t>
            </a:r>
            <a:r>
              <a:rPr lang="tr-TR" sz="2400" dirty="0" err="1" smtClean="0"/>
              <a:t>kompül</a:t>
            </a:r>
            <a:r>
              <a:rPr lang="tr-TR" sz="2400" dirty="0" smtClean="0"/>
              <a:t> adı verilen şırınga halinde bulunur ki bu da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yükleme sırasında meydana gelebilecek istenmeyen etkileri önler. </a:t>
            </a:r>
            <a:r>
              <a:rPr lang="tr-TR" sz="2400" dirty="0" err="1" smtClean="0"/>
              <a:t>Kompozitin</a:t>
            </a:r>
            <a:r>
              <a:rPr lang="tr-TR" sz="2400" dirty="0" smtClean="0"/>
              <a:t> sıcaklığı oda sıcaklığının biraz üzerine çıkartılarak akışkanlığı ve adaptasyon özelliği bir miktar arttırılabilir.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00050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POLİMERİZASYON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b="1" u="sng" dirty="0" smtClean="0"/>
              <a:t>Işıkla Sertleşen </a:t>
            </a:r>
            <a:r>
              <a:rPr lang="tr-TR" sz="2400" b="1" u="sng" dirty="0" err="1" smtClean="0"/>
              <a:t>Kompozitler</a:t>
            </a:r>
            <a:endParaRPr lang="tr-TR" sz="2400" dirty="0" smtClean="0"/>
          </a:p>
          <a:p>
            <a:r>
              <a:rPr lang="tr-TR" sz="2400" dirty="0" err="1" smtClean="0"/>
              <a:t>Polimerizasyon</a:t>
            </a:r>
            <a:r>
              <a:rPr lang="tr-TR" sz="2400" dirty="0" smtClean="0"/>
              <a:t> için ışınlama zamanı cihazın türüne, derinliğe ve </a:t>
            </a:r>
            <a:r>
              <a:rPr lang="tr-TR" sz="2400" dirty="0" err="1" smtClean="0"/>
              <a:t>kompozitin</a:t>
            </a:r>
            <a:r>
              <a:rPr lang="tr-TR" sz="2400" dirty="0" smtClean="0"/>
              <a:t> rengine göre çeşitlilik gösterir. 2mm kalınlığındaki bir restorasyon için süre 20-60sn arası değişir. </a:t>
            </a:r>
            <a:r>
              <a:rPr lang="tr-TR" sz="2400" dirty="0" err="1" smtClean="0"/>
              <a:t>Mikrofil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</a:t>
            </a:r>
            <a:r>
              <a:rPr lang="tr-TR" sz="2400" dirty="0" err="1" smtClean="0"/>
              <a:t>mikrohibritlere</a:t>
            </a:r>
            <a:r>
              <a:rPr lang="tr-TR" sz="2400" dirty="0" smtClean="0"/>
              <a:t> göre daha çok süreye ihtiyaç duyarlar çünkü küçük doldurucu partiküller ışığı daha fazla dağıtır.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Koyu renge sahip ya da </a:t>
            </a:r>
            <a:r>
              <a:rPr lang="tr-TR" sz="2400" dirty="0" err="1" smtClean="0"/>
              <a:t>opak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açık renkli ya da </a:t>
            </a:r>
            <a:r>
              <a:rPr lang="tr-TR" sz="2400" dirty="0" err="1" smtClean="0"/>
              <a:t>translüsent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kompozitlere</a:t>
            </a:r>
            <a:r>
              <a:rPr lang="tr-TR" sz="2400" dirty="0" smtClean="0"/>
              <a:t> göre daha fazla ışınlama süresi gerektirir (60 sn den fazla). Derin restorasyonlarda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, 2mm’lik kalınlıkta yerleştirilmeli ve ışınlanmalıdır.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Bir tabaka diğer tabakaya dayanıklılıkta hiçbir kayıp olmadan bağlanır önemli olan bir önceki tabakanın </a:t>
            </a:r>
            <a:r>
              <a:rPr lang="tr-TR" sz="2400" dirty="0" err="1" smtClean="0"/>
              <a:t>kontamine</a:t>
            </a:r>
            <a:r>
              <a:rPr lang="tr-TR" sz="2400" dirty="0" smtClean="0"/>
              <a:t> olmamasıdır. </a:t>
            </a:r>
            <a:r>
              <a:rPr lang="tr-TR" sz="2400" dirty="0" err="1" smtClean="0"/>
              <a:t>Kompozitin</a:t>
            </a:r>
            <a:r>
              <a:rPr lang="tr-TR" sz="2400" dirty="0" smtClean="0"/>
              <a:t> dış yüzeyi ışınlamadan sonra havayla teması kesildiği için parlak gözükür.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Işıkla aktive olan </a:t>
            </a:r>
            <a:r>
              <a:rPr lang="tr-TR" sz="2400" dirty="0" err="1" smtClean="0"/>
              <a:t>kompozitin</a:t>
            </a:r>
            <a:r>
              <a:rPr lang="tr-TR" sz="2400" dirty="0" smtClean="0"/>
              <a:t> ışınlanma zamanı ve etkisi, ışığın yoğunluğu, dalga boyutu ve </a:t>
            </a:r>
            <a:r>
              <a:rPr lang="tr-TR" sz="2400" dirty="0" err="1" smtClean="0"/>
              <a:t>penetrasyonuna</a:t>
            </a:r>
            <a:r>
              <a:rPr lang="tr-TR" sz="2400" dirty="0" smtClean="0"/>
              <a:t> göre değişir. Düşük </a:t>
            </a:r>
            <a:r>
              <a:rPr lang="tr-TR" sz="2400" dirty="0" err="1" smtClean="0"/>
              <a:t>absorbsiyon</a:t>
            </a:r>
            <a:r>
              <a:rPr lang="tr-TR" sz="2400" dirty="0" smtClean="0"/>
              <a:t> katsayısına sahip materyaller daha derin bir ışınlama gerektirirler. Renk stabilizasyonu için UV emicilerin bulunması, estetik için </a:t>
            </a:r>
            <a:r>
              <a:rPr lang="tr-TR" sz="2400" dirty="0" err="1" smtClean="0"/>
              <a:t>florasan</a:t>
            </a:r>
            <a:r>
              <a:rPr lang="tr-TR" sz="2400" dirty="0" smtClean="0"/>
              <a:t> renklere ya da aşırı başlangıç konsantrasyonunda ışınlamanın uzamasına kötü etki eder.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b="1" u="sng" dirty="0" smtClean="0"/>
              <a:t>Self ve </a:t>
            </a:r>
            <a:r>
              <a:rPr lang="tr-TR" sz="2400" b="1" u="sng" dirty="0" err="1" smtClean="0"/>
              <a:t>Dual</a:t>
            </a:r>
            <a:r>
              <a:rPr lang="tr-TR" sz="2400" b="1" u="sng" dirty="0" smtClean="0"/>
              <a:t>-</a:t>
            </a:r>
            <a:r>
              <a:rPr lang="tr-TR" sz="2400" b="1" u="sng" dirty="0" err="1" smtClean="0"/>
              <a:t>Cure</a:t>
            </a:r>
            <a:r>
              <a:rPr lang="tr-TR" sz="2400" b="1" u="sng" dirty="0" smtClean="0"/>
              <a:t> </a:t>
            </a:r>
            <a:r>
              <a:rPr lang="tr-TR" sz="2400" b="1" u="sng" dirty="0" err="1" smtClean="0"/>
              <a:t>Kompozitler</a:t>
            </a:r>
            <a:endParaRPr lang="tr-TR" sz="2400" dirty="0" smtClean="0"/>
          </a:p>
          <a:p>
            <a:r>
              <a:rPr lang="tr-TR" sz="2400" dirty="0" smtClean="0"/>
              <a:t>Karıştırılmadan sonra self-</a:t>
            </a:r>
            <a:r>
              <a:rPr lang="tr-TR" sz="2400" dirty="0" err="1" smtClean="0"/>
              <a:t>cure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kompozitlerin</a:t>
            </a:r>
            <a:r>
              <a:rPr lang="tr-TR" sz="2400" dirty="0" smtClean="0"/>
              <a:t> çalışma süresi 1-1.5dk arasındadır. Karışım sertleşmeye başlayınca, başlangıç zamanından 4-5dk sonra </a:t>
            </a:r>
            <a:r>
              <a:rPr lang="tr-TR" sz="2400" dirty="0" err="1" smtClean="0"/>
              <a:t>kompoziti</a:t>
            </a:r>
            <a:r>
              <a:rPr lang="tr-TR" sz="2400" dirty="0" smtClean="0"/>
              <a:t> şekillendirmek mümkün olmaz. 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Kimyasal olarak aktive olanlar ışıkla aktive olanlara göre daha yavaş tedavi uygulanır. Bu yavaşlama durumu büzülme streslerine neden olur. Kimyasal olarak sertleşen </a:t>
            </a:r>
            <a:r>
              <a:rPr lang="tr-TR" sz="2400" dirty="0" err="1" smtClean="0"/>
              <a:t>kompozitleri</a:t>
            </a:r>
            <a:r>
              <a:rPr lang="tr-TR" sz="2400" dirty="0" smtClean="0"/>
              <a:t> tek seferde yerleştirilebilir. 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Bazı </a:t>
            </a:r>
            <a:r>
              <a:rPr lang="tr-TR" sz="2400" dirty="0" err="1" smtClean="0"/>
              <a:t>klinisyenler</a:t>
            </a:r>
            <a:r>
              <a:rPr lang="tr-TR" sz="2400" dirty="0" smtClean="0"/>
              <a:t> restorasyonların </a:t>
            </a:r>
            <a:r>
              <a:rPr lang="tr-TR" sz="2400" dirty="0" err="1" smtClean="0"/>
              <a:t>proksimal</a:t>
            </a:r>
            <a:r>
              <a:rPr lang="tr-TR" sz="2400" dirty="0" smtClean="0"/>
              <a:t> alanlarında </a:t>
            </a:r>
            <a:r>
              <a:rPr lang="tr-TR" sz="2400" dirty="0" err="1" smtClean="0"/>
              <a:t>gingival</a:t>
            </a:r>
            <a:r>
              <a:rPr lang="tr-TR" sz="2400" dirty="0" smtClean="0"/>
              <a:t> </a:t>
            </a:r>
            <a:r>
              <a:rPr lang="tr-TR" sz="2400" dirty="0" err="1" smtClean="0"/>
              <a:t>marjin</a:t>
            </a:r>
            <a:r>
              <a:rPr lang="tr-TR" sz="2400" dirty="0" smtClean="0"/>
              <a:t> kısmına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büzülmesini azaltmak için kimyasal sertleşen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kullanırlar. Restorasyonun geri kalan kısmı ise ışıkla sertleşen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ile tamamlanır. 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Dual</a:t>
            </a:r>
            <a:r>
              <a:rPr lang="tr-TR" sz="2400" dirty="0" smtClean="0"/>
              <a:t>-</a:t>
            </a:r>
            <a:r>
              <a:rPr lang="tr-TR" sz="2400" dirty="0" err="1" smtClean="0"/>
              <a:t>cure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kimyasal </a:t>
            </a:r>
            <a:r>
              <a:rPr lang="tr-TR" sz="2400" dirty="0" err="1" smtClean="0"/>
              <a:t>aktivatörler</a:t>
            </a:r>
            <a:r>
              <a:rPr lang="tr-TR" sz="2400" dirty="0" smtClean="0"/>
              <a:t> ve ışık </a:t>
            </a:r>
            <a:r>
              <a:rPr lang="tr-TR" sz="2400" dirty="0" err="1" smtClean="0"/>
              <a:t>aktivatöleri</a:t>
            </a:r>
            <a:r>
              <a:rPr lang="tr-TR" sz="2400" dirty="0" smtClean="0"/>
              <a:t> içerirler. Böylece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ışıkla başlar daha sonra self-</a:t>
            </a:r>
            <a:r>
              <a:rPr lang="tr-TR" sz="2400" dirty="0" err="1" smtClean="0"/>
              <a:t>cure</a:t>
            </a:r>
            <a:r>
              <a:rPr lang="tr-TR" sz="2400" dirty="0" smtClean="0"/>
              <a:t> mekanizması ile devam eder. </a:t>
            </a:r>
            <a:r>
              <a:rPr lang="tr-TR" sz="2400" dirty="0" err="1" smtClean="0"/>
              <a:t>Opak</a:t>
            </a:r>
            <a:r>
              <a:rPr lang="tr-TR" sz="2400" dirty="0" smtClean="0"/>
              <a:t> restorasyonların altında olduğu gibi </a:t>
            </a:r>
            <a:r>
              <a:rPr lang="tr-TR" sz="2400" dirty="0" err="1" smtClean="0"/>
              <a:t>dual</a:t>
            </a:r>
            <a:r>
              <a:rPr lang="tr-TR" sz="2400" dirty="0" smtClean="0"/>
              <a:t>-</a:t>
            </a:r>
            <a:r>
              <a:rPr lang="tr-TR" sz="2400" dirty="0" err="1" smtClean="0"/>
              <a:t>cure</a:t>
            </a:r>
            <a:r>
              <a:rPr lang="tr-TR" sz="2400" dirty="0" smtClean="0"/>
              <a:t> mekanizması ışığın ulaşamadığı yerlerde gereklidir.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00050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BİTİRME VE POLİSAJ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Bitirme işlemi nemli ortamda, suda eriyen </a:t>
            </a:r>
            <a:r>
              <a:rPr lang="tr-TR" sz="2400" dirty="0" err="1" smtClean="0"/>
              <a:t>lubrikat</a:t>
            </a:r>
            <a:r>
              <a:rPr lang="tr-TR" sz="2400" dirty="0" smtClean="0"/>
              <a:t> kullanılarak yeni sağlanmış olan mine/</a:t>
            </a:r>
            <a:r>
              <a:rPr lang="tr-TR" sz="2400" dirty="0" err="1" smtClean="0"/>
              <a:t>dentin</a:t>
            </a:r>
            <a:r>
              <a:rPr lang="tr-TR" sz="2400" dirty="0" smtClean="0"/>
              <a:t>/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bağlantısına ve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restorasyona zarar vermemek için dikkatli bir şekilde yapılmalıdır. Kaba redüksiyon için elmas, </a:t>
            </a:r>
            <a:r>
              <a:rPr lang="tr-TR" sz="2400" dirty="0" err="1" smtClean="0"/>
              <a:t>karbid</a:t>
            </a:r>
            <a:r>
              <a:rPr lang="tr-TR" sz="2400" dirty="0" smtClean="0"/>
              <a:t> bitirme </a:t>
            </a:r>
            <a:r>
              <a:rPr lang="tr-TR" sz="2400" dirty="0" err="1" smtClean="0"/>
              <a:t>frezleri</a:t>
            </a:r>
            <a:r>
              <a:rPr lang="tr-TR" sz="2400" dirty="0" smtClean="0"/>
              <a:t>, bitirme diskleri ya da alümina </a:t>
            </a:r>
            <a:r>
              <a:rPr lang="tr-TR" sz="2400" dirty="0" err="1" smtClean="0"/>
              <a:t>stripleri</a:t>
            </a:r>
            <a:r>
              <a:rPr lang="tr-TR" sz="2400" dirty="0" smtClean="0"/>
              <a:t> kullanılabilir.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Son bitirme işlemi için hem </a:t>
            </a:r>
            <a:r>
              <a:rPr lang="tr-TR" sz="2400" dirty="0" err="1" smtClean="0"/>
              <a:t>mikrohibrit</a:t>
            </a:r>
            <a:r>
              <a:rPr lang="tr-TR" sz="2400" dirty="0" smtClean="0"/>
              <a:t> hem de </a:t>
            </a:r>
            <a:r>
              <a:rPr lang="tr-TR" sz="2400" dirty="0" err="1" smtClean="0"/>
              <a:t>mikrofil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için çeşitli polisaj patlarıyla beraber aşındırıcı lastik takılan </a:t>
            </a:r>
            <a:r>
              <a:rPr lang="tr-TR" sz="2400" dirty="0" err="1" smtClean="0"/>
              <a:t>rotary</a:t>
            </a:r>
            <a:r>
              <a:rPr lang="tr-TR" sz="2400" dirty="0" smtClean="0"/>
              <a:t> sistemler veya lastik vantuzlar kullanılabilir.</a:t>
            </a:r>
          </a:p>
          <a:p>
            <a:r>
              <a:rPr lang="tr-TR" sz="2400" dirty="0" smtClean="0"/>
              <a:t>Polisaj bitirme işleminin son aşamasıdır ve genellikle alüminyum dioksit </a:t>
            </a:r>
            <a:r>
              <a:rPr lang="tr-TR" sz="2400" dirty="0" err="1" smtClean="0"/>
              <a:t>mikroelmas</a:t>
            </a:r>
            <a:r>
              <a:rPr lang="tr-TR" sz="2400" dirty="0" smtClean="0"/>
              <a:t> </a:t>
            </a:r>
            <a:r>
              <a:rPr lang="tr-TR" sz="2400" dirty="0" err="1" smtClean="0"/>
              <a:t>abrazivlerle</a:t>
            </a:r>
            <a:r>
              <a:rPr lang="tr-TR" sz="2400" dirty="0" smtClean="0"/>
              <a:t> yapılır.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polisajı önemli bir işlemdir çünkü pürüzlü yüzeyler plak birikimine neden olurken oral hijyenin sağlanması önemlidir.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Polisaj kalitesinin ölçüm yollarında biri yüzey sertliğine bakmaktır. </a:t>
            </a:r>
            <a:r>
              <a:rPr lang="tr-TR" sz="2400" dirty="0" err="1" smtClean="0"/>
              <a:t>Kompozitlerin</a:t>
            </a:r>
            <a:r>
              <a:rPr lang="tr-TR" sz="2400" dirty="0" smtClean="0"/>
              <a:t> çeşitli yüzey sertliği tablo 8-4’de gösterilmiştir. En fazla pürüzlülük </a:t>
            </a:r>
            <a:r>
              <a:rPr lang="tr-TR" sz="2400" dirty="0" err="1" smtClean="0"/>
              <a:t>Mylar</a:t>
            </a:r>
            <a:r>
              <a:rPr lang="tr-TR" sz="2400" dirty="0" smtClean="0"/>
              <a:t> </a:t>
            </a:r>
            <a:r>
              <a:rPr lang="tr-TR" sz="2400" dirty="0" err="1" smtClean="0"/>
              <a:t>matriksinin</a:t>
            </a:r>
            <a:r>
              <a:rPr lang="tr-TR" sz="2400" dirty="0" smtClean="0"/>
              <a:t> kullanımıyla olur. </a:t>
            </a:r>
            <a:r>
              <a:rPr lang="tr-TR" sz="2400" dirty="0" err="1" smtClean="0"/>
              <a:t>Karbid</a:t>
            </a:r>
            <a:r>
              <a:rPr lang="tr-TR" sz="2400" dirty="0" smtClean="0"/>
              <a:t> </a:t>
            </a:r>
            <a:r>
              <a:rPr lang="tr-TR" sz="2400" dirty="0" err="1" smtClean="0"/>
              <a:t>frezler</a:t>
            </a:r>
            <a:r>
              <a:rPr lang="tr-TR" sz="2400" dirty="0" smtClean="0"/>
              <a:t> elmas </a:t>
            </a:r>
            <a:r>
              <a:rPr lang="tr-TR" sz="2400" dirty="0" err="1" smtClean="0"/>
              <a:t>frezlere</a:t>
            </a:r>
            <a:r>
              <a:rPr lang="tr-TR" sz="2400" dirty="0" smtClean="0"/>
              <a:t> göre daha pürüzlü yüzey oluştururlar ama polisajdan sonra yüzey özellikleri aynıdır. 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14356"/>
            <a:ext cx="7467600" cy="4525963"/>
          </a:xfrm>
        </p:spPr>
        <p:txBody>
          <a:bodyPr>
            <a:normAutofit/>
          </a:bodyPr>
          <a:lstStyle/>
          <a:p>
            <a:r>
              <a:rPr lang="tr-TR" sz="2400" dirty="0" err="1" smtClean="0"/>
              <a:t>Kompozitler</a:t>
            </a:r>
            <a:r>
              <a:rPr lang="tr-TR" sz="2400" dirty="0" smtClean="0"/>
              <a:t> için </a:t>
            </a:r>
            <a:r>
              <a:rPr lang="tr-TR" sz="2400" dirty="0" err="1" smtClean="0"/>
              <a:t>glaze</a:t>
            </a:r>
            <a:r>
              <a:rPr lang="tr-TR" sz="2400" dirty="0" smtClean="0"/>
              <a:t> ve kaplamalar da mevcuttur. Bunlar ufak doldurucu partiküller içeren </a:t>
            </a:r>
            <a:r>
              <a:rPr lang="tr-TR" sz="2400" dirty="0" err="1" smtClean="0"/>
              <a:t>rezinlerdir</a:t>
            </a:r>
            <a:r>
              <a:rPr lang="tr-TR" sz="2400" dirty="0" smtClean="0"/>
              <a:t>. Restorasyon yüzeyindeki ve mine </a:t>
            </a:r>
            <a:r>
              <a:rPr lang="tr-TR" sz="2400" dirty="0" err="1" smtClean="0"/>
              <a:t>marjinlerindeki</a:t>
            </a:r>
            <a:r>
              <a:rPr lang="tr-TR" sz="2400" dirty="0" smtClean="0"/>
              <a:t> ufak </a:t>
            </a:r>
            <a:r>
              <a:rPr lang="tr-TR" sz="2400" dirty="0" err="1" smtClean="0"/>
              <a:t>defektleri</a:t>
            </a:r>
            <a:r>
              <a:rPr lang="tr-TR" sz="2400" dirty="0" smtClean="0"/>
              <a:t> ve boşlukları doldurmak için üretilmişlerdir.</a:t>
            </a:r>
            <a:endParaRPr lang="tr-TR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786058"/>
            <a:ext cx="6589911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8" descr="logo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00050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ÖZEL UYGULAMALAR İÇİN KOMPOZİTLER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b="1" dirty="0" smtClean="0"/>
              <a:t>MİKROFİL KOMPOZİTLER</a:t>
            </a:r>
            <a:endParaRPr lang="tr-TR" sz="2400" dirty="0" smtClean="0"/>
          </a:p>
          <a:p>
            <a:r>
              <a:rPr lang="tr-TR" sz="2400" dirty="0" smtClean="0"/>
              <a:t>Bu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</a:t>
            </a:r>
            <a:r>
              <a:rPr lang="tr-TR" sz="2400" dirty="0" err="1" smtClean="0"/>
              <a:t>Class</a:t>
            </a:r>
            <a:r>
              <a:rPr lang="tr-TR" sz="2400" dirty="0" smtClean="0"/>
              <a:t> III ve </a:t>
            </a:r>
            <a:r>
              <a:rPr lang="tr-TR" sz="2400" dirty="0" err="1" smtClean="0"/>
              <a:t>Class</a:t>
            </a:r>
            <a:r>
              <a:rPr lang="tr-TR" sz="2400" dirty="0" smtClean="0"/>
              <a:t> V </a:t>
            </a:r>
            <a:r>
              <a:rPr lang="tr-TR" sz="2400" dirty="0" err="1" smtClean="0"/>
              <a:t>kaviteler</a:t>
            </a:r>
            <a:r>
              <a:rPr lang="tr-TR" sz="2400" dirty="0" smtClean="0"/>
              <a:t> gibi estetiğin önemli olduğu bölgelerde kullanılırlar. Bir ürün </a:t>
            </a:r>
            <a:r>
              <a:rPr lang="tr-TR" sz="2400" dirty="0" err="1" smtClean="0"/>
              <a:t>posterior</a:t>
            </a:r>
            <a:r>
              <a:rPr lang="tr-TR" sz="2400" dirty="0" smtClean="0"/>
              <a:t> restorasyonlarda başarıyla uygulanmaktadır. Işıkla aktive olan </a:t>
            </a:r>
            <a:r>
              <a:rPr lang="tr-TR" sz="2400" dirty="0" err="1" smtClean="0"/>
              <a:t>dimetakrilat</a:t>
            </a:r>
            <a:r>
              <a:rPr lang="tr-TR" sz="2400" dirty="0" smtClean="0"/>
              <a:t> </a:t>
            </a:r>
            <a:r>
              <a:rPr lang="tr-TR" sz="2400" dirty="0" err="1" smtClean="0"/>
              <a:t>rezinlerle</a:t>
            </a:r>
            <a:r>
              <a:rPr lang="tr-TR" sz="2400" dirty="0" smtClean="0"/>
              <a:t> beraber hacimce %32-50 dolduruculuğu olan 0.04μm koloidal silika dolduruculardan oluşur (Tablo 8-2).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Tablo 8-3’te tipik özellikleri vardır. </a:t>
            </a:r>
            <a:r>
              <a:rPr lang="tr-TR" sz="2400" dirty="0" err="1" smtClean="0"/>
              <a:t>Mikrohibrit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kompozitlere</a:t>
            </a:r>
            <a:r>
              <a:rPr lang="tr-TR" sz="2400" dirty="0" smtClean="0"/>
              <a:t> göre daha az doldurucu olduklarından daha fazla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büzülmesi, su </a:t>
            </a:r>
            <a:r>
              <a:rPr lang="tr-TR" sz="2400" dirty="0" err="1" smtClean="0"/>
              <a:t>absorbsiyonu</a:t>
            </a:r>
            <a:r>
              <a:rPr lang="tr-TR" sz="2400" dirty="0" smtClean="0"/>
              <a:t> ve termal genleşme görülür.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b="1" dirty="0" smtClean="0"/>
              <a:t>PACKABLE KOMPOZİTLER</a:t>
            </a:r>
            <a:endParaRPr lang="tr-TR" sz="2400" dirty="0" smtClean="0"/>
          </a:p>
          <a:p>
            <a:r>
              <a:rPr lang="tr-TR" sz="2400" dirty="0" smtClean="0"/>
              <a:t>‘</a:t>
            </a:r>
            <a:r>
              <a:rPr lang="tr-TR" sz="2400" dirty="0" err="1" smtClean="0"/>
              <a:t>Packable</a:t>
            </a:r>
            <a:r>
              <a:rPr lang="tr-TR" sz="2400" dirty="0" smtClean="0"/>
              <a:t>’ terimi yüksek </a:t>
            </a:r>
            <a:r>
              <a:rPr lang="tr-TR" sz="2400" dirty="0" err="1" smtClean="0"/>
              <a:t>vizkoziteye</a:t>
            </a:r>
            <a:r>
              <a:rPr lang="tr-TR" sz="2400" dirty="0" smtClean="0"/>
              <a:t> ve düşük yüzey yapışkanlığına sahip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pastaları için kullanılır. Amalgam gibi </a:t>
            </a:r>
            <a:r>
              <a:rPr lang="tr-TR" sz="2400" dirty="0" err="1" smtClean="0"/>
              <a:t>kondanse</a:t>
            </a:r>
            <a:r>
              <a:rPr lang="tr-TR" sz="2400" dirty="0" smtClean="0"/>
              <a:t> edilemezler ama düz yüzeyli aletlerin kullanımıyla baskı ve kuvvetle akmaları sağlanabilir. </a:t>
            </a:r>
            <a:r>
              <a:rPr lang="tr-TR" sz="2400" dirty="0" err="1" smtClean="0"/>
              <a:t>Class</a:t>
            </a:r>
            <a:r>
              <a:rPr lang="tr-TR" sz="2400" dirty="0" smtClean="0"/>
              <a:t> I ve </a:t>
            </a:r>
            <a:r>
              <a:rPr lang="tr-TR" sz="2400" dirty="0" err="1" smtClean="0"/>
              <a:t>Class</a:t>
            </a:r>
            <a:r>
              <a:rPr lang="tr-TR" sz="2400" dirty="0" smtClean="0"/>
              <a:t> II </a:t>
            </a:r>
            <a:r>
              <a:rPr lang="tr-TR" sz="2400" dirty="0" err="1" smtClean="0"/>
              <a:t>kavitelerde</a:t>
            </a:r>
            <a:r>
              <a:rPr lang="tr-TR" sz="2400" dirty="0" smtClean="0"/>
              <a:t> kullanılırlar (Tablo 8-1).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Işıkla aktive olan </a:t>
            </a:r>
            <a:r>
              <a:rPr lang="tr-TR" sz="2400" dirty="0" err="1" smtClean="0"/>
              <a:t>dimetakrilat</a:t>
            </a:r>
            <a:r>
              <a:rPr lang="tr-TR" sz="2400" dirty="0" smtClean="0"/>
              <a:t> </a:t>
            </a:r>
            <a:r>
              <a:rPr lang="tr-TR" sz="2400" dirty="0" err="1" smtClean="0"/>
              <a:t>rezinlerle</a:t>
            </a:r>
            <a:r>
              <a:rPr lang="tr-TR" sz="2400" dirty="0" smtClean="0"/>
              <a:t> beraber dolduruculardan (</a:t>
            </a:r>
            <a:r>
              <a:rPr lang="tr-TR" sz="2400" dirty="0" err="1" smtClean="0"/>
              <a:t>pöröz</a:t>
            </a:r>
            <a:r>
              <a:rPr lang="tr-TR" sz="2400" dirty="0" smtClean="0"/>
              <a:t> ve düzensiz) oluşur ve %66-70 dolduruculuğa sahiptir. </a:t>
            </a:r>
            <a:r>
              <a:rPr lang="tr-TR" sz="2400" dirty="0" err="1" smtClean="0"/>
              <a:t>Rezinin</a:t>
            </a:r>
            <a:r>
              <a:rPr lang="tr-TR" sz="2400" dirty="0" smtClean="0"/>
              <a:t> modifikasyonları ve doldurucu partiküller arasındaki etkileşim bu </a:t>
            </a:r>
            <a:r>
              <a:rPr lang="tr-TR" sz="2400" dirty="0" err="1" smtClean="0"/>
              <a:t>kompozitlerin</a:t>
            </a:r>
            <a:r>
              <a:rPr lang="tr-TR" sz="2400" dirty="0" smtClean="0"/>
              <a:t> </a:t>
            </a:r>
            <a:r>
              <a:rPr lang="tr-TR" sz="2400" dirty="0" err="1" smtClean="0"/>
              <a:t>packable</a:t>
            </a:r>
            <a:r>
              <a:rPr lang="tr-TR" sz="2400" dirty="0" smtClean="0"/>
              <a:t> olmasının sebebidir.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Tablo 8-3’te genel özellikleri belirtilmiştir. Önemli özellikleri ışığın derinlerde de etkili olması, düşük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büzülmesi, </a:t>
            </a:r>
            <a:r>
              <a:rPr lang="tr-TR" sz="2400" dirty="0" err="1" smtClean="0"/>
              <a:t>radyoopasite</a:t>
            </a:r>
            <a:r>
              <a:rPr lang="tr-TR" sz="2400" dirty="0" smtClean="0"/>
              <a:t>, düşük yıpranma oranıdır ( 3.5μm/yıl). Çoğu </a:t>
            </a:r>
            <a:r>
              <a:rPr lang="tr-TR" sz="2400" dirty="0" err="1" smtClean="0"/>
              <a:t>packable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birim doz olarak paketlenirler. Üreticiler tarafından toplu-doldurma tekniği önerilir ancak klinik etkileri tam olarak gösterilememiştir.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b="1" dirty="0" smtClean="0"/>
              <a:t>AKIŞKAN KOMPOZİTLER</a:t>
            </a:r>
            <a:endParaRPr lang="tr-TR" sz="2400" dirty="0" smtClean="0"/>
          </a:p>
          <a:p>
            <a:r>
              <a:rPr lang="tr-TR" sz="2400" dirty="0" smtClean="0"/>
              <a:t>Bu ışıkla sertleşen, düşük viskoziteli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</a:t>
            </a:r>
            <a:r>
              <a:rPr lang="tr-TR" sz="2400" dirty="0" err="1" smtClean="0"/>
              <a:t>servikal</a:t>
            </a:r>
            <a:r>
              <a:rPr lang="tr-TR" sz="2400" dirty="0" smtClean="0"/>
              <a:t> lezyonlarda, pediatrik restorasyonlarda ve diğer küçük ya da düşük stres gelen restorasyonlarda kullanılır (Tablo 8-1)</a:t>
            </a:r>
          </a:p>
          <a:p>
            <a:r>
              <a:rPr lang="tr-TR" sz="2400" dirty="0" err="1" smtClean="0"/>
              <a:t>Dimetakrilat</a:t>
            </a:r>
            <a:r>
              <a:rPr lang="tr-TR" sz="2400" dirty="0" smtClean="0"/>
              <a:t> ve partikül büyüklüğü 0.4-3.0 </a:t>
            </a:r>
            <a:r>
              <a:rPr lang="tr-TR" sz="2400" dirty="0" err="1" smtClean="0"/>
              <a:t>μm</a:t>
            </a:r>
            <a:r>
              <a:rPr lang="tr-TR" sz="2400" dirty="0" smtClean="0"/>
              <a:t> arasında değişen %42-53 dolduruculuğu olan inorganik dolduruculardan oluşur (Tablo 8-2)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Düşük elastik modüle sahip </a:t>
            </a:r>
            <a:r>
              <a:rPr lang="tr-TR" sz="2400" dirty="0" err="1" smtClean="0"/>
              <a:t>oldukalrında</a:t>
            </a:r>
            <a:r>
              <a:rPr lang="tr-TR" sz="2400" dirty="0" smtClean="0"/>
              <a:t> </a:t>
            </a:r>
            <a:r>
              <a:rPr lang="tr-TR" sz="2400" dirty="0" err="1" smtClean="0"/>
              <a:t>servikal</a:t>
            </a:r>
            <a:r>
              <a:rPr lang="tr-TR" sz="2400" dirty="0" smtClean="0"/>
              <a:t> </a:t>
            </a:r>
            <a:r>
              <a:rPr lang="tr-TR" sz="2400" dirty="0" err="1" smtClean="0"/>
              <a:t>abfraksiyon</a:t>
            </a:r>
            <a:r>
              <a:rPr lang="tr-TR" sz="2400" dirty="0" smtClean="0"/>
              <a:t> alanlarında kullanılabilirler. </a:t>
            </a:r>
            <a:r>
              <a:rPr lang="tr-TR" sz="2400" dirty="0" err="1" smtClean="0"/>
              <a:t>Mikrohibrit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kompozitlerle</a:t>
            </a:r>
            <a:r>
              <a:rPr lang="tr-TR" sz="2400" dirty="0" smtClean="0"/>
              <a:t> karşılaştırıldığında düşük doldurucu özelliklerinden dolayı yüksek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büzülmesine sahiptir ve düşük yıpranma direnci vardır. Viskoziteleri bu </a:t>
            </a:r>
            <a:r>
              <a:rPr lang="tr-TR" sz="2400" dirty="0" err="1" smtClean="0"/>
              <a:t>kompozitlerin</a:t>
            </a:r>
            <a:r>
              <a:rPr lang="tr-TR" sz="2400" dirty="0" smtClean="0"/>
              <a:t> kolay kullanım için şırıngadan uygulanmasına olanak vermektedir.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b="1" dirty="0" smtClean="0"/>
              <a:t>LABORATUAR KOMPOZİTLERİ</a:t>
            </a:r>
            <a:endParaRPr lang="tr-TR" sz="2400" dirty="0" smtClean="0"/>
          </a:p>
          <a:p>
            <a:r>
              <a:rPr lang="tr-TR" sz="2400" dirty="0" smtClean="0"/>
              <a:t>Metal </a:t>
            </a:r>
            <a:r>
              <a:rPr lang="tr-TR" sz="2400" dirty="0" err="1" smtClean="0"/>
              <a:t>kopinglere</a:t>
            </a:r>
            <a:r>
              <a:rPr lang="tr-TR" sz="2400" dirty="0" smtClean="0"/>
              <a:t> bağlanan kron, </a:t>
            </a:r>
            <a:r>
              <a:rPr lang="tr-TR" sz="2400" dirty="0" err="1" smtClean="0"/>
              <a:t>inley</a:t>
            </a:r>
            <a:r>
              <a:rPr lang="tr-TR" sz="2400" dirty="0" smtClean="0"/>
              <a:t> ve </a:t>
            </a:r>
            <a:r>
              <a:rPr lang="tr-TR" sz="2400" dirty="0" err="1" smtClean="0"/>
              <a:t>veneerler</a:t>
            </a:r>
            <a:r>
              <a:rPr lang="tr-TR" sz="2400" dirty="0" smtClean="0"/>
              <a:t> laboratuarda </a:t>
            </a:r>
            <a:r>
              <a:rPr lang="tr-TR" sz="2400" dirty="0" err="1" smtClean="0"/>
              <a:t>kompozitlerle</a:t>
            </a:r>
            <a:r>
              <a:rPr lang="tr-TR" sz="2400" dirty="0" smtClean="0"/>
              <a:t> yapılabilir (Tablo 8-1).</a:t>
            </a:r>
          </a:p>
          <a:p>
            <a:r>
              <a:rPr lang="tr-TR" sz="2400" dirty="0" smtClean="0"/>
              <a:t>Işığın farklı kombinasyonları, ısı, basınç ve vakumlama </a:t>
            </a:r>
            <a:r>
              <a:rPr lang="tr-TR" sz="2400" dirty="0" err="1" smtClean="0"/>
              <a:t>polimerizasyonun</a:t>
            </a:r>
            <a:r>
              <a:rPr lang="tr-TR" sz="2400" dirty="0" smtClean="0"/>
              <a:t> derecesini, yoğunluğu, mekanik özellikleri ve yıpranma dayancını arttırma için kullanılır.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Genel özellikleri Tablo 8-3’te belirtilmiştir.</a:t>
            </a:r>
          </a:p>
          <a:p>
            <a:r>
              <a:rPr lang="tr-TR" sz="2400" dirty="0" smtClean="0"/>
              <a:t>Sertliğin ve dayanıklılığın artması için </a:t>
            </a:r>
            <a:r>
              <a:rPr lang="tr-TR" sz="2400" dirty="0" err="1" smtClean="0"/>
              <a:t>laboratuvar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kompozitleri</a:t>
            </a:r>
            <a:r>
              <a:rPr lang="tr-TR" sz="2400" dirty="0" smtClean="0"/>
              <a:t> fiberle desteklenir. </a:t>
            </a:r>
            <a:r>
              <a:rPr lang="tr-TR" sz="2400" dirty="0" err="1" smtClean="0"/>
              <a:t>Rezin</a:t>
            </a:r>
            <a:r>
              <a:rPr lang="tr-TR" sz="2400" dirty="0" smtClean="0"/>
              <a:t> </a:t>
            </a:r>
            <a:r>
              <a:rPr lang="tr-TR" sz="2400" dirty="0" err="1" smtClean="0"/>
              <a:t>simanlarla</a:t>
            </a:r>
            <a:r>
              <a:rPr lang="tr-TR" sz="2400" dirty="0" smtClean="0"/>
              <a:t> </a:t>
            </a:r>
            <a:r>
              <a:rPr lang="tr-TR" sz="2400" dirty="0" err="1" smtClean="0"/>
              <a:t>bondlanır</a:t>
            </a:r>
            <a:r>
              <a:rPr lang="tr-TR" sz="2400" dirty="0" smtClean="0"/>
              <a:t>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b="1" dirty="0" smtClean="0"/>
              <a:t>KOMPOZİT KORLAR</a:t>
            </a:r>
            <a:endParaRPr lang="tr-TR" sz="2400" dirty="0" smtClean="0"/>
          </a:p>
          <a:p>
            <a:r>
              <a:rPr lang="tr-TR" sz="2400" dirty="0" err="1" smtClean="0"/>
              <a:t>Full</a:t>
            </a:r>
            <a:r>
              <a:rPr lang="tr-TR" sz="2400" dirty="0" smtClean="0"/>
              <a:t> restorasyon yapılabilecek kadar diş yapısı kalan fakat </a:t>
            </a:r>
            <a:r>
              <a:rPr lang="tr-TR" sz="2400" dirty="0" err="1" smtClean="0"/>
              <a:t>dentinde</a:t>
            </a:r>
            <a:r>
              <a:rPr lang="tr-TR" sz="2400" dirty="0" smtClean="0"/>
              <a:t> bazı bölgelerin olmadığı durumlarda, eksik yerler </a:t>
            </a:r>
            <a:r>
              <a:rPr lang="tr-TR" sz="2400" dirty="0" err="1" smtClean="0"/>
              <a:t>preparasyon</a:t>
            </a:r>
            <a:r>
              <a:rPr lang="tr-TR" sz="2400" dirty="0" smtClean="0"/>
              <a:t> ve ölçü öncesinde </a:t>
            </a:r>
            <a:r>
              <a:rPr lang="tr-TR" sz="2400" dirty="0" err="1" smtClean="0"/>
              <a:t>kompozitle</a:t>
            </a:r>
            <a:r>
              <a:rPr lang="tr-TR" sz="2400" dirty="0" smtClean="0"/>
              <a:t> restore edilebilir. 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Amalgam en sık kullanılan kor materyalidir ama </a:t>
            </a:r>
            <a:r>
              <a:rPr lang="tr-TR" sz="2400" dirty="0" err="1" smtClean="0"/>
              <a:t>kompozitin</a:t>
            </a:r>
            <a:r>
              <a:rPr lang="tr-TR" sz="2400" dirty="0" smtClean="0"/>
              <a:t> popülerliği giderek artmaktadır.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kor materyalleri </a:t>
            </a:r>
            <a:r>
              <a:rPr lang="tr-TR" sz="2400" dirty="0" err="1" smtClean="0"/>
              <a:t>two</a:t>
            </a:r>
            <a:r>
              <a:rPr lang="tr-TR" sz="2400" dirty="0" smtClean="0"/>
              <a:t>-</a:t>
            </a:r>
            <a:r>
              <a:rPr lang="tr-TR" sz="2400" dirty="0" err="1" smtClean="0"/>
              <a:t>paste</a:t>
            </a:r>
            <a:r>
              <a:rPr lang="tr-TR" sz="2400" dirty="0" smtClean="0"/>
              <a:t> şeklinde ve self-</a:t>
            </a:r>
            <a:r>
              <a:rPr lang="tr-TR" sz="2400" dirty="0" err="1" smtClean="0"/>
              <a:t>curedurlar</a:t>
            </a:r>
            <a:r>
              <a:rPr lang="tr-TR" sz="2400" dirty="0" smtClean="0"/>
              <a:t>. </a:t>
            </a:r>
            <a:r>
              <a:rPr lang="tr-TR" sz="2400" dirty="0" err="1" smtClean="0"/>
              <a:t>Light</a:t>
            </a:r>
            <a:r>
              <a:rPr lang="tr-TR" sz="2400" dirty="0" smtClean="0"/>
              <a:t>-</a:t>
            </a:r>
            <a:r>
              <a:rPr lang="tr-TR" sz="2400" dirty="0" err="1" smtClean="0"/>
              <a:t>cure</a:t>
            </a:r>
            <a:r>
              <a:rPr lang="tr-TR" sz="2400" dirty="0" smtClean="0"/>
              <a:t> ve </a:t>
            </a:r>
            <a:r>
              <a:rPr lang="tr-TR" sz="2400" dirty="0" err="1" smtClean="0"/>
              <a:t>dual</a:t>
            </a:r>
            <a:r>
              <a:rPr lang="tr-TR" sz="2400" dirty="0" smtClean="0"/>
              <a:t>-</a:t>
            </a:r>
            <a:r>
              <a:rPr lang="tr-TR" sz="2400" dirty="0" err="1" smtClean="0"/>
              <a:t>cure</a:t>
            </a:r>
            <a:r>
              <a:rPr lang="tr-TR" sz="2400" dirty="0" smtClean="0"/>
              <a:t> </a:t>
            </a:r>
            <a:r>
              <a:rPr lang="tr-TR" sz="2400" dirty="0" err="1" smtClean="0"/>
              <a:t>ları</a:t>
            </a:r>
            <a:r>
              <a:rPr lang="tr-TR" sz="2400" dirty="0" smtClean="0"/>
              <a:t> da bulunur.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Kompozit</a:t>
            </a:r>
            <a:r>
              <a:rPr lang="tr-TR" sz="2400" dirty="0" smtClean="0"/>
              <a:t> korlar diş yapısıyla uyumlu olması amacıyla açık renklerde (beyaz,mavi,</a:t>
            </a:r>
            <a:r>
              <a:rPr lang="tr-TR" sz="2400" dirty="0" err="1" smtClean="0"/>
              <a:t>opak</a:t>
            </a:r>
            <a:r>
              <a:rPr lang="tr-TR" sz="2400" dirty="0" smtClean="0"/>
              <a:t>) üretilir. genel özelliklerinden Tablo 8-3’te bahsedilmektedir.</a:t>
            </a:r>
          </a:p>
          <a:p>
            <a:r>
              <a:rPr lang="tr-TR" sz="2400" dirty="0" smtClean="0"/>
              <a:t>Amalgamla karşılaştırıldığında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korların bazı avantajları vardır. </a:t>
            </a:r>
            <a:r>
              <a:rPr lang="tr-TR" sz="2400" dirty="0" err="1" smtClean="0"/>
              <a:t>Dentine</a:t>
            </a:r>
            <a:r>
              <a:rPr lang="tr-TR" sz="2400" dirty="0" smtClean="0"/>
              <a:t> bağlanabilirler, bitirme işlemi hemen yapılabilir, şekil vermek kolaydır ve seramik restorasyonların altında daha doğal durur.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mb dir="vert"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Kompozit</a:t>
            </a:r>
            <a:r>
              <a:rPr lang="tr-TR" sz="2400" dirty="0" smtClean="0"/>
              <a:t> korlar kalan mine </a:t>
            </a:r>
            <a:r>
              <a:rPr lang="tr-TR" sz="2400" dirty="0" err="1" smtClean="0"/>
              <a:t>dentin</a:t>
            </a:r>
            <a:r>
              <a:rPr lang="tr-TR" sz="2400" dirty="0" smtClean="0"/>
              <a:t> yapısına </a:t>
            </a:r>
            <a:r>
              <a:rPr lang="tr-TR" sz="2400" dirty="0" err="1" smtClean="0"/>
              <a:t>bonding</a:t>
            </a:r>
            <a:r>
              <a:rPr lang="tr-TR" sz="2400" dirty="0" smtClean="0"/>
              <a:t> ajanı ile bağlanabilirler. Üretici firmaların önerdiği </a:t>
            </a:r>
            <a:r>
              <a:rPr lang="tr-TR" sz="2400" dirty="0" err="1" smtClean="0"/>
              <a:t>bonding</a:t>
            </a:r>
            <a:r>
              <a:rPr lang="tr-TR" sz="2400" dirty="0" smtClean="0"/>
              <a:t> ajanlar kullanılmalıdır çünkü bazı self-</a:t>
            </a:r>
            <a:r>
              <a:rPr lang="tr-TR" sz="2400" dirty="0" err="1" smtClean="0"/>
              <a:t>cure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bazı </a:t>
            </a:r>
            <a:r>
              <a:rPr lang="tr-TR" sz="2400" dirty="0" err="1" smtClean="0"/>
              <a:t>light</a:t>
            </a:r>
            <a:r>
              <a:rPr lang="tr-TR" sz="2400" dirty="0" smtClean="0"/>
              <a:t>-</a:t>
            </a:r>
            <a:r>
              <a:rPr lang="tr-TR" sz="2400" dirty="0" err="1" smtClean="0"/>
              <a:t>cure</a:t>
            </a:r>
            <a:r>
              <a:rPr lang="tr-TR" sz="2400" dirty="0" smtClean="0"/>
              <a:t> </a:t>
            </a:r>
            <a:r>
              <a:rPr lang="tr-TR" sz="2400" dirty="0" err="1" smtClean="0"/>
              <a:t>bonding</a:t>
            </a:r>
            <a:r>
              <a:rPr lang="tr-TR" sz="2400" dirty="0" smtClean="0"/>
              <a:t> ajanlarıyla uyumlu olmayabilir. 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Final restorasyonun </a:t>
            </a:r>
            <a:r>
              <a:rPr lang="tr-TR" sz="2400" dirty="0" err="1" smtClean="0"/>
              <a:t>retansiyonu</a:t>
            </a:r>
            <a:r>
              <a:rPr lang="tr-TR" sz="2400" dirty="0" smtClean="0"/>
              <a:t> sadece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yapısına bağlı değildir çünkü sadece kalan </a:t>
            </a:r>
            <a:r>
              <a:rPr lang="tr-TR" sz="2400" dirty="0" err="1" smtClean="0"/>
              <a:t>dentin</a:t>
            </a:r>
            <a:r>
              <a:rPr lang="tr-TR" sz="2400" dirty="0" smtClean="0"/>
              <a:t>  yapısına yapışmış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rotasyonlara karşı koymak için yeterli değildir.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b="1" dirty="0" smtClean="0"/>
              <a:t>GEÇİCİ KOMPOZİTLER</a:t>
            </a:r>
            <a:endParaRPr lang="tr-TR" sz="2400" dirty="0" smtClean="0"/>
          </a:p>
          <a:p>
            <a:r>
              <a:rPr lang="tr-TR" sz="2400" dirty="0" smtClean="0"/>
              <a:t>Geçici restorasyonlar </a:t>
            </a:r>
            <a:r>
              <a:rPr lang="tr-TR" sz="2400" dirty="0" err="1" smtClean="0"/>
              <a:t>prepare</a:t>
            </a:r>
            <a:r>
              <a:rPr lang="tr-TR" sz="2400" dirty="0" smtClean="0"/>
              <a:t> edilen dişin pozisyonunu korumak, </a:t>
            </a:r>
            <a:r>
              <a:rPr lang="tr-TR" sz="2400" dirty="0" err="1" smtClean="0"/>
              <a:t>preparasyonu</a:t>
            </a:r>
            <a:r>
              <a:rPr lang="tr-TR" sz="2400" dirty="0" smtClean="0"/>
              <a:t> izole etmek ve </a:t>
            </a:r>
            <a:r>
              <a:rPr lang="tr-TR" sz="2400" dirty="0" err="1" smtClean="0"/>
              <a:t>marjinleri</a:t>
            </a:r>
            <a:r>
              <a:rPr lang="tr-TR" sz="2400" dirty="0" smtClean="0"/>
              <a:t> korumak, </a:t>
            </a:r>
            <a:r>
              <a:rPr lang="tr-TR" sz="2400" dirty="0" err="1" smtClean="0"/>
              <a:t>vertikal</a:t>
            </a:r>
            <a:r>
              <a:rPr lang="tr-TR" sz="2400" dirty="0" smtClean="0"/>
              <a:t> boyutu sağlamak, </a:t>
            </a:r>
            <a:r>
              <a:rPr lang="tr-TR" sz="2400" dirty="0" err="1" smtClean="0"/>
              <a:t>diagnoz</a:t>
            </a:r>
            <a:r>
              <a:rPr lang="tr-TR" sz="2400" dirty="0" smtClean="0"/>
              <a:t> ve tedavi planına yardımcı olmak ve estetiği sağlamakta kullanılır.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Geçici </a:t>
            </a:r>
            <a:r>
              <a:rPr lang="tr-TR" sz="2400" dirty="0" err="1" smtClean="0"/>
              <a:t>inleyler</a:t>
            </a:r>
            <a:r>
              <a:rPr lang="tr-TR" sz="2400" dirty="0" smtClean="0"/>
              <a:t>, kronlar ve sabit protezler genellikle akrilik </a:t>
            </a:r>
            <a:r>
              <a:rPr lang="tr-TR" sz="2400" dirty="0" err="1" smtClean="0"/>
              <a:t>rezin</a:t>
            </a:r>
            <a:r>
              <a:rPr lang="tr-TR" sz="2400" dirty="0" smtClean="0"/>
              <a:t> ve </a:t>
            </a:r>
            <a:r>
              <a:rPr lang="tr-TR" sz="2400" dirty="0" err="1" smtClean="0"/>
              <a:t>kompozitlerden</a:t>
            </a:r>
            <a:r>
              <a:rPr lang="tr-TR" sz="2400" dirty="0" smtClean="0"/>
              <a:t> yapılırlar. </a:t>
            </a:r>
            <a:r>
              <a:rPr lang="tr-TR" sz="2400" dirty="0" err="1" smtClean="0"/>
              <a:t>Kompozitlerden</a:t>
            </a:r>
            <a:r>
              <a:rPr lang="tr-TR" sz="2400" dirty="0" smtClean="0"/>
              <a:t> yapılan geçici restorasyonlar akrilik </a:t>
            </a:r>
            <a:r>
              <a:rPr lang="tr-TR" sz="2400" dirty="0" err="1" smtClean="0"/>
              <a:t>rezinlerden</a:t>
            </a:r>
            <a:r>
              <a:rPr lang="tr-TR" sz="2400" dirty="0" smtClean="0"/>
              <a:t> yapılanlara göre daha sert, katı olur ve renk çeşitliliği vardır. Tablo 8-5 de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ve akrilik geçici materyallerin özellikleri karşılaştırılmıştır.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b="1" dirty="0" smtClean="0"/>
              <a:t>KOMPOMERLER</a:t>
            </a:r>
            <a:endParaRPr lang="tr-TR" sz="2400" dirty="0" smtClean="0"/>
          </a:p>
          <a:p>
            <a:r>
              <a:rPr lang="tr-TR" sz="2400" dirty="0" err="1" smtClean="0"/>
              <a:t>Kompomerler</a:t>
            </a:r>
            <a:r>
              <a:rPr lang="tr-TR" sz="2400" dirty="0" smtClean="0"/>
              <a:t> poliasit </a:t>
            </a:r>
            <a:r>
              <a:rPr lang="tr-TR" sz="2400" dirty="0" err="1" smtClean="0"/>
              <a:t>modifiye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kompozitlerdir</a:t>
            </a:r>
            <a:r>
              <a:rPr lang="tr-TR" sz="2400" dirty="0" smtClean="0"/>
              <a:t> ve yetişkinlerde üretici firmalar tarafından </a:t>
            </a:r>
            <a:r>
              <a:rPr lang="tr-TR" sz="2400" dirty="0" err="1" smtClean="0"/>
              <a:t>Class</a:t>
            </a:r>
            <a:r>
              <a:rPr lang="tr-TR" sz="2400" dirty="0" smtClean="0"/>
              <a:t> I ve </a:t>
            </a:r>
            <a:r>
              <a:rPr lang="tr-TR" sz="2400" dirty="0" err="1" smtClean="0"/>
              <a:t>Class</a:t>
            </a:r>
            <a:r>
              <a:rPr lang="tr-TR" sz="2400" dirty="0" smtClean="0"/>
              <a:t> II </a:t>
            </a:r>
            <a:r>
              <a:rPr lang="tr-TR" sz="2400" dirty="0" err="1" smtClean="0"/>
              <a:t>kavitelerde</a:t>
            </a:r>
            <a:r>
              <a:rPr lang="tr-TR" sz="2400" dirty="0" smtClean="0"/>
              <a:t> kullanılması önerilse de az stres alan bölgelerde kullanılabilir (Tablo 8-1). Orta derecede çürük gelişimi olan bölgelerde kullanılması tavsiye edilir.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blinds dir="vert"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b="1" dirty="0" smtClean="0"/>
              <a:t>İÇERİĞİ VE SERTLEŞME REAKSİYONU</a:t>
            </a:r>
            <a:endParaRPr lang="tr-TR" sz="2400" dirty="0" smtClean="0"/>
          </a:p>
          <a:p>
            <a:r>
              <a:rPr lang="tr-TR" sz="2400" dirty="0" err="1" smtClean="0"/>
              <a:t>Kompomerler</a:t>
            </a:r>
            <a:r>
              <a:rPr lang="tr-TR" sz="2400" dirty="0" smtClean="0"/>
              <a:t> su, flor salan silikat camlar ve poliasit </a:t>
            </a:r>
            <a:r>
              <a:rPr lang="tr-TR" sz="2400" dirty="0" err="1" smtClean="0"/>
              <a:t>modifiye</a:t>
            </a:r>
            <a:r>
              <a:rPr lang="tr-TR" sz="2400" dirty="0" smtClean="0"/>
              <a:t> </a:t>
            </a:r>
            <a:r>
              <a:rPr lang="tr-TR" sz="2400" dirty="0" err="1" smtClean="0"/>
              <a:t>monomerlerden</a:t>
            </a:r>
            <a:r>
              <a:rPr lang="tr-TR" sz="2400" dirty="0" smtClean="0"/>
              <a:t> oluşur. Bazı </a:t>
            </a:r>
            <a:r>
              <a:rPr lang="tr-TR" sz="2400" dirty="0" err="1" smtClean="0"/>
              <a:t>kompomerler</a:t>
            </a:r>
            <a:r>
              <a:rPr lang="tr-TR" sz="2400" dirty="0" smtClean="0"/>
              <a:t> flor </a:t>
            </a:r>
            <a:r>
              <a:rPr lang="tr-TR" sz="2400" dirty="0" err="1" smtClean="0"/>
              <a:t>salınımını</a:t>
            </a:r>
            <a:r>
              <a:rPr lang="tr-TR" sz="2400" dirty="0" smtClean="0"/>
              <a:t> arttırmak için </a:t>
            </a:r>
            <a:r>
              <a:rPr lang="tr-TR" sz="2400" dirty="0" err="1" smtClean="0"/>
              <a:t>monomerlerle</a:t>
            </a:r>
            <a:r>
              <a:rPr lang="tr-TR" sz="2400" dirty="0" smtClean="0"/>
              <a:t> </a:t>
            </a:r>
            <a:r>
              <a:rPr lang="tr-TR" sz="2400" dirty="0" err="1" smtClean="0"/>
              <a:t>modifiye</a:t>
            </a:r>
            <a:r>
              <a:rPr lang="tr-TR" sz="2400" dirty="0" smtClean="0"/>
              <a:t> edilir. Doldurucu partikülleri hacimce %42-67 arasında değişir ve büyüklükleri 0.8-50μm arasındadır. Tek dozlar halinde </a:t>
            </a:r>
            <a:r>
              <a:rPr lang="tr-TR" sz="2400" dirty="0" err="1" smtClean="0"/>
              <a:t>kompüller</a:t>
            </a:r>
            <a:r>
              <a:rPr lang="tr-TR" sz="2400" dirty="0" smtClean="0"/>
              <a:t> ve şırıngalar halinde paketlenmiştir. 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Öncelikli olarak ışıkla </a:t>
            </a:r>
            <a:r>
              <a:rPr lang="tr-TR" sz="2400" dirty="0" err="1" smtClean="0"/>
              <a:t>polimerizasyon</a:t>
            </a:r>
            <a:r>
              <a:rPr lang="tr-TR" sz="2400" dirty="0" smtClean="0"/>
              <a:t> başlar ancak </a:t>
            </a:r>
            <a:r>
              <a:rPr lang="tr-TR" sz="2400" dirty="0" err="1" smtClean="0"/>
              <a:t>kompomer</a:t>
            </a:r>
            <a:r>
              <a:rPr lang="tr-TR" sz="2400" dirty="0" smtClean="0"/>
              <a:t> yerleştirildikten sonra nemle ya da </a:t>
            </a:r>
            <a:r>
              <a:rPr lang="tr-TR" sz="2400" dirty="0" err="1" smtClean="0"/>
              <a:t>tükrükle</a:t>
            </a:r>
            <a:r>
              <a:rPr lang="tr-TR" sz="2400" dirty="0" smtClean="0"/>
              <a:t> temas ettiğinde oluşan su </a:t>
            </a:r>
            <a:r>
              <a:rPr lang="tr-TR" sz="2400" dirty="0" err="1" smtClean="0"/>
              <a:t>absorbsiyonu</a:t>
            </a:r>
            <a:r>
              <a:rPr lang="tr-TR" sz="2400" dirty="0" smtClean="0"/>
              <a:t> sonucu asit-baz reaksiyonu da gelişir. Su alınımı ayrıca flor </a:t>
            </a:r>
            <a:r>
              <a:rPr lang="tr-TR" sz="2400" dirty="0" err="1" smtClean="0"/>
              <a:t>salınımı</a:t>
            </a:r>
            <a:r>
              <a:rPr lang="tr-TR" sz="2400" dirty="0" smtClean="0"/>
              <a:t> için de önemlidir.</a:t>
            </a:r>
          </a:p>
          <a:p>
            <a:r>
              <a:rPr lang="tr-TR" sz="2400" dirty="0" smtClean="0"/>
              <a:t> Genel özellikleri Tablo 8-3’tedir.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Kompomerler</a:t>
            </a:r>
            <a:r>
              <a:rPr lang="tr-TR" sz="2400" dirty="0" smtClean="0"/>
              <a:t> cam ve </a:t>
            </a:r>
            <a:r>
              <a:rPr lang="tr-TR" sz="2400" dirty="0" err="1" smtClean="0"/>
              <a:t>hibrit</a:t>
            </a:r>
            <a:r>
              <a:rPr lang="tr-TR" sz="2400" dirty="0" smtClean="0"/>
              <a:t> </a:t>
            </a:r>
            <a:r>
              <a:rPr lang="tr-TR" sz="2400" dirty="0" err="1" smtClean="0"/>
              <a:t>iyonomerlerin</a:t>
            </a:r>
            <a:r>
              <a:rPr lang="tr-TR" sz="2400" dirty="0" smtClean="0"/>
              <a:t> mekanizmalarına benzer olarak flor salarlar. </a:t>
            </a:r>
            <a:r>
              <a:rPr lang="tr-TR" sz="2400" dirty="0" err="1" smtClean="0"/>
              <a:t>Kompomer</a:t>
            </a:r>
            <a:r>
              <a:rPr lang="tr-TR" sz="2400" dirty="0" smtClean="0"/>
              <a:t> içinde az miktarda cam </a:t>
            </a:r>
            <a:r>
              <a:rPr lang="tr-TR" sz="2400" dirty="0" err="1" smtClean="0"/>
              <a:t>iyonomer</a:t>
            </a:r>
            <a:r>
              <a:rPr lang="tr-TR" sz="2400" dirty="0" smtClean="0"/>
              <a:t> bulunmasından dolayı flor </a:t>
            </a:r>
            <a:r>
              <a:rPr lang="tr-TR" sz="2400" dirty="0" err="1" smtClean="0"/>
              <a:t>salınımı</a:t>
            </a:r>
            <a:r>
              <a:rPr lang="tr-TR" sz="2400" dirty="0" smtClean="0"/>
              <a:t> cam </a:t>
            </a:r>
            <a:r>
              <a:rPr lang="tr-TR" sz="2400" dirty="0" err="1" smtClean="0"/>
              <a:t>iyonomer</a:t>
            </a:r>
            <a:r>
              <a:rPr lang="tr-TR" sz="2400" dirty="0" smtClean="0"/>
              <a:t> ve </a:t>
            </a:r>
            <a:r>
              <a:rPr lang="tr-TR" sz="2400" dirty="0" err="1" smtClean="0"/>
              <a:t>hibrit</a:t>
            </a:r>
            <a:r>
              <a:rPr lang="tr-TR" sz="2400" dirty="0" smtClean="0"/>
              <a:t> </a:t>
            </a:r>
            <a:r>
              <a:rPr lang="tr-TR" sz="2400" dirty="0" err="1" smtClean="0"/>
              <a:t>iyonomerlere</a:t>
            </a:r>
            <a:r>
              <a:rPr lang="tr-TR" sz="2400" dirty="0" smtClean="0"/>
              <a:t> göre azdır. Ayrıca flor tedavisi işe </a:t>
            </a:r>
            <a:r>
              <a:rPr lang="tr-TR" sz="2400" dirty="0" err="1" smtClean="0"/>
              <a:t>sarj</a:t>
            </a:r>
            <a:r>
              <a:rPr lang="tr-TR" sz="2400" dirty="0" smtClean="0"/>
              <a:t> olmazlar.</a:t>
            </a:r>
          </a:p>
          <a:p>
            <a:r>
              <a:rPr lang="tr-TR" sz="2400" dirty="0" err="1" smtClean="0"/>
              <a:t>Manipulasyon</a:t>
            </a:r>
            <a:r>
              <a:rPr lang="tr-TR" sz="2400" dirty="0" smtClean="0"/>
              <a:t>: Tek doz </a:t>
            </a:r>
            <a:r>
              <a:rPr lang="tr-TR" sz="2400" dirty="0" err="1" smtClean="0"/>
              <a:t>kompüller</a:t>
            </a:r>
            <a:r>
              <a:rPr lang="tr-TR" sz="2400" dirty="0" smtClean="0"/>
              <a:t> halinde paketlenmiştir. Diş yapısına bağlanmak için </a:t>
            </a:r>
            <a:r>
              <a:rPr lang="tr-TR" sz="2400" dirty="0" err="1" smtClean="0"/>
              <a:t>bonding</a:t>
            </a:r>
            <a:r>
              <a:rPr lang="tr-TR" sz="2400" dirty="0" smtClean="0"/>
              <a:t> ajana ihtiyaç duyarlar.</a:t>
            </a:r>
          </a:p>
          <a:p>
            <a:endParaRPr lang="tr-TR" sz="2400" dirty="0" smtClean="0"/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76300" y="714364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IŞIK CİHAZLARI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Diş hekimliğinde </a:t>
            </a:r>
            <a:r>
              <a:rPr lang="tr-TR" sz="2400" dirty="0" err="1" smtClean="0"/>
              <a:t>fotoaktif</a:t>
            </a:r>
            <a:r>
              <a:rPr lang="tr-TR" sz="2400" dirty="0" smtClean="0"/>
              <a:t>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için en çok kullanılan ışık kaynakları </a:t>
            </a:r>
            <a:r>
              <a:rPr lang="tr-TR" sz="2400" dirty="0" err="1" smtClean="0"/>
              <a:t>kuartz</a:t>
            </a:r>
            <a:r>
              <a:rPr lang="tr-TR" sz="2400" dirty="0" smtClean="0"/>
              <a:t>-tungsten-halojen ve mavi LED (</a:t>
            </a:r>
            <a:r>
              <a:rPr lang="tr-TR" sz="2400" dirty="0" err="1" smtClean="0"/>
              <a:t>light</a:t>
            </a:r>
            <a:r>
              <a:rPr lang="tr-TR" sz="2400" dirty="0" smtClean="0"/>
              <a:t>-</a:t>
            </a:r>
            <a:r>
              <a:rPr lang="tr-TR" sz="2400" dirty="0" err="1" smtClean="0"/>
              <a:t>emitting</a:t>
            </a:r>
            <a:r>
              <a:rPr lang="tr-TR" sz="2400" dirty="0" smtClean="0"/>
              <a:t> </a:t>
            </a:r>
            <a:r>
              <a:rPr lang="tr-TR" sz="2400" dirty="0" err="1" smtClean="0"/>
              <a:t>diode</a:t>
            </a:r>
            <a:r>
              <a:rPr lang="tr-TR" sz="2400" dirty="0" smtClean="0"/>
              <a:t>) </a:t>
            </a:r>
            <a:r>
              <a:rPr lang="tr-TR" sz="2400" dirty="0" err="1" smtClean="0"/>
              <a:t>lerdir</a:t>
            </a:r>
            <a:r>
              <a:rPr lang="tr-TR" sz="2400" dirty="0" smtClean="0"/>
              <a:t>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71488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KUARTZ-TUNGSTEN-HALOJEN IŞIK CİHAZLARI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Tepe dalga boyutu 450-490μm arasında değişir. Genel olarak parlaklığı 400-800 </a:t>
            </a:r>
            <a:r>
              <a:rPr lang="tr-TR" sz="2400" dirty="0" err="1" smtClean="0"/>
              <a:t>mW</a:t>
            </a:r>
            <a:r>
              <a:rPr lang="tr-TR" sz="2400" dirty="0" smtClean="0"/>
              <a:t>/cm</a:t>
            </a:r>
            <a:r>
              <a:rPr lang="tr-TR" sz="2400" baseline="30000" dirty="0" smtClean="0"/>
              <a:t>2</a:t>
            </a:r>
            <a:r>
              <a:rPr lang="tr-TR" sz="2400" dirty="0" smtClean="0"/>
              <a:t> arasında değişir ancak yüksek yoğunlukta QTH </a:t>
            </a:r>
            <a:r>
              <a:rPr lang="tr-TR" sz="2400" dirty="0" err="1" smtClean="0"/>
              <a:t>lar</a:t>
            </a:r>
            <a:r>
              <a:rPr lang="tr-TR" sz="2400" dirty="0" smtClean="0"/>
              <a:t> da vardır. Bazıları iki ya da üç farklı yoğunluğa ayarlanabilir ya da giderek artan parlaklığa getirilebilir. 2 mm kalınlığındaki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başlangıç </a:t>
            </a:r>
            <a:r>
              <a:rPr lang="tr-TR" sz="2400" dirty="0" err="1" smtClean="0"/>
              <a:t>polimerizasyonu</a:t>
            </a:r>
            <a:r>
              <a:rPr lang="tr-TR" sz="2400" dirty="0" smtClean="0"/>
              <a:t> için8J/cm</a:t>
            </a:r>
            <a:r>
              <a:rPr lang="tr-TR" sz="2400" baseline="30000" dirty="0" smtClean="0"/>
              <a:t>2</a:t>
            </a:r>
            <a:r>
              <a:rPr lang="tr-TR" sz="2400" dirty="0" smtClean="0"/>
              <a:t>’lik enerjiye ihtiyaç duyar. (400 </a:t>
            </a:r>
            <a:r>
              <a:rPr lang="tr-TR" sz="2400" dirty="0" err="1" smtClean="0"/>
              <a:t>mW</a:t>
            </a:r>
            <a:r>
              <a:rPr lang="tr-TR" sz="2400" dirty="0" smtClean="0"/>
              <a:t>/cm</a:t>
            </a:r>
            <a:r>
              <a:rPr lang="tr-TR" sz="2400" baseline="30000" dirty="0" smtClean="0"/>
              <a:t>2</a:t>
            </a:r>
            <a:r>
              <a:rPr lang="tr-TR" sz="2400" dirty="0" smtClean="0"/>
              <a:t> X 20s = 8000 </a:t>
            </a:r>
            <a:r>
              <a:rPr lang="tr-TR" sz="2400" dirty="0" err="1" smtClean="0"/>
              <a:t>mWs</a:t>
            </a:r>
            <a:r>
              <a:rPr lang="tr-TR" sz="2400" dirty="0" smtClean="0"/>
              <a:t>/cm</a:t>
            </a:r>
            <a:r>
              <a:rPr lang="tr-TR" sz="2400" baseline="30000" dirty="0" smtClean="0"/>
              <a:t>2</a:t>
            </a:r>
            <a:r>
              <a:rPr lang="tr-TR" sz="2400" dirty="0" smtClean="0"/>
              <a:t>)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QTH ışık kaynağı geniş spektrumlu ampul (75W), çeşitli filtreler, bir reflektör, bir fan, güç kaynağı ve ışık rehberinden oluşur. Bir UV filtresi UV ışınlarının </a:t>
            </a:r>
            <a:r>
              <a:rPr lang="tr-TR" sz="2400" dirty="0" err="1" smtClean="0"/>
              <a:t>geçisini</a:t>
            </a:r>
            <a:r>
              <a:rPr lang="tr-TR" sz="2400" dirty="0" smtClean="0"/>
              <a:t> engeller. </a:t>
            </a:r>
            <a:r>
              <a:rPr lang="tr-TR" sz="2400" dirty="0" err="1" smtClean="0"/>
              <a:t>Dikroik</a:t>
            </a:r>
            <a:r>
              <a:rPr lang="tr-TR" sz="2400" dirty="0" smtClean="0"/>
              <a:t> bir reflektör ışık rehberinin sonuna doğru ışığı odaklar. 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Reflektör ayrıca kızılötesi ışınları cihazın arka tarafına doğru ısı olarak iletir. 75W’lık </a:t>
            </a:r>
            <a:r>
              <a:rPr lang="tr-TR" sz="2400" dirty="0" err="1" smtClean="0"/>
              <a:t>ampülden</a:t>
            </a:r>
            <a:r>
              <a:rPr lang="tr-TR" sz="2400" dirty="0" smtClean="0"/>
              <a:t> dolayı oluşan ısıyı yüzünden cihazı ve lambayı soğutmak için bir fan gereklidir.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Voltajdaki %6’lık düşüş cihazın etkisini %25 azaltır ama bu cihazların sadece %10’unda voltaj düzenleyici vardır. Genellikle kullanıma bağlı olarak lambaların </a:t>
            </a:r>
            <a:r>
              <a:rPr lang="tr-TR" sz="2400" dirty="0" err="1" smtClean="0"/>
              <a:t>outputları</a:t>
            </a:r>
            <a:r>
              <a:rPr lang="tr-TR" sz="2400" dirty="0" smtClean="0"/>
              <a:t> giderek azalır ve ışığın dağılımı her yerde aynı olmaz. Merkezde daha yoğun olur. 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Daha derin ışınlama için yoğunluk önemli olmasına rağmen bazı ürünlerde üç farklı yoğunluk derine etki etmede sadece %15 fark oluşturmuştur. Lambaların ömrü 50-75 saat arasında değişir.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Komşu yumuşak dokularda çok az radyasyon etkisi olmasına rağmen gözde oluşabilecek </a:t>
            </a:r>
            <a:r>
              <a:rPr lang="tr-TR" sz="2400" dirty="0" err="1" smtClean="0"/>
              <a:t>retinal</a:t>
            </a:r>
            <a:r>
              <a:rPr lang="tr-TR" sz="2400" dirty="0" smtClean="0"/>
              <a:t> hasara karşı uyarılar dikkate alınmalıdır. Işığın aşırı yoğunluğundan dolayı doktor direk olarak ışığa ya da dişten yansıyan ışığa bakmamalıdır. 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Çeşitli sayıdaki cihazlar filtre içeren ürünler pazarlarlar ve böylece doktor direk olarak ışınlama işlemine bakabilir. Bu turuncu renkli filtreler gözlük şeklinde olabildiği gibi cihazının ucuna yerleştirilecek şekilde de dizayn edilir.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Bazı lambalar </a:t>
            </a:r>
            <a:r>
              <a:rPr lang="tr-TR" sz="2400" dirty="0" err="1" smtClean="0"/>
              <a:t>pulpal</a:t>
            </a:r>
            <a:r>
              <a:rPr lang="tr-TR" sz="2400" dirty="0" smtClean="0"/>
              <a:t> </a:t>
            </a:r>
            <a:r>
              <a:rPr lang="tr-TR" sz="2400" dirty="0" err="1" smtClean="0"/>
              <a:t>irritasyona</a:t>
            </a:r>
            <a:r>
              <a:rPr lang="tr-TR" sz="2400" dirty="0" smtClean="0"/>
              <a:t> neden olacak kadar ısı açığa çıkarırlar. Bir kişi parmağını cihazın 2-3 mm uzağında 20 sn kadar tutamıyorsa çok fazla ısı açığa çıkıyor demektir. QTH </a:t>
            </a:r>
            <a:r>
              <a:rPr lang="tr-TR" sz="2400" dirty="0" err="1" smtClean="0"/>
              <a:t>ların</a:t>
            </a:r>
            <a:r>
              <a:rPr lang="tr-TR" sz="2400" dirty="0" smtClean="0"/>
              <a:t> bakımı düzenli olarak yapılmalıdır.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71488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PLAZMA ARK IŞIK CİHAZLARI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PAC’lar</a:t>
            </a:r>
            <a:r>
              <a:rPr lang="tr-TR" sz="2400" dirty="0" smtClean="0"/>
              <a:t> yüksek yoğunluklu ışınlama cihazlarıdır. Işık plazmadan elde edilir ve basınç altında iki tungsten elektrotta şekillendirilir. Kızılötesi ve UV ışınlarını azaltmak için filtre ile çıkış azaltılır. Enerji 380-500 </a:t>
            </a:r>
            <a:r>
              <a:rPr lang="tr-TR" sz="2400" dirty="0" err="1" smtClean="0"/>
              <a:t>nm</a:t>
            </a:r>
            <a:r>
              <a:rPr lang="tr-TR" sz="2400" dirty="0" smtClean="0"/>
              <a:t> arasında taşınabilir. Düşük dalga boyunda yüksek yoğunluk olduğunda PAC cihazları </a:t>
            </a:r>
            <a:r>
              <a:rPr lang="tr-TR" sz="2400" dirty="0" err="1" smtClean="0"/>
              <a:t>kamforokinonlara</a:t>
            </a:r>
            <a:r>
              <a:rPr lang="tr-TR" sz="2400" dirty="0" smtClean="0"/>
              <a:t> karşı daha yatkındır. 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PAC ile hazırlanan </a:t>
            </a:r>
            <a:r>
              <a:rPr lang="tr-TR" sz="2400" dirty="0" err="1" smtClean="0"/>
              <a:t>kompozitlerin</a:t>
            </a:r>
            <a:r>
              <a:rPr lang="tr-TR" sz="2400" dirty="0" smtClean="0"/>
              <a:t> özellikleri </a:t>
            </a:r>
            <a:r>
              <a:rPr lang="tr-TR" sz="2400" dirty="0" err="1" smtClean="0"/>
              <a:t>kompozit</a:t>
            </a:r>
            <a:r>
              <a:rPr lang="tr-TR" sz="2400" dirty="0" smtClean="0"/>
              <a:t> türüne ve ışık cihazına bağlıdır. Genellikle PAC cihazları </a:t>
            </a:r>
            <a:r>
              <a:rPr lang="tr-TR" sz="2400" dirty="0" err="1" smtClean="0"/>
              <a:t>QTH’a</a:t>
            </a:r>
            <a:r>
              <a:rPr lang="tr-TR" sz="2400" dirty="0" smtClean="0"/>
              <a:t> göre eşit ya da düşük dönüştürme, ışınlama derinliği ve bükülgenlik modülü sağlarlar ama bükülme dayanıklılığı </a:t>
            </a:r>
            <a:r>
              <a:rPr lang="tr-TR" sz="2400" dirty="0" err="1" smtClean="0"/>
              <a:t>OTH’a</a:t>
            </a:r>
            <a:r>
              <a:rPr lang="tr-TR" sz="2400" dirty="0" smtClean="0"/>
              <a:t> eşittir.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71488"/>
            <a:ext cx="7467600" cy="114300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MAVİ LED</a:t>
            </a:r>
            <a: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Katı haldeki ışık yayan diyot (</a:t>
            </a:r>
            <a:r>
              <a:rPr lang="tr-TR" sz="2400" dirty="0" err="1" smtClean="0"/>
              <a:t>LEDs</a:t>
            </a:r>
            <a:r>
              <a:rPr lang="tr-TR" sz="2400" dirty="0" smtClean="0"/>
              <a:t>), galyum </a:t>
            </a:r>
            <a:r>
              <a:rPr lang="tr-TR" sz="2400" dirty="0" err="1" smtClean="0"/>
              <a:t>nitritteki</a:t>
            </a:r>
            <a:r>
              <a:rPr lang="tr-TR" sz="2400" dirty="0" smtClean="0"/>
              <a:t> uyarılmış yarı iletken bağlantılarını (p-n bağlantıları) kullanarak mavi ışık yayar. Spektral çıkışı 450-490 </a:t>
            </a:r>
            <a:r>
              <a:rPr lang="tr-TR" sz="2400" dirty="0" err="1" smtClean="0"/>
              <a:t>nm’ye</a:t>
            </a:r>
            <a:r>
              <a:rPr lang="tr-TR" sz="2400" dirty="0" smtClean="0"/>
              <a:t> düştüğü için </a:t>
            </a:r>
            <a:r>
              <a:rPr lang="tr-TR" sz="2400" dirty="0" err="1" smtClean="0"/>
              <a:t>kamforokinon</a:t>
            </a:r>
            <a:r>
              <a:rPr lang="tr-TR" sz="2400" dirty="0" smtClean="0"/>
              <a:t> içeren materyaller için iyi bir seçimdir. İlk modelleri 450 </a:t>
            </a:r>
            <a:r>
              <a:rPr lang="tr-TR" sz="2400" dirty="0" err="1" smtClean="0"/>
              <a:t>nm’nin</a:t>
            </a:r>
            <a:r>
              <a:rPr lang="tr-TR" sz="2400" dirty="0" smtClean="0"/>
              <a:t> altındaki değerlerde pek etkili değildi. 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LED cihazlarının filtresi yoktur, daha uzun ömürlüdür ve QTH kadar ısı yaymazlar. Isı geniş düzenlerde sorun olabilir. LED’lerin spektrum çıkışı </a:t>
            </a:r>
            <a:r>
              <a:rPr lang="tr-TR" sz="2400" dirty="0" err="1" smtClean="0"/>
              <a:t>QTH’a</a:t>
            </a:r>
            <a:r>
              <a:rPr lang="tr-TR" sz="2400" dirty="0" smtClean="0"/>
              <a:t> göre </a:t>
            </a:r>
            <a:r>
              <a:rPr lang="tr-TR" sz="2400" dirty="0" err="1" smtClean="0"/>
              <a:t>kamforokinon</a:t>
            </a:r>
            <a:r>
              <a:rPr lang="tr-TR" sz="2400" dirty="0" smtClean="0"/>
              <a:t> </a:t>
            </a:r>
            <a:r>
              <a:rPr lang="tr-TR" sz="2400" dirty="0" err="1" smtClean="0"/>
              <a:t>absorbsiyon</a:t>
            </a:r>
            <a:r>
              <a:rPr lang="tr-TR" sz="2400" dirty="0" smtClean="0"/>
              <a:t> spektrumuna yakın olduğu için </a:t>
            </a:r>
            <a:r>
              <a:rPr lang="tr-TR" sz="2400" dirty="0" err="1" smtClean="0"/>
              <a:t>QTH’lardan</a:t>
            </a:r>
            <a:r>
              <a:rPr lang="tr-TR" sz="2400" dirty="0" smtClean="0"/>
              <a:t> daha etkilidir denilebilir. </a:t>
            </a:r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QTH için ışık enerjisinin çoğu atılır çünkü QTH geniş spektrumludur ve </a:t>
            </a:r>
            <a:r>
              <a:rPr lang="tr-TR" sz="2400" dirty="0" err="1" smtClean="0"/>
              <a:t>kamforokinon</a:t>
            </a:r>
            <a:r>
              <a:rPr lang="tr-TR" sz="2400" dirty="0" smtClean="0"/>
              <a:t> tarafından </a:t>
            </a:r>
            <a:r>
              <a:rPr lang="tr-TR" sz="2400" dirty="0" err="1" smtClean="0"/>
              <a:t>absorblanabilen</a:t>
            </a:r>
            <a:r>
              <a:rPr lang="tr-TR" sz="2400" dirty="0" smtClean="0"/>
              <a:t> </a:t>
            </a:r>
            <a:r>
              <a:rPr lang="tr-TR" sz="2400" dirty="0" err="1" smtClean="0"/>
              <a:t>dalgaboyları</a:t>
            </a:r>
            <a:r>
              <a:rPr lang="tr-TR" sz="2400" dirty="0" smtClean="0"/>
              <a:t> seçilir. LED de ise yayılım filtrelenmez. Ancak bu LED’i </a:t>
            </a:r>
            <a:r>
              <a:rPr lang="tr-TR" sz="2400" dirty="0" err="1" smtClean="0"/>
              <a:t>QTH’tan</a:t>
            </a:r>
            <a:r>
              <a:rPr lang="tr-TR" sz="2400" dirty="0" smtClean="0"/>
              <a:t> daha etkili yapmaz. Fotonların oluşumu sadece emilebilen dalga boylarındaki enerjiyle mümkündür.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LED ile sertleştirilen </a:t>
            </a:r>
            <a:r>
              <a:rPr lang="tr-TR" sz="2400" dirty="0" err="1" smtClean="0"/>
              <a:t>kompozitler</a:t>
            </a:r>
            <a:r>
              <a:rPr lang="tr-TR" sz="2400" dirty="0" smtClean="0"/>
              <a:t> QTH ile sertleştirilenlere benzer bükülme özellikleri gösterirler. Işınlamanın derinliği LED’de daha fazladır.</a:t>
            </a:r>
          </a:p>
          <a:p>
            <a:endParaRPr lang="tr-TR" sz="2400" dirty="0"/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43182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tr-TR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Teşekkürler</a:t>
            </a:r>
            <a:endParaRPr lang="tr-TR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Picture 8" descr="logo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42852"/>
            <a:ext cx="928662" cy="9286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knik">
  <a:themeElements>
    <a:clrScheme name="Modü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Teknik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knik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163</TotalTime>
  <Words>4434</Words>
  <Application>Microsoft Office PowerPoint</Application>
  <PresentationFormat>Ekran Gösterisi (4:3)</PresentationFormat>
  <Paragraphs>212</Paragraphs>
  <Slides>129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129</vt:i4>
      </vt:variant>
    </vt:vector>
  </HeadingPairs>
  <TitlesOfParts>
    <vt:vector size="130" baseType="lpstr">
      <vt:lpstr>Teknik</vt:lpstr>
      <vt:lpstr>REZİN KOMPOZİT RESTORATİF MATERYALLER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ÇOK AMAÇLI KOMPOZİTLER </vt:lpstr>
      <vt:lpstr>PowerPoint Sunusu</vt:lpstr>
      <vt:lpstr>PowerPoint Sunusu</vt:lpstr>
      <vt:lpstr>PowerPoint Sunusu</vt:lpstr>
      <vt:lpstr>OLİGOMERLER </vt:lpstr>
      <vt:lpstr>PowerPoint Sunusu</vt:lpstr>
      <vt:lpstr>DOLDURUCULAR </vt:lpstr>
      <vt:lpstr>PowerPoint Sunusu</vt:lpstr>
      <vt:lpstr>PowerPoint Sunusu</vt:lpstr>
      <vt:lpstr>PowerPoint Sunusu</vt:lpstr>
      <vt:lpstr>PowerPoint Sunusu</vt:lpstr>
      <vt:lpstr>BAĞLANTI AJANLARI </vt:lpstr>
      <vt:lpstr>PowerPoint Sunusu</vt:lpstr>
      <vt:lpstr>POLİMERİZASYON BAŞLATICI HIZLANDIRICILAR </vt:lpstr>
      <vt:lpstr>PowerPoint Sunusu</vt:lpstr>
      <vt:lpstr>PowerPoint Sunusu</vt:lpstr>
      <vt:lpstr>PİGMENTLER VE DİĞER KOMPONENTLER </vt:lpstr>
      <vt:lpstr>POLİMERİZASYON REAKSİYONU </vt:lpstr>
      <vt:lpstr>PowerPoint Sunusu</vt:lpstr>
      <vt:lpstr>KOMPOZİTLERİN TEPİLEBİLİRLİĞİ </vt:lpstr>
      <vt:lpstr>KOMPOZİTLERİN ÖZELLİKLERİ (GENEL) </vt:lpstr>
      <vt:lpstr>PowerPoint Sunusu</vt:lpstr>
      <vt:lpstr>FİZİKSEL ÖZELLİKLER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DİĞER SUBSTRATLAR </vt:lpstr>
      <vt:lpstr>KLİNİK ÖZELLİKLERİ </vt:lpstr>
      <vt:lpstr>PowerPoint Sunusu</vt:lpstr>
      <vt:lpstr>PowerPoint Sunusu</vt:lpstr>
      <vt:lpstr>PowerPoint Sunusu</vt:lpstr>
      <vt:lpstr>PowerPoint Sunusu</vt:lpstr>
      <vt:lpstr>PowerPoint Sunusu</vt:lpstr>
      <vt:lpstr>RADYOOPAKLIK </vt:lpstr>
      <vt:lpstr>PowerPoint Sunusu</vt:lpstr>
      <vt:lpstr>PowerPoint Sunusu</vt:lpstr>
      <vt:lpstr>AŞINMA ORANLARI </vt:lpstr>
      <vt:lpstr>PowerPoint Sunusu</vt:lpstr>
      <vt:lpstr>PowerPoint Sunusu</vt:lpstr>
      <vt:lpstr>BİYOUYUMLULUK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KOMPOZİTLERİN MANİPÜLASYONU </vt:lpstr>
      <vt:lpstr>PULPAL KORUMA </vt:lpstr>
      <vt:lpstr>PÜRÜZLENDİRME VE BONDİNG </vt:lpstr>
      <vt:lpstr>DAĞILIM </vt:lpstr>
      <vt:lpstr>PowerPoint Sunusu</vt:lpstr>
      <vt:lpstr>YERLEŞTİRME </vt:lpstr>
      <vt:lpstr>PowerPoint Sunusu</vt:lpstr>
      <vt:lpstr>POLİMERİZASYON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BİTİRME VE POLİSAJ </vt:lpstr>
      <vt:lpstr>PowerPoint Sunusu</vt:lpstr>
      <vt:lpstr>PowerPoint Sunusu</vt:lpstr>
      <vt:lpstr>PowerPoint Sunusu</vt:lpstr>
      <vt:lpstr>ÖZEL UYGULAMALAR İÇİN KOMPOZİTLER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IŞIK CİHAZLARI </vt:lpstr>
      <vt:lpstr>KUARTZ-TUNGSTEN-HALOJEN IŞIK CİHAZLARI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PLAZMA ARK IŞIK CİHAZLARI </vt:lpstr>
      <vt:lpstr>PowerPoint Sunusu</vt:lpstr>
      <vt:lpstr>MAVİ LED </vt:lpstr>
      <vt:lpstr>PowerPoint Sunusu</vt:lpstr>
      <vt:lpstr>PowerPoint Sunusu</vt:lpstr>
      <vt:lpstr>PowerPoint Sunusu</vt:lpstr>
      <vt:lpstr>Teşekkürler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REZİN KOMPOZİT RESTORATİF MATERYALLER</dc:title>
  <dc:creator>SereNiTy</dc:creator>
  <cp:lastModifiedBy>User</cp:lastModifiedBy>
  <cp:revision>59</cp:revision>
  <dcterms:created xsi:type="dcterms:W3CDTF">2011-03-15T19:49:26Z</dcterms:created>
  <dcterms:modified xsi:type="dcterms:W3CDTF">2020-03-19T10:12:52Z</dcterms:modified>
</cp:coreProperties>
</file>