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312F01-AE73-46D6-9E42-4F612CA64D9C}" type="datetimeFigureOut">
              <a:rPr lang="tr-TR" smtClean="0"/>
              <a:t>13.05.2012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317D7F-6FC2-4EEF-821C-196763B043C0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Kesif Yem </a:t>
            </a:r>
            <a:r>
              <a:rPr lang="tr-TR" dirty="0" err="1"/>
              <a:t>E</a:t>
            </a:r>
            <a:r>
              <a:rPr lang="tr-TR" dirty="0" err="1" smtClean="0"/>
              <a:t>ldesinde</a:t>
            </a:r>
            <a:r>
              <a:rPr lang="tr-TR" dirty="0" smtClean="0"/>
              <a:t> Mekanizasyon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473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/>
          <p:cNvSpPr>
            <a:spLocks noGrp="1"/>
          </p:cNvSpPr>
          <p:nvPr>
            <p:ph idx="4294967295"/>
          </p:nvPr>
        </p:nvSpPr>
        <p:spPr>
          <a:xfrm>
            <a:off x="250825" y="476250"/>
            <a:ext cx="8893175" cy="5649913"/>
          </a:xfrm>
        </p:spPr>
        <p:txBody>
          <a:bodyPr>
            <a:normAutofit/>
          </a:bodyPr>
          <a:lstStyle/>
          <a:p>
            <a:r>
              <a:rPr lang="tr-TR" dirty="0" smtClean="0"/>
              <a:t>Besin </a:t>
            </a:r>
            <a:r>
              <a:rPr lang="tr-TR" dirty="0" err="1" smtClean="0"/>
              <a:t>yedegeri</a:t>
            </a:r>
            <a:r>
              <a:rPr lang="tr-TR" dirty="0" smtClean="0"/>
              <a:t> yüksek olan yemlere genel anlamda kesif yem adı verilir . Mısır ,soya , ve hububat  gibi taneli tarımsal ürünler ile çeşitli küspeler (soya, ayçiçeği, çiğit küspesi </a:t>
            </a:r>
            <a:r>
              <a:rPr lang="tr-TR" dirty="0" err="1" smtClean="0"/>
              <a:t>v.b</a:t>
            </a:r>
            <a:r>
              <a:rPr lang="tr-TR" dirty="0" smtClean="0"/>
              <a:t>.) ve karma yemler bu grupta yer alır .</a:t>
            </a:r>
          </a:p>
          <a:p>
            <a:r>
              <a:rPr lang="tr-TR" dirty="0" smtClean="0"/>
              <a:t>İşletmelerde kendi ürettikleri  yada satın aldıkları hammaddeler ( arpa , </a:t>
            </a:r>
            <a:r>
              <a:rPr lang="tr-TR" dirty="0" err="1" smtClean="0"/>
              <a:t>bugday</a:t>
            </a:r>
            <a:r>
              <a:rPr lang="tr-TR" dirty="0" smtClean="0"/>
              <a:t> ,mısır, kepek, melas, çeşitli küspeler, </a:t>
            </a:r>
            <a:r>
              <a:rPr lang="tr-TR" dirty="0" err="1" smtClean="0"/>
              <a:t>v.b</a:t>
            </a:r>
            <a:r>
              <a:rPr lang="tr-TR" dirty="0" smtClean="0"/>
              <a:t>.) belirli oranlarda birleştirilerek  yem karmaları hazırlanır. Bu amaçla kırma-öğütme ve karıştırma işlemlerinin yapıldığı özel yem hazırlama tesislerinden yararlanılır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84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tr-TR" sz="3200" dirty="0" smtClean="0"/>
              <a:t>Modern anlamda hayvan besleme, hayvanların tür ,ırk, yaş , cinsiyet ve verim özelliklerine göre belirlenen günlük vitamin ,mineral ve besin maddesi gereksinmelerinin karşılanması olarak tanımlanmaktadır .</a:t>
            </a:r>
            <a:br>
              <a:rPr lang="tr-TR" sz="3200" dirty="0" smtClean="0"/>
            </a:br>
            <a:r>
              <a:rPr lang="tr-TR" sz="2000" dirty="0"/>
              <a:t/>
            </a:r>
            <a:br>
              <a:rPr lang="tr-TR" sz="2000" dirty="0"/>
            </a:b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6481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Karma Yem Üretme Tekniği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Karma yem , evcil </a:t>
            </a:r>
            <a:r>
              <a:rPr lang="tr-TR" dirty="0" err="1" smtClean="0"/>
              <a:t>hayavanların</a:t>
            </a:r>
            <a:r>
              <a:rPr lang="tr-TR" dirty="0" smtClean="0"/>
              <a:t> vitamin , mineral ve besin maddesi gereksinmelerinin karşılanması amacıyla çeşitli yem katkı maddelerinin belirli oranda ve tekdüze bir şekilde karıştırılmasıyla elde edilen bir yem karmasıdır . Karma yem üretiminde yer alan işlemler ham madde alımından </a:t>
            </a:r>
            <a:r>
              <a:rPr lang="tr-TR" dirty="0" err="1" smtClean="0"/>
              <a:t>baslayarak</a:t>
            </a:r>
            <a:r>
              <a:rPr lang="tr-TR" dirty="0" smtClean="0"/>
              <a:t> ;</a:t>
            </a:r>
          </a:p>
        </p:txBody>
      </p:sp>
    </p:spTree>
    <p:extLst>
      <p:ext uri="{BB962C8B-B14F-4D97-AF65-F5344CB8AC3E}">
        <p14:creationId xmlns:p14="http://schemas.microsoft.com/office/powerpoint/2010/main" val="57230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/>
            </a:r>
            <a:br>
              <a:rPr lang="tr-TR" sz="2800" dirty="0" smtClean="0"/>
            </a:br>
            <a:endParaRPr lang="tr-TR" sz="2800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tr-TR" dirty="0" smtClean="0"/>
              <a:t>Kurutma -temizleme 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Depolama</a:t>
            </a:r>
          </a:p>
          <a:p>
            <a:pPr>
              <a:buFont typeface="Wingdings" pitchFamily="2" charset="2"/>
              <a:buChar char="ü"/>
            </a:pPr>
            <a:r>
              <a:rPr lang="tr-TR" dirty="0" err="1" smtClean="0"/>
              <a:t>Dozajlama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Kırma - öğütme 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Karıştırma </a:t>
            </a:r>
          </a:p>
          <a:p>
            <a:pPr>
              <a:buFont typeface="Wingdings" pitchFamily="2" charset="2"/>
              <a:buChar char="ü"/>
            </a:pPr>
            <a:r>
              <a:rPr lang="tr-TR" dirty="0" err="1" smtClean="0"/>
              <a:t>Peletleme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Ambalajlama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Üniteler arasında akışı </a:t>
            </a:r>
            <a:r>
              <a:rPr lang="tr-TR" dirty="0" err="1" smtClean="0"/>
              <a:t>saglayan</a:t>
            </a:r>
            <a:r>
              <a:rPr lang="tr-TR" dirty="0" smtClean="0"/>
              <a:t> ulaştırma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566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Nitelikli bir yemin elde edilebilmesi için nitelikli hammaddelerin kullanılması ve uygun teknolojik işlemin seçilerek uygulanması gerekir.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906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TEMİZLEME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Dökme hammaddelerin içerisinde bulunan taş sap saman bez ve naylon parçaları toz metal parçaları </a:t>
            </a:r>
            <a:r>
              <a:rPr lang="tr-TR" dirty="0" err="1" smtClean="0"/>
              <a:t>v.b</a:t>
            </a:r>
            <a:r>
              <a:rPr lang="tr-TR" dirty="0" smtClean="0"/>
              <a:t>. Maddelerin ayıklanması için yapılır.</a:t>
            </a:r>
          </a:p>
          <a:p>
            <a:r>
              <a:rPr lang="tr-TR" dirty="0" smtClean="0"/>
              <a:t>Taş sap saman bez ve naylon parçalarının temizlenmesinde  </a:t>
            </a:r>
            <a:r>
              <a:rPr lang="tr-TR" b="1" dirty="0" smtClean="0"/>
              <a:t>elekler</a:t>
            </a:r>
          </a:p>
          <a:p>
            <a:r>
              <a:rPr lang="tr-TR" dirty="0" smtClean="0"/>
              <a:t>Toz ve hafif materyallerin temizlenmesinde </a:t>
            </a:r>
            <a:r>
              <a:rPr lang="tr-TR" b="1" dirty="0" smtClean="0"/>
              <a:t>aspiratörler</a:t>
            </a:r>
          </a:p>
          <a:p>
            <a:r>
              <a:rPr lang="tr-TR" dirty="0" smtClean="0"/>
              <a:t>Demir parçaların temizlenmesinde </a:t>
            </a:r>
            <a:r>
              <a:rPr lang="tr-TR" b="1" dirty="0" smtClean="0"/>
              <a:t>elektro mıknatıslar </a:t>
            </a:r>
            <a:r>
              <a:rPr lang="tr-TR" dirty="0" smtClean="0"/>
              <a:t>kullanılır . </a:t>
            </a:r>
          </a:p>
          <a:p>
            <a:endParaRPr lang="tr-TR" i="1" u="sng" dirty="0" smtClean="0"/>
          </a:p>
          <a:p>
            <a:pPr>
              <a:buFont typeface="Wingdings" pitchFamily="2" charset="2"/>
              <a:buChar char="ü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159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Genellikle dökme ağzına yerleştirilen 2.0 -2.5 cm’ </a:t>
            </a:r>
            <a:r>
              <a:rPr lang="tr-TR" dirty="0" err="1" smtClean="0"/>
              <a:t>lik</a:t>
            </a:r>
            <a:r>
              <a:rPr lang="tr-TR" dirty="0" smtClean="0"/>
              <a:t> tel eleklerden geçirilerek taş sap saman  gibi iri yabancı materyallerden temizlenir . Toz ve demir parçalarının temizlenmesi ise depo ve kırma – öğütme ünitesi girişine  yerleştirilen  aspiratör ve elektro-mıknatıs </a:t>
            </a:r>
            <a:r>
              <a:rPr lang="tr-TR" dirty="0" err="1" smtClean="0"/>
              <a:t>larla</a:t>
            </a:r>
            <a:r>
              <a:rPr lang="tr-TR" dirty="0" smtClean="0"/>
              <a:t> yapılır 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004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DEPOLAMA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38164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Hammaddeler önceden alınarak depolanması , yıl içerisinde hammadde temininde </a:t>
            </a:r>
            <a:r>
              <a:rPr lang="tr-TR" dirty="0" err="1" smtClean="0"/>
              <a:t>karşılaşılablecek</a:t>
            </a:r>
            <a:r>
              <a:rPr lang="tr-TR" dirty="0" smtClean="0"/>
              <a:t>  güçlülerin aşılması ve hammadde fiyatlarında meydana gelecek artışlardan işletmenin etkilenmesi açısından oldukça önemlidir. Hammaddeler , fiziksel özelliklerine ve ticari </a:t>
            </a:r>
            <a:r>
              <a:rPr lang="tr-TR" dirty="0" err="1" smtClean="0"/>
              <a:t>sekillerine</a:t>
            </a:r>
            <a:r>
              <a:rPr lang="tr-TR" dirty="0" smtClean="0"/>
              <a:t>  göre ;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Dökme hammaddeler 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Ambalajlı hammaddeler 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Sıvı hammaddeler 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Ön karışımlardır .</a:t>
            </a:r>
          </a:p>
          <a:p>
            <a:pPr>
              <a:buFont typeface="Wingdings" pitchFamily="2" charset="2"/>
              <a:buChar char="ü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974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Hammadde depolarının temiz , bakımlı ve dışardan su toz haşere ve diğer yabancı maddeler </a:t>
            </a:r>
            <a:r>
              <a:rPr lang="tr-TR" dirty="0" err="1" smtClean="0"/>
              <a:t>giremeyecegi</a:t>
            </a:r>
            <a:r>
              <a:rPr lang="tr-TR" dirty="0" smtClean="0"/>
              <a:t> özellikte olması gerekir . Dökme  </a:t>
            </a:r>
            <a:r>
              <a:rPr lang="tr-TR" dirty="0" err="1" smtClean="0"/>
              <a:t>hammddelerin</a:t>
            </a:r>
            <a:r>
              <a:rPr lang="tr-TR" dirty="0" smtClean="0"/>
              <a:t> uzun süreli depolanmasında kullanılacak depolarda , dinamik havalandırma sistemleri</a:t>
            </a:r>
          </a:p>
          <a:p>
            <a:pPr marL="0" indent="0">
              <a:buNone/>
            </a:pPr>
            <a:r>
              <a:rPr lang="tr-TR" dirty="0" smtClean="0"/>
              <a:t>( </a:t>
            </a:r>
            <a:r>
              <a:rPr lang="tr-TR" dirty="0" err="1" smtClean="0"/>
              <a:t>vantılasyonlu</a:t>
            </a:r>
            <a:r>
              <a:rPr lang="tr-TR" dirty="0" smtClean="0"/>
              <a:t> –</a:t>
            </a:r>
            <a:r>
              <a:rPr lang="tr-TR" dirty="0" err="1" smtClean="0"/>
              <a:t>aspirasyonlu</a:t>
            </a:r>
            <a:r>
              <a:rPr lang="tr-TR" dirty="0" smtClean="0"/>
              <a:t>  havalandırma sistemleri) bulunmalıdır . Havalandırma </a:t>
            </a:r>
            <a:r>
              <a:rPr lang="tr-TR" dirty="0" err="1" smtClean="0"/>
              <a:t>sistemleri,depoda</a:t>
            </a:r>
            <a:r>
              <a:rPr lang="tr-TR" dirty="0" smtClean="0"/>
              <a:t> zamanla ortaya </a:t>
            </a:r>
            <a:r>
              <a:rPr lang="tr-TR" dirty="0" err="1" smtClean="0"/>
              <a:t>cıkan</a:t>
            </a:r>
            <a:r>
              <a:rPr lang="tr-TR" dirty="0" smtClean="0"/>
              <a:t> ve ürünün bozulmasına neden olan ısının </a:t>
            </a:r>
            <a:r>
              <a:rPr lang="tr-TR" dirty="0" err="1" smtClean="0"/>
              <a:t>dısarı</a:t>
            </a:r>
            <a:r>
              <a:rPr lang="tr-TR" dirty="0" smtClean="0"/>
              <a:t> atılması için zorunludur .</a:t>
            </a:r>
          </a:p>
        </p:txBody>
      </p:sp>
    </p:spTree>
    <p:extLst>
      <p:ext uri="{BB962C8B-B14F-4D97-AF65-F5344CB8AC3E}">
        <p14:creationId xmlns:p14="http://schemas.microsoft.com/office/powerpoint/2010/main" val="141132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Hammaddelerin depolanma süreleri , nem içerikleriyle yakından ilgilidir .depolara doldurulmadan önce emniyetle depolama nem düzeyine </a:t>
            </a:r>
            <a:r>
              <a:rPr lang="tr-TR" dirty="0" err="1" smtClean="0"/>
              <a:t>kada</a:t>
            </a:r>
            <a:r>
              <a:rPr lang="tr-TR" dirty="0" smtClean="0"/>
              <a:t> kurutulmalıdır .</a:t>
            </a:r>
          </a:p>
          <a:p>
            <a:r>
              <a:rPr lang="tr-TR" dirty="0" smtClean="0"/>
              <a:t>Küçük granül yapıdaki tohum küspeleri yatay </a:t>
            </a:r>
            <a:r>
              <a:rPr lang="tr-TR" dirty="0" err="1" smtClean="0"/>
              <a:t>depolarada</a:t>
            </a:r>
            <a:r>
              <a:rPr lang="tr-TR" dirty="0" smtClean="0"/>
              <a:t> kısa süreler için depolanır .</a:t>
            </a:r>
          </a:p>
          <a:p>
            <a:r>
              <a:rPr lang="tr-TR" dirty="0" err="1" smtClean="0"/>
              <a:t>Cuvallanmıs</a:t>
            </a:r>
            <a:r>
              <a:rPr lang="tr-TR" dirty="0" smtClean="0"/>
              <a:t> (ambalajlı) hammaddeler yığın yüksekliği 5-6 </a:t>
            </a:r>
            <a:r>
              <a:rPr lang="tr-TR" dirty="0" err="1" smtClean="0"/>
              <a:t>cuvalı</a:t>
            </a:r>
            <a:r>
              <a:rPr lang="tr-TR" dirty="0" smtClean="0"/>
              <a:t> </a:t>
            </a:r>
            <a:r>
              <a:rPr lang="tr-TR" dirty="0" err="1" smtClean="0"/>
              <a:t>gecmelı</a:t>
            </a:r>
            <a:r>
              <a:rPr lang="tr-TR" dirty="0" smtClean="0"/>
              <a:t> ve yığınlar hava </a:t>
            </a:r>
            <a:r>
              <a:rPr lang="tr-TR" dirty="0" err="1" smtClean="0"/>
              <a:t>dolasımını</a:t>
            </a:r>
            <a:r>
              <a:rPr lang="tr-TR" dirty="0" smtClean="0"/>
              <a:t> önlemeyecek biçimde </a:t>
            </a:r>
            <a:r>
              <a:rPr lang="tr-TR" dirty="0" err="1" smtClean="0"/>
              <a:t>olusturulmalıdır</a:t>
            </a:r>
            <a:r>
              <a:rPr lang="tr-TR" dirty="0" smtClean="0"/>
              <a:t>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920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Karmada </a:t>
            </a:r>
            <a:r>
              <a:rPr lang="tr-TR" dirty="0" err="1" smtClean="0"/>
              <a:t>kullnanılan</a:t>
            </a:r>
            <a:r>
              <a:rPr lang="tr-TR" dirty="0" smtClean="0"/>
              <a:t> ön </a:t>
            </a:r>
            <a:r>
              <a:rPr lang="tr-TR" dirty="0" err="1" smtClean="0"/>
              <a:t>karısımlar</a:t>
            </a:r>
            <a:r>
              <a:rPr lang="tr-TR" dirty="0" smtClean="0"/>
              <a:t> ambalajlı depolanmalıdır . Kuru </a:t>
            </a:r>
            <a:r>
              <a:rPr lang="tr-TR" dirty="0" err="1" smtClean="0"/>
              <a:t>serın</a:t>
            </a:r>
            <a:r>
              <a:rPr lang="tr-TR" dirty="0" smtClean="0"/>
              <a:t> ve az ışıklı bir ortamda depolanması gerekir. </a:t>
            </a:r>
          </a:p>
          <a:p>
            <a:r>
              <a:rPr lang="tr-TR" dirty="0" err="1" smtClean="0"/>
              <a:t>Bıtkısel</a:t>
            </a:r>
            <a:r>
              <a:rPr lang="tr-TR" dirty="0" smtClean="0"/>
              <a:t> yağlar fıçı ve tenekelerde saklanır. Melas ,silindirik çelik ve beton silolarda depolanır . En büyük sorun </a:t>
            </a:r>
            <a:r>
              <a:rPr lang="tr-TR" dirty="0" err="1" smtClean="0"/>
              <a:t>köpuklenmesidir</a:t>
            </a:r>
            <a:r>
              <a:rPr lang="tr-TR" dirty="0" smtClean="0"/>
              <a:t> ve uygun </a:t>
            </a:r>
            <a:r>
              <a:rPr lang="tr-TR" dirty="0" err="1" smtClean="0"/>
              <a:t>sekılde</a:t>
            </a:r>
            <a:r>
              <a:rPr lang="tr-TR" dirty="0" smtClean="0"/>
              <a:t> doldurularak bu sorun </a:t>
            </a:r>
            <a:r>
              <a:rPr lang="tr-TR" dirty="0" err="1" smtClean="0"/>
              <a:t>gıderılır</a:t>
            </a:r>
            <a:r>
              <a:rPr lang="tr-TR" dirty="0" smtClean="0"/>
              <a:t> 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421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err="1" smtClean="0"/>
              <a:t>Cuvallanmıs</a:t>
            </a:r>
            <a:r>
              <a:rPr lang="tr-TR" dirty="0" smtClean="0"/>
              <a:t> yada ambalajlı </a:t>
            </a:r>
            <a:r>
              <a:rPr lang="tr-TR" dirty="0" err="1" smtClean="0"/>
              <a:t>hammadelerin</a:t>
            </a:r>
            <a:r>
              <a:rPr lang="tr-TR" dirty="0" smtClean="0"/>
              <a:t> depolanmasında hangar tipi (prizmatik ) depolar daha yaygın kullanılır .</a:t>
            </a:r>
          </a:p>
          <a:p>
            <a:r>
              <a:rPr lang="tr-TR" dirty="0" smtClean="0"/>
              <a:t>Metal konstrüksiyonlu  hangar tipi depolar ise metal çatı üzerine ondüleli </a:t>
            </a:r>
            <a:r>
              <a:rPr lang="tr-TR" dirty="0" err="1" smtClean="0"/>
              <a:t>paslanmazz</a:t>
            </a:r>
            <a:r>
              <a:rPr lang="tr-TR" dirty="0" smtClean="0"/>
              <a:t> çelik saç kaplanarak yapılır .</a:t>
            </a:r>
          </a:p>
          <a:p>
            <a:r>
              <a:rPr lang="tr-TR" dirty="0" smtClean="0"/>
              <a:t>Dökme </a:t>
            </a:r>
            <a:r>
              <a:rPr lang="tr-TR" dirty="0" err="1" smtClean="0"/>
              <a:t>metaryalin</a:t>
            </a:r>
            <a:r>
              <a:rPr lang="tr-TR" dirty="0" smtClean="0"/>
              <a:t> yığın olarak depolanacağı hangar tipi depolarda dinamik havalandırma düzenleri bulunur.</a:t>
            </a:r>
          </a:p>
          <a:p>
            <a:r>
              <a:rPr lang="tr-TR" dirty="0" smtClean="0"/>
              <a:t>Mısır soya arpa </a:t>
            </a:r>
            <a:r>
              <a:rPr lang="tr-TR" dirty="0" err="1" smtClean="0"/>
              <a:t>vb</a:t>
            </a:r>
            <a:r>
              <a:rPr lang="tr-TR" dirty="0" smtClean="0"/>
              <a:t> dökme hammaddelerin depolanmasında silindirik depolar daha yaygın kullanılır.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574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Depoların doldurulmasında </a:t>
            </a:r>
            <a:r>
              <a:rPr lang="tr-TR" dirty="0" err="1" smtClean="0"/>
              <a:t>düsey</a:t>
            </a:r>
            <a:r>
              <a:rPr lang="tr-TR" dirty="0" smtClean="0"/>
              <a:t> götürücüler kullanılır.</a:t>
            </a:r>
          </a:p>
          <a:p>
            <a:r>
              <a:rPr lang="tr-TR" dirty="0" smtClean="0"/>
              <a:t>Düz tabanlı silindirik depoların boşaltılmasında özel düzenlerinden yararlanılır. genellikle helezon götürücü şeklindeki bu boşaltma düzenleri tek helezonlu , çift helezonlu ve taşınılabilir helezonlu tiplerde olabilir. 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541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DOZAJLAMA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Karmada yer alacak ham </a:t>
            </a:r>
            <a:r>
              <a:rPr lang="tr-TR" dirty="0" err="1" smtClean="0"/>
              <a:t>maddelerın</a:t>
            </a:r>
            <a:r>
              <a:rPr lang="tr-TR" dirty="0" smtClean="0"/>
              <a:t> önceden belirlenen oranlarına göre birim karama basına (1-2ton) düşen </a:t>
            </a:r>
            <a:r>
              <a:rPr lang="tr-TR" dirty="0" err="1" smtClean="0"/>
              <a:t>mıktarlara</a:t>
            </a:r>
            <a:r>
              <a:rPr lang="tr-TR" dirty="0" smtClean="0"/>
              <a:t> tartılarak  alınması işlemine </a:t>
            </a:r>
            <a:r>
              <a:rPr lang="tr-TR" dirty="0" err="1" smtClean="0"/>
              <a:t>denır</a:t>
            </a:r>
            <a:r>
              <a:rPr lang="tr-TR" dirty="0" smtClean="0"/>
              <a:t> . </a:t>
            </a:r>
          </a:p>
          <a:p>
            <a:r>
              <a:rPr lang="tr-TR" dirty="0" smtClean="0"/>
              <a:t>Hacimsel </a:t>
            </a:r>
            <a:r>
              <a:rPr lang="tr-TR" dirty="0" err="1" smtClean="0"/>
              <a:t>dozajlama</a:t>
            </a:r>
            <a:r>
              <a:rPr lang="tr-TR" dirty="0" smtClean="0"/>
              <a:t> ;yeme karsı fazla duyarlı olmayan büyük ve küçük baş hayvanların yemlerinin hazırlanmasında ve yemdeki oranı fazla olan hammaddelerde </a:t>
            </a:r>
            <a:r>
              <a:rPr lang="tr-TR" dirty="0" err="1" smtClean="0"/>
              <a:t>yaplacaktır</a:t>
            </a:r>
            <a:r>
              <a:rPr lang="tr-TR" dirty="0" smtClean="0"/>
              <a:t>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079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229600" cy="1143000"/>
          </a:xfrm>
        </p:spPr>
        <p:txBody>
          <a:bodyPr>
            <a:normAutofit/>
          </a:bodyPr>
          <a:lstStyle/>
          <a:p>
            <a:r>
              <a:rPr lang="tr-TR" sz="2800" dirty="0" smtClean="0"/>
              <a:t>Çalışma şekli ve </a:t>
            </a:r>
            <a:r>
              <a:rPr lang="tr-TR" sz="2800" dirty="0" err="1" smtClean="0"/>
              <a:t>dozajlanacak</a:t>
            </a:r>
            <a:r>
              <a:rPr lang="tr-TR" sz="2800" dirty="0" smtClean="0"/>
              <a:t> materyalin özelliğine bağlı olarak </a:t>
            </a:r>
            <a:r>
              <a:rPr lang="tr-TR" sz="2800" dirty="0" err="1" smtClean="0"/>
              <a:t>dozajlama</a:t>
            </a:r>
            <a:r>
              <a:rPr lang="tr-TR" sz="2800" dirty="0" smtClean="0"/>
              <a:t> sınıflandırılır :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5482952" cy="5257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2800" dirty="0" smtClean="0"/>
              <a:t>1 –sıvı </a:t>
            </a:r>
            <a:r>
              <a:rPr lang="tr-TR" sz="2800" dirty="0" err="1" smtClean="0"/>
              <a:t>metaryal</a:t>
            </a:r>
            <a:r>
              <a:rPr lang="tr-TR" sz="2800" dirty="0" smtClean="0"/>
              <a:t> </a:t>
            </a:r>
            <a:r>
              <a:rPr lang="tr-TR" sz="2800" dirty="0" err="1" smtClean="0"/>
              <a:t>dozajlama</a:t>
            </a:r>
            <a:r>
              <a:rPr lang="tr-TR" sz="2800" dirty="0" smtClean="0"/>
              <a:t> düzenleri</a:t>
            </a:r>
          </a:p>
          <a:p>
            <a:pPr>
              <a:buFont typeface="Wingdings" pitchFamily="2" charset="2"/>
              <a:buChar char="§"/>
            </a:pPr>
            <a:r>
              <a:rPr lang="tr-TR" sz="2800" dirty="0" smtClean="0"/>
              <a:t>Hacimsel esaslı çalışanlar</a:t>
            </a:r>
          </a:p>
          <a:p>
            <a:pPr>
              <a:buFont typeface="Wingdings" pitchFamily="2" charset="2"/>
              <a:buChar char="§"/>
            </a:pPr>
            <a:r>
              <a:rPr lang="tr-TR" sz="2800" dirty="0" smtClean="0"/>
              <a:t>Ağırlık esaslı çalışanlar</a:t>
            </a:r>
          </a:p>
          <a:p>
            <a:pPr marL="0" indent="0">
              <a:buNone/>
            </a:pPr>
            <a:r>
              <a:rPr lang="tr-TR" sz="2800" dirty="0" smtClean="0"/>
              <a:t>2- Katı dökme materyal </a:t>
            </a:r>
            <a:r>
              <a:rPr lang="tr-TR" sz="2800" dirty="0" err="1" smtClean="0"/>
              <a:t>dozajlama</a:t>
            </a:r>
            <a:r>
              <a:rPr lang="tr-TR" sz="2800" dirty="0" smtClean="0"/>
              <a:t> düzenleri </a:t>
            </a:r>
          </a:p>
          <a:p>
            <a:pPr marL="0" indent="0">
              <a:buNone/>
            </a:pPr>
            <a:r>
              <a:rPr lang="tr-TR" sz="2800" dirty="0" smtClean="0"/>
              <a:t>   A- kesikli çalışan </a:t>
            </a:r>
            <a:r>
              <a:rPr lang="tr-TR" sz="2800" dirty="0" err="1" smtClean="0"/>
              <a:t>dozajlama</a:t>
            </a:r>
            <a:r>
              <a:rPr lang="tr-TR" sz="2800" dirty="0" smtClean="0"/>
              <a:t> düzenleri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-- hacimsel esaslı çalışanlar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--ağırlık esaslı çalışanlar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  B- Sürekli(kesiksiz) çalışan </a:t>
            </a:r>
            <a:r>
              <a:rPr lang="tr-TR" sz="2800" dirty="0" err="1" smtClean="0"/>
              <a:t>dozajlama</a:t>
            </a:r>
            <a:r>
              <a:rPr lang="tr-TR" sz="2800" dirty="0" smtClean="0"/>
              <a:t> düzenleri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-- ağırlık esaslı çalışanlar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-- hacimsel </a:t>
            </a:r>
            <a:r>
              <a:rPr lang="tr-TR" sz="2800" dirty="0" err="1" smtClean="0"/>
              <a:t>easalı</a:t>
            </a:r>
            <a:r>
              <a:rPr lang="tr-TR" sz="2800" dirty="0" smtClean="0"/>
              <a:t> çalışanlar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-- helezonlu tip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--bantlı tip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--oluklu makaralı tip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-- titreşimli tip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435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Sürekli  çalışan sıvı materyal </a:t>
            </a:r>
            <a:r>
              <a:rPr lang="tr-TR" dirty="0" err="1" smtClean="0"/>
              <a:t>dozajlama</a:t>
            </a:r>
            <a:r>
              <a:rPr lang="tr-TR" dirty="0" smtClean="0"/>
              <a:t> düzenleri , bir pompa ve debi kontrol ünitesinden oluşur. Hacimsel esaslı sıvı materyal </a:t>
            </a:r>
            <a:r>
              <a:rPr lang="tr-TR" dirty="0" err="1" smtClean="0"/>
              <a:t>dozajlama</a:t>
            </a:r>
            <a:r>
              <a:rPr lang="tr-TR" dirty="0" smtClean="0"/>
              <a:t> sistemleri </a:t>
            </a:r>
            <a:r>
              <a:rPr lang="tr-TR" dirty="0" err="1" smtClean="0"/>
              <a:t>dozajlanacak</a:t>
            </a:r>
            <a:r>
              <a:rPr lang="tr-TR" dirty="0" smtClean="0"/>
              <a:t> materyalin hacim </a:t>
            </a:r>
            <a:r>
              <a:rPr lang="tr-TR" dirty="0" err="1" smtClean="0"/>
              <a:t>agırlığına</a:t>
            </a:r>
            <a:r>
              <a:rPr lang="tr-TR" dirty="0" smtClean="0"/>
              <a:t> bağlı olarak kalibre edilerek ağırlık esasına göre de </a:t>
            </a:r>
            <a:r>
              <a:rPr lang="tr-TR" dirty="0" err="1" smtClean="0"/>
              <a:t>dozajlama</a:t>
            </a:r>
            <a:r>
              <a:rPr lang="tr-TR" dirty="0" smtClean="0"/>
              <a:t> yapılabilir.</a:t>
            </a:r>
          </a:p>
          <a:p>
            <a:r>
              <a:rPr lang="tr-TR" dirty="0" smtClean="0"/>
              <a:t>Katı </a:t>
            </a:r>
            <a:r>
              <a:rPr lang="tr-TR" dirty="0" err="1" smtClean="0"/>
              <a:t>materyalın</a:t>
            </a:r>
            <a:r>
              <a:rPr lang="tr-TR" dirty="0" smtClean="0"/>
              <a:t> kesikli olarak ; </a:t>
            </a:r>
            <a:r>
              <a:rPr lang="tr-TR" dirty="0" err="1" smtClean="0"/>
              <a:t>Agırlık</a:t>
            </a:r>
            <a:r>
              <a:rPr lang="tr-TR" dirty="0" smtClean="0"/>
              <a:t> esasına göre </a:t>
            </a:r>
            <a:r>
              <a:rPr lang="tr-TR" dirty="0" err="1" smtClean="0"/>
              <a:t>dozajlamada</a:t>
            </a:r>
            <a:r>
              <a:rPr lang="tr-TR" dirty="0" smtClean="0"/>
              <a:t> küçük kantar ve teraziler kullanılır .hacim esasına göre </a:t>
            </a:r>
            <a:r>
              <a:rPr lang="tr-TR" dirty="0" err="1" smtClean="0"/>
              <a:t>dozajlamada</a:t>
            </a:r>
            <a:r>
              <a:rPr lang="tr-TR" dirty="0" smtClean="0"/>
              <a:t> ise , depoların altına yerleştirilen hacim bilinen kaplardan yararlanılır.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017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Hacimsel esaslı sürekli çalışan dozajla düzenleri helezonlu ,bantlı ,oluklu makaralı ve titreşimli tip olmak üzere 4 tanedir.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098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KIRMA- ÖĞÜTME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Karma yem  üretiminde kırma öğütme ,yem karmasının sindirimini kolaylaştırmak ve karmayı oluşturan maddelerin tekdüze dağılımın sağlamak için taneli ve ince olmayan materyallere uygulanan işlemdir.</a:t>
            </a:r>
          </a:p>
          <a:p>
            <a:r>
              <a:rPr lang="tr-TR" dirty="0" smtClean="0"/>
              <a:t>Karma yem üretiminde kırma öğütme işlemi diskli ,silindirik </a:t>
            </a:r>
            <a:r>
              <a:rPr lang="tr-TR" dirty="0" err="1" smtClean="0"/>
              <a:t>valsli</a:t>
            </a:r>
            <a:r>
              <a:rPr lang="tr-TR" dirty="0" smtClean="0"/>
              <a:t> ve çekiçli değirmenlerde yapılır . En yaygın olanı çekiçli </a:t>
            </a:r>
            <a:r>
              <a:rPr lang="tr-TR" dirty="0" err="1" smtClean="0"/>
              <a:t>degirmenlerdir</a:t>
            </a:r>
            <a:r>
              <a:rPr lang="tr-TR" dirty="0" smtClean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45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Diskl</a:t>
            </a:r>
            <a:r>
              <a:rPr lang="tr-TR" dirty="0" smtClean="0"/>
              <a:t> değirmenler: biri sabit diğeri dönme hareketi yapan iki adet düz diskten oluşur. Taş ve metal diskli tipleri bulunur. Taş diskli olanlar ovalama , metal diskli olanlar ise basınç altında kırma ve ovalama etkisiyle materyali işler . Taş diskli tekdüze bir tane boyut dağılımı elde edilemez.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381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Silindirik değirmenler : birbirine paralel olarak konumlandırılmış iki adet metal silindirden oluşur . Silindirlerin üzerinde iki adet uzunlamasına yönde şekillendirilmiş </a:t>
            </a:r>
            <a:r>
              <a:rPr lang="tr-TR" dirty="0" err="1" smtClean="0"/>
              <a:t>heliksel</a:t>
            </a:r>
            <a:r>
              <a:rPr lang="tr-TR" dirty="0" smtClean="0"/>
              <a:t> oluklar bulunur. </a:t>
            </a:r>
          </a:p>
          <a:p>
            <a:r>
              <a:rPr lang="tr-TR" dirty="0" smtClean="0"/>
              <a:t>İşlenecek materyal ,depodan yer çekiminin etkisiyle alt tarafta bulunan silindirlerin arasına akar .</a:t>
            </a:r>
            <a:r>
              <a:rPr lang="tr-TR" dirty="0" err="1" smtClean="0"/>
              <a:t>burda</a:t>
            </a:r>
            <a:r>
              <a:rPr lang="tr-TR" dirty="0" smtClean="0"/>
              <a:t> , yavaş dönen üst silindir ve hızlı dönen alt silindir arasında kesme, basınç altında kırma ve ovalama etkisiyle işlenir ve alt taraftan değirmen taşına alınır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4897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Silindirik </a:t>
            </a:r>
            <a:r>
              <a:rPr lang="tr-TR" dirty="0" err="1" smtClean="0"/>
              <a:t>degirmenlerde</a:t>
            </a:r>
            <a:r>
              <a:rPr lang="tr-TR" dirty="0" smtClean="0"/>
              <a:t> materyalin işlenmesine etki eden faktörler;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Silindir çapı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Silindirlerin dairesel hız oranları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Silindirler üzerindeki olukların eğim ve profil özellikleri ,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Silindirlerin üzerindeki karşılıklı gelen olukların birbirlerine göre konumları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891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dirty="0" smtClean="0"/>
              <a:t>Çekiçli değirmenler : motor gücü ve özgül enerji tüketimi diğerlerine göre daha büyüktür.  Üstünlükleri ;</a:t>
            </a:r>
          </a:p>
          <a:p>
            <a:r>
              <a:rPr lang="tr-TR" sz="2200" dirty="0" smtClean="0"/>
              <a:t>Farklı tane büyüklüklerindeki materyal karışımlarını işleyebilirler,</a:t>
            </a:r>
          </a:p>
          <a:p>
            <a:r>
              <a:rPr lang="tr-TR" sz="2200" dirty="0" smtClean="0"/>
              <a:t>Otomatik kontrole uygun olup , yüksek nemli ürünleri de işleyebilirler,</a:t>
            </a:r>
          </a:p>
          <a:p>
            <a:r>
              <a:rPr lang="tr-TR" sz="2200" dirty="0" smtClean="0"/>
              <a:t>İşlemem inceliği farklı delik çaplı elekler kullanılarak kolayca değiştirilebilir ,</a:t>
            </a:r>
          </a:p>
          <a:p>
            <a:r>
              <a:rPr lang="tr-TR" sz="2200" dirty="0" smtClean="0"/>
              <a:t>Yapıları basit , yapımı kolaydır.</a:t>
            </a:r>
          </a:p>
          <a:p>
            <a:r>
              <a:rPr lang="tr-TR" sz="2200" dirty="0" smtClean="0"/>
              <a:t>Boşta çalıştırıldıklarında işleyici organları zarar görmez ,</a:t>
            </a:r>
          </a:p>
          <a:p>
            <a:r>
              <a:rPr lang="tr-TR" sz="2200" dirty="0" smtClean="0"/>
              <a:t>İşleme sırasında materyal sıcaklığında meydana gelen artış kolayca </a:t>
            </a:r>
            <a:r>
              <a:rPr lang="tr-TR" sz="2200" dirty="0" err="1" smtClean="0"/>
              <a:t>önleneblir</a:t>
            </a:r>
            <a:r>
              <a:rPr lang="tr-TR" sz="2200" dirty="0" smtClean="0"/>
              <a:t> .</a:t>
            </a:r>
          </a:p>
          <a:p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281494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karıştırma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Karmayı oluşturan materyalin en küçük hacimde , önceden belirlenen oranlarda bulunmasını sağlamak için yapılır . Başarılı bir karıştırma  ile hayvanın tükettiği her lokma yemde , önceden belirlenen oranlarda tüm vitamin , mineral ve besin maddelerinin bulunası sağlanır .</a:t>
            </a:r>
          </a:p>
          <a:p>
            <a:r>
              <a:rPr lang="tr-TR" dirty="0" smtClean="0"/>
              <a:t>Karıştırma , karmayı oluşturan maddelerin tane büyüklüğü ve dağılımı , şekli, yoğunluğu ,sürtünme ve nem çekme özellikleriyle yakından ilişkilidir.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4653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peletleme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/>
              <a:t>Yem karması özel preslerde </a:t>
            </a:r>
            <a:r>
              <a:rPr lang="tr-TR" dirty="0" err="1" smtClean="0"/>
              <a:t>pelet</a:t>
            </a:r>
            <a:r>
              <a:rPr lang="tr-TR" dirty="0" smtClean="0"/>
              <a:t> şekline getirilir. Avantajları ;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Tozlanma ve bunun sonucu meydana gelebilecek  yem kayıpları (taşıma, yemliklere doldurma ve tüketilmeleri sırasında )en alt düzeye inebilir.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Karmayı oluşturan yem maddeleri birbirine bağlandığı için lezzetli olmayan maddelerin hayvanlar tarafından seçilmeleri önlenir. Dolayısıyla hayvanlar arasında dengeli beslenme sağlanır. </a:t>
            </a:r>
          </a:p>
          <a:p>
            <a:pPr>
              <a:buFont typeface="Wingdings" pitchFamily="2" charset="2"/>
              <a:buChar char="v"/>
            </a:pPr>
            <a:r>
              <a:rPr lang="tr-TR" dirty="0" err="1" smtClean="0"/>
              <a:t>Pelet</a:t>
            </a:r>
            <a:r>
              <a:rPr lang="tr-TR" dirty="0" smtClean="0"/>
              <a:t> yemler daha yoğun yapıda olduğu için hayvanlar birim hacimde daha fazla besin maddesi alabilirler.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 Toz yemlere kıyasla daha lezzetli ve sindirimi kolaydır. </a:t>
            </a:r>
          </a:p>
          <a:p>
            <a:pPr>
              <a:buFont typeface="Wingdings" pitchFamily="2" charset="2"/>
              <a:buChar char="v"/>
            </a:pPr>
            <a:r>
              <a:rPr lang="tr-TR" dirty="0" err="1" smtClean="0"/>
              <a:t>Pelet</a:t>
            </a:r>
            <a:r>
              <a:rPr lang="tr-TR" dirty="0" smtClean="0"/>
              <a:t> yemler toz yemlere oranla daha </a:t>
            </a:r>
            <a:r>
              <a:rPr lang="tr-TR" dirty="0" err="1" smtClean="0"/>
              <a:t>akıcıdır.bu</a:t>
            </a:r>
            <a:r>
              <a:rPr lang="tr-TR" dirty="0" smtClean="0"/>
              <a:t> nedenle </a:t>
            </a:r>
            <a:r>
              <a:rPr lang="tr-TR" dirty="0" err="1" smtClean="0"/>
              <a:t>otomatık</a:t>
            </a:r>
            <a:r>
              <a:rPr lang="tr-TR" dirty="0" smtClean="0"/>
              <a:t> </a:t>
            </a:r>
            <a:r>
              <a:rPr lang="tr-TR" dirty="0" err="1" smtClean="0"/>
              <a:t>yemlıklerde</a:t>
            </a:r>
            <a:r>
              <a:rPr lang="tr-TR" dirty="0" smtClean="0"/>
              <a:t> köprü yaparak tıkanmalara neden olmazlar . </a:t>
            </a:r>
          </a:p>
          <a:p>
            <a:pPr>
              <a:buFont typeface="Wingdings" pitchFamily="2" charset="2"/>
              <a:buChar char="v"/>
            </a:pPr>
            <a:r>
              <a:rPr lang="tr-TR" dirty="0" err="1" smtClean="0"/>
              <a:t>Mikroorganızma</a:t>
            </a:r>
            <a:r>
              <a:rPr lang="tr-TR" dirty="0" smtClean="0"/>
              <a:t> aktivitesi için uygun olmayan bir ortam yaratıldığı için depolanma süresi toz  yemlere kıyasla daha uzundur. </a:t>
            </a:r>
          </a:p>
          <a:p>
            <a:pPr>
              <a:buFont typeface="Wingdings" pitchFamily="2" charset="2"/>
              <a:buChar char="v"/>
            </a:pPr>
            <a:endParaRPr lang="tr-TR" dirty="0" smtClean="0"/>
          </a:p>
          <a:p>
            <a:pPr>
              <a:buFont typeface="Wingdings" pitchFamily="2" charset="2"/>
              <a:buChar char="v"/>
            </a:pPr>
            <a:endParaRPr lang="tr-TR" dirty="0" smtClean="0"/>
          </a:p>
          <a:p>
            <a:pPr>
              <a:buFont typeface="Wingdings" pitchFamily="2" charset="2"/>
              <a:buChar char="v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98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err="1" smtClean="0"/>
              <a:t>Peletleme</a:t>
            </a:r>
            <a:r>
              <a:rPr lang="tr-TR" dirty="0" smtClean="0"/>
              <a:t> işlemi özel preslerde yapılır. </a:t>
            </a:r>
            <a:r>
              <a:rPr lang="tr-TR" dirty="0" err="1" smtClean="0"/>
              <a:t>Peletleme</a:t>
            </a:r>
            <a:r>
              <a:rPr lang="tr-TR" dirty="0" smtClean="0"/>
              <a:t> presleri ,delikli bir silindir , silindirin içerisinde materyali delikli silindirin çeperlerine doğru bastıran  basınç merdaneleri ve beslenme helezonundan oluşur .</a:t>
            </a:r>
          </a:p>
          <a:p>
            <a:r>
              <a:rPr lang="tr-TR" dirty="0" smtClean="0"/>
              <a:t>Toz yem besleme helezonu ile delikli silindirlerin içerisine dökülür . Silindirin iç tarafında yer alan basınç merdaneleri ile bu toz yem silindir deliklerinden geçmeye zorlanır .Çıkış  tarafında belirli aralıklarla yerleştirilen bıçaklar, deliklerden silindir dışına çıkan materyali uygun uzunlukta keserek </a:t>
            </a:r>
            <a:r>
              <a:rPr lang="tr-TR" dirty="0" err="1" smtClean="0"/>
              <a:t>pelet</a:t>
            </a:r>
            <a:r>
              <a:rPr lang="tr-TR" dirty="0" smtClean="0"/>
              <a:t> yem elde edilir.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6423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 smtClean="0"/>
              <a:t>Pelet</a:t>
            </a:r>
            <a:r>
              <a:rPr lang="tr-TR" dirty="0" smtClean="0"/>
              <a:t> yem yapımında dikkat edilecek hususlar ;</a:t>
            </a:r>
          </a:p>
          <a:p>
            <a:pPr>
              <a:buFont typeface="Wingdings" pitchFamily="2" charset="2"/>
              <a:buChar char="v"/>
            </a:pPr>
            <a:r>
              <a:rPr lang="tr-TR" dirty="0" err="1" smtClean="0"/>
              <a:t>Peletleme</a:t>
            </a:r>
            <a:r>
              <a:rPr lang="tr-TR" dirty="0" smtClean="0"/>
              <a:t> sırasında uygulanan basınç etkisiyle yemin sıcaklığı artar. Bu artışın yemin yapısında olumsuz etki yaratmayacak düzeyde (65°c </a:t>
            </a:r>
            <a:r>
              <a:rPr lang="tr-TR" dirty="0" err="1" smtClean="0"/>
              <a:t>nin</a:t>
            </a:r>
            <a:r>
              <a:rPr lang="tr-TR" dirty="0" smtClean="0"/>
              <a:t> altında) tutulması gerekir</a:t>
            </a:r>
          </a:p>
          <a:p>
            <a:pPr>
              <a:buFont typeface="Wingdings" pitchFamily="2" charset="2"/>
              <a:buChar char="v"/>
            </a:pPr>
            <a:r>
              <a:rPr lang="tr-TR" dirty="0" err="1" smtClean="0"/>
              <a:t>Pelet</a:t>
            </a:r>
            <a:r>
              <a:rPr lang="tr-TR" dirty="0" smtClean="0"/>
              <a:t> yemlerin sertliği iyi ayarlanmalıdır .çok sert yada hemen dağılacak şekilde yumuşak olmamalıdır,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Eşit ve düzgün şekilli </a:t>
            </a:r>
            <a:r>
              <a:rPr lang="tr-TR" dirty="0" err="1" smtClean="0"/>
              <a:t>peletlerin</a:t>
            </a:r>
            <a:r>
              <a:rPr lang="tr-TR" dirty="0" smtClean="0"/>
              <a:t> elde edilmesi için sistemin temizlik ve bakımına özen gösterilmelidir.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392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Ulaştırma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İşletmeye gelen ham maddelerin depolara  doldurulmasından başlanmak üzere , üretilen karma yemlerin taşım araçlarına yüklenmesine  kadar olan aralıkta çeşitli amaçlarla materyal bir yerden diğer bir yere taşınır . Ulaştırma düzenlerinin seçiminde , işe uygunluk , kapasite, güç gereksinmesi ve tamir bakım kolaylığı göz önünde bulundurulması  gereken kriterlerden bazılarıdır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426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Mekanik götürücüler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Bantlı  götürücüler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Helezonlu götürücüler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Kovalı götürücüler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Zincirli götürücüler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Sarsaklı götürücüler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err="1" smtClean="0"/>
              <a:t>Pnömatik</a:t>
            </a:r>
            <a:r>
              <a:rPr lang="tr-TR" dirty="0" smtClean="0"/>
              <a:t> götürücüler</a:t>
            </a:r>
          </a:p>
          <a:p>
            <a:pPr>
              <a:buFont typeface="Wingdings" pitchFamily="2" charset="2"/>
              <a:buChar char="v"/>
            </a:pPr>
            <a:r>
              <a:rPr lang="tr-TR" dirty="0" err="1" smtClean="0"/>
              <a:t>Asprasyonlu</a:t>
            </a:r>
            <a:r>
              <a:rPr lang="tr-TR" dirty="0" smtClean="0"/>
              <a:t> tip</a:t>
            </a:r>
          </a:p>
          <a:p>
            <a:pPr>
              <a:buFont typeface="Wingdings" pitchFamily="2" charset="2"/>
              <a:buChar char="v"/>
            </a:pPr>
            <a:r>
              <a:rPr lang="tr-TR" dirty="0" err="1" smtClean="0"/>
              <a:t>Vantilasyonlu</a:t>
            </a:r>
            <a:r>
              <a:rPr lang="tr-TR" dirty="0" smtClean="0"/>
              <a:t> tip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Kombine tip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747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Bantlı tip götürücülere kıyasla bazı üstünlükleri;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Dökme ve paketlenmiş materyallerin taşınmasına uygundur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Yapıları basit ,tamir bakım ve yedek parça giderleri azdır ,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Güç gereksinmesi ve enerji tüketim değerleri düşüktür 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Birim taşıma kapasitesi başına ağırlıkları azdır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Çalışma </a:t>
            </a:r>
            <a:r>
              <a:rPr lang="tr-TR" dirty="0" err="1" smtClean="0"/>
              <a:t>sessız</a:t>
            </a:r>
            <a:r>
              <a:rPr lang="tr-TR" dirty="0" smtClean="0"/>
              <a:t> olup , taşıma etkinlikleri diğerlerine oranla daha yüksektir.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10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Bantlı götürücüler yapısal olarak , metal bir şasiye bağlı biri hareket diğeri kuyruk olmak üzere iki adet silindir arasına gerdirilmiş sonsuz bant ,taşıyıcı makaralar , dönüş makaraları ,bant germe düzeni ,yükleme düzeni , boşaltma düzeni ve güç ünitesinden oluşur.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0577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Bant germe düzeni , banttaki çekme kuvvetinin en az olduğu yerde bulunur . 4 önemli işleve sahiptir 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Bandın hareket silindirinde kayma yapmaması için gerekli gergi kuvvetini oluşturmak ,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Yükleme bölgesinde bandın </a:t>
            </a:r>
            <a:r>
              <a:rPr lang="tr-TR" dirty="0" err="1" smtClean="0"/>
              <a:t>oluklaşmasının</a:t>
            </a:r>
            <a:r>
              <a:rPr lang="tr-TR" dirty="0" smtClean="0"/>
              <a:t> bozulmaması  ve bandın makaralar arasında gereğinden fazla sehim yapmaması için minimum bant kuvvetini temin etmek ,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Banda zamanla oluşabilecek uzama ve kısalmaları karşılamak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Kopma durumunda bandın tamiri kolaylaştırmaktır .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dirty="0" smtClean="0"/>
              <a:t>Bat germe düzenleri vidalı ve otomatik olmak üzere ikiye ayrılır 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440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Kovalı götürücüler ; bir çekme elemanı ve buna  belirli aralıklarla bağlanmış kovalar , çekme elemanın sarıldığı hareket ve kuyruk silindirleri , besleme açıklığı , boşaltma açıklığı ve germe düzeni ile güç ünitelerinden oluşur.</a:t>
            </a:r>
          </a:p>
          <a:p>
            <a:r>
              <a:rPr lang="tr-TR" dirty="0" smtClean="0"/>
              <a:t>Kovalı götürücülerde </a:t>
            </a:r>
            <a:r>
              <a:rPr lang="tr-TR" dirty="0" err="1" smtClean="0"/>
              <a:t>sğ</a:t>
            </a:r>
            <a:r>
              <a:rPr lang="tr-TR" dirty="0" smtClean="0"/>
              <a:t> , derin , ve v tipi olmak üzere üç farklı tipte ova kullanılır.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257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Helezonlu götürücüler :  açık yada kapalı daire kesitli bir taşıma kanalı , bu kanal içerisinde dönen bir mile bağlı geniş adımlı helezon ile bu mile hareket veren güç ünitesinden oluşur. Üstünlükleri;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Yapıları basit , </a:t>
            </a:r>
            <a:r>
              <a:rPr lang="tr-TR" dirty="0" err="1" smtClean="0"/>
              <a:t>kompact</a:t>
            </a:r>
            <a:r>
              <a:rPr lang="tr-TR" dirty="0" smtClean="0"/>
              <a:t> ve sağlamdır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Tamir bakım ve çalıştırılması kolaydır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Materyal kapalı bir kanalda taşındığı için tozlu ,sıcak ve kokulu materyalin taşınmasına uygundur.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Daha küçük hacim kaplarlar . Bu nedenle , dar </a:t>
            </a:r>
            <a:r>
              <a:rPr lang="tr-TR" dirty="0" err="1" smtClean="0"/>
              <a:t>alanalarda</a:t>
            </a:r>
            <a:r>
              <a:rPr lang="tr-TR" dirty="0" smtClean="0"/>
              <a:t> taşıma yapmaya  uygundur .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140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Olumsuzlukları ;</a:t>
            </a:r>
          </a:p>
          <a:p>
            <a:r>
              <a:rPr lang="tr-TR" dirty="0" smtClean="0"/>
              <a:t>Aynı taşıma kapasitesinde enerji tüketimleri diğer tip götürücülere kıyasla fazla olması ,</a:t>
            </a:r>
          </a:p>
          <a:p>
            <a:r>
              <a:rPr lang="tr-TR" dirty="0" smtClean="0"/>
              <a:t>Taşıma materyalde kırılma ve ezilme gibi helezon zararlarının meydana gelmesi ,</a:t>
            </a:r>
          </a:p>
          <a:p>
            <a:r>
              <a:rPr lang="tr-TR" dirty="0" smtClean="0"/>
              <a:t>Aşındırıcı ve yapışkan materyallerin taşınmasına uygun olmamasıdır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167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/>
              <a:t>Tasınacak</a:t>
            </a:r>
            <a:r>
              <a:rPr lang="tr-TR" dirty="0" smtClean="0"/>
              <a:t> </a:t>
            </a:r>
            <a:r>
              <a:rPr lang="tr-TR" dirty="0" err="1" smtClean="0"/>
              <a:t>metaryalin</a:t>
            </a:r>
            <a:r>
              <a:rPr lang="tr-TR" dirty="0" smtClean="0"/>
              <a:t> özelliğine bağlı olarak kullanılan helezon tipleri 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Dolu, sürekli helezon </a:t>
            </a:r>
          </a:p>
          <a:p>
            <a:pPr>
              <a:buFont typeface="Wingdings" pitchFamily="2" charset="2"/>
              <a:buChar char="q"/>
            </a:pPr>
            <a:r>
              <a:rPr lang="tr-TR" dirty="0" err="1" smtClean="0"/>
              <a:t>Kordela</a:t>
            </a:r>
            <a:r>
              <a:rPr lang="tr-TR" dirty="0" smtClean="0"/>
              <a:t> helezon 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Kanatlı helezon </a:t>
            </a:r>
          </a:p>
          <a:p>
            <a:r>
              <a:rPr lang="tr-TR" dirty="0" smtClean="0"/>
              <a:t>Pala kanatlı helezon </a:t>
            </a:r>
          </a:p>
          <a:p>
            <a:r>
              <a:rPr lang="tr-TR" dirty="0" smtClean="0"/>
              <a:t>Kesik kanatlı helezon 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124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Pnömatik</a:t>
            </a:r>
            <a:r>
              <a:rPr lang="tr-TR" dirty="0" smtClean="0"/>
              <a:t> götürücüler : aşındırıcı ve yapışkan olmayan toz , </a:t>
            </a:r>
            <a:r>
              <a:rPr lang="tr-TR" dirty="0" err="1" smtClean="0"/>
              <a:t>granülve</a:t>
            </a:r>
            <a:r>
              <a:rPr lang="tr-TR" dirty="0" smtClean="0"/>
              <a:t> küçük taneli dökme materyalin düşük hızlarda taşınmasına uygundur . Materyallerin düşük </a:t>
            </a:r>
            <a:r>
              <a:rPr lang="tr-TR" dirty="0" err="1" smtClean="0"/>
              <a:t>hızlada</a:t>
            </a:r>
            <a:r>
              <a:rPr lang="tr-TR" dirty="0" smtClean="0"/>
              <a:t> taşınmasına uygundur .materyal daire kesitli kanal içerisinde akan havanın dinamik basıncı yardımıyla hareket ettirilerek süspansiyon şeklinde taşınır. Tasıma sırasında materyal taşıma kanalı </a:t>
            </a:r>
            <a:r>
              <a:rPr lang="tr-TR" dirty="0" err="1" smtClean="0"/>
              <a:t>çeerlerine</a:t>
            </a:r>
            <a:r>
              <a:rPr lang="tr-TR" dirty="0" smtClean="0"/>
              <a:t> çarparak zedelenebilir.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779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0" y="1935163"/>
            <a:ext cx="8229600" cy="4389437"/>
          </a:xfrm>
        </p:spPr>
        <p:txBody>
          <a:bodyPr>
            <a:normAutofit/>
          </a:bodyPr>
          <a:lstStyle/>
          <a:p>
            <a:r>
              <a:rPr lang="tr-TR" dirty="0" err="1" smtClean="0"/>
              <a:t>Pnömatik</a:t>
            </a:r>
            <a:r>
              <a:rPr lang="tr-TR" dirty="0" smtClean="0"/>
              <a:t> götürücüler , hava akımının oluşturulma şekline göre emmeli basmalı ve kombine tip </a:t>
            </a:r>
            <a:r>
              <a:rPr lang="tr-TR" dirty="0" err="1" smtClean="0"/>
              <a:t>olmk</a:t>
            </a:r>
            <a:r>
              <a:rPr lang="tr-TR" dirty="0" smtClean="0"/>
              <a:t> üzere üç grupta toplanır .</a:t>
            </a:r>
          </a:p>
          <a:p>
            <a:r>
              <a:rPr lang="tr-TR" dirty="0" err="1" smtClean="0"/>
              <a:t>Pnömatik</a:t>
            </a:r>
            <a:r>
              <a:rPr lang="tr-TR" dirty="0" smtClean="0"/>
              <a:t> götürücüler tasıma kanalında atmosfer basıncına kıyasla yaratılan basınç farkı değerlerine göre düşük , orta ve yüksek basınçlı tip olmak üzere 3 grupta incelenir. Tarımda  saman , kıyılmış ot silaj </a:t>
            </a:r>
            <a:r>
              <a:rPr lang="tr-TR" dirty="0" err="1" smtClean="0"/>
              <a:t>v.b</a:t>
            </a:r>
            <a:r>
              <a:rPr lang="tr-TR" dirty="0" smtClean="0"/>
              <a:t>. Materyallerin </a:t>
            </a:r>
            <a:r>
              <a:rPr lang="tr-TR" dirty="0" err="1" smtClean="0"/>
              <a:t>tasınmasında</a:t>
            </a:r>
            <a:r>
              <a:rPr lang="tr-TR" dirty="0" smtClean="0"/>
              <a:t> daha çok , düşük basınçlı ve basma etkili tip </a:t>
            </a:r>
            <a:r>
              <a:rPr lang="tr-TR" dirty="0" err="1" smtClean="0"/>
              <a:t>götürücülr</a:t>
            </a:r>
            <a:r>
              <a:rPr lang="tr-TR" dirty="0" smtClean="0"/>
              <a:t> </a:t>
            </a:r>
            <a:r>
              <a:rPr lang="tr-TR" dirty="0" err="1" smtClean="0"/>
              <a:t>kullanılmatadır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721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7772400" cy="1362456"/>
          </a:xfrm>
        </p:spPr>
        <p:txBody>
          <a:bodyPr/>
          <a:lstStyle/>
          <a:p>
            <a:r>
              <a:rPr lang="tr-TR" i="1" dirty="0" smtClean="0"/>
              <a:t>TUĞBA KARAKÖSE </a:t>
            </a:r>
            <a:br>
              <a:rPr lang="tr-TR" i="1" dirty="0" smtClean="0"/>
            </a:br>
            <a:r>
              <a:rPr lang="tr-TR" i="1" dirty="0" smtClean="0"/>
              <a:t>DİDEM EZGİ ÇOPUR </a:t>
            </a:r>
            <a:br>
              <a:rPr lang="tr-TR" i="1" dirty="0" smtClean="0"/>
            </a:br>
            <a:r>
              <a:rPr lang="tr-TR" i="1" dirty="0" smtClean="0"/>
              <a:t>SEDEF ESRA MİRALOĞLU</a:t>
            </a:r>
            <a:endParaRPr lang="tr-TR" i="1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697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409</TotalTime>
  <Words>1882</Words>
  <Application>Microsoft Office PowerPoint</Application>
  <PresentationFormat>Ekran Gösterisi (4:3)</PresentationFormat>
  <Paragraphs>145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0" baseType="lpstr">
      <vt:lpstr>Akış</vt:lpstr>
      <vt:lpstr>Kesif Yem Eldesinde Mekanizasyon </vt:lpstr>
      <vt:lpstr>PowerPoint Sunusu</vt:lpstr>
      <vt:lpstr>Modern anlamda hayvan besleme, hayvanların tür ,ırk, yaş , cinsiyet ve verim özelliklerine göre belirlenen günlük vitamin ,mineral ve besin maddesi gereksinmelerinin karşılanması olarak tanımlanmaktadır .  </vt:lpstr>
      <vt:lpstr>Karma Yem Üretme Tekniği</vt:lpstr>
      <vt:lpstr> </vt:lpstr>
      <vt:lpstr>PowerPoint Sunusu</vt:lpstr>
      <vt:lpstr>TEMİZLEME</vt:lpstr>
      <vt:lpstr>PowerPoint Sunusu</vt:lpstr>
      <vt:lpstr>DEPOLAMA</vt:lpstr>
      <vt:lpstr>PowerPoint Sunusu</vt:lpstr>
      <vt:lpstr>PowerPoint Sunusu</vt:lpstr>
      <vt:lpstr>PowerPoint Sunusu</vt:lpstr>
      <vt:lpstr>PowerPoint Sunusu</vt:lpstr>
      <vt:lpstr>PowerPoint Sunusu</vt:lpstr>
      <vt:lpstr>DOZAJLAMA</vt:lpstr>
      <vt:lpstr>Çalışma şekli ve dozajlanacak materyalin özelliğine bağlı olarak dozajlama sınıflandırılır :</vt:lpstr>
      <vt:lpstr>PowerPoint Sunusu</vt:lpstr>
      <vt:lpstr>PowerPoint Sunusu</vt:lpstr>
      <vt:lpstr>KIRMA- ÖĞÜTME</vt:lpstr>
      <vt:lpstr>PowerPoint Sunusu</vt:lpstr>
      <vt:lpstr>PowerPoint Sunusu</vt:lpstr>
      <vt:lpstr>PowerPoint Sunusu</vt:lpstr>
      <vt:lpstr>PowerPoint Sunusu</vt:lpstr>
      <vt:lpstr>karıştırma</vt:lpstr>
      <vt:lpstr>peletleme</vt:lpstr>
      <vt:lpstr>PowerPoint Sunusu</vt:lpstr>
      <vt:lpstr>PowerPoint Sunusu</vt:lpstr>
      <vt:lpstr>Ulaştırma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TUĞBA KARAKÖSE  DİDEM EZGİ ÇOPUR  SEDEF ESRA MİRALOĞLU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Kesif Yem Eldesinde Mekanizasyon</dc:title>
  <dc:creator>Tugba</dc:creator>
  <cp:lastModifiedBy>Tugba</cp:lastModifiedBy>
  <cp:revision>34</cp:revision>
  <dcterms:created xsi:type="dcterms:W3CDTF">2012-05-02T15:33:24Z</dcterms:created>
  <dcterms:modified xsi:type="dcterms:W3CDTF">2012-05-13T18:13:53Z</dcterms:modified>
</cp:coreProperties>
</file>