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66"/>
  </p:notesMasterIdLst>
  <p:sldIdLst>
    <p:sldId id="256" r:id="rId2"/>
    <p:sldId id="313" r:id="rId3"/>
    <p:sldId id="266" r:id="rId4"/>
    <p:sldId id="258" r:id="rId5"/>
    <p:sldId id="319" r:id="rId6"/>
    <p:sldId id="259" r:id="rId7"/>
    <p:sldId id="296" r:id="rId8"/>
    <p:sldId id="260" r:id="rId9"/>
    <p:sldId id="261" r:id="rId10"/>
    <p:sldId id="297" r:id="rId11"/>
    <p:sldId id="262" r:id="rId12"/>
    <p:sldId id="298" r:id="rId13"/>
    <p:sldId id="263" r:id="rId14"/>
    <p:sldId id="264" r:id="rId15"/>
    <p:sldId id="265" r:id="rId16"/>
    <p:sldId id="299" r:id="rId17"/>
    <p:sldId id="267" r:id="rId18"/>
    <p:sldId id="268" r:id="rId19"/>
    <p:sldId id="269" r:id="rId20"/>
    <p:sldId id="270" r:id="rId21"/>
    <p:sldId id="271" r:id="rId22"/>
    <p:sldId id="272" r:id="rId23"/>
    <p:sldId id="273" r:id="rId24"/>
    <p:sldId id="274" r:id="rId25"/>
    <p:sldId id="300" r:id="rId26"/>
    <p:sldId id="275" r:id="rId27"/>
    <p:sldId id="276" r:id="rId28"/>
    <p:sldId id="277" r:id="rId29"/>
    <p:sldId id="278" r:id="rId30"/>
    <p:sldId id="301" r:id="rId31"/>
    <p:sldId id="279" r:id="rId32"/>
    <p:sldId id="323" r:id="rId33"/>
    <p:sldId id="280" r:id="rId34"/>
    <p:sldId id="302" r:id="rId35"/>
    <p:sldId id="281" r:id="rId36"/>
    <p:sldId id="303" r:id="rId37"/>
    <p:sldId id="282" r:id="rId38"/>
    <p:sldId id="314" r:id="rId39"/>
    <p:sldId id="317" r:id="rId40"/>
    <p:sldId id="318" r:id="rId41"/>
    <p:sldId id="283" r:id="rId42"/>
    <p:sldId id="304" r:id="rId43"/>
    <p:sldId id="284" r:id="rId44"/>
    <p:sldId id="305" r:id="rId45"/>
    <p:sldId id="285" r:id="rId46"/>
    <p:sldId id="307" r:id="rId47"/>
    <p:sldId id="286" r:id="rId48"/>
    <p:sldId id="316" r:id="rId49"/>
    <p:sldId id="315" r:id="rId50"/>
    <p:sldId id="308" r:id="rId51"/>
    <p:sldId id="306" r:id="rId52"/>
    <p:sldId id="309" r:id="rId53"/>
    <p:sldId id="287" r:id="rId54"/>
    <p:sldId id="320" r:id="rId55"/>
    <p:sldId id="288" r:id="rId56"/>
    <p:sldId id="321" r:id="rId57"/>
    <p:sldId id="322" r:id="rId58"/>
    <p:sldId id="310" r:id="rId59"/>
    <p:sldId id="311" r:id="rId60"/>
    <p:sldId id="289" r:id="rId61"/>
    <p:sldId id="312" r:id="rId62"/>
    <p:sldId id="290" r:id="rId63"/>
    <p:sldId id="325" r:id="rId64"/>
    <p:sldId id="324" r:id="rId6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5" d="100"/>
          <a:sy n="55" d="100"/>
        </p:scale>
        <p:origin x="-1584" y="-114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9D8FDF-0881-4818-BC2C-578B1121535C}" type="datetimeFigureOut">
              <a:rPr lang="tr-TR" smtClean="0"/>
              <a:pPr/>
              <a:t>27.04.2011</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333174-C234-406B-B193-D113F0ADD502}"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2">
        <a:schemeClr val="bg1"/>
      </p:bgRef>
    </p:bg>
    <p:spTree>
      <p:nvGrpSpPr>
        <p:cNvPr id="1" name=""/>
        <p:cNvGrpSpPr/>
        <p:nvPr/>
      </p:nvGrpSpPr>
      <p:grpSpPr>
        <a:xfrm>
          <a:off x="0" y="0"/>
          <a:ext cx="0" cy="0"/>
          <a:chOff x="0" y="0"/>
          <a:chExt cx="0" cy="0"/>
        </a:xfrm>
      </p:grpSpPr>
      <p:sp>
        <p:nvSpPr>
          <p:cNvPr id="8" name="7 Dikdörtgen"/>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Düz Bağlayıcı"/>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11 Başlık"/>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tr-TR" smtClean="0"/>
              <a:t>Asıl başlık stili için tıklatın</a:t>
            </a:r>
            <a:endParaRPr kumimoji="0" lang="en-US"/>
          </a:p>
        </p:txBody>
      </p:sp>
      <p:sp>
        <p:nvSpPr>
          <p:cNvPr id="25" name="24 Alt Başlık"/>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31" name="30 Veri Yer Tutucusu"/>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92093048-0D06-4CC2-BE7B-F4180731DBEB}" type="datetime1">
              <a:rPr lang="tr-TR" smtClean="0"/>
              <a:pPr/>
              <a:t>27.04.2011</a:t>
            </a:fld>
            <a:endParaRPr lang="tr-TR"/>
          </a:p>
        </p:txBody>
      </p:sp>
      <p:sp>
        <p:nvSpPr>
          <p:cNvPr id="18" name="17 Altbilgi Yer Tutucusu"/>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tr-TR"/>
          </a:p>
        </p:txBody>
      </p:sp>
      <p:sp>
        <p:nvSpPr>
          <p:cNvPr id="29" name="28 Slayt Numarası Yer Tutucusu"/>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57A6DB7E-378A-4446-9750-55AA4879E1AC}" type="datetime1">
              <a:rPr lang="tr-TR" smtClean="0"/>
              <a:pPr/>
              <a:t>27.04.2011</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1">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9E85AEBA-9A8B-4CA2-B33F-08B2C98113B6}" type="datetime1">
              <a:rPr lang="tr-TR" smtClean="0"/>
              <a:pPr/>
              <a:t>27.04.2011</a:t>
            </a:fld>
            <a:endParaRPr lang="tr-TR"/>
          </a:p>
        </p:txBody>
      </p:sp>
      <p:sp>
        <p:nvSpPr>
          <p:cNvPr id="5" name="4 Altbilgi Yer Tutucusu"/>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tr-TR"/>
          </a:p>
        </p:txBody>
      </p:sp>
      <p:sp>
        <p:nvSpPr>
          <p:cNvPr id="6" name="5 Slayt Numarası Yer Tutucusu"/>
          <p:cNvSpPr>
            <a:spLocks noGrp="1"/>
          </p:cNvSpPr>
          <p:nvPr>
            <p:ph type="sldNum" sz="quarter" idx="12"/>
          </p:nvPr>
        </p:nvSpPr>
        <p:spPr>
          <a:xfrm>
            <a:off x="6733952" y="6555112"/>
            <a:ext cx="588336" cy="228600"/>
          </a:xfrm>
        </p:spPr>
        <p:txBody>
          <a:bodyPr/>
          <a:lstStyle>
            <a:extLst/>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20040"/>
            <a:ext cx="7242048" cy="1143000"/>
          </a:xfrm>
        </p:spPr>
        <p:txBody>
          <a:bodyPr/>
          <a:lstStyle>
            <a:extLst/>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F281AEC2-4CBE-49AE-B343-E9FDF040C962}" type="datetime1">
              <a:rPr lang="tr-TR" smtClean="0"/>
              <a:pPr/>
              <a:t>27.04.2011</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20040"/>
            <a:ext cx="7242048" cy="1143000"/>
          </a:xfrm>
        </p:spPr>
        <p:txBody>
          <a:bodyPr anchor="b"/>
          <a:lstStyle>
            <a:lvl1pPr>
              <a:defRPr/>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AA74E939-B245-43CB-A112-5BA1EB07E5D9}" type="datetime1">
              <a:rPr lang="tr-TR" smtClean="0"/>
              <a:pPr/>
              <a:t>27.04.2011</a:t>
            </a:fld>
            <a:endParaRPr lang="tr-TR"/>
          </a:p>
        </p:txBody>
      </p:sp>
      <p:sp>
        <p:nvSpPr>
          <p:cNvPr id="8" name="7 Altbilgi Yer Tutucusu"/>
          <p:cNvSpPr>
            <a:spLocks noGrp="1"/>
          </p:cNvSpPr>
          <p:nvPr>
            <p:ph type="ftr" sz="quarter" idx="11"/>
          </p:nvPr>
        </p:nvSpPr>
        <p:spPr/>
        <p:txBody>
          <a:bodyPr/>
          <a:lstStyle>
            <a:extLst/>
          </a:lstStyle>
          <a:p>
            <a:endParaRPr lang="tr-TR"/>
          </a:p>
        </p:txBody>
      </p:sp>
      <p:sp>
        <p:nvSpPr>
          <p:cNvPr id="9" name="8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20040"/>
            <a:ext cx="7242048" cy="1143000"/>
          </a:xfrm>
        </p:spPr>
        <p:txBody>
          <a:bodyPr/>
          <a:lstStyle>
            <a:extLst/>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extLst/>
          </a:lstStyle>
          <a:p>
            <a:fld id="{89C4887E-DCA3-4D11-BEBC-1198C883BEB2}" type="datetime1">
              <a:rPr lang="tr-TR" smtClean="0"/>
              <a:pPr/>
              <a:t>27.04.2011</a:t>
            </a:fld>
            <a:endParaRPr lang="tr-TR"/>
          </a:p>
        </p:txBody>
      </p:sp>
      <p:sp>
        <p:nvSpPr>
          <p:cNvPr id="4" name="3 Altbilgi Yer Tutucusu"/>
          <p:cNvSpPr>
            <a:spLocks noGrp="1"/>
          </p:cNvSpPr>
          <p:nvPr>
            <p:ph type="ftr" sz="quarter" idx="11"/>
          </p:nvPr>
        </p:nvSpPr>
        <p:spPr/>
        <p:txBody>
          <a:bodyPr/>
          <a:lstStyle>
            <a:extLst/>
          </a:lstStyle>
          <a:p>
            <a:endParaRPr lang="tr-TR"/>
          </a:p>
        </p:txBody>
      </p:sp>
      <p:sp>
        <p:nvSpPr>
          <p:cNvPr id="5" name="4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lvl1pPr>
              <a:defRPr>
                <a:solidFill>
                  <a:schemeClr val="tx2"/>
                </a:solidFill>
              </a:defRPr>
            </a:lvl1pPr>
            <a:extLst/>
          </a:lstStyle>
          <a:p>
            <a:fld id="{825E3FDD-5670-4F6C-8DCC-081DD145C56E}" type="datetime1">
              <a:rPr lang="tr-TR" smtClean="0"/>
              <a:pPr/>
              <a:t>27.04.2011</a:t>
            </a:fld>
            <a:endParaRPr lang="tr-TR"/>
          </a:p>
        </p:txBody>
      </p:sp>
      <p:sp>
        <p:nvSpPr>
          <p:cNvPr id="3" name="2 Altbilgi Yer Tutucusu"/>
          <p:cNvSpPr>
            <a:spLocks noGrp="1"/>
          </p:cNvSpPr>
          <p:nvPr>
            <p:ph type="ftr" sz="quarter" idx="11"/>
          </p:nvPr>
        </p:nvSpPr>
        <p:spPr/>
        <p:txBody>
          <a:bodyPr/>
          <a:lstStyle>
            <a:lvl1pPr>
              <a:defRPr>
                <a:solidFill>
                  <a:schemeClr val="tx2"/>
                </a:solidFill>
              </a:defRPr>
            </a:lvl1pPr>
            <a:extLst/>
          </a:lstStyle>
          <a:p>
            <a:endParaRPr lang="tr-TR"/>
          </a:p>
        </p:txBody>
      </p:sp>
      <p:sp>
        <p:nvSpPr>
          <p:cNvPr id="4" name="3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205CF2B9-2BBE-404E-BA75-8C49910FE846}" type="datetime1">
              <a:rPr lang="tr-TR" smtClean="0"/>
              <a:pPr/>
              <a:t>27.04.2011</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2"/>
      </p:bgRef>
    </p:bg>
    <p:spTree>
      <p:nvGrpSpPr>
        <p:cNvPr id="1" name=""/>
        <p:cNvGrpSpPr/>
        <p:nvPr/>
      </p:nvGrpSpPr>
      <p:grpSpPr>
        <a:xfrm>
          <a:off x="0" y="0"/>
          <a:ext cx="0" cy="0"/>
          <a:chOff x="0" y="0"/>
          <a:chExt cx="0" cy="0"/>
        </a:xfrm>
      </p:grpSpPr>
      <p:sp>
        <p:nvSpPr>
          <p:cNvPr id="8" name="7 Dikdörtgen"/>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8 Dikdörtgen"/>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1 Başlık"/>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tr-TR" smtClean="0"/>
              <a:t>Asıl başlık stili için tıklatın</a:t>
            </a:r>
            <a:endParaRPr kumimoji="0" lang="en-US" dirty="0"/>
          </a:p>
        </p:txBody>
      </p:sp>
      <p:sp>
        <p:nvSpPr>
          <p:cNvPr id="4" name="3 Metin Yer Tutucusu"/>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tr-TR" smtClean="0"/>
              <a:t>Asıl metin stillerini düzenlemek için tıklatın</a:t>
            </a:r>
          </a:p>
        </p:txBody>
      </p:sp>
      <p:sp>
        <p:nvSpPr>
          <p:cNvPr id="5" name="4 Veri Yer Tutucusu"/>
          <p:cNvSpPr>
            <a:spLocks noGrp="1"/>
          </p:cNvSpPr>
          <p:nvPr>
            <p:ph type="dt" sz="half" idx="10"/>
          </p:nvPr>
        </p:nvSpPr>
        <p:spPr/>
        <p:txBody>
          <a:bodyPr/>
          <a:lstStyle>
            <a:extLst/>
          </a:lstStyle>
          <a:p>
            <a:fld id="{02DCBA98-3126-4A99-A501-CC7EE41164A5}" type="datetime1">
              <a:rPr lang="tr-TR" smtClean="0"/>
              <a:pPr/>
              <a:t>27.04.2011</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10" name="9 Resim Yer Tutucusu"/>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tr-TR" smtClean="0"/>
              <a:t>Resim eklemek için simgeyi tıklatın</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4AA988DD-65B1-4709-82E0-DB2D8EA96B16}" type="datetime1">
              <a:rPr lang="tr-TR" smtClean="0"/>
              <a:pPr/>
              <a:t>27.04.2011</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553200" y="274955"/>
            <a:ext cx="1524000" cy="5851525"/>
          </a:xfrm>
        </p:spPr>
        <p:txBody>
          <a:bodyPr vert="eaVert" anchor="t"/>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274642"/>
            <a:ext cx="60198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a:xfrm>
            <a:off x="4242816" y="6557946"/>
            <a:ext cx="2002464" cy="226902"/>
          </a:xfrm>
        </p:spPr>
        <p:txBody>
          <a:bodyPr/>
          <a:lstStyle>
            <a:extLst/>
          </a:lstStyle>
          <a:p>
            <a:fld id="{922937B4-CEC1-4DD8-9C80-5EC869D199F5}" type="datetime1">
              <a:rPr lang="tr-TR" smtClean="0"/>
              <a:pPr/>
              <a:t>27.04.2011</a:t>
            </a:fld>
            <a:endParaRPr lang="tr-TR"/>
          </a:p>
        </p:txBody>
      </p:sp>
      <p:sp>
        <p:nvSpPr>
          <p:cNvPr id="5" name="4 Altbilgi Yer Tutucusu"/>
          <p:cNvSpPr>
            <a:spLocks noGrp="1"/>
          </p:cNvSpPr>
          <p:nvPr>
            <p:ph type="ftr" sz="quarter" idx="11"/>
          </p:nvPr>
        </p:nvSpPr>
        <p:spPr>
          <a:xfrm>
            <a:off x="457200" y="6556248"/>
            <a:ext cx="3657600" cy="228600"/>
          </a:xfrm>
        </p:spPr>
        <p:txBody>
          <a:bodyPr/>
          <a:lstStyle>
            <a:extLst/>
          </a:lstStyle>
          <a:p>
            <a:endParaRPr lang="tr-TR"/>
          </a:p>
        </p:txBody>
      </p:sp>
      <p:sp>
        <p:nvSpPr>
          <p:cNvPr id="6" name="5 Slayt Numarası Yer Tutucusu"/>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Dikdörtgen"/>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2 Başlık Yer Tutucusu"/>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tr-TR" smtClean="0"/>
              <a:t>Asıl başlık stili için tıklatın</a:t>
            </a:r>
            <a:endParaRPr kumimoji="0" lang="en-US"/>
          </a:p>
        </p:txBody>
      </p:sp>
      <p:sp>
        <p:nvSpPr>
          <p:cNvPr id="31" name="30 Metin Yer Tutucusu"/>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7" name="26 Veri Yer Tutucusu"/>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28BD1E0E-857D-40FF-9D30-78117F32144C}" type="datetime1">
              <a:rPr lang="tr-TR" smtClean="0"/>
              <a:pPr/>
              <a:t>27.04.2011</a:t>
            </a:fld>
            <a:endParaRPr lang="tr-TR"/>
          </a:p>
        </p:txBody>
      </p:sp>
      <p:sp>
        <p:nvSpPr>
          <p:cNvPr id="4" name="3 Altbilgi Yer Tutucusu"/>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tr-TR"/>
          </a:p>
        </p:txBody>
      </p:sp>
      <p:sp>
        <p:nvSpPr>
          <p:cNvPr id="16" name="15 Slayt Numarası Yer Tutucusu"/>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hyperlink" Target="http://www.armastarim.com.tr/default.asp?L=tr&amp;mid=152&amp;cat_id=164&amp;urun_id=164" TargetMode="External"/><Relationship Id="rId4" Type="http://schemas.openxmlformats.org/officeDocument/2006/relationships/image" Target="../media/image25.jpeg"/></Relationships>
</file>

<file path=ppt/slides/_rels/slide6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491880" y="2924944"/>
            <a:ext cx="4608512" cy="1512168"/>
          </a:xfrm>
        </p:spPr>
        <p:txBody>
          <a:bodyPr/>
          <a:lstStyle/>
          <a:p>
            <a:r>
              <a:rPr lang="tr-TR" dirty="0" smtClean="0"/>
              <a:t>SÜT ELDESİNDE MEKANİZASYON</a:t>
            </a:r>
            <a:endParaRPr lang="tr-TR" dirty="0"/>
          </a:p>
        </p:txBody>
      </p:sp>
      <p:pic>
        <p:nvPicPr>
          <p:cNvPr id="4" name="4 Resim" descr="ömü2"/>
          <p:cNvPicPr>
            <a:picLocks noChangeAspect="1" noChangeArrowheads="1"/>
          </p:cNvPicPr>
          <p:nvPr/>
        </p:nvPicPr>
        <p:blipFill>
          <a:blip r:embed="rId2" cstate="print"/>
          <a:srcRect/>
          <a:stretch>
            <a:fillRect/>
          </a:stretch>
        </p:blipFill>
        <p:spPr bwMode="auto">
          <a:xfrm>
            <a:off x="7279233" y="260648"/>
            <a:ext cx="1864767" cy="2008308"/>
          </a:xfrm>
          <a:prstGeom prst="rect">
            <a:avLst/>
          </a:prstGeom>
          <a:noFill/>
          <a:ln w="9525">
            <a:noFill/>
            <a:miter lim="800000"/>
            <a:headEnd/>
            <a:tailEnd/>
          </a:ln>
          <a:scene3d>
            <a:camera prst="perspectiveContrastingRightFacing"/>
            <a:lightRig rig="threePt" dir="t"/>
          </a:scene3d>
        </p:spPr>
      </p:pic>
      <p:pic>
        <p:nvPicPr>
          <p:cNvPr id="5" name="5 Resim"/>
          <p:cNvPicPr>
            <a:picLocks noChangeAspect="1" noChangeArrowheads="1"/>
          </p:cNvPicPr>
          <p:nvPr/>
        </p:nvPicPr>
        <p:blipFill>
          <a:blip r:embed="rId3" cstate="print"/>
          <a:srcRect/>
          <a:stretch>
            <a:fillRect/>
          </a:stretch>
        </p:blipFill>
        <p:spPr bwMode="auto">
          <a:xfrm>
            <a:off x="0" y="0"/>
            <a:ext cx="2664296" cy="2293974"/>
          </a:xfrm>
          <a:prstGeom prst="rect">
            <a:avLst/>
          </a:prstGeom>
          <a:noFill/>
          <a:ln w="9525">
            <a:noFill/>
            <a:miter lim="800000"/>
            <a:headEnd/>
            <a:tailEnd/>
          </a:ln>
          <a:scene3d>
            <a:camera prst="perspectiveHeroicExtremeLeftFacing"/>
            <a:lightRig rig="threePt" dir="t"/>
          </a:scene3d>
        </p:spPr>
      </p:pic>
      <p:sp>
        <p:nvSpPr>
          <p:cNvPr id="6" name="5 Slayt Numarası Yer Tutucusu"/>
          <p:cNvSpPr>
            <a:spLocks noGrp="1"/>
          </p:cNvSpPr>
          <p:nvPr>
            <p:ph type="sldNum" sz="quarter" idx="12"/>
          </p:nvPr>
        </p:nvSpPr>
        <p:spPr/>
        <p:txBody>
          <a:bodyPr/>
          <a:lstStyle/>
          <a:p>
            <a:fld id="{B1DEFA8C-F947-479F-BE07-76B6B3F80BF1}" type="slidenum">
              <a:rPr lang="tr-TR" smtClean="0"/>
              <a:pPr/>
              <a:t>1</a:t>
            </a:fld>
            <a:endParaRPr lang="tr-T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hmet\Desktop\canımmmmmm\S5000681.JPG"/>
          <p:cNvPicPr>
            <a:picLocks noGrp="1" noChangeAspect="1" noChangeArrowheads="1"/>
          </p:cNvPicPr>
          <p:nvPr>
            <p:ph idx="1"/>
          </p:nvPr>
        </p:nvPicPr>
        <p:blipFill>
          <a:blip r:embed="rId2" cstate="print"/>
          <a:srcRect/>
          <a:stretch>
            <a:fillRect/>
          </a:stretch>
        </p:blipFill>
        <p:spPr bwMode="auto">
          <a:xfrm>
            <a:off x="0" y="0"/>
            <a:ext cx="421196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099" name="Picture 3" descr="C:\Users\Ahmet\Desktop\canımmmmmm\S5000682.JPG"/>
          <p:cNvPicPr>
            <a:picLocks noChangeAspect="1" noChangeArrowheads="1"/>
          </p:cNvPicPr>
          <p:nvPr/>
        </p:nvPicPr>
        <p:blipFill>
          <a:blip r:embed="rId3" cstate="print"/>
          <a:srcRect/>
          <a:stretch>
            <a:fillRect/>
          </a:stretch>
        </p:blipFill>
        <p:spPr bwMode="auto">
          <a:xfrm>
            <a:off x="4214810" y="0"/>
            <a:ext cx="492919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5 Slayt Numarası Yer Tutucusu"/>
          <p:cNvSpPr>
            <a:spLocks noGrp="1"/>
          </p:cNvSpPr>
          <p:nvPr>
            <p:ph type="sldNum" sz="quarter" idx="12"/>
          </p:nvPr>
        </p:nvSpPr>
        <p:spPr/>
        <p:txBody>
          <a:bodyPr/>
          <a:lstStyle/>
          <a:p>
            <a:fld id="{B1DEFA8C-F947-479F-BE07-76B6B3F80BF1}" type="slidenum">
              <a:rPr lang="tr-TR" smtClean="0"/>
              <a:pPr/>
              <a:t>2</a:t>
            </a:fld>
            <a:endParaRPr lang="tr-T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Süt </a:t>
            </a:r>
            <a:r>
              <a:rPr lang="tr-TR" dirty="0" err="1" smtClean="0"/>
              <a:t>Eldesinde</a:t>
            </a:r>
            <a:r>
              <a:rPr lang="tr-TR" dirty="0" smtClean="0"/>
              <a:t> Mekanizasyon</a:t>
            </a:r>
            <a:endParaRPr lang="tr-TR" dirty="0"/>
          </a:p>
        </p:txBody>
      </p:sp>
      <p:sp>
        <p:nvSpPr>
          <p:cNvPr id="3" name="2 İçerik Yer Tutucusu"/>
          <p:cNvSpPr>
            <a:spLocks noGrp="1"/>
          </p:cNvSpPr>
          <p:nvPr>
            <p:ph idx="1"/>
          </p:nvPr>
        </p:nvSpPr>
        <p:spPr>
          <a:xfrm>
            <a:off x="457200" y="1357298"/>
            <a:ext cx="8229600" cy="5500702"/>
          </a:xfrm>
        </p:spPr>
        <p:txBody>
          <a:bodyPr>
            <a:normAutofit fontScale="55000" lnSpcReduction="20000"/>
          </a:bodyPr>
          <a:lstStyle/>
          <a:p>
            <a:pPr marL="514350" lvl="0" indent="-514350">
              <a:buFont typeface="+mj-lt"/>
              <a:buAutoNum type="arabicPeriod"/>
            </a:pPr>
            <a:r>
              <a:rPr lang="tr-TR" dirty="0" smtClean="0"/>
              <a:t>Genel </a:t>
            </a:r>
          </a:p>
          <a:p>
            <a:pPr marL="514350" lvl="0" indent="-514350">
              <a:buFont typeface="+mj-lt"/>
              <a:buAutoNum type="arabicPeriod"/>
            </a:pPr>
            <a:r>
              <a:rPr lang="tr-TR" dirty="0" smtClean="0"/>
              <a:t>Sütün oluşumu ve sağımı</a:t>
            </a:r>
          </a:p>
          <a:p>
            <a:pPr marL="514350" lvl="0" indent="-514350">
              <a:buFont typeface="+mj-lt"/>
              <a:buAutoNum type="arabicPeriod"/>
            </a:pPr>
            <a:r>
              <a:rPr lang="tr-TR" dirty="0" smtClean="0"/>
              <a:t>Süt sağım </a:t>
            </a:r>
            <a:r>
              <a:rPr lang="tr-TR" dirty="0" err="1" smtClean="0"/>
              <a:t>makinaları</a:t>
            </a:r>
            <a:endParaRPr lang="tr-TR" dirty="0" smtClean="0"/>
          </a:p>
          <a:p>
            <a:pPr marL="514350" lvl="0" indent="-514350">
              <a:buFont typeface="+mj-lt"/>
              <a:buAutoNum type="arabicPeriod"/>
            </a:pPr>
            <a:r>
              <a:rPr lang="tr-TR" dirty="0" smtClean="0"/>
              <a:t>Sağım makinelerinin yapısal organları </a:t>
            </a:r>
          </a:p>
          <a:p>
            <a:pPr lvl="0"/>
            <a:r>
              <a:rPr lang="tr-TR" dirty="0" smtClean="0"/>
              <a:t>Güç ünitesi </a:t>
            </a:r>
          </a:p>
          <a:p>
            <a:pPr lvl="0"/>
            <a:r>
              <a:rPr lang="tr-TR" dirty="0" smtClean="0"/>
              <a:t>Vakum pompası</a:t>
            </a:r>
          </a:p>
          <a:p>
            <a:pPr lvl="0"/>
            <a:r>
              <a:rPr lang="tr-TR" dirty="0" err="1" smtClean="0"/>
              <a:t>Valkum</a:t>
            </a:r>
            <a:r>
              <a:rPr lang="tr-TR" dirty="0" smtClean="0"/>
              <a:t> deposu ve ayrım kabı</a:t>
            </a:r>
          </a:p>
          <a:p>
            <a:pPr lvl="0"/>
            <a:r>
              <a:rPr lang="tr-TR" dirty="0" smtClean="0"/>
              <a:t>Vakum düzenleyici</a:t>
            </a:r>
          </a:p>
          <a:p>
            <a:pPr lvl="0"/>
            <a:r>
              <a:rPr lang="tr-TR" dirty="0" smtClean="0"/>
              <a:t>Vakum göstergesi</a:t>
            </a:r>
          </a:p>
          <a:p>
            <a:pPr lvl="0"/>
            <a:r>
              <a:rPr lang="tr-TR" dirty="0" smtClean="0"/>
              <a:t>Vakum boru hattı</a:t>
            </a:r>
          </a:p>
          <a:p>
            <a:pPr lvl="0"/>
            <a:r>
              <a:rPr lang="tr-TR" dirty="0" smtClean="0"/>
              <a:t>Sağım başlığı</a:t>
            </a:r>
          </a:p>
          <a:p>
            <a:pPr lvl="0"/>
            <a:r>
              <a:rPr lang="tr-TR" dirty="0" smtClean="0"/>
              <a:t>Süt kovası</a:t>
            </a:r>
          </a:p>
          <a:p>
            <a:pPr lvl="0"/>
            <a:r>
              <a:rPr lang="tr-TR" dirty="0" err="1" smtClean="0"/>
              <a:t>Pülsatör</a:t>
            </a:r>
            <a:r>
              <a:rPr lang="tr-TR" dirty="0" smtClean="0"/>
              <a:t> ( nabız cihazı ) </a:t>
            </a:r>
          </a:p>
          <a:p>
            <a:pPr lvl="0"/>
            <a:r>
              <a:rPr lang="tr-TR" dirty="0" smtClean="0"/>
              <a:t>Süt iletim sistemi</a:t>
            </a:r>
          </a:p>
          <a:p>
            <a:pPr lvl="0"/>
            <a:r>
              <a:rPr lang="tr-TR" dirty="0" smtClean="0"/>
              <a:t>Süt boşaltma pompası</a:t>
            </a:r>
          </a:p>
          <a:p>
            <a:pPr marL="514350" lvl="0" indent="-514350">
              <a:buNone/>
            </a:pPr>
            <a:r>
              <a:rPr lang="tr-TR" dirty="0" smtClean="0"/>
              <a:t>5.         </a:t>
            </a:r>
            <a:r>
              <a:rPr lang="tr-TR" dirty="0" err="1" smtClean="0"/>
              <a:t>Makinalı</a:t>
            </a:r>
            <a:r>
              <a:rPr lang="tr-TR" dirty="0" smtClean="0"/>
              <a:t> sağım tekniği</a:t>
            </a:r>
          </a:p>
          <a:p>
            <a:pPr marL="514350" lvl="0" indent="-514350">
              <a:buNone/>
            </a:pPr>
            <a:r>
              <a:rPr lang="tr-TR" dirty="0" smtClean="0"/>
              <a:t>6.         Sağım salonları</a:t>
            </a:r>
          </a:p>
          <a:p>
            <a:pPr lvl="0"/>
            <a:r>
              <a:rPr lang="tr-TR" dirty="0" smtClean="0"/>
              <a:t>Tünel tipi sağım salonu</a:t>
            </a:r>
          </a:p>
          <a:p>
            <a:pPr lvl="0"/>
            <a:r>
              <a:rPr lang="tr-TR" dirty="0" smtClean="0"/>
              <a:t>Balık kılçığı tipi sağım salonu</a:t>
            </a:r>
          </a:p>
          <a:p>
            <a:pPr lvl="0"/>
            <a:r>
              <a:rPr lang="tr-TR" dirty="0" smtClean="0"/>
              <a:t>Michigan poligon tipi sağım salonu</a:t>
            </a:r>
          </a:p>
          <a:p>
            <a:pPr lvl="0"/>
            <a:r>
              <a:rPr lang="tr-TR" dirty="0" smtClean="0"/>
              <a:t>Dairesel ( döner ) tip sağım salonu</a:t>
            </a:r>
          </a:p>
          <a:p>
            <a:pPr marL="514350" indent="-514350">
              <a:buFont typeface="+mj-lt"/>
              <a:buAutoNum type="arabicParenR"/>
            </a:pPr>
            <a:endParaRPr lang="tr-TR" dirty="0"/>
          </a:p>
        </p:txBody>
      </p:sp>
      <p:pic>
        <p:nvPicPr>
          <p:cNvPr id="5122" name="Picture 2" descr="C:\Users\Ahmet\Desktop\sut_sagim.jpg"/>
          <p:cNvPicPr>
            <a:picLocks noChangeAspect="1" noChangeArrowheads="1"/>
          </p:cNvPicPr>
          <p:nvPr/>
        </p:nvPicPr>
        <p:blipFill>
          <a:blip r:embed="rId2" cstate="print"/>
          <a:srcRect/>
          <a:stretch>
            <a:fillRect/>
          </a:stretch>
        </p:blipFill>
        <p:spPr bwMode="auto">
          <a:xfrm>
            <a:off x="4214810" y="1500174"/>
            <a:ext cx="4929190" cy="5357826"/>
          </a:xfrm>
          <a:prstGeom prst="rect">
            <a:avLst/>
          </a:prstGeom>
          <a:noFill/>
        </p:spPr>
      </p:pic>
      <p:sp>
        <p:nvSpPr>
          <p:cNvPr id="5" name="4 Slayt Numarası Yer Tutucusu"/>
          <p:cNvSpPr>
            <a:spLocks noGrp="1"/>
          </p:cNvSpPr>
          <p:nvPr>
            <p:ph type="sldNum" sz="quarter" idx="12"/>
          </p:nvPr>
        </p:nvSpPr>
        <p:spPr/>
        <p:txBody>
          <a:bodyPr/>
          <a:lstStyle/>
          <a:p>
            <a:fld id="{B1DEFA8C-F947-479F-BE07-76B6B3F80BF1}" type="slidenum">
              <a:rPr lang="tr-TR" smtClean="0"/>
              <a:pPr/>
              <a:t>3</a:t>
            </a:fld>
            <a:endParaRPr lang="tr-T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GENEL</a:t>
            </a:r>
            <a:endParaRPr lang="tr-TR" dirty="0"/>
          </a:p>
        </p:txBody>
      </p:sp>
      <p:sp>
        <p:nvSpPr>
          <p:cNvPr id="3" name="2 İçerik Yer Tutucusu"/>
          <p:cNvSpPr>
            <a:spLocks noGrp="1"/>
          </p:cNvSpPr>
          <p:nvPr>
            <p:ph idx="1"/>
          </p:nvPr>
        </p:nvSpPr>
        <p:spPr/>
        <p:txBody>
          <a:bodyPr>
            <a:normAutofit/>
          </a:bodyPr>
          <a:lstStyle/>
          <a:p>
            <a:pPr>
              <a:buNone/>
            </a:pPr>
            <a:r>
              <a:rPr lang="tr-TR" dirty="0" smtClean="0"/>
              <a:t>Memenin </a:t>
            </a:r>
            <a:r>
              <a:rPr lang="tr-TR" dirty="0" smtClean="0"/>
              <a:t>bir salgısı olan süt, yavrular ve insanlar için önemli bir besin maddesidir. Ana kaynağı keçi, koyun, manda ve sığırlardır. Dünyada üretilen sütün yaklaşık </a:t>
            </a:r>
            <a:r>
              <a:rPr lang="tr-TR" dirty="0" smtClean="0"/>
              <a:t>% 80-90 </a:t>
            </a:r>
            <a:r>
              <a:rPr lang="tr-TR" dirty="0" smtClean="0"/>
              <a:t>ineklerden elde edilirken </a:t>
            </a:r>
            <a:r>
              <a:rPr lang="tr-TR" dirty="0" smtClean="0"/>
              <a:t>Türkiye’de </a:t>
            </a:r>
            <a:r>
              <a:rPr lang="tr-TR" dirty="0" smtClean="0"/>
              <a:t>bu oran </a:t>
            </a:r>
            <a:r>
              <a:rPr lang="tr-TR" dirty="0" smtClean="0"/>
              <a:t>% 70-75 </a:t>
            </a:r>
            <a:r>
              <a:rPr lang="tr-TR" dirty="0" err="1" smtClean="0"/>
              <a:t>dir</a:t>
            </a:r>
            <a:r>
              <a:rPr lang="tr-TR" dirty="0" smtClean="0"/>
              <a:t>.</a:t>
            </a:r>
          </a:p>
          <a:p>
            <a:pPr>
              <a:buNone/>
            </a:pPr>
            <a:r>
              <a:rPr lang="tr-TR" dirty="0" smtClean="0"/>
              <a:t>B</a:t>
            </a:r>
            <a:r>
              <a:rPr lang="tr-TR" dirty="0" smtClean="0"/>
              <a:t>u </a:t>
            </a:r>
            <a:r>
              <a:rPr lang="tr-TR" dirty="0" smtClean="0"/>
              <a:t>nedenle burada inek sütünün </a:t>
            </a:r>
            <a:r>
              <a:rPr lang="tr-TR" dirty="0" err="1" smtClean="0"/>
              <a:t>eldesinde</a:t>
            </a:r>
            <a:r>
              <a:rPr lang="tr-TR" dirty="0" smtClean="0"/>
              <a:t> kullanılan sağım </a:t>
            </a:r>
            <a:r>
              <a:rPr lang="tr-TR" dirty="0" err="1" smtClean="0"/>
              <a:t>makinaları</a:t>
            </a:r>
            <a:r>
              <a:rPr lang="tr-TR" dirty="0" smtClean="0"/>
              <a:t> ve sağım </a:t>
            </a:r>
            <a:r>
              <a:rPr lang="tr-TR" dirty="0" smtClean="0"/>
              <a:t>salonları </a:t>
            </a:r>
            <a:r>
              <a:rPr lang="tr-TR" dirty="0" smtClean="0"/>
              <a:t>hakkında bilgi verilecektir. </a:t>
            </a:r>
          </a:p>
          <a:p>
            <a:pPr>
              <a:buNone/>
            </a:pP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4</a:t>
            </a:fld>
            <a:endParaRPr lang="tr-T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20040"/>
            <a:ext cx="7239000" cy="608630"/>
          </a:xfrm>
        </p:spPr>
        <p:txBody>
          <a:bodyPr>
            <a:normAutofit fontScale="90000"/>
          </a:bodyPr>
          <a:lstStyle/>
          <a:p>
            <a:r>
              <a:rPr lang="tr-TR" dirty="0" smtClean="0"/>
              <a:t>Firmaların illere göre dağılımı</a:t>
            </a:r>
            <a:endParaRPr lang="tr-TR" dirty="0"/>
          </a:p>
        </p:txBody>
      </p:sp>
      <p:pic>
        <p:nvPicPr>
          <p:cNvPr id="11266" name="Picture 2" descr="C:\Users\Ahmet\Desktop\grafikk-55-692-sehir.png"/>
          <p:cNvPicPr>
            <a:picLocks noGrp="1" noChangeAspect="1" noChangeArrowheads="1"/>
          </p:cNvPicPr>
          <p:nvPr>
            <p:ph idx="1"/>
          </p:nvPr>
        </p:nvPicPr>
        <p:blipFill>
          <a:blip r:embed="rId2" cstate="print"/>
          <a:srcRect/>
          <a:stretch>
            <a:fillRect/>
          </a:stretch>
        </p:blipFill>
        <p:spPr bwMode="auto">
          <a:xfrm>
            <a:off x="617552" y="948349"/>
            <a:ext cx="7092280" cy="5857892"/>
          </a:xfrm>
          <a:prstGeom prst="rect">
            <a:avLst/>
          </a:prstGeom>
          <a:noFill/>
        </p:spPr>
      </p:pic>
      <p:sp>
        <p:nvSpPr>
          <p:cNvPr id="5" name="4 Slayt Numarası Yer Tutucusu"/>
          <p:cNvSpPr>
            <a:spLocks noGrp="1"/>
          </p:cNvSpPr>
          <p:nvPr>
            <p:ph type="sldNum" sz="quarter" idx="12"/>
          </p:nvPr>
        </p:nvSpPr>
        <p:spPr/>
        <p:txBody>
          <a:bodyPr/>
          <a:lstStyle/>
          <a:p>
            <a:fld id="{B1DEFA8C-F947-479F-BE07-76B6B3F80BF1}" type="slidenum">
              <a:rPr lang="tr-TR" smtClean="0"/>
              <a:pPr/>
              <a:t>5</a:t>
            </a:fld>
            <a:endParaRPr lang="tr-T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439718"/>
          </a:xfrm>
        </p:spPr>
        <p:txBody>
          <a:bodyPr>
            <a:normAutofit fontScale="90000"/>
          </a:bodyPr>
          <a:lstStyle/>
          <a:p>
            <a:r>
              <a:rPr lang="tr-TR" dirty="0" smtClean="0"/>
              <a:t>SÜTÜN OLUŞUMU VE SAĞIM </a:t>
            </a:r>
            <a:endParaRPr lang="tr-TR" dirty="0"/>
          </a:p>
        </p:txBody>
      </p:sp>
      <p:sp>
        <p:nvSpPr>
          <p:cNvPr id="3" name="2 İçerik Yer Tutucusu"/>
          <p:cNvSpPr>
            <a:spLocks noGrp="1"/>
          </p:cNvSpPr>
          <p:nvPr>
            <p:ph idx="1"/>
          </p:nvPr>
        </p:nvSpPr>
        <p:spPr>
          <a:xfrm>
            <a:off x="0" y="785794"/>
            <a:ext cx="8072462" cy="5643602"/>
          </a:xfrm>
        </p:spPr>
        <p:txBody>
          <a:bodyPr>
            <a:normAutofit/>
          </a:bodyPr>
          <a:lstStyle/>
          <a:p>
            <a:pPr>
              <a:buNone/>
            </a:pPr>
            <a:r>
              <a:rPr lang="tr-TR" dirty="0" smtClean="0"/>
              <a:t>     Meme süt yapan hücre gruplarından oluşur. Bu hücre gruplarına alveol adı verilir. Hücrelerde üretilen süt </a:t>
            </a:r>
            <a:r>
              <a:rPr lang="tr-TR" dirty="0" smtClean="0"/>
              <a:t>alveollerin </a:t>
            </a:r>
            <a:r>
              <a:rPr lang="tr-TR" dirty="0" smtClean="0"/>
              <a:t>ortasında birikir. Alveoller, birer kanal ile memenin süt haznesi olarak adlandırılan bölmesine bağlıdır.</a:t>
            </a:r>
            <a:endParaRPr lang="tr-TR" dirty="0"/>
          </a:p>
        </p:txBody>
      </p:sp>
      <p:pic>
        <p:nvPicPr>
          <p:cNvPr id="14338" name="Picture 2" descr="C:\Users\Ahmet\Desktop\ruyada-sut-sagmak.jpg"/>
          <p:cNvPicPr>
            <a:picLocks noChangeAspect="1" noChangeArrowheads="1"/>
          </p:cNvPicPr>
          <p:nvPr/>
        </p:nvPicPr>
        <p:blipFill>
          <a:blip r:embed="rId2" cstate="print"/>
          <a:srcRect/>
          <a:stretch>
            <a:fillRect/>
          </a:stretch>
        </p:blipFill>
        <p:spPr bwMode="auto">
          <a:xfrm>
            <a:off x="672867" y="2921385"/>
            <a:ext cx="6723975" cy="3643314"/>
          </a:xfrm>
          <a:prstGeom prst="rect">
            <a:avLst/>
          </a:prstGeom>
          <a:noFill/>
        </p:spPr>
      </p:pic>
      <p:sp>
        <p:nvSpPr>
          <p:cNvPr id="5" name="4 Slayt Numarası Yer Tutucusu"/>
          <p:cNvSpPr>
            <a:spLocks noGrp="1"/>
          </p:cNvSpPr>
          <p:nvPr>
            <p:ph type="sldNum" sz="quarter" idx="12"/>
          </p:nvPr>
        </p:nvSpPr>
        <p:spPr/>
        <p:txBody>
          <a:bodyPr/>
          <a:lstStyle/>
          <a:p>
            <a:fld id="{B1DEFA8C-F947-479F-BE07-76B6B3F80BF1}" type="slidenum">
              <a:rPr lang="tr-TR" smtClean="0"/>
              <a:pPr/>
              <a:t>6</a:t>
            </a:fld>
            <a:endParaRPr lang="tr-T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1772816"/>
            <a:ext cx="7472386" cy="3000396"/>
          </a:xfrm>
        </p:spPr>
        <p:txBody>
          <a:bodyPr>
            <a:normAutofit fontScale="92500" lnSpcReduction="20000"/>
          </a:bodyPr>
          <a:lstStyle/>
          <a:p>
            <a:pPr>
              <a:buNone/>
            </a:pPr>
            <a:r>
              <a:rPr lang="tr-TR" dirty="0" smtClean="0"/>
              <a:t>Sağımdan </a:t>
            </a:r>
            <a:r>
              <a:rPr lang="tr-TR" dirty="0" smtClean="0"/>
              <a:t>önce memede bulunan sütün az kısmı bu haznede bulunur. Geri kalan kısmı ise alveoller ve süt haznesine bağlayan kanallarda bulunur. </a:t>
            </a:r>
            <a:endParaRPr lang="tr-TR" dirty="0" smtClean="0"/>
          </a:p>
          <a:p>
            <a:pPr>
              <a:buNone/>
            </a:pPr>
            <a:endParaRPr lang="tr-TR" dirty="0" smtClean="0"/>
          </a:p>
          <a:p>
            <a:pPr>
              <a:buNone/>
            </a:pPr>
            <a:r>
              <a:rPr lang="tr-TR" dirty="0" smtClean="0"/>
              <a:t>Süt </a:t>
            </a:r>
            <a:r>
              <a:rPr lang="tr-TR" dirty="0" smtClean="0"/>
              <a:t>haznesinde bulunan süt kolayca memeden dışarı alınır. </a:t>
            </a:r>
            <a:endParaRPr lang="tr-TR" dirty="0" smtClean="0"/>
          </a:p>
          <a:p>
            <a:pPr>
              <a:buNone/>
            </a:pPr>
            <a:endParaRPr lang="tr-TR" dirty="0" smtClean="0"/>
          </a:p>
          <a:p>
            <a:pPr>
              <a:buNone/>
            </a:pPr>
            <a:r>
              <a:rPr lang="tr-TR" dirty="0" smtClean="0"/>
              <a:t>Sütün </a:t>
            </a:r>
            <a:r>
              <a:rPr lang="tr-TR" dirty="0" smtClean="0"/>
              <a:t>indirilmesinde etkili hormon </a:t>
            </a:r>
            <a:r>
              <a:rPr lang="tr-TR" dirty="0" err="1" smtClean="0"/>
              <a:t>oxytocin</a:t>
            </a:r>
            <a:r>
              <a:rPr lang="tr-TR" dirty="0" smtClean="0"/>
              <a:t> </a:t>
            </a:r>
            <a:r>
              <a:rPr lang="tr-TR" dirty="0" err="1" smtClean="0"/>
              <a:t>dir</a:t>
            </a:r>
            <a:r>
              <a:rPr lang="tr-TR" dirty="0" smtClean="0"/>
              <a:t>..</a:t>
            </a:r>
          </a:p>
          <a:p>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7</a:t>
            </a:fld>
            <a:endParaRPr lang="tr-T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700808"/>
            <a:ext cx="7543824" cy="3429024"/>
          </a:xfrm>
        </p:spPr>
        <p:txBody>
          <a:bodyPr>
            <a:normAutofit lnSpcReduction="10000"/>
          </a:bodyPr>
          <a:lstStyle/>
          <a:p>
            <a:pPr>
              <a:buNone/>
            </a:pPr>
            <a:r>
              <a:rPr lang="tr-TR" dirty="0" smtClean="0"/>
              <a:t>Bu </a:t>
            </a:r>
            <a:r>
              <a:rPr lang="tr-TR" dirty="0" smtClean="0"/>
              <a:t>hormonun etki süresi 4-7 dakikadır</a:t>
            </a:r>
            <a:r>
              <a:rPr lang="tr-TR" dirty="0" smtClean="0"/>
              <a:t>.</a:t>
            </a:r>
          </a:p>
          <a:p>
            <a:pPr>
              <a:buNone/>
            </a:pPr>
            <a:endParaRPr lang="tr-TR" dirty="0" smtClean="0"/>
          </a:p>
          <a:p>
            <a:pPr>
              <a:buNone/>
            </a:pPr>
            <a:r>
              <a:rPr lang="tr-TR" dirty="0" smtClean="0"/>
              <a:t>Dolayısıyla sağım </a:t>
            </a:r>
            <a:r>
              <a:rPr lang="tr-TR" dirty="0" smtClean="0"/>
              <a:t>işleminin bu süre içersinde yapılması gerekmektedir. </a:t>
            </a:r>
            <a:endParaRPr lang="tr-TR" dirty="0" smtClean="0"/>
          </a:p>
          <a:p>
            <a:pPr>
              <a:buNone/>
            </a:pPr>
            <a:endParaRPr lang="tr-TR" dirty="0" smtClean="0"/>
          </a:p>
          <a:p>
            <a:pPr>
              <a:buNone/>
            </a:pPr>
            <a:r>
              <a:rPr lang="tr-TR" dirty="0" smtClean="0"/>
              <a:t>  </a:t>
            </a:r>
            <a:r>
              <a:rPr lang="tr-TR" dirty="0" smtClean="0"/>
              <a:t>Sağımdan </a:t>
            </a:r>
            <a:r>
              <a:rPr lang="tr-TR" dirty="0" smtClean="0"/>
              <a:t>önce </a:t>
            </a:r>
            <a:r>
              <a:rPr lang="tr-TR" dirty="0" smtClean="0"/>
              <a:t>hayvan </a:t>
            </a:r>
            <a:r>
              <a:rPr lang="tr-TR" dirty="0" smtClean="0"/>
              <a:t>tarafından bu hormonun </a:t>
            </a:r>
            <a:r>
              <a:rPr lang="tr-TR" dirty="0" smtClean="0"/>
              <a:t>salgılanması </a:t>
            </a:r>
            <a:r>
              <a:rPr lang="tr-TR" dirty="0" smtClean="0"/>
              <a:t>durumunda, memedeki sütün önemli bir kısmı dışarı alınabilir.</a:t>
            </a: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8</a:t>
            </a:fld>
            <a:endParaRPr lang="tr-T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1285860"/>
            <a:ext cx="7643866" cy="4143404"/>
          </a:xfrm>
        </p:spPr>
        <p:txBody>
          <a:bodyPr>
            <a:normAutofit lnSpcReduction="10000"/>
          </a:bodyPr>
          <a:lstStyle/>
          <a:p>
            <a:pPr>
              <a:buNone/>
            </a:pPr>
            <a:r>
              <a:rPr lang="tr-TR" dirty="0" smtClean="0"/>
              <a:t>Tersi durumda </a:t>
            </a:r>
            <a:r>
              <a:rPr lang="tr-TR" dirty="0" err="1" smtClean="0"/>
              <a:t>yanlızca</a:t>
            </a:r>
            <a:r>
              <a:rPr lang="tr-TR" dirty="0" smtClean="0"/>
              <a:t> </a:t>
            </a:r>
            <a:r>
              <a:rPr lang="tr-TR" dirty="0" smtClean="0"/>
              <a:t>memenin süt haznesi içersindeki süt dışarı alınabilir. </a:t>
            </a:r>
            <a:endParaRPr lang="tr-TR" dirty="0" smtClean="0"/>
          </a:p>
          <a:p>
            <a:pPr>
              <a:buNone/>
            </a:pPr>
            <a:endParaRPr lang="tr-TR" dirty="0" smtClean="0"/>
          </a:p>
          <a:p>
            <a:pPr>
              <a:buNone/>
            </a:pPr>
            <a:r>
              <a:rPr lang="tr-TR" dirty="0" smtClean="0"/>
              <a:t>Memeden dışarı alınamayan, alveol ve onları süt haznesine bağlayan kanallarda kalan süt, sonraki sürede memede üretilecek süt miktarının düşmesine neden olur. </a:t>
            </a:r>
            <a:endParaRPr lang="tr-TR" dirty="0" smtClean="0"/>
          </a:p>
          <a:p>
            <a:pPr>
              <a:buNone/>
            </a:pPr>
            <a:endParaRPr lang="tr-TR" dirty="0" smtClean="0"/>
          </a:p>
          <a:p>
            <a:pPr>
              <a:buNone/>
            </a:pPr>
            <a:r>
              <a:rPr lang="tr-TR" dirty="0" smtClean="0"/>
              <a:t>Memede üretilen sütün belirli aralıklarla memeden dışarı alınması işlemine sağım denir.</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9</a:t>
            </a:fld>
            <a:endParaRPr lang="tr-T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714356"/>
            <a:ext cx="7858180" cy="5411807"/>
          </a:xfrm>
        </p:spPr>
        <p:txBody>
          <a:bodyPr>
            <a:normAutofit fontScale="92500" lnSpcReduction="10000"/>
          </a:bodyPr>
          <a:lstStyle/>
          <a:p>
            <a:pPr>
              <a:buNone/>
            </a:pPr>
            <a:r>
              <a:rPr lang="tr-TR" dirty="0" smtClean="0"/>
              <a:t>Süt </a:t>
            </a:r>
            <a:r>
              <a:rPr lang="tr-TR" dirty="0" smtClean="0"/>
              <a:t>memelerde sürekli üretilirken, sağım işlemi genel olarak günde iki kez </a:t>
            </a:r>
            <a:r>
              <a:rPr lang="tr-TR" dirty="0" smtClean="0"/>
              <a:t>yapılır</a:t>
            </a:r>
            <a:r>
              <a:rPr lang="tr-TR" dirty="0" smtClean="0"/>
              <a:t>. </a:t>
            </a:r>
          </a:p>
          <a:p>
            <a:pPr>
              <a:buNone/>
            </a:pPr>
            <a:r>
              <a:rPr lang="tr-TR" dirty="0" smtClean="0"/>
              <a:t>Daha </a:t>
            </a:r>
            <a:r>
              <a:rPr lang="tr-TR" dirty="0" smtClean="0"/>
              <a:t>sık aralıklarda yapılan sağım süt verimini </a:t>
            </a:r>
            <a:r>
              <a:rPr lang="tr-TR" dirty="0" smtClean="0"/>
              <a:t>% 5-15 </a:t>
            </a:r>
            <a:r>
              <a:rPr lang="tr-TR" dirty="0" smtClean="0"/>
              <a:t>oranında arttırdığı belirlenmiştir. Ancak bu uygulamanın </a:t>
            </a:r>
            <a:r>
              <a:rPr lang="tr-TR" dirty="0" smtClean="0"/>
              <a:t>yalnızca </a:t>
            </a:r>
            <a:r>
              <a:rPr lang="tr-TR" dirty="0" smtClean="0"/>
              <a:t>yüksek süt verim özelliğindeki hayvanlarda ekonomik olacağı düşünülmek de ve </a:t>
            </a:r>
            <a:r>
              <a:rPr lang="tr-TR" dirty="0" err="1" smtClean="0"/>
              <a:t>uygulanmakdadır</a:t>
            </a:r>
            <a:r>
              <a:rPr lang="tr-TR" dirty="0" smtClean="0"/>
              <a:t>. </a:t>
            </a:r>
            <a:endParaRPr lang="tr-TR" dirty="0" smtClean="0"/>
          </a:p>
          <a:p>
            <a:pPr>
              <a:buNone/>
            </a:pPr>
            <a:endParaRPr lang="tr-TR" dirty="0" smtClean="0"/>
          </a:p>
          <a:p>
            <a:pPr>
              <a:buNone/>
            </a:pPr>
            <a:r>
              <a:rPr lang="tr-TR" dirty="0" err="1" smtClean="0"/>
              <a:t>Oxytocin</a:t>
            </a:r>
            <a:r>
              <a:rPr lang="tr-TR" dirty="0" smtClean="0"/>
              <a:t> </a:t>
            </a:r>
            <a:r>
              <a:rPr lang="tr-TR" dirty="0" smtClean="0"/>
              <a:t>hormonu hayvanı değişik biçimlerde uyarılması ile </a:t>
            </a:r>
            <a:r>
              <a:rPr lang="tr-TR" dirty="0" smtClean="0"/>
              <a:t>salgılanabilir</a:t>
            </a:r>
            <a:r>
              <a:rPr lang="tr-TR" dirty="0" smtClean="0"/>
              <a:t>. </a:t>
            </a:r>
            <a:endParaRPr lang="tr-TR" dirty="0" smtClean="0"/>
          </a:p>
          <a:p>
            <a:pPr>
              <a:buNone/>
            </a:pPr>
            <a:endParaRPr lang="tr-TR" dirty="0" smtClean="0"/>
          </a:p>
          <a:p>
            <a:pPr>
              <a:buNone/>
            </a:pPr>
            <a:r>
              <a:rPr lang="tr-TR" u="sng" dirty="0" smtClean="0">
                <a:solidFill>
                  <a:srgbClr val="C00000"/>
                </a:solidFill>
              </a:rPr>
              <a:t>     Sağım iki şekilde yapılır </a:t>
            </a:r>
            <a:r>
              <a:rPr lang="tr-TR" dirty="0" smtClean="0"/>
              <a:t>:</a:t>
            </a:r>
          </a:p>
          <a:p>
            <a:pPr>
              <a:buNone/>
            </a:pPr>
            <a:r>
              <a:rPr lang="tr-TR" dirty="0" smtClean="0"/>
              <a:t>1)Makine ile sağım </a:t>
            </a:r>
          </a:p>
          <a:p>
            <a:pPr>
              <a:buNone/>
            </a:pPr>
            <a:r>
              <a:rPr lang="tr-TR" dirty="0" smtClean="0"/>
              <a:t>2)</a:t>
            </a:r>
            <a:r>
              <a:rPr lang="tr-TR" dirty="0" err="1" smtClean="0"/>
              <a:t>Ellle</a:t>
            </a:r>
            <a:r>
              <a:rPr lang="tr-TR" dirty="0" smtClean="0"/>
              <a:t> sağım</a:t>
            </a:r>
          </a:p>
          <a:p>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10</a:t>
            </a:fld>
            <a:endParaRPr lang="tr-T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285728"/>
            <a:ext cx="8229600" cy="2000240"/>
          </a:xfrm>
        </p:spPr>
        <p:txBody>
          <a:bodyPr>
            <a:normAutofit/>
          </a:bodyPr>
          <a:lstStyle/>
          <a:p>
            <a:r>
              <a:rPr lang="tr-TR" dirty="0" smtClean="0"/>
              <a:t>Makine ile sağımın elle sağıma kıyasla olan üstünlükleri </a:t>
            </a:r>
            <a:br>
              <a:rPr lang="tr-TR" dirty="0" smtClean="0"/>
            </a:br>
            <a:endParaRPr lang="tr-TR" dirty="0"/>
          </a:p>
        </p:txBody>
      </p:sp>
      <p:sp>
        <p:nvSpPr>
          <p:cNvPr id="3" name="2 İçerik Yer Tutucusu"/>
          <p:cNvSpPr>
            <a:spLocks noGrp="1"/>
          </p:cNvSpPr>
          <p:nvPr>
            <p:ph idx="1"/>
          </p:nvPr>
        </p:nvSpPr>
        <p:spPr>
          <a:xfrm>
            <a:off x="285720" y="1857364"/>
            <a:ext cx="7786742" cy="4268799"/>
          </a:xfrm>
        </p:spPr>
        <p:txBody>
          <a:bodyPr>
            <a:normAutofit/>
          </a:bodyPr>
          <a:lstStyle/>
          <a:p>
            <a:pPr lvl="0"/>
            <a:r>
              <a:rPr lang="tr-TR" dirty="0" smtClean="0"/>
              <a:t>Sağım fizyolojisi bakımından memede bulunan sütün, </a:t>
            </a:r>
            <a:r>
              <a:rPr lang="tr-TR" dirty="0" err="1" smtClean="0"/>
              <a:t>oxytocin</a:t>
            </a:r>
            <a:r>
              <a:rPr lang="tr-TR" dirty="0" smtClean="0"/>
              <a:t> hormonun etki süresi olan 4 ve 7 dakikada içinde memeden dışarı alınması gerekir. Yüksek </a:t>
            </a:r>
            <a:r>
              <a:rPr lang="tr-TR" dirty="0" smtClean="0"/>
              <a:t>verimli ve </a:t>
            </a:r>
            <a:r>
              <a:rPr lang="tr-TR" dirty="0" smtClean="0"/>
              <a:t>çok sayıda hayvanı bulunan işletmelerde makine ile yapılır. </a:t>
            </a:r>
          </a:p>
          <a:p>
            <a:pPr lvl="0"/>
            <a:r>
              <a:rPr lang="tr-TR" dirty="0" smtClean="0"/>
              <a:t>Barınaklarda yapılan işler arasında sağım zor ve zaman alıcı işlemlerden birisidir. Sağımın </a:t>
            </a:r>
            <a:r>
              <a:rPr lang="tr-TR" dirty="0" smtClean="0"/>
              <a:t>makineyle </a:t>
            </a:r>
            <a:r>
              <a:rPr lang="tr-TR" dirty="0" smtClean="0"/>
              <a:t>yapılması durumunda işletmede önemli düzeyde iş gücü ve zaman tutumu </a:t>
            </a:r>
            <a:r>
              <a:rPr lang="tr-TR" dirty="0" smtClean="0"/>
              <a:t>sağlanabilir</a:t>
            </a:r>
            <a:r>
              <a:rPr lang="tr-TR" dirty="0" smtClean="0"/>
              <a:t>.</a:t>
            </a:r>
          </a:p>
          <a:p>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11</a:t>
            </a:fld>
            <a:endParaRPr lang="tr-T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772816"/>
            <a:ext cx="7643866" cy="3643338"/>
          </a:xfrm>
        </p:spPr>
        <p:txBody>
          <a:bodyPr/>
          <a:lstStyle/>
          <a:p>
            <a:pPr lvl="0"/>
            <a:r>
              <a:rPr lang="tr-TR" dirty="0" smtClean="0"/>
              <a:t>Makine ile sağımda süt, kapalı kanalarda taşındığı için temiz ve daha sağlıklı olarak elde edilir. </a:t>
            </a:r>
          </a:p>
          <a:p>
            <a:pPr lvl="0"/>
            <a:r>
              <a:rPr lang="tr-TR" dirty="0" smtClean="0"/>
              <a:t>Elle sağımda meme başına uygulanan sıkma gevşeme etkilerinin zaman </a:t>
            </a:r>
            <a:r>
              <a:rPr lang="tr-TR" dirty="0" smtClean="0"/>
              <a:t>içinde </a:t>
            </a:r>
            <a:r>
              <a:rPr lang="tr-TR" dirty="0" smtClean="0"/>
              <a:t>şiddeti değişebilir. Makine ile sağımda  ise meme sağlığı korunur. </a:t>
            </a:r>
          </a:p>
          <a:p>
            <a:pPr>
              <a:buNone/>
            </a:pP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12</a:t>
            </a:fld>
            <a:endParaRPr lang="tr-T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00042"/>
            <a:ext cx="8229600" cy="917596"/>
          </a:xfrm>
        </p:spPr>
        <p:txBody>
          <a:bodyPr>
            <a:normAutofit fontScale="90000"/>
          </a:bodyPr>
          <a:lstStyle/>
          <a:p>
            <a:r>
              <a:rPr lang="tr-TR" dirty="0" smtClean="0"/>
              <a:t>Süt sağım makineleri</a:t>
            </a:r>
            <a:br>
              <a:rPr lang="tr-TR" dirty="0" smtClean="0"/>
            </a:br>
            <a:endParaRPr lang="tr-TR" dirty="0"/>
          </a:p>
        </p:txBody>
      </p:sp>
      <p:sp>
        <p:nvSpPr>
          <p:cNvPr id="3" name="2 İçerik Yer Tutucusu"/>
          <p:cNvSpPr>
            <a:spLocks noGrp="1"/>
          </p:cNvSpPr>
          <p:nvPr>
            <p:ph idx="1"/>
          </p:nvPr>
        </p:nvSpPr>
        <p:spPr>
          <a:xfrm>
            <a:off x="467544" y="1412776"/>
            <a:ext cx="7239000" cy="4846320"/>
          </a:xfrm>
        </p:spPr>
        <p:txBody>
          <a:bodyPr>
            <a:normAutofit/>
          </a:bodyPr>
          <a:lstStyle/>
          <a:p>
            <a:pPr>
              <a:buNone/>
            </a:pPr>
            <a:r>
              <a:rPr lang="tr-TR" dirty="0" smtClean="0"/>
              <a:t>     Süt sağım makinelerinin geliştirilmesinde ki en önemli aşama, </a:t>
            </a:r>
            <a:r>
              <a:rPr lang="tr-TR" dirty="0" err="1" smtClean="0"/>
              <a:t>pülsatörün</a:t>
            </a:r>
            <a:r>
              <a:rPr lang="tr-TR" dirty="0" smtClean="0"/>
              <a:t> </a:t>
            </a:r>
            <a:r>
              <a:rPr lang="tr-TR" dirty="0" smtClean="0"/>
              <a:t>(nabız cihazının) </a:t>
            </a:r>
            <a:r>
              <a:rPr lang="tr-TR" dirty="0" smtClean="0"/>
              <a:t>geliştirilmesi ile sağlanmıştır. Günümüzde sağım makineleri, fonksiyonel organlarının yerleşimi ve sütün toplanma şekline bağlı olarak üç grupta toplanabilir. Bunlar; </a:t>
            </a:r>
          </a:p>
          <a:p>
            <a:pPr marL="514350" indent="-514350">
              <a:buFont typeface="+mj-lt"/>
              <a:buAutoNum type="arabicPeriod"/>
            </a:pPr>
            <a:r>
              <a:rPr lang="tr-TR" dirty="0" smtClean="0"/>
              <a:t>Taşınabilir sağım makineleri </a:t>
            </a:r>
          </a:p>
          <a:p>
            <a:pPr marL="514350" indent="-514350">
              <a:buFont typeface="+mj-lt"/>
              <a:buAutoNum type="arabicPeriod"/>
            </a:pPr>
            <a:r>
              <a:rPr lang="tr-TR" dirty="0" smtClean="0"/>
              <a:t>Kovalı sağım makineleri</a:t>
            </a:r>
          </a:p>
          <a:p>
            <a:pPr marL="514350" indent="-514350">
              <a:buFont typeface="+mj-lt"/>
              <a:buAutoNum type="arabicPeriod"/>
            </a:pPr>
            <a:r>
              <a:rPr lang="tr-TR" dirty="0" smtClean="0"/>
              <a:t>Borulu sağım makineleridir.</a:t>
            </a:r>
          </a:p>
          <a:p>
            <a:pPr>
              <a:buNone/>
            </a:pPr>
            <a:r>
              <a:rPr lang="tr-TR" dirty="0" smtClean="0"/>
              <a:t> </a:t>
            </a:r>
          </a:p>
          <a:p>
            <a:endParaRPr lang="tr-TR" dirty="0"/>
          </a:p>
        </p:txBody>
      </p:sp>
      <p:pic>
        <p:nvPicPr>
          <p:cNvPr id="10242" name="Picture 2" descr="C:\Users\Ahmet\Desktop\thumbnail_impls1alu.jpg"/>
          <p:cNvPicPr>
            <a:picLocks noChangeAspect="1" noChangeArrowheads="1"/>
          </p:cNvPicPr>
          <p:nvPr/>
        </p:nvPicPr>
        <p:blipFill>
          <a:blip r:embed="rId2" cstate="print"/>
          <a:srcRect/>
          <a:stretch>
            <a:fillRect/>
          </a:stretch>
        </p:blipFill>
        <p:spPr bwMode="auto">
          <a:xfrm>
            <a:off x="5500694" y="4286256"/>
            <a:ext cx="2286000" cy="2333625"/>
          </a:xfrm>
          <a:prstGeom prst="rect">
            <a:avLst/>
          </a:prstGeom>
          <a:noFill/>
        </p:spPr>
      </p:pic>
      <p:sp>
        <p:nvSpPr>
          <p:cNvPr id="5" name="4 Slayt Numarası Yer Tutucusu"/>
          <p:cNvSpPr>
            <a:spLocks noGrp="1"/>
          </p:cNvSpPr>
          <p:nvPr>
            <p:ph type="sldNum" sz="quarter" idx="12"/>
          </p:nvPr>
        </p:nvSpPr>
        <p:spPr/>
        <p:txBody>
          <a:bodyPr/>
          <a:lstStyle/>
          <a:p>
            <a:fld id="{B1DEFA8C-F947-479F-BE07-76B6B3F80BF1}" type="slidenum">
              <a:rPr lang="tr-TR" smtClean="0"/>
              <a:pPr/>
              <a:t>13</a:t>
            </a:fld>
            <a:endParaRPr lang="tr-T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7543824" cy="5483245"/>
          </a:xfrm>
        </p:spPr>
        <p:txBody>
          <a:bodyPr>
            <a:normAutofit/>
          </a:bodyPr>
          <a:lstStyle/>
          <a:p>
            <a:pPr>
              <a:buNone/>
            </a:pPr>
            <a:r>
              <a:rPr lang="tr-TR" dirty="0" smtClean="0"/>
              <a:t>Taşınabilir süt sağım </a:t>
            </a:r>
            <a:r>
              <a:rPr lang="tr-TR" dirty="0" err="1" smtClean="0"/>
              <a:t>makinaları</a:t>
            </a:r>
            <a:r>
              <a:rPr lang="tr-TR" dirty="0" smtClean="0"/>
              <a:t>, tekerlekli bir </a:t>
            </a:r>
            <a:r>
              <a:rPr lang="tr-TR" dirty="0" smtClean="0"/>
              <a:t>şasi </a:t>
            </a:r>
            <a:r>
              <a:rPr lang="tr-TR" dirty="0" smtClean="0"/>
              <a:t>üzerine bindirilmiş</a:t>
            </a:r>
          </a:p>
          <a:p>
            <a:pPr marL="514350" indent="-514350">
              <a:buFont typeface="+mj-lt"/>
              <a:buAutoNum type="arabicPeriod"/>
            </a:pPr>
            <a:r>
              <a:rPr lang="tr-TR" dirty="0" smtClean="0"/>
              <a:t>Güç </a:t>
            </a:r>
            <a:r>
              <a:rPr lang="tr-TR" dirty="0" smtClean="0"/>
              <a:t>ünitesi</a:t>
            </a:r>
          </a:p>
          <a:p>
            <a:pPr marL="514350" indent="-514350">
              <a:buFont typeface="+mj-lt"/>
              <a:buAutoNum type="arabicPeriod"/>
            </a:pPr>
            <a:r>
              <a:rPr lang="tr-TR" dirty="0" smtClean="0"/>
              <a:t>Vakum pompası</a:t>
            </a:r>
          </a:p>
          <a:p>
            <a:pPr marL="514350" indent="-514350">
              <a:buFont typeface="+mj-lt"/>
              <a:buAutoNum type="arabicPeriod"/>
            </a:pPr>
            <a:r>
              <a:rPr lang="tr-TR" dirty="0" smtClean="0"/>
              <a:t>Vakum deposu</a:t>
            </a:r>
          </a:p>
          <a:p>
            <a:pPr marL="514350" indent="-514350">
              <a:buFont typeface="+mj-lt"/>
              <a:buAutoNum type="arabicPeriod"/>
            </a:pPr>
            <a:r>
              <a:rPr lang="tr-TR" dirty="0" smtClean="0"/>
              <a:t>Vakum düzenleyici</a:t>
            </a:r>
          </a:p>
          <a:p>
            <a:pPr marL="514350" indent="-514350">
              <a:buFont typeface="+mj-lt"/>
              <a:buAutoNum type="arabicPeriod"/>
            </a:pPr>
            <a:r>
              <a:rPr lang="tr-TR" dirty="0" smtClean="0"/>
              <a:t>Vakum göstergesi</a:t>
            </a:r>
          </a:p>
          <a:p>
            <a:pPr marL="514350" indent="-514350">
              <a:buFont typeface="+mj-lt"/>
              <a:buAutoNum type="arabicPeriod"/>
            </a:pPr>
            <a:r>
              <a:rPr lang="tr-TR" dirty="0" smtClean="0"/>
              <a:t>Meme başlıkları </a:t>
            </a:r>
          </a:p>
          <a:p>
            <a:pPr marL="514350" indent="-514350">
              <a:buFont typeface="+mj-lt"/>
              <a:buAutoNum type="arabicPeriod"/>
            </a:pPr>
            <a:r>
              <a:rPr lang="tr-TR" dirty="0" smtClean="0"/>
              <a:t>Sağım pençesi</a:t>
            </a:r>
          </a:p>
          <a:p>
            <a:pPr marL="514350" indent="-514350">
              <a:buFont typeface="+mj-lt"/>
              <a:buAutoNum type="arabicPeriod"/>
            </a:pPr>
            <a:r>
              <a:rPr lang="tr-TR" dirty="0" smtClean="0"/>
              <a:t>Uzun/kısa süt ve nabız boruları </a:t>
            </a:r>
          </a:p>
          <a:p>
            <a:pPr marL="514350" indent="-514350">
              <a:buFont typeface="+mj-lt"/>
              <a:buAutoNum type="arabicPeriod"/>
            </a:pPr>
            <a:r>
              <a:rPr lang="tr-TR" dirty="0" smtClean="0"/>
              <a:t>Süt güğümlerinden oluşur. </a:t>
            </a: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14</a:t>
            </a:fld>
            <a:endParaRPr lang="tr-T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1124744"/>
            <a:ext cx="7543824" cy="4857784"/>
          </a:xfrm>
        </p:spPr>
        <p:txBody>
          <a:bodyPr>
            <a:normAutofit/>
          </a:bodyPr>
          <a:lstStyle/>
          <a:p>
            <a:pPr>
              <a:buNone/>
            </a:pPr>
            <a:r>
              <a:rPr lang="tr-TR" dirty="0" smtClean="0"/>
              <a:t>Kovalı sağım </a:t>
            </a:r>
            <a:r>
              <a:rPr lang="tr-TR" dirty="0" err="1" smtClean="0"/>
              <a:t>makinalarında</a:t>
            </a:r>
            <a:r>
              <a:rPr lang="tr-TR" dirty="0" smtClean="0"/>
              <a:t> sağılan süt, vakum hattına bağlı kovalarda birikir. Bu tip makinelerde güç ünitesi, vakum pompası, vakum deposu, vakum düzenleyici ayrı bir odada bulunur. </a:t>
            </a:r>
            <a:endParaRPr lang="tr-TR" dirty="0" smtClean="0"/>
          </a:p>
          <a:p>
            <a:pPr>
              <a:buNone/>
            </a:pPr>
            <a:endParaRPr lang="tr-TR" dirty="0" smtClean="0"/>
          </a:p>
          <a:p>
            <a:pPr>
              <a:buNone/>
            </a:pPr>
            <a:r>
              <a:rPr lang="tr-TR" dirty="0" smtClean="0"/>
              <a:t>Paslanmaz çelik ya da </a:t>
            </a:r>
            <a:r>
              <a:rPr lang="tr-TR" dirty="0" smtClean="0"/>
              <a:t>alüminyum </a:t>
            </a:r>
            <a:r>
              <a:rPr lang="tr-TR" dirty="0" smtClean="0"/>
              <a:t>olabilen süt kovası 15-20 </a:t>
            </a:r>
            <a:r>
              <a:rPr lang="tr-TR" dirty="0" smtClean="0"/>
              <a:t>L </a:t>
            </a:r>
            <a:r>
              <a:rPr lang="tr-TR" dirty="0" smtClean="0"/>
              <a:t>hacminde olabilir. Kısa ve uzun nabız boruları ile sağım başlıklarının bağlı olduğu </a:t>
            </a:r>
            <a:r>
              <a:rPr lang="tr-TR" dirty="0" err="1" smtClean="0"/>
              <a:t>pülsatör</a:t>
            </a:r>
            <a:r>
              <a:rPr lang="tr-TR" dirty="0" smtClean="0"/>
              <a:t>, kovanın kapağı üzerinde yer alır. </a:t>
            </a:r>
          </a:p>
          <a:p>
            <a:pPr>
              <a:buNone/>
            </a:pP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15</a:t>
            </a:fld>
            <a:endParaRPr lang="tr-T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1268760"/>
            <a:ext cx="7615262" cy="4500594"/>
          </a:xfrm>
        </p:spPr>
        <p:txBody>
          <a:bodyPr/>
          <a:lstStyle/>
          <a:p>
            <a:pPr>
              <a:buNone/>
            </a:pPr>
            <a:r>
              <a:rPr lang="tr-TR" dirty="0" smtClean="0"/>
              <a:t>Sağılan sütün güğüm yada kova yerine taşıma boruları ile sabit bir depoda toplandığı makinelere borulu sağım makineleri denir. </a:t>
            </a:r>
            <a:endParaRPr lang="tr-TR" dirty="0" smtClean="0"/>
          </a:p>
          <a:p>
            <a:pPr>
              <a:buNone/>
            </a:pPr>
            <a:r>
              <a:rPr lang="tr-TR" dirty="0" smtClean="0"/>
              <a:t>Borulu </a:t>
            </a:r>
            <a:r>
              <a:rPr lang="tr-TR" dirty="0" smtClean="0"/>
              <a:t>sağım </a:t>
            </a:r>
            <a:r>
              <a:rPr lang="tr-TR" dirty="0" err="1" smtClean="0"/>
              <a:t>makinalarında</a:t>
            </a:r>
            <a:r>
              <a:rPr lang="tr-TR" dirty="0" smtClean="0"/>
              <a:t> </a:t>
            </a:r>
            <a:r>
              <a:rPr lang="tr-TR" dirty="0" smtClean="0"/>
              <a:t>güç ünitesi, vakum pompası, vakum deposu, vakum düzenleyici, süt boşaltma düzeni ve süt toplama deposu ayrı bir odada bulunur. </a:t>
            </a:r>
            <a:endParaRPr lang="tr-TR" dirty="0" smtClean="0"/>
          </a:p>
          <a:p>
            <a:pPr>
              <a:buNone/>
            </a:pPr>
            <a:r>
              <a:rPr lang="tr-TR" dirty="0" smtClean="0"/>
              <a:t>Hayvanların </a:t>
            </a:r>
            <a:r>
              <a:rPr lang="tr-TR" dirty="0" smtClean="0"/>
              <a:t>sağıldığı bölmede ise, vakum borusu sağım başlığı ve sağılan sütün süt tankına taşıdığı süt borusu yer alır. </a:t>
            </a:r>
          </a:p>
          <a:p>
            <a:pPr>
              <a:buNone/>
            </a:pP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16</a:t>
            </a:fld>
            <a:endParaRPr lang="tr-T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Sağım Makineleri Yapısal Organları</a:t>
            </a:r>
            <a:endParaRPr lang="tr-TR" dirty="0"/>
          </a:p>
        </p:txBody>
      </p:sp>
      <p:sp>
        <p:nvSpPr>
          <p:cNvPr id="3" name="2 İçerik Yer Tutucusu"/>
          <p:cNvSpPr>
            <a:spLocks noGrp="1"/>
          </p:cNvSpPr>
          <p:nvPr>
            <p:ph idx="1"/>
          </p:nvPr>
        </p:nvSpPr>
        <p:spPr/>
        <p:txBody>
          <a:bodyPr>
            <a:normAutofit fontScale="77500" lnSpcReduction="20000"/>
          </a:bodyPr>
          <a:lstStyle/>
          <a:p>
            <a:pPr>
              <a:buNone/>
            </a:pPr>
            <a:r>
              <a:rPr lang="tr-TR" dirty="0" smtClean="0"/>
              <a:t>Süt makineleri üç temel üniteden oluşur. Bunlar ;</a:t>
            </a:r>
          </a:p>
          <a:p>
            <a:pPr marL="514350" indent="-514350">
              <a:buNone/>
            </a:pPr>
            <a:r>
              <a:rPr lang="tr-TR" dirty="0" smtClean="0"/>
              <a:t>1.Vakum sistemi</a:t>
            </a:r>
          </a:p>
          <a:p>
            <a:pPr marL="514350" indent="-514350">
              <a:buFont typeface="+mj-lt"/>
              <a:buAutoNum type="alphaLcParenR"/>
            </a:pPr>
            <a:r>
              <a:rPr lang="tr-TR" dirty="0" smtClean="0"/>
              <a:t>Güç ünitesi</a:t>
            </a:r>
          </a:p>
          <a:p>
            <a:pPr marL="514350" indent="-514350">
              <a:buFont typeface="+mj-lt"/>
              <a:buAutoNum type="alphaLcParenR"/>
            </a:pPr>
            <a:r>
              <a:rPr lang="tr-TR" dirty="0" smtClean="0"/>
              <a:t>Vakum pompası</a:t>
            </a:r>
          </a:p>
          <a:p>
            <a:pPr marL="514350" indent="-514350">
              <a:buFont typeface="+mj-lt"/>
              <a:buAutoNum type="alphaLcParenR"/>
            </a:pPr>
            <a:r>
              <a:rPr lang="tr-TR" dirty="0" smtClean="0"/>
              <a:t>Vakum deposu</a:t>
            </a:r>
          </a:p>
          <a:p>
            <a:pPr marL="514350" indent="-514350">
              <a:buFont typeface="+mj-lt"/>
              <a:buAutoNum type="alphaLcParenR"/>
            </a:pPr>
            <a:r>
              <a:rPr lang="tr-TR" dirty="0" smtClean="0"/>
              <a:t>Vakum düzenleyici</a:t>
            </a:r>
          </a:p>
          <a:p>
            <a:pPr marL="514350" indent="-514350">
              <a:buFont typeface="+mj-lt"/>
              <a:buAutoNum type="alphaLcParenR"/>
            </a:pPr>
            <a:r>
              <a:rPr lang="tr-TR" dirty="0" smtClean="0"/>
              <a:t>Vakum göstergesi</a:t>
            </a:r>
          </a:p>
          <a:p>
            <a:pPr marL="514350" indent="-514350">
              <a:buNone/>
            </a:pPr>
            <a:r>
              <a:rPr lang="tr-TR" dirty="0" smtClean="0"/>
              <a:t>2.Basınç farkı yaratma sistemi</a:t>
            </a:r>
          </a:p>
          <a:p>
            <a:pPr marL="514350" indent="-514350">
              <a:buFont typeface="+mj-lt"/>
              <a:buAutoNum type="alphaLcParenR"/>
            </a:pPr>
            <a:r>
              <a:rPr lang="tr-TR" dirty="0" err="1" smtClean="0"/>
              <a:t>Pülsatör</a:t>
            </a:r>
            <a:endParaRPr lang="tr-TR" dirty="0" smtClean="0"/>
          </a:p>
          <a:p>
            <a:pPr marL="514350" indent="-514350">
              <a:buNone/>
            </a:pPr>
            <a:r>
              <a:rPr lang="tr-TR" dirty="0" smtClean="0"/>
              <a:t>3.İletim sistemi</a:t>
            </a:r>
          </a:p>
          <a:p>
            <a:pPr marL="514350" indent="-514350">
              <a:buFont typeface="+mj-lt"/>
              <a:buAutoNum type="alphaLcParenR"/>
            </a:pPr>
            <a:r>
              <a:rPr lang="tr-TR" dirty="0" smtClean="0"/>
              <a:t>Meme başlıkları</a:t>
            </a:r>
          </a:p>
          <a:p>
            <a:pPr marL="514350" indent="-514350">
              <a:buFont typeface="+mj-lt"/>
              <a:buAutoNum type="alphaLcParenR"/>
            </a:pPr>
            <a:r>
              <a:rPr lang="tr-TR" dirty="0" smtClean="0"/>
              <a:t>Sağım pençesi </a:t>
            </a:r>
          </a:p>
          <a:p>
            <a:pPr marL="514350" indent="-514350">
              <a:buFont typeface="+mj-lt"/>
              <a:buAutoNum type="alphaLcParenR"/>
            </a:pPr>
            <a:r>
              <a:rPr lang="tr-TR" dirty="0" smtClean="0"/>
              <a:t>Kısa uzun nabız boruları</a:t>
            </a:r>
          </a:p>
          <a:p>
            <a:pPr marL="514350" indent="-514350">
              <a:buFont typeface="+mj-lt"/>
              <a:buAutoNum type="alphaLcParenR"/>
            </a:pPr>
            <a:r>
              <a:rPr lang="tr-TR" dirty="0" smtClean="0"/>
              <a:t>Kısa uzun süt boruları</a:t>
            </a:r>
          </a:p>
          <a:p>
            <a:pPr marL="514350" indent="-514350">
              <a:buFont typeface="+mj-lt"/>
              <a:buAutoNum type="alphaLcParenR"/>
            </a:pPr>
            <a:r>
              <a:rPr lang="tr-TR" dirty="0" smtClean="0"/>
              <a:t>Vakum borusundan oluşur.</a:t>
            </a: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17</a:t>
            </a:fld>
            <a:endParaRPr lang="tr-T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Güç Ünitesi</a:t>
            </a:r>
            <a:endParaRPr lang="tr-TR" dirty="0"/>
          </a:p>
        </p:txBody>
      </p:sp>
      <p:sp>
        <p:nvSpPr>
          <p:cNvPr id="3" name="2 İçerik Yer Tutucusu"/>
          <p:cNvSpPr>
            <a:spLocks noGrp="1"/>
          </p:cNvSpPr>
          <p:nvPr>
            <p:ph idx="1"/>
          </p:nvPr>
        </p:nvSpPr>
        <p:spPr>
          <a:xfrm>
            <a:off x="428596" y="2143116"/>
            <a:ext cx="7239000" cy="3462658"/>
          </a:xfrm>
        </p:spPr>
        <p:txBody>
          <a:bodyPr>
            <a:normAutofit/>
          </a:bodyPr>
          <a:lstStyle/>
          <a:p>
            <a:pPr>
              <a:buNone/>
            </a:pPr>
            <a:r>
              <a:rPr lang="tr-TR" dirty="0" smtClean="0"/>
              <a:t> Vakum pompasını çalıştırmak için gerekli hareket enerjisinin alındığı ünitedir.</a:t>
            </a:r>
          </a:p>
          <a:p>
            <a:pPr lvl="0">
              <a:buNone/>
            </a:pPr>
            <a:r>
              <a:rPr lang="tr-TR" dirty="0" smtClean="0"/>
              <a:t>Genelde elektrik motorları kullanılır, elektrik enerjisinin olmadığı yerde ise bir termik motor da kullanılabilir. Sağım makinelerinde gereksinilen  güç oldukça düşüktür.</a:t>
            </a:r>
          </a:p>
          <a:p>
            <a:pPr>
              <a:buNone/>
            </a:pP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18</a:t>
            </a:fld>
            <a:endParaRPr lang="tr-T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0"/>
            <a:ext cx="7239000" cy="626328"/>
          </a:xfrm>
        </p:spPr>
        <p:txBody>
          <a:bodyPr/>
          <a:lstStyle/>
          <a:p>
            <a:r>
              <a:rPr lang="tr-TR" dirty="0" smtClean="0"/>
              <a:t>Vakum Pompası</a:t>
            </a:r>
            <a:endParaRPr lang="tr-TR" dirty="0"/>
          </a:p>
        </p:txBody>
      </p:sp>
      <p:sp>
        <p:nvSpPr>
          <p:cNvPr id="3" name="2 İçerik Yer Tutucusu"/>
          <p:cNvSpPr>
            <a:spLocks noGrp="1"/>
          </p:cNvSpPr>
          <p:nvPr>
            <p:ph idx="1"/>
          </p:nvPr>
        </p:nvSpPr>
        <p:spPr>
          <a:xfrm>
            <a:off x="467544" y="1124744"/>
            <a:ext cx="7239000" cy="4846320"/>
          </a:xfrm>
        </p:spPr>
        <p:txBody>
          <a:bodyPr>
            <a:normAutofit fontScale="92500" lnSpcReduction="10000"/>
          </a:bodyPr>
          <a:lstStyle/>
          <a:p>
            <a:pPr>
              <a:buNone/>
            </a:pPr>
            <a:r>
              <a:rPr lang="tr-TR" dirty="0" smtClean="0"/>
              <a:t>Görevi </a:t>
            </a:r>
            <a:r>
              <a:rPr lang="tr-TR" dirty="0" smtClean="0"/>
              <a:t>yarı kapalı boru hattından havayı emmek ve bunu belirli bir atmosfer üstü basınç değerine kadar sıkıştırarak atmosfere atmak ve sistemde yaklaşık 50 </a:t>
            </a:r>
            <a:r>
              <a:rPr lang="tr-TR" dirty="0" err="1" smtClean="0"/>
              <a:t>kPa’lık</a:t>
            </a:r>
            <a:r>
              <a:rPr lang="tr-TR" dirty="0" smtClean="0"/>
              <a:t> </a:t>
            </a:r>
            <a:r>
              <a:rPr lang="tr-TR" dirty="0" smtClean="0"/>
              <a:t>basınç oluşturmaktır. </a:t>
            </a:r>
            <a:endParaRPr lang="tr-TR" dirty="0" smtClean="0"/>
          </a:p>
          <a:p>
            <a:pPr>
              <a:buNone/>
            </a:pPr>
            <a:r>
              <a:rPr lang="tr-TR" dirty="0" smtClean="0"/>
              <a:t>Oluşturulan </a:t>
            </a:r>
            <a:r>
              <a:rPr lang="tr-TR" dirty="0" smtClean="0"/>
              <a:t>bu vakum etkisi ile sütün memeden alınarak kova yada süt tankına taşınması, sistemde temizleme sıvılarının dolaşması v.b. </a:t>
            </a:r>
            <a:r>
              <a:rPr lang="tr-TR" dirty="0" smtClean="0"/>
              <a:t>işler gerçekleştirir.</a:t>
            </a:r>
          </a:p>
          <a:p>
            <a:pPr>
              <a:buNone/>
            </a:pPr>
            <a:endParaRPr lang="tr-TR" dirty="0" smtClean="0"/>
          </a:p>
          <a:p>
            <a:pPr>
              <a:buNone/>
            </a:pPr>
            <a:r>
              <a:rPr lang="tr-TR" dirty="0" smtClean="0"/>
              <a:t> </a:t>
            </a:r>
            <a:r>
              <a:rPr lang="tr-TR" u="sng" dirty="0" smtClean="0">
                <a:solidFill>
                  <a:srgbClr val="C00000"/>
                </a:solidFill>
              </a:rPr>
              <a:t>Süt sağım </a:t>
            </a:r>
            <a:r>
              <a:rPr lang="tr-TR" u="sng" dirty="0" err="1" smtClean="0">
                <a:solidFill>
                  <a:srgbClr val="C00000"/>
                </a:solidFill>
              </a:rPr>
              <a:t>makinelrrinde</a:t>
            </a:r>
            <a:r>
              <a:rPr lang="tr-TR" dirty="0" smtClean="0"/>
              <a:t>;</a:t>
            </a:r>
          </a:p>
          <a:p>
            <a:pPr marL="514350" indent="-514350">
              <a:buFont typeface="+mj-lt"/>
              <a:buAutoNum type="arabicPeriod"/>
            </a:pPr>
            <a:r>
              <a:rPr lang="tr-TR" dirty="0" smtClean="0"/>
              <a:t>Pistonlu vakum pompası</a:t>
            </a:r>
          </a:p>
          <a:p>
            <a:pPr marL="514350" indent="-514350">
              <a:buFont typeface="+mj-lt"/>
              <a:buAutoNum type="arabicPeriod"/>
            </a:pPr>
            <a:r>
              <a:rPr lang="tr-TR" dirty="0" smtClean="0"/>
              <a:t>Paletli vakum pompası</a:t>
            </a:r>
          </a:p>
          <a:p>
            <a:pPr marL="514350" indent="-514350">
              <a:buNone/>
            </a:pPr>
            <a:r>
              <a:rPr lang="tr-TR" dirty="0" smtClean="0"/>
              <a:t>Olmak üzere iki tip </a:t>
            </a:r>
            <a:r>
              <a:rPr lang="tr-TR" dirty="0" smtClean="0">
                <a:solidFill>
                  <a:srgbClr val="C00000"/>
                </a:solidFill>
              </a:rPr>
              <a:t>vakum pompası </a:t>
            </a:r>
            <a:r>
              <a:rPr lang="tr-TR" dirty="0" smtClean="0"/>
              <a:t>kullanılır. </a:t>
            </a: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19</a:t>
            </a:fld>
            <a:endParaRPr lang="tr-T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Vakum deposu ve </a:t>
            </a:r>
            <a:r>
              <a:rPr lang="tr-TR" dirty="0" err="1" smtClean="0"/>
              <a:t>ayrIm</a:t>
            </a:r>
            <a:r>
              <a:rPr lang="tr-TR" dirty="0" smtClean="0"/>
              <a:t> kabI</a:t>
            </a:r>
            <a:endParaRPr lang="tr-TR" dirty="0"/>
          </a:p>
        </p:txBody>
      </p:sp>
      <p:sp>
        <p:nvSpPr>
          <p:cNvPr id="3" name="2 İçerik Yer Tutucusu"/>
          <p:cNvSpPr>
            <a:spLocks noGrp="1"/>
          </p:cNvSpPr>
          <p:nvPr>
            <p:ph idx="1"/>
          </p:nvPr>
        </p:nvSpPr>
        <p:spPr/>
        <p:txBody>
          <a:bodyPr>
            <a:normAutofit fontScale="92500"/>
          </a:bodyPr>
          <a:lstStyle/>
          <a:p>
            <a:pPr>
              <a:buNone/>
            </a:pPr>
            <a:r>
              <a:rPr lang="tr-TR" dirty="0" smtClean="0"/>
              <a:t>Vakum deposu, vakum borusu üzerinde ve vakum pompasına girişten hemen önce yer alır. Yaklaşık 15-20 </a:t>
            </a:r>
            <a:r>
              <a:rPr lang="tr-TR" dirty="0" smtClean="0"/>
              <a:t>L </a:t>
            </a:r>
            <a:r>
              <a:rPr lang="tr-TR" dirty="0" smtClean="0"/>
              <a:t>hacminde metal bir depodur .</a:t>
            </a:r>
          </a:p>
          <a:p>
            <a:pPr>
              <a:buNone/>
            </a:pPr>
            <a:r>
              <a:rPr lang="tr-TR" dirty="0" smtClean="0"/>
              <a:t>Deponun alt kısmında, depo içersinde biriken sıvıların alınması için otomatik boşaltma </a:t>
            </a:r>
            <a:r>
              <a:rPr lang="tr-TR" dirty="0" err="1" smtClean="0"/>
              <a:t>valfi</a:t>
            </a:r>
            <a:r>
              <a:rPr lang="tr-TR" dirty="0" smtClean="0"/>
              <a:t> ya da vana bulunur.</a:t>
            </a:r>
          </a:p>
          <a:p>
            <a:pPr>
              <a:buNone/>
            </a:pPr>
            <a:r>
              <a:rPr lang="tr-TR" u="sng" dirty="0" smtClean="0">
                <a:solidFill>
                  <a:srgbClr val="C00000"/>
                </a:solidFill>
              </a:rPr>
              <a:t>Vakum deposunun iki temel görevi vardır:</a:t>
            </a:r>
          </a:p>
          <a:p>
            <a:pPr marL="514350" indent="-514350">
              <a:buFont typeface="+mj-lt"/>
              <a:buAutoNum type="arabicPeriod"/>
            </a:pPr>
            <a:r>
              <a:rPr lang="tr-TR" dirty="0" smtClean="0"/>
              <a:t>Sistemdeki ani  vakum dalgalanmalarını önleyerek sistemde kararlı bir vakum yaratılmasına yardımcı olmak.</a:t>
            </a:r>
          </a:p>
          <a:p>
            <a:pPr marL="514350" indent="-514350">
              <a:buFont typeface="+mj-lt"/>
              <a:buAutoNum type="arabicPeriod"/>
            </a:pPr>
            <a:r>
              <a:rPr lang="tr-TR" dirty="0" smtClean="0"/>
              <a:t>Vakum pompasına olası sıvı girişlerini önlemek.</a:t>
            </a: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20</a:t>
            </a:fld>
            <a:endParaRPr lang="tr-T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Vakum </a:t>
            </a:r>
            <a:r>
              <a:rPr lang="tr-TR" dirty="0" err="1" smtClean="0"/>
              <a:t>Düzenleyİcİ</a:t>
            </a:r>
            <a:endParaRPr lang="tr-TR" dirty="0"/>
          </a:p>
        </p:txBody>
      </p:sp>
      <p:sp>
        <p:nvSpPr>
          <p:cNvPr id="3" name="2 İçerik Yer Tutucusu"/>
          <p:cNvSpPr>
            <a:spLocks noGrp="1"/>
          </p:cNvSpPr>
          <p:nvPr>
            <p:ph idx="1"/>
          </p:nvPr>
        </p:nvSpPr>
        <p:spPr/>
        <p:txBody>
          <a:bodyPr>
            <a:normAutofit fontScale="92500"/>
          </a:bodyPr>
          <a:lstStyle/>
          <a:p>
            <a:pPr>
              <a:buNone/>
            </a:pPr>
            <a:r>
              <a:rPr lang="tr-TR" dirty="0" smtClean="0"/>
              <a:t>Vakum boru hattı üzerinde yer alır. Sistemde vakumun sağım için gerekli olan değerde ve kararlı bir düzeyde kalmasını sağlar.</a:t>
            </a:r>
          </a:p>
          <a:p>
            <a:pPr>
              <a:buNone/>
            </a:pPr>
            <a:r>
              <a:rPr lang="tr-TR" u="sng" dirty="0" smtClean="0">
                <a:solidFill>
                  <a:srgbClr val="C00000"/>
                </a:solidFill>
              </a:rPr>
              <a:t>İyi bir vakum düzenleyicisinde iki temel işlevsel özellik vardır:</a:t>
            </a:r>
          </a:p>
          <a:p>
            <a:pPr marL="514350" indent="-514350">
              <a:buFont typeface="+mj-lt"/>
              <a:buAutoNum type="arabicParenR"/>
            </a:pPr>
            <a:r>
              <a:rPr lang="tr-TR" dirty="0" smtClean="0"/>
              <a:t>Sağım ünitesi ile çalışması sırasında elde edilen vakum değeri ile birden fazla sağım ünitesi ile sağım sırasında elde edilecek vakum değerleri arasındaki farkın </a:t>
            </a:r>
            <a:r>
              <a:rPr lang="tr-TR" dirty="0" smtClean="0"/>
              <a:t>2 </a:t>
            </a:r>
            <a:r>
              <a:rPr lang="tr-TR" smtClean="0"/>
              <a:t>kPa’ı</a:t>
            </a:r>
            <a:r>
              <a:rPr lang="tr-TR" dirty="0" smtClean="0"/>
              <a:t> </a:t>
            </a:r>
            <a:r>
              <a:rPr lang="tr-TR" dirty="0" smtClean="0"/>
              <a:t>geçmemesi,</a:t>
            </a:r>
          </a:p>
          <a:p>
            <a:pPr marL="514350" indent="-514350">
              <a:buFont typeface="+mj-lt"/>
              <a:buAutoNum type="arabicParenR"/>
            </a:pPr>
            <a:r>
              <a:rPr lang="tr-TR" dirty="0" smtClean="0"/>
              <a:t>Vakum düzenleyici içersindeki hava sızıntısının 35 L/</a:t>
            </a:r>
            <a:r>
              <a:rPr lang="tr-TR" dirty="0" err="1" smtClean="0"/>
              <a:t>dak</a:t>
            </a:r>
            <a:r>
              <a:rPr lang="tr-TR" dirty="0" smtClean="0"/>
              <a:t>. Serbest havayı ya da pompanın hava debisinin %8’ini geçmemesidir.</a:t>
            </a: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21</a:t>
            </a:fld>
            <a:endParaRPr lang="tr-T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Vakum Göstergesi</a:t>
            </a:r>
            <a:endParaRPr lang="tr-TR" dirty="0"/>
          </a:p>
        </p:txBody>
      </p:sp>
      <p:sp>
        <p:nvSpPr>
          <p:cNvPr id="3" name="2 İçerik Yer Tutucusu"/>
          <p:cNvSpPr>
            <a:spLocks noGrp="1"/>
          </p:cNvSpPr>
          <p:nvPr>
            <p:ph idx="1"/>
          </p:nvPr>
        </p:nvSpPr>
        <p:spPr>
          <a:xfrm>
            <a:off x="500034" y="2285992"/>
            <a:ext cx="7239000" cy="3176906"/>
          </a:xfrm>
        </p:spPr>
        <p:txBody>
          <a:bodyPr/>
          <a:lstStyle/>
          <a:p>
            <a:pPr>
              <a:buNone/>
            </a:pPr>
            <a:r>
              <a:rPr lang="tr-TR" dirty="0" smtClean="0"/>
              <a:t>Sistemdeki vakum değerini ölçen, dairesel kadranlı bir gösterge olup, vakum hattı üzerinde ve sağımcının görebileceği bir yerde bulunur.</a:t>
            </a:r>
          </a:p>
          <a:p>
            <a:pPr>
              <a:buNone/>
            </a:pPr>
            <a:r>
              <a:rPr lang="tr-TR" dirty="0" smtClean="0"/>
              <a:t>Farklı biçimlerde bölümlendirilmiş tipleri vardır. </a:t>
            </a: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22</a:t>
            </a:fld>
            <a:endParaRPr lang="tr-T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Vakum boru hattı</a:t>
            </a:r>
            <a:endParaRPr lang="tr-TR" dirty="0"/>
          </a:p>
        </p:txBody>
      </p:sp>
      <p:sp>
        <p:nvSpPr>
          <p:cNvPr id="3" name="2 İçerik Yer Tutucusu"/>
          <p:cNvSpPr>
            <a:spLocks noGrp="1"/>
          </p:cNvSpPr>
          <p:nvPr>
            <p:ph idx="1"/>
          </p:nvPr>
        </p:nvSpPr>
        <p:spPr/>
        <p:txBody>
          <a:bodyPr>
            <a:normAutofit/>
          </a:bodyPr>
          <a:lstStyle/>
          <a:p>
            <a:pPr>
              <a:buNone/>
            </a:pPr>
            <a:r>
              <a:rPr lang="tr-TR" dirty="0" smtClean="0"/>
              <a:t>Sağım makinelerinin  özelliğine bağlı olarak vakum boru hattı cam, plastik ya da paslanmaz metal olabilir.</a:t>
            </a:r>
          </a:p>
          <a:p>
            <a:pPr>
              <a:buNone/>
            </a:pPr>
            <a:r>
              <a:rPr lang="tr-TR" dirty="0" smtClean="0"/>
              <a:t>Kolay temizlenmesi ve içersinden çekilen hava akımına karşı daha az direnç göstermesi bakımından kullanılacak boruların iç yüzeylerinin pürüzsüz olması gerekir.</a:t>
            </a:r>
          </a:p>
          <a:p>
            <a:pPr>
              <a:buNone/>
            </a:pPr>
            <a:r>
              <a:rPr lang="tr-TR" dirty="0" smtClean="0"/>
              <a:t>Vakum boru hattı sıvıların hattan dışarı  alınabilmesi için vakum hattı bir miktar eğimli olarak konumlandırılır.</a:t>
            </a: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23</a:t>
            </a:fld>
            <a:endParaRPr lang="tr-T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Sağım Başlığı</a:t>
            </a:r>
            <a:endParaRPr lang="tr-TR" dirty="0"/>
          </a:p>
        </p:txBody>
      </p:sp>
      <p:sp>
        <p:nvSpPr>
          <p:cNvPr id="3" name="2 İçerik Yer Tutucusu"/>
          <p:cNvSpPr>
            <a:spLocks noGrp="1"/>
          </p:cNvSpPr>
          <p:nvPr>
            <p:ph idx="1"/>
          </p:nvPr>
        </p:nvSpPr>
        <p:spPr/>
        <p:txBody>
          <a:bodyPr>
            <a:normAutofit/>
          </a:bodyPr>
          <a:lstStyle/>
          <a:p>
            <a:pPr>
              <a:buNone/>
            </a:pPr>
            <a:r>
              <a:rPr lang="tr-TR" dirty="0" smtClean="0"/>
              <a:t>İnek sağım makinelerinde;</a:t>
            </a:r>
          </a:p>
          <a:p>
            <a:pPr marL="514350" indent="-514350">
              <a:buFont typeface="+mj-lt"/>
              <a:buAutoNum type="arabicPeriod"/>
            </a:pPr>
            <a:r>
              <a:rPr lang="tr-TR" dirty="0" smtClean="0"/>
              <a:t> Dört adet sağım başlığı, </a:t>
            </a:r>
          </a:p>
          <a:p>
            <a:pPr marL="514350" indent="-514350">
              <a:buFont typeface="+mj-lt"/>
              <a:buAutoNum type="arabicPeriod"/>
            </a:pPr>
            <a:r>
              <a:rPr lang="tr-TR" dirty="0" smtClean="0"/>
              <a:t>Sağım pençesi ile kısa nabız</a:t>
            </a:r>
          </a:p>
          <a:p>
            <a:pPr marL="514350" indent="-514350">
              <a:buFont typeface="+mj-lt"/>
              <a:buAutoNum type="arabicPeriod"/>
            </a:pPr>
            <a:r>
              <a:rPr lang="tr-TR" dirty="0" smtClean="0"/>
              <a:t> Ve süt borularından oluşur.</a:t>
            </a:r>
          </a:p>
          <a:p>
            <a:pPr marL="514350" indent="-514350">
              <a:buNone/>
            </a:pPr>
            <a:r>
              <a:rPr lang="tr-TR" dirty="0" smtClean="0"/>
              <a:t>Meme başlıkları, sağım için hayvanın meme başlarına takılır. İki çeperli olarak yapılır. </a:t>
            </a:r>
          </a:p>
          <a:p>
            <a:pPr marL="514350" indent="-514350">
              <a:buNone/>
            </a:pPr>
            <a:r>
              <a:rPr lang="tr-TR" dirty="0" smtClean="0"/>
              <a:t>Bunlardan birisi sert plastik ya da paslanmaz çelik olabilen dış çeper, diğeri ise bunun içersinde ve meme başını kavrayan kauçuk iç çeperdir.(emzik lastiği). İç çeperler kısa süt borusu ile sağım pençesine bağlıdır.</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24</a:t>
            </a:fld>
            <a:endParaRPr lang="tr-T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480"/>
            <a:ext cx="7615262" cy="5554683"/>
          </a:xfrm>
        </p:spPr>
        <p:txBody>
          <a:bodyPr>
            <a:normAutofit lnSpcReduction="10000"/>
          </a:bodyPr>
          <a:lstStyle/>
          <a:p>
            <a:pPr marL="514350" indent="-514350">
              <a:buNone/>
            </a:pPr>
            <a:r>
              <a:rPr lang="tr-TR" dirty="0" smtClean="0">
                <a:solidFill>
                  <a:srgbClr val="C00000"/>
                </a:solidFill>
              </a:rPr>
              <a:t>      Sağım pençesi</a:t>
            </a:r>
            <a:r>
              <a:rPr lang="tr-TR" dirty="0" smtClean="0"/>
              <a:t>, sağım başlığını oluşturan parçalardan birisi olup, meme başlıklarının bir demek şeklinde tutar. Meme başlıkları ile memeden sağılan süt, sağım pençesi ile tek bir kanaldan kova, güğüm ya da tanka gönderilir.</a:t>
            </a:r>
          </a:p>
          <a:p>
            <a:pPr marL="514350" indent="-514350">
              <a:buNone/>
            </a:pPr>
            <a:r>
              <a:rPr lang="tr-TR" u="sng" dirty="0" smtClean="0">
                <a:solidFill>
                  <a:srgbClr val="C00000"/>
                </a:solidFill>
              </a:rPr>
              <a:t>   Sağım pençesi 2’bölmeden oluşur;</a:t>
            </a:r>
          </a:p>
          <a:p>
            <a:pPr marL="514350" indent="-514350">
              <a:buFont typeface="+mj-lt"/>
              <a:buAutoNum type="arabicPeriod"/>
            </a:pPr>
            <a:r>
              <a:rPr lang="tr-TR" dirty="0" smtClean="0"/>
              <a:t>Saydam plastik malzemeden yapılan alt kısımdaki bölme, süt bölmesi </a:t>
            </a:r>
            <a:r>
              <a:rPr lang="tr-TR" dirty="0" err="1" smtClean="0"/>
              <a:t>olarakta</a:t>
            </a:r>
            <a:r>
              <a:rPr lang="tr-TR" dirty="0" smtClean="0"/>
              <a:t> adlandırılır.</a:t>
            </a:r>
          </a:p>
          <a:p>
            <a:pPr marL="514350" indent="-514350">
              <a:buFont typeface="+mj-lt"/>
              <a:buAutoNum type="arabicPeriod"/>
            </a:pPr>
            <a:r>
              <a:rPr lang="tr-TR" dirty="0" smtClean="0"/>
              <a:t>Üst bölme </a:t>
            </a:r>
            <a:r>
              <a:rPr lang="tr-TR" dirty="0" err="1" smtClean="0"/>
              <a:t>pülsaörden</a:t>
            </a:r>
            <a:r>
              <a:rPr lang="tr-TR" dirty="0" smtClean="0"/>
              <a:t> dönüşümlü olarak gelen vakum(50 </a:t>
            </a:r>
            <a:r>
              <a:rPr lang="tr-TR" dirty="0" err="1" smtClean="0"/>
              <a:t>kPa</a:t>
            </a:r>
            <a:r>
              <a:rPr lang="tr-TR" dirty="0" smtClean="0"/>
              <a:t>) ve atmosfer basıncının(100kPa), meme başlıklarının nabız odacıklarına dağıtılmasını sağlar.</a:t>
            </a:r>
          </a:p>
          <a:p>
            <a:pPr>
              <a:buNone/>
            </a:pP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25</a:t>
            </a:fld>
            <a:endParaRPr lang="tr-T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Süt Kovası</a:t>
            </a:r>
            <a:endParaRPr lang="tr-TR" dirty="0"/>
          </a:p>
        </p:txBody>
      </p:sp>
      <p:sp>
        <p:nvSpPr>
          <p:cNvPr id="3" name="2 İçerik Yer Tutucusu"/>
          <p:cNvSpPr>
            <a:spLocks noGrp="1"/>
          </p:cNvSpPr>
          <p:nvPr>
            <p:ph idx="1"/>
          </p:nvPr>
        </p:nvSpPr>
        <p:spPr/>
        <p:txBody>
          <a:bodyPr>
            <a:normAutofit/>
          </a:bodyPr>
          <a:lstStyle/>
          <a:p>
            <a:pPr>
              <a:buNone/>
            </a:pPr>
            <a:r>
              <a:rPr lang="tr-TR" dirty="0" smtClean="0"/>
              <a:t>Kovalı süt sağım makinelerinde sağılan sütün toplandığı kısımdır. Genellikle paslanmaz çelik ve </a:t>
            </a:r>
            <a:r>
              <a:rPr lang="tr-TR" dirty="0" err="1" smtClean="0"/>
              <a:t>aleminyum</a:t>
            </a:r>
            <a:r>
              <a:rPr lang="tr-TR" dirty="0" smtClean="0"/>
              <a:t> malzemeden yapılır. Yaklaşık 20 </a:t>
            </a:r>
            <a:r>
              <a:rPr lang="tr-TR" dirty="0" err="1" smtClean="0"/>
              <a:t>lt</a:t>
            </a:r>
            <a:r>
              <a:rPr lang="tr-TR" dirty="0" smtClean="0"/>
              <a:t> hacmindedir. </a:t>
            </a:r>
            <a:r>
              <a:rPr lang="tr-TR" dirty="0" err="1" smtClean="0"/>
              <a:t>Ağızında</a:t>
            </a:r>
            <a:r>
              <a:rPr lang="tr-TR" dirty="0" smtClean="0"/>
              <a:t> sızdırmaz contalı bir kapak vardır.kapak üzerindeki iki adet boru bağlantı noktası vardır. Bunlar;</a:t>
            </a:r>
          </a:p>
          <a:p>
            <a:pPr marL="514350" indent="-514350">
              <a:buFont typeface="+mj-lt"/>
              <a:buAutoNum type="arabicParenR"/>
            </a:pPr>
            <a:r>
              <a:rPr lang="tr-TR" dirty="0" smtClean="0"/>
              <a:t>Meme başlıkları ile sağılan sütün kovaya aktarıldığı uzun süt borusu,</a:t>
            </a:r>
          </a:p>
          <a:p>
            <a:pPr marL="514350" indent="-514350">
              <a:buFont typeface="+mj-lt"/>
              <a:buAutoNum type="arabicParenR"/>
            </a:pPr>
            <a:r>
              <a:rPr lang="tr-TR" dirty="0" smtClean="0"/>
              <a:t>Vakum hattı üzerindeki vakum musluğu ile bağlantılıdır.</a:t>
            </a: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26</a:t>
            </a:fld>
            <a:endParaRPr lang="tr-T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Pülsatör</a:t>
            </a:r>
            <a:r>
              <a:rPr lang="tr-TR" dirty="0" smtClean="0"/>
              <a:t> (Nabız Cihazı)</a:t>
            </a:r>
            <a:endParaRPr lang="tr-TR" dirty="0"/>
          </a:p>
        </p:txBody>
      </p:sp>
      <p:sp>
        <p:nvSpPr>
          <p:cNvPr id="3" name="2 İçerik Yer Tutucusu"/>
          <p:cNvSpPr>
            <a:spLocks noGrp="1"/>
          </p:cNvSpPr>
          <p:nvPr>
            <p:ph idx="1"/>
          </p:nvPr>
        </p:nvSpPr>
        <p:spPr/>
        <p:txBody>
          <a:bodyPr>
            <a:normAutofit fontScale="77500" lnSpcReduction="20000"/>
          </a:bodyPr>
          <a:lstStyle/>
          <a:p>
            <a:pPr>
              <a:buNone/>
            </a:pPr>
            <a:r>
              <a:rPr lang="tr-TR" dirty="0" smtClean="0"/>
              <a:t>Meme başlığının iç kısmını oluşturan emzik lastiğinin meme başına uyguladığı sıkma ve gevşetme işlemine </a:t>
            </a:r>
            <a:r>
              <a:rPr lang="tr-TR" dirty="0" smtClean="0">
                <a:solidFill>
                  <a:srgbClr val="C00000"/>
                </a:solidFill>
              </a:rPr>
              <a:t>nabız </a:t>
            </a:r>
            <a:r>
              <a:rPr lang="tr-TR" dirty="0" smtClean="0"/>
              <a:t>denir. </a:t>
            </a:r>
          </a:p>
          <a:p>
            <a:pPr>
              <a:buNone/>
            </a:pPr>
            <a:r>
              <a:rPr lang="tr-TR" dirty="0" smtClean="0"/>
              <a:t>Sağım makinelerinde meme başlığına yavrunun emmesine benzer bir etki yaptıran parçaya nabız cihazı ya da </a:t>
            </a:r>
            <a:r>
              <a:rPr lang="tr-TR" dirty="0" err="1" smtClean="0"/>
              <a:t>pülsatör</a:t>
            </a:r>
            <a:r>
              <a:rPr lang="tr-TR" dirty="0" smtClean="0"/>
              <a:t> denir. </a:t>
            </a:r>
          </a:p>
          <a:p>
            <a:pPr>
              <a:buNone/>
            </a:pPr>
            <a:r>
              <a:rPr lang="tr-TR" dirty="0" err="1" smtClean="0"/>
              <a:t>Pülsatör</a:t>
            </a:r>
            <a:r>
              <a:rPr lang="tr-TR" dirty="0" smtClean="0"/>
              <a:t> meme başlıklarındaki nabız odalarına dönüşümlü olarak vakum ve atmosfer basıncı göndererek bu etkiyi yaratır. </a:t>
            </a:r>
          </a:p>
          <a:p>
            <a:pPr>
              <a:buNone/>
            </a:pPr>
            <a:r>
              <a:rPr lang="tr-TR" dirty="0" err="1" smtClean="0"/>
              <a:t>Pülsatörün</a:t>
            </a:r>
            <a:r>
              <a:rPr lang="tr-TR" dirty="0" smtClean="0"/>
              <a:t> dakikada </a:t>
            </a:r>
            <a:r>
              <a:rPr lang="tr-TR" dirty="0" err="1" smtClean="0"/>
              <a:t>yaratdığı</a:t>
            </a:r>
            <a:r>
              <a:rPr lang="tr-TR" dirty="0" smtClean="0"/>
              <a:t> nabız sayısı, sıvı odalarını birbirine bağlayan boru içersindeki sınırlayıcının delik çapına ve sıvı </a:t>
            </a:r>
            <a:r>
              <a:rPr lang="tr-TR" dirty="0" err="1" smtClean="0"/>
              <a:t>odalardak</a:t>
            </a:r>
            <a:r>
              <a:rPr lang="tr-TR" dirty="0" smtClean="0"/>
              <a:t>, vakum değerine bağlıdır. </a:t>
            </a:r>
          </a:p>
          <a:p>
            <a:pPr>
              <a:buNone/>
            </a:pPr>
            <a:r>
              <a:rPr lang="tr-TR" dirty="0" smtClean="0"/>
              <a:t>Zaman olarak , sağım </a:t>
            </a:r>
            <a:r>
              <a:rPr lang="tr-TR" dirty="0" err="1" smtClean="0"/>
              <a:t>everesini</a:t>
            </a:r>
            <a:r>
              <a:rPr lang="tr-TR" dirty="0" smtClean="0"/>
              <a:t> masaj evresine oranına nabız oranı adı verilir. Bu üç kısımda incelenir;</a:t>
            </a:r>
          </a:p>
          <a:p>
            <a:pPr marL="514350" indent="-514350">
              <a:buFont typeface="+mj-lt"/>
              <a:buAutoNum type="arabicParenR"/>
            </a:pPr>
            <a:r>
              <a:rPr lang="tr-TR" dirty="0" smtClean="0"/>
              <a:t>Yavaş</a:t>
            </a:r>
          </a:p>
          <a:p>
            <a:pPr marL="514350" indent="-514350">
              <a:buFont typeface="+mj-lt"/>
              <a:buAutoNum type="arabicParenR"/>
            </a:pPr>
            <a:r>
              <a:rPr lang="tr-TR" dirty="0" smtClean="0"/>
              <a:t>Normal</a:t>
            </a:r>
          </a:p>
          <a:p>
            <a:pPr marL="514350" indent="-514350">
              <a:buFont typeface="+mj-lt"/>
              <a:buAutoNum type="arabicParenR"/>
            </a:pPr>
            <a:r>
              <a:rPr lang="tr-TR" dirty="0" smtClean="0"/>
              <a:t>Hızlı sağım olmak üzere.</a:t>
            </a:r>
          </a:p>
          <a:p>
            <a:pPr>
              <a:buNone/>
            </a:pPr>
            <a:endParaRPr lang="tr-TR" dirty="0" smtClean="0"/>
          </a:p>
          <a:p>
            <a:pPr>
              <a:buNone/>
            </a:pP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27</a:t>
            </a:fld>
            <a:endParaRPr lang="tr-T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20040"/>
            <a:ext cx="7239000" cy="394316"/>
          </a:xfrm>
        </p:spPr>
        <p:txBody>
          <a:bodyPr>
            <a:normAutofit fontScale="90000"/>
          </a:bodyPr>
          <a:lstStyle/>
          <a:p>
            <a:r>
              <a:rPr lang="tr-TR" dirty="0" err="1" smtClean="0"/>
              <a:t>Pülsatörün</a:t>
            </a:r>
            <a:r>
              <a:rPr lang="tr-TR" dirty="0" smtClean="0"/>
              <a:t> Sınıflandırılması</a:t>
            </a:r>
            <a:endParaRPr lang="tr-TR" dirty="0"/>
          </a:p>
        </p:txBody>
      </p:sp>
      <p:sp>
        <p:nvSpPr>
          <p:cNvPr id="3" name="2 İçerik Yer Tutucusu"/>
          <p:cNvSpPr>
            <a:spLocks noGrp="1"/>
          </p:cNvSpPr>
          <p:nvPr>
            <p:ph idx="1"/>
          </p:nvPr>
        </p:nvSpPr>
        <p:spPr>
          <a:xfrm>
            <a:off x="457200" y="642918"/>
            <a:ext cx="7615262" cy="5812818"/>
          </a:xfrm>
        </p:spPr>
        <p:txBody>
          <a:bodyPr>
            <a:normAutofit/>
          </a:bodyPr>
          <a:lstStyle/>
          <a:p>
            <a:pPr marL="514350" indent="-514350">
              <a:buFont typeface="+mj-lt"/>
              <a:buAutoNum type="arabicPeriod"/>
            </a:pPr>
            <a:r>
              <a:rPr lang="tr-TR" dirty="0" smtClean="0"/>
              <a:t>Vakumla çalışan </a:t>
            </a:r>
            <a:r>
              <a:rPr lang="tr-TR" dirty="0" err="1" smtClean="0"/>
              <a:t>subaplı</a:t>
            </a:r>
            <a:r>
              <a:rPr lang="tr-TR" dirty="0" smtClean="0"/>
              <a:t> tip </a:t>
            </a:r>
            <a:r>
              <a:rPr lang="tr-TR" dirty="0" err="1" smtClean="0"/>
              <a:t>pülsatörler</a:t>
            </a:r>
            <a:r>
              <a:rPr lang="tr-TR" dirty="0" smtClean="0"/>
              <a:t>, </a:t>
            </a:r>
          </a:p>
          <a:p>
            <a:pPr marL="514350" indent="-514350">
              <a:buFont typeface="+mj-lt"/>
              <a:buAutoNum type="arabicPeriod"/>
            </a:pPr>
            <a:r>
              <a:rPr lang="tr-TR" dirty="0" smtClean="0"/>
              <a:t>Elektromanyetik ve elektronik tip </a:t>
            </a:r>
            <a:r>
              <a:rPr lang="tr-TR" dirty="0" err="1" smtClean="0"/>
              <a:t>pülsatörler</a:t>
            </a:r>
            <a:endParaRPr lang="tr-TR" dirty="0" smtClean="0"/>
          </a:p>
          <a:p>
            <a:pPr marL="514350" indent="-514350">
              <a:buFont typeface="+mj-lt"/>
              <a:buAutoNum type="arabicPeriod"/>
            </a:pPr>
            <a:r>
              <a:rPr lang="tr-TR" dirty="0" smtClean="0"/>
              <a:t>Mekanik </a:t>
            </a:r>
            <a:r>
              <a:rPr lang="tr-TR" dirty="0" err="1" smtClean="0"/>
              <a:t>pülsatörler</a:t>
            </a:r>
            <a:endParaRPr lang="tr-TR" dirty="0" smtClean="0"/>
          </a:p>
          <a:p>
            <a:pPr marL="514350" indent="-514350">
              <a:buFont typeface="+mj-lt"/>
              <a:buAutoNum type="alphaLcParenR"/>
            </a:pPr>
            <a:r>
              <a:rPr lang="tr-TR" dirty="0" smtClean="0"/>
              <a:t>Sürgülü tip</a:t>
            </a:r>
          </a:p>
          <a:p>
            <a:pPr marL="514350" indent="-514350">
              <a:buFont typeface="+mj-lt"/>
              <a:buAutoNum type="alphaLcParenR"/>
            </a:pPr>
            <a:r>
              <a:rPr lang="tr-TR" dirty="0" smtClean="0"/>
              <a:t>Havalı-</a:t>
            </a:r>
            <a:r>
              <a:rPr lang="tr-TR" dirty="0" err="1" smtClean="0"/>
              <a:t>mebranlı</a:t>
            </a:r>
            <a:r>
              <a:rPr lang="tr-TR" dirty="0" smtClean="0"/>
              <a:t> tip</a:t>
            </a:r>
          </a:p>
          <a:p>
            <a:pPr marL="514350" indent="-514350">
              <a:buFont typeface="+mj-lt"/>
              <a:buAutoNum type="alphaLcParenR"/>
            </a:pPr>
            <a:r>
              <a:rPr lang="tr-TR" dirty="0" smtClean="0"/>
              <a:t>Sıvı –</a:t>
            </a:r>
            <a:r>
              <a:rPr lang="tr-TR" dirty="0" err="1" smtClean="0"/>
              <a:t>mebranlı</a:t>
            </a:r>
            <a:r>
              <a:rPr lang="tr-TR" dirty="0" smtClean="0"/>
              <a:t> tip </a:t>
            </a:r>
          </a:p>
          <a:p>
            <a:pPr marL="514350" indent="-514350">
              <a:buNone/>
            </a:pPr>
            <a:r>
              <a:rPr lang="tr-TR" dirty="0" smtClean="0"/>
              <a:t>En yaygın olanı sıvı-</a:t>
            </a:r>
            <a:r>
              <a:rPr lang="tr-TR" dirty="0" err="1" smtClean="0"/>
              <a:t>mebranlı</a:t>
            </a:r>
            <a:r>
              <a:rPr lang="tr-TR" dirty="0" smtClean="0"/>
              <a:t> tiptir.</a:t>
            </a:r>
          </a:p>
          <a:p>
            <a:pPr marL="514350" indent="-514350">
              <a:buNone/>
            </a:pPr>
            <a:endParaRPr lang="tr-TR" dirty="0" smtClean="0"/>
          </a:p>
          <a:p>
            <a:pPr marL="514350" indent="-514350">
              <a:buNone/>
            </a:pPr>
            <a:endParaRPr lang="tr-TR" dirty="0" smtClean="0"/>
          </a:p>
          <a:p>
            <a:pPr marL="514350" indent="-514350">
              <a:buNone/>
            </a:pPr>
            <a:endParaRPr lang="tr-TR" dirty="0" smtClean="0"/>
          </a:p>
          <a:p>
            <a:pPr marL="514350" indent="-514350">
              <a:buNone/>
            </a:pPr>
            <a:endParaRPr lang="tr-TR" dirty="0" smtClean="0"/>
          </a:p>
          <a:p>
            <a:pPr marL="514350" indent="-514350">
              <a:buNone/>
            </a:pPr>
            <a:endParaRPr lang="tr-TR" dirty="0"/>
          </a:p>
        </p:txBody>
      </p:sp>
      <p:pic>
        <p:nvPicPr>
          <p:cNvPr id="12290" name="Picture 2" descr="C:\Users\Ahmet\Desktop\pülsatör.jpg"/>
          <p:cNvPicPr>
            <a:picLocks noChangeAspect="1" noChangeArrowheads="1"/>
          </p:cNvPicPr>
          <p:nvPr/>
        </p:nvPicPr>
        <p:blipFill>
          <a:blip r:embed="rId2" cstate="print"/>
          <a:srcRect/>
          <a:stretch>
            <a:fillRect/>
          </a:stretch>
        </p:blipFill>
        <p:spPr bwMode="auto">
          <a:xfrm>
            <a:off x="3428992" y="4222522"/>
            <a:ext cx="4643470" cy="2635478"/>
          </a:xfrm>
          <a:prstGeom prst="rect">
            <a:avLst/>
          </a:prstGeom>
          <a:noFill/>
        </p:spPr>
      </p:pic>
      <p:sp>
        <p:nvSpPr>
          <p:cNvPr id="5" name="4 Slayt Numarası Yer Tutucusu"/>
          <p:cNvSpPr>
            <a:spLocks noGrp="1"/>
          </p:cNvSpPr>
          <p:nvPr>
            <p:ph type="sldNum" sz="quarter" idx="12"/>
          </p:nvPr>
        </p:nvSpPr>
        <p:spPr/>
        <p:txBody>
          <a:bodyPr/>
          <a:lstStyle/>
          <a:p>
            <a:fld id="{B1DEFA8C-F947-479F-BE07-76B6B3F80BF1}" type="slidenum">
              <a:rPr lang="tr-TR" smtClean="0"/>
              <a:pPr/>
              <a:t>28</a:t>
            </a:fld>
            <a:endParaRPr lang="tr-T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Süt İletim Sistemi</a:t>
            </a:r>
            <a:endParaRPr lang="tr-TR" dirty="0"/>
          </a:p>
        </p:txBody>
      </p:sp>
      <p:sp>
        <p:nvSpPr>
          <p:cNvPr id="3" name="2 İçerik Yer Tutucusu"/>
          <p:cNvSpPr>
            <a:spLocks noGrp="1"/>
          </p:cNvSpPr>
          <p:nvPr>
            <p:ph idx="1"/>
          </p:nvPr>
        </p:nvSpPr>
        <p:spPr/>
        <p:txBody>
          <a:bodyPr>
            <a:normAutofit/>
          </a:bodyPr>
          <a:lstStyle/>
          <a:p>
            <a:r>
              <a:rPr lang="tr-TR" dirty="0" smtClean="0"/>
              <a:t>Kovalı ve </a:t>
            </a:r>
            <a:r>
              <a:rPr lang="tr-TR" dirty="0" err="1" smtClean="0"/>
              <a:t>ğügümlü</a:t>
            </a:r>
            <a:r>
              <a:rPr lang="tr-TR" dirty="0" smtClean="0"/>
              <a:t> makinelerde, sağılan süt kova ve güğümlerde toplanır. Dolan kova ve güğümler değiştirilir ya da başka bir kaba aktarılarak sağıma devam edilir.</a:t>
            </a:r>
          </a:p>
          <a:p>
            <a:r>
              <a:rPr lang="tr-TR" dirty="0" smtClean="0"/>
              <a:t>Sütün sağım pençesinden kova yada güğümlere taşınmasını sağlayan boruya uzun süt borusu adı verilir.</a:t>
            </a:r>
          </a:p>
        </p:txBody>
      </p:sp>
      <p:pic>
        <p:nvPicPr>
          <p:cNvPr id="15362" name="Picture 2" descr="C:\Users\Ahmet\Desktop\resized_PG20.jpg"/>
          <p:cNvPicPr>
            <a:picLocks noChangeAspect="1" noChangeArrowheads="1"/>
          </p:cNvPicPr>
          <p:nvPr/>
        </p:nvPicPr>
        <p:blipFill>
          <a:blip r:embed="rId2" cstate="print"/>
          <a:srcRect/>
          <a:stretch>
            <a:fillRect/>
          </a:stretch>
        </p:blipFill>
        <p:spPr bwMode="auto">
          <a:xfrm>
            <a:off x="5143504" y="4214818"/>
            <a:ext cx="2928958" cy="2419577"/>
          </a:xfrm>
          <a:prstGeom prst="rect">
            <a:avLst/>
          </a:prstGeom>
          <a:noFill/>
        </p:spPr>
      </p:pic>
      <p:sp>
        <p:nvSpPr>
          <p:cNvPr id="5" name="4 Slayt Numarası Yer Tutucusu"/>
          <p:cNvSpPr>
            <a:spLocks noGrp="1"/>
          </p:cNvSpPr>
          <p:nvPr>
            <p:ph type="sldNum" sz="quarter" idx="12"/>
          </p:nvPr>
        </p:nvSpPr>
        <p:spPr/>
        <p:txBody>
          <a:bodyPr/>
          <a:lstStyle/>
          <a:p>
            <a:fld id="{B1DEFA8C-F947-479F-BE07-76B6B3F80BF1}" type="slidenum">
              <a:rPr lang="tr-TR" smtClean="0"/>
              <a:pPr/>
              <a:t>29</a:t>
            </a:fld>
            <a:endParaRPr lang="tr-T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1285860"/>
            <a:ext cx="7686700" cy="3500462"/>
          </a:xfrm>
        </p:spPr>
        <p:txBody>
          <a:bodyPr/>
          <a:lstStyle/>
          <a:p>
            <a:r>
              <a:rPr lang="tr-TR" dirty="0" smtClean="0"/>
              <a:t>Uzun süt borusu saydam bir malzemeden yapılır. Böylece sağımın bitiş zamanı ve temizliği kontrol edilmiş olunur.</a:t>
            </a:r>
          </a:p>
          <a:p>
            <a:r>
              <a:rPr lang="tr-TR" dirty="0" smtClean="0"/>
              <a:t>Bazı borulu sağım makinelerinde süt boru hattı üzerinde hayvanların süt verimlerinin belirlenmesi için ölçüm kapları vardır. </a:t>
            </a:r>
          </a:p>
          <a:p>
            <a:pPr>
              <a:buNone/>
            </a:pP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30</a:t>
            </a:fld>
            <a:endParaRPr lang="tr-T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Süt Boşaltma Pompası</a:t>
            </a:r>
            <a:endParaRPr lang="tr-TR" dirty="0"/>
          </a:p>
        </p:txBody>
      </p:sp>
      <p:sp>
        <p:nvSpPr>
          <p:cNvPr id="3" name="2 İçerik Yer Tutucusu"/>
          <p:cNvSpPr>
            <a:spLocks noGrp="1"/>
          </p:cNvSpPr>
          <p:nvPr>
            <p:ph idx="1"/>
          </p:nvPr>
        </p:nvSpPr>
        <p:spPr/>
        <p:txBody>
          <a:bodyPr/>
          <a:lstStyle/>
          <a:p>
            <a:r>
              <a:rPr lang="tr-TR" dirty="0" smtClean="0"/>
              <a:t>İletim boruları ile taşınan sütün güğüm ve tanklara doldurulmasında süt pompaları ya da şamandıralı boşaltma kavanozları kullanılır.</a:t>
            </a:r>
          </a:p>
        </p:txBody>
      </p:sp>
      <p:pic>
        <p:nvPicPr>
          <p:cNvPr id="5" name="Picture 2" descr="C:\Users\Ahmet\Desktop\süt aktarma pompaları.jpg"/>
          <p:cNvPicPr>
            <a:picLocks noChangeAspect="1" noChangeArrowheads="1"/>
          </p:cNvPicPr>
          <p:nvPr/>
        </p:nvPicPr>
        <p:blipFill>
          <a:blip r:embed="rId2" cstate="print"/>
          <a:srcRect/>
          <a:stretch>
            <a:fillRect/>
          </a:stretch>
        </p:blipFill>
        <p:spPr bwMode="auto">
          <a:xfrm>
            <a:off x="357158" y="3500438"/>
            <a:ext cx="7648204" cy="3071810"/>
          </a:xfrm>
          <a:prstGeom prst="rect">
            <a:avLst/>
          </a:prstGeom>
          <a:noFill/>
        </p:spPr>
      </p:pic>
      <p:sp>
        <p:nvSpPr>
          <p:cNvPr id="6" name="5 Slayt Numarası Yer Tutucusu"/>
          <p:cNvSpPr>
            <a:spLocks noGrp="1"/>
          </p:cNvSpPr>
          <p:nvPr>
            <p:ph type="sldNum" sz="quarter" idx="12"/>
          </p:nvPr>
        </p:nvSpPr>
        <p:spPr/>
        <p:txBody>
          <a:bodyPr/>
          <a:lstStyle/>
          <a:p>
            <a:fld id="{B1DEFA8C-F947-479F-BE07-76B6B3F80BF1}" type="slidenum">
              <a:rPr lang="tr-TR" smtClean="0"/>
              <a:pPr/>
              <a:t>31</a:t>
            </a:fld>
            <a:endParaRPr lang="tr-T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Süt boşaltma pompası, süt iletim borusuna bağlı ve hacmi 5-15 </a:t>
            </a:r>
            <a:r>
              <a:rPr lang="tr-TR" dirty="0" err="1" smtClean="0"/>
              <a:t>lt</a:t>
            </a:r>
            <a:r>
              <a:rPr lang="tr-TR" dirty="0" smtClean="0"/>
              <a:t> arasında değişen cam bir </a:t>
            </a:r>
            <a:r>
              <a:rPr lang="tr-TR" dirty="0" err="1" smtClean="0"/>
              <a:t>kavonoz</a:t>
            </a:r>
            <a:r>
              <a:rPr lang="tr-TR" dirty="0" smtClean="0"/>
              <a:t>, alt tarafında kavanoza plastik bir boru ile bağlı elektrik motorlu pompadan oluşur.</a:t>
            </a:r>
          </a:p>
          <a:p>
            <a:pPr>
              <a:buNone/>
            </a:pPr>
            <a:endParaRPr lang="tr-TR" dirty="0"/>
          </a:p>
        </p:txBody>
      </p:sp>
      <p:pic>
        <p:nvPicPr>
          <p:cNvPr id="21505" name="Picture 1" descr="G:\hayvancılık Mekan\sutun_olusumu_tr.jpg"/>
          <p:cNvPicPr>
            <a:picLocks noChangeAspect="1" noChangeArrowheads="1"/>
          </p:cNvPicPr>
          <p:nvPr/>
        </p:nvPicPr>
        <p:blipFill>
          <a:blip r:embed="rId2" cstate="print"/>
          <a:srcRect/>
          <a:stretch>
            <a:fillRect/>
          </a:stretch>
        </p:blipFill>
        <p:spPr bwMode="auto">
          <a:xfrm>
            <a:off x="5286380" y="3643314"/>
            <a:ext cx="2159346" cy="2500306"/>
          </a:xfrm>
          <a:prstGeom prst="rect">
            <a:avLst/>
          </a:prstGeom>
          <a:noFill/>
        </p:spPr>
      </p:pic>
      <p:sp>
        <p:nvSpPr>
          <p:cNvPr id="6" name="5 Slayt Numarası Yer Tutucusu"/>
          <p:cNvSpPr>
            <a:spLocks noGrp="1"/>
          </p:cNvSpPr>
          <p:nvPr>
            <p:ph type="sldNum" sz="quarter" idx="12"/>
          </p:nvPr>
        </p:nvSpPr>
        <p:spPr/>
        <p:txBody>
          <a:bodyPr/>
          <a:lstStyle/>
          <a:p>
            <a:fld id="{B1DEFA8C-F947-479F-BE07-76B6B3F80BF1}" type="slidenum">
              <a:rPr lang="tr-TR" smtClean="0"/>
              <a:pPr/>
              <a:t>32</a:t>
            </a:fld>
            <a:endParaRPr lang="tr-T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Makineli Sağım Tekniği</a:t>
            </a:r>
            <a:endParaRPr lang="tr-TR" dirty="0"/>
          </a:p>
        </p:txBody>
      </p:sp>
      <p:sp>
        <p:nvSpPr>
          <p:cNvPr id="3" name="2 İçerik Yer Tutucusu"/>
          <p:cNvSpPr>
            <a:spLocks noGrp="1"/>
          </p:cNvSpPr>
          <p:nvPr>
            <p:ph idx="1"/>
          </p:nvPr>
        </p:nvSpPr>
        <p:spPr>
          <a:xfrm>
            <a:off x="428596" y="2143116"/>
            <a:ext cx="7239000" cy="3319782"/>
          </a:xfrm>
        </p:spPr>
        <p:txBody>
          <a:bodyPr>
            <a:normAutofit lnSpcReduction="10000"/>
          </a:bodyPr>
          <a:lstStyle/>
          <a:p>
            <a:pPr>
              <a:buNone/>
            </a:pPr>
            <a:r>
              <a:rPr lang="tr-TR" dirty="0" smtClean="0"/>
              <a:t>     Makineli sağımda, sağımcı ile sağılan hayvan arasında yer alan bir dizi mekanik aletin temizliği ve doğru biçimde çalışmasının sağlanmasına ayrı bir önem verilmelidir. </a:t>
            </a:r>
          </a:p>
          <a:p>
            <a:pPr>
              <a:buNone/>
            </a:pPr>
            <a:r>
              <a:rPr lang="tr-TR" dirty="0" smtClean="0"/>
              <a:t>     Sağım makineleri çalıştırılmadan önce genel bir kontrolden geçirilmeli ve dezenfeksiyona dikkat edilmelidir.  </a:t>
            </a:r>
          </a:p>
          <a:p>
            <a:pPr>
              <a:buNone/>
            </a:pPr>
            <a:r>
              <a:rPr lang="tr-TR" dirty="0" smtClean="0"/>
              <a:t>.</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33</a:t>
            </a:fld>
            <a:endParaRPr lang="tr-T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428604"/>
            <a:ext cx="8143900" cy="5697559"/>
          </a:xfrm>
        </p:spPr>
        <p:txBody>
          <a:bodyPr>
            <a:normAutofit/>
          </a:bodyPr>
          <a:lstStyle/>
          <a:p>
            <a:pPr>
              <a:buNone/>
            </a:pPr>
            <a:r>
              <a:rPr lang="tr-TR" dirty="0" smtClean="0"/>
              <a:t>        Vakumun, sağım için gerekli değerinin üzerine çıkması durumunda hayvanın meme başları sağım başlıklarının içersine daha fazla çekilir. Bu durum hayvanın acı çekmesine ve memeden süt akış debisinin azalmasına neden olur. Memede geri dönüşümü mümkün olmayan hasarlar oluşa bilir.        	Tersi durumda sağım başlıkları memeden düşebilir, memeden süt akış debisi azalır. Yine vakumdan ötürü oluşan dalgalanmalar hayvanları rahatsız eder. Vakum dalgalanmasını engellemek için , vakum deposu kapasitesi ve vakum düzenleyici gözden geçirilmeli, gerekiyorsa değiştirilmelidir. </a:t>
            </a: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34</a:t>
            </a:fld>
            <a:endParaRPr lang="tr-T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7758138" cy="5697559"/>
          </a:xfrm>
        </p:spPr>
        <p:txBody>
          <a:bodyPr>
            <a:normAutofit fontScale="92500" lnSpcReduction="10000"/>
          </a:bodyPr>
          <a:lstStyle/>
          <a:p>
            <a:pPr>
              <a:buNone/>
            </a:pPr>
            <a:r>
              <a:rPr lang="tr-TR" u="sng" dirty="0" smtClean="0">
                <a:solidFill>
                  <a:srgbClr val="C00000"/>
                </a:solidFill>
              </a:rPr>
              <a:t>Makine sağıma hazırlandıktan sonra hayvanlar sağıma hazır duruma getirildikten sonra yapılacak işlemleri şöyle sıralaya biliriz; </a:t>
            </a:r>
          </a:p>
          <a:p>
            <a:pPr marL="514350" indent="-514350">
              <a:buFont typeface="+mj-lt"/>
              <a:buAutoNum type="arabicParenR"/>
            </a:pPr>
            <a:r>
              <a:rPr lang="tr-TR" dirty="0" smtClean="0"/>
              <a:t>Sağım için hayvanlar duraklara alınır ve memeleri ılık su ile yıkanır,kurulanır. </a:t>
            </a:r>
          </a:p>
          <a:p>
            <a:pPr marL="514350" indent="-514350">
              <a:buFont typeface="+mj-lt"/>
              <a:buAutoNum type="arabicParenR"/>
            </a:pPr>
            <a:r>
              <a:rPr lang="tr-TR" dirty="0" smtClean="0"/>
              <a:t>Sağım başlıkları takılmadan önce elle sağım yapılarak her bir meme başı kanalındaki birkaç damla kirli süt dışarı alınır.</a:t>
            </a:r>
          </a:p>
          <a:p>
            <a:pPr marL="514350" indent="-514350">
              <a:buFont typeface="+mj-lt"/>
              <a:buAutoNum type="arabicParenR"/>
            </a:pPr>
            <a:r>
              <a:rPr lang="tr-TR" dirty="0" smtClean="0"/>
              <a:t>Daha sonra sağım başlıkları takılarak aktif sağıma geçilir. </a:t>
            </a:r>
          </a:p>
          <a:p>
            <a:pPr marL="514350" indent="-514350">
              <a:buFont typeface="+mj-lt"/>
              <a:buAutoNum type="arabicParenR"/>
            </a:pPr>
            <a:r>
              <a:rPr lang="tr-TR" dirty="0" smtClean="0"/>
              <a:t>Sağımın sonlarına doğru, süt akışı azaldığı yada kesildiğinde bir el ile sağım aşağı doğru bastırılırken diğer el ile memeye masaj yapılır. Böylece memede kalan son damla süt alınmış olunur. </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35</a:t>
            </a:fld>
            <a:endParaRPr lang="tr-T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642918"/>
            <a:ext cx="8215338" cy="5483245"/>
          </a:xfrm>
        </p:spPr>
        <p:txBody>
          <a:bodyPr>
            <a:normAutofit/>
          </a:bodyPr>
          <a:lstStyle/>
          <a:p>
            <a:pPr marL="514350" indent="-514350">
              <a:buFont typeface="+mj-lt"/>
              <a:buAutoNum type="arabicParenR"/>
            </a:pPr>
            <a:r>
              <a:rPr lang="tr-TR" dirty="0" smtClean="0"/>
              <a:t>Sağım başlıkları yavaş hareketlerle memede çıkarılır. Sütü biten memelerden geç çıkarılan sağım makineleri meme dokusunun zedelenmesine neden olur.</a:t>
            </a:r>
          </a:p>
          <a:p>
            <a:pPr marL="514350" indent="-514350">
              <a:buFont typeface="+mj-lt"/>
              <a:buAutoNum type="arabicParenR"/>
            </a:pPr>
            <a:r>
              <a:rPr lang="tr-TR" dirty="0" smtClean="0"/>
              <a:t>Son işlem olarak sağım başlıkları tarafından uygulanan sıkma ve gevşemeler nedeniyle duyarlı duruma gelen memelere koruyucu olarak ilaç </a:t>
            </a:r>
            <a:r>
              <a:rPr lang="tr-TR" dirty="0" err="1" smtClean="0"/>
              <a:t>uygunır</a:t>
            </a:r>
            <a:r>
              <a:rPr lang="tr-TR" dirty="0" smtClean="0"/>
              <a:t> ve hayvanlar dışarı alınır. Sağım sonrası makine temizliğine yine dikkat edilmesi gerekir. </a:t>
            </a:r>
          </a:p>
          <a:p>
            <a:pPr marL="514350" indent="-514350">
              <a:buFont typeface="+mj-lt"/>
              <a:buAutoNum type="arabicParenR"/>
            </a:pPr>
            <a:r>
              <a:rPr lang="tr-TR" dirty="0" smtClean="0"/>
              <a:t>Sağım makinelerinde günlük bakım ve kontrolleri dışında periyodik bakımlarının da aksatılmaması gerekir.</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36</a:t>
            </a:fld>
            <a:endParaRPr lang="tr-T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Sağım Salonları</a:t>
            </a:r>
            <a:endParaRPr lang="tr-TR" dirty="0"/>
          </a:p>
        </p:txBody>
      </p:sp>
      <p:sp>
        <p:nvSpPr>
          <p:cNvPr id="3" name="2 İçerik Yer Tutucusu"/>
          <p:cNvSpPr>
            <a:spLocks noGrp="1"/>
          </p:cNvSpPr>
          <p:nvPr>
            <p:ph idx="1"/>
          </p:nvPr>
        </p:nvSpPr>
        <p:spPr>
          <a:xfrm>
            <a:off x="457200" y="1357298"/>
            <a:ext cx="7615262" cy="4929222"/>
          </a:xfrm>
        </p:spPr>
        <p:txBody>
          <a:bodyPr>
            <a:normAutofit/>
          </a:bodyPr>
          <a:lstStyle/>
          <a:p>
            <a:pPr>
              <a:buNone/>
            </a:pPr>
            <a:r>
              <a:rPr lang="tr-TR" dirty="0" smtClean="0"/>
              <a:t>Sağımda iş gücü ve zaman tüketiminin azaltılması ve sağlıklı bir sütün </a:t>
            </a:r>
            <a:r>
              <a:rPr lang="tr-TR" dirty="0" err="1" smtClean="0"/>
              <a:t>eldesi</a:t>
            </a:r>
            <a:r>
              <a:rPr lang="tr-TR" dirty="0" smtClean="0"/>
              <a:t> bakımından sağımın özel salonlarda yapılması gerekir. Bu durum özellikle büyük hayvancılık işletmelerinde bir zorluk olarak kabul edilir.uygulamada  farklı tipte sağım salonları bulmakla birlikte </a:t>
            </a:r>
            <a:r>
              <a:rPr lang="tr-TR" u="sng" dirty="0" smtClean="0">
                <a:solidFill>
                  <a:srgbClr val="C00000"/>
                </a:solidFill>
              </a:rPr>
              <a:t>en yaygın </a:t>
            </a:r>
            <a:r>
              <a:rPr lang="tr-TR" dirty="0" smtClean="0"/>
              <a:t>olan dört tanesi :</a:t>
            </a:r>
          </a:p>
          <a:p>
            <a:pPr marL="514350" indent="-514350">
              <a:buFont typeface="+mj-lt"/>
              <a:buAutoNum type="arabicParenR"/>
            </a:pPr>
            <a:r>
              <a:rPr lang="tr-TR" dirty="0" smtClean="0"/>
              <a:t>Tünel tipi </a:t>
            </a:r>
          </a:p>
          <a:p>
            <a:pPr marL="514350" indent="-514350">
              <a:buFont typeface="+mj-lt"/>
              <a:buAutoNum type="arabicParenR"/>
            </a:pPr>
            <a:r>
              <a:rPr lang="tr-TR" dirty="0" smtClean="0"/>
              <a:t>Balık kılçığı tipi</a:t>
            </a:r>
          </a:p>
          <a:p>
            <a:pPr marL="514350" indent="-514350">
              <a:buFont typeface="+mj-lt"/>
              <a:buAutoNum type="arabicParenR"/>
            </a:pPr>
            <a:r>
              <a:rPr lang="tr-TR" dirty="0" smtClean="0"/>
              <a:t>Michigan poligon tipi </a:t>
            </a:r>
          </a:p>
          <a:p>
            <a:pPr marL="514350" indent="-514350">
              <a:buFont typeface="+mj-lt"/>
              <a:buAutoNum type="arabicParenR"/>
            </a:pPr>
            <a:r>
              <a:rPr lang="tr-TR" dirty="0" smtClean="0"/>
              <a:t>Döner tip </a:t>
            </a: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37</a:t>
            </a:fld>
            <a:endParaRPr lang="tr-T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Ahmet\Desktop\1.jpg"/>
          <p:cNvPicPr>
            <a:picLocks noGrp="1" noChangeAspect="1" noChangeArrowheads="1"/>
          </p:cNvPicPr>
          <p:nvPr>
            <p:ph idx="1"/>
          </p:nvPr>
        </p:nvPicPr>
        <p:blipFill>
          <a:blip r:embed="rId2" cstate="print"/>
          <a:srcRect/>
          <a:stretch>
            <a:fillRect/>
          </a:stretch>
        </p:blipFill>
        <p:spPr bwMode="auto">
          <a:xfrm>
            <a:off x="2857488" y="0"/>
            <a:ext cx="6286512" cy="6858000"/>
          </a:xfrm>
          <a:prstGeom prst="rect">
            <a:avLst/>
          </a:prstGeom>
          <a:noFill/>
        </p:spPr>
      </p:pic>
      <p:pic>
        <p:nvPicPr>
          <p:cNvPr id="6147" name="Picture 3" descr="G:\hayvancılık Mekan\1.gif"/>
          <p:cNvPicPr>
            <a:picLocks noChangeAspect="1" noChangeArrowheads="1"/>
          </p:cNvPicPr>
          <p:nvPr/>
        </p:nvPicPr>
        <p:blipFill>
          <a:blip r:embed="rId3" cstate="print"/>
          <a:srcRect/>
          <a:stretch>
            <a:fillRect/>
          </a:stretch>
        </p:blipFill>
        <p:spPr bwMode="auto">
          <a:xfrm>
            <a:off x="1" y="0"/>
            <a:ext cx="2786049" cy="6858000"/>
          </a:xfrm>
          <a:prstGeom prst="rect">
            <a:avLst/>
          </a:prstGeom>
          <a:noFill/>
        </p:spPr>
      </p:pic>
      <p:sp>
        <p:nvSpPr>
          <p:cNvPr id="6" name="5 Slayt Numarası Yer Tutucusu"/>
          <p:cNvSpPr>
            <a:spLocks noGrp="1"/>
          </p:cNvSpPr>
          <p:nvPr>
            <p:ph type="sldNum" sz="quarter" idx="12"/>
          </p:nvPr>
        </p:nvSpPr>
        <p:spPr/>
        <p:txBody>
          <a:bodyPr/>
          <a:lstStyle/>
          <a:p>
            <a:fld id="{B1DEFA8C-F947-479F-BE07-76B6B3F80BF1}" type="slidenum">
              <a:rPr lang="tr-TR" smtClean="0"/>
              <a:pPr/>
              <a:t>38</a:t>
            </a:fld>
            <a:endParaRPr lang="tr-T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20040"/>
            <a:ext cx="7239000" cy="537192"/>
          </a:xfrm>
        </p:spPr>
        <p:txBody>
          <a:bodyPr>
            <a:normAutofit fontScale="90000"/>
          </a:bodyPr>
          <a:lstStyle/>
          <a:p>
            <a:r>
              <a:rPr lang="tr-TR" dirty="0" smtClean="0"/>
              <a:t>Süt sağım odasının krokisi</a:t>
            </a:r>
            <a:endParaRPr lang="tr-TR" dirty="0"/>
          </a:p>
        </p:txBody>
      </p:sp>
      <p:pic>
        <p:nvPicPr>
          <p:cNvPr id="4" name="Picture 2" descr="C:\Users\Ahmet\Desktop\2.jpg"/>
          <p:cNvPicPr>
            <a:picLocks noGrp="1" noChangeAspect="1" noChangeArrowheads="1"/>
          </p:cNvPicPr>
          <p:nvPr>
            <p:ph idx="1"/>
          </p:nvPr>
        </p:nvPicPr>
        <p:blipFill>
          <a:blip r:embed="rId2" cstate="print"/>
          <a:srcRect/>
          <a:stretch>
            <a:fillRect/>
          </a:stretch>
        </p:blipFill>
        <p:spPr bwMode="auto">
          <a:xfrm>
            <a:off x="0" y="928670"/>
            <a:ext cx="9144000" cy="5929330"/>
          </a:xfrm>
          <a:prstGeom prst="rect">
            <a:avLst/>
          </a:prstGeom>
          <a:noFill/>
        </p:spPr>
      </p:pic>
      <p:sp>
        <p:nvSpPr>
          <p:cNvPr id="5" name="4 Slayt Numarası Yer Tutucusu"/>
          <p:cNvSpPr>
            <a:spLocks noGrp="1"/>
          </p:cNvSpPr>
          <p:nvPr>
            <p:ph type="sldNum" sz="quarter" idx="12"/>
          </p:nvPr>
        </p:nvSpPr>
        <p:spPr/>
        <p:txBody>
          <a:bodyPr/>
          <a:lstStyle/>
          <a:p>
            <a:fld id="{B1DEFA8C-F947-479F-BE07-76B6B3F80BF1}" type="slidenum">
              <a:rPr lang="tr-TR" smtClean="0"/>
              <a:pPr/>
              <a:t>39</a:t>
            </a:fld>
            <a:endParaRPr lang="tr-T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20040"/>
            <a:ext cx="7239000" cy="251440"/>
          </a:xfrm>
        </p:spPr>
        <p:txBody>
          <a:bodyPr>
            <a:normAutofit fontScale="90000"/>
          </a:bodyPr>
          <a:lstStyle/>
          <a:p>
            <a:r>
              <a:rPr lang="tr-TR" dirty="0" smtClean="0"/>
              <a:t>Süt sağım odası</a:t>
            </a:r>
            <a:endParaRPr lang="tr-TR" dirty="0"/>
          </a:p>
        </p:txBody>
      </p:sp>
      <p:pic>
        <p:nvPicPr>
          <p:cNvPr id="13314" name="Picture 2" descr="C:\Users\Ahmet\Desktop\suru-yonetim-sistemi.jpg"/>
          <p:cNvPicPr>
            <a:picLocks noGrp="1" noChangeAspect="1" noChangeArrowheads="1"/>
          </p:cNvPicPr>
          <p:nvPr>
            <p:ph idx="1"/>
          </p:nvPr>
        </p:nvPicPr>
        <p:blipFill>
          <a:blip r:embed="rId2" cstate="print"/>
          <a:srcRect/>
          <a:stretch>
            <a:fillRect/>
          </a:stretch>
        </p:blipFill>
        <p:spPr bwMode="auto">
          <a:xfrm>
            <a:off x="0" y="642918"/>
            <a:ext cx="9144000" cy="6215082"/>
          </a:xfrm>
          <a:prstGeom prst="rect">
            <a:avLst/>
          </a:prstGeom>
          <a:noFill/>
        </p:spPr>
      </p:pic>
      <p:sp>
        <p:nvSpPr>
          <p:cNvPr id="5" name="4 Slayt Numarası Yer Tutucusu"/>
          <p:cNvSpPr>
            <a:spLocks noGrp="1"/>
          </p:cNvSpPr>
          <p:nvPr>
            <p:ph type="sldNum" sz="quarter" idx="12"/>
          </p:nvPr>
        </p:nvSpPr>
        <p:spPr/>
        <p:txBody>
          <a:bodyPr/>
          <a:lstStyle/>
          <a:p>
            <a:fld id="{B1DEFA8C-F947-479F-BE07-76B6B3F80BF1}" type="slidenum">
              <a:rPr lang="tr-TR" smtClean="0"/>
              <a:pPr/>
              <a:t>40</a:t>
            </a:fld>
            <a:endParaRPr lang="tr-T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785926"/>
            <a:ext cx="7615262" cy="2786082"/>
          </a:xfrm>
        </p:spPr>
        <p:txBody>
          <a:bodyPr>
            <a:normAutofit/>
          </a:bodyPr>
          <a:lstStyle/>
          <a:p>
            <a:pPr>
              <a:buNone/>
            </a:pPr>
            <a:r>
              <a:rPr lang="tr-TR" dirty="0" smtClean="0">
                <a:solidFill>
                  <a:srgbClr val="C00000"/>
                </a:solidFill>
              </a:rPr>
              <a:t>A- Tünel tipi sağım salonu </a:t>
            </a:r>
          </a:p>
          <a:p>
            <a:pPr>
              <a:buNone/>
            </a:pPr>
            <a:r>
              <a:rPr lang="tr-TR" dirty="0" smtClean="0"/>
              <a:t>     Normal ve yandan girişli tünel olmak üzere iki farklı tipi vardır. Normal tünel tipi sağım salonlarında, sağımcının bulunduğu kanalın iki tarafında hayvanların arka arkaya sıralanacağı duraklar vardır..</a:t>
            </a: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41</a:t>
            </a:fld>
            <a:endParaRPr lang="tr-T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85794"/>
            <a:ext cx="7472386" cy="5340369"/>
          </a:xfrm>
        </p:spPr>
        <p:txBody>
          <a:bodyPr/>
          <a:lstStyle/>
          <a:p>
            <a:r>
              <a:rPr lang="tr-TR" dirty="0" smtClean="0"/>
              <a:t>Duraklar, metal metal borulardan yapılmış bölmelerle birbirinden ayrılır. Her bölmede ayrı bir yemlik bulunur.</a:t>
            </a:r>
          </a:p>
          <a:p>
            <a:r>
              <a:rPr lang="tr-TR" dirty="0" smtClean="0"/>
              <a:t> Yandan girişli olanlarda </a:t>
            </a:r>
            <a:r>
              <a:rPr lang="tr-TR" dirty="0" err="1" smtClean="0"/>
              <a:t>saglıyacak</a:t>
            </a:r>
            <a:r>
              <a:rPr lang="tr-TR" dirty="0" smtClean="0"/>
              <a:t> hayvanların duraklara alınması ve sağımdan sonra duraklardan dışarı çıkartılmasında durakların yan tarafındaki kapılardan yararlanılır. Küçük ve orta büyük işletmeler için uygundur bu sağım salonları. </a:t>
            </a:r>
          </a:p>
          <a:p>
            <a:r>
              <a:rPr lang="tr-TR" dirty="0" smtClean="0"/>
              <a:t>Tüneldeki sağımcıların hayvanların memelerine ulaşma zorunluluğu bir dezavantajdır.</a:t>
            </a: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42</a:t>
            </a:fld>
            <a:endParaRPr lang="tr-T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C00000"/>
                </a:solidFill>
              </a:rPr>
              <a:t>B-Balık Kılçığı Tipi Sağım Salonları</a:t>
            </a:r>
            <a:endParaRPr lang="tr-TR" dirty="0">
              <a:solidFill>
                <a:srgbClr val="C00000"/>
              </a:solidFill>
            </a:endParaRPr>
          </a:p>
        </p:txBody>
      </p:sp>
      <p:sp>
        <p:nvSpPr>
          <p:cNvPr id="3" name="2 İçerik Yer Tutucusu"/>
          <p:cNvSpPr>
            <a:spLocks noGrp="1"/>
          </p:cNvSpPr>
          <p:nvPr>
            <p:ph idx="1"/>
          </p:nvPr>
        </p:nvSpPr>
        <p:spPr/>
        <p:txBody>
          <a:bodyPr>
            <a:normAutofit/>
          </a:bodyPr>
          <a:lstStyle/>
          <a:p>
            <a:pPr>
              <a:buNone/>
            </a:pPr>
            <a:r>
              <a:rPr lang="tr-TR" sz="2800" dirty="0" smtClean="0"/>
              <a:t>    Bu tip salonlarda duraklar sağımcının bulunduğu kanalın iki tarafında yer alır. Her bir sıradaki durak sayısı 4-12 adet olabilir.Duraklar,sağımcının bulunduğu kanala belirli bir açıda olmak üzere balık kılçığı şeklinde yerleştirilir. Böylece sağımcının hayvanların memelerine ulaşması kolay olur. </a:t>
            </a:r>
            <a:endParaRPr lang="tr-TR" sz="2800"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43</a:t>
            </a:fld>
            <a:endParaRPr lang="tr-T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14356"/>
            <a:ext cx="7472386" cy="5411807"/>
          </a:xfrm>
        </p:spPr>
        <p:txBody>
          <a:bodyPr/>
          <a:lstStyle/>
          <a:p>
            <a:r>
              <a:rPr lang="tr-TR" dirty="0" smtClean="0"/>
              <a:t>Duraklar arasında bölme bulunmaz. Durakların ön tarafında, sağım sırasında hayvanların kullanacağı birer yemlik vardır. Hayvanlar sağım salonuna gruplar halinde alınır.</a:t>
            </a:r>
          </a:p>
          <a:p>
            <a:r>
              <a:rPr lang="tr-TR" dirty="0" smtClean="0"/>
              <a:t> Bu grup hayvanlar sağılırken diğer durak sırasına sağım için hayvanlar alınır.bunların yemleme ve meme temizliği işlemleri yapılır. Bir önceki grupta sağımı tamamlanan hayvanlardan sağım başlıkları çıkartılarak diğer grup hayvanlara takılır ve aktif sağım başlatılır. </a:t>
            </a: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44</a:t>
            </a:fld>
            <a:endParaRPr lang="tr-T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C00000"/>
                </a:solidFill>
              </a:rPr>
              <a:t>C-Michigan Poligon Tip Sağım Salonu</a:t>
            </a:r>
            <a:endParaRPr lang="tr-TR" dirty="0">
              <a:solidFill>
                <a:srgbClr val="C00000"/>
              </a:solidFill>
            </a:endParaRPr>
          </a:p>
        </p:txBody>
      </p:sp>
      <p:sp>
        <p:nvSpPr>
          <p:cNvPr id="3" name="2 İçerik Yer Tutucusu"/>
          <p:cNvSpPr>
            <a:spLocks noGrp="1"/>
          </p:cNvSpPr>
          <p:nvPr>
            <p:ph idx="1"/>
          </p:nvPr>
        </p:nvSpPr>
        <p:spPr>
          <a:xfrm>
            <a:off x="457200" y="1609416"/>
            <a:ext cx="7543824" cy="3819848"/>
          </a:xfrm>
        </p:spPr>
        <p:txBody>
          <a:bodyPr>
            <a:normAutofit/>
          </a:bodyPr>
          <a:lstStyle/>
          <a:p>
            <a:pPr>
              <a:buNone/>
            </a:pPr>
            <a:r>
              <a:rPr lang="tr-TR" dirty="0" smtClean="0"/>
              <a:t>     Bu sağım salonlarında duraklar bir karenin kenarlarına balık kılçığı biçiminde sıralanmıştır. (6*4) baş kapasiteli olanlar daha yaygındır. İki adet giriş ve iki adet çıkış kapısı vardır. </a:t>
            </a: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45</a:t>
            </a:fld>
            <a:endParaRPr lang="tr-T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1214422"/>
            <a:ext cx="7239000" cy="4071966"/>
          </a:xfrm>
        </p:spPr>
        <p:txBody>
          <a:bodyPr/>
          <a:lstStyle/>
          <a:p>
            <a:r>
              <a:rPr lang="tr-TR" dirty="0" smtClean="0"/>
              <a:t>Genel olarak iki adet giriş ve iki adet çıkış kapısı vardır. Genel olarak iki adet sağımcının yeterli olduğu düşünülür. Sağımcılar durak sıralarının orta bölgesinde bulundukları için, tüm durakları kolayca görebilirler.Büyük kapasiteli işletmeler için uygundur. </a:t>
            </a:r>
          </a:p>
          <a:p>
            <a:pPr algn="ct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46</a:t>
            </a:fld>
            <a:endParaRPr lang="tr-T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C00000"/>
                </a:solidFill>
              </a:rPr>
              <a:t>D-Dairesel Tip Sağım Salonu</a:t>
            </a:r>
            <a:endParaRPr lang="tr-TR" dirty="0">
              <a:solidFill>
                <a:srgbClr val="C00000"/>
              </a:solidFill>
            </a:endParaRPr>
          </a:p>
        </p:txBody>
      </p:sp>
      <p:sp>
        <p:nvSpPr>
          <p:cNvPr id="3" name="2 İçerik Yer Tutucusu"/>
          <p:cNvSpPr>
            <a:spLocks noGrp="1"/>
          </p:cNvSpPr>
          <p:nvPr>
            <p:ph idx="1"/>
          </p:nvPr>
        </p:nvSpPr>
        <p:spPr/>
        <p:txBody>
          <a:bodyPr>
            <a:normAutofit/>
          </a:bodyPr>
          <a:lstStyle/>
          <a:p>
            <a:pPr>
              <a:buNone/>
            </a:pPr>
            <a:r>
              <a:rPr lang="tr-TR" dirty="0" smtClean="0"/>
              <a:t>   Duraklar salonda bir daire yörüngesinde sıralanır. Durakların bulunduğu platform sağımcı ya yada bir zaman saati ile kumanda edilerek kendi ekseni etrafında ve belirli bir hızda döner. Döner tandem, döner balık kılçığı ve döner </a:t>
            </a:r>
            <a:r>
              <a:rPr lang="tr-TR" dirty="0" err="1" smtClean="0"/>
              <a:t>radyal</a:t>
            </a:r>
            <a:r>
              <a:rPr lang="tr-TR" dirty="0" smtClean="0"/>
              <a:t> duraklı olmak üzere üç farklı tipte olabilir.</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47</a:t>
            </a:fld>
            <a:endParaRPr lang="tr-T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Ahmet\Desktop\canımmmmmm\S5000687.JPG"/>
          <p:cNvPicPr>
            <a:picLocks noGrp="1" noChangeAspect="1" noChangeArrowheads="1"/>
          </p:cNvPicPr>
          <p:nvPr>
            <p:ph idx="1"/>
          </p:nvPr>
        </p:nvPicPr>
        <p:blipFill>
          <a:blip r:embed="rId2" cstate="print"/>
          <a:srcRect/>
          <a:stretch>
            <a:fillRect/>
          </a:stretch>
        </p:blipFill>
        <p:spPr bwMode="auto">
          <a:xfrm>
            <a:off x="0" y="0"/>
            <a:ext cx="8215338" cy="6858000"/>
          </a:xfrm>
          <a:prstGeom prst="rect">
            <a:avLst/>
          </a:prstGeom>
          <a:noFill/>
        </p:spPr>
      </p:pic>
      <p:sp>
        <p:nvSpPr>
          <p:cNvPr id="5" name="4 Slayt Numarası Yer Tutucusu"/>
          <p:cNvSpPr>
            <a:spLocks noGrp="1"/>
          </p:cNvSpPr>
          <p:nvPr>
            <p:ph type="sldNum" sz="quarter" idx="12"/>
          </p:nvPr>
        </p:nvSpPr>
        <p:spPr/>
        <p:txBody>
          <a:bodyPr/>
          <a:lstStyle/>
          <a:p>
            <a:fld id="{B1DEFA8C-F947-479F-BE07-76B6B3F80BF1}" type="slidenum">
              <a:rPr lang="tr-TR" smtClean="0"/>
              <a:pPr/>
              <a:t>48</a:t>
            </a:fld>
            <a:endParaRPr lang="tr-T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Ahmet\Desktop\canımmmmmm\S5000686.JPG"/>
          <p:cNvPicPr>
            <a:picLocks noGrp="1" noChangeAspect="1" noChangeArrowheads="1"/>
          </p:cNvPicPr>
          <p:nvPr>
            <p:ph idx="1"/>
          </p:nvPr>
        </p:nvPicPr>
        <p:blipFill>
          <a:blip r:embed="rId2" cstate="print"/>
          <a:srcRect/>
          <a:stretch>
            <a:fillRect/>
          </a:stretch>
        </p:blipFill>
        <p:spPr bwMode="auto">
          <a:xfrm>
            <a:off x="0" y="0"/>
            <a:ext cx="9358346" cy="6858000"/>
          </a:xfrm>
          <a:prstGeom prst="rect">
            <a:avLst/>
          </a:prstGeom>
          <a:noFill/>
        </p:spPr>
      </p:pic>
      <p:sp>
        <p:nvSpPr>
          <p:cNvPr id="5" name="4 Slayt Numarası Yer Tutucusu"/>
          <p:cNvSpPr>
            <a:spLocks noGrp="1"/>
          </p:cNvSpPr>
          <p:nvPr>
            <p:ph type="sldNum" sz="quarter" idx="12"/>
          </p:nvPr>
        </p:nvSpPr>
        <p:spPr/>
        <p:txBody>
          <a:bodyPr/>
          <a:lstStyle/>
          <a:p>
            <a:fld id="{B1DEFA8C-F947-479F-BE07-76B6B3F80BF1}" type="slidenum">
              <a:rPr lang="tr-TR" smtClean="0"/>
              <a:pPr/>
              <a:t>49</a:t>
            </a:fld>
            <a:endParaRPr lang="tr-T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71612"/>
            <a:ext cx="7239000" cy="4884124"/>
          </a:xfrm>
        </p:spPr>
        <p:txBody>
          <a:bodyPr/>
          <a:lstStyle/>
          <a:p>
            <a:r>
              <a:rPr lang="tr-TR" dirty="0" smtClean="0"/>
              <a:t>Çoğu döner sağım salonlarında, her bir hayvanın sağım için durağa alınmasından sonra, sağımcı tarafından platform bir durak boyunda hareket ettirilir. Platform 15-20 saniye içersinde bir durak boyu kadar hareket ettikten sonra otomatik olarak durur</a:t>
            </a:r>
          </a:p>
          <a:p>
            <a:endParaRPr lang="tr-TR" dirty="0" smtClean="0"/>
          </a:p>
          <a:p>
            <a:pPr>
              <a:buNone/>
            </a:pP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50</a:t>
            </a:fld>
            <a:endParaRPr lang="tr-T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00042"/>
            <a:ext cx="8229600" cy="5929354"/>
          </a:xfrm>
        </p:spPr>
        <p:txBody>
          <a:bodyPr>
            <a:normAutofit/>
          </a:bodyPr>
          <a:lstStyle/>
          <a:p>
            <a:pPr>
              <a:buNone/>
            </a:pPr>
            <a:r>
              <a:rPr lang="tr-TR" dirty="0" smtClean="0"/>
              <a:t>       Diğer tiplerde ise platform otomatik olarak belirli bir hızda ve kesintisiz biçimde döner.platformun bir turunda sağımı tamamlanan hayvanlar duraklardan dışarı alınır.</a:t>
            </a:r>
          </a:p>
          <a:p>
            <a:pPr>
              <a:buNone/>
            </a:pPr>
            <a:r>
              <a:rPr lang="tr-TR" dirty="0" smtClean="0"/>
              <a:t>       Döner </a:t>
            </a:r>
            <a:r>
              <a:rPr lang="tr-TR" dirty="0" err="1" smtClean="0"/>
              <a:t>radyal</a:t>
            </a:r>
            <a:r>
              <a:rPr lang="tr-TR" dirty="0" smtClean="0"/>
              <a:t> duraklı sağım salonlarında hayvanlar, platform üzerine başları dairenin merkezine bakacak biçimde ve </a:t>
            </a:r>
            <a:r>
              <a:rPr lang="tr-TR" dirty="0" err="1" smtClean="0"/>
              <a:t>radyal</a:t>
            </a:r>
            <a:r>
              <a:rPr lang="tr-TR" dirty="0" smtClean="0"/>
              <a:t> olarak sıralanırlar.  </a:t>
            </a: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51</a:t>
            </a:fld>
            <a:endParaRPr lang="tr-T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Sağımcılar platformun dış tarafında bulunur. Bir kişi duraklara alınan hayvanların meme temizliği ve meme başlarının takılması işlerini yaparken diğer bir kişi de sağımı tamamlanan hayvanlardan meme başlıklarının çıkartılması ve hayvanların salondan dışarı alınmasını sağlar. Dolayısıyla iki sağımcı yeterlidir.  </a:t>
            </a:r>
          </a:p>
          <a:p>
            <a:pPr>
              <a:buNone/>
            </a:pP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52</a:t>
            </a:fld>
            <a:endParaRPr lang="tr-T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Sütün Depolanması </a:t>
            </a:r>
            <a:endParaRPr lang="tr-TR" dirty="0"/>
          </a:p>
        </p:txBody>
      </p:sp>
      <p:sp>
        <p:nvSpPr>
          <p:cNvPr id="3" name="2 İçerik Yer Tutucusu"/>
          <p:cNvSpPr>
            <a:spLocks noGrp="1"/>
          </p:cNvSpPr>
          <p:nvPr>
            <p:ph idx="1"/>
          </p:nvPr>
        </p:nvSpPr>
        <p:spPr>
          <a:xfrm>
            <a:off x="457200" y="1285860"/>
            <a:ext cx="8229600" cy="4840303"/>
          </a:xfrm>
        </p:spPr>
        <p:txBody>
          <a:bodyPr>
            <a:normAutofit/>
          </a:bodyPr>
          <a:lstStyle/>
          <a:p>
            <a:pPr>
              <a:buNone/>
            </a:pPr>
            <a:r>
              <a:rPr lang="tr-TR" dirty="0" smtClean="0"/>
              <a:t>   Süt yavrunun beslenmesi için çok önemlidir. Yavrunun belirli bir yaşa kadar gereksineceği her türlü besin, vitamin ve mineral maddeleri içerir. Uygun olmayan koşullarda saklanırsa çok çabuk bozulur. </a:t>
            </a:r>
          </a:p>
          <a:p>
            <a:pPr>
              <a:buNone/>
            </a:pPr>
            <a:r>
              <a:rPr lang="tr-TR" dirty="0" smtClean="0"/>
              <a:t>   </a:t>
            </a:r>
          </a:p>
        </p:txBody>
      </p:sp>
      <p:pic>
        <p:nvPicPr>
          <p:cNvPr id="63489" name="Picture 1" descr="C:\Users\Ahmet\Desktop\süt kabul tankerleri.jpg"/>
          <p:cNvPicPr>
            <a:picLocks noChangeAspect="1" noChangeArrowheads="1"/>
          </p:cNvPicPr>
          <p:nvPr/>
        </p:nvPicPr>
        <p:blipFill>
          <a:blip r:embed="rId2" cstate="print"/>
          <a:srcRect/>
          <a:stretch>
            <a:fillRect/>
          </a:stretch>
        </p:blipFill>
        <p:spPr bwMode="auto">
          <a:xfrm>
            <a:off x="2143108" y="3714752"/>
            <a:ext cx="5799564" cy="2786058"/>
          </a:xfrm>
          <a:prstGeom prst="rect">
            <a:avLst/>
          </a:prstGeom>
          <a:noFill/>
        </p:spPr>
      </p:pic>
      <p:sp>
        <p:nvSpPr>
          <p:cNvPr id="6" name="5 Slayt Numarası Yer Tutucusu"/>
          <p:cNvSpPr>
            <a:spLocks noGrp="1"/>
          </p:cNvSpPr>
          <p:nvPr>
            <p:ph type="sldNum" sz="quarter" idx="12"/>
          </p:nvPr>
        </p:nvSpPr>
        <p:spPr/>
        <p:txBody>
          <a:bodyPr/>
          <a:lstStyle/>
          <a:p>
            <a:fld id="{B1DEFA8C-F947-479F-BE07-76B6B3F80BF1}" type="slidenum">
              <a:rPr lang="tr-TR" smtClean="0"/>
              <a:pPr/>
              <a:t>53</a:t>
            </a:fld>
            <a:endParaRPr lang="tr-T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71546"/>
            <a:ext cx="7239000" cy="5384190"/>
          </a:xfrm>
        </p:spPr>
        <p:txBody>
          <a:bodyPr/>
          <a:lstStyle/>
          <a:p>
            <a:r>
              <a:rPr lang="tr-TR" dirty="0" smtClean="0"/>
              <a:t>Temiz ve sağlıklı bir sütün edilebilmesi için öncelikle, sütün sağladığı hayvandan başlayarak, sağım işini yapan sağımcıların ve sütün temas edeceği kapların temiz ve sağlıklı olmaları gerekir.biz hastalık etmenlerinin hayvan, insan ve çevre arasında çeşitli yollarla bulaşabildiği dikkate alındığında bunun ne denli önemli olduğu kolayca anlaşıla bilir. </a:t>
            </a:r>
          </a:p>
          <a:p>
            <a:pPr>
              <a:buNone/>
            </a:pPr>
            <a:endParaRPr lang="tr-TR" dirty="0"/>
          </a:p>
        </p:txBody>
      </p:sp>
      <p:sp>
        <p:nvSpPr>
          <p:cNvPr id="5" name="4 Slayt Numarası Yer Tutucusu"/>
          <p:cNvSpPr>
            <a:spLocks noGrp="1"/>
          </p:cNvSpPr>
          <p:nvPr>
            <p:ph type="sldNum" sz="quarter" idx="12"/>
          </p:nvPr>
        </p:nvSpPr>
        <p:spPr/>
        <p:txBody>
          <a:bodyPr/>
          <a:lstStyle/>
          <a:p>
            <a:fld id="{B1DEFA8C-F947-479F-BE07-76B6B3F80BF1}" type="slidenum">
              <a:rPr lang="tr-TR" smtClean="0"/>
              <a:pPr/>
              <a:t>54</a:t>
            </a:fld>
            <a:endParaRPr lang="tr-T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229600" cy="6000792"/>
          </a:xfrm>
        </p:spPr>
        <p:txBody>
          <a:bodyPr>
            <a:normAutofit/>
          </a:bodyPr>
          <a:lstStyle/>
          <a:p>
            <a:pPr>
              <a:buNone/>
            </a:pPr>
            <a:r>
              <a:rPr lang="tr-TR" dirty="0" smtClean="0"/>
              <a:t>   Temiz ve sağlıklı bir hayvandan, temiz ve sağlıklı bir sağımcı ile temiz ve sağlıklı araçlar kullanılarak elde edilen sütün, işleninceye kadar kalitesinde önemli bir değişiklik olmadan depolana bilmesi için iki teknik işlemden geçirilir.bunlardan biri </a:t>
            </a:r>
            <a:r>
              <a:rPr lang="tr-TR" dirty="0" smtClean="0">
                <a:solidFill>
                  <a:srgbClr val="C00000"/>
                </a:solidFill>
              </a:rPr>
              <a:t>süzme </a:t>
            </a:r>
            <a:r>
              <a:rPr lang="tr-TR" dirty="0" smtClean="0"/>
              <a:t>biri</a:t>
            </a:r>
            <a:r>
              <a:rPr lang="tr-TR" dirty="0" smtClean="0">
                <a:solidFill>
                  <a:srgbClr val="C00000"/>
                </a:solidFill>
              </a:rPr>
              <a:t> soğutmadır</a:t>
            </a:r>
            <a:r>
              <a:rPr lang="tr-TR" dirty="0" smtClean="0"/>
              <a:t>.</a:t>
            </a:r>
          </a:p>
          <a:p>
            <a:pPr>
              <a:buNone/>
            </a:pPr>
            <a:r>
              <a:rPr lang="tr-TR" dirty="0" smtClean="0"/>
              <a:t>    </a:t>
            </a:r>
          </a:p>
        </p:txBody>
      </p:sp>
      <p:pic>
        <p:nvPicPr>
          <p:cNvPr id="4" name="Picture 2" descr="C:\Users\Ahmet\Desktop\arm4buyk.jpg"/>
          <p:cNvPicPr>
            <a:picLocks noChangeAspect="1" noChangeArrowheads="1"/>
          </p:cNvPicPr>
          <p:nvPr/>
        </p:nvPicPr>
        <p:blipFill>
          <a:blip r:embed="rId2" cstate="print"/>
          <a:srcRect/>
          <a:stretch>
            <a:fillRect/>
          </a:stretch>
        </p:blipFill>
        <p:spPr bwMode="auto">
          <a:xfrm>
            <a:off x="1643042" y="3286124"/>
            <a:ext cx="5943590" cy="2857496"/>
          </a:xfrm>
          <a:prstGeom prst="rect">
            <a:avLst/>
          </a:prstGeom>
          <a:noFill/>
        </p:spPr>
      </p:pic>
      <p:sp>
        <p:nvSpPr>
          <p:cNvPr id="5" name="4 Slayt Numarası Yer Tutucusu"/>
          <p:cNvSpPr>
            <a:spLocks noGrp="1"/>
          </p:cNvSpPr>
          <p:nvPr>
            <p:ph type="sldNum" sz="quarter" idx="12"/>
          </p:nvPr>
        </p:nvSpPr>
        <p:spPr/>
        <p:txBody>
          <a:bodyPr/>
          <a:lstStyle/>
          <a:p>
            <a:fld id="{B1DEFA8C-F947-479F-BE07-76B6B3F80BF1}" type="slidenum">
              <a:rPr lang="tr-TR" smtClean="0"/>
              <a:pPr/>
              <a:t>55</a:t>
            </a:fld>
            <a:endParaRPr lang="tr-T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Süt soğutma tankerleri..</a:t>
            </a:r>
            <a:br>
              <a:rPr lang="tr-TR" dirty="0" smtClean="0"/>
            </a:br>
            <a:endParaRPr lang="tr-TR" dirty="0"/>
          </a:p>
        </p:txBody>
      </p:sp>
      <p:pic>
        <p:nvPicPr>
          <p:cNvPr id="17410" name="Picture 2" descr="C:\Users\Ahmet\Desktop\arm1buyk.jpg"/>
          <p:cNvPicPr>
            <a:picLocks noGrp="1" noChangeAspect="1" noChangeArrowheads="1"/>
          </p:cNvPicPr>
          <p:nvPr>
            <p:ph idx="1"/>
          </p:nvPr>
        </p:nvPicPr>
        <p:blipFill>
          <a:blip r:embed="rId2" cstate="print"/>
          <a:srcRect/>
          <a:stretch>
            <a:fillRect/>
          </a:stretch>
        </p:blipFill>
        <p:spPr bwMode="auto">
          <a:xfrm>
            <a:off x="714348" y="1357298"/>
            <a:ext cx="7105369" cy="5214950"/>
          </a:xfrm>
          <a:prstGeom prst="rect">
            <a:avLst/>
          </a:prstGeom>
          <a:noFill/>
        </p:spPr>
      </p:pic>
      <p:sp>
        <p:nvSpPr>
          <p:cNvPr id="6" name="5 Slayt Numarası Yer Tutucusu"/>
          <p:cNvSpPr>
            <a:spLocks noGrp="1"/>
          </p:cNvSpPr>
          <p:nvPr>
            <p:ph type="sldNum" sz="quarter" idx="12"/>
          </p:nvPr>
        </p:nvSpPr>
        <p:spPr/>
        <p:txBody>
          <a:bodyPr/>
          <a:lstStyle/>
          <a:p>
            <a:fld id="{B1DEFA8C-F947-479F-BE07-76B6B3F80BF1}" type="slidenum">
              <a:rPr lang="tr-TR" smtClean="0"/>
              <a:pPr/>
              <a:t>56</a:t>
            </a:fld>
            <a:endParaRPr lang="tr-T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Etkin bir süzme işlemi için, sağım sırasında çeşitli şekillerde süte karışan ve çok sayıda mikroorganizmanın barınağı  olan, görünüş, tat, kokusunu bozan, gözle görüle bilir maddelerin ayrılması amacına yöneliktir.  </a:t>
            </a:r>
          </a:p>
          <a:p>
            <a:pPr>
              <a:buNone/>
            </a:pP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57</a:t>
            </a:fld>
            <a:endParaRPr lang="tr-T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480"/>
            <a:ext cx="7239000" cy="5884256"/>
          </a:xfrm>
        </p:spPr>
        <p:txBody>
          <a:bodyPr>
            <a:normAutofit/>
          </a:bodyPr>
          <a:lstStyle/>
          <a:p>
            <a:pPr>
              <a:buNone/>
            </a:pPr>
            <a:r>
              <a:rPr lang="tr-TR" dirty="0" smtClean="0"/>
              <a:t>   Etkin bir süzme işlemi için süzme bezlerinin kaliteli bir malzemeden yapılması, standartlara uygun ve temiz olması gerekir. Santrifüj süzgeçler, çok sayıda konik diskten oluşur .  Süzülecek süt, bu disklerin arasına çok ince tabakalar halinde yayılır .</a:t>
            </a:r>
          </a:p>
          <a:p>
            <a:pPr>
              <a:buNone/>
            </a:pPr>
            <a:r>
              <a:rPr lang="tr-TR" dirty="0" smtClean="0"/>
              <a:t>   Oluşturulan merkezkaç kuvvetinin etkisiyle sütten daha ağır olan yabancı maddeleri kenara fırlatarak temizleme işlemini gerçekleştirir.   </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58</a:t>
            </a:fld>
            <a:endParaRPr lang="tr-T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214290"/>
            <a:ext cx="8143900" cy="6643710"/>
          </a:xfrm>
        </p:spPr>
        <p:txBody>
          <a:bodyPr>
            <a:normAutofit/>
          </a:bodyPr>
          <a:lstStyle/>
          <a:p>
            <a:pPr>
              <a:buNone/>
            </a:pPr>
            <a:r>
              <a:rPr lang="tr-TR" dirty="0" smtClean="0"/>
              <a:t>  Sağımdan sonra sütün sıcaklığı yaklaşık  35 ˚C olup,hayvanın vücut sıcaklığına yakındır. Bu sıcaklık değeri, çeşitli biçimlerde süte karışmış olan mikroorganizmalar için uygun bir ortam oluşturur. Bunun sonucunda da sütün kalitesi kısa sürede düşer ve ileri aşamalarda süt tüketilemez duruma gelir.  Bu durumun önlenebilmesi için sağımdan sonra en geç 3 saat içersinde sütün sıcaklığının 4-5santigrad dereceye düşürülmesi gerekir. Yapılacak soğutma işlemi, çeşitli biçimlerde süte </a:t>
            </a:r>
            <a:r>
              <a:rPr lang="tr-TR" dirty="0" err="1" smtClean="0"/>
              <a:t>karışmı</a:t>
            </a:r>
            <a:r>
              <a:rPr lang="tr-TR" dirty="0" smtClean="0"/>
              <a:t> olan mikroorganizmaların aktivitelerini engelleme amacına yöneliktir. </a:t>
            </a:r>
          </a:p>
          <a:p>
            <a:endParaRPr lang="tr-TR" dirty="0" smtClean="0"/>
          </a:p>
          <a:p>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59</a:t>
            </a:fld>
            <a:endParaRPr lang="tr-T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8072462" cy="6858000"/>
          </a:xfrm>
        </p:spPr>
        <p:txBody>
          <a:bodyPr>
            <a:normAutofit/>
          </a:bodyPr>
          <a:lstStyle/>
          <a:p>
            <a:pPr>
              <a:buNone/>
            </a:pPr>
            <a:endParaRPr lang="tr-TR" dirty="0" smtClean="0"/>
          </a:p>
          <a:p>
            <a:pPr>
              <a:buNone/>
            </a:pPr>
            <a:r>
              <a:rPr lang="tr-TR" dirty="0" smtClean="0"/>
              <a:t>Sütün soğutulmasında özel soğutma tanklarından yararlanılır. Çeşitli kapasitelerde yapılan soğutma tankları yatay yada düşey silindirik depo şeklinde, sabit ve mobil tipte olabilir. Soğutma sisteminin elemanları:</a:t>
            </a:r>
          </a:p>
          <a:p>
            <a:pPr marL="514350" indent="-514350">
              <a:buFont typeface="+mj-lt"/>
              <a:buAutoNum type="arabicParenR"/>
            </a:pPr>
            <a:r>
              <a:rPr lang="tr-TR" dirty="0" err="1" smtClean="0"/>
              <a:t>Kondensör</a:t>
            </a:r>
            <a:endParaRPr lang="tr-TR" dirty="0" smtClean="0"/>
          </a:p>
          <a:p>
            <a:pPr marL="514350" indent="-514350">
              <a:buFont typeface="+mj-lt"/>
              <a:buAutoNum type="arabicParenR"/>
            </a:pPr>
            <a:r>
              <a:rPr lang="tr-TR" dirty="0" smtClean="0"/>
              <a:t>Kompresör</a:t>
            </a:r>
          </a:p>
          <a:p>
            <a:pPr marL="514350" indent="-514350">
              <a:buFont typeface="+mj-lt"/>
              <a:buAutoNum type="arabicParenR"/>
            </a:pPr>
            <a:r>
              <a:rPr lang="tr-TR" dirty="0" smtClean="0"/>
              <a:t>Genleşme </a:t>
            </a:r>
            <a:r>
              <a:rPr lang="tr-TR" dirty="0" err="1" smtClean="0"/>
              <a:t>valfi</a:t>
            </a:r>
            <a:endParaRPr lang="tr-TR" dirty="0" smtClean="0"/>
          </a:p>
          <a:p>
            <a:pPr marL="514350" indent="-514350">
              <a:buFont typeface="+mj-lt"/>
              <a:buAutoNum type="arabicParenR"/>
            </a:pPr>
            <a:r>
              <a:rPr lang="tr-TR" dirty="0" smtClean="0"/>
              <a:t>Diğer bazı parçalar </a:t>
            </a:r>
          </a:p>
          <a:p>
            <a:pPr>
              <a:buNone/>
            </a:pPr>
            <a:endParaRPr lang="tr-TR" dirty="0" smtClean="0"/>
          </a:p>
          <a:p>
            <a:endParaRPr lang="tr-TR" dirty="0" smtClean="0"/>
          </a:p>
          <a:p>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60</a:t>
            </a:fld>
            <a:endParaRPr lang="tr-T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71472" y="1214422"/>
            <a:ext cx="7239000" cy="3500462"/>
          </a:xfrm>
        </p:spPr>
        <p:txBody>
          <a:bodyPr>
            <a:normAutofit/>
          </a:bodyPr>
          <a:lstStyle/>
          <a:p>
            <a:pPr marL="514350" indent="-514350">
              <a:buNone/>
            </a:pPr>
            <a:r>
              <a:rPr lang="tr-TR" dirty="0" smtClean="0"/>
              <a:t>     Atmosfere açık ayrı bir odada yer alır. Sistemin kontrol panosu, tankın üzerinde yada yakın bir  noktada olabilir. Soğutulacak süt depoya üstten doldurulur, boşaltma ise alt kısımdaki vanadan bir pompa ile yapılır. </a:t>
            </a:r>
          </a:p>
          <a:p>
            <a:pPr marL="514350" indent="-514350">
              <a:buNone/>
            </a:pPr>
            <a:r>
              <a:rPr lang="tr-TR" dirty="0" smtClean="0"/>
              <a:t>      </a:t>
            </a: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61</a:t>
            </a:fld>
            <a:endParaRPr lang="tr-T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609416"/>
            <a:ext cx="7239000" cy="3748410"/>
          </a:xfrm>
        </p:spPr>
        <p:txBody>
          <a:bodyPr/>
          <a:lstStyle/>
          <a:p>
            <a:r>
              <a:rPr lang="tr-TR" dirty="0" smtClean="0"/>
              <a:t>Soğutma tankları boşaltıldığında dikkati biçimde yıkanarak temizlenmelidir. Bunun için deponun içersine yerleştirilen püskürtme memelerinden yararlanılır. Yıkama sıvısı bir pompa ile basınçlandırılarak depo içersindeki memelerden püskürtülür ve belirli bir süre sirkülasyon yaptıktan sonra depo dışına alınır.</a:t>
            </a:r>
          </a:p>
          <a:p>
            <a:pPr>
              <a:buNone/>
            </a:pP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62</a:t>
            </a:fld>
            <a:endParaRPr lang="tr-T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Ahmet\Desktop\sut_in18.jpg"/>
          <p:cNvPicPr>
            <a:picLocks noGrp="1" noChangeAspect="1" noChangeArrowheads="1"/>
          </p:cNvPicPr>
          <p:nvPr>
            <p:ph idx="1"/>
          </p:nvPr>
        </p:nvPicPr>
        <p:blipFill>
          <a:blip r:embed="rId2" cstate="print"/>
          <a:srcRect/>
          <a:stretch>
            <a:fillRect/>
          </a:stretch>
        </p:blipFill>
        <p:spPr bwMode="auto">
          <a:xfrm>
            <a:off x="4357687" y="2733675"/>
            <a:ext cx="4786314" cy="4124325"/>
          </a:xfrm>
          <a:prstGeom prst="rect">
            <a:avLst/>
          </a:prstGeom>
          <a:noFill/>
        </p:spPr>
      </p:pic>
      <p:pic>
        <p:nvPicPr>
          <p:cNvPr id="19459" name="Picture 3" descr="C:\Users\Ahmet\Desktop\sagım hortumları.jpg"/>
          <p:cNvPicPr>
            <a:picLocks noChangeAspect="1" noChangeArrowheads="1"/>
          </p:cNvPicPr>
          <p:nvPr/>
        </p:nvPicPr>
        <p:blipFill>
          <a:blip r:embed="rId3" cstate="print"/>
          <a:srcRect/>
          <a:stretch>
            <a:fillRect/>
          </a:stretch>
        </p:blipFill>
        <p:spPr bwMode="auto">
          <a:xfrm>
            <a:off x="0" y="0"/>
            <a:ext cx="4286250" cy="3228975"/>
          </a:xfrm>
          <a:prstGeom prst="rect">
            <a:avLst/>
          </a:prstGeom>
          <a:noFill/>
        </p:spPr>
      </p:pic>
      <p:pic>
        <p:nvPicPr>
          <p:cNvPr id="19460" name="Picture 4" descr="C:\Users\Ahmet\Desktop\75960.jpg"/>
          <p:cNvPicPr>
            <a:picLocks noChangeAspect="1" noChangeArrowheads="1"/>
          </p:cNvPicPr>
          <p:nvPr/>
        </p:nvPicPr>
        <p:blipFill>
          <a:blip r:embed="rId4" cstate="print"/>
          <a:srcRect/>
          <a:stretch>
            <a:fillRect/>
          </a:stretch>
        </p:blipFill>
        <p:spPr bwMode="auto">
          <a:xfrm>
            <a:off x="0" y="5334000"/>
            <a:ext cx="1524000" cy="1524000"/>
          </a:xfrm>
          <a:prstGeom prst="rect">
            <a:avLst/>
          </a:prstGeom>
          <a:noFill/>
        </p:spPr>
      </p:pic>
      <p:pic>
        <p:nvPicPr>
          <p:cNvPr id="19462" name="Picture 6" descr="http://www.armastarim.com.tr/armastarimImages/feimg/urun_sml_img/resized_PGK1.jpg">
            <a:hlinkClick r:id="rId5"/>
          </p:cNvPr>
          <p:cNvPicPr>
            <a:picLocks noChangeAspect="1" noChangeArrowheads="1"/>
          </p:cNvPicPr>
          <p:nvPr/>
        </p:nvPicPr>
        <p:blipFill>
          <a:blip r:embed="rId6" cstate="print"/>
          <a:srcRect/>
          <a:stretch>
            <a:fillRect/>
          </a:stretch>
        </p:blipFill>
        <p:spPr bwMode="auto">
          <a:xfrm>
            <a:off x="0" y="4143380"/>
            <a:ext cx="1428750" cy="1095376"/>
          </a:xfrm>
          <a:prstGeom prst="rect">
            <a:avLst/>
          </a:prstGeom>
          <a:noFill/>
        </p:spPr>
      </p:pic>
      <p:sp>
        <p:nvSpPr>
          <p:cNvPr id="8" name="7 Slayt Numarası Yer Tutucusu"/>
          <p:cNvSpPr>
            <a:spLocks noGrp="1"/>
          </p:cNvSpPr>
          <p:nvPr>
            <p:ph type="sldNum" sz="quarter" idx="12"/>
          </p:nvPr>
        </p:nvSpPr>
        <p:spPr/>
        <p:txBody>
          <a:bodyPr/>
          <a:lstStyle/>
          <a:p>
            <a:fld id="{B1DEFA8C-F947-479F-BE07-76B6B3F80BF1}" type="slidenum">
              <a:rPr lang="tr-TR" smtClean="0"/>
              <a:pPr/>
              <a:t>63</a:t>
            </a:fld>
            <a:endParaRPr lang="tr-T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pPr>
              <a:buNone/>
            </a:pPr>
            <a:endParaRPr lang="tr-TR" dirty="0" smtClean="0"/>
          </a:p>
          <a:p>
            <a:pPr>
              <a:buNone/>
            </a:pPr>
            <a:endParaRPr lang="tr-TR" dirty="0" smtClean="0"/>
          </a:p>
          <a:p>
            <a:pPr>
              <a:buNone/>
            </a:pPr>
            <a:r>
              <a:rPr lang="tr-TR" sz="4800" dirty="0" smtClean="0">
                <a:latin typeface="Blackadder ITC" pitchFamily="82" charset="0"/>
              </a:rPr>
              <a:t>BENİ </a:t>
            </a:r>
          </a:p>
          <a:p>
            <a:pPr>
              <a:buNone/>
            </a:pPr>
            <a:r>
              <a:rPr lang="tr-TR" sz="4800" dirty="0" smtClean="0">
                <a:latin typeface="Blackadder ITC" pitchFamily="82" charset="0"/>
              </a:rPr>
              <a:t>       DİNLEDİĞİNİZ </a:t>
            </a:r>
          </a:p>
          <a:p>
            <a:pPr>
              <a:buNone/>
            </a:pPr>
            <a:r>
              <a:rPr lang="tr-TR" sz="4800" dirty="0" smtClean="0">
                <a:latin typeface="Blackadder ITC" pitchFamily="82" charset="0"/>
              </a:rPr>
              <a:t>                          İÇİN</a:t>
            </a:r>
          </a:p>
          <a:p>
            <a:pPr>
              <a:buNone/>
            </a:pPr>
            <a:r>
              <a:rPr lang="tr-TR" sz="4800" dirty="0" smtClean="0">
                <a:latin typeface="Blackadder ITC" pitchFamily="82" charset="0"/>
              </a:rPr>
              <a:t>                       TEŞEKKÜRLER..</a:t>
            </a:r>
          </a:p>
        </p:txBody>
      </p:sp>
      <p:pic>
        <p:nvPicPr>
          <p:cNvPr id="20481" name="Picture 1" descr="G:\hayvancılık Mekan\milk_of_the_own_cow.jpg"/>
          <p:cNvPicPr>
            <a:picLocks noChangeAspect="1" noChangeArrowheads="1"/>
          </p:cNvPicPr>
          <p:nvPr/>
        </p:nvPicPr>
        <p:blipFill>
          <a:blip r:embed="rId2" cstate="print"/>
          <a:srcRect/>
          <a:stretch>
            <a:fillRect/>
          </a:stretch>
        </p:blipFill>
        <p:spPr bwMode="auto">
          <a:xfrm>
            <a:off x="1928794" y="4572008"/>
            <a:ext cx="5143536" cy="1906565"/>
          </a:xfrm>
          <a:prstGeom prst="rect">
            <a:avLst/>
          </a:prstGeom>
          <a:noFill/>
        </p:spPr>
      </p:pic>
      <p:sp>
        <p:nvSpPr>
          <p:cNvPr id="5" name="4 Slayt Numarası Yer Tutucusu"/>
          <p:cNvSpPr>
            <a:spLocks noGrp="1"/>
          </p:cNvSpPr>
          <p:nvPr>
            <p:ph type="sldNum" sz="quarter" idx="12"/>
          </p:nvPr>
        </p:nvSpPr>
        <p:spPr/>
        <p:txBody>
          <a:bodyPr/>
          <a:lstStyle/>
          <a:p>
            <a:fld id="{B1DEFA8C-F947-479F-BE07-76B6B3F80BF1}" type="slidenum">
              <a:rPr lang="tr-TR" smtClean="0"/>
              <a:pPr/>
              <a:t>64</a:t>
            </a:fld>
            <a:endParaRPr lang="tr-T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Zengin">
  <a:themeElements>
    <a:clrScheme name="Zengin">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Zengin">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Gezinti">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761</TotalTime>
  <Words>2785</Words>
  <Application>Microsoft Office PowerPoint</Application>
  <PresentationFormat>Ekran Gösterisi (4:3)</PresentationFormat>
  <Paragraphs>297</Paragraphs>
  <Slides>64</Slides>
  <Notes>0</Notes>
  <HiddenSlides>0</HiddenSlides>
  <MMClips>0</MMClips>
  <ScaleCrop>false</ScaleCrop>
  <HeadingPairs>
    <vt:vector size="4" baseType="variant">
      <vt:variant>
        <vt:lpstr>Tema</vt:lpstr>
      </vt:variant>
      <vt:variant>
        <vt:i4>1</vt:i4>
      </vt:variant>
      <vt:variant>
        <vt:lpstr>Slayt Başlıkları</vt:lpstr>
      </vt:variant>
      <vt:variant>
        <vt:i4>64</vt:i4>
      </vt:variant>
    </vt:vector>
  </HeadingPairs>
  <TitlesOfParts>
    <vt:vector size="65" baseType="lpstr">
      <vt:lpstr>Zengin</vt:lpstr>
      <vt:lpstr>SÜT ELDESİNDE MEKANİZASYON</vt:lpstr>
      <vt:lpstr>Slayt 2</vt:lpstr>
      <vt:lpstr>Süt Eldesinde Mekanizasyon</vt:lpstr>
      <vt:lpstr>GENEL</vt:lpstr>
      <vt:lpstr>Firmaların illere göre dağılımı</vt:lpstr>
      <vt:lpstr>SÜTÜN OLUŞUMU VE SAĞIM </vt:lpstr>
      <vt:lpstr>Slayt 7</vt:lpstr>
      <vt:lpstr>Slayt 8</vt:lpstr>
      <vt:lpstr>Slayt 9</vt:lpstr>
      <vt:lpstr>Slayt 10</vt:lpstr>
      <vt:lpstr>Makine ile sağımın elle sağıma kıyasla olan üstünlükleri  </vt:lpstr>
      <vt:lpstr>Slayt 12</vt:lpstr>
      <vt:lpstr>Süt sağım makineleri </vt:lpstr>
      <vt:lpstr>Slayt 14</vt:lpstr>
      <vt:lpstr>Slayt 15</vt:lpstr>
      <vt:lpstr>Slayt 16</vt:lpstr>
      <vt:lpstr>Sağım Makineleri Yapısal Organları</vt:lpstr>
      <vt:lpstr>Güç Ünitesi</vt:lpstr>
      <vt:lpstr>Vakum Pompası</vt:lpstr>
      <vt:lpstr>Vakum deposu ve ayrIm kabI</vt:lpstr>
      <vt:lpstr>Vakum Düzenleyİcİ</vt:lpstr>
      <vt:lpstr>Vakum Göstergesi</vt:lpstr>
      <vt:lpstr>Vakum boru hattı</vt:lpstr>
      <vt:lpstr>Sağım Başlığı</vt:lpstr>
      <vt:lpstr>Slayt 25</vt:lpstr>
      <vt:lpstr>Süt Kovası</vt:lpstr>
      <vt:lpstr>Pülsatör (Nabız Cihazı)</vt:lpstr>
      <vt:lpstr>Pülsatörün Sınıflandırılması</vt:lpstr>
      <vt:lpstr>Süt İletim Sistemi</vt:lpstr>
      <vt:lpstr>Slayt 30</vt:lpstr>
      <vt:lpstr>Süt Boşaltma Pompası</vt:lpstr>
      <vt:lpstr>Slayt 32</vt:lpstr>
      <vt:lpstr>Makineli Sağım Tekniği</vt:lpstr>
      <vt:lpstr>Slayt 34</vt:lpstr>
      <vt:lpstr>Slayt 35</vt:lpstr>
      <vt:lpstr>Slayt 36</vt:lpstr>
      <vt:lpstr>Sağım Salonları</vt:lpstr>
      <vt:lpstr>Slayt 38</vt:lpstr>
      <vt:lpstr>Süt sağım odasının krokisi</vt:lpstr>
      <vt:lpstr>Süt sağım odası</vt:lpstr>
      <vt:lpstr>Slayt 41</vt:lpstr>
      <vt:lpstr>Slayt 42</vt:lpstr>
      <vt:lpstr>B-Balık Kılçığı Tipi Sağım Salonları</vt:lpstr>
      <vt:lpstr>Slayt 44</vt:lpstr>
      <vt:lpstr>C-Michigan Poligon Tip Sağım Salonu</vt:lpstr>
      <vt:lpstr>Slayt 46</vt:lpstr>
      <vt:lpstr>D-Dairesel Tip Sağım Salonu</vt:lpstr>
      <vt:lpstr>Slayt 48</vt:lpstr>
      <vt:lpstr>Slayt 49</vt:lpstr>
      <vt:lpstr>Slayt 50</vt:lpstr>
      <vt:lpstr>Slayt 51</vt:lpstr>
      <vt:lpstr>Slayt 52</vt:lpstr>
      <vt:lpstr>Sütün Depolanması </vt:lpstr>
      <vt:lpstr>Slayt 54</vt:lpstr>
      <vt:lpstr>Slayt 55</vt:lpstr>
      <vt:lpstr>Süt soğutma tankerleri.. </vt:lpstr>
      <vt:lpstr>Slayt 57</vt:lpstr>
      <vt:lpstr>Slayt 58</vt:lpstr>
      <vt:lpstr>Slayt 59</vt:lpstr>
      <vt:lpstr>Slayt 60</vt:lpstr>
      <vt:lpstr>Slayt 61</vt:lpstr>
      <vt:lpstr>Slayt 62</vt:lpstr>
      <vt:lpstr>Slayt 63</vt:lpstr>
      <vt:lpstr>Slayt 64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Ahmet</dc:creator>
  <cp:lastModifiedBy>Gurkan</cp:lastModifiedBy>
  <cp:revision>92</cp:revision>
  <dcterms:created xsi:type="dcterms:W3CDTF">2010-05-27T21:29:12Z</dcterms:created>
  <dcterms:modified xsi:type="dcterms:W3CDTF">2011-04-27T13:06:49Z</dcterms:modified>
</cp:coreProperties>
</file>