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3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67"/>
  </p:notesMasterIdLst>
  <p:sldIdLst>
    <p:sldId id="256" r:id="rId2"/>
    <p:sldId id="257" r:id="rId3"/>
    <p:sldId id="258" r:id="rId4"/>
    <p:sldId id="295" r:id="rId5"/>
    <p:sldId id="296" r:id="rId6"/>
    <p:sldId id="297" r:id="rId7"/>
    <p:sldId id="260" r:id="rId8"/>
    <p:sldId id="294" r:id="rId9"/>
    <p:sldId id="259" r:id="rId10"/>
    <p:sldId id="261" r:id="rId11"/>
    <p:sldId id="268" r:id="rId12"/>
    <p:sldId id="269" r:id="rId13"/>
    <p:sldId id="265" r:id="rId14"/>
    <p:sldId id="289" r:id="rId15"/>
    <p:sldId id="267" r:id="rId16"/>
    <p:sldId id="288" r:id="rId17"/>
    <p:sldId id="290" r:id="rId18"/>
    <p:sldId id="291" r:id="rId19"/>
    <p:sldId id="292" r:id="rId20"/>
    <p:sldId id="293" r:id="rId21"/>
    <p:sldId id="271" r:id="rId22"/>
    <p:sldId id="272" r:id="rId23"/>
    <p:sldId id="281" r:id="rId24"/>
    <p:sldId id="273" r:id="rId25"/>
    <p:sldId id="274" r:id="rId26"/>
    <p:sldId id="275" r:id="rId27"/>
    <p:sldId id="282" r:id="rId28"/>
    <p:sldId id="283" r:id="rId29"/>
    <p:sldId id="276" r:id="rId30"/>
    <p:sldId id="284" r:id="rId31"/>
    <p:sldId id="285" r:id="rId32"/>
    <p:sldId id="286" r:id="rId33"/>
    <p:sldId id="277" r:id="rId34"/>
    <p:sldId id="278" r:id="rId35"/>
    <p:sldId id="319" r:id="rId36"/>
    <p:sldId id="330" r:id="rId37"/>
    <p:sldId id="320" r:id="rId38"/>
    <p:sldId id="321" r:id="rId39"/>
    <p:sldId id="329" r:id="rId40"/>
    <p:sldId id="322" r:id="rId41"/>
    <p:sldId id="331" r:id="rId42"/>
    <p:sldId id="323" r:id="rId43"/>
    <p:sldId id="324" r:id="rId44"/>
    <p:sldId id="325" r:id="rId45"/>
    <p:sldId id="326" r:id="rId46"/>
    <p:sldId id="327" r:id="rId47"/>
    <p:sldId id="328" r:id="rId48"/>
    <p:sldId id="299"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6092" autoAdjust="0"/>
  </p:normalViewPr>
  <p:slideViewPr>
    <p:cSldViewPr>
      <p:cViewPr varScale="1">
        <p:scale>
          <a:sx n="112" d="100"/>
          <a:sy n="112" d="100"/>
        </p:scale>
        <p:origin x="2250" y="102"/>
      </p:cViewPr>
      <p:guideLst>
        <p:guide orient="horz" pos="2160"/>
        <p:guide pos="2880"/>
      </p:guideLst>
    </p:cSldViewPr>
  </p:slideViewPr>
  <p:outlineViewPr>
    <p:cViewPr>
      <p:scale>
        <a:sx n="33" d="100"/>
        <a:sy n="33" d="100"/>
      </p:scale>
      <p:origin x="0" y="1734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1.xml.rels><?xml version="1.0" encoding="UTF-8" standalone="yes"?>
<Relationships xmlns="http://schemas.openxmlformats.org/package/2006/relationships"><Relationship Id="rId1" Type="http://schemas.openxmlformats.org/officeDocument/2006/relationships/image" Target="../media/image2.jp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032C7A-AC99-4EC7-8B23-4EADD13BA297}" type="doc">
      <dgm:prSet loTypeId="urn:microsoft.com/office/officeart/2005/8/layout/vList3" loCatId="picture" qsTypeId="urn:microsoft.com/office/officeart/2005/8/quickstyle/simple1" qsCatId="simple" csTypeId="urn:microsoft.com/office/officeart/2005/8/colors/accent1_2" csCatId="accent1" phldr="1"/>
      <dgm:spPr/>
    </dgm:pt>
    <dgm:pt modelId="{54008CF2-8350-419E-B553-A2F1F78B042C}">
      <dgm:prSet phldrT="[Metin]"/>
      <dgm:spPr/>
      <dgm:t>
        <a:bodyPr/>
        <a:lstStyle/>
        <a:p>
          <a:r>
            <a:rPr lang="tr-TR" dirty="0" smtClean="0">
              <a:latin typeface="Arial Black" panose="020B0A04020102020204" pitchFamily="34" charset="0"/>
            </a:rPr>
            <a:t>ET ÜRÜNLERİ ÜRETİMİNDE KULLANILAN BAŞLICA KATKI </a:t>
          </a:r>
        </a:p>
        <a:p>
          <a:r>
            <a:rPr lang="tr-TR" dirty="0" smtClean="0">
              <a:latin typeface="Arial Black" panose="020B0A04020102020204" pitchFamily="34" charset="0"/>
            </a:rPr>
            <a:t>MADDELERİ</a:t>
          </a:r>
          <a:endParaRPr lang="tr-TR" dirty="0">
            <a:latin typeface="Arial Black" panose="020B0A04020102020204" pitchFamily="34" charset="0"/>
          </a:endParaRPr>
        </a:p>
      </dgm:t>
    </dgm:pt>
    <dgm:pt modelId="{70018213-3F7C-4611-B202-704DA861F956}" type="parTrans" cxnId="{2CA0F2A9-6423-4B24-AFAA-A26166F99FEF}">
      <dgm:prSet/>
      <dgm:spPr/>
      <dgm:t>
        <a:bodyPr/>
        <a:lstStyle/>
        <a:p>
          <a:endParaRPr lang="tr-TR"/>
        </a:p>
      </dgm:t>
    </dgm:pt>
    <dgm:pt modelId="{8A186B2C-E6BA-4D16-9C20-1CC26870181E}" type="sibTrans" cxnId="{2CA0F2A9-6423-4B24-AFAA-A26166F99FEF}">
      <dgm:prSet/>
      <dgm:spPr/>
      <dgm:t>
        <a:bodyPr/>
        <a:lstStyle/>
        <a:p>
          <a:endParaRPr lang="tr-TR"/>
        </a:p>
      </dgm:t>
    </dgm:pt>
    <dgm:pt modelId="{9AEE5406-5444-421D-BF89-8A453C4C84FE}" type="pres">
      <dgm:prSet presAssocID="{B4032C7A-AC99-4EC7-8B23-4EADD13BA297}" presName="linearFlow" presStyleCnt="0">
        <dgm:presLayoutVars>
          <dgm:dir/>
          <dgm:resizeHandles val="exact"/>
        </dgm:presLayoutVars>
      </dgm:prSet>
      <dgm:spPr/>
    </dgm:pt>
    <dgm:pt modelId="{19F0FA87-10B8-4143-96CE-80EB463F946A}" type="pres">
      <dgm:prSet presAssocID="{54008CF2-8350-419E-B553-A2F1F78B042C}" presName="composite" presStyleCnt="0"/>
      <dgm:spPr/>
    </dgm:pt>
    <dgm:pt modelId="{9242AE4C-C9BF-47D4-A9C4-0A8ECFADC794}" type="pres">
      <dgm:prSet presAssocID="{54008CF2-8350-419E-B553-A2F1F78B042C}"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pt>
    <dgm:pt modelId="{FCB55BD1-5E2C-49FA-9B74-DF343A2A24C0}" type="pres">
      <dgm:prSet presAssocID="{54008CF2-8350-419E-B553-A2F1F78B042C}" presName="txShp" presStyleLbl="node1" presStyleIdx="0" presStyleCnt="1">
        <dgm:presLayoutVars>
          <dgm:bulletEnabled val="1"/>
        </dgm:presLayoutVars>
      </dgm:prSet>
      <dgm:spPr/>
      <dgm:t>
        <a:bodyPr/>
        <a:lstStyle/>
        <a:p>
          <a:endParaRPr lang="tr-TR"/>
        </a:p>
      </dgm:t>
    </dgm:pt>
  </dgm:ptLst>
  <dgm:cxnLst>
    <dgm:cxn modelId="{A3F24D99-63C7-4003-8B77-9157638A750D}" type="presOf" srcId="{54008CF2-8350-419E-B553-A2F1F78B042C}" destId="{FCB55BD1-5E2C-49FA-9B74-DF343A2A24C0}" srcOrd="0" destOrd="0" presId="urn:microsoft.com/office/officeart/2005/8/layout/vList3"/>
    <dgm:cxn modelId="{2CA0F2A9-6423-4B24-AFAA-A26166F99FEF}" srcId="{B4032C7A-AC99-4EC7-8B23-4EADD13BA297}" destId="{54008CF2-8350-419E-B553-A2F1F78B042C}" srcOrd="0" destOrd="0" parTransId="{70018213-3F7C-4611-B202-704DA861F956}" sibTransId="{8A186B2C-E6BA-4D16-9C20-1CC26870181E}"/>
    <dgm:cxn modelId="{B4CAD1AC-1D98-43B1-AFF6-7E0DB8DF5104}" type="presOf" srcId="{B4032C7A-AC99-4EC7-8B23-4EADD13BA297}" destId="{9AEE5406-5444-421D-BF89-8A453C4C84FE}" srcOrd="0" destOrd="0" presId="urn:microsoft.com/office/officeart/2005/8/layout/vList3"/>
    <dgm:cxn modelId="{F5C13F91-290A-4C44-B5C4-98BDFCCA84BB}" type="presParOf" srcId="{9AEE5406-5444-421D-BF89-8A453C4C84FE}" destId="{19F0FA87-10B8-4143-96CE-80EB463F946A}" srcOrd="0" destOrd="0" presId="urn:microsoft.com/office/officeart/2005/8/layout/vList3"/>
    <dgm:cxn modelId="{C7CA4597-3E5C-4816-8B12-4EA00657AFED}" type="presParOf" srcId="{19F0FA87-10B8-4143-96CE-80EB463F946A}" destId="{9242AE4C-C9BF-47D4-A9C4-0A8ECFADC794}" srcOrd="0" destOrd="0" presId="urn:microsoft.com/office/officeart/2005/8/layout/vList3"/>
    <dgm:cxn modelId="{30FA3420-3074-47F1-97B1-C0ACCF6342C8}" type="presParOf" srcId="{19F0FA87-10B8-4143-96CE-80EB463F946A}" destId="{FCB55BD1-5E2C-49FA-9B74-DF343A2A24C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55BD1-5E2C-49FA-9B74-DF343A2A24C0}">
      <dsp:nvSpPr>
        <dsp:cNvPr id="0" name=""/>
        <dsp:cNvSpPr/>
      </dsp:nvSpPr>
      <dsp:spPr>
        <a:xfrm rot="10800000">
          <a:off x="2297429" y="1875067"/>
          <a:ext cx="6080760" cy="30632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0804" tIns="121920" rIns="227584" bIns="121920" numCol="1" spcCol="1270" anchor="ctr" anchorCtr="0">
          <a:noAutofit/>
        </a:bodyPr>
        <a:lstStyle/>
        <a:p>
          <a:pPr lvl="0" algn="ctr" defTabSz="1422400">
            <a:lnSpc>
              <a:spcPct val="90000"/>
            </a:lnSpc>
            <a:spcBef>
              <a:spcPct val="0"/>
            </a:spcBef>
            <a:spcAft>
              <a:spcPct val="35000"/>
            </a:spcAft>
          </a:pPr>
          <a:r>
            <a:rPr lang="tr-TR" sz="3200" kern="1200" dirty="0" smtClean="0">
              <a:latin typeface="Arial Black" panose="020B0A04020102020204" pitchFamily="34" charset="0"/>
            </a:rPr>
            <a:t>ET ÜRÜNLERİ ÜRETİMİNDE KULLANILAN BAŞLICA KATKI </a:t>
          </a:r>
        </a:p>
        <a:p>
          <a:pPr lvl="0" algn="ctr" defTabSz="1422400">
            <a:lnSpc>
              <a:spcPct val="90000"/>
            </a:lnSpc>
            <a:spcBef>
              <a:spcPct val="0"/>
            </a:spcBef>
            <a:spcAft>
              <a:spcPct val="35000"/>
            </a:spcAft>
          </a:pPr>
          <a:r>
            <a:rPr lang="tr-TR" sz="3200" kern="1200" dirty="0" smtClean="0">
              <a:latin typeface="Arial Black" panose="020B0A04020102020204" pitchFamily="34" charset="0"/>
            </a:rPr>
            <a:t>MADDELERİ</a:t>
          </a:r>
          <a:endParaRPr lang="tr-TR" sz="3200" kern="1200" dirty="0">
            <a:latin typeface="Arial Black" panose="020B0A04020102020204" pitchFamily="34" charset="0"/>
          </a:endParaRPr>
        </a:p>
      </dsp:txBody>
      <dsp:txXfrm rot="10800000">
        <a:off x="3063239" y="1875067"/>
        <a:ext cx="5314950" cy="3063240"/>
      </dsp:txXfrm>
    </dsp:sp>
    <dsp:sp modelId="{9242AE4C-C9BF-47D4-A9C4-0A8ECFADC794}">
      <dsp:nvSpPr>
        <dsp:cNvPr id="0" name=""/>
        <dsp:cNvSpPr/>
      </dsp:nvSpPr>
      <dsp:spPr>
        <a:xfrm>
          <a:off x="765809" y="1875067"/>
          <a:ext cx="3063240" cy="306324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05BFD1-54F4-462B-8724-A48F27D2858B}" type="datetimeFigureOut">
              <a:rPr lang="tr-TR" smtClean="0"/>
              <a:t>7.3.2019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1A905E-9CCF-4832-865E-FBAFC2F3807C}" type="slidenum">
              <a:rPr lang="tr-TR" smtClean="0"/>
              <a:t>‹#›</a:t>
            </a:fld>
            <a:endParaRPr lang="tr-TR"/>
          </a:p>
        </p:txBody>
      </p:sp>
    </p:spTree>
    <p:extLst>
      <p:ext uri="{BB962C8B-B14F-4D97-AF65-F5344CB8AC3E}">
        <p14:creationId xmlns:p14="http://schemas.microsoft.com/office/powerpoint/2010/main" val="1957463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882EF58-F927-470F-B6E2-55861DBB3C47}" type="datetimeFigureOut">
              <a:rPr lang="tr-TR" smtClean="0"/>
              <a:t>7.3.2019</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65C221C8-78AB-4677-A7DF-0E160BBCF098}"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transition spd="slow">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882EF58-F927-470F-B6E2-55861DBB3C47}" type="datetimeFigureOut">
              <a:rPr lang="tr-TR" smtClean="0"/>
              <a:t>7.3.2019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882EF58-F927-470F-B6E2-55861DBB3C47}" type="datetimeFigureOut">
              <a:rPr lang="tr-TR" smtClean="0"/>
              <a:t>7.3.2019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5C221C8-78AB-4677-A7DF-0E160BBCF098}"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transition spd="slow">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882EF58-F927-470F-B6E2-55861DBB3C47}" type="datetimeFigureOut">
              <a:rPr lang="tr-TR" smtClean="0"/>
              <a:t>7.3.2019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882EF58-F927-470F-B6E2-55861DBB3C47}" type="datetimeFigureOut">
              <a:rPr lang="tr-TR" smtClean="0"/>
              <a:t>7.3.2019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882EF58-F927-470F-B6E2-55861DBB3C47}" type="datetimeFigureOut">
              <a:rPr lang="tr-TR" smtClean="0"/>
              <a:t>7.3.2019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2EF58-F927-470F-B6E2-55861DBB3C47}" type="datetimeFigureOut">
              <a:rPr lang="tr-TR" smtClean="0"/>
              <a:t>7.3.2019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882EF58-F927-470F-B6E2-55861DBB3C47}" type="datetimeFigureOut">
              <a:rPr lang="tr-TR" smtClean="0"/>
              <a:t>7.3.2019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882EF58-F927-470F-B6E2-55861DBB3C47}" type="datetimeFigureOut">
              <a:rPr lang="tr-TR" smtClean="0"/>
              <a:t>7.3.2019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65C221C8-78AB-4677-A7DF-0E160BBCF098}" type="slidenum">
              <a:rPr lang="tr-TR" smtClean="0"/>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882EF58-F927-470F-B6E2-55861DBB3C47}" type="datetimeFigureOut">
              <a:rPr lang="tr-TR" smtClean="0"/>
              <a:t>7.3.2019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882EF58-F927-470F-B6E2-55861DBB3C47}" type="datetimeFigureOut">
              <a:rPr lang="tr-TR" smtClean="0"/>
              <a:t>7.3.2019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5C221C8-78AB-4677-A7DF-0E160BBCF098}" type="slidenum">
              <a:rPr lang="tr-TR" smtClean="0"/>
              <a:t>‹#›</a:t>
            </a:fld>
            <a:endParaRPr lang="tr-TR"/>
          </a:p>
        </p:txBody>
      </p:sp>
    </p:spTree>
  </p:cSld>
  <p:clrMapOvr>
    <a:masterClrMapping/>
  </p:clrMapOvr>
  <p:transition spd="slow">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882EF58-F927-470F-B6E2-55861DBB3C47}" type="datetimeFigureOut">
              <a:rPr lang="tr-TR" smtClean="0"/>
              <a:t>7.3.2019</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5C221C8-78AB-4677-A7DF-0E160BBCF098}" type="slidenum">
              <a:rPr lang="tr-TR" smtClean="0"/>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slow">
    <p:wheel spokes="1"/>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 Id="rId9" Type="http://schemas.openxmlformats.org/officeDocument/2006/relationships/image" Target="../media/image31.jpg"/></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4.xml"/><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yagram 6"/>
          <p:cNvGraphicFramePr/>
          <p:nvPr>
            <p:extLst>
              <p:ext uri="{D42A27DB-BD31-4B8C-83A1-F6EECF244321}">
                <p14:modId xmlns:p14="http://schemas.microsoft.com/office/powerpoint/2010/main" val="4063236861"/>
              </p:ext>
            </p:extLst>
          </p:nvPr>
        </p:nvGraphicFramePr>
        <p:xfrm>
          <a:off x="0" y="0"/>
          <a:ext cx="9144000" cy="6813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etin kutusu 3"/>
          <p:cNvSpPr txBox="1"/>
          <p:nvPr/>
        </p:nvSpPr>
        <p:spPr>
          <a:xfrm>
            <a:off x="1339361" y="5931517"/>
            <a:ext cx="6840760" cy="369332"/>
          </a:xfrm>
          <a:prstGeom prst="rect">
            <a:avLst/>
          </a:prstGeom>
          <a:noFill/>
        </p:spPr>
        <p:txBody>
          <a:bodyPr wrap="square" rtlCol="0">
            <a:spAutoFit/>
          </a:bodyPr>
          <a:lstStyle/>
          <a:p>
            <a:r>
              <a:rPr lang="tr-TR" dirty="0" smtClean="0">
                <a:latin typeface="Arial Black" panose="020B0A04020102020204" pitchFamily="34" charset="0"/>
              </a:rPr>
              <a:t>Dr. Gökhan İNAT</a:t>
            </a:r>
            <a:endParaRPr lang="tr-TR" dirty="0">
              <a:latin typeface="Arial Black" panose="020B0A04020102020204" pitchFamily="34" charset="0"/>
            </a:endParaRPr>
          </a:p>
        </p:txBody>
      </p:sp>
    </p:spTree>
    <p:extLst>
      <p:ext uri="{BB962C8B-B14F-4D97-AF65-F5344CB8AC3E}">
        <p14:creationId xmlns:p14="http://schemas.microsoft.com/office/powerpoint/2010/main" val="501757495"/>
      </p:ext>
    </p:extLst>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09600" y="332657"/>
            <a:ext cx="3170312" cy="432047"/>
          </a:xfrm>
        </p:spPr>
        <p:txBody>
          <a:bodyPr/>
          <a:lstStyle/>
          <a:p>
            <a:r>
              <a:rPr lang="tr-TR" dirty="0" smtClean="0"/>
              <a:t>GIDA KATKI MADDESİ</a:t>
            </a:r>
            <a:endParaRPr lang="tr-TR" dirty="0"/>
          </a:p>
        </p:txBody>
      </p:sp>
      <p:sp>
        <p:nvSpPr>
          <p:cNvPr id="3" name="Metin Yer Tutucusu 2"/>
          <p:cNvSpPr>
            <a:spLocks noGrp="1"/>
          </p:cNvSpPr>
          <p:nvPr>
            <p:ph type="body" sz="half" idx="2"/>
          </p:nvPr>
        </p:nvSpPr>
        <p:spPr>
          <a:xfrm>
            <a:off x="609600" y="1052736"/>
            <a:ext cx="2209800" cy="4392488"/>
          </a:xfrm>
        </p:spPr>
        <p:txBody>
          <a:bodyPr/>
          <a:lstStyle/>
          <a:p>
            <a:pPr algn="ctr">
              <a:lnSpc>
                <a:spcPct val="200000"/>
              </a:lnSpc>
            </a:pPr>
            <a:r>
              <a:rPr lang="tr-TR" sz="1400" dirty="0"/>
              <a:t>Gıda katkı maddesi genel olarak tek başına gıda olmayan ancak gıdalara üretim, işleme, depolama veya ambalajlama gibi aşamalarda katılan madde veya maddeler karışımıdır</a:t>
            </a:r>
            <a:endParaRPr lang="tr-TR" dirty="0"/>
          </a:p>
        </p:txBody>
      </p:sp>
      <p:pic>
        <p:nvPicPr>
          <p:cNvPr id="4" name="İçerik Yer Tutucusu 3"/>
          <p:cNvPicPr>
            <a:picLocks noGrp="1" noChangeAspect="1"/>
          </p:cNvPicPr>
          <p:nvPr>
            <p:ph type="pic" idx="1"/>
          </p:nvPr>
        </p:nvPicPr>
        <p:blipFill>
          <a:blip r:embed="rId2">
            <a:extLst>
              <a:ext uri="{28A0092B-C50C-407E-A947-70E740481C1C}">
                <a14:useLocalDpi xmlns:a14="http://schemas.microsoft.com/office/drawing/2010/main" val="0"/>
              </a:ext>
            </a:extLst>
          </a:blip>
          <a:srcRect l="18515" r="18515"/>
          <a:stretch>
            <a:fillRect/>
          </a:stretch>
        </p:blipFill>
        <p:spPr>
          <a:prstGeom prst="rect">
            <a:avLst/>
          </a:prstGeom>
          <a:ln w="88900" cap="sq" cmpd="thickThin">
            <a:solidFill>
              <a:srgbClr val="000000"/>
            </a:solidFill>
            <a:prstDash val="solid"/>
            <a:miter lim="800000"/>
          </a:ln>
          <a:effectLst>
            <a:innerShdw blurRad="76200">
              <a:srgbClr val="000000"/>
            </a:innerShdw>
          </a:effectLst>
        </p:spPr>
      </p:pic>
      <p:sp>
        <p:nvSpPr>
          <p:cNvPr id="5" name="Metin kutusu 4"/>
          <p:cNvSpPr txBox="1"/>
          <p:nvPr/>
        </p:nvSpPr>
        <p:spPr>
          <a:xfrm>
            <a:off x="2051720" y="1988840"/>
            <a:ext cx="6480720" cy="400110"/>
          </a:xfrm>
          <a:prstGeom prst="rect">
            <a:avLst/>
          </a:prstGeom>
          <a:noFill/>
        </p:spPr>
        <p:txBody>
          <a:bodyPr wrap="square" rtlCol="0">
            <a:spAutoFit/>
          </a:bodyPr>
          <a:lstStyle/>
          <a:p>
            <a:pPr algn="ctr"/>
            <a:r>
              <a:rPr lang="tr-TR" sz="2000" dirty="0" smtClean="0"/>
              <a:t>.</a:t>
            </a:r>
            <a:endParaRPr lang="tr-TR" sz="2000" dirty="0"/>
          </a:p>
        </p:txBody>
      </p:sp>
    </p:spTree>
    <p:extLst>
      <p:ext uri="{BB962C8B-B14F-4D97-AF65-F5344CB8AC3E}">
        <p14:creationId xmlns:p14="http://schemas.microsoft.com/office/powerpoint/2010/main" val="4191823195"/>
      </p:ext>
    </p:extLst>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 y="260648"/>
            <a:ext cx="8229600" cy="936104"/>
          </a:xfrm>
        </p:spPr>
        <p:txBody>
          <a:bodyPr/>
          <a:lstStyle/>
          <a:p>
            <a:pPr algn="ctr"/>
            <a:r>
              <a:rPr lang="tr-TR" dirty="0" smtClean="0"/>
              <a:t> TARİHÇE</a:t>
            </a:r>
            <a:endParaRPr lang="tr-TR" dirty="0"/>
          </a:p>
        </p:txBody>
      </p:sp>
      <p:sp>
        <p:nvSpPr>
          <p:cNvPr id="2" name="İçerik Yer Tutucusu 1"/>
          <p:cNvSpPr>
            <a:spLocks noGrp="1"/>
          </p:cNvSpPr>
          <p:nvPr>
            <p:ph idx="1"/>
          </p:nvPr>
        </p:nvSpPr>
        <p:spPr>
          <a:xfrm>
            <a:off x="457200" y="1196752"/>
            <a:ext cx="8229600" cy="5328592"/>
          </a:xfrm>
        </p:spPr>
        <p:txBody>
          <a:bodyPr>
            <a:normAutofit fontScale="40000" lnSpcReduction="20000"/>
          </a:bodyPr>
          <a:lstStyle/>
          <a:p>
            <a:pPr algn="ctr">
              <a:lnSpc>
                <a:spcPct val="220000"/>
              </a:lnSpc>
              <a:buFont typeface="Wingdings" panose="05000000000000000000" pitchFamily="2" charset="2"/>
              <a:buChar char="q"/>
            </a:pPr>
            <a:r>
              <a:rPr lang="tr-TR" dirty="0" smtClean="0"/>
              <a:t> </a:t>
            </a:r>
            <a:r>
              <a:rPr lang="tr-TR" sz="3400" dirty="0" smtClean="0"/>
              <a:t>Katkı maddesi terimi Latince </a:t>
            </a:r>
            <a:r>
              <a:rPr lang="tr-TR" sz="3400" i="1" dirty="0" err="1" smtClean="0"/>
              <a:t>Addere</a:t>
            </a:r>
            <a:r>
              <a:rPr lang="tr-TR" sz="3400" dirty="0" smtClean="0"/>
              <a:t> olarak ifade edilen katmak kelimesinden üretilmiştir.</a:t>
            </a:r>
          </a:p>
          <a:p>
            <a:pPr algn="ctr">
              <a:lnSpc>
                <a:spcPct val="220000"/>
              </a:lnSpc>
              <a:buFont typeface="Wingdings" panose="05000000000000000000" pitchFamily="2" charset="2"/>
              <a:buChar char="q"/>
            </a:pPr>
            <a:r>
              <a:rPr lang="tr-TR" sz="3400" dirty="0"/>
              <a:t>Gıdalara istenilerek kimyasal madde katılımı ile ilgili tarihsel gelişmeler incelendiğinde</a:t>
            </a:r>
            <a:r>
              <a:rPr lang="tr-TR" sz="3400" dirty="0" smtClean="0"/>
              <a:t>, tuz </a:t>
            </a:r>
            <a:r>
              <a:rPr lang="tr-TR" sz="3400" dirty="0"/>
              <a:t>ve odun tütsüsünün bilinen en eski katkı kullanma yöntemleri olduğu anlaşılmaktadır. </a:t>
            </a:r>
            <a:endParaRPr lang="tr-TR" sz="3400" dirty="0" smtClean="0"/>
          </a:p>
          <a:p>
            <a:pPr algn="ctr">
              <a:lnSpc>
                <a:spcPct val="220000"/>
              </a:lnSpc>
              <a:buFont typeface="Wingdings" panose="05000000000000000000" pitchFamily="2" charset="2"/>
              <a:buChar char="q"/>
            </a:pPr>
            <a:r>
              <a:rPr lang="tr-TR" sz="3400" dirty="0" smtClean="0"/>
              <a:t> Katkı maddesi kullanımı binlerce yıl öncesine dayanır. 3500 yıl önce Mısırlıların gıda boyası kullandıklarına dair kayıtlar bulunmaktadır.</a:t>
            </a:r>
          </a:p>
          <a:p>
            <a:pPr algn="ctr">
              <a:lnSpc>
                <a:spcPct val="220000"/>
              </a:lnSpc>
              <a:buFont typeface="Wingdings" panose="05000000000000000000" pitchFamily="2" charset="2"/>
              <a:buChar char="q"/>
            </a:pPr>
            <a:r>
              <a:rPr lang="tr-TR" sz="3400" dirty="0"/>
              <a:t>M.Ö. 3000 </a:t>
            </a:r>
            <a:r>
              <a:rPr lang="tr-TR" sz="3400" dirty="0" smtClean="0"/>
              <a:t>yıllarında ise </a:t>
            </a:r>
            <a:r>
              <a:rPr lang="tr-TR" sz="3400" dirty="0"/>
              <a:t>et ürünlerini saklamada tuzdan yararlanıldığı, M.Ö. 900 yıllarında hem tuz, hem de </a:t>
            </a:r>
            <a:r>
              <a:rPr lang="tr-TR" sz="3400" dirty="0" smtClean="0"/>
              <a:t>odun tütsüsünün </a:t>
            </a:r>
            <a:r>
              <a:rPr lang="tr-TR" sz="3400" dirty="0"/>
              <a:t>gıda saklama yöntemleri olarak kullanıldığı görülmektedir. </a:t>
            </a:r>
            <a:endParaRPr lang="tr-TR" sz="3400" dirty="0" smtClean="0"/>
          </a:p>
          <a:p>
            <a:pPr algn="ctr">
              <a:lnSpc>
                <a:spcPct val="220000"/>
              </a:lnSpc>
              <a:buFont typeface="Wingdings" panose="05000000000000000000" pitchFamily="2" charset="2"/>
              <a:buChar char="q"/>
            </a:pPr>
            <a:r>
              <a:rPr lang="tr-TR" sz="3400" dirty="0" smtClean="0"/>
              <a:t>Ortaçağda </a:t>
            </a:r>
            <a:r>
              <a:rPr lang="tr-TR" sz="3400" dirty="0"/>
              <a:t>tuz ve </a:t>
            </a:r>
            <a:r>
              <a:rPr lang="tr-TR" sz="3400" dirty="0" smtClean="0"/>
              <a:t>odun tütsüsünün </a:t>
            </a:r>
            <a:r>
              <a:rPr lang="tr-TR" sz="3400" dirty="0"/>
              <a:t>yanı sıra, etlere nitrat konarak hem </a:t>
            </a:r>
            <a:r>
              <a:rPr lang="tr-TR" sz="3400" dirty="0" err="1"/>
              <a:t>botilizm</a:t>
            </a:r>
            <a:r>
              <a:rPr lang="tr-TR" sz="3400" dirty="0"/>
              <a:t> önlenmeye çalışılmış, hem de </a:t>
            </a:r>
            <a:r>
              <a:rPr lang="tr-TR" sz="3400" dirty="0" smtClean="0"/>
              <a:t>etin renginin </a:t>
            </a:r>
            <a:r>
              <a:rPr lang="tr-TR" sz="3400" dirty="0"/>
              <a:t>daha sağlıklı göründüğü fark edilmiştir</a:t>
            </a:r>
            <a:r>
              <a:rPr lang="tr-TR" sz="3400" dirty="0" smtClean="0"/>
              <a:t>.</a:t>
            </a:r>
          </a:p>
          <a:p>
            <a:pPr algn="ctr">
              <a:lnSpc>
                <a:spcPct val="220000"/>
              </a:lnSpc>
              <a:buFont typeface="Wingdings" panose="05000000000000000000" pitchFamily="2" charset="2"/>
              <a:buChar char="q"/>
            </a:pPr>
            <a:r>
              <a:rPr lang="tr-TR" sz="3400" dirty="0" smtClean="0"/>
              <a:t> Ancak bu maddelerin ticari anlamda işlem görmesine dair ilk kayıt 1800’lerde Kalsiyum </a:t>
            </a:r>
            <a:r>
              <a:rPr lang="tr-TR" sz="3400" dirty="0" err="1" smtClean="0"/>
              <a:t>Fosfatlar’la</a:t>
            </a:r>
            <a:r>
              <a:rPr lang="tr-TR" sz="3400" dirty="0" smtClean="0"/>
              <a:t> olmuştur.</a:t>
            </a:r>
          </a:p>
        </p:txBody>
      </p:sp>
    </p:spTree>
    <p:extLst>
      <p:ext uri="{BB962C8B-B14F-4D97-AF65-F5344CB8AC3E}">
        <p14:creationId xmlns:p14="http://schemas.microsoft.com/office/powerpoint/2010/main" val="582853109"/>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1584176"/>
          </a:xfrm>
        </p:spPr>
        <p:txBody>
          <a:bodyPr>
            <a:normAutofit fontScale="90000"/>
          </a:bodyPr>
          <a:lstStyle/>
          <a:p>
            <a:r>
              <a:rPr lang="tr-TR" dirty="0" smtClean="0"/>
              <a:t/>
            </a:r>
            <a:br>
              <a:rPr lang="tr-TR" dirty="0" smtClean="0"/>
            </a:br>
            <a:r>
              <a:rPr lang="tr-TR" dirty="0"/>
              <a:t/>
            </a:r>
            <a:br>
              <a:rPr lang="tr-TR" dirty="0"/>
            </a:br>
            <a:r>
              <a:rPr lang="tr-TR" dirty="0" smtClean="0"/>
              <a:t>Önceleri </a:t>
            </a:r>
            <a:r>
              <a:rPr lang="tr-TR" dirty="0"/>
              <a:t>en kaba şekliyle </a:t>
            </a:r>
            <a:r>
              <a:rPr lang="tr-TR" dirty="0" err="1"/>
              <a:t>additifler</a:t>
            </a:r>
            <a:r>
              <a:rPr lang="tr-TR" dirty="0"/>
              <a:t>;</a:t>
            </a:r>
            <a:br>
              <a:rPr lang="tr-TR" dirty="0"/>
            </a:br>
            <a:endParaRPr lang="tr-TR" dirty="0"/>
          </a:p>
        </p:txBody>
      </p:sp>
      <p:sp>
        <p:nvSpPr>
          <p:cNvPr id="3" name="İçerik Yer Tutucusu 2"/>
          <p:cNvSpPr>
            <a:spLocks noGrp="1"/>
          </p:cNvSpPr>
          <p:nvPr>
            <p:ph idx="1"/>
          </p:nvPr>
        </p:nvSpPr>
        <p:spPr>
          <a:xfrm>
            <a:off x="457200" y="1340768"/>
            <a:ext cx="8229600" cy="4983832"/>
          </a:xfrm>
        </p:spPr>
        <p:txBody>
          <a:bodyPr>
            <a:normAutofit/>
          </a:bodyPr>
          <a:lstStyle/>
          <a:p>
            <a:pPr algn="ctr">
              <a:lnSpc>
                <a:spcPct val="150000"/>
              </a:lnSpc>
              <a:buFont typeface="Wingdings" panose="05000000000000000000" pitchFamily="2" charset="2"/>
              <a:buChar char="q"/>
            </a:pPr>
            <a:r>
              <a:rPr lang="tr-TR" sz="2000" dirty="0" smtClean="0"/>
              <a:t>Direkt</a:t>
            </a:r>
            <a:r>
              <a:rPr lang="tr-TR" sz="2000" dirty="0"/>
              <a:t>; maksatlı olarak katılanlar,</a:t>
            </a:r>
          </a:p>
          <a:p>
            <a:pPr algn="ctr">
              <a:lnSpc>
                <a:spcPct val="150000"/>
              </a:lnSpc>
              <a:buFont typeface="Wingdings" panose="05000000000000000000" pitchFamily="2" charset="2"/>
              <a:buChar char="q"/>
            </a:pPr>
            <a:r>
              <a:rPr lang="tr-TR" sz="2000" dirty="0" err="1"/>
              <a:t>İndirekt</a:t>
            </a:r>
            <a:r>
              <a:rPr lang="tr-TR" sz="2000" dirty="0"/>
              <a:t>; maksatsız olarak karışanlar </a:t>
            </a:r>
            <a:r>
              <a:rPr lang="tr-TR" sz="2000" dirty="0" smtClean="0"/>
              <a:t>olarak</a:t>
            </a:r>
          </a:p>
          <a:p>
            <a:pPr marL="0" indent="0" algn="ctr">
              <a:lnSpc>
                <a:spcPct val="150000"/>
              </a:lnSpc>
              <a:buNone/>
            </a:pPr>
            <a:r>
              <a:rPr lang="tr-TR" sz="2000" dirty="0" smtClean="0"/>
              <a:t> </a:t>
            </a:r>
            <a:r>
              <a:rPr lang="tr-TR" sz="2000" dirty="0"/>
              <a:t>iki başlık altında </a:t>
            </a:r>
            <a:r>
              <a:rPr lang="tr-TR" sz="2000" dirty="0" smtClean="0"/>
              <a:t>incelenir</a:t>
            </a:r>
            <a:endParaRPr lang="tr-TR" sz="2000" dirty="0"/>
          </a:p>
          <a:p>
            <a:pPr algn="ctr">
              <a:lnSpc>
                <a:spcPct val="150000"/>
              </a:lnSpc>
              <a:buFont typeface="Wingdings" panose="05000000000000000000" pitchFamily="2" charset="2"/>
              <a:buChar char="q"/>
            </a:pPr>
            <a:r>
              <a:rPr lang="tr-TR" sz="2000" dirty="0"/>
              <a:t>Besin ve sağlık hizmetlerindeki gelişme ve son yenilikler, eski dönemlerde </a:t>
            </a:r>
            <a:r>
              <a:rPr lang="tr-TR" sz="2000" dirty="0" smtClean="0"/>
              <a:t>karşılaşılan bazı </a:t>
            </a:r>
            <a:r>
              <a:rPr lang="tr-TR" sz="2000" dirty="0"/>
              <a:t>sorunları ortadan kaldırırken, bazı yeni sorunlar </a:t>
            </a:r>
            <a:r>
              <a:rPr lang="tr-TR" sz="2000" dirty="0" smtClean="0"/>
              <a:t>da getirmiştir</a:t>
            </a:r>
            <a:r>
              <a:rPr lang="tr-TR" sz="2000" dirty="0"/>
              <a:t>. Gelişen teknolojinin </a:t>
            </a:r>
            <a:r>
              <a:rPr lang="tr-TR" sz="2000" dirty="0" smtClean="0"/>
              <a:t>getirdiği üretim </a:t>
            </a:r>
            <a:r>
              <a:rPr lang="tr-TR" sz="2000" dirty="0"/>
              <a:t>teknikleri ve tüketici beğenisinin çeşitlilik kazanması sonucunda, gıda katkı </a:t>
            </a:r>
            <a:r>
              <a:rPr lang="tr-TR" sz="2000" dirty="0" smtClean="0"/>
              <a:t>maddeleri (</a:t>
            </a:r>
            <a:r>
              <a:rPr lang="tr-TR" sz="2000" dirty="0"/>
              <a:t>GKM) besin endüstrisinde kullanılması her geçen gün artmaktadır.</a:t>
            </a:r>
          </a:p>
        </p:txBody>
      </p:sp>
    </p:spTree>
    <p:extLst>
      <p:ext uri="{BB962C8B-B14F-4D97-AF65-F5344CB8AC3E}">
        <p14:creationId xmlns:p14="http://schemas.microsoft.com/office/powerpoint/2010/main" val="1100638245"/>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864096"/>
          </a:xfrm>
        </p:spPr>
        <p:txBody>
          <a:bodyPr/>
          <a:lstStyle/>
          <a:p>
            <a:r>
              <a:rPr lang="tr-TR" dirty="0"/>
              <a:t>Özetle;</a:t>
            </a:r>
          </a:p>
        </p:txBody>
      </p:sp>
      <p:sp>
        <p:nvSpPr>
          <p:cNvPr id="3" name="İçerik Yer Tutucusu 2"/>
          <p:cNvSpPr>
            <a:spLocks noGrp="1"/>
          </p:cNvSpPr>
          <p:nvPr>
            <p:ph idx="1"/>
          </p:nvPr>
        </p:nvSpPr>
        <p:spPr>
          <a:xfrm>
            <a:off x="457200" y="1196752"/>
            <a:ext cx="8229600" cy="5328592"/>
          </a:xfrm>
        </p:spPr>
        <p:txBody>
          <a:bodyPr>
            <a:normAutofit fontScale="77500" lnSpcReduction="20000"/>
          </a:bodyPr>
          <a:lstStyle/>
          <a:p>
            <a:pPr algn="ctr">
              <a:lnSpc>
                <a:spcPct val="150000"/>
              </a:lnSpc>
              <a:buFont typeface="Wingdings" panose="05000000000000000000" pitchFamily="2" charset="2"/>
              <a:buChar char="q"/>
            </a:pPr>
            <a:r>
              <a:rPr lang="tr-TR" dirty="0"/>
              <a:t>G</a:t>
            </a:r>
            <a:r>
              <a:rPr lang="tr-TR" dirty="0" smtClean="0"/>
              <a:t>ıda </a:t>
            </a:r>
            <a:r>
              <a:rPr lang="tr-TR" dirty="0"/>
              <a:t>katkı maddelerinin tarihsel gelişimlerinin iki etki ile </a:t>
            </a:r>
            <a:r>
              <a:rPr lang="tr-TR" dirty="0" smtClean="0"/>
              <a:t>şekillendiği anlaşılmaktadır.</a:t>
            </a:r>
          </a:p>
          <a:p>
            <a:pPr algn="ctr">
              <a:lnSpc>
                <a:spcPct val="150000"/>
              </a:lnSpc>
              <a:buFont typeface="Wingdings" panose="05000000000000000000" pitchFamily="2" charset="2"/>
              <a:buChar char="q"/>
            </a:pPr>
            <a:r>
              <a:rPr lang="tr-TR" dirty="0" smtClean="0"/>
              <a:t> </a:t>
            </a:r>
            <a:r>
              <a:rPr lang="tr-TR" dirty="0"/>
              <a:t>Bunlardan birincisi; gelişen teknoloji paralelinde gıda saklama </a:t>
            </a:r>
            <a:r>
              <a:rPr lang="tr-TR" dirty="0" smtClean="0"/>
              <a:t>yöntemlerinin de </a:t>
            </a:r>
            <a:r>
              <a:rPr lang="tr-TR" dirty="0"/>
              <a:t>geliştirilmesine duyulan gereksinimdir. </a:t>
            </a:r>
            <a:endParaRPr lang="tr-TR" dirty="0" smtClean="0"/>
          </a:p>
          <a:p>
            <a:pPr algn="ctr">
              <a:lnSpc>
                <a:spcPct val="150000"/>
              </a:lnSpc>
              <a:buFont typeface="Wingdings" panose="05000000000000000000" pitchFamily="2" charset="2"/>
              <a:buChar char="q"/>
            </a:pPr>
            <a:r>
              <a:rPr lang="tr-TR" dirty="0" smtClean="0"/>
              <a:t>İkinci </a:t>
            </a:r>
            <a:r>
              <a:rPr lang="tr-TR" dirty="0"/>
              <a:t>etki ise; tüketici gözünde gıdanın </a:t>
            </a:r>
            <a:r>
              <a:rPr lang="tr-TR" dirty="0" smtClean="0"/>
              <a:t>mevcut kalitesinin </a:t>
            </a:r>
            <a:r>
              <a:rPr lang="tr-TR" dirty="0"/>
              <a:t>daha iyi algılanmasını sağlamaktır. Bu etkilerden ilki uluslar arası gıda ticareti </a:t>
            </a:r>
            <a:r>
              <a:rPr lang="tr-TR" dirty="0" smtClean="0"/>
              <a:t>de düşünülünce</a:t>
            </a:r>
            <a:r>
              <a:rPr lang="tr-TR" dirty="0"/>
              <a:t>, bu maddelerin gerekliliğini ortaya koymaktadır. </a:t>
            </a:r>
            <a:endParaRPr lang="tr-TR" dirty="0" smtClean="0"/>
          </a:p>
          <a:p>
            <a:pPr algn="ctr">
              <a:lnSpc>
                <a:spcPct val="150000"/>
              </a:lnSpc>
              <a:buFont typeface="Wingdings" panose="05000000000000000000" pitchFamily="2" charset="2"/>
              <a:buChar char="q"/>
            </a:pPr>
            <a:r>
              <a:rPr lang="tr-TR" dirty="0" smtClean="0"/>
              <a:t>Gıda </a:t>
            </a:r>
            <a:r>
              <a:rPr lang="tr-TR" dirty="0"/>
              <a:t>katkı </a:t>
            </a:r>
            <a:r>
              <a:rPr lang="tr-TR" dirty="0" smtClean="0"/>
              <a:t>maddelerinin dünyadaki </a:t>
            </a:r>
            <a:r>
              <a:rPr lang="tr-TR" dirty="0"/>
              <a:t>pazarı 1900'lü yıllarda 10 milyar dolara ulaşmış olup, günümüzde çok daha </a:t>
            </a:r>
            <a:r>
              <a:rPr lang="tr-TR" dirty="0" smtClean="0"/>
              <a:t>büyük rakamlarla </a:t>
            </a:r>
            <a:r>
              <a:rPr lang="tr-TR" dirty="0"/>
              <a:t>ifade edilmektedir. </a:t>
            </a:r>
            <a:r>
              <a:rPr lang="tr-TR" dirty="0" smtClean="0"/>
              <a:t>Resmi </a:t>
            </a:r>
            <a:r>
              <a:rPr lang="tr-TR" dirty="0"/>
              <a:t>belgelere göre, 1965 yılında </a:t>
            </a:r>
            <a:r>
              <a:rPr lang="tr-TR" dirty="0" err="1"/>
              <a:t>A.B.D'de</a:t>
            </a:r>
            <a:r>
              <a:rPr lang="tr-TR" dirty="0"/>
              <a:t> </a:t>
            </a:r>
            <a:r>
              <a:rPr lang="tr-TR" dirty="0" smtClean="0"/>
              <a:t>yaklaşık 300.000 </a:t>
            </a:r>
            <a:r>
              <a:rPr lang="tr-TR" dirty="0"/>
              <a:t>ton gıda katkı maddesi kullanılmıştır</a:t>
            </a:r>
            <a:r>
              <a:rPr lang="tr-TR" dirty="0" smtClean="0"/>
              <a:t>.</a:t>
            </a:r>
            <a:endParaRPr lang="tr-TR" dirty="0"/>
          </a:p>
        </p:txBody>
      </p:sp>
    </p:spTree>
    <p:extLst>
      <p:ext uri="{BB962C8B-B14F-4D97-AF65-F5344CB8AC3E}">
        <p14:creationId xmlns:p14="http://schemas.microsoft.com/office/powerpoint/2010/main" val="959060226"/>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435280" cy="1008112"/>
          </a:xfrm>
        </p:spPr>
        <p:txBody>
          <a:bodyPr>
            <a:normAutofit/>
          </a:bodyPr>
          <a:lstStyle/>
          <a:p>
            <a:r>
              <a:rPr lang="tr-TR" sz="3600" dirty="0" err="1"/>
              <a:t>GKM'lerinin</a:t>
            </a:r>
            <a:r>
              <a:rPr lang="tr-TR" sz="3600" dirty="0"/>
              <a:t> Halk Sağlığı açısından önemi ise; </a:t>
            </a:r>
          </a:p>
        </p:txBody>
      </p:sp>
      <p:sp>
        <p:nvSpPr>
          <p:cNvPr id="3" name="İçerik Yer Tutucusu 2"/>
          <p:cNvSpPr>
            <a:spLocks noGrp="1"/>
          </p:cNvSpPr>
          <p:nvPr>
            <p:ph idx="1"/>
          </p:nvPr>
        </p:nvSpPr>
        <p:spPr>
          <a:xfrm>
            <a:off x="457200" y="1484784"/>
            <a:ext cx="8229600" cy="5256584"/>
          </a:xfrm>
        </p:spPr>
        <p:txBody>
          <a:bodyPr>
            <a:normAutofit fontScale="85000" lnSpcReduction="10000"/>
          </a:bodyPr>
          <a:lstStyle/>
          <a:p>
            <a:pPr algn="ctr">
              <a:lnSpc>
                <a:spcPct val="150000"/>
              </a:lnSpc>
              <a:buFont typeface="Wingdings" panose="05000000000000000000" pitchFamily="2" charset="2"/>
              <a:buChar char="q"/>
            </a:pPr>
            <a:r>
              <a:rPr lang="tr-TR" sz="2400" dirty="0"/>
              <a:t>S</a:t>
            </a:r>
            <a:r>
              <a:rPr lang="tr-TR" sz="2400" dirty="0" smtClean="0"/>
              <a:t>orumlu </a:t>
            </a:r>
            <a:r>
              <a:rPr lang="tr-TR" sz="2400" dirty="0"/>
              <a:t>örgütlerce kullanılmasına </a:t>
            </a:r>
            <a:r>
              <a:rPr lang="tr-TR" sz="2400" dirty="0" smtClean="0"/>
              <a:t>izin verilen </a:t>
            </a:r>
            <a:r>
              <a:rPr lang="tr-TR" sz="2400" dirty="0"/>
              <a:t>bu katkı maddelerinin bazıları, sağlık açısından herhangi bir sakınca </a:t>
            </a:r>
            <a:r>
              <a:rPr lang="tr-TR" sz="2400" dirty="0" smtClean="0"/>
              <a:t>yaratmamalarına karşın</a:t>
            </a:r>
            <a:r>
              <a:rPr lang="tr-TR" sz="2400" dirty="0"/>
              <a:t>, bazıları sürekli alınmaları halinde ciddi tehlikeler doğurabilecek niteliktedirler. </a:t>
            </a:r>
            <a:endParaRPr lang="tr-TR" sz="2400" dirty="0" smtClean="0"/>
          </a:p>
          <a:p>
            <a:pPr algn="ctr">
              <a:lnSpc>
                <a:spcPct val="150000"/>
              </a:lnSpc>
              <a:buFont typeface="Wingdings" panose="05000000000000000000" pitchFamily="2" charset="2"/>
              <a:buChar char="q"/>
            </a:pPr>
            <a:r>
              <a:rPr lang="tr-TR" sz="2400" dirty="0" smtClean="0"/>
              <a:t>Katkı maddelerinin </a:t>
            </a:r>
            <a:r>
              <a:rPr lang="tr-TR" sz="2400" dirty="0"/>
              <a:t>neden oldukları zararları gerçek anlamda tespit edebilecek araştırmalar; </a:t>
            </a:r>
            <a:endParaRPr lang="tr-TR" sz="2400" dirty="0" smtClean="0"/>
          </a:p>
          <a:p>
            <a:pPr marL="0" indent="0" algn="ctr">
              <a:lnSpc>
                <a:spcPct val="150000"/>
              </a:lnSpc>
              <a:buNone/>
            </a:pPr>
            <a:r>
              <a:rPr lang="tr-TR" sz="2400" dirty="0" smtClean="0"/>
              <a:t>Bu maddelerin </a:t>
            </a:r>
            <a:r>
              <a:rPr lang="tr-TR" sz="2400" dirty="0"/>
              <a:t>çeşitliliği, yaygın kullanımları ve çok küçük miktarlarda bile olsa hayat </a:t>
            </a:r>
            <a:r>
              <a:rPr lang="tr-TR" sz="2400" dirty="0" smtClean="0"/>
              <a:t>boyu alınmaları </a:t>
            </a:r>
            <a:r>
              <a:rPr lang="tr-TR" sz="2400" dirty="0"/>
              <a:t>nedeniyle henüz yapılamamıştır</a:t>
            </a:r>
            <a:r>
              <a:rPr lang="tr-TR" sz="2400" dirty="0" smtClean="0"/>
              <a:t>.</a:t>
            </a:r>
          </a:p>
          <a:p>
            <a:pPr algn="ctr">
              <a:lnSpc>
                <a:spcPct val="150000"/>
              </a:lnSpc>
              <a:buFont typeface="Wingdings" panose="05000000000000000000" pitchFamily="2" charset="2"/>
              <a:buChar char="q"/>
            </a:pPr>
            <a:r>
              <a:rPr lang="tr-TR" sz="2400" dirty="0" smtClean="0"/>
              <a:t> </a:t>
            </a:r>
            <a:r>
              <a:rPr lang="tr-TR" sz="2400" dirty="0" err="1"/>
              <a:t>GKM'leri</a:t>
            </a:r>
            <a:r>
              <a:rPr lang="tr-TR" sz="2400" dirty="0"/>
              <a:t> Türkiye gibi kontrollerin </a:t>
            </a:r>
            <a:r>
              <a:rPr lang="tr-TR" sz="2400" dirty="0" smtClean="0"/>
              <a:t>yetersiz olduğu</a:t>
            </a:r>
            <a:r>
              <a:rPr lang="tr-TR" sz="2400" dirty="0"/>
              <a:t>; hem üreticinin, hem de tüketicinin bilinçsiz olduğu toplumlarda daha büyük bir </a:t>
            </a:r>
            <a:r>
              <a:rPr lang="tr-TR" sz="2400" dirty="0" smtClean="0"/>
              <a:t>tehlike oluşturmaktadır</a:t>
            </a:r>
            <a:r>
              <a:rPr lang="tr-TR" sz="2400" dirty="0"/>
              <a:t>.</a:t>
            </a:r>
          </a:p>
        </p:txBody>
      </p:sp>
    </p:spTree>
    <p:extLst>
      <p:ext uri="{BB962C8B-B14F-4D97-AF65-F5344CB8AC3E}">
        <p14:creationId xmlns:p14="http://schemas.microsoft.com/office/powerpoint/2010/main" val="3393702664"/>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756447" y="941014"/>
            <a:ext cx="8064896" cy="923330"/>
          </a:xfrm>
          <a:prstGeom prst="rect">
            <a:avLst/>
          </a:prstGeom>
          <a:noFill/>
        </p:spPr>
        <p:txBody>
          <a:bodyPr wrap="square" rtlCol="0">
            <a:spAutoFit/>
          </a:bodyPr>
          <a:lstStyle/>
          <a:p>
            <a:pPr algn="just"/>
            <a:r>
              <a:rPr lang="tr-TR" dirty="0" smtClean="0"/>
              <a:t>1956’da WHO ve FAO 43 ülkede yaptığı taramalarda 200’e yakın gıda katkı maddesi tespit etmiştir.</a:t>
            </a:r>
          </a:p>
          <a:p>
            <a:pPr algn="just"/>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844824"/>
            <a:ext cx="2110740" cy="1386840"/>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184" y="1864344"/>
            <a:ext cx="2446020" cy="1367320"/>
          </a:xfrm>
          <a:prstGeom prst="rect">
            <a:avLst/>
          </a:prstGeom>
        </p:spPr>
      </p:pic>
      <p:sp>
        <p:nvSpPr>
          <p:cNvPr id="7" name="Metin kutusu 6"/>
          <p:cNvSpPr txBox="1"/>
          <p:nvPr/>
        </p:nvSpPr>
        <p:spPr>
          <a:xfrm>
            <a:off x="3059832" y="2120082"/>
            <a:ext cx="2880320" cy="1754326"/>
          </a:xfrm>
          <a:prstGeom prst="rect">
            <a:avLst/>
          </a:prstGeom>
          <a:noFill/>
        </p:spPr>
        <p:txBody>
          <a:bodyPr wrap="square" rtlCol="0">
            <a:spAutoFit/>
          </a:bodyPr>
          <a:lstStyle/>
          <a:p>
            <a:r>
              <a:rPr lang="tr-TR" dirty="0" smtClean="0"/>
              <a:t>1962’de WHO ve FAO bu konuda uzman eksperlerini bir araya getirmiş ve JECFA ( </a:t>
            </a:r>
            <a:r>
              <a:rPr lang="tr-TR" dirty="0" err="1" smtClean="0"/>
              <a:t>Joint</a:t>
            </a:r>
            <a:r>
              <a:rPr lang="tr-TR" dirty="0" smtClean="0"/>
              <a:t> </a:t>
            </a:r>
            <a:r>
              <a:rPr lang="tr-TR" dirty="0" err="1" smtClean="0"/>
              <a:t>Expert</a:t>
            </a:r>
            <a:r>
              <a:rPr lang="tr-TR" dirty="0" smtClean="0"/>
              <a:t> </a:t>
            </a:r>
            <a:r>
              <a:rPr lang="tr-TR" dirty="0" err="1" smtClean="0"/>
              <a:t>Commite</a:t>
            </a:r>
            <a:r>
              <a:rPr lang="tr-TR" dirty="0" smtClean="0"/>
              <a:t> on </a:t>
            </a:r>
            <a:r>
              <a:rPr lang="tr-TR" dirty="0" err="1" smtClean="0"/>
              <a:t>Food</a:t>
            </a:r>
            <a:r>
              <a:rPr lang="tr-TR" dirty="0" smtClean="0"/>
              <a:t> </a:t>
            </a:r>
            <a:r>
              <a:rPr lang="tr-TR" dirty="0" err="1" smtClean="0"/>
              <a:t>Additives</a:t>
            </a:r>
            <a:r>
              <a:rPr lang="tr-TR" dirty="0" smtClean="0"/>
              <a:t>) oluşumu sağlanmıştır.</a:t>
            </a:r>
            <a:endParaRPr lang="tr-TR" dirty="0"/>
          </a:p>
        </p:txBody>
      </p:sp>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789040"/>
            <a:ext cx="883920" cy="830580"/>
          </a:xfrm>
          <a:prstGeom prst="rect">
            <a:avLst/>
          </a:prstGeom>
        </p:spPr>
      </p:pic>
      <p:pic>
        <p:nvPicPr>
          <p:cNvPr id="9" name="Resim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2121" y="5389393"/>
            <a:ext cx="2529840" cy="1158240"/>
          </a:xfrm>
          <a:prstGeom prst="rect">
            <a:avLst/>
          </a:prstGeom>
        </p:spPr>
      </p:pic>
      <p:sp>
        <p:nvSpPr>
          <p:cNvPr id="12" name="Metin kutusu 11"/>
          <p:cNvSpPr txBox="1"/>
          <p:nvPr/>
        </p:nvSpPr>
        <p:spPr>
          <a:xfrm>
            <a:off x="755576" y="4004398"/>
            <a:ext cx="7992887" cy="1384995"/>
          </a:xfrm>
          <a:prstGeom prst="rect">
            <a:avLst/>
          </a:prstGeom>
          <a:noFill/>
        </p:spPr>
        <p:txBody>
          <a:bodyPr wrap="square" rtlCol="0">
            <a:spAutoFit/>
          </a:bodyPr>
          <a:lstStyle/>
          <a:p>
            <a:pPr algn="ctr"/>
            <a:r>
              <a:rPr lang="tr-TR" sz="1400" dirty="0" smtClean="0">
                <a:latin typeface="Britannic Bold" panose="020B0903060703020204" pitchFamily="34" charset="0"/>
              </a:rPr>
              <a:t>Bugün katkı maddesi olarak kullanılan her kimyasal madde için </a:t>
            </a:r>
            <a:r>
              <a:rPr lang="tr-TR" sz="1400" dirty="0" err="1" smtClean="0">
                <a:latin typeface="Britannic Bold" panose="020B0903060703020204" pitchFamily="34" charset="0"/>
              </a:rPr>
              <a:t>toksikolojik</a:t>
            </a:r>
            <a:r>
              <a:rPr lang="tr-TR" sz="1400" dirty="0" smtClean="0">
                <a:latin typeface="Britannic Bold" panose="020B0903060703020204" pitchFamily="34" charset="0"/>
              </a:rPr>
              <a:t> çalışmaların düzenlenmesini, yürütülmesini ve sonuçların değerlendirilmelerini üstlenen yegane kurumdur.</a:t>
            </a:r>
          </a:p>
          <a:p>
            <a:pPr algn="ctr"/>
            <a:endParaRPr lang="tr-TR" sz="1400" dirty="0">
              <a:latin typeface="Britannic Bold" panose="020B0903060703020204" pitchFamily="34" charset="0"/>
            </a:endParaRPr>
          </a:p>
          <a:p>
            <a:pPr algn="ctr"/>
            <a:r>
              <a:rPr lang="tr-TR" sz="1400" dirty="0" smtClean="0">
                <a:latin typeface="Britannic Bold" panose="020B0903060703020204" pitchFamily="34" charset="0"/>
              </a:rPr>
              <a:t> </a:t>
            </a:r>
            <a:r>
              <a:rPr lang="tr-TR" sz="1400" dirty="0" err="1" smtClean="0">
                <a:latin typeface="Britannic Bold" panose="020B0903060703020204" pitchFamily="34" charset="0"/>
              </a:rPr>
              <a:t>JECFA’nın</a:t>
            </a:r>
            <a:r>
              <a:rPr lang="tr-TR" sz="1400" dirty="0" smtClean="0">
                <a:latin typeface="Britannic Bold" panose="020B0903060703020204" pitchFamily="34" charset="0"/>
              </a:rPr>
              <a:t> raporları CCFAC ( </a:t>
            </a:r>
            <a:r>
              <a:rPr lang="tr-TR" sz="1400" dirty="0" err="1" smtClean="0">
                <a:latin typeface="Britannic Bold" panose="020B0903060703020204" pitchFamily="34" charset="0"/>
              </a:rPr>
              <a:t>Codex</a:t>
            </a:r>
            <a:r>
              <a:rPr lang="tr-TR" sz="1400" dirty="0" smtClean="0">
                <a:latin typeface="Britannic Bold" panose="020B0903060703020204" pitchFamily="34" charset="0"/>
              </a:rPr>
              <a:t> </a:t>
            </a:r>
            <a:r>
              <a:rPr lang="tr-TR" sz="1400" dirty="0" err="1" smtClean="0">
                <a:latin typeface="Britannic Bold" panose="020B0903060703020204" pitchFamily="34" charset="0"/>
              </a:rPr>
              <a:t>Alimentarius</a:t>
            </a:r>
            <a:r>
              <a:rPr lang="tr-TR" sz="1400" dirty="0" smtClean="0">
                <a:latin typeface="Britannic Bold" panose="020B0903060703020204" pitchFamily="34" charset="0"/>
              </a:rPr>
              <a:t> on </a:t>
            </a:r>
            <a:r>
              <a:rPr lang="tr-TR" sz="1400" dirty="0" err="1" smtClean="0">
                <a:latin typeface="Britannic Bold" panose="020B0903060703020204" pitchFamily="34" charset="0"/>
              </a:rPr>
              <a:t>Food</a:t>
            </a:r>
            <a:r>
              <a:rPr lang="tr-TR" sz="1400" dirty="0" smtClean="0">
                <a:latin typeface="Britannic Bold" panose="020B0903060703020204" pitchFamily="34" charset="0"/>
              </a:rPr>
              <a:t> </a:t>
            </a:r>
            <a:r>
              <a:rPr lang="tr-TR" sz="1400" dirty="0" err="1" smtClean="0">
                <a:latin typeface="Britannic Bold" panose="020B0903060703020204" pitchFamily="34" charset="0"/>
              </a:rPr>
              <a:t>Additives</a:t>
            </a:r>
            <a:r>
              <a:rPr lang="tr-TR" sz="1400" dirty="0" smtClean="0">
                <a:latin typeface="Britannic Bold" panose="020B0903060703020204" pitchFamily="34" charset="0"/>
              </a:rPr>
              <a:t> </a:t>
            </a:r>
            <a:r>
              <a:rPr lang="tr-TR" sz="1400" dirty="0" err="1" smtClean="0">
                <a:latin typeface="Britannic Bold" panose="020B0903060703020204" pitchFamily="34" charset="0"/>
              </a:rPr>
              <a:t>and</a:t>
            </a:r>
            <a:r>
              <a:rPr lang="tr-TR" sz="1400" dirty="0" smtClean="0">
                <a:latin typeface="Britannic Bold" panose="020B0903060703020204" pitchFamily="34" charset="0"/>
              </a:rPr>
              <a:t> </a:t>
            </a:r>
            <a:r>
              <a:rPr lang="tr-TR" sz="1400" dirty="0" err="1" smtClean="0">
                <a:latin typeface="Britannic Bold" panose="020B0903060703020204" pitchFamily="34" charset="0"/>
              </a:rPr>
              <a:t>Contaminants</a:t>
            </a:r>
            <a:r>
              <a:rPr lang="tr-TR" sz="1400" dirty="0" smtClean="0">
                <a:latin typeface="Britannic Bold" panose="020B0903060703020204" pitchFamily="34" charset="0"/>
              </a:rPr>
              <a:t>) tarafından değerlendirilerek her gıda ürün grubunda </a:t>
            </a:r>
            <a:r>
              <a:rPr lang="tr-TR" sz="1400" dirty="0" err="1" smtClean="0">
                <a:latin typeface="Britannic Bold" panose="020B0903060703020204" pitchFamily="34" charset="0"/>
              </a:rPr>
              <a:t>sakınmasızca</a:t>
            </a:r>
            <a:r>
              <a:rPr lang="tr-TR" sz="1400" dirty="0" smtClean="0">
                <a:latin typeface="Britannic Bold" panose="020B0903060703020204" pitchFamily="34" charset="0"/>
              </a:rPr>
              <a:t> kullanılabilecek katkı maddelerinin üst limitlerini belirlemekte ve ilgili </a:t>
            </a:r>
            <a:r>
              <a:rPr lang="tr-TR" sz="1400" dirty="0" err="1" smtClean="0">
                <a:latin typeface="Britannic Bold" panose="020B0903060703020204" pitchFamily="34" charset="0"/>
              </a:rPr>
              <a:t>codex’e</a:t>
            </a:r>
            <a:r>
              <a:rPr lang="tr-TR" sz="1400" dirty="0" smtClean="0">
                <a:latin typeface="Britannic Bold" panose="020B0903060703020204" pitchFamily="34" charset="0"/>
              </a:rPr>
              <a:t> dahil etmektedir.</a:t>
            </a:r>
            <a:endParaRPr lang="tr-TR" sz="1400" dirty="0">
              <a:latin typeface="Britannic Bold" panose="020B0903060703020204" pitchFamily="34" charset="0"/>
            </a:endParaRPr>
          </a:p>
        </p:txBody>
      </p:sp>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964" y="5445224"/>
            <a:ext cx="1380716" cy="1296144"/>
          </a:xfrm>
          <a:prstGeom prst="rect">
            <a:avLst/>
          </a:prstGeom>
        </p:spPr>
      </p:pic>
      <p:sp>
        <p:nvSpPr>
          <p:cNvPr id="15" name="Metin kutusu 14"/>
          <p:cNvSpPr txBox="1"/>
          <p:nvPr/>
        </p:nvSpPr>
        <p:spPr>
          <a:xfrm>
            <a:off x="1763688" y="5589240"/>
            <a:ext cx="4824536" cy="1077218"/>
          </a:xfrm>
          <a:prstGeom prst="rect">
            <a:avLst/>
          </a:prstGeom>
          <a:noFill/>
        </p:spPr>
        <p:txBody>
          <a:bodyPr wrap="square" rtlCol="0">
            <a:spAutoFit/>
          </a:bodyPr>
          <a:lstStyle/>
          <a:p>
            <a:pPr algn="ctr"/>
            <a:r>
              <a:rPr lang="tr-TR" sz="1600" dirty="0" smtClean="0"/>
              <a:t>1987’de yürürlüğe girmiş olan Türk Gıda Katkı Maddeleri Yönetmeliği kaldırılmış ve </a:t>
            </a:r>
            <a:r>
              <a:rPr lang="tr-TR" sz="1600" dirty="0"/>
              <a:t>AB mevzuatı gereği Türk </a:t>
            </a:r>
            <a:r>
              <a:rPr lang="tr-TR" sz="1600" dirty="0" smtClean="0"/>
              <a:t>Gıda Kodeksi Yönetmeliği ve ilgili tebliğleri yürürlüğe konmuştur. </a:t>
            </a:r>
            <a:endParaRPr lang="tr-TR" sz="1600" dirty="0"/>
          </a:p>
        </p:txBody>
      </p:sp>
    </p:spTree>
    <p:extLst>
      <p:ext uri="{BB962C8B-B14F-4D97-AF65-F5344CB8AC3E}">
        <p14:creationId xmlns:p14="http://schemas.microsoft.com/office/powerpoint/2010/main" val="3696833072"/>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12845"/>
            <a:ext cx="8424936" cy="5035353"/>
          </a:xfrm>
          <a:prstGeom prst="rect">
            <a:avLst/>
          </a:prstGeom>
        </p:spPr>
        <p:txBody>
          <a:bodyPr wrap="square">
            <a:spAutoFit/>
          </a:bodyPr>
          <a:lstStyle/>
          <a:p>
            <a:pPr marL="285750" indent="-285750" algn="just">
              <a:lnSpc>
                <a:spcPct val="150000"/>
              </a:lnSpc>
              <a:buFont typeface="Wingdings" panose="05000000000000000000" pitchFamily="2" charset="2"/>
              <a:buChar char="q"/>
            </a:pPr>
            <a:r>
              <a:rPr lang="tr-TR" dirty="0"/>
              <a:t>Maddelerin biyokimyasal özelliklerini belirler. (</a:t>
            </a:r>
            <a:r>
              <a:rPr lang="tr-TR" dirty="0" err="1"/>
              <a:t>Absorbsiyonu</a:t>
            </a:r>
            <a:r>
              <a:rPr lang="tr-TR" dirty="0"/>
              <a:t>, dağılımı ve atılımı)</a:t>
            </a:r>
          </a:p>
          <a:p>
            <a:pPr marL="285750" indent="-285750" algn="just">
              <a:lnSpc>
                <a:spcPct val="150000"/>
              </a:lnSpc>
              <a:buFont typeface="Wingdings" panose="05000000000000000000" pitchFamily="2" charset="2"/>
              <a:buChar char="q"/>
            </a:pPr>
            <a:r>
              <a:rPr lang="tr-TR" dirty="0"/>
              <a:t>Deney hayvanları üzerindeki </a:t>
            </a:r>
            <a:r>
              <a:rPr lang="tr-TR" dirty="0" err="1"/>
              <a:t>toksikolojik</a:t>
            </a:r>
            <a:r>
              <a:rPr lang="tr-TR" dirty="0"/>
              <a:t> çalışmalar ve </a:t>
            </a:r>
            <a:r>
              <a:rPr lang="tr-TR" dirty="0" err="1" smtClean="0"/>
              <a:t>allerji-intolerans</a:t>
            </a:r>
            <a:r>
              <a:rPr lang="tr-TR" dirty="0" smtClean="0"/>
              <a:t> durumlarını </a:t>
            </a:r>
            <a:r>
              <a:rPr lang="tr-TR" dirty="0"/>
              <a:t>araştırmak üzere, gerekirse insan deneyleri yaparlar.</a:t>
            </a:r>
          </a:p>
          <a:p>
            <a:pPr marL="285750" indent="-285750" algn="just">
              <a:lnSpc>
                <a:spcPct val="150000"/>
              </a:lnSpc>
              <a:buFont typeface="Wingdings" panose="05000000000000000000" pitchFamily="2" charset="2"/>
              <a:buChar char="q"/>
            </a:pPr>
            <a:r>
              <a:rPr lang="tr-TR" dirty="0"/>
              <a:t>Gıdalara katılacak katkı maddelerinin maksimum miktarlarını belirler ve onaylar.</a:t>
            </a:r>
          </a:p>
          <a:p>
            <a:pPr marL="285750" indent="-285750" algn="just">
              <a:lnSpc>
                <a:spcPct val="150000"/>
              </a:lnSpc>
              <a:buFont typeface="Wingdings" panose="05000000000000000000" pitchFamily="2" charset="2"/>
              <a:buChar char="q"/>
            </a:pPr>
            <a:r>
              <a:rPr lang="tr-TR" dirty="0" err="1"/>
              <a:t>GKM'leri</a:t>
            </a:r>
            <a:r>
              <a:rPr lang="tr-TR" dirty="0"/>
              <a:t> ile ilgili listeleri hazırlayarak değerlendirir.</a:t>
            </a:r>
          </a:p>
          <a:p>
            <a:pPr marL="285750" indent="-285750" algn="just">
              <a:lnSpc>
                <a:spcPct val="150000"/>
              </a:lnSpc>
              <a:buFont typeface="Wingdings" panose="05000000000000000000" pitchFamily="2" charset="2"/>
              <a:buChar char="q"/>
            </a:pPr>
            <a:r>
              <a:rPr lang="tr-TR" dirty="0"/>
              <a:t>Gıdalarda katkı maddelerinin analizini yapabilmede kullanılan metotları </a:t>
            </a:r>
            <a:r>
              <a:rPr lang="tr-TR" dirty="0" smtClean="0"/>
              <a:t>standardize eder</a:t>
            </a:r>
            <a:r>
              <a:rPr lang="tr-TR" dirty="0"/>
              <a:t>.</a:t>
            </a:r>
          </a:p>
          <a:p>
            <a:pPr marL="285750" indent="-285750" algn="just">
              <a:lnSpc>
                <a:spcPct val="150000"/>
              </a:lnSpc>
              <a:buFont typeface="Wingdings" panose="05000000000000000000" pitchFamily="2" charset="2"/>
              <a:buChar char="q"/>
            </a:pPr>
            <a:r>
              <a:rPr lang="tr-TR" dirty="0" err="1"/>
              <a:t>GKM'lerin</a:t>
            </a:r>
            <a:r>
              <a:rPr lang="tr-TR" dirty="0"/>
              <a:t> sağlık üzerindeki zararları konusunda çalışmalar yapar. </a:t>
            </a:r>
            <a:r>
              <a:rPr lang="tr-TR" dirty="0" smtClean="0"/>
              <a:t>Analizler tamamlandığında </a:t>
            </a:r>
            <a:r>
              <a:rPr lang="tr-TR" dirty="0" err="1"/>
              <a:t>ADI'yi</a:t>
            </a:r>
            <a:r>
              <a:rPr lang="tr-TR" dirty="0"/>
              <a:t> (</a:t>
            </a:r>
            <a:r>
              <a:rPr lang="tr-TR" dirty="0" err="1"/>
              <a:t>Acceptable</a:t>
            </a:r>
            <a:r>
              <a:rPr lang="tr-TR" dirty="0"/>
              <a:t> Daily </a:t>
            </a:r>
            <a:r>
              <a:rPr lang="tr-TR" dirty="0" err="1"/>
              <a:t>Intake</a:t>
            </a:r>
            <a:r>
              <a:rPr lang="tr-TR" dirty="0"/>
              <a:t>-günlük tüketilebilir miktar) ve</a:t>
            </a:r>
          </a:p>
          <a:p>
            <a:pPr algn="just">
              <a:lnSpc>
                <a:spcPct val="150000"/>
              </a:lnSpc>
            </a:pPr>
            <a:r>
              <a:rPr lang="tr-TR" dirty="0" smtClean="0"/>
              <a:t>     </a:t>
            </a:r>
            <a:r>
              <a:rPr lang="tr-TR" dirty="0" err="1" smtClean="0"/>
              <a:t>NOAEL'i</a:t>
            </a:r>
            <a:r>
              <a:rPr lang="tr-TR" dirty="0" smtClean="0"/>
              <a:t> </a:t>
            </a:r>
            <a:r>
              <a:rPr lang="tr-TR" dirty="0"/>
              <a:t>(No </a:t>
            </a:r>
            <a:r>
              <a:rPr lang="tr-TR" dirty="0" err="1"/>
              <a:t>Advers</a:t>
            </a:r>
            <a:r>
              <a:rPr lang="tr-TR" dirty="0"/>
              <a:t> </a:t>
            </a:r>
            <a:r>
              <a:rPr lang="tr-TR" dirty="0" err="1"/>
              <a:t>Effect</a:t>
            </a:r>
            <a:r>
              <a:rPr lang="tr-TR" dirty="0"/>
              <a:t> Level-yan etkinin olmadığı seviye) belirler.</a:t>
            </a:r>
          </a:p>
        </p:txBody>
      </p:sp>
    </p:spTree>
    <p:extLst>
      <p:ext uri="{BB962C8B-B14F-4D97-AF65-F5344CB8AC3E}">
        <p14:creationId xmlns:p14="http://schemas.microsoft.com/office/powerpoint/2010/main" val="798171778"/>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8"/>
          <p:cNvSpPr>
            <a:spLocks noGrp="1"/>
          </p:cNvSpPr>
          <p:nvPr>
            <p:ph type="title"/>
          </p:nvPr>
        </p:nvSpPr>
        <p:spPr>
          <a:xfrm>
            <a:off x="611560" y="116632"/>
            <a:ext cx="2212848" cy="1656185"/>
          </a:xfrm>
        </p:spPr>
        <p:txBody>
          <a:bodyPr>
            <a:normAutofit fontScale="90000"/>
          </a:bodyPr>
          <a:lstStyle/>
          <a:p>
            <a:pPr algn="ctr"/>
            <a:r>
              <a:rPr lang="tr-TR" dirty="0" smtClean="0"/>
              <a:t/>
            </a:r>
            <a:br>
              <a:rPr lang="tr-TR" dirty="0" smtClean="0"/>
            </a:br>
            <a:r>
              <a:rPr lang="tr-TR" dirty="0"/>
              <a:t/>
            </a:r>
            <a:br>
              <a:rPr lang="tr-TR" dirty="0"/>
            </a:br>
            <a:r>
              <a:rPr lang="tr-TR" dirty="0" smtClean="0">
                <a:latin typeface="Arial Black" panose="020B0A04020102020204" pitchFamily="34" charset="0"/>
              </a:rPr>
              <a:t>Uluslararası </a:t>
            </a:r>
            <a:r>
              <a:rPr lang="tr-TR" dirty="0">
                <a:latin typeface="Arial Black" panose="020B0A04020102020204" pitchFamily="34" charset="0"/>
              </a:rPr>
              <a:t>Numaralandırma </a:t>
            </a:r>
            <a:r>
              <a:rPr lang="tr-TR" dirty="0" smtClean="0">
                <a:latin typeface="Arial Black" panose="020B0A04020102020204" pitchFamily="34" charset="0"/>
              </a:rPr>
              <a:t>Sistemi</a:t>
            </a:r>
            <a:r>
              <a:rPr lang="tr-TR" dirty="0">
                <a:latin typeface="Arial Black" panose="020B0A04020102020204" pitchFamily="34" charset="0"/>
              </a:rPr>
              <a:t/>
            </a:r>
            <a:br>
              <a:rPr lang="tr-TR" dirty="0">
                <a:latin typeface="Arial Black" panose="020B0A04020102020204" pitchFamily="34" charset="0"/>
              </a:rPr>
            </a:br>
            <a:r>
              <a:rPr lang="tr-TR" dirty="0" smtClean="0">
                <a:latin typeface="Arial Black" panose="020B0A04020102020204" pitchFamily="34" charset="0"/>
              </a:rPr>
              <a:t>ve </a:t>
            </a:r>
            <a:r>
              <a:rPr lang="tr-TR" dirty="0">
                <a:latin typeface="Arial Black" panose="020B0A04020102020204" pitchFamily="34" charset="0"/>
              </a:rPr>
              <a:t>E Kodu</a:t>
            </a:r>
            <a:br>
              <a:rPr lang="tr-TR" dirty="0">
                <a:latin typeface="Arial Black" panose="020B0A04020102020204" pitchFamily="34" charset="0"/>
              </a:rPr>
            </a:br>
            <a:endParaRPr lang="tr-TR" dirty="0">
              <a:latin typeface="Arial Black" panose="020B0A04020102020204" pitchFamily="34" charset="0"/>
            </a:endParaRPr>
          </a:p>
        </p:txBody>
      </p:sp>
      <p:sp>
        <p:nvSpPr>
          <p:cNvPr id="10" name="Metin Yer Tutucusu 9"/>
          <p:cNvSpPr>
            <a:spLocks noGrp="1"/>
          </p:cNvSpPr>
          <p:nvPr>
            <p:ph type="body" sz="half" idx="2"/>
          </p:nvPr>
        </p:nvSpPr>
        <p:spPr>
          <a:xfrm>
            <a:off x="395536" y="1628800"/>
            <a:ext cx="3672408" cy="5040560"/>
          </a:xfrm>
        </p:spPr>
        <p:txBody>
          <a:bodyPr>
            <a:normAutofit/>
          </a:bodyPr>
          <a:lstStyle/>
          <a:p>
            <a:pPr marL="285750" indent="-285750" algn="ctr">
              <a:buFont typeface="Wingdings" panose="05000000000000000000" pitchFamily="2" charset="2"/>
              <a:buChar char="q"/>
            </a:pPr>
            <a:r>
              <a:rPr lang="tr-TR" sz="1400" dirty="0">
                <a:cs typeface="Aharoni" panose="02010803020104030203" pitchFamily="2" charset="-79"/>
              </a:rPr>
              <a:t>Her gıda katkı maddesinin uluslararası kabul görmüş bir numarası vardır. Örneğin 621:Monosodyum </a:t>
            </a:r>
            <a:r>
              <a:rPr lang="tr-TR" sz="1400" dirty="0" err="1">
                <a:cs typeface="Aharoni" panose="02010803020104030203" pitchFamily="2" charset="-79"/>
              </a:rPr>
              <a:t>glutamat</a:t>
            </a:r>
            <a:r>
              <a:rPr lang="tr-TR" sz="1400" dirty="0">
                <a:cs typeface="Aharoni" panose="02010803020104030203" pitchFamily="2" charset="-79"/>
              </a:rPr>
              <a:t> (MSG), 102:Tartrazin vb. </a:t>
            </a:r>
            <a:endParaRPr lang="tr-TR" sz="1400" dirty="0" smtClean="0">
              <a:cs typeface="Aharoni" panose="02010803020104030203" pitchFamily="2" charset="-79"/>
            </a:endParaRPr>
          </a:p>
          <a:p>
            <a:pPr marL="285750" indent="-285750" algn="ctr">
              <a:buFont typeface="Wingdings" panose="05000000000000000000" pitchFamily="2" charset="2"/>
              <a:buChar char="q"/>
            </a:pPr>
            <a:r>
              <a:rPr lang="tr-TR" sz="1400" dirty="0" smtClean="0">
                <a:cs typeface="Aharoni" panose="02010803020104030203" pitchFamily="2" charset="-79"/>
              </a:rPr>
              <a:t>Avrupa </a:t>
            </a:r>
            <a:r>
              <a:rPr lang="tr-TR" sz="1400" dirty="0">
                <a:cs typeface="Aharoni" panose="02010803020104030203" pitchFamily="2" charset="-79"/>
              </a:rPr>
              <a:t>Topluluğu'nda kullanımına izin verilen katkı maddelerine "</a:t>
            </a:r>
            <a:r>
              <a:rPr lang="tr-TR" sz="1400" dirty="0" err="1">
                <a:cs typeface="Aharoni" panose="02010803020104030203" pitchFamily="2" charset="-79"/>
              </a:rPr>
              <a:t>European</a:t>
            </a:r>
            <a:r>
              <a:rPr lang="tr-TR" sz="1400" dirty="0">
                <a:cs typeface="Aharoni" panose="02010803020104030203" pitchFamily="2" charset="-79"/>
              </a:rPr>
              <a:t>" kelimesinin baş harfi olan E kodu verilmiştir. E621:MSG, E102:Tartrazin gibi. </a:t>
            </a:r>
            <a:endParaRPr lang="tr-TR" sz="1400" dirty="0" smtClean="0">
              <a:cs typeface="Aharoni" panose="02010803020104030203" pitchFamily="2" charset="-79"/>
            </a:endParaRPr>
          </a:p>
          <a:p>
            <a:pPr marL="285750" indent="-285750" algn="ctr">
              <a:buFont typeface="Wingdings" panose="05000000000000000000" pitchFamily="2" charset="2"/>
              <a:buChar char="q"/>
            </a:pPr>
            <a:r>
              <a:rPr lang="tr-TR" sz="1400" dirty="0" smtClean="0">
                <a:cs typeface="Aharoni" panose="02010803020104030203" pitchFamily="2" charset="-79"/>
              </a:rPr>
              <a:t>Aroma </a:t>
            </a:r>
            <a:r>
              <a:rPr lang="tr-TR" sz="1400" dirty="0">
                <a:cs typeface="Aharoni" panose="02010803020104030203" pitchFamily="2" charset="-79"/>
              </a:rPr>
              <a:t>maddelerine E kodu ve numara verilmemiştir. Çünkü bu grup çok geniştir. Yaklaşık olarak 340 gıda katkı maddesi varken, aroma maddelerinin sayısı 1700 civarındadır. Türk Gıda Kodeksi Yönetmeliğinde çeşitli amaçlarla kullanılan 300 civarında katkı maddesi yer almaktadır. </a:t>
            </a:r>
            <a:endParaRPr lang="tr-TR" sz="1400" dirty="0" smtClean="0">
              <a:cs typeface="Aharoni" panose="02010803020104030203" pitchFamily="2" charset="-79"/>
            </a:endParaRPr>
          </a:p>
          <a:p>
            <a:pPr marL="285750" indent="-285750" algn="ctr">
              <a:buFont typeface="Wingdings" panose="05000000000000000000" pitchFamily="2" charset="2"/>
              <a:buChar char="q"/>
            </a:pPr>
            <a:r>
              <a:rPr lang="tr-TR" sz="1400" dirty="0" smtClean="0">
                <a:cs typeface="Aharoni" panose="02010803020104030203" pitchFamily="2" charset="-79"/>
              </a:rPr>
              <a:t>Türk </a:t>
            </a:r>
            <a:r>
              <a:rPr lang="tr-TR" sz="1400" dirty="0">
                <a:cs typeface="Aharoni" panose="02010803020104030203" pitchFamily="2" charset="-79"/>
              </a:rPr>
              <a:t>Gıda Kodeksi Yönetmeliğinde, besin etiketinde içindekiler kısmında besine katılmış olan katkı maddesinin fonksiyonu ile birlikte adı veya E kodunun yazılması zorunludur</a:t>
            </a:r>
            <a:r>
              <a:rPr lang="tr-TR" sz="1400" dirty="0"/>
              <a:t>.</a:t>
            </a:r>
          </a:p>
        </p:txBody>
      </p:sp>
      <p:pic>
        <p:nvPicPr>
          <p:cNvPr id="4" name="İçerik Yer Tutucusu 3"/>
          <p:cNvPicPr>
            <a:picLocks noGrp="1" noChangeAspect="1"/>
          </p:cNvPicPr>
          <p:nvPr>
            <p:ph type="pic" idx="1"/>
          </p:nvPr>
        </p:nvPicPr>
        <p:blipFill>
          <a:blip r:embed="rId2">
            <a:extLst>
              <a:ext uri="{28A0092B-C50C-407E-A947-70E740481C1C}">
                <a14:useLocalDpi xmlns:a14="http://schemas.microsoft.com/office/drawing/2010/main" val="0"/>
              </a:ext>
            </a:extLst>
          </a:blip>
          <a:srcRect l="10788" r="10788"/>
          <a:stretch>
            <a:fillRect/>
          </a:stretch>
        </p:blipFill>
        <p:spPr>
          <a:xfrm rot="420000">
            <a:off x="4329733" y="1247453"/>
            <a:ext cx="4617720" cy="39319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25108000"/>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pPr algn="ctr"/>
            <a:r>
              <a:rPr lang="tr-TR" dirty="0" smtClean="0"/>
              <a:t>Tanımı </a:t>
            </a:r>
            <a:endParaRPr lang="tr-TR" dirty="0"/>
          </a:p>
        </p:txBody>
      </p:sp>
      <p:sp>
        <p:nvSpPr>
          <p:cNvPr id="6" name="İçerik Yer Tutucusu 5"/>
          <p:cNvSpPr>
            <a:spLocks noGrp="1"/>
          </p:cNvSpPr>
          <p:nvPr>
            <p:ph idx="1"/>
          </p:nvPr>
        </p:nvSpPr>
        <p:spPr>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p>
            <a:pPr algn="ctr">
              <a:buFont typeface="Wingdings" panose="05000000000000000000" pitchFamily="2" charset="2"/>
              <a:buChar char="q"/>
            </a:pPr>
            <a:r>
              <a:rPr lang="tr-TR" sz="1700" dirty="0" smtClean="0">
                <a:latin typeface="Arial Black" panose="020B0A04020102020204" pitchFamily="34" charset="0"/>
              </a:rPr>
              <a:t>Türk Gıda Kodeksi Yönetmeliği’ne göre gıda katkı maddesi;</a:t>
            </a:r>
          </a:p>
          <a:p>
            <a:pPr marL="0" indent="0" algn="just">
              <a:lnSpc>
                <a:spcPct val="200000"/>
              </a:lnSpc>
              <a:buNone/>
            </a:pPr>
            <a:r>
              <a:rPr lang="tr-TR" sz="1700" dirty="0" smtClean="0">
                <a:latin typeface="Britannic Bold" panose="020B0903060703020204" pitchFamily="34" charset="0"/>
              </a:rPr>
              <a:t>‘</a:t>
            </a:r>
            <a:r>
              <a:rPr lang="tr-TR" sz="1700" dirty="0" smtClean="0"/>
              <a:t>’Tek başına gıda olarak tüketilmeyen veya gıda ham veya yardımcı maddesi olarak kullanılmayan, </a:t>
            </a:r>
          </a:p>
          <a:p>
            <a:pPr marL="0" indent="0" algn="just">
              <a:lnSpc>
                <a:spcPct val="200000"/>
              </a:lnSpc>
              <a:buNone/>
            </a:pPr>
            <a:r>
              <a:rPr lang="tr-TR" sz="1700" dirty="0"/>
              <a:t>T</a:t>
            </a:r>
            <a:r>
              <a:rPr lang="tr-TR" sz="1700" dirty="0" smtClean="0"/>
              <a:t>ek başına besleyici değeri olan veya olmayan,</a:t>
            </a:r>
          </a:p>
          <a:p>
            <a:pPr marL="0" indent="0" algn="just">
              <a:lnSpc>
                <a:spcPct val="200000"/>
              </a:lnSpc>
              <a:buNone/>
            </a:pPr>
            <a:r>
              <a:rPr lang="tr-TR" sz="1700" dirty="0" smtClean="0"/>
              <a:t>Seçilen teknoloji gereği kullanılan işlem veya imalat sırasında kalıntı veya türevleri </a:t>
            </a:r>
            <a:r>
              <a:rPr lang="tr-TR" sz="1700" dirty="0" err="1" smtClean="0"/>
              <a:t>mamül</a:t>
            </a:r>
            <a:r>
              <a:rPr lang="tr-TR" sz="1700" dirty="0" smtClean="0"/>
              <a:t> maddede bulunabilen,</a:t>
            </a:r>
          </a:p>
          <a:p>
            <a:pPr marL="0" indent="0" algn="just">
              <a:lnSpc>
                <a:spcPct val="200000"/>
              </a:lnSpc>
              <a:buNone/>
            </a:pPr>
            <a:r>
              <a:rPr lang="tr-TR" sz="1700" dirty="0" smtClean="0"/>
              <a:t>Gıdanın üretilmesi, tasnifi, işlenmesi, hazırlanması, ambalajlanması, taşınması ve depolanması sırasında gıda maddesinin tat, koku, görünüş, yapı ve diğer niteliklerini korumak, düzeltmek veya istenmeyen değişikliklere engel olmak ve düzeltmek amacıyla kullanılmasına izin verilen maddeler’’</a:t>
            </a:r>
          </a:p>
          <a:p>
            <a:pPr marL="0" indent="0" algn="ctr">
              <a:buNone/>
            </a:pPr>
            <a:endParaRPr lang="tr-TR" sz="1700" dirty="0" smtClean="0">
              <a:latin typeface="Arial Black" panose="020B0A04020102020204" pitchFamily="34" charset="0"/>
            </a:endParaRPr>
          </a:p>
          <a:p>
            <a:pPr marL="0" indent="0" algn="ctr">
              <a:buNone/>
            </a:pPr>
            <a:r>
              <a:rPr lang="tr-TR" sz="1700" dirty="0" smtClean="0">
                <a:latin typeface="Arial Black" panose="020B0A04020102020204" pitchFamily="34" charset="0"/>
              </a:rPr>
              <a:t>olarak tanımlanmaktadır.</a:t>
            </a:r>
          </a:p>
          <a:p>
            <a:endParaRPr lang="tr-TR" dirty="0"/>
          </a:p>
        </p:txBody>
      </p:sp>
    </p:spTree>
    <p:extLst>
      <p:ext uri="{BB962C8B-B14F-4D97-AF65-F5344CB8AC3E}">
        <p14:creationId xmlns:p14="http://schemas.microsoft.com/office/powerpoint/2010/main" val="2877082659"/>
      </p:ext>
    </p:extLst>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609600" y="116633"/>
            <a:ext cx="7274768" cy="720079"/>
          </a:xfrm>
        </p:spPr>
        <p:txBody>
          <a:bodyPr/>
          <a:lstStyle/>
          <a:p>
            <a:r>
              <a:rPr lang="tr-TR" dirty="0" smtClean="0"/>
              <a:t>Gıda katkı maddelerinin kullanım amaçları şunlardır; </a:t>
            </a:r>
            <a:endParaRPr lang="tr-TR" dirty="0"/>
          </a:p>
        </p:txBody>
      </p:sp>
      <p:sp>
        <p:nvSpPr>
          <p:cNvPr id="6" name="Metin Yer Tutucusu 5"/>
          <p:cNvSpPr>
            <a:spLocks noGrp="1"/>
          </p:cNvSpPr>
          <p:nvPr>
            <p:ph type="body" sz="half" idx="2"/>
          </p:nvPr>
        </p:nvSpPr>
        <p:spPr>
          <a:xfrm>
            <a:off x="609600" y="1196752"/>
            <a:ext cx="2209800" cy="4824536"/>
          </a:xfrm>
        </p:spPr>
        <p:txBody>
          <a:bodyPr/>
          <a:lstStyle/>
          <a:p>
            <a:pPr marL="285750" indent="-285750" algn="ctr">
              <a:buFont typeface="Wingdings" panose="05000000000000000000" pitchFamily="2" charset="2"/>
              <a:buChar char="q"/>
            </a:pPr>
            <a:r>
              <a:rPr lang="tr-TR" sz="1600" dirty="0" smtClean="0"/>
              <a:t>Gıdaların raf ömrünün uzatılması ve kayıpların azaltılması</a:t>
            </a:r>
          </a:p>
          <a:p>
            <a:pPr marL="285750" indent="-285750" algn="ctr">
              <a:buFont typeface="Wingdings" panose="05000000000000000000" pitchFamily="2" charset="2"/>
              <a:buChar char="q"/>
            </a:pPr>
            <a:r>
              <a:rPr lang="tr-TR" sz="1600" dirty="0" smtClean="0"/>
              <a:t>Gıdaların duyusal özelliklerinin düzeltilmesi ve geliştirilmesi</a:t>
            </a:r>
          </a:p>
          <a:p>
            <a:pPr marL="285750" indent="-285750" algn="ctr">
              <a:buFont typeface="Wingdings" panose="05000000000000000000" pitchFamily="2" charset="2"/>
              <a:buChar char="q"/>
            </a:pPr>
            <a:r>
              <a:rPr lang="tr-TR" sz="1600" dirty="0" smtClean="0"/>
              <a:t>Gıda kalite karakteristiklerinin korunması ve muhafaza edilmesi</a:t>
            </a:r>
          </a:p>
          <a:p>
            <a:pPr marL="285750" indent="-285750" algn="ctr">
              <a:buFont typeface="Wingdings" panose="05000000000000000000" pitchFamily="2" charset="2"/>
              <a:buChar char="q"/>
            </a:pPr>
            <a:r>
              <a:rPr lang="tr-TR" sz="1600" dirty="0" smtClean="0"/>
              <a:t>Gıdaların hazırlanmasında yardımcı olması</a:t>
            </a:r>
          </a:p>
          <a:p>
            <a:pPr marL="285750" indent="-285750" algn="ctr">
              <a:buFont typeface="Wingdings" panose="05000000000000000000" pitchFamily="2" charset="2"/>
              <a:buChar char="q"/>
            </a:pPr>
            <a:r>
              <a:rPr lang="tr-TR" sz="1600" dirty="0" smtClean="0"/>
              <a:t>Besleyici değerin korunması</a:t>
            </a:r>
          </a:p>
          <a:p>
            <a:pPr marL="285750" indent="-285750">
              <a:buFont typeface="Arial" charset="0"/>
              <a:buChar char="•"/>
            </a:pPr>
            <a:endParaRPr lang="tr-TR" dirty="0" smtClean="0"/>
          </a:p>
          <a:p>
            <a:endParaRPr lang="tr-TR" dirty="0"/>
          </a:p>
          <a:p>
            <a:endParaRPr lang="tr-TR" dirty="0"/>
          </a:p>
        </p:txBody>
      </p:sp>
      <p:pic>
        <p:nvPicPr>
          <p:cNvPr id="12" name="Resim Yer Tutucusu 11"/>
          <p:cNvPicPr>
            <a:picLocks noGrp="1" noChangeAspect="1"/>
          </p:cNvPicPr>
          <p:nvPr>
            <p:ph type="pic" idx="1"/>
          </p:nvPr>
        </p:nvPicPr>
        <p:blipFill>
          <a:blip r:embed="rId2">
            <a:extLst>
              <a:ext uri="{28A0092B-C50C-407E-A947-70E740481C1C}">
                <a14:useLocalDpi xmlns:a14="http://schemas.microsoft.com/office/drawing/2010/main" val="0"/>
              </a:ext>
            </a:extLst>
          </a:blip>
          <a:srcRect l="4979" r="4979"/>
          <a:stretch>
            <a:fillRect/>
          </a:stretch>
        </p:blipFill>
        <p:spPr/>
      </p:pic>
    </p:spTree>
    <p:extLst>
      <p:ext uri="{BB962C8B-B14F-4D97-AF65-F5344CB8AC3E}">
        <p14:creationId xmlns:p14="http://schemas.microsoft.com/office/powerpoint/2010/main" val="406731383"/>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normAutofit fontScale="90000"/>
          </a:bodyPr>
          <a:lstStyle/>
          <a:p>
            <a:r>
              <a:rPr lang="tr-TR" dirty="0" smtClean="0"/>
              <a:t/>
            </a:r>
            <a:br>
              <a:rPr lang="tr-TR" dirty="0" smtClean="0"/>
            </a:br>
            <a:r>
              <a:rPr lang="tr-TR" dirty="0"/>
              <a:t/>
            </a:r>
            <a:br>
              <a:rPr lang="tr-TR" dirty="0"/>
            </a:br>
            <a:r>
              <a:rPr lang="tr-TR" dirty="0" smtClean="0"/>
              <a:t/>
            </a:r>
            <a:br>
              <a:rPr lang="tr-TR" dirty="0" smtClean="0"/>
            </a:br>
            <a:r>
              <a:rPr lang="tr-TR" sz="2200" dirty="0" smtClean="0"/>
              <a:t>Sınıflandırılması </a:t>
            </a:r>
            <a:br>
              <a:rPr lang="tr-TR" sz="2200" dirty="0" smtClean="0"/>
            </a:br>
            <a:r>
              <a:rPr lang="tr-TR" sz="2200" dirty="0" smtClean="0"/>
              <a:t>Uluslar arası Gıda Kodeks Komisyonu (</a:t>
            </a:r>
            <a:r>
              <a:rPr lang="tr-TR" sz="2200" dirty="0" err="1" smtClean="0"/>
              <a:t>Codex</a:t>
            </a:r>
            <a:r>
              <a:rPr lang="tr-TR" sz="2200" dirty="0" smtClean="0"/>
              <a:t> </a:t>
            </a:r>
            <a:r>
              <a:rPr lang="tr-TR" sz="2200" dirty="0" err="1" smtClean="0"/>
              <a:t>Alimentarius</a:t>
            </a:r>
            <a:r>
              <a:rPr lang="tr-TR" sz="2200" dirty="0" smtClean="0"/>
              <a:t> </a:t>
            </a:r>
            <a:r>
              <a:rPr lang="tr-TR" sz="2200" dirty="0" err="1" smtClean="0"/>
              <a:t>Commission</a:t>
            </a:r>
            <a:r>
              <a:rPr lang="tr-TR" sz="2200" dirty="0" smtClean="0"/>
              <a:t>-CAC)’</a:t>
            </a:r>
            <a:r>
              <a:rPr lang="tr-TR" sz="2200" dirty="0" err="1" smtClean="0"/>
              <a:t>na</a:t>
            </a:r>
            <a:r>
              <a:rPr lang="tr-TR" sz="2200" dirty="0" smtClean="0"/>
              <a:t> göre;</a:t>
            </a:r>
            <a:endParaRPr lang="tr-TR" sz="2200" dirty="0"/>
          </a:p>
        </p:txBody>
      </p:sp>
      <p:sp>
        <p:nvSpPr>
          <p:cNvPr id="6" name="İçerik Yer Tutucusu 5"/>
          <p:cNvSpPr>
            <a:spLocks noGrp="1"/>
          </p:cNvSpPr>
          <p:nvPr>
            <p:ph sz="half" idx="1"/>
          </p:nvPr>
        </p:nvSpPr>
        <p:spPr>
          <a:xfrm>
            <a:off x="457200" y="1920084"/>
            <a:ext cx="4038600" cy="4937915"/>
          </a:xfrm>
        </p:spPr>
        <p:txBody>
          <a:bodyPr>
            <a:normAutofit fontScale="92500" lnSpcReduction="20000"/>
          </a:bodyPr>
          <a:lstStyle/>
          <a:p>
            <a:pPr>
              <a:buFont typeface="Wingdings" panose="05000000000000000000" pitchFamily="2" charset="2"/>
              <a:buChar char="q"/>
            </a:pPr>
            <a:r>
              <a:rPr lang="tr-TR" dirty="0" smtClean="0">
                <a:latin typeface="Arial Black" pitchFamily="34" charset="0"/>
              </a:rPr>
              <a:t>Antioksidanlar</a:t>
            </a:r>
          </a:p>
          <a:p>
            <a:pPr>
              <a:buFont typeface="Wingdings" panose="05000000000000000000" pitchFamily="2" charset="2"/>
              <a:buChar char="q"/>
            </a:pPr>
            <a:r>
              <a:rPr lang="tr-TR" dirty="0" smtClean="0"/>
              <a:t>Asitler</a:t>
            </a:r>
          </a:p>
          <a:p>
            <a:pPr>
              <a:buFont typeface="Wingdings" panose="05000000000000000000" pitchFamily="2" charset="2"/>
              <a:buChar char="q"/>
            </a:pPr>
            <a:r>
              <a:rPr lang="tr-TR" dirty="0" smtClean="0">
                <a:latin typeface="Arial Black" pitchFamily="34" charset="0"/>
              </a:rPr>
              <a:t>Asitliği düzenleyiciler</a:t>
            </a:r>
          </a:p>
          <a:p>
            <a:pPr>
              <a:buFont typeface="Wingdings" panose="05000000000000000000" pitchFamily="2" charset="2"/>
              <a:buChar char="q"/>
            </a:pPr>
            <a:r>
              <a:rPr lang="tr-TR" dirty="0" err="1" smtClean="0">
                <a:latin typeface="Arial Black" pitchFamily="34" charset="0"/>
              </a:rPr>
              <a:t>Emülgatörler</a:t>
            </a:r>
            <a:endParaRPr lang="tr-TR" dirty="0" smtClean="0">
              <a:latin typeface="Arial Black" pitchFamily="34" charset="0"/>
            </a:endParaRPr>
          </a:p>
          <a:p>
            <a:pPr>
              <a:buFont typeface="Wingdings" panose="05000000000000000000" pitchFamily="2" charset="2"/>
              <a:buChar char="q"/>
            </a:pPr>
            <a:r>
              <a:rPr lang="tr-TR" dirty="0" err="1" smtClean="0"/>
              <a:t>Emülsifiye</a:t>
            </a:r>
            <a:r>
              <a:rPr lang="tr-TR" dirty="0" smtClean="0"/>
              <a:t> edici tuzlar</a:t>
            </a:r>
          </a:p>
          <a:p>
            <a:pPr>
              <a:buFont typeface="Wingdings" panose="05000000000000000000" pitchFamily="2" charset="2"/>
              <a:buChar char="q"/>
            </a:pPr>
            <a:r>
              <a:rPr lang="tr-TR" dirty="0" smtClean="0"/>
              <a:t>Jelleştirme ajanları</a:t>
            </a:r>
          </a:p>
          <a:p>
            <a:pPr>
              <a:buFont typeface="Wingdings" panose="05000000000000000000" pitchFamily="2" charset="2"/>
              <a:buChar char="q"/>
            </a:pPr>
            <a:r>
              <a:rPr lang="tr-TR" dirty="0" smtClean="0"/>
              <a:t>Kabartma ajanları</a:t>
            </a:r>
          </a:p>
          <a:p>
            <a:pPr>
              <a:buFont typeface="Wingdings" panose="05000000000000000000" pitchFamily="2" charset="2"/>
              <a:buChar char="q"/>
            </a:pPr>
            <a:r>
              <a:rPr lang="tr-TR" dirty="0" smtClean="0"/>
              <a:t>İtici gazlar</a:t>
            </a:r>
          </a:p>
          <a:p>
            <a:pPr>
              <a:buFont typeface="Wingdings" panose="05000000000000000000" pitchFamily="2" charset="2"/>
              <a:buChar char="q"/>
            </a:pPr>
            <a:r>
              <a:rPr lang="tr-TR" dirty="0" smtClean="0">
                <a:latin typeface="Arial Black" pitchFamily="34" charset="0"/>
              </a:rPr>
              <a:t>Hacim arttırıcılar</a:t>
            </a:r>
          </a:p>
          <a:p>
            <a:pPr>
              <a:buFont typeface="Wingdings" panose="05000000000000000000" pitchFamily="2" charset="2"/>
              <a:buChar char="q"/>
            </a:pPr>
            <a:r>
              <a:rPr lang="tr-TR" dirty="0" smtClean="0">
                <a:latin typeface="Arial Black" pitchFamily="34" charset="0"/>
              </a:rPr>
              <a:t>Koruyucular</a:t>
            </a:r>
          </a:p>
          <a:p>
            <a:pPr>
              <a:buFont typeface="Wingdings" panose="05000000000000000000" pitchFamily="2" charset="2"/>
              <a:buChar char="q"/>
            </a:pPr>
            <a:r>
              <a:rPr lang="tr-TR" dirty="0" smtClean="0"/>
              <a:t>Kalınlaştırıcılar</a:t>
            </a:r>
          </a:p>
          <a:p>
            <a:endParaRPr lang="tr-TR" dirty="0" smtClean="0"/>
          </a:p>
          <a:p>
            <a:endParaRPr lang="tr-TR" dirty="0"/>
          </a:p>
        </p:txBody>
      </p:sp>
      <p:sp>
        <p:nvSpPr>
          <p:cNvPr id="7" name="İçerik Yer Tutucusu 6"/>
          <p:cNvSpPr>
            <a:spLocks noGrp="1"/>
          </p:cNvSpPr>
          <p:nvPr>
            <p:ph sz="half" idx="2"/>
          </p:nvPr>
        </p:nvSpPr>
        <p:spPr/>
        <p:txBody>
          <a:bodyPr>
            <a:normAutofit fontScale="92500" lnSpcReduction="20000"/>
          </a:bodyPr>
          <a:lstStyle/>
          <a:p>
            <a:pPr>
              <a:buFont typeface="Wingdings" panose="05000000000000000000" pitchFamily="2" charset="2"/>
              <a:buChar char="q"/>
            </a:pPr>
            <a:r>
              <a:rPr lang="tr-TR" dirty="0" smtClean="0"/>
              <a:t>Köpürtme ajanları</a:t>
            </a:r>
          </a:p>
          <a:p>
            <a:pPr>
              <a:buFont typeface="Wingdings" panose="05000000000000000000" pitchFamily="2" charset="2"/>
              <a:buChar char="q"/>
            </a:pPr>
            <a:r>
              <a:rPr lang="tr-TR" dirty="0" smtClean="0"/>
              <a:t>Köpürmeyi önleyici ajanlar</a:t>
            </a:r>
          </a:p>
          <a:p>
            <a:pPr>
              <a:buFont typeface="Wingdings" panose="05000000000000000000" pitchFamily="2" charset="2"/>
              <a:buChar char="q"/>
            </a:pPr>
            <a:r>
              <a:rPr lang="tr-TR" dirty="0" smtClean="0"/>
              <a:t>Nem vericiler</a:t>
            </a:r>
          </a:p>
          <a:p>
            <a:pPr>
              <a:buFont typeface="Wingdings" panose="05000000000000000000" pitchFamily="2" charset="2"/>
              <a:buChar char="q"/>
            </a:pPr>
            <a:r>
              <a:rPr lang="tr-TR" dirty="0" smtClean="0">
                <a:latin typeface="Arial Black" pitchFamily="34" charset="0"/>
              </a:rPr>
              <a:t>Lezzet arttırıcılar</a:t>
            </a:r>
          </a:p>
          <a:p>
            <a:pPr>
              <a:buFont typeface="Wingdings" panose="05000000000000000000" pitchFamily="2" charset="2"/>
              <a:buChar char="q"/>
            </a:pPr>
            <a:r>
              <a:rPr lang="tr-TR" dirty="0" smtClean="0">
                <a:latin typeface="Arial Black" pitchFamily="34" charset="0"/>
              </a:rPr>
              <a:t>Renklendiriciler</a:t>
            </a:r>
          </a:p>
          <a:p>
            <a:pPr>
              <a:buFont typeface="Wingdings" panose="05000000000000000000" pitchFamily="2" charset="2"/>
              <a:buChar char="q"/>
            </a:pPr>
            <a:r>
              <a:rPr lang="tr-TR" dirty="0" smtClean="0"/>
              <a:t>Parlatma ajanları</a:t>
            </a:r>
          </a:p>
          <a:p>
            <a:pPr>
              <a:buFont typeface="Wingdings" panose="05000000000000000000" pitchFamily="2" charset="2"/>
              <a:buChar char="q"/>
            </a:pPr>
            <a:r>
              <a:rPr lang="tr-TR" dirty="0" smtClean="0"/>
              <a:t>Renk stabilize edici ajanlar</a:t>
            </a:r>
          </a:p>
          <a:p>
            <a:pPr>
              <a:buFont typeface="Wingdings" panose="05000000000000000000" pitchFamily="2" charset="2"/>
              <a:buChar char="q"/>
            </a:pPr>
            <a:r>
              <a:rPr lang="tr-TR" dirty="0" smtClean="0"/>
              <a:t>Stabilizatörler</a:t>
            </a:r>
          </a:p>
          <a:p>
            <a:pPr>
              <a:buFont typeface="Wingdings" panose="05000000000000000000" pitchFamily="2" charset="2"/>
              <a:buChar char="q"/>
            </a:pPr>
            <a:r>
              <a:rPr lang="tr-TR" dirty="0" smtClean="0"/>
              <a:t>Sıkıştırıcı ajanlar</a:t>
            </a:r>
          </a:p>
          <a:p>
            <a:pPr>
              <a:buFont typeface="Wingdings" panose="05000000000000000000" pitchFamily="2" charset="2"/>
              <a:buChar char="q"/>
            </a:pPr>
            <a:r>
              <a:rPr lang="tr-TR" dirty="0" smtClean="0"/>
              <a:t>Topaklanmayı önleyiciler</a:t>
            </a:r>
          </a:p>
          <a:p>
            <a:pPr>
              <a:buFont typeface="Wingdings" panose="05000000000000000000" pitchFamily="2" charset="2"/>
              <a:buChar char="q"/>
            </a:pPr>
            <a:r>
              <a:rPr lang="tr-TR" dirty="0" smtClean="0"/>
              <a:t>Tatlandırıcılar</a:t>
            </a:r>
          </a:p>
          <a:p>
            <a:pPr>
              <a:buFont typeface="Wingdings" panose="05000000000000000000" pitchFamily="2" charset="2"/>
              <a:buChar char="q"/>
            </a:pPr>
            <a:r>
              <a:rPr lang="tr-TR" dirty="0" smtClean="0"/>
              <a:t>Un işleme ajanları</a:t>
            </a:r>
            <a:endParaRPr lang="tr-TR" dirty="0"/>
          </a:p>
        </p:txBody>
      </p:sp>
    </p:spTree>
    <p:extLst>
      <p:ext uri="{BB962C8B-B14F-4D97-AF65-F5344CB8AC3E}">
        <p14:creationId xmlns:p14="http://schemas.microsoft.com/office/powerpoint/2010/main" val="2438448851"/>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09600" y="0"/>
            <a:ext cx="7130752" cy="764704"/>
          </a:xfrm>
        </p:spPr>
        <p:txBody>
          <a:bodyPr>
            <a:normAutofit fontScale="90000"/>
          </a:bodyPr>
          <a:lstStyle/>
          <a:p>
            <a:pPr algn="ctr"/>
            <a:r>
              <a:rPr lang="tr-TR" sz="2400" dirty="0" smtClean="0">
                <a:latin typeface="Cooper Black" panose="0208090404030B020404" pitchFamily="18" charset="0"/>
              </a:rPr>
              <a:t/>
            </a:r>
            <a:br>
              <a:rPr lang="tr-TR" sz="2400" dirty="0" smtClean="0">
                <a:latin typeface="Cooper Black" panose="0208090404030B020404" pitchFamily="18" charset="0"/>
              </a:rPr>
            </a:br>
            <a:r>
              <a:rPr lang="tr-TR" sz="2400" dirty="0">
                <a:latin typeface="Cooper Black" panose="0208090404030B020404" pitchFamily="18" charset="0"/>
              </a:rPr>
              <a:t/>
            </a:r>
            <a:br>
              <a:rPr lang="tr-TR" sz="2400" dirty="0">
                <a:latin typeface="Cooper Black" panose="0208090404030B020404" pitchFamily="18" charset="0"/>
              </a:rPr>
            </a:br>
            <a:r>
              <a:rPr lang="tr-TR" sz="2400" dirty="0" smtClean="0">
                <a:latin typeface="Cooper Black" panose="0208090404030B020404" pitchFamily="18" charset="0"/>
              </a:rPr>
              <a:t/>
            </a:r>
            <a:br>
              <a:rPr lang="tr-TR" sz="2400" dirty="0" smtClean="0">
                <a:latin typeface="Cooper Black" panose="0208090404030B020404" pitchFamily="18" charset="0"/>
              </a:rPr>
            </a:br>
            <a:r>
              <a:rPr lang="tr-TR" sz="2400" dirty="0" smtClean="0">
                <a:latin typeface="Cooper Black" panose="0208090404030B020404" pitchFamily="18" charset="0"/>
              </a:rPr>
              <a:t>TUZ</a:t>
            </a:r>
            <a:r>
              <a:rPr lang="tr-TR" sz="2400" dirty="0">
                <a:latin typeface="Cooper Black" panose="0208090404030B020404" pitchFamily="18" charset="0"/>
              </a:rPr>
              <a:t/>
            </a:r>
            <a:br>
              <a:rPr lang="tr-TR" sz="2400" dirty="0">
                <a:latin typeface="Cooper Black" panose="0208090404030B020404" pitchFamily="18" charset="0"/>
              </a:rPr>
            </a:br>
            <a:endParaRPr lang="tr-TR" dirty="0"/>
          </a:p>
        </p:txBody>
      </p:sp>
      <p:sp>
        <p:nvSpPr>
          <p:cNvPr id="3" name="Metin Yer Tutucusu 2"/>
          <p:cNvSpPr>
            <a:spLocks noGrp="1"/>
          </p:cNvSpPr>
          <p:nvPr>
            <p:ph type="body" sz="half" idx="2"/>
          </p:nvPr>
        </p:nvSpPr>
        <p:spPr>
          <a:xfrm>
            <a:off x="323528" y="620688"/>
            <a:ext cx="3600400" cy="5832648"/>
          </a:xfrm>
        </p:spPr>
        <p:txBody>
          <a:bodyPr>
            <a:noAutofit/>
          </a:bodyPr>
          <a:lstStyle/>
          <a:p>
            <a:pPr algn="ctr">
              <a:lnSpc>
                <a:spcPct val="220000"/>
              </a:lnSpc>
            </a:pPr>
            <a:r>
              <a:rPr lang="tr-TR" sz="1600" dirty="0">
                <a:cs typeface="Arial" panose="020B0604020202020204" pitchFamily="34" charset="0"/>
              </a:rPr>
              <a:t>Et ürünlerinde </a:t>
            </a:r>
            <a:r>
              <a:rPr lang="tr-TR" sz="1600" dirty="0" err="1">
                <a:cs typeface="Arial" panose="020B0604020202020204" pitchFamily="34" charset="0"/>
              </a:rPr>
              <a:t>kürleme</a:t>
            </a:r>
            <a:r>
              <a:rPr lang="tr-TR" sz="1600" dirty="0">
                <a:cs typeface="Arial" panose="020B0604020202020204" pitchFamily="34" charset="0"/>
              </a:rPr>
              <a:t> amacı ile kullanılan maddelerin en önemlilerinden bir tanesi, hatta temel maddesi tuzdur</a:t>
            </a:r>
            <a:r>
              <a:rPr lang="tr-TR" sz="1600" dirty="0" smtClean="0">
                <a:cs typeface="Arial" panose="020B0604020202020204" pitchFamily="34" charset="0"/>
              </a:rPr>
              <a:t>.</a:t>
            </a:r>
          </a:p>
          <a:p>
            <a:pPr algn="ctr">
              <a:lnSpc>
                <a:spcPct val="220000"/>
              </a:lnSpc>
            </a:pPr>
            <a:r>
              <a:rPr lang="tr-TR" sz="1600" dirty="0" smtClean="0">
                <a:cs typeface="Arial" panose="020B0604020202020204" pitchFamily="34" charset="0"/>
              </a:rPr>
              <a:t>Tuz, et ürünlerinde hoşa giden lezzeti oluşturmasının yanı sıra et ve et ürünlerinde bozulmalara neden olan ve tuza karşı toleransları düşük olan bakteri, küf ve mayaların gelişip çoğalmalarını </a:t>
            </a:r>
            <a:r>
              <a:rPr lang="tr-TR" sz="1600" dirty="0" err="1" smtClean="0">
                <a:cs typeface="Arial" panose="020B0604020202020204" pitchFamily="34" charset="0"/>
              </a:rPr>
              <a:t>inhibe</a:t>
            </a:r>
            <a:r>
              <a:rPr lang="tr-TR" sz="1600" dirty="0" smtClean="0">
                <a:cs typeface="Arial" panose="020B0604020202020204" pitchFamily="34" charset="0"/>
              </a:rPr>
              <a:t> edici etkiye de sahiptir. </a:t>
            </a:r>
            <a:r>
              <a:rPr lang="tr-TR" sz="1600" dirty="0">
                <a:cs typeface="Arial" panose="020B0604020202020204" pitchFamily="34" charset="0"/>
              </a:rPr>
              <a:t/>
            </a:r>
            <a:br>
              <a:rPr lang="tr-TR" sz="1600" dirty="0">
                <a:cs typeface="Arial" panose="020B0604020202020204" pitchFamily="34" charset="0"/>
              </a:rPr>
            </a:br>
            <a:endParaRPr lang="tr-TR" sz="1600" dirty="0"/>
          </a:p>
          <a:p>
            <a:pPr algn="ctr">
              <a:lnSpc>
                <a:spcPct val="220000"/>
              </a:lnSpc>
            </a:pPr>
            <a:endParaRPr lang="tr-TR" sz="1600" b="1" dirty="0">
              <a:latin typeface="Arial" panose="020B0604020202020204" pitchFamily="34" charset="0"/>
              <a:cs typeface="Arial" panose="020B0604020202020204" pitchFamily="34" charset="0"/>
            </a:endParaRPr>
          </a:p>
        </p:txBody>
      </p:sp>
      <p:pic>
        <p:nvPicPr>
          <p:cNvPr id="5" name="Resim Yer Tutucusu 4"/>
          <p:cNvPicPr>
            <a:picLocks noGrp="1" noChangeAspect="1"/>
          </p:cNvPicPr>
          <p:nvPr>
            <p:ph type="pic" idx="1"/>
          </p:nvPr>
        </p:nvPicPr>
        <p:blipFill>
          <a:blip r:embed="rId2">
            <a:extLst>
              <a:ext uri="{28A0092B-C50C-407E-A947-70E740481C1C}">
                <a14:useLocalDpi xmlns:a14="http://schemas.microsoft.com/office/drawing/2010/main" val="0"/>
              </a:ext>
            </a:extLst>
          </a:blip>
          <a:srcRect t="4484" b="4484"/>
          <a:stretch>
            <a:fillRect/>
          </a:stretch>
        </p:blipFill>
        <p:spPr>
          <a:xfrm rot="420000">
            <a:off x="4285754" y="1319463"/>
            <a:ext cx="4617720" cy="3931920"/>
          </a:xfrm>
        </p:spPr>
      </p:pic>
    </p:spTree>
    <p:extLst>
      <p:ext uri="{BB962C8B-B14F-4D97-AF65-F5344CB8AC3E}">
        <p14:creationId xmlns:p14="http://schemas.microsoft.com/office/powerpoint/2010/main" val="3486088548"/>
      </p:ext>
    </p:extLst>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23528" y="1859340"/>
            <a:ext cx="8424936" cy="4401205"/>
          </a:xfrm>
          <a:prstGeom prst="rect">
            <a:avLst/>
          </a:prstGeom>
        </p:spPr>
        <p:txBody>
          <a:bodyPr wrap="square">
            <a:spAutoFit/>
          </a:bodyPr>
          <a:lstStyle/>
          <a:p>
            <a:pPr algn="ctr">
              <a:lnSpc>
                <a:spcPct val="200000"/>
              </a:lnSpc>
            </a:pPr>
            <a:r>
              <a:rPr lang="tr-TR" sz="2000" b="1" dirty="0"/>
              <a:t>Et ürünlerindeki fonksiyonları şöyle özetlenebilir;</a:t>
            </a:r>
          </a:p>
          <a:p>
            <a:pPr marL="342900" indent="-342900" algn="ctr">
              <a:lnSpc>
                <a:spcPct val="200000"/>
              </a:lnSpc>
              <a:buFont typeface="Wingdings" pitchFamily="2" charset="2"/>
              <a:buChar char="q"/>
            </a:pPr>
            <a:r>
              <a:rPr lang="tr-TR" sz="2000" b="1" dirty="0" err="1"/>
              <a:t>Bakteriostatik</a:t>
            </a:r>
            <a:r>
              <a:rPr lang="tr-TR" sz="2000" b="1" dirty="0"/>
              <a:t> etkiye sahiptir, ayrıca su aktivite değerini düşürerek mikroorganizmaların gelişimini engeller</a:t>
            </a:r>
          </a:p>
          <a:p>
            <a:pPr marL="342900" indent="-342900" algn="ctr">
              <a:lnSpc>
                <a:spcPct val="200000"/>
              </a:lnSpc>
              <a:buFont typeface="Wingdings" pitchFamily="2" charset="2"/>
              <a:buChar char="q"/>
            </a:pPr>
            <a:r>
              <a:rPr lang="tr-TR" sz="2000" b="1" dirty="0"/>
              <a:t>Tuzda çözünür nitelikli et proteinlerini çözündürerek emülsiyon oluşumuna yardımcı olur</a:t>
            </a:r>
          </a:p>
          <a:p>
            <a:pPr marL="342900" indent="-342900" algn="ctr">
              <a:lnSpc>
                <a:spcPct val="200000"/>
              </a:lnSpc>
              <a:buFont typeface="Wingdings" pitchFamily="2" charset="2"/>
              <a:buChar char="q"/>
            </a:pPr>
            <a:r>
              <a:rPr lang="tr-TR" sz="2000" b="1" dirty="0"/>
              <a:t>Hamurun su tutma kapasitesini arttırır</a:t>
            </a:r>
          </a:p>
          <a:p>
            <a:pPr marL="342900" indent="-342900" algn="ctr">
              <a:lnSpc>
                <a:spcPct val="200000"/>
              </a:lnSpc>
              <a:buFont typeface="Wingdings" pitchFamily="2" charset="2"/>
              <a:buChar char="q"/>
            </a:pPr>
            <a:r>
              <a:rPr lang="tr-TR" sz="2000" b="1" dirty="0"/>
              <a:t>Ürüne özgü, karakteristik tadın ortaya çıkmasına yardımcı olur</a:t>
            </a:r>
          </a:p>
        </p:txBody>
      </p:sp>
    </p:spTree>
    <p:extLst>
      <p:ext uri="{BB962C8B-B14F-4D97-AF65-F5344CB8AC3E}">
        <p14:creationId xmlns:p14="http://schemas.microsoft.com/office/powerpoint/2010/main" val="2380722684"/>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a:xfrm>
            <a:off x="685800" y="188640"/>
            <a:ext cx="2743200" cy="936104"/>
          </a:xfrm>
        </p:spPr>
        <p:txBody>
          <a:bodyPr/>
          <a:lstStyle/>
          <a:p>
            <a:r>
              <a:rPr lang="tr-TR" dirty="0"/>
              <a:t>Nitrat ve </a:t>
            </a:r>
            <a:r>
              <a:rPr lang="tr-TR" dirty="0" err="1"/>
              <a:t>Nitrit</a:t>
            </a:r>
            <a:endParaRPr lang="tr-TR" dirty="0"/>
          </a:p>
        </p:txBody>
      </p:sp>
      <p:sp>
        <p:nvSpPr>
          <p:cNvPr id="9" name="Metin Yer Tutucusu 8"/>
          <p:cNvSpPr>
            <a:spLocks noGrp="1"/>
          </p:cNvSpPr>
          <p:nvPr>
            <p:ph type="body" idx="2"/>
          </p:nvPr>
        </p:nvSpPr>
        <p:spPr>
          <a:xfrm>
            <a:off x="251520" y="1676400"/>
            <a:ext cx="3177480" cy="4128864"/>
          </a:xfrm>
        </p:spPr>
        <p:txBody>
          <a:bodyPr>
            <a:normAutofit/>
          </a:bodyPr>
          <a:lstStyle/>
          <a:p>
            <a:pPr>
              <a:lnSpc>
                <a:spcPct val="200000"/>
              </a:lnSpc>
            </a:pPr>
            <a:r>
              <a:rPr lang="tr-TR" sz="1600" dirty="0"/>
              <a:t>Nitrat ve </a:t>
            </a:r>
            <a:r>
              <a:rPr lang="tr-TR" sz="1600" dirty="0" err="1"/>
              <a:t>nitritin</a:t>
            </a:r>
            <a:r>
              <a:rPr lang="tr-TR" sz="1600" dirty="0"/>
              <a:t> sodyum ve potasyum tuzları olan sodyum nitrat (</a:t>
            </a:r>
            <a:r>
              <a:rPr lang="tr-TR" sz="1600" dirty="0" smtClean="0"/>
              <a:t>NaNO3</a:t>
            </a:r>
            <a:r>
              <a:rPr lang="tr-TR" sz="1600" dirty="0"/>
              <a:t>) ile potasyum nitrat (</a:t>
            </a:r>
            <a:r>
              <a:rPr lang="tr-TR" sz="1600" dirty="0" smtClean="0"/>
              <a:t>KNO3), </a:t>
            </a:r>
            <a:r>
              <a:rPr lang="tr-TR" sz="1600" dirty="0"/>
              <a:t>sodyum </a:t>
            </a:r>
            <a:r>
              <a:rPr lang="tr-TR" sz="1600" dirty="0" err="1"/>
              <a:t>nitrit</a:t>
            </a:r>
            <a:r>
              <a:rPr lang="tr-TR" sz="1600" dirty="0"/>
              <a:t> (</a:t>
            </a:r>
            <a:r>
              <a:rPr lang="tr-TR" sz="1600" dirty="0" smtClean="0"/>
              <a:t>NaNO2</a:t>
            </a:r>
            <a:r>
              <a:rPr lang="tr-TR" sz="1600" dirty="0"/>
              <a:t>) ile potasyum </a:t>
            </a:r>
            <a:r>
              <a:rPr lang="tr-TR" sz="1600" dirty="0" err="1"/>
              <a:t>nitrit</a:t>
            </a:r>
            <a:r>
              <a:rPr lang="tr-TR" sz="1600" dirty="0"/>
              <a:t> (KNO2) et ürünlerinin </a:t>
            </a:r>
            <a:r>
              <a:rPr lang="tr-TR" sz="1600" dirty="0" err="1"/>
              <a:t>kürlenmesinde</a:t>
            </a:r>
            <a:r>
              <a:rPr lang="tr-TR" sz="1600" dirty="0"/>
              <a:t> kullanılan </a:t>
            </a:r>
            <a:r>
              <a:rPr lang="tr-TR" sz="1600" dirty="0" err="1"/>
              <a:t>antibakteriel</a:t>
            </a:r>
            <a:r>
              <a:rPr lang="tr-TR" sz="1600" dirty="0"/>
              <a:t> katkı maddelerinin başında gelmektedir</a:t>
            </a:r>
            <a:r>
              <a:rPr lang="tr-TR" dirty="0"/>
              <a:t>.</a:t>
            </a:r>
          </a:p>
        </p:txBody>
      </p:sp>
      <p:pic>
        <p:nvPicPr>
          <p:cNvPr id="11" name="İçerik Yer Tutucusu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75050" y="1268761"/>
            <a:ext cx="5111750" cy="1872207"/>
          </a:xfrm>
        </p:spPr>
      </p:pic>
      <p:sp>
        <p:nvSpPr>
          <p:cNvPr id="12" name="Metin kutusu 11"/>
          <p:cNvSpPr txBox="1"/>
          <p:nvPr/>
        </p:nvSpPr>
        <p:spPr>
          <a:xfrm>
            <a:off x="3635896" y="3861048"/>
            <a:ext cx="5112568" cy="2800767"/>
          </a:xfrm>
          <a:prstGeom prst="rect">
            <a:avLst/>
          </a:prstGeom>
          <a:noFill/>
        </p:spPr>
        <p:txBody>
          <a:bodyPr wrap="square" rtlCol="0">
            <a:spAutoFit/>
          </a:bodyPr>
          <a:lstStyle/>
          <a:p>
            <a:r>
              <a:rPr lang="tr-TR" sz="1600" dirty="0">
                <a:latin typeface="Arial Black" pitchFamily="34" charset="0"/>
              </a:rPr>
              <a:t>E</a:t>
            </a:r>
            <a:r>
              <a:rPr lang="tr-TR" sz="1600" dirty="0" smtClean="0">
                <a:latin typeface="Arial Black" pitchFamily="34" charset="0"/>
              </a:rPr>
              <a:t>t </a:t>
            </a:r>
            <a:r>
              <a:rPr lang="tr-TR" sz="1600" dirty="0">
                <a:latin typeface="Arial Black" pitchFamily="34" charset="0"/>
              </a:rPr>
              <a:t>ürünlerindeki </a:t>
            </a:r>
            <a:r>
              <a:rPr lang="tr-TR" sz="1600" dirty="0" smtClean="0">
                <a:latin typeface="Arial Black" pitchFamily="34" charset="0"/>
              </a:rPr>
              <a:t>fonksiyonları şunlardır;</a:t>
            </a:r>
            <a:endParaRPr lang="tr-TR" sz="1600" dirty="0">
              <a:latin typeface="Arial Black" pitchFamily="34" charset="0"/>
            </a:endParaRPr>
          </a:p>
          <a:p>
            <a:pPr marL="285750" indent="-285750" algn="ctr">
              <a:buFont typeface="Wingdings" panose="05000000000000000000" pitchFamily="2" charset="2"/>
              <a:buChar char="q"/>
            </a:pPr>
            <a:r>
              <a:rPr lang="tr-TR" sz="1600" dirty="0" smtClean="0"/>
              <a:t>*Et </a:t>
            </a:r>
            <a:r>
              <a:rPr lang="tr-TR" sz="1600" dirty="0"/>
              <a:t>ürünlerinde tüketici tarafından arzu edilen parlak kırmızı </a:t>
            </a:r>
          </a:p>
          <a:p>
            <a:pPr algn="ctr"/>
            <a:r>
              <a:rPr lang="tr-TR" sz="1600" dirty="0"/>
              <a:t>rengin oluşumunun sağlanması</a:t>
            </a:r>
          </a:p>
          <a:p>
            <a:pPr marL="285750" indent="-285750" algn="ctr">
              <a:buFont typeface="Wingdings" panose="05000000000000000000" pitchFamily="2" charset="2"/>
              <a:buChar char="q"/>
            </a:pPr>
            <a:r>
              <a:rPr lang="tr-TR" sz="1600" dirty="0"/>
              <a:t>*Et ürünlerine özgü aromanın oluşumuna katkıda bulunması</a:t>
            </a:r>
          </a:p>
          <a:p>
            <a:pPr marL="285750" indent="-285750" algn="ctr">
              <a:buFont typeface="Wingdings" panose="05000000000000000000" pitchFamily="2" charset="2"/>
              <a:buChar char="q"/>
            </a:pPr>
            <a:r>
              <a:rPr lang="tr-TR" sz="1600" dirty="0"/>
              <a:t>*Gıda zehirlenmesine neden olan </a:t>
            </a:r>
            <a:r>
              <a:rPr lang="tr-TR" sz="1600" dirty="0" err="1"/>
              <a:t>Clostridium</a:t>
            </a:r>
            <a:r>
              <a:rPr lang="tr-TR" sz="1600" dirty="0"/>
              <a:t> </a:t>
            </a:r>
            <a:r>
              <a:rPr lang="tr-TR" sz="1600" dirty="0" err="1"/>
              <a:t>botulinum'un</a:t>
            </a:r>
            <a:r>
              <a:rPr lang="tr-TR" sz="1600" dirty="0"/>
              <a:t> çoğalması ve toksin salgılamasının önlenmesi.</a:t>
            </a:r>
          </a:p>
          <a:p>
            <a:pPr marL="285750" indent="-285750" algn="ctr">
              <a:buFont typeface="Wingdings" panose="05000000000000000000" pitchFamily="2" charset="2"/>
              <a:buChar char="q"/>
            </a:pPr>
            <a:r>
              <a:rPr lang="tr-TR" sz="1600" dirty="0"/>
              <a:t>*Et ürünlerinde </a:t>
            </a:r>
            <a:r>
              <a:rPr lang="tr-TR" sz="1600" dirty="0" err="1"/>
              <a:t>oksidatif</a:t>
            </a:r>
            <a:r>
              <a:rPr lang="tr-TR" sz="1600" dirty="0"/>
              <a:t> </a:t>
            </a:r>
            <a:r>
              <a:rPr lang="tr-TR" sz="1600" dirty="0" err="1"/>
              <a:t>ransiditeyi</a:t>
            </a:r>
            <a:r>
              <a:rPr lang="tr-TR" sz="1600" dirty="0"/>
              <a:t> yavaşlatması ve geciktirmesi</a:t>
            </a:r>
          </a:p>
        </p:txBody>
      </p:sp>
    </p:spTree>
    <p:extLst>
      <p:ext uri="{BB962C8B-B14F-4D97-AF65-F5344CB8AC3E}">
        <p14:creationId xmlns:p14="http://schemas.microsoft.com/office/powerpoint/2010/main" val="840708190"/>
      </p:ext>
    </p:extLst>
  </p:cSld>
  <p:clrMapOvr>
    <a:masterClrMapping/>
  </p:clrMapOvr>
  <p:transition spd="slow">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188640"/>
            <a:ext cx="7342584" cy="576064"/>
          </a:xfrm>
        </p:spPr>
        <p:txBody>
          <a:bodyPr/>
          <a:lstStyle/>
          <a:p>
            <a:pPr algn="ctr"/>
            <a:r>
              <a:rPr lang="tr-TR" sz="3600" b="1" dirty="0" smtClean="0">
                <a:latin typeface="Arial Black" pitchFamily="34" charset="0"/>
              </a:rPr>
              <a:t>Renk oluşumu </a:t>
            </a:r>
            <a:endParaRPr lang="tr-TR" sz="3600" b="1" dirty="0">
              <a:latin typeface="Arial Black" pitchFamily="34" charset="0"/>
            </a:endParaRPr>
          </a:p>
        </p:txBody>
      </p:sp>
      <p:sp>
        <p:nvSpPr>
          <p:cNvPr id="3" name="Metin Yer Tutucusu 2"/>
          <p:cNvSpPr>
            <a:spLocks noGrp="1"/>
          </p:cNvSpPr>
          <p:nvPr>
            <p:ph type="body" idx="2"/>
          </p:nvPr>
        </p:nvSpPr>
        <p:spPr>
          <a:xfrm>
            <a:off x="107504" y="980728"/>
            <a:ext cx="4896544" cy="5040560"/>
          </a:xfrm>
        </p:spPr>
        <p:txBody>
          <a:bodyPr>
            <a:noAutofit/>
          </a:bodyPr>
          <a:lstStyle/>
          <a:p>
            <a:pPr algn="ctr">
              <a:lnSpc>
                <a:spcPct val="200000"/>
              </a:lnSpc>
            </a:pPr>
            <a:r>
              <a:rPr lang="tr-TR" sz="1600" dirty="0"/>
              <a:t>Nitrat indirgeyen </a:t>
            </a:r>
            <a:r>
              <a:rPr lang="tr-TR" sz="1600" dirty="0" smtClean="0"/>
              <a:t>bakteriler</a:t>
            </a:r>
          </a:p>
          <a:p>
            <a:pPr algn="ctr">
              <a:lnSpc>
                <a:spcPct val="200000"/>
              </a:lnSpc>
            </a:pPr>
            <a:r>
              <a:rPr lang="tr-TR" sz="1600" dirty="0" smtClean="0"/>
              <a:t>(</a:t>
            </a:r>
            <a:r>
              <a:rPr lang="tr-TR" sz="1600" dirty="0" err="1" smtClean="0"/>
              <a:t>Nitrataz</a:t>
            </a:r>
            <a:r>
              <a:rPr lang="tr-TR" sz="1600" dirty="0" smtClean="0"/>
              <a:t> Enzimi içeren)</a:t>
            </a:r>
            <a:endParaRPr lang="tr-TR" sz="1600" dirty="0"/>
          </a:p>
          <a:p>
            <a:pPr algn="ctr">
              <a:lnSpc>
                <a:spcPct val="200000"/>
              </a:lnSpc>
            </a:pPr>
            <a:r>
              <a:rPr lang="tr-TR" sz="1600" dirty="0"/>
              <a:t> (</a:t>
            </a:r>
            <a:r>
              <a:rPr lang="tr-TR" sz="1600" dirty="0" err="1"/>
              <a:t>S.simulans</a:t>
            </a:r>
            <a:r>
              <a:rPr lang="tr-TR" sz="1600" dirty="0"/>
              <a:t>, S. </a:t>
            </a:r>
            <a:r>
              <a:rPr lang="tr-TR" sz="1600" dirty="0" err="1"/>
              <a:t>carnosus</a:t>
            </a:r>
            <a:r>
              <a:rPr lang="tr-TR" sz="1600" dirty="0"/>
              <a:t>, </a:t>
            </a:r>
            <a:r>
              <a:rPr lang="tr-TR" sz="1600" dirty="0" err="1"/>
              <a:t>Micrococcus</a:t>
            </a:r>
            <a:r>
              <a:rPr lang="tr-TR" sz="1600" dirty="0"/>
              <a:t> </a:t>
            </a:r>
            <a:r>
              <a:rPr lang="tr-TR" sz="1600" dirty="0" err="1"/>
              <a:t>varians</a:t>
            </a:r>
            <a:r>
              <a:rPr lang="tr-TR" sz="1600" dirty="0"/>
              <a:t>)</a:t>
            </a:r>
          </a:p>
          <a:p>
            <a:pPr algn="ctr">
              <a:lnSpc>
                <a:spcPct val="200000"/>
              </a:lnSpc>
            </a:pPr>
            <a:r>
              <a:rPr lang="tr-TR" sz="1600" dirty="0"/>
              <a:t>2NaNO3-→→→→→→2NaNO2 + H2O</a:t>
            </a:r>
          </a:p>
          <a:p>
            <a:pPr algn="ctr">
              <a:lnSpc>
                <a:spcPct val="200000"/>
              </a:lnSpc>
            </a:pPr>
            <a:r>
              <a:rPr lang="tr-TR" sz="1600" dirty="0"/>
              <a:t>NaNO2-------PH 5.5 - 6 →→NO (Nitrik oksit) + H20</a:t>
            </a:r>
          </a:p>
          <a:p>
            <a:pPr algn="ctr">
              <a:lnSpc>
                <a:spcPct val="200000"/>
              </a:lnSpc>
            </a:pPr>
            <a:r>
              <a:rPr lang="tr-TR" sz="1600" dirty="0"/>
              <a:t>NO + </a:t>
            </a:r>
            <a:r>
              <a:rPr lang="tr-TR" sz="1600" dirty="0" err="1"/>
              <a:t>Myoglobin</a:t>
            </a:r>
            <a:r>
              <a:rPr lang="tr-TR" sz="1600" dirty="0"/>
              <a:t>------</a:t>
            </a:r>
            <a:r>
              <a:rPr lang="tr-TR" sz="1600" dirty="0" err="1"/>
              <a:t>pH</a:t>
            </a:r>
            <a:r>
              <a:rPr lang="tr-TR" sz="1600" dirty="0"/>
              <a:t> 5.5-6'da→NOMb </a:t>
            </a:r>
            <a:endParaRPr lang="tr-TR" sz="1600" dirty="0" smtClean="0"/>
          </a:p>
          <a:p>
            <a:pPr algn="ctr">
              <a:lnSpc>
                <a:spcPct val="200000"/>
              </a:lnSpc>
            </a:pPr>
            <a:r>
              <a:rPr lang="tr-TR" sz="1600" dirty="0" smtClean="0"/>
              <a:t>(</a:t>
            </a:r>
            <a:r>
              <a:rPr lang="tr-TR" sz="1600" dirty="0"/>
              <a:t>Nitrik oksit </a:t>
            </a:r>
            <a:r>
              <a:rPr lang="tr-TR" sz="1600" dirty="0" err="1"/>
              <a:t>myoglobin</a:t>
            </a:r>
            <a:r>
              <a:rPr lang="tr-TR" sz="1600" dirty="0"/>
              <a:t>) (</a:t>
            </a:r>
            <a:r>
              <a:rPr lang="tr-TR" sz="1600" dirty="0" err="1"/>
              <a:t>Nitrozomyoglobin</a:t>
            </a:r>
            <a:r>
              <a:rPr lang="tr-TR" sz="1600" dirty="0"/>
              <a:t>)</a:t>
            </a:r>
          </a:p>
          <a:p>
            <a:pPr algn="ctr">
              <a:lnSpc>
                <a:spcPct val="200000"/>
              </a:lnSpc>
            </a:pPr>
            <a:r>
              <a:rPr lang="tr-TR" sz="1600" dirty="0" err="1"/>
              <a:t>NOMb</a:t>
            </a:r>
            <a:r>
              <a:rPr lang="tr-TR" sz="1600" dirty="0"/>
              <a:t> + ısıtma + dumanlama→ NO </a:t>
            </a:r>
            <a:endParaRPr lang="tr-TR" sz="1600" dirty="0" smtClean="0"/>
          </a:p>
          <a:p>
            <a:pPr algn="ctr">
              <a:lnSpc>
                <a:spcPct val="200000"/>
              </a:lnSpc>
            </a:pPr>
            <a:r>
              <a:rPr lang="tr-TR" sz="1600" dirty="0" smtClean="0"/>
              <a:t>(</a:t>
            </a:r>
            <a:r>
              <a:rPr lang="tr-TR" sz="1600" dirty="0" err="1"/>
              <a:t>Nitrazo-hemokromojen</a:t>
            </a:r>
            <a:r>
              <a:rPr lang="tr-TR" sz="1600" dirty="0"/>
              <a:t>) Stabil pembe renk</a:t>
            </a:r>
          </a:p>
          <a:p>
            <a:endParaRPr lang="tr-TR" sz="1600" dirty="0">
              <a:latin typeface="Arial Rounded MT Bold" panose="020F0704030504030204" pitchFamily="34" charset="0"/>
            </a:endParaRPr>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731917">
            <a:off x="5151678" y="1154066"/>
            <a:ext cx="3519345" cy="4824536"/>
          </a:xfrm>
        </p:spPr>
      </p:pic>
    </p:spTree>
    <p:extLst>
      <p:ext uri="{BB962C8B-B14F-4D97-AF65-F5344CB8AC3E}">
        <p14:creationId xmlns:p14="http://schemas.microsoft.com/office/powerpoint/2010/main" val="1277021437"/>
      </p:ext>
    </p:extLst>
  </p:cSld>
  <p:clrMapOvr>
    <a:masterClrMapping/>
  </p:clrMapOvr>
  <p:transition spd="slow">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p:cNvSpPr>
            <a:spLocks noGrp="1"/>
          </p:cNvSpPr>
          <p:nvPr>
            <p:ph type="title"/>
          </p:nvPr>
        </p:nvSpPr>
        <p:spPr>
          <a:xfrm>
            <a:off x="457200" y="404664"/>
            <a:ext cx="8229600" cy="1008112"/>
          </a:xfrm>
        </p:spPr>
        <p:txBody>
          <a:bodyPr>
            <a:normAutofit/>
          </a:bodyPr>
          <a:lstStyle/>
          <a:p>
            <a:pPr algn="ctr"/>
            <a:r>
              <a:rPr lang="tr-TR" dirty="0" smtClean="0"/>
              <a:t>Aroma oluşumu</a:t>
            </a:r>
            <a:endParaRPr lang="tr-TR" dirty="0"/>
          </a:p>
        </p:txBody>
      </p:sp>
      <p:sp>
        <p:nvSpPr>
          <p:cNvPr id="11" name="İçerik Yer Tutucusu 10"/>
          <p:cNvSpPr>
            <a:spLocks noGrp="1"/>
          </p:cNvSpPr>
          <p:nvPr>
            <p:ph idx="1"/>
          </p:nvPr>
        </p:nvSpPr>
        <p:spPr/>
        <p:txBody>
          <a:bodyPr>
            <a:normAutofit fontScale="92500" lnSpcReduction="10000"/>
          </a:bodyPr>
          <a:lstStyle/>
          <a:p>
            <a:pPr algn="ctr">
              <a:lnSpc>
                <a:spcPct val="150000"/>
              </a:lnSpc>
              <a:buFont typeface="Wingdings" pitchFamily="2" charset="2"/>
              <a:buChar char="q"/>
            </a:pPr>
            <a:r>
              <a:rPr lang="tr-TR" dirty="0" err="1" smtClean="0"/>
              <a:t>Kürlenmiş</a:t>
            </a:r>
            <a:r>
              <a:rPr lang="tr-TR" dirty="0" smtClean="0"/>
              <a:t> et ürünlerinde aroma, kas ve </a:t>
            </a:r>
            <a:r>
              <a:rPr lang="tr-TR" dirty="0" err="1" smtClean="0"/>
              <a:t>nitrit</a:t>
            </a:r>
            <a:r>
              <a:rPr lang="tr-TR" dirty="0" smtClean="0"/>
              <a:t> arasında oluşan reaksiyonlar sonucunda meydana gelir. Bu olayda nitrik asidin amino asitler üzerine </a:t>
            </a:r>
            <a:r>
              <a:rPr lang="tr-TR" dirty="0" err="1" smtClean="0"/>
              <a:t>dezamine</a:t>
            </a:r>
            <a:r>
              <a:rPr lang="tr-TR" dirty="0" smtClean="0"/>
              <a:t> edici etkisi en önemli rolü oynar. Bu şekilde suda çözünen proteinlerin </a:t>
            </a:r>
            <a:r>
              <a:rPr lang="tr-TR" dirty="0" err="1" smtClean="0"/>
              <a:t>nitrit</a:t>
            </a:r>
            <a:r>
              <a:rPr lang="tr-TR" dirty="0" smtClean="0"/>
              <a:t> ile ve </a:t>
            </a:r>
            <a:r>
              <a:rPr lang="tr-TR" dirty="0" err="1" smtClean="0"/>
              <a:t>nitritin</a:t>
            </a:r>
            <a:r>
              <a:rPr lang="tr-TR" dirty="0" smtClean="0"/>
              <a:t> etin ayrılabilir bileşenleri ile reaksiyonu sonucu </a:t>
            </a:r>
            <a:r>
              <a:rPr lang="tr-TR" dirty="0" err="1" smtClean="0"/>
              <a:t>kürlenmiş</a:t>
            </a:r>
            <a:r>
              <a:rPr lang="tr-TR" dirty="0" smtClean="0"/>
              <a:t> et ürününe özgü aroma şekillenir. </a:t>
            </a:r>
            <a:r>
              <a:rPr lang="tr-TR" dirty="0" err="1" smtClean="0"/>
              <a:t>Kürlenmiş</a:t>
            </a:r>
            <a:r>
              <a:rPr lang="tr-TR" dirty="0" smtClean="0"/>
              <a:t> etin aroma kazanmasına karbonil bileşikleri de katkıda bulunur.</a:t>
            </a:r>
            <a:endParaRPr lang="tr-TR" dirty="0"/>
          </a:p>
        </p:txBody>
      </p:sp>
    </p:spTree>
    <p:extLst>
      <p:ext uri="{BB962C8B-B14F-4D97-AF65-F5344CB8AC3E}">
        <p14:creationId xmlns:p14="http://schemas.microsoft.com/office/powerpoint/2010/main" val="2692817668"/>
      </p:ext>
    </p:extLst>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936104"/>
          </a:xfrm>
        </p:spPr>
        <p:txBody>
          <a:bodyPr/>
          <a:lstStyle/>
          <a:p>
            <a:pPr algn="ctr"/>
            <a:r>
              <a:rPr lang="tr-TR" dirty="0" err="1" smtClean="0"/>
              <a:t>Antimikrobiyel</a:t>
            </a:r>
            <a:r>
              <a:rPr lang="tr-TR" dirty="0" smtClean="0"/>
              <a:t> etki</a:t>
            </a:r>
            <a:endParaRPr lang="tr-TR" dirty="0"/>
          </a:p>
        </p:txBody>
      </p:sp>
      <p:sp>
        <p:nvSpPr>
          <p:cNvPr id="3" name="İçerik Yer Tutucusu 2"/>
          <p:cNvSpPr>
            <a:spLocks noGrp="1"/>
          </p:cNvSpPr>
          <p:nvPr>
            <p:ph idx="1"/>
          </p:nvPr>
        </p:nvSpPr>
        <p:spPr>
          <a:xfrm>
            <a:off x="457200" y="1268760"/>
            <a:ext cx="8229600" cy="5055840"/>
          </a:xfrm>
        </p:spPr>
        <p:txBody>
          <a:bodyPr>
            <a:normAutofit fontScale="85000" lnSpcReduction="20000"/>
          </a:bodyPr>
          <a:lstStyle/>
          <a:p>
            <a:pPr algn="ctr">
              <a:lnSpc>
                <a:spcPct val="160000"/>
              </a:lnSpc>
              <a:buFont typeface="Wingdings" pitchFamily="2" charset="2"/>
              <a:buChar char="q"/>
            </a:pPr>
            <a:r>
              <a:rPr lang="tr-TR" i="1" dirty="0" err="1" smtClean="0"/>
              <a:t>Clostridium</a:t>
            </a:r>
            <a:r>
              <a:rPr lang="tr-TR" i="1" dirty="0" smtClean="0"/>
              <a:t> </a:t>
            </a:r>
            <a:r>
              <a:rPr lang="tr-TR" i="1" dirty="0" err="1" smtClean="0"/>
              <a:t>botulinum</a:t>
            </a:r>
            <a:r>
              <a:rPr lang="tr-TR" i="1" dirty="0" smtClean="0"/>
              <a:t> </a:t>
            </a:r>
            <a:r>
              <a:rPr lang="tr-TR" dirty="0" err="1" smtClean="0"/>
              <a:t>inhibisyonu</a:t>
            </a:r>
            <a:endParaRPr lang="tr-TR" dirty="0" smtClean="0"/>
          </a:p>
          <a:p>
            <a:pPr algn="ctr">
              <a:lnSpc>
                <a:spcPct val="160000"/>
              </a:lnSpc>
              <a:buFont typeface="Wingdings" pitchFamily="2" charset="2"/>
              <a:buChar char="q"/>
            </a:pPr>
            <a:r>
              <a:rPr lang="tr-TR" i="1" dirty="0" smtClean="0"/>
              <a:t>Cl. </a:t>
            </a:r>
            <a:r>
              <a:rPr lang="tr-TR" i="1" dirty="0" err="1" smtClean="0"/>
              <a:t>Perfringens</a:t>
            </a:r>
            <a:r>
              <a:rPr lang="tr-TR" dirty="0" smtClean="0"/>
              <a:t>, B. </a:t>
            </a:r>
            <a:r>
              <a:rPr lang="tr-TR" i="1" dirty="0" err="1"/>
              <a:t>c</a:t>
            </a:r>
            <a:r>
              <a:rPr lang="tr-TR" i="1" dirty="0" err="1" smtClean="0"/>
              <a:t>ereus</a:t>
            </a:r>
            <a:r>
              <a:rPr lang="tr-TR" dirty="0" smtClean="0"/>
              <a:t>, S. </a:t>
            </a:r>
            <a:r>
              <a:rPr lang="tr-TR" i="1" dirty="0" err="1"/>
              <a:t>a</a:t>
            </a:r>
            <a:r>
              <a:rPr lang="tr-TR" i="1" dirty="0" err="1" smtClean="0"/>
              <a:t>ureus</a:t>
            </a:r>
            <a:r>
              <a:rPr lang="tr-TR" dirty="0" smtClean="0"/>
              <a:t> ve </a:t>
            </a:r>
            <a:r>
              <a:rPr lang="tr-TR" dirty="0" err="1"/>
              <a:t>S</a:t>
            </a:r>
            <a:r>
              <a:rPr lang="tr-TR" dirty="0" err="1" smtClean="0"/>
              <a:t>almonellar</a:t>
            </a:r>
            <a:r>
              <a:rPr lang="tr-TR" dirty="0" smtClean="0"/>
              <a:t> </a:t>
            </a:r>
            <a:r>
              <a:rPr lang="tr-TR" dirty="0" err="1" smtClean="0"/>
              <a:t>üzerinede</a:t>
            </a:r>
            <a:r>
              <a:rPr lang="tr-TR" dirty="0" smtClean="0"/>
              <a:t> </a:t>
            </a:r>
            <a:r>
              <a:rPr lang="tr-TR" dirty="0" err="1" smtClean="0"/>
              <a:t>inhibe</a:t>
            </a:r>
            <a:r>
              <a:rPr lang="tr-TR" dirty="0" smtClean="0"/>
              <a:t> edici etki</a:t>
            </a:r>
          </a:p>
          <a:p>
            <a:pPr algn="ctr">
              <a:lnSpc>
                <a:spcPct val="160000"/>
              </a:lnSpc>
              <a:buFont typeface="Wingdings" pitchFamily="2" charset="2"/>
              <a:buChar char="q"/>
            </a:pPr>
            <a:r>
              <a:rPr lang="tr-TR" dirty="0" err="1" smtClean="0"/>
              <a:t>Antimikrobiyel</a:t>
            </a:r>
            <a:r>
              <a:rPr lang="tr-TR" dirty="0" smtClean="0"/>
              <a:t> etki ortamın </a:t>
            </a:r>
            <a:r>
              <a:rPr lang="tr-TR" dirty="0" err="1" smtClean="0"/>
              <a:t>pH’sı</a:t>
            </a:r>
            <a:r>
              <a:rPr lang="tr-TR" dirty="0" smtClean="0"/>
              <a:t>  ile yakından ilgilidir. </a:t>
            </a:r>
            <a:r>
              <a:rPr lang="tr-TR" dirty="0" err="1" smtClean="0"/>
              <a:t>pH</a:t>
            </a:r>
            <a:r>
              <a:rPr lang="tr-TR" dirty="0" smtClean="0"/>
              <a:t> 7’den 5’e düştükçe </a:t>
            </a:r>
            <a:r>
              <a:rPr lang="tr-TR" dirty="0" err="1" smtClean="0"/>
              <a:t>antimikrobiyel</a:t>
            </a:r>
            <a:r>
              <a:rPr lang="tr-TR" dirty="0" smtClean="0"/>
              <a:t> etki artmakta ve </a:t>
            </a:r>
            <a:r>
              <a:rPr lang="tr-TR" dirty="0" err="1" smtClean="0"/>
              <a:t>pH</a:t>
            </a:r>
            <a:r>
              <a:rPr lang="tr-TR" dirty="0" smtClean="0"/>
              <a:t> 4.5-5.5 arasında maksimum etki oluşmaktadır.</a:t>
            </a:r>
          </a:p>
          <a:p>
            <a:pPr algn="ctr">
              <a:lnSpc>
                <a:spcPct val="160000"/>
              </a:lnSpc>
              <a:buFont typeface="Wingdings" pitchFamily="2" charset="2"/>
              <a:buChar char="q"/>
            </a:pPr>
            <a:r>
              <a:rPr lang="tr-TR" dirty="0" err="1" smtClean="0"/>
              <a:t>Kürlenmiş</a:t>
            </a:r>
            <a:r>
              <a:rPr lang="tr-TR" dirty="0" smtClean="0"/>
              <a:t> et ürünlerinde 50 </a:t>
            </a:r>
            <a:r>
              <a:rPr lang="tr-TR" dirty="0" err="1" smtClean="0"/>
              <a:t>ppm</a:t>
            </a:r>
            <a:r>
              <a:rPr lang="tr-TR" dirty="0" smtClean="0"/>
              <a:t> düzeyindeki </a:t>
            </a:r>
            <a:r>
              <a:rPr lang="tr-TR" dirty="0" err="1" smtClean="0"/>
              <a:t>nitrit</a:t>
            </a:r>
            <a:r>
              <a:rPr lang="tr-TR" dirty="0" smtClean="0"/>
              <a:t> genelde stabil ve yeterli düzeyde renk oluşumu sağlarken;  Cl. </a:t>
            </a:r>
            <a:r>
              <a:rPr lang="tr-TR" dirty="0" err="1" smtClean="0"/>
              <a:t>Botulinum’un</a:t>
            </a:r>
            <a:r>
              <a:rPr lang="tr-TR" dirty="0" smtClean="0"/>
              <a:t> toksin oluşturmasını engeller. Aroma oluşumu için ise 40 </a:t>
            </a:r>
            <a:r>
              <a:rPr lang="tr-TR" dirty="0" err="1" smtClean="0"/>
              <a:t>ppm</a:t>
            </a:r>
            <a:r>
              <a:rPr lang="tr-TR" dirty="0" smtClean="0"/>
              <a:t> yeterlidir.</a:t>
            </a:r>
          </a:p>
          <a:p>
            <a:pPr algn="ctr">
              <a:lnSpc>
                <a:spcPct val="160000"/>
              </a:lnSpc>
              <a:buFont typeface="Wingdings" pitchFamily="2" charset="2"/>
              <a:buChar char="q"/>
            </a:pPr>
            <a:endParaRPr lang="tr-TR" dirty="0"/>
          </a:p>
        </p:txBody>
      </p:sp>
    </p:spTree>
    <p:extLst>
      <p:ext uri="{BB962C8B-B14F-4D97-AF65-F5344CB8AC3E}">
        <p14:creationId xmlns:p14="http://schemas.microsoft.com/office/powerpoint/2010/main" val="2847130408"/>
      </p:ext>
    </p:extLst>
  </p:cSld>
  <p:clrMapOvr>
    <a:masterClrMapping/>
  </p:clrMapOvr>
  <p:transition spd="slow">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864096"/>
          </a:xfrm>
        </p:spPr>
        <p:txBody>
          <a:bodyPr>
            <a:normAutofit fontScale="90000"/>
          </a:bodyPr>
          <a:lstStyle/>
          <a:p>
            <a:pPr algn="ctr"/>
            <a:r>
              <a:rPr lang="tr-TR" dirty="0" err="1" smtClean="0"/>
              <a:t>Oksidatif</a:t>
            </a:r>
            <a:r>
              <a:rPr lang="tr-TR" dirty="0" smtClean="0"/>
              <a:t> </a:t>
            </a:r>
            <a:r>
              <a:rPr lang="tr-TR" dirty="0" err="1"/>
              <a:t>R</a:t>
            </a:r>
            <a:r>
              <a:rPr lang="tr-TR" dirty="0" err="1" smtClean="0"/>
              <a:t>ansiditenin</a:t>
            </a:r>
            <a:r>
              <a:rPr lang="tr-TR" dirty="0" smtClean="0"/>
              <a:t> Önlenmesi</a:t>
            </a:r>
            <a:endParaRPr lang="tr-TR" dirty="0"/>
          </a:p>
        </p:txBody>
      </p:sp>
      <p:sp>
        <p:nvSpPr>
          <p:cNvPr id="3" name="İçerik Yer Tutucusu 2"/>
          <p:cNvSpPr>
            <a:spLocks noGrp="1"/>
          </p:cNvSpPr>
          <p:nvPr>
            <p:ph idx="1"/>
          </p:nvPr>
        </p:nvSpPr>
        <p:spPr/>
        <p:txBody>
          <a:bodyPr/>
          <a:lstStyle/>
          <a:p>
            <a:pPr algn="ctr">
              <a:lnSpc>
                <a:spcPct val="150000"/>
              </a:lnSpc>
              <a:buFont typeface="Wingdings" pitchFamily="2" charset="2"/>
              <a:buChar char="q"/>
            </a:pPr>
            <a:r>
              <a:rPr lang="tr-TR" dirty="0" smtClean="0"/>
              <a:t>  Kasta bulunan ve Fe içeren hem molekülü </a:t>
            </a:r>
            <a:r>
              <a:rPr lang="tr-TR" dirty="0" err="1" smtClean="0"/>
              <a:t>lipid</a:t>
            </a:r>
            <a:r>
              <a:rPr lang="tr-TR" dirty="0" smtClean="0"/>
              <a:t> </a:t>
            </a:r>
            <a:r>
              <a:rPr lang="tr-TR" dirty="0" err="1" smtClean="0"/>
              <a:t>oksidasyonu</a:t>
            </a:r>
            <a:r>
              <a:rPr lang="tr-TR" dirty="0" smtClean="0"/>
              <a:t> için katalize edici özellik gösterir. </a:t>
            </a:r>
            <a:r>
              <a:rPr lang="tr-TR" dirty="0" err="1" smtClean="0"/>
              <a:t>Nitritin</a:t>
            </a:r>
            <a:r>
              <a:rPr lang="tr-TR" dirty="0" smtClean="0"/>
              <a:t> kimyasal reaksiyonu sonucunda oluşan </a:t>
            </a:r>
            <a:r>
              <a:rPr lang="tr-TR" dirty="0" err="1" smtClean="0"/>
              <a:t>kürleme</a:t>
            </a:r>
            <a:r>
              <a:rPr lang="tr-TR" dirty="0" smtClean="0"/>
              <a:t> pigmenti olan </a:t>
            </a:r>
            <a:r>
              <a:rPr lang="tr-TR" dirty="0" err="1" smtClean="0"/>
              <a:t>nitrozomyoglobilin’de</a:t>
            </a:r>
            <a:r>
              <a:rPr lang="tr-TR" dirty="0" smtClean="0"/>
              <a:t> ise Fe +2 yani, indirgenmiş durumdadır. Fe+2 şeklinde olduğundan yağların </a:t>
            </a:r>
            <a:r>
              <a:rPr lang="tr-TR" dirty="0" err="1" smtClean="0"/>
              <a:t>oksidasyonu</a:t>
            </a:r>
            <a:r>
              <a:rPr lang="tr-TR" dirty="0" smtClean="0"/>
              <a:t> için katalize edici özellikte değildir.</a:t>
            </a:r>
            <a:endParaRPr lang="tr-TR" dirty="0"/>
          </a:p>
        </p:txBody>
      </p:sp>
    </p:spTree>
    <p:extLst>
      <p:ext uri="{BB962C8B-B14F-4D97-AF65-F5344CB8AC3E}">
        <p14:creationId xmlns:p14="http://schemas.microsoft.com/office/powerpoint/2010/main" val="913200211"/>
      </p:ext>
    </p:extLst>
  </p:cSld>
  <p:clrMapOvr>
    <a:masterClrMapping/>
  </p:clrMapOvr>
  <p:transition spd="slow">
    <p:wheel spokes="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0" y="908720"/>
            <a:ext cx="9143999" cy="5450851"/>
          </a:xfrm>
          <a:prstGeom prst="rect">
            <a:avLst/>
          </a:prstGeom>
          <a:noFill/>
        </p:spPr>
        <p:txBody>
          <a:bodyPr wrap="square" rtlCol="0">
            <a:spAutoFit/>
          </a:bodyPr>
          <a:lstStyle/>
          <a:p>
            <a:pPr marL="285750" indent="-285750" algn="ctr">
              <a:lnSpc>
                <a:spcPct val="150000"/>
              </a:lnSpc>
              <a:buFont typeface="Wingdings" pitchFamily="2" charset="2"/>
              <a:buChar char="q"/>
            </a:pPr>
            <a:r>
              <a:rPr lang="tr-TR" dirty="0" smtClean="0"/>
              <a:t>Avrupa'da sodyum nitrat (E251) ve potasyum nitrat (E252) belirli ürünlere tek başına ya da kombine olarak kullanılırken; Gıdalarda kullanımına izin verilen tek </a:t>
            </a:r>
            <a:r>
              <a:rPr lang="tr-TR" dirty="0" err="1" smtClean="0"/>
              <a:t>toksik</a:t>
            </a:r>
            <a:r>
              <a:rPr lang="tr-TR" dirty="0" smtClean="0"/>
              <a:t> madde olan </a:t>
            </a:r>
            <a:r>
              <a:rPr lang="tr-TR" dirty="0" err="1" smtClean="0"/>
              <a:t>nitritin</a:t>
            </a:r>
            <a:r>
              <a:rPr lang="tr-TR" dirty="0" smtClean="0"/>
              <a:t> kullanımı katı kurallara bağlanmıştır. Potasyum </a:t>
            </a:r>
            <a:r>
              <a:rPr lang="tr-TR" dirty="0" err="1" smtClean="0"/>
              <a:t>nitrit</a:t>
            </a:r>
            <a:r>
              <a:rPr lang="tr-TR" dirty="0" smtClean="0"/>
              <a:t> ( E249) ve sodyum </a:t>
            </a:r>
            <a:r>
              <a:rPr lang="tr-TR" dirty="0" err="1" smtClean="0"/>
              <a:t>nitrit</a:t>
            </a:r>
            <a:r>
              <a:rPr lang="tr-TR" dirty="0" smtClean="0"/>
              <a:t> (E250) yalnızca tuza karıştırılmış halde yani </a:t>
            </a:r>
            <a:r>
              <a:rPr lang="tr-TR" dirty="0" err="1" smtClean="0"/>
              <a:t>nitritli</a:t>
            </a:r>
            <a:r>
              <a:rPr lang="tr-TR" dirty="0" smtClean="0"/>
              <a:t> </a:t>
            </a:r>
            <a:r>
              <a:rPr lang="tr-TR" dirty="0" err="1" smtClean="0"/>
              <a:t>kürleme</a:t>
            </a:r>
            <a:r>
              <a:rPr lang="tr-TR" dirty="0" smtClean="0"/>
              <a:t> tozu (NKT) olarak kullanımı zorunlu hale getirilmiştir.  </a:t>
            </a:r>
            <a:r>
              <a:rPr lang="tr-TR" dirty="0" err="1" smtClean="0"/>
              <a:t>Nitrit</a:t>
            </a:r>
            <a:r>
              <a:rPr lang="tr-TR" dirty="0" smtClean="0"/>
              <a:t> ve nitrat higroskopik özellik gösterdiği ve ürün hamuruna </a:t>
            </a:r>
            <a:r>
              <a:rPr lang="tr-TR" dirty="0" err="1" smtClean="0"/>
              <a:t>ppm</a:t>
            </a:r>
            <a:r>
              <a:rPr lang="tr-TR" dirty="0" smtClean="0"/>
              <a:t> düzeyinde katıldığından homojen bir dağılım göstermesi imkansızdır. </a:t>
            </a:r>
            <a:r>
              <a:rPr lang="tr-TR" dirty="0"/>
              <a:t> </a:t>
            </a:r>
            <a:r>
              <a:rPr lang="tr-TR" dirty="0" smtClean="0"/>
              <a:t>Bu nedenle tuzla karıştırılarak katılması </a:t>
            </a:r>
            <a:r>
              <a:rPr lang="tr-TR" dirty="0" err="1" smtClean="0"/>
              <a:t>homojeniteyi</a:t>
            </a:r>
            <a:r>
              <a:rPr lang="tr-TR" dirty="0" smtClean="0"/>
              <a:t> de pozitif yönde etkilemektedir.</a:t>
            </a:r>
          </a:p>
          <a:p>
            <a:pPr marL="285750" indent="-285750" algn="ctr">
              <a:lnSpc>
                <a:spcPct val="150000"/>
              </a:lnSpc>
              <a:buFont typeface="Wingdings" pitchFamily="2" charset="2"/>
              <a:buChar char="q"/>
            </a:pPr>
            <a:r>
              <a:rPr lang="tr-TR" dirty="0" smtClean="0"/>
              <a:t>Türk Gıda </a:t>
            </a:r>
            <a:r>
              <a:rPr lang="tr-TR" dirty="0" err="1" smtClean="0"/>
              <a:t>Kodeksi’ne</a:t>
            </a:r>
            <a:r>
              <a:rPr lang="tr-TR" dirty="0" smtClean="0"/>
              <a:t> göre nitratın </a:t>
            </a:r>
            <a:r>
              <a:rPr lang="tr-TR" dirty="0" err="1" smtClean="0"/>
              <a:t>kürlenmiş</a:t>
            </a:r>
            <a:r>
              <a:rPr lang="tr-TR" dirty="0" smtClean="0"/>
              <a:t> et ürünleri ve et konservelerine katılacak maksimum dozu 300mg/kg, satış noktasında ki kalıntı miktarı da maksimum 250 mg/kg olarak belirtilmiştir. Sodyum </a:t>
            </a:r>
            <a:r>
              <a:rPr lang="tr-TR" dirty="0" err="1" smtClean="0"/>
              <a:t>nitritin</a:t>
            </a:r>
            <a:r>
              <a:rPr lang="tr-TR" dirty="0" smtClean="0"/>
              <a:t> ısıl işlem uygulanmış, </a:t>
            </a:r>
            <a:r>
              <a:rPr lang="tr-TR" dirty="0" err="1" smtClean="0"/>
              <a:t>kürlenmiş</a:t>
            </a:r>
            <a:r>
              <a:rPr lang="tr-TR" dirty="0" smtClean="0"/>
              <a:t>, kurutulmuş et ürünlerine katılacak miktarı 150 mg/kg, satış noktasındaki kalıntı miktarı ise maksimum 50 mg/kg olması istenmektedir.</a:t>
            </a:r>
            <a:endParaRPr lang="tr-TR" dirty="0"/>
          </a:p>
        </p:txBody>
      </p:sp>
    </p:spTree>
    <p:extLst>
      <p:ext uri="{BB962C8B-B14F-4D97-AF65-F5344CB8AC3E}">
        <p14:creationId xmlns:p14="http://schemas.microsoft.com/office/powerpoint/2010/main" val="3792201771"/>
      </p:ext>
    </p:extLst>
  </p:cSld>
  <p:clrMapOvr>
    <a:masterClrMapping/>
  </p:clrMapOvr>
  <p:transition spd="slow">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3200400" y="476672"/>
            <a:ext cx="2743200" cy="250352"/>
          </a:xfrm>
        </p:spPr>
        <p:txBody>
          <a:bodyPr>
            <a:normAutofit fontScale="90000"/>
          </a:bodyPr>
          <a:lstStyle/>
          <a:p>
            <a:pPr algn="ctr"/>
            <a:r>
              <a:rPr lang="tr-TR" dirty="0" err="1">
                <a:latin typeface="Arial Black" pitchFamily="34" charset="0"/>
              </a:rPr>
              <a:t>Emülgatörler</a:t>
            </a:r>
            <a:endParaRPr lang="tr-TR" dirty="0">
              <a:latin typeface="Arial Black" pitchFamily="34" charset="0"/>
            </a:endParaRPr>
          </a:p>
        </p:txBody>
      </p:sp>
      <p:sp>
        <p:nvSpPr>
          <p:cNvPr id="2" name="Metin Yer Tutucusu 1"/>
          <p:cNvSpPr>
            <a:spLocks noGrp="1"/>
          </p:cNvSpPr>
          <p:nvPr>
            <p:ph type="body" idx="2"/>
          </p:nvPr>
        </p:nvSpPr>
        <p:spPr>
          <a:xfrm>
            <a:off x="323528" y="764704"/>
            <a:ext cx="3888432" cy="3312368"/>
          </a:xfrm>
        </p:spPr>
        <p:txBody>
          <a:bodyPr>
            <a:normAutofit fontScale="25000" lnSpcReduction="20000"/>
          </a:bodyPr>
          <a:lstStyle/>
          <a:p>
            <a:pPr algn="ctr">
              <a:lnSpc>
                <a:spcPct val="170000"/>
              </a:lnSpc>
            </a:pPr>
            <a:r>
              <a:rPr lang="tr-TR" sz="5600" dirty="0">
                <a:latin typeface="Arial Black" pitchFamily="34" charset="0"/>
              </a:rPr>
              <a:t>Uluslar Arası Gıda Kodeks Komisyonuna (CAC) göre </a:t>
            </a:r>
            <a:r>
              <a:rPr lang="tr-TR" sz="5600" dirty="0" err="1">
                <a:latin typeface="Arial Black" pitchFamily="34" charset="0"/>
              </a:rPr>
              <a:t>emülgatörler</a:t>
            </a:r>
            <a:r>
              <a:rPr lang="tr-TR" sz="5600" dirty="0">
                <a:latin typeface="Arial Black" pitchFamily="34" charset="0"/>
              </a:rPr>
              <a:t>, gıdada yağ ve su gibi birbiri ile karışmayan iki veya daha fazla fazın karışmasını sağlayan maddeler olarak tanımlanmaktadır. Diğer bir deyimle </a:t>
            </a:r>
            <a:r>
              <a:rPr lang="tr-TR" sz="5600" dirty="0" err="1" smtClean="0">
                <a:latin typeface="Arial Black" pitchFamily="34" charset="0"/>
              </a:rPr>
              <a:t>emülgatörler</a:t>
            </a:r>
            <a:r>
              <a:rPr lang="tr-TR" sz="5600" dirty="0" smtClean="0">
                <a:latin typeface="Arial Black" pitchFamily="34" charset="0"/>
              </a:rPr>
              <a:t>,  </a:t>
            </a:r>
            <a:r>
              <a:rPr lang="tr-TR" sz="5600" dirty="0">
                <a:latin typeface="Arial Black" pitchFamily="34" charset="0"/>
              </a:rPr>
              <a:t>sürekli faz içerisinde dağılmış olan damlacıkların yakınlaşmasını önleyerek stabil bir emülsiyon sağlayan maddelerdir</a:t>
            </a:r>
            <a:r>
              <a:rPr lang="tr-TR" sz="4800" dirty="0"/>
              <a:t>.</a:t>
            </a:r>
          </a:p>
          <a:p>
            <a:endParaRPr lang="tr-TR" dirty="0"/>
          </a:p>
          <a:p>
            <a:endParaRPr lang="tr-TR" dirty="0"/>
          </a:p>
        </p:txBody>
      </p:sp>
      <p:pic>
        <p:nvPicPr>
          <p:cNvPr id="3" name="İçerik Yer Tutucusu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499992" y="1052736"/>
            <a:ext cx="3566160" cy="27203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Metin kutusu 7"/>
          <p:cNvSpPr txBox="1"/>
          <p:nvPr/>
        </p:nvSpPr>
        <p:spPr>
          <a:xfrm>
            <a:off x="323528" y="4293096"/>
            <a:ext cx="8496944" cy="2631490"/>
          </a:xfrm>
          <a:prstGeom prst="rect">
            <a:avLst/>
          </a:prstGeom>
          <a:noFill/>
        </p:spPr>
        <p:txBody>
          <a:bodyPr wrap="square" rtlCol="0">
            <a:spAutoFit/>
          </a:bodyPr>
          <a:lstStyle/>
          <a:p>
            <a:pPr marL="285750" indent="-285750" algn="ctr">
              <a:lnSpc>
                <a:spcPct val="150000"/>
              </a:lnSpc>
              <a:buFont typeface="Wingdings" panose="05000000000000000000" pitchFamily="2" charset="2"/>
              <a:buChar char="q"/>
            </a:pPr>
            <a:r>
              <a:rPr lang="tr-TR" sz="1400" dirty="0" err="1"/>
              <a:t>Emülgatörler</a:t>
            </a:r>
            <a:r>
              <a:rPr lang="tr-TR" sz="1400" dirty="0"/>
              <a:t>, yağ-su emülsiyonu oluşumu ve emülsiyon </a:t>
            </a:r>
            <a:r>
              <a:rPr lang="tr-TR" sz="1400" dirty="0" err="1"/>
              <a:t>stabilitesinin</a:t>
            </a:r>
            <a:r>
              <a:rPr lang="tr-TR" sz="1400" dirty="0"/>
              <a:t> devamlılığı için kullanılır. </a:t>
            </a:r>
          </a:p>
          <a:p>
            <a:pPr marL="285750" indent="-285750" algn="ctr">
              <a:lnSpc>
                <a:spcPct val="150000"/>
              </a:lnSpc>
              <a:buFont typeface="Wingdings" panose="05000000000000000000" pitchFamily="2" charset="2"/>
              <a:buChar char="q"/>
            </a:pPr>
            <a:r>
              <a:rPr lang="tr-TR" sz="1400" dirty="0" err="1"/>
              <a:t>Emülgatörler</a:t>
            </a:r>
            <a:r>
              <a:rPr lang="tr-TR" sz="1400" dirty="0"/>
              <a:t>, et ürünlerinde görünüşün iyileştirilmesi ve kalitenin oluşturulmasına yardımcı olur. Sosis-salam teknolojisinde ve et sosları hazırlanmasında et yağlarını </a:t>
            </a:r>
            <a:r>
              <a:rPr lang="tr-TR" sz="1400" dirty="0" err="1"/>
              <a:t>emülsifiye</a:t>
            </a:r>
            <a:r>
              <a:rPr lang="tr-TR" sz="1400" dirty="0"/>
              <a:t> etmeleri ve et bağlayıcılarına yardımcı olmaları nedeniyle kullanılmaktadır.</a:t>
            </a:r>
          </a:p>
          <a:p>
            <a:pPr marL="285750" indent="-285750" algn="ctr">
              <a:lnSpc>
                <a:spcPct val="150000"/>
              </a:lnSpc>
              <a:buFont typeface="Wingdings" panose="05000000000000000000" pitchFamily="2" charset="2"/>
              <a:buChar char="q"/>
            </a:pPr>
            <a:r>
              <a:rPr lang="tr-TR" sz="1400" dirty="0" err="1"/>
              <a:t>Emülgatör</a:t>
            </a:r>
            <a:r>
              <a:rPr lang="tr-TR" sz="1400" dirty="0"/>
              <a:t> olarak en çok </a:t>
            </a:r>
            <a:r>
              <a:rPr lang="tr-TR" sz="1400" dirty="0" err="1"/>
              <a:t>fosfolipidler</a:t>
            </a:r>
            <a:r>
              <a:rPr lang="tr-TR" sz="1400" dirty="0"/>
              <a:t>, </a:t>
            </a:r>
            <a:r>
              <a:rPr lang="tr-TR" sz="1400" dirty="0" err="1"/>
              <a:t>lesitinler</a:t>
            </a:r>
            <a:r>
              <a:rPr lang="tr-TR" sz="1400" dirty="0"/>
              <a:t>, yumurta sarısı, yağ asitleri, yağ asitlerinin mono ve </a:t>
            </a:r>
            <a:r>
              <a:rPr lang="tr-TR" sz="1400" dirty="0" err="1"/>
              <a:t>digliseridleri</a:t>
            </a:r>
            <a:r>
              <a:rPr lang="tr-TR" sz="1400" dirty="0"/>
              <a:t>, Mono ve </a:t>
            </a:r>
            <a:r>
              <a:rPr lang="tr-TR" sz="1400" dirty="0" err="1"/>
              <a:t>digliseridlerin</a:t>
            </a:r>
            <a:r>
              <a:rPr lang="tr-TR" sz="1400" dirty="0"/>
              <a:t> süt asidi esterleri, mono ve </a:t>
            </a:r>
            <a:r>
              <a:rPr lang="tr-TR" sz="1400" dirty="0" err="1"/>
              <a:t>gliseridlerin</a:t>
            </a:r>
            <a:r>
              <a:rPr lang="tr-TR" sz="1400" dirty="0"/>
              <a:t> limon asidi esterleri ile yağ asitlerinin şekerlerle yapmış olduğu esterler kullanılmaktadır.</a:t>
            </a:r>
          </a:p>
          <a:p>
            <a:pPr marL="285750" indent="-285750">
              <a:buFont typeface="Wingdings" panose="05000000000000000000" pitchFamily="2" charset="2"/>
              <a:buChar char="q"/>
            </a:pPr>
            <a:endParaRPr lang="tr-TR" dirty="0"/>
          </a:p>
        </p:txBody>
      </p:sp>
    </p:spTree>
    <p:extLst>
      <p:ext uri="{BB962C8B-B14F-4D97-AF65-F5344CB8AC3E}">
        <p14:creationId xmlns:p14="http://schemas.microsoft.com/office/powerpoint/2010/main" val="2652013199"/>
      </p:ext>
    </p:extLst>
  </p:cSld>
  <p:clrMapOvr>
    <a:masterClrMapping/>
  </p:clrMapOvr>
  <p:transition spd="slow">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609600" y="332657"/>
            <a:ext cx="2522240" cy="1152128"/>
          </a:xfrm>
        </p:spPr>
        <p:txBody>
          <a:bodyPr>
            <a:normAutofit/>
          </a:bodyPr>
          <a:lstStyle/>
          <a:p>
            <a:pPr algn="ctr"/>
            <a:r>
              <a:rPr lang="tr-TR" sz="3200" dirty="0" smtClean="0">
                <a:latin typeface="Arial Black" panose="020B0A04020102020204" pitchFamily="34" charset="0"/>
              </a:rPr>
              <a:t>ŞEKERLER</a:t>
            </a:r>
            <a:endParaRPr lang="tr-TR" sz="3200" dirty="0">
              <a:latin typeface="Arial Black" panose="020B0A04020102020204" pitchFamily="34" charset="0"/>
            </a:endParaRPr>
          </a:p>
        </p:txBody>
      </p:sp>
      <p:sp>
        <p:nvSpPr>
          <p:cNvPr id="5" name="İçerik Yer Tutucusu 4"/>
          <p:cNvSpPr>
            <a:spLocks noGrp="1"/>
          </p:cNvSpPr>
          <p:nvPr>
            <p:ph type="body" sz="half" idx="2"/>
          </p:nvPr>
        </p:nvSpPr>
        <p:spPr>
          <a:xfrm>
            <a:off x="609600" y="1700808"/>
            <a:ext cx="2594248" cy="4464496"/>
          </a:xfrm>
        </p:spPr>
        <p:txBody>
          <a:bodyPr>
            <a:noAutofit/>
          </a:bodyPr>
          <a:lstStyle/>
          <a:p>
            <a:pPr algn="ctr">
              <a:lnSpc>
                <a:spcPct val="170000"/>
              </a:lnSpc>
            </a:pPr>
            <a:r>
              <a:rPr lang="tr-TR" sz="1400" dirty="0"/>
              <a:t>Şekerler daha çok yardımcı </a:t>
            </a:r>
            <a:r>
              <a:rPr lang="tr-TR" sz="1400" dirty="0" err="1"/>
              <a:t>kürleme</a:t>
            </a:r>
            <a:r>
              <a:rPr lang="tr-TR" sz="1400" dirty="0"/>
              <a:t> ajanı olarak kullanılırlar. Bu amaçla </a:t>
            </a:r>
            <a:r>
              <a:rPr lang="tr-TR" sz="1400" dirty="0" err="1"/>
              <a:t>sakkaroz</a:t>
            </a:r>
            <a:r>
              <a:rPr lang="tr-TR" sz="1400" dirty="0"/>
              <a:t>, dekstroz, laktoz, mısır şurubu ve </a:t>
            </a:r>
            <a:r>
              <a:rPr lang="tr-TR" sz="1400" dirty="0" err="1"/>
              <a:t>sorbitol</a:t>
            </a:r>
            <a:r>
              <a:rPr lang="tr-TR" sz="1400" dirty="0"/>
              <a:t> kullanılmaktadır. Şekerin et ürünlerine katılması doğrudan hamura karıştırma veya yaş salamurada salamuraya katılması şeklinde olmaktadır. </a:t>
            </a:r>
          </a:p>
        </p:txBody>
      </p:sp>
      <p:pic>
        <p:nvPicPr>
          <p:cNvPr id="3" name="İçerik Yer Tutucusu 2"/>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rot="420000">
            <a:off x="4118357" y="1308040"/>
            <a:ext cx="4581669" cy="386578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805603377"/>
      </p:ext>
    </p:extLst>
  </p:cSld>
  <p:clrMapOvr>
    <a:masterClrMapping/>
  </p:clrMapOvr>
  <p:transition spd="slow">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548680"/>
            <a:ext cx="8229600" cy="864096"/>
          </a:xfrm>
        </p:spPr>
        <p:txBody>
          <a:bodyPr>
            <a:normAutofit/>
          </a:bodyPr>
          <a:lstStyle/>
          <a:p>
            <a:pPr algn="ctr"/>
            <a:r>
              <a:rPr lang="tr-TR" sz="2400" dirty="0">
                <a:latin typeface="Arial Black" panose="020B0A04020102020204" pitchFamily="34" charset="0"/>
              </a:rPr>
              <a:t>Şekerlerin et ürünlerindeki fonksiyonları </a:t>
            </a:r>
            <a:r>
              <a:rPr lang="tr-TR" sz="2400" dirty="0" smtClean="0">
                <a:latin typeface="Arial Black" panose="020B0A04020102020204" pitchFamily="34" charset="0"/>
              </a:rPr>
              <a:t>şunlardır;</a:t>
            </a:r>
            <a:endParaRPr lang="tr-TR" sz="2400" dirty="0">
              <a:latin typeface="Arial Black" panose="020B0A04020102020204" pitchFamily="34" charset="0"/>
            </a:endParaRPr>
          </a:p>
        </p:txBody>
      </p:sp>
      <p:sp>
        <p:nvSpPr>
          <p:cNvPr id="6" name="İçerik Yer Tutucusu 5"/>
          <p:cNvSpPr>
            <a:spLocks noGrp="1"/>
          </p:cNvSpPr>
          <p:nvPr>
            <p:ph sz="half" idx="1"/>
          </p:nvPr>
        </p:nvSpPr>
        <p:spPr>
          <a:xfrm>
            <a:off x="251520" y="1340768"/>
            <a:ext cx="4244280" cy="5904656"/>
          </a:xfrm>
        </p:spPr>
        <p:txBody>
          <a:bodyPr>
            <a:noAutofit/>
          </a:bodyPr>
          <a:lstStyle/>
          <a:p>
            <a:pPr algn="ctr">
              <a:lnSpc>
                <a:spcPct val="170000"/>
              </a:lnSpc>
              <a:buFont typeface="Wingdings" panose="05000000000000000000" pitchFamily="2" charset="2"/>
              <a:buChar char="q"/>
            </a:pPr>
            <a:r>
              <a:rPr lang="tr-TR" sz="1400" dirty="0" smtClean="0"/>
              <a:t>Tuzdan </a:t>
            </a:r>
            <a:r>
              <a:rPr lang="tr-TR" sz="1400" dirty="0"/>
              <a:t>ileri gelen lezzeti nötrleştirir, ürüne has aroma kazandırır.</a:t>
            </a:r>
          </a:p>
          <a:p>
            <a:pPr algn="ctr">
              <a:lnSpc>
                <a:spcPct val="170000"/>
              </a:lnSpc>
              <a:buFont typeface="Wingdings" panose="05000000000000000000" pitchFamily="2" charset="2"/>
              <a:buChar char="q"/>
            </a:pPr>
            <a:r>
              <a:rPr lang="tr-TR" sz="1400" dirty="0" smtClean="0"/>
              <a:t>Fermente </a:t>
            </a:r>
            <a:r>
              <a:rPr lang="tr-TR" sz="1400" dirty="0"/>
              <a:t>ürünlerde şekerlerin kullanılması teknolojik açıdan önem taşır. Çünkü şeker fermente ürünlerde laktik asit bakterilerinin çoğalmalarında </a:t>
            </a:r>
            <a:r>
              <a:rPr lang="tr-TR" sz="1400" dirty="0" err="1"/>
              <a:t>primer</a:t>
            </a:r>
            <a:r>
              <a:rPr lang="tr-TR" sz="1400" dirty="0"/>
              <a:t> enerji kaynağı olarak kullanılır ve asit oluşturur. Laktik asit oluşumuna </a:t>
            </a:r>
            <a:r>
              <a:rPr lang="tr-TR" sz="1400" dirty="0" smtClean="0"/>
              <a:t>bağlı </a:t>
            </a:r>
            <a:r>
              <a:rPr lang="tr-TR" sz="1400" dirty="0"/>
              <a:t>olarak </a:t>
            </a:r>
            <a:r>
              <a:rPr lang="tr-TR" sz="1400" dirty="0" err="1"/>
              <a:t>pH</a:t>
            </a:r>
            <a:r>
              <a:rPr lang="tr-TR" sz="1400" dirty="0"/>
              <a:t> düşüşü sağlanır. Böylece </a:t>
            </a:r>
            <a:r>
              <a:rPr lang="tr-TR" sz="1400" dirty="0" err="1"/>
              <a:t>pH</a:t>
            </a:r>
            <a:r>
              <a:rPr lang="tr-TR" sz="1400" dirty="0"/>
              <a:t> kas proteinlerinin </a:t>
            </a:r>
            <a:r>
              <a:rPr lang="tr-TR" sz="1400" dirty="0" err="1"/>
              <a:t>izoelektrik</a:t>
            </a:r>
            <a:r>
              <a:rPr lang="tr-TR" sz="1400" dirty="0"/>
              <a:t> noktasına yaklaşır. Düşen </a:t>
            </a:r>
            <a:r>
              <a:rPr lang="tr-TR" sz="1400" dirty="0" err="1"/>
              <a:t>pH</a:t>
            </a:r>
            <a:r>
              <a:rPr lang="tr-TR" sz="1400" dirty="0"/>
              <a:t>, proteinlerin jel hale </a:t>
            </a:r>
            <a:r>
              <a:rPr lang="tr-TR" sz="1400" dirty="0" smtClean="0"/>
              <a:t>dönüşmesini; </a:t>
            </a:r>
            <a:r>
              <a:rPr lang="tr-TR" sz="1400" dirty="0"/>
              <a:t>ürünün dilimlenebilir ve kesilebilir nitelik kazanmasını sağlamaktadır.</a:t>
            </a:r>
          </a:p>
          <a:p>
            <a:endParaRPr lang="tr-TR" sz="1600" dirty="0"/>
          </a:p>
        </p:txBody>
      </p:sp>
      <p:sp>
        <p:nvSpPr>
          <p:cNvPr id="7" name="İçerik Yer Tutucusu 6"/>
          <p:cNvSpPr>
            <a:spLocks noGrp="1"/>
          </p:cNvSpPr>
          <p:nvPr>
            <p:ph sz="half" idx="2"/>
          </p:nvPr>
        </p:nvSpPr>
        <p:spPr/>
        <p:txBody>
          <a:bodyPr>
            <a:normAutofit fontScale="40000" lnSpcReduction="20000"/>
          </a:bodyPr>
          <a:lstStyle/>
          <a:p>
            <a:pPr algn="ctr">
              <a:lnSpc>
                <a:spcPct val="170000"/>
              </a:lnSpc>
              <a:buFont typeface="Wingdings" panose="05000000000000000000" pitchFamily="2" charset="2"/>
              <a:buChar char="q"/>
            </a:pPr>
            <a:r>
              <a:rPr lang="tr-TR" sz="3400" dirty="0" smtClean="0"/>
              <a:t>Fermantasyon </a:t>
            </a:r>
            <a:r>
              <a:rPr lang="tr-TR" sz="3400" dirty="0"/>
              <a:t>sırasında asitliğin artması ve buna paralel olarak </a:t>
            </a:r>
            <a:r>
              <a:rPr lang="tr-TR" sz="3400" dirty="0" err="1"/>
              <a:t>pH'nın</a:t>
            </a:r>
            <a:r>
              <a:rPr lang="tr-TR" sz="3400" dirty="0"/>
              <a:t> düşmesi düşük </a:t>
            </a:r>
            <a:r>
              <a:rPr lang="tr-TR" sz="3400" dirty="0" err="1"/>
              <a:t>pH</a:t>
            </a:r>
            <a:r>
              <a:rPr lang="tr-TR" sz="3400" dirty="0"/>
              <a:t> karşısında direnç gösteremeyen patojen ve bozulmaya neden olan bakterileri </a:t>
            </a:r>
            <a:r>
              <a:rPr lang="tr-TR" sz="3400" dirty="0" err="1"/>
              <a:t>inhibe</a:t>
            </a:r>
            <a:r>
              <a:rPr lang="tr-TR" sz="3400" dirty="0"/>
              <a:t> eder.</a:t>
            </a:r>
          </a:p>
          <a:p>
            <a:pPr algn="ctr">
              <a:lnSpc>
                <a:spcPct val="170000"/>
              </a:lnSpc>
              <a:buFont typeface="Wingdings" panose="05000000000000000000" pitchFamily="2" charset="2"/>
              <a:buChar char="q"/>
            </a:pPr>
            <a:r>
              <a:rPr lang="tr-TR" sz="3400" dirty="0" smtClean="0"/>
              <a:t>Renk </a:t>
            </a:r>
            <a:r>
              <a:rPr lang="tr-TR" sz="3400" dirty="0"/>
              <a:t>oluşumunda karbonhidratların dolaylı yoldan etkileri </a:t>
            </a:r>
            <a:r>
              <a:rPr lang="tr-TR" sz="3400" dirty="0" smtClean="0"/>
              <a:t>bulunmaktadır</a:t>
            </a:r>
            <a:r>
              <a:rPr lang="tr-TR" sz="3400" dirty="0"/>
              <a:t>. Renk oluşumunda görev alan </a:t>
            </a:r>
            <a:r>
              <a:rPr lang="tr-TR" sz="3400" dirty="0" err="1"/>
              <a:t>nitritin</a:t>
            </a:r>
            <a:r>
              <a:rPr lang="tr-TR" sz="3400" dirty="0"/>
              <a:t> </a:t>
            </a:r>
            <a:r>
              <a:rPr lang="tr-TR" sz="3400" dirty="0" err="1"/>
              <a:t>azotmonoksit</a:t>
            </a:r>
            <a:r>
              <a:rPr lang="tr-TR" sz="3400" dirty="0"/>
              <a:t> haline parçalanması asit ortamda gerçekleşmektedir. </a:t>
            </a:r>
            <a:r>
              <a:rPr lang="tr-TR" sz="3400" dirty="0" smtClean="0"/>
              <a:t>Böylece </a:t>
            </a:r>
            <a:r>
              <a:rPr lang="tr-TR" sz="3400" dirty="0"/>
              <a:t>şekerler üründe </a:t>
            </a:r>
            <a:r>
              <a:rPr lang="tr-TR" sz="3400" dirty="0" err="1"/>
              <a:t>nitrozomyoglobin</a:t>
            </a:r>
            <a:r>
              <a:rPr lang="tr-TR" sz="3400" dirty="0"/>
              <a:t> veya </a:t>
            </a:r>
            <a:r>
              <a:rPr lang="tr-TR" sz="3400" dirty="0" err="1"/>
              <a:t>nitrozohemokromojen</a:t>
            </a:r>
            <a:r>
              <a:rPr lang="tr-TR" sz="3400" dirty="0"/>
              <a:t> oluşumuna katkıda bulunurlar.</a:t>
            </a:r>
          </a:p>
          <a:p>
            <a:pPr>
              <a:buFont typeface="Wingdings" panose="05000000000000000000" pitchFamily="2" charset="2"/>
              <a:buChar char="q"/>
            </a:pPr>
            <a:endParaRPr lang="tr-TR" dirty="0"/>
          </a:p>
        </p:txBody>
      </p:sp>
    </p:spTree>
    <p:extLst>
      <p:ext uri="{BB962C8B-B14F-4D97-AF65-F5344CB8AC3E}">
        <p14:creationId xmlns:p14="http://schemas.microsoft.com/office/powerpoint/2010/main" val="2499343196"/>
      </p:ext>
    </p:extLst>
  </p:cSld>
  <p:clrMapOvr>
    <a:masterClrMapping/>
  </p:clrMapOvr>
  <p:transition spd="slow">
    <p:wheel spokes="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323528" y="116632"/>
            <a:ext cx="3096344" cy="864097"/>
          </a:xfrm>
        </p:spPr>
        <p:txBody>
          <a:bodyPr>
            <a:normAutofit/>
          </a:bodyPr>
          <a:lstStyle/>
          <a:p>
            <a:pPr algn="ctr"/>
            <a:r>
              <a:rPr lang="tr-TR" dirty="0">
                <a:latin typeface="Arial Black" panose="020B0A04020102020204" pitchFamily="34" charset="0"/>
              </a:rPr>
              <a:t>Dolgu ve Bağlayıcı Maddeler</a:t>
            </a:r>
          </a:p>
        </p:txBody>
      </p:sp>
      <p:sp>
        <p:nvSpPr>
          <p:cNvPr id="6" name="İçerik Yer Tutucusu 5"/>
          <p:cNvSpPr>
            <a:spLocks noGrp="1"/>
          </p:cNvSpPr>
          <p:nvPr>
            <p:ph type="body" sz="half" idx="2"/>
          </p:nvPr>
        </p:nvSpPr>
        <p:spPr>
          <a:xfrm>
            <a:off x="0" y="908719"/>
            <a:ext cx="2819400" cy="5616625"/>
          </a:xfrm>
        </p:spPr>
        <p:txBody>
          <a:bodyPr>
            <a:noAutofit/>
          </a:bodyPr>
          <a:lstStyle/>
          <a:p>
            <a:pPr marL="285750" indent="-285750" algn="ctr">
              <a:lnSpc>
                <a:spcPct val="170000"/>
              </a:lnSpc>
              <a:buFont typeface="Wingdings" pitchFamily="2" charset="2"/>
              <a:buChar char="q"/>
            </a:pPr>
            <a:r>
              <a:rPr lang="tr-TR" sz="1600" dirty="0"/>
              <a:t>Sosis-salam gibi et ürünlerinin üretimleri sırasında fazla suyu tutup </a:t>
            </a:r>
            <a:r>
              <a:rPr lang="tr-TR" sz="1600" dirty="0" err="1"/>
              <a:t>absorbe</a:t>
            </a:r>
            <a:r>
              <a:rPr lang="tr-TR" sz="1600" dirty="0"/>
              <a:t> etmek, et parçalarının bağlanmasına yardım etmek ve az da olsa </a:t>
            </a:r>
            <a:r>
              <a:rPr lang="tr-TR" sz="1600" dirty="0" err="1"/>
              <a:t>emülsifiye</a:t>
            </a:r>
            <a:r>
              <a:rPr lang="tr-TR" sz="1600" dirty="0"/>
              <a:t> özelliklerinden faydalanmak amacı ile kullanılan maddelere </a:t>
            </a:r>
            <a:r>
              <a:rPr lang="tr-TR" sz="1600" dirty="0" smtClean="0"/>
              <a:t>dolgu </a:t>
            </a:r>
            <a:r>
              <a:rPr lang="tr-TR" sz="1600" dirty="0"/>
              <a:t>maddeleri </a:t>
            </a:r>
            <a:r>
              <a:rPr lang="tr-TR" sz="1600" dirty="0" smtClean="0"/>
              <a:t>(bağlayıcı </a:t>
            </a:r>
            <a:r>
              <a:rPr lang="tr-TR" sz="1600" dirty="0"/>
              <a:t>maddeler, yapı </a:t>
            </a:r>
            <a:r>
              <a:rPr lang="tr-TR" sz="1600" dirty="0" smtClean="0"/>
              <a:t>geliştirici </a:t>
            </a:r>
            <a:r>
              <a:rPr lang="tr-TR" sz="1600" dirty="0"/>
              <a:t>maddeler) adı verilir.</a:t>
            </a:r>
          </a:p>
          <a:p>
            <a:pPr algn="ctr"/>
            <a:endParaRPr lang="tr-TR" sz="1600" dirty="0"/>
          </a:p>
        </p:txBody>
      </p:sp>
      <p:pic>
        <p:nvPicPr>
          <p:cNvPr id="7" name="Resim Yer Tutucusu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7442" b="7442"/>
          <a:stretch>
            <a:fillRect/>
          </a:stretch>
        </p:blipFill>
        <p:spPr>
          <a:xfrm rot="420000">
            <a:off x="4081220" y="455366"/>
            <a:ext cx="4617720" cy="3931920"/>
          </a:xfrm>
        </p:spPr>
      </p:pic>
      <p:sp>
        <p:nvSpPr>
          <p:cNvPr id="4" name="Metin kutusu 3"/>
          <p:cNvSpPr txBox="1"/>
          <p:nvPr/>
        </p:nvSpPr>
        <p:spPr>
          <a:xfrm>
            <a:off x="3203848" y="4869160"/>
            <a:ext cx="5760640" cy="1338828"/>
          </a:xfrm>
          <a:prstGeom prst="rect">
            <a:avLst/>
          </a:prstGeom>
          <a:noFill/>
        </p:spPr>
        <p:txBody>
          <a:bodyPr wrap="square" rtlCol="0">
            <a:spAutoFit/>
          </a:bodyPr>
          <a:lstStyle/>
          <a:p>
            <a:pPr marL="285750" indent="-285750" algn="ctr">
              <a:lnSpc>
                <a:spcPct val="150000"/>
              </a:lnSpc>
              <a:buFont typeface="Wingdings" pitchFamily="2" charset="2"/>
              <a:buChar char="q"/>
            </a:pPr>
            <a:r>
              <a:rPr lang="tr-TR" dirty="0"/>
              <a:t>Sosis-salam gibi et ürünlerinde bağlayıcı olarak çeşitli tahıl nişastaları, çeşitli bitkisel proteinler ve süt proteinleri kullanılmaktadır. </a:t>
            </a:r>
          </a:p>
        </p:txBody>
      </p:sp>
    </p:spTree>
    <p:extLst>
      <p:ext uri="{BB962C8B-B14F-4D97-AF65-F5344CB8AC3E}">
        <p14:creationId xmlns:p14="http://schemas.microsoft.com/office/powerpoint/2010/main" val="3126483371"/>
      </p:ext>
    </p:extLst>
  </p:cSld>
  <p:clrMapOvr>
    <a:masterClrMapping/>
  </p:clrMapOvr>
  <p:transition spd="slow">
    <p:wheel spokes="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20688"/>
            <a:ext cx="3106688" cy="648072"/>
          </a:xfrm>
        </p:spPr>
        <p:txBody>
          <a:bodyPr>
            <a:normAutofit fontScale="90000"/>
          </a:bodyPr>
          <a:lstStyle/>
          <a:p>
            <a:pPr algn="ctr"/>
            <a:r>
              <a:rPr lang="tr-TR" sz="2400" dirty="0">
                <a:latin typeface="Arial Black" pitchFamily="34" charset="0"/>
              </a:rPr>
              <a:t>Protein </a:t>
            </a:r>
            <a:r>
              <a:rPr lang="tr-TR" sz="2400" dirty="0" err="1">
                <a:latin typeface="Arial Black" pitchFamily="34" charset="0"/>
              </a:rPr>
              <a:t>Hidrolizatları</a:t>
            </a:r>
            <a:endParaRPr lang="tr-TR" sz="2400" dirty="0">
              <a:latin typeface="Arial Black" pitchFamily="34" charset="0"/>
            </a:endParaRPr>
          </a:p>
        </p:txBody>
      </p:sp>
      <p:sp>
        <p:nvSpPr>
          <p:cNvPr id="3" name="İçerik Yer Tutucusu 2"/>
          <p:cNvSpPr>
            <a:spLocks noGrp="1"/>
          </p:cNvSpPr>
          <p:nvPr>
            <p:ph idx="1"/>
          </p:nvPr>
        </p:nvSpPr>
        <p:spPr>
          <a:xfrm>
            <a:off x="457200" y="1484784"/>
            <a:ext cx="2314600" cy="4839816"/>
          </a:xfrm>
        </p:spPr>
        <p:txBody>
          <a:bodyPr>
            <a:normAutofit/>
          </a:bodyPr>
          <a:lstStyle/>
          <a:p>
            <a:pPr algn="ctr">
              <a:lnSpc>
                <a:spcPct val="150000"/>
              </a:lnSpc>
              <a:buFont typeface="Wingdings" panose="05000000000000000000" pitchFamily="2" charset="2"/>
              <a:buChar char="q"/>
            </a:pPr>
            <a:r>
              <a:rPr lang="tr-TR" sz="1600" dirty="0"/>
              <a:t>Bitkisel, hayvansal veya </a:t>
            </a:r>
            <a:r>
              <a:rPr lang="tr-TR" sz="1600" dirty="0" err="1" smtClean="0"/>
              <a:t>mikrobiyel</a:t>
            </a:r>
            <a:r>
              <a:rPr lang="tr-TR" sz="1600" dirty="0" smtClean="0"/>
              <a:t> </a:t>
            </a:r>
            <a:r>
              <a:rPr lang="tr-TR" sz="1600" dirty="0"/>
              <a:t>kaynaklı proteinlerden elde </a:t>
            </a:r>
            <a:r>
              <a:rPr lang="tr-TR" sz="1600" dirty="0" smtClean="0"/>
              <a:t>edilen </a:t>
            </a:r>
            <a:r>
              <a:rPr lang="tr-TR" sz="1600" dirty="0" err="1"/>
              <a:t>polipeptid</a:t>
            </a:r>
            <a:r>
              <a:rPr lang="tr-TR" sz="1600" dirty="0"/>
              <a:t>, pepton, amino asit karışımı olan </a:t>
            </a:r>
            <a:r>
              <a:rPr lang="tr-TR" sz="1600" dirty="0" err="1" smtClean="0"/>
              <a:t>metabolitlerdir</a:t>
            </a:r>
            <a:endParaRPr lang="tr-TR" sz="1600" dirty="0"/>
          </a:p>
        </p:txBody>
      </p:sp>
      <p:sp>
        <p:nvSpPr>
          <p:cNvPr id="4" name="Metin kutusu 3"/>
          <p:cNvSpPr txBox="1"/>
          <p:nvPr/>
        </p:nvSpPr>
        <p:spPr>
          <a:xfrm>
            <a:off x="3275856" y="1196752"/>
            <a:ext cx="2952328" cy="1477328"/>
          </a:xfrm>
          <a:prstGeom prst="rect">
            <a:avLst/>
          </a:prstGeom>
          <a:noFill/>
        </p:spPr>
        <p:txBody>
          <a:bodyPr wrap="square" rtlCol="0">
            <a:spAutoFit/>
          </a:bodyPr>
          <a:lstStyle/>
          <a:p>
            <a:pPr marL="285750" indent="-285750" algn="ctr">
              <a:buFont typeface="Wingdings" panose="05000000000000000000" pitchFamily="2" charset="2"/>
              <a:buChar char="q"/>
            </a:pPr>
            <a:r>
              <a:rPr lang="tr-TR" dirty="0" smtClean="0"/>
              <a:t> Bitkisel </a:t>
            </a:r>
            <a:r>
              <a:rPr lang="tr-TR" dirty="0"/>
              <a:t>kaynaklı olanlar içerisinde en çok kullanılanlar buğday ve mısır </a:t>
            </a:r>
            <a:r>
              <a:rPr lang="tr-TR" dirty="0" smtClean="0"/>
              <a:t>glüteni </a:t>
            </a:r>
            <a:r>
              <a:rPr lang="tr-TR" dirty="0"/>
              <a:t>ile soya proteinidir.</a:t>
            </a:r>
          </a:p>
        </p:txBody>
      </p:sp>
      <p:sp>
        <p:nvSpPr>
          <p:cNvPr id="5" name="Metin kutusu 4"/>
          <p:cNvSpPr txBox="1"/>
          <p:nvPr/>
        </p:nvSpPr>
        <p:spPr>
          <a:xfrm>
            <a:off x="2555776" y="4725144"/>
            <a:ext cx="4248472" cy="646331"/>
          </a:xfrm>
          <a:prstGeom prst="rect">
            <a:avLst/>
          </a:prstGeom>
          <a:noFill/>
        </p:spPr>
        <p:txBody>
          <a:bodyPr wrap="square" rtlCol="0">
            <a:spAutoFit/>
          </a:bodyPr>
          <a:lstStyle/>
          <a:p>
            <a:pPr marL="285750" indent="-285750" algn="ctr">
              <a:buFont typeface="Wingdings" panose="05000000000000000000" pitchFamily="2" charset="2"/>
              <a:buChar char="q"/>
            </a:pPr>
            <a:r>
              <a:rPr lang="tr-TR" dirty="0"/>
              <a:t>Hayvansal kökenliler içerisinde en çok kullanılan kazeindir. </a:t>
            </a:r>
          </a:p>
        </p:txBody>
      </p:sp>
      <p:sp>
        <p:nvSpPr>
          <p:cNvPr id="6" name="Metin kutusu 5"/>
          <p:cNvSpPr txBox="1"/>
          <p:nvPr/>
        </p:nvSpPr>
        <p:spPr>
          <a:xfrm>
            <a:off x="7164288" y="1916832"/>
            <a:ext cx="1872208" cy="2062103"/>
          </a:xfrm>
          <a:prstGeom prst="rect">
            <a:avLst/>
          </a:prstGeom>
          <a:noFill/>
        </p:spPr>
        <p:txBody>
          <a:bodyPr wrap="square" rtlCol="0">
            <a:spAutoFit/>
          </a:bodyPr>
          <a:lstStyle/>
          <a:p>
            <a:pPr marL="285750" indent="-285750" algn="ctr">
              <a:buFont typeface="Wingdings" panose="05000000000000000000" pitchFamily="2" charset="2"/>
              <a:buChar char="q"/>
            </a:pPr>
            <a:r>
              <a:rPr lang="tr-TR" sz="1600" dirty="0" err="1"/>
              <a:t>Mikrobiyel</a:t>
            </a:r>
            <a:r>
              <a:rPr lang="tr-TR" sz="1600" dirty="0"/>
              <a:t> kaynaklılar </a:t>
            </a:r>
            <a:r>
              <a:rPr lang="tr-TR" sz="1600" dirty="0" err="1" smtClean="0"/>
              <a:t>icerisinde</a:t>
            </a:r>
            <a:r>
              <a:rPr lang="tr-TR" sz="1600" dirty="0" smtClean="0"/>
              <a:t> </a:t>
            </a:r>
            <a:r>
              <a:rPr lang="tr-TR" sz="1600" dirty="0"/>
              <a:t>ise </a:t>
            </a:r>
            <a:r>
              <a:rPr lang="tr-TR" sz="1600" dirty="0" err="1"/>
              <a:t>Saccaromyces</a:t>
            </a:r>
            <a:r>
              <a:rPr lang="tr-TR" sz="1600" dirty="0"/>
              <a:t> </a:t>
            </a:r>
            <a:r>
              <a:rPr lang="tr-TR" sz="1600" dirty="0" err="1"/>
              <a:t>cerevisiae</a:t>
            </a:r>
            <a:r>
              <a:rPr lang="tr-TR" sz="1600" dirty="0"/>
              <a:t> ile </a:t>
            </a:r>
            <a:r>
              <a:rPr lang="tr-TR" sz="1600" dirty="0" err="1"/>
              <a:t>Candida</a:t>
            </a:r>
            <a:r>
              <a:rPr lang="tr-TR" sz="1600" dirty="0"/>
              <a:t> </a:t>
            </a:r>
            <a:r>
              <a:rPr lang="tr-TR" sz="1600" dirty="0" err="1"/>
              <a:t>utilis</a:t>
            </a:r>
            <a:r>
              <a:rPr lang="tr-TR" sz="1600" dirty="0"/>
              <a:t> proteinleri sayılabilir.</a:t>
            </a:r>
          </a:p>
        </p:txBody>
      </p:sp>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4581128"/>
            <a:ext cx="1760220" cy="1661160"/>
          </a:xfrm>
          <a:prstGeom prst="rect">
            <a:avLst/>
          </a:prstGeom>
        </p:spPr>
      </p:pic>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3222" y="2758880"/>
            <a:ext cx="1973580" cy="1478280"/>
          </a:xfrm>
          <a:prstGeom prst="rect">
            <a:avLst/>
          </a:prstGeom>
        </p:spPr>
      </p:pic>
      <p:pic>
        <p:nvPicPr>
          <p:cNvPr id="11" name="Resim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6" y="5411708"/>
            <a:ext cx="1908212" cy="1334300"/>
          </a:xfrm>
          <a:prstGeom prst="rect">
            <a:avLst/>
          </a:prstGeom>
        </p:spPr>
      </p:pic>
      <p:pic>
        <p:nvPicPr>
          <p:cNvPr id="15" name="Resi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4248" y="5013176"/>
            <a:ext cx="2103120" cy="13944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Resim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4208" y="3356992"/>
            <a:ext cx="1203960" cy="1127760"/>
          </a:xfrm>
          <a:prstGeom prst="rect">
            <a:avLst/>
          </a:prstGeom>
        </p:spPr>
      </p:pic>
    </p:spTree>
    <p:extLst>
      <p:ext uri="{BB962C8B-B14F-4D97-AF65-F5344CB8AC3E}">
        <p14:creationId xmlns:p14="http://schemas.microsoft.com/office/powerpoint/2010/main" val="4060297044"/>
      </p:ext>
    </p:extLst>
  </p:cSld>
  <p:clrMapOvr>
    <a:masterClrMapping/>
  </p:clrMapOvr>
  <p:transition spd="slow">
    <p:wheel spokes="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630232" y="0"/>
            <a:ext cx="3941768" cy="980728"/>
          </a:xfrm>
        </p:spPr>
        <p:txBody>
          <a:bodyPr>
            <a:normAutofit/>
          </a:bodyPr>
          <a:lstStyle/>
          <a:p>
            <a:pPr algn="ctr"/>
            <a:r>
              <a:rPr lang="tr-TR" dirty="0">
                <a:latin typeface="Arial Black" panose="020B0A04020102020204" pitchFamily="34" charset="0"/>
              </a:rPr>
              <a:t>Mono Sodyum </a:t>
            </a:r>
            <a:r>
              <a:rPr lang="tr-TR" dirty="0" err="1">
                <a:latin typeface="Arial Black" panose="020B0A04020102020204" pitchFamily="34" charset="0"/>
              </a:rPr>
              <a:t>Glutamat</a:t>
            </a:r>
            <a:r>
              <a:rPr lang="tr-TR" dirty="0">
                <a:latin typeface="Arial Black" panose="020B0A04020102020204" pitchFamily="34" charset="0"/>
              </a:rPr>
              <a:t> (MSG)</a:t>
            </a:r>
          </a:p>
        </p:txBody>
      </p:sp>
      <p:sp>
        <p:nvSpPr>
          <p:cNvPr id="6" name="Metin Yer Tutucusu 5"/>
          <p:cNvSpPr>
            <a:spLocks noGrp="1"/>
          </p:cNvSpPr>
          <p:nvPr>
            <p:ph type="body" sz="half" idx="2"/>
          </p:nvPr>
        </p:nvSpPr>
        <p:spPr>
          <a:xfrm>
            <a:off x="179512" y="5229200"/>
            <a:ext cx="8568952" cy="1008111"/>
          </a:xfrm>
        </p:spPr>
        <p:txBody>
          <a:bodyPr>
            <a:noAutofit/>
          </a:bodyPr>
          <a:lstStyle/>
          <a:p>
            <a:pPr algn="ctr">
              <a:lnSpc>
                <a:spcPct val="170000"/>
              </a:lnSpc>
              <a:buFont typeface="Wingdings" panose="05000000000000000000" pitchFamily="2" charset="2"/>
              <a:buChar char="q"/>
            </a:pPr>
            <a:r>
              <a:rPr lang="tr-TR" sz="1600" dirty="0" smtClean="0"/>
              <a:t> Dünyada </a:t>
            </a:r>
            <a:r>
              <a:rPr lang="tr-TR" sz="1600" dirty="0"/>
              <a:t>en çok bilinen ve kullanılan lezzet </a:t>
            </a:r>
            <a:r>
              <a:rPr lang="tr-TR" sz="1600" dirty="0" smtClean="0"/>
              <a:t>arttırıcı olup, proteinlerin </a:t>
            </a:r>
            <a:r>
              <a:rPr lang="tr-TR" sz="1600" dirty="0"/>
              <a:t>yapı taşı olan </a:t>
            </a:r>
            <a:endParaRPr lang="tr-TR" sz="1600" dirty="0" smtClean="0"/>
          </a:p>
          <a:p>
            <a:pPr marL="0" indent="0" algn="ctr">
              <a:lnSpc>
                <a:spcPct val="170000"/>
              </a:lnSpc>
              <a:buNone/>
            </a:pPr>
            <a:r>
              <a:rPr lang="tr-TR" sz="1600" dirty="0" smtClean="0"/>
              <a:t>L- </a:t>
            </a:r>
            <a:r>
              <a:rPr lang="tr-TR" sz="1600" dirty="0" err="1"/>
              <a:t>glutamik</a:t>
            </a:r>
            <a:r>
              <a:rPr lang="tr-TR" sz="1600" dirty="0"/>
              <a:t> asidin sodyum tuzudur. </a:t>
            </a:r>
          </a:p>
        </p:txBody>
      </p:sp>
      <p:pic>
        <p:nvPicPr>
          <p:cNvPr id="2" name="İçerik Yer Tutucusu 1"/>
          <p:cNvPicPr>
            <a:picLocks noGrp="1" noChangeAspect="1"/>
          </p:cNvPicPr>
          <p:nvPr>
            <p:ph type="pic" idx="1"/>
          </p:nvPr>
        </p:nvPicPr>
        <p:blipFill>
          <a:blip r:embed="rId2">
            <a:extLst>
              <a:ext uri="{28A0092B-C50C-407E-A947-70E740481C1C}">
                <a14:useLocalDpi xmlns:a14="http://schemas.microsoft.com/office/drawing/2010/main" val="0"/>
              </a:ext>
            </a:extLst>
          </a:blip>
          <a:srcRect t="3389" b="3389"/>
          <a:stretch>
            <a:fillRect/>
          </a:stretch>
        </p:blipFill>
        <p:spPr>
          <a:xfrm rot="420000">
            <a:off x="4330216" y="959421"/>
            <a:ext cx="4617720" cy="3931920"/>
          </a:xfr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340768"/>
            <a:ext cx="2682240" cy="3456384"/>
          </a:xfrm>
          <a:prstGeom prst="rect">
            <a:avLst/>
          </a:prstGeom>
        </p:spPr>
      </p:pic>
    </p:spTree>
    <p:extLst>
      <p:ext uri="{BB962C8B-B14F-4D97-AF65-F5344CB8AC3E}">
        <p14:creationId xmlns:p14="http://schemas.microsoft.com/office/powerpoint/2010/main" val="3747724331"/>
      </p:ext>
    </p:extLst>
  </p:cSld>
  <p:clrMapOvr>
    <a:masterClrMapping/>
  </p:clrMapOvr>
  <p:transition spd="slow">
    <p:wheel spokes="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sz="half" idx="4294967295"/>
          </p:nvPr>
        </p:nvSpPr>
        <p:spPr>
          <a:xfrm>
            <a:off x="0" y="1052736"/>
            <a:ext cx="4038600" cy="5302027"/>
          </a:xfrm>
        </p:spPr>
        <p:txBody>
          <a:bodyPr>
            <a:normAutofit fontScale="70000" lnSpcReduction="20000"/>
          </a:bodyPr>
          <a:lstStyle/>
          <a:p>
            <a:pPr algn="ctr">
              <a:lnSpc>
                <a:spcPct val="170000"/>
              </a:lnSpc>
              <a:buFont typeface="Wingdings" panose="05000000000000000000" pitchFamily="2" charset="2"/>
              <a:buChar char="q"/>
            </a:pPr>
            <a:r>
              <a:rPr lang="tr-TR" dirty="0"/>
              <a:t>MSG ile yapılan araştırmalarda </a:t>
            </a:r>
            <a:r>
              <a:rPr lang="tr-TR" dirty="0" err="1"/>
              <a:t>glutamik</a:t>
            </a:r>
            <a:r>
              <a:rPr lang="tr-TR" dirty="0"/>
              <a:t> asidin sadece L formunun lezzet </a:t>
            </a:r>
            <a:r>
              <a:rPr lang="tr-TR" dirty="0" smtClean="0"/>
              <a:t>arttırıcı </a:t>
            </a:r>
            <a:r>
              <a:rPr lang="tr-TR" dirty="0"/>
              <a:t>aktiviteye sahip olduğu saptanmıştır. </a:t>
            </a:r>
            <a:endParaRPr lang="tr-TR" dirty="0" smtClean="0"/>
          </a:p>
          <a:p>
            <a:pPr algn="ctr">
              <a:lnSpc>
                <a:spcPct val="170000"/>
              </a:lnSpc>
              <a:buFont typeface="Wingdings" panose="05000000000000000000" pitchFamily="2" charset="2"/>
              <a:buChar char="q"/>
            </a:pPr>
            <a:r>
              <a:rPr lang="tr-TR" dirty="0" err="1" smtClean="0"/>
              <a:t>Glutamat</a:t>
            </a:r>
            <a:r>
              <a:rPr lang="tr-TR" dirty="0" smtClean="0"/>
              <a:t> </a:t>
            </a:r>
            <a:r>
              <a:rPr lang="tr-TR" dirty="0"/>
              <a:t>süt, </a:t>
            </a:r>
            <a:r>
              <a:rPr lang="tr-TR" dirty="0" smtClean="0"/>
              <a:t>peynir  ve </a:t>
            </a:r>
            <a:r>
              <a:rPr lang="tr-TR" dirty="0"/>
              <a:t>et gibi proteince zengin gıdalar ile </a:t>
            </a:r>
            <a:r>
              <a:rPr lang="tr-TR" dirty="0" smtClean="0"/>
              <a:t>mantar, </a:t>
            </a:r>
            <a:r>
              <a:rPr lang="tr-TR" dirty="0"/>
              <a:t>domates gibi sebzelerde de bolca ve doğal olarak bulunmasına rağmen hasat, işleme, pişirme, dondurma ve pazarlama işlemleri sırasında kayıplar olmaktadır. </a:t>
            </a:r>
          </a:p>
        </p:txBody>
      </p:sp>
      <p:sp>
        <p:nvSpPr>
          <p:cNvPr id="7" name="İçerik Yer Tutucusu 6"/>
          <p:cNvSpPr>
            <a:spLocks noGrp="1"/>
          </p:cNvSpPr>
          <p:nvPr>
            <p:ph sz="half" idx="4294967295"/>
          </p:nvPr>
        </p:nvSpPr>
        <p:spPr>
          <a:xfrm>
            <a:off x="4499992" y="836712"/>
            <a:ext cx="4644008" cy="5760640"/>
          </a:xfrm>
        </p:spPr>
        <p:txBody>
          <a:bodyPr>
            <a:noAutofit/>
          </a:bodyPr>
          <a:lstStyle/>
          <a:p>
            <a:pPr>
              <a:lnSpc>
                <a:spcPct val="170000"/>
              </a:lnSpc>
              <a:buFont typeface="Wingdings" panose="05000000000000000000" pitchFamily="2" charset="2"/>
              <a:buChar char="q"/>
            </a:pPr>
            <a:r>
              <a:rPr lang="tr-TR" sz="1600" dirty="0"/>
              <a:t>Gıdalarda MSG kullanıldığında gıdanın </a:t>
            </a:r>
            <a:r>
              <a:rPr lang="tr-TR" sz="1600" dirty="0" smtClean="0"/>
              <a:t>doğal </a:t>
            </a:r>
            <a:r>
              <a:rPr lang="tr-TR" sz="1600" dirty="0"/>
              <a:t>lezzeti artmakta, gizli lezzet karakteristikleri belirgin hale </a:t>
            </a:r>
            <a:r>
              <a:rPr lang="tr-TR" sz="1600" dirty="0" smtClean="0"/>
              <a:t>gelmekte </a:t>
            </a:r>
            <a:r>
              <a:rPr lang="tr-TR" sz="1600" dirty="0"/>
              <a:t>tükürük salgısı artarak lezzet profilindeki özellikler ortaya </a:t>
            </a:r>
            <a:r>
              <a:rPr lang="tr-TR" sz="1600" dirty="0" smtClean="0"/>
              <a:t>çıkmaktadır. </a:t>
            </a:r>
          </a:p>
          <a:p>
            <a:pPr>
              <a:lnSpc>
                <a:spcPct val="170000"/>
              </a:lnSpc>
              <a:buFont typeface="Wingdings" panose="05000000000000000000" pitchFamily="2" charset="2"/>
              <a:buChar char="q"/>
            </a:pPr>
            <a:r>
              <a:rPr lang="tr-TR" sz="1600" dirty="0" smtClean="0"/>
              <a:t>Özellikle </a:t>
            </a:r>
            <a:r>
              <a:rPr lang="tr-TR" sz="1600" dirty="0"/>
              <a:t>Çin, Japon ve Güneydoğu Asya mutfağında çok kullanılmaktadır. </a:t>
            </a:r>
            <a:r>
              <a:rPr lang="tr-TR" sz="1600" dirty="0" smtClean="0"/>
              <a:t>Ayrıca </a:t>
            </a:r>
            <a:r>
              <a:rPr lang="tr-TR" sz="1600" dirty="0"/>
              <a:t>dünya genelinde et-tavuk ürünlerinde, çorbalarda ve diyet gıdalarda da lezzet </a:t>
            </a:r>
            <a:r>
              <a:rPr lang="tr-TR" sz="1600" dirty="0" smtClean="0"/>
              <a:t>arttırıcı </a:t>
            </a:r>
            <a:r>
              <a:rPr lang="tr-TR" sz="1600" dirty="0"/>
              <a:t>olarak kullanımı mevcuttur.</a:t>
            </a:r>
          </a:p>
          <a:p>
            <a:pPr>
              <a:lnSpc>
                <a:spcPct val="170000"/>
              </a:lnSpc>
              <a:buFont typeface="Wingdings" panose="05000000000000000000" pitchFamily="2" charset="2"/>
              <a:buChar char="q"/>
            </a:pPr>
            <a:r>
              <a:rPr lang="tr-TR" sz="1600" dirty="0" err="1"/>
              <a:t>MSG'in</a:t>
            </a:r>
            <a:r>
              <a:rPr lang="tr-TR" sz="1600" dirty="0"/>
              <a:t> koyun kokusu ve erkek domuz kokusunu giderdiği bildirilmekte olup, koyun ve domuz ürünleri ile bu etlerden yapılan sosislerde </a:t>
            </a:r>
            <a:r>
              <a:rPr lang="tr-TR" sz="1600" dirty="0" smtClean="0"/>
              <a:t>kullanılması </a:t>
            </a:r>
            <a:r>
              <a:rPr lang="tr-TR" sz="1600" dirty="0"/>
              <a:t>önerilmektedir.</a:t>
            </a:r>
          </a:p>
          <a:p>
            <a:endParaRPr lang="tr-TR" sz="1600" dirty="0"/>
          </a:p>
        </p:txBody>
      </p:sp>
    </p:spTree>
    <p:extLst>
      <p:ext uri="{BB962C8B-B14F-4D97-AF65-F5344CB8AC3E}">
        <p14:creationId xmlns:p14="http://schemas.microsoft.com/office/powerpoint/2010/main" val="2447129356"/>
      </p:ext>
    </p:extLst>
  </p:cSld>
  <p:clrMapOvr>
    <a:masterClrMapping/>
  </p:clrMapOvr>
  <p:transition spd="slow">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23277">
            <a:off x="5493231" y="1876779"/>
            <a:ext cx="2484120" cy="1173480"/>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4581128"/>
            <a:ext cx="1219200" cy="1249680"/>
          </a:xfrm>
          <a:prstGeom prst="rect">
            <a:avLst/>
          </a:prstGeom>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78554">
            <a:off x="2411761" y="3507314"/>
            <a:ext cx="3810000" cy="2619375"/>
          </a:xfrm>
          <a:prstGeom prst="rect">
            <a:avLst/>
          </a:prstGeom>
        </p:spPr>
      </p:pic>
      <p:pic>
        <p:nvPicPr>
          <p:cNvPr id="6" name="Resim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0626" y="3574941"/>
            <a:ext cx="2362200" cy="1242060"/>
          </a:xfrm>
          <a:prstGeom prst="rect">
            <a:avLst/>
          </a:prstGeom>
        </p:spPr>
      </p:pic>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568" y="1249357"/>
            <a:ext cx="1933575" cy="2143125"/>
          </a:xfrm>
          <a:prstGeom prst="rect">
            <a:avLst/>
          </a:prstGeom>
        </p:spPr>
      </p:pic>
      <p:pic>
        <p:nvPicPr>
          <p:cNvPr id="8" name="Resim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600972">
            <a:off x="3131840" y="1217973"/>
            <a:ext cx="1828800" cy="1524000"/>
          </a:xfrm>
          <a:prstGeom prst="rect">
            <a:avLst/>
          </a:prstGeom>
        </p:spPr>
      </p:pic>
      <p:pic>
        <p:nvPicPr>
          <p:cNvPr id="9" name="Resim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88834" y="5075092"/>
            <a:ext cx="1645920" cy="1775460"/>
          </a:xfrm>
          <a:prstGeom prst="rect">
            <a:avLst/>
          </a:prstGeom>
        </p:spPr>
      </p:pic>
      <p:pic>
        <p:nvPicPr>
          <p:cNvPr id="10" name="Resim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64288" y="585513"/>
            <a:ext cx="2095500" cy="1394460"/>
          </a:xfrm>
          <a:prstGeom prst="rect">
            <a:avLst/>
          </a:prstGeom>
        </p:spPr>
      </p:pic>
    </p:spTree>
    <p:extLst>
      <p:ext uri="{BB962C8B-B14F-4D97-AF65-F5344CB8AC3E}">
        <p14:creationId xmlns:p14="http://schemas.microsoft.com/office/powerpoint/2010/main" val="3436640593"/>
      </p:ext>
    </p:extLst>
  </p:cSld>
  <p:clrMapOvr>
    <a:masterClrMapping/>
  </p:clrMapOvr>
  <p:transition spd="slow">
    <p:wheel spokes="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609600" y="116632"/>
            <a:ext cx="6410672" cy="504057"/>
          </a:xfrm>
        </p:spPr>
        <p:txBody>
          <a:bodyPr>
            <a:noAutofit/>
          </a:bodyPr>
          <a:lstStyle/>
          <a:p>
            <a:pPr algn="ctr"/>
            <a:r>
              <a:rPr lang="tr-TR" sz="3200" dirty="0">
                <a:latin typeface="Arial Black" panose="020B0A04020102020204" pitchFamily="34" charset="0"/>
              </a:rPr>
              <a:t>Baharatlar</a:t>
            </a:r>
          </a:p>
        </p:txBody>
      </p:sp>
      <p:sp>
        <p:nvSpPr>
          <p:cNvPr id="6" name="İçerik Yer Tutucusu 5"/>
          <p:cNvSpPr>
            <a:spLocks noGrp="1"/>
          </p:cNvSpPr>
          <p:nvPr>
            <p:ph type="body" sz="half" idx="2"/>
          </p:nvPr>
        </p:nvSpPr>
        <p:spPr>
          <a:xfrm>
            <a:off x="609600" y="908720"/>
            <a:ext cx="3386336" cy="5616624"/>
          </a:xfrm>
        </p:spPr>
        <p:txBody>
          <a:bodyPr>
            <a:normAutofit fontScale="92500" lnSpcReduction="10000"/>
          </a:bodyPr>
          <a:lstStyle/>
          <a:p>
            <a:pPr marL="285750" indent="-285750">
              <a:lnSpc>
                <a:spcPct val="150000"/>
              </a:lnSpc>
              <a:buFont typeface="Wingdings" panose="05000000000000000000" pitchFamily="2" charset="2"/>
              <a:buChar char="q"/>
            </a:pPr>
            <a:r>
              <a:rPr lang="tr-TR" sz="1500" dirty="0"/>
              <a:t>Baharatlar gıda </a:t>
            </a:r>
            <a:r>
              <a:rPr lang="tr-TR" sz="1500" dirty="0" smtClean="0"/>
              <a:t>sanayinde </a:t>
            </a:r>
            <a:r>
              <a:rPr lang="tr-TR" sz="1500" dirty="0"/>
              <a:t>ve evlerde yaygın olarak kullanılan, gıda maddelerine az miktarda katılmakla beraber aroma ve lezzet değişiminde önemli rol oynayan katkı maddeleridir. </a:t>
            </a:r>
            <a:endParaRPr lang="tr-TR" sz="1500" dirty="0" smtClean="0"/>
          </a:p>
          <a:p>
            <a:pPr marL="285750" indent="-285750">
              <a:lnSpc>
                <a:spcPct val="150000"/>
              </a:lnSpc>
              <a:buFont typeface="Wingdings" panose="05000000000000000000" pitchFamily="2" charset="2"/>
              <a:buChar char="q"/>
            </a:pPr>
            <a:r>
              <a:rPr lang="tr-TR" sz="1500" dirty="0" smtClean="0"/>
              <a:t>Baharatlar bazı </a:t>
            </a:r>
            <a:r>
              <a:rPr lang="tr-TR" sz="1500" dirty="0"/>
              <a:t>bitkilerin çiçek, meyve, tohumları ile kök, </a:t>
            </a:r>
            <a:r>
              <a:rPr lang="tr-TR" sz="1500" dirty="0" smtClean="0"/>
              <a:t>yumru, </a:t>
            </a:r>
            <a:r>
              <a:rPr lang="tr-TR" sz="1500" dirty="0"/>
              <a:t>sap, kabuk ve yapraklarının bütün halde ve/veya parçalanması, kurutulması, öğütülmesi ile elde edilir. </a:t>
            </a:r>
            <a:endParaRPr lang="tr-TR" sz="1500" dirty="0" smtClean="0"/>
          </a:p>
          <a:p>
            <a:pPr marL="285750" indent="-285750">
              <a:lnSpc>
                <a:spcPct val="150000"/>
              </a:lnSpc>
              <a:buFont typeface="Wingdings" panose="05000000000000000000" pitchFamily="2" charset="2"/>
              <a:buChar char="q"/>
            </a:pPr>
            <a:r>
              <a:rPr lang="tr-TR" sz="1500" dirty="0" smtClean="0"/>
              <a:t>Baharatların </a:t>
            </a:r>
            <a:r>
              <a:rPr lang="tr-TR" sz="1500" dirty="0"/>
              <a:t>karakteristik tat ve aroması bileşiminde bulunan uçucu yağlardan ileri gelmektedir.</a:t>
            </a:r>
          </a:p>
          <a:p>
            <a:pPr marL="285750" indent="-285750">
              <a:lnSpc>
                <a:spcPct val="150000"/>
              </a:lnSpc>
              <a:buFont typeface="Wingdings" panose="05000000000000000000" pitchFamily="2" charset="2"/>
              <a:buChar char="q"/>
            </a:pPr>
            <a:r>
              <a:rPr lang="tr-TR" sz="1500" dirty="0"/>
              <a:t>Baharatların; renk, lezzet ve aroma üzerine olumlu etkilerinin </a:t>
            </a:r>
            <a:r>
              <a:rPr lang="tr-TR" sz="1500" dirty="0" smtClean="0"/>
              <a:t>yanı sıra </a:t>
            </a:r>
            <a:r>
              <a:rPr lang="tr-TR" sz="1500" dirty="0"/>
              <a:t>bazı baharatların </a:t>
            </a:r>
            <a:r>
              <a:rPr lang="tr-TR" sz="1500" dirty="0" err="1" smtClean="0"/>
              <a:t>antimikrobiyel</a:t>
            </a:r>
            <a:r>
              <a:rPr lang="tr-TR" sz="1500" dirty="0" smtClean="0"/>
              <a:t> </a:t>
            </a:r>
            <a:r>
              <a:rPr lang="tr-TR" sz="1500" dirty="0"/>
              <a:t>ve antioksidan </a:t>
            </a:r>
            <a:r>
              <a:rPr lang="tr-TR" sz="1500" dirty="0" smtClean="0"/>
              <a:t>özelliklere </a:t>
            </a:r>
            <a:r>
              <a:rPr lang="tr-TR" sz="1500" dirty="0"/>
              <a:t>sahip olduğu da bildirilmektedir.</a:t>
            </a:r>
          </a:p>
          <a:p>
            <a:endParaRPr lang="tr-TR" dirty="0"/>
          </a:p>
        </p:txBody>
      </p:sp>
      <p:pic>
        <p:nvPicPr>
          <p:cNvPr id="3" name="Resim Yer Tutucusu 2"/>
          <p:cNvPicPr>
            <a:picLocks noGrp="1" noChangeAspect="1"/>
          </p:cNvPicPr>
          <p:nvPr>
            <p:ph type="pic" idx="1"/>
          </p:nvPr>
        </p:nvPicPr>
        <p:blipFill>
          <a:blip r:embed="rId2">
            <a:extLst>
              <a:ext uri="{28A0092B-C50C-407E-A947-70E740481C1C}">
                <a14:useLocalDpi xmlns:a14="http://schemas.microsoft.com/office/drawing/2010/main" val="0"/>
              </a:ext>
            </a:extLst>
          </a:blip>
          <a:srcRect l="5880" r="5880"/>
          <a:stretch>
            <a:fillRect/>
          </a:stretch>
        </p:blipFill>
        <p:spPr>
          <a:xfrm rot="420000">
            <a:off x="4313124" y="815405"/>
            <a:ext cx="4617720" cy="3931920"/>
          </a:xfrm>
        </p:spPr>
      </p:pic>
    </p:spTree>
    <p:extLst>
      <p:ext uri="{BB962C8B-B14F-4D97-AF65-F5344CB8AC3E}">
        <p14:creationId xmlns:p14="http://schemas.microsoft.com/office/powerpoint/2010/main" val="1509464654"/>
      </p:ext>
    </p:extLst>
  </p:cSld>
  <p:clrMapOvr>
    <a:masterClrMapping/>
  </p:clrMapOvr>
  <p:transition spd="slow">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704088"/>
            <a:ext cx="8229600" cy="348648"/>
          </a:xfrm>
        </p:spPr>
        <p:txBody>
          <a:bodyPr>
            <a:normAutofit fontScale="90000"/>
          </a:bodyPr>
          <a:lstStyle/>
          <a:p>
            <a:r>
              <a:rPr lang="tr-TR" sz="2000" dirty="0" smtClean="0">
                <a:latin typeface="Arial Black" panose="020B0A04020102020204" pitchFamily="34" charset="0"/>
              </a:rPr>
              <a:t>Et ürünlerinde en çok kullanılan baharatlar</a:t>
            </a:r>
            <a:endParaRPr lang="tr-TR" sz="2000" dirty="0">
              <a:latin typeface="Arial Black" panose="020B0A04020102020204" pitchFamily="34" charset="0"/>
            </a:endParaRPr>
          </a:p>
        </p:txBody>
      </p:sp>
      <p:sp>
        <p:nvSpPr>
          <p:cNvPr id="6" name="İçerik Yer Tutucusu 5"/>
          <p:cNvSpPr>
            <a:spLocks noGrp="1"/>
          </p:cNvSpPr>
          <p:nvPr>
            <p:ph sz="half" idx="1"/>
          </p:nvPr>
        </p:nvSpPr>
        <p:spPr>
          <a:xfrm>
            <a:off x="457200" y="2408601"/>
            <a:ext cx="4038600" cy="4332767"/>
          </a:xfrm>
        </p:spPr>
        <p:txBody>
          <a:bodyPr>
            <a:normAutofit lnSpcReduction="10000"/>
          </a:bodyPr>
          <a:lstStyle/>
          <a:p>
            <a:pPr>
              <a:buFont typeface="Wingdings" panose="05000000000000000000" pitchFamily="2" charset="2"/>
              <a:buChar char="q"/>
            </a:pPr>
            <a:r>
              <a:rPr lang="tr-TR" sz="1400" dirty="0" smtClean="0">
                <a:latin typeface="Arial Black" panose="020B0A04020102020204" pitchFamily="34" charset="0"/>
              </a:rPr>
              <a:t>Kırmızı biber: </a:t>
            </a:r>
            <a:r>
              <a:rPr lang="tr-TR" sz="1400" dirty="0" smtClean="0"/>
              <a:t>Renk ve lezzet yanında (</a:t>
            </a:r>
            <a:r>
              <a:rPr lang="tr-TR" sz="1400" dirty="0" err="1" smtClean="0"/>
              <a:t>capsaicin</a:t>
            </a:r>
            <a:r>
              <a:rPr lang="tr-TR" sz="1400" dirty="0" smtClean="0"/>
              <a:t>), bileşiminde bulunan </a:t>
            </a:r>
            <a:r>
              <a:rPr lang="tr-TR" sz="1400" dirty="0" err="1" smtClean="0"/>
              <a:t>fenolik</a:t>
            </a:r>
            <a:r>
              <a:rPr lang="tr-TR" sz="1400" dirty="0" smtClean="0"/>
              <a:t> bileşiklerin antioksidan özellikleri bulunmaktadır.</a:t>
            </a:r>
          </a:p>
          <a:p>
            <a:pPr>
              <a:buFont typeface="Wingdings" panose="05000000000000000000" pitchFamily="2" charset="2"/>
              <a:buChar char="q"/>
            </a:pPr>
            <a:r>
              <a:rPr lang="tr-TR" sz="1400" dirty="0" smtClean="0">
                <a:latin typeface="Arial Black" panose="020B0A04020102020204" pitchFamily="34" charset="0"/>
              </a:rPr>
              <a:t>Pul kırmızı biber</a:t>
            </a:r>
          </a:p>
          <a:p>
            <a:pPr>
              <a:buFont typeface="Wingdings" panose="05000000000000000000" pitchFamily="2" charset="2"/>
              <a:buChar char="q"/>
            </a:pPr>
            <a:r>
              <a:rPr lang="tr-TR" sz="1400" dirty="0" smtClean="0">
                <a:latin typeface="Arial Black" panose="020B0A04020102020204" pitchFamily="34" charset="0"/>
              </a:rPr>
              <a:t>Karabiber: </a:t>
            </a:r>
            <a:r>
              <a:rPr lang="tr-TR" sz="1400" dirty="0" smtClean="0"/>
              <a:t>Acılığı </a:t>
            </a:r>
            <a:r>
              <a:rPr lang="tr-TR" sz="1400" dirty="0" err="1" smtClean="0"/>
              <a:t>piperin’den</a:t>
            </a:r>
            <a:r>
              <a:rPr lang="tr-TR" sz="1400" dirty="0" smtClean="0"/>
              <a:t> aroması ise uçucu yağlardan </a:t>
            </a:r>
            <a:r>
              <a:rPr lang="tr-TR" sz="1400" dirty="0" err="1" smtClean="0"/>
              <a:t>pinen</a:t>
            </a:r>
            <a:r>
              <a:rPr lang="tr-TR" sz="1400" dirty="0" smtClean="0"/>
              <a:t> kaynaklıdır. </a:t>
            </a:r>
            <a:r>
              <a:rPr lang="tr-TR" sz="1400" dirty="0" err="1" smtClean="0"/>
              <a:t>Antioksidatif</a:t>
            </a:r>
            <a:r>
              <a:rPr lang="tr-TR" sz="1400" dirty="0" smtClean="0"/>
              <a:t> ve </a:t>
            </a:r>
            <a:r>
              <a:rPr lang="tr-TR" sz="1400" dirty="0" err="1" smtClean="0"/>
              <a:t>lipid</a:t>
            </a:r>
            <a:r>
              <a:rPr lang="tr-TR" sz="1400" dirty="0" smtClean="0"/>
              <a:t> </a:t>
            </a:r>
            <a:r>
              <a:rPr lang="tr-TR" sz="1400" dirty="0" err="1" smtClean="0"/>
              <a:t>oksidasyonunu</a:t>
            </a:r>
            <a:r>
              <a:rPr lang="tr-TR" sz="1400" dirty="0" smtClean="0"/>
              <a:t> </a:t>
            </a:r>
            <a:r>
              <a:rPr lang="tr-TR" sz="1400" dirty="0" err="1" smtClean="0"/>
              <a:t>inhibe</a:t>
            </a:r>
            <a:r>
              <a:rPr lang="tr-TR" sz="1400" dirty="0" smtClean="0"/>
              <a:t> edici etkisi vardır.</a:t>
            </a:r>
          </a:p>
          <a:p>
            <a:pPr>
              <a:buFont typeface="Wingdings" panose="05000000000000000000" pitchFamily="2" charset="2"/>
              <a:buChar char="q"/>
            </a:pPr>
            <a:r>
              <a:rPr lang="tr-TR" sz="1400" dirty="0" smtClean="0">
                <a:latin typeface="Arial Black" panose="020B0A04020102020204" pitchFamily="34" charset="0"/>
              </a:rPr>
              <a:t>Beyaz biber</a:t>
            </a:r>
          </a:p>
          <a:p>
            <a:pPr>
              <a:buFont typeface="Wingdings" panose="05000000000000000000" pitchFamily="2" charset="2"/>
              <a:buChar char="q"/>
            </a:pPr>
            <a:r>
              <a:rPr lang="tr-TR" sz="1400" dirty="0" smtClean="0">
                <a:latin typeface="Arial Black" panose="020B0A04020102020204" pitchFamily="34" charset="0"/>
              </a:rPr>
              <a:t>Kimyon : </a:t>
            </a:r>
            <a:r>
              <a:rPr lang="tr-TR" sz="1400" dirty="0" smtClean="0"/>
              <a:t>Tipik aromayı veren uçucu yağlar </a:t>
            </a:r>
            <a:r>
              <a:rPr lang="tr-TR" sz="1400" dirty="0" err="1" smtClean="0"/>
              <a:t>kumialkol</a:t>
            </a:r>
            <a:r>
              <a:rPr lang="tr-TR" sz="1400" dirty="0" smtClean="0"/>
              <a:t>, </a:t>
            </a:r>
            <a:r>
              <a:rPr lang="tr-TR" sz="1400" dirty="0" err="1" smtClean="0"/>
              <a:t>perilalkol</a:t>
            </a:r>
            <a:r>
              <a:rPr lang="tr-TR" sz="1400" dirty="0" smtClean="0"/>
              <a:t>, </a:t>
            </a:r>
            <a:r>
              <a:rPr lang="tr-TR" sz="1400" dirty="0" err="1" smtClean="0"/>
              <a:t>kuminaaldehit</a:t>
            </a:r>
            <a:r>
              <a:rPr lang="tr-TR" sz="1400" dirty="0" smtClean="0"/>
              <a:t> ve </a:t>
            </a:r>
            <a:r>
              <a:rPr lang="tr-TR" sz="1400" dirty="0" err="1" smtClean="0"/>
              <a:t>perilaldehittir</a:t>
            </a:r>
            <a:r>
              <a:rPr lang="tr-TR" sz="1400" dirty="0" smtClean="0"/>
              <a:t>.</a:t>
            </a:r>
          </a:p>
          <a:p>
            <a:pPr>
              <a:buFont typeface="Wingdings" panose="05000000000000000000" pitchFamily="2" charset="2"/>
              <a:buChar char="q"/>
            </a:pPr>
            <a:r>
              <a:rPr lang="tr-TR" sz="1400" dirty="0" smtClean="0">
                <a:latin typeface="Arial Black" panose="020B0A04020102020204" pitchFamily="34" charset="0"/>
              </a:rPr>
              <a:t>Yeni bahar</a:t>
            </a:r>
          </a:p>
          <a:p>
            <a:pPr>
              <a:buFont typeface="Wingdings" panose="05000000000000000000" pitchFamily="2" charset="2"/>
              <a:buChar char="q"/>
            </a:pPr>
            <a:r>
              <a:rPr lang="tr-TR" sz="1400" dirty="0" smtClean="0">
                <a:latin typeface="Arial Black" panose="020B0A04020102020204" pitchFamily="34" charset="0"/>
              </a:rPr>
              <a:t>Zencefil</a:t>
            </a:r>
          </a:p>
          <a:p>
            <a:pPr>
              <a:buFont typeface="Wingdings" panose="05000000000000000000" pitchFamily="2" charset="2"/>
              <a:buChar char="q"/>
            </a:pPr>
            <a:r>
              <a:rPr lang="tr-TR" sz="1400" dirty="0" smtClean="0">
                <a:latin typeface="Arial Black" panose="020B0A04020102020204" pitchFamily="34" charset="0"/>
              </a:rPr>
              <a:t>Kekik : </a:t>
            </a:r>
            <a:r>
              <a:rPr lang="tr-TR" sz="1400" dirty="0" smtClean="0"/>
              <a:t>Tipik aromanın yanı sıra                       S. </a:t>
            </a:r>
            <a:r>
              <a:rPr lang="tr-TR" sz="1400" dirty="0" err="1" smtClean="0"/>
              <a:t>Typhimirium</a:t>
            </a:r>
            <a:r>
              <a:rPr lang="tr-TR" sz="1400" dirty="0" smtClean="0"/>
              <a:t>, S. </a:t>
            </a:r>
            <a:r>
              <a:rPr lang="tr-TR" sz="1400" dirty="0" err="1" smtClean="0"/>
              <a:t>Aureus</a:t>
            </a:r>
            <a:r>
              <a:rPr lang="tr-TR" sz="1400" dirty="0" smtClean="0"/>
              <a:t> ve V. </a:t>
            </a:r>
            <a:r>
              <a:rPr lang="tr-TR" sz="1400" dirty="0" err="1" smtClean="0"/>
              <a:t>Parahemoliticus</a:t>
            </a:r>
            <a:r>
              <a:rPr lang="tr-TR" sz="1400" dirty="0" smtClean="0"/>
              <a:t> üzerine </a:t>
            </a:r>
            <a:r>
              <a:rPr lang="tr-TR" sz="1400" dirty="0" err="1" smtClean="0"/>
              <a:t>inhibe</a:t>
            </a:r>
            <a:r>
              <a:rPr lang="tr-TR" sz="1400" dirty="0" smtClean="0"/>
              <a:t> edici etkisi vardır.</a:t>
            </a:r>
          </a:p>
          <a:p>
            <a:endParaRPr lang="tr-TR" sz="1400" dirty="0" smtClean="0"/>
          </a:p>
          <a:p>
            <a:endParaRPr lang="tr-TR" sz="1400" dirty="0"/>
          </a:p>
        </p:txBody>
      </p:sp>
      <p:sp>
        <p:nvSpPr>
          <p:cNvPr id="7" name="İçerik Yer Tutucusu 6"/>
          <p:cNvSpPr>
            <a:spLocks noGrp="1"/>
          </p:cNvSpPr>
          <p:nvPr>
            <p:ph sz="half" idx="2"/>
          </p:nvPr>
        </p:nvSpPr>
        <p:spPr/>
        <p:txBody>
          <a:bodyPr>
            <a:normAutofit lnSpcReduction="10000"/>
          </a:bodyPr>
          <a:lstStyle/>
          <a:p>
            <a:pPr>
              <a:lnSpc>
                <a:spcPct val="160000"/>
              </a:lnSpc>
              <a:buFont typeface="Wingdings" panose="05000000000000000000" pitchFamily="2" charset="2"/>
              <a:buChar char="q"/>
            </a:pPr>
            <a:r>
              <a:rPr lang="tr-TR" sz="1400" dirty="0" smtClean="0">
                <a:latin typeface="Arial Black" panose="020B0A04020102020204" pitchFamily="34" charset="0"/>
              </a:rPr>
              <a:t>Buy </a:t>
            </a:r>
            <a:r>
              <a:rPr lang="tr-TR" sz="1400" dirty="0" err="1" smtClean="0">
                <a:latin typeface="Arial Black" panose="020B0A04020102020204" pitchFamily="34" charset="0"/>
              </a:rPr>
              <a:t>utu</a:t>
            </a:r>
            <a:r>
              <a:rPr lang="tr-TR" sz="1400" dirty="0" smtClean="0">
                <a:latin typeface="Arial Black" panose="020B0A04020102020204" pitchFamily="34" charset="0"/>
              </a:rPr>
              <a:t>-çemen unu</a:t>
            </a:r>
          </a:p>
          <a:p>
            <a:pPr>
              <a:lnSpc>
                <a:spcPct val="160000"/>
              </a:lnSpc>
              <a:buFont typeface="Wingdings" panose="05000000000000000000" pitchFamily="2" charset="2"/>
              <a:buChar char="q"/>
            </a:pPr>
            <a:r>
              <a:rPr lang="tr-TR" sz="1400" dirty="0" smtClean="0">
                <a:latin typeface="Arial Black" panose="020B0A04020102020204" pitchFamily="34" charset="0"/>
              </a:rPr>
              <a:t>Sarımsak : </a:t>
            </a:r>
            <a:r>
              <a:rPr lang="tr-TR" sz="1400" dirty="0" smtClean="0"/>
              <a:t>Etken maddesi </a:t>
            </a:r>
            <a:r>
              <a:rPr lang="tr-TR" sz="1400" dirty="0" err="1" smtClean="0"/>
              <a:t>alicindir</a:t>
            </a:r>
            <a:r>
              <a:rPr lang="tr-TR" sz="1400" dirty="0" smtClean="0"/>
              <a:t>. Sarımsağın </a:t>
            </a:r>
            <a:r>
              <a:rPr lang="tr-TR" sz="1400" dirty="0" err="1" smtClean="0"/>
              <a:t>antibakteriyel</a:t>
            </a:r>
            <a:r>
              <a:rPr lang="tr-TR" sz="1400" dirty="0" smtClean="0"/>
              <a:t>, </a:t>
            </a:r>
            <a:r>
              <a:rPr lang="tr-TR" sz="1400" dirty="0" err="1" smtClean="0"/>
              <a:t>antifungal</a:t>
            </a:r>
            <a:r>
              <a:rPr lang="tr-TR" sz="1400" dirty="0" smtClean="0"/>
              <a:t>, </a:t>
            </a:r>
            <a:r>
              <a:rPr lang="tr-TR" sz="1400" dirty="0" err="1" smtClean="0"/>
              <a:t>antiviral</a:t>
            </a:r>
            <a:r>
              <a:rPr lang="tr-TR" sz="1400" dirty="0" smtClean="0"/>
              <a:t> ve </a:t>
            </a:r>
            <a:r>
              <a:rPr lang="tr-TR" sz="1400" dirty="0" err="1" smtClean="0"/>
              <a:t>antiprotozoal</a:t>
            </a:r>
            <a:r>
              <a:rPr lang="tr-TR" sz="1400" dirty="0" smtClean="0"/>
              <a:t> etkisi bulunmaktadır. </a:t>
            </a:r>
            <a:r>
              <a:rPr lang="tr-TR" sz="1400" dirty="0" err="1" smtClean="0"/>
              <a:t>Antioksidatif</a:t>
            </a:r>
            <a:r>
              <a:rPr lang="tr-TR" sz="1400" dirty="0" smtClean="0"/>
              <a:t> etkisi de mevcuttur. Yapısında bulunan enzimler etin olgunlaşmasında yardımcı olur.</a:t>
            </a:r>
          </a:p>
          <a:p>
            <a:pPr>
              <a:lnSpc>
                <a:spcPct val="160000"/>
              </a:lnSpc>
              <a:buFont typeface="Wingdings" panose="05000000000000000000" pitchFamily="2" charset="2"/>
              <a:buChar char="q"/>
            </a:pPr>
            <a:r>
              <a:rPr lang="tr-TR" sz="1400" dirty="0" smtClean="0">
                <a:latin typeface="Arial Black" panose="020B0A04020102020204" pitchFamily="34" charset="0"/>
              </a:rPr>
              <a:t>Kişniş</a:t>
            </a:r>
          </a:p>
          <a:p>
            <a:pPr>
              <a:lnSpc>
                <a:spcPct val="160000"/>
              </a:lnSpc>
              <a:buFont typeface="Wingdings" panose="05000000000000000000" pitchFamily="2" charset="2"/>
              <a:buChar char="q"/>
            </a:pPr>
            <a:r>
              <a:rPr lang="tr-TR" sz="1400" dirty="0" smtClean="0">
                <a:latin typeface="Arial Black" panose="020B0A04020102020204" pitchFamily="34" charset="0"/>
              </a:rPr>
              <a:t>Biberiye</a:t>
            </a:r>
          </a:p>
          <a:p>
            <a:pPr>
              <a:lnSpc>
                <a:spcPct val="160000"/>
              </a:lnSpc>
              <a:buFont typeface="Wingdings" panose="05000000000000000000" pitchFamily="2" charset="2"/>
              <a:buChar char="q"/>
            </a:pPr>
            <a:r>
              <a:rPr lang="tr-TR" sz="1400" dirty="0" smtClean="0">
                <a:latin typeface="Arial Black" panose="020B0A04020102020204" pitchFamily="34" charset="0"/>
              </a:rPr>
              <a:t>Hardal</a:t>
            </a:r>
          </a:p>
          <a:p>
            <a:pPr>
              <a:lnSpc>
                <a:spcPct val="160000"/>
              </a:lnSpc>
              <a:buFont typeface="Wingdings" panose="05000000000000000000" pitchFamily="2" charset="2"/>
              <a:buChar char="q"/>
            </a:pPr>
            <a:r>
              <a:rPr lang="tr-TR" sz="1400" dirty="0" smtClean="0">
                <a:latin typeface="Arial Black" panose="020B0A04020102020204" pitchFamily="34" charset="0"/>
              </a:rPr>
              <a:t>Vs.</a:t>
            </a:r>
            <a:endParaRPr lang="tr-TR" sz="1400" dirty="0">
              <a:latin typeface="Arial Black" panose="020B0A04020102020204" pitchFamily="34"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476750"/>
            <a:ext cx="3312368" cy="2095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78393">
            <a:off x="6660232" y="620688"/>
            <a:ext cx="2376264" cy="15121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1376772"/>
            <a:ext cx="2664296" cy="1031830"/>
          </a:xfrm>
          <a:prstGeom prst="rect">
            <a:avLst/>
          </a:prstGeom>
        </p:spPr>
      </p:pic>
    </p:spTree>
    <p:extLst>
      <p:ext uri="{BB962C8B-B14F-4D97-AF65-F5344CB8AC3E}">
        <p14:creationId xmlns:p14="http://schemas.microsoft.com/office/powerpoint/2010/main" val="1152918926"/>
      </p:ext>
    </p:extLst>
  </p:cSld>
  <p:clrMapOvr>
    <a:masterClrMapping/>
  </p:clrMapOvr>
  <p:transition spd="slow">
    <p:wheel spokes="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609600" y="188641"/>
            <a:ext cx="7130752" cy="432047"/>
          </a:xfrm>
        </p:spPr>
        <p:txBody>
          <a:bodyPr/>
          <a:lstStyle/>
          <a:p>
            <a:pPr algn="ctr"/>
            <a:r>
              <a:rPr lang="tr-TR" dirty="0" err="1">
                <a:latin typeface="Arial Black" panose="020B0A04020102020204" pitchFamily="34" charset="0"/>
              </a:rPr>
              <a:t>Askorbik</a:t>
            </a:r>
            <a:r>
              <a:rPr lang="tr-TR" dirty="0">
                <a:latin typeface="Arial Black" panose="020B0A04020102020204" pitchFamily="34" charset="0"/>
              </a:rPr>
              <a:t> Asit ve Tuzları</a:t>
            </a:r>
          </a:p>
        </p:txBody>
      </p:sp>
      <p:sp>
        <p:nvSpPr>
          <p:cNvPr id="7" name="Metin Yer Tutucusu 6"/>
          <p:cNvSpPr>
            <a:spLocks noGrp="1"/>
          </p:cNvSpPr>
          <p:nvPr>
            <p:ph type="body" sz="half" idx="2"/>
          </p:nvPr>
        </p:nvSpPr>
        <p:spPr>
          <a:xfrm>
            <a:off x="179512" y="620688"/>
            <a:ext cx="3168352" cy="5904656"/>
          </a:xfrm>
        </p:spPr>
        <p:txBody>
          <a:bodyPr>
            <a:noAutofit/>
          </a:bodyPr>
          <a:lstStyle/>
          <a:p>
            <a:pPr marL="285750" indent="-285750" algn="ctr">
              <a:lnSpc>
                <a:spcPct val="150000"/>
              </a:lnSpc>
              <a:buFont typeface="Wingdings" panose="05000000000000000000" pitchFamily="2" charset="2"/>
              <a:buChar char="q"/>
            </a:pPr>
            <a:r>
              <a:rPr lang="tr-TR" sz="1400" dirty="0"/>
              <a:t>Et ürünleri üretiminde indirgen bileşikler olarak en fazla L-</a:t>
            </a:r>
            <a:r>
              <a:rPr lang="tr-TR" sz="1400" dirty="0" err="1"/>
              <a:t>askorbik</a:t>
            </a:r>
            <a:r>
              <a:rPr lang="tr-TR" sz="1400" dirty="0"/>
              <a:t> asit, D- </a:t>
            </a:r>
            <a:r>
              <a:rPr lang="tr-TR" sz="1400" dirty="0" err="1"/>
              <a:t>askorbik</a:t>
            </a:r>
            <a:r>
              <a:rPr lang="tr-TR" sz="1400" dirty="0"/>
              <a:t> asit (</a:t>
            </a:r>
            <a:r>
              <a:rPr lang="tr-TR" sz="1400" dirty="0" err="1"/>
              <a:t>izoaskorbik</a:t>
            </a:r>
            <a:r>
              <a:rPr lang="tr-TR" sz="1400" dirty="0"/>
              <a:t> asit)'in sodyum tuzları kullanılmaktadır. </a:t>
            </a:r>
            <a:endParaRPr lang="tr-TR" sz="1400" dirty="0" smtClean="0"/>
          </a:p>
          <a:p>
            <a:pPr marL="285750" indent="-285750" algn="ctr">
              <a:lnSpc>
                <a:spcPct val="150000"/>
              </a:lnSpc>
              <a:buFont typeface="Wingdings" panose="05000000000000000000" pitchFamily="2" charset="2"/>
              <a:buChar char="q"/>
            </a:pPr>
            <a:r>
              <a:rPr lang="tr-TR" sz="1400" dirty="0" err="1" smtClean="0"/>
              <a:t>Askorbik</a:t>
            </a:r>
            <a:r>
              <a:rPr lang="tr-TR" sz="1400" dirty="0" smtClean="0"/>
              <a:t> </a:t>
            </a:r>
            <a:r>
              <a:rPr lang="tr-TR" sz="1400" dirty="0"/>
              <a:t>asit (C6H10O7) veya bunun tuzları olan sodyum </a:t>
            </a:r>
            <a:r>
              <a:rPr lang="tr-TR" sz="1400" dirty="0" err="1"/>
              <a:t>askorbat</a:t>
            </a:r>
            <a:r>
              <a:rPr lang="tr-TR" sz="1400" dirty="0"/>
              <a:t> (C6H706Na) ve potasyum </a:t>
            </a:r>
            <a:r>
              <a:rPr lang="tr-TR" sz="1400" dirty="0" err="1"/>
              <a:t>askorbat</a:t>
            </a:r>
            <a:r>
              <a:rPr lang="tr-TR" sz="1400" dirty="0"/>
              <a:t> (C6H7O6K) oksijen tutucu </a:t>
            </a:r>
            <a:r>
              <a:rPr lang="tr-TR" sz="1400" dirty="0" smtClean="0"/>
              <a:t>özelliğe </a:t>
            </a:r>
            <a:r>
              <a:rPr lang="tr-TR" sz="1400" dirty="0"/>
              <a:t>sahip olup, oksijenin oksitleyici etkisini engelleyerek </a:t>
            </a:r>
            <a:r>
              <a:rPr lang="tr-TR" sz="1400" dirty="0" err="1"/>
              <a:t>ransiditeyi</a:t>
            </a:r>
            <a:r>
              <a:rPr lang="tr-TR" sz="1400" dirty="0"/>
              <a:t> geciktirirler. </a:t>
            </a:r>
            <a:endParaRPr lang="tr-TR" sz="1400" dirty="0" smtClean="0"/>
          </a:p>
          <a:p>
            <a:pPr marL="285750" indent="-285750" algn="ctr">
              <a:lnSpc>
                <a:spcPct val="150000"/>
              </a:lnSpc>
              <a:buFont typeface="Wingdings" panose="05000000000000000000" pitchFamily="2" charset="2"/>
              <a:buChar char="q"/>
            </a:pPr>
            <a:r>
              <a:rPr lang="tr-TR" sz="1400" dirty="0" smtClean="0"/>
              <a:t>Havadan </a:t>
            </a:r>
            <a:r>
              <a:rPr lang="tr-TR" sz="1400" dirty="0"/>
              <a:t>veya gıda maddesinden oksijenin </a:t>
            </a:r>
            <a:r>
              <a:rPr lang="tr-TR" sz="1400" dirty="0" smtClean="0"/>
              <a:t>uzaklaştırılması </a:t>
            </a:r>
            <a:r>
              <a:rPr lang="tr-TR" sz="1400" dirty="0"/>
              <a:t>sırasında </a:t>
            </a:r>
            <a:r>
              <a:rPr lang="tr-TR" sz="1400" dirty="0" err="1"/>
              <a:t>askorbik</a:t>
            </a:r>
            <a:r>
              <a:rPr lang="tr-TR" sz="1400" dirty="0"/>
              <a:t> asit </a:t>
            </a:r>
            <a:r>
              <a:rPr lang="tr-TR" sz="1400" dirty="0" err="1"/>
              <a:t>dehidroaskorbik</a:t>
            </a:r>
            <a:r>
              <a:rPr lang="tr-TR" sz="1400" dirty="0"/>
              <a:t> asit formuna dönüşmekte ve böylece </a:t>
            </a:r>
            <a:r>
              <a:rPr lang="tr-TR" sz="1400" dirty="0" err="1"/>
              <a:t>antioksidatif</a:t>
            </a:r>
            <a:r>
              <a:rPr lang="tr-TR" sz="1400" dirty="0"/>
              <a:t> </a:t>
            </a:r>
            <a:r>
              <a:rPr lang="tr-TR" sz="1400" dirty="0" smtClean="0"/>
              <a:t>etkisini </a:t>
            </a:r>
            <a:r>
              <a:rPr lang="tr-TR" sz="1400" dirty="0"/>
              <a:t>göstermektedir.</a:t>
            </a:r>
          </a:p>
          <a:p>
            <a:endParaRPr lang="tr-TR" sz="1400" dirty="0"/>
          </a:p>
        </p:txBody>
      </p:sp>
      <p:pic>
        <p:nvPicPr>
          <p:cNvPr id="23" name="Resim Yer Tutucusu 22"/>
          <p:cNvPicPr>
            <a:picLocks noGrp="1" noChangeAspect="1"/>
          </p:cNvPicPr>
          <p:nvPr>
            <p:ph type="pic" idx="1"/>
          </p:nvPr>
        </p:nvPicPr>
        <p:blipFill>
          <a:blip r:embed="rId2">
            <a:extLst>
              <a:ext uri="{28A0092B-C50C-407E-A947-70E740481C1C}">
                <a14:useLocalDpi xmlns:a14="http://schemas.microsoft.com/office/drawing/2010/main" val="0"/>
              </a:ext>
            </a:extLst>
          </a:blip>
          <a:srcRect t="7442" b="7442"/>
          <a:stretch>
            <a:fillRect/>
          </a:stretch>
        </p:blipFill>
        <p:spPr/>
      </p:pic>
    </p:spTree>
    <p:extLst>
      <p:ext uri="{BB962C8B-B14F-4D97-AF65-F5344CB8AC3E}">
        <p14:creationId xmlns:p14="http://schemas.microsoft.com/office/powerpoint/2010/main" val="719424183"/>
      </p:ext>
    </p:extLst>
  </p:cSld>
  <p:clrMapOvr>
    <a:masterClrMapping/>
  </p:clrMapOvr>
  <p:transition spd="slow">
    <p:wheel spokes="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şlık 7"/>
          <p:cNvSpPr>
            <a:spLocks noGrp="1"/>
          </p:cNvSpPr>
          <p:nvPr>
            <p:ph type="title"/>
          </p:nvPr>
        </p:nvSpPr>
        <p:spPr>
          <a:xfrm>
            <a:off x="539552" y="44624"/>
            <a:ext cx="7414592" cy="1008112"/>
          </a:xfrm>
        </p:spPr>
        <p:txBody>
          <a:bodyPr/>
          <a:lstStyle/>
          <a:p>
            <a:pPr algn="ctr"/>
            <a:r>
              <a:rPr lang="tr-TR" sz="1600" dirty="0" err="1">
                <a:latin typeface="Arial Black" panose="020B0A04020102020204" pitchFamily="34" charset="0"/>
              </a:rPr>
              <a:t>Askorbik</a:t>
            </a:r>
            <a:r>
              <a:rPr lang="tr-TR" sz="1600" dirty="0">
                <a:latin typeface="Arial Black" panose="020B0A04020102020204" pitchFamily="34" charset="0"/>
              </a:rPr>
              <a:t> asit veya tuzlarının et ürünlerindeki </a:t>
            </a:r>
            <a:r>
              <a:rPr lang="tr-TR" sz="1600" dirty="0" smtClean="0">
                <a:latin typeface="Arial Black" panose="020B0A04020102020204" pitchFamily="34" charset="0"/>
              </a:rPr>
              <a:t>fonksiyonları şunlardır</a:t>
            </a:r>
            <a:r>
              <a:rPr lang="tr-TR" dirty="0"/>
              <a:t/>
            </a:r>
            <a:br>
              <a:rPr lang="tr-TR" dirty="0"/>
            </a:br>
            <a:endParaRPr lang="tr-TR" dirty="0"/>
          </a:p>
        </p:txBody>
      </p:sp>
      <p:sp>
        <p:nvSpPr>
          <p:cNvPr id="10" name="Metin Yer Tutucusu 9"/>
          <p:cNvSpPr>
            <a:spLocks noGrp="1"/>
          </p:cNvSpPr>
          <p:nvPr>
            <p:ph type="body" idx="2"/>
          </p:nvPr>
        </p:nvSpPr>
        <p:spPr>
          <a:xfrm>
            <a:off x="0" y="620688"/>
            <a:ext cx="3563888" cy="5627712"/>
          </a:xfrm>
        </p:spPr>
        <p:txBody>
          <a:bodyPr>
            <a:noAutofit/>
          </a:bodyPr>
          <a:lstStyle/>
          <a:p>
            <a:pPr marL="285750" indent="-285750" algn="ctr">
              <a:lnSpc>
                <a:spcPct val="160000"/>
              </a:lnSpc>
              <a:buFont typeface="Wingdings" panose="05000000000000000000" pitchFamily="2" charset="2"/>
              <a:buChar char="q"/>
            </a:pPr>
            <a:r>
              <a:rPr lang="tr-TR" sz="1200" b="1" dirty="0"/>
              <a:t>Renk oluşumunu hızlandırarak en üst düzeyde olmasını sağlar, dolayısı ile </a:t>
            </a:r>
            <a:r>
              <a:rPr lang="tr-TR" sz="1200" b="1" dirty="0" err="1"/>
              <a:t>kürleme</a:t>
            </a:r>
            <a:r>
              <a:rPr lang="tr-TR" sz="1200" b="1" dirty="0"/>
              <a:t> süresini kısaltırlar.</a:t>
            </a:r>
          </a:p>
          <a:p>
            <a:pPr marL="285750" indent="-285750" algn="ctr">
              <a:lnSpc>
                <a:spcPct val="160000"/>
              </a:lnSpc>
              <a:buFont typeface="Wingdings" panose="05000000000000000000" pitchFamily="2" charset="2"/>
              <a:buChar char="q"/>
            </a:pPr>
            <a:r>
              <a:rPr lang="tr-TR" sz="1200" b="1" dirty="0" smtClean="0"/>
              <a:t>Kuvvetli </a:t>
            </a:r>
            <a:r>
              <a:rPr lang="tr-TR" sz="1200" b="1" dirty="0"/>
              <a:t>indirgen özelliğe sahip olduklarından, renk </a:t>
            </a:r>
            <a:r>
              <a:rPr lang="tr-TR" sz="1200" b="1" dirty="0" err="1"/>
              <a:t>oksidasyonunu</a:t>
            </a:r>
            <a:r>
              <a:rPr lang="tr-TR" sz="1200" b="1" dirty="0"/>
              <a:t> engellerler, böylece ürünün rengi; depolama ve dağıtım gibi aşamalarda daha uzun süre korunmuş olur.</a:t>
            </a:r>
          </a:p>
          <a:p>
            <a:pPr marL="285750" indent="-285750" algn="ctr">
              <a:lnSpc>
                <a:spcPct val="160000"/>
              </a:lnSpc>
              <a:buFont typeface="Wingdings" panose="05000000000000000000" pitchFamily="2" charset="2"/>
              <a:buChar char="q"/>
            </a:pPr>
            <a:r>
              <a:rPr lang="tr-TR" sz="1200" dirty="0" err="1" smtClean="0"/>
              <a:t>Antioksidatif</a:t>
            </a:r>
            <a:r>
              <a:rPr lang="tr-TR" sz="1200" dirty="0" smtClean="0"/>
              <a:t> </a:t>
            </a:r>
            <a:r>
              <a:rPr lang="tr-TR" sz="1200" dirty="0"/>
              <a:t>etkileri vardır. Yağların </a:t>
            </a:r>
            <a:r>
              <a:rPr lang="tr-TR" sz="1200" dirty="0" err="1"/>
              <a:t>oksidasyonunu</a:t>
            </a:r>
            <a:r>
              <a:rPr lang="tr-TR" sz="1200" dirty="0"/>
              <a:t> önlerler.</a:t>
            </a:r>
          </a:p>
          <a:p>
            <a:pPr marL="285750" indent="-285750" algn="ctr">
              <a:lnSpc>
                <a:spcPct val="160000"/>
              </a:lnSpc>
              <a:buFont typeface="Wingdings" panose="05000000000000000000" pitchFamily="2" charset="2"/>
              <a:buChar char="q"/>
            </a:pPr>
            <a:r>
              <a:rPr lang="tr-TR" sz="1200" dirty="0" smtClean="0"/>
              <a:t>Son </a:t>
            </a:r>
            <a:r>
              <a:rPr lang="tr-TR" sz="1200" dirty="0"/>
              <a:t>üründe kalabilecek </a:t>
            </a:r>
            <a:r>
              <a:rPr lang="tr-TR" sz="1200" dirty="0" err="1"/>
              <a:t>nitrit</a:t>
            </a:r>
            <a:r>
              <a:rPr lang="tr-TR" sz="1200" dirty="0"/>
              <a:t> miktarını en az düzeye indirirler.</a:t>
            </a:r>
          </a:p>
          <a:p>
            <a:pPr marL="285750" indent="-285750" algn="ctr">
              <a:lnSpc>
                <a:spcPct val="160000"/>
              </a:lnSpc>
              <a:buFont typeface="Wingdings" panose="05000000000000000000" pitchFamily="2" charset="2"/>
              <a:buChar char="q"/>
            </a:pPr>
            <a:r>
              <a:rPr lang="tr-TR" sz="1200" dirty="0" smtClean="0"/>
              <a:t>İndirgen </a:t>
            </a:r>
            <a:r>
              <a:rPr lang="tr-TR" sz="1200" dirty="0"/>
              <a:t>ortam oluşturmaları nedeniyle N-</a:t>
            </a:r>
            <a:r>
              <a:rPr lang="tr-TR" sz="1200" dirty="0" err="1"/>
              <a:t>nitrazo</a:t>
            </a:r>
            <a:r>
              <a:rPr lang="tr-TR" sz="1200" dirty="0"/>
              <a:t> bileşikleri oluşum reaksiyonlarını sınırlandırırlar. </a:t>
            </a:r>
            <a:endParaRPr lang="tr-TR" sz="1200" dirty="0" smtClean="0"/>
          </a:p>
          <a:p>
            <a:pPr marL="285750" indent="-285750" algn="ctr">
              <a:lnSpc>
                <a:spcPct val="160000"/>
              </a:lnSpc>
              <a:buFont typeface="Wingdings" panose="05000000000000000000" pitchFamily="2" charset="2"/>
              <a:buChar char="q"/>
            </a:pPr>
            <a:r>
              <a:rPr lang="tr-TR" sz="1200" dirty="0" err="1" smtClean="0"/>
              <a:t>Askorbik</a:t>
            </a:r>
            <a:r>
              <a:rPr lang="tr-TR" sz="1200" dirty="0" smtClean="0"/>
              <a:t> </a:t>
            </a:r>
            <a:r>
              <a:rPr lang="tr-TR" sz="1200" dirty="0"/>
              <a:t>asit veya </a:t>
            </a:r>
            <a:r>
              <a:rPr lang="tr-TR" sz="1200" dirty="0" err="1"/>
              <a:t>Na</a:t>
            </a:r>
            <a:r>
              <a:rPr lang="tr-TR" sz="1200" dirty="0"/>
              <a:t> tuzu et ürünlerinde maksimum 500 mg/kg olacak şekilde kullanılır.</a:t>
            </a:r>
          </a:p>
          <a:p>
            <a:pPr marL="285750" indent="-285750">
              <a:buFont typeface="Wingdings" panose="05000000000000000000" pitchFamily="2" charset="2"/>
              <a:buChar char="q"/>
            </a:pPr>
            <a:endParaRPr lang="tr-TR" sz="1200" dirty="0"/>
          </a:p>
        </p:txBody>
      </p:sp>
      <p:pic>
        <p:nvPicPr>
          <p:cNvPr id="11" name="İçerik Yer Tutucusu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821430" y="2852936"/>
            <a:ext cx="4785360" cy="3451820"/>
          </a:xfrm>
          <a:prstGeom prst="rect">
            <a:avLst/>
          </a:prstGeom>
          <a:ln w="228600" cap="sq" cmpd="thickThin">
            <a:solidFill>
              <a:srgbClr val="000000"/>
            </a:solidFill>
            <a:prstDash val="solid"/>
            <a:miter lim="800000"/>
          </a:ln>
          <a:effectLst>
            <a:innerShdw blurRad="76200">
              <a:srgbClr val="000000"/>
            </a:innerShdw>
          </a:effectLst>
        </p:spPr>
      </p:pic>
      <p:pic>
        <p:nvPicPr>
          <p:cNvPr id="12" name="Resim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248400" y="764704"/>
            <a:ext cx="1676400" cy="1744980"/>
          </a:xfrm>
          <a:prstGeom prst="rect">
            <a:avLst/>
          </a:prstGeom>
        </p:spPr>
      </p:pic>
    </p:spTree>
    <p:extLst>
      <p:ext uri="{BB962C8B-B14F-4D97-AF65-F5344CB8AC3E}">
        <p14:creationId xmlns:p14="http://schemas.microsoft.com/office/powerpoint/2010/main" val="1081495611"/>
      </p:ext>
    </p:extLst>
  </p:cSld>
  <p:clrMapOvr>
    <a:masterClrMapping/>
  </p:clrMapOvr>
  <p:transition spd="slow">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a:xfrm>
            <a:off x="685800" y="188640"/>
            <a:ext cx="7846640" cy="504056"/>
          </a:xfrm>
        </p:spPr>
        <p:txBody>
          <a:bodyPr/>
          <a:lstStyle/>
          <a:p>
            <a:pPr algn="ctr"/>
            <a:r>
              <a:rPr lang="tr-TR" sz="3200" dirty="0">
                <a:latin typeface="Arial Black" panose="020B0A04020102020204" pitchFamily="34" charset="0"/>
              </a:rPr>
              <a:t>Fosfatlar</a:t>
            </a:r>
          </a:p>
        </p:txBody>
      </p:sp>
      <p:sp>
        <p:nvSpPr>
          <p:cNvPr id="7" name="Metin Yer Tutucusu 6"/>
          <p:cNvSpPr>
            <a:spLocks noGrp="1"/>
          </p:cNvSpPr>
          <p:nvPr>
            <p:ph type="body" idx="2"/>
          </p:nvPr>
        </p:nvSpPr>
        <p:spPr>
          <a:xfrm>
            <a:off x="179512" y="764704"/>
            <a:ext cx="3249488" cy="5112568"/>
          </a:xfrm>
        </p:spPr>
        <p:txBody>
          <a:bodyPr>
            <a:normAutofit/>
          </a:bodyPr>
          <a:lstStyle/>
          <a:p>
            <a:pPr algn="ctr">
              <a:lnSpc>
                <a:spcPct val="150000"/>
              </a:lnSpc>
            </a:pPr>
            <a:r>
              <a:rPr lang="tr-TR" sz="1600" dirty="0"/>
              <a:t>Genel olarak fosforik asidin (H3P04) </a:t>
            </a:r>
            <a:r>
              <a:rPr lang="tr-TR" sz="1600" dirty="0" smtClean="0"/>
              <a:t>tuzları </a:t>
            </a:r>
            <a:r>
              <a:rPr lang="tr-TR" sz="1600" dirty="0"/>
              <a:t>olan fosfatlar, çoğunlukla sodyum formları şeklinde kullanılmaktadır. </a:t>
            </a:r>
            <a:endParaRPr lang="tr-TR" sz="1600" dirty="0" smtClean="0"/>
          </a:p>
          <a:p>
            <a:pPr algn="ctr">
              <a:lnSpc>
                <a:spcPct val="150000"/>
              </a:lnSpc>
            </a:pPr>
            <a:r>
              <a:rPr lang="tr-TR" sz="1600" dirty="0" smtClean="0"/>
              <a:t>Sodyum </a:t>
            </a:r>
            <a:r>
              <a:rPr lang="tr-TR" sz="1600" dirty="0"/>
              <a:t>fosfatları, potasyum ve kalsiyum fosfatlar ve daha az olarak da amonyum ve sodyum </a:t>
            </a:r>
            <a:r>
              <a:rPr lang="tr-TR" sz="1600" dirty="0" smtClean="0"/>
              <a:t>alüminyum </a:t>
            </a:r>
            <a:r>
              <a:rPr lang="tr-TR" sz="1600" dirty="0"/>
              <a:t>fosfatlar izler. </a:t>
            </a:r>
          </a:p>
        </p:txBody>
      </p:sp>
      <p:sp>
        <p:nvSpPr>
          <p:cNvPr id="3" name="İçerik Yer Tutucusu 2"/>
          <p:cNvSpPr>
            <a:spLocks noGrp="1"/>
          </p:cNvSpPr>
          <p:nvPr>
            <p:ph sz="half" idx="1"/>
          </p:nvPr>
        </p:nvSpPr>
        <p:spPr>
          <a:xfrm>
            <a:off x="3575050" y="692696"/>
            <a:ext cx="5389438" cy="4968552"/>
          </a:xfrm>
        </p:spPr>
        <p:txBody>
          <a:bodyPr>
            <a:normAutofit/>
          </a:bodyPr>
          <a:lstStyle/>
          <a:p>
            <a:pPr algn="ctr">
              <a:lnSpc>
                <a:spcPct val="150000"/>
              </a:lnSpc>
              <a:buFont typeface="Wingdings" panose="05000000000000000000" pitchFamily="2" charset="2"/>
              <a:buChar char="q"/>
            </a:pPr>
            <a:r>
              <a:rPr lang="tr-TR" sz="1400" dirty="0" smtClean="0"/>
              <a:t>Hamurun </a:t>
            </a:r>
            <a:r>
              <a:rPr lang="tr-TR" sz="1400" dirty="0" err="1"/>
              <a:t>pH'ini</a:t>
            </a:r>
            <a:r>
              <a:rPr lang="tr-TR" sz="1400" dirty="0"/>
              <a:t> yükseltirler. Alkali fosfatlar hamurun </a:t>
            </a:r>
            <a:r>
              <a:rPr lang="tr-TR" sz="1400" dirty="0" err="1" smtClean="0"/>
              <a:t>pH‘nın</a:t>
            </a:r>
            <a:r>
              <a:rPr lang="tr-TR" sz="1400" dirty="0" smtClean="0"/>
              <a:t> </a:t>
            </a:r>
            <a:r>
              <a:rPr lang="tr-TR" sz="1400" dirty="0"/>
              <a:t>0.1-0.6 birim artmasına neden olur. </a:t>
            </a:r>
            <a:endParaRPr lang="tr-TR" sz="1400" dirty="0" smtClean="0"/>
          </a:p>
          <a:p>
            <a:pPr algn="ctr">
              <a:lnSpc>
                <a:spcPct val="150000"/>
              </a:lnSpc>
              <a:buFont typeface="Wingdings" panose="05000000000000000000" pitchFamily="2" charset="2"/>
              <a:buChar char="q"/>
            </a:pPr>
            <a:r>
              <a:rPr lang="tr-TR" sz="1400" dirty="0" smtClean="0"/>
              <a:t>Kas </a:t>
            </a:r>
            <a:r>
              <a:rPr lang="tr-TR" sz="1400" dirty="0"/>
              <a:t>proteinlerinin su bağlama ve su tutma </a:t>
            </a:r>
            <a:r>
              <a:rPr lang="tr-TR" sz="1400" dirty="0" smtClean="0"/>
              <a:t>özelliğini </a:t>
            </a:r>
            <a:r>
              <a:rPr lang="tr-TR" sz="1400" dirty="0"/>
              <a:t>tekrar </a:t>
            </a:r>
            <a:r>
              <a:rPr lang="tr-TR" sz="1400" dirty="0" smtClean="0"/>
              <a:t>kazandırırlar</a:t>
            </a:r>
            <a:r>
              <a:rPr lang="tr-TR" sz="1400" dirty="0"/>
              <a:t>. Böylece ürünün emülsiyon kapasitesi ve </a:t>
            </a:r>
            <a:r>
              <a:rPr lang="tr-TR" sz="1400" dirty="0" err="1"/>
              <a:t>stabilitesini</a:t>
            </a:r>
            <a:r>
              <a:rPr lang="tr-TR" sz="1400" dirty="0"/>
              <a:t> arttırırlar.</a:t>
            </a:r>
          </a:p>
          <a:p>
            <a:pPr algn="ctr">
              <a:lnSpc>
                <a:spcPct val="150000"/>
              </a:lnSpc>
              <a:buFont typeface="Wingdings" panose="05000000000000000000" pitchFamily="2" charset="2"/>
              <a:buChar char="q"/>
            </a:pPr>
            <a:r>
              <a:rPr lang="tr-TR" sz="1400" dirty="0" smtClean="0"/>
              <a:t>Su </a:t>
            </a:r>
            <a:r>
              <a:rPr lang="tr-TR" sz="1400" dirty="0"/>
              <a:t>tutma özelliğini arttırdıkları için, et ürünlerinin üretimi ve muhafaza edilmesi aşamalarında fire kaybını azaltırlar.</a:t>
            </a:r>
          </a:p>
          <a:p>
            <a:pPr algn="ctr">
              <a:lnSpc>
                <a:spcPct val="150000"/>
              </a:lnSpc>
              <a:buFont typeface="Wingdings" panose="05000000000000000000" pitchFamily="2" charset="2"/>
              <a:buChar char="q"/>
            </a:pPr>
            <a:r>
              <a:rPr lang="tr-TR" sz="1400" dirty="0" smtClean="0"/>
              <a:t>Sosis </a:t>
            </a:r>
            <a:r>
              <a:rPr lang="tr-TR" sz="1400" dirty="0"/>
              <a:t>gibi emülsiyon teknolojisi ile üretilen ürünlerde üretim </a:t>
            </a:r>
            <a:r>
              <a:rPr lang="tr-TR" sz="1400" dirty="0" smtClean="0"/>
              <a:t>esnasında </a:t>
            </a:r>
            <a:r>
              <a:rPr lang="tr-TR" sz="1400" dirty="0"/>
              <a:t>emülsiyonun </a:t>
            </a:r>
            <a:r>
              <a:rPr lang="tr-TR" sz="1400" dirty="0" smtClean="0"/>
              <a:t>çeşitli </a:t>
            </a:r>
            <a:r>
              <a:rPr lang="tr-TR" sz="1400" dirty="0"/>
              <a:t>özelliklerini düzelttiği için, son ürünün dilimlenme özelliğini olumlu yönde etkilerler.</a:t>
            </a:r>
          </a:p>
          <a:p>
            <a:pPr algn="ctr">
              <a:lnSpc>
                <a:spcPct val="150000"/>
              </a:lnSpc>
              <a:buFont typeface="Wingdings" panose="05000000000000000000" pitchFamily="2" charset="2"/>
              <a:buChar char="q"/>
            </a:pPr>
            <a:r>
              <a:rPr lang="tr-TR" sz="1400" dirty="0" smtClean="0"/>
              <a:t>Alkali </a:t>
            </a:r>
            <a:r>
              <a:rPr lang="tr-TR" sz="1400" dirty="0"/>
              <a:t>fosfatlar konserve et ürünlerinde konserve kutusunda </a:t>
            </a:r>
            <a:r>
              <a:rPr lang="tr-TR" sz="1400" dirty="0" err="1"/>
              <a:t>bombaj</a:t>
            </a:r>
            <a:r>
              <a:rPr lang="tr-TR" sz="1400" dirty="0"/>
              <a:t> oluşumunu engellemektedirler.</a:t>
            </a:r>
          </a:p>
          <a:p>
            <a:pPr algn="ctr">
              <a:lnSpc>
                <a:spcPct val="150000"/>
              </a:lnSpc>
              <a:buFont typeface="Wingdings" panose="05000000000000000000" pitchFamily="2" charset="2"/>
              <a:buChar char="q"/>
            </a:pPr>
            <a:r>
              <a:rPr lang="tr-TR" sz="1400" dirty="0" smtClean="0"/>
              <a:t> </a:t>
            </a:r>
            <a:r>
              <a:rPr lang="tr-TR" sz="1400" dirty="0"/>
              <a:t>Ette bulunan Fe ve Cu gibi mineralleri, özellikle de hem molekülüne bağlı Fe+3’u bağlayarak </a:t>
            </a:r>
            <a:r>
              <a:rPr lang="tr-TR" sz="1400" dirty="0" err="1"/>
              <a:t>ransiditeyi</a:t>
            </a:r>
            <a:r>
              <a:rPr lang="tr-TR" sz="1400" dirty="0"/>
              <a:t> azaltırlar.</a:t>
            </a:r>
          </a:p>
          <a:p>
            <a:pPr algn="ctr">
              <a:lnSpc>
                <a:spcPct val="150000"/>
              </a:lnSpc>
              <a:buFont typeface="Wingdings" panose="05000000000000000000" pitchFamily="2" charset="2"/>
              <a:buChar char="q"/>
            </a:pPr>
            <a:endParaRPr lang="tr-TR" sz="1400" dirty="0"/>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077072"/>
            <a:ext cx="2286000" cy="2592288"/>
          </a:xfrm>
          <a:prstGeom prst="rect">
            <a:avLst/>
          </a:prstGeo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5445224"/>
            <a:ext cx="5832648" cy="1296144"/>
          </a:xfrm>
          <a:prstGeom prst="rect">
            <a:avLst/>
          </a:prstGeom>
        </p:spPr>
      </p:pic>
    </p:spTree>
    <p:extLst>
      <p:ext uri="{BB962C8B-B14F-4D97-AF65-F5344CB8AC3E}">
        <p14:creationId xmlns:p14="http://schemas.microsoft.com/office/powerpoint/2010/main" val="3855139308"/>
      </p:ext>
    </p:extLst>
  </p:cSld>
  <p:clrMapOvr>
    <a:masterClrMapping/>
  </p:clrMapOvr>
  <p:transition spd="slow">
    <p:wheel spokes="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idx="4294967295"/>
          </p:nvPr>
        </p:nvSpPr>
        <p:spPr>
          <a:xfrm>
            <a:off x="0" y="836712"/>
            <a:ext cx="8892480" cy="1368152"/>
          </a:xfrm>
        </p:spPr>
        <p:txBody>
          <a:bodyPr>
            <a:normAutofit/>
          </a:bodyPr>
          <a:lstStyle/>
          <a:p>
            <a:pPr algn="ctr"/>
            <a:r>
              <a:rPr lang="tr-TR" sz="4000" smtClean="0">
                <a:latin typeface="Arial Black" panose="020B0A04020102020204" pitchFamily="34" charset="0"/>
              </a:rPr>
              <a:t>HAYVANSAL GIDALARDA KALINTI </a:t>
            </a:r>
            <a:r>
              <a:rPr lang="tr-TR" sz="4000" dirty="0" smtClean="0">
                <a:latin typeface="Arial Black" panose="020B0A04020102020204" pitchFamily="34" charset="0"/>
              </a:rPr>
              <a:t>VE KONTAMİNATLAR </a:t>
            </a:r>
            <a:endParaRPr lang="tr-TR" sz="4000" dirty="0">
              <a:latin typeface="Arial Black" panose="020B0A04020102020204" pitchFamily="34" charset="0"/>
            </a:endParaRPr>
          </a:p>
        </p:txBody>
      </p:sp>
      <p:pic>
        <p:nvPicPr>
          <p:cNvPr id="2" name="Resim 1"/>
          <p:cNvPicPr>
            <a:picLocks noChangeAspect="1"/>
          </p:cNvPicPr>
          <p:nvPr/>
        </p:nvPicPr>
        <p:blipFill>
          <a:blip r:embed="rId2"/>
          <a:stretch>
            <a:fillRect/>
          </a:stretch>
        </p:blipFill>
        <p:spPr>
          <a:xfrm>
            <a:off x="323528" y="2276872"/>
            <a:ext cx="8280920" cy="4392488"/>
          </a:xfrm>
          <a:prstGeom prst="rect">
            <a:avLst/>
          </a:prstGeom>
        </p:spPr>
      </p:pic>
    </p:spTree>
    <p:extLst>
      <p:ext uri="{BB962C8B-B14F-4D97-AF65-F5344CB8AC3E}">
        <p14:creationId xmlns:p14="http://schemas.microsoft.com/office/powerpoint/2010/main" val="2683274380"/>
      </p:ext>
    </p:extLst>
  </p:cSld>
  <p:clrMapOvr>
    <a:masterClrMapping/>
  </p:clrMapOvr>
  <p:transition spd="slow">
    <p:wheel spokes="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474345"/>
            <a:ext cx="9036496" cy="2677656"/>
          </a:xfrm>
          <a:prstGeom prst="rect">
            <a:avLst/>
          </a:prstGeom>
        </p:spPr>
        <p:txBody>
          <a:bodyPr wrap="square">
            <a:spAutoFit/>
          </a:bodyPr>
          <a:lstStyle/>
          <a:p>
            <a:pPr>
              <a:lnSpc>
                <a:spcPct val="150000"/>
              </a:lnSpc>
            </a:pPr>
            <a:r>
              <a:rPr lang="tr-TR" sz="1200" dirty="0" err="1">
                <a:latin typeface="Arial" panose="020B0604020202020204" pitchFamily="34" charset="0"/>
                <a:cs typeface="Arial" panose="020B0604020202020204" pitchFamily="34" charset="0"/>
              </a:rPr>
              <a:t>Kontaminantlar</a:t>
            </a:r>
            <a:endParaRPr lang="tr-TR" sz="1200" dirty="0">
              <a:latin typeface="Arial" panose="020B0604020202020204" pitchFamily="34" charset="0"/>
              <a:cs typeface="Arial" panose="020B0604020202020204" pitchFamily="34" charset="0"/>
            </a:endParaRPr>
          </a:p>
          <a:p>
            <a:pPr>
              <a:lnSpc>
                <a:spcPct val="150000"/>
              </a:lnSpc>
            </a:pPr>
            <a:r>
              <a:rPr lang="tr-TR" sz="1200" dirty="0" smtClean="0">
                <a:latin typeface="Arial" panose="020B0604020202020204" pitchFamily="34" charset="0"/>
                <a:cs typeface="Arial" panose="020B0604020202020204" pitchFamily="34" charset="0"/>
              </a:rPr>
              <a:t>	Kodeks </a:t>
            </a:r>
            <a:r>
              <a:rPr lang="tr-TR" sz="1200" dirty="0" err="1">
                <a:latin typeface="Arial" panose="020B0604020202020204" pitchFamily="34" charset="0"/>
                <a:cs typeface="Arial" panose="020B0604020202020204" pitchFamily="34" charset="0"/>
              </a:rPr>
              <a:t>Alimentarius</a:t>
            </a:r>
            <a:r>
              <a:rPr lang="tr-TR" sz="1200" dirty="0">
                <a:latin typeface="Arial" panose="020B0604020202020204" pitchFamily="34" charset="0"/>
                <a:cs typeface="Arial" panose="020B0604020202020204" pitchFamily="34" charset="0"/>
              </a:rPr>
              <a:t> Komisyonunca </a:t>
            </a:r>
            <a:r>
              <a:rPr lang="tr-TR" sz="1400" dirty="0" err="1">
                <a:solidFill>
                  <a:srgbClr val="FF0000"/>
                </a:solidFill>
                <a:latin typeface="Arial" panose="020B0604020202020204" pitchFamily="34" charset="0"/>
                <a:cs typeface="Arial" panose="020B0604020202020204" pitchFamily="34" charset="0"/>
              </a:rPr>
              <a:t>Kontaminant</a:t>
            </a:r>
            <a:r>
              <a:rPr lang="tr-TR" sz="1400" dirty="0">
                <a:solidFill>
                  <a:srgbClr val="FF0000"/>
                </a:solidFill>
                <a:latin typeface="Arial" panose="020B0604020202020204" pitchFamily="34" charset="0"/>
                <a:cs typeface="Arial" panose="020B0604020202020204" pitchFamily="34" charset="0"/>
              </a:rPr>
              <a:t>; ‘ gıdalara istenilerek katılmadığı halde üretim, işleme, </a:t>
            </a:r>
            <a:r>
              <a:rPr lang="tr-TR" sz="1400" dirty="0" smtClean="0">
                <a:solidFill>
                  <a:srgbClr val="FF0000"/>
                </a:solidFill>
                <a:latin typeface="Arial" panose="020B0604020202020204" pitchFamily="34" charset="0"/>
                <a:cs typeface="Arial" panose="020B0604020202020204" pitchFamily="34" charset="0"/>
              </a:rPr>
              <a:t>hazırlama</a:t>
            </a:r>
            <a:r>
              <a:rPr lang="tr-TR" sz="1400" dirty="0">
                <a:solidFill>
                  <a:srgbClr val="FF0000"/>
                </a:solidFill>
                <a:latin typeface="Arial" panose="020B0604020202020204" pitchFamily="34" charset="0"/>
                <a:cs typeface="Arial" panose="020B0604020202020204" pitchFamily="34" charset="0"/>
              </a:rPr>
              <a:t>, depolama, ambalajlama, taşıma veya çevre kirlenmesi sonucunda bulaşan kimyasal maddeler</a:t>
            </a:r>
            <a:r>
              <a:rPr lang="tr-TR" sz="1200" dirty="0">
                <a:latin typeface="Arial" panose="020B0604020202020204" pitchFamily="34" charset="0"/>
                <a:cs typeface="Arial" panose="020B0604020202020204" pitchFamily="34" charset="0"/>
              </a:rPr>
              <a:t>’ olarak tanımlanmaktadır. </a:t>
            </a:r>
            <a:endParaRPr lang="tr-TR" sz="1200" dirty="0" smtClean="0">
              <a:latin typeface="Arial" panose="020B0604020202020204" pitchFamily="34" charset="0"/>
              <a:cs typeface="Arial" panose="020B0604020202020204" pitchFamily="34" charset="0"/>
            </a:endParaRPr>
          </a:p>
          <a:p>
            <a:pPr>
              <a:lnSpc>
                <a:spcPct val="150000"/>
              </a:lnSpc>
            </a:pPr>
            <a:r>
              <a:rPr lang="tr-TR" sz="1200" dirty="0">
                <a:latin typeface="Arial" panose="020B0604020202020204" pitchFamily="34" charset="0"/>
                <a:cs typeface="Arial" panose="020B0604020202020204" pitchFamily="34" charset="0"/>
              </a:rPr>
              <a:t>	</a:t>
            </a:r>
            <a:r>
              <a:rPr lang="tr-TR" sz="1200" dirty="0" smtClean="0">
                <a:latin typeface="Arial" panose="020B0604020202020204" pitchFamily="34" charset="0"/>
                <a:cs typeface="Arial" panose="020B0604020202020204" pitchFamily="34" charset="0"/>
              </a:rPr>
              <a:t>Bu </a:t>
            </a:r>
            <a:r>
              <a:rPr lang="tr-TR" sz="1200" dirty="0">
                <a:latin typeface="Arial" panose="020B0604020202020204" pitchFamily="34" charset="0"/>
                <a:cs typeface="Arial" panose="020B0604020202020204" pitchFamily="34" charset="0"/>
              </a:rPr>
              <a:t>tanım böcek artıkları veya diğer yabancı maddeleri içermemektedir. CAC’ </a:t>
            </a:r>
            <a:r>
              <a:rPr lang="tr-TR" sz="1200" dirty="0" err="1">
                <a:latin typeface="Arial" panose="020B0604020202020204" pitchFamily="34" charset="0"/>
                <a:cs typeface="Arial" panose="020B0604020202020204" pitchFamily="34" charset="0"/>
              </a:rPr>
              <a:t>nin</a:t>
            </a:r>
            <a:r>
              <a:rPr lang="tr-TR" sz="1200" dirty="0">
                <a:latin typeface="Arial" panose="020B0604020202020204" pitchFamily="34" charset="0"/>
                <a:cs typeface="Arial" panose="020B0604020202020204" pitchFamily="34" charset="0"/>
              </a:rPr>
              <a:t> bu tanımı mikrobiyolojik </a:t>
            </a:r>
            <a:r>
              <a:rPr lang="tr-TR" sz="1200" dirty="0" err="1" smtClean="0">
                <a:latin typeface="Arial" panose="020B0604020202020204" pitchFamily="34" charset="0"/>
                <a:cs typeface="Arial" panose="020B0604020202020204" pitchFamily="34" charset="0"/>
              </a:rPr>
              <a:t>kontaminasyonu</a:t>
            </a:r>
            <a:r>
              <a:rPr lang="tr-TR" sz="1200" dirty="0" smtClean="0">
                <a:latin typeface="Arial" panose="020B0604020202020204" pitchFamily="34" charset="0"/>
                <a:cs typeface="Arial" panose="020B0604020202020204" pitchFamily="34" charset="0"/>
              </a:rPr>
              <a:t> da </a:t>
            </a:r>
            <a:r>
              <a:rPr lang="tr-TR" sz="1200" dirty="0">
                <a:latin typeface="Arial" panose="020B0604020202020204" pitchFamily="34" charset="0"/>
                <a:cs typeface="Arial" panose="020B0604020202020204" pitchFamily="34" charset="0"/>
              </a:rPr>
              <a:t>kapsamamaktadır.</a:t>
            </a:r>
          </a:p>
          <a:p>
            <a:pPr>
              <a:lnSpc>
                <a:spcPct val="150000"/>
              </a:lnSpc>
            </a:pPr>
            <a:r>
              <a:rPr lang="tr-TR" sz="1200" dirty="0" smtClean="0">
                <a:latin typeface="Arial" panose="020B0604020202020204" pitchFamily="34" charset="0"/>
                <a:cs typeface="Arial" panose="020B0604020202020204" pitchFamily="34" charset="0"/>
              </a:rPr>
              <a:t>	Gıda </a:t>
            </a:r>
            <a:r>
              <a:rPr lang="tr-TR" sz="1200" dirty="0" err="1">
                <a:latin typeface="Arial" panose="020B0604020202020204" pitchFamily="34" charset="0"/>
                <a:cs typeface="Arial" panose="020B0604020202020204" pitchFamily="34" charset="0"/>
              </a:rPr>
              <a:t>kontaminantları</a:t>
            </a:r>
            <a:r>
              <a:rPr lang="tr-TR" sz="1200" dirty="0">
                <a:latin typeface="Arial" panose="020B0604020202020204" pitchFamily="34" charset="0"/>
                <a:cs typeface="Arial" panose="020B0604020202020204" pitchFamily="34" charset="0"/>
              </a:rPr>
              <a:t> kimyasal ve mikrobiyolojik olmak üzere iki ana grup altında ele alınabilirler. Mikrobiyolojik </a:t>
            </a:r>
            <a:r>
              <a:rPr lang="tr-TR" sz="1200" dirty="0" err="1">
                <a:latin typeface="Arial" panose="020B0604020202020204" pitchFamily="34" charset="0"/>
                <a:cs typeface="Arial" panose="020B0604020202020204" pitchFamily="34" charset="0"/>
              </a:rPr>
              <a:t>kontaminantlar</a:t>
            </a:r>
            <a:r>
              <a:rPr lang="tr-TR" sz="1200" dirty="0">
                <a:latin typeface="Arial" panose="020B0604020202020204" pitchFamily="34" charset="0"/>
                <a:cs typeface="Arial" panose="020B0604020202020204" pitchFamily="34" charset="0"/>
              </a:rPr>
              <a:t> grubu içerisinde, bakteriler ve toksinleri, küfler ve </a:t>
            </a:r>
            <a:r>
              <a:rPr lang="tr-TR" sz="1200" dirty="0" err="1">
                <a:latin typeface="Arial" panose="020B0604020202020204" pitchFamily="34" charset="0"/>
                <a:cs typeface="Arial" panose="020B0604020202020204" pitchFamily="34" charset="0"/>
              </a:rPr>
              <a:t>metabolitleri</a:t>
            </a:r>
            <a:r>
              <a:rPr lang="tr-TR" sz="1200" dirty="0">
                <a:latin typeface="Arial" panose="020B0604020202020204" pitchFamily="34" charset="0"/>
                <a:cs typeface="Arial" panose="020B0604020202020204" pitchFamily="34" charset="0"/>
              </a:rPr>
              <a:t>, parazitler ve virüsler incelenebilir. Bu gruptaki </a:t>
            </a:r>
            <a:r>
              <a:rPr lang="tr-TR" sz="1200" dirty="0" err="1">
                <a:latin typeface="Arial" panose="020B0604020202020204" pitchFamily="34" charset="0"/>
                <a:cs typeface="Arial" panose="020B0604020202020204" pitchFamily="34" charset="0"/>
              </a:rPr>
              <a:t>kontaminantlar</a:t>
            </a:r>
            <a:r>
              <a:rPr lang="tr-TR" sz="1200" dirty="0">
                <a:latin typeface="Arial" panose="020B0604020202020204" pitchFamily="34" charset="0"/>
                <a:cs typeface="Arial" panose="020B0604020202020204" pitchFamily="34" charset="0"/>
              </a:rPr>
              <a:t> mikrobiyoloji ve mikrobiyolojik kalite kontrolün kapsamı içerisine girmektedir.</a:t>
            </a:r>
          </a:p>
        </p:txBody>
      </p:sp>
      <p:pic>
        <p:nvPicPr>
          <p:cNvPr id="3" name="Resim 2"/>
          <p:cNvPicPr>
            <a:picLocks noChangeAspect="1"/>
          </p:cNvPicPr>
          <p:nvPr/>
        </p:nvPicPr>
        <p:blipFill>
          <a:blip r:embed="rId2"/>
          <a:stretch>
            <a:fillRect/>
          </a:stretch>
        </p:blipFill>
        <p:spPr>
          <a:xfrm>
            <a:off x="341784" y="3152001"/>
            <a:ext cx="8352928" cy="4088928"/>
          </a:xfrm>
          <a:prstGeom prst="rect">
            <a:avLst/>
          </a:prstGeom>
        </p:spPr>
      </p:pic>
    </p:spTree>
    <p:extLst>
      <p:ext uri="{BB962C8B-B14F-4D97-AF65-F5344CB8AC3E}">
        <p14:creationId xmlns:p14="http://schemas.microsoft.com/office/powerpoint/2010/main" val="3036601489"/>
      </p:ext>
    </p:extLst>
  </p:cSld>
  <p:clrMapOvr>
    <a:masterClrMapping/>
  </p:clrMapOvr>
  <p:transition spd="slow">
    <p:wheel spokes="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751344"/>
            <a:ext cx="8568952" cy="5078313"/>
          </a:xfrm>
          <a:prstGeom prst="rect">
            <a:avLst/>
          </a:prstGeom>
        </p:spPr>
        <p:txBody>
          <a:bodyPr wrap="square">
            <a:spAutoFit/>
          </a:bodyPr>
          <a:lstStyle/>
          <a:p>
            <a:pPr algn="just">
              <a:lnSpc>
                <a:spcPct val="200000"/>
              </a:lnSpc>
            </a:pPr>
            <a:r>
              <a:rPr lang="tr-TR" dirty="0" smtClean="0"/>
              <a:t>	Hayvansal </a:t>
            </a:r>
            <a:r>
              <a:rPr lang="tr-TR" dirty="0"/>
              <a:t>gıdalarda bulunabilen kalıntı ve </a:t>
            </a:r>
            <a:r>
              <a:rPr lang="tr-TR" dirty="0" err="1"/>
              <a:t>kontaminantlar</a:t>
            </a:r>
            <a:r>
              <a:rPr lang="tr-TR" dirty="0"/>
              <a:t> çok çeşitli olup, birçok yoldan bulaşabilirler.</a:t>
            </a:r>
          </a:p>
          <a:p>
            <a:pPr algn="just">
              <a:lnSpc>
                <a:spcPct val="200000"/>
              </a:lnSpc>
            </a:pPr>
            <a:r>
              <a:rPr lang="tr-TR" dirty="0"/>
              <a:t>	Bunlar içerisinde doğal (</a:t>
            </a:r>
            <a:r>
              <a:rPr lang="tr-TR" dirty="0" err="1"/>
              <a:t>mikotoksinler</a:t>
            </a:r>
            <a:r>
              <a:rPr lang="tr-TR" dirty="0"/>
              <a:t>, patojen mikroorganizmalar vb.) ya da </a:t>
            </a:r>
            <a:r>
              <a:rPr lang="tr-TR" dirty="0" smtClean="0">
                <a:solidFill>
                  <a:srgbClr val="FF0000"/>
                </a:solidFill>
              </a:rPr>
              <a:t>kimyasal </a:t>
            </a:r>
            <a:r>
              <a:rPr lang="tr-TR" dirty="0" err="1" smtClean="0">
                <a:solidFill>
                  <a:srgbClr val="FF0000"/>
                </a:solidFill>
              </a:rPr>
              <a:t>toksik</a:t>
            </a:r>
            <a:r>
              <a:rPr lang="tr-TR" dirty="0" smtClean="0">
                <a:solidFill>
                  <a:srgbClr val="FF0000"/>
                </a:solidFill>
              </a:rPr>
              <a:t> </a:t>
            </a:r>
            <a:r>
              <a:rPr lang="tr-TR" dirty="0">
                <a:solidFill>
                  <a:srgbClr val="FF0000"/>
                </a:solidFill>
              </a:rPr>
              <a:t>maddeler </a:t>
            </a:r>
            <a:r>
              <a:rPr lang="tr-TR" dirty="0"/>
              <a:t>ve ağır metaller [</a:t>
            </a:r>
            <a:r>
              <a:rPr lang="tr-TR" dirty="0" err="1">
                <a:solidFill>
                  <a:srgbClr val="FF0000"/>
                </a:solidFill>
              </a:rPr>
              <a:t>dioksin</a:t>
            </a:r>
            <a:r>
              <a:rPr lang="tr-TR" dirty="0">
                <a:solidFill>
                  <a:srgbClr val="FF0000"/>
                </a:solidFill>
              </a:rPr>
              <a:t>, DDT (</a:t>
            </a:r>
            <a:r>
              <a:rPr lang="tr-TR" dirty="0" err="1">
                <a:solidFill>
                  <a:srgbClr val="FF0000"/>
                </a:solidFill>
              </a:rPr>
              <a:t>diklorodifeniltrikloroetan</a:t>
            </a:r>
            <a:r>
              <a:rPr lang="tr-TR" dirty="0">
                <a:solidFill>
                  <a:srgbClr val="FF0000"/>
                </a:solidFill>
              </a:rPr>
              <a:t>), </a:t>
            </a:r>
            <a:r>
              <a:rPr lang="tr-TR" dirty="0" err="1">
                <a:solidFill>
                  <a:srgbClr val="FF0000"/>
                </a:solidFill>
              </a:rPr>
              <a:t>PCB’ler</a:t>
            </a:r>
            <a:r>
              <a:rPr lang="tr-TR" dirty="0">
                <a:solidFill>
                  <a:srgbClr val="FF0000"/>
                </a:solidFill>
              </a:rPr>
              <a:t> (</a:t>
            </a:r>
            <a:r>
              <a:rPr lang="tr-TR" dirty="0" err="1" smtClean="0">
                <a:solidFill>
                  <a:srgbClr val="FF0000"/>
                </a:solidFill>
              </a:rPr>
              <a:t>poliklorlubifenil</a:t>
            </a:r>
            <a:r>
              <a:rPr lang="tr-TR" dirty="0" smtClean="0">
                <a:solidFill>
                  <a:srgbClr val="FF0000"/>
                </a:solidFill>
              </a:rPr>
              <a:t> bileşikleri</a:t>
            </a:r>
            <a:r>
              <a:rPr lang="tr-TR" dirty="0">
                <a:solidFill>
                  <a:srgbClr val="FF0000"/>
                </a:solidFill>
              </a:rPr>
              <a:t>), kurşun, kadmiyum </a:t>
            </a:r>
            <a:r>
              <a:rPr lang="tr-TR" dirty="0"/>
              <a:t>vb.) olabildiği gibi, veteriner ilaç kalıntıları da (</a:t>
            </a:r>
            <a:r>
              <a:rPr lang="tr-TR" dirty="0">
                <a:solidFill>
                  <a:srgbClr val="FF0000"/>
                </a:solidFill>
              </a:rPr>
              <a:t>sentetik hormonlar</a:t>
            </a:r>
            <a:r>
              <a:rPr lang="tr-TR" dirty="0" smtClean="0">
                <a:solidFill>
                  <a:srgbClr val="FF0000"/>
                </a:solidFill>
              </a:rPr>
              <a:t>, antibiyotikler </a:t>
            </a:r>
            <a:r>
              <a:rPr lang="tr-TR" dirty="0">
                <a:solidFill>
                  <a:srgbClr val="FF0000"/>
                </a:solidFill>
              </a:rPr>
              <a:t>vb.) </a:t>
            </a:r>
            <a:r>
              <a:rPr lang="tr-TR" dirty="0"/>
              <a:t>gıdalarda kalıntı riski oluşturabilen önemli bir grubu oluşturmaktadır.</a:t>
            </a:r>
          </a:p>
          <a:p>
            <a:pPr algn="just">
              <a:lnSpc>
                <a:spcPct val="200000"/>
              </a:lnSpc>
            </a:pPr>
            <a:r>
              <a:rPr lang="tr-TR" dirty="0" smtClean="0"/>
              <a:t>	Sağlıklı </a:t>
            </a:r>
            <a:r>
              <a:rPr lang="tr-TR" dirty="0"/>
              <a:t>ve güvenli hayvansal gıda üretimi ve tüketimi için hammadde ve ürünlerin herhangi bir kalıntı ve </a:t>
            </a:r>
            <a:r>
              <a:rPr lang="tr-TR" dirty="0" err="1"/>
              <a:t>kontaminasyona</a:t>
            </a:r>
            <a:r>
              <a:rPr lang="tr-TR" dirty="0"/>
              <a:t> maruz kalmaması gerekir. </a:t>
            </a:r>
          </a:p>
        </p:txBody>
      </p:sp>
    </p:spTree>
    <p:extLst>
      <p:ext uri="{BB962C8B-B14F-4D97-AF65-F5344CB8AC3E}">
        <p14:creationId xmlns:p14="http://schemas.microsoft.com/office/powerpoint/2010/main" val="3026342367"/>
      </p:ext>
    </p:extLst>
  </p:cSld>
  <p:clrMapOvr>
    <a:masterClrMapping/>
  </p:clrMapOvr>
  <p:transition spd="slow">
    <p:wheel spokes="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980728"/>
            <a:ext cx="8784976" cy="4247317"/>
          </a:xfrm>
          <a:prstGeom prst="rect">
            <a:avLst/>
          </a:prstGeom>
        </p:spPr>
        <p:txBody>
          <a:bodyPr wrap="square">
            <a:spAutoFit/>
          </a:bodyPr>
          <a:lstStyle/>
          <a:p>
            <a:pPr algn="ctr">
              <a:lnSpc>
                <a:spcPct val="200000"/>
              </a:lnSpc>
            </a:pPr>
            <a:r>
              <a:rPr lang="tr-TR" dirty="0">
                <a:latin typeface="Arial Black" panose="020B0A04020102020204" pitchFamily="34" charset="0"/>
              </a:rPr>
              <a:t>Gıdalara çeşitli yollarla bulaşabilecek kimyasal </a:t>
            </a:r>
            <a:r>
              <a:rPr lang="tr-TR" dirty="0" err="1">
                <a:latin typeface="Arial Black" panose="020B0A04020102020204" pitchFamily="34" charset="0"/>
              </a:rPr>
              <a:t>kontaminantları</a:t>
            </a:r>
            <a:r>
              <a:rPr lang="tr-TR" dirty="0">
                <a:latin typeface="Arial Black" panose="020B0A04020102020204" pitchFamily="34" charset="0"/>
              </a:rPr>
              <a:t> aşağıda belirtilen başlıklar altında toplayabiliriz.</a:t>
            </a:r>
          </a:p>
          <a:p>
            <a:pPr marL="285750" indent="-285750" algn="just">
              <a:lnSpc>
                <a:spcPct val="200000"/>
              </a:lnSpc>
              <a:buFont typeface="Wingdings" panose="05000000000000000000" pitchFamily="2" charset="2"/>
              <a:buChar char="q"/>
            </a:pPr>
            <a:r>
              <a:rPr lang="tr-TR" dirty="0" smtClean="0">
                <a:solidFill>
                  <a:srgbClr val="0070C0"/>
                </a:solidFill>
                <a:latin typeface="Arial Black" panose="020B0A04020102020204" pitchFamily="34" charset="0"/>
              </a:rPr>
              <a:t>Tarımsal </a:t>
            </a:r>
            <a:r>
              <a:rPr lang="tr-TR" dirty="0">
                <a:solidFill>
                  <a:srgbClr val="0070C0"/>
                </a:solidFill>
                <a:latin typeface="Arial Black" panose="020B0A04020102020204" pitchFamily="34" charset="0"/>
              </a:rPr>
              <a:t>kalıntılar</a:t>
            </a:r>
          </a:p>
          <a:p>
            <a:pPr marL="285750" indent="-285750" algn="just">
              <a:lnSpc>
                <a:spcPct val="200000"/>
              </a:lnSpc>
              <a:buFont typeface="Wingdings" panose="05000000000000000000" pitchFamily="2" charset="2"/>
              <a:buChar char="q"/>
            </a:pPr>
            <a:r>
              <a:rPr lang="tr-TR" dirty="0" smtClean="0">
                <a:solidFill>
                  <a:srgbClr val="7030A0"/>
                </a:solidFill>
                <a:latin typeface="Arial Black" panose="020B0A04020102020204" pitchFamily="34" charset="0"/>
              </a:rPr>
              <a:t>Çevresel </a:t>
            </a:r>
            <a:r>
              <a:rPr lang="tr-TR" dirty="0">
                <a:solidFill>
                  <a:srgbClr val="7030A0"/>
                </a:solidFill>
                <a:latin typeface="Arial Black" panose="020B0A04020102020204" pitchFamily="34" charset="0"/>
              </a:rPr>
              <a:t>faktörler veya işlemler sırasında oluşan </a:t>
            </a:r>
            <a:r>
              <a:rPr lang="tr-TR" dirty="0" err="1">
                <a:solidFill>
                  <a:srgbClr val="7030A0"/>
                </a:solidFill>
                <a:latin typeface="Arial Black" panose="020B0A04020102020204" pitchFamily="34" charset="0"/>
              </a:rPr>
              <a:t>kontaminasyon</a:t>
            </a:r>
            <a:endParaRPr lang="tr-TR" dirty="0">
              <a:solidFill>
                <a:srgbClr val="7030A0"/>
              </a:solidFill>
              <a:latin typeface="Arial Black" panose="020B0A04020102020204" pitchFamily="34" charset="0"/>
            </a:endParaRPr>
          </a:p>
          <a:p>
            <a:pPr marL="285750" indent="-285750" algn="just">
              <a:lnSpc>
                <a:spcPct val="200000"/>
              </a:lnSpc>
              <a:buFont typeface="Wingdings" panose="05000000000000000000" pitchFamily="2" charset="2"/>
              <a:buChar char="q"/>
            </a:pPr>
            <a:r>
              <a:rPr lang="tr-TR" dirty="0" smtClean="0">
                <a:solidFill>
                  <a:srgbClr val="002060"/>
                </a:solidFill>
                <a:latin typeface="Arial Black" panose="020B0A04020102020204" pitchFamily="34" charset="0"/>
              </a:rPr>
              <a:t>Katkı </a:t>
            </a:r>
            <a:r>
              <a:rPr lang="tr-TR" dirty="0">
                <a:solidFill>
                  <a:srgbClr val="002060"/>
                </a:solidFill>
                <a:latin typeface="Arial Black" panose="020B0A04020102020204" pitchFamily="34" charset="0"/>
              </a:rPr>
              <a:t>maddeleri ile oluşan </a:t>
            </a:r>
            <a:r>
              <a:rPr lang="tr-TR" dirty="0" err="1">
                <a:solidFill>
                  <a:srgbClr val="002060"/>
                </a:solidFill>
                <a:latin typeface="Arial Black" panose="020B0A04020102020204" pitchFamily="34" charset="0"/>
              </a:rPr>
              <a:t>kontaminasyon</a:t>
            </a:r>
            <a:endParaRPr lang="tr-TR" dirty="0">
              <a:solidFill>
                <a:srgbClr val="002060"/>
              </a:solidFill>
              <a:latin typeface="Arial Black" panose="020B0A04020102020204" pitchFamily="34" charset="0"/>
            </a:endParaRPr>
          </a:p>
          <a:p>
            <a:pPr marL="285750" indent="-285750" algn="just">
              <a:lnSpc>
                <a:spcPct val="200000"/>
              </a:lnSpc>
              <a:buFont typeface="Wingdings" panose="05000000000000000000" pitchFamily="2" charset="2"/>
              <a:buChar char="q"/>
            </a:pPr>
            <a:r>
              <a:rPr lang="tr-TR" dirty="0" smtClean="0">
                <a:solidFill>
                  <a:schemeClr val="tx1">
                    <a:lumMod val="75000"/>
                    <a:lumOff val="25000"/>
                  </a:schemeClr>
                </a:solidFill>
                <a:latin typeface="Arial Black" panose="020B0A04020102020204" pitchFamily="34" charset="0"/>
              </a:rPr>
              <a:t>Ambalaj </a:t>
            </a:r>
            <a:r>
              <a:rPr lang="tr-TR" dirty="0">
                <a:solidFill>
                  <a:schemeClr val="tx1">
                    <a:lumMod val="75000"/>
                    <a:lumOff val="25000"/>
                  </a:schemeClr>
                </a:solidFill>
                <a:latin typeface="Arial Black" panose="020B0A04020102020204" pitchFamily="34" charset="0"/>
              </a:rPr>
              <a:t>maddeleri yoluyla oluşan </a:t>
            </a:r>
            <a:r>
              <a:rPr lang="tr-TR" dirty="0" err="1">
                <a:solidFill>
                  <a:schemeClr val="tx1">
                    <a:lumMod val="75000"/>
                    <a:lumOff val="25000"/>
                  </a:schemeClr>
                </a:solidFill>
                <a:latin typeface="Arial Black" panose="020B0A04020102020204" pitchFamily="34" charset="0"/>
              </a:rPr>
              <a:t>kontaminasyon</a:t>
            </a:r>
            <a:endParaRPr lang="tr-TR" dirty="0">
              <a:solidFill>
                <a:schemeClr val="tx1">
                  <a:lumMod val="75000"/>
                  <a:lumOff val="25000"/>
                </a:schemeClr>
              </a:solidFill>
              <a:latin typeface="Arial Black" panose="020B0A04020102020204" pitchFamily="34" charset="0"/>
            </a:endParaRPr>
          </a:p>
          <a:p>
            <a:pPr marL="285750" indent="-285750" algn="just">
              <a:lnSpc>
                <a:spcPct val="200000"/>
              </a:lnSpc>
              <a:buFont typeface="Wingdings" panose="05000000000000000000" pitchFamily="2" charset="2"/>
              <a:buChar char="q"/>
            </a:pPr>
            <a:r>
              <a:rPr lang="tr-TR" dirty="0" smtClean="0">
                <a:solidFill>
                  <a:schemeClr val="accent6">
                    <a:lumMod val="50000"/>
                  </a:schemeClr>
                </a:solidFill>
                <a:latin typeface="Arial Black" panose="020B0A04020102020204" pitchFamily="34" charset="0"/>
              </a:rPr>
              <a:t>Mikrobiyolojik </a:t>
            </a:r>
            <a:r>
              <a:rPr lang="tr-TR" dirty="0">
                <a:solidFill>
                  <a:schemeClr val="accent6">
                    <a:lumMod val="50000"/>
                  </a:schemeClr>
                </a:solidFill>
                <a:latin typeface="Arial Black" panose="020B0A04020102020204" pitchFamily="34" charset="0"/>
              </a:rPr>
              <a:t>kaynaklı kimyasal </a:t>
            </a:r>
            <a:r>
              <a:rPr lang="tr-TR" dirty="0" smtClean="0">
                <a:solidFill>
                  <a:schemeClr val="accent6">
                    <a:lumMod val="50000"/>
                  </a:schemeClr>
                </a:solidFill>
                <a:latin typeface="Arial Black" panose="020B0A04020102020204" pitchFamily="34" charset="0"/>
              </a:rPr>
              <a:t>Toksinler-</a:t>
            </a:r>
            <a:r>
              <a:rPr lang="tr-TR" dirty="0" err="1" smtClean="0">
                <a:solidFill>
                  <a:schemeClr val="accent6">
                    <a:lumMod val="50000"/>
                  </a:schemeClr>
                </a:solidFill>
                <a:latin typeface="Arial Black" panose="020B0A04020102020204" pitchFamily="34" charset="0"/>
              </a:rPr>
              <a:t>Mikotoksinler</a:t>
            </a:r>
            <a:endParaRPr lang="tr-TR" dirty="0">
              <a:solidFill>
                <a:schemeClr val="accent6">
                  <a:lumMod val="50000"/>
                </a:schemeClr>
              </a:solidFill>
              <a:latin typeface="Arial Black" panose="020B0A04020102020204" pitchFamily="34" charset="0"/>
            </a:endParaRPr>
          </a:p>
          <a:p>
            <a:endParaRPr lang="tr-TR" dirty="0"/>
          </a:p>
        </p:txBody>
      </p:sp>
    </p:spTree>
    <p:extLst>
      <p:ext uri="{BB962C8B-B14F-4D97-AF65-F5344CB8AC3E}">
        <p14:creationId xmlns:p14="http://schemas.microsoft.com/office/powerpoint/2010/main" val="2726546207"/>
      </p:ext>
    </p:extLst>
  </p:cSld>
  <p:clrMapOvr>
    <a:masterClrMapping/>
  </p:clrMapOvr>
  <p:transition spd="slow">
    <p:wheel spokes="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772150"/>
            <a:ext cx="8784976" cy="3877985"/>
          </a:xfrm>
          <a:prstGeom prst="rect">
            <a:avLst/>
          </a:prstGeom>
        </p:spPr>
        <p:txBody>
          <a:bodyPr wrap="square">
            <a:spAutoFit/>
          </a:bodyPr>
          <a:lstStyle/>
          <a:p>
            <a:r>
              <a:rPr lang="tr-TR" dirty="0"/>
              <a:t>Tarımsal kalıntılar</a:t>
            </a:r>
          </a:p>
          <a:p>
            <a:endParaRPr lang="tr-TR" dirty="0"/>
          </a:p>
          <a:p>
            <a:endParaRPr lang="tr-TR" dirty="0"/>
          </a:p>
          <a:p>
            <a:r>
              <a:rPr lang="tr-TR" dirty="0" err="1"/>
              <a:t>Pestisid</a:t>
            </a:r>
            <a:r>
              <a:rPr lang="tr-TR" dirty="0"/>
              <a:t> Kalıntıları</a:t>
            </a:r>
          </a:p>
          <a:p>
            <a:endParaRPr lang="tr-TR" dirty="0"/>
          </a:p>
          <a:p>
            <a:pPr algn="just">
              <a:lnSpc>
                <a:spcPct val="150000"/>
              </a:lnSpc>
            </a:pPr>
            <a:r>
              <a:rPr lang="tr-TR" sz="1600" dirty="0">
                <a:latin typeface="Arial" panose="020B0604020202020204" pitchFamily="34" charset="0"/>
                <a:cs typeface="Arial" panose="020B0604020202020204" pitchFamily="34" charset="0"/>
              </a:rPr>
              <a:t>Kodeks </a:t>
            </a:r>
            <a:r>
              <a:rPr lang="tr-TR" sz="1600" dirty="0" err="1">
                <a:latin typeface="Arial" panose="020B0604020202020204" pitchFamily="34" charset="0"/>
                <a:cs typeface="Arial" panose="020B0604020202020204" pitchFamily="34" charset="0"/>
              </a:rPr>
              <a:t>Alimentarius</a:t>
            </a:r>
            <a:r>
              <a:rPr lang="tr-TR" sz="1600" dirty="0">
                <a:latin typeface="Arial" panose="020B0604020202020204" pitchFamily="34" charset="0"/>
                <a:cs typeface="Arial" panose="020B0604020202020204" pitchFamily="34" charset="0"/>
              </a:rPr>
              <a:t> Komisyonunun tanımına göre </a:t>
            </a:r>
            <a:r>
              <a:rPr lang="tr-TR" sz="1600" dirty="0" err="1">
                <a:latin typeface="Arial" panose="020B0604020202020204" pitchFamily="34" charset="0"/>
                <a:cs typeface="Arial" panose="020B0604020202020204" pitchFamily="34" charset="0"/>
              </a:rPr>
              <a:t>pestisid</a:t>
            </a:r>
            <a:r>
              <a:rPr lang="tr-TR" sz="1600" dirty="0">
                <a:latin typeface="Arial" panose="020B0604020202020204" pitchFamily="34" charset="0"/>
                <a:cs typeface="Arial" panose="020B0604020202020204" pitchFamily="34" charset="0"/>
              </a:rPr>
              <a:t>; </a:t>
            </a:r>
            <a:r>
              <a:rPr lang="tr-TR" sz="1600" dirty="0">
                <a:solidFill>
                  <a:srgbClr val="FF0000"/>
                </a:solidFill>
                <a:latin typeface="Arial" panose="020B0604020202020204" pitchFamily="34" charset="0"/>
                <a:cs typeface="Arial" panose="020B0604020202020204" pitchFamily="34" charset="0"/>
              </a:rPr>
              <a:t>herhangi bir zararlının kontrolünde ya da önlenmesinde kullanılması tasarlanan bir madde veya maddelerin karışımı olarak ifade edilmektedir. </a:t>
            </a:r>
            <a:endParaRPr lang="tr-TR" sz="1600" dirty="0" smtClean="0">
              <a:solidFill>
                <a:srgbClr val="FF0000"/>
              </a:solidFill>
              <a:latin typeface="Arial" panose="020B0604020202020204" pitchFamily="34" charset="0"/>
              <a:cs typeface="Arial" panose="020B0604020202020204" pitchFamily="34" charset="0"/>
            </a:endParaRPr>
          </a:p>
          <a:p>
            <a:pPr algn="just">
              <a:lnSpc>
                <a:spcPct val="150000"/>
              </a:lnSpc>
            </a:pPr>
            <a:r>
              <a:rPr lang="tr-TR" sz="1600" dirty="0" smtClean="0">
                <a:latin typeface="Arial" panose="020B0604020202020204" pitchFamily="34" charset="0"/>
                <a:cs typeface="Arial" panose="020B0604020202020204" pitchFamily="34" charset="0"/>
              </a:rPr>
              <a:t>	</a:t>
            </a:r>
            <a:r>
              <a:rPr lang="tr-TR" sz="1200" dirty="0" smtClean="0">
                <a:latin typeface="Arial" panose="020B0604020202020204" pitchFamily="34" charset="0"/>
                <a:cs typeface="Arial" panose="020B0604020202020204" pitchFamily="34" charset="0"/>
              </a:rPr>
              <a:t>Bu </a:t>
            </a:r>
            <a:r>
              <a:rPr lang="tr-TR" sz="1200" dirty="0">
                <a:latin typeface="Arial" panose="020B0604020202020204" pitchFamily="34" charset="0"/>
                <a:cs typeface="Arial" panose="020B0604020202020204" pitchFamily="34" charset="0"/>
              </a:rPr>
              <a:t>tanım hayvanların büyümelerini ve verimliliklerini arttırmada kullanılan gübre veya antibiyotik gibi kimyasal maddeleri içermemektedir. Bitki ve hayvanlardaki istenmeyen zararlının </a:t>
            </a:r>
            <a:r>
              <a:rPr lang="tr-TR" sz="1200" dirty="0" err="1">
                <a:latin typeface="Arial" panose="020B0604020202020204" pitchFamily="34" charset="0"/>
                <a:cs typeface="Arial" panose="020B0604020202020204" pitchFamily="34" charset="0"/>
              </a:rPr>
              <a:t>kontrolu</a:t>
            </a:r>
            <a:r>
              <a:rPr lang="tr-TR" sz="1200" dirty="0">
                <a:latin typeface="Arial" panose="020B0604020202020204" pitchFamily="34" charset="0"/>
                <a:cs typeface="Arial" panose="020B0604020202020204" pitchFamily="34" charset="0"/>
              </a:rPr>
              <a:t> amacı ile üretim, depolama, taşıma, dağıtım ve benzeri aşamalarda mücadele yapılabilmektedir. </a:t>
            </a:r>
            <a:endParaRPr lang="tr-TR" sz="1200" dirty="0" smtClean="0">
              <a:latin typeface="Arial" panose="020B0604020202020204" pitchFamily="34" charset="0"/>
              <a:cs typeface="Arial" panose="020B0604020202020204" pitchFamily="34" charset="0"/>
            </a:endParaRPr>
          </a:p>
          <a:p>
            <a:pPr algn="just">
              <a:lnSpc>
                <a:spcPct val="150000"/>
              </a:lnSpc>
            </a:pPr>
            <a:r>
              <a:rPr lang="tr-TR" sz="1600" dirty="0">
                <a:latin typeface="Arial" panose="020B0604020202020204" pitchFamily="34" charset="0"/>
                <a:cs typeface="Arial" panose="020B0604020202020204" pitchFamily="34" charset="0"/>
              </a:rPr>
              <a:t>	</a:t>
            </a:r>
            <a:endParaRPr lang="tr-TR" sz="1600" dirty="0">
              <a:solidFill>
                <a:srgbClr val="FF0000"/>
              </a:solidFill>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347864" y="3284984"/>
            <a:ext cx="2448272" cy="2952328"/>
          </a:xfrm>
          <a:prstGeom prst="rect">
            <a:avLst/>
          </a:prstGeom>
        </p:spPr>
      </p:pic>
    </p:spTree>
    <p:extLst>
      <p:ext uri="{BB962C8B-B14F-4D97-AF65-F5344CB8AC3E}">
        <p14:creationId xmlns:p14="http://schemas.microsoft.com/office/powerpoint/2010/main" val="1589479550"/>
      </p:ext>
    </p:extLst>
  </p:cSld>
  <p:clrMapOvr>
    <a:masterClrMapping/>
  </p:clrMapOvr>
  <p:transition spd="slow">
    <p:wheel spokes="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720840"/>
            <a:ext cx="8784976" cy="4524315"/>
          </a:xfrm>
          <a:prstGeom prst="rect">
            <a:avLst/>
          </a:prstGeom>
        </p:spPr>
        <p:txBody>
          <a:bodyPr wrap="square">
            <a:spAutoFit/>
          </a:bodyPr>
          <a:lstStyle/>
          <a:p>
            <a:pPr algn="just">
              <a:lnSpc>
                <a:spcPct val="200000"/>
              </a:lnSpc>
            </a:pPr>
            <a:r>
              <a:rPr lang="tr-TR" dirty="0" smtClean="0">
                <a:latin typeface="Arial Black" panose="020B0A04020102020204" pitchFamily="34" charset="0"/>
              </a:rPr>
              <a:t>	Ancak </a:t>
            </a:r>
            <a:r>
              <a:rPr lang="tr-TR" dirty="0">
                <a:latin typeface="Arial Black" panose="020B0A04020102020204" pitchFamily="34" charset="0"/>
              </a:rPr>
              <a:t>tarımsal ilaçlarla yapılan mücadelede kullanılan pestisitlerle önemli bir üretim artışı sağlanırken, aynı zamanda içtiğimiz suda, yediğimiz meyve ve sebzelerde kalıntılar oluşarak dolaylı veya dolaysız yollardan insan sağlığını etkilemektedir. </a:t>
            </a:r>
          </a:p>
          <a:p>
            <a:pPr algn="just">
              <a:lnSpc>
                <a:spcPct val="200000"/>
              </a:lnSpc>
            </a:pPr>
            <a:r>
              <a:rPr lang="tr-TR" dirty="0" smtClean="0">
                <a:latin typeface="Arial Black" panose="020B0A04020102020204" pitchFamily="34" charset="0"/>
              </a:rPr>
              <a:t>	Organik </a:t>
            </a:r>
            <a:r>
              <a:rPr lang="tr-TR" dirty="0" err="1">
                <a:latin typeface="Arial Black" panose="020B0A04020102020204" pitchFamily="34" charset="0"/>
              </a:rPr>
              <a:t>pestisidlerin</a:t>
            </a:r>
            <a:r>
              <a:rPr lang="tr-TR" dirty="0">
                <a:latin typeface="Arial Black" panose="020B0A04020102020204" pitchFamily="34" charset="0"/>
              </a:rPr>
              <a:t> sayısı yaklaşık </a:t>
            </a:r>
            <a:r>
              <a:rPr lang="tr-TR" dirty="0">
                <a:solidFill>
                  <a:srgbClr val="FF0000"/>
                </a:solidFill>
                <a:latin typeface="Arial Black" panose="020B0A04020102020204" pitchFamily="34" charset="0"/>
              </a:rPr>
              <a:t>300 kadar olup bunlar etkilerine göre, </a:t>
            </a:r>
            <a:r>
              <a:rPr lang="tr-TR" dirty="0" err="1">
                <a:solidFill>
                  <a:srgbClr val="FF0000"/>
                </a:solidFill>
                <a:latin typeface="Arial Black" panose="020B0A04020102020204" pitchFamily="34" charset="0"/>
              </a:rPr>
              <a:t>insektisidler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akarasidler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ovisidler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fungusidler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nematosidler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parazitisidler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mollukusitler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herbisidler</a:t>
            </a:r>
            <a:r>
              <a:rPr lang="tr-TR" dirty="0">
                <a:solidFill>
                  <a:srgbClr val="FF0000"/>
                </a:solidFill>
                <a:latin typeface="Arial Black" panose="020B0A04020102020204" pitchFamily="34" charset="0"/>
              </a:rPr>
              <a:t>, </a:t>
            </a:r>
            <a:r>
              <a:rPr lang="tr-TR" dirty="0" err="1">
                <a:solidFill>
                  <a:srgbClr val="FF0000"/>
                </a:solidFill>
                <a:latin typeface="Arial Black" panose="020B0A04020102020204" pitchFamily="34" charset="0"/>
              </a:rPr>
              <a:t>rodentisidler</a:t>
            </a:r>
            <a:r>
              <a:rPr lang="tr-TR" dirty="0">
                <a:solidFill>
                  <a:srgbClr val="FF0000"/>
                </a:solidFill>
                <a:latin typeface="Arial Black" panose="020B0A04020102020204" pitchFamily="34" charset="0"/>
              </a:rPr>
              <a:t> şeklinde gruplandırılabilirler.</a:t>
            </a:r>
          </a:p>
        </p:txBody>
      </p:sp>
    </p:spTree>
    <p:extLst>
      <p:ext uri="{BB962C8B-B14F-4D97-AF65-F5344CB8AC3E}">
        <p14:creationId xmlns:p14="http://schemas.microsoft.com/office/powerpoint/2010/main" val="1427366772"/>
      </p:ext>
    </p:extLst>
  </p:cSld>
  <p:clrMapOvr>
    <a:masterClrMapping/>
  </p:clrMapOvr>
  <p:transition spd="slow">
    <p:wheel spokes="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4841" y="620688"/>
            <a:ext cx="8784976" cy="4108817"/>
          </a:xfrm>
          <a:prstGeom prst="rect">
            <a:avLst/>
          </a:prstGeom>
        </p:spPr>
        <p:txBody>
          <a:bodyPr wrap="square">
            <a:spAutoFit/>
          </a:bodyPr>
          <a:lstStyle/>
          <a:p>
            <a:pPr algn="ctr"/>
            <a:r>
              <a:rPr lang="tr-TR" dirty="0"/>
              <a:t>Gıda </a:t>
            </a:r>
            <a:r>
              <a:rPr lang="tr-TR" dirty="0" err="1"/>
              <a:t>kontaminantları</a:t>
            </a:r>
            <a:r>
              <a:rPr lang="tr-TR" dirty="0"/>
              <a:t> olarak görülenler daha çok </a:t>
            </a:r>
            <a:r>
              <a:rPr lang="tr-TR" dirty="0" err="1"/>
              <a:t>insektisidlerdir</a:t>
            </a:r>
            <a:r>
              <a:rPr lang="tr-TR" dirty="0"/>
              <a:t>. </a:t>
            </a:r>
            <a:endParaRPr lang="tr-TR" dirty="0" smtClean="0"/>
          </a:p>
          <a:p>
            <a:pPr algn="ctr"/>
            <a:r>
              <a:rPr lang="tr-TR" dirty="0" err="1" smtClean="0"/>
              <a:t>Insektisidlerden</a:t>
            </a:r>
            <a:r>
              <a:rPr lang="tr-TR" dirty="0" smtClean="0"/>
              <a:t> </a:t>
            </a:r>
            <a:r>
              <a:rPr lang="tr-TR" dirty="0"/>
              <a:t>iki ana grup önem taşımaktadır.</a:t>
            </a:r>
          </a:p>
          <a:p>
            <a:pPr algn="ctr"/>
            <a:endParaRPr lang="tr-TR" dirty="0"/>
          </a:p>
          <a:p>
            <a:pPr marL="285750" indent="-285750">
              <a:lnSpc>
                <a:spcPct val="150000"/>
              </a:lnSpc>
              <a:buFont typeface="Wingdings" panose="05000000000000000000" pitchFamily="2" charset="2"/>
              <a:buChar char="q"/>
            </a:pPr>
            <a:r>
              <a:rPr lang="tr-TR" dirty="0" smtClean="0">
                <a:solidFill>
                  <a:srgbClr val="FF0000"/>
                </a:solidFill>
              </a:rPr>
              <a:t>Klorlu </a:t>
            </a:r>
            <a:r>
              <a:rPr lang="tr-TR" dirty="0">
                <a:solidFill>
                  <a:srgbClr val="FF0000"/>
                </a:solidFill>
              </a:rPr>
              <a:t>hidrokarbon </a:t>
            </a:r>
            <a:r>
              <a:rPr lang="tr-TR" dirty="0" err="1">
                <a:solidFill>
                  <a:srgbClr val="FF0000"/>
                </a:solidFill>
              </a:rPr>
              <a:t>insektisidler</a:t>
            </a:r>
            <a:endParaRPr lang="tr-TR" dirty="0">
              <a:solidFill>
                <a:srgbClr val="FF0000"/>
              </a:solidFill>
            </a:endParaRPr>
          </a:p>
          <a:p>
            <a:pPr marL="285750" indent="-285750">
              <a:lnSpc>
                <a:spcPct val="150000"/>
              </a:lnSpc>
              <a:buFont typeface="Wingdings" panose="05000000000000000000" pitchFamily="2" charset="2"/>
              <a:buChar char="q"/>
            </a:pPr>
            <a:r>
              <a:rPr lang="tr-TR" dirty="0" err="1" smtClean="0">
                <a:solidFill>
                  <a:srgbClr val="FF0000"/>
                </a:solidFill>
              </a:rPr>
              <a:t>Organic</a:t>
            </a:r>
            <a:r>
              <a:rPr lang="tr-TR" dirty="0" smtClean="0">
                <a:solidFill>
                  <a:srgbClr val="FF0000"/>
                </a:solidFill>
              </a:rPr>
              <a:t> </a:t>
            </a:r>
            <a:r>
              <a:rPr lang="tr-TR" dirty="0">
                <a:solidFill>
                  <a:srgbClr val="FF0000"/>
                </a:solidFill>
              </a:rPr>
              <a:t>fosforlu </a:t>
            </a:r>
            <a:r>
              <a:rPr lang="tr-TR" dirty="0" err="1">
                <a:solidFill>
                  <a:srgbClr val="FF0000"/>
                </a:solidFill>
              </a:rPr>
              <a:t>insektisidler</a:t>
            </a:r>
            <a:endParaRPr lang="tr-TR" dirty="0">
              <a:solidFill>
                <a:srgbClr val="FF0000"/>
              </a:solidFill>
            </a:endParaRPr>
          </a:p>
          <a:p>
            <a:endParaRPr lang="tr-TR" dirty="0"/>
          </a:p>
          <a:p>
            <a:pPr algn="just">
              <a:lnSpc>
                <a:spcPct val="150000"/>
              </a:lnSpc>
            </a:pPr>
            <a:r>
              <a:rPr lang="tr-TR" dirty="0" smtClean="0"/>
              <a:t>	Bunlardan </a:t>
            </a:r>
            <a:r>
              <a:rPr lang="tr-TR" dirty="0"/>
              <a:t>klorlu hidrokarbon </a:t>
            </a:r>
            <a:r>
              <a:rPr lang="tr-TR" dirty="0" err="1"/>
              <a:t>insektisidler</a:t>
            </a:r>
            <a:r>
              <a:rPr lang="tr-TR" dirty="0"/>
              <a:t> oldukça stabildirler ve yağda çözünmeleri nedeniyle yağlı dokularda birikme ve depolanma özellikleri bulunmaktadır. Kimyasal ve biyolojik </a:t>
            </a:r>
            <a:r>
              <a:rPr lang="tr-TR" dirty="0" err="1"/>
              <a:t>degradasyona</a:t>
            </a:r>
            <a:r>
              <a:rPr lang="tr-TR" dirty="0"/>
              <a:t> direnç gösterirler ve gıda maddelerinde de yüksek oranda kalıntılarına rastlanmaktadır. </a:t>
            </a:r>
            <a:endParaRPr lang="tr-TR" dirty="0" smtClean="0"/>
          </a:p>
          <a:p>
            <a:pPr algn="just">
              <a:lnSpc>
                <a:spcPct val="150000"/>
              </a:lnSpc>
            </a:pPr>
            <a:r>
              <a:rPr lang="tr-TR" dirty="0"/>
              <a:t>	</a:t>
            </a:r>
          </a:p>
        </p:txBody>
      </p:sp>
    </p:spTree>
    <p:extLst>
      <p:ext uri="{BB962C8B-B14F-4D97-AF65-F5344CB8AC3E}">
        <p14:creationId xmlns:p14="http://schemas.microsoft.com/office/powerpoint/2010/main" val="2838640305"/>
      </p:ext>
    </p:extLst>
  </p:cSld>
  <p:clrMapOvr>
    <a:masterClrMapping/>
  </p:clrMapOvr>
  <p:transition spd="slow">
    <p:wheel spokes="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859340"/>
            <a:ext cx="8496944" cy="4247317"/>
          </a:xfrm>
          <a:prstGeom prst="rect">
            <a:avLst/>
          </a:prstGeom>
        </p:spPr>
        <p:txBody>
          <a:bodyPr wrap="square">
            <a:spAutoFit/>
          </a:bodyPr>
          <a:lstStyle/>
          <a:p>
            <a:pPr algn="just">
              <a:lnSpc>
                <a:spcPct val="250000"/>
              </a:lnSpc>
            </a:pPr>
            <a:r>
              <a:rPr lang="tr-TR" dirty="0"/>
              <a:t>Bu durum söz konusu bileşikler bir çevreden diğerine geçerken de etkilidir. </a:t>
            </a:r>
            <a:endParaRPr lang="tr-TR" dirty="0" smtClean="0"/>
          </a:p>
          <a:p>
            <a:pPr algn="just">
              <a:lnSpc>
                <a:spcPct val="250000"/>
              </a:lnSpc>
            </a:pPr>
            <a:r>
              <a:rPr lang="tr-TR" dirty="0" smtClean="0"/>
              <a:t>Örneğin </a:t>
            </a:r>
            <a:r>
              <a:rPr lang="tr-TR" dirty="0"/>
              <a:t>hava ve denizdeki organik klorlu bileşikler plankton, sonra küçük deniz organizmalarına oradan da balıklara geçerek yağlı dokularda birikim yaparlar. Hayvansal ürünlerde klorlu hidrokarbon artıkları genellikle </a:t>
            </a:r>
            <a:r>
              <a:rPr lang="tr-TR" dirty="0" err="1"/>
              <a:t>lipid</a:t>
            </a:r>
            <a:r>
              <a:rPr lang="tr-TR" dirty="0"/>
              <a:t> fazda, organik fosforlular ise klorlu hidrokarbonlara göre daha az stabil olmaları nedeniyle hem </a:t>
            </a:r>
            <a:r>
              <a:rPr lang="tr-TR" dirty="0" err="1"/>
              <a:t>lipid</a:t>
            </a:r>
            <a:r>
              <a:rPr lang="tr-TR" dirty="0"/>
              <a:t> hem de sulu fazlarda bulunabilmektedirler.</a:t>
            </a:r>
          </a:p>
        </p:txBody>
      </p:sp>
    </p:spTree>
    <p:extLst>
      <p:ext uri="{BB962C8B-B14F-4D97-AF65-F5344CB8AC3E}">
        <p14:creationId xmlns:p14="http://schemas.microsoft.com/office/powerpoint/2010/main" val="3684449329"/>
      </p:ext>
    </p:extLst>
  </p:cSld>
  <p:clrMapOvr>
    <a:masterClrMapping/>
  </p:clrMapOvr>
  <p:transition spd="slow">
    <p:wheel spokes="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028343"/>
            <a:ext cx="8640960" cy="5632311"/>
          </a:xfrm>
          <a:prstGeom prst="rect">
            <a:avLst/>
          </a:prstGeom>
        </p:spPr>
        <p:txBody>
          <a:bodyPr wrap="square">
            <a:spAutoFit/>
          </a:bodyPr>
          <a:lstStyle/>
          <a:p>
            <a:pPr algn="just">
              <a:lnSpc>
                <a:spcPct val="200000"/>
              </a:lnSpc>
            </a:pPr>
            <a:r>
              <a:rPr lang="tr-TR" dirty="0" smtClean="0"/>
              <a:t>	</a:t>
            </a:r>
            <a:r>
              <a:rPr lang="tr-TR" dirty="0" err="1" smtClean="0"/>
              <a:t>Pestisidlerin</a:t>
            </a:r>
            <a:r>
              <a:rPr lang="tr-TR" dirty="0" smtClean="0"/>
              <a:t> </a:t>
            </a:r>
            <a:r>
              <a:rPr lang="tr-TR" dirty="0"/>
              <a:t>çevresel yan etkileri ilacın birikim yapması ve dayanıklılığı ile ilgilidir. </a:t>
            </a:r>
            <a:endParaRPr lang="tr-TR" dirty="0" smtClean="0"/>
          </a:p>
          <a:p>
            <a:pPr algn="just">
              <a:lnSpc>
                <a:spcPct val="200000"/>
              </a:lnSpc>
            </a:pPr>
            <a:r>
              <a:rPr lang="tr-TR" dirty="0" smtClean="0">
                <a:solidFill>
                  <a:srgbClr val="FF0000"/>
                </a:solidFill>
              </a:rPr>
              <a:t>Bağışıklık </a:t>
            </a:r>
            <a:r>
              <a:rPr lang="tr-TR" dirty="0">
                <a:solidFill>
                  <a:srgbClr val="FF0000"/>
                </a:solidFill>
              </a:rPr>
              <a:t>kazanma sonucu </a:t>
            </a:r>
            <a:r>
              <a:rPr lang="tr-TR" dirty="0" err="1">
                <a:solidFill>
                  <a:srgbClr val="FF0000"/>
                </a:solidFill>
              </a:rPr>
              <a:t>pestisidler</a:t>
            </a:r>
            <a:r>
              <a:rPr lang="tr-TR" dirty="0">
                <a:solidFill>
                  <a:srgbClr val="FF0000"/>
                </a:solidFill>
              </a:rPr>
              <a:t> etkisiz hale gelmekte ve daha kuvvetli ve seçici ilaçların kullanılması zorunluluğu ortaya çıkmaktadır. </a:t>
            </a:r>
            <a:endParaRPr lang="tr-TR" dirty="0" smtClean="0">
              <a:solidFill>
                <a:srgbClr val="FF0000"/>
              </a:solidFill>
            </a:endParaRPr>
          </a:p>
          <a:p>
            <a:pPr algn="just">
              <a:lnSpc>
                <a:spcPct val="200000"/>
              </a:lnSpc>
            </a:pPr>
            <a:r>
              <a:rPr lang="tr-TR" dirty="0"/>
              <a:t>	</a:t>
            </a:r>
            <a:r>
              <a:rPr lang="tr-TR" dirty="0" smtClean="0"/>
              <a:t>Diğer </a:t>
            </a:r>
            <a:r>
              <a:rPr lang="tr-TR" dirty="0"/>
              <a:t>bir özellik ise kalıntı oranının biyolojik  etki seviyesine ulaşması ile belirgin olmaktadır. </a:t>
            </a:r>
            <a:endParaRPr lang="tr-TR" dirty="0" smtClean="0"/>
          </a:p>
          <a:p>
            <a:pPr algn="just">
              <a:lnSpc>
                <a:spcPct val="200000"/>
              </a:lnSpc>
            </a:pPr>
            <a:r>
              <a:rPr lang="tr-TR" dirty="0" smtClean="0">
                <a:solidFill>
                  <a:srgbClr val="FF0000"/>
                </a:solidFill>
              </a:rPr>
              <a:t>Bu </a:t>
            </a:r>
            <a:r>
              <a:rPr lang="tr-TR" dirty="0">
                <a:solidFill>
                  <a:srgbClr val="FF0000"/>
                </a:solidFill>
              </a:rPr>
              <a:t>durum bitkilerin bozulmasına, </a:t>
            </a:r>
            <a:r>
              <a:rPr lang="tr-TR" dirty="0" err="1">
                <a:solidFill>
                  <a:srgbClr val="FF0000"/>
                </a:solidFill>
              </a:rPr>
              <a:t>vejetatif</a:t>
            </a:r>
            <a:r>
              <a:rPr lang="tr-TR" dirty="0">
                <a:solidFill>
                  <a:srgbClr val="FF0000"/>
                </a:solidFill>
              </a:rPr>
              <a:t> değişmelere, </a:t>
            </a:r>
            <a:r>
              <a:rPr lang="tr-TR" dirty="0" err="1">
                <a:solidFill>
                  <a:srgbClr val="FF0000"/>
                </a:solidFill>
              </a:rPr>
              <a:t>mikrofloranın</a:t>
            </a:r>
            <a:r>
              <a:rPr lang="tr-TR" dirty="0">
                <a:solidFill>
                  <a:srgbClr val="FF0000"/>
                </a:solidFill>
              </a:rPr>
              <a:t> bozulmasına direkt ve </a:t>
            </a:r>
            <a:r>
              <a:rPr lang="tr-TR" dirty="0" err="1">
                <a:solidFill>
                  <a:srgbClr val="FF0000"/>
                </a:solidFill>
              </a:rPr>
              <a:t>indirekt</a:t>
            </a:r>
            <a:r>
              <a:rPr lang="tr-TR" dirty="0">
                <a:solidFill>
                  <a:srgbClr val="FF0000"/>
                </a:solidFill>
              </a:rPr>
              <a:t> ölümlere, faydalı organizmaların kaybolmasına neden olmaktadır. </a:t>
            </a:r>
            <a:r>
              <a:rPr lang="tr-TR" dirty="0" smtClean="0"/>
              <a:t>Çevresel </a:t>
            </a:r>
            <a:r>
              <a:rPr lang="tr-TR" dirty="0"/>
              <a:t>yan etkilerin insan açısından önemi ise, bitki ve hayvanlar tarafından alınan kalıntıların dokularda birikmesi ve kalıntı dozunun artarak insanlara ulaşmasıdır.</a:t>
            </a:r>
          </a:p>
        </p:txBody>
      </p:sp>
    </p:spTree>
    <p:extLst>
      <p:ext uri="{BB962C8B-B14F-4D97-AF65-F5344CB8AC3E}">
        <p14:creationId xmlns:p14="http://schemas.microsoft.com/office/powerpoint/2010/main" val="3506584614"/>
      </p:ext>
    </p:extLst>
  </p:cSld>
  <p:clrMapOvr>
    <a:masterClrMapping/>
  </p:clrMapOvr>
  <p:transition spd="slow">
    <p:wheel spokes="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764704"/>
            <a:ext cx="8856984" cy="5632311"/>
          </a:xfrm>
          <a:prstGeom prst="rect">
            <a:avLst/>
          </a:prstGeom>
        </p:spPr>
        <p:txBody>
          <a:bodyPr wrap="square">
            <a:spAutoFit/>
          </a:bodyPr>
          <a:lstStyle/>
          <a:p>
            <a:pPr algn="just">
              <a:lnSpc>
                <a:spcPct val="200000"/>
              </a:lnSpc>
            </a:pPr>
            <a:r>
              <a:rPr lang="tr-TR" dirty="0" smtClean="0"/>
              <a:t>	Pratikte </a:t>
            </a:r>
            <a:r>
              <a:rPr lang="tr-TR" dirty="0" err="1"/>
              <a:t>pestisid</a:t>
            </a:r>
            <a:r>
              <a:rPr lang="tr-TR" dirty="0"/>
              <a:t> kalıntıları için toleransları saptamak oldukça kompleks bir işlemdir. Çünkü bu konuda insan sağlığı, hayvan sağlığı, hayvan üretimi ve gıda üretimi ile ilgili otoriteler işin içine girmektedirler. </a:t>
            </a:r>
            <a:endParaRPr lang="tr-TR" dirty="0" smtClean="0"/>
          </a:p>
          <a:p>
            <a:pPr algn="just">
              <a:lnSpc>
                <a:spcPct val="200000"/>
              </a:lnSpc>
            </a:pPr>
            <a:r>
              <a:rPr lang="tr-TR" dirty="0"/>
              <a:t>	</a:t>
            </a:r>
            <a:r>
              <a:rPr lang="tr-TR" dirty="0" err="1" smtClean="0"/>
              <a:t>Pestisidler</a:t>
            </a:r>
            <a:r>
              <a:rPr lang="tr-TR" dirty="0" smtClean="0"/>
              <a:t> </a:t>
            </a:r>
            <a:r>
              <a:rPr lang="tr-TR" dirty="0"/>
              <a:t>için maksimum sınırlar </a:t>
            </a:r>
            <a:r>
              <a:rPr lang="tr-TR" dirty="0" err="1"/>
              <a:t>pestisid</a:t>
            </a:r>
            <a:r>
              <a:rPr lang="tr-TR" dirty="0"/>
              <a:t> kalıntıları üzerine çalışmalar yapan FAO uzman grubu ve WHO uzman komitesinin bilimsel çalışmaları ve görüşlerine göre belirlenmektedir. </a:t>
            </a:r>
            <a:endParaRPr lang="tr-TR" dirty="0" smtClean="0"/>
          </a:p>
          <a:p>
            <a:pPr algn="just">
              <a:lnSpc>
                <a:spcPct val="200000"/>
              </a:lnSpc>
            </a:pPr>
            <a:r>
              <a:rPr lang="tr-TR" dirty="0"/>
              <a:t>	</a:t>
            </a:r>
            <a:r>
              <a:rPr lang="tr-TR" dirty="0" smtClean="0"/>
              <a:t>Bu </a:t>
            </a:r>
            <a:r>
              <a:rPr lang="tr-TR" dirty="0"/>
              <a:t>öneriler yapılırken iyi bir tarımsal çalışmanın doğrultusunda </a:t>
            </a:r>
            <a:r>
              <a:rPr lang="tr-TR" dirty="0" err="1"/>
              <a:t>pestisidlerin</a:t>
            </a:r>
            <a:r>
              <a:rPr lang="tr-TR" dirty="0"/>
              <a:t> kullanımı, </a:t>
            </a:r>
            <a:r>
              <a:rPr lang="tr-TR" dirty="0" err="1"/>
              <a:t>toksikolojik</a:t>
            </a:r>
            <a:r>
              <a:rPr lang="tr-TR" dirty="0"/>
              <a:t> bulgular ve </a:t>
            </a:r>
            <a:r>
              <a:rPr lang="tr-TR" dirty="0" err="1"/>
              <a:t>pestisid</a:t>
            </a:r>
            <a:r>
              <a:rPr lang="tr-TR" dirty="0"/>
              <a:t> kalıntıları için uygun görülen günlük alınabilecek miktarlar dikkate alınmaktadır. </a:t>
            </a:r>
            <a:r>
              <a:rPr lang="tr-TR" dirty="0">
                <a:solidFill>
                  <a:srgbClr val="FF0000"/>
                </a:solidFill>
              </a:rPr>
              <a:t>Konu ile ilgili olarak CAC tarafından yapılan şu tanımlar önemlidir.</a:t>
            </a:r>
          </a:p>
        </p:txBody>
      </p:sp>
    </p:spTree>
    <p:extLst>
      <p:ext uri="{BB962C8B-B14F-4D97-AF65-F5344CB8AC3E}">
        <p14:creationId xmlns:p14="http://schemas.microsoft.com/office/powerpoint/2010/main" val="1547165388"/>
      </p:ext>
    </p:extLst>
  </p:cSld>
  <p:clrMapOvr>
    <a:masterClrMapping/>
  </p:clrMapOvr>
  <p:transition spd="slow">
    <p:wheel spokes="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836712"/>
            <a:ext cx="8856984" cy="5632311"/>
          </a:xfrm>
          <a:prstGeom prst="rect">
            <a:avLst/>
          </a:prstGeom>
        </p:spPr>
        <p:txBody>
          <a:bodyPr wrap="square">
            <a:spAutoFit/>
          </a:bodyPr>
          <a:lstStyle/>
          <a:p>
            <a:pPr algn="just">
              <a:lnSpc>
                <a:spcPct val="200000"/>
              </a:lnSpc>
            </a:pPr>
            <a:r>
              <a:rPr lang="tr-TR" dirty="0">
                <a:solidFill>
                  <a:srgbClr val="FF0000"/>
                </a:solidFill>
              </a:rPr>
              <a:t>Maksimum Kalıntı Sınırı: </a:t>
            </a:r>
            <a:endParaRPr lang="tr-TR" dirty="0" smtClean="0">
              <a:solidFill>
                <a:srgbClr val="FF0000"/>
              </a:solidFill>
            </a:endParaRPr>
          </a:p>
          <a:p>
            <a:pPr algn="just">
              <a:lnSpc>
                <a:spcPct val="200000"/>
              </a:lnSpc>
            </a:pPr>
            <a:r>
              <a:rPr lang="tr-TR" dirty="0" smtClean="0"/>
              <a:t>	Gıdalarda</a:t>
            </a:r>
            <a:r>
              <a:rPr lang="tr-TR" dirty="0"/>
              <a:t>, tarımsal ürünlerde veya hayvan yemlerinde yasal olarak bulunması kabul edilmiş, iyi bir tarımsal uygulamaya göre </a:t>
            </a:r>
            <a:r>
              <a:rPr lang="tr-TR" dirty="0" err="1"/>
              <a:t>pestisid</a:t>
            </a:r>
            <a:r>
              <a:rPr lang="tr-TR" dirty="0"/>
              <a:t> kullanımı sonucu kalan </a:t>
            </a:r>
            <a:r>
              <a:rPr lang="tr-TR" dirty="0" err="1"/>
              <a:t>pestisid</a:t>
            </a:r>
            <a:r>
              <a:rPr lang="tr-TR" dirty="0"/>
              <a:t> kalıntısının maksimum miktarıdır. Burada konsantrasyon gıda maddesinin kg’ında mg olarak ifade edilmektedir. </a:t>
            </a:r>
            <a:endParaRPr lang="tr-TR" dirty="0" smtClean="0"/>
          </a:p>
          <a:p>
            <a:pPr algn="just">
              <a:lnSpc>
                <a:spcPct val="200000"/>
              </a:lnSpc>
            </a:pPr>
            <a:r>
              <a:rPr lang="tr-TR" dirty="0" smtClean="0">
                <a:solidFill>
                  <a:srgbClr val="FF0000"/>
                </a:solidFill>
              </a:rPr>
              <a:t>Pratik </a:t>
            </a:r>
            <a:r>
              <a:rPr lang="tr-TR" dirty="0">
                <a:solidFill>
                  <a:srgbClr val="FF0000"/>
                </a:solidFill>
              </a:rPr>
              <a:t>Kalıntı Sınırı: </a:t>
            </a:r>
            <a:endParaRPr lang="tr-TR" dirty="0" smtClean="0">
              <a:solidFill>
                <a:srgbClr val="FF0000"/>
              </a:solidFill>
            </a:endParaRPr>
          </a:p>
          <a:p>
            <a:pPr algn="just">
              <a:lnSpc>
                <a:spcPct val="200000"/>
              </a:lnSpc>
            </a:pPr>
            <a:r>
              <a:rPr lang="tr-TR" dirty="0">
                <a:solidFill>
                  <a:srgbClr val="FF0000"/>
                </a:solidFill>
              </a:rPr>
              <a:t>	</a:t>
            </a:r>
            <a:r>
              <a:rPr lang="tr-TR" dirty="0" err="1" smtClean="0"/>
              <a:t>Pestisid</a:t>
            </a:r>
            <a:r>
              <a:rPr lang="tr-TR" dirty="0" smtClean="0"/>
              <a:t> </a:t>
            </a:r>
            <a:r>
              <a:rPr lang="tr-TR" dirty="0"/>
              <a:t>veya </a:t>
            </a:r>
            <a:r>
              <a:rPr lang="tr-TR" dirty="0" err="1"/>
              <a:t>kontaminantın</a:t>
            </a:r>
            <a:r>
              <a:rPr lang="tr-TR" dirty="0"/>
              <a:t> doğrudan veya dolaylı olarak kullanılması dışında, çevresel kaynaklardan, tarımsal ürünlerde, gıdalarda ve hayvan yemlerinde kaçınılmaz olarak meydana gelen </a:t>
            </a:r>
            <a:r>
              <a:rPr lang="tr-TR" dirty="0" err="1"/>
              <a:t>kontaminasyonun</a:t>
            </a:r>
            <a:r>
              <a:rPr lang="tr-TR" dirty="0"/>
              <a:t> maksimum miktarıdır. Konsantrasyon mg/kg olarak ifade edilir. Bu ‘tanım harici kalıntı sınırı’ olarak da ifade edilmektedir.</a:t>
            </a:r>
          </a:p>
        </p:txBody>
      </p:sp>
    </p:spTree>
    <p:extLst>
      <p:ext uri="{BB962C8B-B14F-4D97-AF65-F5344CB8AC3E}">
        <p14:creationId xmlns:p14="http://schemas.microsoft.com/office/powerpoint/2010/main" val="2163438488"/>
      </p:ext>
    </p:extLst>
  </p:cSld>
  <p:clrMapOvr>
    <a:masterClrMapping/>
  </p:clrMapOvr>
  <p:transition spd="slow">
    <p:wheel spokes="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836712"/>
            <a:ext cx="8784976" cy="5909310"/>
          </a:xfrm>
          <a:prstGeom prst="rect">
            <a:avLst/>
          </a:prstGeom>
        </p:spPr>
        <p:txBody>
          <a:bodyPr wrap="square">
            <a:spAutoFit/>
          </a:bodyPr>
          <a:lstStyle/>
          <a:p>
            <a:pPr algn="just">
              <a:lnSpc>
                <a:spcPct val="200000"/>
              </a:lnSpc>
            </a:pPr>
            <a:r>
              <a:rPr lang="tr-TR" dirty="0" err="1">
                <a:solidFill>
                  <a:srgbClr val="FF0000"/>
                </a:solidFill>
              </a:rPr>
              <a:t>Pestisid</a:t>
            </a:r>
            <a:r>
              <a:rPr lang="tr-TR" dirty="0">
                <a:solidFill>
                  <a:srgbClr val="FF0000"/>
                </a:solidFill>
              </a:rPr>
              <a:t> Kalıntılarının Azaltılması</a:t>
            </a:r>
          </a:p>
          <a:p>
            <a:pPr algn="just">
              <a:lnSpc>
                <a:spcPct val="200000"/>
              </a:lnSpc>
            </a:pPr>
            <a:r>
              <a:rPr lang="tr-TR" dirty="0" smtClean="0"/>
              <a:t>	Hasat </a:t>
            </a:r>
            <a:r>
              <a:rPr lang="tr-TR" dirty="0"/>
              <a:t>edilmiş ürünlerdeki </a:t>
            </a:r>
            <a:r>
              <a:rPr lang="tr-TR" dirty="0" err="1"/>
              <a:t>pestisid</a:t>
            </a:r>
            <a:r>
              <a:rPr lang="tr-TR" dirty="0"/>
              <a:t> kalıntı miktarına, </a:t>
            </a:r>
            <a:r>
              <a:rPr lang="tr-TR" dirty="0">
                <a:solidFill>
                  <a:srgbClr val="FF0000"/>
                </a:solidFill>
              </a:rPr>
              <a:t>ürünün çeşidi, ilacın cinsi, etki şekli, kimyasal yapısı, iklim şartları, ilaçlama ile hasat arasında geçen süre </a:t>
            </a:r>
            <a:r>
              <a:rPr lang="tr-TR" dirty="0"/>
              <a:t>gibi faktörler etki etmektedir</a:t>
            </a:r>
            <a:r>
              <a:rPr lang="tr-TR" dirty="0" smtClean="0"/>
              <a:t>.</a:t>
            </a:r>
          </a:p>
          <a:p>
            <a:pPr algn="just">
              <a:lnSpc>
                <a:spcPct val="200000"/>
              </a:lnSpc>
            </a:pPr>
            <a:r>
              <a:rPr lang="tr-TR" dirty="0"/>
              <a:t>	</a:t>
            </a:r>
            <a:r>
              <a:rPr lang="tr-TR" dirty="0" smtClean="0"/>
              <a:t> </a:t>
            </a:r>
            <a:r>
              <a:rPr lang="tr-TR" dirty="0"/>
              <a:t>Bu faktörlerden en önemlisi ise ilaçlama zamanı ile hasat arasında geçen süredir. Bu sürenin artışı ile kalıntı miktarı azalmaktadır. Bu nedenle tarımsal ürünlerin </a:t>
            </a:r>
            <a:r>
              <a:rPr lang="tr-TR" dirty="0" err="1"/>
              <a:t>hasatında</a:t>
            </a:r>
            <a:r>
              <a:rPr lang="tr-TR" dirty="0"/>
              <a:t> bu faktör göz önünde bulundurulmalıdır. </a:t>
            </a:r>
            <a:endParaRPr lang="tr-TR" dirty="0" smtClean="0"/>
          </a:p>
          <a:p>
            <a:pPr algn="just">
              <a:lnSpc>
                <a:spcPct val="200000"/>
              </a:lnSpc>
            </a:pPr>
            <a:r>
              <a:rPr lang="tr-TR" dirty="0"/>
              <a:t>	</a:t>
            </a:r>
            <a:r>
              <a:rPr lang="tr-TR" dirty="0" smtClean="0"/>
              <a:t>Diğer </a:t>
            </a:r>
            <a:r>
              <a:rPr lang="tr-TR" dirty="0"/>
              <a:t>yandan yıkama, kabuk soyma, haşlama, ısıtma ve konserveleme gibi ısıl işlemlerle, saklama, ışınlama, mikroorganizmalar yoluyla parçalama gibi işlemlerle de </a:t>
            </a:r>
            <a:r>
              <a:rPr lang="tr-TR" dirty="0" err="1"/>
              <a:t>pestisid</a:t>
            </a:r>
            <a:r>
              <a:rPr lang="tr-TR" dirty="0"/>
              <a:t> kalıntılarının azaltılması mümkün olabilmektedir.</a:t>
            </a:r>
          </a:p>
          <a:p>
            <a:endParaRPr lang="tr-TR" dirty="0"/>
          </a:p>
        </p:txBody>
      </p:sp>
    </p:spTree>
    <p:extLst>
      <p:ext uri="{BB962C8B-B14F-4D97-AF65-F5344CB8AC3E}">
        <p14:creationId xmlns:p14="http://schemas.microsoft.com/office/powerpoint/2010/main" val="2642515615"/>
      </p:ext>
    </p:extLst>
  </p:cSld>
  <p:clrMapOvr>
    <a:masterClrMapping/>
  </p:clrMapOvr>
  <p:transition spd="slow">
    <p:wheel spokes="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764704"/>
            <a:ext cx="8640960" cy="4939814"/>
          </a:xfrm>
          <a:prstGeom prst="rect">
            <a:avLst/>
          </a:prstGeom>
        </p:spPr>
        <p:txBody>
          <a:bodyPr wrap="square">
            <a:spAutoFit/>
          </a:bodyPr>
          <a:lstStyle/>
          <a:p>
            <a:pPr algn="just">
              <a:lnSpc>
                <a:spcPct val="150000"/>
              </a:lnSpc>
            </a:pPr>
            <a:r>
              <a:rPr lang="tr-TR" dirty="0" smtClean="0"/>
              <a:t>	Su </a:t>
            </a:r>
            <a:r>
              <a:rPr lang="tr-TR" dirty="0"/>
              <a:t>ile yıkama bitkisel ürünlerdeki ilaç kalıntılarını önemli ölçüde azaltmaktadır. </a:t>
            </a:r>
            <a:r>
              <a:rPr lang="tr-TR" dirty="0">
                <a:solidFill>
                  <a:srgbClr val="FF0000"/>
                </a:solidFill>
              </a:rPr>
              <a:t>Bu azalış ilacın kimyasal yapısına, ürünün yapısına ve kalıntının dayanma süresi gibi etmenlere bağlıdır. </a:t>
            </a:r>
            <a:endParaRPr lang="tr-TR" dirty="0" smtClean="0">
              <a:solidFill>
                <a:srgbClr val="FF0000"/>
              </a:solidFill>
            </a:endParaRPr>
          </a:p>
          <a:p>
            <a:pPr algn="just">
              <a:lnSpc>
                <a:spcPct val="150000"/>
              </a:lnSpc>
            </a:pPr>
            <a:r>
              <a:rPr lang="tr-TR" dirty="0"/>
              <a:t>	</a:t>
            </a:r>
            <a:r>
              <a:rPr lang="tr-TR" dirty="0" smtClean="0"/>
              <a:t>Ürün </a:t>
            </a:r>
            <a:r>
              <a:rPr lang="tr-TR" dirty="0"/>
              <a:t>yüzeyine kısmen yapışan süspansiyon karakterli ilaç kalıntıları emülsiyon karakterli ilaçlara oranla daha kolayca yıkanabilmektedirler. Yıkamanın etkisi ürünün dış yüzeyinde bulunan ilaç kalıntılarının suda difüzyona uğramasına bağlıdır. </a:t>
            </a:r>
            <a:endParaRPr lang="tr-TR" dirty="0" smtClean="0"/>
          </a:p>
          <a:p>
            <a:pPr algn="just">
              <a:lnSpc>
                <a:spcPct val="150000"/>
              </a:lnSpc>
            </a:pPr>
            <a:r>
              <a:rPr lang="tr-TR" dirty="0"/>
              <a:t>	</a:t>
            </a:r>
            <a:r>
              <a:rPr lang="tr-TR" dirty="0" smtClean="0"/>
              <a:t>Yıkama </a:t>
            </a:r>
            <a:r>
              <a:rPr lang="tr-TR" dirty="0"/>
              <a:t>ile kalıntının uzaklaştırılmasında daha çok yüzeye temas eden ilaçlar etkilenmektedir. Bunlar ürünün dış kısmında bulunduklarından yıkamayla azaltılmaları mümkündür</a:t>
            </a:r>
            <a:r>
              <a:rPr lang="tr-TR" dirty="0">
                <a:solidFill>
                  <a:srgbClr val="FF0000"/>
                </a:solidFill>
              </a:rPr>
              <a:t>.  Sistematik etkili ilaçlar ise doku içerisine dağılarak etki gösterdiklerinden yıkama bu tip ilaçların uzaklaştırılmalarında yararlı olmamaktadır.</a:t>
            </a:r>
          </a:p>
          <a:p>
            <a:endParaRPr lang="tr-TR" dirty="0"/>
          </a:p>
        </p:txBody>
      </p:sp>
    </p:spTree>
    <p:extLst>
      <p:ext uri="{BB962C8B-B14F-4D97-AF65-F5344CB8AC3E}">
        <p14:creationId xmlns:p14="http://schemas.microsoft.com/office/powerpoint/2010/main" val="3095387167"/>
      </p:ext>
    </p:extLst>
  </p:cSld>
  <p:clrMapOvr>
    <a:masterClrMapping/>
  </p:clrMapOvr>
  <p:transition spd="slow">
    <p:wheel spokes="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548680"/>
            <a:ext cx="8640960" cy="6186309"/>
          </a:xfrm>
          <a:prstGeom prst="rect">
            <a:avLst/>
          </a:prstGeom>
        </p:spPr>
        <p:txBody>
          <a:bodyPr wrap="square">
            <a:spAutoFit/>
          </a:bodyPr>
          <a:lstStyle/>
          <a:p>
            <a:pPr algn="just">
              <a:lnSpc>
                <a:spcPct val="200000"/>
              </a:lnSpc>
            </a:pPr>
            <a:r>
              <a:rPr lang="tr-TR" dirty="0" smtClean="0"/>
              <a:t>	</a:t>
            </a:r>
            <a:r>
              <a:rPr lang="tr-TR" dirty="0" smtClean="0">
                <a:solidFill>
                  <a:srgbClr val="FF0000"/>
                </a:solidFill>
              </a:rPr>
              <a:t>Kabuk </a:t>
            </a:r>
            <a:r>
              <a:rPr lang="tr-TR" dirty="0">
                <a:solidFill>
                  <a:srgbClr val="FF0000"/>
                </a:solidFill>
              </a:rPr>
              <a:t>soyma işlemi yine yüzeye temas etkili ilaçlarda yararlı olurken sistematik etkili ilaçlarda yararlı değildir. Haşlama, ısıtma, pastörizasyon, sterilizasyon gibi ısıl uygulamalar ilaç üzerinde yükseltgenme ve indirgenmelere neden olabilmekte ve ilacın </a:t>
            </a:r>
            <a:r>
              <a:rPr lang="tr-TR" dirty="0" err="1">
                <a:solidFill>
                  <a:srgbClr val="FF0000"/>
                </a:solidFill>
              </a:rPr>
              <a:t>dekompoze</a:t>
            </a:r>
            <a:r>
              <a:rPr lang="tr-TR" dirty="0">
                <a:solidFill>
                  <a:srgbClr val="FF0000"/>
                </a:solidFill>
              </a:rPr>
              <a:t> olmasını sağlamaktadır. </a:t>
            </a:r>
            <a:endParaRPr lang="tr-TR" dirty="0" smtClean="0">
              <a:solidFill>
                <a:srgbClr val="FF0000"/>
              </a:solidFill>
            </a:endParaRPr>
          </a:p>
          <a:p>
            <a:pPr algn="just">
              <a:lnSpc>
                <a:spcPct val="200000"/>
              </a:lnSpc>
            </a:pPr>
            <a:r>
              <a:rPr lang="tr-TR" dirty="0"/>
              <a:t>	</a:t>
            </a:r>
            <a:r>
              <a:rPr lang="tr-TR" dirty="0" smtClean="0"/>
              <a:t>Bazı </a:t>
            </a:r>
            <a:r>
              <a:rPr lang="tr-TR" dirty="0"/>
              <a:t>tip </a:t>
            </a:r>
            <a:r>
              <a:rPr lang="tr-TR" dirty="0" err="1"/>
              <a:t>pestisidlerin</a:t>
            </a:r>
            <a:r>
              <a:rPr lang="tr-TR" dirty="0"/>
              <a:t> miktarında depolama sırasında azalma olduğu gözlenmiştir. Ancak bazı organik klorlu bileşikler üzerinde depolamanın etkisi yok denecek kadar azdır. </a:t>
            </a:r>
            <a:r>
              <a:rPr lang="tr-TR" dirty="0" err="1" smtClean="0"/>
              <a:t>Pekçok</a:t>
            </a:r>
            <a:r>
              <a:rPr lang="tr-TR" dirty="0" smtClean="0"/>
              <a:t> </a:t>
            </a:r>
            <a:r>
              <a:rPr lang="tr-TR" dirty="0" err="1"/>
              <a:t>pestisid</a:t>
            </a:r>
            <a:r>
              <a:rPr lang="tr-TR" dirty="0"/>
              <a:t> kalıntısının radyasyon uygulamaları sonucunda parçalandığı saptanmıştır. </a:t>
            </a:r>
            <a:endParaRPr lang="tr-TR" dirty="0" smtClean="0"/>
          </a:p>
          <a:p>
            <a:pPr algn="just">
              <a:lnSpc>
                <a:spcPct val="200000"/>
              </a:lnSpc>
            </a:pPr>
            <a:r>
              <a:rPr lang="tr-TR" dirty="0"/>
              <a:t>	</a:t>
            </a:r>
            <a:r>
              <a:rPr lang="tr-TR" dirty="0" err="1" smtClean="0"/>
              <a:t>Pestisid</a:t>
            </a:r>
            <a:r>
              <a:rPr lang="tr-TR" dirty="0" smtClean="0"/>
              <a:t> </a:t>
            </a:r>
            <a:r>
              <a:rPr lang="tr-TR" dirty="0"/>
              <a:t>kalıntılarının azaltılması konusunda mikroorganizmalarla yapılan çalışmalarda, mikroorganizmaların bazı fosforlu bileşiklerdeki fosforu kullandığı böylece ilacı parçaladıkları saptanmıştır.</a:t>
            </a:r>
          </a:p>
        </p:txBody>
      </p:sp>
    </p:spTree>
    <p:extLst>
      <p:ext uri="{BB962C8B-B14F-4D97-AF65-F5344CB8AC3E}">
        <p14:creationId xmlns:p14="http://schemas.microsoft.com/office/powerpoint/2010/main" val="1188802986"/>
      </p:ext>
    </p:extLst>
  </p:cSld>
  <p:clrMapOvr>
    <a:masterClrMapping/>
  </p:clrMapOvr>
  <p:transition spd="slow">
    <p:wheel spokes="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55576" y="1443841"/>
            <a:ext cx="7704856" cy="3000821"/>
          </a:xfrm>
          <a:prstGeom prst="rect">
            <a:avLst/>
          </a:prstGeom>
        </p:spPr>
        <p:txBody>
          <a:bodyPr wrap="square">
            <a:spAutoFit/>
          </a:bodyPr>
          <a:lstStyle/>
          <a:p>
            <a:pPr algn="just">
              <a:lnSpc>
                <a:spcPct val="150000"/>
              </a:lnSpc>
            </a:pPr>
            <a:r>
              <a:rPr lang="tr-TR" dirty="0" smtClean="0"/>
              <a:t>	Günümüzde </a:t>
            </a:r>
            <a:r>
              <a:rPr lang="tr-TR" dirty="0"/>
              <a:t>tüketicilerin, başta hayvanlarda kullanılan veteriner ilaçlar olmak üzere çeşitli maddelerin sağlık riski yaratacak düzeylerde kalıntı oluşturduğuna dair endişeleri bulunmaktadır. </a:t>
            </a:r>
            <a:endParaRPr lang="tr-TR" dirty="0" smtClean="0"/>
          </a:p>
          <a:p>
            <a:pPr algn="just">
              <a:lnSpc>
                <a:spcPct val="150000"/>
              </a:lnSpc>
            </a:pPr>
            <a:r>
              <a:rPr lang="tr-TR" dirty="0"/>
              <a:t>	</a:t>
            </a:r>
            <a:r>
              <a:rPr lang="tr-TR" dirty="0" smtClean="0"/>
              <a:t>Çünkü</a:t>
            </a:r>
            <a:r>
              <a:rPr lang="tr-TR" dirty="0"/>
              <a:t>, </a:t>
            </a:r>
            <a:r>
              <a:rPr lang="tr-TR" dirty="0" err="1"/>
              <a:t>kontamine</a:t>
            </a:r>
            <a:r>
              <a:rPr lang="tr-TR" dirty="0"/>
              <a:t> olmuş veya kalıntı riski bulunan hayvansal ürünler insan sağlığı açısından ciddi sağlık tehlikesi oluşturduğu bilinmektedir. </a:t>
            </a:r>
            <a:endParaRPr lang="tr-TR" dirty="0" smtClean="0"/>
          </a:p>
          <a:p>
            <a:pPr algn="just">
              <a:lnSpc>
                <a:spcPct val="150000"/>
              </a:lnSpc>
            </a:pPr>
            <a:r>
              <a:rPr lang="tr-TR" dirty="0"/>
              <a:t>	</a:t>
            </a:r>
          </a:p>
        </p:txBody>
      </p:sp>
    </p:spTree>
    <p:extLst>
      <p:ext uri="{BB962C8B-B14F-4D97-AF65-F5344CB8AC3E}">
        <p14:creationId xmlns:p14="http://schemas.microsoft.com/office/powerpoint/2010/main" val="1802939891"/>
      </p:ext>
    </p:extLst>
  </p:cSld>
  <p:clrMapOvr>
    <a:masterClrMapping/>
  </p:clrMapOvr>
  <p:transition spd="slow">
    <p:wheel spokes="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443841"/>
            <a:ext cx="8496944" cy="4247317"/>
          </a:xfrm>
          <a:prstGeom prst="rect">
            <a:avLst/>
          </a:prstGeom>
        </p:spPr>
        <p:txBody>
          <a:bodyPr wrap="square">
            <a:spAutoFit/>
          </a:bodyPr>
          <a:lstStyle/>
          <a:p>
            <a:pPr algn="just">
              <a:lnSpc>
                <a:spcPct val="200000"/>
              </a:lnSpc>
            </a:pPr>
            <a:r>
              <a:rPr lang="tr-TR" dirty="0">
                <a:solidFill>
                  <a:srgbClr val="FF0000"/>
                </a:solidFill>
                <a:latin typeface="Arial Black" panose="020B0A04020102020204" pitchFamily="34" charset="0"/>
              </a:rPr>
              <a:t>Veteriner ilaç kalıntısı; </a:t>
            </a:r>
            <a:endParaRPr lang="tr-TR" dirty="0" smtClean="0">
              <a:solidFill>
                <a:srgbClr val="FF0000"/>
              </a:solidFill>
              <a:latin typeface="Arial Black" panose="020B0A04020102020204" pitchFamily="34" charset="0"/>
            </a:endParaRPr>
          </a:p>
          <a:p>
            <a:pPr algn="just">
              <a:lnSpc>
                <a:spcPct val="200000"/>
              </a:lnSpc>
            </a:pPr>
            <a:r>
              <a:rPr lang="tr-TR" dirty="0" smtClean="0">
                <a:latin typeface="Arial Black" panose="020B0A04020102020204" pitchFamily="34" charset="0"/>
              </a:rPr>
              <a:t>	Hastalıkların </a:t>
            </a:r>
            <a:r>
              <a:rPr lang="tr-TR" dirty="0">
                <a:latin typeface="Arial Black" panose="020B0A04020102020204" pitchFamily="34" charset="0"/>
              </a:rPr>
              <a:t>sağaltımı, </a:t>
            </a:r>
            <a:r>
              <a:rPr lang="tr-TR" dirty="0" smtClean="0">
                <a:latin typeface="Arial Black" panose="020B0A04020102020204" pitchFamily="34" charset="0"/>
              </a:rPr>
              <a:t>önlenmesi ve </a:t>
            </a:r>
            <a:r>
              <a:rPr lang="tr-TR" dirty="0">
                <a:latin typeface="Arial Black" panose="020B0A04020102020204" pitchFamily="34" charset="0"/>
              </a:rPr>
              <a:t>kontrolü ile gelişmenin hızlandırılması </a:t>
            </a:r>
            <a:r>
              <a:rPr lang="tr-TR" dirty="0" smtClean="0">
                <a:latin typeface="Arial Black" panose="020B0A04020102020204" pitchFamily="34" charset="0"/>
              </a:rPr>
              <a:t>amacıyla doğrudan </a:t>
            </a:r>
            <a:r>
              <a:rPr lang="tr-TR" dirty="0">
                <a:latin typeface="Arial Black" panose="020B0A04020102020204" pitchFamily="34" charset="0"/>
              </a:rPr>
              <a:t>veya dolaylı olarak ilaç ve diğer </a:t>
            </a:r>
            <a:r>
              <a:rPr lang="tr-TR" dirty="0" smtClean="0">
                <a:latin typeface="Arial Black" panose="020B0A04020102020204" pitchFamily="34" charset="0"/>
              </a:rPr>
              <a:t>kimyasal maddelerin </a:t>
            </a:r>
            <a:r>
              <a:rPr lang="tr-TR" dirty="0">
                <a:latin typeface="Arial Black" panose="020B0A04020102020204" pitchFamily="34" charset="0"/>
              </a:rPr>
              <a:t>kullanılmalarını takiben besin değeri </a:t>
            </a:r>
            <a:r>
              <a:rPr lang="tr-TR" dirty="0" smtClean="0">
                <a:latin typeface="Arial Black" panose="020B0A04020102020204" pitchFamily="34" charset="0"/>
              </a:rPr>
              <a:t>taşıyan doku </a:t>
            </a:r>
            <a:r>
              <a:rPr lang="tr-TR" dirty="0">
                <a:latin typeface="Arial Black" panose="020B0A04020102020204" pitchFamily="34" charset="0"/>
              </a:rPr>
              <a:t>ve organları ile bunlardan elde edilen gıdalarda </a:t>
            </a:r>
            <a:r>
              <a:rPr lang="tr-TR" dirty="0" smtClean="0">
                <a:latin typeface="Arial Black" panose="020B0A04020102020204" pitchFamily="34" charset="0"/>
              </a:rPr>
              <a:t>biriken veya </a:t>
            </a:r>
            <a:r>
              <a:rPr lang="tr-TR" dirty="0">
                <a:latin typeface="Arial Black" panose="020B0A04020102020204" pitchFamily="34" charset="0"/>
              </a:rPr>
              <a:t>depolanan serbest veya bağlı haldeki </a:t>
            </a:r>
            <a:r>
              <a:rPr lang="tr-TR" dirty="0" smtClean="0">
                <a:latin typeface="Arial Black" panose="020B0A04020102020204" pitchFamily="34" charset="0"/>
              </a:rPr>
              <a:t>madde miktarıdır</a:t>
            </a:r>
            <a:r>
              <a:rPr lang="tr-TR" dirty="0">
                <a:latin typeface="Arial Black" panose="020B0A04020102020204" pitchFamily="34" charset="0"/>
              </a:rPr>
              <a:t>.</a:t>
            </a:r>
          </a:p>
          <a:p>
            <a:endParaRPr lang="tr-TR" dirty="0"/>
          </a:p>
        </p:txBody>
      </p:sp>
    </p:spTree>
    <p:extLst>
      <p:ext uri="{BB962C8B-B14F-4D97-AF65-F5344CB8AC3E}">
        <p14:creationId xmlns:p14="http://schemas.microsoft.com/office/powerpoint/2010/main" val="1202565085"/>
      </p:ext>
    </p:extLst>
  </p:cSld>
  <p:clrMapOvr>
    <a:masterClrMapping/>
  </p:clrMapOvr>
  <p:transition spd="slow">
    <p:wheel spokes="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7956" y="2420888"/>
            <a:ext cx="8568952" cy="1676741"/>
          </a:xfrm>
          <a:prstGeom prst="rect">
            <a:avLst/>
          </a:prstGeom>
        </p:spPr>
        <p:txBody>
          <a:bodyPr wrap="square">
            <a:spAutoFit/>
          </a:bodyPr>
          <a:lstStyle/>
          <a:p>
            <a:pPr algn="just">
              <a:lnSpc>
                <a:spcPct val="200000"/>
              </a:lnSpc>
            </a:pPr>
            <a:r>
              <a:rPr lang="tr-TR" dirty="0" smtClean="0"/>
              <a:t> 	Hayvan </a:t>
            </a:r>
            <a:r>
              <a:rPr lang="tr-TR" dirty="0"/>
              <a:t>yetiştiriciliğinde kullanılan veteriner </a:t>
            </a:r>
            <a:r>
              <a:rPr lang="tr-TR" dirty="0" smtClean="0"/>
              <a:t>ilaç kalıntıları </a:t>
            </a:r>
            <a:r>
              <a:rPr lang="tr-TR" dirty="0"/>
              <a:t>doğal çevrede, bitkiler, hayvanlar, atık sular</a:t>
            </a:r>
            <a:r>
              <a:rPr lang="tr-TR" dirty="0" smtClean="0"/>
              <a:t>, toprak </a:t>
            </a:r>
            <a:r>
              <a:rPr lang="tr-TR" dirty="0"/>
              <a:t>ve yer altı ve yüzey su kaynaklarında risk </a:t>
            </a:r>
            <a:r>
              <a:rPr lang="tr-TR" dirty="0" smtClean="0"/>
              <a:t>oluşturabilecek boyutlarda </a:t>
            </a:r>
            <a:r>
              <a:rPr lang="tr-TR" dirty="0"/>
              <a:t>bulunabilirler. </a:t>
            </a:r>
          </a:p>
        </p:txBody>
      </p:sp>
    </p:spTree>
    <p:extLst>
      <p:ext uri="{BB962C8B-B14F-4D97-AF65-F5344CB8AC3E}">
        <p14:creationId xmlns:p14="http://schemas.microsoft.com/office/powerpoint/2010/main" val="1165773537"/>
      </p:ext>
    </p:extLst>
  </p:cSld>
  <p:clrMapOvr>
    <a:masterClrMapping/>
  </p:clrMapOvr>
  <p:transition spd="slow">
    <p:wheel spokes="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58847"/>
            <a:ext cx="8424936" cy="5493812"/>
          </a:xfrm>
          <a:prstGeom prst="rect">
            <a:avLst/>
          </a:prstGeom>
        </p:spPr>
        <p:txBody>
          <a:bodyPr wrap="square">
            <a:spAutoFit/>
          </a:bodyPr>
          <a:lstStyle/>
          <a:p>
            <a:pPr algn="just">
              <a:lnSpc>
                <a:spcPct val="150000"/>
              </a:lnSpc>
            </a:pPr>
            <a:r>
              <a:rPr lang="tr-TR" dirty="0" smtClean="0"/>
              <a:t>	</a:t>
            </a:r>
          </a:p>
          <a:p>
            <a:pPr algn="just">
              <a:lnSpc>
                <a:spcPct val="150000"/>
              </a:lnSpc>
            </a:pPr>
            <a:r>
              <a:rPr lang="tr-TR" dirty="0"/>
              <a:t>	</a:t>
            </a:r>
            <a:endParaRPr lang="tr-TR" dirty="0" smtClean="0"/>
          </a:p>
          <a:p>
            <a:pPr algn="just">
              <a:lnSpc>
                <a:spcPct val="150000"/>
              </a:lnSpc>
            </a:pPr>
            <a:r>
              <a:rPr lang="tr-TR" dirty="0"/>
              <a:t>	</a:t>
            </a:r>
            <a:r>
              <a:rPr lang="tr-TR" dirty="0" smtClean="0"/>
              <a:t>Hayvansal gıdalarda kalıntı </a:t>
            </a:r>
            <a:r>
              <a:rPr lang="tr-TR" dirty="0"/>
              <a:t>ve </a:t>
            </a:r>
            <a:r>
              <a:rPr lang="tr-TR" dirty="0" err="1"/>
              <a:t>kontaminantların</a:t>
            </a:r>
            <a:r>
              <a:rPr lang="tr-TR" dirty="0"/>
              <a:t> bulunmasının </a:t>
            </a:r>
            <a:r>
              <a:rPr lang="tr-TR" dirty="0" smtClean="0"/>
              <a:t>nedenleri arasında </a:t>
            </a:r>
            <a:r>
              <a:rPr lang="tr-TR" dirty="0"/>
              <a:t>hayvan yetiştiriciliğinde değişik amaçlarla </a:t>
            </a:r>
            <a:r>
              <a:rPr lang="tr-TR" dirty="0" smtClean="0"/>
              <a:t>veteriner ilaçlarının </a:t>
            </a:r>
            <a:r>
              <a:rPr lang="tr-TR" dirty="0"/>
              <a:t>kullanılması sonrasında ilaç </a:t>
            </a:r>
            <a:r>
              <a:rPr lang="tr-TR" dirty="0" smtClean="0"/>
              <a:t>kalıntı arınma </a:t>
            </a:r>
            <a:r>
              <a:rPr lang="tr-TR" dirty="0"/>
              <a:t>sürelerine uyulmaması, yetiştirme sırasında </a:t>
            </a:r>
            <a:r>
              <a:rPr lang="tr-TR" dirty="0" smtClean="0"/>
              <a:t>hayvanlara verilen </a:t>
            </a:r>
            <a:r>
              <a:rPr lang="tr-TR" dirty="0"/>
              <a:t>yemlerin doğal toksinlerle </a:t>
            </a:r>
            <a:r>
              <a:rPr lang="tr-TR" dirty="0" err="1"/>
              <a:t>kontamine</a:t>
            </a:r>
            <a:r>
              <a:rPr lang="tr-TR" dirty="0"/>
              <a:t> </a:t>
            </a:r>
            <a:r>
              <a:rPr lang="tr-TR" dirty="0" smtClean="0"/>
              <a:t>olması veya </a:t>
            </a:r>
            <a:r>
              <a:rPr lang="tr-TR" dirty="0"/>
              <a:t>gıda zincirinin herhangi bir </a:t>
            </a:r>
            <a:r>
              <a:rPr lang="tr-TR" dirty="0" smtClean="0"/>
              <a:t>noktasında </a:t>
            </a:r>
            <a:r>
              <a:rPr lang="tr-TR" dirty="0" err="1" smtClean="0"/>
              <a:t>kontamine</a:t>
            </a:r>
            <a:r>
              <a:rPr lang="tr-TR" dirty="0" smtClean="0"/>
              <a:t> </a:t>
            </a:r>
            <a:r>
              <a:rPr lang="tr-TR" dirty="0"/>
              <a:t>su kaynakları ve toprak vasıtasıyla bulaşma</a:t>
            </a:r>
          </a:p>
          <a:p>
            <a:pPr algn="just">
              <a:lnSpc>
                <a:spcPct val="150000"/>
              </a:lnSpc>
            </a:pPr>
            <a:r>
              <a:rPr lang="tr-TR" dirty="0"/>
              <a:t>olabileceği belirtilmiştir.</a:t>
            </a:r>
          </a:p>
          <a:p>
            <a:pPr algn="just">
              <a:lnSpc>
                <a:spcPct val="150000"/>
              </a:lnSpc>
            </a:pPr>
            <a:r>
              <a:rPr lang="tr-TR" dirty="0" smtClean="0"/>
              <a:t>	Bu </a:t>
            </a:r>
            <a:r>
              <a:rPr lang="tr-TR" dirty="0"/>
              <a:t>durumda bulaşık gıda </a:t>
            </a:r>
            <a:r>
              <a:rPr lang="tr-TR" dirty="0" smtClean="0"/>
              <a:t>tüketme riski </a:t>
            </a:r>
            <a:r>
              <a:rPr lang="tr-TR" dirty="0"/>
              <a:t>insanları doğal olarak endişeye sevk etmektedir.</a:t>
            </a:r>
          </a:p>
          <a:p>
            <a:pPr algn="just">
              <a:lnSpc>
                <a:spcPct val="150000"/>
              </a:lnSpc>
            </a:pPr>
            <a:r>
              <a:rPr lang="tr-TR" dirty="0" smtClean="0"/>
              <a:t>	Örneğin </a:t>
            </a:r>
            <a:r>
              <a:rPr lang="tr-TR" dirty="0"/>
              <a:t>tüketicilerle yapılan anket </a:t>
            </a:r>
            <a:r>
              <a:rPr lang="tr-TR" dirty="0" smtClean="0"/>
              <a:t>çalışmalarında gıdalardaki </a:t>
            </a:r>
            <a:r>
              <a:rPr lang="tr-TR" dirty="0"/>
              <a:t>endişeler içerisinde kalıntılar ve </a:t>
            </a:r>
            <a:r>
              <a:rPr lang="tr-TR" dirty="0" smtClean="0"/>
              <a:t>özelliklede hayvansal </a:t>
            </a:r>
            <a:r>
              <a:rPr lang="tr-TR" dirty="0"/>
              <a:t>gıdalardaki antibiyotik kalıntıları önde gelmektedir.</a:t>
            </a:r>
          </a:p>
        </p:txBody>
      </p:sp>
    </p:spTree>
    <p:extLst>
      <p:ext uri="{BB962C8B-B14F-4D97-AF65-F5344CB8AC3E}">
        <p14:creationId xmlns:p14="http://schemas.microsoft.com/office/powerpoint/2010/main" val="1205022646"/>
      </p:ext>
    </p:extLst>
  </p:cSld>
  <p:clrMapOvr>
    <a:masterClrMapping/>
  </p:clrMapOvr>
  <p:transition spd="slow">
    <p:wheel spokes="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764704"/>
            <a:ext cx="8568952" cy="2308324"/>
          </a:xfrm>
          <a:prstGeom prst="rect">
            <a:avLst/>
          </a:prstGeom>
        </p:spPr>
        <p:txBody>
          <a:bodyPr wrap="square">
            <a:spAutoFit/>
          </a:bodyPr>
          <a:lstStyle/>
          <a:p>
            <a:pPr algn="just">
              <a:lnSpc>
                <a:spcPct val="200000"/>
              </a:lnSpc>
            </a:pPr>
            <a:r>
              <a:rPr lang="tr-TR" dirty="0" smtClean="0"/>
              <a:t>	Uzmanlar </a:t>
            </a:r>
            <a:r>
              <a:rPr lang="tr-TR" dirty="0"/>
              <a:t>tarafından tüketiciler için hayvansal </a:t>
            </a:r>
            <a:r>
              <a:rPr lang="tr-TR" dirty="0" smtClean="0"/>
              <a:t>gıdalardaki risklerin </a:t>
            </a:r>
            <a:r>
              <a:rPr lang="tr-TR" dirty="0"/>
              <a:t>ele alındığı bir anket çalışmasında, </a:t>
            </a:r>
            <a:r>
              <a:rPr lang="tr-TR" dirty="0" smtClean="0"/>
              <a:t>et ve </a:t>
            </a:r>
            <a:r>
              <a:rPr lang="tr-TR" dirty="0"/>
              <a:t>et ürünlerinin de yer aldığı gıdalarda </a:t>
            </a:r>
            <a:r>
              <a:rPr lang="tr-TR" dirty="0" smtClean="0"/>
              <a:t>tüketicilerin daha </a:t>
            </a:r>
            <a:r>
              <a:rPr lang="tr-TR" dirty="0"/>
              <a:t>çok antibiyotik kalıntısı, hormon, BSE, </a:t>
            </a:r>
            <a:r>
              <a:rPr lang="tr-TR" dirty="0" smtClean="0"/>
              <a:t>patojenler ve </a:t>
            </a:r>
            <a:r>
              <a:rPr lang="tr-TR" dirty="0"/>
              <a:t>yağ/kolesterol düzeylerinin yüksekliği gibi </a:t>
            </a:r>
            <a:r>
              <a:rPr lang="tr-TR" dirty="0" smtClean="0"/>
              <a:t>konularda endişeye </a:t>
            </a:r>
            <a:r>
              <a:rPr lang="tr-TR" dirty="0"/>
              <a:t>düştükleri belirtilmektedir (Tablo 1)</a:t>
            </a:r>
          </a:p>
        </p:txBody>
      </p:sp>
    </p:spTree>
    <p:extLst>
      <p:ext uri="{BB962C8B-B14F-4D97-AF65-F5344CB8AC3E}">
        <p14:creationId xmlns:p14="http://schemas.microsoft.com/office/powerpoint/2010/main" val="1482624747"/>
      </p:ext>
    </p:extLst>
  </p:cSld>
  <p:clrMapOvr>
    <a:masterClrMapping/>
  </p:clrMapOvr>
  <p:transition spd="slow">
    <p:wheel spokes="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008586696"/>
              </p:ext>
            </p:extLst>
          </p:nvPr>
        </p:nvGraphicFramePr>
        <p:xfrm>
          <a:off x="1524000" y="1397000"/>
          <a:ext cx="6096000" cy="3510280"/>
        </p:xfrm>
        <a:graphic>
          <a:graphicData uri="http://schemas.openxmlformats.org/drawingml/2006/table">
            <a:tbl>
              <a:tblPr firstRow="1" bandRow="1">
                <a:tableStyleId>{5C22544A-7EE6-4342-B048-85BDC9FD1C3A}</a:tableStyleId>
              </a:tblPr>
              <a:tblGrid>
                <a:gridCol w="2543944"/>
                <a:gridCol w="936104"/>
                <a:gridCol w="720080"/>
                <a:gridCol w="864096"/>
                <a:gridCol w="1031776"/>
              </a:tblGrid>
              <a:tr h="370840">
                <a:tc gridSpan="5">
                  <a:txBody>
                    <a:bodyPr/>
                    <a:lstStyle/>
                    <a:p>
                      <a:pPr algn="ctr"/>
                      <a:r>
                        <a:rPr lang="tr-TR" dirty="0" smtClean="0"/>
                        <a:t>TABLO 1: Tüketicilerin et ve ürünleri satın alırken</a:t>
                      </a:r>
                    </a:p>
                    <a:p>
                      <a:pPr algn="ctr"/>
                      <a:r>
                        <a:rPr lang="tr-TR" dirty="0" smtClean="0"/>
                        <a:t>endişe duydukları konular.</a:t>
                      </a:r>
                    </a:p>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370840">
                <a:tc gridSpan="5">
                  <a:txBody>
                    <a:bodyPr/>
                    <a:lstStyle/>
                    <a:p>
                      <a:pPr algn="r"/>
                      <a:r>
                        <a:rPr lang="tr-TR" dirty="0" smtClean="0"/>
                        <a:t>Şüphe durumu (%)</a:t>
                      </a:r>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c hMerge="1">
                  <a:txBody>
                    <a:bodyPr/>
                    <a:lstStyle/>
                    <a:p>
                      <a:endParaRPr lang="tr-TR" dirty="0"/>
                    </a:p>
                  </a:txBody>
                  <a:tcPr/>
                </a:tc>
              </a:tr>
              <a:tr h="370840">
                <a:tc>
                  <a:txBody>
                    <a:bodyPr/>
                    <a:lstStyle/>
                    <a:p>
                      <a:pPr algn="ctr"/>
                      <a:r>
                        <a:rPr lang="tr-TR" dirty="0" smtClean="0"/>
                        <a:t>Şüphe duyulan konu</a:t>
                      </a:r>
                      <a:endParaRPr lang="tr-TR" dirty="0"/>
                    </a:p>
                  </a:txBody>
                  <a:tcPr/>
                </a:tc>
                <a:tc>
                  <a:txBody>
                    <a:bodyPr/>
                    <a:lstStyle/>
                    <a:p>
                      <a:r>
                        <a:rPr lang="tr-TR" dirty="0" smtClean="0"/>
                        <a:t>0</a:t>
                      </a:r>
                      <a:endParaRPr lang="tr-TR" dirty="0"/>
                    </a:p>
                  </a:txBody>
                  <a:tcPr/>
                </a:tc>
                <a:tc>
                  <a:txBody>
                    <a:bodyPr/>
                    <a:lstStyle/>
                    <a:p>
                      <a:r>
                        <a:rPr lang="tr-TR" dirty="0" smtClean="0"/>
                        <a:t>1</a:t>
                      </a:r>
                      <a:endParaRPr lang="tr-TR" dirty="0"/>
                    </a:p>
                  </a:txBody>
                  <a:tcPr/>
                </a:tc>
                <a:tc>
                  <a:txBody>
                    <a:bodyPr/>
                    <a:lstStyle/>
                    <a:p>
                      <a:r>
                        <a:rPr lang="tr-TR" dirty="0" smtClean="0"/>
                        <a:t>2</a:t>
                      </a:r>
                      <a:endParaRPr lang="tr-TR" dirty="0"/>
                    </a:p>
                  </a:txBody>
                  <a:tcPr/>
                </a:tc>
                <a:tc>
                  <a:txBody>
                    <a:bodyPr/>
                    <a:lstStyle/>
                    <a:p>
                      <a:r>
                        <a:rPr lang="tr-TR" dirty="0" smtClean="0"/>
                        <a:t>3</a:t>
                      </a:r>
                      <a:endParaRPr lang="tr-TR" dirty="0"/>
                    </a:p>
                  </a:txBody>
                  <a:tcPr/>
                </a:tc>
              </a:tr>
              <a:tr h="370840">
                <a:tc>
                  <a:txBody>
                    <a:bodyPr/>
                    <a:lstStyle/>
                    <a:p>
                      <a:r>
                        <a:rPr lang="tr-TR" dirty="0" smtClean="0"/>
                        <a:t>BSE</a:t>
                      </a:r>
                      <a:endParaRPr lang="tr-TR" dirty="0"/>
                    </a:p>
                  </a:txBody>
                  <a:tcPr/>
                </a:tc>
                <a:tc>
                  <a:txBody>
                    <a:bodyPr/>
                    <a:lstStyle/>
                    <a:p>
                      <a:r>
                        <a:rPr lang="tr-TR" dirty="0" smtClean="0"/>
                        <a:t>3.7</a:t>
                      </a:r>
                      <a:endParaRPr lang="tr-TR" dirty="0"/>
                    </a:p>
                  </a:txBody>
                  <a:tcPr/>
                </a:tc>
                <a:tc>
                  <a:txBody>
                    <a:bodyPr/>
                    <a:lstStyle/>
                    <a:p>
                      <a:r>
                        <a:rPr lang="tr-TR" dirty="0" smtClean="0"/>
                        <a:t>7.4</a:t>
                      </a:r>
                      <a:endParaRPr lang="tr-TR" dirty="0"/>
                    </a:p>
                  </a:txBody>
                  <a:tcPr/>
                </a:tc>
                <a:tc>
                  <a:txBody>
                    <a:bodyPr/>
                    <a:lstStyle/>
                    <a:p>
                      <a:r>
                        <a:rPr lang="tr-TR" dirty="0" smtClean="0"/>
                        <a:t>28.7</a:t>
                      </a:r>
                      <a:endParaRPr lang="tr-TR" dirty="0"/>
                    </a:p>
                  </a:txBody>
                  <a:tcPr/>
                </a:tc>
                <a:tc>
                  <a:txBody>
                    <a:bodyPr/>
                    <a:lstStyle/>
                    <a:p>
                      <a:r>
                        <a:rPr lang="tr-TR" dirty="0" smtClean="0"/>
                        <a:t>60.2</a:t>
                      </a:r>
                      <a:endParaRPr lang="tr-TR" dirty="0"/>
                    </a:p>
                  </a:txBody>
                  <a:tcPr/>
                </a:tc>
              </a:tr>
              <a:tr h="370840">
                <a:tc>
                  <a:txBody>
                    <a:bodyPr/>
                    <a:lstStyle/>
                    <a:p>
                      <a:r>
                        <a:rPr lang="tr-TR" dirty="0" smtClean="0"/>
                        <a:t>Hormon</a:t>
                      </a:r>
                      <a:r>
                        <a:rPr lang="tr-TR" baseline="0" dirty="0" smtClean="0"/>
                        <a:t> Kalıntıları </a:t>
                      </a:r>
                      <a:endParaRPr lang="tr-TR" dirty="0"/>
                    </a:p>
                  </a:txBody>
                  <a:tcPr/>
                </a:tc>
                <a:tc>
                  <a:txBody>
                    <a:bodyPr/>
                    <a:lstStyle/>
                    <a:p>
                      <a:r>
                        <a:rPr lang="tr-TR" dirty="0" smtClean="0"/>
                        <a:t>2.8</a:t>
                      </a:r>
                      <a:endParaRPr lang="tr-TR" dirty="0"/>
                    </a:p>
                  </a:txBody>
                  <a:tcPr/>
                </a:tc>
                <a:tc>
                  <a:txBody>
                    <a:bodyPr/>
                    <a:lstStyle/>
                    <a:p>
                      <a:r>
                        <a:rPr lang="tr-TR" dirty="0" smtClean="0"/>
                        <a:t>8.3</a:t>
                      </a:r>
                      <a:endParaRPr lang="tr-TR" dirty="0"/>
                    </a:p>
                  </a:txBody>
                  <a:tcPr/>
                </a:tc>
                <a:tc>
                  <a:txBody>
                    <a:bodyPr/>
                    <a:lstStyle/>
                    <a:p>
                      <a:r>
                        <a:rPr lang="tr-TR" dirty="0" smtClean="0"/>
                        <a:t>38.9</a:t>
                      </a:r>
                      <a:endParaRPr lang="tr-TR" dirty="0"/>
                    </a:p>
                  </a:txBody>
                  <a:tcPr/>
                </a:tc>
                <a:tc>
                  <a:txBody>
                    <a:bodyPr/>
                    <a:lstStyle/>
                    <a:p>
                      <a:r>
                        <a:rPr lang="tr-TR" dirty="0" smtClean="0"/>
                        <a:t>50.0</a:t>
                      </a:r>
                      <a:endParaRPr lang="tr-TR" dirty="0"/>
                    </a:p>
                  </a:txBody>
                  <a:tcPr/>
                </a:tc>
              </a:tr>
              <a:tr h="370840">
                <a:tc>
                  <a:txBody>
                    <a:bodyPr/>
                    <a:lstStyle/>
                    <a:p>
                      <a:r>
                        <a:rPr lang="tr-TR" dirty="0" smtClean="0"/>
                        <a:t>Antibiyotik Kalıntıları</a:t>
                      </a:r>
                      <a:endParaRPr lang="tr-TR" dirty="0"/>
                    </a:p>
                  </a:txBody>
                  <a:tcPr/>
                </a:tc>
                <a:tc>
                  <a:txBody>
                    <a:bodyPr/>
                    <a:lstStyle/>
                    <a:p>
                      <a:r>
                        <a:rPr lang="tr-TR" dirty="0" smtClean="0"/>
                        <a:t>1.9</a:t>
                      </a:r>
                      <a:endParaRPr lang="tr-TR" dirty="0"/>
                    </a:p>
                  </a:txBody>
                  <a:tcPr/>
                </a:tc>
                <a:tc>
                  <a:txBody>
                    <a:bodyPr/>
                    <a:lstStyle/>
                    <a:p>
                      <a:r>
                        <a:rPr lang="tr-TR" dirty="0" smtClean="0"/>
                        <a:t>17.6</a:t>
                      </a:r>
                      <a:endParaRPr lang="tr-TR" dirty="0"/>
                    </a:p>
                  </a:txBody>
                  <a:tcPr/>
                </a:tc>
                <a:tc>
                  <a:txBody>
                    <a:bodyPr/>
                    <a:lstStyle/>
                    <a:p>
                      <a:r>
                        <a:rPr lang="tr-TR" dirty="0" smtClean="0"/>
                        <a:t>36.1</a:t>
                      </a:r>
                      <a:endParaRPr lang="tr-TR" dirty="0"/>
                    </a:p>
                  </a:txBody>
                  <a:tcPr/>
                </a:tc>
                <a:tc>
                  <a:txBody>
                    <a:bodyPr/>
                    <a:lstStyle/>
                    <a:p>
                      <a:r>
                        <a:rPr lang="tr-TR" dirty="0" smtClean="0"/>
                        <a:t>44.4</a:t>
                      </a:r>
                      <a:endParaRPr lang="tr-TR" dirty="0"/>
                    </a:p>
                  </a:txBody>
                  <a:tcPr/>
                </a:tc>
              </a:tr>
              <a:tr h="370840">
                <a:tc>
                  <a:txBody>
                    <a:bodyPr/>
                    <a:lstStyle/>
                    <a:p>
                      <a:r>
                        <a:rPr lang="tr-TR" dirty="0" err="1" smtClean="0"/>
                        <a:t>Salmonella</a:t>
                      </a:r>
                      <a:r>
                        <a:rPr lang="tr-TR" dirty="0" smtClean="0"/>
                        <a:t>, </a:t>
                      </a:r>
                      <a:r>
                        <a:rPr lang="tr-TR" dirty="0" err="1" smtClean="0"/>
                        <a:t>Listeria</a:t>
                      </a:r>
                      <a:r>
                        <a:rPr lang="tr-TR" dirty="0" smtClean="0"/>
                        <a:t> </a:t>
                      </a:r>
                      <a:endParaRPr lang="tr-TR" dirty="0"/>
                    </a:p>
                  </a:txBody>
                  <a:tcPr/>
                </a:tc>
                <a:tc>
                  <a:txBody>
                    <a:bodyPr/>
                    <a:lstStyle/>
                    <a:p>
                      <a:r>
                        <a:rPr lang="tr-TR" dirty="0" smtClean="0"/>
                        <a:t>9.3</a:t>
                      </a:r>
                      <a:endParaRPr lang="tr-TR" dirty="0"/>
                    </a:p>
                  </a:txBody>
                  <a:tcPr/>
                </a:tc>
                <a:tc>
                  <a:txBody>
                    <a:bodyPr/>
                    <a:lstStyle/>
                    <a:p>
                      <a:r>
                        <a:rPr lang="tr-TR" dirty="0" smtClean="0"/>
                        <a:t>17.6</a:t>
                      </a:r>
                      <a:endParaRPr lang="tr-TR" dirty="0"/>
                    </a:p>
                  </a:txBody>
                  <a:tcPr/>
                </a:tc>
                <a:tc>
                  <a:txBody>
                    <a:bodyPr/>
                    <a:lstStyle/>
                    <a:p>
                      <a:r>
                        <a:rPr lang="tr-TR" dirty="0" smtClean="0"/>
                        <a:t>29.6</a:t>
                      </a:r>
                      <a:endParaRPr lang="tr-TR" dirty="0"/>
                    </a:p>
                  </a:txBody>
                  <a:tcPr/>
                </a:tc>
                <a:tc>
                  <a:txBody>
                    <a:bodyPr/>
                    <a:lstStyle/>
                    <a:p>
                      <a:r>
                        <a:rPr lang="tr-TR" dirty="0" smtClean="0"/>
                        <a:t>43.5</a:t>
                      </a:r>
                      <a:endParaRPr lang="tr-TR" dirty="0"/>
                    </a:p>
                  </a:txBody>
                  <a:tcPr/>
                </a:tc>
              </a:tr>
              <a:tr h="370840">
                <a:tc>
                  <a:txBody>
                    <a:bodyPr/>
                    <a:lstStyle/>
                    <a:p>
                      <a:r>
                        <a:rPr lang="tr-TR" dirty="0" smtClean="0"/>
                        <a:t>Yağ/Kolesterol </a:t>
                      </a:r>
                      <a:endParaRPr lang="tr-TR" dirty="0"/>
                    </a:p>
                  </a:txBody>
                  <a:tcPr/>
                </a:tc>
                <a:tc>
                  <a:txBody>
                    <a:bodyPr/>
                    <a:lstStyle/>
                    <a:p>
                      <a:r>
                        <a:rPr lang="tr-TR" dirty="0" smtClean="0"/>
                        <a:t>13.9</a:t>
                      </a:r>
                      <a:endParaRPr lang="tr-TR" dirty="0"/>
                    </a:p>
                  </a:txBody>
                  <a:tcPr/>
                </a:tc>
                <a:tc>
                  <a:txBody>
                    <a:bodyPr/>
                    <a:lstStyle/>
                    <a:p>
                      <a:r>
                        <a:rPr lang="tr-TR" dirty="0" smtClean="0"/>
                        <a:t>38.9</a:t>
                      </a:r>
                      <a:endParaRPr lang="tr-TR" dirty="0"/>
                    </a:p>
                  </a:txBody>
                  <a:tcPr/>
                </a:tc>
                <a:tc>
                  <a:txBody>
                    <a:bodyPr/>
                    <a:lstStyle/>
                    <a:p>
                      <a:r>
                        <a:rPr lang="tr-TR" dirty="0" smtClean="0"/>
                        <a:t>35.2</a:t>
                      </a:r>
                      <a:endParaRPr lang="tr-TR" dirty="0"/>
                    </a:p>
                  </a:txBody>
                  <a:tcPr/>
                </a:tc>
                <a:tc>
                  <a:txBody>
                    <a:bodyPr/>
                    <a:lstStyle/>
                    <a:p>
                      <a:r>
                        <a:rPr lang="tr-TR" dirty="0" smtClean="0"/>
                        <a:t>12.0</a:t>
                      </a:r>
                      <a:endParaRPr lang="tr-TR" dirty="0"/>
                    </a:p>
                  </a:txBody>
                  <a:tcPr/>
                </a:tc>
              </a:tr>
            </a:tbl>
          </a:graphicData>
        </a:graphic>
      </p:graphicFrame>
      <p:sp>
        <p:nvSpPr>
          <p:cNvPr id="3" name="Metin kutusu 2"/>
          <p:cNvSpPr txBox="1"/>
          <p:nvPr/>
        </p:nvSpPr>
        <p:spPr>
          <a:xfrm>
            <a:off x="1524000" y="5157192"/>
            <a:ext cx="6096000" cy="830997"/>
          </a:xfrm>
          <a:prstGeom prst="rect">
            <a:avLst/>
          </a:prstGeom>
          <a:noFill/>
        </p:spPr>
        <p:txBody>
          <a:bodyPr wrap="square" rtlCol="0">
            <a:spAutoFit/>
          </a:bodyPr>
          <a:lstStyle/>
          <a:p>
            <a:pPr>
              <a:lnSpc>
                <a:spcPct val="150000"/>
              </a:lnSpc>
            </a:pPr>
            <a:r>
              <a:rPr lang="tr-TR" sz="800" dirty="0">
                <a:latin typeface="Arial Black" panose="020B0A04020102020204" pitchFamily="34" charset="0"/>
              </a:rPr>
              <a:t>0: Şüphe duyulmuyor; </a:t>
            </a:r>
            <a:endParaRPr lang="tr-TR" sz="800" dirty="0" smtClean="0">
              <a:latin typeface="Arial Black" panose="020B0A04020102020204" pitchFamily="34" charset="0"/>
            </a:endParaRPr>
          </a:p>
          <a:p>
            <a:pPr>
              <a:lnSpc>
                <a:spcPct val="150000"/>
              </a:lnSpc>
            </a:pPr>
            <a:r>
              <a:rPr lang="tr-TR" sz="800" dirty="0" smtClean="0">
                <a:latin typeface="Arial Black" panose="020B0A04020102020204" pitchFamily="34" charset="0"/>
              </a:rPr>
              <a:t>1</a:t>
            </a:r>
            <a:r>
              <a:rPr lang="tr-TR" sz="800" dirty="0">
                <a:latin typeface="Arial Black" panose="020B0A04020102020204" pitchFamily="34" charset="0"/>
              </a:rPr>
              <a:t>: Ne şüpheli - Ne şüphesiz; </a:t>
            </a:r>
            <a:endParaRPr lang="tr-TR" sz="800" dirty="0" smtClean="0">
              <a:latin typeface="Arial Black" panose="020B0A04020102020204" pitchFamily="34" charset="0"/>
            </a:endParaRPr>
          </a:p>
          <a:p>
            <a:pPr>
              <a:lnSpc>
                <a:spcPct val="150000"/>
              </a:lnSpc>
            </a:pPr>
            <a:r>
              <a:rPr lang="tr-TR" sz="800" dirty="0" smtClean="0">
                <a:latin typeface="Arial Black" panose="020B0A04020102020204" pitchFamily="34" charset="0"/>
              </a:rPr>
              <a:t>2</a:t>
            </a:r>
            <a:r>
              <a:rPr lang="tr-TR" sz="800" dirty="0">
                <a:latin typeface="Arial Black" panose="020B0A04020102020204" pitchFamily="34" charset="0"/>
              </a:rPr>
              <a:t>: Şüphe duyuluyor</a:t>
            </a:r>
            <a:r>
              <a:rPr lang="tr-TR" sz="800" dirty="0" smtClean="0">
                <a:latin typeface="Arial Black" panose="020B0A04020102020204" pitchFamily="34" charset="0"/>
              </a:rPr>
              <a:t>;</a:t>
            </a:r>
          </a:p>
          <a:p>
            <a:pPr>
              <a:lnSpc>
                <a:spcPct val="150000"/>
              </a:lnSpc>
            </a:pPr>
            <a:r>
              <a:rPr lang="tr-TR" sz="800" dirty="0" smtClean="0">
                <a:latin typeface="Arial Black" panose="020B0A04020102020204" pitchFamily="34" charset="0"/>
              </a:rPr>
              <a:t>3</a:t>
            </a:r>
            <a:r>
              <a:rPr lang="tr-TR" sz="800" dirty="0">
                <a:latin typeface="Arial Black" panose="020B0A04020102020204" pitchFamily="34" charset="0"/>
              </a:rPr>
              <a:t>: Çok şüphe duyuluyor.</a:t>
            </a:r>
          </a:p>
        </p:txBody>
      </p:sp>
    </p:spTree>
    <p:extLst>
      <p:ext uri="{BB962C8B-B14F-4D97-AF65-F5344CB8AC3E}">
        <p14:creationId xmlns:p14="http://schemas.microsoft.com/office/powerpoint/2010/main" val="2129548895"/>
      </p:ext>
    </p:extLst>
  </p:cSld>
  <p:clrMapOvr>
    <a:masterClrMapping/>
  </p:clrMapOvr>
  <p:transition spd="slow">
    <p:wheel spokes="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443841"/>
            <a:ext cx="8352928" cy="4108817"/>
          </a:xfrm>
          <a:prstGeom prst="rect">
            <a:avLst/>
          </a:prstGeom>
        </p:spPr>
        <p:txBody>
          <a:bodyPr wrap="square">
            <a:spAutoFit/>
          </a:bodyPr>
          <a:lstStyle/>
          <a:p>
            <a:pPr algn="just">
              <a:lnSpc>
                <a:spcPct val="150000"/>
              </a:lnSpc>
            </a:pPr>
            <a:r>
              <a:rPr lang="tr-TR" dirty="0" smtClean="0"/>
              <a:t>	Yapılan </a:t>
            </a:r>
            <a:r>
              <a:rPr lang="tr-TR" dirty="0"/>
              <a:t>başka bir anket çalışmasında ise </a:t>
            </a:r>
            <a:r>
              <a:rPr lang="tr-TR" dirty="0" smtClean="0"/>
              <a:t>tüketicilerin kırmızı </a:t>
            </a:r>
            <a:r>
              <a:rPr lang="tr-TR" dirty="0"/>
              <a:t>et satın alırken, duydukları </a:t>
            </a:r>
            <a:r>
              <a:rPr lang="tr-TR" dirty="0" smtClean="0"/>
              <a:t>endişelerin başında </a:t>
            </a:r>
            <a:r>
              <a:rPr lang="tr-TR" dirty="0"/>
              <a:t>hormon kalıntıları </a:t>
            </a:r>
            <a:r>
              <a:rPr lang="tr-TR" dirty="0">
                <a:solidFill>
                  <a:srgbClr val="FF0000"/>
                </a:solidFill>
              </a:rPr>
              <a:t>(%26) </a:t>
            </a:r>
            <a:r>
              <a:rPr lang="tr-TR" dirty="0"/>
              <a:t>ile antibiyotik </a:t>
            </a:r>
            <a:r>
              <a:rPr lang="tr-TR" dirty="0" smtClean="0"/>
              <a:t>kalıntılarının </a:t>
            </a:r>
            <a:r>
              <a:rPr lang="tr-TR" dirty="0" smtClean="0">
                <a:solidFill>
                  <a:srgbClr val="FF0000"/>
                </a:solidFill>
              </a:rPr>
              <a:t>(%</a:t>
            </a:r>
            <a:r>
              <a:rPr lang="tr-TR" dirty="0">
                <a:solidFill>
                  <a:srgbClr val="FF0000"/>
                </a:solidFill>
              </a:rPr>
              <a:t>22) </a:t>
            </a:r>
            <a:r>
              <a:rPr lang="tr-TR" dirty="0"/>
              <a:t>geldiği belirtilmektedir. </a:t>
            </a:r>
            <a:endParaRPr lang="tr-TR" dirty="0" smtClean="0"/>
          </a:p>
          <a:p>
            <a:pPr algn="just">
              <a:lnSpc>
                <a:spcPct val="150000"/>
              </a:lnSpc>
            </a:pPr>
            <a:r>
              <a:rPr lang="tr-TR" dirty="0"/>
              <a:t>	</a:t>
            </a:r>
            <a:r>
              <a:rPr lang="tr-TR" dirty="0" smtClean="0"/>
              <a:t>Bu </a:t>
            </a:r>
            <a:r>
              <a:rPr lang="tr-TR" dirty="0"/>
              <a:t>çalışmada </a:t>
            </a:r>
            <a:r>
              <a:rPr lang="tr-TR" dirty="0" smtClean="0"/>
              <a:t>ayrıca tüketicilerin </a:t>
            </a:r>
            <a:r>
              <a:rPr lang="tr-TR" dirty="0"/>
              <a:t>kanatlı etini daha az satın almayı </a:t>
            </a:r>
            <a:r>
              <a:rPr lang="tr-TR" dirty="0" smtClean="0"/>
              <a:t>tercih etmelerinin </a:t>
            </a:r>
            <a:r>
              <a:rPr lang="tr-TR" dirty="0"/>
              <a:t>temelinde ise yine tüketicilerin </a:t>
            </a:r>
            <a:r>
              <a:rPr lang="tr-TR" dirty="0">
                <a:solidFill>
                  <a:srgbClr val="FF0000"/>
                </a:solidFill>
              </a:rPr>
              <a:t>%43 </a:t>
            </a:r>
            <a:r>
              <a:rPr lang="tr-TR" dirty="0" smtClean="0"/>
              <a:t>oranında hormon</a:t>
            </a:r>
            <a:r>
              <a:rPr lang="tr-TR" dirty="0"/>
              <a:t>, </a:t>
            </a:r>
            <a:r>
              <a:rPr lang="tr-TR" dirty="0">
                <a:solidFill>
                  <a:srgbClr val="FF0000"/>
                </a:solidFill>
              </a:rPr>
              <a:t>%39 </a:t>
            </a:r>
            <a:r>
              <a:rPr lang="tr-TR" dirty="0"/>
              <a:t>oranında ise antibiyotik kalıntı riskinin yüksek olması endişesinin olduğu bildirilmektedir</a:t>
            </a:r>
            <a:r>
              <a:rPr lang="tr-TR" dirty="0" smtClean="0"/>
              <a:t>. </a:t>
            </a:r>
          </a:p>
          <a:p>
            <a:pPr algn="just">
              <a:lnSpc>
                <a:spcPct val="150000"/>
              </a:lnSpc>
            </a:pPr>
            <a:r>
              <a:rPr lang="tr-TR" dirty="0" smtClean="0"/>
              <a:t> 	Benzer </a:t>
            </a:r>
            <a:r>
              <a:rPr lang="tr-TR" dirty="0"/>
              <a:t>bir anket çalışmasında, ankete katılan </a:t>
            </a:r>
            <a:r>
              <a:rPr lang="tr-TR" dirty="0" smtClean="0"/>
              <a:t>tüketicilerin </a:t>
            </a:r>
            <a:r>
              <a:rPr lang="tr-TR" dirty="0" smtClean="0">
                <a:solidFill>
                  <a:srgbClr val="FF0000"/>
                </a:solidFill>
              </a:rPr>
              <a:t>%</a:t>
            </a:r>
            <a:r>
              <a:rPr lang="tr-TR" dirty="0">
                <a:solidFill>
                  <a:srgbClr val="FF0000"/>
                </a:solidFill>
              </a:rPr>
              <a:t>77’sinin </a:t>
            </a:r>
            <a:r>
              <a:rPr lang="tr-TR" dirty="0"/>
              <a:t>et ve ürünlerinde halk </a:t>
            </a:r>
            <a:r>
              <a:rPr lang="tr-TR" dirty="0" smtClean="0"/>
              <a:t>sağlığına tehdit </a:t>
            </a:r>
            <a:r>
              <a:rPr lang="tr-TR" dirty="0"/>
              <a:t>oluşturabilecek düzeylerde antibiyotik </a:t>
            </a:r>
            <a:r>
              <a:rPr lang="tr-TR" dirty="0" smtClean="0"/>
              <a:t>kalıntısı içerdiği </a:t>
            </a:r>
            <a:r>
              <a:rPr lang="tr-TR" dirty="0"/>
              <a:t>endişesini taşıdıkları belirtilmiştir.</a:t>
            </a:r>
          </a:p>
          <a:p>
            <a:endParaRPr lang="tr-TR" dirty="0"/>
          </a:p>
        </p:txBody>
      </p:sp>
    </p:spTree>
    <p:extLst>
      <p:ext uri="{BB962C8B-B14F-4D97-AF65-F5344CB8AC3E}">
        <p14:creationId xmlns:p14="http://schemas.microsoft.com/office/powerpoint/2010/main" val="1150314401"/>
      </p:ext>
    </p:extLst>
  </p:cSld>
  <p:clrMapOvr>
    <a:masterClrMapping/>
  </p:clrMapOvr>
  <p:transition spd="slow">
    <p:wheel spokes="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5846"/>
            <a:ext cx="8640960" cy="4524315"/>
          </a:xfrm>
          <a:prstGeom prst="rect">
            <a:avLst/>
          </a:prstGeom>
        </p:spPr>
        <p:txBody>
          <a:bodyPr wrap="square">
            <a:spAutoFit/>
          </a:bodyPr>
          <a:lstStyle/>
          <a:p>
            <a:pPr algn="just">
              <a:lnSpc>
                <a:spcPct val="150000"/>
              </a:lnSpc>
            </a:pPr>
            <a:endParaRPr lang="tr-TR" dirty="0" smtClean="0"/>
          </a:p>
          <a:p>
            <a:pPr algn="just">
              <a:lnSpc>
                <a:spcPct val="150000"/>
              </a:lnSpc>
            </a:pPr>
            <a:endParaRPr lang="tr-TR" dirty="0"/>
          </a:p>
          <a:p>
            <a:pPr algn="just">
              <a:lnSpc>
                <a:spcPct val="150000"/>
              </a:lnSpc>
            </a:pPr>
            <a:r>
              <a:rPr lang="tr-TR" dirty="0" smtClean="0"/>
              <a:t>	Genel </a:t>
            </a:r>
            <a:r>
              <a:rPr lang="tr-TR" dirty="0"/>
              <a:t>olarak antibiyotikler, hayvanlarda </a:t>
            </a:r>
            <a:r>
              <a:rPr lang="tr-TR" dirty="0" smtClean="0"/>
              <a:t>hastalıkları önlemek</a:t>
            </a:r>
            <a:r>
              <a:rPr lang="tr-TR" dirty="0"/>
              <a:t>, tedavi etmek, kontrol altında tutmak ve </a:t>
            </a:r>
            <a:r>
              <a:rPr lang="tr-TR" dirty="0" smtClean="0"/>
              <a:t>büyümeyi geliştirmek </a:t>
            </a:r>
            <a:r>
              <a:rPr lang="tr-TR" dirty="0"/>
              <a:t>amacıyla kullanılmaktadır. </a:t>
            </a:r>
            <a:r>
              <a:rPr lang="tr-TR" dirty="0" smtClean="0"/>
              <a:t>	Antibiyotiklerin bağırsaklarda </a:t>
            </a:r>
            <a:r>
              <a:rPr lang="tr-TR" dirty="0"/>
              <a:t>üreyebilen patojen </a:t>
            </a:r>
            <a:r>
              <a:rPr lang="tr-TR" dirty="0" smtClean="0"/>
              <a:t>mikroorganizmaları baskı </a:t>
            </a:r>
            <a:r>
              <a:rPr lang="tr-TR" dirty="0"/>
              <a:t>altında tutarak hayvanlarda büyümeyi </a:t>
            </a:r>
            <a:r>
              <a:rPr lang="tr-TR" dirty="0" smtClean="0"/>
              <a:t>artırdıkları bildirilmiştir</a:t>
            </a:r>
            <a:r>
              <a:rPr lang="tr-TR" dirty="0"/>
              <a:t>. </a:t>
            </a:r>
            <a:endParaRPr lang="tr-TR" dirty="0" smtClean="0"/>
          </a:p>
          <a:p>
            <a:pPr algn="just">
              <a:lnSpc>
                <a:spcPct val="150000"/>
              </a:lnSpc>
            </a:pPr>
            <a:r>
              <a:rPr lang="tr-TR" dirty="0"/>
              <a:t>	</a:t>
            </a:r>
            <a:r>
              <a:rPr lang="tr-TR" dirty="0" smtClean="0"/>
              <a:t>Amerika </a:t>
            </a:r>
            <a:r>
              <a:rPr lang="tr-TR" dirty="0"/>
              <a:t>Birleşik Devletleri (ABD) </a:t>
            </a:r>
            <a:r>
              <a:rPr lang="tr-TR" dirty="0" smtClean="0"/>
              <a:t>Hastalık Kontrol </a:t>
            </a:r>
            <a:r>
              <a:rPr lang="tr-TR" dirty="0"/>
              <a:t>ve Önleme Merkezi (CDC) verilerine </a:t>
            </a:r>
            <a:r>
              <a:rPr lang="tr-TR" dirty="0" smtClean="0"/>
              <a:t>göre ABD’de </a:t>
            </a:r>
            <a:r>
              <a:rPr lang="tr-TR" dirty="0"/>
              <a:t>antibiyotikler %64 oranında insan </a:t>
            </a:r>
            <a:r>
              <a:rPr lang="tr-TR" dirty="0" smtClean="0"/>
              <a:t>hastalıklarını tedavi </a:t>
            </a:r>
            <a:r>
              <a:rPr lang="tr-TR" dirty="0"/>
              <a:t>etmek, %30 oranında hayvanlarda hastalıkları </a:t>
            </a:r>
            <a:r>
              <a:rPr lang="tr-TR" dirty="0" smtClean="0"/>
              <a:t>önlemek ve </a:t>
            </a:r>
            <a:r>
              <a:rPr lang="tr-TR" dirty="0"/>
              <a:t>tedavi etmek, %6 oranında ise hayvanlarda </a:t>
            </a:r>
            <a:r>
              <a:rPr lang="tr-TR" dirty="0" smtClean="0"/>
              <a:t>gelişimi artırmak </a:t>
            </a:r>
            <a:r>
              <a:rPr lang="tr-TR" dirty="0"/>
              <a:t>amacıyla kullanılmaktadırlar.</a:t>
            </a:r>
          </a:p>
          <a:p>
            <a:endParaRPr lang="tr-TR" dirty="0"/>
          </a:p>
        </p:txBody>
      </p:sp>
    </p:spTree>
    <p:extLst>
      <p:ext uri="{BB962C8B-B14F-4D97-AF65-F5344CB8AC3E}">
        <p14:creationId xmlns:p14="http://schemas.microsoft.com/office/powerpoint/2010/main" val="2167701603"/>
      </p:ext>
    </p:extLst>
  </p:cSld>
  <p:clrMapOvr>
    <a:masterClrMapping/>
  </p:clrMapOvr>
  <p:transition spd="slow">
    <p:wheel spokes="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910649"/>
            <a:ext cx="8784976" cy="7432804"/>
          </a:xfrm>
          <a:prstGeom prst="rect">
            <a:avLst/>
          </a:prstGeom>
        </p:spPr>
        <p:txBody>
          <a:bodyPr wrap="square">
            <a:spAutoFit/>
          </a:bodyPr>
          <a:lstStyle/>
          <a:p>
            <a:pPr algn="just">
              <a:lnSpc>
                <a:spcPct val="150000"/>
              </a:lnSpc>
            </a:pPr>
            <a:endParaRPr lang="tr-TR" dirty="0" smtClean="0">
              <a:latin typeface="Arial" panose="020B0604020202020204" pitchFamily="34" charset="0"/>
              <a:cs typeface="Arial" panose="020B0604020202020204" pitchFamily="34" charset="0"/>
            </a:endParaRPr>
          </a:p>
          <a:p>
            <a:pPr algn="just">
              <a:lnSpc>
                <a:spcPct val="150000"/>
              </a:lnSpc>
            </a:pPr>
            <a:endParaRPr lang="tr-TR" dirty="0">
              <a:latin typeface="Arial" panose="020B0604020202020204" pitchFamily="34" charset="0"/>
              <a:cs typeface="Arial" panose="020B0604020202020204" pitchFamily="34" charset="0"/>
            </a:endParaRPr>
          </a:p>
          <a:p>
            <a:pPr algn="just">
              <a:lnSpc>
                <a:spcPct val="150000"/>
              </a:lnSpc>
            </a:pPr>
            <a:endParaRPr lang="tr-TR" dirty="0" smtClean="0">
              <a:latin typeface="Arial" panose="020B0604020202020204" pitchFamily="34" charset="0"/>
              <a:cs typeface="Arial" panose="020B0604020202020204" pitchFamily="34" charset="0"/>
            </a:endParaRPr>
          </a:p>
          <a:p>
            <a:pPr algn="just">
              <a:lnSpc>
                <a:spcPct val="150000"/>
              </a:lnSpc>
            </a:pPr>
            <a:r>
              <a:rPr lang="tr-TR" dirty="0" smtClean="0">
                <a:latin typeface="Arial" panose="020B0604020202020204" pitchFamily="34" charset="0"/>
                <a:cs typeface="Arial" panose="020B0604020202020204" pitchFamily="34" charset="0"/>
              </a:rPr>
              <a:t>	</a:t>
            </a:r>
          </a:p>
          <a:p>
            <a:pPr algn="just">
              <a:lnSpc>
                <a:spcPct val="150000"/>
              </a:lnSpc>
            </a:pP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Gıdalarda </a:t>
            </a:r>
            <a:r>
              <a:rPr lang="tr-TR" dirty="0">
                <a:latin typeface="Arial" panose="020B0604020202020204" pitchFamily="34" charset="0"/>
                <a:cs typeface="Arial" panose="020B0604020202020204" pitchFamily="34" charset="0"/>
              </a:rPr>
              <a:t>antibiyotik kalıntılarının yarattığı </a:t>
            </a:r>
            <a:r>
              <a:rPr lang="tr-TR" dirty="0" smtClean="0">
                <a:latin typeface="Arial" panose="020B0604020202020204" pitchFamily="34" charset="0"/>
                <a:cs typeface="Arial" panose="020B0604020202020204" pitchFamily="34" charset="0"/>
              </a:rPr>
              <a:t>temel sorunların </a:t>
            </a:r>
            <a:r>
              <a:rPr lang="tr-TR" dirty="0">
                <a:latin typeface="Arial" panose="020B0604020202020204" pitchFamily="34" charset="0"/>
                <a:cs typeface="Arial" panose="020B0604020202020204" pitchFamily="34" charset="0"/>
              </a:rPr>
              <a:t>başında, alerjik reaksiyonların ve </a:t>
            </a:r>
            <a:r>
              <a:rPr lang="tr-TR" dirty="0" smtClean="0">
                <a:latin typeface="Arial" panose="020B0604020202020204" pitchFamily="34" charset="0"/>
                <a:cs typeface="Arial" panose="020B0604020202020204" pitchFamily="34" charset="0"/>
              </a:rPr>
              <a:t>antibiyotiğe dirençli </a:t>
            </a:r>
            <a:r>
              <a:rPr lang="tr-TR" dirty="0">
                <a:latin typeface="Arial" panose="020B0604020202020204" pitchFamily="34" charset="0"/>
                <a:cs typeface="Arial" panose="020B0604020202020204" pitchFamily="34" charset="0"/>
              </a:rPr>
              <a:t>mikroorganizmaların ortaya çıkması gelmektedir</a:t>
            </a:r>
            <a:r>
              <a:rPr lang="tr-TR" dirty="0" smtClean="0">
                <a:latin typeface="Arial" panose="020B0604020202020204" pitchFamily="34" charset="0"/>
                <a:cs typeface="Arial" panose="020B0604020202020204" pitchFamily="34" charset="0"/>
              </a:rPr>
              <a:t>. </a:t>
            </a:r>
          </a:p>
          <a:p>
            <a:pPr algn="just">
              <a:lnSpc>
                <a:spcPct val="150000"/>
              </a:lnSpc>
            </a:pP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Büyümeyi </a:t>
            </a:r>
            <a:r>
              <a:rPr lang="tr-TR" dirty="0">
                <a:latin typeface="Arial" panose="020B0604020202020204" pitchFamily="34" charset="0"/>
                <a:cs typeface="Arial" panose="020B0604020202020204" pitchFamily="34" charset="0"/>
              </a:rPr>
              <a:t>artırmak amacıyla kullanılan </a:t>
            </a:r>
            <a:r>
              <a:rPr lang="tr-TR" dirty="0" smtClean="0">
                <a:latin typeface="Arial" panose="020B0604020202020204" pitchFamily="34" charset="0"/>
                <a:cs typeface="Arial" panose="020B0604020202020204" pitchFamily="34" charset="0"/>
              </a:rPr>
              <a:t>antibiyotiklerin yalnızca </a:t>
            </a:r>
            <a:r>
              <a:rPr lang="tr-TR" dirty="0">
                <a:latin typeface="Arial" panose="020B0604020202020204" pitchFamily="34" charset="0"/>
                <a:cs typeface="Arial" panose="020B0604020202020204" pitchFamily="34" charset="0"/>
              </a:rPr>
              <a:t>küçük bir miktarı hayvanların </a:t>
            </a:r>
            <a:r>
              <a:rPr lang="tr-TR" dirty="0" smtClean="0">
                <a:latin typeface="Arial" panose="020B0604020202020204" pitchFamily="34" charset="0"/>
                <a:cs typeface="Arial" panose="020B0604020202020204" pitchFamily="34" charset="0"/>
              </a:rPr>
              <a:t>sindirim sisteminde </a:t>
            </a:r>
            <a:r>
              <a:rPr lang="tr-TR" dirty="0" err="1">
                <a:latin typeface="Arial" panose="020B0604020202020204" pitchFamily="34" charset="0"/>
                <a:cs typeface="Arial" panose="020B0604020202020204" pitchFamily="34" charset="0"/>
              </a:rPr>
              <a:t>absorbe</a:t>
            </a:r>
            <a:r>
              <a:rPr lang="tr-TR" dirty="0">
                <a:latin typeface="Arial" panose="020B0604020202020204" pitchFamily="34" charset="0"/>
                <a:cs typeface="Arial" panose="020B0604020202020204" pitchFamily="34" charset="0"/>
              </a:rPr>
              <a:t> olmakta, geri kalanı ise dışarı atılmaktadır</a:t>
            </a:r>
            <a:r>
              <a:rPr lang="tr-TR" dirty="0" smtClean="0">
                <a:latin typeface="Arial" panose="020B0604020202020204" pitchFamily="34" charset="0"/>
                <a:cs typeface="Arial" panose="020B0604020202020204" pitchFamily="34" charset="0"/>
              </a:rPr>
              <a:t>. </a:t>
            </a:r>
          </a:p>
          <a:p>
            <a:pPr algn="just">
              <a:lnSpc>
                <a:spcPct val="150000"/>
              </a:lnSpc>
            </a:pP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Antibiyotik </a:t>
            </a:r>
            <a:r>
              <a:rPr lang="tr-TR" dirty="0">
                <a:latin typeface="Arial" panose="020B0604020202020204" pitchFamily="34" charset="0"/>
                <a:cs typeface="Arial" panose="020B0604020202020204" pitchFamily="34" charset="0"/>
              </a:rPr>
              <a:t>kalıntılarının çeşitli çevresel </a:t>
            </a:r>
            <a:r>
              <a:rPr lang="tr-TR" dirty="0" smtClean="0">
                <a:latin typeface="Arial" panose="020B0604020202020204" pitchFamily="34" charset="0"/>
                <a:cs typeface="Arial" panose="020B0604020202020204" pitchFamily="34" charset="0"/>
              </a:rPr>
              <a:t>kaynaklarda birikmesi</a:t>
            </a:r>
            <a:r>
              <a:rPr lang="tr-TR" dirty="0">
                <a:latin typeface="Arial" panose="020B0604020202020204" pitchFamily="34" charset="0"/>
                <a:cs typeface="Arial" panose="020B0604020202020204" pitchFamily="34" charset="0"/>
              </a:rPr>
              <a:t>, patojen mikroorganizmalara </a:t>
            </a:r>
            <a:r>
              <a:rPr lang="tr-TR" dirty="0" smtClean="0">
                <a:latin typeface="Arial" panose="020B0604020202020204" pitchFamily="34" charset="0"/>
                <a:cs typeface="Arial" panose="020B0604020202020204" pitchFamily="34" charset="0"/>
              </a:rPr>
              <a:t>çoklu antibiyotik </a:t>
            </a:r>
            <a:r>
              <a:rPr lang="tr-TR" dirty="0">
                <a:latin typeface="Arial" panose="020B0604020202020204" pitchFamily="34" charset="0"/>
                <a:cs typeface="Arial" panose="020B0604020202020204" pitchFamily="34" charset="0"/>
              </a:rPr>
              <a:t>direnci kazandırmaktadır. Bunun yanında</a:t>
            </a:r>
            <a:r>
              <a:rPr lang="tr-TR" dirty="0" smtClean="0">
                <a:latin typeface="Arial" panose="020B0604020202020204" pitchFamily="34" charset="0"/>
                <a:cs typeface="Arial" panose="020B0604020202020204" pitchFamily="34" charset="0"/>
              </a:rPr>
              <a:t>, gıdalardaki </a:t>
            </a:r>
            <a:r>
              <a:rPr lang="tr-TR" dirty="0">
                <a:latin typeface="Arial" panose="020B0604020202020204" pitchFamily="34" charset="0"/>
                <a:cs typeface="Arial" panose="020B0604020202020204" pitchFamily="34" charset="0"/>
              </a:rPr>
              <a:t>antibiyotik kalıntıları, insan </a:t>
            </a:r>
            <a:r>
              <a:rPr lang="tr-TR" dirty="0" smtClean="0">
                <a:latin typeface="Arial" panose="020B0604020202020204" pitchFamily="34" charset="0"/>
                <a:cs typeface="Arial" panose="020B0604020202020204" pitchFamily="34" charset="0"/>
              </a:rPr>
              <a:t>fizyolojisinde önemli </a:t>
            </a:r>
            <a:r>
              <a:rPr lang="tr-TR" dirty="0">
                <a:latin typeface="Arial" panose="020B0604020202020204" pitchFamily="34" charset="0"/>
                <a:cs typeface="Arial" panose="020B0604020202020204" pitchFamily="34" charset="0"/>
              </a:rPr>
              <a:t>rolü bulunan </a:t>
            </a:r>
            <a:r>
              <a:rPr lang="tr-TR" dirty="0" err="1">
                <a:latin typeface="Arial" panose="020B0604020202020204" pitchFamily="34" charset="0"/>
                <a:cs typeface="Arial" panose="020B0604020202020204" pitchFamily="34" charset="0"/>
              </a:rPr>
              <a:t>intestinal</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mikrofloranın</a:t>
            </a: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bozulmasına neden </a:t>
            </a:r>
            <a:r>
              <a:rPr lang="tr-TR" dirty="0">
                <a:latin typeface="Arial" panose="020B0604020202020204" pitchFamily="34" charset="0"/>
                <a:cs typeface="Arial" panose="020B0604020202020204" pitchFamily="34" charset="0"/>
              </a:rPr>
              <a:t>olabilmektedir. </a:t>
            </a:r>
            <a:endParaRPr lang="tr-TR" dirty="0" smtClean="0">
              <a:latin typeface="Arial" panose="020B0604020202020204" pitchFamily="34" charset="0"/>
              <a:cs typeface="Arial" panose="020B0604020202020204" pitchFamily="34" charset="0"/>
            </a:endParaRPr>
          </a:p>
          <a:p>
            <a:pPr algn="just">
              <a:lnSpc>
                <a:spcPct val="150000"/>
              </a:lnSpc>
            </a:pP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Bilindiği </a:t>
            </a:r>
            <a:r>
              <a:rPr lang="tr-TR" dirty="0">
                <a:latin typeface="Arial" panose="020B0604020202020204" pitchFamily="34" charset="0"/>
                <a:cs typeface="Arial" panose="020B0604020202020204" pitchFamily="34" charset="0"/>
              </a:rPr>
              <a:t>gibi bu </a:t>
            </a:r>
            <a:r>
              <a:rPr lang="tr-TR" dirty="0" err="1" smtClean="0">
                <a:latin typeface="Arial" panose="020B0604020202020204" pitchFamily="34" charset="0"/>
                <a:cs typeface="Arial" panose="020B0604020202020204" pitchFamily="34" charset="0"/>
              </a:rPr>
              <a:t>mikroflora</a:t>
            </a:r>
            <a:r>
              <a:rPr lang="tr-TR" dirty="0" smtClean="0">
                <a:latin typeface="Arial" panose="020B0604020202020204" pitchFamily="34" charset="0"/>
                <a:cs typeface="Arial" panose="020B0604020202020204" pitchFamily="34" charset="0"/>
              </a:rPr>
              <a:t> patojen </a:t>
            </a:r>
            <a:r>
              <a:rPr lang="tr-TR" dirty="0">
                <a:latin typeface="Arial" panose="020B0604020202020204" pitchFamily="34" charset="0"/>
                <a:cs typeface="Arial" panose="020B0604020202020204" pitchFamily="34" charset="0"/>
              </a:rPr>
              <a:t>mikroorganizmaların </a:t>
            </a:r>
            <a:r>
              <a:rPr lang="tr-TR" dirty="0" err="1">
                <a:latin typeface="Arial" panose="020B0604020202020204" pitchFamily="34" charset="0"/>
                <a:cs typeface="Arial" panose="020B0604020202020204" pitchFamily="34" charset="0"/>
              </a:rPr>
              <a:t>gastrointestinal</a:t>
            </a: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sistemde </a:t>
            </a:r>
            <a:r>
              <a:rPr lang="tr-TR" dirty="0" err="1" smtClean="0">
                <a:latin typeface="Arial" panose="020B0604020202020204" pitchFamily="34" charset="0"/>
                <a:cs typeface="Arial" panose="020B0604020202020204" pitchFamily="34" charset="0"/>
              </a:rPr>
              <a:t>kolonize</a:t>
            </a:r>
            <a:r>
              <a:rPr lang="tr-TR" dirty="0" smtClean="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olmasını engelleyen bir bariyer görevi </a:t>
            </a:r>
            <a:r>
              <a:rPr lang="tr-TR" dirty="0" smtClean="0">
                <a:latin typeface="Arial" panose="020B0604020202020204" pitchFamily="34" charset="0"/>
                <a:cs typeface="Arial" panose="020B0604020202020204" pitchFamily="34" charset="0"/>
              </a:rPr>
              <a:t>görmekte ve </a:t>
            </a:r>
            <a:r>
              <a:rPr lang="tr-TR" dirty="0">
                <a:latin typeface="Arial" panose="020B0604020202020204" pitchFamily="34" charset="0"/>
                <a:cs typeface="Arial" panose="020B0604020202020204" pitchFamily="34" charset="0"/>
              </a:rPr>
              <a:t>gıdaların sindirilmesinde önemli bir rol üstlenmektedir.</a:t>
            </a:r>
          </a:p>
          <a:p>
            <a:endParaRPr lang="tr-TR" dirty="0"/>
          </a:p>
        </p:txBody>
      </p:sp>
    </p:spTree>
    <p:extLst>
      <p:ext uri="{BB962C8B-B14F-4D97-AF65-F5344CB8AC3E}">
        <p14:creationId xmlns:p14="http://schemas.microsoft.com/office/powerpoint/2010/main" val="2479908156"/>
      </p:ext>
    </p:extLst>
  </p:cSld>
  <p:clrMapOvr>
    <a:masterClrMapping/>
  </p:clrMapOvr>
  <p:transition spd="slow">
    <p:wheel spokes="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30811" y="1556792"/>
            <a:ext cx="8820472" cy="5078313"/>
          </a:xfrm>
          <a:prstGeom prst="rect">
            <a:avLst/>
          </a:prstGeom>
        </p:spPr>
        <p:txBody>
          <a:bodyPr wrap="square">
            <a:spAutoFit/>
          </a:bodyPr>
          <a:lstStyle/>
          <a:p>
            <a:pPr algn="just">
              <a:lnSpc>
                <a:spcPct val="150000"/>
              </a:lnSpc>
            </a:pPr>
            <a:r>
              <a:rPr lang="tr-TR" dirty="0" smtClean="0">
                <a:latin typeface="Arial" panose="020B0604020202020204" pitchFamily="34" charset="0"/>
                <a:cs typeface="Arial" panose="020B0604020202020204" pitchFamily="34" charset="0"/>
              </a:rPr>
              <a:t>	</a:t>
            </a:r>
            <a:r>
              <a:rPr lang="tr-TR" dirty="0" smtClean="0">
                <a:solidFill>
                  <a:srgbClr val="FF0000"/>
                </a:solidFill>
                <a:latin typeface="Arial" panose="020B0604020202020204" pitchFamily="34" charset="0"/>
                <a:cs typeface="Arial" panose="020B0604020202020204" pitchFamily="34" charset="0"/>
              </a:rPr>
              <a:t>Günümüzde </a:t>
            </a:r>
            <a:r>
              <a:rPr lang="tr-TR" dirty="0">
                <a:solidFill>
                  <a:srgbClr val="FF0000"/>
                </a:solidFill>
                <a:latin typeface="Arial" panose="020B0604020202020204" pitchFamily="34" charset="0"/>
                <a:cs typeface="Arial" panose="020B0604020202020204" pitchFamily="34" charset="0"/>
              </a:rPr>
              <a:t>hormon ve benzeri maddelerin </a:t>
            </a:r>
            <a:r>
              <a:rPr lang="tr-TR" dirty="0" smtClean="0">
                <a:latin typeface="Arial" panose="020B0604020202020204" pitchFamily="34" charset="0"/>
                <a:cs typeface="Arial" panose="020B0604020202020204" pitchFamily="34" charset="0"/>
              </a:rPr>
              <a:t>de verim </a:t>
            </a:r>
            <a:r>
              <a:rPr lang="tr-TR" dirty="0">
                <a:latin typeface="Arial" panose="020B0604020202020204" pitchFamily="34" charset="0"/>
                <a:cs typeface="Arial" panose="020B0604020202020204" pitchFamily="34" charset="0"/>
              </a:rPr>
              <a:t>artırıcı amaçlarla hayvanlarda </a:t>
            </a:r>
            <a:r>
              <a:rPr lang="tr-TR" dirty="0" smtClean="0">
                <a:latin typeface="Arial" panose="020B0604020202020204" pitchFamily="34" charset="0"/>
                <a:cs typeface="Arial" panose="020B0604020202020204" pitchFamily="34" charset="0"/>
              </a:rPr>
              <a:t>kullanılmasından kaynaklanan </a:t>
            </a:r>
            <a:r>
              <a:rPr lang="tr-TR" dirty="0">
                <a:latin typeface="Arial" panose="020B0604020202020204" pitchFamily="34" charset="0"/>
                <a:cs typeface="Arial" panose="020B0604020202020204" pitchFamily="34" charset="0"/>
              </a:rPr>
              <a:t>kalıntıların insanlarda sağlık </a:t>
            </a:r>
            <a:r>
              <a:rPr lang="tr-TR" dirty="0" smtClean="0">
                <a:latin typeface="Arial" panose="020B0604020202020204" pitchFamily="34" charset="0"/>
                <a:cs typeface="Arial" panose="020B0604020202020204" pitchFamily="34" charset="0"/>
              </a:rPr>
              <a:t>sorunlarına yol </a:t>
            </a:r>
            <a:r>
              <a:rPr lang="tr-TR" dirty="0">
                <a:latin typeface="Arial" panose="020B0604020202020204" pitchFamily="34" charset="0"/>
                <a:cs typeface="Arial" panose="020B0604020202020204" pitchFamily="34" charset="0"/>
              </a:rPr>
              <a:t>açabileceğine dair endişeler gün geçtikçe artmaktadır. </a:t>
            </a:r>
            <a:endParaRPr lang="tr-TR" dirty="0" smtClean="0">
              <a:latin typeface="Arial" panose="020B0604020202020204" pitchFamily="34" charset="0"/>
              <a:cs typeface="Arial" panose="020B0604020202020204" pitchFamily="34" charset="0"/>
            </a:endParaRPr>
          </a:p>
          <a:p>
            <a:pPr algn="just">
              <a:lnSpc>
                <a:spcPct val="150000"/>
              </a:lnSpc>
            </a:pP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Özellikle </a:t>
            </a:r>
            <a:r>
              <a:rPr lang="tr-TR" dirty="0">
                <a:latin typeface="Arial" panose="020B0604020202020204" pitchFamily="34" charset="0"/>
                <a:cs typeface="Arial" panose="020B0604020202020204" pitchFamily="34" charset="0"/>
              </a:rPr>
              <a:t>son zamanlarda ülke medyasında </a:t>
            </a:r>
            <a:r>
              <a:rPr lang="tr-TR" dirty="0" smtClean="0">
                <a:latin typeface="Arial" panose="020B0604020202020204" pitchFamily="34" charset="0"/>
                <a:cs typeface="Arial" panose="020B0604020202020204" pitchFamily="34" charset="0"/>
              </a:rPr>
              <a:t>kanatlı yetiştiriciliğinde </a:t>
            </a:r>
            <a:r>
              <a:rPr lang="tr-TR" dirty="0">
                <a:solidFill>
                  <a:srgbClr val="FF0000"/>
                </a:solidFill>
                <a:latin typeface="Arial" panose="020B0604020202020204" pitchFamily="34" charset="0"/>
                <a:cs typeface="Arial" panose="020B0604020202020204" pitchFamily="34" charset="0"/>
              </a:rPr>
              <a:t>verim artırmak </a:t>
            </a:r>
            <a:r>
              <a:rPr lang="tr-TR" dirty="0">
                <a:latin typeface="Arial" panose="020B0604020202020204" pitchFamily="34" charset="0"/>
                <a:cs typeface="Arial" panose="020B0604020202020204" pitchFamily="34" charset="0"/>
              </a:rPr>
              <a:t>amacı ile hormon </a:t>
            </a:r>
            <a:r>
              <a:rPr lang="tr-TR" dirty="0" smtClean="0">
                <a:latin typeface="Arial" panose="020B0604020202020204" pitchFamily="34" charset="0"/>
                <a:cs typeface="Arial" panose="020B0604020202020204" pitchFamily="34" charset="0"/>
              </a:rPr>
              <a:t>kullanıldığı iddia </a:t>
            </a:r>
            <a:r>
              <a:rPr lang="tr-TR" dirty="0">
                <a:latin typeface="Arial" panose="020B0604020202020204" pitchFamily="34" charset="0"/>
                <a:cs typeface="Arial" panose="020B0604020202020204" pitchFamily="34" charset="0"/>
              </a:rPr>
              <a:t>edilmekte ve bu iddialara kanıt olarak </a:t>
            </a:r>
            <a:r>
              <a:rPr lang="tr-TR" dirty="0" smtClean="0">
                <a:latin typeface="Arial" panose="020B0604020202020204" pitchFamily="34" charset="0"/>
                <a:cs typeface="Arial" panose="020B0604020202020204" pitchFamily="34" charset="0"/>
              </a:rPr>
              <a:t>da etlik </a:t>
            </a:r>
            <a:r>
              <a:rPr lang="tr-TR" dirty="0">
                <a:latin typeface="Arial" panose="020B0604020202020204" pitchFamily="34" charset="0"/>
                <a:cs typeface="Arial" panose="020B0604020202020204" pitchFamily="34" charset="0"/>
              </a:rPr>
              <a:t>piliçlerin çok kısa sürede kesim ağırlığına </a:t>
            </a:r>
            <a:r>
              <a:rPr lang="tr-TR" dirty="0" smtClean="0">
                <a:latin typeface="Arial" panose="020B0604020202020204" pitchFamily="34" charset="0"/>
                <a:cs typeface="Arial" panose="020B0604020202020204" pitchFamily="34" charset="0"/>
              </a:rPr>
              <a:t>gelebildikleri ileri </a:t>
            </a:r>
            <a:r>
              <a:rPr lang="tr-TR" dirty="0">
                <a:latin typeface="Arial" panose="020B0604020202020204" pitchFamily="34" charset="0"/>
                <a:cs typeface="Arial" panose="020B0604020202020204" pitchFamily="34" charset="0"/>
              </a:rPr>
              <a:t>sürülmektedir. </a:t>
            </a:r>
            <a:endParaRPr lang="tr-TR" dirty="0" smtClean="0">
              <a:latin typeface="Arial" panose="020B0604020202020204" pitchFamily="34" charset="0"/>
              <a:cs typeface="Arial" panose="020B0604020202020204" pitchFamily="34" charset="0"/>
            </a:endParaRPr>
          </a:p>
          <a:p>
            <a:pPr algn="just">
              <a:lnSpc>
                <a:spcPct val="150000"/>
              </a:lnSpc>
            </a:pP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Endişe </a:t>
            </a:r>
            <a:r>
              <a:rPr lang="tr-TR" dirty="0">
                <a:latin typeface="Arial" panose="020B0604020202020204" pitchFamily="34" charset="0"/>
                <a:cs typeface="Arial" panose="020B0604020202020204" pitchFamily="34" charset="0"/>
              </a:rPr>
              <a:t>sahiplerinin </a:t>
            </a:r>
            <a:r>
              <a:rPr lang="tr-TR" dirty="0" smtClean="0">
                <a:latin typeface="Arial" panose="020B0604020202020204" pitchFamily="34" charset="0"/>
                <a:cs typeface="Arial" panose="020B0604020202020204" pitchFamily="34" charset="0"/>
              </a:rPr>
              <a:t>gerçekte bilmedikleri </a:t>
            </a:r>
            <a:r>
              <a:rPr lang="tr-TR" dirty="0">
                <a:latin typeface="Arial" panose="020B0604020202020204" pitchFamily="34" charset="0"/>
                <a:cs typeface="Arial" panose="020B0604020202020204" pitchFamily="34" charset="0"/>
              </a:rPr>
              <a:t>hormon ve benzeri büyütme </a:t>
            </a:r>
            <a:r>
              <a:rPr lang="tr-TR" dirty="0" smtClean="0">
                <a:latin typeface="Arial" panose="020B0604020202020204" pitchFamily="34" charset="0"/>
                <a:cs typeface="Arial" panose="020B0604020202020204" pitchFamily="34" charset="0"/>
              </a:rPr>
              <a:t>faktörlerinin Avrupa </a:t>
            </a:r>
            <a:r>
              <a:rPr lang="tr-TR" dirty="0">
                <a:latin typeface="Arial" panose="020B0604020202020204" pitchFamily="34" charset="0"/>
                <a:cs typeface="Arial" panose="020B0604020202020204" pitchFamily="34" charset="0"/>
              </a:rPr>
              <a:t>Birliği ile birlikte Türkiye’de de yasal olarak </a:t>
            </a:r>
            <a:r>
              <a:rPr lang="tr-TR" dirty="0" smtClean="0">
                <a:latin typeface="Arial" panose="020B0604020202020204" pitchFamily="34" charset="0"/>
                <a:cs typeface="Arial" panose="020B0604020202020204" pitchFamily="34" charset="0"/>
              </a:rPr>
              <a:t>kullanımının olmadığıdır</a:t>
            </a:r>
            <a:r>
              <a:rPr lang="tr-TR" dirty="0">
                <a:latin typeface="Arial" panose="020B0604020202020204" pitchFamily="34" charset="0"/>
                <a:cs typeface="Arial" panose="020B0604020202020204" pitchFamily="34" charset="0"/>
              </a:rPr>
              <a:t>. </a:t>
            </a:r>
            <a:endParaRPr lang="tr-TR" dirty="0" smtClean="0">
              <a:latin typeface="Arial" panose="020B0604020202020204" pitchFamily="34" charset="0"/>
              <a:cs typeface="Arial" panose="020B0604020202020204" pitchFamily="34" charset="0"/>
            </a:endParaRPr>
          </a:p>
          <a:p>
            <a:pPr algn="just">
              <a:lnSpc>
                <a:spcPct val="150000"/>
              </a:lnSpc>
            </a:pPr>
            <a:r>
              <a:rPr lang="tr-TR" dirty="0">
                <a:latin typeface="Arial" panose="020B0604020202020204" pitchFamily="34" charset="0"/>
                <a:cs typeface="Arial" panose="020B0604020202020204" pitchFamily="34" charset="0"/>
              </a:rPr>
              <a:t>	</a:t>
            </a:r>
            <a:r>
              <a:rPr lang="tr-TR" dirty="0" smtClean="0">
                <a:solidFill>
                  <a:srgbClr val="FF0000"/>
                </a:solidFill>
                <a:latin typeface="Arial" panose="020B0604020202020204" pitchFamily="34" charset="0"/>
                <a:cs typeface="Arial" panose="020B0604020202020204" pitchFamily="34" charset="0"/>
              </a:rPr>
              <a:t>Bugün </a:t>
            </a:r>
            <a:r>
              <a:rPr lang="tr-TR" dirty="0">
                <a:solidFill>
                  <a:srgbClr val="FF0000"/>
                </a:solidFill>
                <a:latin typeface="Arial" panose="020B0604020202020204" pitchFamily="34" charset="0"/>
                <a:cs typeface="Arial" panose="020B0604020202020204" pitchFamily="34" charset="0"/>
              </a:rPr>
              <a:t>etlik piliçlerin kısa </a:t>
            </a:r>
            <a:r>
              <a:rPr lang="tr-TR" dirty="0" smtClean="0">
                <a:solidFill>
                  <a:srgbClr val="FF0000"/>
                </a:solidFill>
                <a:latin typeface="Arial" panose="020B0604020202020204" pitchFamily="34" charset="0"/>
                <a:cs typeface="Arial" panose="020B0604020202020204" pitchFamily="34" charset="0"/>
              </a:rPr>
              <a:t>sürede kesim </a:t>
            </a:r>
            <a:r>
              <a:rPr lang="tr-TR" dirty="0">
                <a:solidFill>
                  <a:srgbClr val="FF0000"/>
                </a:solidFill>
                <a:latin typeface="Arial" panose="020B0604020202020204" pitchFamily="34" charset="0"/>
                <a:cs typeface="Arial" panose="020B0604020202020204" pitchFamily="34" charset="0"/>
              </a:rPr>
              <a:t>ağırlığına ulaşmasının temel nedeni kanatlı </a:t>
            </a:r>
            <a:r>
              <a:rPr lang="tr-TR" dirty="0" smtClean="0">
                <a:solidFill>
                  <a:srgbClr val="FF0000"/>
                </a:solidFill>
                <a:latin typeface="Arial" panose="020B0604020202020204" pitchFamily="34" charset="0"/>
                <a:cs typeface="Arial" panose="020B0604020202020204" pitchFamily="34" charset="0"/>
              </a:rPr>
              <a:t>yetiştiriciliğinde geliştirilmiş </a:t>
            </a:r>
            <a:r>
              <a:rPr lang="tr-TR" dirty="0">
                <a:solidFill>
                  <a:srgbClr val="FF0000"/>
                </a:solidFill>
                <a:latin typeface="Arial" panose="020B0604020202020204" pitchFamily="34" charset="0"/>
                <a:cs typeface="Arial" panose="020B0604020202020204" pitchFamily="34" charset="0"/>
              </a:rPr>
              <a:t>modern </a:t>
            </a:r>
            <a:r>
              <a:rPr lang="tr-TR" dirty="0" err="1">
                <a:solidFill>
                  <a:srgbClr val="FF0000"/>
                </a:solidFill>
                <a:latin typeface="Arial" panose="020B0604020202020204" pitchFamily="34" charset="0"/>
                <a:cs typeface="Arial" panose="020B0604020202020204" pitchFamily="34" charset="0"/>
              </a:rPr>
              <a:t>selektif</a:t>
            </a:r>
            <a:r>
              <a:rPr lang="tr-TR" dirty="0">
                <a:solidFill>
                  <a:srgbClr val="FF0000"/>
                </a:solidFill>
                <a:latin typeface="Arial" panose="020B0604020202020204" pitchFamily="34" charset="0"/>
                <a:cs typeface="Arial" panose="020B0604020202020204" pitchFamily="34" charset="0"/>
              </a:rPr>
              <a:t> yetiştirme </a:t>
            </a:r>
            <a:r>
              <a:rPr lang="tr-TR" dirty="0" smtClean="0">
                <a:solidFill>
                  <a:srgbClr val="FF0000"/>
                </a:solidFill>
                <a:latin typeface="Arial" panose="020B0604020202020204" pitchFamily="34" charset="0"/>
                <a:cs typeface="Arial" panose="020B0604020202020204" pitchFamily="34" charset="0"/>
              </a:rPr>
              <a:t>yöntemleri ve </a:t>
            </a:r>
            <a:r>
              <a:rPr lang="tr-TR" dirty="0">
                <a:solidFill>
                  <a:srgbClr val="FF0000"/>
                </a:solidFill>
                <a:latin typeface="Arial" panose="020B0604020202020204" pitchFamily="34" charset="0"/>
                <a:cs typeface="Arial" panose="020B0604020202020204" pitchFamily="34" charset="0"/>
              </a:rPr>
              <a:t>hayvan ıslahı alanlarında önemli </a:t>
            </a:r>
            <a:r>
              <a:rPr lang="tr-TR" dirty="0" smtClean="0">
                <a:solidFill>
                  <a:srgbClr val="FF0000"/>
                </a:solidFill>
                <a:latin typeface="Arial" panose="020B0604020202020204" pitchFamily="34" charset="0"/>
                <a:cs typeface="Arial" panose="020B0604020202020204" pitchFamily="34" charset="0"/>
              </a:rPr>
              <a:t>başarılara ulaşılmasıdır</a:t>
            </a:r>
            <a:endParaRPr lang="tr-T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1365748"/>
      </p:ext>
    </p:extLst>
  </p:cSld>
  <p:clrMapOvr>
    <a:masterClrMapping/>
  </p:clrMapOvr>
  <p:transition spd="slow">
    <p:wheel spokes="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496" y="1268760"/>
            <a:ext cx="9108504" cy="4662815"/>
          </a:xfrm>
          <a:prstGeom prst="rect">
            <a:avLst/>
          </a:prstGeom>
        </p:spPr>
        <p:txBody>
          <a:bodyPr wrap="square">
            <a:spAutoFit/>
          </a:bodyPr>
          <a:lstStyle/>
          <a:p>
            <a:pPr algn="just">
              <a:lnSpc>
                <a:spcPct val="150000"/>
              </a:lnSpc>
            </a:pPr>
            <a:r>
              <a:rPr lang="tr-TR" dirty="0" smtClean="0"/>
              <a:t>	Hayvansal </a:t>
            </a:r>
            <a:r>
              <a:rPr lang="tr-TR" dirty="0"/>
              <a:t>üretimde hormonlar, yemden </a:t>
            </a:r>
            <a:r>
              <a:rPr lang="tr-TR" dirty="0" smtClean="0"/>
              <a:t>yararlanmayı artırmak</a:t>
            </a:r>
            <a:r>
              <a:rPr lang="tr-TR" dirty="0"/>
              <a:t>, gelişimi hızlandırmak, daha az yağlı </a:t>
            </a:r>
            <a:r>
              <a:rPr lang="tr-TR" dirty="0" smtClean="0"/>
              <a:t>et elde </a:t>
            </a:r>
            <a:r>
              <a:rPr lang="tr-TR" dirty="0"/>
              <a:t>etmek ve dolayısıyla et üretimini daha az </a:t>
            </a:r>
            <a:r>
              <a:rPr lang="tr-TR" dirty="0" smtClean="0"/>
              <a:t>maliyetli hale </a:t>
            </a:r>
            <a:r>
              <a:rPr lang="tr-TR" dirty="0"/>
              <a:t>getirmek amacıyla kullanılmaktadır. </a:t>
            </a:r>
            <a:endParaRPr lang="tr-TR" dirty="0" smtClean="0"/>
          </a:p>
          <a:p>
            <a:pPr algn="just">
              <a:lnSpc>
                <a:spcPct val="150000"/>
              </a:lnSpc>
            </a:pPr>
            <a:r>
              <a:rPr lang="tr-TR" dirty="0"/>
              <a:t>	</a:t>
            </a:r>
            <a:r>
              <a:rPr lang="tr-TR" dirty="0" smtClean="0"/>
              <a:t>Hayvan yetiştiriciliğinde hormon </a:t>
            </a:r>
            <a:r>
              <a:rPr lang="tr-TR" dirty="0"/>
              <a:t>kullanımının tartışmaları uzun </a:t>
            </a:r>
            <a:r>
              <a:rPr lang="tr-TR" dirty="0" smtClean="0"/>
              <a:t>yıllardır devam </a:t>
            </a:r>
            <a:r>
              <a:rPr lang="tr-TR" dirty="0"/>
              <a:t>etmektedir. Bu tartışmayı yapmadan </a:t>
            </a:r>
            <a:r>
              <a:rPr lang="tr-TR" dirty="0" smtClean="0"/>
              <a:t>önce hormon </a:t>
            </a:r>
            <a:r>
              <a:rPr lang="tr-TR" dirty="0"/>
              <a:t>nedir, bunu bilmek gerekir. </a:t>
            </a:r>
            <a:endParaRPr lang="tr-TR" dirty="0" smtClean="0"/>
          </a:p>
          <a:p>
            <a:pPr algn="just">
              <a:lnSpc>
                <a:spcPct val="150000"/>
              </a:lnSpc>
            </a:pPr>
            <a:r>
              <a:rPr lang="tr-TR" dirty="0"/>
              <a:t>	</a:t>
            </a:r>
            <a:r>
              <a:rPr lang="tr-TR" dirty="0" smtClean="0">
                <a:solidFill>
                  <a:srgbClr val="FF0000"/>
                </a:solidFill>
              </a:rPr>
              <a:t>Hormon</a:t>
            </a:r>
            <a:r>
              <a:rPr lang="tr-TR" dirty="0">
                <a:solidFill>
                  <a:srgbClr val="FF0000"/>
                </a:solidFill>
              </a:rPr>
              <a:t>;</a:t>
            </a:r>
            <a:r>
              <a:rPr lang="tr-TR" dirty="0"/>
              <a:t> </a:t>
            </a:r>
            <a:r>
              <a:rPr lang="tr-TR" dirty="0" smtClean="0"/>
              <a:t>organizmadaki </a:t>
            </a:r>
            <a:r>
              <a:rPr lang="tr-TR" dirty="0" err="1" smtClean="0"/>
              <a:t>homeostazis</a:t>
            </a:r>
            <a:r>
              <a:rPr lang="tr-TR" dirty="0"/>
              <a:t>, üreme, gelişme ve </a:t>
            </a:r>
            <a:r>
              <a:rPr lang="tr-TR" dirty="0" smtClean="0"/>
              <a:t>davranış fonksiyonlarını </a:t>
            </a:r>
            <a:r>
              <a:rPr lang="tr-TR" dirty="0"/>
              <a:t>etkileyen, doğal veya sentetik </a:t>
            </a:r>
            <a:r>
              <a:rPr lang="tr-TR" dirty="0" smtClean="0"/>
              <a:t>yapıda olabilen</a:t>
            </a:r>
            <a:r>
              <a:rPr lang="tr-TR" dirty="0"/>
              <a:t>, kan yoluyla taşınan </a:t>
            </a:r>
            <a:r>
              <a:rPr lang="tr-TR" dirty="0" err="1"/>
              <a:t>komponentlerdir</a:t>
            </a:r>
            <a:r>
              <a:rPr lang="tr-TR" dirty="0" smtClean="0"/>
              <a:t>.</a:t>
            </a:r>
          </a:p>
          <a:p>
            <a:pPr algn="just">
              <a:lnSpc>
                <a:spcPct val="150000"/>
              </a:lnSpc>
            </a:pPr>
            <a:r>
              <a:rPr lang="tr-TR" dirty="0"/>
              <a:t>	</a:t>
            </a:r>
            <a:r>
              <a:rPr lang="tr-TR" dirty="0" smtClean="0"/>
              <a:t> </a:t>
            </a:r>
            <a:r>
              <a:rPr lang="tr-TR" dirty="0"/>
              <a:t>Başka </a:t>
            </a:r>
            <a:r>
              <a:rPr lang="tr-TR" dirty="0" smtClean="0"/>
              <a:t>bir ifade </a:t>
            </a:r>
            <a:r>
              <a:rPr lang="tr-TR" dirty="0"/>
              <a:t>ile hormon </a:t>
            </a:r>
            <a:r>
              <a:rPr lang="tr-TR" dirty="0">
                <a:solidFill>
                  <a:srgbClr val="FF0000"/>
                </a:solidFill>
              </a:rPr>
              <a:t>“uyarmak” </a:t>
            </a:r>
            <a:r>
              <a:rPr lang="tr-TR" dirty="0" smtClean="0"/>
              <a:t>veya </a:t>
            </a:r>
            <a:r>
              <a:rPr lang="tr-TR" dirty="0" smtClean="0">
                <a:solidFill>
                  <a:srgbClr val="FF0000"/>
                </a:solidFill>
              </a:rPr>
              <a:t>“canlandırmak” </a:t>
            </a:r>
            <a:r>
              <a:rPr lang="tr-TR" dirty="0" smtClean="0"/>
              <a:t>anlamında kullanılan </a:t>
            </a:r>
            <a:r>
              <a:rPr lang="tr-TR" dirty="0"/>
              <a:t>Yunanca bir terim olup, </a:t>
            </a:r>
            <a:r>
              <a:rPr lang="tr-TR" dirty="0" smtClean="0"/>
              <a:t>organizmada fizyolojik </a:t>
            </a:r>
            <a:r>
              <a:rPr lang="tr-TR" dirty="0"/>
              <a:t>faaliyetlerin devamı için hücre ve/veya </a:t>
            </a:r>
            <a:r>
              <a:rPr lang="tr-TR" dirty="0" smtClean="0"/>
              <a:t>dokularda üretilen </a:t>
            </a:r>
            <a:r>
              <a:rPr lang="tr-TR" dirty="0"/>
              <a:t>ve kan yolu ile taşınarak yaşamsal </a:t>
            </a:r>
            <a:r>
              <a:rPr lang="tr-TR" dirty="0" smtClean="0"/>
              <a:t>fonksiyonlarda görev </a:t>
            </a:r>
            <a:r>
              <a:rPr lang="tr-TR" dirty="0"/>
              <a:t>üstlenen bileşiklerdir.</a:t>
            </a:r>
          </a:p>
        </p:txBody>
      </p:sp>
    </p:spTree>
    <p:extLst>
      <p:ext uri="{BB962C8B-B14F-4D97-AF65-F5344CB8AC3E}">
        <p14:creationId xmlns:p14="http://schemas.microsoft.com/office/powerpoint/2010/main" val="662570997"/>
      </p:ext>
    </p:extLst>
  </p:cSld>
  <p:clrMapOvr>
    <a:masterClrMapping/>
  </p:clrMapOvr>
  <p:transition spd="slow">
    <p:wheel spokes="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692696"/>
            <a:ext cx="9144000" cy="5770811"/>
          </a:xfrm>
          <a:prstGeom prst="rect">
            <a:avLst/>
          </a:prstGeom>
        </p:spPr>
        <p:txBody>
          <a:bodyPr wrap="square">
            <a:spAutoFit/>
          </a:bodyPr>
          <a:lstStyle/>
          <a:p>
            <a:pPr algn="just">
              <a:lnSpc>
                <a:spcPct val="150000"/>
              </a:lnSpc>
            </a:pPr>
            <a:r>
              <a:rPr lang="tr-TR" dirty="0" smtClean="0"/>
              <a:t>	Bu maddelerin temel </a:t>
            </a:r>
            <a:r>
              <a:rPr lang="tr-TR" dirty="0"/>
              <a:t>amaçları dışında hayvansal üretimde verim </a:t>
            </a:r>
            <a:r>
              <a:rPr lang="tr-TR" dirty="0" smtClean="0"/>
              <a:t>artırıcı olarak </a:t>
            </a:r>
            <a:r>
              <a:rPr lang="tr-TR" dirty="0"/>
              <a:t>kullanımı ABD’de 1930’lu yılların </a:t>
            </a:r>
            <a:r>
              <a:rPr lang="tr-TR" dirty="0" smtClean="0"/>
              <a:t>başında inek </a:t>
            </a:r>
            <a:r>
              <a:rPr lang="tr-TR" dirty="0"/>
              <a:t>hipofiz bezi ekstresinin deneysel olarak </a:t>
            </a:r>
            <a:r>
              <a:rPr lang="tr-TR" dirty="0" smtClean="0"/>
              <a:t>hayvanlara verilmesinin </a:t>
            </a:r>
            <a:r>
              <a:rPr lang="tr-TR" dirty="0"/>
              <a:t>ardından hayvanlarda süt veriminde </a:t>
            </a:r>
            <a:r>
              <a:rPr lang="tr-TR" dirty="0" smtClean="0"/>
              <a:t>artışa neden </a:t>
            </a:r>
            <a:r>
              <a:rPr lang="tr-TR" dirty="0"/>
              <a:t>olmasının görülmesiyle başlamıştır</a:t>
            </a:r>
            <a:r>
              <a:rPr lang="tr-TR" dirty="0" smtClean="0"/>
              <a:t>.</a:t>
            </a:r>
          </a:p>
          <a:p>
            <a:pPr algn="just">
              <a:lnSpc>
                <a:spcPct val="150000"/>
              </a:lnSpc>
            </a:pPr>
            <a:r>
              <a:rPr lang="tr-TR" dirty="0"/>
              <a:t>	</a:t>
            </a:r>
            <a:r>
              <a:rPr lang="tr-TR" dirty="0" smtClean="0"/>
              <a:t> </a:t>
            </a:r>
            <a:r>
              <a:rPr lang="tr-TR" dirty="0"/>
              <a:t>Yine aynı </a:t>
            </a:r>
            <a:r>
              <a:rPr lang="tr-TR" dirty="0" smtClean="0"/>
              <a:t>tarihlerde östrojenin </a:t>
            </a:r>
            <a:r>
              <a:rPr lang="tr-TR" dirty="0"/>
              <a:t>de sığır ve kanatlılarda büyümeyi </a:t>
            </a:r>
            <a:r>
              <a:rPr lang="tr-TR" dirty="0" smtClean="0"/>
              <a:t>artırıcı etkisi </a:t>
            </a:r>
            <a:r>
              <a:rPr lang="tr-TR" dirty="0"/>
              <a:t>belirlenmiş ve bu amaçla, 1947 </a:t>
            </a:r>
            <a:r>
              <a:rPr lang="tr-TR" dirty="0" smtClean="0"/>
              <a:t>yılında sentetik </a:t>
            </a:r>
            <a:r>
              <a:rPr lang="tr-TR" dirty="0" err="1">
                <a:solidFill>
                  <a:srgbClr val="FF0000"/>
                </a:solidFill>
              </a:rPr>
              <a:t>Dietilstilbesterol</a:t>
            </a:r>
            <a:r>
              <a:rPr lang="tr-TR" dirty="0">
                <a:solidFill>
                  <a:srgbClr val="FF0000"/>
                </a:solidFill>
              </a:rPr>
              <a:t> (DES) </a:t>
            </a:r>
            <a:r>
              <a:rPr lang="tr-TR" dirty="0"/>
              <a:t>önce etlik piliç üretiminde</a:t>
            </a:r>
            <a:r>
              <a:rPr lang="tr-TR" dirty="0" smtClean="0"/>
              <a:t>, daha </a:t>
            </a:r>
            <a:r>
              <a:rPr lang="tr-TR" dirty="0"/>
              <a:t>sonra kasaplık sığırlarda kullanılmaya başlanmıştır</a:t>
            </a:r>
            <a:r>
              <a:rPr lang="tr-TR" dirty="0" smtClean="0"/>
              <a:t>. </a:t>
            </a:r>
          </a:p>
          <a:p>
            <a:pPr algn="just">
              <a:lnSpc>
                <a:spcPct val="150000"/>
              </a:lnSpc>
            </a:pPr>
            <a:r>
              <a:rPr lang="tr-TR" dirty="0"/>
              <a:t>	</a:t>
            </a:r>
            <a:r>
              <a:rPr lang="tr-TR" dirty="0" smtClean="0"/>
              <a:t>Ancak </a:t>
            </a:r>
            <a:r>
              <a:rPr lang="tr-TR" dirty="0" err="1"/>
              <a:t>DES’in</a:t>
            </a:r>
            <a:r>
              <a:rPr lang="tr-TR" dirty="0"/>
              <a:t> halk sağlığında yarattığı </a:t>
            </a:r>
            <a:r>
              <a:rPr lang="tr-TR" dirty="0" smtClean="0"/>
              <a:t>ciddi sorunlardan </a:t>
            </a:r>
            <a:r>
              <a:rPr lang="tr-TR" dirty="0"/>
              <a:t>sonra bu hormonun 1959 yılında etlik </a:t>
            </a:r>
            <a:r>
              <a:rPr lang="tr-TR" dirty="0" smtClean="0"/>
              <a:t>piliçlerde ve </a:t>
            </a:r>
            <a:r>
              <a:rPr lang="tr-TR" dirty="0"/>
              <a:t>1979 yılında sığırlarda kullanımı </a:t>
            </a:r>
            <a:r>
              <a:rPr lang="tr-TR" dirty="0" smtClean="0"/>
              <a:t>gelişmiş ülkelerde </a:t>
            </a:r>
            <a:r>
              <a:rPr lang="tr-TR" dirty="0"/>
              <a:t>yasaklanmıştır. </a:t>
            </a:r>
            <a:endParaRPr lang="tr-TR" dirty="0" smtClean="0"/>
          </a:p>
          <a:p>
            <a:pPr algn="just">
              <a:lnSpc>
                <a:spcPct val="150000"/>
              </a:lnSpc>
            </a:pPr>
            <a:r>
              <a:rPr lang="tr-TR" dirty="0"/>
              <a:t>	</a:t>
            </a:r>
            <a:r>
              <a:rPr lang="tr-TR" dirty="0" smtClean="0"/>
              <a:t>Buna </a:t>
            </a:r>
            <a:r>
              <a:rPr lang="tr-TR" dirty="0"/>
              <a:t>rağmen </a:t>
            </a:r>
            <a:r>
              <a:rPr lang="tr-TR" dirty="0">
                <a:solidFill>
                  <a:srgbClr val="FF0000"/>
                </a:solidFill>
              </a:rPr>
              <a:t>testosteron</a:t>
            </a:r>
            <a:r>
              <a:rPr lang="tr-TR" dirty="0" smtClean="0">
                <a:solidFill>
                  <a:srgbClr val="FF0000"/>
                </a:solidFill>
              </a:rPr>
              <a:t>, 17</a:t>
            </a:r>
            <a:r>
              <a:rPr lang="el-GR" dirty="0">
                <a:solidFill>
                  <a:srgbClr val="FF0000"/>
                </a:solidFill>
              </a:rPr>
              <a:t>β-</a:t>
            </a:r>
            <a:r>
              <a:rPr lang="tr-TR" dirty="0" err="1">
                <a:solidFill>
                  <a:srgbClr val="FF0000"/>
                </a:solidFill>
              </a:rPr>
              <a:t>östradiol</a:t>
            </a:r>
            <a:r>
              <a:rPr lang="tr-TR" dirty="0">
                <a:solidFill>
                  <a:srgbClr val="FF0000"/>
                </a:solidFill>
              </a:rPr>
              <a:t> ve </a:t>
            </a:r>
            <a:r>
              <a:rPr lang="tr-TR" dirty="0" err="1">
                <a:solidFill>
                  <a:srgbClr val="FF0000"/>
                </a:solidFill>
              </a:rPr>
              <a:t>progesteron</a:t>
            </a:r>
            <a:r>
              <a:rPr lang="tr-TR" dirty="0">
                <a:solidFill>
                  <a:srgbClr val="FF0000"/>
                </a:solidFill>
              </a:rPr>
              <a:t> </a:t>
            </a:r>
            <a:r>
              <a:rPr lang="tr-TR" dirty="0"/>
              <a:t>doğal hormonlar; </a:t>
            </a:r>
            <a:r>
              <a:rPr lang="tr-TR" dirty="0" err="1" smtClean="0">
                <a:solidFill>
                  <a:srgbClr val="FF0000"/>
                </a:solidFill>
              </a:rPr>
              <a:t>trenbolon</a:t>
            </a:r>
            <a:r>
              <a:rPr lang="tr-TR" dirty="0" smtClean="0">
                <a:solidFill>
                  <a:srgbClr val="FF0000"/>
                </a:solidFill>
              </a:rPr>
              <a:t> asetat</a:t>
            </a:r>
            <a:r>
              <a:rPr lang="tr-TR" dirty="0">
                <a:solidFill>
                  <a:srgbClr val="FF0000"/>
                </a:solidFill>
              </a:rPr>
              <a:t>, </a:t>
            </a:r>
            <a:r>
              <a:rPr lang="tr-TR" dirty="0" err="1">
                <a:solidFill>
                  <a:srgbClr val="FF0000"/>
                </a:solidFill>
              </a:rPr>
              <a:t>zeranol</a:t>
            </a:r>
            <a:r>
              <a:rPr lang="tr-TR" dirty="0">
                <a:solidFill>
                  <a:srgbClr val="FF0000"/>
                </a:solidFill>
              </a:rPr>
              <a:t> ve </a:t>
            </a:r>
            <a:r>
              <a:rPr lang="tr-TR" dirty="0" err="1">
                <a:solidFill>
                  <a:srgbClr val="FF0000"/>
                </a:solidFill>
              </a:rPr>
              <a:t>melengestrol</a:t>
            </a:r>
            <a:r>
              <a:rPr lang="tr-TR" dirty="0">
                <a:solidFill>
                  <a:srgbClr val="FF0000"/>
                </a:solidFill>
              </a:rPr>
              <a:t> asetat </a:t>
            </a:r>
            <a:r>
              <a:rPr lang="tr-TR" dirty="0"/>
              <a:t>ise </a:t>
            </a:r>
            <a:r>
              <a:rPr lang="tr-TR" dirty="0" smtClean="0"/>
              <a:t>sentetik hormonlar </a:t>
            </a:r>
            <a:r>
              <a:rPr lang="tr-TR" dirty="0"/>
              <a:t>olarak, halen ABD, Kanada, Avusturalya</a:t>
            </a:r>
            <a:r>
              <a:rPr lang="tr-TR" dirty="0" smtClean="0"/>
              <a:t>, Yeni </a:t>
            </a:r>
            <a:r>
              <a:rPr lang="tr-TR" dirty="0"/>
              <a:t>Zelanda, Güney Amerika, Meksika, Japonya ve </a:t>
            </a:r>
            <a:r>
              <a:rPr lang="tr-TR" dirty="0" smtClean="0"/>
              <a:t>Şili gibi </a:t>
            </a:r>
            <a:r>
              <a:rPr lang="tr-TR" dirty="0"/>
              <a:t>ülkelerde kullanımlarına yasal olarak izin verilmektedir.</a:t>
            </a:r>
          </a:p>
          <a:p>
            <a:r>
              <a:rPr lang="tr-TR" dirty="0"/>
              <a:t>22</a:t>
            </a:r>
          </a:p>
        </p:txBody>
      </p:sp>
    </p:spTree>
    <p:extLst>
      <p:ext uri="{BB962C8B-B14F-4D97-AF65-F5344CB8AC3E}">
        <p14:creationId xmlns:p14="http://schemas.microsoft.com/office/powerpoint/2010/main" val="2262250115"/>
      </p:ext>
    </p:extLst>
  </p:cSld>
  <p:clrMapOvr>
    <a:masterClrMapping/>
  </p:clrMapOvr>
  <p:transition spd="slow">
    <p:wheel spokes="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196752"/>
            <a:ext cx="8856984" cy="5450851"/>
          </a:xfrm>
          <a:prstGeom prst="rect">
            <a:avLst/>
          </a:prstGeom>
        </p:spPr>
        <p:txBody>
          <a:bodyPr wrap="square">
            <a:spAutoFit/>
          </a:bodyPr>
          <a:lstStyle/>
          <a:p>
            <a:pPr algn="just">
              <a:lnSpc>
                <a:spcPct val="150000"/>
              </a:lnSpc>
            </a:pPr>
            <a:r>
              <a:rPr lang="tr-TR" dirty="0" smtClean="0"/>
              <a:t>	Bugün </a:t>
            </a:r>
            <a:r>
              <a:rPr lang="tr-TR" dirty="0"/>
              <a:t>kullanımı yasak olan ülkelerde bile, </a:t>
            </a:r>
            <a:r>
              <a:rPr lang="tr-TR" dirty="0" smtClean="0"/>
              <a:t>hormon ve </a:t>
            </a:r>
            <a:r>
              <a:rPr lang="tr-TR" dirty="0"/>
              <a:t>benzeri maddelere halen </a:t>
            </a:r>
            <a:r>
              <a:rPr lang="tr-TR" dirty="0">
                <a:solidFill>
                  <a:srgbClr val="FF0000"/>
                </a:solidFill>
              </a:rPr>
              <a:t>çevresel </a:t>
            </a:r>
            <a:r>
              <a:rPr lang="tr-TR" dirty="0" err="1">
                <a:solidFill>
                  <a:srgbClr val="FF0000"/>
                </a:solidFill>
              </a:rPr>
              <a:t>kontaminantlar</a:t>
            </a:r>
            <a:r>
              <a:rPr lang="tr-TR" dirty="0">
                <a:solidFill>
                  <a:srgbClr val="FF0000"/>
                </a:solidFill>
              </a:rPr>
              <a:t> </a:t>
            </a:r>
            <a:r>
              <a:rPr lang="tr-TR" dirty="0" smtClean="0"/>
              <a:t>olarak farklı </a:t>
            </a:r>
            <a:r>
              <a:rPr lang="tr-TR" dirty="0"/>
              <a:t>kaynaklarda risk oluşturabilecek </a:t>
            </a:r>
            <a:r>
              <a:rPr lang="tr-TR" dirty="0" smtClean="0"/>
              <a:t>düzeylerde rastlanılabilmektedir</a:t>
            </a:r>
            <a:r>
              <a:rPr lang="tr-TR" dirty="0"/>
              <a:t>. </a:t>
            </a:r>
            <a:endParaRPr lang="tr-TR" dirty="0" smtClean="0"/>
          </a:p>
          <a:p>
            <a:pPr algn="just">
              <a:lnSpc>
                <a:spcPct val="150000"/>
              </a:lnSpc>
            </a:pPr>
            <a:r>
              <a:rPr lang="tr-TR" dirty="0"/>
              <a:t>	</a:t>
            </a:r>
            <a:r>
              <a:rPr lang="tr-TR" dirty="0" smtClean="0"/>
              <a:t>Örneğin</a:t>
            </a:r>
            <a:r>
              <a:rPr lang="tr-TR" dirty="0"/>
              <a:t>, </a:t>
            </a:r>
            <a:r>
              <a:rPr lang="tr-TR" dirty="0" err="1"/>
              <a:t>dietilstilbestrol</a:t>
            </a:r>
            <a:r>
              <a:rPr lang="tr-TR" dirty="0"/>
              <a:t> (DES) kullanımı 1979 yılı itibariyle yasaklanmış olmasına </a:t>
            </a:r>
            <a:r>
              <a:rPr lang="tr-TR" dirty="0" smtClean="0"/>
              <a:t>rağmen çevresel </a:t>
            </a:r>
            <a:r>
              <a:rPr lang="tr-TR" dirty="0"/>
              <a:t>su kaynaklarında kalıntılarının olduğu belirtilmektedir</a:t>
            </a:r>
            <a:r>
              <a:rPr lang="tr-TR" dirty="0" smtClean="0"/>
              <a:t>. Diğer </a:t>
            </a:r>
            <a:r>
              <a:rPr lang="tr-TR" dirty="0"/>
              <a:t>taraftan, çevresel kalıntı </a:t>
            </a:r>
            <a:r>
              <a:rPr lang="tr-TR" dirty="0" smtClean="0"/>
              <a:t>izleme programlarında</a:t>
            </a:r>
            <a:r>
              <a:rPr lang="tr-TR" dirty="0"/>
              <a:t>, </a:t>
            </a:r>
            <a:r>
              <a:rPr lang="tr-TR" dirty="0">
                <a:solidFill>
                  <a:srgbClr val="FF0000"/>
                </a:solidFill>
              </a:rPr>
              <a:t>kadınlarda tedavi amaçlı kullanılan </a:t>
            </a:r>
            <a:r>
              <a:rPr lang="tr-TR" dirty="0" smtClean="0">
                <a:solidFill>
                  <a:srgbClr val="FF0000"/>
                </a:solidFill>
              </a:rPr>
              <a:t>östrojene bağlı </a:t>
            </a:r>
            <a:r>
              <a:rPr lang="tr-TR" dirty="0">
                <a:solidFill>
                  <a:srgbClr val="FF0000"/>
                </a:solidFill>
              </a:rPr>
              <a:t>olarak lağım sularında 0,2-0,5 </a:t>
            </a:r>
            <a:r>
              <a:rPr lang="tr-TR" dirty="0" err="1">
                <a:solidFill>
                  <a:srgbClr val="FF0000"/>
                </a:solidFill>
              </a:rPr>
              <a:t>nmol</a:t>
            </a:r>
            <a:r>
              <a:rPr lang="tr-TR" dirty="0">
                <a:solidFill>
                  <a:srgbClr val="FF0000"/>
                </a:solidFill>
              </a:rPr>
              <a:t>/L </a:t>
            </a:r>
            <a:r>
              <a:rPr lang="tr-TR" dirty="0" smtClean="0">
                <a:solidFill>
                  <a:srgbClr val="FF0000"/>
                </a:solidFill>
              </a:rPr>
              <a:t>düzeyinde hormon </a:t>
            </a:r>
            <a:r>
              <a:rPr lang="tr-TR" dirty="0">
                <a:solidFill>
                  <a:srgbClr val="FF0000"/>
                </a:solidFill>
              </a:rPr>
              <a:t>bulunabileceği belirtilmiştir</a:t>
            </a:r>
            <a:r>
              <a:rPr lang="tr-TR" dirty="0" smtClean="0">
                <a:solidFill>
                  <a:srgbClr val="FF0000"/>
                </a:solidFill>
              </a:rPr>
              <a:t>.</a:t>
            </a:r>
          </a:p>
          <a:p>
            <a:pPr algn="just">
              <a:lnSpc>
                <a:spcPct val="150000"/>
              </a:lnSpc>
            </a:pPr>
            <a:r>
              <a:rPr lang="tr-TR" dirty="0"/>
              <a:t>	</a:t>
            </a:r>
            <a:r>
              <a:rPr lang="tr-TR" dirty="0" smtClean="0"/>
              <a:t>Yine konu ile </a:t>
            </a:r>
            <a:r>
              <a:rPr lang="tr-TR" dirty="0"/>
              <a:t>ilgili olarak uzmanlar, </a:t>
            </a:r>
            <a:r>
              <a:rPr lang="tr-TR" dirty="0">
                <a:solidFill>
                  <a:srgbClr val="FF0000"/>
                </a:solidFill>
              </a:rPr>
              <a:t>hamile bir kadının </a:t>
            </a:r>
            <a:r>
              <a:rPr lang="tr-TR" dirty="0" smtClean="0">
                <a:solidFill>
                  <a:srgbClr val="FF0000"/>
                </a:solidFill>
              </a:rPr>
              <a:t>idrarından bir </a:t>
            </a:r>
            <a:r>
              <a:rPr lang="tr-TR" dirty="0">
                <a:solidFill>
                  <a:srgbClr val="FF0000"/>
                </a:solidFill>
              </a:rPr>
              <a:t>günde attığı östrojen miktarının yaklaşık 10 </a:t>
            </a:r>
            <a:r>
              <a:rPr lang="tr-TR" dirty="0" smtClean="0">
                <a:solidFill>
                  <a:srgbClr val="FF0000"/>
                </a:solidFill>
              </a:rPr>
              <a:t>µ</a:t>
            </a:r>
            <a:r>
              <a:rPr lang="tr-TR" dirty="0" err="1" smtClean="0">
                <a:solidFill>
                  <a:srgbClr val="FF0000"/>
                </a:solidFill>
              </a:rPr>
              <a:t>mol</a:t>
            </a:r>
            <a:r>
              <a:rPr lang="tr-TR" dirty="0" smtClean="0">
                <a:solidFill>
                  <a:srgbClr val="FF0000"/>
                </a:solidFill>
              </a:rPr>
              <a:t> kadar</a:t>
            </a:r>
            <a:r>
              <a:rPr lang="tr-TR" dirty="0" smtClean="0"/>
              <a:t> </a:t>
            </a:r>
            <a:r>
              <a:rPr lang="tr-TR" dirty="0"/>
              <a:t>olduğunu belirtmektedirler</a:t>
            </a:r>
            <a:r>
              <a:rPr lang="tr-TR" dirty="0" smtClean="0"/>
              <a:t>.  </a:t>
            </a:r>
          </a:p>
          <a:p>
            <a:pPr algn="just">
              <a:lnSpc>
                <a:spcPct val="150000"/>
              </a:lnSpc>
            </a:pPr>
            <a:r>
              <a:rPr lang="tr-TR" dirty="0"/>
              <a:t>	</a:t>
            </a:r>
            <a:r>
              <a:rPr lang="tr-TR" dirty="0" smtClean="0"/>
              <a:t>Bu </a:t>
            </a:r>
            <a:r>
              <a:rPr lang="tr-TR" dirty="0"/>
              <a:t>durum insan </a:t>
            </a:r>
            <a:r>
              <a:rPr lang="tr-TR" dirty="0" smtClean="0"/>
              <a:t>ve hayvanların </a:t>
            </a:r>
            <a:r>
              <a:rPr lang="tr-TR" dirty="0"/>
              <a:t>hormon kalıntılarına maruz </a:t>
            </a:r>
            <a:r>
              <a:rPr lang="tr-TR" dirty="0" smtClean="0"/>
              <a:t>kalmasındaki tek </a:t>
            </a:r>
            <a:r>
              <a:rPr lang="tr-TR" dirty="0"/>
              <a:t>nedenin verim artırıcı amaçla kullanılan hormon </a:t>
            </a:r>
            <a:r>
              <a:rPr lang="tr-TR" dirty="0" smtClean="0"/>
              <a:t>ve benzeri </a:t>
            </a:r>
            <a:r>
              <a:rPr lang="tr-TR" dirty="0"/>
              <a:t>maddelerin olmadığını göstermektedir</a:t>
            </a:r>
          </a:p>
        </p:txBody>
      </p:sp>
    </p:spTree>
    <p:extLst>
      <p:ext uri="{BB962C8B-B14F-4D97-AF65-F5344CB8AC3E}">
        <p14:creationId xmlns:p14="http://schemas.microsoft.com/office/powerpoint/2010/main" val="650428657"/>
      </p:ext>
    </p:extLst>
  </p:cSld>
  <p:clrMapOvr>
    <a:masterClrMapping/>
  </p:clrMapOvr>
  <p:transition spd="slow">
    <p:wheel spokes="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166843"/>
            <a:ext cx="8712968" cy="5217326"/>
          </a:xfrm>
          <a:prstGeom prst="rect">
            <a:avLst/>
          </a:prstGeom>
        </p:spPr>
        <p:txBody>
          <a:bodyPr wrap="square">
            <a:spAutoFit/>
          </a:bodyPr>
          <a:lstStyle/>
          <a:p>
            <a:pPr algn="just">
              <a:lnSpc>
                <a:spcPct val="150000"/>
              </a:lnSpc>
            </a:pPr>
            <a:r>
              <a:rPr lang="tr-TR" sz="1600" dirty="0">
                <a:latin typeface="Arial" panose="020B0604020202020204" pitchFamily="34" charset="0"/>
                <a:cs typeface="Arial" panose="020B0604020202020204" pitchFamily="34" charset="0"/>
              </a:rPr>
              <a:t>Hayvansal gıdalarda kalıntı riski olduğu </a:t>
            </a:r>
            <a:r>
              <a:rPr lang="tr-TR" sz="1600" dirty="0" smtClean="0">
                <a:latin typeface="Arial" panose="020B0604020202020204" pitchFamily="34" charset="0"/>
                <a:cs typeface="Arial" panose="020B0604020202020204" pitchFamily="34" charset="0"/>
              </a:rPr>
              <a:t>düşünülen verim </a:t>
            </a:r>
            <a:r>
              <a:rPr lang="tr-TR" sz="1600" dirty="0">
                <a:latin typeface="Arial" panose="020B0604020202020204" pitchFamily="34" charset="0"/>
                <a:cs typeface="Arial" panose="020B0604020202020204" pitchFamily="34" charset="0"/>
              </a:rPr>
              <a:t>artırıcılar arasında en çok bilinen ve </a:t>
            </a:r>
            <a:r>
              <a:rPr lang="tr-TR" sz="1600" dirty="0" smtClean="0">
                <a:latin typeface="Arial" panose="020B0604020202020204" pitchFamily="34" charset="0"/>
                <a:cs typeface="Arial" panose="020B0604020202020204" pitchFamily="34" charset="0"/>
              </a:rPr>
              <a:t>kullanılanların ise ;</a:t>
            </a:r>
          </a:p>
          <a:p>
            <a:pPr algn="just">
              <a:lnSpc>
                <a:spcPct val="150000"/>
              </a:lnSpc>
            </a:pPr>
            <a:r>
              <a:rPr lang="tr-TR" sz="1600" dirty="0" smtClean="0">
                <a:latin typeface="Arial" panose="020B0604020202020204" pitchFamily="34" charset="0"/>
                <a:cs typeface="Arial" panose="020B0604020202020204" pitchFamily="34" charset="0"/>
              </a:rPr>
              <a:t>doğal </a:t>
            </a:r>
            <a:r>
              <a:rPr lang="tr-TR" sz="1600" dirty="0">
                <a:latin typeface="Arial" panose="020B0604020202020204" pitchFamily="34" charset="0"/>
                <a:cs typeface="Arial" panose="020B0604020202020204" pitchFamily="34" charset="0"/>
              </a:rPr>
              <a:t>cinsiyet hormonları </a:t>
            </a:r>
            <a:r>
              <a:rPr lang="tr-TR" sz="1600" dirty="0">
                <a:solidFill>
                  <a:srgbClr val="FF0000"/>
                </a:solidFill>
                <a:latin typeface="Arial" panose="020B0604020202020204" pitchFamily="34" charset="0"/>
                <a:cs typeface="Arial" panose="020B0604020202020204" pitchFamily="34" charset="0"/>
              </a:rPr>
              <a:t>(</a:t>
            </a:r>
            <a:r>
              <a:rPr lang="tr-TR" sz="1600" dirty="0" err="1">
                <a:solidFill>
                  <a:srgbClr val="FF0000"/>
                </a:solidFill>
                <a:latin typeface="Arial" panose="020B0604020202020204" pitchFamily="34" charset="0"/>
                <a:cs typeface="Arial" panose="020B0604020202020204" pitchFamily="34" charset="0"/>
              </a:rPr>
              <a:t>östradiol</a:t>
            </a:r>
            <a:r>
              <a:rPr lang="tr-TR" sz="1600" dirty="0">
                <a:solidFill>
                  <a:srgbClr val="FF0000"/>
                </a:solidFill>
                <a:latin typeface="Arial" panose="020B0604020202020204" pitchFamily="34" charset="0"/>
                <a:cs typeface="Arial" panose="020B0604020202020204" pitchFamily="34" charset="0"/>
              </a:rPr>
              <a:t>, </a:t>
            </a:r>
            <a:r>
              <a:rPr lang="tr-TR" sz="1600" dirty="0" err="1">
                <a:solidFill>
                  <a:srgbClr val="FF0000"/>
                </a:solidFill>
                <a:latin typeface="Arial" panose="020B0604020202020204" pitchFamily="34" charset="0"/>
                <a:cs typeface="Arial" panose="020B0604020202020204" pitchFamily="34" charset="0"/>
              </a:rPr>
              <a:t>progesteron</a:t>
            </a:r>
            <a:r>
              <a:rPr lang="tr-TR" sz="1600" dirty="0" smtClean="0">
                <a:solidFill>
                  <a:srgbClr val="FF0000"/>
                </a:solidFill>
                <a:latin typeface="Arial" panose="020B0604020202020204" pitchFamily="34" charset="0"/>
                <a:cs typeface="Arial" panose="020B0604020202020204" pitchFamily="34" charset="0"/>
              </a:rPr>
              <a:t>, </a:t>
            </a:r>
            <a:r>
              <a:rPr lang="tr-TR" sz="1600" dirty="0" err="1" smtClean="0">
                <a:solidFill>
                  <a:srgbClr val="FF0000"/>
                </a:solidFill>
                <a:latin typeface="Arial" panose="020B0604020202020204" pitchFamily="34" charset="0"/>
                <a:cs typeface="Arial" panose="020B0604020202020204" pitchFamily="34" charset="0"/>
              </a:rPr>
              <a:t>testesteron</a:t>
            </a:r>
            <a:r>
              <a:rPr lang="tr-TR" sz="1600" dirty="0">
                <a:solidFill>
                  <a:srgbClr val="FF0000"/>
                </a:solidFill>
                <a:latin typeface="Arial" panose="020B0604020202020204" pitchFamily="34" charset="0"/>
                <a:cs typeface="Arial" panose="020B0604020202020204" pitchFamily="34" charset="0"/>
              </a:rPr>
              <a:t>), </a:t>
            </a:r>
            <a:r>
              <a:rPr lang="tr-TR" sz="1600" dirty="0">
                <a:latin typeface="Arial" panose="020B0604020202020204" pitchFamily="34" charset="0"/>
                <a:cs typeface="Arial" panose="020B0604020202020204" pitchFamily="34" charset="0"/>
              </a:rPr>
              <a:t>sentetik </a:t>
            </a:r>
            <a:r>
              <a:rPr lang="tr-TR" sz="1600" dirty="0" err="1">
                <a:latin typeface="Arial" panose="020B0604020202020204" pitchFamily="34" charset="0"/>
                <a:cs typeface="Arial" panose="020B0604020202020204" pitchFamily="34" charset="0"/>
              </a:rPr>
              <a:t>steroid</a:t>
            </a:r>
            <a:r>
              <a:rPr lang="tr-TR" sz="1600" dirty="0">
                <a:latin typeface="Arial" panose="020B0604020202020204" pitchFamily="34" charset="0"/>
                <a:cs typeface="Arial" panose="020B0604020202020204" pitchFamily="34" charset="0"/>
              </a:rPr>
              <a:t> hormonlar </a:t>
            </a:r>
            <a:r>
              <a:rPr lang="tr-TR" sz="1600" dirty="0">
                <a:solidFill>
                  <a:srgbClr val="FF0000"/>
                </a:solidFill>
                <a:latin typeface="Arial" panose="020B0604020202020204" pitchFamily="34" charset="0"/>
                <a:cs typeface="Arial" panose="020B0604020202020204" pitchFamily="34" charset="0"/>
              </a:rPr>
              <a:t>(</a:t>
            </a:r>
            <a:r>
              <a:rPr lang="tr-TR" sz="1600" dirty="0" err="1" smtClean="0">
                <a:solidFill>
                  <a:srgbClr val="FF0000"/>
                </a:solidFill>
                <a:latin typeface="Arial" panose="020B0604020202020204" pitchFamily="34" charset="0"/>
                <a:cs typeface="Arial" panose="020B0604020202020204" pitchFamily="34" charset="0"/>
              </a:rPr>
              <a:t>trenbolon</a:t>
            </a:r>
            <a:r>
              <a:rPr lang="tr-TR" sz="1600" dirty="0" smtClean="0">
                <a:solidFill>
                  <a:srgbClr val="FF0000"/>
                </a:solidFill>
                <a:latin typeface="Arial" panose="020B0604020202020204" pitchFamily="34" charset="0"/>
                <a:cs typeface="Arial" panose="020B0604020202020204" pitchFamily="34" charset="0"/>
              </a:rPr>
              <a:t> asetat </a:t>
            </a:r>
            <a:r>
              <a:rPr lang="tr-TR" sz="1600" dirty="0">
                <a:solidFill>
                  <a:srgbClr val="FF0000"/>
                </a:solidFill>
                <a:latin typeface="Arial" panose="020B0604020202020204" pitchFamily="34" charset="0"/>
                <a:cs typeface="Arial" panose="020B0604020202020204" pitchFamily="34" charset="0"/>
              </a:rPr>
              <a:t>ve </a:t>
            </a:r>
            <a:r>
              <a:rPr lang="tr-TR" sz="1600" dirty="0" err="1">
                <a:solidFill>
                  <a:srgbClr val="FF0000"/>
                </a:solidFill>
                <a:latin typeface="Arial" panose="020B0604020202020204" pitchFamily="34" charset="0"/>
                <a:cs typeface="Arial" panose="020B0604020202020204" pitchFamily="34" charset="0"/>
              </a:rPr>
              <a:t>melegestrol</a:t>
            </a:r>
            <a:r>
              <a:rPr lang="tr-TR" sz="1600" dirty="0">
                <a:solidFill>
                  <a:srgbClr val="FF0000"/>
                </a:solidFill>
                <a:latin typeface="Arial" panose="020B0604020202020204" pitchFamily="34" charset="0"/>
                <a:cs typeface="Arial" panose="020B0604020202020204" pitchFamily="34" charset="0"/>
              </a:rPr>
              <a:t> asetat) </a:t>
            </a:r>
            <a:r>
              <a:rPr lang="tr-TR" sz="1600" dirty="0">
                <a:latin typeface="Arial" panose="020B0604020202020204" pitchFamily="34" charset="0"/>
                <a:cs typeface="Arial" panose="020B0604020202020204" pitchFamily="34" charset="0"/>
              </a:rPr>
              <a:t>ABD gibi yukarıda </a:t>
            </a:r>
            <a:r>
              <a:rPr lang="tr-TR" sz="1600" dirty="0" smtClean="0">
                <a:latin typeface="Arial" panose="020B0604020202020204" pitchFamily="34" charset="0"/>
                <a:cs typeface="Arial" panose="020B0604020202020204" pitchFamily="34" charset="0"/>
              </a:rPr>
              <a:t>sayılan ülkelerde </a:t>
            </a:r>
            <a:r>
              <a:rPr lang="tr-TR" sz="1600" dirty="0">
                <a:latin typeface="Arial" panose="020B0604020202020204" pitchFamily="34" charset="0"/>
                <a:cs typeface="Arial" panose="020B0604020202020204" pitchFamily="34" charset="0"/>
              </a:rPr>
              <a:t>yasal olarak kullanılanlar ile </a:t>
            </a:r>
            <a:r>
              <a:rPr lang="tr-TR" sz="1600" dirty="0" smtClean="0">
                <a:latin typeface="Arial" panose="020B0604020202020204" pitchFamily="34" charset="0"/>
                <a:cs typeface="Arial" panose="020B0604020202020204" pitchFamily="34" charset="0"/>
              </a:rPr>
              <a:t>	yalnızca </a:t>
            </a:r>
            <a:r>
              <a:rPr lang="tr-TR" sz="1600" dirty="0">
                <a:latin typeface="Arial" panose="020B0604020202020204" pitchFamily="34" charset="0"/>
                <a:cs typeface="Arial" panose="020B0604020202020204" pitchFamily="34" charset="0"/>
              </a:rPr>
              <a:t>gıda </a:t>
            </a:r>
            <a:r>
              <a:rPr lang="tr-TR" sz="1600" dirty="0" smtClean="0">
                <a:latin typeface="Arial" panose="020B0604020202020204" pitchFamily="34" charset="0"/>
                <a:cs typeface="Arial" panose="020B0604020202020204" pitchFamily="34" charset="0"/>
              </a:rPr>
              <a:t>değeri olmayan </a:t>
            </a:r>
            <a:r>
              <a:rPr lang="tr-TR" sz="1600" dirty="0">
                <a:latin typeface="Arial" panose="020B0604020202020204" pitchFamily="34" charset="0"/>
                <a:cs typeface="Arial" panose="020B0604020202020204" pitchFamily="34" charset="0"/>
              </a:rPr>
              <a:t>hayvanlar ile insanların davranış ve </a:t>
            </a:r>
            <a:r>
              <a:rPr lang="tr-TR" sz="1600" dirty="0" smtClean="0">
                <a:latin typeface="Arial" panose="020B0604020202020204" pitchFamily="34" charset="0"/>
                <a:cs typeface="Arial" panose="020B0604020202020204" pitchFamily="34" charset="0"/>
              </a:rPr>
              <a:t>üreme hastalıklarının </a:t>
            </a:r>
            <a:r>
              <a:rPr lang="tr-TR" sz="1600" dirty="0">
                <a:latin typeface="Arial" panose="020B0604020202020204" pitchFamily="34" charset="0"/>
                <a:cs typeface="Arial" panose="020B0604020202020204" pitchFamily="34" charset="0"/>
              </a:rPr>
              <a:t>tedavisinde kullanılan ama yasa dışı </a:t>
            </a:r>
            <a:r>
              <a:rPr lang="tr-TR" sz="1600" dirty="0" smtClean="0">
                <a:latin typeface="Arial" panose="020B0604020202020204" pitchFamily="34" charset="0"/>
                <a:cs typeface="Arial" panose="020B0604020202020204" pitchFamily="34" charset="0"/>
              </a:rPr>
              <a:t>bir şekilde </a:t>
            </a:r>
            <a:r>
              <a:rPr lang="tr-TR" sz="1600" dirty="0">
                <a:latin typeface="Arial" panose="020B0604020202020204" pitchFamily="34" charset="0"/>
                <a:cs typeface="Arial" panose="020B0604020202020204" pitchFamily="34" charset="0"/>
              </a:rPr>
              <a:t>büyütmeyi artırmak amacıyla kullanılan </a:t>
            </a:r>
            <a:r>
              <a:rPr lang="tr-TR" sz="1600" dirty="0" smtClean="0">
                <a:latin typeface="Arial" panose="020B0604020202020204" pitchFamily="34" charset="0"/>
                <a:cs typeface="Arial" panose="020B0604020202020204" pitchFamily="34" charset="0"/>
              </a:rPr>
              <a:t>;</a:t>
            </a:r>
          </a:p>
          <a:p>
            <a:pPr algn="just">
              <a:lnSpc>
                <a:spcPct val="150000"/>
              </a:lnSpc>
            </a:pPr>
            <a:r>
              <a:rPr lang="tr-TR" sz="1600" dirty="0" err="1" smtClean="0">
                <a:latin typeface="Arial" panose="020B0604020202020204" pitchFamily="34" charset="0"/>
                <a:cs typeface="Arial" panose="020B0604020202020204" pitchFamily="34" charset="0"/>
              </a:rPr>
              <a:t>boldenon</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klormadinon</a:t>
            </a:r>
            <a:r>
              <a:rPr lang="tr-TR" sz="1600" dirty="0" smtClean="0">
                <a:latin typeface="Arial" panose="020B0604020202020204" pitchFamily="34" charset="0"/>
                <a:cs typeface="Arial" panose="020B0604020202020204" pitchFamily="34" charset="0"/>
              </a:rPr>
              <a:t> </a:t>
            </a:r>
            <a:r>
              <a:rPr lang="tr-TR" sz="1600" dirty="0">
                <a:latin typeface="Arial" panose="020B0604020202020204" pitchFamily="34" charset="0"/>
                <a:cs typeface="Arial" panose="020B0604020202020204" pitchFamily="34" charset="0"/>
              </a:rPr>
              <a:t>asetat, </a:t>
            </a:r>
            <a:r>
              <a:rPr lang="tr-TR" sz="1600" dirty="0" err="1">
                <a:latin typeface="Arial" panose="020B0604020202020204" pitchFamily="34" charset="0"/>
                <a:cs typeface="Arial" panose="020B0604020202020204" pitchFamily="34" charset="0"/>
              </a:rPr>
              <a:t>etilenöstrol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fluoksimesteron</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medroksiprogesteron</a:t>
            </a:r>
            <a:r>
              <a:rPr lang="tr-TR" sz="1600" dirty="0" smtClean="0">
                <a:latin typeface="Arial" panose="020B0604020202020204" pitchFamily="34" charset="0"/>
                <a:cs typeface="Arial" panose="020B0604020202020204" pitchFamily="34" charset="0"/>
              </a:rPr>
              <a:t> </a:t>
            </a:r>
            <a:r>
              <a:rPr lang="tr-TR" sz="1600" dirty="0">
                <a:latin typeface="Arial" panose="020B0604020202020204" pitchFamily="34" charset="0"/>
                <a:cs typeface="Arial" panose="020B0604020202020204" pitchFamily="34" charset="0"/>
              </a:rPr>
              <a:t>asetat, </a:t>
            </a:r>
            <a:r>
              <a:rPr lang="tr-TR" sz="1600" dirty="0" err="1">
                <a:latin typeface="Arial" panose="020B0604020202020204" pitchFamily="34" charset="0"/>
                <a:cs typeface="Arial" panose="020B0604020202020204" pitchFamily="34" charset="0"/>
              </a:rPr>
              <a:t>megestrol</a:t>
            </a:r>
            <a:r>
              <a:rPr lang="tr-TR" sz="1600" dirty="0">
                <a:latin typeface="Arial" panose="020B0604020202020204" pitchFamily="34" charset="0"/>
                <a:cs typeface="Arial" panose="020B0604020202020204" pitchFamily="34" charset="0"/>
              </a:rPr>
              <a:t> asetat, </a:t>
            </a:r>
            <a:r>
              <a:rPr lang="tr-TR" sz="1600" dirty="0" err="1">
                <a:latin typeface="Arial" panose="020B0604020202020204" pitchFamily="34" charset="0"/>
                <a:cs typeface="Arial" panose="020B0604020202020204" pitchFamily="34" charset="0"/>
              </a:rPr>
              <a:t>metandienon</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metilboldenon</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metiltestosteron</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drostanolone</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noretandrolon</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norgestomet</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norgestrel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nortestosterone</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oksimetolon</a:t>
            </a:r>
            <a:r>
              <a:rPr lang="tr-TR" sz="1600" dirty="0" smtClean="0">
                <a:latin typeface="Arial" panose="020B0604020202020204" pitchFamily="34" charset="0"/>
                <a:cs typeface="Arial" panose="020B0604020202020204" pitchFamily="34" charset="0"/>
              </a:rPr>
              <a:t> </a:t>
            </a:r>
            <a:r>
              <a:rPr lang="tr-TR" sz="1600" dirty="0">
                <a:latin typeface="Arial" panose="020B0604020202020204" pitchFamily="34" charset="0"/>
                <a:cs typeface="Arial" panose="020B0604020202020204" pitchFamily="34" charset="0"/>
              </a:rPr>
              <a:t>ve </a:t>
            </a:r>
            <a:r>
              <a:rPr lang="tr-TR" sz="1600" dirty="0" err="1">
                <a:latin typeface="Arial" panose="020B0604020202020204" pitchFamily="34" charset="0"/>
                <a:cs typeface="Arial" panose="020B0604020202020204" pitchFamily="34" charset="0"/>
              </a:rPr>
              <a:t>stanozolol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steroid</a:t>
            </a:r>
            <a:r>
              <a:rPr lang="tr-TR" sz="1600" dirty="0">
                <a:latin typeface="Arial" panose="020B0604020202020204" pitchFamily="34" charset="0"/>
                <a:cs typeface="Arial" panose="020B0604020202020204" pitchFamily="34" charset="0"/>
              </a:rPr>
              <a:t> yapıda olmayan </a:t>
            </a:r>
            <a:r>
              <a:rPr lang="tr-TR" sz="1600" dirty="0" smtClean="0">
                <a:latin typeface="Arial" panose="020B0604020202020204" pitchFamily="34" charset="0"/>
                <a:cs typeface="Arial" panose="020B0604020202020204" pitchFamily="34" charset="0"/>
              </a:rPr>
              <a:t>sentetik hormonlar </a:t>
            </a:r>
            <a:r>
              <a:rPr lang="tr-TR" sz="1600" dirty="0">
                <a:latin typeface="Arial" panose="020B0604020202020204" pitchFamily="34" charset="0"/>
                <a:cs typeface="Arial" panose="020B0604020202020204" pitchFamily="34" charset="0"/>
              </a:rPr>
              <a:t>(</a:t>
            </a:r>
            <a:r>
              <a:rPr lang="tr-TR" sz="1600" dirty="0" err="1">
                <a:latin typeface="Arial" panose="020B0604020202020204" pitchFamily="34" charset="0"/>
                <a:cs typeface="Arial" panose="020B0604020202020204" pitchFamily="34" charset="0"/>
              </a:rPr>
              <a:t>zeranol</a:t>
            </a:r>
            <a:r>
              <a:rPr lang="tr-TR" sz="1600" dirty="0">
                <a:latin typeface="Arial" panose="020B0604020202020204" pitchFamily="34" charset="0"/>
                <a:cs typeface="Arial" panose="020B0604020202020204" pitchFamily="34" charset="0"/>
              </a:rPr>
              <a:t>, DES, </a:t>
            </a:r>
            <a:r>
              <a:rPr lang="tr-TR" sz="1600" dirty="0" err="1">
                <a:latin typeface="Arial" panose="020B0604020202020204" pitchFamily="34" charset="0"/>
                <a:cs typeface="Arial" panose="020B0604020202020204" pitchFamily="34" charset="0"/>
              </a:rPr>
              <a:t>heksöstrol</a:t>
            </a:r>
            <a:r>
              <a:rPr lang="tr-TR" sz="1600" dirty="0">
                <a:latin typeface="Arial" panose="020B0604020202020204" pitchFamily="34" charset="0"/>
                <a:cs typeface="Arial" panose="020B0604020202020204" pitchFamily="34" charset="0"/>
              </a:rPr>
              <a:t> ve </a:t>
            </a:r>
            <a:r>
              <a:rPr lang="tr-TR" sz="1600" dirty="0" err="1">
                <a:latin typeface="Arial" panose="020B0604020202020204" pitchFamily="34" charset="0"/>
                <a:cs typeface="Arial" panose="020B0604020202020204" pitchFamily="34" charset="0"/>
              </a:rPr>
              <a:t>dienöstrol</a:t>
            </a:r>
            <a:r>
              <a:rPr lang="tr-TR" sz="1600" dirty="0" smtClean="0">
                <a:latin typeface="Arial" panose="020B0604020202020204" pitchFamily="34" charset="0"/>
                <a:cs typeface="Arial" panose="020B0604020202020204" pitchFamily="34" charset="0"/>
              </a:rPr>
              <a:t>) ile </a:t>
            </a:r>
            <a:r>
              <a:rPr lang="tr-TR" sz="1600" dirty="0" err="1">
                <a:latin typeface="Arial" panose="020B0604020202020204" pitchFamily="34" charset="0"/>
                <a:cs typeface="Arial" panose="020B0604020202020204" pitchFamily="34" charset="0"/>
              </a:rPr>
              <a:t>peptid</a:t>
            </a:r>
            <a:r>
              <a:rPr lang="tr-TR" sz="1600" dirty="0">
                <a:latin typeface="Arial" panose="020B0604020202020204" pitchFamily="34" charset="0"/>
                <a:cs typeface="Arial" panose="020B0604020202020204" pitchFamily="34" charset="0"/>
              </a:rPr>
              <a:t> yapılı hormonlar (</a:t>
            </a:r>
            <a:r>
              <a:rPr lang="tr-TR" sz="1600" dirty="0" err="1">
                <a:latin typeface="Arial" panose="020B0604020202020204" pitchFamily="34" charset="0"/>
                <a:cs typeface="Arial" panose="020B0604020202020204" pitchFamily="34" charset="0"/>
              </a:rPr>
              <a:t>somatotropin</a:t>
            </a:r>
            <a:r>
              <a:rPr lang="tr-TR" sz="1600" dirty="0">
                <a:latin typeface="Arial" panose="020B0604020202020204" pitchFamily="34" charset="0"/>
                <a:cs typeface="Arial" panose="020B0604020202020204" pitchFamily="34" charset="0"/>
              </a:rPr>
              <a:t>) oldukları bildirilmiştir.</a:t>
            </a:r>
          </a:p>
          <a:p>
            <a:pPr algn="just">
              <a:lnSpc>
                <a:spcPct val="150000"/>
              </a:lnSpc>
            </a:pPr>
            <a:r>
              <a:rPr lang="tr-TR" sz="1600" dirty="0" smtClean="0">
                <a:latin typeface="Arial" panose="020B0604020202020204" pitchFamily="34" charset="0"/>
                <a:cs typeface="Arial" panose="020B0604020202020204" pitchFamily="34" charset="0"/>
              </a:rPr>
              <a:t>Bu </a:t>
            </a:r>
            <a:r>
              <a:rPr lang="tr-TR" sz="1600" dirty="0">
                <a:latin typeface="Arial" panose="020B0604020202020204" pitchFamily="34" charset="0"/>
                <a:cs typeface="Arial" panose="020B0604020202020204" pitchFamily="34" charset="0"/>
              </a:rPr>
              <a:t>hormonlar dışında yine yasal </a:t>
            </a:r>
            <a:r>
              <a:rPr lang="tr-TR" sz="1600" dirty="0" smtClean="0">
                <a:latin typeface="Arial" panose="020B0604020202020204" pitchFamily="34" charset="0"/>
                <a:cs typeface="Arial" panose="020B0604020202020204" pitchFamily="34" charset="0"/>
              </a:rPr>
              <a:t>olmayan bir </a:t>
            </a:r>
            <a:r>
              <a:rPr lang="tr-TR" sz="1600" dirty="0">
                <a:latin typeface="Arial" panose="020B0604020202020204" pitchFamily="34" charset="0"/>
                <a:cs typeface="Arial" panose="020B0604020202020204" pitchFamily="34" charset="0"/>
              </a:rPr>
              <a:t>şekilde kullanılan ve </a:t>
            </a:r>
            <a:r>
              <a:rPr lang="el-GR" sz="1600" dirty="0">
                <a:latin typeface="Arial" panose="020B0604020202020204" pitchFamily="34" charset="0"/>
                <a:cs typeface="Arial" panose="020B0604020202020204" pitchFamily="34" charset="0"/>
              </a:rPr>
              <a:t>β-</a:t>
            </a:r>
            <a:r>
              <a:rPr lang="tr-TR" sz="1600" dirty="0" err="1">
                <a:latin typeface="Arial" panose="020B0604020202020204" pitchFamily="34" charset="0"/>
                <a:cs typeface="Arial" panose="020B0604020202020204" pitchFamily="34" charset="0"/>
              </a:rPr>
              <a:t>adrenerjik</a:t>
            </a:r>
            <a:r>
              <a:rPr lang="tr-TR" sz="1600" dirty="0">
                <a:latin typeface="Arial" panose="020B0604020202020204" pitchFamily="34" charset="0"/>
                <a:cs typeface="Arial" panose="020B0604020202020204" pitchFamily="34" charset="0"/>
              </a:rPr>
              <a:t> reseptör </a:t>
            </a:r>
            <a:r>
              <a:rPr lang="tr-TR" sz="1600" dirty="0" err="1" smtClean="0">
                <a:latin typeface="Arial" panose="020B0604020202020204" pitchFamily="34" charset="0"/>
                <a:cs typeface="Arial" panose="020B0604020202020204" pitchFamily="34" charset="0"/>
              </a:rPr>
              <a:t>agonistlerinin</a:t>
            </a:r>
            <a:r>
              <a:rPr lang="tr-TR" sz="1600" dirty="0" smtClean="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klenbuterol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simaterol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raktopamin</a:t>
            </a:r>
            <a:r>
              <a:rPr lang="tr-TR" sz="1600" dirty="0">
                <a:latin typeface="Arial" panose="020B0604020202020204" pitchFamily="34" charset="0"/>
                <a:cs typeface="Arial" panose="020B0604020202020204" pitchFamily="34" charset="0"/>
              </a:rPr>
              <a:t>) </a:t>
            </a:r>
            <a:r>
              <a:rPr lang="tr-TR" sz="1600" dirty="0" smtClean="0">
                <a:latin typeface="Arial" panose="020B0604020202020204" pitchFamily="34" charset="0"/>
                <a:cs typeface="Arial" panose="020B0604020202020204" pitchFamily="34" charset="0"/>
              </a:rPr>
              <a:t>kalıntılarına da </a:t>
            </a:r>
            <a:r>
              <a:rPr lang="tr-TR" sz="1600" dirty="0">
                <a:latin typeface="Arial" panose="020B0604020202020204" pitchFamily="34" charset="0"/>
                <a:cs typeface="Arial" panose="020B0604020202020204" pitchFamily="34" charset="0"/>
              </a:rPr>
              <a:t>rastlandığı belirtilmiştir</a:t>
            </a:r>
          </a:p>
        </p:txBody>
      </p:sp>
    </p:spTree>
    <p:extLst>
      <p:ext uri="{BB962C8B-B14F-4D97-AF65-F5344CB8AC3E}">
        <p14:creationId xmlns:p14="http://schemas.microsoft.com/office/powerpoint/2010/main" val="4109404218"/>
      </p:ext>
    </p:extLst>
  </p:cSld>
  <p:clrMapOvr>
    <a:masterClrMapping/>
  </p:clrMapOvr>
  <p:transition spd="slow">
    <p:wheel spokes="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908720"/>
            <a:ext cx="8568952" cy="5478423"/>
          </a:xfrm>
          <a:prstGeom prst="rect">
            <a:avLst/>
          </a:prstGeom>
        </p:spPr>
        <p:txBody>
          <a:bodyPr wrap="square">
            <a:spAutoFit/>
          </a:bodyPr>
          <a:lstStyle/>
          <a:p>
            <a:pPr algn="just">
              <a:lnSpc>
                <a:spcPct val="200000"/>
              </a:lnSpc>
            </a:pPr>
            <a:r>
              <a:rPr lang="tr-TR" sz="1400" dirty="0">
                <a:latin typeface="Arial" panose="020B0604020202020204" pitchFamily="34" charset="0"/>
                <a:cs typeface="Arial" panose="020B0604020202020204" pitchFamily="34" charset="0"/>
              </a:rPr>
              <a:t>Peki ama bu maddeler neden hayvanlarda kullanılır?</a:t>
            </a:r>
          </a:p>
          <a:p>
            <a:pPr algn="just">
              <a:lnSpc>
                <a:spcPct val="200000"/>
              </a:lnSpc>
            </a:pPr>
            <a:r>
              <a:rPr lang="tr-TR" sz="1400" dirty="0" smtClean="0">
                <a:latin typeface="Arial" panose="020B0604020202020204" pitchFamily="34" charset="0"/>
                <a:cs typeface="Arial" panose="020B0604020202020204" pitchFamily="34" charset="0"/>
              </a:rPr>
              <a:t>	Sorunun </a:t>
            </a:r>
            <a:r>
              <a:rPr lang="tr-TR" sz="1400" dirty="0">
                <a:latin typeface="Arial" panose="020B0604020202020204" pitchFamily="34" charset="0"/>
                <a:cs typeface="Arial" panose="020B0604020202020204" pitchFamily="34" charset="0"/>
              </a:rPr>
              <a:t>cevabına baktığımızda; </a:t>
            </a:r>
            <a:r>
              <a:rPr lang="tr-TR" sz="1400" dirty="0">
                <a:solidFill>
                  <a:srgbClr val="FF0000"/>
                </a:solidFill>
                <a:latin typeface="Arial" panose="020B0604020202020204" pitchFamily="34" charset="0"/>
                <a:cs typeface="Arial" panose="020B0604020202020204" pitchFamily="34" charset="0"/>
              </a:rPr>
              <a:t>amacın </a:t>
            </a:r>
            <a:r>
              <a:rPr lang="tr-TR" sz="1400" dirty="0" smtClean="0">
                <a:solidFill>
                  <a:srgbClr val="FF0000"/>
                </a:solidFill>
                <a:latin typeface="Arial" panose="020B0604020202020204" pitchFamily="34" charset="0"/>
                <a:cs typeface="Arial" panose="020B0604020202020204" pitchFamily="34" charset="0"/>
              </a:rPr>
              <a:t>üretimde verim </a:t>
            </a:r>
            <a:r>
              <a:rPr lang="tr-TR" sz="1400" dirty="0">
                <a:solidFill>
                  <a:srgbClr val="FF0000"/>
                </a:solidFill>
                <a:latin typeface="Arial" panose="020B0604020202020204" pitchFamily="34" charset="0"/>
                <a:cs typeface="Arial" panose="020B0604020202020204" pitchFamily="34" charset="0"/>
              </a:rPr>
              <a:t>artışının sağlanması ile karlılığın artırılması </a:t>
            </a:r>
            <a:r>
              <a:rPr lang="tr-TR" sz="1400" dirty="0" smtClean="0">
                <a:solidFill>
                  <a:srgbClr val="FF0000"/>
                </a:solidFill>
                <a:latin typeface="Arial" panose="020B0604020202020204" pitchFamily="34" charset="0"/>
                <a:cs typeface="Arial" panose="020B0604020202020204" pitchFamily="34" charset="0"/>
              </a:rPr>
              <a:t>olduğunu görmekteyiz</a:t>
            </a:r>
            <a:r>
              <a:rPr lang="tr-TR" sz="1400" dirty="0">
                <a:solidFill>
                  <a:srgbClr val="FF0000"/>
                </a:solidFill>
                <a:latin typeface="Arial" panose="020B0604020202020204" pitchFamily="34" charset="0"/>
                <a:cs typeface="Arial" panose="020B0604020202020204" pitchFamily="34" charset="0"/>
              </a:rPr>
              <a:t>. </a:t>
            </a:r>
            <a:endParaRPr lang="tr-TR" sz="1400" dirty="0" smtClean="0">
              <a:solidFill>
                <a:srgbClr val="FF0000"/>
              </a:solidFill>
              <a:latin typeface="Arial" panose="020B0604020202020204" pitchFamily="34" charset="0"/>
              <a:cs typeface="Arial" panose="020B0604020202020204" pitchFamily="34" charset="0"/>
            </a:endParaRPr>
          </a:p>
          <a:p>
            <a:pPr algn="just">
              <a:lnSpc>
                <a:spcPct val="200000"/>
              </a:lnSpc>
            </a:pPr>
            <a:r>
              <a:rPr lang="tr-TR" sz="1400" dirty="0">
                <a:latin typeface="Arial" panose="020B0604020202020204" pitchFamily="34" charset="0"/>
                <a:cs typeface="Arial" panose="020B0604020202020204" pitchFamily="34" charset="0"/>
              </a:rPr>
              <a:t>	</a:t>
            </a:r>
            <a:r>
              <a:rPr lang="tr-TR" sz="1400" dirty="0" smtClean="0">
                <a:latin typeface="Arial" panose="020B0604020202020204" pitchFamily="34" charset="0"/>
                <a:cs typeface="Arial" panose="020B0604020202020204" pitchFamily="34" charset="0"/>
              </a:rPr>
              <a:t>Bu </a:t>
            </a:r>
            <a:r>
              <a:rPr lang="tr-TR" sz="1400" dirty="0">
                <a:latin typeface="Arial" panose="020B0604020202020204" pitchFamily="34" charset="0"/>
                <a:cs typeface="Arial" panose="020B0604020202020204" pitchFamily="34" charset="0"/>
              </a:rPr>
              <a:t>maddelerin kullanılmasıyla </a:t>
            </a:r>
            <a:r>
              <a:rPr lang="tr-TR" sz="1400" dirty="0" smtClean="0">
                <a:latin typeface="Arial" panose="020B0604020202020204" pitchFamily="34" charset="0"/>
                <a:cs typeface="Arial" panose="020B0604020202020204" pitchFamily="34" charset="0"/>
              </a:rPr>
              <a:t>hayvanlarda </a:t>
            </a:r>
            <a:r>
              <a:rPr lang="tr-TR" sz="1400" dirty="0" smtClean="0">
                <a:solidFill>
                  <a:srgbClr val="FF0000"/>
                </a:solidFill>
                <a:latin typeface="Arial" panose="020B0604020202020204" pitchFamily="34" charset="0"/>
                <a:cs typeface="Arial" panose="020B0604020202020204" pitchFamily="34" charset="0"/>
              </a:rPr>
              <a:t>canlı </a:t>
            </a:r>
            <a:r>
              <a:rPr lang="tr-TR" sz="1400" dirty="0">
                <a:solidFill>
                  <a:srgbClr val="FF0000"/>
                </a:solidFill>
                <a:latin typeface="Arial" panose="020B0604020202020204" pitchFamily="34" charset="0"/>
                <a:cs typeface="Arial" panose="020B0604020202020204" pitchFamily="34" charset="0"/>
              </a:rPr>
              <a:t>ağırlık kazancı artış göstermekte</a:t>
            </a:r>
            <a:r>
              <a:rPr lang="tr-TR" sz="1400" dirty="0">
                <a:latin typeface="Arial" panose="020B0604020202020204" pitchFamily="34" charset="0"/>
                <a:cs typeface="Arial" panose="020B0604020202020204" pitchFamily="34" charset="0"/>
              </a:rPr>
              <a:t>, </a:t>
            </a:r>
            <a:r>
              <a:rPr lang="tr-TR" sz="1400" dirty="0" smtClean="0">
                <a:latin typeface="Arial" panose="020B0604020202020204" pitchFamily="34" charset="0"/>
                <a:cs typeface="Arial" panose="020B0604020202020204" pitchFamily="34" charset="0"/>
              </a:rPr>
              <a:t>etin daha </a:t>
            </a:r>
            <a:r>
              <a:rPr lang="tr-TR" sz="1400" dirty="0">
                <a:latin typeface="Arial" panose="020B0604020202020204" pitchFamily="34" charset="0"/>
                <a:cs typeface="Arial" panose="020B0604020202020204" pitchFamily="34" charset="0"/>
              </a:rPr>
              <a:t>gevrek, yağ oranı düşük ve daha ucuza mal </a:t>
            </a:r>
            <a:r>
              <a:rPr lang="tr-TR" sz="1400" dirty="0" smtClean="0">
                <a:latin typeface="Arial" panose="020B0604020202020204" pitchFamily="34" charset="0"/>
                <a:cs typeface="Arial" panose="020B0604020202020204" pitchFamily="34" charset="0"/>
              </a:rPr>
              <a:t>olmasına neden </a:t>
            </a:r>
            <a:r>
              <a:rPr lang="tr-TR" sz="1400" dirty="0">
                <a:latin typeface="Arial" panose="020B0604020202020204" pitchFamily="34" charset="0"/>
                <a:cs typeface="Arial" panose="020B0604020202020204" pitchFamily="34" charset="0"/>
              </a:rPr>
              <a:t>olmaktadır.</a:t>
            </a:r>
          </a:p>
          <a:p>
            <a:pPr algn="just">
              <a:lnSpc>
                <a:spcPct val="200000"/>
              </a:lnSpc>
            </a:pPr>
            <a:r>
              <a:rPr lang="tr-TR" sz="1400" dirty="0" smtClean="0">
                <a:latin typeface="Arial" panose="020B0604020202020204" pitchFamily="34" charset="0"/>
                <a:cs typeface="Arial" panose="020B0604020202020204" pitchFamily="34" charset="0"/>
              </a:rPr>
              <a:t>	Burada </a:t>
            </a:r>
            <a:r>
              <a:rPr lang="tr-TR" sz="1400" dirty="0">
                <a:latin typeface="Arial" panose="020B0604020202020204" pitchFamily="34" charset="0"/>
                <a:cs typeface="Arial" panose="020B0604020202020204" pitchFamily="34" charset="0"/>
              </a:rPr>
              <a:t>önemli olan </a:t>
            </a:r>
            <a:r>
              <a:rPr lang="tr-TR" sz="1400" dirty="0" smtClean="0">
                <a:latin typeface="Arial" panose="020B0604020202020204" pitchFamily="34" charset="0"/>
                <a:cs typeface="Arial" panose="020B0604020202020204" pitchFamily="34" charset="0"/>
              </a:rPr>
              <a:t>hormonların verim </a:t>
            </a:r>
            <a:r>
              <a:rPr lang="tr-TR" sz="1400" dirty="0">
                <a:latin typeface="Arial" panose="020B0604020202020204" pitchFamily="34" charset="0"/>
                <a:cs typeface="Arial" panose="020B0604020202020204" pitchFamily="34" charset="0"/>
              </a:rPr>
              <a:t>artışına ve özellikle de kas dokunun </a:t>
            </a:r>
            <a:r>
              <a:rPr lang="tr-TR" sz="1400" dirty="0" smtClean="0">
                <a:latin typeface="Arial" panose="020B0604020202020204" pitchFamily="34" charset="0"/>
                <a:cs typeface="Arial" panose="020B0604020202020204" pitchFamily="34" charset="0"/>
              </a:rPr>
              <a:t>gelişimine nasıl </a:t>
            </a:r>
            <a:r>
              <a:rPr lang="tr-TR" sz="1400" dirty="0">
                <a:latin typeface="Arial" panose="020B0604020202020204" pitchFamily="34" charset="0"/>
                <a:cs typeface="Arial" panose="020B0604020202020204" pitchFamily="34" charset="0"/>
              </a:rPr>
              <a:t>etki ettikleridir. Örneğin </a:t>
            </a:r>
            <a:r>
              <a:rPr lang="tr-TR" sz="1400" dirty="0" err="1">
                <a:solidFill>
                  <a:srgbClr val="FF0000"/>
                </a:solidFill>
                <a:latin typeface="Arial" panose="020B0604020202020204" pitchFamily="34" charset="0"/>
                <a:cs typeface="Arial" panose="020B0604020202020204" pitchFamily="34" charset="0"/>
              </a:rPr>
              <a:t>anabolik</a:t>
            </a:r>
            <a:r>
              <a:rPr lang="tr-TR" sz="1400" dirty="0">
                <a:solidFill>
                  <a:srgbClr val="FF0000"/>
                </a:solidFill>
                <a:latin typeface="Arial" panose="020B0604020202020204" pitchFamily="34" charset="0"/>
                <a:cs typeface="Arial" panose="020B0604020202020204" pitchFamily="34" charset="0"/>
              </a:rPr>
              <a:t> etkili </a:t>
            </a:r>
            <a:r>
              <a:rPr lang="tr-TR" sz="1400" dirty="0" smtClean="0">
                <a:solidFill>
                  <a:srgbClr val="FF0000"/>
                </a:solidFill>
                <a:latin typeface="Arial" panose="020B0604020202020204" pitchFamily="34" charset="0"/>
                <a:cs typeface="Arial" panose="020B0604020202020204" pitchFamily="34" charset="0"/>
              </a:rPr>
              <a:t>hormonlar organizmadaki </a:t>
            </a:r>
            <a:r>
              <a:rPr lang="tr-TR" sz="1400" dirty="0">
                <a:solidFill>
                  <a:srgbClr val="FF0000"/>
                </a:solidFill>
                <a:latin typeface="Arial" panose="020B0604020202020204" pitchFamily="34" charset="0"/>
                <a:cs typeface="Arial" panose="020B0604020202020204" pitchFamily="34" charset="0"/>
              </a:rPr>
              <a:t>diğer görevleri yanında vücutta </a:t>
            </a:r>
            <a:r>
              <a:rPr lang="tr-TR" sz="1400" dirty="0" smtClean="0">
                <a:solidFill>
                  <a:srgbClr val="FF0000"/>
                </a:solidFill>
                <a:latin typeface="Arial" panose="020B0604020202020204" pitchFamily="34" charset="0"/>
                <a:cs typeface="Arial" panose="020B0604020202020204" pitchFamily="34" charset="0"/>
              </a:rPr>
              <a:t>azotun tutulmasını </a:t>
            </a:r>
            <a:r>
              <a:rPr lang="tr-TR" sz="1400" dirty="0">
                <a:solidFill>
                  <a:srgbClr val="FF0000"/>
                </a:solidFill>
                <a:latin typeface="Arial" panose="020B0604020202020204" pitchFamily="34" charset="0"/>
                <a:cs typeface="Arial" panose="020B0604020202020204" pitchFamily="34" charset="0"/>
              </a:rPr>
              <a:t>sağlayarak protein sentezini artırmakta, </a:t>
            </a:r>
            <a:r>
              <a:rPr lang="tr-TR" sz="1400" dirty="0" smtClean="0">
                <a:solidFill>
                  <a:srgbClr val="FF0000"/>
                </a:solidFill>
                <a:latin typeface="Arial" panose="020B0604020202020204" pitchFamily="34" charset="0"/>
                <a:cs typeface="Arial" panose="020B0604020202020204" pitchFamily="34" charset="0"/>
              </a:rPr>
              <a:t>yağ depolarını </a:t>
            </a:r>
            <a:r>
              <a:rPr lang="tr-TR" sz="1400" dirty="0">
                <a:solidFill>
                  <a:srgbClr val="FF0000"/>
                </a:solidFill>
                <a:latin typeface="Arial" panose="020B0604020202020204" pitchFamily="34" charset="0"/>
                <a:cs typeface="Arial" panose="020B0604020202020204" pitchFamily="34" charset="0"/>
              </a:rPr>
              <a:t>azaltmakta ve kas dokunun gelişimini artırmaktadır.</a:t>
            </a:r>
          </a:p>
          <a:p>
            <a:pPr algn="just">
              <a:lnSpc>
                <a:spcPct val="200000"/>
              </a:lnSpc>
            </a:pPr>
            <a:r>
              <a:rPr lang="tr-TR" sz="1400" dirty="0" smtClean="0">
                <a:latin typeface="Arial" panose="020B0604020202020204" pitchFamily="34" charset="0"/>
                <a:cs typeface="Arial" panose="020B0604020202020204" pitchFamily="34" charset="0"/>
              </a:rPr>
              <a:t>	Böylece </a:t>
            </a:r>
            <a:r>
              <a:rPr lang="tr-TR" sz="1400" dirty="0">
                <a:latin typeface="Arial" panose="020B0604020202020204" pitchFamily="34" charset="0"/>
                <a:cs typeface="Arial" panose="020B0604020202020204" pitchFamily="34" charset="0"/>
              </a:rPr>
              <a:t>besi hayvanlarından az yağ </a:t>
            </a:r>
            <a:r>
              <a:rPr lang="tr-TR" sz="1400" dirty="0" smtClean="0">
                <a:latin typeface="Arial" panose="020B0604020202020204" pitchFamily="34" charset="0"/>
                <a:cs typeface="Arial" panose="020B0604020202020204" pitchFamily="34" charset="0"/>
              </a:rPr>
              <a:t>oranına sahip </a:t>
            </a:r>
            <a:r>
              <a:rPr lang="tr-TR" sz="1400" dirty="0">
                <a:latin typeface="Arial" panose="020B0604020202020204" pitchFamily="34" charset="0"/>
                <a:cs typeface="Arial" panose="020B0604020202020204" pitchFamily="34" charset="0"/>
              </a:rPr>
              <a:t>ve karkas kalitesi iyi, besi performansı </a:t>
            </a:r>
            <a:r>
              <a:rPr lang="tr-TR" sz="1400" dirty="0" smtClean="0">
                <a:latin typeface="Arial" panose="020B0604020202020204" pitchFamily="34" charset="0"/>
                <a:cs typeface="Arial" panose="020B0604020202020204" pitchFamily="34" charset="0"/>
              </a:rPr>
              <a:t>yüksek verim alınmaktadır. Bu </a:t>
            </a:r>
            <a:r>
              <a:rPr lang="tr-TR" sz="1400" dirty="0">
                <a:latin typeface="Arial" panose="020B0604020202020204" pitchFamily="34" charset="0"/>
                <a:cs typeface="Arial" panose="020B0604020202020204" pitchFamily="34" charset="0"/>
              </a:rPr>
              <a:t>etkileri ile </a:t>
            </a:r>
            <a:r>
              <a:rPr lang="tr-TR" sz="1400" dirty="0" err="1">
                <a:latin typeface="Arial" panose="020B0604020202020204" pitchFamily="34" charset="0"/>
                <a:cs typeface="Arial" panose="020B0604020202020204" pitchFamily="34" charset="0"/>
              </a:rPr>
              <a:t>anabolik</a:t>
            </a:r>
            <a:r>
              <a:rPr lang="tr-TR" sz="1400" dirty="0">
                <a:latin typeface="Arial" panose="020B0604020202020204" pitchFamily="34" charset="0"/>
                <a:cs typeface="Arial" panose="020B0604020202020204" pitchFamily="34" charset="0"/>
              </a:rPr>
              <a:t> </a:t>
            </a:r>
            <a:r>
              <a:rPr lang="tr-TR" sz="1400" dirty="0" smtClean="0">
                <a:latin typeface="Arial" panose="020B0604020202020204" pitchFamily="34" charset="0"/>
                <a:cs typeface="Arial" panose="020B0604020202020204" pitchFamily="34" charset="0"/>
              </a:rPr>
              <a:t>maddeler hayvanlarda </a:t>
            </a:r>
            <a:r>
              <a:rPr lang="tr-TR" sz="1400" dirty="0">
                <a:latin typeface="Arial" panose="020B0604020202020204" pitchFamily="34" charset="0"/>
                <a:cs typeface="Arial" panose="020B0604020202020204" pitchFamily="34" charset="0"/>
              </a:rPr>
              <a:t>canlı ağırlık kazancını %10-25, yemden </a:t>
            </a:r>
            <a:r>
              <a:rPr lang="tr-TR" sz="1400" dirty="0" smtClean="0">
                <a:latin typeface="Arial" panose="020B0604020202020204" pitchFamily="34" charset="0"/>
                <a:cs typeface="Arial" panose="020B0604020202020204" pitchFamily="34" charset="0"/>
              </a:rPr>
              <a:t>yaralanmayı %</a:t>
            </a:r>
            <a:r>
              <a:rPr lang="tr-TR" sz="1400" dirty="0">
                <a:latin typeface="Arial" panose="020B0604020202020204" pitchFamily="34" charset="0"/>
                <a:cs typeface="Arial" panose="020B0604020202020204" pitchFamily="34" charset="0"/>
              </a:rPr>
              <a:t>5-10 oranında artırmaktadır.</a:t>
            </a:r>
          </a:p>
          <a:p>
            <a:pPr algn="just"/>
            <a:endParaRPr lang="tr-TR" sz="1400" dirty="0"/>
          </a:p>
        </p:txBody>
      </p:sp>
    </p:spTree>
    <p:extLst>
      <p:ext uri="{BB962C8B-B14F-4D97-AF65-F5344CB8AC3E}">
        <p14:creationId xmlns:p14="http://schemas.microsoft.com/office/powerpoint/2010/main" val="272381202"/>
      </p:ext>
    </p:extLst>
  </p:cSld>
  <p:clrMapOvr>
    <a:masterClrMapping/>
  </p:clrMapOvr>
  <p:transition spd="slow">
    <p:wheel spokes="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764704"/>
            <a:ext cx="8136904" cy="6186309"/>
          </a:xfrm>
          <a:prstGeom prst="rect">
            <a:avLst/>
          </a:prstGeom>
        </p:spPr>
        <p:txBody>
          <a:bodyPr wrap="square">
            <a:spAutoFit/>
          </a:bodyPr>
          <a:lstStyle/>
          <a:p>
            <a:pPr algn="just">
              <a:lnSpc>
                <a:spcPct val="200000"/>
              </a:lnSpc>
            </a:pPr>
            <a:r>
              <a:rPr lang="tr-TR" dirty="0" smtClean="0"/>
              <a:t>	Bu </a:t>
            </a:r>
            <a:r>
              <a:rPr lang="tr-TR" dirty="0"/>
              <a:t>sayede et üretiminde kasaplık hayvanlar, hormon uygulaması yapılmayanlara göre kesim ağırlığına daha erken erişmiş olmakta ve yem tüketimi azalmaktadır. Bu durum yetiştiricilerin daha az maliyetle et üretmesine ve et fiyatında düşüşe neden olmaktadır. </a:t>
            </a:r>
            <a:endParaRPr lang="tr-TR" dirty="0" smtClean="0"/>
          </a:p>
          <a:p>
            <a:pPr algn="just">
              <a:lnSpc>
                <a:spcPct val="200000"/>
              </a:lnSpc>
            </a:pPr>
            <a:r>
              <a:rPr lang="tr-TR" dirty="0" smtClean="0"/>
              <a:t>	Örneğin </a:t>
            </a:r>
            <a:r>
              <a:rPr lang="tr-TR" dirty="0"/>
              <a:t>bu türden büyütme faktörlerini kullanan yetiştiricilerin kullanmayanlara kıyasla danalarda her baş için yaklaşık 30 Amerikan Doları, ineklerde ise her baş için yaklaşık 15 Amerikan Doları daha fazla kar ettikleri bildirilmiştir. </a:t>
            </a:r>
            <a:endParaRPr lang="tr-TR" dirty="0" smtClean="0"/>
          </a:p>
          <a:p>
            <a:pPr algn="just">
              <a:lnSpc>
                <a:spcPct val="200000"/>
              </a:lnSpc>
            </a:pPr>
            <a:r>
              <a:rPr lang="tr-TR" dirty="0"/>
              <a:t>	</a:t>
            </a:r>
            <a:r>
              <a:rPr lang="tr-TR" dirty="0" smtClean="0"/>
              <a:t>Koyun</a:t>
            </a:r>
            <a:r>
              <a:rPr lang="tr-TR" dirty="0"/>
              <a:t>, domuz ve kanatlı gibi hayvanlarda kullanılan hormonların fazla bir kar getirmediği ve bu nedenle bu tür hayvanlarda kullanımlarının tercih edilmediği belirtilmektedir.</a:t>
            </a:r>
          </a:p>
        </p:txBody>
      </p:sp>
    </p:spTree>
    <p:extLst>
      <p:ext uri="{BB962C8B-B14F-4D97-AF65-F5344CB8AC3E}">
        <p14:creationId xmlns:p14="http://schemas.microsoft.com/office/powerpoint/2010/main" val="3001168772"/>
      </p:ext>
    </p:extLst>
  </p:cSld>
  <p:clrMapOvr>
    <a:masterClrMapping/>
  </p:clrMapOvr>
  <p:transition spd="slow">
    <p:wheel spokes="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052736"/>
            <a:ext cx="8784976" cy="5770811"/>
          </a:xfrm>
          <a:prstGeom prst="rect">
            <a:avLst/>
          </a:prstGeom>
        </p:spPr>
        <p:txBody>
          <a:bodyPr wrap="square">
            <a:spAutoFit/>
          </a:bodyPr>
          <a:lstStyle/>
          <a:p>
            <a:pPr algn="just">
              <a:lnSpc>
                <a:spcPct val="150000"/>
              </a:lnSpc>
            </a:pPr>
            <a:r>
              <a:rPr lang="tr-TR" sz="1400" dirty="0"/>
              <a:t>Etlerin yanı sıra birçok gıda maddesi de </a:t>
            </a:r>
            <a:r>
              <a:rPr lang="tr-TR" sz="1400" dirty="0" smtClean="0"/>
              <a:t>hormon içermektedir</a:t>
            </a:r>
            <a:r>
              <a:rPr lang="tr-TR" sz="1400" dirty="0"/>
              <a:t>. </a:t>
            </a:r>
            <a:r>
              <a:rPr lang="tr-TR" sz="1400" dirty="0">
                <a:solidFill>
                  <a:srgbClr val="FF0000"/>
                </a:solidFill>
              </a:rPr>
              <a:t>Soya yağı, brokoli, lahana, süt, </a:t>
            </a:r>
            <a:r>
              <a:rPr lang="tr-TR" sz="1400" dirty="0" smtClean="0">
                <a:solidFill>
                  <a:srgbClr val="FF0000"/>
                </a:solidFill>
              </a:rPr>
              <a:t>yumurta gibi </a:t>
            </a:r>
            <a:r>
              <a:rPr lang="tr-TR" sz="1400" dirty="0">
                <a:solidFill>
                  <a:srgbClr val="FF0000"/>
                </a:solidFill>
              </a:rPr>
              <a:t>birçok gıdada doğal olarak hormon bulunmaktadır.</a:t>
            </a:r>
          </a:p>
          <a:p>
            <a:pPr algn="just">
              <a:lnSpc>
                <a:spcPct val="150000"/>
              </a:lnSpc>
            </a:pPr>
            <a:r>
              <a:rPr lang="tr-TR" sz="1400" dirty="0" smtClean="0"/>
              <a:t>	Örneğin</a:t>
            </a:r>
            <a:r>
              <a:rPr lang="tr-TR" sz="1400" dirty="0"/>
              <a:t>, 100 g lahana 2,381 </a:t>
            </a:r>
            <a:r>
              <a:rPr lang="tr-TR" sz="1400" dirty="0" err="1"/>
              <a:t>ng</a:t>
            </a:r>
            <a:r>
              <a:rPr lang="tr-TR" sz="1400" dirty="0"/>
              <a:t>, 250 ml süt 35,9 </a:t>
            </a:r>
            <a:r>
              <a:rPr lang="tr-TR" sz="1400" dirty="0" err="1"/>
              <a:t>ng</a:t>
            </a:r>
            <a:r>
              <a:rPr lang="tr-TR" sz="1400" dirty="0"/>
              <a:t> </a:t>
            </a:r>
            <a:r>
              <a:rPr lang="tr-TR" sz="1400" dirty="0" smtClean="0"/>
              <a:t>östrojen içermektedir</a:t>
            </a:r>
            <a:r>
              <a:rPr lang="tr-TR" sz="1400" dirty="0"/>
              <a:t>. Bir yemek kaşığı soya </a:t>
            </a:r>
            <a:r>
              <a:rPr lang="tr-TR" sz="1400" dirty="0" err="1"/>
              <a:t>fasülyesi</a:t>
            </a:r>
            <a:r>
              <a:rPr lang="tr-TR" sz="1400" dirty="0"/>
              <a:t> </a:t>
            </a:r>
            <a:r>
              <a:rPr lang="tr-TR" sz="1400" dirty="0" smtClean="0"/>
              <a:t>yağı 28,370 </a:t>
            </a:r>
            <a:r>
              <a:rPr lang="tr-TR" sz="1400" dirty="0" err="1"/>
              <a:t>ng</a:t>
            </a:r>
            <a:r>
              <a:rPr lang="tr-TR" sz="1400" dirty="0"/>
              <a:t> yani, östrojen uygulaması yapılmış bir </a:t>
            </a:r>
            <a:r>
              <a:rPr lang="tr-TR" sz="1400" dirty="0" smtClean="0"/>
              <a:t>hayvandan elde </a:t>
            </a:r>
            <a:r>
              <a:rPr lang="tr-TR" sz="1400" dirty="0"/>
              <a:t>edilen 170 g ette bulunan miktardan </a:t>
            </a:r>
            <a:r>
              <a:rPr lang="tr-TR" sz="1400" dirty="0" smtClean="0"/>
              <a:t>yaklaşık 7,500 </a:t>
            </a:r>
            <a:r>
              <a:rPr lang="tr-TR" sz="1400" dirty="0"/>
              <a:t>kat fazla östrojen içermektedir.</a:t>
            </a:r>
          </a:p>
          <a:p>
            <a:pPr algn="just">
              <a:lnSpc>
                <a:spcPct val="150000"/>
              </a:lnSpc>
            </a:pPr>
            <a:r>
              <a:rPr lang="tr-TR" sz="1400" dirty="0" smtClean="0"/>
              <a:t>	Bitkilerin yapısında </a:t>
            </a:r>
            <a:r>
              <a:rPr lang="tr-TR" sz="1400" dirty="0"/>
              <a:t>doğal olarak bulunan hormon miktarları </a:t>
            </a:r>
            <a:r>
              <a:rPr lang="tr-TR" sz="1400" dirty="0" smtClean="0"/>
              <a:t>çevresel </a:t>
            </a:r>
            <a:r>
              <a:rPr lang="tr-TR" sz="1400" dirty="0" err="1" smtClean="0"/>
              <a:t>kontaminasyona</a:t>
            </a:r>
            <a:r>
              <a:rPr lang="tr-TR" sz="1400" dirty="0" smtClean="0"/>
              <a:t> </a:t>
            </a:r>
            <a:r>
              <a:rPr lang="tr-TR" sz="1400" dirty="0"/>
              <a:t>bağlı şekilde artış göstermektedir.</a:t>
            </a:r>
          </a:p>
          <a:p>
            <a:pPr algn="just">
              <a:lnSpc>
                <a:spcPct val="150000"/>
              </a:lnSpc>
            </a:pPr>
            <a:r>
              <a:rPr lang="tr-TR" sz="1400" dirty="0" smtClean="0"/>
              <a:t>	ABD’de </a:t>
            </a:r>
            <a:r>
              <a:rPr lang="tr-TR" sz="1400" dirty="0"/>
              <a:t>Sığır Eti Üreticileri Derneği (</a:t>
            </a:r>
            <a:r>
              <a:rPr lang="tr-TR" sz="1400" dirty="0" err="1"/>
              <a:t>Cattlemen’s</a:t>
            </a:r>
            <a:r>
              <a:rPr lang="tr-TR" sz="1400" dirty="0"/>
              <a:t> </a:t>
            </a:r>
            <a:r>
              <a:rPr lang="tr-TR" sz="1400" dirty="0" err="1" smtClean="0"/>
              <a:t>Beef</a:t>
            </a:r>
            <a:r>
              <a:rPr lang="tr-TR" sz="1400" dirty="0" smtClean="0"/>
              <a:t> </a:t>
            </a:r>
            <a:r>
              <a:rPr lang="tr-TR" sz="1400" dirty="0" err="1" smtClean="0"/>
              <a:t>Association</a:t>
            </a:r>
            <a:r>
              <a:rPr lang="tr-TR" sz="1400" dirty="0"/>
              <a:t>)’ne göre yetiştiricilikte kullanılan </a:t>
            </a:r>
            <a:r>
              <a:rPr lang="tr-TR" sz="1400" dirty="0" smtClean="0"/>
              <a:t>sığırların %</a:t>
            </a:r>
            <a:r>
              <a:rPr lang="tr-TR" sz="1400" dirty="0"/>
              <a:t>90’ında hormon kullanılmaktadır. Yapılan bir </a:t>
            </a:r>
            <a:r>
              <a:rPr lang="tr-TR" sz="1400" dirty="0" smtClean="0"/>
              <a:t>araştırmaya göre </a:t>
            </a:r>
            <a:r>
              <a:rPr lang="tr-TR" sz="1400" dirty="0"/>
              <a:t>ise </a:t>
            </a:r>
            <a:r>
              <a:rPr lang="tr-TR" sz="1400" dirty="0" err="1"/>
              <a:t>melengestrol</a:t>
            </a:r>
            <a:r>
              <a:rPr lang="tr-TR" sz="1400" dirty="0"/>
              <a:t> asetat uygulaması </a:t>
            </a:r>
            <a:r>
              <a:rPr lang="tr-TR" sz="1400" dirty="0" smtClean="0"/>
              <a:t>yapılan hayvanlara </a:t>
            </a:r>
            <a:r>
              <a:rPr lang="tr-TR" sz="1400" dirty="0"/>
              <a:t>uygulanan hormon miktarının %12’si </a:t>
            </a:r>
            <a:r>
              <a:rPr lang="tr-TR" sz="1400" dirty="0" smtClean="0"/>
              <a:t>doğrudan olarak </a:t>
            </a:r>
            <a:r>
              <a:rPr lang="tr-TR" sz="1400" dirty="0"/>
              <a:t>dışkıyla atılmakta ve hayvan gübreleri </a:t>
            </a:r>
            <a:r>
              <a:rPr lang="tr-TR" sz="1400" dirty="0" smtClean="0"/>
              <a:t>hormon kalıntılarıyla </a:t>
            </a:r>
            <a:r>
              <a:rPr lang="tr-TR" sz="1400" dirty="0" err="1"/>
              <a:t>kontamine</a:t>
            </a:r>
            <a:r>
              <a:rPr lang="tr-TR" sz="1400" dirty="0"/>
              <a:t> hale gelmektedir. Böylece</a:t>
            </a:r>
            <a:r>
              <a:rPr lang="tr-TR" sz="1400" dirty="0" smtClean="0"/>
              <a:t>, bitki </a:t>
            </a:r>
            <a:r>
              <a:rPr lang="tr-TR" sz="1400" dirty="0"/>
              <a:t>yetiştiriciliğinde kullanılacak olan bu gübreler </a:t>
            </a:r>
            <a:r>
              <a:rPr lang="tr-TR" sz="1400" dirty="0" smtClean="0"/>
              <a:t>bitkilerde de </a:t>
            </a:r>
            <a:r>
              <a:rPr lang="tr-TR" sz="1400" dirty="0"/>
              <a:t>hormon kalıntılarında artış </a:t>
            </a:r>
            <a:r>
              <a:rPr lang="tr-TR" sz="1400" dirty="0" smtClean="0"/>
              <a:t>görülmesine neden </a:t>
            </a:r>
            <a:r>
              <a:rPr lang="tr-TR" sz="1400" dirty="0"/>
              <a:t>olabileceğini ileri sürmektedirler</a:t>
            </a:r>
            <a:r>
              <a:rPr lang="tr-TR" sz="1400" dirty="0" smtClean="0"/>
              <a:t>. </a:t>
            </a:r>
            <a:endParaRPr lang="tr-TR" sz="1400" dirty="0"/>
          </a:p>
          <a:p>
            <a:pPr algn="just">
              <a:lnSpc>
                <a:spcPct val="150000"/>
              </a:lnSpc>
            </a:pPr>
            <a:r>
              <a:rPr lang="tr-TR" sz="1400" dirty="0" smtClean="0"/>
              <a:t>	Sonuç </a:t>
            </a:r>
            <a:r>
              <a:rPr lang="tr-TR" sz="1400" dirty="0"/>
              <a:t>olarak gelişim artırıcı maddelerin </a:t>
            </a:r>
            <a:r>
              <a:rPr lang="tr-TR" sz="1400" dirty="0" smtClean="0"/>
              <a:t>sahada kullanımına </a:t>
            </a:r>
            <a:r>
              <a:rPr lang="tr-TR" sz="1400" dirty="0"/>
              <a:t>genel anlamda üreticiler, hayvanlar ve </a:t>
            </a:r>
            <a:r>
              <a:rPr lang="tr-TR" sz="1400" dirty="0" smtClean="0"/>
              <a:t>tüketiciler olmak </a:t>
            </a:r>
            <a:r>
              <a:rPr lang="tr-TR" sz="1400" dirty="0"/>
              <a:t>üzere üç yönden bakmak gerekir: </a:t>
            </a:r>
            <a:endParaRPr lang="tr-TR" sz="1400" dirty="0" smtClean="0"/>
          </a:p>
          <a:p>
            <a:pPr algn="just">
              <a:lnSpc>
                <a:spcPct val="150000"/>
              </a:lnSpc>
            </a:pPr>
            <a:r>
              <a:rPr lang="tr-TR" sz="1400" dirty="0" smtClean="0"/>
              <a:t>	Bu maddelerin </a:t>
            </a:r>
            <a:r>
              <a:rPr lang="tr-TR" sz="1400" dirty="0"/>
              <a:t>üretici yönünden ekonomik, hayvanlar </a:t>
            </a:r>
            <a:r>
              <a:rPr lang="tr-TR" sz="1400" dirty="0" smtClean="0"/>
              <a:t>yönünden biyolojik </a:t>
            </a:r>
            <a:r>
              <a:rPr lang="tr-TR" sz="1400" dirty="0"/>
              <a:t>fonksiyonları bozmayan, tüketici </a:t>
            </a:r>
            <a:r>
              <a:rPr lang="tr-TR" sz="1400" dirty="0" smtClean="0"/>
              <a:t>yönünden ise </a:t>
            </a:r>
            <a:r>
              <a:rPr lang="tr-TR" sz="1400" dirty="0"/>
              <a:t>insan sağlığına zararlı etkisi </a:t>
            </a:r>
            <a:r>
              <a:rPr lang="tr-TR" sz="1400" dirty="0" smtClean="0"/>
              <a:t>bulunmayan maddelerden </a:t>
            </a:r>
            <a:r>
              <a:rPr lang="tr-TR" sz="1400" dirty="0"/>
              <a:t>olması istenmektedir. Bu üç temel </a:t>
            </a:r>
            <a:r>
              <a:rPr lang="tr-TR" sz="1400" dirty="0" smtClean="0"/>
              <a:t>koşulu sağlayamayan </a:t>
            </a:r>
            <a:r>
              <a:rPr lang="tr-TR" sz="1400" dirty="0"/>
              <a:t>maddelerin kullanılması uygun görülmemektedir.</a:t>
            </a:r>
          </a:p>
          <a:p>
            <a:pPr algn="just"/>
            <a:endParaRPr lang="tr-TR" sz="1200" dirty="0"/>
          </a:p>
        </p:txBody>
      </p:sp>
    </p:spTree>
    <p:extLst>
      <p:ext uri="{BB962C8B-B14F-4D97-AF65-F5344CB8AC3E}">
        <p14:creationId xmlns:p14="http://schemas.microsoft.com/office/powerpoint/2010/main" val="1719395749"/>
      </p:ext>
    </p:extLst>
  </p:cSld>
  <p:clrMapOvr>
    <a:masterClrMapping/>
  </p:clrMapOvr>
  <p:transition spd="slow">
    <p:wheel spokes="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12845"/>
            <a:ext cx="8640960" cy="5632311"/>
          </a:xfrm>
          <a:prstGeom prst="rect">
            <a:avLst/>
          </a:prstGeom>
        </p:spPr>
        <p:txBody>
          <a:bodyPr wrap="square">
            <a:spAutoFit/>
          </a:bodyPr>
          <a:lstStyle/>
          <a:p>
            <a:pPr algn="just">
              <a:lnSpc>
                <a:spcPct val="200000"/>
              </a:lnSpc>
            </a:pPr>
            <a:r>
              <a:rPr lang="tr-TR" dirty="0"/>
              <a:t>BİTKİSEL HORMONLAR</a:t>
            </a:r>
          </a:p>
          <a:p>
            <a:pPr algn="just">
              <a:lnSpc>
                <a:spcPct val="200000"/>
              </a:lnSpc>
            </a:pPr>
            <a:r>
              <a:rPr lang="tr-TR" dirty="0" smtClean="0"/>
              <a:t>	Bitkilerde </a:t>
            </a:r>
            <a:r>
              <a:rPr lang="tr-TR" dirty="0"/>
              <a:t>doğal olarak bulunan </a:t>
            </a:r>
            <a:r>
              <a:rPr lang="tr-TR" dirty="0" err="1"/>
              <a:t>steroid</a:t>
            </a:r>
            <a:r>
              <a:rPr lang="tr-TR" dirty="0"/>
              <a:t> benzeri </a:t>
            </a:r>
            <a:r>
              <a:rPr lang="tr-TR" dirty="0" smtClean="0"/>
              <a:t>yapılar </a:t>
            </a:r>
            <a:r>
              <a:rPr lang="tr-TR" dirty="0" err="1" smtClean="0">
                <a:solidFill>
                  <a:srgbClr val="FF0000"/>
                </a:solidFill>
              </a:rPr>
              <a:t>fitosterollerdir</a:t>
            </a:r>
            <a:r>
              <a:rPr lang="tr-TR" dirty="0">
                <a:solidFill>
                  <a:srgbClr val="FF0000"/>
                </a:solidFill>
              </a:rPr>
              <a:t>.</a:t>
            </a:r>
            <a:r>
              <a:rPr lang="tr-TR" dirty="0"/>
              <a:t> Bu bitki sterollerinde, </a:t>
            </a:r>
            <a:r>
              <a:rPr lang="tr-TR" dirty="0" smtClean="0"/>
              <a:t>kolesterole benzer </a:t>
            </a:r>
            <a:r>
              <a:rPr lang="tr-TR" dirty="0"/>
              <a:t>kimyasal yapıya sahip </a:t>
            </a:r>
            <a:r>
              <a:rPr lang="tr-TR" dirty="0" err="1"/>
              <a:t>steroid</a:t>
            </a:r>
            <a:r>
              <a:rPr lang="tr-TR" dirty="0"/>
              <a:t> alkolleri bulunmaktadır.</a:t>
            </a:r>
          </a:p>
          <a:p>
            <a:pPr algn="just">
              <a:lnSpc>
                <a:spcPct val="200000"/>
              </a:lnSpc>
            </a:pPr>
            <a:r>
              <a:rPr lang="tr-TR" dirty="0" smtClean="0"/>
              <a:t>	</a:t>
            </a:r>
            <a:r>
              <a:rPr lang="tr-TR" dirty="0" err="1" smtClean="0">
                <a:solidFill>
                  <a:srgbClr val="FF0000"/>
                </a:solidFill>
              </a:rPr>
              <a:t>Kampesterol</a:t>
            </a:r>
            <a:r>
              <a:rPr lang="tr-TR" dirty="0">
                <a:solidFill>
                  <a:srgbClr val="FF0000"/>
                </a:solidFill>
              </a:rPr>
              <a:t>, </a:t>
            </a:r>
            <a:r>
              <a:rPr lang="el-GR" dirty="0">
                <a:solidFill>
                  <a:srgbClr val="FF0000"/>
                </a:solidFill>
              </a:rPr>
              <a:t>β-</a:t>
            </a:r>
            <a:r>
              <a:rPr lang="tr-TR" dirty="0" err="1">
                <a:solidFill>
                  <a:srgbClr val="FF0000"/>
                </a:solidFill>
              </a:rPr>
              <a:t>sitosterol</a:t>
            </a:r>
            <a:r>
              <a:rPr lang="tr-TR" dirty="0">
                <a:solidFill>
                  <a:srgbClr val="FF0000"/>
                </a:solidFill>
              </a:rPr>
              <a:t> ve </a:t>
            </a:r>
            <a:r>
              <a:rPr lang="tr-TR" dirty="0" err="1">
                <a:solidFill>
                  <a:srgbClr val="FF0000"/>
                </a:solidFill>
              </a:rPr>
              <a:t>stigmasterol</a:t>
            </a:r>
            <a:r>
              <a:rPr lang="tr-TR" dirty="0">
                <a:solidFill>
                  <a:srgbClr val="FF0000"/>
                </a:solidFill>
              </a:rPr>
              <a:t>, </a:t>
            </a:r>
            <a:r>
              <a:rPr lang="tr-TR" dirty="0" err="1" smtClean="0">
                <a:solidFill>
                  <a:srgbClr val="FF0000"/>
                </a:solidFill>
              </a:rPr>
              <a:t>fitosterollerin</a:t>
            </a:r>
            <a:r>
              <a:rPr lang="tr-TR" dirty="0" smtClean="0">
                <a:solidFill>
                  <a:srgbClr val="FF0000"/>
                </a:solidFill>
              </a:rPr>
              <a:t> </a:t>
            </a:r>
            <a:r>
              <a:rPr lang="tr-TR" dirty="0" smtClean="0"/>
              <a:t>en </a:t>
            </a:r>
            <a:r>
              <a:rPr lang="tr-TR" dirty="0"/>
              <a:t>önemlileri olarak bilinmektedirler.</a:t>
            </a:r>
          </a:p>
          <a:p>
            <a:pPr algn="just">
              <a:lnSpc>
                <a:spcPct val="200000"/>
              </a:lnSpc>
            </a:pPr>
            <a:r>
              <a:rPr lang="tr-TR" dirty="0" smtClean="0"/>
              <a:t>	</a:t>
            </a:r>
            <a:r>
              <a:rPr lang="tr-TR" dirty="0" smtClean="0">
                <a:solidFill>
                  <a:srgbClr val="FF0000"/>
                </a:solidFill>
              </a:rPr>
              <a:t>Genel </a:t>
            </a:r>
            <a:r>
              <a:rPr lang="tr-TR" dirty="0">
                <a:solidFill>
                  <a:srgbClr val="FF0000"/>
                </a:solidFill>
              </a:rPr>
              <a:t>olarak, sebze yağları ve yağlardan elde </a:t>
            </a:r>
            <a:r>
              <a:rPr lang="tr-TR" dirty="0" smtClean="0">
                <a:solidFill>
                  <a:srgbClr val="FF0000"/>
                </a:solidFill>
              </a:rPr>
              <a:t>edilen ürünlerde</a:t>
            </a:r>
            <a:r>
              <a:rPr lang="tr-TR" dirty="0">
                <a:solidFill>
                  <a:srgbClr val="FF0000"/>
                </a:solidFill>
              </a:rPr>
              <a:t>, tahıl tohumlarında ve sebzelerde çok </a:t>
            </a:r>
            <a:r>
              <a:rPr lang="tr-TR" dirty="0" smtClean="0">
                <a:solidFill>
                  <a:srgbClr val="FF0000"/>
                </a:solidFill>
              </a:rPr>
              <a:t>miktarda bulunmaktadırlar</a:t>
            </a:r>
            <a:r>
              <a:rPr lang="tr-TR" dirty="0">
                <a:solidFill>
                  <a:srgbClr val="FF0000"/>
                </a:solidFill>
              </a:rPr>
              <a:t>. </a:t>
            </a:r>
            <a:r>
              <a:rPr lang="tr-TR" dirty="0" err="1"/>
              <a:t>Fitosterollerin</a:t>
            </a:r>
            <a:r>
              <a:rPr lang="tr-TR" dirty="0"/>
              <a:t> yapısal </a:t>
            </a:r>
            <a:r>
              <a:rPr lang="tr-TR" dirty="0" smtClean="0"/>
              <a:t>olarak </a:t>
            </a:r>
            <a:r>
              <a:rPr lang="tr-TR" dirty="0" err="1" smtClean="0"/>
              <a:t>steroidlere</a:t>
            </a:r>
            <a:r>
              <a:rPr lang="tr-TR" dirty="0" smtClean="0"/>
              <a:t> </a:t>
            </a:r>
            <a:r>
              <a:rPr lang="tr-TR" dirty="0"/>
              <a:t>benzemelerinin yanı sıra, </a:t>
            </a:r>
            <a:r>
              <a:rPr lang="tr-TR" dirty="0" smtClean="0"/>
              <a:t>transformasyona uğrayarak </a:t>
            </a:r>
            <a:r>
              <a:rPr lang="tr-TR" dirty="0"/>
              <a:t>doğal </a:t>
            </a:r>
            <a:r>
              <a:rPr lang="tr-TR" dirty="0" err="1"/>
              <a:t>steroidlere</a:t>
            </a:r>
            <a:r>
              <a:rPr lang="tr-TR" dirty="0"/>
              <a:t> dönüştükleri de belirtilmektedir</a:t>
            </a:r>
          </a:p>
        </p:txBody>
      </p:sp>
    </p:spTree>
    <p:extLst>
      <p:ext uri="{BB962C8B-B14F-4D97-AF65-F5344CB8AC3E}">
        <p14:creationId xmlns:p14="http://schemas.microsoft.com/office/powerpoint/2010/main" val="211305175"/>
      </p:ext>
    </p:extLst>
  </p:cSld>
  <p:clrMapOvr>
    <a:masterClrMapping/>
  </p:clrMapOvr>
  <p:transition spd="slow">
    <p:wheel spokes="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794</TotalTime>
  <Words>2918</Words>
  <Application>Microsoft Office PowerPoint</Application>
  <PresentationFormat>Ekran Gösterisi (4:3)</PresentationFormat>
  <Paragraphs>349</Paragraphs>
  <Slides>65</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65</vt:i4>
      </vt:variant>
    </vt:vector>
  </HeadingPairs>
  <TitlesOfParts>
    <vt:vector size="76" baseType="lpstr">
      <vt:lpstr>Aharoni</vt:lpstr>
      <vt:lpstr>Arial</vt:lpstr>
      <vt:lpstr>Arial Black</vt:lpstr>
      <vt:lpstr>Arial Rounded MT Bold</vt:lpstr>
      <vt:lpstr>Britannic Bold</vt:lpstr>
      <vt:lpstr>Calibri</vt:lpstr>
      <vt:lpstr>Constantia</vt:lpstr>
      <vt:lpstr>Cooper Black</vt:lpstr>
      <vt:lpstr>Wingdings</vt:lpstr>
      <vt:lpstr>Wingdings 2</vt:lpstr>
      <vt:lpstr>Akış</vt:lpstr>
      <vt:lpstr>PowerPoint Sunusu</vt:lpstr>
      <vt:lpstr>GIDA KATKI MADDESİ</vt:lpstr>
      <vt:lpstr> TARİHÇE</vt:lpstr>
      <vt:lpstr>  Önceleri en kaba şekliyle additifler; </vt:lpstr>
      <vt:lpstr>Özetle;</vt:lpstr>
      <vt:lpstr>GKM'lerinin Halk Sağlığı açısından önemi ise; </vt:lpstr>
      <vt:lpstr>PowerPoint Sunusu</vt:lpstr>
      <vt:lpstr>PowerPoint Sunusu</vt:lpstr>
      <vt:lpstr>  Uluslararası Numaralandırma Sistemi ve E Kodu </vt:lpstr>
      <vt:lpstr>Tanımı </vt:lpstr>
      <vt:lpstr>Gıda katkı maddelerinin kullanım amaçları şunlardır; </vt:lpstr>
      <vt:lpstr>   Sınıflandırılması  Uluslar arası Gıda Kodeks Komisyonu (Codex Alimentarius Commission-CAC)’na göre;</vt:lpstr>
      <vt:lpstr>   TUZ </vt:lpstr>
      <vt:lpstr>PowerPoint Sunusu</vt:lpstr>
      <vt:lpstr>Nitrat ve Nitrit</vt:lpstr>
      <vt:lpstr>Renk oluşumu </vt:lpstr>
      <vt:lpstr>Aroma oluşumu</vt:lpstr>
      <vt:lpstr>Antimikrobiyel etki</vt:lpstr>
      <vt:lpstr>Oksidatif Ransiditenin Önlenmesi</vt:lpstr>
      <vt:lpstr>PowerPoint Sunusu</vt:lpstr>
      <vt:lpstr>Emülgatörler</vt:lpstr>
      <vt:lpstr>ŞEKERLER</vt:lpstr>
      <vt:lpstr>Şekerlerin et ürünlerindeki fonksiyonları şunlardır;</vt:lpstr>
      <vt:lpstr>Dolgu ve Bağlayıcı Maddeler</vt:lpstr>
      <vt:lpstr>Protein Hidrolizatları</vt:lpstr>
      <vt:lpstr>Mono Sodyum Glutamat (MSG)</vt:lpstr>
      <vt:lpstr>PowerPoint Sunusu</vt:lpstr>
      <vt:lpstr>PowerPoint Sunusu</vt:lpstr>
      <vt:lpstr>Baharatlar</vt:lpstr>
      <vt:lpstr>Et ürünlerinde en çok kullanılan baharatlar</vt:lpstr>
      <vt:lpstr>Askorbik Asit ve Tuzları</vt:lpstr>
      <vt:lpstr>Askorbik asit veya tuzlarının et ürünlerindeki fonksiyonları şunlardır </vt:lpstr>
      <vt:lpstr>Fosfatlar</vt:lpstr>
      <vt:lpstr>HAYVANSAL GIDALARDA KALINTI VE KONTAMİNATLAR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ilmihan</dc:creator>
  <cp:lastModifiedBy>GÖKHAN</cp:lastModifiedBy>
  <cp:revision>110</cp:revision>
  <dcterms:created xsi:type="dcterms:W3CDTF">2014-12-22T11:17:19Z</dcterms:created>
  <dcterms:modified xsi:type="dcterms:W3CDTF">2019-03-07T08:49:26Z</dcterms:modified>
</cp:coreProperties>
</file>