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handoutMasterIdLst>
    <p:handoutMasterId r:id="rId31"/>
  </p:handoutMasterIdLst>
  <p:sldIdLst>
    <p:sldId id="523" r:id="rId2"/>
    <p:sldId id="492" r:id="rId3"/>
    <p:sldId id="495" r:id="rId4"/>
    <p:sldId id="497" r:id="rId5"/>
    <p:sldId id="498" r:id="rId6"/>
    <p:sldId id="499" r:id="rId7"/>
    <p:sldId id="500" r:id="rId8"/>
    <p:sldId id="501" r:id="rId9"/>
    <p:sldId id="502" r:id="rId10"/>
    <p:sldId id="503" r:id="rId11"/>
    <p:sldId id="504" r:id="rId12"/>
    <p:sldId id="505" r:id="rId13"/>
    <p:sldId id="506" r:id="rId14"/>
    <p:sldId id="507" r:id="rId15"/>
    <p:sldId id="508" r:id="rId16"/>
    <p:sldId id="509" r:id="rId17"/>
    <p:sldId id="510" r:id="rId18"/>
    <p:sldId id="512" r:id="rId19"/>
    <p:sldId id="513" r:id="rId20"/>
    <p:sldId id="514" r:id="rId21"/>
    <p:sldId id="515" r:id="rId22"/>
    <p:sldId id="516" r:id="rId23"/>
    <p:sldId id="517" r:id="rId24"/>
    <p:sldId id="519" r:id="rId25"/>
    <p:sldId id="518" r:id="rId26"/>
    <p:sldId id="520" r:id="rId27"/>
    <p:sldId id="521" r:id="rId28"/>
    <p:sldId id="522" r:id="rId29"/>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31E9F591-AC11-4352-83CE-9AF67A5CE07F}">
          <p14:sldIdLst>
            <p14:sldId id="523"/>
            <p14:sldId id="492"/>
            <p14:sldId id="495"/>
            <p14:sldId id="497"/>
            <p14:sldId id="498"/>
            <p14:sldId id="499"/>
            <p14:sldId id="500"/>
            <p14:sldId id="501"/>
            <p14:sldId id="502"/>
            <p14:sldId id="503"/>
            <p14:sldId id="504"/>
            <p14:sldId id="505"/>
            <p14:sldId id="506"/>
            <p14:sldId id="507"/>
            <p14:sldId id="508"/>
            <p14:sldId id="509"/>
            <p14:sldId id="510"/>
            <p14:sldId id="512"/>
            <p14:sldId id="513"/>
            <p14:sldId id="514"/>
            <p14:sldId id="515"/>
            <p14:sldId id="516"/>
            <p14:sldId id="517"/>
            <p14:sldId id="519"/>
            <p14:sldId id="518"/>
            <p14:sldId id="520"/>
            <p14:sldId id="521"/>
            <p14:sldId id="522"/>
          </p14:sldIdLst>
        </p14:section>
      </p14:sectionLst>
    </p:ext>
    <p:ext uri="{EFAFB233-063F-42B5-8137-9DF3F51BA10A}">
      <p15:sldGuideLst xmlns:p15="http://schemas.microsoft.com/office/powerpoint/2012/main" xmlns="">
        <p15:guide id="1" orient="horz" pos="2183" userDrawn="1">
          <p15:clr>
            <a:srgbClr val="A4A3A4"/>
          </p15:clr>
        </p15:guide>
        <p15:guide id="2" pos="565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p15="http://schemas.microsoft.com/office/powerpoint/2012/main" xmlns="" userId="AbuSina" providerId="None"/>
      </p:ext>
    </p:extLst>
  </p:cmAuthor>
  <p:cmAuthor id="2" name="UZEM - Part 1" initials="U-P1" lastIdx="1" clrIdx="1">
    <p:extLst>
      <p:ext uri="{19B8F6BF-5375-455C-9EA6-DF929625EA0E}">
        <p15:presenceInfo xmlns:p15="http://schemas.microsoft.com/office/powerpoint/2012/main" xmlns="" userId="UZEM - Part 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70" d="100"/>
          <a:sy n="70" d="100"/>
        </p:scale>
        <p:origin x="-858" y="-108"/>
      </p:cViewPr>
      <p:guideLst>
        <p:guide orient="horz" pos="2183"/>
        <p:guide pos="5654"/>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Lst>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4.xml"/><Relationship Id="rId18" Type="http://schemas.openxmlformats.org/officeDocument/2006/relationships/slide" Target="slides/slide19.xml"/><Relationship Id="rId26" Type="http://schemas.openxmlformats.org/officeDocument/2006/relationships/slide" Target="slides/slide27.xml"/><Relationship Id="rId3" Type="http://schemas.openxmlformats.org/officeDocument/2006/relationships/slide" Target="slides/slide4.xml"/><Relationship Id="rId21" Type="http://schemas.openxmlformats.org/officeDocument/2006/relationships/slide" Target="slides/slide22.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18.xml"/><Relationship Id="rId25" Type="http://schemas.openxmlformats.org/officeDocument/2006/relationships/slide" Target="slides/slide26.xml"/><Relationship Id="rId2" Type="http://schemas.openxmlformats.org/officeDocument/2006/relationships/slide" Target="slides/slide3.xml"/><Relationship Id="rId16" Type="http://schemas.openxmlformats.org/officeDocument/2006/relationships/slide" Target="slides/slide17.xml"/><Relationship Id="rId20" Type="http://schemas.openxmlformats.org/officeDocument/2006/relationships/slide" Target="slides/slide21.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5.xml"/><Relationship Id="rId5" Type="http://schemas.openxmlformats.org/officeDocument/2006/relationships/slide" Target="slides/slide6.xml"/><Relationship Id="rId15" Type="http://schemas.openxmlformats.org/officeDocument/2006/relationships/slide" Target="slides/slide16.xml"/><Relationship Id="rId23" Type="http://schemas.openxmlformats.org/officeDocument/2006/relationships/slide" Target="slides/slide24.xml"/><Relationship Id="rId10" Type="http://schemas.openxmlformats.org/officeDocument/2006/relationships/slide" Target="slides/slide11.xml"/><Relationship Id="rId19" Type="http://schemas.openxmlformats.org/officeDocument/2006/relationships/slide" Target="slides/slide20.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 Id="rId22" Type="http://schemas.openxmlformats.org/officeDocument/2006/relationships/slide" Target="slides/slide23.xml"/><Relationship Id="rId27"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DECA54-57B5-47DE-ADC6-F59443052DAB}"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tr-TR"/>
        </a:p>
      </dgm:t>
    </dgm:pt>
    <dgm:pt modelId="{EB6ACC76-AB3F-4F49-90B5-143C4C5F8253}">
      <dgm:prSet phldrT="[Metin]" custT="1">
        <dgm:style>
          <a:lnRef idx="1">
            <a:schemeClr val="accent2"/>
          </a:lnRef>
          <a:fillRef idx="2">
            <a:schemeClr val="accent2"/>
          </a:fillRef>
          <a:effectRef idx="1">
            <a:schemeClr val="accent2"/>
          </a:effectRef>
          <a:fontRef idx="minor">
            <a:schemeClr val="dk1"/>
          </a:fontRef>
        </dgm:style>
      </dgm:prSet>
      <dgm:spPr>
        <a:xfrm>
          <a:off x="1105217" y="0"/>
          <a:ext cx="1071245" cy="1071245"/>
        </a:xfrm>
        <a:prstGeom prst="triangle">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dgm:spPr>
      <dgm:t>
        <a:bodyPr/>
        <a:lstStyle/>
        <a:p>
          <a:pPr algn="ctr">
            <a:buNone/>
          </a:pPr>
          <a:r>
            <a:rPr lang="tr-TR" sz="900" b="1" dirty="0">
              <a:solidFill>
                <a:sysClr val="window" lastClr="FFFFFF"/>
              </a:solidFill>
              <a:latin typeface="Calibri"/>
              <a:ea typeface="+mn-ea"/>
              <a:cs typeface="+mn-cs"/>
            </a:rPr>
            <a:t>1-Kazanım/ Amaç/ Hedef/ öğrenme Çıktısı</a:t>
          </a:r>
        </a:p>
      </dgm:t>
    </dgm:pt>
    <dgm:pt modelId="{2FE40334-003F-4A0A-ABEE-D5463B6910F0}" type="parTrans" cxnId="{837BEFEF-0814-48D5-AD4D-369BEF0BE858}">
      <dgm:prSet/>
      <dgm:spPr/>
      <dgm:t>
        <a:bodyPr/>
        <a:lstStyle/>
        <a:p>
          <a:pPr algn="ctr"/>
          <a:endParaRPr lang="tr-TR" sz="1000"/>
        </a:p>
      </dgm:t>
    </dgm:pt>
    <dgm:pt modelId="{174E3BCC-A8C0-4F84-BC0E-7B9BEDFC296A}" type="sibTrans" cxnId="{837BEFEF-0814-48D5-AD4D-369BEF0BE858}">
      <dgm:prSet/>
      <dgm:spPr/>
      <dgm:t>
        <a:bodyPr/>
        <a:lstStyle/>
        <a:p>
          <a:pPr algn="ctr"/>
          <a:endParaRPr lang="tr-TR" sz="1000"/>
        </a:p>
      </dgm:t>
    </dgm:pt>
    <dgm:pt modelId="{E4D4B41F-C31B-4B0D-9171-8AC3D0A8B148}">
      <dgm:prSet phldrT="[Metin]" custT="1"/>
      <dgm:spPr>
        <a:xfrm>
          <a:off x="560853" y="1071245"/>
          <a:ext cx="1071245" cy="1071245"/>
        </a:xfrm>
        <a:prstGeom prst="triangle">
          <a:avLst/>
        </a:prstGeom>
        <a:gradFill rotWithShape="0">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ln w="25400" cap="flat" cmpd="sng" algn="ctr">
          <a:solidFill>
            <a:sysClr val="window" lastClr="FFFFFF">
              <a:hueOff val="0"/>
              <a:satOff val="0"/>
              <a:lumOff val="0"/>
              <a:alphaOff val="0"/>
            </a:sysClr>
          </a:solidFill>
          <a:prstDash val="solid"/>
        </a:ln>
        <a:effectLst/>
      </dgm:spPr>
      <dgm:t>
        <a:bodyPr/>
        <a:lstStyle/>
        <a:p>
          <a:pPr algn="ctr">
            <a:lnSpc>
              <a:spcPct val="100000"/>
            </a:lnSpc>
            <a:buNone/>
          </a:pPr>
          <a:r>
            <a:rPr lang="tr-TR" sz="1000" b="1" dirty="0">
              <a:solidFill>
                <a:srgbClr val="002060"/>
              </a:solidFill>
              <a:latin typeface="Calibri"/>
              <a:ea typeface="+mn-ea"/>
              <a:cs typeface="+mn-cs"/>
            </a:rPr>
            <a:t>2-İçerik/ Konu/ Kavram</a:t>
          </a:r>
        </a:p>
      </dgm:t>
    </dgm:pt>
    <dgm:pt modelId="{777D17F4-F9CA-4195-82C5-A50CB0322916}" type="parTrans" cxnId="{EA91C9A9-FB2D-4FCB-8A76-CAD1A63A2738}">
      <dgm:prSet/>
      <dgm:spPr/>
      <dgm:t>
        <a:bodyPr/>
        <a:lstStyle/>
        <a:p>
          <a:pPr algn="ctr"/>
          <a:endParaRPr lang="tr-TR" sz="1000"/>
        </a:p>
      </dgm:t>
    </dgm:pt>
    <dgm:pt modelId="{D5C21056-5B52-4195-8AE7-473F45B61A20}" type="sibTrans" cxnId="{EA91C9A9-FB2D-4FCB-8A76-CAD1A63A2738}">
      <dgm:prSet/>
      <dgm:spPr/>
      <dgm:t>
        <a:bodyPr/>
        <a:lstStyle/>
        <a:p>
          <a:pPr algn="ctr"/>
          <a:endParaRPr lang="tr-TR" sz="1000"/>
        </a:p>
      </dgm:t>
    </dgm:pt>
    <dgm:pt modelId="{CA64AEEE-F067-44AA-9470-22A52244E06F}">
      <dgm:prSet phldrT="[Metin]" custT="1">
        <dgm:style>
          <a:lnRef idx="1">
            <a:schemeClr val="dk1"/>
          </a:lnRef>
          <a:fillRef idx="3">
            <a:schemeClr val="dk1"/>
          </a:fillRef>
          <a:effectRef idx="2">
            <a:schemeClr val="dk1"/>
          </a:effectRef>
          <a:fontRef idx="minor">
            <a:schemeClr val="lt1"/>
          </a:fontRef>
        </dgm:style>
      </dgm:prSet>
      <dgm:spPr>
        <a:xfrm rot="10800000">
          <a:off x="1105217" y="1071245"/>
          <a:ext cx="1071245" cy="1071245"/>
        </a:xfrm>
        <a:prstGeom prst="triangle">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dgm:spPr>
      <dgm:t>
        <a:bodyPr/>
        <a:lstStyle/>
        <a:p>
          <a:pPr algn="ctr">
            <a:buNone/>
          </a:pPr>
          <a:r>
            <a:rPr lang="tr-TR" sz="900" b="1" dirty="0">
              <a:solidFill>
                <a:srgbClr val="FFFF00"/>
              </a:solidFill>
              <a:latin typeface="Calibri"/>
              <a:ea typeface="+mn-ea"/>
              <a:cs typeface="+mn-cs"/>
            </a:rPr>
            <a:t>3-Öğrenme-Öğretme Süreci</a:t>
          </a:r>
        </a:p>
      </dgm:t>
    </dgm:pt>
    <dgm:pt modelId="{8CF13AC4-D923-4D51-8A0F-F61BB8E936EA}" type="parTrans" cxnId="{0AE985E4-B400-48D7-8B3B-1D4A50BC9BE9}">
      <dgm:prSet/>
      <dgm:spPr/>
      <dgm:t>
        <a:bodyPr/>
        <a:lstStyle/>
        <a:p>
          <a:pPr algn="ctr"/>
          <a:endParaRPr lang="tr-TR" sz="1000"/>
        </a:p>
      </dgm:t>
    </dgm:pt>
    <dgm:pt modelId="{25343489-E0C0-4883-A974-D20F5639BDCA}" type="sibTrans" cxnId="{0AE985E4-B400-48D7-8B3B-1D4A50BC9BE9}">
      <dgm:prSet/>
      <dgm:spPr/>
      <dgm:t>
        <a:bodyPr/>
        <a:lstStyle/>
        <a:p>
          <a:pPr algn="ctr"/>
          <a:endParaRPr lang="tr-TR" sz="1000"/>
        </a:p>
      </dgm:t>
    </dgm:pt>
    <dgm:pt modelId="{03140CA7-9A16-483D-94CB-C5BD86C80263}">
      <dgm:prSet phldrT="[Metin]" custT="1"/>
      <dgm:spPr>
        <a:xfrm>
          <a:off x="1640840" y="1071245"/>
          <a:ext cx="1071245" cy="1071245"/>
        </a:xfrm>
        <a:prstGeom prst="triangle">
          <a:avLst/>
        </a:prstGeom>
        <a:solidFill>
          <a:srgbClr val="00B0F0"/>
        </a:solidFill>
        <a:ln w="25400" cap="flat" cmpd="sng" algn="ctr">
          <a:solidFill>
            <a:sysClr val="window" lastClr="FFFFFF">
              <a:hueOff val="0"/>
              <a:satOff val="0"/>
              <a:lumOff val="0"/>
              <a:alphaOff val="0"/>
            </a:sysClr>
          </a:solidFill>
          <a:prstDash val="solid"/>
        </a:ln>
        <a:effectLst/>
      </dgm:spPr>
      <dgm:t>
        <a:bodyPr/>
        <a:lstStyle/>
        <a:p>
          <a:pPr algn="ctr">
            <a:buNone/>
          </a:pPr>
          <a:r>
            <a:rPr lang="tr-TR" sz="1000" b="1" dirty="0">
              <a:solidFill>
                <a:sysClr val="windowText" lastClr="000000">
                  <a:lumMod val="95000"/>
                  <a:lumOff val="5000"/>
                </a:sysClr>
              </a:solidFill>
              <a:latin typeface="Calibri"/>
              <a:ea typeface="+mn-ea"/>
              <a:cs typeface="+mn-cs"/>
            </a:rPr>
            <a:t>4-Ölçme ve Değerlendirme </a:t>
          </a:r>
        </a:p>
      </dgm:t>
    </dgm:pt>
    <dgm:pt modelId="{21E00DDA-3189-4777-8025-76840579A02F}" type="parTrans" cxnId="{880648AC-EF50-43CB-B189-AF4BCF71A317}">
      <dgm:prSet/>
      <dgm:spPr/>
      <dgm:t>
        <a:bodyPr/>
        <a:lstStyle/>
        <a:p>
          <a:pPr algn="ctr"/>
          <a:endParaRPr lang="tr-TR" sz="1000"/>
        </a:p>
      </dgm:t>
    </dgm:pt>
    <dgm:pt modelId="{98F6E67C-ECED-4F4F-90ED-0A6F56A3010A}" type="sibTrans" cxnId="{880648AC-EF50-43CB-B189-AF4BCF71A317}">
      <dgm:prSet/>
      <dgm:spPr/>
      <dgm:t>
        <a:bodyPr/>
        <a:lstStyle/>
        <a:p>
          <a:pPr algn="ctr"/>
          <a:endParaRPr lang="tr-TR" sz="1000"/>
        </a:p>
      </dgm:t>
    </dgm:pt>
    <dgm:pt modelId="{6723C9F0-3901-4B63-985D-51F3D49D2803}" type="pres">
      <dgm:prSet presAssocID="{99DECA54-57B5-47DE-ADC6-F59443052DAB}" presName="compositeShape" presStyleCnt="0">
        <dgm:presLayoutVars>
          <dgm:chMax val="9"/>
          <dgm:dir/>
          <dgm:resizeHandles val="exact"/>
        </dgm:presLayoutVars>
      </dgm:prSet>
      <dgm:spPr/>
      <dgm:t>
        <a:bodyPr/>
        <a:lstStyle/>
        <a:p>
          <a:endParaRPr lang="tr-TR"/>
        </a:p>
      </dgm:t>
    </dgm:pt>
    <dgm:pt modelId="{C03B2C0A-94C5-4383-8D09-9F70C5172730}" type="pres">
      <dgm:prSet presAssocID="{99DECA54-57B5-47DE-ADC6-F59443052DAB}" presName="triangle1" presStyleLbl="node1" presStyleIdx="0" presStyleCnt="4" custLinFactNeighborY="-6746">
        <dgm:presLayoutVars>
          <dgm:bulletEnabled val="1"/>
        </dgm:presLayoutVars>
      </dgm:prSet>
      <dgm:spPr/>
      <dgm:t>
        <a:bodyPr/>
        <a:lstStyle/>
        <a:p>
          <a:endParaRPr lang="tr-TR"/>
        </a:p>
      </dgm:t>
    </dgm:pt>
    <dgm:pt modelId="{74217407-F1B6-4198-8321-40BEFA4538AE}" type="pres">
      <dgm:prSet presAssocID="{99DECA54-57B5-47DE-ADC6-F59443052DAB}" presName="triangle2" presStyleLbl="node1" presStyleIdx="1" presStyleCnt="4" custLinFactNeighborX="-816" custLinFactNeighborY="1817">
        <dgm:presLayoutVars>
          <dgm:bulletEnabled val="1"/>
        </dgm:presLayoutVars>
      </dgm:prSet>
      <dgm:spPr/>
      <dgm:t>
        <a:bodyPr/>
        <a:lstStyle/>
        <a:p>
          <a:endParaRPr lang="tr-TR"/>
        </a:p>
      </dgm:t>
    </dgm:pt>
    <dgm:pt modelId="{8DBA965E-C4F2-4D74-BC3E-E47B6D61CC0D}" type="pres">
      <dgm:prSet presAssocID="{99DECA54-57B5-47DE-ADC6-F59443052DAB}" presName="triangle3" presStyleLbl="node1" presStyleIdx="2" presStyleCnt="4">
        <dgm:presLayoutVars>
          <dgm:bulletEnabled val="1"/>
        </dgm:presLayoutVars>
      </dgm:prSet>
      <dgm:spPr/>
      <dgm:t>
        <a:bodyPr/>
        <a:lstStyle/>
        <a:p>
          <a:endParaRPr lang="tr-TR"/>
        </a:p>
      </dgm:t>
    </dgm:pt>
    <dgm:pt modelId="{3F63A044-99FE-40DC-AEB3-6E023D294277}" type="pres">
      <dgm:prSet presAssocID="{99DECA54-57B5-47DE-ADC6-F59443052DAB}" presName="triangle4" presStyleLbl="node1" presStyleIdx="3" presStyleCnt="4">
        <dgm:presLayoutVars>
          <dgm:bulletEnabled val="1"/>
        </dgm:presLayoutVars>
      </dgm:prSet>
      <dgm:spPr/>
      <dgm:t>
        <a:bodyPr/>
        <a:lstStyle/>
        <a:p>
          <a:endParaRPr lang="tr-TR"/>
        </a:p>
      </dgm:t>
    </dgm:pt>
  </dgm:ptLst>
  <dgm:cxnLst>
    <dgm:cxn modelId="{837BEFEF-0814-48D5-AD4D-369BEF0BE858}" srcId="{99DECA54-57B5-47DE-ADC6-F59443052DAB}" destId="{EB6ACC76-AB3F-4F49-90B5-143C4C5F8253}" srcOrd="0" destOrd="0" parTransId="{2FE40334-003F-4A0A-ABEE-D5463B6910F0}" sibTransId="{174E3BCC-A8C0-4F84-BC0E-7B9BEDFC296A}"/>
    <dgm:cxn modelId="{880648AC-EF50-43CB-B189-AF4BCF71A317}" srcId="{99DECA54-57B5-47DE-ADC6-F59443052DAB}" destId="{03140CA7-9A16-483D-94CB-C5BD86C80263}" srcOrd="3" destOrd="0" parTransId="{21E00DDA-3189-4777-8025-76840579A02F}" sibTransId="{98F6E67C-ECED-4F4F-90ED-0A6F56A3010A}"/>
    <dgm:cxn modelId="{B0A2371D-3643-412B-B114-713D01FF3D3B}" type="presOf" srcId="{99DECA54-57B5-47DE-ADC6-F59443052DAB}" destId="{6723C9F0-3901-4B63-985D-51F3D49D2803}" srcOrd="0" destOrd="0" presId="urn:microsoft.com/office/officeart/2005/8/layout/pyramid4"/>
    <dgm:cxn modelId="{EA91C9A9-FB2D-4FCB-8A76-CAD1A63A2738}" srcId="{99DECA54-57B5-47DE-ADC6-F59443052DAB}" destId="{E4D4B41F-C31B-4B0D-9171-8AC3D0A8B148}" srcOrd="1" destOrd="0" parTransId="{777D17F4-F9CA-4195-82C5-A50CB0322916}" sibTransId="{D5C21056-5B52-4195-8AE7-473F45B61A20}"/>
    <dgm:cxn modelId="{FA5FAC73-4943-455C-895D-21B422C4AA32}" type="presOf" srcId="{EB6ACC76-AB3F-4F49-90B5-143C4C5F8253}" destId="{C03B2C0A-94C5-4383-8D09-9F70C5172730}" srcOrd="0" destOrd="0" presId="urn:microsoft.com/office/officeart/2005/8/layout/pyramid4"/>
    <dgm:cxn modelId="{0AE985E4-B400-48D7-8B3B-1D4A50BC9BE9}" srcId="{99DECA54-57B5-47DE-ADC6-F59443052DAB}" destId="{CA64AEEE-F067-44AA-9470-22A52244E06F}" srcOrd="2" destOrd="0" parTransId="{8CF13AC4-D923-4D51-8A0F-F61BB8E936EA}" sibTransId="{25343489-E0C0-4883-A974-D20F5639BDCA}"/>
    <dgm:cxn modelId="{C7D2227E-6FF9-4C9F-B3CD-A6D9545CE257}" type="presOf" srcId="{03140CA7-9A16-483D-94CB-C5BD86C80263}" destId="{3F63A044-99FE-40DC-AEB3-6E023D294277}" srcOrd="0" destOrd="0" presId="urn:microsoft.com/office/officeart/2005/8/layout/pyramid4"/>
    <dgm:cxn modelId="{B985EA91-03A0-4774-AD3F-2A73507AEDB4}" type="presOf" srcId="{E4D4B41F-C31B-4B0D-9171-8AC3D0A8B148}" destId="{74217407-F1B6-4198-8321-40BEFA4538AE}" srcOrd="0" destOrd="0" presId="urn:microsoft.com/office/officeart/2005/8/layout/pyramid4"/>
    <dgm:cxn modelId="{21289F95-AF76-45D1-9517-5CFA97639B0C}" type="presOf" srcId="{CA64AEEE-F067-44AA-9470-22A52244E06F}" destId="{8DBA965E-C4F2-4D74-BC3E-E47B6D61CC0D}" srcOrd="0" destOrd="0" presId="urn:microsoft.com/office/officeart/2005/8/layout/pyramid4"/>
    <dgm:cxn modelId="{44060F0F-1848-4AED-9ECC-47B80221A3F4}" type="presParOf" srcId="{6723C9F0-3901-4B63-985D-51F3D49D2803}" destId="{C03B2C0A-94C5-4383-8D09-9F70C5172730}" srcOrd="0" destOrd="0" presId="urn:microsoft.com/office/officeart/2005/8/layout/pyramid4"/>
    <dgm:cxn modelId="{5EDB8979-3A82-4BC1-80CF-AC05B461E8DA}" type="presParOf" srcId="{6723C9F0-3901-4B63-985D-51F3D49D2803}" destId="{74217407-F1B6-4198-8321-40BEFA4538AE}" srcOrd="1" destOrd="0" presId="urn:microsoft.com/office/officeart/2005/8/layout/pyramid4"/>
    <dgm:cxn modelId="{1A8772E3-27FE-4A50-B564-71A02ABDFBFB}" type="presParOf" srcId="{6723C9F0-3901-4B63-985D-51F3D49D2803}" destId="{8DBA965E-C4F2-4D74-BC3E-E47B6D61CC0D}" srcOrd="2" destOrd="0" presId="urn:microsoft.com/office/officeart/2005/8/layout/pyramid4"/>
    <dgm:cxn modelId="{300C1BC0-98AA-4FB5-8B44-FE9053AD6618}" type="presParOf" srcId="{6723C9F0-3901-4B63-985D-51F3D49D2803}" destId="{3F63A044-99FE-40DC-AEB3-6E023D294277}"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B2C0A-94C5-4383-8D09-9F70C5172730}">
      <dsp:nvSpPr>
        <dsp:cNvPr id="0" name=""/>
        <dsp:cNvSpPr/>
      </dsp:nvSpPr>
      <dsp:spPr>
        <a:xfrm>
          <a:off x="2836582" y="0"/>
          <a:ext cx="1447591" cy="1447591"/>
        </a:xfrm>
        <a:prstGeom prst="triangle">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buNone/>
          </a:pPr>
          <a:r>
            <a:rPr lang="tr-TR" sz="900" b="1" kern="1200" dirty="0">
              <a:solidFill>
                <a:sysClr val="window" lastClr="FFFFFF"/>
              </a:solidFill>
              <a:latin typeface="Calibri"/>
              <a:ea typeface="+mn-ea"/>
              <a:cs typeface="+mn-cs"/>
            </a:rPr>
            <a:t>1-Kazanım/ Amaç/ Hedef/ öğrenme Çıktısı</a:t>
          </a:r>
        </a:p>
      </dsp:txBody>
      <dsp:txXfrm>
        <a:off x="3198480" y="723796"/>
        <a:ext cx="723795" cy="723795"/>
      </dsp:txXfrm>
    </dsp:sp>
    <dsp:sp modelId="{74217407-F1B6-4198-8321-40BEFA4538AE}">
      <dsp:nvSpPr>
        <dsp:cNvPr id="0" name=""/>
        <dsp:cNvSpPr/>
      </dsp:nvSpPr>
      <dsp:spPr>
        <a:xfrm>
          <a:off x="2100974" y="1447591"/>
          <a:ext cx="1447591" cy="1447591"/>
        </a:xfrm>
        <a:prstGeom prst="triangle">
          <a:avLst/>
        </a:prstGeom>
        <a:gradFill rotWithShape="0">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100000"/>
            </a:lnSpc>
            <a:spcBef>
              <a:spcPct val="0"/>
            </a:spcBef>
            <a:spcAft>
              <a:spcPct val="35000"/>
            </a:spcAft>
            <a:buNone/>
          </a:pPr>
          <a:r>
            <a:rPr lang="tr-TR" sz="1000" b="1" kern="1200" dirty="0">
              <a:solidFill>
                <a:srgbClr val="002060"/>
              </a:solidFill>
              <a:latin typeface="Calibri"/>
              <a:ea typeface="+mn-ea"/>
              <a:cs typeface="+mn-cs"/>
            </a:rPr>
            <a:t>2-İçerik/ Konu/ Kavram</a:t>
          </a:r>
        </a:p>
      </dsp:txBody>
      <dsp:txXfrm>
        <a:off x="2462872" y="2171387"/>
        <a:ext cx="723795" cy="723795"/>
      </dsp:txXfrm>
    </dsp:sp>
    <dsp:sp modelId="{8DBA965E-C4F2-4D74-BC3E-E47B6D61CC0D}">
      <dsp:nvSpPr>
        <dsp:cNvPr id="0" name=""/>
        <dsp:cNvSpPr/>
      </dsp:nvSpPr>
      <dsp:spPr>
        <a:xfrm rot="10800000">
          <a:off x="2836582" y="1447591"/>
          <a:ext cx="1447591" cy="1447591"/>
        </a:xfrm>
        <a:prstGeom prst="triangle">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dsp:spPr>
      <dsp:style>
        <a:lnRef idx="1">
          <a:schemeClr val="dk1"/>
        </a:lnRef>
        <a:fillRef idx="3">
          <a:schemeClr val="dk1"/>
        </a:fillRef>
        <a:effectRef idx="2">
          <a:schemeClr val="dk1"/>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buNone/>
          </a:pPr>
          <a:r>
            <a:rPr lang="tr-TR" sz="900" b="1" kern="1200" dirty="0">
              <a:solidFill>
                <a:srgbClr val="FFFF00"/>
              </a:solidFill>
              <a:latin typeface="Calibri"/>
              <a:ea typeface="+mn-ea"/>
              <a:cs typeface="+mn-cs"/>
            </a:rPr>
            <a:t>3-Öğrenme-Öğretme Süreci</a:t>
          </a:r>
        </a:p>
      </dsp:txBody>
      <dsp:txXfrm rot="10800000">
        <a:off x="3198480" y="1447591"/>
        <a:ext cx="723795" cy="723795"/>
      </dsp:txXfrm>
    </dsp:sp>
    <dsp:sp modelId="{3F63A044-99FE-40DC-AEB3-6E023D294277}">
      <dsp:nvSpPr>
        <dsp:cNvPr id="0" name=""/>
        <dsp:cNvSpPr/>
      </dsp:nvSpPr>
      <dsp:spPr>
        <a:xfrm>
          <a:off x="3560377" y="1447591"/>
          <a:ext cx="1447591" cy="1447591"/>
        </a:xfrm>
        <a:prstGeom prst="triangle">
          <a:avLst/>
        </a:prstGeom>
        <a:solidFill>
          <a:srgbClr val="00B0F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buNone/>
          </a:pPr>
          <a:r>
            <a:rPr lang="tr-TR" sz="1000" b="1" kern="1200" dirty="0">
              <a:solidFill>
                <a:sysClr val="windowText" lastClr="000000">
                  <a:lumMod val="95000"/>
                  <a:lumOff val="5000"/>
                </a:sysClr>
              </a:solidFill>
              <a:latin typeface="Calibri"/>
              <a:ea typeface="+mn-ea"/>
              <a:cs typeface="+mn-cs"/>
            </a:rPr>
            <a:t>4-Ölçme ve Değerlendirme </a:t>
          </a:r>
        </a:p>
      </dsp:txBody>
      <dsp:txXfrm>
        <a:off x="3922275" y="2171387"/>
        <a:ext cx="723795" cy="723795"/>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26/09/2020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8332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1444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5423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48564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65362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683273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448991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33367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117985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394065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656828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250894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277830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746718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608282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671707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466426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30431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197574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50294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547720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431088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581565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228903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991903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626127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473FBC63-C649-42C3-9C85-0F873F8F0B35}" type="datetimeFigureOut">
              <a:rPr lang="id-ID" smtClean="0"/>
              <a:t>26/09/2020</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6176DFD3-2AF0-4B06-81C8-CF1C6F54D29C}"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473FBC63-C649-42C3-9C85-0F873F8F0B35}" type="datetimeFigureOut">
              <a:rPr lang="id-ID" smtClean="0"/>
              <a:t>26/09/2020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FBC63-C649-42C3-9C85-0F873F8F0B35}" type="datetimeFigureOut">
              <a:rPr lang="id-ID" smtClean="0"/>
              <a:t>26/09/2020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473FBC63-C649-42C3-9C85-0F873F8F0B35}" type="datetimeFigureOut">
              <a:rPr lang="id-ID" smtClean="0"/>
              <a:t>26/09/2020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10769600" y="6356351"/>
            <a:ext cx="812800" cy="365125"/>
          </a:xfrm>
        </p:spPr>
        <p:txBody>
          <a:bodyPr/>
          <a:lstStyle/>
          <a:p>
            <a:fld id="{6176DFD3-2AF0-4B06-81C8-CF1C6F54D29C}" type="slidenum">
              <a:rPr lang="id-ID" smtClean="0"/>
              <a:t>‹#›</a:t>
            </a:fld>
            <a:endParaRPr lang="id-ID"/>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t>26/09/2020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6DFD3-2AF0-4B06-81C8-CF1C6F54D29C}"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na_Slayt">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9322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ünite adı</a:t>
            </a:r>
          </a:p>
        </p:txBody>
      </p:sp>
    </p:spTree>
    <p:extLst>
      <p:ext uri="{BB962C8B-B14F-4D97-AF65-F5344CB8AC3E}">
        <p14:creationId xmlns:p14="http://schemas.microsoft.com/office/powerpoint/2010/main" val="997948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lt_Baslik">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85074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s_Slayt">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Tree>
    <p:extLst>
      <p:ext uri="{BB962C8B-B14F-4D97-AF65-F5344CB8AC3E}">
        <p14:creationId xmlns:p14="http://schemas.microsoft.com/office/powerpoint/2010/main" val="308734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a:t>ünite adı </a:t>
            </a:r>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Tree>
    <p:extLst>
      <p:ext uri="{BB962C8B-B14F-4D97-AF65-F5344CB8AC3E}">
        <p14:creationId xmlns:p14="http://schemas.microsoft.com/office/powerpoint/2010/main" val="2405800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6</a:t>
            </a:r>
          </a:p>
        </p:txBody>
      </p:sp>
    </p:spTree>
    <p:extLst>
      <p:ext uri="{BB962C8B-B14F-4D97-AF65-F5344CB8AC3E}">
        <p14:creationId xmlns:p14="http://schemas.microsoft.com/office/powerpoint/2010/main" val="2660987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27732593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3271227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1358657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a:p>
        </p:txBody>
      </p:sp>
    </p:spTree>
    <p:extLst>
      <p:ext uri="{BB962C8B-B14F-4D97-AF65-F5344CB8AC3E}">
        <p14:creationId xmlns:p14="http://schemas.microsoft.com/office/powerpoint/2010/main" val="1057955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Düz yazı</a:t>
            </a:r>
          </a:p>
        </p:txBody>
      </p:sp>
    </p:spTree>
    <p:extLst>
      <p:ext uri="{BB962C8B-B14F-4D97-AF65-F5344CB8AC3E}">
        <p14:creationId xmlns:p14="http://schemas.microsoft.com/office/powerpoint/2010/main" val="38529614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Konu Başlığı</a:t>
            </a:r>
          </a:p>
        </p:txBody>
      </p:sp>
    </p:spTree>
    <p:extLst>
      <p:ext uri="{BB962C8B-B14F-4D97-AF65-F5344CB8AC3E}">
        <p14:creationId xmlns:p14="http://schemas.microsoft.com/office/powerpoint/2010/main" val="33947136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spTree>
    <p:extLst>
      <p:ext uri="{BB962C8B-B14F-4D97-AF65-F5344CB8AC3E}">
        <p14:creationId xmlns:p14="http://schemas.microsoft.com/office/powerpoint/2010/main" val="673646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Teşekkürler</a:t>
            </a:r>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Hoca adı (</a:t>
            </a:r>
            <a:r>
              <a:rPr lang="tr-TR" dirty="0" err="1"/>
              <a:t>Ünvanı</a:t>
            </a:r>
            <a:r>
              <a:rPr lang="tr-TR" dirty="0"/>
              <a:t> ile)</a:t>
            </a:r>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Ders adı</a:t>
            </a:r>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adı</a:t>
            </a:r>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t>
            </a:r>
            <a:r>
              <a:rPr lang="tr-TR" dirty="0" err="1"/>
              <a:t>no</a:t>
            </a:r>
            <a:r>
              <a:rPr lang="tr-TR" dirty="0"/>
              <a:t> (Ünite 1, 2, 3.. şeklinde)</a:t>
            </a:r>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36186966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2255775" y="116632"/>
            <a:ext cx="9600868"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2255575" y="620688"/>
            <a:ext cx="9600868"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2255575" y="1052736"/>
            <a:ext cx="9600868"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12865989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3FBC63-C649-42C3-9C85-0F873F8F0B35}" type="datetimeFigureOut">
              <a:rPr lang="id-ID" smtClean="0"/>
              <a:t>26/09/2020</a:t>
            </a:fld>
            <a:endParaRPr lang="id-ID"/>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76DFD3-2AF0-4B06-81C8-CF1C6F54D29C}" type="slidenum">
              <a:rPr lang="id-ID" smtClean="0"/>
              <a:t>‹#›</a:t>
            </a:fld>
            <a:endParaRPr lang="id-ID"/>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06" r:id="rId14"/>
    <p:sldLayoutId id="2147483673" r:id="rId15"/>
    <p:sldLayoutId id="2147483702" r:id="rId16"/>
    <p:sldLayoutId id="2147483650" r:id="rId17"/>
    <p:sldLayoutId id="2147483693" r:id="rId18"/>
    <p:sldLayoutId id="2147483700" r:id="rId19"/>
    <p:sldLayoutId id="2147483675" r:id="rId20"/>
    <p:sldLayoutId id="2147483676" r:id="rId21"/>
    <p:sldLayoutId id="2147483699" r:id="rId22"/>
    <p:sldLayoutId id="2147483677" r:id="rId23"/>
    <p:sldLayoutId id="2147483695" r:id="rId24"/>
    <p:sldLayoutId id="2147483678" r:id="rId25"/>
    <p:sldLayoutId id="2147483679" r:id="rId26"/>
    <p:sldLayoutId id="2147483694" r:id="rId27"/>
    <p:sldLayoutId id="2147483692" r:id="rId28"/>
    <p:sldLayoutId id="2147483680" r:id="rId29"/>
    <p:sldLayoutId id="2147483681" r:id="rId30"/>
    <p:sldLayoutId id="2147483682" r:id="rId31"/>
    <p:sldLayoutId id="2147483683" r:id="rId32"/>
    <p:sldLayoutId id="2147483684" r:id="rId33"/>
    <p:sldLayoutId id="2147483698" r:id="rId34"/>
    <p:sldLayoutId id="2147483696" r:id="rId35"/>
    <p:sldLayoutId id="2147483685" r:id="rId36"/>
    <p:sldLayoutId id="2147483686" r:id="rId37"/>
    <p:sldLayoutId id="2147483687" r:id="rId38"/>
    <p:sldLayoutId id="2147483697" r:id="rId39"/>
    <p:sldLayoutId id="2147483651" r:id="rId40"/>
    <p:sldLayoutId id="2147483688" r:id="rId41"/>
    <p:sldLayoutId id="2147483689" r:id="rId42"/>
    <p:sldLayoutId id="2147483690" r:id="rId43"/>
    <p:sldLayoutId id="2147483691" r:id="rId44"/>
    <p:sldLayoutId id="2147483652" r:id="rId45"/>
    <p:sldLayoutId id="2147483653" r:id="rId46"/>
    <p:sldLayoutId id="2147483654" r:id="rId47"/>
    <p:sldLayoutId id="2147483655" r:id="rId48"/>
    <p:sldLayoutId id="2147483656" r:id="rId49"/>
    <p:sldLayoutId id="2147483657" r:id="rId50"/>
    <p:sldLayoutId id="2147483658" r:id="rId51"/>
    <p:sldLayoutId id="2147483660" r:id="rId52"/>
    <p:sldLayoutId id="2147483659" r:id="rId53"/>
    <p:sldLayoutId id="2147483661" r:id="rId54"/>
    <p:sldLayoutId id="2147483662" r:id="rId55"/>
    <p:sldLayoutId id="2147483663" r:id="rId56"/>
    <p:sldLayoutId id="2147483664" r:id="rId57"/>
    <p:sldLayoutId id="2147483665" r:id="rId58"/>
    <p:sldLayoutId id="2147483666" r:id="rId59"/>
    <p:sldLayoutId id="2147483670" r:id="rId60"/>
    <p:sldLayoutId id="2147483668" r:id="rId61"/>
    <p:sldLayoutId id="2147483667" r:id="rId62"/>
    <p:sldLayoutId id="2147483669" r:id="rId63"/>
    <p:sldLayoutId id="2147483672" r:id="rId64"/>
    <p:sldLayoutId id="2147483674" r:id="rId65"/>
    <p:sldLayoutId id="2147483705" r:id="rId66"/>
    <p:sldLayoutId id="2147483704" r:id="rId67"/>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 </a:t>
            </a:r>
          </a:p>
          <a:p>
            <a:endParaRPr lang="tr-TR" dirty="0"/>
          </a:p>
          <a:p>
            <a:r>
              <a:rPr lang="tr-TR" dirty="0" smtClean="0"/>
              <a:t>		</a:t>
            </a:r>
            <a:r>
              <a:rPr lang="tr-TR" sz="4000" dirty="0" smtClean="0"/>
              <a:t>Program ve Türleri</a:t>
            </a:r>
          </a:p>
          <a:p>
            <a:r>
              <a:rPr lang="tr-TR" sz="4000" dirty="0"/>
              <a:t> </a:t>
            </a:r>
            <a:r>
              <a:rPr lang="tr-TR" sz="4000" dirty="0" smtClean="0"/>
              <a:t>   		</a:t>
            </a:r>
            <a:r>
              <a:rPr lang="tr-TR" sz="4000" dirty="0" err="1" smtClean="0"/>
              <a:t>Doç.Dr</a:t>
            </a:r>
            <a:r>
              <a:rPr lang="tr-TR" sz="4000" dirty="0" smtClean="0"/>
              <a:t>. Murat GÖKALP</a:t>
            </a:r>
          </a:p>
          <a:p>
            <a:endParaRPr lang="en-US" dirty="0"/>
          </a:p>
        </p:txBody>
      </p:sp>
      <p:sp>
        <p:nvSpPr>
          <p:cNvPr id="3" name="Metin Yer Tutucusu 2"/>
          <p:cNvSpPr>
            <a:spLocks noGrp="1"/>
          </p:cNvSpPr>
          <p:nvPr>
            <p:ph type="body" sz="quarter" idx="11"/>
          </p:nvPr>
        </p:nvSpPr>
        <p:spPr/>
        <p:txBody>
          <a:bodyPr/>
          <a:lstStyle/>
          <a:p>
            <a:r>
              <a:rPr lang="tr-TR" dirty="0" smtClean="0"/>
              <a:t>Eğitimde Program Geliştirme</a:t>
            </a:r>
            <a:endParaRPr lang="en-US" dirty="0"/>
          </a:p>
        </p:txBody>
      </p:sp>
    </p:spTree>
    <p:extLst>
      <p:ext uri="{BB962C8B-B14F-4D97-AF65-F5344CB8AC3E}">
        <p14:creationId xmlns:p14="http://schemas.microsoft.com/office/powerpoint/2010/main" val="353316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70049" y="3429000"/>
            <a:ext cx="10155666" cy="553998"/>
          </a:xfrm>
          <a:prstGeom prst="rect">
            <a:avLst/>
          </a:prstGeom>
          <a:noFill/>
          <a:ln>
            <a:solidFill>
              <a:srgbClr val="222A35"/>
            </a:solidFill>
          </a:ln>
        </p:spPr>
        <p:txBody>
          <a:bodyPr wrap="square">
            <a:spAutoFit/>
          </a:bodyPr>
          <a:lstStyle/>
          <a:p>
            <a:pPr algn="ctr">
              <a:lnSpc>
                <a:spcPct val="150000"/>
              </a:lnSpc>
            </a:pPr>
            <a:r>
              <a:rPr lang="tr-TR" sz="2000" b="1"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Program  Öğeleri – Çeşitleri – Özellikleri - Yararları</a:t>
            </a:r>
            <a:endParaRPr lang="tr-TR" sz="2000" b="1"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415619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269564"/>
          </a:xfrm>
        </p:spPr>
        <p:txBody>
          <a:bodyPr>
            <a:normAutofit/>
          </a:bodyPr>
          <a:lstStyle/>
          <a:p>
            <a:pPr marL="1371600" lvl="3" indent="0" algn="l">
              <a:lnSpc>
                <a:spcPct val="200000"/>
              </a:lnSpc>
              <a:buNone/>
            </a:pPr>
            <a:r>
              <a:rPr lang="tr-TR" sz="2400" b="1" dirty="0">
                <a:latin typeface="+mn-lt"/>
              </a:rPr>
              <a:t>1- Program Nedir?</a:t>
            </a:r>
            <a:endParaRPr lang="tr-TR" sz="2400" dirty="0">
              <a:latin typeface="+mn-lt"/>
            </a:endParaRPr>
          </a:p>
          <a:p>
            <a:pPr marL="1371600" lvl="3" indent="0" algn="l">
              <a:lnSpc>
                <a:spcPct val="200000"/>
              </a:lnSpc>
              <a:buNone/>
            </a:pPr>
            <a:r>
              <a:rPr lang="tr-TR" sz="2400" b="1" dirty="0">
                <a:latin typeface="+mn-lt"/>
              </a:rPr>
              <a:t>2- Programın Öğeleri</a:t>
            </a:r>
            <a:endParaRPr lang="tr-TR" sz="2400" dirty="0">
              <a:latin typeface="+mn-lt"/>
            </a:endParaRPr>
          </a:p>
          <a:p>
            <a:pPr marL="1371600" lvl="3" indent="0" algn="l">
              <a:lnSpc>
                <a:spcPct val="200000"/>
              </a:lnSpc>
              <a:buNone/>
            </a:pPr>
            <a:r>
              <a:rPr lang="tr-TR" sz="2400" b="1" dirty="0">
                <a:latin typeface="+mn-lt"/>
              </a:rPr>
              <a:t>3- Programın Çeşitleri</a:t>
            </a:r>
            <a:endParaRPr lang="tr-TR" sz="2400" dirty="0">
              <a:latin typeface="+mn-lt"/>
            </a:endParaRPr>
          </a:p>
          <a:p>
            <a:pPr marL="1371600" lvl="3" indent="0" algn="l">
              <a:lnSpc>
                <a:spcPct val="200000"/>
              </a:lnSpc>
              <a:buNone/>
            </a:pPr>
            <a:r>
              <a:rPr lang="tr-TR" sz="2400" b="1" dirty="0">
                <a:latin typeface="+mn-lt"/>
              </a:rPr>
              <a:t>4- İyi Bir Programın Özellikleri</a:t>
            </a:r>
            <a:endParaRPr lang="tr-TR" sz="2400" dirty="0">
              <a:latin typeface="+mn-lt"/>
            </a:endParaRPr>
          </a:p>
          <a:p>
            <a:pPr marL="1371600" lvl="3" indent="0" algn="l">
              <a:lnSpc>
                <a:spcPct val="200000"/>
              </a:lnSpc>
              <a:buNone/>
            </a:pPr>
            <a:r>
              <a:rPr lang="tr-TR" sz="2400" b="1" dirty="0">
                <a:latin typeface="+mn-lt"/>
              </a:rPr>
              <a:t>5- Programın Yararları</a:t>
            </a:r>
            <a:endParaRPr lang="tr-TR" sz="2400" dirty="0">
              <a:latin typeface="+mn-lt"/>
            </a:endParaRPr>
          </a:p>
        </p:txBody>
      </p:sp>
      <p:sp>
        <p:nvSpPr>
          <p:cNvPr id="5" name="Metin Yer Tutucusu 4"/>
          <p:cNvSpPr>
            <a:spLocks noGrp="1"/>
          </p:cNvSpPr>
          <p:nvPr>
            <p:ph type="body" sz="quarter" idx="11"/>
          </p:nvPr>
        </p:nvSpPr>
        <p:spPr>
          <a:xfrm>
            <a:off x="345305" y="288925"/>
            <a:ext cx="11722100" cy="692150"/>
          </a:xfrm>
        </p:spPr>
        <p:txBody>
          <a:bodyPr>
            <a:normAutofit/>
          </a:bodyPr>
          <a:lstStyle/>
          <a:p>
            <a:pPr algn="l"/>
            <a:r>
              <a:rPr lang="tr-TR" dirty="0">
                <a:latin typeface="+mn-lt"/>
              </a:rPr>
              <a:t>DERS İÇERİĞİ</a:t>
            </a:r>
          </a:p>
        </p:txBody>
      </p:sp>
    </p:spTree>
    <p:extLst>
      <p:ext uri="{BB962C8B-B14F-4D97-AF65-F5344CB8AC3E}">
        <p14:creationId xmlns:p14="http://schemas.microsoft.com/office/powerpoint/2010/main" val="2509319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fontScale="77500" lnSpcReduction="20000"/>
          </a:bodyPr>
          <a:lstStyle/>
          <a:p>
            <a:pPr indent="-228600" algn="l">
              <a:lnSpc>
                <a:spcPct val="200000"/>
              </a:lnSpc>
            </a:pPr>
            <a:r>
              <a:rPr lang="tr-TR" sz="2800" dirty="0" smtClean="0">
                <a:latin typeface="+mn-lt"/>
              </a:rPr>
              <a:t>Program</a:t>
            </a:r>
            <a:r>
              <a:rPr lang="tr-TR" sz="2800" dirty="0">
                <a:latin typeface="+mn-lt"/>
              </a:rPr>
              <a:t>; belli bir amaca ulaşabilmek için yapılacak aktiviteler, bu aktivitelerin sıralanması, zamanı, nasıl yapılacağı ve yapılan işlerin nasıl değerlendirileceğinin belirlenmesidir. Yunanca kökenli olan program kelimesi; yapılacak işin bölümlerini, sırasını, zamanını, nasıl yapılacağını gösteren tasarı anlamına gelmektedir.</a:t>
            </a:r>
          </a:p>
          <a:p>
            <a:pPr indent="-228600" algn="l">
              <a:lnSpc>
                <a:spcPct val="200000"/>
              </a:lnSpc>
            </a:pPr>
            <a:r>
              <a:rPr lang="tr-TR" sz="2800" dirty="0" smtClean="0">
                <a:latin typeface="+mn-lt"/>
              </a:rPr>
              <a:t>Program</a:t>
            </a:r>
            <a:r>
              <a:rPr lang="tr-TR" sz="2800" dirty="0">
                <a:latin typeface="+mn-lt"/>
              </a:rPr>
              <a:t>; gelecekte yapılması/ kazanılması istenenlere ulaşmak için, elde bulunan imkânları düzenlemektir. Belirli bir hedefe ulaşmak için yapılan düzenektir. Hayatımızda kısa ve orta ve uzun süreli hedeflerimize ulaşmak için yine programlı olmaya ihtiyacımız vardır. </a:t>
            </a:r>
          </a:p>
        </p:txBody>
      </p:sp>
      <p:sp>
        <p:nvSpPr>
          <p:cNvPr id="5" name="Metin Yer Tutucusu 4"/>
          <p:cNvSpPr>
            <a:spLocks noGrp="1"/>
          </p:cNvSpPr>
          <p:nvPr>
            <p:ph type="body" sz="quarter" idx="11"/>
          </p:nvPr>
        </p:nvSpPr>
        <p:spPr/>
        <p:txBody>
          <a:bodyPr>
            <a:normAutofit/>
          </a:bodyPr>
          <a:lstStyle/>
          <a:p>
            <a:pPr algn="l"/>
            <a:r>
              <a:rPr lang="tr-TR" dirty="0">
                <a:latin typeface="+mn-lt"/>
              </a:rPr>
              <a:t>1- PROGRAM NEDİR?</a:t>
            </a:r>
          </a:p>
        </p:txBody>
      </p:sp>
    </p:spTree>
    <p:extLst>
      <p:ext uri="{BB962C8B-B14F-4D97-AF65-F5344CB8AC3E}">
        <p14:creationId xmlns:p14="http://schemas.microsoft.com/office/powerpoint/2010/main" val="3944199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a:bodyPr>
          <a:lstStyle/>
          <a:p>
            <a:pPr algn="l"/>
            <a:r>
              <a:rPr lang="tr-TR" dirty="0" smtClean="0">
                <a:latin typeface="+mn-lt"/>
              </a:rPr>
              <a:t>Programın </a:t>
            </a:r>
            <a:r>
              <a:rPr lang="tr-TR" dirty="0">
                <a:latin typeface="+mn-lt"/>
              </a:rPr>
              <a:t>tanımı ve işlevinden hareketle; aslında bir programın adı, süresi/ tarihi, amacı, katılımcıları, strateji/ yöntemleri, kullanılacak teknolojileri, kaynakları, araç-gereçleri, gerçekleşme süreci, sonuç ve değerlendirilmesi boyutları vardır.  Ancak bir programı oluşturan temel öğeler dört tanedir. Bunlar; </a:t>
            </a:r>
          </a:p>
          <a:p>
            <a:pPr algn="l"/>
            <a:r>
              <a:rPr lang="tr-TR" dirty="0">
                <a:latin typeface="+mn-lt"/>
              </a:rPr>
              <a:t>1-Kazanım/ amaç/ hedefler</a:t>
            </a:r>
          </a:p>
          <a:p>
            <a:pPr algn="l"/>
            <a:r>
              <a:rPr lang="tr-TR" dirty="0">
                <a:latin typeface="+mn-lt"/>
              </a:rPr>
              <a:t>2-İçerik</a:t>
            </a:r>
          </a:p>
          <a:p>
            <a:pPr algn="l"/>
            <a:r>
              <a:rPr lang="tr-TR" dirty="0">
                <a:latin typeface="+mn-lt"/>
              </a:rPr>
              <a:t>3-Öğrenme-öğretme süreci</a:t>
            </a:r>
          </a:p>
          <a:p>
            <a:pPr algn="l"/>
            <a:r>
              <a:rPr lang="tr-TR" dirty="0">
                <a:latin typeface="+mn-lt"/>
              </a:rPr>
              <a:t>4-Ölçme ve değerlendirme           boyutlarıdır.</a:t>
            </a:r>
          </a:p>
        </p:txBody>
      </p:sp>
      <p:sp>
        <p:nvSpPr>
          <p:cNvPr id="5" name="Metin Yer Tutucusu 4"/>
          <p:cNvSpPr>
            <a:spLocks noGrp="1"/>
          </p:cNvSpPr>
          <p:nvPr>
            <p:ph type="body" sz="quarter" idx="11"/>
          </p:nvPr>
        </p:nvSpPr>
        <p:spPr/>
        <p:txBody>
          <a:bodyPr>
            <a:normAutofit/>
          </a:bodyPr>
          <a:lstStyle/>
          <a:p>
            <a:pPr algn="l"/>
            <a:r>
              <a:rPr lang="tr-TR" dirty="0">
                <a:latin typeface="+mn-lt"/>
              </a:rPr>
              <a:t>2- PROGRAMIN ÖĞELERİ</a:t>
            </a:r>
          </a:p>
        </p:txBody>
      </p:sp>
    </p:spTree>
    <p:extLst>
      <p:ext uri="{BB962C8B-B14F-4D97-AF65-F5344CB8AC3E}">
        <p14:creationId xmlns:p14="http://schemas.microsoft.com/office/powerpoint/2010/main" val="2418196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fontScale="92500" lnSpcReduction="10000"/>
          </a:bodyPr>
          <a:lstStyle/>
          <a:p>
            <a:pPr algn="l"/>
            <a:r>
              <a:rPr lang="tr-TR" dirty="0" smtClean="0">
                <a:latin typeface="+mn-lt"/>
              </a:rPr>
              <a:t>Bu </a:t>
            </a:r>
            <a:r>
              <a:rPr lang="tr-TR" dirty="0">
                <a:latin typeface="+mn-lt"/>
              </a:rPr>
              <a:t>temel boyutlara ek olarak diğer yardımcı öğeler de eğitimde kullanılmakta ve şu soruları karşılamaktadır:</a:t>
            </a:r>
          </a:p>
          <a:p>
            <a:pPr lvl="0" algn="l"/>
            <a:r>
              <a:rPr lang="tr-TR" b="1" i="1" dirty="0">
                <a:latin typeface="+mn-lt"/>
              </a:rPr>
              <a:t>Niçin</a:t>
            </a:r>
            <a:r>
              <a:rPr lang="tr-TR" dirty="0">
                <a:latin typeface="+mn-lt"/>
              </a:rPr>
              <a:t> öğreteceğiz --- Kazanım/Amaç</a:t>
            </a:r>
          </a:p>
          <a:p>
            <a:pPr lvl="0" algn="l"/>
            <a:r>
              <a:rPr lang="tr-TR" b="1" dirty="0">
                <a:latin typeface="+mn-lt"/>
              </a:rPr>
              <a:t>Ne </a:t>
            </a:r>
            <a:r>
              <a:rPr lang="tr-TR" dirty="0">
                <a:latin typeface="+mn-lt"/>
              </a:rPr>
              <a:t>öğreteceğiz  ---  İçerik</a:t>
            </a:r>
          </a:p>
          <a:p>
            <a:pPr lvl="0" algn="l"/>
            <a:r>
              <a:rPr lang="tr-TR" b="1" i="1" dirty="0">
                <a:latin typeface="+mn-lt"/>
              </a:rPr>
              <a:t>Ne zaman</a:t>
            </a:r>
            <a:r>
              <a:rPr lang="tr-TR" dirty="0">
                <a:latin typeface="+mn-lt"/>
              </a:rPr>
              <a:t> öğreteceğiz --- Süre ve Tarih</a:t>
            </a:r>
          </a:p>
          <a:p>
            <a:pPr lvl="0" algn="l"/>
            <a:r>
              <a:rPr lang="tr-TR" b="1" i="1" dirty="0">
                <a:latin typeface="+mn-lt"/>
              </a:rPr>
              <a:t>Kime</a:t>
            </a:r>
            <a:r>
              <a:rPr lang="tr-TR" dirty="0">
                <a:latin typeface="+mn-lt"/>
              </a:rPr>
              <a:t> Öğreteceğiz --- Sınıf/ Hedef öğrenci kitlesi</a:t>
            </a:r>
          </a:p>
          <a:p>
            <a:pPr lvl="0" algn="l"/>
            <a:r>
              <a:rPr lang="tr-TR" b="1" i="1" dirty="0">
                <a:latin typeface="+mn-lt"/>
              </a:rPr>
              <a:t>Nasıl</a:t>
            </a:r>
            <a:r>
              <a:rPr lang="tr-TR" b="1" dirty="0">
                <a:latin typeface="+mn-lt"/>
              </a:rPr>
              <a:t> </a:t>
            </a:r>
            <a:r>
              <a:rPr lang="tr-TR" dirty="0">
                <a:latin typeface="+mn-lt"/>
              </a:rPr>
              <a:t>öğreteceğiz --- Strateji/ Yöntem/ Teknik</a:t>
            </a:r>
          </a:p>
          <a:p>
            <a:pPr lvl="0" algn="l"/>
            <a:r>
              <a:rPr lang="tr-TR" b="1" i="1" dirty="0">
                <a:latin typeface="+mn-lt"/>
              </a:rPr>
              <a:t>Ne ile</a:t>
            </a:r>
            <a:r>
              <a:rPr lang="tr-TR" dirty="0">
                <a:latin typeface="+mn-lt"/>
              </a:rPr>
              <a:t> öğreteceğiz --- Araç/Gereç/ Teknoloji/ Materyal</a:t>
            </a:r>
          </a:p>
          <a:p>
            <a:pPr lvl="0" algn="l"/>
            <a:r>
              <a:rPr lang="tr-TR" b="1" i="1" dirty="0">
                <a:latin typeface="+mn-lt"/>
              </a:rPr>
              <a:t>Ne kadar</a:t>
            </a:r>
            <a:r>
              <a:rPr lang="tr-TR" dirty="0">
                <a:latin typeface="+mn-lt"/>
              </a:rPr>
              <a:t> --- ölçme ve değerlendirme</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2- PROGRAMIN ÖĞELERİ</a:t>
            </a:r>
          </a:p>
        </p:txBody>
      </p:sp>
    </p:spTree>
    <p:extLst>
      <p:ext uri="{BB962C8B-B14F-4D97-AF65-F5344CB8AC3E}">
        <p14:creationId xmlns:p14="http://schemas.microsoft.com/office/powerpoint/2010/main" val="289393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a:bodyPr>
          <a:lstStyle/>
          <a:p>
            <a:pPr algn="l"/>
            <a:r>
              <a:rPr lang="tr-TR" dirty="0">
                <a:latin typeface="+mn-lt"/>
              </a:rPr>
              <a:t>	</a:t>
            </a:r>
          </a:p>
        </p:txBody>
      </p:sp>
      <p:sp>
        <p:nvSpPr>
          <p:cNvPr id="5" name="Metin Yer Tutucusu 4"/>
          <p:cNvSpPr>
            <a:spLocks noGrp="1"/>
          </p:cNvSpPr>
          <p:nvPr>
            <p:ph type="body" sz="quarter" idx="11"/>
          </p:nvPr>
        </p:nvSpPr>
        <p:spPr/>
        <p:txBody>
          <a:bodyPr>
            <a:normAutofit/>
          </a:bodyPr>
          <a:lstStyle/>
          <a:p>
            <a:pPr algn="l"/>
            <a:r>
              <a:rPr lang="tr-TR" dirty="0">
                <a:latin typeface="+mn-lt"/>
              </a:rPr>
              <a:t>2- PROGRAMIN ÖĞELERİ</a:t>
            </a:r>
          </a:p>
        </p:txBody>
      </p:sp>
      <p:pic>
        <p:nvPicPr>
          <p:cNvPr id="2" name="Resim 1">
            <a:extLst>
              <a:ext uri="{FF2B5EF4-FFF2-40B4-BE49-F238E27FC236}">
                <a16:creationId xmlns="" xmlns:a16="http://schemas.microsoft.com/office/drawing/2014/main" id="{3237987C-9B95-40CF-AA41-68A4D56D6382}"/>
              </a:ext>
            </a:extLst>
          </p:cNvPr>
          <p:cNvPicPr>
            <a:picLocks noChangeAspect="1"/>
          </p:cNvPicPr>
          <p:nvPr/>
        </p:nvPicPr>
        <p:blipFill>
          <a:blip r:embed="rId3"/>
          <a:stretch>
            <a:fillRect/>
          </a:stretch>
        </p:blipFill>
        <p:spPr>
          <a:xfrm>
            <a:off x="739303" y="981075"/>
            <a:ext cx="10525328" cy="5166806"/>
          </a:xfrm>
          <a:prstGeom prst="rect">
            <a:avLst/>
          </a:prstGeom>
        </p:spPr>
      </p:pic>
    </p:spTree>
    <p:extLst>
      <p:ext uri="{BB962C8B-B14F-4D97-AF65-F5344CB8AC3E}">
        <p14:creationId xmlns:p14="http://schemas.microsoft.com/office/powerpoint/2010/main" val="2239874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5391150"/>
          </a:xfrm>
        </p:spPr>
        <p:txBody>
          <a:bodyPr>
            <a:normAutofit fontScale="85000" lnSpcReduction="10000"/>
          </a:bodyPr>
          <a:lstStyle/>
          <a:p>
            <a:pPr algn="l"/>
            <a:r>
              <a:rPr lang="tr-TR" sz="2600" dirty="0" smtClean="0">
                <a:latin typeface="+mn-lt"/>
              </a:rPr>
              <a:t>Eğitim</a:t>
            </a:r>
            <a:r>
              <a:rPr lang="tr-TR" sz="2600" dirty="0">
                <a:latin typeface="+mn-lt"/>
              </a:rPr>
              <a:t>, bireyin içerisine doğduğu millî, manevi ve kültürel değerler başta olmak üzere, yetenek, beceri, tutum, estetik duyarlılık gibi davranışlar kazanılmasını içeren bir süreçtir (MEB, 2017, 4). Bu süreçleri gerçekleştirmek için yapılan programlar çeşitli özelliklerine göre sınıflandırılmaktadır. </a:t>
            </a:r>
          </a:p>
          <a:p>
            <a:pPr algn="l"/>
            <a:r>
              <a:rPr lang="tr-TR" sz="2600" dirty="0">
                <a:latin typeface="+mn-lt"/>
              </a:rPr>
              <a:t>	Bunlardan bazıları; </a:t>
            </a:r>
            <a:r>
              <a:rPr lang="tr-TR" sz="2600" i="1" dirty="0">
                <a:latin typeface="+mn-lt"/>
              </a:rPr>
              <a:t>eğitim programı, öğretim programı, ders programı, müfredat programı, faaliyet programı, açık program, örtük program, resmi program, uygulamadaki program, ihmal edilen program, ekstra program</a:t>
            </a:r>
            <a:r>
              <a:rPr lang="tr-TR" sz="2600" dirty="0">
                <a:latin typeface="+mn-lt"/>
              </a:rPr>
              <a:t> isimleri ile ayırt edilmektedir. Program eğitimi </a:t>
            </a:r>
            <a:r>
              <a:rPr lang="tr-TR" sz="2600" dirty="0" err="1">
                <a:latin typeface="+mn-lt"/>
              </a:rPr>
              <a:t>formal</a:t>
            </a:r>
            <a:r>
              <a:rPr lang="tr-TR" sz="2600" dirty="0">
                <a:latin typeface="+mn-lt"/>
              </a:rPr>
              <a:t> kılar. Programsız olan öğrenmeler </a:t>
            </a:r>
            <a:r>
              <a:rPr lang="tr-TR" sz="2600" dirty="0" err="1">
                <a:latin typeface="+mn-lt"/>
              </a:rPr>
              <a:t>informaldir</a:t>
            </a:r>
            <a:r>
              <a:rPr lang="tr-TR" sz="2600" dirty="0">
                <a:latin typeface="+mn-lt"/>
              </a:rPr>
              <a:t>. Bireyin eğitimi var olduğu her an ve zaman hayat boyu sürer. Eğitim öğretim faaliyetleri ise planlı-programlı yapılması gereken önemli bir iştir. Okulun planlı, düzenli ve kontrollü olması programlarla sağlanır.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3- PROGRAM ÇEŞİTLERİ</a:t>
            </a:r>
          </a:p>
        </p:txBody>
      </p:sp>
    </p:spTree>
    <p:extLst>
      <p:ext uri="{BB962C8B-B14F-4D97-AF65-F5344CB8AC3E}">
        <p14:creationId xmlns:p14="http://schemas.microsoft.com/office/powerpoint/2010/main" val="1001892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33424"/>
            <a:ext cx="11722100" cy="5550643"/>
          </a:xfrm>
        </p:spPr>
        <p:txBody>
          <a:bodyPr>
            <a:noAutofit/>
          </a:bodyPr>
          <a:lstStyle/>
          <a:p>
            <a:pPr algn="l"/>
            <a:r>
              <a:rPr lang="tr-TR" dirty="0" smtClean="0">
                <a:latin typeface="+mn-lt"/>
              </a:rPr>
              <a:t>Eğitim </a:t>
            </a:r>
            <a:r>
              <a:rPr lang="tr-TR" dirty="0">
                <a:latin typeface="+mn-lt"/>
              </a:rPr>
              <a:t>programı; herhangi bir eğitim kuruluşunda ve herhangi bir eğitim aşamasında Milli Eğitimin amaçlarını, kurumun amaçlarını, bu amaçlara ulaşmak için belirlenmiş öğretim ve ders programlarını, ders içi ve ders dışı etkinlikleri, içeriği kazandıracak süreç/ metot/ tekniklerini ve değerlendirme etkinliklerini kapsar. </a:t>
            </a:r>
          </a:p>
          <a:p>
            <a:pPr algn="l"/>
            <a:r>
              <a:rPr lang="tr-TR" dirty="0" smtClean="0">
                <a:latin typeface="+mn-lt"/>
              </a:rPr>
              <a:t>Eğitim </a:t>
            </a:r>
            <a:r>
              <a:rPr lang="tr-TR" dirty="0">
                <a:latin typeface="+mn-lt"/>
              </a:rPr>
              <a:t>programı, bireyin millî, manevi ve kültürel değerler, yetenek, beceri, tutum, estetik duyarlılık gibi yeterlikleri kazanabilmesi için yapılması gerekenlerin; zamanını, içeriğini, amacını, hedef kitleyi, kullanılacak öğretim stratejileri/ yöntemlerini, araç-gereç- teknoloji ve ölçme/ değerlendirme süreçlerini içeren bir taslaktır. Program; okulun içinde ve dışındaki bütün durumlarda, istenen sonuçlara ulaşmak için giriştiği çabaların tümüdür. Milli Eğitimin ve kurumun amaçlarının gerçekleştirilmesine yönelik tüm faaliyetlerdir.</a:t>
            </a:r>
          </a:p>
        </p:txBody>
      </p:sp>
      <p:sp>
        <p:nvSpPr>
          <p:cNvPr id="5" name="Metin Yer Tutucusu 4"/>
          <p:cNvSpPr>
            <a:spLocks noGrp="1"/>
          </p:cNvSpPr>
          <p:nvPr>
            <p:ph type="body" sz="quarter" idx="11"/>
          </p:nvPr>
        </p:nvSpPr>
        <p:spPr>
          <a:xfrm>
            <a:off x="327549" y="146882"/>
            <a:ext cx="11722100" cy="692150"/>
          </a:xfrm>
        </p:spPr>
        <p:txBody>
          <a:bodyPr>
            <a:normAutofit/>
          </a:bodyPr>
          <a:lstStyle/>
          <a:p>
            <a:pPr algn="l"/>
            <a:r>
              <a:rPr lang="tr-TR" dirty="0">
                <a:latin typeface="+mn-lt"/>
              </a:rPr>
              <a:t>Eğitim Programı</a:t>
            </a:r>
          </a:p>
          <a:p>
            <a:pPr algn="l"/>
            <a:endParaRPr lang="tr-TR" dirty="0">
              <a:latin typeface="+mn-lt"/>
            </a:endParaRPr>
          </a:p>
        </p:txBody>
      </p:sp>
    </p:spTree>
    <p:extLst>
      <p:ext uri="{BB962C8B-B14F-4D97-AF65-F5344CB8AC3E}">
        <p14:creationId xmlns:p14="http://schemas.microsoft.com/office/powerpoint/2010/main" val="2049514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264596"/>
            <a:ext cx="11722100" cy="5019471"/>
          </a:xfrm>
        </p:spPr>
        <p:txBody>
          <a:bodyPr>
            <a:noAutofit/>
          </a:bodyPr>
          <a:lstStyle/>
          <a:p>
            <a:pPr algn="l"/>
            <a:r>
              <a:rPr lang="tr-TR" dirty="0" smtClean="0">
                <a:latin typeface="+mn-lt"/>
              </a:rPr>
              <a:t>“</a:t>
            </a:r>
            <a:r>
              <a:rPr lang="tr-TR" dirty="0">
                <a:latin typeface="+mn-lt"/>
              </a:rPr>
              <a:t>Belli bir öğretim basamağında” (</a:t>
            </a:r>
            <a:r>
              <a:rPr lang="tr-TR" i="1" dirty="0">
                <a:latin typeface="+mn-lt"/>
              </a:rPr>
              <a:t>ilkokul, ortaokul, lise, </a:t>
            </a:r>
            <a:r>
              <a:rPr lang="tr-TR" i="1" dirty="0" err="1">
                <a:latin typeface="+mn-lt"/>
              </a:rPr>
              <a:t>önlisans</a:t>
            </a:r>
            <a:r>
              <a:rPr lang="tr-TR" i="1" dirty="0">
                <a:latin typeface="+mn-lt"/>
              </a:rPr>
              <a:t>, lisans </a:t>
            </a:r>
            <a:r>
              <a:rPr lang="tr-TR" i="1" dirty="0" err="1">
                <a:latin typeface="+mn-lt"/>
              </a:rPr>
              <a:t>vb</a:t>
            </a:r>
            <a:r>
              <a:rPr lang="tr-TR" dirty="0">
                <a:latin typeface="+mn-lt"/>
              </a:rPr>
              <a:t>), çeşitli sınıf ve derslerde okutulacak olan derslerin amaçlarını, haftada kaç saat okutulacağını, içeriğini, süresini, metotları/ teknikleri, eğitim yaşantıları ve değerlendirme süreçlerini gösteren kılavuzdur. Ders programlarının bütününün adıdır. Öğretim programlarına “okul programı” da denilir. örneğin; ilkokul programı, ortaokul programı, lise programı, lisans programı, yüksek lisans programı vb.</a:t>
            </a:r>
          </a:p>
        </p:txBody>
      </p:sp>
      <p:sp>
        <p:nvSpPr>
          <p:cNvPr id="5" name="Metin Yer Tutucusu 4"/>
          <p:cNvSpPr>
            <a:spLocks noGrp="1"/>
          </p:cNvSpPr>
          <p:nvPr>
            <p:ph type="body" sz="quarter" idx="11"/>
          </p:nvPr>
        </p:nvSpPr>
        <p:spPr/>
        <p:txBody>
          <a:bodyPr>
            <a:normAutofit/>
          </a:bodyPr>
          <a:lstStyle/>
          <a:p>
            <a:pPr algn="l"/>
            <a:r>
              <a:rPr lang="tr-TR" dirty="0">
                <a:latin typeface="+mn-lt"/>
              </a:rPr>
              <a:t>Öğretim Programı</a:t>
            </a:r>
          </a:p>
          <a:p>
            <a:pPr algn="l"/>
            <a:endParaRPr lang="tr-TR" dirty="0">
              <a:latin typeface="+mn-lt"/>
            </a:endParaRPr>
          </a:p>
        </p:txBody>
      </p:sp>
    </p:spTree>
    <p:extLst>
      <p:ext uri="{BB962C8B-B14F-4D97-AF65-F5344CB8AC3E}">
        <p14:creationId xmlns:p14="http://schemas.microsoft.com/office/powerpoint/2010/main" val="1746341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264596"/>
            <a:ext cx="11722100" cy="5019471"/>
          </a:xfrm>
        </p:spPr>
        <p:txBody>
          <a:bodyPr>
            <a:noAutofit/>
          </a:bodyPr>
          <a:lstStyle/>
          <a:p>
            <a:pPr algn="l"/>
            <a:r>
              <a:rPr lang="tr-TR" dirty="0">
                <a:latin typeface="+mn-lt"/>
              </a:rPr>
              <a:t>	Şekil 2: Öğretim Programının Temel Öğeleri</a:t>
            </a:r>
          </a:p>
          <a:p>
            <a:pPr algn="l"/>
            <a:endParaRPr lang="tr-TR" dirty="0">
              <a:latin typeface="+mn-lt"/>
            </a:endParaRPr>
          </a:p>
          <a:p>
            <a:pPr algn="l"/>
            <a:endParaRPr lang="tr-TR" dirty="0">
              <a:latin typeface="+mn-lt"/>
            </a:endParaRPr>
          </a:p>
          <a:p>
            <a:pPr algn="l"/>
            <a:endParaRPr lang="tr-TR" dirty="0">
              <a:latin typeface="+mn-lt"/>
            </a:endParaRPr>
          </a:p>
          <a:p>
            <a:pPr algn="l"/>
            <a:endParaRPr lang="tr-TR" dirty="0">
              <a:latin typeface="+mn-lt"/>
            </a:endParaRPr>
          </a:p>
          <a:p>
            <a:pPr algn="l"/>
            <a:r>
              <a:rPr lang="tr-TR" dirty="0">
                <a:latin typeface="+mn-lt"/>
              </a:rPr>
              <a:t>	</a:t>
            </a:r>
            <a:endParaRPr lang="tr-TR" dirty="0" smtClean="0">
              <a:latin typeface="+mn-lt"/>
            </a:endParaRPr>
          </a:p>
          <a:p>
            <a:pPr algn="l"/>
            <a:r>
              <a:rPr lang="tr-TR" dirty="0" smtClean="0">
                <a:latin typeface="+mn-lt"/>
              </a:rPr>
              <a:t>Eğitim </a:t>
            </a:r>
            <a:r>
              <a:rPr lang="tr-TR" dirty="0">
                <a:latin typeface="+mn-lt"/>
              </a:rPr>
              <a:t>programının temel öğeleri, aynı zamanda, öğretim programının da temel öğelerini oluşturmaktadır.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Öğretim Programı</a:t>
            </a:r>
          </a:p>
          <a:p>
            <a:pPr algn="l"/>
            <a:endParaRPr lang="tr-TR" dirty="0">
              <a:latin typeface="+mn-lt"/>
            </a:endParaRPr>
          </a:p>
        </p:txBody>
      </p:sp>
      <p:graphicFrame>
        <p:nvGraphicFramePr>
          <p:cNvPr id="6" name="Diyagram 5">
            <a:extLst>
              <a:ext uri="{FF2B5EF4-FFF2-40B4-BE49-F238E27FC236}">
                <a16:creationId xmlns="" xmlns:a16="http://schemas.microsoft.com/office/drawing/2014/main" id="{CFD90ED0-8467-4702-9D2C-8FC1CE02475E}"/>
              </a:ext>
            </a:extLst>
          </p:cNvPr>
          <p:cNvGraphicFramePr/>
          <p:nvPr>
            <p:extLst>
              <p:ext uri="{D42A27DB-BD31-4B8C-83A1-F6EECF244321}">
                <p14:modId xmlns:p14="http://schemas.microsoft.com/office/powerpoint/2010/main" val="3054018085"/>
              </p:ext>
            </p:extLst>
          </p:nvPr>
        </p:nvGraphicFramePr>
        <p:xfrm>
          <a:off x="2548322" y="1981409"/>
          <a:ext cx="7120755" cy="28951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7911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19264"/>
            <a:ext cx="11722100" cy="5019471"/>
          </a:xfrm>
        </p:spPr>
        <p:txBody>
          <a:bodyPr>
            <a:noAutofit/>
          </a:bodyPr>
          <a:lstStyle/>
          <a:p>
            <a:pPr algn="l"/>
            <a:r>
              <a:rPr lang="tr-TR" dirty="0">
                <a:latin typeface="+mn-lt"/>
              </a:rPr>
              <a:t>	</a:t>
            </a:r>
            <a:r>
              <a:rPr lang="tr-TR" b="1" i="1" dirty="0">
                <a:latin typeface="+mn-lt"/>
              </a:rPr>
              <a:t>Bir dersin</a:t>
            </a:r>
            <a:r>
              <a:rPr lang="tr-TR" dirty="0">
                <a:latin typeface="+mn-lt"/>
              </a:rPr>
              <a:t> öğretimine dönük olarak yapılacak tüm etkinlikleri; dersin kazanımları ve içeriği, öğrenme-öğretme süreci ve ölçme&amp; değerlendirmenin programlanmasıdır. Belli bir derste (Örneğin Matematik, Türkçe, Fen Bilimleri vb.) öğrencilere, hangi konuların, hangi düzeyde nasıl öğretileceği ve nasıl değerlendirileceğinin planıdır. Ders programı; belli bir öğretim kademesindeki (örneğin ortaokul), aynı adda olan </a:t>
            </a:r>
            <a:r>
              <a:rPr lang="tr-TR" i="1" dirty="0">
                <a:latin typeface="+mn-lt"/>
              </a:rPr>
              <a:t>dikey olarak</a:t>
            </a:r>
            <a:r>
              <a:rPr lang="tr-TR" dirty="0">
                <a:latin typeface="+mn-lt"/>
              </a:rPr>
              <a:t> tüm dersi (örneğin orta 1,2,3,4. sınıflardaki Matematik dersi) ve bu dersin her yıl ünitelerini içerisine alan ve amaç-içerik-öğrenme/ öğretme süreci ve ölçme&amp; değerlendirme süreçlerini kapsayan öğretim taslağıdır.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Ders Programı</a:t>
            </a:r>
          </a:p>
          <a:p>
            <a:pPr algn="l"/>
            <a:endParaRPr lang="tr-TR" dirty="0">
              <a:latin typeface="+mn-lt"/>
            </a:endParaRPr>
          </a:p>
        </p:txBody>
      </p:sp>
    </p:spTree>
    <p:extLst>
      <p:ext uri="{BB962C8B-B14F-4D97-AF65-F5344CB8AC3E}">
        <p14:creationId xmlns:p14="http://schemas.microsoft.com/office/powerpoint/2010/main" val="377605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19264"/>
            <a:ext cx="11722100" cy="5019471"/>
          </a:xfrm>
        </p:spPr>
        <p:txBody>
          <a:bodyPr>
            <a:noAutofit/>
          </a:bodyPr>
          <a:lstStyle/>
          <a:p>
            <a:pPr algn="l"/>
            <a:r>
              <a:rPr lang="tr-TR" dirty="0" smtClean="0">
                <a:latin typeface="+mn-lt"/>
              </a:rPr>
              <a:t>Müfredat </a:t>
            </a:r>
            <a:r>
              <a:rPr lang="tr-TR" dirty="0">
                <a:latin typeface="+mn-lt"/>
              </a:rPr>
              <a:t>kelimesi Osmanlıca kökenli olan ve günümüzdeki “program” kelimesinin karşılığı olan kelimedir. Aslında müfredat yada program kelimesini </a:t>
            </a:r>
            <a:r>
              <a:rPr lang="tr-TR" dirty="0" smtClean="0"/>
              <a:t>birlikte</a:t>
            </a:r>
            <a:r>
              <a:rPr lang="tr-TR" dirty="0" smtClean="0">
                <a:latin typeface="+mn-lt"/>
              </a:rPr>
              <a:t> </a:t>
            </a:r>
            <a:r>
              <a:rPr lang="tr-TR" dirty="0">
                <a:latin typeface="+mn-lt"/>
              </a:rPr>
              <a:t>kullanmak yanlıştır. Çünkü aynı anlama gelmektedir. </a:t>
            </a:r>
          </a:p>
          <a:p>
            <a:pPr algn="l"/>
            <a:r>
              <a:rPr lang="tr-TR" dirty="0" smtClean="0">
                <a:latin typeface="+mn-lt"/>
              </a:rPr>
              <a:t>. </a:t>
            </a:r>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Müfredat </a:t>
            </a:r>
            <a:r>
              <a:rPr lang="tr-TR" dirty="0" smtClean="0">
                <a:latin typeface="+mn-lt"/>
              </a:rPr>
              <a:t>Programı</a:t>
            </a:r>
            <a:endParaRPr lang="tr-TR" dirty="0">
              <a:latin typeface="+mn-lt"/>
            </a:endParaRPr>
          </a:p>
        </p:txBody>
      </p:sp>
    </p:spTree>
    <p:extLst>
      <p:ext uri="{BB962C8B-B14F-4D97-AF65-F5344CB8AC3E}">
        <p14:creationId xmlns:p14="http://schemas.microsoft.com/office/powerpoint/2010/main" val="2230470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19264"/>
            <a:ext cx="11722100" cy="5019471"/>
          </a:xfrm>
        </p:spPr>
        <p:txBody>
          <a:bodyPr>
            <a:noAutofit/>
          </a:bodyPr>
          <a:lstStyle/>
          <a:p>
            <a:pPr algn="l"/>
            <a:r>
              <a:rPr lang="tr-TR" dirty="0">
                <a:latin typeface="+mn-lt"/>
              </a:rPr>
              <a:t>	Buna ek olarak programın diğer yardımcı öğeleri olan;  değerler,  beceriler, zaman/süre, hedef kitle, kullanılacak öğretim stratejileri/ yöntemlerini, araç-gereç- teknoloji ve diğer yardımcı öğeleri de içermez.  Müfredat, eğitim programı gibi dinamik, sürekli kendini güncelleyen ve geliştiren bir yapı değildir. Eski kullanımıyla statiktir. Bir dersin yalnızca ünite ve konularının belirlendiği listedir. Konuların genelden özele ve çoğunlukla bir örüntü içerisinde düzenlenmiş halidir.</a:t>
            </a:r>
          </a:p>
          <a:p>
            <a:pPr algn="l"/>
            <a:r>
              <a:rPr lang="tr-TR" dirty="0">
                <a:latin typeface="+mn-lt"/>
              </a:rPr>
              <a:t>	Buna ek olarak dilimizi güncellemek ve kültürümüzde var olan kavramları günümüzde de kullanmak amacıyla Milli Eğitim Bakanlığı program yerine müfredat kavramını kullanmaya başlamıştır. Bu kullanımda; yeni haliyle müfredat kavramı, program kavramının nitelediği her şeyi nitelemektedir.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Müfredat Programı</a:t>
            </a:r>
          </a:p>
          <a:p>
            <a:pPr algn="l"/>
            <a:endParaRPr lang="tr-TR" dirty="0">
              <a:latin typeface="+mn-lt"/>
            </a:endParaRPr>
          </a:p>
        </p:txBody>
      </p:sp>
    </p:spTree>
    <p:extLst>
      <p:ext uri="{BB962C8B-B14F-4D97-AF65-F5344CB8AC3E}">
        <p14:creationId xmlns:p14="http://schemas.microsoft.com/office/powerpoint/2010/main" val="2505495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2183"/>
            <a:ext cx="11722100" cy="5019471"/>
          </a:xfrm>
        </p:spPr>
        <p:txBody>
          <a:bodyPr>
            <a:noAutofit/>
          </a:bodyPr>
          <a:lstStyle/>
          <a:p>
            <a:pPr algn="l"/>
            <a:r>
              <a:rPr lang="tr-TR" dirty="0" smtClean="0">
                <a:latin typeface="+mn-lt"/>
              </a:rPr>
              <a:t>Ders </a:t>
            </a:r>
            <a:r>
              <a:rPr lang="tr-TR" dirty="0">
                <a:latin typeface="+mn-lt"/>
              </a:rPr>
              <a:t>saatleri dışında; okul içinde ya da okul dışında yapılacak olan tün faaliyetler ve etkinlikleri kapsayan programdır. Gezi, gözlem, belirli gün ve haftalar, kutlamalar, rehberlik, toplantılar, konferanslar, sosyal etkinlikler, </a:t>
            </a:r>
            <a:r>
              <a:rPr lang="tr-TR" dirty="0" err="1">
                <a:latin typeface="+mn-lt"/>
              </a:rPr>
              <a:t>plenatoryum</a:t>
            </a:r>
            <a:r>
              <a:rPr lang="tr-TR" dirty="0">
                <a:latin typeface="+mn-lt"/>
              </a:rPr>
              <a:t> vb. her türlü etkinlikler eğitim-öğretim yılının başından itibaren planlanır. Gerekli kurum ve kişilerden izinler alınır ve zamanı geldiğinde gerçekleştirilir. Derslerin dışında okulda tamamlayıcı etkinlikler olarak yapılır. Belirli gün ve haftaların resmi bayramlar dışında olanları, okul tarafından belli bir plan dâhilinde gerçekleştirilir.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Faaliyet Programı</a:t>
            </a:r>
          </a:p>
          <a:p>
            <a:pPr algn="l"/>
            <a:endParaRPr lang="tr-TR" dirty="0">
              <a:latin typeface="+mn-lt"/>
            </a:endParaRPr>
          </a:p>
        </p:txBody>
      </p:sp>
    </p:spTree>
    <p:extLst>
      <p:ext uri="{BB962C8B-B14F-4D97-AF65-F5344CB8AC3E}">
        <p14:creationId xmlns:p14="http://schemas.microsoft.com/office/powerpoint/2010/main" val="905412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2183"/>
            <a:ext cx="11722100" cy="5019471"/>
          </a:xfrm>
        </p:spPr>
        <p:txBody>
          <a:bodyPr>
            <a:noAutofit/>
          </a:bodyPr>
          <a:lstStyle/>
          <a:p>
            <a:pPr algn="l"/>
            <a:r>
              <a:rPr lang="tr-TR" dirty="0" smtClean="0">
                <a:latin typeface="+mn-lt"/>
              </a:rPr>
              <a:t>MEB </a:t>
            </a:r>
            <a:r>
              <a:rPr lang="tr-TR" dirty="0">
                <a:latin typeface="+mn-lt"/>
              </a:rPr>
              <a:t>ve Okulun amaçlarını gerçekleştirilmesine dönük olarak, bir eğitim kurumunun, çocuklar, gençler ve yetişkinler için sağladığı, açık ilan edilmiş, ulaşılabilir tüm faaliyetlerdir. Eğitsel hedeflerin gerçekleşmesi için düzenlenen derslerdir. Amaç ve öğrenme çıktılarının açıklandığı programdır. Bu özelliği bakımından açık program, eğitim programı içerisinde yer alır. Açık program; öğretim programlarını, ders programlarını, müfredat programını ve faaliyet programını kapsar.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Açık Programı</a:t>
            </a:r>
          </a:p>
          <a:p>
            <a:pPr algn="l"/>
            <a:endParaRPr lang="tr-TR" dirty="0">
              <a:latin typeface="+mn-lt"/>
            </a:endParaRPr>
          </a:p>
        </p:txBody>
      </p:sp>
    </p:spTree>
    <p:extLst>
      <p:ext uri="{BB962C8B-B14F-4D97-AF65-F5344CB8AC3E}">
        <p14:creationId xmlns:p14="http://schemas.microsoft.com/office/powerpoint/2010/main" val="1212523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19264"/>
            <a:ext cx="11722100" cy="5019471"/>
          </a:xfrm>
        </p:spPr>
        <p:txBody>
          <a:bodyPr>
            <a:noAutofit/>
          </a:bodyPr>
          <a:lstStyle/>
          <a:p>
            <a:pPr algn="l"/>
            <a:r>
              <a:rPr lang="tr-TR" dirty="0" smtClean="0">
                <a:latin typeface="+mn-lt"/>
              </a:rPr>
              <a:t>Örtük </a:t>
            </a:r>
            <a:r>
              <a:rPr lang="tr-TR" dirty="0">
                <a:latin typeface="+mn-lt"/>
              </a:rPr>
              <a:t>program; okulda olup-biten ve yazılı programda yer almayan, ancak öğrenme ürünleri üzerinde etkisi olan tüm etkileşim ürünleridir. MEB TTKB tarafından hazırlanarak uygulamaya konan öğretim programlarında belirtilen amaç ve etkinlikler değildir.  Öğrenme- öğretme süreci içerisinde ortaya çıkan bilgiler, düşünceler, değerler, uygulamalar ve bu uygulamalar sonucunda ortaya öğrencilerde meydana gelen bütün özellikleri kapsar. Okulun düzeni, kuralları, fiziksel ve psikolojik çevresi, yöneticilerin ve öğretmenlerin sözlü yada sözsüz olarak verdikleri bütün özellikleri kapsar. Öğrencilerin değişik ihtiyaçlarının ve kendine has özelliklerini geliştirmeyi amaçlar. Örtük program; bilişsel öğelerden çok, duyuşsal ve </a:t>
            </a:r>
            <a:r>
              <a:rPr lang="tr-TR" dirty="0" err="1">
                <a:latin typeface="+mn-lt"/>
              </a:rPr>
              <a:t>psikomotor</a:t>
            </a:r>
            <a:r>
              <a:rPr lang="tr-TR" dirty="0">
                <a:latin typeface="+mn-lt"/>
              </a:rPr>
              <a:t> boyuta önem verir. Örtük program okuldaki ve sınıftaki sosyal ve kültürel ilişkileri belirleyen önemli bir etmendir. </a:t>
            </a:r>
          </a:p>
        </p:txBody>
      </p:sp>
      <p:sp>
        <p:nvSpPr>
          <p:cNvPr id="5" name="Metin Yer Tutucusu 4"/>
          <p:cNvSpPr>
            <a:spLocks noGrp="1"/>
          </p:cNvSpPr>
          <p:nvPr>
            <p:ph type="body" sz="quarter" idx="11"/>
          </p:nvPr>
        </p:nvSpPr>
        <p:spPr/>
        <p:txBody>
          <a:bodyPr>
            <a:normAutofit/>
          </a:bodyPr>
          <a:lstStyle/>
          <a:p>
            <a:pPr algn="l"/>
            <a:r>
              <a:rPr lang="tr-TR" dirty="0">
                <a:latin typeface="+mn-lt"/>
              </a:rPr>
              <a:t>Örtük </a:t>
            </a:r>
            <a:r>
              <a:rPr lang="tr-TR" dirty="0" smtClean="0">
                <a:latin typeface="+mn-lt"/>
              </a:rPr>
              <a:t>Program</a:t>
            </a:r>
            <a:endParaRPr lang="tr-TR" dirty="0">
              <a:latin typeface="+mn-lt"/>
            </a:endParaRPr>
          </a:p>
        </p:txBody>
      </p:sp>
    </p:spTree>
    <p:extLst>
      <p:ext uri="{BB962C8B-B14F-4D97-AF65-F5344CB8AC3E}">
        <p14:creationId xmlns:p14="http://schemas.microsoft.com/office/powerpoint/2010/main" val="1850004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2183"/>
            <a:ext cx="11722100" cy="5019471"/>
          </a:xfrm>
        </p:spPr>
        <p:txBody>
          <a:bodyPr>
            <a:noAutofit/>
          </a:bodyPr>
          <a:lstStyle/>
          <a:p>
            <a:pPr algn="l"/>
            <a:r>
              <a:rPr lang="tr-TR" dirty="0" smtClean="0">
                <a:latin typeface="+mn-lt"/>
              </a:rPr>
              <a:t>Açık </a:t>
            </a:r>
            <a:r>
              <a:rPr lang="tr-TR" dirty="0">
                <a:latin typeface="+mn-lt"/>
              </a:rPr>
              <a:t>olmayan okul müfredatı, üretim sürecini belirli bir şekilde ilişkilendirmek için saklı bir hazırlıktır. Farklı müfredat, pedagojik ve öğrenci değerlendirme uygulamaları her sosyal ortamda farklı bilişsel ve davranışsal becerileri vurgular ve böylece öğrencilerin potansiyel ve ilişkilerinin geliştirilmesine katkıda bulunulur. Okulda ve sınıftaki rutinleri ve sosyal ilişkileri yapılandıran temel kurallar aracılığıyla öğrencilere gömülü olan ve aktarılmış olan, açıklanmamış normlar, değerler ve inançlardır.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Örtük Program</a:t>
            </a:r>
          </a:p>
          <a:p>
            <a:pPr algn="l"/>
            <a:endParaRPr lang="tr-TR" dirty="0">
              <a:latin typeface="+mn-lt"/>
            </a:endParaRPr>
          </a:p>
        </p:txBody>
      </p:sp>
    </p:spTree>
    <p:extLst>
      <p:ext uri="{BB962C8B-B14F-4D97-AF65-F5344CB8AC3E}">
        <p14:creationId xmlns:p14="http://schemas.microsoft.com/office/powerpoint/2010/main" val="1344191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19264"/>
            <a:ext cx="11722100" cy="5019471"/>
          </a:xfrm>
        </p:spPr>
        <p:txBody>
          <a:bodyPr>
            <a:noAutofit/>
          </a:bodyPr>
          <a:lstStyle/>
          <a:p>
            <a:pPr algn="l"/>
            <a:r>
              <a:rPr lang="tr-TR" dirty="0" smtClean="0">
                <a:latin typeface="+mn-lt"/>
              </a:rPr>
              <a:t>Örtük </a:t>
            </a:r>
            <a:r>
              <a:rPr lang="tr-TR" dirty="0">
                <a:latin typeface="+mn-lt"/>
              </a:rPr>
              <a:t>program etkinlikleri sonunda “okul kültürü” meydana gelir. Okul kültürü; okulun tarihi içinde oluşan kurallar, inançlar ve bir okuldaki yönetici, öğretmen ve öğrencilerin davranışlarına kılavuzluk eden değerlerdir. Okul kültürü, okuldaki bireylerin sahip oldukları yeteneklerini, sürdüre geldikleri alışkanlıklarını, davranış biçimlerini, gelenek hâline gelmiş anlayışlarını, inançlarını, değerlerini, varsayımlarını okul ortamlarındaki olgu ve olaylara kattıkları anlamları ifade eder. Giderek bu inanç, anlayış ve alışkanlıklar yerleşik hâle gelir ve zamanla evirilerek varlığını sürdürür ve o okulun kültürü hâline dönüşür. Okul kültürü içinde bulunduğu toplumun kültürünün etkisine açıktır. Okul kültürü bir yandan içinde bulunduğu toplumun kültüründen etkilenirken bir yandan da o kültürün değişmesine etki eder. Örtük program ve okul kültürü; eğitimin “milli” olma özelliğinin gerçekleşmesine yardım eder.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Örtük </a:t>
            </a:r>
            <a:r>
              <a:rPr lang="tr-TR" dirty="0" smtClean="0">
                <a:latin typeface="+mn-lt"/>
              </a:rPr>
              <a:t>Program</a:t>
            </a:r>
            <a:endParaRPr lang="tr-TR" dirty="0">
              <a:latin typeface="+mn-lt"/>
            </a:endParaRPr>
          </a:p>
        </p:txBody>
      </p:sp>
    </p:spTree>
    <p:extLst>
      <p:ext uri="{BB962C8B-B14F-4D97-AF65-F5344CB8AC3E}">
        <p14:creationId xmlns:p14="http://schemas.microsoft.com/office/powerpoint/2010/main" val="4041423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19264"/>
            <a:ext cx="11722100" cy="5019471"/>
          </a:xfrm>
        </p:spPr>
        <p:txBody>
          <a:bodyPr numCol="2">
            <a:noAutofit/>
          </a:bodyPr>
          <a:lstStyle/>
          <a:p>
            <a:pPr algn="l">
              <a:lnSpc>
                <a:spcPct val="100000"/>
              </a:lnSpc>
            </a:pPr>
            <a:r>
              <a:rPr lang="tr-TR" dirty="0">
                <a:latin typeface="+mn-lt"/>
              </a:rPr>
              <a:t>Program çeşitleri ile ilgili olarak çok sayıda sınıflama yapılmıştır. </a:t>
            </a:r>
          </a:p>
          <a:p>
            <a:pPr algn="l">
              <a:lnSpc>
                <a:spcPct val="100000"/>
              </a:lnSpc>
            </a:pPr>
            <a:endParaRPr lang="tr-TR" dirty="0">
              <a:latin typeface="+mn-lt"/>
            </a:endParaRPr>
          </a:p>
          <a:p>
            <a:pPr lvl="0" algn="l">
              <a:lnSpc>
                <a:spcPct val="100000"/>
              </a:lnSpc>
            </a:pPr>
            <a:r>
              <a:rPr lang="tr-TR" dirty="0">
                <a:latin typeface="+mn-lt"/>
              </a:rPr>
              <a:t>Onlardan birisi de </a:t>
            </a:r>
            <a:r>
              <a:rPr lang="tr-TR" b="1" dirty="0" err="1">
                <a:latin typeface="+mn-lt"/>
              </a:rPr>
              <a:t>Posner</a:t>
            </a:r>
            <a:r>
              <a:rPr lang="tr-TR" dirty="0" err="1">
                <a:latin typeface="+mn-lt"/>
              </a:rPr>
              <a:t>’in</a:t>
            </a:r>
            <a:r>
              <a:rPr lang="tr-TR" dirty="0">
                <a:latin typeface="+mn-lt"/>
              </a:rPr>
              <a:t> sınıflamasıdır. </a:t>
            </a:r>
          </a:p>
          <a:p>
            <a:pPr marL="342900" lvl="0" indent="-342900" algn="l">
              <a:lnSpc>
                <a:spcPct val="100000"/>
              </a:lnSpc>
              <a:buFont typeface="Arial" panose="020B0604020202020204" pitchFamily="34" charset="0"/>
              <a:buChar char="•"/>
            </a:pPr>
            <a:r>
              <a:rPr lang="tr-TR" dirty="0">
                <a:latin typeface="+mn-lt"/>
              </a:rPr>
              <a:t>Resmi/Yazılı Program</a:t>
            </a:r>
          </a:p>
          <a:p>
            <a:pPr marL="342900" lvl="0" indent="-342900" algn="l">
              <a:lnSpc>
                <a:spcPct val="100000"/>
              </a:lnSpc>
              <a:buFont typeface="Arial" panose="020B0604020202020204" pitchFamily="34" charset="0"/>
              <a:buChar char="•"/>
            </a:pPr>
            <a:r>
              <a:rPr lang="tr-TR" dirty="0">
                <a:latin typeface="+mn-lt"/>
              </a:rPr>
              <a:t>Uygulamadaki/ Kullanımdaki Program </a:t>
            </a:r>
          </a:p>
          <a:p>
            <a:pPr marL="342900" lvl="0" indent="-342900" algn="l">
              <a:lnSpc>
                <a:spcPct val="100000"/>
              </a:lnSpc>
              <a:buFont typeface="Arial" panose="020B0604020202020204" pitchFamily="34" charset="0"/>
              <a:buChar char="•"/>
            </a:pPr>
            <a:r>
              <a:rPr lang="tr-TR" dirty="0">
                <a:latin typeface="+mn-lt"/>
              </a:rPr>
              <a:t>İhmal Edilen/Geçersiz Program</a:t>
            </a:r>
          </a:p>
          <a:p>
            <a:pPr marL="342900" lvl="0" indent="-342900" algn="l">
              <a:lnSpc>
                <a:spcPct val="100000"/>
              </a:lnSpc>
              <a:buFont typeface="Arial" panose="020B0604020202020204" pitchFamily="34" charset="0"/>
              <a:buChar char="•"/>
            </a:pPr>
            <a:r>
              <a:rPr lang="tr-TR" dirty="0">
                <a:latin typeface="+mn-lt"/>
              </a:rPr>
              <a:t>Ekstra/ Olağandışı Program</a:t>
            </a:r>
          </a:p>
          <a:p>
            <a:pPr marL="342900" lvl="0" indent="-342900" algn="l">
              <a:lnSpc>
                <a:spcPct val="100000"/>
              </a:lnSpc>
              <a:buFont typeface="Arial" panose="020B0604020202020204" pitchFamily="34" charset="0"/>
              <a:buChar char="•"/>
            </a:pPr>
            <a:r>
              <a:rPr lang="tr-TR" dirty="0">
                <a:latin typeface="+mn-lt"/>
              </a:rPr>
              <a:t>Örtük Program</a:t>
            </a:r>
          </a:p>
          <a:p>
            <a:pPr marL="342900" lvl="0" indent="-342900" algn="l">
              <a:lnSpc>
                <a:spcPct val="100000"/>
              </a:lnSpc>
              <a:buFont typeface="Arial" panose="020B0604020202020204" pitchFamily="34" charset="0"/>
              <a:buChar char="•"/>
            </a:pPr>
            <a:endParaRPr lang="tr-TR" dirty="0">
              <a:latin typeface="+mn-lt"/>
            </a:endParaRPr>
          </a:p>
          <a:p>
            <a:pPr marL="342900" lvl="0" indent="-342900" algn="l">
              <a:lnSpc>
                <a:spcPct val="100000"/>
              </a:lnSpc>
              <a:buFont typeface="Arial" panose="020B0604020202020204" pitchFamily="34" charset="0"/>
              <a:buChar char="•"/>
            </a:pPr>
            <a:endParaRPr lang="tr-TR" dirty="0">
              <a:latin typeface="+mn-lt"/>
            </a:endParaRPr>
          </a:p>
          <a:p>
            <a:pPr marL="342900" lvl="0" indent="-342900" algn="l">
              <a:lnSpc>
                <a:spcPct val="100000"/>
              </a:lnSpc>
              <a:buFont typeface="Arial" panose="020B0604020202020204" pitchFamily="34" charset="0"/>
              <a:buChar char="•"/>
            </a:pPr>
            <a:endParaRPr lang="tr-TR" dirty="0">
              <a:latin typeface="+mn-lt"/>
            </a:endParaRPr>
          </a:p>
          <a:p>
            <a:pPr algn="l">
              <a:lnSpc>
                <a:spcPct val="100000"/>
              </a:lnSpc>
            </a:pPr>
            <a:r>
              <a:rPr lang="tr-TR" dirty="0">
                <a:latin typeface="+mn-lt"/>
              </a:rPr>
              <a:t> </a:t>
            </a:r>
          </a:p>
          <a:p>
            <a:pPr algn="l">
              <a:lnSpc>
                <a:spcPct val="100000"/>
              </a:lnSpc>
            </a:pPr>
            <a:r>
              <a:rPr lang="tr-TR" dirty="0">
                <a:latin typeface="+mn-lt"/>
              </a:rPr>
              <a:t>Bir diğeri de </a:t>
            </a:r>
            <a:r>
              <a:rPr lang="tr-TR" b="1" dirty="0">
                <a:latin typeface="+mn-lt"/>
              </a:rPr>
              <a:t>Harris</a:t>
            </a:r>
            <a:r>
              <a:rPr lang="tr-TR" dirty="0">
                <a:latin typeface="+mn-lt"/>
              </a:rPr>
              <a:t>’in sınıflamasıdır.</a:t>
            </a:r>
            <a:r>
              <a:rPr lang="tr-TR" b="1" dirty="0">
                <a:latin typeface="+mn-lt"/>
              </a:rPr>
              <a:t> </a:t>
            </a:r>
          </a:p>
          <a:p>
            <a:pPr marL="342900" indent="-342900" algn="l">
              <a:lnSpc>
                <a:spcPct val="100000"/>
              </a:lnSpc>
              <a:buFont typeface="Arial" panose="020B0604020202020204" pitchFamily="34" charset="0"/>
              <a:buChar char="•"/>
            </a:pPr>
            <a:r>
              <a:rPr lang="tr-TR" dirty="0">
                <a:latin typeface="+mn-lt"/>
              </a:rPr>
              <a:t>Açık Program</a:t>
            </a:r>
          </a:p>
          <a:p>
            <a:pPr marL="342900" indent="-342900" algn="l">
              <a:lnSpc>
                <a:spcPct val="100000"/>
              </a:lnSpc>
              <a:buFont typeface="Arial" panose="020B0604020202020204" pitchFamily="34" charset="0"/>
              <a:buChar char="•"/>
            </a:pPr>
            <a:r>
              <a:rPr lang="tr-TR" dirty="0">
                <a:latin typeface="+mn-lt"/>
              </a:rPr>
              <a:t>Yarı Açık (İma edilen) Program</a:t>
            </a:r>
          </a:p>
          <a:p>
            <a:pPr marL="342900" indent="-342900" algn="l">
              <a:lnSpc>
                <a:spcPct val="100000"/>
              </a:lnSpc>
              <a:buFont typeface="Arial" panose="020B0604020202020204" pitchFamily="34" charset="0"/>
              <a:buChar char="•"/>
            </a:pPr>
            <a:r>
              <a:rPr lang="tr-TR" dirty="0">
                <a:latin typeface="+mn-lt"/>
              </a:rPr>
              <a:t> İhmal Edilen/Geçersiz Program</a:t>
            </a:r>
          </a:p>
          <a:p>
            <a:pPr algn="l">
              <a:lnSpc>
                <a:spcPct val="100000"/>
              </a:lnSpc>
            </a:pPr>
            <a:endParaRPr lang="tr-TR" dirty="0">
              <a:latin typeface="+mn-lt"/>
            </a:endParaRPr>
          </a:p>
          <a:p>
            <a:pPr algn="l">
              <a:lnSpc>
                <a:spcPct val="100000"/>
              </a:lnSpc>
            </a:pPr>
            <a:r>
              <a:rPr lang="tr-TR" dirty="0">
                <a:latin typeface="+mn-lt"/>
              </a:rPr>
              <a:t>*Ayrıntılı bilgi için </a:t>
            </a:r>
            <a:r>
              <a:rPr lang="tr-TR" dirty="0" err="1">
                <a:latin typeface="+mn-lt"/>
              </a:rPr>
              <a:t>pdf</a:t>
            </a:r>
            <a:r>
              <a:rPr lang="tr-TR" dirty="0">
                <a:latin typeface="+mn-lt"/>
              </a:rPr>
              <a:t> notlarına bakınız.</a:t>
            </a:r>
          </a:p>
        </p:txBody>
      </p:sp>
      <p:sp>
        <p:nvSpPr>
          <p:cNvPr id="5" name="Metin Yer Tutucusu 4"/>
          <p:cNvSpPr>
            <a:spLocks noGrp="1"/>
          </p:cNvSpPr>
          <p:nvPr>
            <p:ph type="body" sz="quarter" idx="11"/>
          </p:nvPr>
        </p:nvSpPr>
        <p:spPr/>
        <p:txBody>
          <a:bodyPr>
            <a:normAutofit/>
          </a:bodyPr>
          <a:lstStyle/>
          <a:p>
            <a:pPr algn="l"/>
            <a:r>
              <a:rPr lang="tr-TR" dirty="0">
                <a:latin typeface="+mn-lt"/>
              </a:rPr>
              <a:t>Ek Bilgi:</a:t>
            </a:r>
          </a:p>
          <a:p>
            <a:pPr algn="l"/>
            <a:endParaRPr lang="tr-TR" dirty="0">
              <a:latin typeface="+mn-lt"/>
            </a:endParaRPr>
          </a:p>
        </p:txBody>
      </p:sp>
    </p:spTree>
    <p:extLst>
      <p:ext uri="{BB962C8B-B14F-4D97-AF65-F5344CB8AC3E}">
        <p14:creationId xmlns:p14="http://schemas.microsoft.com/office/powerpoint/2010/main" val="454141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fontScale="92500" lnSpcReduction="20000"/>
          </a:bodyPr>
          <a:lstStyle/>
          <a:p>
            <a:pPr indent="-228600" algn="l">
              <a:lnSpc>
                <a:spcPct val="200000"/>
              </a:lnSpc>
            </a:pPr>
            <a:r>
              <a:rPr lang="tr-TR" b="1" u="sng" dirty="0">
                <a:latin typeface="+mn-lt"/>
              </a:rPr>
              <a:t>İşlevsellik (</a:t>
            </a:r>
            <a:r>
              <a:rPr lang="tr-TR" b="1" u="sng" dirty="0" err="1">
                <a:latin typeface="+mn-lt"/>
              </a:rPr>
              <a:t>Görevsellik</a:t>
            </a:r>
            <a:r>
              <a:rPr lang="tr-TR" b="1" u="sng" dirty="0">
                <a:latin typeface="+mn-lt"/>
              </a:rPr>
              <a:t>, Fonksiyonellik)</a:t>
            </a:r>
            <a:r>
              <a:rPr lang="tr-TR" dirty="0">
                <a:latin typeface="+mn-lt"/>
              </a:rPr>
              <a:t>: İşlevsel program öğrencilere çok şey öğretmek yerine; hayatın içinde kullanılabilecek bilgi, beceri ve tutumları öğretmeliyiz. Bu öğrenilenler bireyin bugünkü ve gelecekteki gereksinimlerini karşılayıcı anahtar olmalıdır. Bu yaklaşım yaparak-yaşayarak öğrenmeyi ve yaşamda geçerli olan (işe yarayan) anlayışı esas alır. Programın bu özelliği öğretim ilkelerinden </a:t>
            </a:r>
            <a:r>
              <a:rPr lang="tr-TR" dirty="0" err="1">
                <a:latin typeface="+mn-lt"/>
              </a:rPr>
              <a:t>hayatilik</a:t>
            </a:r>
            <a:r>
              <a:rPr lang="tr-TR" dirty="0">
                <a:latin typeface="+mn-lt"/>
              </a:rPr>
              <a:t> /yaşamsallık ilkesini karşılar. Öğrencilere gerekli-gereksiz her şeyi öğretmek yerine, onlar için gerekli olan ye yaşamsal özellikte olan bilgi-beceri ve tutumları kazandırmayı anlatır. Konu ve etkinliklerin gerçek hayatta yeri olmalı, bireysel ve toplumsal ihtiyaçları karşılamalı, bireyin yeteneklerini ortaya çıkarmalı ve geliştirmelidir.</a:t>
            </a:r>
          </a:p>
        </p:txBody>
      </p:sp>
      <p:sp>
        <p:nvSpPr>
          <p:cNvPr id="5" name="Metin Yer Tutucusu 4"/>
          <p:cNvSpPr>
            <a:spLocks noGrp="1"/>
          </p:cNvSpPr>
          <p:nvPr>
            <p:ph type="body" sz="quarter" idx="11"/>
          </p:nvPr>
        </p:nvSpPr>
        <p:spPr/>
        <p:txBody>
          <a:bodyPr>
            <a:normAutofit/>
          </a:bodyPr>
          <a:lstStyle/>
          <a:p>
            <a:pPr algn="l"/>
            <a:r>
              <a:rPr lang="tr-TR" dirty="0">
                <a:latin typeface="+mn-lt"/>
              </a:rPr>
              <a:t>4- İYİ BİR PROGRAMIN ÖZELLİKLERİ</a:t>
            </a:r>
          </a:p>
        </p:txBody>
      </p:sp>
    </p:spTree>
    <p:extLst>
      <p:ext uri="{BB962C8B-B14F-4D97-AF65-F5344CB8AC3E}">
        <p14:creationId xmlns:p14="http://schemas.microsoft.com/office/powerpoint/2010/main" val="1061736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lvl="0" algn="l"/>
            <a:r>
              <a:rPr lang="tr-TR" b="1" u="sng" dirty="0">
                <a:latin typeface="+mn-lt"/>
              </a:rPr>
              <a:t>Esneklik</a:t>
            </a:r>
            <a:r>
              <a:rPr lang="tr-TR" dirty="0">
                <a:latin typeface="+mn-lt"/>
              </a:rPr>
              <a:t>: Yapılan programın çevre koşullarına, öğrenen ve çevre özelliklerine ve konulara göre şekillenmesidir. Bir program şu özellikleri taşıdığında esnek olur:</a:t>
            </a:r>
          </a:p>
          <a:p>
            <a:pPr algn="l">
              <a:lnSpc>
                <a:spcPct val="100000"/>
              </a:lnSpc>
            </a:pPr>
            <a:r>
              <a:rPr lang="tr-TR" dirty="0">
                <a:latin typeface="+mn-lt"/>
              </a:rPr>
              <a:t>-Bölge ve çevre özellikleri dikkate alınır.</a:t>
            </a:r>
          </a:p>
          <a:p>
            <a:pPr algn="l">
              <a:lnSpc>
                <a:spcPct val="100000"/>
              </a:lnSpc>
            </a:pPr>
            <a:r>
              <a:rPr lang="tr-TR" dirty="0">
                <a:latin typeface="+mn-lt"/>
              </a:rPr>
              <a:t>-Bireysel farlılıklar dikkate alınır.</a:t>
            </a:r>
          </a:p>
          <a:p>
            <a:pPr algn="l">
              <a:lnSpc>
                <a:spcPct val="100000"/>
              </a:lnSpc>
            </a:pPr>
            <a:r>
              <a:rPr lang="tr-TR" dirty="0">
                <a:latin typeface="+mn-lt"/>
              </a:rPr>
              <a:t>-Değişen ve gelişen bilgi ve teknoloji dikkate alınır.</a:t>
            </a:r>
          </a:p>
          <a:p>
            <a:pPr algn="l">
              <a:lnSpc>
                <a:spcPct val="100000"/>
              </a:lnSpc>
            </a:pPr>
            <a:r>
              <a:rPr lang="tr-TR" dirty="0">
                <a:latin typeface="+mn-lt"/>
              </a:rPr>
              <a:t>-Verilen süreye uygun olmalıdır.</a:t>
            </a:r>
          </a:p>
          <a:p>
            <a:pPr algn="l">
              <a:lnSpc>
                <a:spcPct val="100000"/>
              </a:lnSpc>
            </a:pPr>
            <a:r>
              <a:rPr lang="tr-TR" dirty="0">
                <a:latin typeface="+mn-lt"/>
              </a:rPr>
              <a:t>-Okul/ Kurumların amaçlarına- imkânlarına göre esnek yapıda olmalıdır.</a:t>
            </a:r>
          </a:p>
          <a:p>
            <a:pPr algn="l"/>
            <a:r>
              <a:rPr lang="tr-TR" dirty="0">
                <a:latin typeface="+mn-lt"/>
              </a:rPr>
              <a:t>	Bir eğitim programında hiç değişmeyen öğeler de (örneğin kazanımlar) vardır. Bu öğeler sabit tutularak, diğer öğeler yukarıdaki özelliklere göre değişebilir, esnetilebilir. Bu nedenle, esnek program daha çok “çerçeve program” olarak ele alınır.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İYİ BİR PROGRAMIN ÖZELLİKLERİ</a:t>
            </a:r>
          </a:p>
        </p:txBody>
      </p:sp>
    </p:spTree>
    <p:extLst>
      <p:ext uri="{BB962C8B-B14F-4D97-AF65-F5344CB8AC3E}">
        <p14:creationId xmlns:p14="http://schemas.microsoft.com/office/powerpoint/2010/main" val="810010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6"/>
            <a:ext cx="11722100" cy="5361359"/>
          </a:xfrm>
        </p:spPr>
        <p:txBody>
          <a:bodyPr>
            <a:noAutofit/>
          </a:bodyPr>
          <a:lstStyle/>
          <a:p>
            <a:pPr lvl="0" algn="l"/>
            <a:r>
              <a:rPr lang="tr-TR" b="1" u="sng" dirty="0">
                <a:latin typeface="+mn-lt"/>
              </a:rPr>
              <a:t>Toplumun Değerlerine Dayalı Olma</a:t>
            </a:r>
            <a:r>
              <a:rPr lang="tr-TR" dirty="0">
                <a:latin typeface="+mn-lt"/>
              </a:rPr>
              <a:t>: Eğitim programı, o toplum tarafından benimsenmiş milli eğitim felsefesi, toplumun ortak değerleri ve genel idealler ile uygunluk göstermesidir. Program devletin temel felsefesi, hakim ideolojisi ile toplumsal ve kültürel değerlerle uyum içinde olmalıdır.</a:t>
            </a:r>
          </a:p>
          <a:p>
            <a:pPr algn="l"/>
            <a:r>
              <a:rPr lang="tr-TR" dirty="0">
                <a:latin typeface="+mn-lt"/>
              </a:rPr>
              <a:t> </a:t>
            </a:r>
            <a:r>
              <a:rPr lang="tr-TR" b="1" u="sng" dirty="0">
                <a:latin typeface="+mn-lt"/>
              </a:rPr>
              <a:t>Uygulayanlara Yardımcı Olma</a:t>
            </a:r>
            <a:r>
              <a:rPr lang="tr-TR" dirty="0">
                <a:latin typeface="+mn-lt"/>
              </a:rPr>
              <a:t>: İyi bir eğitim programı, iyi bir yöntemle, anlaşılır, uygulanabilir olmalıdır. Herkes programı aynı anlamalıdır.</a:t>
            </a:r>
          </a:p>
          <a:p>
            <a:pPr algn="l"/>
            <a:r>
              <a:rPr lang="tr-TR" dirty="0">
                <a:latin typeface="+mn-lt"/>
              </a:rPr>
              <a:t> </a:t>
            </a:r>
            <a:r>
              <a:rPr lang="tr-TR" b="1" u="sng" dirty="0">
                <a:latin typeface="+mn-lt"/>
              </a:rPr>
              <a:t>Bilimsellik</a:t>
            </a:r>
            <a:r>
              <a:rPr lang="tr-TR" dirty="0">
                <a:latin typeface="+mn-lt"/>
              </a:rPr>
              <a:t>: Okul ve eğitim programının tüm dersleri; en yeni ve en bilimsel bilgileri içermelidir. Bilimsel bir değeri olmayan programın, eğitsel bir değeri de yoktur.</a:t>
            </a:r>
          </a:p>
          <a:p>
            <a:pPr algn="l"/>
            <a:r>
              <a:rPr lang="tr-TR" b="1" u="sng" dirty="0">
                <a:latin typeface="+mn-lt"/>
              </a:rPr>
              <a:t>Bireysellik</a:t>
            </a:r>
            <a:r>
              <a:rPr lang="tr-TR" dirty="0">
                <a:latin typeface="+mn-lt"/>
              </a:rPr>
              <a:t>: Program öğrencilerin ilgi, ihtiyaç, yetenek ve seviyesine uygun olmalıdır. </a:t>
            </a:r>
          </a:p>
          <a:p>
            <a:pPr algn="l"/>
            <a:r>
              <a:rPr lang="tr-TR" b="1" dirty="0">
                <a:latin typeface="+mn-lt"/>
              </a:rPr>
              <a:t> </a:t>
            </a:r>
            <a:endParaRPr lang="tr-TR" dirty="0">
              <a:latin typeface="+mn-lt"/>
            </a:endParaRPr>
          </a:p>
          <a:p>
            <a:pPr algn="l"/>
            <a:r>
              <a:rPr lang="tr-TR" dirty="0">
                <a:latin typeface="+mn-lt"/>
              </a:rPr>
              <a:t>.</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İYİ BİR PROGRAMIN ÖZELLİKLERİ</a:t>
            </a:r>
          </a:p>
        </p:txBody>
      </p:sp>
    </p:spTree>
    <p:extLst>
      <p:ext uri="{BB962C8B-B14F-4D97-AF65-F5344CB8AC3E}">
        <p14:creationId xmlns:p14="http://schemas.microsoft.com/office/powerpoint/2010/main" val="2300988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lvl="0" algn="l"/>
            <a:r>
              <a:rPr lang="tr-TR" b="1" u="sng" dirty="0">
                <a:latin typeface="+mn-lt"/>
              </a:rPr>
              <a:t>Uygulanabilirlik</a:t>
            </a:r>
            <a:r>
              <a:rPr lang="tr-TR" dirty="0">
                <a:latin typeface="+mn-lt"/>
              </a:rPr>
              <a:t>: Eğitim programı genel yaşamda ve ilgili her durumda uygulanabilir olmalıdır. Çevrede rastlanmayan ve okulda uygulaması mümkün olmayan konular, ünite/ temanın dışına çıkarılabilir. </a:t>
            </a:r>
          </a:p>
          <a:p>
            <a:pPr algn="l"/>
            <a:r>
              <a:rPr lang="tr-TR" dirty="0">
                <a:latin typeface="+mn-lt"/>
              </a:rPr>
              <a:t> </a:t>
            </a:r>
            <a:r>
              <a:rPr lang="tr-TR" b="1" u="sng" dirty="0">
                <a:latin typeface="+mn-lt"/>
              </a:rPr>
              <a:t>Amaca/ Kazanıma Yönelik Olma</a:t>
            </a:r>
            <a:r>
              <a:rPr lang="tr-TR" dirty="0">
                <a:latin typeface="+mn-lt"/>
              </a:rPr>
              <a:t>: Her eğitim programı; hazırlanış amacına uygun olarak şekillendirilmelidir. Bu amaçlar meslek kazandırma, beceri kazandırma, bilgi kazandırma, yeterlik kazandırma yada sınav vb. çeşitli düzeylerde olabilir. </a:t>
            </a:r>
          </a:p>
          <a:p>
            <a:pPr algn="l"/>
            <a:r>
              <a:rPr lang="tr-TR" b="1" dirty="0">
                <a:latin typeface="+mn-lt"/>
              </a:rPr>
              <a:t> </a:t>
            </a:r>
            <a:r>
              <a:rPr lang="tr-TR" b="1" u="sng" dirty="0">
                <a:latin typeface="+mn-lt"/>
              </a:rPr>
              <a:t>Ekonomiye Uygunluk</a:t>
            </a:r>
            <a:r>
              <a:rPr lang="tr-TR" dirty="0">
                <a:latin typeface="+mn-lt"/>
              </a:rPr>
              <a:t>: Hazırlana program; araç gereç, materyal, yöntem, teknoloji, zaman, yer ve değerlendirme açısından ekonomik olmalıdır. Yani az çaba/ emekle, çok verim elde etmeye dönük olmalıdır.</a:t>
            </a:r>
          </a:p>
          <a:p>
            <a:pPr algn="l"/>
            <a:r>
              <a:rPr lang="tr-TR" b="1" dirty="0">
                <a:latin typeface="+mn-lt"/>
              </a:rPr>
              <a:t> </a:t>
            </a:r>
            <a:endParaRPr lang="tr-TR" dirty="0">
              <a:latin typeface="+mn-lt"/>
            </a:endParaRPr>
          </a:p>
          <a:p>
            <a:pPr algn="l"/>
            <a:r>
              <a:rPr lang="tr-TR" dirty="0">
                <a:latin typeface="+mn-lt"/>
              </a:rPr>
              <a:t>.</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İYİ BİR PROGRAMIN ÖZELLİKLERİ</a:t>
            </a:r>
          </a:p>
        </p:txBody>
      </p:sp>
    </p:spTree>
    <p:extLst>
      <p:ext uri="{BB962C8B-B14F-4D97-AF65-F5344CB8AC3E}">
        <p14:creationId xmlns:p14="http://schemas.microsoft.com/office/powerpoint/2010/main" val="3268020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lvl="0" algn="l"/>
            <a:r>
              <a:rPr lang="tr-TR" b="1" dirty="0">
                <a:latin typeface="+mn-lt"/>
              </a:rPr>
              <a:t>  </a:t>
            </a:r>
            <a:r>
              <a:rPr lang="tr-TR" b="1" u="sng" dirty="0">
                <a:latin typeface="+mn-lt"/>
              </a:rPr>
              <a:t>Bütünlük</a:t>
            </a:r>
            <a:r>
              <a:rPr lang="tr-TR" dirty="0">
                <a:latin typeface="+mn-lt"/>
              </a:rPr>
              <a:t>: Program içeriğinin/ derslerin ve öğrenci özelliklerinin bir bütün olarak gelişmesi/ eşgüdümü gereklidir. Program-öğrenci-dersler-içerik birlikteliği sağlanır. Programın bu boyutu adeta bir otomobilin sürücüsüyle yada bir telefonun sahibiyle olan eşgüdümü gibi bir bütünlüğü anlatır. Programın mikro anlamda hem kendi içerisindeki bütünlüğü güvenirliğini, makro anlamda ülke genelindeki bütünlüğü ise geçerliğini anlatır. Böylece yurdun her yerinde, program açısından ulusal birlik de sağlanır. Derslerin birbirlerine üstünlüğü yoktur, birbirlerini tamamlayıcı yönü vardır. Yatay olarak derslerin birbirleri ile ve dikey olarak ise diğer sınıflardaki aynı dersin işlenişi ile bütünlük göstermelidir.</a:t>
            </a:r>
          </a:p>
          <a:p>
            <a:pPr lvl="0" algn="l"/>
            <a:endParaRPr lang="tr-TR" dirty="0">
              <a:latin typeface="+mn-lt"/>
            </a:endParaRP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İYİ BİR PROGRAMIN ÖZELLİKLERİ</a:t>
            </a:r>
          </a:p>
        </p:txBody>
      </p:sp>
    </p:spTree>
    <p:extLst>
      <p:ext uri="{BB962C8B-B14F-4D97-AF65-F5344CB8AC3E}">
        <p14:creationId xmlns:p14="http://schemas.microsoft.com/office/powerpoint/2010/main" val="1242758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lvl="0" algn="l"/>
            <a:r>
              <a:rPr lang="tr-TR" b="1" u="sng" dirty="0">
                <a:latin typeface="+mn-lt"/>
              </a:rPr>
              <a:t>Bilgiyi aktarıcı değil, bilgiyi kazandırıcı olma</a:t>
            </a:r>
            <a:r>
              <a:rPr lang="tr-TR" dirty="0">
                <a:latin typeface="+mn-lt"/>
              </a:rPr>
              <a:t>: İyi bir program öğrencilerin düşünme becerilerini geliştirici temel düşünme becerileri ile </a:t>
            </a:r>
            <a:r>
              <a:rPr lang="tr-TR" dirty="0" err="1">
                <a:latin typeface="+mn-lt"/>
              </a:rPr>
              <a:t>örüntülenmiş</a:t>
            </a:r>
            <a:r>
              <a:rPr lang="tr-TR" dirty="0">
                <a:latin typeface="+mn-lt"/>
              </a:rPr>
              <a:t> olmalıdır. Öğrenci bilgiyi keşfetmeli ve üretmelidir.</a:t>
            </a:r>
          </a:p>
          <a:p>
            <a:pPr lvl="0" algn="l"/>
            <a:r>
              <a:rPr lang="tr-TR" b="1" u="sng" dirty="0" err="1">
                <a:latin typeface="+mn-lt"/>
              </a:rPr>
              <a:t>Değerlendirilebilirlik</a:t>
            </a:r>
            <a:r>
              <a:rPr lang="tr-TR" dirty="0">
                <a:latin typeface="+mn-lt"/>
              </a:rPr>
              <a:t>: Eğitimde program değerlendirme iki boyutu kapsar. Birisi; öğrencilerin başarısını değerlendirerek bir dersin hangi öğrenciler tarafından tekrar edilmesi gerektiğine karar verme boyutu; ikincisi ise; eğitim programlarının etkililiği hakkında yargıda bulunmak ve programdaki aksaklıkların, programın hangi öğe ya da öğelerinden kaynaklandığını belirleyerek gerekli düzeltmelerin yapılmasına olanak sağlamak.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İYİ BİR PROGRAMIN ÖZELLİKLERİ</a:t>
            </a:r>
          </a:p>
        </p:txBody>
      </p:sp>
    </p:spTree>
    <p:extLst>
      <p:ext uri="{BB962C8B-B14F-4D97-AF65-F5344CB8AC3E}">
        <p14:creationId xmlns:p14="http://schemas.microsoft.com/office/powerpoint/2010/main" val="1700342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algn="l"/>
            <a:r>
              <a:rPr lang="tr-TR" dirty="0">
                <a:latin typeface="+mn-lt"/>
              </a:rPr>
              <a:t>Tüm dünya eğitim-öğretim faaliyetleri programlı olarak yürütür. Çünkü program eğitim faaliyetlerini </a:t>
            </a:r>
            <a:r>
              <a:rPr lang="tr-TR" dirty="0" err="1">
                <a:latin typeface="+mn-lt"/>
              </a:rPr>
              <a:t>formal</a:t>
            </a:r>
            <a:r>
              <a:rPr lang="tr-TR" dirty="0">
                <a:latin typeface="+mn-lt"/>
              </a:rPr>
              <a:t> yapar.  Eğitimde program yapmanın birçok yararlarından bazıları şunlardır:</a:t>
            </a:r>
          </a:p>
          <a:p>
            <a:pPr marL="342900" lvl="0" indent="-342900" algn="l">
              <a:buFont typeface="Arial" panose="020B0604020202020204" pitchFamily="34" charset="0"/>
              <a:buChar char="•"/>
            </a:pPr>
            <a:r>
              <a:rPr lang="tr-TR" dirty="0">
                <a:latin typeface="+mn-lt"/>
              </a:rPr>
              <a:t>Eğitimde </a:t>
            </a:r>
            <a:r>
              <a:rPr lang="tr-TR" u="sng" dirty="0">
                <a:latin typeface="+mn-lt"/>
              </a:rPr>
              <a:t>birliği</a:t>
            </a:r>
            <a:r>
              <a:rPr lang="tr-TR" dirty="0">
                <a:latin typeface="+mn-lt"/>
              </a:rPr>
              <a:t> sağlar. </a:t>
            </a:r>
          </a:p>
          <a:p>
            <a:pPr marL="342900" lvl="0" indent="-342900" algn="l">
              <a:buFont typeface="Arial" panose="020B0604020202020204" pitchFamily="34" charset="0"/>
              <a:buChar char="•"/>
            </a:pPr>
            <a:r>
              <a:rPr lang="tr-TR" dirty="0">
                <a:latin typeface="+mn-lt"/>
              </a:rPr>
              <a:t>Eğitimde </a:t>
            </a:r>
            <a:r>
              <a:rPr lang="tr-TR" u="sng" dirty="0">
                <a:latin typeface="+mn-lt"/>
              </a:rPr>
              <a:t>kalite ve verimi </a:t>
            </a:r>
            <a:r>
              <a:rPr lang="tr-TR" dirty="0">
                <a:latin typeface="+mn-lt"/>
              </a:rPr>
              <a:t>artırır. </a:t>
            </a:r>
          </a:p>
          <a:p>
            <a:pPr marL="342900" lvl="0" indent="-342900" algn="l">
              <a:buFont typeface="Arial" panose="020B0604020202020204" pitchFamily="34" charset="0"/>
              <a:buChar char="•"/>
            </a:pPr>
            <a:r>
              <a:rPr lang="tr-TR" u="sng" dirty="0">
                <a:latin typeface="+mn-lt"/>
              </a:rPr>
              <a:t>Süreyi etkili kullanma</a:t>
            </a:r>
            <a:r>
              <a:rPr lang="tr-TR" dirty="0">
                <a:latin typeface="+mn-lt"/>
              </a:rPr>
              <a:t>yı sağlar. </a:t>
            </a:r>
          </a:p>
          <a:p>
            <a:pPr marL="342900" lvl="0" indent="-342900" algn="l">
              <a:buFont typeface="Arial" panose="020B0604020202020204" pitchFamily="34" charset="0"/>
              <a:buChar char="•"/>
            </a:pPr>
            <a:r>
              <a:rPr lang="tr-TR" dirty="0">
                <a:latin typeface="+mn-lt"/>
              </a:rPr>
              <a:t>Öğretmen ve öğrenciyi </a:t>
            </a:r>
            <a:r>
              <a:rPr lang="tr-TR" u="sng" dirty="0">
                <a:latin typeface="+mn-lt"/>
              </a:rPr>
              <a:t>karmaşa</a:t>
            </a:r>
            <a:r>
              <a:rPr lang="tr-TR" dirty="0">
                <a:latin typeface="+mn-lt"/>
              </a:rPr>
              <a:t>dan kurtarır, </a:t>
            </a:r>
            <a:r>
              <a:rPr lang="tr-TR" u="sng" dirty="0">
                <a:latin typeface="+mn-lt"/>
              </a:rPr>
              <a:t>güven</a:t>
            </a:r>
            <a:r>
              <a:rPr lang="tr-TR" dirty="0">
                <a:latin typeface="+mn-lt"/>
              </a:rPr>
              <a:t> verir. </a:t>
            </a:r>
          </a:p>
          <a:p>
            <a:pPr marL="342900" lvl="0" indent="-342900" algn="l">
              <a:buFont typeface="Arial" panose="020B0604020202020204" pitchFamily="34" charset="0"/>
              <a:buChar char="•"/>
            </a:pPr>
            <a:r>
              <a:rPr lang="tr-TR" dirty="0">
                <a:latin typeface="+mn-lt"/>
              </a:rPr>
              <a:t>Öğretmen derse </a:t>
            </a:r>
            <a:r>
              <a:rPr lang="tr-TR" u="sng" dirty="0">
                <a:latin typeface="+mn-lt"/>
              </a:rPr>
              <a:t>hazırlıklı</a:t>
            </a:r>
            <a:r>
              <a:rPr lang="tr-TR" dirty="0">
                <a:latin typeface="+mn-lt"/>
              </a:rPr>
              <a:t> girer. </a:t>
            </a:r>
          </a:p>
          <a:p>
            <a:pPr lvl="0" algn="l"/>
            <a:endParaRPr lang="tr-TR" dirty="0">
              <a:latin typeface="+mn-lt"/>
            </a:endParaRP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PROGRAMIN YARARLARI</a:t>
            </a:r>
          </a:p>
        </p:txBody>
      </p:sp>
    </p:spTree>
    <p:extLst>
      <p:ext uri="{BB962C8B-B14F-4D97-AF65-F5344CB8AC3E}">
        <p14:creationId xmlns:p14="http://schemas.microsoft.com/office/powerpoint/2010/main" val="2392259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marL="342900" lvl="0" indent="-342900" algn="l">
              <a:buFont typeface="Arial" panose="020B0604020202020204" pitchFamily="34" charset="0"/>
              <a:buChar char="•"/>
            </a:pPr>
            <a:r>
              <a:rPr lang="tr-TR" dirty="0">
                <a:latin typeface="+mn-lt"/>
              </a:rPr>
              <a:t>Öğretmen, öğrencilerin ve programın </a:t>
            </a:r>
            <a:r>
              <a:rPr lang="tr-TR" u="sng" dirty="0">
                <a:latin typeface="+mn-lt"/>
              </a:rPr>
              <a:t>değerlendirilme</a:t>
            </a:r>
            <a:r>
              <a:rPr lang="tr-TR" dirty="0">
                <a:latin typeface="+mn-lt"/>
              </a:rPr>
              <a:t>sini sağlar. </a:t>
            </a:r>
          </a:p>
          <a:p>
            <a:pPr marL="342900" lvl="0" indent="-342900" algn="l">
              <a:buFont typeface="Arial" panose="020B0604020202020204" pitchFamily="34" charset="0"/>
              <a:buChar char="•"/>
            </a:pPr>
            <a:r>
              <a:rPr lang="tr-TR" u="sng" dirty="0">
                <a:latin typeface="+mn-lt"/>
              </a:rPr>
              <a:t>Düşünme</a:t>
            </a:r>
            <a:r>
              <a:rPr lang="tr-TR" dirty="0">
                <a:latin typeface="+mn-lt"/>
              </a:rPr>
              <a:t> becerilerini geliştirir, öğrenmeyi sistematik yapar. </a:t>
            </a:r>
          </a:p>
          <a:p>
            <a:pPr marL="342900" lvl="0" indent="-342900" algn="l">
              <a:buFont typeface="Arial" panose="020B0604020202020204" pitchFamily="34" charset="0"/>
              <a:buChar char="•"/>
            </a:pPr>
            <a:r>
              <a:rPr lang="tr-TR" dirty="0">
                <a:latin typeface="+mn-lt"/>
              </a:rPr>
              <a:t>Öğrencilerin </a:t>
            </a:r>
            <a:r>
              <a:rPr lang="tr-TR" u="sng" dirty="0">
                <a:latin typeface="+mn-lt"/>
              </a:rPr>
              <a:t>ilgi- ihtiyaç ve yetenekleri </a:t>
            </a:r>
            <a:r>
              <a:rPr lang="tr-TR" dirty="0">
                <a:latin typeface="+mn-lt"/>
              </a:rPr>
              <a:t>gözetilebilir.</a:t>
            </a:r>
          </a:p>
          <a:p>
            <a:pPr marL="342900" lvl="0" indent="-342900" algn="l">
              <a:buFont typeface="Arial" panose="020B0604020202020204" pitchFamily="34" charset="0"/>
              <a:buChar char="•"/>
            </a:pPr>
            <a:r>
              <a:rPr lang="tr-TR" u="sng" dirty="0">
                <a:latin typeface="+mn-lt"/>
              </a:rPr>
              <a:t>Düzenli ve birlikte </a:t>
            </a:r>
            <a:r>
              <a:rPr lang="tr-TR" dirty="0">
                <a:latin typeface="+mn-lt"/>
              </a:rPr>
              <a:t>çalışma alışkanlığı kazandırır. </a:t>
            </a:r>
          </a:p>
          <a:p>
            <a:pPr marL="342900" lvl="0" indent="-342900" algn="l">
              <a:buFont typeface="Arial" panose="020B0604020202020204" pitchFamily="34" charset="0"/>
              <a:buChar char="•"/>
            </a:pPr>
            <a:r>
              <a:rPr lang="tr-TR" dirty="0">
                <a:latin typeface="+mn-lt"/>
              </a:rPr>
              <a:t>Planlı çalışmayı </a:t>
            </a:r>
            <a:r>
              <a:rPr lang="tr-TR" u="sng" dirty="0">
                <a:latin typeface="+mn-lt"/>
              </a:rPr>
              <a:t>yaşam becerisi </a:t>
            </a:r>
            <a:r>
              <a:rPr lang="tr-TR" dirty="0">
                <a:latin typeface="+mn-lt"/>
              </a:rPr>
              <a:t>haline getirir. </a:t>
            </a:r>
          </a:p>
          <a:p>
            <a:pPr algn="l"/>
            <a:r>
              <a:rPr lang="tr-TR" dirty="0">
                <a:latin typeface="+mn-lt"/>
              </a:rPr>
              <a:t> </a:t>
            </a:r>
          </a:p>
          <a:p>
            <a:pPr marL="342900" lvl="0" indent="-342900" algn="l">
              <a:buFont typeface="Arial" panose="020B0604020202020204" pitchFamily="34" charset="0"/>
              <a:buChar char="•"/>
            </a:pPr>
            <a:endParaRPr lang="tr-TR" dirty="0">
              <a:latin typeface="+mn-lt"/>
            </a:endParaRPr>
          </a:p>
          <a:p>
            <a:pPr marL="342900" indent="-342900" algn="l">
              <a:buFont typeface="Arial" panose="020B0604020202020204" pitchFamily="34" charset="0"/>
              <a:buChar char="•"/>
            </a:pPr>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4- PROGRAMIN YARARLARI</a:t>
            </a:r>
          </a:p>
        </p:txBody>
      </p:sp>
    </p:spTree>
    <p:extLst>
      <p:ext uri="{BB962C8B-B14F-4D97-AF65-F5344CB8AC3E}">
        <p14:creationId xmlns:p14="http://schemas.microsoft.com/office/powerpoint/2010/main" val="10611297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10593</TotalTime>
  <Words>1542</Words>
  <Application>Microsoft Office PowerPoint</Application>
  <PresentationFormat>Özel</PresentationFormat>
  <Paragraphs>131</Paragraphs>
  <Slides>28</Slides>
  <Notes>26</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LENOVO</cp:lastModifiedBy>
  <cp:revision>1208</cp:revision>
  <dcterms:created xsi:type="dcterms:W3CDTF">2014-09-15T07:14:39Z</dcterms:created>
  <dcterms:modified xsi:type="dcterms:W3CDTF">2020-09-26T05:49:41Z</dcterms:modified>
</cp:coreProperties>
</file>