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5"/>
  </p:notesMasterIdLst>
  <p:handoutMasterIdLst>
    <p:handoutMasterId r:id="rId26"/>
  </p:handoutMasterIdLst>
  <p:sldIdLst>
    <p:sldId id="492" r:id="rId2"/>
    <p:sldId id="495" r:id="rId3"/>
    <p:sldId id="496" r:id="rId4"/>
    <p:sldId id="497" r:id="rId5"/>
    <p:sldId id="498" r:id="rId6"/>
    <p:sldId id="499" r:id="rId7"/>
    <p:sldId id="500" r:id="rId8"/>
    <p:sldId id="501" r:id="rId9"/>
    <p:sldId id="502" r:id="rId10"/>
    <p:sldId id="503" r:id="rId11"/>
    <p:sldId id="504" r:id="rId12"/>
    <p:sldId id="505" r:id="rId13"/>
    <p:sldId id="506" r:id="rId14"/>
    <p:sldId id="507" r:id="rId15"/>
    <p:sldId id="508" r:id="rId16"/>
    <p:sldId id="509" r:id="rId17"/>
    <p:sldId id="510" r:id="rId18"/>
    <p:sldId id="511" r:id="rId19"/>
    <p:sldId id="512" r:id="rId20"/>
    <p:sldId id="513" r:id="rId21"/>
    <p:sldId id="514" r:id="rId22"/>
    <p:sldId id="515" r:id="rId23"/>
    <p:sldId id="459" r:id="rId24"/>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1E9F591-AC11-4352-83CE-9AF67A5CE07F}">
          <p14:sldIdLst>
            <p14:sldId id="492"/>
            <p14:sldId id="495"/>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459"/>
          </p14:sldIdLst>
        </p14:section>
      </p14:sectionLst>
    </p:ext>
    <p:ext uri="{EFAFB233-063F-42B5-8137-9DF3F51BA10A}">
      <p15:sldGuideLst xmlns:p15="http://schemas.microsoft.com/office/powerpoint/2012/main" xmlns="">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xmlns="" userId="AbuSina" providerId="None"/>
      </p:ext>
    </p:extLst>
  </p:cmAuthor>
  <p:cmAuthor id="2" name="UZEM - Part 1" initials="U-P1" lastIdx="1" clrIdx="1">
    <p:extLst>
      <p:ext uri="{19B8F6BF-5375-455C-9EA6-DF929625EA0E}">
        <p15:presenceInfo xmlns:p15="http://schemas.microsoft.com/office/powerpoint/2012/main" xmlns=""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70" d="100"/>
          <a:sy n="70" d="100"/>
        </p:scale>
        <p:origin x="-858" y="-120"/>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26/09/2020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8332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936935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158363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52107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215253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08398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8137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75403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952174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129417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42536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507959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746722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312731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45698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101131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424931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183769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964339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868155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33707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473FBC63-C649-42C3-9C85-0F873F8F0B35}" type="datetimeFigureOut">
              <a:rPr lang="id-ID" smtClean="0"/>
              <a:t>26/09/2020</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473FBC63-C649-42C3-9C85-0F873F8F0B35}" type="datetimeFigureOut">
              <a:rPr lang="id-ID" smtClean="0"/>
              <a:t>26/09/2020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FBC63-C649-42C3-9C85-0F873F8F0B35}" type="datetimeFigureOut">
              <a:rPr lang="id-ID" smtClean="0"/>
              <a:t>26/09/2020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10769600" y="6356351"/>
            <a:ext cx="812800" cy="365125"/>
          </a:xfrm>
        </p:spPr>
        <p:txBody>
          <a:bodyPr/>
          <a:lstStyle/>
          <a:p>
            <a:fld id="{6176DFD3-2AF0-4B06-81C8-CF1C6F54D29C}" type="slidenum">
              <a:rPr lang="id-ID" smtClean="0"/>
              <a:t>‹#›</a:t>
            </a:fld>
            <a:endParaRPr lang="id-ID"/>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932260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smtClean="0"/>
              <a:t>Alt Başlık</a:t>
            </a:r>
            <a:endParaRPr lang="tr-TR" dirty="0"/>
          </a:p>
        </p:txBody>
      </p:sp>
    </p:spTree>
    <p:extLst>
      <p:ext uri="{BB962C8B-B14F-4D97-AF65-F5344CB8AC3E}">
        <p14:creationId xmlns:p14="http://schemas.microsoft.com/office/powerpoint/2010/main" val="8507418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smtClean="0"/>
              <a:t>Alt Başlık</a:t>
            </a:r>
            <a:endParaRPr lang="tr-TR" dirty="0"/>
          </a:p>
        </p:txBody>
      </p:sp>
    </p:spTree>
    <p:extLst>
      <p:ext uri="{BB962C8B-B14F-4D97-AF65-F5344CB8AC3E}">
        <p14:creationId xmlns:p14="http://schemas.microsoft.com/office/powerpoint/2010/main" val="361869660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1286598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3FBC63-C649-42C3-9C85-0F873F8F0B35}" type="datetimeFigureOut">
              <a:rPr lang="id-ID" smtClean="0"/>
              <a:t>26/09/2020</a:t>
            </a:fld>
            <a:endParaRPr lang="id-ID"/>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76DFD3-2AF0-4B06-81C8-CF1C6F54D29C}" type="slidenum">
              <a:rPr lang="id-ID" smtClean="0"/>
              <a:t>‹#›</a:t>
            </a:fld>
            <a:endParaRPr lang="id-ID"/>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06" r:id="rId15"/>
    <p:sldLayoutId id="2147483673" r:id="rId16"/>
    <p:sldLayoutId id="2147483702" r:id="rId17"/>
    <p:sldLayoutId id="2147483650" r:id="rId18"/>
    <p:sldLayoutId id="2147483693" r:id="rId19"/>
    <p:sldLayoutId id="2147483700" r:id="rId20"/>
    <p:sldLayoutId id="2147483675" r:id="rId21"/>
    <p:sldLayoutId id="2147483676" r:id="rId22"/>
    <p:sldLayoutId id="2147483699" r:id="rId23"/>
    <p:sldLayoutId id="2147483677" r:id="rId24"/>
    <p:sldLayoutId id="2147483695" r:id="rId25"/>
    <p:sldLayoutId id="2147483678" r:id="rId26"/>
    <p:sldLayoutId id="2147483679" r:id="rId27"/>
    <p:sldLayoutId id="2147483694" r:id="rId28"/>
    <p:sldLayoutId id="2147483692" r:id="rId29"/>
    <p:sldLayoutId id="2147483680" r:id="rId30"/>
    <p:sldLayoutId id="2147483681" r:id="rId31"/>
    <p:sldLayoutId id="2147483682" r:id="rId32"/>
    <p:sldLayoutId id="2147483683" r:id="rId33"/>
    <p:sldLayoutId id="2147483684" r:id="rId34"/>
    <p:sldLayoutId id="2147483698" r:id="rId35"/>
    <p:sldLayoutId id="2147483696" r:id="rId36"/>
    <p:sldLayoutId id="2147483685" r:id="rId37"/>
    <p:sldLayoutId id="2147483686" r:id="rId38"/>
    <p:sldLayoutId id="2147483687" r:id="rId39"/>
    <p:sldLayoutId id="2147483697" r:id="rId40"/>
    <p:sldLayoutId id="2147483651" r:id="rId41"/>
    <p:sldLayoutId id="2147483688" r:id="rId42"/>
    <p:sldLayoutId id="2147483689" r:id="rId43"/>
    <p:sldLayoutId id="2147483690" r:id="rId44"/>
    <p:sldLayoutId id="2147483652" r:id="rId45"/>
    <p:sldLayoutId id="2147483653" r:id="rId46"/>
    <p:sldLayoutId id="2147483654" r:id="rId47"/>
    <p:sldLayoutId id="2147483655" r:id="rId48"/>
    <p:sldLayoutId id="2147483656" r:id="rId49"/>
    <p:sldLayoutId id="2147483657" r:id="rId50"/>
    <p:sldLayoutId id="2147483658" r:id="rId51"/>
    <p:sldLayoutId id="2147483660" r:id="rId52"/>
    <p:sldLayoutId id="2147483659" r:id="rId53"/>
    <p:sldLayoutId id="2147483661" r:id="rId54"/>
    <p:sldLayoutId id="2147483662" r:id="rId55"/>
    <p:sldLayoutId id="2147483663" r:id="rId56"/>
    <p:sldLayoutId id="2147483664" r:id="rId57"/>
    <p:sldLayoutId id="2147483665" r:id="rId58"/>
    <p:sldLayoutId id="2147483666" r:id="rId59"/>
    <p:sldLayoutId id="2147483670" r:id="rId60"/>
    <p:sldLayoutId id="2147483668" r:id="rId61"/>
    <p:sldLayoutId id="2147483667" r:id="rId62"/>
    <p:sldLayoutId id="2147483669" r:id="rId63"/>
    <p:sldLayoutId id="2147483672" r:id="rId64"/>
    <p:sldLayoutId id="2147483674" r:id="rId65"/>
    <p:sldLayoutId id="2147483705" r:id="rId66"/>
    <p:sldLayoutId id="2147483704" r:id="rId67"/>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127378" y="4067869"/>
            <a:ext cx="7937244" cy="707886"/>
          </a:xfrm>
          <a:prstGeom prst="rect">
            <a:avLst/>
          </a:prstGeom>
          <a:noFill/>
          <a:ln>
            <a:solidFill>
              <a:srgbClr val="222A35"/>
            </a:solidFill>
          </a:ln>
        </p:spPr>
        <p:txBody>
          <a:bodyPr wrap="square">
            <a:spAutoFit/>
          </a:bodyPr>
          <a:lstStyle/>
          <a:p>
            <a:pPr algn="ctr"/>
            <a:r>
              <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Program Geliştirmenin Psikolojik Temelleri</a:t>
            </a:r>
          </a:p>
          <a:p>
            <a:pPr algn="ct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415619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Oluşturulan programların öğrencilerin bedensel ve zihinsel gelişimine uygunluğunu sağlama açısından psikolojiden yararlanır. Özellikle hedeflerin belirlenmesi aşamasında, hedeflerin </a:t>
            </a:r>
            <a:r>
              <a:rPr lang="tr-TR" dirty="0" err="1"/>
              <a:t>oluşturulabilirlik</a:t>
            </a:r>
            <a:r>
              <a:rPr lang="tr-TR" dirty="0"/>
              <a:t> ve ulaşılabilirliklerinin sağlanması</a:t>
            </a:r>
          </a:p>
          <a:p>
            <a:r>
              <a:rPr lang="tr-TR" dirty="0"/>
              <a:t>açısından psikolojiden yararlanılır. Öğrenme psikolojisi; temelde öğrenme nasıl olur? İnsan nasıl öğrenir? sorularını yanıtlamaya çalışarak eğitime yardımcı olur. Eğitim programları üzerinde en çok davranışçılık ve </a:t>
            </a:r>
            <a:r>
              <a:rPr lang="tr-TR" dirty="0" err="1"/>
              <a:t>bilişselcilik</a:t>
            </a:r>
            <a:r>
              <a:rPr lang="tr-TR" dirty="0"/>
              <a:t> kuramları etkili olmuştur.</a:t>
            </a:r>
          </a:p>
          <a:p>
            <a:endParaRPr lang="tr-TR" dirty="0"/>
          </a:p>
        </p:txBody>
      </p:sp>
      <p:sp>
        <p:nvSpPr>
          <p:cNvPr id="5" name="Metin Yer Tutucusu 4"/>
          <p:cNvSpPr>
            <a:spLocks noGrp="1"/>
          </p:cNvSpPr>
          <p:nvPr>
            <p:ph type="body" sz="quarter" idx="11"/>
          </p:nvPr>
        </p:nvSpPr>
        <p:spPr/>
        <p:txBody>
          <a:bodyPr/>
          <a:lstStyle/>
          <a:p>
            <a:r>
              <a:rPr lang="tr-TR" dirty="0"/>
              <a:t>Program Geliştirmenin Psikolojik </a:t>
            </a:r>
            <a:r>
              <a:rPr lang="tr-TR" dirty="0" smtClean="0"/>
              <a:t>Temelleri</a:t>
            </a:r>
            <a:endParaRPr lang="tr-TR" dirty="0"/>
          </a:p>
        </p:txBody>
      </p:sp>
    </p:spTree>
    <p:extLst>
      <p:ext uri="{BB962C8B-B14F-4D97-AF65-F5344CB8AC3E}">
        <p14:creationId xmlns:p14="http://schemas.microsoft.com/office/powerpoint/2010/main" val="2509319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Psikolojiden her aşamada yararlanılmaktadır.</a:t>
            </a:r>
          </a:p>
          <a:p>
            <a:r>
              <a:rPr lang="tr-TR" dirty="0"/>
              <a:t>Öğrenme–öğretme sürecinde;</a:t>
            </a:r>
          </a:p>
          <a:p>
            <a:r>
              <a:rPr lang="tr-TR" dirty="0"/>
              <a:t>⇒ Öğrenme modelleri</a:t>
            </a:r>
          </a:p>
          <a:p>
            <a:r>
              <a:rPr lang="tr-TR" dirty="0"/>
              <a:t>⇒ Öğrenme kuramları</a:t>
            </a:r>
          </a:p>
          <a:p>
            <a:r>
              <a:rPr lang="tr-TR" dirty="0"/>
              <a:t>⇒ Öğrenme stratejileri</a:t>
            </a:r>
          </a:p>
          <a:p>
            <a:r>
              <a:rPr lang="tr-TR" dirty="0"/>
              <a:t>⇒ Öğrenme sitillerinin</a:t>
            </a:r>
          </a:p>
          <a:p>
            <a:r>
              <a:rPr lang="tr-TR" dirty="0"/>
              <a:t>Bireyin en iyi şekilde öğrenmesi için oluşturulan hedeflerin uygun olup olmadığına bakılır.</a:t>
            </a:r>
          </a:p>
          <a:p>
            <a:endParaRPr lang="tr-TR" dirty="0"/>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2663958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Program geliştirme çalışmalarında psikolojiden her aşamada yararlanılmaktadır. Özellikle hedeflerin belirlenmesi aşamasında hedeflerin eğitimle </a:t>
            </a:r>
            <a:r>
              <a:rPr lang="tr-TR" dirty="0" err="1"/>
              <a:t>oluşturulabilirlik</a:t>
            </a:r>
            <a:r>
              <a:rPr lang="tr-TR" dirty="0"/>
              <a:t> ve ulaşılabilirlik açısından belirlemeye ^alıştığımızda psikolojinin bulgularından büyük ölçüde yararlanmaktayız. Bedensel ve zihinsel gelişim özelliklerine uygunluğu açısından da psikolojinin bulgularından yararlanmak durumundayız</a:t>
            </a:r>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513211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Öğrenme öğretme sürecinde çok büyük oranda öğrenme modelleri, öğrenme kuramları, öğrenme stratejileri ve öğrenme stillerinde bu kez öğrenme psikolojisi büyük oranda katkı getirmektedir. Aynı şekilde öğretme stratejileri, yöntem ve teknikleri de psikolojinin bulgularından yararlanmak durumundadır.</a:t>
            </a:r>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2591529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Her öğretme yönteminin dayandığı belli bir öğrenme kuramı olmalı gerçeği bu süreçte öğrenme yaşantılarının ve eğitim durumlarının düzenlenmesinde yardımcı olmaktadır. Eğitim durumlarını düzenlemede öğrenciyi derse hazırlama aşamasından, hedef davranışı sunmaya, öğrencilerin transfer etme becerilerini geliştirme aşamasından, öğretim hizmetinin niteliğini artırıcı çalışmalara kadar hemen hemen her aşamada psikoloji, program geliştirme çalışmalarının temeli olma niteliğindedir.</a:t>
            </a:r>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3205277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Psikoloji, özellikle öğrenme psikolojisi, temelde öğrenme nasıl olur, özelde ise insan nasıl öğrenir sorusuna yanıt aramakla eğitimin ayrılmaz bir parçası olmuştur. Program geliştirme çalışmalarında öğrenme öğretme süreci ne kadar önemli görünüyorsa psikoloji de o kadar önemli olmaktadır. Psikologlar "insan nasıl öğrenir?" sorusuna yanıt ararken program geliştirme uzmanları "Psikoloji program geliştirmeye nasıl katkı sağlar?" sorusuna yanıt bulmak isterler. Psikoloji temelde öğrenme ve öğretme süreçlerini anlamak için gereken temeli sağlamaktadır.</a:t>
            </a:r>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2915965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smtClean="0"/>
              <a:t>Psikoloji </a:t>
            </a:r>
            <a:r>
              <a:rPr lang="tr-TR" dirty="0"/>
              <a:t>bilimindeki tarihsel gelişmeler dikkate alındığında öğrenmeyle ilgili temel kuramlar iki ana gruba ayrılıyor. Bu gruplar, </a:t>
            </a:r>
          </a:p>
          <a:p>
            <a:r>
              <a:rPr lang="tr-TR" dirty="0"/>
              <a:t>1. Davranışçı Kuramlar  </a:t>
            </a:r>
          </a:p>
          <a:p>
            <a:r>
              <a:rPr lang="tr-TR" dirty="0"/>
              <a:t>2. Bilişsel Alan Kuramlarıdır.</a:t>
            </a:r>
          </a:p>
          <a:p>
            <a:r>
              <a:rPr lang="tr-TR" dirty="0"/>
              <a:t>3. </a:t>
            </a:r>
            <a:r>
              <a:rPr lang="tr-TR" dirty="0" err="1"/>
              <a:t>Hümanistik</a:t>
            </a:r>
            <a:r>
              <a:rPr lang="tr-TR" dirty="0"/>
              <a:t> Psikoloji Kuramları</a:t>
            </a:r>
          </a:p>
          <a:p>
            <a:endParaRPr lang="tr-TR" dirty="0"/>
          </a:p>
          <a:p>
            <a:endParaRPr lang="tr-TR" dirty="0"/>
          </a:p>
        </p:txBody>
      </p:sp>
      <p:sp>
        <p:nvSpPr>
          <p:cNvPr id="5" name="Metin Yer Tutucusu 4"/>
          <p:cNvSpPr>
            <a:spLocks noGrp="1"/>
          </p:cNvSpPr>
          <p:nvPr>
            <p:ph type="body" sz="quarter" idx="11"/>
          </p:nvPr>
        </p:nvSpPr>
        <p:spPr/>
        <p:txBody>
          <a:bodyPr/>
          <a:lstStyle/>
          <a:p>
            <a:r>
              <a:rPr lang="tr-TR" dirty="0"/>
              <a:t>Program Geliştirmenin </a:t>
            </a:r>
            <a:r>
              <a:rPr lang="tr-TR"/>
              <a:t>Psikolojik </a:t>
            </a:r>
            <a:r>
              <a:rPr lang="tr-TR" smtClean="0"/>
              <a:t>Temelleri</a:t>
            </a:r>
            <a:endParaRPr lang="tr-TR" dirty="0"/>
          </a:p>
        </p:txBody>
      </p:sp>
    </p:spTree>
    <p:extLst>
      <p:ext uri="{BB962C8B-B14F-4D97-AF65-F5344CB8AC3E}">
        <p14:creationId xmlns:p14="http://schemas.microsoft.com/office/powerpoint/2010/main" val="252199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lnSpcReduction="10000"/>
          </a:bodyPr>
          <a:lstStyle/>
          <a:p>
            <a:r>
              <a:rPr lang="tr-TR" dirty="0"/>
              <a:t>Davranışçılık (</a:t>
            </a:r>
            <a:r>
              <a:rPr lang="tr-TR" dirty="0" err="1"/>
              <a:t>Pavlov</a:t>
            </a:r>
            <a:r>
              <a:rPr lang="tr-TR" dirty="0"/>
              <a:t>, </a:t>
            </a:r>
            <a:r>
              <a:rPr lang="tr-TR" dirty="0" err="1"/>
              <a:t>Skinner</a:t>
            </a:r>
            <a:r>
              <a:rPr lang="tr-TR" dirty="0"/>
              <a:t>, Watson, </a:t>
            </a:r>
            <a:r>
              <a:rPr lang="tr-TR" dirty="0" err="1"/>
              <a:t>Guthrie</a:t>
            </a:r>
            <a:r>
              <a:rPr lang="tr-TR" dirty="0"/>
              <a:t>, </a:t>
            </a:r>
            <a:r>
              <a:rPr lang="tr-TR" dirty="0" err="1"/>
              <a:t>Thorndike</a:t>
            </a:r>
            <a:r>
              <a:rPr lang="tr-TR" dirty="0"/>
              <a:t>)</a:t>
            </a:r>
          </a:p>
          <a:p>
            <a:r>
              <a:rPr lang="tr-TR" dirty="0" smtClean="0"/>
              <a:t>•Öğrenme </a:t>
            </a:r>
            <a:r>
              <a:rPr lang="tr-TR" dirty="0"/>
              <a:t>ile ilgili deneysel araştırmaları ve  çalışmaları hayvan ve insan davranışları üzerinde yoğunlaştıran psikolojik yaklaşım; davranışçı yaklaşımdır.</a:t>
            </a:r>
          </a:p>
          <a:p>
            <a:r>
              <a:rPr lang="tr-TR" dirty="0" smtClean="0"/>
              <a:t>•   </a:t>
            </a:r>
            <a:r>
              <a:rPr lang="tr-TR" dirty="0"/>
              <a:t>Davranışçı </a:t>
            </a:r>
            <a:r>
              <a:rPr lang="tr-TR" dirty="0" err="1"/>
              <a:t>kuramcılar,bireyi</a:t>
            </a:r>
            <a:r>
              <a:rPr lang="tr-TR" dirty="0"/>
              <a:t> ya da hayvanı etkileyen uyarıcılar ile bu uyarıcılar karşısında gösterilen insan ve hayvan davranışlarına anlam vermeye çalışırlar.</a:t>
            </a:r>
          </a:p>
          <a:p>
            <a:r>
              <a:rPr lang="tr-TR" dirty="0" smtClean="0"/>
              <a:t>•Organizmayı </a:t>
            </a:r>
            <a:r>
              <a:rPr lang="tr-TR" dirty="0"/>
              <a:t>harekete geçiren iç ve dış olaylar uyarıcı,</a:t>
            </a:r>
          </a:p>
          <a:p>
            <a:r>
              <a:rPr lang="tr-TR" dirty="0" smtClean="0"/>
              <a:t>•İnsan </a:t>
            </a:r>
            <a:r>
              <a:rPr lang="tr-TR" dirty="0"/>
              <a:t>ve hayvan, öğrenen yani organizma,</a:t>
            </a:r>
          </a:p>
          <a:p>
            <a:r>
              <a:rPr lang="tr-TR" dirty="0" smtClean="0"/>
              <a:t>•Bir </a:t>
            </a:r>
            <a:r>
              <a:rPr lang="tr-TR" dirty="0"/>
              <a:t>uyarıcı karşısında organizmada meydana gelen fizyolojik ya da  psikolojik değişim; davranım,</a:t>
            </a:r>
          </a:p>
        </p:txBody>
      </p:sp>
      <p:sp>
        <p:nvSpPr>
          <p:cNvPr id="5" name="Metin Yer Tutucusu 4"/>
          <p:cNvSpPr>
            <a:spLocks noGrp="1"/>
          </p:cNvSpPr>
          <p:nvPr>
            <p:ph type="body" sz="quarter" idx="11"/>
          </p:nvPr>
        </p:nvSpPr>
        <p:spPr/>
        <p:txBody>
          <a:bodyPr/>
          <a:lstStyle/>
          <a:p>
            <a:r>
              <a:rPr lang="tr-TR" dirty="0"/>
              <a:t>Davranışçı Öğrenme </a:t>
            </a:r>
            <a:r>
              <a:rPr lang="tr-TR" dirty="0" smtClean="0"/>
              <a:t>Kuramı</a:t>
            </a:r>
            <a:endParaRPr lang="tr-TR" dirty="0"/>
          </a:p>
        </p:txBody>
      </p:sp>
    </p:spTree>
    <p:extLst>
      <p:ext uri="{BB962C8B-B14F-4D97-AF65-F5344CB8AC3E}">
        <p14:creationId xmlns:p14="http://schemas.microsoft.com/office/powerpoint/2010/main" val="28993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fontScale="92500"/>
          </a:bodyPr>
          <a:lstStyle/>
          <a:p>
            <a:r>
              <a:rPr lang="tr-TR" dirty="0" smtClean="0"/>
              <a:t>•Davranımların </a:t>
            </a:r>
            <a:r>
              <a:rPr lang="tr-TR" dirty="0"/>
              <a:t>bir araya gelmesiyle oluşan eylem, davranış,</a:t>
            </a:r>
          </a:p>
          <a:p>
            <a:r>
              <a:rPr lang="tr-TR" dirty="0" smtClean="0"/>
              <a:t>•Organizmanın </a:t>
            </a:r>
            <a:r>
              <a:rPr lang="tr-TR" dirty="0"/>
              <a:t>davranışlarında değişiklik oluşmasıyla gerçekleşen süreç, öğrenmedir.</a:t>
            </a:r>
          </a:p>
          <a:p>
            <a:r>
              <a:rPr lang="tr-TR" dirty="0" smtClean="0"/>
              <a:t>•Öğrenmede </a:t>
            </a:r>
            <a:r>
              <a:rPr lang="tr-TR" dirty="0"/>
              <a:t>insan ve hayvan davranışlarını benzer ele alanlara davranışçı,</a:t>
            </a:r>
          </a:p>
          <a:p>
            <a:r>
              <a:rPr lang="tr-TR" dirty="0" smtClean="0"/>
              <a:t>•Davranışçıların </a:t>
            </a:r>
            <a:r>
              <a:rPr lang="tr-TR" dirty="0"/>
              <a:t>geliştirdikleri bu kurama da davranışçı kuram denilmiştir.</a:t>
            </a:r>
          </a:p>
          <a:p>
            <a:r>
              <a:rPr lang="tr-TR" dirty="0"/>
              <a:t>Davranışçılar öğrenmeyi uyarıcı ile davranış arasında bağ kurma işi olarak görür. Birey tecrübesine  dayanarak bir uyarıcıya geliştirdiği cevabın ne olabileceğini önceden kestirir.</a:t>
            </a:r>
          </a:p>
          <a:p>
            <a:r>
              <a:rPr lang="tr-TR" dirty="0"/>
              <a:t>   İnsan davranışlarını biçimlendirmede, kültürel geçişi sağlamada, alışkanlıkların kazanılması, istenmeyen davranışların bastırılmasında; bu yöntem </a:t>
            </a:r>
            <a:r>
              <a:rPr lang="tr-TR" dirty="0" err="1"/>
              <a:t>kullanılır.Bu</a:t>
            </a:r>
            <a:r>
              <a:rPr lang="tr-TR" dirty="0"/>
              <a:t> yöntemle sağlanan öğrenme çeşidi, koşullu öğrenmedir. </a:t>
            </a:r>
          </a:p>
          <a:p>
            <a:endParaRPr lang="tr-TR" dirty="0"/>
          </a:p>
          <a:p>
            <a:endParaRPr lang="tr-TR" dirty="0"/>
          </a:p>
        </p:txBody>
      </p:sp>
      <p:sp>
        <p:nvSpPr>
          <p:cNvPr id="5" name="Metin Yer Tutucusu 4"/>
          <p:cNvSpPr>
            <a:spLocks noGrp="1"/>
          </p:cNvSpPr>
          <p:nvPr>
            <p:ph type="body" sz="quarter" idx="11"/>
          </p:nvPr>
        </p:nvSpPr>
        <p:spPr/>
        <p:txBody>
          <a:bodyPr/>
          <a:lstStyle/>
          <a:p>
            <a:r>
              <a:rPr lang="tr-TR" dirty="0"/>
              <a:t>Davranışçı Öğrenme </a:t>
            </a:r>
            <a:r>
              <a:rPr lang="tr-TR" dirty="0" smtClean="0"/>
              <a:t>Kuramı</a:t>
            </a:r>
            <a:endParaRPr lang="tr-TR" dirty="0"/>
          </a:p>
        </p:txBody>
      </p:sp>
    </p:spTree>
    <p:extLst>
      <p:ext uri="{BB962C8B-B14F-4D97-AF65-F5344CB8AC3E}">
        <p14:creationId xmlns:p14="http://schemas.microsoft.com/office/powerpoint/2010/main" val="1484537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fontScale="92500"/>
          </a:bodyPr>
          <a:lstStyle/>
          <a:p>
            <a:r>
              <a:rPr lang="tr-TR" dirty="0"/>
              <a:t>Bir biyoloji öğrencisi bir probleminden dolayı psikoloji hocasına gelir. Bu bayan öğrenci biyoloji </a:t>
            </a:r>
            <a:r>
              <a:rPr lang="tr-TR" dirty="0" err="1"/>
              <a:t>lab</a:t>
            </a:r>
            <a:r>
              <a:rPr lang="tr-TR" dirty="0"/>
              <a:t>. dersi almaktadır. Sömestrin başında </a:t>
            </a:r>
            <a:r>
              <a:rPr lang="tr-TR" dirty="0" err="1"/>
              <a:t>labaratuara</a:t>
            </a:r>
            <a:r>
              <a:rPr lang="tr-TR" dirty="0"/>
              <a:t> gittiğinde paniğe yakın aşırı bir kaygı duyar. </a:t>
            </a:r>
            <a:r>
              <a:rPr lang="tr-TR" dirty="0" err="1"/>
              <a:t>Labaratuarda</a:t>
            </a:r>
            <a:r>
              <a:rPr lang="tr-TR" dirty="0"/>
              <a:t> kalamaz. Böylece dersine devam edemez. Bir kaç defa </a:t>
            </a:r>
            <a:r>
              <a:rPr lang="tr-TR" dirty="0" err="1"/>
              <a:t>labaratuara</a:t>
            </a:r>
            <a:r>
              <a:rPr lang="tr-TR" dirty="0"/>
              <a:t> girmek istemesine rağmen bu kaygı nöbetinden kurtulamaz </a:t>
            </a:r>
            <a:r>
              <a:rPr lang="tr-TR" dirty="0" err="1"/>
              <a:t>Pavlov</a:t>
            </a:r>
            <a:r>
              <a:rPr lang="tr-TR" dirty="0"/>
              <a:t>; klasik koşullanma yöntemini ve ilkelerini geliştiren Rus fizyoloğudur. 1904 yılında sindirim fizyolojisi ile ilgili çalışmasından dolayı Nobel ödülünü almıştır. </a:t>
            </a:r>
            <a:r>
              <a:rPr lang="tr-TR" dirty="0" err="1"/>
              <a:t>Pavlov</a:t>
            </a:r>
            <a:r>
              <a:rPr lang="tr-TR" dirty="0"/>
              <a:t>; şartlı tepki yoluyla öğrenmeyi ilk defa deneysel olarak incelediği için bu öğrenme </a:t>
            </a:r>
            <a:r>
              <a:rPr lang="tr-TR" dirty="0" err="1"/>
              <a:t>türüne;klasik</a:t>
            </a:r>
            <a:r>
              <a:rPr lang="tr-TR" dirty="0"/>
              <a:t> koşullanma denmiştir. İlk olarak köpeklerde mide ve tükürük salgıları çalışması sırasında köpeğin henüz eti görmeden deneyi yapan kişinin ayak seslerini duyduğunda da aynı güçte salya salgılaması, </a:t>
            </a:r>
            <a:r>
              <a:rPr lang="tr-TR" dirty="0" err="1"/>
              <a:t>Pavlov’un</a:t>
            </a:r>
            <a:r>
              <a:rPr lang="tr-TR" dirty="0"/>
              <a:t> dikkatini çekmiştir. Bu olaydan sonra koşullu refleks adını verdiği bu tepkiyi sistematik olarak incelemiştir.</a:t>
            </a:r>
          </a:p>
          <a:p>
            <a:endParaRPr lang="tr-TR" dirty="0"/>
          </a:p>
        </p:txBody>
      </p:sp>
      <p:sp>
        <p:nvSpPr>
          <p:cNvPr id="5" name="Metin Yer Tutucusu 4"/>
          <p:cNvSpPr>
            <a:spLocks noGrp="1"/>
          </p:cNvSpPr>
          <p:nvPr>
            <p:ph type="body" sz="quarter" idx="11"/>
          </p:nvPr>
        </p:nvSpPr>
        <p:spPr/>
        <p:txBody>
          <a:bodyPr/>
          <a:lstStyle/>
          <a:p>
            <a:r>
              <a:rPr lang="tr-TR" dirty="0"/>
              <a:t>Klasik Koşullanma ve </a:t>
            </a:r>
            <a:r>
              <a:rPr lang="tr-TR" dirty="0" err="1"/>
              <a:t>Pavlov</a:t>
            </a:r>
            <a:endParaRPr lang="tr-TR" dirty="0"/>
          </a:p>
          <a:p>
            <a:endParaRPr lang="tr-TR" dirty="0"/>
          </a:p>
        </p:txBody>
      </p:sp>
    </p:spTree>
    <p:extLst>
      <p:ext uri="{BB962C8B-B14F-4D97-AF65-F5344CB8AC3E}">
        <p14:creationId xmlns:p14="http://schemas.microsoft.com/office/powerpoint/2010/main" val="1129221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fontScale="92500" lnSpcReduction="10000"/>
          </a:bodyPr>
          <a:lstStyle/>
          <a:p>
            <a:r>
              <a:rPr lang="tr-TR" dirty="0" smtClean="0"/>
              <a:t>Koşullanmanın </a:t>
            </a:r>
            <a:r>
              <a:rPr lang="tr-TR" dirty="0"/>
              <a:t>meydana gelmesi için koşullanma sürecinde dikkat edilmesi gereken ilkeler vardır.</a:t>
            </a:r>
          </a:p>
          <a:p>
            <a:r>
              <a:rPr lang="tr-TR" dirty="0"/>
              <a:t>Bitişiklik: Koşulsuz ve koşullu uyarıcıların verilme zamanı birbirine çok yakın olmalıdır.</a:t>
            </a:r>
          </a:p>
          <a:p>
            <a:r>
              <a:rPr lang="tr-TR" dirty="0"/>
              <a:t>Sönme: Koşulsuz uyarıcı (et) olmadan koşullu uyarıcı tek başına verildiğinde bir süre sonra, koşullu tepkinin (salya) azaldığı ve yok olduğu görülür.</a:t>
            </a:r>
          </a:p>
          <a:p>
            <a:r>
              <a:rPr lang="tr-TR" dirty="0"/>
              <a:t>   *Her hafta düzenli olarak devam ettiği derste, öğretim elemanının derse devama önem vermediğini gören öğrencinin bir süre sonra o derse devam etmeyi bırakması</a:t>
            </a:r>
          </a:p>
          <a:p>
            <a:r>
              <a:rPr lang="tr-TR" dirty="0"/>
              <a:t>Pekiştirme: Koşulsuz uyarıcının meydana getirdiği etkidir. Bu uyarıcı </a:t>
            </a:r>
            <a:r>
              <a:rPr lang="tr-TR" dirty="0" err="1"/>
              <a:t>pekiştireçtir</a:t>
            </a:r>
            <a:r>
              <a:rPr lang="tr-TR" dirty="0"/>
              <a:t>. Koşulsuz tepkiyi (salya) meydana getiren koşulsuz uyarıcıya (et) birincil </a:t>
            </a:r>
            <a:r>
              <a:rPr lang="tr-TR" dirty="0" err="1"/>
              <a:t>pekiştireç</a:t>
            </a:r>
            <a:r>
              <a:rPr lang="tr-TR" dirty="0"/>
              <a:t>, koşullu tepkiyi (salya) meydana getiren koşullu uyarıcıya (ses) ikincil </a:t>
            </a:r>
            <a:r>
              <a:rPr lang="tr-TR" dirty="0" err="1"/>
              <a:t>pekiştireç</a:t>
            </a:r>
            <a:r>
              <a:rPr lang="tr-TR" dirty="0"/>
              <a:t> denir.</a:t>
            </a:r>
          </a:p>
          <a:p>
            <a:endParaRPr lang="tr-TR" dirty="0"/>
          </a:p>
          <a:p>
            <a:endParaRPr lang="tr-TR" dirty="0"/>
          </a:p>
        </p:txBody>
      </p:sp>
      <p:sp>
        <p:nvSpPr>
          <p:cNvPr id="5" name="Metin Yer Tutucusu 4"/>
          <p:cNvSpPr>
            <a:spLocks noGrp="1"/>
          </p:cNvSpPr>
          <p:nvPr>
            <p:ph type="body" sz="quarter" idx="11"/>
          </p:nvPr>
        </p:nvSpPr>
        <p:spPr/>
        <p:txBody>
          <a:bodyPr/>
          <a:lstStyle/>
          <a:p>
            <a:r>
              <a:rPr lang="tr-TR" dirty="0"/>
              <a:t>Klasik Koşullanma </a:t>
            </a:r>
            <a:r>
              <a:rPr lang="tr-TR" dirty="0" smtClean="0"/>
              <a:t>İlkeleri</a:t>
            </a:r>
            <a:endParaRPr lang="tr-TR" dirty="0"/>
          </a:p>
        </p:txBody>
      </p:sp>
    </p:spTree>
    <p:extLst>
      <p:ext uri="{BB962C8B-B14F-4D97-AF65-F5344CB8AC3E}">
        <p14:creationId xmlns:p14="http://schemas.microsoft.com/office/powerpoint/2010/main" val="176094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Klasik koşullanmada pekiştirme tepkiye bağlı olarak verilmez. Bu yönüyle diğerlerinden ayrılır. Davranışın öğrenilmesinde tekrar önemli olduğu için </a:t>
            </a:r>
            <a:r>
              <a:rPr lang="tr-TR" dirty="0" err="1"/>
              <a:t>pekiştireç</a:t>
            </a:r>
            <a:r>
              <a:rPr lang="tr-TR" dirty="0"/>
              <a:t> bu noktada devreye girer.</a:t>
            </a:r>
          </a:p>
          <a:p>
            <a:r>
              <a:rPr lang="tr-TR" dirty="0"/>
              <a:t>Klasik koşullanmanın oluşması için kuvvetli açlık duyulmalıdır. Bu ihtiyaç doyurulduğunda doyum olur. Bu doyum pekiştirmedir.</a:t>
            </a:r>
          </a:p>
          <a:p>
            <a:r>
              <a:rPr lang="tr-TR" dirty="0"/>
              <a:t> Örnek; endişeli öğrencinin başarı ihtiyacının yoğunluğu ve onun endişe düzeyini düşürmek için anlatılan fıkranın rahatlatma gücü, öğrencinin daha sonraki endişe düzeyini etkiler. Bu şekilde korku şartlanması önlenir.</a:t>
            </a:r>
          </a:p>
          <a:p>
            <a:endParaRPr lang="tr-TR" dirty="0"/>
          </a:p>
          <a:p>
            <a:endParaRPr lang="tr-TR" dirty="0"/>
          </a:p>
        </p:txBody>
      </p:sp>
      <p:sp>
        <p:nvSpPr>
          <p:cNvPr id="5" name="Metin Yer Tutucusu 4"/>
          <p:cNvSpPr>
            <a:spLocks noGrp="1"/>
          </p:cNvSpPr>
          <p:nvPr>
            <p:ph type="body" sz="quarter" idx="11"/>
          </p:nvPr>
        </p:nvSpPr>
        <p:spPr/>
        <p:txBody>
          <a:bodyPr/>
          <a:lstStyle/>
          <a:p>
            <a:r>
              <a:rPr lang="tr-TR"/>
              <a:t>Klasik Koşullanma </a:t>
            </a:r>
            <a:r>
              <a:rPr lang="tr-TR" smtClean="0"/>
              <a:t>İlkeleri</a:t>
            </a:r>
            <a:endParaRPr lang="tr-TR"/>
          </a:p>
        </p:txBody>
      </p:sp>
    </p:spTree>
    <p:extLst>
      <p:ext uri="{BB962C8B-B14F-4D97-AF65-F5344CB8AC3E}">
        <p14:creationId xmlns:p14="http://schemas.microsoft.com/office/powerpoint/2010/main" val="42131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fontScale="77500" lnSpcReduction="20000"/>
          </a:bodyPr>
          <a:lstStyle/>
          <a:p>
            <a:r>
              <a:rPr lang="tr-TR" b="1" dirty="0"/>
              <a:t>Habercilik:</a:t>
            </a:r>
            <a:r>
              <a:rPr lang="tr-TR" dirty="0"/>
              <a:t> Koşullu uyarıcı kendisinden sonra gelecek koşulsuz uyarıcının haber vericisi niteliğinde olmasıdır.</a:t>
            </a:r>
          </a:p>
          <a:p>
            <a:r>
              <a:rPr lang="tr-TR" dirty="0" smtClean="0"/>
              <a:t>Örnek</a:t>
            </a:r>
            <a:r>
              <a:rPr lang="tr-TR" dirty="0"/>
              <a:t>: Zil-etin geleceğinin habercisi olması</a:t>
            </a:r>
          </a:p>
          <a:p>
            <a:r>
              <a:rPr lang="tr-TR" b="1" dirty="0"/>
              <a:t>Genelleme</a:t>
            </a:r>
            <a:r>
              <a:rPr lang="tr-TR" dirty="0"/>
              <a:t>: Koşullu uyarıcıya benzer diğer uyarıcılara da koşullu tepkinin verilmesidir. </a:t>
            </a:r>
            <a:r>
              <a:rPr lang="tr-TR" dirty="0" err="1"/>
              <a:t>Pavlov’un</a:t>
            </a:r>
            <a:r>
              <a:rPr lang="tr-TR" dirty="0"/>
              <a:t> genelleme kavramıyla </a:t>
            </a:r>
            <a:r>
              <a:rPr lang="tr-TR" dirty="0" err="1"/>
              <a:t>Thorndike’ın</a:t>
            </a:r>
            <a:r>
              <a:rPr lang="tr-TR" dirty="0"/>
              <a:t> “Transferde Benzer Öğeler Tablosu” birbirine benzer.</a:t>
            </a:r>
          </a:p>
          <a:p>
            <a:r>
              <a:rPr lang="tr-TR" dirty="0" smtClean="0"/>
              <a:t>Örnek</a:t>
            </a:r>
            <a:r>
              <a:rPr lang="tr-TR" dirty="0"/>
              <a:t>: Beyaz tüylü her hayvanın tavşana benzetilmesi</a:t>
            </a:r>
          </a:p>
          <a:p>
            <a:r>
              <a:rPr lang="tr-TR" b="1" dirty="0"/>
              <a:t>Ayırt etme</a:t>
            </a:r>
            <a:r>
              <a:rPr lang="tr-TR" dirty="0"/>
              <a:t>: Genellemenin tersidir. Organizmanın koşullanma sürecinde kullanılan koşullu uyarıcıyı diğerlerinden ayırt ederek tepkide bulunmasıdır.</a:t>
            </a:r>
          </a:p>
          <a:p>
            <a:r>
              <a:rPr lang="tr-TR" dirty="0"/>
              <a:t>   Örnek: Üniformalı kişiler arasından askerlerin ve polislerin ayırt edilmesi.</a:t>
            </a:r>
          </a:p>
          <a:p>
            <a:r>
              <a:rPr lang="tr-TR" b="1" dirty="0"/>
              <a:t>Gölgeleme</a:t>
            </a:r>
            <a:r>
              <a:rPr lang="tr-TR" dirty="0"/>
              <a:t>: İki koşullu uyarıcı birlikte verildiğinde koşullanma daha çok dikkati çeken koşullu uyarıcıya karşı meydana gelmesi ve diğerinin etkisiz kalması.</a:t>
            </a:r>
          </a:p>
          <a:p>
            <a:r>
              <a:rPr lang="tr-TR" dirty="0"/>
              <a:t>   Örnek: Işık ve şiddetli gürültülü ortamda hayvanın gürültüye tepki vermesi</a:t>
            </a:r>
          </a:p>
          <a:p>
            <a:endParaRPr lang="tr-TR" dirty="0"/>
          </a:p>
          <a:p>
            <a:endParaRPr lang="tr-TR" dirty="0"/>
          </a:p>
        </p:txBody>
      </p:sp>
      <p:sp>
        <p:nvSpPr>
          <p:cNvPr id="5" name="Metin Yer Tutucusu 4"/>
          <p:cNvSpPr>
            <a:spLocks noGrp="1"/>
          </p:cNvSpPr>
          <p:nvPr>
            <p:ph type="body" sz="quarter" idx="11"/>
          </p:nvPr>
        </p:nvSpPr>
        <p:spPr/>
        <p:txBody>
          <a:bodyPr/>
          <a:lstStyle/>
          <a:p>
            <a:r>
              <a:rPr lang="tr-TR"/>
              <a:t>Klasik Koşullanma </a:t>
            </a:r>
            <a:r>
              <a:rPr lang="tr-TR" smtClean="0"/>
              <a:t>İlkeleri</a:t>
            </a:r>
            <a:endParaRPr lang="tr-TR"/>
          </a:p>
        </p:txBody>
      </p:sp>
    </p:spTree>
    <p:extLst>
      <p:ext uri="{BB962C8B-B14F-4D97-AF65-F5344CB8AC3E}">
        <p14:creationId xmlns:p14="http://schemas.microsoft.com/office/powerpoint/2010/main" val="1847870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lnSpcReduction="10000"/>
          </a:bodyPr>
          <a:lstStyle/>
          <a:p>
            <a:r>
              <a:rPr lang="tr-TR" b="1" dirty="0"/>
              <a:t>Üst düzey koşullanma</a:t>
            </a:r>
            <a:r>
              <a:rPr lang="tr-TR" dirty="0"/>
              <a:t>: Organizmaya koşullu tepki yerleştirildikten sonra aynı sistem içinde yapılan çalışmalarla başka bir koşullu uyarıcıya karşı da koşullanmanın sağlanmasıdır.</a:t>
            </a:r>
          </a:p>
          <a:p>
            <a:r>
              <a:rPr lang="tr-TR" dirty="0"/>
              <a:t>   Örnek: Zil-et arasında kurulan tepki bağı aynı işlem sonucunda ışık (2.koşullu uyarıcı) </a:t>
            </a:r>
            <a:r>
              <a:rPr lang="tr-TR" dirty="0" err="1"/>
              <a:t>uyarımına</a:t>
            </a:r>
            <a:r>
              <a:rPr lang="tr-TR" dirty="0"/>
              <a:t> da geliştirilmesi. Bu şekilde zil etin, ışık ise zilin yerine  geçer.</a:t>
            </a:r>
          </a:p>
          <a:p>
            <a:r>
              <a:rPr lang="tr-TR" b="1" dirty="0"/>
              <a:t>Transfer</a:t>
            </a:r>
            <a:r>
              <a:rPr lang="tr-TR" dirty="0"/>
              <a:t>: Gösterilen bir davranışın başka bir davranışı öğrenmeyi kolaylaştırması ya da başka bir davranışı öğrenmeyi zorlaştırması</a:t>
            </a:r>
          </a:p>
          <a:p>
            <a:r>
              <a:rPr lang="tr-TR" b="1" dirty="0"/>
              <a:t>Öğrenilmiş çaresizlik</a:t>
            </a:r>
            <a:r>
              <a:rPr lang="tr-TR" dirty="0"/>
              <a:t>: Klasik koşullanmada organizma çaresiz durumdadır. Yapılan çalışmalarda köpeklerin ne yaparlarsa yapsınlar şoktan kurtulmaları mümkün olmadığında çaresizliği öğrendiklerini ve bunu istenmeyen durumlara genelledikleri gözlemlenmiştir</a:t>
            </a:r>
          </a:p>
          <a:p>
            <a:endParaRPr lang="tr-TR" dirty="0"/>
          </a:p>
          <a:p>
            <a:endParaRPr lang="tr-TR" dirty="0"/>
          </a:p>
        </p:txBody>
      </p:sp>
      <p:sp>
        <p:nvSpPr>
          <p:cNvPr id="5" name="Metin Yer Tutucusu 4"/>
          <p:cNvSpPr>
            <a:spLocks noGrp="1"/>
          </p:cNvSpPr>
          <p:nvPr>
            <p:ph type="body" sz="quarter" idx="11"/>
          </p:nvPr>
        </p:nvSpPr>
        <p:spPr/>
        <p:txBody>
          <a:bodyPr/>
          <a:lstStyle/>
          <a:p>
            <a:r>
              <a:rPr lang="tr-TR"/>
              <a:t>Klasik Koşullanma </a:t>
            </a:r>
            <a:r>
              <a:rPr lang="tr-TR" smtClean="0"/>
              <a:t>İlkeleri</a:t>
            </a:r>
            <a:endParaRPr lang="tr-TR"/>
          </a:p>
        </p:txBody>
      </p:sp>
    </p:spTree>
    <p:extLst>
      <p:ext uri="{BB962C8B-B14F-4D97-AF65-F5344CB8AC3E}">
        <p14:creationId xmlns:p14="http://schemas.microsoft.com/office/powerpoint/2010/main" val="3030030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smtClean="0"/>
              <a:t>Edimsel </a:t>
            </a:r>
            <a:r>
              <a:rPr lang="tr-TR" dirty="0" err="1"/>
              <a:t>koşullama</a:t>
            </a:r>
            <a:r>
              <a:rPr lang="tr-TR" dirty="0"/>
              <a:t>, klasik </a:t>
            </a:r>
            <a:r>
              <a:rPr lang="tr-TR" dirty="0" err="1"/>
              <a:t>koşullamadan</a:t>
            </a:r>
            <a:r>
              <a:rPr lang="tr-TR" dirty="0"/>
              <a:t> farklı olarak bilinçli ve kasıtlı hareketlerimizle ilgilidir. Davranışların sonuçlarına bakarak yeni davranışlar kazanma sürecidir. </a:t>
            </a:r>
            <a:r>
              <a:rPr lang="tr-TR" dirty="0" err="1"/>
              <a:t>Skinner'e</a:t>
            </a:r>
            <a:r>
              <a:rPr lang="tr-TR" dirty="0"/>
              <a:t> göre, organizmanın davranışları uyarıcılara otomatik bir cevap olmaktan öte kasıtlı yapılan hareketlerdir. İnsanlar, çevrelerinde karmaşık uyarıcı durumlarıyla karşılaşırlar. Bu durumda, organizmanın kendisi tarafından yapılan davranış önemlidir. Bunlara </a:t>
            </a:r>
            <a:r>
              <a:rPr lang="tr-TR" dirty="0" err="1"/>
              <a:t>operant</a:t>
            </a:r>
            <a:r>
              <a:rPr lang="tr-TR" dirty="0"/>
              <a:t>-edim denir. </a:t>
            </a:r>
          </a:p>
          <a:p>
            <a:endParaRPr lang="tr-TR" dirty="0"/>
          </a:p>
        </p:txBody>
      </p:sp>
      <p:sp>
        <p:nvSpPr>
          <p:cNvPr id="5" name="Metin Yer Tutucusu 4"/>
          <p:cNvSpPr>
            <a:spLocks noGrp="1"/>
          </p:cNvSpPr>
          <p:nvPr>
            <p:ph type="body" sz="quarter" idx="11"/>
          </p:nvPr>
        </p:nvSpPr>
        <p:spPr/>
        <p:txBody>
          <a:bodyPr/>
          <a:lstStyle/>
          <a:p>
            <a:r>
              <a:rPr lang="tr-TR" dirty="0"/>
              <a:t>Edimsel </a:t>
            </a:r>
            <a:r>
              <a:rPr lang="tr-TR" dirty="0" err="1"/>
              <a:t>Koşullama</a:t>
            </a:r>
            <a:endParaRPr lang="tr-TR" dirty="0"/>
          </a:p>
          <a:p>
            <a:endParaRPr lang="tr-TR" dirty="0"/>
          </a:p>
        </p:txBody>
      </p:sp>
    </p:spTree>
    <p:extLst>
      <p:ext uri="{BB962C8B-B14F-4D97-AF65-F5344CB8AC3E}">
        <p14:creationId xmlns:p14="http://schemas.microsoft.com/office/powerpoint/2010/main" val="2514745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Edimler onları izleyen sonuçlardan etkilenir ve onlarla değiştirilir. Bu nedenle, davranış değiştirme işleminde davranışın sonuçlarının kontrol edilmesi ve şekillenmesi gerekir. Bu kontrol işleminde en önemli yeri "pekiştirme" tutar. Edimsel davranıştan sonra </a:t>
            </a:r>
            <a:r>
              <a:rPr lang="tr-TR" dirty="0" err="1"/>
              <a:t>pekiştireç</a:t>
            </a:r>
            <a:r>
              <a:rPr lang="tr-TR" dirty="0"/>
              <a:t> gelmezse davranış devam etmez, </a:t>
            </a:r>
            <a:r>
              <a:rPr lang="tr-TR" dirty="0" err="1"/>
              <a:t>pekiştireç</a:t>
            </a:r>
            <a:r>
              <a:rPr lang="tr-TR" dirty="0"/>
              <a:t>, olumlu ve olumsuz </a:t>
            </a:r>
            <a:r>
              <a:rPr lang="tr-TR" dirty="0" err="1"/>
              <a:t>olabilir.olumlu</a:t>
            </a:r>
            <a:r>
              <a:rPr lang="tr-TR" dirty="0"/>
              <a:t> </a:t>
            </a:r>
            <a:r>
              <a:rPr lang="tr-TR" dirty="0" err="1"/>
              <a:t>pekiştireç</a:t>
            </a:r>
            <a:r>
              <a:rPr lang="tr-TR" dirty="0"/>
              <a:t> davranışı pekiştiren uyarıcıdır . Olumsuz </a:t>
            </a:r>
            <a:r>
              <a:rPr lang="tr-TR" dirty="0" err="1"/>
              <a:t>pekiştireç</a:t>
            </a:r>
            <a:r>
              <a:rPr lang="tr-TR" dirty="0"/>
              <a:t> ise bir uyarıcının geri ekilmesi ya da ortadan kaldırılmasıdır. Pekiştirmenin ne zaman ve ne sıklıkla yapılacağı öğretilmek istenen davranışa ve bireyin özelliklerine göre değişir.</a:t>
            </a:r>
          </a:p>
          <a:p>
            <a:endParaRPr lang="tr-TR" dirty="0"/>
          </a:p>
        </p:txBody>
      </p:sp>
      <p:sp>
        <p:nvSpPr>
          <p:cNvPr id="5" name="Metin Yer Tutucusu 4"/>
          <p:cNvSpPr>
            <a:spLocks noGrp="1"/>
          </p:cNvSpPr>
          <p:nvPr>
            <p:ph type="body" sz="quarter" idx="11"/>
          </p:nvPr>
        </p:nvSpPr>
        <p:spPr/>
        <p:txBody>
          <a:bodyPr/>
          <a:lstStyle/>
          <a:p>
            <a:r>
              <a:rPr lang="tr-TR" dirty="0"/>
              <a:t>Edimsel </a:t>
            </a:r>
            <a:r>
              <a:rPr lang="tr-TR" dirty="0" err="1"/>
              <a:t>Koşullama</a:t>
            </a:r>
            <a:endParaRPr lang="tr-TR"/>
          </a:p>
          <a:p>
            <a:endParaRPr lang="tr-TR" dirty="0"/>
          </a:p>
        </p:txBody>
      </p:sp>
    </p:spTree>
    <p:extLst>
      <p:ext uri="{BB962C8B-B14F-4D97-AF65-F5344CB8AC3E}">
        <p14:creationId xmlns:p14="http://schemas.microsoft.com/office/powerpoint/2010/main" val="2911320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smtClean="0"/>
              <a:t>Bilişsel </a:t>
            </a:r>
            <a:r>
              <a:rPr lang="tr-TR" dirty="0"/>
              <a:t>alan kuramcıları, öğrenmeyi uyarıcı ile davranım arasında bağ kurmak ve dıştan pekiştirme yoluyla elde edilen bir sonuç olarak açıklayan "davranışçı" görüşlerin yanında, insan davranışlarının çok karmaşık bir özellik taşıdığını belirtmekte ve "Uyarıcı-Davranım" kalıpları içinde açıklamanın yeterli olmayacağını ileri sürmektedirler. Bunlara göre, davranışçı yaklaşımlar öğrenme olayına kısmi bir açıklama getirmektedir. Bu görüşlere sahip psikologlar öğrenmenin, çevremizdeki olay ve durumlara anlam verme girişimlerimiz sonucunda oluştuğuna ve bu amaçla sahip olduğumuz bütün zihinsel araçları kullandığımıza inanmaktadırlar.</a:t>
            </a:r>
          </a:p>
          <a:p>
            <a:endParaRPr lang="tr-TR" dirty="0"/>
          </a:p>
          <a:p>
            <a:endParaRPr lang="tr-TR" dirty="0"/>
          </a:p>
        </p:txBody>
      </p:sp>
      <p:sp>
        <p:nvSpPr>
          <p:cNvPr id="5" name="Metin Yer Tutucusu 4"/>
          <p:cNvSpPr>
            <a:spLocks noGrp="1"/>
          </p:cNvSpPr>
          <p:nvPr>
            <p:ph type="body" sz="quarter" idx="11"/>
          </p:nvPr>
        </p:nvSpPr>
        <p:spPr/>
        <p:txBody>
          <a:bodyPr/>
          <a:lstStyle/>
          <a:p>
            <a:r>
              <a:rPr lang="tr-TR" dirty="0"/>
              <a:t>Bilişsel Alan </a:t>
            </a:r>
            <a:r>
              <a:rPr lang="tr-TR" dirty="0" smtClean="0"/>
              <a:t>Kuramı</a:t>
            </a:r>
            <a:endParaRPr lang="tr-TR" dirty="0"/>
          </a:p>
        </p:txBody>
      </p:sp>
    </p:spTree>
    <p:extLst>
      <p:ext uri="{BB962C8B-B14F-4D97-AF65-F5344CB8AC3E}">
        <p14:creationId xmlns:p14="http://schemas.microsoft.com/office/powerpoint/2010/main" val="4283924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a:t>Davranışçı yaklaşımda öğrenmenin dıştan etkilerle (pekiştirme, bitişiklik, tekrar) elde edilen bir sonuç olarak görülmesine karşın çağdaş biliş yaklaşımında öğrenme, insanın beyninde ve sinir sisteminde oluşan bir iç süreç olarak yorumlanmaktadır. Bu yaklaşımı benimseyen psikologlara göre öğrenmeyi açıklamada aşağıdaki temel görüşler önem kazanmaktadır:</a:t>
            </a:r>
          </a:p>
          <a:p>
            <a:endParaRPr lang="tr-TR" dirty="0"/>
          </a:p>
        </p:txBody>
      </p:sp>
      <p:sp>
        <p:nvSpPr>
          <p:cNvPr id="5" name="Metin Yer Tutucusu 4"/>
          <p:cNvSpPr>
            <a:spLocks noGrp="1"/>
          </p:cNvSpPr>
          <p:nvPr>
            <p:ph type="body" sz="quarter" idx="11"/>
          </p:nvPr>
        </p:nvSpPr>
        <p:spPr/>
        <p:txBody>
          <a:bodyPr/>
          <a:lstStyle/>
          <a:p>
            <a:r>
              <a:rPr lang="tr-TR"/>
              <a:t>Bilişsel Alan </a:t>
            </a:r>
            <a:r>
              <a:rPr lang="tr-TR" smtClean="0"/>
              <a:t>Kuramı</a:t>
            </a:r>
            <a:endParaRPr lang="tr-TR"/>
          </a:p>
        </p:txBody>
      </p:sp>
    </p:spTree>
    <p:extLst>
      <p:ext uri="{BB962C8B-B14F-4D97-AF65-F5344CB8AC3E}">
        <p14:creationId xmlns:p14="http://schemas.microsoft.com/office/powerpoint/2010/main" val="30723825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smtClean="0"/>
              <a:t>1. Öğrenen </a:t>
            </a:r>
            <a:r>
              <a:rPr lang="tr-TR" dirty="0"/>
              <a:t>dış uyarıcıların pasif bir alıcısı değil, onların özümleyicisi ve davranışların aktif oluşturucusudur.</a:t>
            </a:r>
          </a:p>
          <a:p>
            <a:r>
              <a:rPr lang="tr-TR" dirty="0" smtClean="0"/>
              <a:t>2. Öğrenen </a:t>
            </a:r>
            <a:r>
              <a:rPr lang="tr-TR" dirty="0"/>
              <a:t>kendi öğrenmesinde sorumluluk taşıyan, verileni olduğu gibi alan değil, verilenlerin taşıdığı anlamı keşfedendir.</a:t>
            </a:r>
          </a:p>
          <a:p>
            <a:r>
              <a:rPr lang="tr-TR" dirty="0" smtClean="0"/>
              <a:t>3. Öğrenen</a:t>
            </a:r>
            <a:r>
              <a:rPr lang="tr-TR" dirty="0"/>
              <a:t>, verilen bilgiler arasından uygun olanları seçen ve işleyendir.</a:t>
            </a:r>
          </a:p>
          <a:p>
            <a:r>
              <a:rPr lang="tr-TR" dirty="0" smtClean="0"/>
              <a:t>4. Öğrenen </a:t>
            </a:r>
            <a:r>
              <a:rPr lang="tr-TR" dirty="0"/>
              <a:t>kendisine kazandırılmak istenen bir ilke de olsa, onun anlamını bularak diğer ilkelerle ilişkisini kurarak ve daha önce öğrendikleriyle bağdaştırarak ona anlam vermek zorundadır.</a:t>
            </a:r>
          </a:p>
          <a:p>
            <a:endParaRPr lang="tr-TR" dirty="0"/>
          </a:p>
          <a:p>
            <a:endParaRPr lang="tr-TR" dirty="0"/>
          </a:p>
        </p:txBody>
      </p:sp>
      <p:sp>
        <p:nvSpPr>
          <p:cNvPr id="5" name="Metin Yer Tutucusu 4"/>
          <p:cNvSpPr>
            <a:spLocks noGrp="1"/>
          </p:cNvSpPr>
          <p:nvPr>
            <p:ph type="body" sz="quarter" idx="11"/>
          </p:nvPr>
        </p:nvSpPr>
        <p:spPr/>
        <p:txBody>
          <a:bodyPr/>
          <a:lstStyle/>
          <a:p>
            <a:r>
              <a:rPr lang="tr-TR"/>
              <a:t>Bilişsel Alan </a:t>
            </a:r>
            <a:r>
              <a:rPr lang="tr-TR" smtClean="0"/>
              <a:t>Kuramı</a:t>
            </a:r>
            <a:endParaRPr lang="tr-TR"/>
          </a:p>
        </p:txBody>
      </p:sp>
    </p:spTree>
    <p:extLst>
      <p:ext uri="{BB962C8B-B14F-4D97-AF65-F5344CB8AC3E}">
        <p14:creationId xmlns:p14="http://schemas.microsoft.com/office/powerpoint/2010/main" val="1871811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smtClean="0"/>
              <a:t>Genelde</a:t>
            </a:r>
            <a:r>
              <a:rPr lang="tr-TR" dirty="0"/>
              <a:t>, </a:t>
            </a:r>
            <a:r>
              <a:rPr lang="tr-TR" dirty="0" err="1"/>
              <a:t>hümanistik</a:t>
            </a:r>
            <a:r>
              <a:rPr lang="tr-TR" dirty="0"/>
              <a:t> (insancıl) psikoloji, psikolojinin bir alanı olarak görülmemekte, buna karşın kimi psikologlar bunun davranışçılık ve bilişsel alan kuramlarından sonra öğrenme kuramları açısından bir sürecin üçüncü halkasını oluşturduğunu öne sürmektedirler. Özellikle son yıllarda öğrenci merkezli eğitim için program geliştirme çalışmalarında temelde </a:t>
            </a:r>
            <a:r>
              <a:rPr lang="tr-TR" dirty="0" err="1"/>
              <a:t>hümanistik</a:t>
            </a:r>
            <a:r>
              <a:rPr lang="tr-TR" dirty="0"/>
              <a:t> psikolojinin dayandığı kuramların yer alması gerektiği tezi savunulmaktadır. Hümanistler, insanı davranışını denetleyebilen özgür bir varlık olarak ele alırlar. </a:t>
            </a:r>
            <a:r>
              <a:rPr lang="tr-TR" dirty="0" err="1"/>
              <a:t>Hümanistik</a:t>
            </a:r>
            <a:r>
              <a:rPr lang="tr-TR" dirty="0"/>
              <a:t> psikoloji kuramcıları kimi eleştirilere karşın öğrenme kuramını davranışçıların katılığından ve biliş süreçlerinin de aşırı vurgulanmasından kurtarmaktadırlar. </a:t>
            </a:r>
            <a:r>
              <a:rPr lang="tr-TR" dirty="0" err="1"/>
              <a:t>Hümanistik</a:t>
            </a:r>
            <a:r>
              <a:rPr lang="tr-TR" dirty="0"/>
              <a:t> psikolojide bireysel özgürlük önemlidir. </a:t>
            </a:r>
          </a:p>
          <a:p>
            <a:endParaRPr lang="tr-TR" dirty="0"/>
          </a:p>
        </p:txBody>
      </p:sp>
      <p:sp>
        <p:nvSpPr>
          <p:cNvPr id="5" name="Metin Yer Tutucusu 4"/>
          <p:cNvSpPr>
            <a:spLocks noGrp="1"/>
          </p:cNvSpPr>
          <p:nvPr>
            <p:ph type="body" sz="quarter" idx="11"/>
          </p:nvPr>
        </p:nvSpPr>
        <p:spPr/>
        <p:txBody>
          <a:bodyPr/>
          <a:lstStyle/>
          <a:p>
            <a:r>
              <a:rPr lang="tr-TR" dirty="0" err="1"/>
              <a:t>Hümanistik</a:t>
            </a:r>
            <a:r>
              <a:rPr lang="tr-TR" dirty="0"/>
              <a:t> Psikoloji </a:t>
            </a:r>
            <a:r>
              <a:rPr lang="tr-TR" dirty="0" smtClean="0"/>
              <a:t>Kuramı</a:t>
            </a:r>
            <a:endParaRPr lang="tr-TR" dirty="0"/>
          </a:p>
        </p:txBody>
      </p:sp>
    </p:spTree>
    <p:extLst>
      <p:ext uri="{BB962C8B-B14F-4D97-AF65-F5344CB8AC3E}">
        <p14:creationId xmlns:p14="http://schemas.microsoft.com/office/powerpoint/2010/main" val="2098058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r>
              <a:rPr lang="tr-TR" dirty="0" err="1"/>
              <a:t>Rogers</a:t>
            </a:r>
            <a:r>
              <a:rPr lang="tr-TR" dirty="0"/>
              <a:t>, özgürlüğün, öğrencileri araştırmaya çalıştıkları konuyu daha iyi anlamaya yönlendirdiğine inanmaktadır. Çünkü özgürlük, kişilerin kendilerini ve çevrelerini algılamada seçenekler sunmaktadır. Bireylerin ihtiyaçları farklı olduğu için </a:t>
            </a:r>
            <a:r>
              <a:rPr lang="tr-TR" dirty="0" err="1"/>
              <a:t>hümanistik</a:t>
            </a:r>
            <a:r>
              <a:rPr lang="tr-TR" dirty="0"/>
              <a:t> psikoloji yaklaşımı, herkes için ayrı bir eğitim programı hazırlanmalı görüşünü öne sürmektedir. Son yıllarda program geliştirme uzmanları, eğitim programlarını niteliksel araştırma yöntemleri yoluyla ve daha çok öğretmen ve öğrenci görüşleriyle ortaya koymaya çalışıyorlar. Öğrencilerin resimleri, şiirleri, raporları ve projeleri bunlar için bir kanıt oluyor. Bu yaklaşım, öğrencileri merkeze aldığı, öğretmen-öğrenci ilişkilerini daha sağlıklı ele almasına karşın kişinin yaşantılarına ve göreli/öznel yorumlarına dayandığı için geleneksel eğitimciler tarafından eleştirilmektedir.</a:t>
            </a:r>
          </a:p>
          <a:p>
            <a:endParaRPr lang="tr-TR" dirty="0"/>
          </a:p>
        </p:txBody>
      </p:sp>
      <p:sp>
        <p:nvSpPr>
          <p:cNvPr id="5" name="Metin Yer Tutucusu 4"/>
          <p:cNvSpPr>
            <a:spLocks noGrp="1"/>
          </p:cNvSpPr>
          <p:nvPr>
            <p:ph type="body" sz="quarter" idx="11"/>
          </p:nvPr>
        </p:nvSpPr>
        <p:spPr/>
        <p:txBody>
          <a:bodyPr/>
          <a:lstStyle/>
          <a:p>
            <a:r>
              <a:rPr lang="tr-TR" dirty="0" err="1"/>
              <a:t>Hümanistik</a:t>
            </a:r>
            <a:r>
              <a:rPr lang="tr-TR"/>
              <a:t> Psikoloji </a:t>
            </a:r>
            <a:r>
              <a:rPr lang="tr-TR" smtClean="0"/>
              <a:t>Kuramı</a:t>
            </a:r>
            <a:endParaRPr lang="tr-TR"/>
          </a:p>
        </p:txBody>
      </p:sp>
    </p:spTree>
    <p:extLst>
      <p:ext uri="{BB962C8B-B14F-4D97-AF65-F5344CB8AC3E}">
        <p14:creationId xmlns:p14="http://schemas.microsoft.com/office/powerpoint/2010/main" val="2070235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r>
              <a:rPr lang="tr-TR" dirty="0" smtClean="0"/>
              <a:t>Teşekkürler</a:t>
            </a:r>
            <a:endParaRPr lang="tr-TR" dirty="0"/>
          </a:p>
        </p:txBody>
      </p:sp>
      <p:sp>
        <p:nvSpPr>
          <p:cNvPr id="3" name="Metin Yer Tutucusu 2"/>
          <p:cNvSpPr>
            <a:spLocks noGrp="1"/>
          </p:cNvSpPr>
          <p:nvPr>
            <p:ph type="body" sz="quarter" idx="14"/>
          </p:nvPr>
        </p:nvSpPr>
        <p:spPr/>
        <p:txBody>
          <a:bodyPr/>
          <a:lstStyle/>
          <a:p>
            <a:r>
              <a:rPr lang="tr-TR" dirty="0"/>
              <a:t>Doç</a:t>
            </a:r>
            <a:r>
              <a:rPr lang="tr-TR" dirty="0" smtClean="0"/>
              <a:t>. </a:t>
            </a:r>
            <a:r>
              <a:rPr lang="tr-TR" smtClean="0"/>
              <a:t>Dr. Murat </a:t>
            </a:r>
            <a:r>
              <a:rPr lang="tr-TR" dirty="0"/>
              <a:t>GÖKALP</a:t>
            </a:r>
          </a:p>
        </p:txBody>
      </p:sp>
      <p:sp>
        <p:nvSpPr>
          <p:cNvPr id="4" name="Metin Yer Tutucusu 3"/>
          <p:cNvSpPr>
            <a:spLocks noGrp="1"/>
          </p:cNvSpPr>
          <p:nvPr>
            <p:ph type="body" sz="quarter" idx="15"/>
          </p:nvPr>
        </p:nvSpPr>
        <p:spPr>
          <a:xfrm>
            <a:off x="8692758" y="5046109"/>
            <a:ext cx="3365891" cy="548212"/>
          </a:xfrm>
        </p:spPr>
        <p:txBody>
          <a:bodyPr/>
          <a:lstStyle/>
          <a:p>
            <a:r>
              <a:rPr lang="tr-TR" sz="1600" dirty="0" smtClean="0"/>
              <a:t>Eğitimde Program Geliştirme</a:t>
            </a:r>
            <a:endParaRPr lang="tr-TR" sz="1600" dirty="0"/>
          </a:p>
        </p:txBody>
      </p:sp>
      <p:sp>
        <p:nvSpPr>
          <p:cNvPr id="5" name="Metin Yer Tutucusu 4"/>
          <p:cNvSpPr>
            <a:spLocks noGrp="1"/>
          </p:cNvSpPr>
          <p:nvPr>
            <p:ph type="body" sz="quarter" idx="16"/>
          </p:nvPr>
        </p:nvSpPr>
        <p:spPr>
          <a:xfrm>
            <a:off x="8692759" y="5511921"/>
            <a:ext cx="3365891" cy="548212"/>
          </a:xfrm>
        </p:spPr>
        <p:txBody>
          <a:bodyPr/>
          <a:lstStyle/>
          <a:p>
            <a:r>
              <a:rPr lang="tr-TR" sz="1600" dirty="0"/>
              <a:t>Program Geliştirmenin Psikolojik Temelleri</a:t>
            </a:r>
          </a:p>
          <a:p>
            <a:endParaRPr lang="tr-TR" sz="1600" dirty="0"/>
          </a:p>
        </p:txBody>
      </p:sp>
      <p:sp>
        <p:nvSpPr>
          <p:cNvPr id="6" name="Metin Yer Tutucusu 5"/>
          <p:cNvSpPr>
            <a:spLocks noGrp="1"/>
          </p:cNvSpPr>
          <p:nvPr>
            <p:ph type="body" sz="quarter" idx="17"/>
          </p:nvPr>
        </p:nvSpPr>
        <p:spPr/>
        <p:txBody>
          <a:bodyPr/>
          <a:lstStyle/>
          <a:p>
            <a:r>
              <a:rPr lang="tr-TR" sz="1600" dirty="0" smtClean="0"/>
              <a:t>Ünite 8</a:t>
            </a:r>
            <a:endParaRPr lang="tr-TR" sz="1600"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10533</TotalTime>
  <Words>1705</Words>
  <Application>Microsoft Office PowerPoint</Application>
  <PresentationFormat>Özel</PresentationFormat>
  <Paragraphs>87</Paragraphs>
  <Slides>23</Slides>
  <Notes>21</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LENOVO</cp:lastModifiedBy>
  <cp:revision>1198</cp:revision>
  <dcterms:created xsi:type="dcterms:W3CDTF">2014-09-15T07:14:39Z</dcterms:created>
  <dcterms:modified xsi:type="dcterms:W3CDTF">2020-09-26T12:37:12Z</dcterms:modified>
</cp:coreProperties>
</file>