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90" d="100"/>
          <a:sy n="90" d="100"/>
        </p:scale>
        <p:origin x="-1452"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FE1075E7-8809-48A5-8380-418FB9D9886E}" type="datetimeFigureOut">
              <a:rPr lang="en-US" smtClean="0"/>
              <a:t>10/15/2020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4B24980-A113-4674-BBC9-267EF8DC6CD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FE1075E7-8809-48A5-8380-418FB9D9886E}"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FE1075E7-8809-48A5-8380-418FB9D9886E}"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24980-A113-4674-BBC9-267EF8DC6CD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FE1075E7-8809-48A5-8380-418FB9D9886E}"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FE1075E7-8809-48A5-8380-418FB9D9886E}" type="datetimeFigureOut">
              <a:rPr lang="en-US" smtClean="0"/>
              <a:t>10/15/2020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FE1075E7-8809-48A5-8380-418FB9D9886E}" type="datetimeFigureOut">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075E7-8809-48A5-8380-418FB9D9886E}" type="datetimeFigureOut">
              <a:rPr lang="en-US" smtClean="0"/>
              <a:t>10/15/2020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FE1075E7-8809-48A5-8380-418FB9D9886E}"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FE1075E7-8809-48A5-8380-418FB9D9886E}"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4B24980-A113-4674-BBC9-267EF8DC6CD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FE1075E7-8809-48A5-8380-418FB9D9886E}"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FE1075E7-8809-48A5-8380-418FB9D9886E}"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24980-A113-4674-BBC9-267EF8DC6CD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E1075E7-8809-48A5-8380-418FB9D9886E}" type="datetimeFigureOut">
              <a:rPr lang="en-US" smtClean="0"/>
              <a:t>10/15/2020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4B24980-A113-4674-BBC9-267EF8DC6CD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normAutofit fontScale="40000" lnSpcReduction="20000"/>
          </a:bodyPr>
          <a:lstStyle/>
          <a:p>
            <a:pPr algn="ctr">
              <a:lnSpc>
                <a:spcPct val="115000"/>
              </a:lnSpc>
              <a:spcAft>
                <a:spcPts val="1000"/>
              </a:spcAft>
            </a:pPr>
            <a:r>
              <a:rPr lang="tr-TR" sz="3600" b="1" dirty="0" smtClean="0">
                <a:effectLst/>
                <a:latin typeface="Times New Roman"/>
                <a:ea typeface="Calibri"/>
                <a:cs typeface="Times New Roman"/>
              </a:rPr>
              <a:t>12. Hafta</a:t>
            </a:r>
            <a:endParaRPr lang="en-US" sz="2800" dirty="0">
              <a:ea typeface="Calibri"/>
              <a:cs typeface="Times New Roman"/>
            </a:endParaRPr>
          </a:p>
          <a:p>
            <a:pPr algn="ctr">
              <a:lnSpc>
                <a:spcPct val="115000"/>
              </a:lnSpc>
              <a:spcAft>
                <a:spcPts val="1000"/>
              </a:spcAft>
            </a:pPr>
            <a:r>
              <a:rPr lang="tr-TR" sz="3600" b="1" dirty="0" smtClean="0">
                <a:effectLst/>
                <a:latin typeface="Times New Roman"/>
                <a:ea typeface="Calibri"/>
                <a:cs typeface="Times New Roman"/>
              </a:rPr>
              <a:t> </a:t>
            </a:r>
            <a:endParaRPr lang="en-US" sz="2800" dirty="0">
              <a:ea typeface="Calibri"/>
              <a:cs typeface="Times New Roman"/>
            </a:endParaRPr>
          </a:p>
          <a:p>
            <a:pPr algn="ctr">
              <a:lnSpc>
                <a:spcPct val="115000"/>
              </a:lnSpc>
              <a:spcAft>
                <a:spcPts val="1000"/>
              </a:spcAft>
            </a:pPr>
            <a:r>
              <a:rPr lang="tr-TR" sz="3600" b="1" kern="1800" dirty="0" smtClean="0">
                <a:effectLst/>
                <a:latin typeface="Times New Roman"/>
                <a:ea typeface="Times New Roman"/>
                <a:cs typeface="Times New Roman"/>
              </a:rPr>
              <a:t>DÜŞÜNME BİÇİMLERİ (BECERİLERİ)</a:t>
            </a:r>
            <a:endParaRPr lang="en-US" sz="2800" dirty="0">
              <a:ea typeface="Calibri"/>
              <a:cs typeface="Times New Roman"/>
            </a:endParaRPr>
          </a:p>
          <a:p>
            <a:pPr>
              <a:lnSpc>
                <a:spcPct val="150000"/>
              </a:lnSpc>
              <a:spcAft>
                <a:spcPts val="1000"/>
              </a:spcAft>
            </a:pPr>
            <a:r>
              <a:rPr lang="tr-TR" sz="3600" b="1" dirty="0" smtClean="0">
                <a:effectLst/>
                <a:latin typeface="Times New Roman"/>
                <a:ea typeface="Calibri"/>
                <a:cs typeface="Times New Roman"/>
              </a:rPr>
              <a:t>DÜŞÜNME BİÇİMLERİ</a:t>
            </a:r>
            <a:endParaRPr lang="en-US" sz="2800" dirty="0">
              <a:ea typeface="Calibri"/>
              <a:cs typeface="Times New Roman"/>
            </a:endParaRPr>
          </a:p>
          <a:p>
            <a:pPr lvl="0">
              <a:lnSpc>
                <a:spcPct val="150000"/>
              </a:lnSpc>
              <a:buSzPts val="1400"/>
              <a:buFont typeface="+mj-lt"/>
              <a:buAutoNum type="arabicPeriod"/>
              <a:tabLst>
                <a:tab pos="3721100" algn="l"/>
              </a:tabLst>
            </a:pPr>
            <a:r>
              <a:rPr lang="tr-TR" dirty="0" smtClean="0">
                <a:effectLst/>
                <a:latin typeface="Times New Roman"/>
                <a:ea typeface="Calibri"/>
              </a:rPr>
              <a:t>Analitik Düşünme</a:t>
            </a:r>
            <a:endParaRPr lang="en-US" dirty="0" smtClean="0">
              <a:effectLst/>
            </a:endParaRPr>
          </a:p>
          <a:p>
            <a:pPr lvl="0">
              <a:lnSpc>
                <a:spcPct val="150000"/>
              </a:lnSpc>
              <a:buSzPts val="1400"/>
              <a:buFont typeface="+mj-lt"/>
              <a:buAutoNum type="arabicPeriod"/>
              <a:tabLst>
                <a:tab pos="3721100" algn="l"/>
              </a:tabLst>
            </a:pPr>
            <a:r>
              <a:rPr lang="tr-TR" dirty="0" err="1" smtClean="0">
                <a:effectLst/>
                <a:latin typeface="Times New Roman"/>
                <a:ea typeface="Calibri"/>
              </a:rPr>
              <a:t>Bütünleştirmeci</a:t>
            </a:r>
            <a:r>
              <a:rPr lang="tr-TR" dirty="0" smtClean="0">
                <a:effectLst/>
                <a:latin typeface="Times New Roman"/>
                <a:ea typeface="Calibri"/>
              </a:rPr>
              <a:t>  (Birleştirici) Düşünme</a:t>
            </a:r>
            <a:endParaRPr lang="en-US" dirty="0" smtClean="0">
              <a:effectLst/>
            </a:endParaRPr>
          </a:p>
          <a:p>
            <a:pPr lvl="0">
              <a:lnSpc>
                <a:spcPct val="150000"/>
              </a:lnSpc>
              <a:buSzPts val="1400"/>
              <a:buFont typeface="+mj-lt"/>
              <a:buAutoNum type="arabicPeriod"/>
              <a:tabLst>
                <a:tab pos="3721100" algn="l"/>
              </a:tabLst>
            </a:pPr>
            <a:r>
              <a:rPr lang="tr-TR" dirty="0" smtClean="0">
                <a:effectLst/>
                <a:latin typeface="Times New Roman"/>
                <a:ea typeface="Calibri"/>
              </a:rPr>
              <a:t>Eleştirel Düşünme</a:t>
            </a:r>
            <a:endParaRPr lang="en-US" dirty="0" smtClean="0">
              <a:effectLst/>
            </a:endParaRPr>
          </a:p>
          <a:p>
            <a:pPr lvl="0">
              <a:lnSpc>
                <a:spcPct val="150000"/>
              </a:lnSpc>
              <a:buSzPts val="1400"/>
              <a:buFont typeface="+mj-lt"/>
              <a:buAutoNum type="arabicPeriod"/>
              <a:tabLst>
                <a:tab pos="3721100" algn="l"/>
              </a:tabLst>
            </a:pPr>
            <a:r>
              <a:rPr lang="tr-TR" dirty="0" err="1" smtClean="0">
                <a:effectLst/>
                <a:latin typeface="Times New Roman"/>
                <a:ea typeface="Calibri"/>
              </a:rPr>
              <a:t>Lateral</a:t>
            </a:r>
            <a:r>
              <a:rPr lang="tr-TR" dirty="0" smtClean="0">
                <a:effectLst/>
                <a:latin typeface="Times New Roman"/>
                <a:ea typeface="Calibri"/>
              </a:rPr>
              <a:t> </a:t>
            </a:r>
            <a:r>
              <a:rPr lang="tr-TR" dirty="0" err="1" smtClean="0">
                <a:effectLst/>
                <a:latin typeface="Times New Roman"/>
                <a:ea typeface="Calibri"/>
              </a:rPr>
              <a:t>Düşünm</a:t>
            </a:r>
            <a:endParaRPr lang="en-US" dirty="0" smtClean="0">
              <a:effectLst/>
            </a:endParaRPr>
          </a:p>
          <a:p>
            <a:pPr lvl="0">
              <a:lnSpc>
                <a:spcPct val="150000"/>
              </a:lnSpc>
              <a:buSzPts val="1400"/>
              <a:buFont typeface="+mj-lt"/>
              <a:buAutoNum type="arabicPeriod"/>
              <a:tabLst>
                <a:tab pos="3721100" algn="l"/>
              </a:tabLst>
            </a:pPr>
            <a:r>
              <a:rPr lang="tr-TR" dirty="0" smtClean="0">
                <a:effectLst/>
                <a:latin typeface="Times New Roman"/>
                <a:ea typeface="Calibri"/>
              </a:rPr>
              <a:t>Iraksak Düşünme</a:t>
            </a:r>
            <a:endParaRPr lang="en-US" dirty="0" smtClean="0">
              <a:effectLst/>
            </a:endParaRPr>
          </a:p>
          <a:p>
            <a:pPr lvl="0">
              <a:lnSpc>
                <a:spcPct val="150000"/>
              </a:lnSpc>
              <a:buSzPts val="1400"/>
              <a:buFont typeface="+mj-lt"/>
              <a:buAutoNum type="arabicPeriod"/>
            </a:pPr>
            <a:r>
              <a:rPr lang="tr-TR" dirty="0" err="1" smtClean="0">
                <a:effectLst/>
                <a:latin typeface="Times New Roman"/>
                <a:ea typeface="Calibri"/>
              </a:rPr>
              <a:t>Empatik</a:t>
            </a:r>
            <a:r>
              <a:rPr lang="tr-TR" dirty="0" smtClean="0">
                <a:effectLst/>
                <a:latin typeface="Times New Roman"/>
                <a:ea typeface="Calibri"/>
              </a:rPr>
              <a:t> Düşünme</a:t>
            </a:r>
            <a:endParaRPr lang="en-US" dirty="0" smtClean="0">
              <a:effectLst/>
            </a:endParaRPr>
          </a:p>
          <a:p>
            <a:pPr lvl="0">
              <a:lnSpc>
                <a:spcPct val="150000"/>
              </a:lnSpc>
              <a:buSzPts val="1400"/>
              <a:buFont typeface="+mj-lt"/>
              <a:buAutoNum type="arabicPeriod"/>
              <a:tabLst>
                <a:tab pos="3721100" algn="l"/>
              </a:tabLst>
            </a:pPr>
            <a:r>
              <a:rPr lang="tr-TR" dirty="0" smtClean="0">
                <a:effectLst/>
                <a:latin typeface="Times New Roman"/>
                <a:ea typeface="Calibri"/>
              </a:rPr>
              <a:t>Yakınsak Düşünme</a:t>
            </a:r>
            <a:endParaRPr lang="en-US" dirty="0" smtClean="0">
              <a:effectLst/>
            </a:endParaRPr>
          </a:p>
          <a:p>
            <a:pPr lvl="0">
              <a:lnSpc>
                <a:spcPct val="150000"/>
              </a:lnSpc>
              <a:buSzPts val="1400"/>
              <a:buFont typeface="+mj-lt"/>
              <a:buAutoNum type="arabicPeriod"/>
              <a:tabLst>
                <a:tab pos="3721100" algn="l"/>
              </a:tabLst>
            </a:pPr>
            <a:r>
              <a:rPr lang="tr-TR" dirty="0" err="1" smtClean="0">
                <a:effectLst/>
                <a:latin typeface="Times New Roman"/>
                <a:ea typeface="Calibri"/>
              </a:rPr>
              <a:t>Metabilişsel</a:t>
            </a:r>
            <a:r>
              <a:rPr lang="tr-TR" dirty="0" smtClean="0">
                <a:effectLst/>
                <a:latin typeface="Times New Roman"/>
                <a:ea typeface="Calibri"/>
              </a:rPr>
              <a:t> Düşünme</a:t>
            </a:r>
            <a:endParaRPr lang="en-US" dirty="0" smtClean="0">
              <a:effectLst/>
            </a:endParaRPr>
          </a:p>
          <a:p>
            <a:pPr lvl="0">
              <a:lnSpc>
                <a:spcPct val="150000"/>
              </a:lnSpc>
              <a:buSzPts val="1400"/>
              <a:buFont typeface="+mj-lt"/>
              <a:buAutoNum type="arabicPeriod"/>
              <a:tabLst>
                <a:tab pos="3721100" algn="l"/>
              </a:tabLst>
            </a:pPr>
            <a:r>
              <a:rPr lang="tr-TR" dirty="0" smtClean="0">
                <a:effectLst/>
                <a:latin typeface="Times New Roman"/>
                <a:ea typeface="Calibri"/>
              </a:rPr>
              <a:t>Yansıtıcı Düşünme</a:t>
            </a:r>
            <a:endParaRPr lang="en-US" dirty="0" smtClean="0">
              <a:effectLst/>
            </a:endParaRPr>
          </a:p>
          <a:p>
            <a:pPr lvl="0">
              <a:lnSpc>
                <a:spcPct val="150000"/>
              </a:lnSpc>
              <a:buSzPts val="1400"/>
              <a:buFont typeface="+mj-lt"/>
              <a:buAutoNum type="arabicPeriod"/>
              <a:tabLst>
                <a:tab pos="3721100" algn="l"/>
              </a:tabLst>
            </a:pPr>
            <a:r>
              <a:rPr lang="tr-TR" dirty="0" smtClean="0">
                <a:effectLst/>
                <a:latin typeface="Times New Roman"/>
                <a:ea typeface="Calibri"/>
              </a:rPr>
              <a:t>Yaratıcı Düşünme</a:t>
            </a:r>
            <a:endParaRPr lang="en-US" dirty="0" smtClean="0">
              <a:effectLst/>
            </a:endParaRPr>
          </a:p>
          <a:p>
            <a:pPr lvl="0">
              <a:lnSpc>
                <a:spcPct val="150000"/>
              </a:lnSpc>
              <a:buSzPts val="1400"/>
              <a:buFont typeface="+mj-lt"/>
              <a:buAutoNum type="arabicPeriod"/>
            </a:pPr>
            <a:r>
              <a:rPr lang="tr-TR" dirty="0" err="1" smtClean="0">
                <a:effectLst/>
                <a:latin typeface="Times New Roman"/>
                <a:ea typeface="Calibri"/>
              </a:rPr>
              <a:t>Dönüşümsel</a:t>
            </a:r>
            <a:r>
              <a:rPr lang="tr-TR" dirty="0" smtClean="0">
                <a:effectLst/>
                <a:latin typeface="Times New Roman"/>
                <a:ea typeface="Calibri"/>
              </a:rPr>
              <a:t> Düşünme</a:t>
            </a:r>
            <a:endParaRPr lang="en-US" dirty="0" smtClean="0">
              <a:effectLst/>
            </a:endParaRPr>
          </a:p>
          <a:p>
            <a:pPr lvl="0">
              <a:lnSpc>
                <a:spcPct val="150000"/>
              </a:lnSpc>
              <a:buSzPts val="1400"/>
              <a:buFont typeface="+mj-lt"/>
              <a:buAutoNum type="arabicPeriod"/>
            </a:pPr>
            <a:r>
              <a:rPr lang="tr-TR" dirty="0" err="1" smtClean="0">
                <a:effectLst/>
                <a:latin typeface="Times New Roman"/>
                <a:ea typeface="Calibri"/>
              </a:rPr>
              <a:t>Refleksif</a:t>
            </a:r>
            <a:r>
              <a:rPr lang="tr-TR" dirty="0" smtClean="0">
                <a:effectLst/>
                <a:latin typeface="Times New Roman"/>
                <a:ea typeface="Calibri"/>
              </a:rPr>
              <a:t> Düşünme</a:t>
            </a:r>
            <a:endParaRPr lang="en-US" dirty="0" smtClean="0">
              <a:effectLst/>
            </a:endParaRPr>
          </a:p>
          <a:p>
            <a:pPr lvl="0">
              <a:lnSpc>
                <a:spcPct val="150000"/>
              </a:lnSpc>
              <a:buSzPts val="1400"/>
              <a:buFont typeface="+mj-lt"/>
              <a:buAutoNum type="arabicPeriod"/>
            </a:pPr>
            <a:r>
              <a:rPr lang="tr-TR" dirty="0" smtClean="0">
                <a:effectLst/>
                <a:latin typeface="Times New Roman"/>
                <a:ea typeface="Calibri"/>
              </a:rPr>
              <a:t>Hipotetik Düşünme</a:t>
            </a:r>
            <a:endParaRPr lang="en-US" dirty="0" smtClean="0">
              <a:effectLst/>
            </a:endParaRPr>
          </a:p>
          <a:p>
            <a:pPr lvl="0">
              <a:lnSpc>
                <a:spcPct val="150000"/>
              </a:lnSpc>
              <a:buSzPts val="1400"/>
              <a:buFont typeface="+mj-lt"/>
              <a:buAutoNum type="arabicPeriod"/>
            </a:pPr>
            <a:r>
              <a:rPr lang="tr-TR" dirty="0" smtClean="0">
                <a:effectLst/>
                <a:latin typeface="Times New Roman"/>
                <a:ea typeface="Calibri"/>
              </a:rPr>
              <a:t>Tümevarım Düşünme</a:t>
            </a:r>
            <a:endParaRPr lang="en-US" dirty="0" smtClean="0">
              <a:effectLst/>
            </a:endParaRPr>
          </a:p>
          <a:p>
            <a:pPr lvl="0">
              <a:lnSpc>
                <a:spcPct val="150000"/>
              </a:lnSpc>
              <a:buSzPts val="1400"/>
              <a:buFont typeface="+mj-lt"/>
              <a:buAutoNum type="arabicPeriod"/>
            </a:pPr>
            <a:r>
              <a:rPr lang="tr-TR" dirty="0" smtClean="0">
                <a:effectLst/>
                <a:latin typeface="Times New Roman"/>
                <a:ea typeface="Calibri"/>
              </a:rPr>
              <a:t>Tümdengelim Düşünme</a:t>
            </a:r>
            <a:endParaRPr lang="en-US" dirty="0" smtClean="0">
              <a:effectLst/>
            </a:endParaRPr>
          </a:p>
          <a:p>
            <a:endParaRPr lang="en-US" dirty="0"/>
          </a:p>
        </p:txBody>
      </p:sp>
    </p:spTree>
    <p:extLst>
      <p:ext uri="{BB962C8B-B14F-4D97-AF65-F5344CB8AC3E}">
        <p14:creationId xmlns:p14="http://schemas.microsoft.com/office/powerpoint/2010/main" val="91531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marL="2219325">
              <a:lnSpc>
                <a:spcPct val="150000"/>
              </a:lnSpc>
              <a:tabLst>
                <a:tab pos="3721100" algn="l"/>
              </a:tabLst>
            </a:pPr>
            <a:r>
              <a:rPr lang="tr-TR" b="1" dirty="0" smtClean="0">
                <a:effectLst/>
                <a:latin typeface="Times New Roman"/>
                <a:ea typeface="Calibri"/>
              </a:rPr>
              <a:t>Analitik Düşünme</a:t>
            </a:r>
            <a:endParaRPr lang="en-US" dirty="0" smtClean="0">
              <a:effectLst/>
            </a:endParaRPr>
          </a:p>
          <a:p>
            <a:pPr indent="449580">
              <a:lnSpc>
                <a:spcPct val="150000"/>
              </a:lnSpc>
              <a:spcAft>
                <a:spcPts val="0"/>
              </a:spcAft>
            </a:pPr>
            <a:r>
              <a:rPr lang="es-ES" dirty="0" smtClean="0">
                <a:effectLst/>
                <a:latin typeface="Times New Roman"/>
                <a:ea typeface="SimSun"/>
                <a:cs typeface="Times New Roman"/>
              </a:rPr>
              <a:t>Analitik  düşünme  bir  durumu  küçük  parçalara  ayırarak  anlamayı  ya  da  durumun  rastgele  bir  noktasından  adım  adım  ilerliyerek,  ilişkili  noktaların  izini  sürmeyi  ifade  eder.  Analitik  düşünme  şu  ifadelerle  de  tanımlanabilir. </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903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marL="2447925">
              <a:lnSpc>
                <a:spcPct val="150000"/>
              </a:lnSpc>
            </a:pPr>
            <a:r>
              <a:rPr lang="tr-TR" b="1" dirty="0" err="1" smtClean="0">
                <a:effectLst/>
                <a:latin typeface="Times New Roman"/>
                <a:ea typeface="Calibri"/>
              </a:rPr>
              <a:t>Bütünleştirmeci</a:t>
            </a:r>
            <a:r>
              <a:rPr lang="tr-TR" b="1" dirty="0" smtClean="0">
                <a:effectLst/>
                <a:latin typeface="Times New Roman"/>
                <a:ea typeface="Calibri"/>
              </a:rPr>
              <a:t>  (Birleştirici) Düşünme</a:t>
            </a:r>
            <a:endParaRPr lang="en-US" dirty="0" smtClean="0">
              <a:effectLst/>
            </a:endParaRPr>
          </a:p>
          <a:p>
            <a:pPr>
              <a:lnSpc>
                <a:spcPct val="115000"/>
              </a:lnSpc>
              <a:spcAft>
                <a:spcPts val="1000"/>
              </a:spcAft>
            </a:pPr>
            <a:r>
              <a:rPr lang="tr-TR" dirty="0" smtClean="0">
                <a:effectLst/>
                <a:latin typeface="Times New Roman"/>
                <a:ea typeface="Calibri"/>
                <a:cs typeface="Times New Roman"/>
              </a:rPr>
              <a:t> Bir problem durumunun birden fazla değişkeni (alt problemi) barındırdığını ve dolayısıyla bir problemin birden fazla çözüm yolunun bir araya getirilip birleştirilmesiyle çözülebileceğini kavramaktır. Soyut işlemler döneminde geliştirilir.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2069955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2447925">
              <a:lnSpc>
                <a:spcPct val="150000"/>
              </a:lnSpc>
              <a:spcAft>
                <a:spcPts val="1000"/>
              </a:spcAft>
            </a:pPr>
            <a:r>
              <a:rPr lang="tr-TR" b="1" kern="1800" dirty="0" smtClean="0">
                <a:effectLst/>
                <a:latin typeface="Times New Roman"/>
                <a:ea typeface="Times New Roman"/>
                <a:cs typeface="Times New Roman"/>
              </a:rPr>
              <a:t>Eleştirel Düşünme</a:t>
            </a:r>
            <a:endParaRPr lang="en-US" sz="2800" dirty="0">
              <a:ea typeface="Calibri"/>
              <a:cs typeface="Times New Roman"/>
            </a:endParaRPr>
          </a:p>
          <a:p>
            <a:pPr>
              <a:lnSpc>
                <a:spcPct val="115000"/>
              </a:lnSpc>
              <a:spcAft>
                <a:spcPts val="1000"/>
              </a:spcAft>
            </a:pPr>
            <a:r>
              <a:rPr lang="tr-TR" dirty="0" smtClean="0">
                <a:effectLst/>
                <a:latin typeface="Times New Roman"/>
                <a:ea typeface="Calibri"/>
                <a:cs typeface="Times New Roman"/>
              </a:rPr>
              <a:t>Eleştirel düşünme, bir problemi bilimsel, kültürel ve sosyal ölçütlere göre tutarlılık ve geçerlik bakımlarından yargılama ve değerlendirmede işe koşulan tavır, bilgi ve beceri süreçlerinin tümüdür.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1112547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2447925">
              <a:lnSpc>
                <a:spcPct val="150000"/>
              </a:lnSpc>
            </a:pPr>
            <a:r>
              <a:rPr lang="tr-TR" b="1" dirty="0" err="1" smtClean="0">
                <a:solidFill>
                  <a:srgbClr val="333333"/>
                </a:solidFill>
                <a:effectLst/>
                <a:latin typeface="Times New Roman"/>
                <a:ea typeface="Calibri"/>
              </a:rPr>
              <a:t>Lateral</a:t>
            </a:r>
            <a:r>
              <a:rPr lang="tr-TR" b="1" dirty="0" smtClean="0">
                <a:solidFill>
                  <a:srgbClr val="333333"/>
                </a:solidFill>
                <a:effectLst/>
                <a:latin typeface="Times New Roman"/>
                <a:ea typeface="Calibri"/>
              </a:rPr>
              <a:t> Düşünme</a:t>
            </a:r>
            <a:endParaRPr lang="en-US" dirty="0" smtClean="0">
              <a:effectLst/>
            </a:endParaRPr>
          </a:p>
          <a:p>
            <a:pPr>
              <a:lnSpc>
                <a:spcPct val="115000"/>
              </a:lnSpc>
              <a:spcAft>
                <a:spcPts val="1000"/>
              </a:spcAft>
            </a:pPr>
            <a:r>
              <a:rPr lang="tr-TR" dirty="0" smtClean="0">
                <a:solidFill>
                  <a:srgbClr val="333333"/>
                </a:solidFill>
                <a:effectLst/>
                <a:latin typeface="Times New Roman"/>
                <a:ea typeface="Calibri"/>
                <a:cs typeface="Times New Roman"/>
              </a:rPr>
              <a:t>Kişilerin sorunlara farklı yönlerden bakabilmeyi ve geniş düşünebilmeyi öğrenmelerini sağlamayı amaçlayan düşünme biçimidir. </a:t>
            </a:r>
            <a:r>
              <a:rPr lang="tr-TR" dirty="0" err="1" smtClean="0">
                <a:solidFill>
                  <a:srgbClr val="333333"/>
                </a:solidFill>
                <a:effectLst/>
                <a:latin typeface="Times New Roman"/>
                <a:ea typeface="Calibri"/>
                <a:cs typeface="Times New Roman"/>
              </a:rPr>
              <a:t>Lateral</a:t>
            </a:r>
            <a:r>
              <a:rPr lang="tr-TR" dirty="0" smtClean="0">
                <a:solidFill>
                  <a:srgbClr val="333333"/>
                </a:solidFill>
                <a:effectLst/>
                <a:latin typeface="Times New Roman"/>
                <a:ea typeface="Calibri"/>
                <a:cs typeface="Times New Roman"/>
              </a:rPr>
              <a:t> düşünce, klasik düşünce kalıplarının dışına çıkmaktır.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927596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marL="2447925">
              <a:lnSpc>
                <a:spcPct val="150000"/>
              </a:lnSpc>
            </a:pPr>
            <a:r>
              <a:rPr lang="tr-TR" b="1" dirty="0" smtClean="0">
                <a:effectLst/>
                <a:latin typeface="Times New Roman"/>
                <a:ea typeface="Calibri"/>
              </a:rPr>
              <a:t>Iraksak Düşünme</a:t>
            </a:r>
            <a:endParaRPr lang="en-US" dirty="0" smtClean="0">
              <a:effectLst/>
            </a:endParaRPr>
          </a:p>
          <a:p>
            <a:pPr>
              <a:lnSpc>
                <a:spcPct val="150000"/>
              </a:lnSpc>
              <a:spcAft>
                <a:spcPts val="1000"/>
              </a:spcAft>
            </a:pPr>
            <a:r>
              <a:rPr lang="en-US" dirty="0" smtClean="0">
                <a:effectLst/>
                <a:latin typeface="Times New Roman"/>
                <a:ea typeface="Calibri"/>
                <a:cs typeface="Times New Roman"/>
              </a:rPr>
              <a:t> </a:t>
            </a:r>
            <a:endParaRPr lang="en-US" sz="2800" dirty="0">
              <a:ea typeface="Calibri"/>
              <a:cs typeface="Times New Roman"/>
            </a:endParaRPr>
          </a:p>
          <a:p>
            <a:pPr>
              <a:lnSpc>
                <a:spcPct val="150000"/>
              </a:lnSpc>
              <a:spcAft>
                <a:spcPts val="1000"/>
              </a:spcAft>
            </a:pPr>
            <a:r>
              <a:rPr lang="en-US" dirty="0" err="1" smtClean="0">
                <a:effectLst/>
                <a:latin typeface="Times New Roman"/>
                <a:ea typeface="Calibri"/>
                <a:cs typeface="Times New Roman"/>
              </a:rPr>
              <a:t>Ortak</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düşünce</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ve</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fikirden</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yola</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çıkarak</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farklı</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fikir</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ve</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düşüncelere</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ulaşmaya</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dayalı</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düşünme</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biçimidir</a:t>
            </a:r>
            <a:r>
              <a:rPr lang="en-US" dirty="0" smtClean="0">
                <a:effectLst/>
                <a:latin typeface="Times New Roman"/>
                <a:ea typeface="Calibri"/>
                <a:cs typeface="Times New Roman"/>
              </a:rPr>
              <a:t>.</a:t>
            </a:r>
            <a:r>
              <a:rPr lang="en-US" b="1" dirty="0" smtClean="0">
                <a:solidFill>
                  <a:srgbClr val="000000"/>
                </a:solidFill>
                <a:effectLst/>
                <a:latin typeface="Times New Roman"/>
                <a:ea typeface="Times New Roman"/>
                <a:cs typeface="Times New Roman"/>
              </a:rPr>
              <a:t> </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79995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a:lnSpc>
                <a:spcPct val="150000"/>
              </a:lnSpc>
              <a:spcAft>
                <a:spcPts val="1000"/>
              </a:spcAft>
            </a:pPr>
            <a:r>
              <a:rPr lang="en-US" b="1" dirty="0" err="1" smtClean="0">
                <a:solidFill>
                  <a:srgbClr val="000000"/>
                </a:solidFill>
                <a:effectLst/>
                <a:latin typeface="Times New Roman"/>
                <a:ea typeface="Times New Roman"/>
                <a:cs typeface="Times New Roman"/>
              </a:rPr>
              <a:t>Empatik</a:t>
            </a:r>
            <a:r>
              <a:rPr lang="en-US" b="1" dirty="0" smtClean="0">
                <a:solidFill>
                  <a:srgbClr val="000000"/>
                </a:solidFill>
                <a:effectLst/>
                <a:latin typeface="Times New Roman"/>
                <a:ea typeface="Times New Roman"/>
                <a:cs typeface="Times New Roman"/>
              </a:rPr>
              <a:t> ( </a:t>
            </a:r>
            <a:r>
              <a:rPr lang="en-US" b="1" dirty="0" err="1" smtClean="0">
                <a:solidFill>
                  <a:srgbClr val="000000"/>
                </a:solidFill>
                <a:effectLst/>
                <a:latin typeface="Times New Roman"/>
                <a:ea typeface="Times New Roman"/>
                <a:cs typeface="Times New Roman"/>
              </a:rPr>
              <a:t>Özenli</a:t>
            </a:r>
            <a:r>
              <a:rPr lang="en-US" b="1" dirty="0" smtClean="0">
                <a:solidFill>
                  <a:srgbClr val="000000"/>
                </a:solidFill>
                <a:effectLst/>
                <a:latin typeface="Times New Roman"/>
                <a:ea typeface="Times New Roman"/>
                <a:cs typeface="Times New Roman"/>
              </a:rPr>
              <a:t> ) </a:t>
            </a:r>
            <a:r>
              <a:rPr lang="en-US" b="1" dirty="0" err="1" smtClean="0">
                <a:solidFill>
                  <a:srgbClr val="000000"/>
                </a:solidFill>
                <a:effectLst/>
                <a:latin typeface="Times New Roman"/>
                <a:ea typeface="Times New Roman"/>
                <a:cs typeface="Times New Roman"/>
              </a:rPr>
              <a:t>Düşünme</a:t>
            </a:r>
            <a:endParaRPr lang="en-US" sz="2800" dirty="0">
              <a:ea typeface="Calibri"/>
              <a:cs typeface="Times New Roman"/>
            </a:endParaRPr>
          </a:p>
          <a:p>
            <a:pPr>
              <a:lnSpc>
                <a:spcPct val="115000"/>
              </a:lnSpc>
              <a:spcAft>
                <a:spcPts val="1000"/>
              </a:spcAft>
            </a:pPr>
            <a:r>
              <a:rPr lang="tr-TR" dirty="0" smtClean="0">
                <a:effectLst/>
                <a:latin typeface="Times New Roman"/>
                <a:ea typeface="Calibri"/>
                <a:cs typeface="Times New Roman"/>
              </a:rPr>
              <a:t>Kendini ötekinin, başkasının, diğerinin yerine koyarak karşısındakinin duygu ve düşüncelerini anlamaya çalışılan düşünme şekli olarak tanımlanabilir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867838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2447925">
              <a:lnSpc>
                <a:spcPct val="150000"/>
              </a:lnSpc>
            </a:pPr>
            <a:r>
              <a:rPr lang="tr-TR" b="1" dirty="0" smtClean="0">
                <a:effectLst/>
                <a:latin typeface="Times New Roman"/>
                <a:ea typeface="Calibri"/>
              </a:rPr>
              <a:t>Yakınsak Düşünme</a:t>
            </a:r>
            <a:endParaRPr lang="en-US" dirty="0" smtClean="0">
              <a:effectLst/>
            </a:endParaRPr>
          </a:p>
          <a:p>
            <a:pPr>
              <a:lnSpc>
                <a:spcPct val="115000"/>
              </a:lnSpc>
              <a:spcAft>
                <a:spcPts val="1000"/>
              </a:spcAft>
            </a:pPr>
            <a:r>
              <a:rPr lang="tr-TR" dirty="0" smtClean="0">
                <a:effectLst/>
                <a:latin typeface="Times New Roman"/>
                <a:ea typeface="Calibri"/>
                <a:cs typeface="Times New Roman"/>
              </a:rPr>
              <a:t>Farklı düşüncelerin dayandığı ortak düşünceyi (noktayı) bulmaya dayalı zihinsel etkinliklerdir.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220800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2105025" indent="0">
              <a:lnSpc>
                <a:spcPct val="150000"/>
              </a:lnSpc>
              <a:buNone/>
            </a:pPr>
            <a:r>
              <a:rPr lang="tr-TR" b="1" kern="1400" spc="25" dirty="0" err="1" smtClean="0">
                <a:effectLst/>
                <a:latin typeface="Times New Roman"/>
                <a:ea typeface="Times New Roman"/>
              </a:rPr>
              <a:t>Metabilişsel</a:t>
            </a:r>
            <a:r>
              <a:rPr lang="tr-TR" b="1" kern="1400" spc="25" dirty="0" smtClean="0">
                <a:effectLst/>
                <a:latin typeface="Times New Roman"/>
                <a:ea typeface="Times New Roman"/>
              </a:rPr>
              <a:t> Düşünme - </a:t>
            </a:r>
            <a:r>
              <a:rPr lang="tr-TR" b="1" dirty="0" smtClean="0">
                <a:effectLst/>
                <a:latin typeface="Times New Roman"/>
                <a:ea typeface="Calibri"/>
              </a:rPr>
              <a:t>Üst Biliş</a:t>
            </a:r>
            <a:endParaRPr lang="en-US" dirty="0" smtClean="0">
              <a:effectLst/>
            </a:endParaRPr>
          </a:p>
          <a:p>
            <a:pPr>
              <a:lnSpc>
                <a:spcPct val="115000"/>
              </a:lnSpc>
              <a:spcAft>
                <a:spcPts val="1000"/>
              </a:spcAft>
            </a:pPr>
            <a:r>
              <a:rPr lang="tr-TR" dirty="0" smtClean="0">
                <a:effectLst/>
                <a:latin typeface="Times New Roman"/>
                <a:ea typeface="Calibri"/>
                <a:cs typeface="Times New Roman"/>
              </a:rPr>
              <a:t>Üst biliş kavramı ilk olarak </a:t>
            </a:r>
            <a:r>
              <a:rPr lang="tr-TR" dirty="0" err="1" smtClean="0">
                <a:effectLst/>
                <a:latin typeface="Times New Roman"/>
                <a:ea typeface="Calibri"/>
                <a:cs typeface="Times New Roman"/>
              </a:rPr>
              <a:t>Flavell</a:t>
            </a:r>
            <a:r>
              <a:rPr lang="tr-TR" dirty="0" smtClean="0">
                <a:effectLst/>
                <a:latin typeface="Times New Roman"/>
                <a:ea typeface="Calibri"/>
                <a:cs typeface="Times New Roman"/>
              </a:rPr>
              <a:t> tarafından kullanılmıştır. Bireyin kendi bilişsel süreçleri hakkında bilgisine ve bu bilginin bilişsel süreçlerini kontrol etmesine dayalı üst düzey düşünme biçimidir.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59298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normAutofit/>
          </a:bodyPr>
          <a:lstStyle/>
          <a:p>
            <a:pPr marL="2447925">
              <a:lnSpc>
                <a:spcPct val="150000"/>
              </a:lnSpc>
            </a:pPr>
            <a:r>
              <a:rPr lang="tr-TR" b="1" dirty="0" smtClean="0">
                <a:effectLst/>
                <a:latin typeface="Times New Roman"/>
                <a:ea typeface="Calibri"/>
              </a:rPr>
              <a:t>Yansıtıcı Düşünme</a:t>
            </a:r>
            <a:endParaRPr lang="en-US" dirty="0" smtClean="0">
              <a:effectLst/>
            </a:endParaRPr>
          </a:p>
          <a:p>
            <a:pPr>
              <a:lnSpc>
                <a:spcPct val="150000"/>
              </a:lnSpc>
              <a:spcAft>
                <a:spcPts val="1000"/>
              </a:spcAft>
            </a:pPr>
            <a:r>
              <a:rPr lang="tr-TR" dirty="0" smtClean="0">
                <a:effectLst/>
                <a:latin typeface="Times New Roman"/>
                <a:ea typeface="Calibri"/>
                <a:cs typeface="Times New Roman"/>
              </a:rPr>
              <a:t>Yansıtıcı düşünme bireyin genel olarak kendisine yönelik algısıdır. Bireyin kendini tanıma ve ifade etme, neleri yapıp, neleri yapamayacağını fark etme ve deneyimlerini aktarma gibi özelliklere dayanır. Aynı zamanda bireyin edinmiş olduğu bilgi ve deneyimleri kullanabilmesidir. </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2005942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normAutofit/>
          </a:bodyPr>
          <a:lstStyle/>
          <a:p>
            <a:pPr marL="2447925">
              <a:lnSpc>
                <a:spcPct val="150000"/>
              </a:lnSpc>
            </a:pPr>
            <a:r>
              <a:rPr lang="tr-TR" b="1" dirty="0" smtClean="0">
                <a:effectLst/>
                <a:latin typeface="Times New Roman"/>
                <a:ea typeface="Calibri"/>
              </a:rPr>
              <a:t>Yaratıcı Düşünme</a:t>
            </a:r>
            <a:endParaRPr lang="en-US" dirty="0" smtClean="0">
              <a:effectLst/>
            </a:endParaRPr>
          </a:p>
          <a:p>
            <a:pPr>
              <a:lnSpc>
                <a:spcPct val="150000"/>
              </a:lnSpc>
              <a:spcAft>
                <a:spcPts val="1000"/>
              </a:spcAft>
            </a:pPr>
            <a:r>
              <a:rPr lang="tr-TR" dirty="0" smtClean="0">
                <a:effectLst/>
                <a:latin typeface="Times New Roman"/>
                <a:ea typeface="Calibri"/>
                <a:cs typeface="Times New Roman"/>
              </a:rPr>
              <a:t>Yaratıcı düşünme bireyin yeni, farklı, esnek, orijinal, özgün, ayrıştırıcı, alternatifli düşünmesi ve ürünler ortaya koymasıdır. Yaratıcı düşüncenin gelişmesi için serbest ve hoşgörülü bir öğretme-öğrenme ortamını ve geniş hayal gücünü geliştirmeye olanak veren aktivitelerin olması gerekmektedir.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434475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normAutofit/>
          </a:bodyPr>
          <a:lstStyle/>
          <a:p>
            <a:pPr marL="2447925">
              <a:lnSpc>
                <a:spcPct val="150000"/>
              </a:lnSpc>
            </a:pPr>
            <a:r>
              <a:rPr lang="tr-TR" b="1" dirty="0" err="1" smtClean="0">
                <a:effectLst/>
                <a:latin typeface="Times New Roman"/>
                <a:ea typeface="Calibri"/>
              </a:rPr>
              <a:t>Dönüşümsel</a:t>
            </a:r>
            <a:r>
              <a:rPr lang="tr-TR" b="1" dirty="0" smtClean="0">
                <a:effectLst/>
                <a:latin typeface="Times New Roman"/>
                <a:ea typeface="Calibri"/>
              </a:rPr>
              <a:t> Düşünme</a:t>
            </a:r>
            <a:endParaRPr lang="en-US" dirty="0" smtClean="0">
              <a:effectLst/>
            </a:endParaRPr>
          </a:p>
          <a:p>
            <a:pPr>
              <a:lnSpc>
                <a:spcPct val="150000"/>
              </a:lnSpc>
              <a:spcAft>
                <a:spcPts val="1000"/>
              </a:spcAft>
            </a:pPr>
            <a:r>
              <a:rPr lang="tr-TR" dirty="0" smtClean="0">
                <a:effectLst/>
                <a:latin typeface="Times New Roman"/>
                <a:ea typeface="Calibri"/>
                <a:cs typeface="Times New Roman"/>
              </a:rPr>
              <a:t> Daha önce yaşanmış bir olayı kafasında canlandırıp anlatabilmedir. Somut işlemler döneminin bir özelliğidir. Bir olayı çözümlemede geçmiş olayları ve durumları zihinde kurgulayarak </a:t>
            </a:r>
            <a:r>
              <a:rPr lang="tr-TR" dirty="0" smtClean="0">
                <a:effectLst/>
                <a:latin typeface="Times New Roman"/>
                <a:ea typeface="Calibri"/>
                <a:cs typeface="Times New Roman"/>
              </a:rPr>
              <a:t>sonuçlar </a:t>
            </a:r>
            <a:r>
              <a:rPr lang="tr-TR" dirty="0" smtClean="0">
                <a:effectLst/>
                <a:latin typeface="Times New Roman"/>
                <a:ea typeface="Calibri"/>
                <a:cs typeface="Times New Roman"/>
              </a:rPr>
              <a:t>elde etmeyi başarabilmedir.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296016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2447925">
              <a:lnSpc>
                <a:spcPct val="150000"/>
              </a:lnSpc>
            </a:pPr>
            <a:r>
              <a:rPr lang="tr-TR" b="1" dirty="0" err="1" smtClean="0">
                <a:effectLst/>
                <a:latin typeface="Times New Roman"/>
                <a:ea typeface="Calibri"/>
              </a:rPr>
              <a:t>Refleksif</a:t>
            </a:r>
            <a:r>
              <a:rPr lang="tr-TR" b="1" dirty="0" smtClean="0">
                <a:effectLst/>
                <a:latin typeface="Times New Roman"/>
                <a:ea typeface="Calibri"/>
              </a:rPr>
              <a:t> Düşünme</a:t>
            </a:r>
            <a:endParaRPr lang="en-US" dirty="0" smtClean="0">
              <a:effectLst/>
            </a:endParaRPr>
          </a:p>
          <a:p>
            <a:pPr>
              <a:lnSpc>
                <a:spcPct val="150000"/>
              </a:lnSpc>
              <a:spcAft>
                <a:spcPts val="1000"/>
              </a:spcAft>
            </a:pPr>
            <a:r>
              <a:rPr lang="tr-TR" dirty="0" smtClean="0">
                <a:effectLst/>
                <a:latin typeface="Times New Roman"/>
                <a:ea typeface="Calibri"/>
                <a:cs typeface="Times New Roman"/>
              </a:rPr>
              <a:t> Kendini gözlem ve analiz konusu olarak alan öznenin tutumudur. </a:t>
            </a:r>
            <a:r>
              <a:rPr lang="tr-TR" dirty="0" err="1" smtClean="0">
                <a:effectLst/>
                <a:latin typeface="Times New Roman"/>
                <a:ea typeface="Calibri"/>
                <a:cs typeface="Times New Roman"/>
              </a:rPr>
              <a:t>Refleksivite</a:t>
            </a:r>
            <a:r>
              <a:rPr lang="tr-TR" dirty="0" smtClean="0">
                <a:effectLst/>
                <a:latin typeface="Times New Roman"/>
                <a:ea typeface="Calibri"/>
                <a:cs typeface="Times New Roman"/>
              </a:rPr>
              <a:t>, kendi hakkında, kendi üzerine düşünen, kendisini bir obje gibi ele alıp bakabilen bir öznenin durumudur. </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97852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normAutofit/>
          </a:bodyPr>
          <a:lstStyle/>
          <a:p>
            <a:pPr marL="2447925">
              <a:lnSpc>
                <a:spcPct val="150000"/>
              </a:lnSpc>
            </a:pPr>
            <a:r>
              <a:rPr lang="tr-TR" b="1" dirty="0" smtClean="0">
                <a:effectLst/>
                <a:latin typeface="Times New Roman"/>
                <a:ea typeface="Calibri"/>
              </a:rPr>
              <a:t>Hipotetik Düşünme</a:t>
            </a:r>
            <a:endParaRPr lang="en-US" dirty="0" smtClean="0">
              <a:effectLst/>
            </a:endParaRPr>
          </a:p>
          <a:p>
            <a:pPr>
              <a:lnSpc>
                <a:spcPct val="115000"/>
              </a:lnSpc>
              <a:spcAft>
                <a:spcPts val="1000"/>
              </a:spcAft>
            </a:pPr>
            <a:r>
              <a:rPr lang="tr-TR" dirty="0" smtClean="0">
                <a:effectLst/>
                <a:latin typeface="Times New Roman"/>
                <a:ea typeface="Calibri"/>
                <a:cs typeface="Times New Roman"/>
              </a:rPr>
              <a:t> Problemlerin çözümünde sadece var olan somut yöntemler değil, çözüme ilişkin olası (farklı) yollar belirleyip (hipotez geliştirip) bunları test edebilmektir. Iraksak düşünmeye dayanır. Mesela; Kutuplardaki buzullar erimiş olsaydı dünyada canlılar için yaşam nasıl olurdu? sorusuna yönelik farklı hipotezler geliştirebilir.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1828455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2447925">
              <a:lnSpc>
                <a:spcPct val="150000"/>
              </a:lnSpc>
            </a:pPr>
            <a:r>
              <a:rPr lang="tr-TR" b="1" dirty="0" smtClean="0">
                <a:effectLst/>
                <a:latin typeface="Times New Roman"/>
                <a:ea typeface="Calibri"/>
              </a:rPr>
              <a:t>Tümevarım Düşünme</a:t>
            </a:r>
            <a:endParaRPr lang="en-US" dirty="0" smtClean="0">
              <a:effectLst/>
            </a:endParaRPr>
          </a:p>
          <a:p>
            <a:pPr>
              <a:lnSpc>
                <a:spcPct val="115000"/>
              </a:lnSpc>
              <a:spcAft>
                <a:spcPts val="1000"/>
              </a:spcAft>
            </a:pPr>
            <a:r>
              <a:rPr lang="tr-TR" dirty="0" smtClean="0">
                <a:effectLst/>
                <a:latin typeface="Times New Roman"/>
                <a:ea typeface="Calibri"/>
                <a:cs typeface="Times New Roman"/>
              </a:rPr>
              <a:t>Tekil olan gözlem ve deneyimlerin birleştirilerek tümel (genel) önermeler elde edilmesidir. Aklın özelden genele veya parçadan bütüne izlediği yoldur. İlk kez somut işlemler döneminde bu düşünme ortaya çıkmıştır.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2680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marL="2447925">
              <a:lnSpc>
                <a:spcPct val="150000"/>
              </a:lnSpc>
            </a:pPr>
            <a:r>
              <a:rPr lang="tr-TR" b="1" dirty="0" smtClean="0">
                <a:effectLst/>
                <a:latin typeface="Times New Roman"/>
                <a:ea typeface="Calibri"/>
              </a:rPr>
              <a:t>Tümdengelim Düşünme</a:t>
            </a:r>
            <a:endParaRPr lang="en-US" dirty="0" smtClean="0">
              <a:effectLst/>
            </a:endParaRPr>
          </a:p>
          <a:p>
            <a:pPr>
              <a:lnSpc>
                <a:spcPct val="115000"/>
              </a:lnSpc>
              <a:spcAft>
                <a:spcPts val="1000"/>
              </a:spcAft>
            </a:pPr>
            <a:r>
              <a:rPr lang="tr-TR" dirty="0" smtClean="0">
                <a:effectLst/>
                <a:latin typeface="Times New Roman"/>
                <a:ea typeface="Calibri"/>
                <a:cs typeface="Times New Roman"/>
              </a:rPr>
              <a:t> Aklın genelden özele veya genelden genele izlediği yoldur. Bütüne ilişkin bir bilgiden hareketle parçalara ilişkin bilgilere ulaşılabilir. Aklın özelden özele izlediği yoldur. İki şey arasındaki bir ortak özellikten yola çıkarak, biri hakkında verilen bir yargıyı diğeri hakkında da vermektir. </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3966973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TotalTime>
  <Words>488</Words>
  <Application>Microsoft Office PowerPoint</Application>
  <PresentationFormat>Ekran Gösterisi (4:3)</PresentationFormat>
  <Paragraphs>50</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LENOVO</cp:lastModifiedBy>
  <cp:revision>5</cp:revision>
  <dcterms:created xsi:type="dcterms:W3CDTF">2020-10-10T17:38:54Z</dcterms:created>
  <dcterms:modified xsi:type="dcterms:W3CDTF">2020-10-15T17:26:48Z</dcterms:modified>
</cp:coreProperties>
</file>