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96" r:id="rId7"/>
    <p:sldId id="297" r:id="rId8"/>
    <p:sldId id="261" r:id="rId9"/>
    <p:sldId id="262" r:id="rId10"/>
    <p:sldId id="263" r:id="rId11"/>
    <p:sldId id="264" r:id="rId12"/>
    <p:sldId id="298" r:id="rId13"/>
    <p:sldId id="299" r:id="rId14"/>
    <p:sldId id="265" r:id="rId15"/>
    <p:sldId id="267" r:id="rId16"/>
    <p:sldId id="300" r:id="rId17"/>
    <p:sldId id="266" r:id="rId18"/>
    <p:sldId id="268" r:id="rId19"/>
    <p:sldId id="301" r:id="rId20"/>
    <p:sldId id="269" r:id="rId21"/>
    <p:sldId id="270" r:id="rId22"/>
    <p:sldId id="302" r:id="rId23"/>
    <p:sldId id="303" r:id="rId24"/>
    <p:sldId id="271" r:id="rId25"/>
    <p:sldId id="272" r:id="rId26"/>
    <p:sldId id="273" r:id="rId27"/>
    <p:sldId id="304" r:id="rId28"/>
    <p:sldId id="274" r:id="rId29"/>
    <p:sldId id="305" r:id="rId30"/>
    <p:sldId id="275" r:id="rId31"/>
    <p:sldId id="276" r:id="rId32"/>
    <p:sldId id="306" r:id="rId33"/>
    <p:sldId id="277" r:id="rId34"/>
    <p:sldId id="307" r:id="rId35"/>
    <p:sldId id="278" r:id="rId36"/>
    <p:sldId id="279" r:id="rId37"/>
    <p:sldId id="308" r:id="rId38"/>
    <p:sldId id="309" r:id="rId39"/>
    <p:sldId id="280" r:id="rId40"/>
    <p:sldId id="281" r:id="rId41"/>
    <p:sldId id="310" r:id="rId42"/>
    <p:sldId id="282" r:id="rId43"/>
    <p:sldId id="311" r:id="rId44"/>
    <p:sldId id="283" r:id="rId45"/>
    <p:sldId id="284" r:id="rId46"/>
    <p:sldId id="285" r:id="rId47"/>
    <p:sldId id="286" r:id="rId48"/>
    <p:sldId id="287" r:id="rId49"/>
    <p:sldId id="288" r:id="rId50"/>
    <p:sldId id="289" r:id="rId51"/>
    <p:sldId id="312" r:id="rId52"/>
    <p:sldId id="290" r:id="rId53"/>
    <p:sldId id="291" r:id="rId54"/>
    <p:sldId id="292" r:id="rId55"/>
    <p:sldId id="313" r:id="rId56"/>
    <p:sldId id="293" r:id="rId57"/>
    <p:sldId id="294" r:id="rId58"/>
    <p:sldId id="295" r:id="rId5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12B82F34-FC67-4BA8-8783-AD73BB6F007F}" type="datetimeFigureOut">
              <a:rPr lang="tr-TR" smtClean="0"/>
              <a:t>11.11.2021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2478836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B82F34-FC67-4BA8-8783-AD73BB6F007F}" type="datetimeFigureOut">
              <a:rPr lang="tr-TR" smtClean="0"/>
              <a:t>11.11.2021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3576550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12B82F34-FC67-4BA8-8783-AD73BB6F007F}" type="datetimeFigureOut">
              <a:rPr lang="tr-TR" smtClean="0"/>
              <a:t>11.11.2021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260621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2B82F34-FC67-4BA8-8783-AD73BB6F007F}" type="datetimeFigureOut">
              <a:rPr lang="tr-TR" smtClean="0"/>
              <a:t>11.11.2021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65950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2B82F34-FC67-4BA8-8783-AD73BB6F007F}" type="datetimeFigureOut">
              <a:rPr lang="tr-TR" smtClean="0"/>
              <a:t>11.11.2021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3593620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2B82F34-FC67-4BA8-8783-AD73BB6F007F}" type="datetimeFigureOut">
              <a:rPr lang="tr-TR" smtClean="0"/>
              <a:t>11.11.2021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1168855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2B82F34-FC67-4BA8-8783-AD73BB6F007F}" type="datetimeFigureOut">
              <a:rPr lang="tr-TR" smtClean="0"/>
              <a:t>11.11.2021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1994403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B82F34-FC67-4BA8-8783-AD73BB6F007F}" type="datetimeFigureOut">
              <a:rPr lang="tr-TR" smtClean="0"/>
              <a:t>11.11.2021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3206580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B82F34-FC67-4BA8-8783-AD73BB6F007F}" type="datetimeFigureOut">
              <a:rPr lang="tr-TR" smtClean="0"/>
              <a:t>11.11.2021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2250311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B82F34-FC67-4BA8-8783-AD73BB6F007F}" type="datetimeFigureOut">
              <a:rPr lang="tr-TR" smtClean="0"/>
              <a:t>11.11.2021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1485619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B82F34-FC67-4BA8-8783-AD73BB6F007F}" type="datetimeFigureOut">
              <a:rPr lang="tr-TR" smtClean="0"/>
              <a:t>11.11.2021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A717F5C-C050-4439-91D7-385436E1219C}" type="slidenum">
              <a:rPr lang="tr-TR" smtClean="0"/>
              <a:t>‹#›</a:t>
            </a:fld>
            <a:endParaRPr lang="tr-TR"/>
          </a:p>
        </p:txBody>
      </p:sp>
    </p:spTree>
    <p:extLst>
      <p:ext uri="{BB962C8B-B14F-4D97-AF65-F5344CB8AC3E}">
        <p14:creationId xmlns:p14="http://schemas.microsoft.com/office/powerpoint/2010/main" val="921425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B82F34-FC67-4BA8-8783-AD73BB6F007F}" type="datetimeFigureOut">
              <a:rPr lang="tr-TR" smtClean="0"/>
              <a:t>11.11.2021</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717F5C-C050-4439-91D7-385436E1219C}" type="slidenum">
              <a:rPr lang="tr-TR" smtClean="0"/>
              <a:t>‹#›</a:t>
            </a:fld>
            <a:endParaRPr lang="tr-TR"/>
          </a:p>
        </p:txBody>
      </p:sp>
    </p:spTree>
    <p:extLst>
      <p:ext uri="{BB962C8B-B14F-4D97-AF65-F5344CB8AC3E}">
        <p14:creationId xmlns:p14="http://schemas.microsoft.com/office/powerpoint/2010/main" val="2187516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gif"/><Relationship Id="rId4" Type="http://schemas.openxmlformats.org/officeDocument/2006/relationships/image" Target="../media/image23.jf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gif"/><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ULUSLARARASI İLİŞKİLER 5. HAFTA</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normAutofit/>
          </a:bodyPr>
          <a:lstStyle/>
          <a:p>
            <a:r>
              <a:rPr lang="tr-TR" sz="5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DIŞ POLİTİKA </a:t>
            </a:r>
            <a:r>
              <a:rPr lang="tr-TR" sz="5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YAPIMI</a:t>
            </a:r>
            <a:endParaRPr lang="tr-TR" sz="5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5028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just"/>
            <a:r>
              <a:rPr lang="tr-TR" dirty="0" smtClean="0">
                <a:latin typeface="Times New Roman" panose="02020603050405020304" pitchFamily="18" charset="0"/>
                <a:cs typeface="Times New Roman" panose="02020603050405020304" pitchFamily="18" charset="0"/>
              </a:rPr>
              <a:t>Dış </a:t>
            </a:r>
            <a:r>
              <a:rPr lang="tr-TR" dirty="0">
                <a:latin typeface="Times New Roman" panose="02020603050405020304" pitchFamily="18" charset="0"/>
                <a:cs typeface="Times New Roman" panose="02020603050405020304" pitchFamily="18" charset="0"/>
              </a:rPr>
              <a:t>politika süreci, bir </a:t>
            </a:r>
            <a:r>
              <a:rPr lang="tr-TR" dirty="0" smtClean="0">
                <a:latin typeface="Times New Roman" panose="02020603050405020304" pitchFamily="18" charset="0"/>
                <a:cs typeface="Times New Roman" panose="02020603050405020304" pitchFamily="18" charset="0"/>
              </a:rPr>
              <a:t>karar alma sürecidir</a:t>
            </a:r>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Karar alma sürecini araştırma konusunda genellikle </a:t>
            </a:r>
            <a:r>
              <a:rPr lang="tr-TR" dirty="0" smtClean="0">
                <a:latin typeface="Times New Roman" panose="02020603050405020304" pitchFamily="18" charset="0"/>
                <a:cs typeface="Times New Roman" panose="02020603050405020304" pitchFamily="18" charset="0"/>
              </a:rPr>
              <a:t>kullanılan </a:t>
            </a:r>
            <a:r>
              <a:rPr lang="tr-TR" dirty="0">
                <a:latin typeface="Times New Roman" panose="02020603050405020304" pitchFamily="18" charset="0"/>
                <a:cs typeface="Times New Roman" panose="02020603050405020304" pitchFamily="18" charset="0"/>
              </a:rPr>
              <a:t>başlangıç noktası </a:t>
            </a:r>
            <a:r>
              <a:rPr lang="tr-TR" dirty="0" smtClean="0">
                <a:latin typeface="Times New Roman" panose="02020603050405020304" pitchFamily="18" charset="0"/>
                <a:cs typeface="Times New Roman" panose="02020603050405020304" pitchFamily="18" charset="0"/>
              </a:rPr>
              <a:t>rasyonel modeldir.</a:t>
            </a:r>
          </a:p>
          <a:p>
            <a:pPr algn="just"/>
            <a:r>
              <a:rPr lang="tr-TR" dirty="0" smtClean="0">
                <a:latin typeface="Times New Roman" panose="02020603050405020304" pitchFamily="18" charset="0"/>
                <a:cs typeface="Times New Roman" panose="02020603050405020304" pitchFamily="18" charset="0"/>
              </a:rPr>
              <a:t>Her </a:t>
            </a:r>
            <a:r>
              <a:rPr lang="tr-TR" dirty="0">
                <a:latin typeface="Times New Roman" panose="02020603050405020304" pitchFamily="18" charset="0"/>
                <a:cs typeface="Times New Roman" panose="02020603050405020304" pitchFamily="18" charset="0"/>
              </a:rPr>
              <a:t>bir olası </a:t>
            </a:r>
            <a:r>
              <a:rPr lang="tr-TR" dirty="0" smtClean="0">
                <a:latin typeface="Times New Roman" panose="02020603050405020304" pitchFamily="18" charset="0"/>
                <a:cs typeface="Times New Roman" panose="02020603050405020304" pitchFamily="18" charset="0"/>
              </a:rPr>
              <a:t>eylemin </a:t>
            </a:r>
            <a:r>
              <a:rPr lang="tr-TR" dirty="0">
                <a:latin typeface="Times New Roman" panose="02020603050405020304" pitchFamily="18" charset="0"/>
                <a:cs typeface="Times New Roman" panose="02020603050405020304" pitchFamily="18" charset="0"/>
              </a:rPr>
              <a:t>fayda-</a:t>
            </a:r>
            <a:r>
              <a:rPr lang="tr-TR" dirty="0" err="1">
                <a:latin typeface="Times New Roman" panose="02020603050405020304" pitchFamily="18" charset="0"/>
                <a:cs typeface="Times New Roman" panose="02020603050405020304" pitchFamily="18" charset="0"/>
              </a:rPr>
              <a:t>mâliyet</a:t>
            </a:r>
            <a:r>
              <a:rPr lang="tr-TR" dirty="0">
                <a:latin typeface="Times New Roman" panose="02020603050405020304" pitchFamily="18" charset="0"/>
                <a:cs typeface="Times New Roman" panose="02020603050405020304" pitchFamily="18" charset="0"/>
              </a:rPr>
              <a:t> hesabını yapar ve daha sonra en yüksek </a:t>
            </a:r>
            <a:r>
              <a:rPr lang="tr-TR" dirty="0" smtClean="0">
                <a:latin typeface="Times New Roman" panose="02020603050405020304" pitchFamily="18" charset="0"/>
                <a:cs typeface="Times New Roman" panose="02020603050405020304" pitchFamily="18" charset="0"/>
              </a:rPr>
              <a:t>fayda </a:t>
            </a:r>
            <a:r>
              <a:rPr lang="tr-TR" dirty="0">
                <a:latin typeface="Times New Roman" panose="02020603050405020304" pitchFamily="18" charset="0"/>
                <a:cs typeface="Times New Roman" panose="02020603050405020304" pitchFamily="18" charset="0"/>
              </a:rPr>
              <a:t>ve en düşük </a:t>
            </a:r>
            <a:r>
              <a:rPr lang="tr-TR" dirty="0" err="1">
                <a:latin typeface="Times New Roman" panose="02020603050405020304" pitchFamily="18" charset="0"/>
                <a:cs typeface="Times New Roman" panose="02020603050405020304" pitchFamily="18" charset="0"/>
              </a:rPr>
              <a:t>mâliyete</a:t>
            </a:r>
            <a:r>
              <a:rPr lang="tr-TR" dirty="0">
                <a:latin typeface="Times New Roman" panose="02020603050405020304" pitchFamily="18" charset="0"/>
                <a:cs typeface="Times New Roman" panose="02020603050405020304" pitchFamily="18" charset="0"/>
              </a:rPr>
              <a:t> sâhip olanı </a:t>
            </a:r>
            <a:r>
              <a:rPr lang="tr-TR" dirty="0" smtClean="0">
                <a:latin typeface="Times New Roman" panose="02020603050405020304" pitchFamily="18" charset="0"/>
                <a:cs typeface="Times New Roman" panose="02020603050405020304" pitchFamily="18" charset="0"/>
              </a:rPr>
              <a:t>seçer.</a:t>
            </a:r>
          </a:p>
          <a:p>
            <a:pPr algn="just"/>
            <a:r>
              <a:rPr lang="tr-TR" dirty="0" smtClean="0">
                <a:latin typeface="Times New Roman" panose="02020603050405020304" pitchFamily="18" charset="0"/>
                <a:cs typeface="Times New Roman" panose="02020603050405020304" pitchFamily="18" charset="0"/>
              </a:rPr>
              <a:t>Eylemlerin </a:t>
            </a:r>
            <a:r>
              <a:rPr lang="tr-TR" dirty="0">
                <a:latin typeface="Times New Roman" panose="02020603050405020304" pitchFamily="18" charset="0"/>
                <a:cs typeface="Times New Roman" panose="02020603050405020304" pitchFamily="18" charset="0"/>
              </a:rPr>
              <a:t>fayda ve </a:t>
            </a:r>
            <a:r>
              <a:rPr lang="tr-TR" dirty="0" err="1">
                <a:latin typeface="Times New Roman" panose="02020603050405020304" pitchFamily="18" charset="0"/>
                <a:cs typeface="Times New Roman" panose="02020603050405020304" pitchFamily="18" charset="0"/>
              </a:rPr>
              <a:t>mâliyetleri</a:t>
            </a:r>
            <a:r>
              <a:rPr lang="tr-TR" dirty="0">
                <a:latin typeface="Times New Roman" panose="02020603050405020304" pitchFamily="18" charset="0"/>
                <a:cs typeface="Times New Roman" panose="02020603050405020304" pitchFamily="18" charset="0"/>
              </a:rPr>
              <a:t> konusundaki </a:t>
            </a:r>
            <a:r>
              <a:rPr lang="tr-TR" dirty="0" smtClean="0">
                <a:latin typeface="Times New Roman" panose="02020603050405020304" pitchFamily="18" charset="0"/>
                <a:cs typeface="Times New Roman" panose="02020603050405020304" pitchFamily="18" charset="0"/>
              </a:rPr>
              <a:t>belirsizlik tercihi </a:t>
            </a:r>
            <a:r>
              <a:rPr lang="tr-TR" dirty="0">
                <a:latin typeface="Times New Roman" panose="02020603050405020304" pitchFamily="18" charset="0"/>
                <a:cs typeface="Times New Roman" panose="02020603050405020304" pitchFamily="18" charset="0"/>
              </a:rPr>
              <a:t>zorlaştırabilir</a:t>
            </a:r>
            <a:r>
              <a:rPr lang="tr-TR" dirty="0" smtClean="0">
                <a:latin typeface="Times New Roman" panose="02020603050405020304" pitchFamily="18" charset="0"/>
                <a:cs typeface="Times New Roman" panose="02020603050405020304" pitchFamily="18" charset="0"/>
              </a:rPr>
              <a:t>.</a:t>
            </a:r>
          </a:p>
          <a:p>
            <a:pPr algn="just"/>
            <a:r>
              <a:rPr lang="tr-TR" dirty="0" smtClean="0">
                <a:latin typeface="Times New Roman" panose="02020603050405020304" pitchFamily="18" charset="0"/>
                <a:cs typeface="Times New Roman" panose="02020603050405020304" pitchFamily="18" charset="0"/>
              </a:rPr>
              <a:t>Bazı </a:t>
            </a:r>
            <a:r>
              <a:rPr lang="tr-TR" dirty="0">
                <a:latin typeface="Times New Roman" panose="02020603050405020304" pitchFamily="18" charset="0"/>
                <a:cs typeface="Times New Roman" panose="02020603050405020304" pitchFamily="18" charset="0"/>
              </a:rPr>
              <a:t>karar alıcılar </a:t>
            </a:r>
            <a:r>
              <a:rPr lang="tr-TR" dirty="0" smtClean="0">
                <a:latin typeface="Times New Roman" panose="02020603050405020304" pitchFamily="18" charset="0"/>
                <a:cs typeface="Times New Roman" panose="02020603050405020304" pitchFamily="18" charset="0"/>
              </a:rPr>
              <a:t>nispeten riski </a:t>
            </a:r>
            <a:r>
              <a:rPr lang="tr-TR" dirty="0" err="1" smtClean="0">
                <a:latin typeface="Times New Roman" panose="02020603050405020304" pitchFamily="18" charset="0"/>
                <a:cs typeface="Times New Roman" panose="02020603050405020304" pitchFamily="18" charset="0"/>
              </a:rPr>
              <a:t>kabûllenirken</a:t>
            </a:r>
            <a:r>
              <a:rPr lang="tr-TR" dirty="0">
                <a:latin typeface="Times New Roman" panose="02020603050405020304" pitchFamily="18" charset="0"/>
                <a:cs typeface="Times New Roman" panose="02020603050405020304" pitchFamily="18" charset="0"/>
              </a:rPr>
              <a:t>, bazıları </a:t>
            </a:r>
            <a:r>
              <a:rPr lang="tr-TR" dirty="0" smtClean="0">
                <a:latin typeface="Times New Roman" panose="02020603050405020304" pitchFamily="18" charset="0"/>
                <a:cs typeface="Times New Roman" panose="02020603050405020304" pitchFamily="18" charset="0"/>
              </a:rPr>
              <a:t>risk </a:t>
            </a:r>
            <a:r>
              <a:rPr lang="tr-TR" dirty="0">
                <a:latin typeface="Times New Roman" panose="02020603050405020304" pitchFamily="18" charset="0"/>
                <a:cs typeface="Times New Roman" panose="02020603050405020304" pitchFamily="18" charset="0"/>
              </a:rPr>
              <a:t>almada </a:t>
            </a:r>
            <a:r>
              <a:rPr lang="tr-TR" dirty="0" smtClean="0">
                <a:latin typeface="Times New Roman" panose="02020603050405020304" pitchFamily="18" charset="0"/>
                <a:cs typeface="Times New Roman" panose="02020603050405020304" pitchFamily="18" charset="0"/>
              </a:rPr>
              <a:t>isteksizdir</a:t>
            </a:r>
            <a:r>
              <a:rPr lang="tr-TR" dirty="0">
                <a:latin typeface="Times New Roman" panose="02020603050405020304" pitchFamily="18" charset="0"/>
                <a:cs typeface="Times New Roman" panose="02020603050405020304" pitchFamily="18" charset="0"/>
              </a:rPr>
              <a:t>. </a:t>
            </a:r>
          </a:p>
          <a:p>
            <a:endParaRPr lang="tr-TR" dirty="0" smtClean="0"/>
          </a:p>
          <a:p>
            <a:endParaRPr lang="tr-TR" dirty="0"/>
          </a:p>
          <a:p>
            <a:endParaRPr lang="tr-TR" dirty="0"/>
          </a:p>
          <a:p>
            <a:endParaRPr lang="tr-TR" dirty="0"/>
          </a:p>
          <a:p>
            <a:pPr marL="0" indent="0">
              <a:buNone/>
            </a:pPr>
            <a:endParaRPr lang="tr-TR" dirty="0"/>
          </a:p>
          <a:p>
            <a:endParaRPr lang="tr-TR" dirty="0"/>
          </a:p>
        </p:txBody>
      </p:sp>
    </p:spTree>
    <p:extLst>
      <p:ext uri="{BB962C8B-B14F-4D97-AF65-F5344CB8AC3E}">
        <p14:creationId xmlns:p14="http://schemas.microsoft.com/office/powerpoint/2010/main" val="2734979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latin typeface="Times New Roman" panose="02020603050405020304" pitchFamily="18" charset="0"/>
                <a:cs typeface="Times New Roman" panose="02020603050405020304" pitchFamily="18" charset="0"/>
              </a:rPr>
              <a:t>Rasyonel karar alma modeli:</a:t>
            </a:r>
          </a:p>
          <a:p>
            <a:pPr algn="just"/>
            <a:r>
              <a:rPr lang="tr-TR" dirty="0" smtClean="0">
                <a:latin typeface="Times New Roman" panose="02020603050405020304" pitchFamily="18" charset="0"/>
                <a:cs typeface="Times New Roman" panose="02020603050405020304" pitchFamily="18" charset="0"/>
              </a:rPr>
              <a:t>1. Adım: Duruma göre hedefleri netleştir</a:t>
            </a:r>
          </a:p>
          <a:p>
            <a:pPr algn="just"/>
            <a:r>
              <a:rPr lang="tr-TR" dirty="0" smtClean="0">
                <a:latin typeface="Times New Roman" panose="02020603050405020304" pitchFamily="18" charset="0"/>
                <a:cs typeface="Times New Roman" panose="02020603050405020304" pitchFamily="18" charset="0"/>
              </a:rPr>
              <a:t>2. Adım: Önem sırasına göre sırala</a:t>
            </a:r>
          </a:p>
          <a:p>
            <a:pPr algn="just"/>
            <a:r>
              <a:rPr lang="tr-TR" dirty="0" smtClean="0">
                <a:latin typeface="Times New Roman" panose="02020603050405020304" pitchFamily="18" charset="0"/>
                <a:cs typeface="Times New Roman" panose="02020603050405020304" pitchFamily="18" charset="0"/>
              </a:rPr>
              <a:t>3. Adım: Hedeflere ulaşmak için alternatifleri listele</a:t>
            </a:r>
          </a:p>
          <a:p>
            <a:pPr algn="just"/>
            <a:r>
              <a:rPr lang="tr-TR" dirty="0" smtClean="0">
                <a:latin typeface="Times New Roman" panose="02020603050405020304" pitchFamily="18" charset="0"/>
                <a:cs typeface="Times New Roman" panose="02020603050405020304" pitchFamily="18" charset="0"/>
              </a:rPr>
              <a:t>4. Adım: Her alternatif için sonuçları araştır</a:t>
            </a:r>
          </a:p>
          <a:p>
            <a:pPr algn="just"/>
            <a:r>
              <a:rPr lang="tr-TR" dirty="0" smtClean="0">
                <a:latin typeface="Times New Roman" panose="02020603050405020304" pitchFamily="18" charset="0"/>
                <a:cs typeface="Times New Roman" panose="02020603050405020304" pitchFamily="18" charset="0"/>
              </a:rPr>
              <a:t>5. Adım: Hedefe ulaşmak için en iyi alternatifi seç</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7834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algn="just"/>
            <a:r>
              <a:rPr lang="tr-TR" dirty="0">
                <a:latin typeface="Times New Roman" panose="02020603050405020304" pitchFamily="18" charset="0"/>
                <a:cs typeface="Times New Roman" panose="02020603050405020304" pitchFamily="18" charset="0"/>
              </a:rPr>
              <a:t>Hükûmetler, hedefleri peşinde rasyonel </a:t>
            </a:r>
            <a:r>
              <a:rPr lang="tr-TR" dirty="0" smtClean="0">
                <a:latin typeface="Times New Roman" panose="02020603050405020304" pitchFamily="18" charset="0"/>
                <a:cs typeface="Times New Roman" panose="02020603050405020304" pitchFamily="18" charset="0"/>
              </a:rPr>
              <a:t>olarak </a:t>
            </a:r>
            <a:r>
              <a:rPr lang="tr-TR" dirty="0">
                <a:latin typeface="Times New Roman" panose="02020603050405020304" pitchFamily="18" charset="0"/>
                <a:cs typeface="Times New Roman" panose="02020603050405020304" pitchFamily="18" charset="0"/>
              </a:rPr>
              <a:t>koşabilen bireylerden oluşur. Fakat karar alma sürecine katılan çeşitli bireylerin hedefleri, </a:t>
            </a:r>
            <a:r>
              <a:rPr lang="tr-TR" dirty="0" smtClean="0">
                <a:latin typeface="Times New Roman" panose="02020603050405020304" pitchFamily="18" charset="0"/>
                <a:cs typeface="Times New Roman" panose="02020603050405020304" pitchFamily="18" charset="0"/>
              </a:rPr>
              <a:t>aynen </a:t>
            </a:r>
            <a:r>
              <a:rPr lang="tr-TR" dirty="0">
                <a:latin typeface="Times New Roman" panose="02020603050405020304" pitchFamily="18" charset="0"/>
                <a:cs typeface="Times New Roman" panose="02020603050405020304" pitchFamily="18" charset="0"/>
              </a:rPr>
              <a:t>farklı devlet kurumlarının hedefleri gibi farklılık gösterebilir. Örneğin Merkezî </a:t>
            </a:r>
            <a:r>
              <a:rPr lang="tr-TR" dirty="0" err="1">
                <a:latin typeface="Times New Roman" panose="02020603050405020304" pitchFamily="18" charset="0"/>
                <a:cs typeface="Times New Roman" panose="02020603050405020304" pitchFamily="18" charset="0"/>
              </a:rPr>
              <a:t>Haberalma</a:t>
            </a:r>
            <a:r>
              <a:rPr lang="tr-TR" dirty="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Teşkilâtı’nın</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bir </a:t>
            </a:r>
            <a:r>
              <a:rPr lang="tr-TR" dirty="0" smtClean="0">
                <a:latin typeface="Times New Roman" panose="02020603050405020304" pitchFamily="18" charset="0"/>
                <a:cs typeface="Times New Roman" panose="02020603050405020304" pitchFamily="18" charset="0"/>
              </a:rPr>
              <a:t>durumu Ulusal </a:t>
            </a:r>
            <a:r>
              <a:rPr lang="tr-TR" dirty="0">
                <a:latin typeface="Times New Roman" panose="02020603050405020304" pitchFamily="18" charset="0"/>
                <a:cs typeface="Times New Roman" panose="02020603050405020304" pitchFamily="18" charset="0"/>
              </a:rPr>
              <a:t>Güvenlik Konseyi’nden farklı yorumlayabilmesi gibi </a:t>
            </a:r>
            <a:r>
              <a:rPr lang="tr-TR" dirty="0" smtClean="0">
                <a:latin typeface="Times New Roman" panose="02020603050405020304" pitchFamily="18" charset="0"/>
                <a:cs typeface="Times New Roman" panose="02020603050405020304" pitchFamily="18" charset="0"/>
              </a:rPr>
              <a:t>Amerikan </a:t>
            </a:r>
            <a:r>
              <a:rPr lang="tr-TR" dirty="0">
                <a:latin typeface="Times New Roman" panose="02020603050405020304" pitchFamily="18" charset="0"/>
                <a:cs typeface="Times New Roman" panose="02020603050405020304" pitchFamily="18" charset="0"/>
              </a:rPr>
              <a:t>Dışişleri Bakanlığı da Savunma Bakanlığı’ndan farklı bir amaca sâhip </a:t>
            </a:r>
            <a:r>
              <a:rPr lang="tr-TR" dirty="0" smtClean="0">
                <a:latin typeface="Times New Roman" panose="02020603050405020304" pitchFamily="18" charset="0"/>
                <a:cs typeface="Times New Roman" panose="02020603050405020304" pitchFamily="18" charset="0"/>
              </a:rPr>
              <a:t>olabilir</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Rasyonel </a:t>
            </a:r>
            <a:r>
              <a:rPr lang="tr-TR" dirty="0">
                <a:latin typeface="Times New Roman" panose="02020603050405020304" pitchFamily="18" charset="0"/>
                <a:cs typeface="Times New Roman" panose="02020603050405020304" pitchFamily="18" charset="0"/>
              </a:rPr>
              <a:t>karar alma modeli, belirsizlik ve karar alıcıların çoklu hedefleri </a:t>
            </a:r>
            <a:r>
              <a:rPr lang="tr-TR" dirty="0" smtClean="0">
                <a:latin typeface="Times New Roman" panose="02020603050405020304" pitchFamily="18" charset="0"/>
                <a:cs typeface="Times New Roman" panose="02020603050405020304" pitchFamily="18" charset="0"/>
              </a:rPr>
              <a:t>nedeniyle </a:t>
            </a:r>
            <a:r>
              <a:rPr lang="tr-TR" dirty="0">
                <a:latin typeface="Times New Roman" panose="02020603050405020304" pitchFamily="18" charset="0"/>
                <a:cs typeface="Times New Roman" panose="02020603050405020304" pitchFamily="18" charset="0"/>
              </a:rPr>
              <a:t>bir ölçüde karmaşık hâle gelmiştir. </a:t>
            </a:r>
          </a:p>
          <a:p>
            <a:pPr algn="just"/>
            <a:r>
              <a:rPr lang="tr-TR" b="1" dirty="0">
                <a:latin typeface="Times New Roman" panose="02020603050405020304" pitchFamily="18" charset="0"/>
                <a:cs typeface="Times New Roman" panose="02020603050405020304" pitchFamily="18" charset="0"/>
              </a:rPr>
              <a:t>Ö</a:t>
            </a:r>
            <a:r>
              <a:rPr lang="tr-TR" b="1" dirty="0" smtClean="0">
                <a:latin typeface="Times New Roman" panose="02020603050405020304" pitchFamily="18" charset="0"/>
                <a:cs typeface="Times New Roman" panose="02020603050405020304" pitchFamily="18" charset="0"/>
              </a:rPr>
              <a:t>rgütsel </a:t>
            </a:r>
            <a:r>
              <a:rPr lang="tr-TR" b="1" dirty="0">
                <a:latin typeface="Times New Roman" panose="02020603050405020304" pitchFamily="18" charset="0"/>
                <a:cs typeface="Times New Roman" panose="02020603050405020304" pitchFamily="18" charset="0"/>
              </a:rPr>
              <a:t>süreç </a:t>
            </a:r>
            <a:r>
              <a:rPr lang="tr-TR" b="1" dirty="0" smtClean="0">
                <a:latin typeface="Times New Roman" panose="02020603050405020304" pitchFamily="18" charset="0"/>
                <a:cs typeface="Times New Roman" panose="02020603050405020304" pitchFamily="18" charset="0"/>
              </a:rPr>
              <a:t>modeli: </a:t>
            </a:r>
            <a:r>
              <a:rPr lang="tr-TR" dirty="0">
                <a:latin typeface="Times New Roman" panose="02020603050405020304" pitchFamily="18" charset="0"/>
                <a:cs typeface="Times New Roman" panose="02020603050405020304" pitchFamily="18" charset="0"/>
              </a:rPr>
              <a:t>Bu </a:t>
            </a:r>
            <a:r>
              <a:rPr lang="tr-TR" dirty="0" smtClean="0">
                <a:latin typeface="Times New Roman" panose="02020603050405020304" pitchFamily="18" charset="0"/>
                <a:cs typeface="Times New Roman" panose="02020603050405020304" pitchFamily="18" charset="0"/>
              </a:rPr>
              <a:t>modelde </a:t>
            </a:r>
            <a:r>
              <a:rPr lang="tr-TR" dirty="0">
                <a:latin typeface="Times New Roman" panose="02020603050405020304" pitchFamily="18" charset="0"/>
                <a:cs typeface="Times New Roman" panose="02020603050405020304" pitchFamily="18" charset="0"/>
              </a:rPr>
              <a:t>dış politika karar alıcıları, standartlaşmış tepkilere ve </a:t>
            </a:r>
            <a:r>
              <a:rPr lang="tr-TR" dirty="0" smtClean="0">
                <a:latin typeface="Times New Roman" panose="02020603050405020304" pitchFamily="18" charset="0"/>
                <a:cs typeface="Times New Roman" panose="02020603050405020304" pitchFamily="18" charset="0"/>
              </a:rPr>
              <a:t>standart </a:t>
            </a:r>
            <a:r>
              <a:rPr lang="tr-TR" dirty="0">
                <a:latin typeface="Times New Roman" panose="02020603050405020304" pitchFamily="18" charset="0"/>
                <a:cs typeface="Times New Roman" panose="02020603050405020304" pitchFamily="18" charset="0"/>
              </a:rPr>
              <a:t>işleyiş </a:t>
            </a:r>
            <a:r>
              <a:rPr lang="tr-TR" dirty="0" smtClean="0">
                <a:latin typeface="Times New Roman" panose="02020603050405020304" pitchFamily="18" charset="0"/>
                <a:cs typeface="Times New Roman" panose="02020603050405020304" pitchFamily="18" charset="0"/>
              </a:rPr>
              <a:t>prosedürlerine </a:t>
            </a:r>
            <a:r>
              <a:rPr lang="tr-TR" dirty="0">
                <a:latin typeface="Times New Roman" panose="02020603050405020304" pitchFamily="18" charset="0"/>
                <a:cs typeface="Times New Roman" panose="02020603050405020304" pitchFamily="18" charset="0"/>
              </a:rPr>
              <a:t>güvenirler. </a:t>
            </a:r>
            <a:r>
              <a:rPr lang="tr-TR" dirty="0" smtClean="0">
                <a:latin typeface="Times New Roman" panose="02020603050405020304" pitchFamily="18" charset="0"/>
                <a:cs typeface="Times New Roman" panose="02020603050405020304" pitchFamily="18" charset="0"/>
              </a:rPr>
              <a:t>Amerikan </a:t>
            </a:r>
            <a:r>
              <a:rPr lang="tr-TR" dirty="0">
                <a:latin typeface="Times New Roman" panose="02020603050405020304" pitchFamily="18" charset="0"/>
                <a:cs typeface="Times New Roman" panose="02020603050405020304" pitchFamily="18" charset="0"/>
              </a:rPr>
              <a:t>Dışişleri </a:t>
            </a:r>
            <a:r>
              <a:rPr lang="tr-TR" dirty="0" smtClean="0">
                <a:latin typeface="Times New Roman" panose="02020603050405020304" pitchFamily="18" charset="0"/>
                <a:cs typeface="Times New Roman" panose="02020603050405020304" pitchFamily="18" charset="0"/>
              </a:rPr>
              <a:t>Bakanlığı büyükelçiliklerden her gün binden fazla rapor alıp, </a:t>
            </a:r>
            <a:r>
              <a:rPr lang="tr-TR" dirty="0">
                <a:latin typeface="Times New Roman" panose="02020603050405020304" pitchFamily="18" charset="0"/>
                <a:cs typeface="Times New Roman" panose="02020603050405020304" pitchFamily="18" charset="0"/>
              </a:rPr>
              <a:t>bu büyükelçiliklere binden fazla </a:t>
            </a:r>
            <a:r>
              <a:rPr lang="tr-TR" dirty="0" err="1">
                <a:latin typeface="Times New Roman" panose="02020603050405020304" pitchFamily="18" charset="0"/>
                <a:cs typeface="Times New Roman" panose="02020603050405020304" pitchFamily="18" charset="0"/>
              </a:rPr>
              <a:t>tâlimât</a:t>
            </a:r>
            <a:r>
              <a:rPr lang="tr-TR" dirty="0">
                <a:latin typeface="Times New Roman" panose="02020603050405020304" pitchFamily="18" charset="0"/>
                <a:cs typeface="Times New Roman" panose="02020603050405020304" pitchFamily="18" charset="0"/>
              </a:rPr>
              <a:t> ve </a:t>
            </a:r>
            <a:r>
              <a:rPr lang="tr-TR" dirty="0" smtClean="0">
                <a:latin typeface="Times New Roman" panose="02020603050405020304" pitchFamily="18" charset="0"/>
                <a:cs typeface="Times New Roman" panose="02020603050405020304" pitchFamily="18" charset="0"/>
              </a:rPr>
              <a:t>cevap </a:t>
            </a:r>
            <a:r>
              <a:rPr lang="tr-TR" dirty="0">
                <a:latin typeface="Times New Roman" panose="02020603050405020304" pitchFamily="18" charset="0"/>
                <a:cs typeface="Times New Roman" panose="02020603050405020304" pitchFamily="18" charset="0"/>
              </a:rPr>
              <a:t>verir. Üst düzey karar alıcılar (dışişleri bakanı veya başkan), bu </a:t>
            </a:r>
            <a:r>
              <a:rPr lang="tr-TR" dirty="0" smtClean="0">
                <a:latin typeface="Times New Roman" panose="02020603050405020304" pitchFamily="18" charset="0"/>
                <a:cs typeface="Times New Roman" panose="02020603050405020304" pitchFamily="18" charset="0"/>
              </a:rPr>
              <a:t>haberleşmelerin </a:t>
            </a:r>
            <a:r>
              <a:rPr lang="tr-TR" dirty="0">
                <a:latin typeface="Times New Roman" panose="02020603050405020304" pitchFamily="18" charset="0"/>
                <a:cs typeface="Times New Roman" panose="02020603050405020304" pitchFamily="18" charset="0"/>
              </a:rPr>
              <a:t>çoğunu hiç görmez; bu haberleşmeler, genel ilkeleri </a:t>
            </a:r>
            <a:r>
              <a:rPr lang="tr-TR" dirty="0" smtClean="0">
                <a:latin typeface="Times New Roman" panose="02020603050405020304" pitchFamily="18" charset="0"/>
                <a:cs typeface="Times New Roman" panose="02020603050405020304" pitchFamily="18" charset="0"/>
              </a:rPr>
              <a:t>uygulayan </a:t>
            </a:r>
            <a:r>
              <a:rPr lang="tr-TR" dirty="0">
                <a:latin typeface="Times New Roman" panose="02020603050405020304" pitchFamily="18" charset="0"/>
                <a:cs typeface="Times New Roman" panose="02020603050405020304" pitchFamily="18" charset="0"/>
              </a:rPr>
              <a:t>veya yalnızca </a:t>
            </a:r>
            <a:r>
              <a:rPr lang="tr-TR" dirty="0" smtClean="0">
                <a:latin typeface="Times New Roman" panose="02020603050405020304" pitchFamily="18" charset="0"/>
                <a:cs typeface="Times New Roman" panose="02020603050405020304" pitchFamily="18" charset="0"/>
              </a:rPr>
              <a:t>tartışmaya </a:t>
            </a:r>
            <a:r>
              <a:rPr lang="tr-TR" dirty="0">
                <a:latin typeface="Times New Roman" panose="02020603050405020304" pitchFamily="18" charset="0"/>
                <a:cs typeface="Times New Roman" panose="02020603050405020304" pitchFamily="18" charset="0"/>
              </a:rPr>
              <a:t>en az açık ve en standartlaşmış kararı almaya çalışan düşük düzeydeki </a:t>
            </a:r>
            <a:r>
              <a:rPr lang="tr-TR" dirty="0" smtClean="0">
                <a:latin typeface="Times New Roman" panose="02020603050405020304" pitchFamily="18" charset="0"/>
                <a:cs typeface="Times New Roman" panose="02020603050405020304" pitchFamily="18" charset="0"/>
              </a:rPr>
              <a:t>karar </a:t>
            </a:r>
            <a:r>
              <a:rPr lang="tr-TR" dirty="0">
                <a:latin typeface="Times New Roman" panose="02020603050405020304" pitchFamily="18" charset="0"/>
                <a:cs typeface="Times New Roman" panose="02020603050405020304" pitchFamily="18" charset="0"/>
              </a:rPr>
              <a:t>alıcılar tarafından yürütülür</a:t>
            </a:r>
            <a:r>
              <a:rPr lang="tr-TR" dirty="0" smtClean="0">
                <a:latin typeface="Times New Roman" panose="02020603050405020304" pitchFamily="18" charset="0"/>
                <a:cs typeface="Times New Roman" panose="02020603050405020304" pitchFamily="18" charset="0"/>
              </a:rPr>
              <a:t>. Bu alt düzey kararlar bazen tepedeki liderlerce benimsenen üst düzey kararları bile yansıtmayabilir ve kendi mantığı içerisinde yürütülür.</a:t>
            </a:r>
            <a:endParaRPr lang="tr-TR" dirty="0">
              <a:latin typeface="Times New Roman" panose="02020603050405020304" pitchFamily="18" charset="0"/>
              <a:cs typeface="Times New Roman" panose="02020603050405020304" pitchFamily="18" charset="0"/>
            </a:endParaRPr>
          </a:p>
          <a:p>
            <a:endParaRPr lang="tr-TR" dirty="0"/>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279946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b="1" dirty="0" smtClean="0">
                <a:latin typeface="Times New Roman" panose="02020603050405020304" pitchFamily="18" charset="0"/>
                <a:cs typeface="Times New Roman" panose="02020603050405020304" pitchFamily="18" charset="0"/>
              </a:rPr>
              <a:t>Hükümet Pazarlık (veya Bürokratik Siyaset) Modeli, </a:t>
            </a:r>
            <a:r>
              <a:rPr lang="tr-TR" dirty="0" smtClean="0">
                <a:latin typeface="Times New Roman" panose="02020603050405020304" pitchFamily="18" charset="0"/>
                <a:cs typeface="Times New Roman" panose="02020603050405020304" pitchFamily="18" charset="0"/>
              </a:rPr>
              <a:t>dış politika kararlarının sonuç konusunda çıkarları bir ölçüde farklılaşan çeşitli hükümet kurumları arasındaki pazarlık sürecinden kaynaklandığını savunur.</a:t>
            </a:r>
          </a:p>
          <a:p>
            <a:pPr algn="just"/>
            <a:r>
              <a:rPr lang="tr-TR" dirty="0">
                <a:latin typeface="Times New Roman" panose="02020603050405020304" pitchFamily="18" charset="0"/>
                <a:cs typeface="Times New Roman" panose="02020603050405020304" pitchFamily="18" charset="0"/>
              </a:rPr>
              <a:t>1992’de Japon </a:t>
            </a:r>
            <a:r>
              <a:rPr lang="tr-TR" dirty="0" smtClean="0">
                <a:latin typeface="Times New Roman" panose="02020603050405020304" pitchFamily="18" charset="0"/>
                <a:cs typeface="Times New Roman" panose="02020603050405020304" pitchFamily="18" charset="0"/>
              </a:rPr>
              <a:t>hükûmeti, California’dan </a:t>
            </a:r>
            <a:r>
              <a:rPr lang="tr-TR" dirty="0" err="1">
                <a:latin typeface="Times New Roman" panose="02020603050405020304" pitchFamily="18" charset="0"/>
                <a:cs typeface="Times New Roman" panose="02020603050405020304" pitchFamily="18" charset="0"/>
              </a:rPr>
              <a:t>suşi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ithâlâtına</a:t>
            </a:r>
            <a:r>
              <a:rPr lang="tr-TR" dirty="0">
                <a:latin typeface="Times New Roman" panose="02020603050405020304" pitchFamily="18" charset="0"/>
                <a:cs typeface="Times New Roman" panose="02020603050405020304" pitchFamily="18" charset="0"/>
              </a:rPr>
              <a:t> izin </a:t>
            </a:r>
            <a:r>
              <a:rPr lang="tr-TR" dirty="0" smtClean="0">
                <a:latin typeface="Times New Roman" panose="02020603050405020304" pitchFamily="18" charset="0"/>
                <a:cs typeface="Times New Roman" panose="02020603050405020304" pitchFamily="18" charset="0"/>
              </a:rPr>
              <a:t>verip </a:t>
            </a:r>
            <a:r>
              <a:rPr lang="tr-TR" dirty="0">
                <a:latin typeface="Times New Roman" panose="02020603050405020304" pitchFamily="18" charset="0"/>
                <a:cs typeface="Times New Roman" panose="02020603050405020304" pitchFamily="18" charset="0"/>
              </a:rPr>
              <a:t>vermeme konusunda </a:t>
            </a:r>
            <a:r>
              <a:rPr lang="tr-TR" dirty="0" smtClean="0">
                <a:latin typeface="Times New Roman" panose="02020603050405020304" pitchFamily="18" charset="0"/>
                <a:cs typeface="Times New Roman" panose="02020603050405020304" pitchFamily="18" charset="0"/>
              </a:rPr>
              <a:t>Japonya’nın </a:t>
            </a:r>
            <a:r>
              <a:rPr lang="tr-TR" dirty="0">
                <a:latin typeface="Times New Roman" panose="02020603050405020304" pitchFamily="18" charset="0"/>
                <a:cs typeface="Times New Roman" panose="02020603050405020304" pitchFamily="18" charset="0"/>
              </a:rPr>
              <a:t>pirinç </a:t>
            </a:r>
            <a:r>
              <a:rPr lang="tr-TR" dirty="0" err="1">
                <a:latin typeface="Times New Roman" panose="02020603050405020304" pitchFamily="18" charset="0"/>
                <a:cs typeface="Times New Roman" panose="02020603050405020304" pitchFamily="18" charset="0"/>
              </a:rPr>
              <a:t>ithâline</a:t>
            </a:r>
            <a:r>
              <a:rPr lang="tr-TR" dirty="0">
                <a:latin typeface="Times New Roman" panose="02020603050405020304" pitchFamily="18" charset="0"/>
                <a:cs typeface="Times New Roman" panose="02020603050405020304" pitchFamily="18" charset="0"/>
              </a:rPr>
              <a:t> (temel yiyecek </a:t>
            </a:r>
            <a:r>
              <a:rPr lang="tr-TR" dirty="0" smtClean="0">
                <a:latin typeface="Times New Roman" panose="02020603050405020304" pitchFamily="18" charset="0"/>
                <a:cs typeface="Times New Roman" panose="02020603050405020304" pitchFamily="18" charset="0"/>
              </a:rPr>
              <a:t>maddesinde </a:t>
            </a:r>
            <a:r>
              <a:rPr lang="tr-TR" dirty="0">
                <a:latin typeface="Times New Roman" panose="02020603050405020304" pitchFamily="18" charset="0"/>
                <a:cs typeface="Times New Roman" panose="02020603050405020304" pitchFamily="18" charset="0"/>
              </a:rPr>
              <a:t>kendi kendine yeterli kalabilmek için) koyduğu yasağı zayıflatan– karar </a:t>
            </a:r>
            <a:r>
              <a:rPr lang="tr-TR" dirty="0" smtClean="0">
                <a:latin typeface="Times New Roman" panose="02020603050405020304" pitchFamily="18" charset="0"/>
                <a:cs typeface="Times New Roman" panose="02020603050405020304" pitchFamily="18" charset="0"/>
              </a:rPr>
              <a:t>almak </a:t>
            </a:r>
            <a:r>
              <a:rPr lang="tr-TR" dirty="0">
                <a:latin typeface="Times New Roman" panose="02020603050405020304" pitchFamily="18" charset="0"/>
                <a:cs typeface="Times New Roman" panose="02020603050405020304" pitchFamily="18" charset="0"/>
              </a:rPr>
              <a:t>zorunda kalmıştı. Japon çiftçilerin refahını korumak isteyen Japon Tarım </a:t>
            </a:r>
            <a:r>
              <a:rPr lang="tr-TR" dirty="0" smtClean="0">
                <a:latin typeface="Times New Roman" panose="02020603050405020304" pitchFamily="18" charset="0"/>
                <a:cs typeface="Times New Roman" panose="02020603050405020304" pitchFamily="18" charset="0"/>
              </a:rPr>
              <a:t>Bakanlığı </a:t>
            </a:r>
            <a:r>
              <a:rPr lang="tr-TR" dirty="0" err="1">
                <a:latin typeface="Times New Roman" panose="02020603050405020304" pitchFamily="18" charset="0"/>
                <a:cs typeface="Times New Roman" panose="02020603050405020304" pitchFamily="18" charset="0"/>
              </a:rPr>
              <a:t>ithâlâta</a:t>
            </a:r>
            <a:r>
              <a:rPr lang="tr-TR" dirty="0">
                <a:latin typeface="Times New Roman" panose="02020603050405020304" pitchFamily="18" charset="0"/>
                <a:cs typeface="Times New Roman" panose="02020603050405020304" pitchFamily="18" charset="0"/>
              </a:rPr>
              <a:t> karşı çıktı. ABD ile ilişkilerin sorunsuz yürümesini isteyen </a:t>
            </a:r>
            <a:r>
              <a:rPr lang="tr-TR" dirty="0" smtClean="0">
                <a:latin typeface="Times New Roman" panose="02020603050405020304" pitchFamily="18" charset="0"/>
                <a:cs typeface="Times New Roman" panose="02020603050405020304" pitchFamily="18" charset="0"/>
              </a:rPr>
              <a:t>Dışişleri </a:t>
            </a:r>
            <a:r>
              <a:rPr lang="tr-TR" dirty="0">
                <a:latin typeface="Times New Roman" panose="02020603050405020304" pitchFamily="18" charset="0"/>
                <a:cs typeface="Times New Roman" panose="02020603050405020304" pitchFamily="18" charset="0"/>
              </a:rPr>
              <a:t>Bakanlığı </a:t>
            </a:r>
            <a:r>
              <a:rPr lang="tr-TR" dirty="0" err="1">
                <a:latin typeface="Times New Roman" panose="02020603050405020304" pitchFamily="18" charset="0"/>
                <a:cs typeface="Times New Roman" panose="02020603050405020304" pitchFamily="18" charset="0"/>
              </a:rPr>
              <a:t>ithâlâta</a:t>
            </a:r>
            <a:r>
              <a:rPr lang="tr-TR" dirty="0">
                <a:latin typeface="Times New Roman" panose="02020603050405020304" pitchFamily="18" charset="0"/>
                <a:cs typeface="Times New Roman" panose="02020603050405020304" pitchFamily="18" charset="0"/>
              </a:rPr>
              <a:t> izin vermek istedi. </a:t>
            </a:r>
            <a:r>
              <a:rPr lang="tr-TR" dirty="0" err="1">
                <a:latin typeface="Times New Roman" panose="02020603050405020304" pitchFamily="18" charset="0"/>
                <a:cs typeface="Times New Roman" panose="02020603050405020304" pitchFamily="18" charset="0"/>
              </a:rPr>
              <a:t>Suşi</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ithâlâtına</a:t>
            </a:r>
            <a:r>
              <a:rPr lang="tr-TR" dirty="0">
                <a:latin typeface="Times New Roman" panose="02020603050405020304" pitchFamily="18" charset="0"/>
                <a:cs typeface="Times New Roman" panose="02020603050405020304" pitchFamily="18" charset="0"/>
              </a:rPr>
              <a:t> izin veren </a:t>
            </a:r>
            <a:r>
              <a:rPr lang="tr-TR" dirty="0" err="1">
                <a:latin typeface="Times New Roman" panose="02020603050405020304" pitchFamily="18" charset="0"/>
                <a:cs typeface="Times New Roman" panose="02020603050405020304" pitchFamily="18" charset="0"/>
              </a:rPr>
              <a:t>nihâî</a:t>
            </a:r>
            <a:r>
              <a:rPr lang="tr-TR" dirty="0">
                <a:latin typeface="Times New Roman" panose="02020603050405020304" pitchFamily="18" charset="0"/>
                <a:cs typeface="Times New Roman" panose="02020603050405020304" pitchFamily="18" charset="0"/>
              </a:rPr>
              <a:t> karar, </a:t>
            </a:r>
            <a:r>
              <a:rPr lang="tr-TR" dirty="0" smtClean="0">
                <a:latin typeface="Times New Roman" panose="02020603050405020304" pitchFamily="18" charset="0"/>
                <a:cs typeface="Times New Roman" panose="02020603050405020304" pitchFamily="18" charset="0"/>
              </a:rPr>
              <a:t>bakanlıklar </a:t>
            </a:r>
            <a:r>
              <a:rPr lang="tr-TR" dirty="0">
                <a:latin typeface="Times New Roman" panose="02020603050405020304" pitchFamily="18" charset="0"/>
                <a:cs typeface="Times New Roman" panose="02020603050405020304" pitchFamily="18" charset="0"/>
              </a:rPr>
              <a:t>arasındaki mücadele sonucunda ortaya çıktı. Dolayısıyla, hükûmet </a:t>
            </a:r>
            <a:r>
              <a:rPr lang="tr-TR" dirty="0" smtClean="0">
                <a:latin typeface="Times New Roman" panose="02020603050405020304" pitchFamily="18" charset="0"/>
                <a:cs typeface="Times New Roman" panose="02020603050405020304" pitchFamily="18" charset="0"/>
              </a:rPr>
              <a:t>pazarlığı </a:t>
            </a:r>
            <a:r>
              <a:rPr lang="tr-TR" dirty="0">
                <a:latin typeface="Times New Roman" panose="02020603050405020304" pitchFamily="18" charset="0"/>
                <a:cs typeface="Times New Roman" panose="02020603050405020304" pitchFamily="18" charset="0"/>
              </a:rPr>
              <a:t>modeline göre dış politika kararları, devlet kurumlarının çıkarlarını </a:t>
            </a:r>
            <a:r>
              <a:rPr lang="tr-TR" dirty="0" smtClean="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bunların bir karışımını) </a:t>
            </a:r>
            <a:r>
              <a:rPr lang="tr-TR" dirty="0" smtClean="0">
                <a:latin typeface="Times New Roman" panose="02020603050405020304" pitchFamily="18" charset="0"/>
                <a:cs typeface="Times New Roman" panose="02020603050405020304" pitchFamily="18" charset="0"/>
              </a:rPr>
              <a:t>yansıtır.</a:t>
            </a:r>
            <a:endParaRPr lang="tr-TR" dirty="0">
              <a:latin typeface="Times New Roman" panose="02020603050405020304" pitchFamily="18" charset="0"/>
              <a:cs typeface="Times New Roman" panose="02020603050405020304" pitchFamily="18" charset="0"/>
            </a:endParaRPr>
          </a:p>
          <a:p>
            <a:endParaRPr lang="tr-TR" dirty="0"/>
          </a:p>
          <a:p>
            <a:endParaRPr lang="tr-TR" dirty="0"/>
          </a:p>
        </p:txBody>
      </p:sp>
    </p:spTree>
    <p:extLst>
      <p:ext uri="{BB962C8B-B14F-4D97-AF65-F5344CB8AC3E}">
        <p14:creationId xmlns:p14="http://schemas.microsoft.com/office/powerpoint/2010/main" val="2826083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5" name="İçerik Yer Tutucus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3732" y="744583"/>
            <a:ext cx="9634341" cy="5419317"/>
          </a:xfrm>
        </p:spPr>
      </p:pic>
    </p:spTree>
    <p:extLst>
      <p:ext uri="{BB962C8B-B14F-4D97-AF65-F5344CB8AC3E}">
        <p14:creationId xmlns:p14="http://schemas.microsoft.com/office/powerpoint/2010/main" val="2725517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2571" y="729048"/>
            <a:ext cx="7664481" cy="5748361"/>
          </a:xfrm>
        </p:spPr>
      </p:pic>
    </p:spTree>
    <p:extLst>
      <p:ext uri="{BB962C8B-B14F-4D97-AF65-F5344CB8AC3E}">
        <p14:creationId xmlns:p14="http://schemas.microsoft.com/office/powerpoint/2010/main" val="1225857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Kavram: Rasyonel Model</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r>
              <a:rPr lang="tr-TR" dirty="0" smtClean="0">
                <a:latin typeface="Times New Roman" panose="02020603050405020304" pitchFamily="18" charset="0"/>
                <a:cs typeface="Times New Roman" panose="02020603050405020304" pitchFamily="18" charset="0"/>
              </a:rPr>
              <a:t>Karar alıcıların</a:t>
            </a:r>
            <a:r>
              <a:rPr lang="tr-TR" dirty="0">
                <a:latin typeface="Times New Roman" panose="02020603050405020304" pitchFamily="18" charset="0"/>
                <a:cs typeface="Times New Roman" panose="02020603050405020304" pitchFamily="18" charset="0"/>
              </a:rPr>
              <a:t>, her bir olası </a:t>
            </a:r>
            <a:r>
              <a:rPr lang="tr-TR" dirty="0" smtClean="0">
                <a:latin typeface="Times New Roman" panose="02020603050405020304" pitchFamily="18" charset="0"/>
                <a:cs typeface="Times New Roman" panose="02020603050405020304" pitchFamily="18" charset="0"/>
              </a:rPr>
              <a:t>eylemin </a:t>
            </a:r>
            <a:r>
              <a:rPr lang="tr-TR" dirty="0">
                <a:latin typeface="Times New Roman" panose="02020603050405020304" pitchFamily="18" charset="0"/>
                <a:cs typeface="Times New Roman" panose="02020603050405020304" pitchFamily="18" charset="0"/>
              </a:rPr>
              <a:t>kayıp ve kazanımlarını </a:t>
            </a:r>
            <a:r>
              <a:rPr lang="tr-TR" dirty="0" smtClean="0">
                <a:latin typeface="Times New Roman" panose="02020603050405020304" pitchFamily="18" charset="0"/>
                <a:cs typeface="Times New Roman" panose="02020603050405020304" pitchFamily="18" charset="0"/>
              </a:rPr>
              <a:t>hesapladığı</a:t>
            </a:r>
            <a:r>
              <a:rPr lang="tr-TR" dirty="0">
                <a:latin typeface="Times New Roman" panose="02020603050405020304" pitchFamily="18" charset="0"/>
                <a:cs typeface="Times New Roman" panose="02020603050405020304" pitchFamily="18" charset="0"/>
              </a:rPr>
              <a:t>, daha sonra </a:t>
            </a:r>
            <a:r>
              <a:rPr lang="tr-TR" dirty="0" smtClean="0">
                <a:latin typeface="Times New Roman" panose="02020603050405020304" pitchFamily="18" charset="0"/>
                <a:cs typeface="Times New Roman" panose="02020603050405020304" pitchFamily="18" charset="0"/>
              </a:rPr>
              <a:t>en </a:t>
            </a:r>
            <a:r>
              <a:rPr lang="tr-TR" dirty="0">
                <a:latin typeface="Times New Roman" panose="02020603050405020304" pitchFamily="18" charset="0"/>
                <a:cs typeface="Times New Roman" panose="02020603050405020304" pitchFamily="18" charset="0"/>
              </a:rPr>
              <a:t>yüksek kazanım ve en </a:t>
            </a:r>
            <a:r>
              <a:rPr lang="tr-TR" dirty="0" smtClean="0">
                <a:latin typeface="Times New Roman" panose="02020603050405020304" pitchFamily="18" charset="0"/>
                <a:cs typeface="Times New Roman" panose="02020603050405020304" pitchFamily="18" charset="0"/>
              </a:rPr>
              <a:t>düşük </a:t>
            </a:r>
            <a:r>
              <a:rPr lang="tr-TR" dirty="0">
                <a:latin typeface="Times New Roman" panose="02020603050405020304" pitchFamily="18" charset="0"/>
                <a:cs typeface="Times New Roman" panose="02020603050405020304" pitchFamily="18" charset="0"/>
              </a:rPr>
              <a:t>kaybı getiren tercihi </a:t>
            </a:r>
            <a:r>
              <a:rPr lang="tr-TR" dirty="0" smtClean="0">
                <a:latin typeface="Times New Roman" panose="02020603050405020304" pitchFamily="18" charset="0"/>
                <a:cs typeface="Times New Roman" panose="02020603050405020304" pitchFamily="18" charset="0"/>
              </a:rPr>
              <a:t>seçtiği </a:t>
            </a:r>
            <a:r>
              <a:rPr lang="tr-TR" dirty="0">
                <a:latin typeface="Times New Roman" panose="02020603050405020304" pitchFamily="18" charset="0"/>
                <a:cs typeface="Times New Roman" panose="02020603050405020304" pitchFamily="18" charset="0"/>
              </a:rPr>
              <a:t>bir model. </a:t>
            </a:r>
          </a:p>
          <a:p>
            <a:endParaRPr lang="tr-TR" dirty="0"/>
          </a:p>
        </p:txBody>
      </p:sp>
    </p:spTree>
    <p:extLst>
      <p:ext uri="{BB962C8B-B14F-4D97-AF65-F5344CB8AC3E}">
        <p14:creationId xmlns:p14="http://schemas.microsoft.com/office/powerpoint/2010/main" val="1665778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Kavram: Örgütsel Süreç Modeli</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r>
              <a:rPr lang="tr-TR" dirty="0">
                <a:latin typeface="Times New Roman" panose="02020603050405020304" pitchFamily="18" charset="0"/>
                <a:cs typeface="Times New Roman" panose="02020603050405020304" pitchFamily="18" charset="0"/>
              </a:rPr>
              <a:t>Politika üretenlerin veya </a:t>
            </a:r>
            <a:r>
              <a:rPr lang="tr-TR" dirty="0" smtClean="0">
                <a:latin typeface="Times New Roman" panose="02020603050405020304" pitchFamily="18" charset="0"/>
                <a:cs typeface="Times New Roman" panose="02020603050405020304" pitchFamily="18" charset="0"/>
              </a:rPr>
              <a:t>daha </a:t>
            </a:r>
            <a:r>
              <a:rPr lang="tr-TR" dirty="0">
                <a:latin typeface="Times New Roman" panose="02020603050405020304" pitchFamily="18" charset="0"/>
                <a:cs typeface="Times New Roman" panose="02020603050405020304" pitchFamily="18" charset="0"/>
              </a:rPr>
              <a:t>alt düzey yetkililerin, </a:t>
            </a:r>
            <a:r>
              <a:rPr lang="tr-TR" dirty="0" smtClean="0">
                <a:latin typeface="Times New Roman" panose="02020603050405020304" pitchFamily="18" charset="0"/>
                <a:cs typeface="Times New Roman" panose="02020603050405020304" pitchFamily="18" charset="0"/>
              </a:rPr>
              <a:t>büyük </a:t>
            </a:r>
            <a:r>
              <a:rPr lang="tr-TR" dirty="0">
                <a:latin typeface="Times New Roman" panose="02020603050405020304" pitchFamily="18" charset="0"/>
                <a:cs typeface="Times New Roman" panose="02020603050405020304" pitchFamily="18" charset="0"/>
              </a:rPr>
              <a:t>oranda </a:t>
            </a:r>
            <a:r>
              <a:rPr lang="tr-TR" dirty="0" smtClean="0">
                <a:latin typeface="Times New Roman" panose="02020603050405020304" pitchFamily="18" charset="0"/>
                <a:cs typeface="Times New Roman" panose="02020603050405020304" pitchFamily="18" charset="0"/>
              </a:rPr>
              <a:t>standartlaşmış </a:t>
            </a:r>
            <a:r>
              <a:rPr lang="tr-TR" dirty="0">
                <a:latin typeface="Times New Roman" panose="02020603050405020304" pitchFamily="18" charset="0"/>
                <a:cs typeface="Times New Roman" panose="02020603050405020304" pitchFamily="18" charset="0"/>
              </a:rPr>
              <a:t>tepkiler ve </a:t>
            </a:r>
            <a:r>
              <a:rPr lang="tr-TR" dirty="0" smtClean="0">
                <a:latin typeface="Times New Roman" panose="02020603050405020304" pitchFamily="18" charset="0"/>
                <a:cs typeface="Times New Roman" panose="02020603050405020304" pitchFamily="18" charset="0"/>
              </a:rPr>
              <a:t>standart </a:t>
            </a:r>
            <a:r>
              <a:rPr lang="tr-TR" dirty="0">
                <a:latin typeface="Times New Roman" panose="02020603050405020304" pitchFamily="18" charset="0"/>
                <a:cs typeface="Times New Roman" panose="02020603050405020304" pitchFamily="18" charset="0"/>
              </a:rPr>
              <a:t>işleyiş prosedürlerine </a:t>
            </a:r>
            <a:r>
              <a:rPr lang="tr-TR" dirty="0" smtClean="0">
                <a:latin typeface="Times New Roman" panose="02020603050405020304" pitchFamily="18" charset="0"/>
                <a:cs typeface="Times New Roman" panose="02020603050405020304" pitchFamily="18" charset="0"/>
              </a:rPr>
              <a:t>güvendiği veya bu prosedürleri izlediği bir </a:t>
            </a:r>
            <a:r>
              <a:rPr lang="tr-TR" dirty="0">
                <a:latin typeface="Times New Roman" panose="02020603050405020304" pitchFamily="18" charset="0"/>
                <a:cs typeface="Times New Roman" panose="02020603050405020304" pitchFamily="18" charset="0"/>
              </a:rPr>
              <a:t>karar alma </a:t>
            </a:r>
            <a:r>
              <a:rPr lang="tr-TR" dirty="0" smtClean="0">
                <a:latin typeface="Times New Roman" panose="02020603050405020304" pitchFamily="18" charset="0"/>
                <a:cs typeface="Times New Roman" panose="02020603050405020304" pitchFamily="18" charset="0"/>
              </a:rPr>
              <a:t>modeli.</a:t>
            </a:r>
            <a:endParaRPr lang="tr-TR"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008652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Hükümet Pazarlık Modeli</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algn="just"/>
            <a:r>
              <a:rPr lang="tr-TR" dirty="0">
                <a:latin typeface="Times New Roman" panose="02020603050405020304" pitchFamily="18" charset="0"/>
                <a:cs typeface="Times New Roman" panose="02020603050405020304" pitchFamily="18" charset="0"/>
              </a:rPr>
              <a:t>Dış politika kararlarının, </a:t>
            </a:r>
            <a:r>
              <a:rPr lang="tr-TR" dirty="0" smtClean="0">
                <a:latin typeface="Times New Roman" panose="02020603050405020304" pitchFamily="18" charset="0"/>
                <a:cs typeface="Times New Roman" panose="02020603050405020304" pitchFamily="18" charset="0"/>
              </a:rPr>
              <a:t>sonuç </a:t>
            </a:r>
            <a:r>
              <a:rPr lang="tr-TR" dirty="0">
                <a:latin typeface="Times New Roman" panose="02020603050405020304" pitchFamily="18" charset="0"/>
                <a:cs typeface="Times New Roman" panose="02020603050405020304" pitchFamily="18" charset="0"/>
              </a:rPr>
              <a:t>konusunda farklı </a:t>
            </a:r>
            <a:r>
              <a:rPr lang="tr-TR" dirty="0" smtClean="0">
                <a:latin typeface="Times New Roman" panose="02020603050405020304" pitchFamily="18" charset="0"/>
                <a:cs typeface="Times New Roman" panose="02020603050405020304" pitchFamily="18" charset="0"/>
              </a:rPr>
              <a:t>çıkarlara </a:t>
            </a:r>
            <a:r>
              <a:rPr lang="tr-TR" dirty="0">
                <a:latin typeface="Times New Roman" panose="02020603050405020304" pitchFamily="18" charset="0"/>
                <a:cs typeface="Times New Roman" panose="02020603050405020304" pitchFamily="18" charset="0"/>
              </a:rPr>
              <a:t>sâhip çeşitli </a:t>
            </a:r>
            <a:r>
              <a:rPr lang="tr-TR" dirty="0" smtClean="0">
                <a:latin typeface="Times New Roman" panose="02020603050405020304" pitchFamily="18" charset="0"/>
                <a:cs typeface="Times New Roman" panose="02020603050405020304" pitchFamily="18" charset="0"/>
              </a:rPr>
              <a:t>hükûmet </a:t>
            </a:r>
            <a:r>
              <a:rPr lang="tr-TR" dirty="0">
                <a:latin typeface="Times New Roman" panose="02020603050405020304" pitchFamily="18" charset="0"/>
                <a:cs typeface="Times New Roman" panose="02020603050405020304" pitchFamily="18" charset="0"/>
              </a:rPr>
              <a:t>kurumları </a:t>
            </a:r>
            <a:r>
              <a:rPr lang="tr-TR" dirty="0" smtClean="0">
                <a:latin typeface="Times New Roman" panose="02020603050405020304" pitchFamily="18" charset="0"/>
                <a:cs typeface="Times New Roman" panose="02020603050405020304" pitchFamily="18" charset="0"/>
              </a:rPr>
              <a:t>arasındaki </a:t>
            </a:r>
            <a:r>
              <a:rPr lang="tr-TR" dirty="0">
                <a:latin typeface="Times New Roman" panose="02020603050405020304" pitchFamily="18" charset="0"/>
                <a:cs typeface="Times New Roman" panose="02020603050405020304" pitchFamily="18" charset="0"/>
              </a:rPr>
              <a:t>pazarlık süreçlerinden </a:t>
            </a:r>
            <a:r>
              <a:rPr lang="tr-TR" dirty="0" smtClean="0">
                <a:latin typeface="Times New Roman" panose="02020603050405020304" pitchFamily="18" charset="0"/>
                <a:cs typeface="Times New Roman" panose="02020603050405020304" pitchFamily="18" charset="0"/>
              </a:rPr>
              <a:t>kaynaklandığını </a:t>
            </a:r>
            <a:r>
              <a:rPr lang="tr-TR" dirty="0">
                <a:latin typeface="Times New Roman" panose="02020603050405020304" pitchFamily="18" charset="0"/>
                <a:cs typeface="Times New Roman" panose="02020603050405020304" pitchFamily="18" charset="0"/>
              </a:rPr>
              <a:t>düşünen </a:t>
            </a:r>
            <a:r>
              <a:rPr lang="tr-TR" dirty="0" smtClean="0">
                <a:latin typeface="Times New Roman" panose="02020603050405020304" pitchFamily="18" charset="0"/>
                <a:cs typeface="Times New Roman" panose="02020603050405020304" pitchFamily="18" charset="0"/>
              </a:rPr>
              <a:t>bir </a:t>
            </a:r>
            <a:r>
              <a:rPr lang="tr-TR" dirty="0">
                <a:latin typeface="Times New Roman" panose="02020603050405020304" pitchFamily="18" charset="0"/>
                <a:cs typeface="Times New Roman" panose="02020603050405020304" pitchFamily="18" charset="0"/>
              </a:rPr>
              <a:t>model. (“nerede </a:t>
            </a:r>
            <a:r>
              <a:rPr lang="tr-TR" dirty="0" smtClean="0">
                <a:latin typeface="Times New Roman" panose="02020603050405020304" pitchFamily="18" charset="0"/>
                <a:cs typeface="Times New Roman" panose="02020603050405020304" pitchFamily="18" charset="0"/>
              </a:rPr>
              <a:t>durduğunuz</a:t>
            </a:r>
            <a:r>
              <a:rPr lang="tr-TR" dirty="0">
                <a:latin typeface="Times New Roman" panose="02020603050405020304" pitchFamily="18" charset="0"/>
                <a:cs typeface="Times New Roman" panose="02020603050405020304" pitchFamily="18" charset="0"/>
              </a:rPr>
              <a:t>, nerede </a:t>
            </a:r>
            <a:r>
              <a:rPr lang="tr-TR" dirty="0" smtClean="0">
                <a:latin typeface="Times New Roman" panose="02020603050405020304" pitchFamily="18" charset="0"/>
                <a:cs typeface="Times New Roman" panose="02020603050405020304" pitchFamily="18" charset="0"/>
              </a:rPr>
              <a:t>oturduğunuza </a:t>
            </a:r>
            <a:r>
              <a:rPr lang="tr-TR" dirty="0">
                <a:latin typeface="Times New Roman" panose="02020603050405020304" pitchFamily="18" charset="0"/>
                <a:cs typeface="Times New Roman" panose="02020603050405020304" pitchFamily="18" charset="0"/>
              </a:rPr>
              <a:t>(bürokratik yapıda) </a:t>
            </a:r>
            <a:r>
              <a:rPr lang="tr-TR" dirty="0" smtClean="0">
                <a:latin typeface="Times New Roman" panose="02020603050405020304" pitchFamily="18" charset="0"/>
                <a:cs typeface="Times New Roman" panose="02020603050405020304" pitchFamily="18" charset="0"/>
              </a:rPr>
              <a:t>bağlıdır</a:t>
            </a:r>
            <a:r>
              <a:rPr lang="tr-TR" dirty="0">
                <a:latin typeface="Times New Roman" panose="02020603050405020304" pitchFamily="18" charset="0"/>
                <a:cs typeface="Times New Roman" panose="02020603050405020304" pitchFamily="18" charset="0"/>
              </a:rPr>
              <a:t>”).</a:t>
            </a:r>
          </a:p>
          <a:p>
            <a:endParaRPr lang="tr-TR" dirty="0"/>
          </a:p>
        </p:txBody>
      </p:sp>
    </p:spTree>
    <p:extLst>
      <p:ext uri="{BB962C8B-B14F-4D97-AF65-F5344CB8AC3E}">
        <p14:creationId xmlns:p14="http://schemas.microsoft.com/office/powerpoint/2010/main" val="3518427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Bireysel Karar Alıcılar</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lnSpcReduction="10000"/>
          </a:bodyPr>
          <a:lstStyle/>
          <a:p>
            <a:pPr algn="just"/>
            <a:r>
              <a:rPr lang="tr-TR" dirty="0">
                <a:latin typeface="Times New Roman" panose="02020603050405020304" pitchFamily="18" charset="0"/>
                <a:cs typeface="Times New Roman" panose="02020603050405020304" pitchFamily="18" charset="0"/>
              </a:rPr>
              <a:t>Her uluslararası olay, amaçlanmış olsun ya da olmasın, bireylerin aldığı </a:t>
            </a:r>
            <a:r>
              <a:rPr lang="tr-TR" dirty="0" smtClean="0">
                <a:latin typeface="Times New Roman" panose="02020603050405020304" pitchFamily="18" charset="0"/>
                <a:cs typeface="Times New Roman" panose="02020603050405020304" pitchFamily="18" charset="0"/>
              </a:rPr>
              <a:t>kararların </a:t>
            </a:r>
            <a:r>
              <a:rPr lang="tr-TR" dirty="0">
                <a:latin typeface="Times New Roman" panose="02020603050405020304" pitchFamily="18" charset="0"/>
                <a:cs typeface="Times New Roman" panose="02020603050405020304" pitchFamily="18" charset="0"/>
              </a:rPr>
              <a:t>sonucudur. Uluslararası ilişkiler, kendiliğinden olmaz. 1945’te iki Japon </a:t>
            </a:r>
            <a:r>
              <a:rPr lang="tr-TR" dirty="0" smtClean="0">
                <a:latin typeface="Times New Roman" panose="02020603050405020304" pitchFamily="18" charset="0"/>
                <a:cs typeface="Times New Roman" panose="02020603050405020304" pitchFamily="18" charset="0"/>
              </a:rPr>
              <a:t>şehrine </a:t>
            </a:r>
            <a:r>
              <a:rPr lang="tr-TR" dirty="0">
                <a:latin typeface="Times New Roman" panose="02020603050405020304" pitchFamily="18" charset="0"/>
                <a:cs typeface="Times New Roman" panose="02020603050405020304" pitchFamily="18" charset="0"/>
              </a:rPr>
              <a:t>Amerikan nükleer bombalarının atılmasına karar veren Başkan Harry </a:t>
            </a:r>
            <a:r>
              <a:rPr lang="tr-TR" dirty="0" smtClean="0">
                <a:latin typeface="Times New Roman" panose="02020603050405020304" pitchFamily="18" charset="0"/>
                <a:cs typeface="Times New Roman" panose="02020603050405020304" pitchFamily="18" charset="0"/>
              </a:rPr>
              <a:t>Truman’ın </a:t>
            </a:r>
            <a:r>
              <a:rPr lang="tr-TR" dirty="0">
                <a:latin typeface="Times New Roman" panose="02020603050405020304" pitchFamily="18" charset="0"/>
                <a:cs typeface="Times New Roman" panose="02020603050405020304" pitchFamily="18" charset="0"/>
              </a:rPr>
              <a:t>masasında “Kaçış Yok” yazıyordu. Dünyanın en büyük gücünün lideri </a:t>
            </a:r>
            <a:r>
              <a:rPr lang="tr-TR" dirty="0" smtClean="0">
                <a:latin typeface="Times New Roman" panose="02020603050405020304" pitchFamily="18" charset="0"/>
                <a:cs typeface="Times New Roman" panose="02020603050405020304" pitchFamily="18" charset="0"/>
              </a:rPr>
              <a:t>olarak</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mâliyetleri</a:t>
            </a:r>
            <a:r>
              <a:rPr lang="tr-TR" dirty="0">
                <a:latin typeface="Times New Roman" panose="02020603050405020304" pitchFamily="18" charset="0"/>
                <a:cs typeface="Times New Roman" panose="02020603050405020304" pitchFamily="18" charset="0"/>
              </a:rPr>
              <a:t> yükleyebileceği başka kimse yoktu. Bombaları kullanmaya </a:t>
            </a:r>
            <a:r>
              <a:rPr lang="tr-TR" dirty="0" smtClean="0">
                <a:latin typeface="Times New Roman" panose="02020603050405020304" pitchFamily="18" charset="0"/>
                <a:cs typeface="Times New Roman" panose="02020603050405020304" pitchFamily="18" charset="0"/>
              </a:rPr>
              <a:t>karar </a:t>
            </a:r>
            <a:r>
              <a:rPr lang="tr-TR" dirty="0">
                <a:latin typeface="Times New Roman" panose="02020603050405020304" pitchFamily="18" charset="0"/>
                <a:cs typeface="Times New Roman" panose="02020603050405020304" pitchFamily="18" charset="0"/>
              </a:rPr>
              <a:t>verirse (yaptığı gibi) 100.000’den fazla sivil ölecekti. Bunu yapmamayı tercih </a:t>
            </a:r>
            <a:r>
              <a:rPr lang="tr-TR" dirty="0" smtClean="0">
                <a:latin typeface="Times New Roman" panose="02020603050405020304" pitchFamily="18" charset="0"/>
                <a:cs typeface="Times New Roman" panose="02020603050405020304" pitchFamily="18" charset="0"/>
              </a:rPr>
              <a:t>ederse</a:t>
            </a:r>
            <a:r>
              <a:rPr lang="tr-TR" dirty="0">
                <a:latin typeface="Times New Roman" panose="02020603050405020304" pitchFamily="18" charset="0"/>
                <a:cs typeface="Times New Roman" panose="02020603050405020304" pitchFamily="18" charset="0"/>
              </a:rPr>
              <a:t>, savaş aylarca uzayabilir ve on binlerce Amerikalının ölümüne neden </a:t>
            </a:r>
            <a:r>
              <a:rPr lang="tr-TR" dirty="0" smtClean="0">
                <a:latin typeface="Times New Roman" panose="02020603050405020304" pitchFamily="18" charset="0"/>
                <a:cs typeface="Times New Roman" panose="02020603050405020304" pitchFamily="18" charset="0"/>
              </a:rPr>
              <a:t>olabilirdi</a:t>
            </a:r>
            <a:r>
              <a:rPr lang="tr-TR" dirty="0">
                <a:latin typeface="Times New Roman" panose="02020603050405020304" pitchFamily="18" charset="0"/>
                <a:cs typeface="Times New Roman" panose="02020603050405020304" pitchFamily="18" charset="0"/>
              </a:rPr>
              <a:t>. Truman bir tercihte bulunmak zorundaydı. Bazıları onun kararını </a:t>
            </a:r>
            <a:r>
              <a:rPr lang="tr-TR" dirty="0" smtClean="0">
                <a:latin typeface="Times New Roman" panose="02020603050405020304" pitchFamily="18" charset="0"/>
                <a:cs typeface="Times New Roman" panose="02020603050405020304" pitchFamily="18" charset="0"/>
              </a:rPr>
              <a:t>alkışlarken </a:t>
            </a:r>
            <a:r>
              <a:rPr lang="tr-TR" dirty="0">
                <a:latin typeface="Times New Roman" panose="02020603050405020304" pitchFamily="18" charset="0"/>
                <a:cs typeface="Times New Roman" panose="02020603050405020304" pitchFamily="18" charset="0"/>
              </a:rPr>
              <a:t>diğerleri lânetledi. Birey olarak Truman, iyi ya da kötü bir karar vermek </a:t>
            </a:r>
            <a:r>
              <a:rPr lang="tr-TR" dirty="0" smtClean="0">
                <a:latin typeface="Times New Roman" panose="02020603050405020304" pitchFamily="18" charset="0"/>
                <a:cs typeface="Times New Roman" panose="02020603050405020304" pitchFamily="18" charset="0"/>
              </a:rPr>
              <a:t>ve </a:t>
            </a:r>
            <a:r>
              <a:rPr lang="tr-TR" dirty="0">
                <a:latin typeface="Times New Roman" panose="02020603050405020304" pitchFamily="18" charset="0"/>
                <a:cs typeface="Times New Roman" panose="02020603050405020304" pitchFamily="18" charset="0"/>
              </a:rPr>
              <a:t>sonuçlar konusundaki sorumluluğu üstlenmek zorundaydı.</a:t>
            </a:r>
          </a:p>
          <a:p>
            <a:endParaRPr lang="tr-TR" dirty="0"/>
          </a:p>
        </p:txBody>
      </p:sp>
    </p:spTree>
    <p:extLst>
      <p:ext uri="{BB962C8B-B14F-4D97-AF65-F5344CB8AC3E}">
        <p14:creationId xmlns:p14="http://schemas.microsoft.com/office/powerpoint/2010/main" val="2375941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7333749" cy="4351338"/>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7219" y="0"/>
            <a:ext cx="5384781" cy="4351338"/>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30752"/>
            <a:ext cx="5786846" cy="3127248"/>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7219" y="3984171"/>
            <a:ext cx="5384781" cy="2873829"/>
          </a:xfrm>
          <a:prstGeom prst="rect">
            <a:avLst/>
          </a:prstGeom>
        </p:spPr>
      </p:pic>
    </p:spTree>
    <p:extLst>
      <p:ext uri="{BB962C8B-B14F-4D97-AF65-F5344CB8AC3E}">
        <p14:creationId xmlns:p14="http://schemas.microsoft.com/office/powerpoint/2010/main" val="2757331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5905500" cy="4343400"/>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0554" y="2055813"/>
            <a:ext cx="6311446" cy="4802187"/>
          </a:xfrm>
          <a:prstGeom prst="rect">
            <a:avLst/>
          </a:prstGeom>
        </p:spPr>
      </p:pic>
    </p:spTree>
    <p:extLst>
      <p:ext uri="{BB962C8B-B14F-4D97-AF65-F5344CB8AC3E}">
        <p14:creationId xmlns:p14="http://schemas.microsoft.com/office/powerpoint/2010/main" val="237355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a:latin typeface="Times New Roman" panose="02020603050405020304" pitchFamily="18" charset="0"/>
                <a:cs typeface="Times New Roman" panose="02020603050405020304" pitchFamily="18" charset="0"/>
              </a:rPr>
              <a:t>Bireysel karar alma çalışmaları, rasyonalite sorunu etrafında döner. Ulusal </a:t>
            </a:r>
            <a:r>
              <a:rPr lang="tr-TR" dirty="0" smtClean="0">
                <a:latin typeface="Times New Roman" panose="02020603050405020304" pitchFamily="18" charset="0"/>
                <a:cs typeface="Times New Roman" panose="02020603050405020304" pitchFamily="18" charset="0"/>
              </a:rPr>
              <a:t>liderler </a:t>
            </a:r>
            <a:r>
              <a:rPr lang="tr-TR" dirty="0">
                <a:latin typeface="Times New Roman" panose="02020603050405020304" pitchFamily="18" charset="0"/>
                <a:cs typeface="Times New Roman" panose="02020603050405020304" pitchFamily="18" charset="0"/>
              </a:rPr>
              <a:t>(ya da vatandaşlar), ne ölçüde ulusal çıkarlara –eğer böyle bir çıkar </a:t>
            </a:r>
            <a:r>
              <a:rPr lang="tr-TR" dirty="0" smtClean="0">
                <a:latin typeface="Times New Roman" panose="02020603050405020304" pitchFamily="18" charset="0"/>
                <a:cs typeface="Times New Roman" panose="02020603050405020304" pitchFamily="18" charset="0"/>
              </a:rPr>
              <a:t>gerçekten </a:t>
            </a:r>
            <a:r>
              <a:rPr lang="tr-TR" dirty="0">
                <a:latin typeface="Times New Roman" panose="02020603050405020304" pitchFamily="18" charset="0"/>
                <a:cs typeface="Times New Roman" panose="02020603050405020304" pitchFamily="18" charset="0"/>
              </a:rPr>
              <a:t>tanımlanabilirse– uygun rasyonel kararlar alabilmekte ve bu yolla realist </a:t>
            </a:r>
            <a:r>
              <a:rPr lang="tr-TR" dirty="0" smtClean="0">
                <a:latin typeface="Times New Roman" panose="02020603050405020304" pitchFamily="18" charset="0"/>
                <a:cs typeface="Times New Roman" panose="02020603050405020304" pitchFamily="18" charset="0"/>
              </a:rPr>
              <a:t>uluslararası </a:t>
            </a:r>
            <a:r>
              <a:rPr lang="tr-TR" dirty="0">
                <a:latin typeface="Times New Roman" panose="02020603050405020304" pitchFamily="18" charset="0"/>
                <a:cs typeface="Times New Roman" panose="02020603050405020304" pitchFamily="18" charset="0"/>
              </a:rPr>
              <a:t>ilişkiler yaklaşımına uygun davranmaktadır? Bireysel rasyonalite ile </a:t>
            </a:r>
            <a:r>
              <a:rPr lang="tr-TR" dirty="0" smtClean="0">
                <a:latin typeface="Times New Roman" panose="02020603050405020304" pitchFamily="18" charset="0"/>
                <a:cs typeface="Times New Roman" panose="02020603050405020304" pitchFamily="18" charset="0"/>
              </a:rPr>
              <a:t>devletin </a:t>
            </a:r>
            <a:r>
              <a:rPr lang="tr-TR" dirty="0">
                <a:latin typeface="Times New Roman" panose="02020603050405020304" pitchFamily="18" charset="0"/>
                <a:cs typeface="Times New Roman" panose="02020603050405020304" pitchFamily="18" charset="0"/>
              </a:rPr>
              <a:t>rasyonalitesi aynı şey değildir: devletler, rasyonel kararlara erişebilmek </a:t>
            </a:r>
            <a:r>
              <a:rPr lang="tr-TR" dirty="0" smtClean="0">
                <a:latin typeface="Times New Roman" panose="02020603050405020304" pitchFamily="18" charset="0"/>
                <a:cs typeface="Times New Roman" panose="02020603050405020304" pitchFamily="18" charset="0"/>
              </a:rPr>
              <a:t>için </a:t>
            </a:r>
            <a:r>
              <a:rPr lang="tr-TR" dirty="0">
                <a:latin typeface="Times New Roman" panose="02020603050405020304" pitchFamily="18" charset="0"/>
                <a:cs typeface="Times New Roman" panose="02020603050405020304" pitchFamily="18" charset="0"/>
              </a:rPr>
              <a:t>bireylerin irrasyonel kararlarını süzgeçten geçirebilir ya da devletler, bireylerin </a:t>
            </a:r>
            <a:r>
              <a:rPr lang="tr-TR" dirty="0" smtClean="0">
                <a:latin typeface="Times New Roman" panose="02020603050405020304" pitchFamily="18" charset="0"/>
                <a:cs typeface="Times New Roman" panose="02020603050405020304" pitchFamily="18" charset="0"/>
              </a:rPr>
              <a:t>rasyonel </a:t>
            </a:r>
            <a:r>
              <a:rPr lang="tr-TR" dirty="0">
                <a:latin typeface="Times New Roman" panose="02020603050405020304" pitchFamily="18" charset="0"/>
                <a:cs typeface="Times New Roman" panose="02020603050405020304" pitchFamily="18" charset="0"/>
              </a:rPr>
              <a:t>kararlarını saptırıp irrasyonel devlet tercihleriyle </a:t>
            </a:r>
            <a:r>
              <a:rPr lang="tr-TR" dirty="0" err="1">
                <a:latin typeface="Times New Roman" panose="02020603050405020304" pitchFamily="18" charset="0"/>
                <a:cs typeface="Times New Roman" panose="02020603050405020304" pitchFamily="18" charset="0"/>
              </a:rPr>
              <a:t>başbaşa</a:t>
            </a:r>
            <a:r>
              <a:rPr lang="tr-TR" dirty="0">
                <a:latin typeface="Times New Roman" panose="02020603050405020304" pitchFamily="18" charset="0"/>
                <a:cs typeface="Times New Roman" panose="02020603050405020304" pitchFamily="18" charset="0"/>
              </a:rPr>
              <a:t> kalabilir. Fakat </a:t>
            </a:r>
            <a:r>
              <a:rPr lang="tr-TR" dirty="0" smtClean="0">
                <a:latin typeface="Times New Roman" panose="02020603050405020304" pitchFamily="18" charset="0"/>
                <a:cs typeface="Times New Roman" panose="02020603050405020304" pitchFamily="18" charset="0"/>
              </a:rPr>
              <a:t>realistler</a:t>
            </a:r>
            <a:r>
              <a:rPr lang="tr-TR" dirty="0">
                <a:latin typeface="Times New Roman" panose="02020603050405020304" pitchFamily="18" charset="0"/>
                <a:cs typeface="Times New Roman" panose="02020603050405020304" pitchFamily="18" charset="0"/>
              </a:rPr>
              <a:t>, hem devletlerin, hem de bireylerin rasyonel olduğunu ve devletlerin </a:t>
            </a:r>
            <a:r>
              <a:rPr lang="tr-TR" dirty="0" smtClean="0">
                <a:latin typeface="Times New Roman" panose="02020603050405020304" pitchFamily="18" charset="0"/>
                <a:cs typeface="Times New Roman" panose="02020603050405020304" pitchFamily="18" charset="0"/>
              </a:rPr>
              <a:t>hedef </a:t>
            </a:r>
            <a:r>
              <a:rPr lang="tr-TR" dirty="0">
                <a:latin typeface="Times New Roman" panose="02020603050405020304" pitchFamily="18" charset="0"/>
                <a:cs typeface="Times New Roman" panose="02020603050405020304" pitchFamily="18" charset="0"/>
              </a:rPr>
              <a:t>veya çıkarlarının liderlerinkiyle ilişkili olduğunu varsayma eğilimindedir</a:t>
            </a:r>
            <a:r>
              <a:rPr lang="tr-TR" dirty="0" smtClean="0">
                <a:latin typeface="Times New Roman" panose="02020603050405020304" pitchFamily="18" charset="0"/>
                <a:cs typeface="Times New Roman" panose="02020603050405020304" pitchFamily="18" charset="0"/>
              </a:rPr>
              <a:t>.</a:t>
            </a:r>
          </a:p>
          <a:p>
            <a:pPr algn="just"/>
            <a:r>
              <a:rPr lang="tr-TR" dirty="0" smtClean="0">
                <a:latin typeface="Times New Roman" panose="02020603050405020304" pitchFamily="18" charset="0"/>
                <a:cs typeface="Times New Roman" panose="02020603050405020304" pitchFamily="18" charset="0"/>
              </a:rPr>
              <a:t>Bireysel kararlar, çoğu zaman, karar alıcının değerlerini ve inançlarını yansıtır.</a:t>
            </a:r>
            <a:endParaRPr lang="tr-TR"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382588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lnSpcReduction="10000"/>
          </a:bodyPr>
          <a:lstStyle/>
          <a:p>
            <a:pPr algn="just"/>
            <a:r>
              <a:rPr lang="tr-TR" dirty="0">
                <a:latin typeface="Times New Roman" panose="02020603050405020304" pitchFamily="18" charset="0"/>
                <a:cs typeface="Times New Roman" panose="02020603050405020304" pitchFamily="18" charset="0"/>
              </a:rPr>
              <a:t>Bireysel karar alıcıların, yalnızca farklı değer ve inançları değil, özgün </a:t>
            </a:r>
            <a:r>
              <a:rPr lang="tr-TR" dirty="0" smtClean="0">
                <a:latin typeface="Times New Roman" panose="02020603050405020304" pitchFamily="18" charset="0"/>
                <a:cs typeface="Times New Roman" panose="02020603050405020304" pitchFamily="18" charset="0"/>
              </a:rPr>
              <a:t>kişilikleri </a:t>
            </a:r>
            <a:r>
              <a:rPr lang="tr-TR" dirty="0">
                <a:latin typeface="Times New Roman" panose="02020603050405020304" pitchFamily="18" charset="0"/>
                <a:cs typeface="Times New Roman" panose="02020603050405020304" pitchFamily="18" charset="0"/>
              </a:rPr>
              <a:t>–kişisel deneyimleri, zihinsel yetenekleri ve kişisel karar alma tarzları– </a:t>
            </a:r>
            <a:r>
              <a:rPr lang="tr-TR" dirty="0" smtClean="0">
                <a:latin typeface="Times New Roman" panose="02020603050405020304" pitchFamily="18" charset="0"/>
                <a:cs typeface="Times New Roman" panose="02020603050405020304" pitchFamily="18" charset="0"/>
              </a:rPr>
              <a:t>vardır</a:t>
            </a:r>
            <a:r>
              <a:rPr lang="tr-TR" dirty="0">
                <a:latin typeface="Times New Roman" panose="02020603050405020304" pitchFamily="18" charset="0"/>
                <a:cs typeface="Times New Roman" panose="02020603050405020304" pitchFamily="18" charset="0"/>
              </a:rPr>
              <a:t>. Bazı uluslararası ilişkiler akademisyenleri, kişiliğin karar almayı nasıl </a:t>
            </a:r>
            <a:r>
              <a:rPr lang="tr-TR" dirty="0" smtClean="0">
                <a:latin typeface="Times New Roman" panose="02020603050405020304" pitchFamily="18" charset="0"/>
                <a:cs typeface="Times New Roman" panose="02020603050405020304" pitchFamily="18" charset="0"/>
              </a:rPr>
              <a:t>etkilediğini </a:t>
            </a:r>
            <a:r>
              <a:rPr lang="tr-TR" dirty="0">
                <a:latin typeface="Times New Roman" panose="02020603050405020304" pitchFamily="18" charset="0"/>
                <a:cs typeface="Times New Roman" panose="02020603050405020304" pitchFamily="18" charset="0"/>
              </a:rPr>
              <a:t>anlamak için bireysel psikoloji çalışır. </a:t>
            </a:r>
            <a:r>
              <a:rPr lang="tr-TR" dirty="0" err="1">
                <a:latin typeface="Times New Roman" panose="02020603050405020304" pitchFamily="18" charset="0"/>
                <a:cs typeface="Times New Roman" panose="02020603050405020304" pitchFamily="18" charset="0"/>
              </a:rPr>
              <a:t>Psiko</a:t>
            </a:r>
            <a:r>
              <a:rPr lang="tr-TR" dirty="0">
                <a:latin typeface="Times New Roman" panose="02020603050405020304" pitchFamily="18" charset="0"/>
                <a:cs typeface="Times New Roman" panose="02020603050405020304" pitchFamily="18" charset="0"/>
              </a:rPr>
              <a:t>-analitik yaklaşımlar, kişiliğin, </a:t>
            </a:r>
            <a:r>
              <a:rPr lang="tr-TR" dirty="0" smtClean="0">
                <a:latin typeface="Times New Roman" panose="02020603050405020304" pitchFamily="18" charset="0"/>
                <a:cs typeface="Times New Roman" panose="02020603050405020304" pitchFamily="18" charset="0"/>
              </a:rPr>
              <a:t>çocukluk </a:t>
            </a:r>
            <a:r>
              <a:rPr lang="tr-TR" dirty="0">
                <a:latin typeface="Times New Roman" panose="02020603050405020304" pitchFamily="18" charset="0"/>
                <a:cs typeface="Times New Roman" panose="02020603050405020304" pitchFamily="18" charset="0"/>
              </a:rPr>
              <a:t>deneyimlerinin bilinçaltı etkilerini yansıttığını savunur. Örneğin Bill </a:t>
            </a:r>
            <a:r>
              <a:rPr lang="tr-TR" dirty="0" smtClean="0">
                <a:latin typeface="Times New Roman" panose="02020603050405020304" pitchFamily="18" charset="0"/>
                <a:cs typeface="Times New Roman" panose="02020603050405020304" pitchFamily="18" charset="0"/>
              </a:rPr>
              <a:t>Clinton</a:t>
            </a:r>
            <a:r>
              <a:rPr lang="tr-TR" dirty="0">
                <a:latin typeface="Times New Roman" panose="02020603050405020304" pitchFamily="18" charset="0"/>
                <a:cs typeface="Times New Roman" panose="02020603050405020304" pitchFamily="18" charset="0"/>
              </a:rPr>
              <a:t>, zikzaklar çizdiği görülen dış politikası nedeniyle başkanlığının ilk </a:t>
            </a:r>
            <a:r>
              <a:rPr lang="tr-TR" dirty="0" smtClean="0">
                <a:latin typeface="Times New Roman" panose="02020603050405020304" pitchFamily="18" charset="0"/>
                <a:cs typeface="Times New Roman" panose="02020603050405020304" pitchFamily="18" charset="0"/>
              </a:rPr>
              <a:t>yıllarında </a:t>
            </a:r>
            <a:r>
              <a:rPr lang="tr-TR" dirty="0">
                <a:latin typeface="Times New Roman" panose="02020603050405020304" pitchFamily="18" charset="0"/>
                <a:cs typeface="Times New Roman" panose="02020603050405020304" pitchFamily="18" charset="0"/>
              </a:rPr>
              <a:t>oldukça eleştirildi. Clinton’ın kişiliğinin dikkat çeken özelliği, ödün verme </a:t>
            </a:r>
            <a:r>
              <a:rPr lang="tr-TR" dirty="0" smtClean="0">
                <a:latin typeface="Times New Roman" panose="02020603050405020304" pitchFamily="18" charset="0"/>
                <a:cs typeface="Times New Roman" panose="02020603050405020304" pitchFamily="18" charset="0"/>
              </a:rPr>
              <a:t>konusundaki </a:t>
            </a:r>
            <a:r>
              <a:rPr lang="tr-TR" dirty="0">
                <a:latin typeface="Times New Roman" panose="02020603050405020304" pitchFamily="18" charset="0"/>
                <a:cs typeface="Times New Roman" panose="02020603050405020304" pitchFamily="18" charset="0"/>
              </a:rPr>
              <a:t>istekliliğiydi. Clinton’ın kendisi, şiddet uygulayan ve alkolik bir </a:t>
            </a:r>
            <a:r>
              <a:rPr lang="tr-TR" dirty="0" smtClean="0">
                <a:latin typeface="Times New Roman" panose="02020603050405020304" pitchFamily="18" charset="0"/>
                <a:cs typeface="Times New Roman" panose="02020603050405020304" pitchFamily="18" charset="0"/>
              </a:rPr>
              <a:t>üvey </a:t>
            </a:r>
            <a:r>
              <a:rPr lang="tr-TR" dirty="0">
                <a:latin typeface="Times New Roman" panose="02020603050405020304" pitchFamily="18" charset="0"/>
                <a:cs typeface="Times New Roman" panose="02020603050405020304" pitchFamily="18" charset="0"/>
              </a:rPr>
              <a:t>babayla büyüme deneyiminin kendisini, “barış yapan ve kargaşayı her </a:t>
            </a:r>
            <a:r>
              <a:rPr lang="tr-TR" dirty="0" smtClean="0">
                <a:latin typeface="Times New Roman" panose="02020603050405020304" pitchFamily="18" charset="0"/>
                <a:cs typeface="Times New Roman" panose="02020603050405020304" pitchFamily="18" charset="0"/>
              </a:rPr>
              <a:t>zaman </a:t>
            </a:r>
            <a:r>
              <a:rPr lang="tr-TR" dirty="0">
                <a:latin typeface="Times New Roman" panose="02020603050405020304" pitchFamily="18" charset="0"/>
                <a:cs typeface="Times New Roman" panose="02020603050405020304" pitchFamily="18" charset="0"/>
              </a:rPr>
              <a:t>minimize etmeye </a:t>
            </a:r>
            <a:r>
              <a:rPr lang="tr-TR" dirty="0" err="1" smtClean="0">
                <a:latin typeface="Times New Roman" panose="02020603050405020304" pitchFamily="18" charset="0"/>
                <a:cs typeface="Times New Roman" panose="02020603050405020304" pitchFamily="18" charset="0"/>
              </a:rPr>
              <a:t>çalışan”biri</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olarak şekillendirdiğine dikkat </a:t>
            </a:r>
            <a:r>
              <a:rPr lang="tr-TR" dirty="0" smtClean="0">
                <a:latin typeface="Times New Roman" panose="02020603050405020304" pitchFamily="18" charset="0"/>
                <a:cs typeface="Times New Roman" panose="02020603050405020304" pitchFamily="18" charset="0"/>
              </a:rPr>
              <a:t>çekti.</a:t>
            </a:r>
            <a:endParaRPr lang="tr-TR"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4701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0192" y="205830"/>
            <a:ext cx="4833145" cy="6305744"/>
          </a:xfrm>
        </p:spPr>
      </p:pic>
    </p:spTree>
    <p:extLst>
      <p:ext uri="{BB962C8B-B14F-4D97-AF65-F5344CB8AC3E}">
        <p14:creationId xmlns:p14="http://schemas.microsoft.com/office/powerpoint/2010/main" val="1365170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25936"/>
            <a:ext cx="10515600" cy="1325563"/>
          </a:xfrm>
        </p:spPr>
        <p:txBody>
          <a:bodyPr/>
          <a:lstStyle/>
          <a:p>
            <a:endParaRPr lang="tr-TR"/>
          </a:p>
        </p:txBody>
      </p:sp>
      <p:sp>
        <p:nvSpPr>
          <p:cNvPr id="3" name="İçerik Yer Tutucusu 2"/>
          <p:cNvSpPr>
            <a:spLocks noGrp="1"/>
          </p:cNvSpPr>
          <p:nvPr>
            <p:ph idx="1"/>
          </p:nvPr>
        </p:nvSpPr>
        <p:spPr/>
        <p:txBody>
          <a:bodyPr>
            <a:normAutofit/>
          </a:bodyPr>
          <a:lstStyle/>
          <a:p>
            <a:pPr algn="just"/>
            <a:r>
              <a:rPr lang="tr-TR" dirty="0">
                <a:latin typeface="Times New Roman" panose="02020603050405020304" pitchFamily="18" charset="0"/>
                <a:cs typeface="Times New Roman" panose="02020603050405020304" pitchFamily="18" charset="0"/>
              </a:rPr>
              <a:t>B</a:t>
            </a:r>
            <a:r>
              <a:rPr lang="tr-TR" dirty="0" smtClean="0">
                <a:latin typeface="Times New Roman" panose="02020603050405020304" pitchFamily="18" charset="0"/>
                <a:cs typeface="Times New Roman" panose="02020603050405020304" pitchFamily="18" charset="0"/>
              </a:rPr>
              <a:t>ireysel </a:t>
            </a:r>
            <a:r>
              <a:rPr lang="tr-TR" dirty="0">
                <a:latin typeface="Times New Roman" panose="02020603050405020304" pitchFamily="18" charset="0"/>
                <a:cs typeface="Times New Roman" panose="02020603050405020304" pitchFamily="18" charset="0"/>
              </a:rPr>
              <a:t>karar alma, en az üç s</a:t>
            </a:r>
            <a:r>
              <a:rPr lang="tr-TR" dirty="0" smtClean="0">
                <a:latin typeface="Times New Roman" panose="02020603050405020304" pitchFamily="18" charset="0"/>
                <a:cs typeface="Times New Roman" panose="02020603050405020304" pitchFamily="18" charset="0"/>
              </a:rPr>
              <a:t>istematik açıdan </a:t>
            </a:r>
            <a:r>
              <a:rPr lang="tr-TR" dirty="0">
                <a:latin typeface="Times New Roman" panose="02020603050405020304" pitchFamily="18" charset="0"/>
                <a:cs typeface="Times New Roman" panose="02020603050405020304" pitchFamily="18" charset="0"/>
              </a:rPr>
              <a:t>rasyonel modelden ayrılır. Birincisi, </a:t>
            </a:r>
            <a:r>
              <a:rPr lang="tr-TR" dirty="0" smtClean="0">
                <a:latin typeface="Times New Roman" panose="02020603050405020304" pitchFamily="18" charset="0"/>
                <a:cs typeface="Times New Roman" panose="02020603050405020304" pitchFamily="18" charset="0"/>
              </a:rPr>
              <a:t>karar </a:t>
            </a:r>
            <a:r>
              <a:rPr lang="tr-TR" dirty="0">
                <a:latin typeface="Times New Roman" panose="02020603050405020304" pitchFamily="18" charset="0"/>
                <a:cs typeface="Times New Roman" panose="02020603050405020304" pitchFamily="18" charset="0"/>
              </a:rPr>
              <a:t>alıcılar, tercihlerinin olası sonuçları hakkında bilgi toplarken </a:t>
            </a:r>
            <a:r>
              <a:rPr lang="tr-TR" dirty="0" smtClean="0">
                <a:latin typeface="Times New Roman" panose="02020603050405020304" pitchFamily="18" charset="0"/>
                <a:cs typeface="Times New Roman" panose="02020603050405020304" pitchFamily="18" charset="0"/>
              </a:rPr>
              <a:t>yanlış algılama </a:t>
            </a:r>
            <a:r>
              <a:rPr lang="tr-TR" dirty="0">
                <a:latin typeface="Times New Roman" panose="02020603050405020304" pitchFamily="18" charset="0"/>
                <a:cs typeface="Times New Roman" panose="02020603050405020304" pitchFamily="18" charset="0"/>
              </a:rPr>
              <a:t>ve </a:t>
            </a:r>
            <a:r>
              <a:rPr lang="tr-TR" dirty="0" smtClean="0">
                <a:latin typeface="Times New Roman" panose="02020603050405020304" pitchFamily="18" charset="0"/>
                <a:cs typeface="Times New Roman" panose="02020603050405020304" pitchFamily="18" charset="0"/>
              </a:rPr>
              <a:t>seçici algılamadan </a:t>
            </a:r>
            <a:r>
              <a:rPr lang="tr-TR" dirty="0">
                <a:latin typeface="Times New Roman" panose="02020603050405020304" pitchFamily="18" charset="0"/>
                <a:cs typeface="Times New Roman" panose="02020603050405020304" pitchFamily="18" charset="0"/>
              </a:rPr>
              <a:t>(yalnızca bazı tür bilgileri dikkate alarak) </a:t>
            </a:r>
            <a:r>
              <a:rPr lang="tr-TR" dirty="0" smtClean="0">
                <a:latin typeface="Times New Roman" panose="02020603050405020304" pitchFamily="18" charset="0"/>
                <a:cs typeface="Times New Roman" panose="02020603050405020304" pitchFamily="18" charset="0"/>
              </a:rPr>
              <a:t>etkilenirler. Karar </a:t>
            </a:r>
            <a:r>
              <a:rPr lang="tr-TR" dirty="0">
                <a:latin typeface="Times New Roman" panose="02020603050405020304" pitchFamily="18" charset="0"/>
                <a:cs typeface="Times New Roman" panose="02020603050405020304" pitchFamily="18" charset="0"/>
              </a:rPr>
              <a:t>alma süreçleri, kararın dayandığı bilgi akışını azaltmak ve filtrelemek </a:t>
            </a:r>
            <a:r>
              <a:rPr lang="tr-TR" dirty="0" smtClean="0">
                <a:latin typeface="Times New Roman" panose="02020603050405020304" pitchFamily="18" charset="0"/>
                <a:cs typeface="Times New Roman" panose="02020603050405020304" pitchFamily="18" charset="0"/>
              </a:rPr>
              <a:t>zorundadır</a:t>
            </a:r>
            <a:r>
              <a:rPr lang="tr-TR" dirty="0">
                <a:latin typeface="Times New Roman" panose="02020603050405020304" pitchFamily="18" charset="0"/>
                <a:cs typeface="Times New Roman" panose="02020603050405020304" pitchFamily="18" charset="0"/>
              </a:rPr>
              <a:t>; sorun, bu filtrelemenin genellikle önyargılı olmasıdır. </a:t>
            </a:r>
            <a:r>
              <a:rPr lang="tr-TR" dirty="0" smtClean="0">
                <a:latin typeface="Times New Roman" panose="02020603050405020304" pitchFamily="18" charset="0"/>
                <a:cs typeface="Times New Roman" panose="02020603050405020304" pitchFamily="18" charset="0"/>
              </a:rPr>
              <a:t>Bilgi elekleri insanların</a:t>
            </a:r>
            <a:r>
              <a:rPr lang="tr-TR" dirty="0">
                <a:latin typeface="Times New Roman" panose="02020603050405020304" pitchFamily="18" charset="0"/>
                <a:cs typeface="Times New Roman" panose="02020603050405020304" pitchFamily="18" charset="0"/>
              </a:rPr>
              <a:t>, kendilerini çevreleyen dünya hakkında gelen bilgiyi geçirdikleri </a:t>
            </a:r>
            <a:r>
              <a:rPr lang="tr-TR" dirty="0" smtClean="0">
                <a:latin typeface="Times New Roman" panose="02020603050405020304" pitchFamily="18" charset="0"/>
                <a:cs typeface="Times New Roman" panose="02020603050405020304" pitchFamily="18" charset="0"/>
              </a:rPr>
              <a:t>alt </a:t>
            </a:r>
            <a:r>
              <a:rPr lang="tr-TR" dirty="0" err="1" smtClean="0">
                <a:latin typeface="Times New Roman" panose="02020603050405020304" pitchFamily="18" charset="0"/>
                <a:cs typeface="Times New Roman" panose="02020603050405020304" pitchFamily="18" charset="0"/>
              </a:rPr>
              <a:t>bilinçsel</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filtrelerdir. Beklentilerine uymayan her bilgiyi genellikle </a:t>
            </a:r>
            <a:r>
              <a:rPr lang="tr-TR" dirty="0" smtClean="0">
                <a:latin typeface="Times New Roman" panose="02020603050405020304" pitchFamily="18" charset="0"/>
                <a:cs typeface="Times New Roman" panose="02020603050405020304" pitchFamily="18" charset="0"/>
              </a:rPr>
              <a:t>göz ardı </a:t>
            </a:r>
            <a:r>
              <a:rPr lang="tr-TR" dirty="0">
                <a:latin typeface="Times New Roman" panose="02020603050405020304" pitchFamily="18" charset="0"/>
                <a:cs typeface="Times New Roman" panose="02020603050405020304" pitchFamily="18" charset="0"/>
              </a:rPr>
              <a:t>ederler.</a:t>
            </a:r>
          </a:p>
          <a:p>
            <a:endParaRPr lang="tr-TR" dirty="0"/>
          </a:p>
        </p:txBody>
      </p:sp>
    </p:spTree>
    <p:extLst>
      <p:ext uri="{BB962C8B-B14F-4D97-AF65-F5344CB8AC3E}">
        <p14:creationId xmlns:p14="http://schemas.microsoft.com/office/powerpoint/2010/main" val="2416490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a:latin typeface="Times New Roman" panose="02020603050405020304" pitchFamily="18" charset="0"/>
                <a:cs typeface="Times New Roman" panose="02020603050405020304" pitchFamily="18" charset="0"/>
              </a:rPr>
              <a:t>Örneğin 11 Eylül terörist saldırılarından önce, çok az sayıdaki analistin iyi </a:t>
            </a:r>
            <a:r>
              <a:rPr lang="tr-TR" dirty="0" smtClean="0">
                <a:latin typeface="Times New Roman" panose="02020603050405020304" pitchFamily="18" charset="0"/>
                <a:cs typeface="Times New Roman" panose="02020603050405020304" pitchFamily="18" charset="0"/>
              </a:rPr>
              <a:t>Arapça </a:t>
            </a:r>
            <a:r>
              <a:rPr lang="tr-TR" dirty="0">
                <a:latin typeface="Times New Roman" panose="02020603050405020304" pitchFamily="18" charset="0"/>
                <a:cs typeface="Times New Roman" panose="02020603050405020304" pitchFamily="18" charset="0"/>
              </a:rPr>
              <a:t>bilmesi nedeniyle, Amerikan istihbarat birimleri eldeki kanıtları yeterince </a:t>
            </a:r>
            <a:r>
              <a:rPr lang="tr-TR" dirty="0" smtClean="0">
                <a:latin typeface="Times New Roman" panose="02020603050405020304" pitchFamily="18" charset="0"/>
                <a:cs typeface="Times New Roman" panose="02020603050405020304" pitchFamily="18" charset="0"/>
              </a:rPr>
              <a:t>yorumlayamadı</a:t>
            </a:r>
            <a:r>
              <a:rPr lang="tr-TR" dirty="0">
                <a:latin typeface="Times New Roman" panose="02020603050405020304" pitchFamily="18" charset="0"/>
                <a:cs typeface="Times New Roman" panose="02020603050405020304" pitchFamily="18" charset="0"/>
              </a:rPr>
              <a:t>. Benzer şekilde 1941’de Sovyet liderler ve 1973’te İsrailli liderler </a:t>
            </a:r>
            <a:r>
              <a:rPr lang="tr-TR" dirty="0" smtClean="0">
                <a:latin typeface="Times New Roman" panose="02020603050405020304" pitchFamily="18" charset="0"/>
                <a:cs typeface="Times New Roman" panose="02020603050405020304" pitchFamily="18" charset="0"/>
              </a:rPr>
              <a:t>ülkelerinin </a:t>
            </a:r>
            <a:r>
              <a:rPr lang="tr-TR" dirty="0" err="1">
                <a:latin typeface="Times New Roman" panose="02020603050405020304" pitchFamily="18" charset="0"/>
                <a:cs typeface="Times New Roman" panose="02020603050405020304" pitchFamily="18" charset="0"/>
              </a:rPr>
              <a:t>işgâle</a:t>
            </a:r>
            <a:r>
              <a:rPr lang="tr-TR" dirty="0">
                <a:latin typeface="Times New Roman" panose="02020603050405020304" pitchFamily="18" charset="0"/>
                <a:cs typeface="Times New Roman" panose="02020603050405020304" pitchFamily="18" charset="0"/>
              </a:rPr>
              <a:t> hazırlanıldığına </a:t>
            </a:r>
            <a:r>
              <a:rPr lang="tr-TR" dirty="0" err="1">
                <a:latin typeface="Times New Roman" panose="02020603050405020304" pitchFamily="18" charset="0"/>
                <a:cs typeface="Times New Roman" panose="02020603050405020304" pitchFamily="18" charset="0"/>
              </a:rPr>
              <a:t>dâir</a:t>
            </a:r>
            <a:r>
              <a:rPr lang="tr-TR" dirty="0">
                <a:latin typeface="Times New Roman" panose="02020603050405020304" pitchFamily="18" charset="0"/>
                <a:cs typeface="Times New Roman" panose="02020603050405020304" pitchFamily="18" charset="0"/>
              </a:rPr>
              <a:t> kanıtları </a:t>
            </a:r>
            <a:r>
              <a:rPr lang="tr-TR" dirty="0" err="1">
                <a:latin typeface="Times New Roman" panose="02020603050405020304" pitchFamily="18" charset="0"/>
                <a:cs typeface="Times New Roman" panose="02020603050405020304" pitchFamily="18" charset="0"/>
              </a:rPr>
              <a:t>gözardı</a:t>
            </a:r>
            <a:r>
              <a:rPr lang="tr-TR" dirty="0">
                <a:latin typeface="Times New Roman" panose="02020603050405020304" pitchFamily="18" charset="0"/>
                <a:cs typeface="Times New Roman" panose="02020603050405020304" pitchFamily="18" charset="0"/>
              </a:rPr>
              <a:t> ettiler</a:t>
            </a:r>
            <a:r>
              <a:rPr lang="tr-TR" dirty="0" smtClean="0">
                <a:latin typeface="Times New Roman" panose="02020603050405020304" pitchFamily="18" charset="0"/>
                <a:cs typeface="Times New Roman" panose="02020603050405020304" pitchFamily="18" charset="0"/>
              </a:rPr>
              <a:t>.</a:t>
            </a:r>
          </a:p>
          <a:p>
            <a:pPr algn="just"/>
            <a:r>
              <a:rPr lang="tr-TR" dirty="0">
                <a:latin typeface="Times New Roman" panose="02020603050405020304" pitchFamily="18" charset="0"/>
                <a:cs typeface="Times New Roman" panose="02020603050405020304" pitchFamily="18" charset="0"/>
              </a:rPr>
              <a:t>Yanlış algılamalar, politikaların, hem alt düzey yetkililer tarafından </a:t>
            </a:r>
            <a:r>
              <a:rPr lang="tr-TR" dirty="0" smtClean="0">
                <a:latin typeface="Times New Roman" panose="02020603050405020304" pitchFamily="18" charset="0"/>
                <a:cs typeface="Times New Roman" panose="02020603050405020304" pitchFamily="18" charset="0"/>
              </a:rPr>
              <a:t>uygulanışını</a:t>
            </a:r>
            <a:r>
              <a:rPr lang="tr-TR" dirty="0">
                <a:latin typeface="Times New Roman" panose="02020603050405020304" pitchFamily="18" charset="0"/>
                <a:cs typeface="Times New Roman" panose="02020603050405020304" pitchFamily="18" charset="0"/>
              </a:rPr>
              <a:t>, hem de üst düzey yetkililer tarafından formüle ediliş biçimini etkileyebilir. </a:t>
            </a:r>
            <a:r>
              <a:rPr lang="tr-TR" dirty="0" smtClean="0">
                <a:latin typeface="Times New Roman" panose="02020603050405020304" pitchFamily="18" charset="0"/>
                <a:cs typeface="Times New Roman" panose="02020603050405020304" pitchFamily="18" charset="0"/>
              </a:rPr>
              <a:t>Örneğin Basra </a:t>
            </a:r>
            <a:r>
              <a:rPr lang="tr-TR" dirty="0">
                <a:latin typeface="Times New Roman" panose="02020603050405020304" pitchFamily="18" charset="0"/>
                <a:cs typeface="Times New Roman" panose="02020603050405020304" pitchFamily="18" charset="0"/>
              </a:rPr>
              <a:t>Körfezi’ndeki bir Amerikan savaş gemisindeki yetkililer, </a:t>
            </a:r>
            <a:r>
              <a:rPr lang="tr-TR" dirty="0" smtClean="0">
                <a:latin typeface="Times New Roman" panose="02020603050405020304" pitchFamily="18" charset="0"/>
                <a:cs typeface="Times New Roman" panose="02020603050405020304" pitchFamily="18" charset="0"/>
              </a:rPr>
              <a:t>1988’de, kendilerine </a:t>
            </a:r>
            <a:r>
              <a:rPr lang="tr-TR" dirty="0">
                <a:latin typeface="Times New Roman" panose="02020603050405020304" pitchFamily="18" charset="0"/>
                <a:cs typeface="Times New Roman" panose="02020603050405020304" pitchFamily="18" charset="0"/>
              </a:rPr>
              <a:t>saldıran bir askerî uçak olduğuna inandıkları sivil bir İran uçağını </a:t>
            </a:r>
            <a:r>
              <a:rPr lang="tr-TR" dirty="0" smtClean="0">
                <a:latin typeface="Times New Roman" panose="02020603050405020304" pitchFamily="18" charset="0"/>
                <a:cs typeface="Times New Roman" panose="02020603050405020304" pitchFamily="18" charset="0"/>
              </a:rPr>
              <a:t>düşürdü</a:t>
            </a:r>
            <a:r>
              <a:rPr lang="tr-TR" dirty="0">
                <a:latin typeface="Times New Roman" panose="02020603050405020304" pitchFamily="18" charset="0"/>
                <a:cs typeface="Times New Roman" panose="02020603050405020304" pitchFamily="18" charset="0"/>
              </a:rPr>
              <a:t>. Bu yetkililer, ulusal liderler tarafından tesis edilen politikaları </a:t>
            </a:r>
            <a:r>
              <a:rPr lang="tr-TR" dirty="0" smtClean="0">
                <a:latin typeface="Times New Roman" panose="02020603050405020304" pitchFamily="18" charset="0"/>
                <a:cs typeface="Times New Roman" panose="02020603050405020304" pitchFamily="18" charset="0"/>
              </a:rPr>
              <a:t>uygulamaya </a:t>
            </a:r>
            <a:r>
              <a:rPr lang="tr-TR" dirty="0">
                <a:latin typeface="Times New Roman" panose="02020603050405020304" pitchFamily="18" charset="0"/>
                <a:cs typeface="Times New Roman" panose="02020603050405020304" pitchFamily="18" charset="0"/>
              </a:rPr>
              <a:t>çalışıyorlardı fakat eylemleri, yanlış algılama nedeniyle devletlerinin </a:t>
            </a:r>
            <a:r>
              <a:rPr lang="tr-TR" dirty="0" smtClean="0">
                <a:latin typeface="Times New Roman" panose="02020603050405020304" pitchFamily="18" charset="0"/>
                <a:cs typeface="Times New Roman" panose="02020603050405020304" pitchFamily="18" charset="0"/>
              </a:rPr>
              <a:t>çıkarlarına </a:t>
            </a:r>
            <a:r>
              <a:rPr lang="tr-TR" dirty="0">
                <a:latin typeface="Times New Roman" panose="02020603050405020304" pitchFamily="18" charset="0"/>
                <a:cs typeface="Times New Roman" panose="02020603050405020304" pitchFamily="18" charset="0"/>
              </a:rPr>
              <a:t>zarar verdi.</a:t>
            </a:r>
          </a:p>
          <a:p>
            <a:endParaRPr lang="tr-TR" dirty="0"/>
          </a:p>
          <a:p>
            <a:endParaRPr lang="tr-TR" dirty="0"/>
          </a:p>
        </p:txBody>
      </p:sp>
    </p:spTree>
    <p:extLst>
      <p:ext uri="{BB962C8B-B14F-4D97-AF65-F5344CB8AC3E}">
        <p14:creationId xmlns:p14="http://schemas.microsoft.com/office/powerpoint/2010/main" val="3097375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6622869" cy="5080982"/>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7192" y="4062548"/>
            <a:ext cx="5954807" cy="2795451"/>
          </a:xfrm>
          <a:prstGeom prst="rect">
            <a:avLst/>
          </a:prstGeom>
        </p:spPr>
      </p:pic>
    </p:spTree>
    <p:extLst>
      <p:ext uri="{BB962C8B-B14F-4D97-AF65-F5344CB8AC3E}">
        <p14:creationId xmlns:p14="http://schemas.microsoft.com/office/powerpoint/2010/main" val="59297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just"/>
            <a:r>
              <a:rPr lang="tr-TR" dirty="0">
                <a:latin typeface="Times New Roman" panose="02020603050405020304" pitchFamily="18" charset="0"/>
                <a:cs typeface="Times New Roman" panose="02020603050405020304" pitchFamily="18" charset="0"/>
              </a:rPr>
              <a:t>İkincisi, karar alıcıların eylemlerinin sonuçlarını düşünürken hissettikleri </a:t>
            </a:r>
            <a:r>
              <a:rPr lang="tr-TR" dirty="0" smtClean="0">
                <a:latin typeface="Times New Roman" panose="02020603050405020304" pitchFamily="18" charset="0"/>
                <a:cs typeface="Times New Roman" panose="02020603050405020304" pitchFamily="18" charset="0"/>
              </a:rPr>
              <a:t>duygular</a:t>
            </a:r>
            <a:r>
              <a:rPr lang="tr-TR" dirty="0">
                <a:latin typeface="Times New Roman" panose="02020603050405020304" pitchFamily="18" charset="0"/>
                <a:cs typeface="Times New Roman" panose="02020603050405020304" pitchFamily="18" charset="0"/>
              </a:rPr>
              <a:t>, bireysel fayda-</a:t>
            </a:r>
            <a:r>
              <a:rPr lang="tr-TR" dirty="0" err="1">
                <a:latin typeface="Times New Roman" panose="02020603050405020304" pitchFamily="18" charset="0"/>
                <a:cs typeface="Times New Roman" panose="02020603050405020304" pitchFamily="18" charset="0"/>
              </a:rPr>
              <a:t>mâliyet</a:t>
            </a:r>
            <a:r>
              <a:rPr lang="tr-TR" dirty="0">
                <a:latin typeface="Times New Roman" panose="02020603050405020304" pitchFamily="18" charset="0"/>
                <a:cs typeface="Times New Roman" panose="02020603050405020304" pitchFamily="18" charset="0"/>
              </a:rPr>
              <a:t> hesaplarının rasyonalitesini zayıflatır; bu </a:t>
            </a:r>
            <a:r>
              <a:rPr lang="tr-TR" dirty="0" smtClean="0">
                <a:latin typeface="Times New Roman" panose="02020603050405020304" pitchFamily="18" charset="0"/>
                <a:cs typeface="Times New Roman" panose="02020603050405020304" pitchFamily="18" charset="0"/>
              </a:rPr>
              <a:t>etkiye duygusal önyargı denir.</a:t>
            </a:r>
          </a:p>
          <a:p>
            <a:pPr algn="just"/>
            <a:r>
              <a:rPr lang="tr-TR" dirty="0" smtClean="0">
                <a:latin typeface="Times New Roman" panose="02020603050405020304" pitchFamily="18" charset="0"/>
                <a:cs typeface="Times New Roman" panose="02020603050405020304" pitchFamily="18" charset="0"/>
              </a:rPr>
              <a:t>Karar </a:t>
            </a:r>
            <a:r>
              <a:rPr lang="tr-TR" dirty="0">
                <a:latin typeface="Times New Roman" panose="02020603050405020304" pitchFamily="18" charset="0"/>
                <a:cs typeface="Times New Roman" panose="02020603050405020304" pitchFamily="18" charset="0"/>
              </a:rPr>
              <a:t>alma süreci, kararın yöneldiği </a:t>
            </a:r>
            <a:r>
              <a:rPr lang="tr-TR" dirty="0" smtClean="0">
                <a:latin typeface="Times New Roman" panose="02020603050405020304" pitchFamily="18" charset="0"/>
                <a:cs typeface="Times New Roman" panose="02020603050405020304" pitchFamily="18" charset="0"/>
              </a:rPr>
              <a:t>kişi </a:t>
            </a:r>
            <a:r>
              <a:rPr lang="tr-TR" dirty="0">
                <a:latin typeface="Times New Roman" panose="02020603050405020304" pitchFamily="18" charset="0"/>
                <a:cs typeface="Times New Roman" panose="02020603050405020304" pitchFamily="18" charset="0"/>
              </a:rPr>
              <a:t>veya devlete karşı sâhip olunan güçlü duygulardan etkilenir. (Duygusal </a:t>
            </a:r>
            <a:r>
              <a:rPr lang="tr-TR" dirty="0" smtClean="0">
                <a:latin typeface="Times New Roman" panose="02020603050405020304" pitchFamily="18" charset="0"/>
                <a:cs typeface="Times New Roman" panose="02020603050405020304" pitchFamily="18" charset="0"/>
              </a:rPr>
              <a:t>önyargılar</a:t>
            </a:r>
            <a:r>
              <a:rPr lang="tr-TR" dirty="0">
                <a:latin typeface="Times New Roman" panose="02020603050405020304" pitchFamily="18" charset="0"/>
                <a:cs typeface="Times New Roman" panose="02020603050405020304" pitchFamily="18" charset="0"/>
              </a:rPr>
              <a:t>, hoşlanılmayan kişi hakkındaki olumlu bilgi veya hoşlanılan kişi </a:t>
            </a:r>
            <a:r>
              <a:rPr lang="tr-TR" dirty="0" smtClean="0">
                <a:latin typeface="Times New Roman" panose="02020603050405020304" pitchFamily="18" charset="0"/>
                <a:cs typeface="Times New Roman" panose="02020603050405020304" pitchFamily="18" charset="0"/>
              </a:rPr>
              <a:t>hakkındaki </a:t>
            </a:r>
            <a:r>
              <a:rPr lang="tr-TR" dirty="0">
                <a:latin typeface="Times New Roman" panose="02020603050405020304" pitchFamily="18" charset="0"/>
                <a:cs typeface="Times New Roman" panose="02020603050405020304" pitchFamily="18" charset="0"/>
              </a:rPr>
              <a:t>olumsuz bilgiyi </a:t>
            </a:r>
            <a:r>
              <a:rPr lang="tr-TR" dirty="0" err="1">
                <a:latin typeface="Times New Roman" panose="02020603050405020304" pitchFamily="18" charset="0"/>
                <a:cs typeface="Times New Roman" panose="02020603050405020304" pitchFamily="18" charset="0"/>
              </a:rPr>
              <a:t>gözardı</a:t>
            </a:r>
            <a:r>
              <a:rPr lang="tr-TR" dirty="0">
                <a:latin typeface="Times New Roman" panose="02020603050405020304" pitchFamily="18" charset="0"/>
                <a:cs typeface="Times New Roman" panose="02020603050405020304" pitchFamily="18" charset="0"/>
              </a:rPr>
              <a:t> ederek bilgi ayıklamaya yardımcı olur.)</a:t>
            </a:r>
          </a:p>
          <a:p>
            <a:pPr marL="0" indent="0">
              <a:buNone/>
            </a:pPr>
            <a:r>
              <a:rPr lang="tr-TR" dirty="0" smtClean="0"/>
              <a:t/>
            </a:r>
            <a:br>
              <a:rPr lang="tr-TR" dirty="0" smtClean="0"/>
            </a:br>
            <a:endParaRPr lang="tr-TR" dirty="0"/>
          </a:p>
        </p:txBody>
      </p:sp>
    </p:spTree>
    <p:extLst>
      <p:ext uri="{BB962C8B-B14F-4D97-AF65-F5344CB8AC3E}">
        <p14:creationId xmlns:p14="http://schemas.microsoft.com/office/powerpoint/2010/main" val="4090742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pPr algn="just"/>
            <a:r>
              <a:rPr lang="tr-TR" dirty="0">
                <a:latin typeface="Times New Roman" panose="02020603050405020304" pitchFamily="18" charset="0"/>
                <a:cs typeface="Times New Roman" panose="02020603050405020304" pitchFamily="18" charset="0"/>
              </a:rPr>
              <a:t>Üçüncüsü, </a:t>
            </a:r>
            <a:r>
              <a:rPr lang="tr-TR" dirty="0" smtClean="0">
                <a:latin typeface="Times New Roman" panose="02020603050405020304" pitchFamily="18" charset="0"/>
                <a:cs typeface="Times New Roman" panose="02020603050405020304" pitchFamily="18" charset="0"/>
              </a:rPr>
              <a:t>bilişsel önyargılar, </a:t>
            </a:r>
            <a:r>
              <a:rPr lang="tr-TR" dirty="0">
                <a:latin typeface="Times New Roman" panose="02020603050405020304" pitchFamily="18" charset="0"/>
                <a:cs typeface="Times New Roman" panose="02020603050405020304" pitchFamily="18" charset="0"/>
              </a:rPr>
              <a:t>duygusal hisler konusunda değil ama tercihler </a:t>
            </a:r>
            <a:r>
              <a:rPr lang="tr-TR" dirty="0" smtClean="0">
                <a:latin typeface="Times New Roman" panose="02020603050405020304" pitchFamily="18" charset="0"/>
                <a:cs typeface="Times New Roman" panose="02020603050405020304" pitchFamily="18" charset="0"/>
              </a:rPr>
              <a:t>yapma </a:t>
            </a:r>
            <a:r>
              <a:rPr lang="tr-TR" dirty="0">
                <a:latin typeface="Times New Roman" panose="02020603050405020304" pitchFamily="18" charset="0"/>
                <a:cs typeface="Times New Roman" panose="02020603050405020304" pitchFamily="18" charset="0"/>
              </a:rPr>
              <a:t>konusunda insan beyninin kısıtları temelinde, rasyonel hesapların </a:t>
            </a:r>
            <a:r>
              <a:rPr lang="tr-TR" dirty="0" smtClean="0">
                <a:latin typeface="Times New Roman" panose="02020603050405020304" pitchFamily="18" charset="0"/>
                <a:cs typeface="Times New Roman" panose="02020603050405020304" pitchFamily="18" charset="0"/>
              </a:rPr>
              <a:t>sistematik </a:t>
            </a:r>
            <a:r>
              <a:rPr lang="tr-TR" dirty="0">
                <a:latin typeface="Times New Roman" panose="02020603050405020304" pitchFamily="18" charset="0"/>
                <a:cs typeface="Times New Roman" panose="02020603050405020304" pitchFamily="18" charset="0"/>
              </a:rPr>
              <a:t>olarak çarpıtılmasıdır</a:t>
            </a:r>
            <a:r>
              <a:rPr lang="tr-TR" dirty="0" smtClean="0">
                <a:latin typeface="Times New Roman" panose="02020603050405020304" pitchFamily="18" charset="0"/>
                <a:cs typeface="Times New Roman" panose="02020603050405020304" pitchFamily="18" charset="0"/>
              </a:rPr>
              <a:t>.</a:t>
            </a:r>
          </a:p>
          <a:p>
            <a:pPr algn="just"/>
            <a:r>
              <a:rPr lang="tr-TR" dirty="0">
                <a:latin typeface="Times New Roman" panose="02020603050405020304" pitchFamily="18" charset="0"/>
                <a:cs typeface="Times New Roman" panose="02020603050405020304" pitchFamily="18" charset="0"/>
              </a:rPr>
              <a:t>Bilişsel dengenin bir sonucu da, karar alıcıların elde etmek için çok çaba </a:t>
            </a:r>
            <a:r>
              <a:rPr lang="tr-TR" dirty="0" smtClean="0">
                <a:latin typeface="Times New Roman" panose="02020603050405020304" pitchFamily="18" charset="0"/>
                <a:cs typeface="Times New Roman" panose="02020603050405020304" pitchFamily="18" charset="0"/>
              </a:rPr>
              <a:t>sarf ettikleri </a:t>
            </a:r>
            <a:r>
              <a:rPr lang="tr-TR" dirty="0">
                <a:latin typeface="Times New Roman" panose="02020603050405020304" pitchFamily="18" charset="0"/>
                <a:cs typeface="Times New Roman" panose="02020603050405020304" pitchFamily="18" charset="0"/>
              </a:rPr>
              <a:t>amaçlara daha fazla değer vermesi yani </a:t>
            </a:r>
            <a:r>
              <a:rPr lang="tr-TR" dirty="0" smtClean="0">
                <a:latin typeface="Times New Roman" panose="02020603050405020304" pitchFamily="18" charset="0"/>
                <a:cs typeface="Times New Roman" panose="02020603050405020304" pitchFamily="18" charset="0"/>
              </a:rPr>
              <a:t>gerekçelendirme çabasıdır</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Vietnam </a:t>
            </a:r>
            <a:r>
              <a:rPr lang="tr-TR" dirty="0">
                <a:latin typeface="Times New Roman" panose="02020603050405020304" pitchFamily="18" charset="0"/>
                <a:cs typeface="Times New Roman" panose="02020603050405020304" pitchFamily="18" charset="0"/>
              </a:rPr>
              <a:t>Savaşı, Amerikalı karar alıcıları 1960’larda bu </a:t>
            </a:r>
            <a:r>
              <a:rPr lang="tr-TR" dirty="0" smtClean="0">
                <a:latin typeface="Times New Roman" panose="02020603050405020304" pitchFamily="18" charset="0"/>
                <a:cs typeface="Times New Roman" panose="02020603050405020304" pitchFamily="18" charset="0"/>
              </a:rPr>
              <a:t>şekilde </a:t>
            </a:r>
            <a:r>
              <a:rPr lang="tr-TR" dirty="0">
                <a:latin typeface="Times New Roman" panose="02020603050405020304" pitchFamily="18" charset="0"/>
                <a:cs typeface="Times New Roman" panose="02020603050405020304" pitchFamily="18" charset="0"/>
              </a:rPr>
              <a:t>köşeye sıkıştırmıştı</a:t>
            </a:r>
            <a:r>
              <a:rPr lang="tr-TR" dirty="0" smtClean="0">
                <a:latin typeface="Times New Roman" panose="02020603050405020304" pitchFamily="18" charset="0"/>
                <a:cs typeface="Times New Roman" panose="02020603050405020304" pitchFamily="18" charset="0"/>
              </a:rPr>
              <a:t>. (Vietnam Protestoları) </a:t>
            </a:r>
            <a:r>
              <a:rPr lang="tr-TR" dirty="0">
                <a:latin typeface="Times New Roman" panose="02020603050405020304" pitchFamily="18" charset="0"/>
                <a:cs typeface="Times New Roman" panose="02020603050405020304" pitchFamily="18" charset="0"/>
              </a:rPr>
              <a:t>Amerikalı liderlerin, savaşın </a:t>
            </a:r>
            <a:r>
              <a:rPr lang="tr-TR" dirty="0" err="1">
                <a:latin typeface="Times New Roman" panose="02020603050405020304" pitchFamily="18" charset="0"/>
                <a:cs typeface="Times New Roman" panose="02020603050405020304" pitchFamily="18" charset="0"/>
              </a:rPr>
              <a:t>mâliyetlerinin</a:t>
            </a:r>
            <a:r>
              <a:rPr lang="tr-TR" dirty="0">
                <a:latin typeface="Times New Roman" panose="02020603050405020304" pitchFamily="18" charset="0"/>
                <a:cs typeface="Times New Roman" panose="02020603050405020304" pitchFamily="18" charset="0"/>
              </a:rPr>
              <a:t> getirilerinden </a:t>
            </a:r>
            <a:r>
              <a:rPr lang="tr-TR" dirty="0" smtClean="0">
                <a:latin typeface="Times New Roman" panose="02020603050405020304" pitchFamily="18" charset="0"/>
                <a:cs typeface="Times New Roman" panose="02020603050405020304" pitchFamily="18" charset="0"/>
              </a:rPr>
              <a:t>daha </a:t>
            </a:r>
            <a:r>
              <a:rPr lang="tr-TR" dirty="0">
                <a:latin typeface="Times New Roman" panose="02020603050405020304" pitchFamily="18" charset="0"/>
                <a:cs typeface="Times New Roman" panose="02020603050405020304" pitchFamily="18" charset="0"/>
              </a:rPr>
              <a:t>fazla olduğunu </a:t>
            </a:r>
            <a:r>
              <a:rPr lang="tr-TR" dirty="0" err="1">
                <a:latin typeface="Times New Roman" panose="02020603050405020304" pitchFamily="18" charset="0"/>
                <a:cs typeface="Times New Roman" panose="02020603050405020304" pitchFamily="18" charset="0"/>
              </a:rPr>
              <a:t>kabûllenmeleri</a:t>
            </a:r>
            <a:r>
              <a:rPr lang="tr-TR" dirty="0">
                <a:latin typeface="Times New Roman" panose="02020603050405020304" pitchFamily="18" charset="0"/>
                <a:cs typeface="Times New Roman" panose="02020603050405020304" pitchFamily="18" charset="0"/>
              </a:rPr>
              <a:t> kendileri açısından kolay </a:t>
            </a:r>
            <a:r>
              <a:rPr lang="tr-TR" dirty="0" smtClean="0">
                <a:latin typeface="Times New Roman" panose="02020603050405020304" pitchFamily="18" charset="0"/>
                <a:cs typeface="Times New Roman" panose="02020603050405020304" pitchFamily="18" charset="0"/>
              </a:rPr>
              <a:t>olmadı.</a:t>
            </a:r>
          </a:p>
          <a:p>
            <a:pPr algn="just"/>
            <a:r>
              <a:rPr lang="tr-TR" dirty="0">
                <a:latin typeface="Times New Roman" panose="02020603050405020304" pitchFamily="18" charset="0"/>
                <a:cs typeface="Times New Roman" panose="02020603050405020304" pitchFamily="18" charset="0"/>
              </a:rPr>
              <a:t>Karar alıcılar </a:t>
            </a:r>
            <a:r>
              <a:rPr lang="tr-TR" dirty="0" smtClean="0">
                <a:latin typeface="Times New Roman" panose="02020603050405020304" pitchFamily="18" charset="0"/>
                <a:cs typeface="Times New Roman" panose="02020603050405020304" pitchFamily="18" charset="0"/>
              </a:rPr>
              <a:t>arzulu </a:t>
            </a:r>
            <a:r>
              <a:rPr lang="tr-TR" dirty="0">
                <a:latin typeface="Times New Roman" panose="02020603050405020304" pitchFamily="18" charset="0"/>
                <a:cs typeface="Times New Roman" panose="02020603050405020304" pitchFamily="18" charset="0"/>
              </a:rPr>
              <a:t>düşünce (</a:t>
            </a:r>
            <a:r>
              <a:rPr lang="tr-TR" dirty="0" err="1">
                <a:latin typeface="Times New Roman" panose="02020603050405020304" pitchFamily="18" charset="0"/>
                <a:cs typeface="Times New Roman" panose="02020603050405020304" pitchFamily="18" charset="0"/>
              </a:rPr>
              <a:t>wishful</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thinking</a:t>
            </a:r>
            <a:r>
              <a:rPr lang="tr-TR" dirty="0" smtClean="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arzulanan sonucun </a:t>
            </a:r>
            <a:r>
              <a:rPr lang="tr-TR" dirty="0" smtClean="0">
                <a:latin typeface="Times New Roman" panose="02020603050405020304" pitchFamily="18" charset="0"/>
                <a:cs typeface="Times New Roman" panose="02020603050405020304" pitchFamily="18" charset="0"/>
              </a:rPr>
              <a:t>olasılığını </a:t>
            </a:r>
            <a:r>
              <a:rPr lang="tr-TR" dirty="0">
                <a:latin typeface="Times New Roman" panose="02020603050405020304" pitchFamily="18" charset="0"/>
                <a:cs typeface="Times New Roman" panose="02020603050405020304" pitchFamily="18" charset="0"/>
              </a:rPr>
              <a:t>abartma– yoluyla da bilişsel dengeye ulaşabilir . Arzulu düşüncenin bir </a:t>
            </a:r>
            <a:r>
              <a:rPr lang="tr-TR" dirty="0" smtClean="0">
                <a:latin typeface="Times New Roman" panose="02020603050405020304" pitchFamily="18" charset="0"/>
                <a:cs typeface="Times New Roman" panose="02020603050405020304" pitchFamily="18" charset="0"/>
              </a:rPr>
              <a:t>türü de</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düşük olasılıklı bir </a:t>
            </a:r>
            <a:r>
              <a:rPr lang="tr-TR" dirty="0">
                <a:latin typeface="Times New Roman" panose="02020603050405020304" pitchFamily="18" charset="0"/>
                <a:cs typeface="Times New Roman" panose="02020603050405020304" pitchFamily="18" charset="0"/>
              </a:rPr>
              <a:t>olayın </a:t>
            </a:r>
            <a:r>
              <a:rPr lang="tr-TR" dirty="0" smtClean="0">
                <a:latin typeface="Times New Roman" panose="02020603050405020304" pitchFamily="18" charset="0"/>
                <a:cs typeface="Times New Roman" panose="02020603050405020304" pitchFamily="18" charset="0"/>
              </a:rPr>
              <a:t>olmayacağını varsaymaktır</a:t>
            </a:r>
            <a:r>
              <a:rPr lang="tr-TR" dirty="0">
                <a:latin typeface="Times New Roman" panose="02020603050405020304" pitchFamily="18" charset="0"/>
                <a:cs typeface="Times New Roman" panose="02020603050405020304" pitchFamily="18" charset="0"/>
              </a:rPr>
              <a:t>. Bu, nükleer </a:t>
            </a:r>
            <a:r>
              <a:rPr lang="tr-TR" dirty="0" smtClean="0">
                <a:latin typeface="Times New Roman" panose="02020603050405020304" pitchFamily="18" charset="0"/>
                <a:cs typeface="Times New Roman" panose="02020603050405020304" pitchFamily="18" charset="0"/>
              </a:rPr>
              <a:t>savaş </a:t>
            </a:r>
            <a:r>
              <a:rPr lang="tr-TR" dirty="0">
                <a:latin typeface="Times New Roman" panose="02020603050405020304" pitchFamily="18" charset="0"/>
                <a:cs typeface="Times New Roman" panose="02020603050405020304" pitchFamily="18" charset="0"/>
              </a:rPr>
              <a:t>veya terörist saldırı gibi yıkıcı </a:t>
            </a:r>
            <a:r>
              <a:rPr lang="tr-TR" dirty="0" smtClean="0">
                <a:latin typeface="Times New Roman" panose="02020603050405020304" pitchFamily="18" charset="0"/>
                <a:cs typeface="Times New Roman" panose="02020603050405020304" pitchFamily="18" charset="0"/>
              </a:rPr>
              <a:t>olaylar </a:t>
            </a:r>
            <a:r>
              <a:rPr lang="tr-TR" dirty="0">
                <a:latin typeface="Times New Roman" panose="02020603050405020304" pitchFamily="18" charset="0"/>
                <a:cs typeface="Times New Roman" panose="02020603050405020304" pitchFamily="18" charset="0"/>
              </a:rPr>
              <a:t>hakkında tehlikeli bir </a:t>
            </a:r>
            <a:r>
              <a:rPr lang="tr-TR" dirty="0" smtClean="0">
                <a:latin typeface="Times New Roman" panose="02020603050405020304" pitchFamily="18" charset="0"/>
                <a:cs typeface="Times New Roman" panose="02020603050405020304" pitchFamily="18" charset="0"/>
              </a:rPr>
              <a:t>düşünce </a:t>
            </a:r>
            <a:r>
              <a:rPr lang="tr-TR" dirty="0">
                <a:latin typeface="Times New Roman" panose="02020603050405020304" pitchFamily="18" charset="0"/>
                <a:cs typeface="Times New Roman" panose="02020603050405020304" pitchFamily="18" charset="0"/>
              </a:rPr>
              <a:t>biçimidir.</a:t>
            </a:r>
          </a:p>
          <a:p>
            <a:endParaRPr lang="tr-TR" dirty="0"/>
          </a:p>
          <a:p>
            <a:endParaRPr lang="tr-TR" dirty="0"/>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308528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6514283" cy="4351338"/>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312" y="3439723"/>
            <a:ext cx="6537688" cy="3418277"/>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8379" y="0"/>
            <a:ext cx="6403621" cy="3602037"/>
          </a:xfrm>
          <a:prstGeom prst="rect">
            <a:avLst/>
          </a:prstGeom>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57204"/>
            <a:ext cx="5654311" cy="3100796"/>
          </a:xfrm>
          <a:prstGeom prst="rect">
            <a:avLst/>
          </a:prstGeom>
        </p:spPr>
      </p:pic>
    </p:spTree>
    <p:extLst>
      <p:ext uri="{BB962C8B-B14F-4D97-AF65-F5344CB8AC3E}">
        <p14:creationId xmlns:p14="http://schemas.microsoft.com/office/powerpoint/2010/main" val="890740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4876800" cy="3476625"/>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7657" y="2933700"/>
            <a:ext cx="6444343" cy="3924300"/>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70655"/>
            <a:ext cx="5747657" cy="3887346"/>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5474" y="0"/>
            <a:ext cx="4606526" cy="3095897"/>
          </a:xfrm>
          <a:prstGeom prst="rect">
            <a:avLst/>
          </a:prstGeom>
        </p:spPr>
      </p:pic>
      <p:pic>
        <p:nvPicPr>
          <p:cNvPr id="8" name="Resi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56886" y="16217"/>
            <a:ext cx="2783765" cy="2917482"/>
          </a:xfrm>
          <a:prstGeom prst="rect">
            <a:avLst/>
          </a:prstGeom>
        </p:spPr>
      </p:pic>
    </p:spTree>
    <p:extLst>
      <p:ext uri="{BB962C8B-B14F-4D97-AF65-F5344CB8AC3E}">
        <p14:creationId xmlns:p14="http://schemas.microsoft.com/office/powerpoint/2010/main" val="3580720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Kavram: Yanlış Algı, Seçici Algı</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marL="0" indent="0" algn="just">
              <a:buNone/>
            </a:pP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Bir karar verirken eldeki </a:t>
            </a:r>
            <a:r>
              <a:rPr lang="tr-TR" dirty="0" smtClean="0">
                <a:latin typeface="Times New Roman" panose="02020603050405020304" pitchFamily="18" charset="0"/>
                <a:cs typeface="Times New Roman" panose="02020603050405020304" pitchFamily="18" charset="0"/>
              </a:rPr>
              <a:t>bilgilerin </a:t>
            </a:r>
            <a:r>
              <a:rPr lang="tr-TR" dirty="0">
                <a:latin typeface="Times New Roman" panose="02020603050405020304" pitchFamily="18" charset="0"/>
                <a:cs typeface="Times New Roman" panose="02020603050405020304" pitchFamily="18" charset="0"/>
              </a:rPr>
              <a:t>seçici veya yanlış </a:t>
            </a:r>
            <a:r>
              <a:rPr lang="tr-TR" dirty="0" smtClean="0">
                <a:latin typeface="Times New Roman" panose="02020603050405020304" pitchFamily="18" charset="0"/>
                <a:cs typeface="Times New Roman" panose="02020603050405020304" pitchFamily="18" charset="0"/>
              </a:rPr>
              <a:t>bir </a:t>
            </a:r>
            <a:r>
              <a:rPr lang="tr-TR" dirty="0">
                <a:latin typeface="Times New Roman" panose="02020603050405020304" pitchFamily="18" charset="0"/>
                <a:cs typeface="Times New Roman" panose="02020603050405020304" pitchFamily="18" charset="0"/>
              </a:rPr>
              <a:t>şekilde işlenmesi; </a:t>
            </a:r>
            <a:r>
              <a:rPr lang="tr-TR" dirty="0" smtClean="0">
                <a:latin typeface="Times New Roman" panose="02020603050405020304" pitchFamily="18" charset="0"/>
                <a:cs typeface="Times New Roman" panose="02020603050405020304" pitchFamily="18" charset="0"/>
              </a:rPr>
              <a:t>bireysel </a:t>
            </a:r>
            <a:r>
              <a:rPr lang="tr-TR" dirty="0">
                <a:latin typeface="Times New Roman" panose="02020603050405020304" pitchFamily="18" charset="0"/>
                <a:cs typeface="Times New Roman" panose="02020603050405020304" pitchFamily="18" charset="0"/>
              </a:rPr>
              <a:t>kararları, rasyonel </a:t>
            </a:r>
            <a:r>
              <a:rPr lang="tr-TR" dirty="0" smtClean="0">
                <a:latin typeface="Times New Roman" panose="02020603050405020304" pitchFamily="18" charset="0"/>
                <a:cs typeface="Times New Roman" panose="02020603050405020304" pitchFamily="18" charset="0"/>
              </a:rPr>
              <a:t>modelden saptırabilen–duygusal </a:t>
            </a:r>
            <a:r>
              <a:rPr lang="tr-TR" dirty="0">
                <a:latin typeface="Times New Roman" panose="02020603050405020304" pitchFamily="18" charset="0"/>
                <a:cs typeface="Times New Roman" panose="02020603050405020304" pitchFamily="18" charset="0"/>
              </a:rPr>
              <a:t>ve bilişsel </a:t>
            </a:r>
            <a:r>
              <a:rPr lang="tr-TR" dirty="0" smtClean="0">
                <a:latin typeface="Times New Roman" panose="02020603050405020304" pitchFamily="18" charset="0"/>
                <a:cs typeface="Times New Roman" panose="02020603050405020304" pitchFamily="18" charset="0"/>
              </a:rPr>
              <a:t>ön-yargıların </a:t>
            </a:r>
            <a:r>
              <a:rPr lang="tr-TR" dirty="0">
                <a:latin typeface="Times New Roman" panose="02020603050405020304" pitchFamily="18" charset="0"/>
                <a:cs typeface="Times New Roman" panose="02020603050405020304" pitchFamily="18" charset="0"/>
              </a:rPr>
              <a:t>yanı sıra- çeşitli </a:t>
            </a:r>
            <a:r>
              <a:rPr lang="tr-TR" dirty="0" smtClean="0">
                <a:latin typeface="Times New Roman" panose="02020603050405020304" pitchFamily="18" charset="0"/>
                <a:cs typeface="Times New Roman" panose="02020603050405020304" pitchFamily="18" charset="0"/>
              </a:rPr>
              <a:t>olasılıklardan </a:t>
            </a:r>
            <a:r>
              <a:rPr lang="tr-TR" dirty="0">
                <a:latin typeface="Times New Roman" panose="02020603050405020304" pitchFamily="18" charset="0"/>
                <a:cs typeface="Times New Roman" panose="02020603050405020304" pitchFamily="18" charset="0"/>
              </a:rPr>
              <a:t>biri. </a:t>
            </a:r>
            <a:r>
              <a:rPr lang="tr-TR" dirty="0" smtClean="0"/>
              <a:t/>
            </a:r>
            <a:br>
              <a:rPr lang="tr-TR" dirty="0" smtClean="0"/>
            </a:br>
            <a:endParaRPr lang="tr-TR" dirty="0"/>
          </a:p>
        </p:txBody>
      </p:sp>
    </p:spTree>
    <p:extLst>
      <p:ext uri="{BB962C8B-B14F-4D97-AF65-F5344CB8AC3E}">
        <p14:creationId xmlns:p14="http://schemas.microsoft.com/office/powerpoint/2010/main" val="2322513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Kavram: Bilgi Elekleri</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r>
              <a:rPr lang="tr-TR" dirty="0">
                <a:latin typeface="Times New Roman" panose="02020603050405020304" pitchFamily="18" charset="0"/>
                <a:cs typeface="Times New Roman" panose="02020603050405020304" pitchFamily="18" charset="0"/>
              </a:rPr>
              <a:t>İnsanların, </a:t>
            </a:r>
            <a:r>
              <a:rPr lang="tr-TR" dirty="0" smtClean="0">
                <a:latin typeface="Times New Roman" panose="02020603050405020304" pitchFamily="18" charset="0"/>
                <a:cs typeface="Times New Roman" panose="02020603050405020304" pitchFamily="18" charset="0"/>
              </a:rPr>
              <a:t>kendilerini </a:t>
            </a:r>
            <a:r>
              <a:rPr lang="tr-TR" dirty="0">
                <a:latin typeface="Times New Roman" panose="02020603050405020304" pitchFamily="18" charset="0"/>
                <a:cs typeface="Times New Roman" panose="02020603050405020304" pitchFamily="18" charset="0"/>
              </a:rPr>
              <a:t>çevreleyen </a:t>
            </a:r>
            <a:r>
              <a:rPr lang="tr-TR" dirty="0" smtClean="0">
                <a:latin typeface="Times New Roman" panose="02020603050405020304" pitchFamily="18" charset="0"/>
                <a:cs typeface="Times New Roman" panose="02020603050405020304" pitchFamily="18" charset="0"/>
              </a:rPr>
              <a:t>dünya </a:t>
            </a:r>
            <a:r>
              <a:rPr lang="tr-TR" dirty="0">
                <a:latin typeface="Times New Roman" panose="02020603050405020304" pitchFamily="18" charset="0"/>
                <a:cs typeface="Times New Roman" panose="02020603050405020304" pitchFamily="18" charset="0"/>
              </a:rPr>
              <a:t>hakkında gelen </a:t>
            </a:r>
            <a:r>
              <a:rPr lang="tr-TR" dirty="0" smtClean="0">
                <a:latin typeface="Times New Roman" panose="02020603050405020304" pitchFamily="18" charset="0"/>
                <a:cs typeface="Times New Roman" panose="02020603050405020304" pitchFamily="18" charset="0"/>
              </a:rPr>
              <a:t>bilgileri </a:t>
            </a:r>
            <a:r>
              <a:rPr lang="tr-TR" dirty="0">
                <a:latin typeface="Times New Roman" panose="02020603050405020304" pitchFamily="18" charset="0"/>
                <a:cs typeface="Times New Roman" panose="02020603050405020304" pitchFamily="18" charset="0"/>
              </a:rPr>
              <a:t>değerlendirirken </a:t>
            </a:r>
            <a:r>
              <a:rPr lang="tr-TR" dirty="0" smtClean="0">
                <a:latin typeface="Times New Roman" panose="02020603050405020304" pitchFamily="18" charset="0"/>
                <a:cs typeface="Times New Roman" panose="02020603050405020304" pitchFamily="18" charset="0"/>
              </a:rPr>
              <a:t>kullandığı </a:t>
            </a:r>
            <a:r>
              <a:rPr lang="tr-TR" dirty="0">
                <a:latin typeface="Times New Roman" panose="02020603050405020304" pitchFamily="18" charset="0"/>
                <a:cs typeface="Times New Roman" panose="02020603050405020304" pitchFamily="18" charset="0"/>
              </a:rPr>
              <a:t>bilinçaltı veya </a:t>
            </a:r>
            <a:r>
              <a:rPr lang="tr-TR" dirty="0" smtClean="0">
                <a:latin typeface="Times New Roman" panose="02020603050405020304" pitchFamily="18" charset="0"/>
                <a:cs typeface="Times New Roman" panose="02020603050405020304" pitchFamily="18" charset="0"/>
              </a:rPr>
              <a:t>bilinçsiz </a:t>
            </a:r>
            <a:r>
              <a:rPr lang="tr-TR" dirty="0">
                <a:latin typeface="Times New Roman" panose="02020603050405020304" pitchFamily="18" charset="0"/>
                <a:cs typeface="Times New Roman" panose="02020603050405020304" pitchFamily="18" charset="0"/>
              </a:rPr>
              <a:t>elekler.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Dış politikalar, karar alıcıların ya da halkın yanlış algı ve önyargılarının bir sonucu olarak genellikle rasyonaliteden sapar.</a:t>
            </a:r>
            <a:endParaRPr lang="tr-TR"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242657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1815738"/>
            <a:ext cx="10515600" cy="4794068"/>
          </a:xfrm>
        </p:spPr>
        <p:txBody>
          <a:bodyPr>
            <a:normAutofit fontScale="92500" lnSpcReduction="10000"/>
          </a:bodyPr>
          <a:lstStyle/>
          <a:p>
            <a:pPr algn="just"/>
            <a:r>
              <a:rPr lang="tr-TR" dirty="0">
                <a:latin typeface="Times New Roman" panose="02020603050405020304" pitchFamily="18" charset="0"/>
                <a:cs typeface="Times New Roman" panose="02020603050405020304" pitchFamily="18" charset="0"/>
              </a:rPr>
              <a:t>Bilişsel denge, karar alıcıların d</a:t>
            </a:r>
            <a:r>
              <a:rPr lang="tr-TR" dirty="0" smtClean="0">
                <a:latin typeface="Times New Roman" panose="02020603050405020304" pitchFamily="18" charset="0"/>
                <a:cs typeface="Times New Roman" panose="02020603050405020304" pitchFamily="18" charset="0"/>
              </a:rPr>
              <a:t>üşman imajını </a:t>
            </a:r>
            <a:r>
              <a:rPr lang="tr-TR" dirty="0">
                <a:latin typeface="Times New Roman" panose="02020603050405020304" pitchFamily="18" charset="0"/>
                <a:cs typeface="Times New Roman" panose="02020603050405020304" pitchFamily="18" charset="0"/>
              </a:rPr>
              <a:t>pekiştirilmiş bir </a:t>
            </a:r>
            <a:r>
              <a:rPr lang="tr-TR" dirty="0" smtClean="0">
                <a:latin typeface="Times New Roman" panose="02020603050405020304" pitchFamily="18" charset="0"/>
                <a:cs typeface="Times New Roman" panose="02020603050405020304" pitchFamily="18" charset="0"/>
              </a:rPr>
              <a:t>biçimde </a:t>
            </a:r>
            <a:r>
              <a:rPr lang="tr-TR" dirty="0">
                <a:latin typeface="Times New Roman" panose="02020603050405020304" pitchFamily="18" charset="0"/>
                <a:cs typeface="Times New Roman" panose="02020603050405020304" pitchFamily="18" charset="0"/>
              </a:rPr>
              <a:t>sürdürmesine ve düşmanın </a:t>
            </a:r>
            <a:r>
              <a:rPr lang="tr-TR" dirty="0" smtClean="0">
                <a:latin typeface="Times New Roman" panose="02020603050405020304" pitchFamily="18" charset="0"/>
                <a:cs typeface="Times New Roman" panose="02020603050405020304" pitchFamily="18" charset="0"/>
              </a:rPr>
              <a:t>bütün </a:t>
            </a:r>
            <a:r>
              <a:rPr lang="tr-TR" dirty="0">
                <a:latin typeface="Times New Roman" panose="02020603050405020304" pitchFamily="18" charset="0"/>
                <a:cs typeface="Times New Roman" panose="02020603050405020304" pitchFamily="18" charset="0"/>
              </a:rPr>
              <a:t>eylemlerini olumsuz açıdan </a:t>
            </a:r>
            <a:r>
              <a:rPr lang="tr-TR" dirty="0" smtClean="0">
                <a:latin typeface="Times New Roman" panose="02020603050405020304" pitchFamily="18" charset="0"/>
                <a:cs typeface="Times New Roman" panose="02020603050405020304" pitchFamily="18" charset="0"/>
              </a:rPr>
              <a:t>yorumlamasına </a:t>
            </a:r>
            <a:r>
              <a:rPr lang="tr-TR" dirty="0">
                <a:latin typeface="Times New Roman" panose="02020603050405020304" pitchFamily="18" charset="0"/>
                <a:cs typeface="Times New Roman" panose="02020603050405020304" pitchFamily="18" charset="0"/>
              </a:rPr>
              <a:t>yol açar (çünkü </a:t>
            </a:r>
            <a:r>
              <a:rPr lang="tr-TR" dirty="0" smtClean="0">
                <a:latin typeface="Times New Roman" panose="02020603050405020304" pitchFamily="18" charset="0"/>
                <a:cs typeface="Times New Roman" panose="02020603050405020304" pitchFamily="18" charset="0"/>
              </a:rPr>
              <a:t>kötü </a:t>
            </a:r>
            <a:r>
              <a:rPr lang="tr-TR" dirty="0">
                <a:latin typeface="Times New Roman" panose="02020603050405020304" pitchFamily="18" charset="0"/>
                <a:cs typeface="Times New Roman" panose="02020603050405020304" pitchFamily="18" charset="0"/>
              </a:rPr>
              <a:t>insanların iyi şeyler </a:t>
            </a:r>
            <a:r>
              <a:rPr lang="tr-TR" dirty="0" smtClean="0">
                <a:latin typeface="Times New Roman" panose="02020603050405020304" pitchFamily="18" charset="0"/>
                <a:cs typeface="Times New Roman" panose="02020603050405020304" pitchFamily="18" charset="0"/>
              </a:rPr>
              <a:t>yaptığı imajı </a:t>
            </a:r>
            <a:r>
              <a:rPr lang="tr-TR" dirty="0">
                <a:latin typeface="Times New Roman" panose="02020603050405020304" pitchFamily="18" charset="0"/>
                <a:cs typeface="Times New Roman" panose="02020603050405020304" pitchFamily="18" charset="0"/>
              </a:rPr>
              <a:t>bilişsel uyumsuzluk </a:t>
            </a:r>
            <a:r>
              <a:rPr lang="tr-TR" dirty="0" smtClean="0">
                <a:latin typeface="Times New Roman" panose="02020603050405020304" pitchFamily="18" charset="0"/>
                <a:cs typeface="Times New Roman" panose="02020603050405020304" pitchFamily="18" charset="0"/>
              </a:rPr>
              <a:t>yaratacaktır). Çatışan </a:t>
            </a:r>
            <a:r>
              <a:rPr lang="tr-TR" dirty="0">
                <a:latin typeface="Times New Roman" panose="02020603050405020304" pitchFamily="18" charset="0"/>
                <a:cs typeface="Times New Roman" panose="02020603050405020304" pitchFamily="18" charset="0"/>
              </a:rPr>
              <a:t>iki tarafın </a:t>
            </a:r>
            <a:r>
              <a:rPr lang="tr-TR" dirty="0" smtClean="0">
                <a:latin typeface="Times New Roman" panose="02020603050405020304" pitchFamily="18" charset="0"/>
                <a:cs typeface="Times New Roman" panose="02020603050405020304" pitchFamily="18" charset="0"/>
              </a:rPr>
              <a:t>birbirleri </a:t>
            </a:r>
            <a:r>
              <a:rPr lang="tr-TR" dirty="0">
                <a:latin typeface="Times New Roman" panose="02020603050405020304" pitchFamily="18" charset="0"/>
                <a:cs typeface="Times New Roman" panose="02020603050405020304" pitchFamily="18" charset="0"/>
              </a:rPr>
              <a:t>hakkında benzer düşman </a:t>
            </a:r>
            <a:r>
              <a:rPr lang="tr-TR" dirty="0" smtClean="0">
                <a:latin typeface="Times New Roman" panose="02020603050405020304" pitchFamily="18" charset="0"/>
                <a:cs typeface="Times New Roman" panose="02020603050405020304" pitchFamily="18" charset="0"/>
              </a:rPr>
              <a:t>imajları </a:t>
            </a:r>
            <a:r>
              <a:rPr lang="tr-TR" dirty="0">
                <a:latin typeface="Times New Roman" panose="02020603050405020304" pitchFamily="18" charset="0"/>
                <a:cs typeface="Times New Roman" panose="02020603050405020304" pitchFamily="18" charset="0"/>
              </a:rPr>
              <a:t>taşıması </a:t>
            </a:r>
            <a:r>
              <a:rPr lang="tr-TR" dirty="0" smtClean="0">
                <a:latin typeface="Times New Roman" panose="02020603050405020304" pitchFamily="18" charset="0"/>
                <a:cs typeface="Times New Roman" panose="02020603050405020304" pitchFamily="18" charset="0"/>
              </a:rPr>
              <a:t>ayna imaj olarak </a:t>
            </a:r>
            <a:r>
              <a:rPr lang="tr-TR" dirty="0">
                <a:latin typeface="Times New Roman" panose="02020603050405020304" pitchFamily="18" charset="0"/>
                <a:cs typeface="Times New Roman" panose="02020603050405020304" pitchFamily="18" charset="0"/>
              </a:rPr>
              <a:t>anılır </a:t>
            </a:r>
            <a:r>
              <a:rPr lang="tr-TR" dirty="0" smtClean="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biz savunmadayız, onlar </a:t>
            </a:r>
            <a:r>
              <a:rPr lang="tr-TR" dirty="0" smtClean="0">
                <a:latin typeface="Times New Roman" panose="02020603050405020304" pitchFamily="18" charset="0"/>
                <a:cs typeface="Times New Roman" panose="02020603050405020304" pitchFamily="18" charset="0"/>
              </a:rPr>
              <a:t>saldırgan</a:t>
            </a:r>
            <a:r>
              <a:rPr lang="tr-TR" dirty="0">
                <a:latin typeface="Times New Roman" panose="02020603050405020304" pitchFamily="18" charset="0"/>
                <a:cs typeface="Times New Roman" panose="02020603050405020304" pitchFamily="18" charset="0"/>
              </a:rPr>
              <a:t>” gibi</a:t>
            </a:r>
            <a:r>
              <a:rPr lang="tr-TR" dirty="0" smtClean="0">
                <a:latin typeface="Times New Roman" panose="02020603050405020304" pitchFamily="18" charset="0"/>
                <a:cs typeface="Times New Roman" panose="02020603050405020304" pitchFamily="18" charset="0"/>
              </a:rPr>
              <a:t>).</a:t>
            </a:r>
          </a:p>
          <a:p>
            <a:pPr algn="just"/>
            <a:r>
              <a:rPr lang="tr-TR" dirty="0">
                <a:latin typeface="Times New Roman" panose="02020603050405020304" pitchFamily="18" charset="0"/>
                <a:cs typeface="Times New Roman" panose="02020603050405020304" pitchFamily="18" charset="0"/>
              </a:rPr>
              <a:t>Hintli liderler Pakistan üzerinde </a:t>
            </a:r>
            <a:r>
              <a:rPr lang="tr-TR" dirty="0" smtClean="0">
                <a:latin typeface="Times New Roman" panose="02020603050405020304" pitchFamily="18" charset="0"/>
                <a:cs typeface="Times New Roman" panose="02020603050405020304" pitchFamily="18" charset="0"/>
              </a:rPr>
              <a:t>nükleer </a:t>
            </a:r>
            <a:r>
              <a:rPr lang="tr-TR" dirty="0">
                <a:latin typeface="Times New Roman" panose="02020603050405020304" pitchFamily="18" charset="0"/>
                <a:cs typeface="Times New Roman" panose="02020603050405020304" pitchFamily="18" charset="0"/>
              </a:rPr>
              <a:t>üstünlük elde etmek ister </a:t>
            </a:r>
            <a:r>
              <a:rPr lang="tr-TR" dirty="0" smtClean="0">
                <a:latin typeface="Times New Roman" panose="02020603050405020304" pitchFamily="18" charset="0"/>
                <a:cs typeface="Times New Roman" panose="02020603050405020304" pitchFamily="18" charset="0"/>
              </a:rPr>
              <a:t>fakat </a:t>
            </a:r>
            <a:r>
              <a:rPr lang="tr-TR" dirty="0">
                <a:latin typeface="Times New Roman" panose="02020603050405020304" pitchFamily="18" charset="0"/>
                <a:cs typeface="Times New Roman" panose="02020603050405020304" pitchFamily="18" charset="0"/>
              </a:rPr>
              <a:t>bunun kendilerinin barışçı </a:t>
            </a:r>
            <a:r>
              <a:rPr lang="tr-TR" dirty="0" smtClean="0">
                <a:latin typeface="Times New Roman" panose="02020603050405020304" pitchFamily="18" charset="0"/>
                <a:cs typeface="Times New Roman" panose="02020603050405020304" pitchFamily="18" charset="0"/>
              </a:rPr>
              <a:t>ve </a:t>
            </a:r>
            <a:r>
              <a:rPr lang="tr-TR" dirty="0">
                <a:latin typeface="Times New Roman" panose="02020603050405020304" pitchFamily="18" charset="0"/>
                <a:cs typeface="Times New Roman" panose="02020603050405020304" pitchFamily="18" charset="0"/>
              </a:rPr>
              <a:t>savunmacı imajıyla tutarsız bir </a:t>
            </a:r>
            <a:r>
              <a:rPr lang="tr-TR" dirty="0" smtClean="0">
                <a:latin typeface="Times New Roman" panose="02020603050405020304" pitchFamily="18" charset="0"/>
                <a:cs typeface="Times New Roman" panose="02020603050405020304" pitchFamily="18" charset="0"/>
              </a:rPr>
              <a:t>amaç </a:t>
            </a:r>
            <a:r>
              <a:rPr lang="tr-TR" dirty="0">
                <a:latin typeface="Times New Roman" panose="02020603050405020304" pitchFamily="18" charset="0"/>
                <a:cs typeface="Times New Roman" panose="02020603050405020304" pitchFamily="18" charset="0"/>
              </a:rPr>
              <a:t>olduğunu görürlerse, ortaya </a:t>
            </a:r>
            <a:r>
              <a:rPr lang="tr-TR" dirty="0" smtClean="0">
                <a:latin typeface="Times New Roman" panose="02020603050405020304" pitchFamily="18" charset="0"/>
                <a:cs typeface="Times New Roman" panose="02020603050405020304" pitchFamily="18" charset="0"/>
              </a:rPr>
              <a:t>çıkacak </a:t>
            </a:r>
            <a:r>
              <a:rPr lang="tr-TR" dirty="0">
                <a:latin typeface="Times New Roman" panose="02020603050405020304" pitchFamily="18" charset="0"/>
                <a:cs typeface="Times New Roman" panose="02020603050405020304" pitchFamily="18" charset="0"/>
              </a:rPr>
              <a:t>bilişsel uyumsuzluk, </a:t>
            </a:r>
            <a:r>
              <a:rPr lang="tr-TR" dirty="0" smtClean="0">
                <a:latin typeface="Times New Roman" panose="02020603050405020304" pitchFamily="18" charset="0"/>
                <a:cs typeface="Times New Roman" panose="02020603050405020304" pitchFamily="18" charset="0"/>
              </a:rPr>
              <a:t>Pakistan’ın </a:t>
            </a:r>
            <a:r>
              <a:rPr lang="tr-TR" dirty="0">
                <a:latin typeface="Times New Roman" panose="02020603050405020304" pitchFamily="18" charset="0"/>
                <a:cs typeface="Times New Roman" panose="02020603050405020304" pitchFamily="18" charset="0"/>
              </a:rPr>
              <a:t>nükleer üstünlük elde </a:t>
            </a:r>
            <a:r>
              <a:rPr lang="tr-TR" dirty="0" smtClean="0">
                <a:latin typeface="Times New Roman" panose="02020603050405020304" pitchFamily="18" charset="0"/>
                <a:cs typeface="Times New Roman" panose="02020603050405020304" pitchFamily="18" charset="0"/>
              </a:rPr>
              <a:t>etmeye </a:t>
            </a:r>
            <a:r>
              <a:rPr lang="tr-TR" dirty="0">
                <a:latin typeface="Times New Roman" panose="02020603050405020304" pitchFamily="18" charset="0"/>
                <a:cs typeface="Times New Roman" panose="02020603050405020304" pitchFamily="18" charset="0"/>
              </a:rPr>
              <a:t>çalıştığına inanarak </a:t>
            </a:r>
            <a:r>
              <a:rPr lang="tr-TR" dirty="0" smtClean="0">
                <a:latin typeface="Times New Roman" panose="02020603050405020304" pitchFamily="18" charset="0"/>
                <a:cs typeface="Times New Roman" panose="02020603050405020304" pitchFamily="18" charset="0"/>
              </a:rPr>
              <a:t>çözülebilir.</a:t>
            </a:r>
          </a:p>
          <a:p>
            <a:pPr algn="just"/>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Bilişsel önyargının, bilişsel </a:t>
            </a:r>
            <a:r>
              <a:rPr lang="tr-TR" dirty="0" smtClean="0">
                <a:latin typeface="Times New Roman" panose="02020603050405020304" pitchFamily="18" charset="0"/>
                <a:cs typeface="Times New Roman" panose="02020603050405020304" pitchFamily="18" charset="0"/>
              </a:rPr>
              <a:t>dengeyle </a:t>
            </a:r>
            <a:r>
              <a:rPr lang="tr-TR" dirty="0">
                <a:latin typeface="Times New Roman" panose="02020603050405020304" pitchFamily="18" charset="0"/>
                <a:cs typeface="Times New Roman" panose="02020603050405020304" pitchFamily="18" charset="0"/>
              </a:rPr>
              <a:t>ilgili bir başka biçimi de, </a:t>
            </a:r>
            <a:r>
              <a:rPr lang="tr-TR" dirty="0" smtClean="0">
                <a:latin typeface="Times New Roman" panose="02020603050405020304" pitchFamily="18" charset="0"/>
                <a:cs typeface="Times New Roman" panose="02020603050405020304" pitchFamily="18" charset="0"/>
              </a:rPr>
              <a:t>bir karar </a:t>
            </a:r>
            <a:r>
              <a:rPr lang="tr-TR" dirty="0">
                <a:latin typeface="Times New Roman" panose="02020603050405020304" pitchFamily="18" charset="0"/>
                <a:cs typeface="Times New Roman" panose="02020603050405020304" pitchFamily="18" charset="0"/>
              </a:rPr>
              <a:t>hakkında birisinin </a:t>
            </a:r>
            <a:r>
              <a:rPr lang="tr-TR" dirty="0" smtClean="0">
                <a:latin typeface="Times New Roman" panose="02020603050405020304" pitchFamily="18" charset="0"/>
                <a:cs typeface="Times New Roman" panose="02020603050405020304" pitchFamily="18" charset="0"/>
              </a:rPr>
              <a:t>düşüncesini </a:t>
            </a:r>
            <a:r>
              <a:rPr lang="tr-TR" dirty="0">
                <a:latin typeface="Times New Roman" panose="02020603050405020304" pitchFamily="18" charset="0"/>
                <a:cs typeface="Times New Roman" panose="02020603050405020304" pitchFamily="18" charset="0"/>
              </a:rPr>
              <a:t>yapılandırmak için </a:t>
            </a:r>
            <a:r>
              <a:rPr lang="tr-TR" dirty="0" smtClean="0">
                <a:latin typeface="Times New Roman" panose="02020603050405020304" pitchFamily="18" charset="0"/>
                <a:cs typeface="Times New Roman" panose="02020603050405020304" pitchFamily="18" charset="0"/>
              </a:rPr>
              <a:t>tarihsel </a:t>
            </a:r>
            <a:r>
              <a:rPr lang="tr-TR" dirty="0">
                <a:latin typeface="Times New Roman" panose="02020603050405020304" pitchFamily="18" charset="0"/>
                <a:cs typeface="Times New Roman" panose="02020603050405020304" pitchFamily="18" charset="0"/>
              </a:rPr>
              <a:t>b</a:t>
            </a:r>
            <a:r>
              <a:rPr lang="tr-TR" dirty="0" smtClean="0">
                <a:latin typeface="Times New Roman" panose="02020603050405020304" pitchFamily="18" charset="0"/>
                <a:cs typeface="Times New Roman" panose="02020603050405020304" pitchFamily="18" charset="0"/>
              </a:rPr>
              <a:t>enzeşimler kullanmaktır</a:t>
            </a:r>
            <a:r>
              <a:rPr lang="tr-TR" dirty="0">
                <a:latin typeface="Times New Roman" panose="02020603050405020304" pitchFamily="18" charset="0"/>
                <a:cs typeface="Times New Roman" panose="02020603050405020304" pitchFamily="18" charset="0"/>
              </a:rPr>
              <a:t>.</a:t>
            </a:r>
          </a:p>
          <a:p>
            <a:endParaRPr lang="tr-TR" dirty="0"/>
          </a:p>
          <a:p>
            <a:endParaRPr lang="tr-TR" dirty="0"/>
          </a:p>
          <a:p>
            <a:endParaRPr lang="tr-TR" dirty="0"/>
          </a:p>
        </p:txBody>
      </p:sp>
    </p:spTree>
    <p:extLst>
      <p:ext uri="{BB962C8B-B14F-4D97-AF65-F5344CB8AC3E}">
        <p14:creationId xmlns:p14="http://schemas.microsoft.com/office/powerpoint/2010/main" val="2447909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4349072" cy="4351338"/>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4300" y="0"/>
            <a:ext cx="4457700" cy="2857500"/>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531" y="2857397"/>
            <a:ext cx="4127319" cy="4000603"/>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5228" y="1934844"/>
            <a:ext cx="4622303" cy="2944496"/>
          </a:xfrm>
          <a:prstGeom prst="rect">
            <a:avLst/>
          </a:prstGeom>
        </p:spPr>
      </p:pic>
      <p:pic>
        <p:nvPicPr>
          <p:cNvPr id="8" name="Resim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27" y="4526442"/>
            <a:ext cx="4107450" cy="2310441"/>
          </a:xfrm>
          <a:prstGeom prst="rect">
            <a:avLst/>
          </a:prstGeom>
        </p:spPr>
      </p:pic>
    </p:spTree>
    <p:extLst>
      <p:ext uri="{BB962C8B-B14F-4D97-AF65-F5344CB8AC3E}">
        <p14:creationId xmlns:p14="http://schemas.microsoft.com/office/powerpoint/2010/main" val="78706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a:latin typeface="Times New Roman" panose="02020603050405020304" pitchFamily="18" charset="0"/>
                <a:cs typeface="Times New Roman" panose="02020603050405020304" pitchFamily="18" charset="0"/>
              </a:rPr>
              <a:t>Örneğin Amerikalı liderler, </a:t>
            </a:r>
            <a:r>
              <a:rPr lang="tr-TR" dirty="0" smtClean="0">
                <a:latin typeface="Times New Roman" panose="02020603050405020304" pitchFamily="18" charset="0"/>
                <a:cs typeface="Times New Roman" panose="02020603050405020304" pitchFamily="18" charset="0"/>
              </a:rPr>
              <a:t>Vietnam Savaşı’nda, yatıştırma </a:t>
            </a:r>
            <a:r>
              <a:rPr lang="tr-TR" dirty="0">
                <a:latin typeface="Times New Roman" panose="02020603050405020304" pitchFamily="18" charset="0"/>
                <a:cs typeface="Times New Roman" panose="02020603050405020304" pitchFamily="18" charset="0"/>
              </a:rPr>
              <a:t>politikasının Asya’daki komünist saldırganlığın </a:t>
            </a:r>
            <a:r>
              <a:rPr lang="tr-TR" dirty="0" smtClean="0">
                <a:latin typeface="Times New Roman" panose="02020603050405020304" pitchFamily="18" charset="0"/>
                <a:cs typeface="Times New Roman" panose="02020603050405020304" pitchFamily="18" charset="0"/>
              </a:rPr>
              <a:t>artmasına </a:t>
            </a:r>
            <a:r>
              <a:rPr lang="tr-TR" dirty="0">
                <a:latin typeface="Times New Roman" panose="02020603050405020304" pitchFamily="18" charset="0"/>
                <a:cs typeface="Times New Roman" panose="02020603050405020304" pitchFamily="18" charset="0"/>
              </a:rPr>
              <a:t>yol açacağı konusunda kendilerini ikna etmek için 1938’deki </a:t>
            </a:r>
            <a:r>
              <a:rPr lang="tr-TR" dirty="0" smtClean="0">
                <a:latin typeface="Times New Roman" panose="02020603050405020304" pitchFamily="18" charset="0"/>
                <a:cs typeface="Times New Roman" panose="02020603050405020304" pitchFamily="18" charset="0"/>
              </a:rPr>
              <a:t>Münih benzetmesini </a:t>
            </a:r>
            <a:r>
              <a:rPr lang="tr-TR" dirty="0">
                <a:latin typeface="Times New Roman" panose="02020603050405020304" pitchFamily="18" charset="0"/>
                <a:cs typeface="Times New Roman" panose="02020603050405020304" pitchFamily="18" charset="0"/>
              </a:rPr>
              <a:t>kullandı. Geri dönüp bakıldığında </a:t>
            </a:r>
            <a:r>
              <a:rPr lang="tr-TR" dirty="0" smtClean="0">
                <a:latin typeface="Times New Roman" panose="02020603050405020304" pitchFamily="18" charset="0"/>
                <a:cs typeface="Times New Roman" panose="02020603050405020304" pitchFamily="18" charset="0"/>
              </a:rPr>
              <a:t>Kuzey </a:t>
            </a:r>
            <a:r>
              <a:rPr lang="tr-TR" dirty="0">
                <a:latin typeface="Times New Roman" panose="02020603050405020304" pitchFamily="18" charset="0"/>
                <a:cs typeface="Times New Roman" panose="02020603050405020304" pitchFamily="18" charset="0"/>
              </a:rPr>
              <a:t>Vietnam ve Nazi </a:t>
            </a:r>
            <a:r>
              <a:rPr lang="tr-TR" dirty="0" smtClean="0">
                <a:latin typeface="Times New Roman" panose="02020603050405020304" pitchFamily="18" charset="0"/>
                <a:cs typeface="Times New Roman" panose="02020603050405020304" pitchFamily="18" charset="0"/>
              </a:rPr>
              <a:t>Almanya’sı arasındaki farklılıklar, bunun zayıf bir benzetme olduğunu gösteriyor (Vietnam Savaşı bir iç savaş). Daha sonra Vietnam’ın kendisi, Amerikalı liderlerin Bosna gibi bazı denizaşırı çatışmalara müdahaleden kaçınmak için ikna olmasına yardımcı güçlü bir benzetme haline geldi; Amerikan dış politikasında buna, ‘’Vietnam Sendromu’’ adı verildi. </a:t>
            </a:r>
          </a:p>
          <a:p>
            <a:pPr algn="just"/>
            <a:r>
              <a:rPr lang="tr-TR" dirty="0" smtClean="0">
                <a:latin typeface="Times New Roman" panose="02020603050405020304" pitchFamily="18" charset="0"/>
                <a:cs typeface="Times New Roman" panose="02020603050405020304" pitchFamily="18" charset="0"/>
              </a:rPr>
              <a:t>İşte bu tip psikolojik süreçler –yanlış algılamalar, duygusal önyargılar, bilişsel önyargılar- karar alma sırasında rasyonel bir fayda-maliyet hesabı yapılmasını etkileyebilmektedir.</a:t>
            </a:r>
          </a:p>
          <a:p>
            <a:pPr algn="just"/>
            <a:endParaRPr lang="tr-TR" dirty="0"/>
          </a:p>
          <a:p>
            <a:endParaRPr lang="tr-TR" dirty="0"/>
          </a:p>
        </p:txBody>
      </p:sp>
    </p:spTree>
    <p:extLst>
      <p:ext uri="{BB962C8B-B14F-4D97-AF65-F5344CB8AC3E}">
        <p14:creationId xmlns:p14="http://schemas.microsoft.com/office/powerpoint/2010/main" val="2120504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857500"/>
            <a:ext cx="6096000" cy="4000500"/>
          </a:xfr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6477000" cy="3810138"/>
          </a:xfrm>
          <a:prstGeom prst="rect">
            <a:avLst/>
          </a:prstGeo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628913"/>
            <a:ext cx="6096001" cy="4362450"/>
          </a:xfrm>
          <a:prstGeom prst="rect">
            <a:avLst/>
          </a:prstGeom>
        </p:spPr>
      </p:pic>
    </p:spTree>
    <p:extLst>
      <p:ext uri="{BB962C8B-B14F-4D97-AF65-F5344CB8AC3E}">
        <p14:creationId xmlns:p14="http://schemas.microsoft.com/office/powerpoint/2010/main" val="2197401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Kavram:</a:t>
            </a:r>
            <a:endParaRPr lang="tr-TR" dirty="0"/>
          </a:p>
        </p:txBody>
      </p:sp>
      <p:sp>
        <p:nvSpPr>
          <p:cNvPr id="3" name="İçerik Yer Tutucusu 2"/>
          <p:cNvSpPr>
            <a:spLocks noGrp="1"/>
          </p:cNvSpPr>
          <p:nvPr>
            <p:ph idx="1"/>
          </p:nvPr>
        </p:nvSpPr>
        <p:spPr/>
        <p:txBody>
          <a:bodyPr/>
          <a:lstStyle/>
          <a:p>
            <a:pPr algn="just"/>
            <a:r>
              <a:rPr lang="tr-TR" b="1" dirty="0" err="1" smtClean="0">
                <a:latin typeface="Times New Roman" panose="02020603050405020304" pitchFamily="18" charset="0"/>
                <a:cs typeface="Times New Roman" panose="02020603050405020304" pitchFamily="18" charset="0"/>
              </a:rPr>
              <a:t>Optimalleştime</a:t>
            </a:r>
            <a:r>
              <a:rPr lang="tr-TR" b="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Dış politikada mümkün olabilen en iyi seçeneğe yönelmek. En mükemmel olanın altında bir çözüme razı olmamak. Genellikle bütün olası eylemleri değerlendirecek zaman olmadığından karar vericiler daha minimal koşulları karşılayacak ‘’hiç yoktan iyi’’ şeklindeki seçeneklere yönelirler.</a:t>
            </a:r>
          </a:p>
          <a:p>
            <a:pPr algn="just"/>
            <a:r>
              <a:rPr lang="tr-TR" b="1" dirty="0" err="1" smtClean="0">
                <a:latin typeface="Times New Roman" panose="02020603050405020304" pitchFamily="18" charset="0"/>
                <a:cs typeface="Times New Roman" panose="02020603050405020304" pitchFamily="18" charset="0"/>
              </a:rPr>
              <a:t>Yetinimleme</a:t>
            </a:r>
            <a:r>
              <a:rPr lang="tr-TR" b="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Mükemmele ulaşma imkanın zor olduğu durumlarda hiç değilse minimal şartları karşılayacak ‘’hiç yoktan iyi-yeterince iyi’’ olanı tercih etmek. Bu durum ‘’Sınırlı Rasyonalite Teorisi’’ olarak da ifade edilir.</a:t>
            </a:r>
            <a:endParaRPr lang="tr-T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7627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Grup Psikolojisi</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fontScale="92500" lnSpcReduction="10000"/>
          </a:bodyPr>
          <a:lstStyle/>
          <a:p>
            <a:pPr algn="just"/>
            <a:r>
              <a:rPr lang="tr-TR" dirty="0" smtClean="0">
                <a:latin typeface="Times New Roman" panose="02020603050405020304" pitchFamily="18" charset="0"/>
                <a:cs typeface="Times New Roman" panose="02020603050405020304" pitchFamily="18" charset="0"/>
              </a:rPr>
              <a:t>Gruplar, bireylerin önyargılarını dengeleyici olabildiklerinden rasyonaliteyi arttırırlar. Mesela danışmanlar karar alıcıları bazen sert kararlardan vazgeçirebilir. Grup etkileşimi, devlet çıkarlarının bireysel çıkarların önüne geçmesini sağlayabilir.</a:t>
            </a:r>
          </a:p>
          <a:p>
            <a:pPr algn="just"/>
            <a:r>
              <a:rPr lang="tr-TR" b="1" dirty="0" err="1" smtClean="0">
                <a:latin typeface="Times New Roman" panose="02020603050405020304" pitchFamily="18" charset="0"/>
                <a:cs typeface="Times New Roman" panose="02020603050405020304" pitchFamily="18" charset="0"/>
              </a:rPr>
              <a:t>Grupdüşünüşü</a:t>
            </a:r>
            <a:r>
              <a:rPr lang="tr-TR" b="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Grup üyelerinin sonuçlarını yeterince değerlendirmeden çoğunluğa uyarak kararlar alma eğilimi göstermesi. Örneğin altı kişilik bir gruptan, ekranda gösterilen iki doğrunun uzunluklarını karşılaştırması istenir. Grup üyelerinden beşine aslında B çizgisinin daha uzun olduğunu herkesin görebiliyor olmasına rağmen A doğrusunun daha uzun olduğunu söylemeleri konusunda gizlice talimat verilir. Altıncı kişi büyük olasılıkla kendi gözlerine inanmaktansa grupla aynı fikirde olacaktır. ABD karar vericilerinin Irak Savaşı’ndaki tutumu bu bağlamda örnekler sunmaktadır.</a:t>
            </a:r>
            <a:endParaRPr lang="tr-T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759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6853" y="0"/>
            <a:ext cx="6815147" cy="4351338"/>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88734"/>
            <a:ext cx="5376853" cy="4369266"/>
          </a:xfrm>
          <a:prstGeom prst="rect">
            <a:avLst/>
          </a:prstGeom>
        </p:spPr>
      </p:pic>
    </p:spTree>
    <p:extLst>
      <p:ext uri="{BB962C8B-B14F-4D97-AF65-F5344CB8AC3E}">
        <p14:creationId xmlns:p14="http://schemas.microsoft.com/office/powerpoint/2010/main" val="1152924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pPr algn="just"/>
            <a:r>
              <a:rPr lang="tr-TR" b="1" dirty="0" smtClean="0">
                <a:latin typeface="Times New Roman" panose="02020603050405020304" pitchFamily="18" charset="0"/>
                <a:cs typeface="Times New Roman" panose="02020603050405020304" pitchFamily="18" charset="0"/>
              </a:rPr>
              <a:t>Karar Alma Sürecinin Yapısı: </a:t>
            </a:r>
            <a:r>
              <a:rPr lang="tr-TR" dirty="0" smtClean="0">
                <a:latin typeface="Times New Roman" panose="02020603050405020304" pitchFamily="18" charset="0"/>
                <a:cs typeface="Times New Roman" panose="02020603050405020304" pitchFamily="18" charset="0"/>
              </a:rPr>
              <a:t>Karar almaya kimlerin katılacağı, nasıl oylanacağı konusundaki kurallar sonucu etkileyebilir. Deneyimli dış politikacılar karar alma sürecini istedikleri sonucu alabilecekleri şekilde manipüle edebilirler. Bunu yaparken ‘’karar alma kurallarını kontrol etme’’, tartışılan konu başlıklarını, önerilerin dikkate alınış sırasını kontrol altına alma ve ‘’gündem kontrolü’’, tartışmanın genel çerçevesini yapılandırma gibi yöntemler kullanabilirler.</a:t>
            </a:r>
          </a:p>
          <a:p>
            <a:pPr algn="just"/>
            <a:r>
              <a:rPr lang="tr-TR" dirty="0" smtClean="0">
                <a:latin typeface="Times New Roman" panose="02020603050405020304" pitchFamily="18" charset="0"/>
                <a:cs typeface="Times New Roman" panose="02020603050405020304" pitchFamily="18" charset="0"/>
              </a:rPr>
              <a:t>Devlet liderleri dış politika kararlarını alırken sıklıkla yakınlarındaki danışmanlara güvenirler. </a:t>
            </a:r>
            <a:r>
              <a:rPr lang="tr-TR" dirty="0" err="1" smtClean="0">
                <a:latin typeface="Times New Roman" panose="02020603050405020304" pitchFamily="18" charset="0"/>
                <a:cs typeface="Times New Roman" panose="02020603050405020304" pitchFamily="18" charset="0"/>
              </a:rPr>
              <a:t>Lyndon</a:t>
            </a:r>
            <a:r>
              <a:rPr lang="tr-TR" dirty="0" smtClean="0">
                <a:latin typeface="Times New Roman" panose="02020603050405020304" pitchFamily="18" charset="0"/>
                <a:cs typeface="Times New Roman" panose="02020603050405020304" pitchFamily="18" charset="0"/>
              </a:rPr>
              <a:t> Johnson ulusal güvenlik politikasını görüşmek için üst düzey ulusal güvenlik yetkilileriyle ‘’Salı yemekleri’’ düzenlerdi. Bu tarz görüşmelerin çoğu gayrı resmi bir biçimde yapılır. Bazı liderler ‘’mutfak kabineleri’’ (resmi görevi olmayan fakat fikir veren arkadaşlar) oluşturur. İsrail’de Golda Meir kendi evinde bu tarz toplantılar düzenlemiş, bazıları gerçekten mutfakta olmuştur. </a:t>
            </a:r>
            <a:r>
              <a:rPr lang="tr-TR" dirty="0" err="1" smtClean="0">
                <a:latin typeface="Times New Roman" panose="02020603050405020304" pitchFamily="18" charset="0"/>
                <a:cs typeface="Times New Roman" panose="02020603050405020304" pitchFamily="18" charset="0"/>
              </a:rPr>
              <a:t>Boris</a:t>
            </a:r>
            <a:r>
              <a:rPr lang="tr-TR" dirty="0" smtClean="0">
                <a:latin typeface="Times New Roman" panose="02020603050405020304" pitchFamily="18" charset="0"/>
                <a:cs typeface="Times New Roman" panose="02020603050405020304" pitchFamily="18" charset="0"/>
              </a:rPr>
              <a:t> Yeltsin güvenilir bir arkadaşı olan korumasının tavsiyelerine güvenmiştir.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166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32387" y="0"/>
            <a:ext cx="3259613" cy="4351338"/>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70216"/>
            <a:ext cx="4538896" cy="3487783"/>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714309" cy="3370216"/>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744" y="3361279"/>
            <a:ext cx="5172169" cy="3718790"/>
          </a:xfrm>
          <a:prstGeom prst="rect">
            <a:avLst/>
          </a:prstGeom>
        </p:spPr>
      </p:pic>
    </p:spTree>
    <p:extLst>
      <p:ext uri="{BB962C8B-B14F-4D97-AF65-F5344CB8AC3E}">
        <p14:creationId xmlns:p14="http://schemas.microsoft.com/office/powerpoint/2010/main" val="1098782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Kriz Yönetimi</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fontScale="92500" lnSpcReduction="10000"/>
          </a:bodyPr>
          <a:lstStyle/>
          <a:p>
            <a:pPr algn="just"/>
            <a:r>
              <a:rPr lang="tr-TR" dirty="0" smtClean="0">
                <a:latin typeface="Times New Roman" panose="02020603050405020304" pitchFamily="18" charset="0"/>
                <a:cs typeface="Times New Roman" panose="02020603050405020304" pitchFamily="18" charset="0"/>
              </a:rPr>
              <a:t>Rasyonel karar almak kriz sırasında daha da zorlaşır. Krizler sonuçların çok hayati ama zamanın çok dar olduğu karar alma süreçleri olarak değerlendirilir. Kriz sırasında karar alma normal dış politika yapımından daha zordur.</a:t>
            </a:r>
          </a:p>
          <a:p>
            <a:pPr algn="just"/>
            <a:r>
              <a:rPr lang="tr-TR" dirty="0" smtClean="0">
                <a:latin typeface="Times New Roman" panose="02020603050405020304" pitchFamily="18" charset="0"/>
                <a:cs typeface="Times New Roman" panose="02020603050405020304" pitchFamily="18" charset="0"/>
              </a:rPr>
              <a:t>Kriz sırasında karar alıcılar çok büyük zaman baskısı altında çalışır. İletişimin süresi kısalır, basmakalıp algılara daha fazla dayanır, karar alıcının beklentileriyle örtüşmeyen bilgiler zaman olmaması nedeniyle bir kenara itilir. </a:t>
            </a:r>
          </a:p>
          <a:p>
            <a:pPr algn="just"/>
            <a:r>
              <a:rPr lang="tr-TR" dirty="0" smtClean="0">
                <a:latin typeface="Times New Roman" panose="02020603050405020304" pitchFamily="18" charset="0"/>
                <a:cs typeface="Times New Roman" panose="02020603050405020304" pitchFamily="18" charset="0"/>
              </a:rPr>
              <a:t>Zaman kazanma amacıyla seçenekleri daraltma ve en ulaşılabilir seçeneklere odaklanma durumu vardır. Ancak bu durum yaratıcı seçeneklerin gözden kaçmasına sebep olabilir.</a:t>
            </a:r>
          </a:p>
          <a:p>
            <a:pPr algn="just"/>
            <a:r>
              <a:rPr lang="tr-TR" dirty="0" err="1" smtClean="0">
                <a:latin typeface="Times New Roman" panose="02020603050405020304" pitchFamily="18" charset="0"/>
                <a:cs typeface="Times New Roman" panose="02020603050405020304" pitchFamily="18" charset="0"/>
              </a:rPr>
              <a:t>Grupdüşünüşü</a:t>
            </a:r>
            <a:r>
              <a:rPr lang="tr-TR" dirty="0" smtClean="0">
                <a:latin typeface="Times New Roman" panose="02020603050405020304" pitchFamily="18" charset="0"/>
                <a:cs typeface="Times New Roman" panose="02020603050405020304" pitchFamily="18" charset="0"/>
              </a:rPr>
              <a:t> durumu kriz zamanlarında daha çok olabilmektedir.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5614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pPr algn="just"/>
            <a:r>
              <a:rPr lang="tr-TR" dirty="0" smtClean="0">
                <a:latin typeface="Times New Roman" panose="02020603050405020304" pitchFamily="18" charset="0"/>
                <a:cs typeface="Times New Roman" panose="02020603050405020304" pitchFamily="18" charset="0"/>
              </a:rPr>
              <a:t>1962 Küba Krizi’nde Başkan Kennedy dışarıyla bağlantı ve görüş alış-verişini kesmiş küçük ve kapalı bir danışmanlar grubu oluşturmuştur. Kennedy </a:t>
            </a:r>
            <a:r>
              <a:rPr lang="tr-TR" dirty="0" err="1" smtClean="0">
                <a:latin typeface="Times New Roman" panose="02020603050405020304" pitchFamily="18" charset="0"/>
                <a:cs typeface="Times New Roman" panose="02020603050405020304" pitchFamily="18" charset="0"/>
              </a:rPr>
              <a:t>grupdüşünüşü</a:t>
            </a:r>
            <a:r>
              <a:rPr lang="tr-TR" dirty="0" smtClean="0">
                <a:latin typeface="Times New Roman" panose="02020603050405020304" pitchFamily="18" charset="0"/>
                <a:cs typeface="Times New Roman" panose="02020603050405020304" pitchFamily="18" charset="0"/>
              </a:rPr>
              <a:t> riskinin arttığını görünce zaman zaman odadan çıkıp özgür düşünceyi teşvik etmeye çalışmıştır. Otorite figürünün yokluğunda grup ilk iki tercihin (füzelerin bulunduğu yeri bombalama ya da bir şey yapmama) dışında farklı bir seçenek (donanma ablukası) bulmayı başardı.</a:t>
            </a:r>
          </a:p>
          <a:p>
            <a:pPr algn="just"/>
            <a:r>
              <a:rPr lang="tr-TR" dirty="0" smtClean="0">
                <a:latin typeface="Times New Roman" panose="02020603050405020304" pitchFamily="18" charset="0"/>
                <a:cs typeface="Times New Roman" panose="02020603050405020304" pitchFamily="18" charset="0"/>
              </a:rPr>
              <a:t>Liderler bazen, grup içerisinden birini (şeytanın avukatı) fikirlere itiraz etmesi için bilinçli görevlendirir.</a:t>
            </a:r>
          </a:p>
          <a:p>
            <a:pPr algn="just"/>
            <a:r>
              <a:rPr lang="tr-TR" dirty="0" smtClean="0">
                <a:latin typeface="Times New Roman" panose="02020603050405020304" pitchFamily="18" charset="0"/>
                <a:cs typeface="Times New Roman" panose="02020603050405020304" pitchFamily="18" charset="0"/>
              </a:rPr>
              <a:t>Kriz sırasında karar alıcılar ciddi bir psikolojik stres yaşar, bu da önyargıları arttırır. Karşı tarafın düşmanlığını abartma ve onlara karşı kendi düşmanlıklarını azımsama eğilimindedir. Hoşlanmama, nefrete, endişe korkuya dönüşebilir. Giderek daha fazla bilgi elenir.</a:t>
            </a:r>
          </a:p>
          <a:p>
            <a:pPr algn="just"/>
            <a:r>
              <a:rPr lang="tr-TR" dirty="0" smtClean="0">
                <a:latin typeface="Times New Roman" panose="02020603050405020304" pitchFamily="18" charset="0"/>
                <a:cs typeface="Times New Roman" panose="02020603050405020304" pitchFamily="18" charset="0"/>
              </a:rPr>
              <a:t>Uykusuzluk birkaç gün içerisinde etki göstermeye başlar. Karar alıcılar yeterince uyuma konusuna dikkat etmezlerse, ruhsal değişimler altında hayati dış politika kararları alabilirler. Kriz sırasında doğru karar almanın önemi nedeniyle seçmenler, liderlerinin psikolojik dengesine önem verir. </a:t>
            </a:r>
            <a:endParaRPr lang="tr-TR" dirty="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Bireysel karar alıcılar, tek başlarına çalışmazlar. Aldıkları kararlar, içerisinde çalıştıkları yönetim veya toplum tarafından şekillendirilir. Dış politika, hükümet birimleri, siyasal çıkar grupları ve sanayi temsilcileri gibi devlet-altı aktörler tarafından sınırlandırılır ve şekillendirilir.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3741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7098"/>
            <a:ext cx="6648993" cy="3248863"/>
          </a:xfr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1931" y="-7098"/>
            <a:ext cx="3270069" cy="3985637"/>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1766"/>
            <a:ext cx="5213404" cy="3616234"/>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3404" y="3241765"/>
            <a:ext cx="6978596" cy="3616235"/>
          </a:xfrm>
          <a:prstGeom prst="rect">
            <a:avLst/>
          </a:prstGeom>
        </p:spPr>
      </p:pic>
    </p:spTree>
    <p:extLst>
      <p:ext uri="{BB962C8B-B14F-4D97-AF65-F5344CB8AC3E}">
        <p14:creationId xmlns:p14="http://schemas.microsoft.com/office/powerpoint/2010/main" val="2977069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50171" y="-18484"/>
            <a:ext cx="6741830" cy="3205821"/>
          </a:xfr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0171" y="3187338"/>
            <a:ext cx="6741830" cy="3851646"/>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611970" cy="6858000"/>
          </a:xfrm>
          <a:prstGeom prst="rect">
            <a:avLst/>
          </a:prstGeom>
        </p:spPr>
      </p:pic>
    </p:spTree>
    <p:extLst>
      <p:ext uri="{BB962C8B-B14F-4D97-AF65-F5344CB8AC3E}">
        <p14:creationId xmlns:p14="http://schemas.microsoft.com/office/powerpoint/2010/main" val="3191841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İç Etkiler: Bürokrasi:</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fontScale="77500" lnSpcReduction="20000"/>
          </a:bodyPr>
          <a:lstStyle/>
          <a:p>
            <a:pPr algn="just"/>
            <a:r>
              <a:rPr lang="tr-TR" dirty="0" smtClean="0">
                <a:latin typeface="Times New Roman" panose="02020603050405020304" pitchFamily="18" charset="0"/>
                <a:cs typeface="Times New Roman" panose="02020603050405020304" pitchFamily="18" charset="0"/>
              </a:rPr>
              <a:t>Uluslararası alanda devlet davranışlarını etkileyen çok sayıdaki devlet-altı aktörlerden aksiyona en yakın olanları, bürokratik kurumlardır.</a:t>
            </a:r>
          </a:p>
          <a:p>
            <a:pPr algn="just"/>
            <a:r>
              <a:rPr lang="tr-TR" b="1" i="1" dirty="0" smtClean="0">
                <a:latin typeface="Times New Roman" panose="02020603050405020304" pitchFamily="18" charset="0"/>
                <a:cs typeface="Times New Roman" panose="02020603050405020304" pitchFamily="18" charset="0"/>
              </a:rPr>
              <a:t>Diplomatlar: </a:t>
            </a:r>
            <a:r>
              <a:rPr lang="tr-TR" dirty="0" smtClean="0">
                <a:latin typeface="Times New Roman" panose="02020603050405020304" pitchFamily="18" charset="0"/>
                <a:cs typeface="Times New Roman" panose="02020603050405020304" pitchFamily="18" charset="0"/>
              </a:rPr>
              <a:t>Büyükelçiliklerde, konsolosluklarda çalışan dış ilişkiler diplomatlarının yanında dış politika koordinasyonuna  ülke içinde yardımcı olan diplomatlar da vardır. Diplomatik etkinlikler genel olarak dışişleri bakanlığı ya da ona denk bir birimce (US </a:t>
            </a:r>
            <a:r>
              <a:rPr lang="tr-TR" dirty="0" err="1" smtClean="0">
                <a:latin typeface="Times New Roman" panose="02020603050405020304" pitchFamily="18" charset="0"/>
                <a:cs typeface="Times New Roman" panose="02020603050405020304" pitchFamily="18" charset="0"/>
              </a:rPr>
              <a:t>Secretary</a:t>
            </a:r>
            <a:r>
              <a:rPr lang="tr-TR" dirty="0" smtClean="0">
                <a:latin typeface="Times New Roman" panose="02020603050405020304" pitchFamily="18" charset="0"/>
                <a:cs typeface="Times New Roman" panose="02020603050405020304" pitchFamily="18" charset="0"/>
              </a:rPr>
              <a:t> of State gibi) yürütülür.</a:t>
            </a:r>
          </a:p>
          <a:p>
            <a:pPr algn="just"/>
            <a:r>
              <a:rPr lang="tr-TR" dirty="0" smtClean="0">
                <a:latin typeface="Times New Roman" panose="02020603050405020304" pitchFamily="18" charset="0"/>
                <a:cs typeface="Times New Roman" panose="02020603050405020304" pitchFamily="18" charset="0"/>
              </a:rPr>
              <a:t>Diplomatların bir kısmı, hükümet liderinin değişmesiyle gelen ve giden siyasi atamalardır. </a:t>
            </a:r>
          </a:p>
          <a:p>
            <a:pPr algn="just"/>
            <a:r>
              <a:rPr lang="tr-TR" dirty="0" smtClean="0">
                <a:latin typeface="Times New Roman" panose="02020603050405020304" pitchFamily="18" charset="0"/>
                <a:cs typeface="Times New Roman" panose="02020603050405020304" pitchFamily="18" charset="0"/>
              </a:rPr>
              <a:t>Dış politika yapımında kullanılan bilgilerin çoğunu diplomatlar sağlar, fakat onların temel görevi politika oluşturmaktan ziyade politika uygulamaktır. </a:t>
            </a:r>
          </a:p>
          <a:p>
            <a:pPr algn="just"/>
            <a:r>
              <a:rPr lang="tr-TR" dirty="0" smtClean="0">
                <a:latin typeface="Times New Roman" panose="02020603050405020304" pitchFamily="18" charset="0"/>
                <a:cs typeface="Times New Roman" panose="02020603050405020304" pitchFamily="18" charset="0"/>
              </a:rPr>
              <a:t>Devlet liderleriyle dış politika bürokratları arasında gerilimler doğal olarak olabilmektedir. Siyasetçiler bazen çok ‘’bürokratik’’ (hantal, rutinleşmiş, muhafazakar) olabilmeleri nedeniyle resmi bürokratik kurumlar üzerinde güç uygulamaya çalışır. Genellikle bu kurumlar, ağırlıklı olarak, siyasal liderlere bağlılık borcu olmayan kariyer memurlarıyla çalışır. </a:t>
            </a:r>
            <a:endParaRPr lang="tr-TR"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6621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25937"/>
            <a:ext cx="10515600" cy="1325563"/>
          </a:xfrm>
        </p:spPr>
        <p:txBody>
          <a:bodyPr/>
          <a:lstStyle/>
          <a:p>
            <a:endParaRPr lang="tr-TR"/>
          </a:p>
        </p:txBody>
      </p:sp>
      <p:sp>
        <p:nvSpPr>
          <p:cNvPr id="3" name="İçerik Yer Tutucusu 2"/>
          <p:cNvSpPr>
            <a:spLocks noGrp="1"/>
          </p:cNvSpPr>
          <p:nvPr>
            <p:ph idx="1"/>
          </p:nvPr>
        </p:nvSpPr>
        <p:spPr/>
        <p:txBody>
          <a:bodyPr/>
          <a:lstStyle/>
          <a:p>
            <a:pPr algn="just"/>
            <a:r>
              <a:rPr lang="tr-TR" dirty="0" smtClean="0">
                <a:latin typeface="Times New Roman" panose="02020603050405020304" pitchFamily="18" charset="0"/>
                <a:cs typeface="Times New Roman" panose="02020603050405020304" pitchFamily="18" charset="0"/>
              </a:rPr>
              <a:t>Devlet liderleri bazen, yakın bir arkadaşı ya da kilit bir danışmanı, dış politika bürokrasisini yönetmesi için atarlar. Başkan George W. Bush, ikinci döneminde Ulusal Güvenlik Konseyi şefi ve yakın arkadaşı </a:t>
            </a:r>
            <a:r>
              <a:rPr lang="tr-TR" dirty="0" err="1" smtClean="0">
                <a:latin typeface="Times New Roman" panose="02020603050405020304" pitchFamily="18" charset="0"/>
                <a:cs typeface="Times New Roman" panose="02020603050405020304" pitchFamily="18" charset="0"/>
              </a:rPr>
              <a:t>Condolezza</a:t>
            </a:r>
            <a:r>
              <a:rPr lang="tr-TR" dirty="0" smtClean="0">
                <a:latin typeface="Times New Roman" panose="02020603050405020304" pitchFamily="18" charset="0"/>
                <a:cs typeface="Times New Roman" panose="02020603050405020304" pitchFamily="18" charset="0"/>
              </a:rPr>
              <a:t> Rice’ı böyle yapmıştı. Çinli lider Mao, sadık müttefiki </a:t>
            </a:r>
            <a:r>
              <a:rPr lang="tr-TR" dirty="0" err="1" smtClean="0">
                <a:latin typeface="Times New Roman" panose="02020603050405020304" pitchFamily="18" charset="0"/>
                <a:cs typeface="Times New Roman" panose="02020603050405020304" pitchFamily="18" charset="0"/>
              </a:rPr>
              <a:t>Zhou</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Enlai’yi</a:t>
            </a:r>
            <a:r>
              <a:rPr lang="tr-TR" dirty="0" smtClean="0">
                <a:latin typeface="Times New Roman" panose="02020603050405020304" pitchFamily="18" charset="0"/>
                <a:cs typeface="Times New Roman" panose="02020603050405020304" pitchFamily="18" charset="0"/>
              </a:rPr>
              <a:t> dış politika ile görevlendirmişti. Başka zamanlarda ise devlet liderleri, dış politika konusunda farklı görüşlere sahip rakiplerini de atayabilir. Obama’nın eski rakibi Hillary Clinton’a yapması gibi. Başkan Kennedy, savunma bakanlığını ve üst düzey yetkilileri devre dışı bırakarak, Küba ablukasını </a:t>
            </a:r>
            <a:r>
              <a:rPr lang="tr-TR" dirty="0" err="1" smtClean="0">
                <a:latin typeface="Times New Roman" panose="02020603050405020304" pitchFamily="18" charset="0"/>
                <a:cs typeface="Times New Roman" panose="02020603050405020304" pitchFamily="18" charset="0"/>
              </a:rPr>
              <a:t>Karayipler’de</a:t>
            </a:r>
            <a:r>
              <a:rPr lang="tr-TR" dirty="0" smtClean="0">
                <a:latin typeface="Times New Roman" panose="02020603050405020304" pitchFamily="18" charset="0"/>
                <a:cs typeface="Times New Roman" panose="02020603050405020304" pitchFamily="18" charset="0"/>
              </a:rPr>
              <a:t> yöneten askeri personelle doğrudan iletişim kurmak istemişti.</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3069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2808514" cy="3718473"/>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1080" y="1"/>
            <a:ext cx="6750920" cy="6857998"/>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96788"/>
            <a:ext cx="5616365" cy="3161211"/>
          </a:xfrm>
          <a:prstGeom prst="rect">
            <a:avLst/>
          </a:prstGeom>
        </p:spPr>
      </p:pic>
    </p:spTree>
    <p:extLst>
      <p:ext uri="{BB962C8B-B14F-4D97-AF65-F5344CB8AC3E}">
        <p14:creationId xmlns:p14="http://schemas.microsoft.com/office/powerpoint/2010/main" val="23371004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algn="just"/>
            <a:r>
              <a:rPr lang="tr-TR" b="1" i="1" dirty="0" smtClean="0">
                <a:latin typeface="Times New Roman" panose="02020603050405020304" pitchFamily="18" charset="0"/>
                <a:cs typeface="Times New Roman" panose="02020603050405020304" pitchFamily="18" charset="0"/>
              </a:rPr>
              <a:t>Kurumlar Arası Gerilimler: </a:t>
            </a:r>
            <a:r>
              <a:rPr lang="tr-TR" dirty="0" smtClean="0">
                <a:latin typeface="Times New Roman" panose="02020603050405020304" pitchFamily="18" charset="0"/>
                <a:cs typeface="Times New Roman" panose="02020603050405020304" pitchFamily="18" charset="0"/>
              </a:rPr>
              <a:t>Bazı kurumlar geleneksel olarak çatışır ve ortaya çıkan dış politika, sürekli mücadeleyle şekillenir. Soğuk Savaş sırasında ABD ve Sovyetler Birliği’nde savunma bakanlıkları genellikle daha şahin (askeri gücü tercih eden) ve dışişleri bakanlıkları daha barış yanlısı (diplomasiyi tercih eden) olmuş, başkan veya başbakan da dengeyi sağlamıştır.</a:t>
            </a:r>
          </a:p>
          <a:p>
            <a:pPr algn="just"/>
            <a:r>
              <a:rPr lang="tr-TR" dirty="0" smtClean="0">
                <a:latin typeface="Times New Roman" panose="02020603050405020304" pitchFamily="18" charset="0"/>
                <a:cs typeface="Times New Roman" panose="02020603050405020304" pitchFamily="18" charset="0"/>
              </a:rPr>
              <a:t>Bürokrasiler, kendi yeteneklerinin etkin olduğu ve güçlerini artıran politikaları destekler. ‘’Nerede durduğunuz, nerede (bürokraside) oturduğunuza’’ bağlıdır. Katılımcıların işyerlerindeki </a:t>
            </a:r>
            <a:r>
              <a:rPr lang="tr-TR" dirty="0" err="1" smtClean="0">
                <a:latin typeface="Times New Roman" panose="02020603050405020304" pitchFamily="18" charset="0"/>
                <a:cs typeface="Times New Roman" panose="02020603050405020304" pitchFamily="18" charset="0"/>
              </a:rPr>
              <a:t>ünvanlarına</a:t>
            </a:r>
            <a:r>
              <a:rPr lang="tr-TR" dirty="0" smtClean="0">
                <a:latin typeface="Times New Roman" panose="02020603050405020304" pitchFamily="18" charset="0"/>
                <a:cs typeface="Times New Roman" panose="02020603050405020304" pitchFamily="18" charset="0"/>
              </a:rPr>
              <a:t> bakarak dış politika tercihlerini tahmin etmek mümkündür.</a:t>
            </a:r>
          </a:p>
          <a:p>
            <a:pPr algn="just"/>
            <a:r>
              <a:rPr lang="tr-TR" dirty="0" smtClean="0">
                <a:latin typeface="Times New Roman" panose="02020603050405020304" pitchFamily="18" charset="0"/>
                <a:cs typeface="Times New Roman" panose="02020603050405020304" pitchFamily="18" charset="0"/>
              </a:rPr>
              <a:t>1979’da İran’da Amerikalılar rehin alındıktan sonra askerler ve CIA personeli Carter’ı askeri bir kurtarma operasyonuna ikna etmeye çalışırken, Dışişleri Bakanlığı böyle bir göreve şiddetle karşı çıkmıştır.</a:t>
            </a:r>
          </a:p>
          <a:p>
            <a:pPr algn="just"/>
            <a:r>
              <a:rPr lang="tr-TR" dirty="0" smtClean="0">
                <a:latin typeface="Times New Roman" panose="02020603050405020304" pitchFamily="18" charset="0"/>
                <a:cs typeface="Times New Roman" panose="02020603050405020304" pitchFamily="18" charset="0"/>
              </a:rPr>
              <a:t>Çoğu ülkelerde farklı askeri hizmetler (kara, deniz, hava kuvvetleri), son reddede dışişleri bakanlığıyla mücadelede birleşseler de, farklı politikaları savunurlar.</a:t>
            </a:r>
          </a:p>
          <a:p>
            <a:endParaRPr lang="tr-TR" dirty="0"/>
          </a:p>
        </p:txBody>
      </p:sp>
    </p:spTree>
    <p:extLst>
      <p:ext uri="{BB962C8B-B14F-4D97-AF65-F5344CB8AC3E}">
        <p14:creationId xmlns:p14="http://schemas.microsoft.com/office/powerpoint/2010/main" val="1245440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5825466" cy="3396343"/>
          </a:xfr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5466" y="876326"/>
            <a:ext cx="6366534" cy="4250846"/>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96343"/>
            <a:ext cx="5825466" cy="3461657"/>
          </a:xfrm>
          <a:prstGeom prst="rect">
            <a:avLst/>
          </a:prstGeom>
        </p:spPr>
      </p:pic>
    </p:spTree>
    <p:extLst>
      <p:ext uri="{BB962C8B-B14F-4D97-AF65-F5344CB8AC3E}">
        <p14:creationId xmlns:p14="http://schemas.microsoft.com/office/powerpoint/2010/main" val="2517526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smtClean="0">
                <a:latin typeface="Times New Roman" panose="02020603050405020304" pitchFamily="18" charset="0"/>
                <a:cs typeface="Times New Roman" panose="02020603050405020304" pitchFamily="18" charset="0"/>
              </a:rPr>
              <a:t>Genel olarak, dış politika üzerinde etki anlamında bürokratik rekabet, uluslararası sistemde bütüncül aktör olarak devlet kavramını zorlar. Bu tür rekabetler, devletin tek tür hedefleri –ulusal çıkarı- olmadığı, aksine, devlet eylemlerinin her biri kendi amaçları olan alt birimler arasındaki pazarlıklar sonucunda ortaya çıktığı anlamına gelir.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92641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Çıkar Grupları</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fontScale="85000" lnSpcReduction="20000"/>
          </a:bodyPr>
          <a:lstStyle/>
          <a:p>
            <a:pPr algn="just"/>
            <a:r>
              <a:rPr lang="tr-TR" dirty="0" smtClean="0">
                <a:latin typeface="Times New Roman" panose="02020603050405020304" pitchFamily="18" charset="0"/>
                <a:cs typeface="Times New Roman" panose="02020603050405020304" pitchFamily="18" charset="0"/>
              </a:rPr>
              <a:t>Çoğulcu demokrasilerde ilgili taraflar, dış politikayı ‘’çıkar grupları’’ ve siyasal partiler yoluyla etkiler. Devletlerin benimsediği dış politikalar genellikle bir tür iç koalisyon oluşumu sürecini yansıtır. Doğal olarak uluslararası unsurlar da iç siyaset üzerinde güçlü etkilere sahiptir.</a:t>
            </a:r>
          </a:p>
          <a:p>
            <a:pPr algn="just"/>
            <a:r>
              <a:rPr lang="tr-TR" dirty="0" smtClean="0">
                <a:latin typeface="Times New Roman" panose="02020603050405020304" pitchFamily="18" charset="0"/>
                <a:cs typeface="Times New Roman" panose="02020603050405020304" pitchFamily="18" charset="0"/>
              </a:rPr>
              <a:t>Çıkar grupları, herhangi bir siyasal sorunun çıktıları hakkında ortak bir çıkarı paylaşan ve bu çıktıyı etkilemek için örgütlenen insanların oluşturduğu koalisyonlardır.</a:t>
            </a:r>
          </a:p>
          <a:p>
            <a:pPr algn="just"/>
            <a:r>
              <a:rPr lang="tr-TR" dirty="0" smtClean="0">
                <a:latin typeface="Times New Roman" panose="02020603050405020304" pitchFamily="18" charset="0"/>
                <a:cs typeface="Times New Roman" panose="02020603050405020304" pitchFamily="18" charset="0"/>
              </a:rPr>
              <a:t>Çiftçiler, köklü ve siyasal olarak gelişmiş dernek ve örgütler yoluyla Fransız hükümeti üzerinde siyasal baskı uygular. İstedikleri yasal düzenlemeler için lobicilik yapar.</a:t>
            </a:r>
          </a:p>
          <a:p>
            <a:pPr algn="just"/>
            <a:r>
              <a:rPr lang="tr-TR" dirty="0" smtClean="0">
                <a:latin typeface="Times New Roman" panose="02020603050405020304" pitchFamily="18" charset="0"/>
                <a:cs typeface="Times New Roman" panose="02020603050405020304" pitchFamily="18" charset="0"/>
              </a:rPr>
              <a:t>Fransız çiftçiler, 1992’deki ABD-Avrupa ticaret uzlaşmazlığı sırasında çıkarları tehdit edildiği zaman bütün ülkede büyük kalabalıklar halinde toplanıp yolları kapattılar, şiddetli sokak gösterileri düzenlediler. Ulusal ekonomiyi felç etmekle tehdit ettiler. </a:t>
            </a:r>
          </a:p>
          <a:p>
            <a:endParaRPr lang="tr-TR" dirty="0"/>
          </a:p>
        </p:txBody>
      </p:sp>
    </p:spTree>
    <p:extLst>
      <p:ext uri="{BB962C8B-B14F-4D97-AF65-F5344CB8AC3E}">
        <p14:creationId xmlns:p14="http://schemas.microsoft.com/office/powerpoint/2010/main" val="979143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smtClean="0">
                <a:latin typeface="Times New Roman" panose="02020603050405020304" pitchFamily="18" charset="0"/>
                <a:cs typeface="Times New Roman" panose="02020603050405020304" pitchFamily="18" charset="0"/>
              </a:rPr>
              <a:t>Çıkar grupları, sektörler, sendikalar, kiliseler, savaş gazileri, yaşlı vatandaşlar, meslek grupları veya çevre gibi herhangi bir sorunla ilgilenen vatandaşlar olarak da örgütlenir.</a:t>
            </a:r>
          </a:p>
          <a:p>
            <a:pPr algn="just"/>
            <a:r>
              <a:rPr lang="tr-TR" b="1" i="1" dirty="0" smtClean="0">
                <a:latin typeface="Times New Roman" panose="02020603050405020304" pitchFamily="18" charset="0"/>
                <a:cs typeface="Times New Roman" panose="02020603050405020304" pitchFamily="18" charset="0"/>
              </a:rPr>
              <a:t>Lobicilik, </a:t>
            </a:r>
            <a:r>
              <a:rPr lang="tr-TR" dirty="0" smtClean="0">
                <a:latin typeface="Times New Roman" panose="02020603050405020304" pitchFamily="18" charset="0"/>
                <a:cs typeface="Times New Roman" panose="02020603050405020304" pitchFamily="18" charset="0"/>
              </a:rPr>
              <a:t>belirli bir dizi sorun hakkında kararlarını etkilemek için yasama temsilcileri veya yetkililerle görüşe sürecidir. Başarılı lobiciliğin üç önemli unsuru, yetkililerin sizi dinlemesini sağlayabilmek, görüşünüzü destekleyen ikna edici argümanlar sunabilmek, atılan olumlu adım karşılığında tarafların birbirine yardımcı olmasıdır.</a:t>
            </a:r>
          </a:p>
          <a:p>
            <a:pPr algn="just"/>
            <a:r>
              <a:rPr lang="tr-TR" dirty="0" smtClean="0">
                <a:latin typeface="Times New Roman" panose="02020603050405020304" pitchFamily="18" charset="0"/>
                <a:cs typeface="Times New Roman" panose="02020603050405020304" pitchFamily="18" charset="0"/>
              </a:rPr>
              <a:t>Çıkar grupları belirli eylemlerde bulunmaları için hükümet yetkililerini yasa-dışı yollara sevk edebilir.</a:t>
            </a:r>
          </a:p>
          <a:p>
            <a:pPr algn="just"/>
            <a:r>
              <a:rPr lang="tr-TR" dirty="0" smtClean="0">
                <a:latin typeface="Times New Roman" panose="02020603050405020304" pitchFamily="18" charset="0"/>
                <a:cs typeface="Times New Roman" panose="02020603050405020304" pitchFamily="18" charset="0"/>
              </a:rPr>
              <a:t>Bir ülkedeki etnik gruplar, genellikle, o ülke dışında soy bağı bulunan bir ulusla ilgili olarak çıkar gruplarına dönüşür.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510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pPr algn="just"/>
            <a:r>
              <a:rPr lang="tr-TR" dirty="0" smtClean="0">
                <a:latin typeface="Times New Roman" panose="02020603050405020304" pitchFamily="18" charset="0"/>
                <a:cs typeface="Times New Roman" panose="02020603050405020304" pitchFamily="18" charset="0"/>
              </a:rPr>
              <a:t>Bu tür etnik bağlar, yoksul bölgelerdeki çeşitli etnik çatışmalarda güçlü bir dış politika etkisi olarak karşımıza çıkmaktadır. Bu etki, çoğulcu bir demokrasi biçimine sahip olan ABD’de özellikle güçlüdür. Kübalı Amerikalıların Küba’ya yönelik Amerikan politikasını etkilemek için örgütlenmesi gibi, Yunan Amerikalılar Yunanistan’a, Yahudi Amerikalılar İsrail’e ve </a:t>
            </a:r>
            <a:r>
              <a:rPr lang="tr-TR" dirty="0" err="1" smtClean="0">
                <a:latin typeface="Times New Roman" panose="02020603050405020304" pitchFamily="18" charset="0"/>
                <a:cs typeface="Times New Roman" panose="02020603050405020304" pitchFamily="18" charset="0"/>
              </a:rPr>
              <a:t>Afro</a:t>
            </a:r>
            <a:r>
              <a:rPr lang="tr-TR" dirty="0" smtClean="0">
                <a:latin typeface="Times New Roman" panose="02020603050405020304" pitchFamily="18" charset="0"/>
                <a:cs typeface="Times New Roman" panose="02020603050405020304" pitchFamily="18" charset="0"/>
              </a:rPr>
              <a:t>-Amerikalılar da Afrika’ya yönelik politikayı etkilemeye çalışır. Güney Dakota’daki 1996 Senato seçimleri sırasında adaylardan biri Pakistanlı Amerikan toplumundan büyük miktarda seçim yardımı alırken, rakip aday Hint Amerikalı toplumdan yardım aldı. </a:t>
            </a:r>
          </a:p>
          <a:p>
            <a:pPr algn="just"/>
            <a:r>
              <a:rPr lang="tr-TR" dirty="0" smtClean="0">
                <a:latin typeface="Times New Roman" panose="02020603050405020304" pitchFamily="18" charset="0"/>
                <a:cs typeface="Times New Roman" panose="02020603050405020304" pitchFamily="18" charset="0"/>
              </a:rPr>
              <a:t>Yabancı bir ülke de başka bir ülkenin hükümeti üzerinde lobicilik yapabilir.</a:t>
            </a:r>
          </a:p>
          <a:p>
            <a:pPr algn="just"/>
            <a:r>
              <a:rPr lang="tr-TR" dirty="0" smtClean="0">
                <a:latin typeface="Times New Roman" panose="02020603050405020304" pitchFamily="18" charset="0"/>
                <a:cs typeface="Times New Roman" panose="02020603050405020304" pitchFamily="18" charset="0"/>
              </a:rPr>
              <a:t>Çıkar gruplarının bir bütün olarak ulusla çıkarla örtüşen ve örtüşmeyen amaç ve çıkarları olabilir.</a:t>
            </a:r>
          </a:p>
          <a:p>
            <a:pPr algn="just"/>
            <a:r>
              <a:rPr lang="tr-TR" dirty="0" smtClean="0">
                <a:latin typeface="Times New Roman" panose="02020603050405020304" pitchFamily="18" charset="0"/>
                <a:cs typeface="Times New Roman" panose="02020603050405020304" pitchFamily="18" charset="0"/>
              </a:rPr>
              <a:t>Marksist uluslararası ilişkiler teorilerine göre kapitalist ülkelerde, dış politika üzerindeki önemli iç etkiyi holdinglerin zengin sahipleri yaratır. Örneğin Avrupa emperyalizmi, ucuz işgücü ve deniz-ötesi sömürgelerdeki kaynakları sömürerek büyük karlar elde eden bankaların ve holdinglerin işine yaramıştır. Soğuk Savaş sırasında Marksistler, Batı dış politikalarının, silah üreticilerinin kar güdüleriyle yürütüldüğünü ileri sürüyordu.</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6398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Askeri-Sanayi Kompleks </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r>
              <a:rPr lang="tr-TR" dirty="0" smtClean="0">
                <a:latin typeface="Times New Roman" panose="02020603050405020304" pitchFamily="18" charset="0"/>
                <a:cs typeface="Times New Roman" panose="02020603050405020304" pitchFamily="18" charset="0"/>
              </a:rPr>
              <a:t>Askeri-sanayi kompleks, ulusal orduya malzeme sağlamak için birlikte çalışan hükümet birimleri, sanayi holdingleri ve araştırma kurumlarının birbiriyle iç içe geçmiş devasa ağını ifade eder.</a:t>
            </a:r>
          </a:p>
          <a:p>
            <a:pPr algn="just"/>
            <a:r>
              <a:rPr lang="tr-TR" dirty="0" smtClean="0">
                <a:latin typeface="Times New Roman" panose="02020603050405020304" pitchFamily="18" charset="0"/>
                <a:cs typeface="Times New Roman" panose="02020603050405020304" pitchFamily="18" charset="0"/>
              </a:rPr>
              <a:t>Kompleks, her biri askeri harcamada çıkarı olan çeşitli unsurlardan oluşur. Ordu için mal üreten holdingler, devlet ihalelerinden faydalanır.</a:t>
            </a:r>
          </a:p>
          <a:p>
            <a:pPr algn="just"/>
            <a:r>
              <a:rPr lang="tr-TR" dirty="0" smtClean="0">
                <a:latin typeface="Times New Roman" panose="02020603050405020304" pitchFamily="18" charset="0"/>
                <a:cs typeface="Times New Roman" panose="02020603050405020304" pitchFamily="18" charset="0"/>
              </a:rPr>
              <a:t>Askeri araştırma ihaleleri alan üniversiteler ve araştırma kurumları da faydalanır.</a:t>
            </a:r>
          </a:p>
          <a:p>
            <a:pPr algn="just"/>
            <a:r>
              <a:rPr lang="tr-TR" dirty="0" smtClean="0">
                <a:latin typeface="Times New Roman" panose="02020603050405020304" pitchFamily="18" charset="0"/>
                <a:cs typeface="Times New Roman" panose="02020603050405020304" pitchFamily="18" charset="0"/>
              </a:rPr>
              <a:t>ABD’nin büyük silah projelerindeki taşeronlar ve parça tedarikçileri genellikle farklı eyaletlere ve seçim bölgelerine yayılmıştır.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754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Kamuoyu</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fontScale="85000" lnSpcReduction="10000"/>
          </a:bodyPr>
          <a:lstStyle/>
          <a:p>
            <a:pPr algn="just"/>
            <a:r>
              <a:rPr lang="tr-TR" dirty="0" smtClean="0">
                <a:latin typeface="Times New Roman" panose="02020603050405020304" pitchFamily="18" charset="0"/>
                <a:cs typeface="Times New Roman" panose="02020603050405020304" pitchFamily="18" charset="0"/>
              </a:rPr>
              <a:t>Kamuoyunun dış politika üzerindeki etkisi otoriter yönetimlere göre demokrasilerde daha fazladır. Fakat diktatörler bile vatandaşlarının ne düşündüğünü dikkate almak zorundadır. Hiçbir hükümet yalnızca güç kullanarak yönetemez: varlığını sürdürebilmesi için meşrutiyete ihtiyaç duyar.</a:t>
            </a:r>
          </a:p>
          <a:p>
            <a:pPr algn="just"/>
            <a:r>
              <a:rPr lang="tr-TR" dirty="0" smtClean="0">
                <a:latin typeface="Times New Roman" panose="02020603050405020304" pitchFamily="18" charset="0"/>
                <a:cs typeface="Times New Roman" panose="02020603050405020304" pitchFamily="18" charset="0"/>
              </a:rPr>
              <a:t>Otoriter yönetimler bile dış politikalarına destek bulmak amacıyla ‘’propaganda’’ –resmi görüşlerin kamuoyuna benimsetilmesi- için büyük çaba sarf eder. Devletler, bu çabalarında televizyon, gazete ve diğer bilgi araçlarını kullanır.</a:t>
            </a:r>
          </a:p>
          <a:p>
            <a:pPr algn="just"/>
            <a:r>
              <a:rPr lang="tr-TR" dirty="0" smtClean="0">
                <a:latin typeface="Times New Roman" panose="02020603050405020304" pitchFamily="18" charset="0"/>
                <a:cs typeface="Times New Roman" panose="02020603050405020304" pitchFamily="18" charset="0"/>
              </a:rPr>
              <a:t>Medya bilgi için hükümete bağımlıdır. Bu avantajlar, haberleri şekillendirmek ve kamuoyunu etkilemek amacıyla gazetecileri bilgiyle besleyerek ‘’manipüle etme’’ konusunda hükümete büyük bir güç verir. Hükümetteki karar alıcılar, zirve toplantıları, krizler, eylemler ve benzeri yollarla dış ilişkilerde çarpıcı öyküler üretebilir. Bürokratlar, aynı zamanda bürokratik mücadeleleri kazanmak ve kendi görüşlerini desteklemek için gizli bilgileri basına sızdırabilir.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77995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smtClean="0">
                <a:latin typeface="Times New Roman" panose="02020603050405020304" pitchFamily="18" charset="0"/>
                <a:cs typeface="Times New Roman" panose="02020603050405020304" pitchFamily="18" charset="0"/>
              </a:rPr>
              <a:t>Halkın desteklemediği bir savaş, 1968’de Vietnam Savaşı sırasında Amerikan Başkanı </a:t>
            </a:r>
            <a:r>
              <a:rPr lang="tr-TR" dirty="0" err="1" smtClean="0">
                <a:latin typeface="Times New Roman" panose="02020603050405020304" pitchFamily="18" charset="0"/>
                <a:cs typeface="Times New Roman" panose="02020603050405020304" pitchFamily="18" charset="0"/>
              </a:rPr>
              <a:t>Lyndon</a:t>
            </a:r>
            <a:r>
              <a:rPr lang="tr-TR" dirty="0" smtClean="0">
                <a:latin typeface="Times New Roman" panose="02020603050405020304" pitchFamily="18" charset="0"/>
                <a:cs typeface="Times New Roman" panose="02020603050405020304" pitchFamily="18" charset="0"/>
              </a:rPr>
              <a:t> Johnson’a olduğu gibi bir lider veya partiyi iktidarı bırakmaya zorlayabilir. Ya da 1982 Falkland Adaları Savaşı’nda Britanya’da Margaret Thatcher’a olduğu gibi halk desteğini alan bir savaş, hükümetin iktidarda kalmasını garanti altına almaya yardımcı olabilir. Kamuoyu üzerinde etki yaratan kilit unsur, televizyonda görünen sahnelerin içeriğidir: televizyon haberleri, Somali’deki iç savaş ve açlığın yaşattığı </a:t>
            </a:r>
            <a:r>
              <a:rPr lang="tr-TR" dirty="0" err="1" smtClean="0">
                <a:latin typeface="Times New Roman" panose="02020603050405020304" pitchFamily="18" charset="0"/>
                <a:cs typeface="Times New Roman" panose="02020603050405020304" pitchFamily="18" charset="0"/>
              </a:rPr>
              <a:t>trajedik</a:t>
            </a:r>
            <a:r>
              <a:rPr lang="tr-TR" dirty="0" smtClean="0">
                <a:latin typeface="Times New Roman" panose="02020603050405020304" pitchFamily="18" charset="0"/>
                <a:cs typeface="Times New Roman" panose="02020603050405020304" pitchFamily="18" charset="0"/>
              </a:rPr>
              <a:t> durumu gösterdikten sonra, 1992’de yardım çabalarına destek olmak için Amerikan askerleri bu ülkeye gönderilmişti. Fakat ardından Somali’de bir Amerikan askerinin bedeninin sokaklarda sürüklendiği görüntüler televizyonda gösterilince, kamuoyu hemen değişti ve Somali operasyonuna karşı çıktı.</a:t>
            </a:r>
          </a:p>
          <a:p>
            <a:endParaRPr lang="tr-TR" dirty="0"/>
          </a:p>
        </p:txBody>
      </p:sp>
    </p:spTree>
    <p:extLst>
      <p:ext uri="{BB962C8B-B14F-4D97-AF65-F5344CB8AC3E}">
        <p14:creationId xmlns:p14="http://schemas.microsoft.com/office/powerpoint/2010/main" val="1141683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4794069" cy="6858000"/>
          </a:xfr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069" y="1227549"/>
            <a:ext cx="7397930" cy="4909381"/>
          </a:xfrm>
          <a:prstGeom prst="rect">
            <a:avLst/>
          </a:prstGeom>
        </p:spPr>
      </p:pic>
    </p:spTree>
    <p:extLst>
      <p:ext uri="{BB962C8B-B14F-4D97-AF65-F5344CB8AC3E}">
        <p14:creationId xmlns:p14="http://schemas.microsoft.com/office/powerpoint/2010/main" val="26526433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algn="just"/>
            <a:r>
              <a:rPr lang="tr-TR" dirty="0" smtClean="0">
                <a:latin typeface="Times New Roman" panose="02020603050405020304" pitchFamily="18" charset="0"/>
                <a:cs typeface="Times New Roman" panose="02020603050405020304" pitchFamily="18" charset="0"/>
              </a:rPr>
              <a:t>Kamuoyu belirli bir politika konusunda nadiren birleşir. Kamuoyu araştırmaları, nüfusun belirli kesimlerinin (ülkenin bölgeleri, toplumsal cinsiyetler, gelir grupları, ırklar vs.) dış politika sorunlarını algılama bakımından genellikle farklılaştığını gösterebilir. Bu politikacılar, nüfusun tamamından ziyade bir grup seçmenin görüşlerine karşılık veriyor olabilir.</a:t>
            </a:r>
          </a:p>
          <a:p>
            <a:pPr algn="just"/>
            <a:r>
              <a:rPr lang="tr-TR" dirty="0" smtClean="0">
                <a:latin typeface="Times New Roman" panose="02020603050405020304" pitchFamily="18" charset="0"/>
                <a:cs typeface="Times New Roman" panose="02020603050405020304" pitchFamily="18" charset="0"/>
              </a:rPr>
              <a:t>Devletler, kamuoyu ve devlet politikaları arasındaki farklılaşmanın artmasını önlemek için propaganda (diktatörlüklerde) ya da medyayı (demokrasilerde) kullanır. </a:t>
            </a:r>
          </a:p>
          <a:p>
            <a:pPr algn="just"/>
            <a:r>
              <a:rPr lang="tr-TR" dirty="0" smtClean="0">
                <a:latin typeface="Times New Roman" panose="02020603050405020304" pitchFamily="18" charset="0"/>
                <a:cs typeface="Times New Roman" panose="02020603050405020304" pitchFamily="18" charset="0"/>
              </a:rPr>
              <a:t>Demokrasilerde, kamuoyunun dış politikadaki etkisi genellikle iç politikadakinden daha azdır. Ulusal liderler, geleneksel olarak uluslararası alanda karar alırken daha fazla serbestiye sahiptir.</a:t>
            </a:r>
          </a:p>
          <a:p>
            <a:pPr algn="just"/>
            <a:r>
              <a:rPr lang="tr-TR" dirty="0" smtClean="0">
                <a:latin typeface="Times New Roman" panose="02020603050405020304" pitchFamily="18" charset="0"/>
                <a:cs typeface="Times New Roman" panose="02020603050405020304" pitchFamily="18" charset="0"/>
              </a:rPr>
              <a:t>Bununla birlikte Japonya örneğinde kamuoyu, askeri harcamaları, sınır ötesi asker gönderme, nükleer silah geliştirme konularında önemli bir kısıtlayıcı siyasal unsurdur.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51523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smtClean="0">
                <a:latin typeface="Times New Roman" panose="02020603050405020304" pitchFamily="18" charset="0"/>
                <a:cs typeface="Times New Roman" panose="02020603050405020304" pitchFamily="18" charset="0"/>
              </a:rPr>
              <a:t>Japonya’daki insanlar, 1945 nükleer bombalamalarına uzanan 1930’lardaki ve İkinci Dünya Savaşı’ndaki militarizmin korkunç sonuçlarını hatırlamaktadır. Bu örnekte kamuoyu, devletin dış politika yürütmesine sınır koymakta ve değişimin hızını yavaşlatmaktadır.</a:t>
            </a:r>
          </a:p>
          <a:p>
            <a:pPr algn="just"/>
            <a:r>
              <a:rPr lang="tr-TR" dirty="0" smtClean="0">
                <a:latin typeface="Times New Roman" panose="02020603050405020304" pitchFamily="18" charset="0"/>
                <a:cs typeface="Times New Roman" panose="02020603050405020304" pitchFamily="18" charset="0"/>
              </a:rPr>
              <a:t>Demokrasilerde ‘’ilgili kamuoyu’’, uluslararası sorunlar hakkında bilgili nüfusun azınlığını oluşturur. Bu kesim, sorundan soruna bir biçimde değişir fakat halkın genel olarak dış politika sorunlarına ilgi gösteren ve bunları yakından takip eden çekirdek bir kesimi vardır. </a:t>
            </a:r>
          </a:p>
          <a:p>
            <a:pPr algn="just"/>
            <a:r>
              <a:rPr lang="tr-TR" dirty="0" smtClean="0">
                <a:latin typeface="Times New Roman" panose="02020603050405020304" pitchFamily="18" charset="0"/>
                <a:cs typeface="Times New Roman" panose="02020603050405020304" pitchFamily="18" charset="0"/>
              </a:rPr>
              <a:t>Kamuoyunun en aktif üyeleri, dış politika elitini oluşturur. İş insanlarını, gazetecileri, lobicileri ve siyaset bilimi profesörlerini içerir. Kamuoyu yoklamaları, elit görüşlerinin genel halkınkinden ve bazen de hükümetinkinden önemli ölçüde farklılaştığını gösteriyor.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66756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1812562"/>
            <a:ext cx="10515600" cy="4351338"/>
          </a:xfrm>
        </p:spPr>
        <p:txBody>
          <a:bodyPr>
            <a:normAutofit fontScale="85000" lnSpcReduction="20000"/>
          </a:bodyPr>
          <a:lstStyle/>
          <a:p>
            <a:pPr algn="just"/>
            <a:r>
              <a:rPr lang="tr-TR" dirty="0" smtClean="0">
                <a:latin typeface="Times New Roman" panose="02020603050405020304" pitchFamily="18" charset="0"/>
                <a:cs typeface="Times New Roman" panose="02020603050405020304" pitchFamily="18" charset="0"/>
              </a:rPr>
              <a:t>Hükümetler, bazen kamuoyunun onayını almaya ve böylece içeride meşruiyet kazanmaya yönelik spesifik amaçlar için dış politikalar benimseyebilir. Bu, bir devletin iç politikada zor dönemler yaşarken, dikkatleri dağıtmak ve kamuoyu desteği sağlamak amacıyla ‘’bayrak etrafında toplanma’’ sendromundan (yani kamuoyunun, savaş döneminde, en azından kısa vadede, hükümete artan desteği) yararlandığı- savaş veya ülke dışında askeri bir müdahaleye giriştiği durumdur. Vatandaşlar, savaş sırasında ve ulusun askerlerinin hayatları söz konusu olduğunda genellikle eleştiriden kaçınır. Bu tür politikalar, genellikle ‘’yönlendirici dış politika’’ olarak adlandırılır.</a:t>
            </a:r>
          </a:p>
          <a:p>
            <a:pPr algn="just"/>
            <a:r>
              <a:rPr lang="tr-TR" dirty="0" smtClean="0">
                <a:latin typeface="Times New Roman" panose="02020603050405020304" pitchFamily="18" charset="0"/>
                <a:cs typeface="Times New Roman" panose="02020603050405020304" pitchFamily="18" charset="0"/>
              </a:rPr>
              <a:t>Çok uzun süren veya başarısız savaşlar, kamuoyunun hükümet aleyhine dönmesine ve hatta hükümeti devirmek için bir ayaklanmaya yol açabilir.</a:t>
            </a:r>
          </a:p>
          <a:p>
            <a:pPr algn="just"/>
            <a:r>
              <a:rPr lang="tr-TR" dirty="0" smtClean="0">
                <a:latin typeface="Times New Roman" panose="02020603050405020304" pitchFamily="18" charset="0"/>
                <a:cs typeface="Times New Roman" panose="02020603050405020304" pitchFamily="18" charset="0"/>
              </a:rPr>
              <a:t>Arjantin’de askeri </a:t>
            </a:r>
            <a:r>
              <a:rPr lang="tr-TR" dirty="0" err="1" smtClean="0">
                <a:latin typeface="Times New Roman" panose="02020603050405020304" pitchFamily="18" charset="0"/>
                <a:cs typeface="Times New Roman" panose="02020603050405020304" pitchFamily="18" charset="0"/>
              </a:rPr>
              <a:t>junta</a:t>
            </a:r>
            <a:r>
              <a:rPr lang="tr-TR" dirty="0" smtClean="0">
                <a:latin typeface="Times New Roman" panose="02020603050405020304" pitchFamily="18" charset="0"/>
                <a:cs typeface="Times New Roman" panose="02020603050405020304" pitchFamily="18" charset="0"/>
              </a:rPr>
              <a:t> ülkeyi 1982’de savaşa götürdü. Arjantinliler önce bayrak etrafında toplandı fakat savaşı kaybedilince, askeri hükümetin karşısında toplandılar.  </a:t>
            </a:r>
          </a:p>
          <a:p>
            <a:pPr algn="just"/>
            <a:r>
              <a:rPr lang="tr-TR" dirty="0" smtClean="0">
                <a:latin typeface="Times New Roman" panose="02020603050405020304" pitchFamily="18" charset="0"/>
                <a:cs typeface="Times New Roman" panose="02020603050405020304" pitchFamily="18" charset="0"/>
              </a:rPr>
              <a:t>Bush’un Irak Savaşı’nın ilk yıllarında artan popülaritesi, savaş uzadıkça azaldı.</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72151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6293394" cy="3540034"/>
          </a:xfr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6486" y="2492061"/>
            <a:ext cx="6295514" cy="4365939"/>
          </a:xfrm>
          <a:prstGeom prst="rect">
            <a:avLst/>
          </a:prstGeom>
        </p:spPr>
      </p:pic>
    </p:spTree>
    <p:extLst>
      <p:ext uri="{BB962C8B-B14F-4D97-AF65-F5344CB8AC3E}">
        <p14:creationId xmlns:p14="http://schemas.microsoft.com/office/powerpoint/2010/main" val="38087888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Yasama Organları</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r>
              <a:rPr lang="tr-TR" dirty="0" smtClean="0">
                <a:latin typeface="Times New Roman" panose="02020603050405020304" pitchFamily="18" charset="0"/>
                <a:cs typeface="Times New Roman" panose="02020603050405020304" pitchFamily="18" charset="0"/>
              </a:rPr>
              <a:t>Çıkar gruplarının ve kamuoyunun etkilerini yönlendirebileceği mecralardan biri de yasama organlarıdır.</a:t>
            </a:r>
          </a:p>
          <a:p>
            <a:pPr algn="just"/>
            <a:r>
              <a:rPr lang="tr-TR" dirty="0" smtClean="0">
                <a:latin typeface="Times New Roman" panose="02020603050405020304" pitchFamily="18" charset="0"/>
                <a:cs typeface="Times New Roman" panose="02020603050405020304" pitchFamily="18" charset="0"/>
              </a:rPr>
              <a:t>Kimilerine göre, uluslararası krizler sırasında yasama organları da aynen kamuoyu gibi bayrak etrafında toplanır. Örneğin 11 Eylül 2001 saldırılarından üç gün sonra, Amerikan Kongresi, Başkan Bush’a Afganistan’da </a:t>
            </a:r>
            <a:r>
              <a:rPr lang="tr-TR" dirty="0">
                <a:latin typeface="Times New Roman" panose="02020603050405020304" pitchFamily="18" charset="0"/>
                <a:cs typeface="Times New Roman" panose="02020603050405020304" pitchFamily="18" charset="0"/>
              </a:rPr>
              <a:t>s</a:t>
            </a:r>
            <a:r>
              <a:rPr lang="tr-TR" dirty="0" smtClean="0">
                <a:latin typeface="Times New Roman" panose="02020603050405020304" pitchFamily="18" charset="0"/>
                <a:cs typeface="Times New Roman" panose="02020603050405020304" pitchFamily="18" charset="0"/>
              </a:rPr>
              <a:t>avaş  yürütme konusunda tam yetki vermek için oylama yaptı.</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70681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25936"/>
            <a:ext cx="10515600" cy="1325563"/>
          </a:xfrm>
        </p:spPr>
        <p:txBody>
          <a:bodyPr/>
          <a:lstStyle/>
          <a:p>
            <a:r>
              <a:rPr lang="tr-T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Dış Politika Yapımı</a:t>
            </a:r>
            <a:endParaRPr lang="tr-TR"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fontScale="85000" lnSpcReduction="20000"/>
          </a:bodyPr>
          <a:lstStyle/>
          <a:p>
            <a:pPr algn="just"/>
            <a:r>
              <a:rPr lang="tr-TR" dirty="0" smtClean="0">
                <a:latin typeface="Times New Roman" panose="02020603050405020304" pitchFamily="18" charset="0"/>
                <a:cs typeface="Times New Roman" panose="02020603050405020304" pitchFamily="18" charset="0"/>
              </a:rPr>
              <a:t>‘’Dış politika’’, hükümetlerin uluslararası alanda eylemlerine rehberlik etmesi için kullandıkları stratejilerdir. Devlet liderlerinin izlemeye karar verdikleri amaçları ifade eder.</a:t>
            </a:r>
          </a:p>
          <a:p>
            <a:pPr algn="just"/>
            <a:r>
              <a:rPr lang="tr-TR" dirty="0" smtClean="0">
                <a:latin typeface="Times New Roman" panose="02020603050405020304" pitchFamily="18" charset="0"/>
                <a:cs typeface="Times New Roman" panose="02020603050405020304" pitchFamily="18" charset="0"/>
              </a:rPr>
              <a:t>‘’Dış politika süreçleri’’-politikaların nasıl oluştuğu ve uygulandığı ile ilgilenir.</a:t>
            </a:r>
          </a:p>
          <a:p>
            <a:pPr algn="just"/>
            <a:r>
              <a:rPr lang="tr-TR" dirty="0" smtClean="0">
                <a:latin typeface="Times New Roman" panose="02020603050405020304" pitchFamily="18" charset="0"/>
                <a:cs typeface="Times New Roman" panose="02020603050405020304" pitchFamily="18" charset="0"/>
              </a:rPr>
              <a:t>‘’Karşılaştırmalı dış politika’’, benzer tipteki toplum veya hükümetlerin sürekli benzer tipte dış politikalarını araştırır. Bu çalışmalar üç niteliğe odaklanmıştır: Büyüklük, refah ve yönetime demokratik katılımın derecesi.</a:t>
            </a:r>
          </a:p>
          <a:p>
            <a:pPr algn="just"/>
            <a:r>
              <a:rPr lang="tr-TR" dirty="0" smtClean="0">
                <a:latin typeface="Times New Roman" panose="02020603050405020304" pitchFamily="18" charset="0"/>
                <a:cs typeface="Times New Roman" panose="02020603050405020304" pitchFamily="18" charset="0"/>
              </a:rPr>
              <a:t>Bazı siyaset bilimciler, belirli devletlerin dış politikalarını, o devletin ‘’siyasal kültürü’’ ve ‘’tarihi’’ açısından yorumlamaya çalışmıştır. Örneğin Sovyetler Birliği (Rusya), yüzyıllar boyunca tekrarlanan ve yıkıcı (İkinci Dünya Savaşı’nda doruk noktasına ulaşan) işgallere maruz kalırken, ABD, büyük okyanusların ötesinde iki yüzyıl boyunca güvende yaşamıştır. Bu yüzden Sovyetler Birliği’nin askeri gücü ve Doğu Avrupa’da tampon devletler üzerindeki kontrolü, Sovyet liderlere savunmacı görünürken, Amerikalı liderlere saldırgan gelmiştir.</a:t>
            </a:r>
          </a:p>
        </p:txBody>
      </p:sp>
    </p:spTree>
    <p:extLst>
      <p:ext uri="{BB962C8B-B14F-4D97-AF65-F5344CB8AC3E}">
        <p14:creationId xmlns:p14="http://schemas.microsoft.com/office/powerpoint/2010/main" val="3841955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r>
              <a:rPr lang="tr-TR" dirty="0" smtClean="0">
                <a:latin typeface="Times New Roman" panose="02020603050405020304" pitchFamily="18" charset="0"/>
                <a:cs typeface="Times New Roman" panose="02020603050405020304" pitchFamily="18" charset="0"/>
              </a:rPr>
              <a:t>Dış politika süreçlerine dair çalışmalar, realizmin bütüncül devlet aktör varsayımına ters düşer. Çünkü dış politika çalışmaları, devlet içerisindeki dinamiklere odaklanır ve temel vurgusu birey ve yurtiçi analiz düzeyleri üzerindedir.</a:t>
            </a:r>
          </a:p>
          <a:p>
            <a:pPr algn="just"/>
            <a:r>
              <a:rPr lang="tr-TR" dirty="0" smtClean="0">
                <a:latin typeface="Times New Roman" panose="02020603050405020304" pitchFamily="18" charset="0"/>
                <a:cs typeface="Times New Roman" panose="02020603050405020304" pitchFamily="18" charset="0"/>
              </a:rPr>
              <a:t>Dış politikayı genel ve teorik bir biçimde açıklama girişimleri yalnızca sınırlı başarı elde etti. Realistlerin, basit bütüncül devlet modellerini hala kullanışlı bulmalarının bir nedeni de budur; dış politika sürecinin bireysel ve yurtiçi unsurları, karmaşıklığı ve tahmin edilemezliği artırmaktadır.</a:t>
            </a:r>
          </a:p>
          <a:p>
            <a:pPr algn="just"/>
            <a:r>
              <a:rPr lang="tr-TR" dirty="0" smtClean="0">
                <a:latin typeface="Times New Roman" panose="02020603050405020304" pitchFamily="18" charset="0"/>
                <a:cs typeface="Times New Roman" panose="02020603050405020304" pitchFamily="18" charset="0"/>
              </a:rPr>
              <a:t>Özetlemek gerekirse, dış politika, karmaşık bir sürecin karmaşık bir sonucudur. Birbiriyle rekabet halindeki temaların, rekabet halindeki ülke içi çıkarların ve rekabet eden hükümet birimlerinin mücadelesinden doğar. Hiçbir birey, kurum veya rehber ilke sonucu belirlemez.</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339196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570</TotalTime>
  <Words>4028</Words>
  <Application>Microsoft Office PowerPoint</Application>
  <PresentationFormat>Geniş ekran</PresentationFormat>
  <Paragraphs>135</Paragraphs>
  <Slides>58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58</vt:i4>
      </vt:variant>
    </vt:vector>
  </HeadingPairs>
  <TitlesOfParts>
    <vt:vector size="63" baseType="lpstr">
      <vt:lpstr>Arial</vt:lpstr>
      <vt:lpstr>Calibri</vt:lpstr>
      <vt:lpstr>Calibri Light</vt:lpstr>
      <vt:lpstr>Times New Roman</vt:lpstr>
      <vt:lpstr>Office Teması</vt:lpstr>
      <vt:lpstr>ULUSLARARASI İLİŞKİLER 5. HAFTA</vt:lpstr>
      <vt:lpstr>PowerPoint Sunusu</vt:lpstr>
      <vt:lpstr>PowerPoint Sunusu</vt:lpstr>
      <vt:lpstr>PowerPoint Sunusu</vt:lpstr>
      <vt:lpstr>PowerPoint Sunusu</vt:lpstr>
      <vt:lpstr>PowerPoint Sunusu</vt:lpstr>
      <vt:lpstr>PowerPoint Sunusu</vt:lpstr>
      <vt:lpstr>Kavram: Rasyonel Model</vt:lpstr>
      <vt:lpstr>Kavram: Örgütsel Süreç Modeli</vt:lpstr>
      <vt:lpstr>Hükümet Pazarlık Modeli</vt:lpstr>
      <vt:lpstr>Bireysel Karar Alıcılar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Kavram: Yanlış Algı, Seçici Algı</vt:lpstr>
      <vt:lpstr>Kavram: Bilgi Elekleri</vt:lpstr>
      <vt:lpstr>PowerPoint Sunusu</vt:lpstr>
      <vt:lpstr>PowerPoint Sunusu</vt:lpstr>
      <vt:lpstr>PowerPoint Sunusu</vt:lpstr>
      <vt:lpstr>PowerPoint Sunusu</vt:lpstr>
      <vt:lpstr>Kavram:</vt:lpstr>
      <vt:lpstr>Grup Psikolojisi</vt:lpstr>
      <vt:lpstr>PowerPoint Sunusu</vt:lpstr>
      <vt:lpstr>PowerPoint Sunusu</vt:lpstr>
      <vt:lpstr>PowerPoint Sunusu</vt:lpstr>
      <vt:lpstr>Kriz Yönetimi</vt:lpstr>
      <vt:lpstr>PowerPoint Sunusu</vt:lpstr>
      <vt:lpstr>PowerPoint Sunusu</vt:lpstr>
      <vt:lpstr>PowerPoint Sunusu</vt:lpstr>
      <vt:lpstr>İç Etkiler: Bürokrasi:</vt:lpstr>
      <vt:lpstr>PowerPoint Sunusu</vt:lpstr>
      <vt:lpstr>PowerPoint Sunusu</vt:lpstr>
      <vt:lpstr>PowerPoint Sunusu</vt:lpstr>
      <vt:lpstr>PowerPoint Sunusu</vt:lpstr>
      <vt:lpstr>PowerPoint Sunusu</vt:lpstr>
      <vt:lpstr>Çıkar Grupları</vt:lpstr>
      <vt:lpstr>PowerPoint Sunusu</vt:lpstr>
      <vt:lpstr>PowerPoint Sunusu</vt:lpstr>
      <vt:lpstr>Askeri-Sanayi Kompleks </vt:lpstr>
      <vt:lpstr>Kamuoyu</vt:lpstr>
      <vt:lpstr>PowerPoint Sunusu</vt:lpstr>
      <vt:lpstr>PowerPoint Sunusu</vt:lpstr>
      <vt:lpstr>PowerPoint Sunusu</vt:lpstr>
      <vt:lpstr>PowerPoint Sunusu</vt:lpstr>
      <vt:lpstr>PowerPoint Sunusu</vt:lpstr>
      <vt:lpstr>PowerPoint Sunusu</vt:lpstr>
      <vt:lpstr>Yasama Organları</vt:lpstr>
      <vt:lpstr>Dış Politika Yapımı</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ULUSLARARASI İLİŞKİLER 5. HAFTA</dc:title>
  <dc:creator>User</dc:creator>
  <cp:lastModifiedBy>User</cp:lastModifiedBy>
  <cp:revision>63</cp:revision>
  <dcterms:created xsi:type="dcterms:W3CDTF">2021-11-09T09:15:45Z</dcterms:created>
  <dcterms:modified xsi:type="dcterms:W3CDTF">2021-11-11T18:39:52Z</dcterms:modified>
</cp:coreProperties>
</file>