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3606EAB-601E-45F7-B126-1F55D3EDCCE2}" type="datetimeFigureOut">
              <a:rPr lang="tr-TR" smtClean="0"/>
              <a:pPr/>
              <a:t>14.12.2015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27237C4-3553-4DBD-B3B2-20AC131A9B84}"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7B4D8023-CB2B-4416-986F-13151712C0D8}"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289EFCF-BF4D-48CA-959F-36D27E1A3707}" type="slidenum">
              <a:rPr lang="tr-TR"/>
              <a:pPr>
                <a:defRPr/>
              </a:pPr>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457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57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5A5AEC17-8B1C-42CC-AFF1-11AB84237CB6}"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06EAB-601E-45F7-B126-1F55D3EDCCE2}" type="datetimeFigureOut">
              <a:rPr lang="tr-TR" smtClean="0"/>
              <a:pPr/>
              <a:t>14.12.2015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7237C4-3553-4DBD-B3B2-20AC131A9B84}"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m.tr/imgres?imgurl=http://www.kaliteliresimler.com/data/media/1144/kar_kristalleri.jpg&amp;imgrefurl=http://www.kaliteliresimler.com/img7410.htm&amp;usg=__vVF-Dx2H_4nZWTlyc0Bfii79j3E=&amp;h=768&amp;w=1024&amp;sz=256&amp;hl=tr&amp;start=8&amp;zoom=1&amp;um=1&amp;itbs=1&amp;tbnid=aQsXnCgp2n6NwM:&amp;tbnh=113&amp;tbnw=150&amp;prev=/images?q=kar&amp;um=1&amp;hl=tr&amp;sa=N&amp;rlz=1R2SKPB_trTR374&amp;ndsp=20&amp;biw=1259&amp;bih=571&amp;tbs=isch: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5 Slayt Numarası Yer Tutucusu"/>
          <p:cNvSpPr>
            <a:spLocks noGrp="1"/>
          </p:cNvSpPr>
          <p:nvPr>
            <p:ph type="sldNum" sz="quarter" idx="12"/>
          </p:nvPr>
        </p:nvSpPr>
        <p:spPr>
          <a:noFill/>
        </p:spPr>
        <p:txBody>
          <a:bodyPr/>
          <a:lstStyle/>
          <a:p>
            <a:fld id="{0BABE80D-F987-4D5D-A998-C32B5D2A9E49}" type="slidenum">
              <a:rPr lang="tr-TR" smtClean="0"/>
              <a:pPr/>
              <a:t>1</a:t>
            </a:fld>
            <a:endParaRPr lang="tr-TR" smtClean="0"/>
          </a:p>
        </p:txBody>
      </p:sp>
      <p:sp>
        <p:nvSpPr>
          <p:cNvPr id="3075" name="Rectangle 2"/>
          <p:cNvSpPr>
            <a:spLocks noGrp="1" noChangeArrowheads="1"/>
          </p:cNvSpPr>
          <p:nvPr>
            <p:ph type="ctrTitle"/>
          </p:nvPr>
        </p:nvSpPr>
        <p:spPr/>
        <p:txBody>
          <a:bodyPr/>
          <a:lstStyle/>
          <a:p>
            <a:pPr eaLnBrk="1" hangingPunct="1"/>
            <a:r>
              <a:rPr lang="tr-TR" smtClean="0">
                <a:solidFill>
                  <a:srgbClr val="FF0066"/>
                </a:solidFill>
              </a:rPr>
              <a:t>ET VE ET ÜRÜNLERİNDE MUHAFAZA YÖNTEMLERİ</a:t>
            </a:r>
          </a:p>
        </p:txBody>
      </p:sp>
      <p:sp>
        <p:nvSpPr>
          <p:cNvPr id="3076" name="Rectangle 3"/>
          <p:cNvSpPr>
            <a:spLocks noGrp="1" noChangeArrowheads="1"/>
          </p:cNvSpPr>
          <p:nvPr>
            <p:ph type="subTitle" idx="1"/>
          </p:nvPr>
        </p:nvSpPr>
        <p:spPr/>
        <p:txBody>
          <a:bodyPr/>
          <a:lstStyle/>
          <a:p>
            <a:pPr eaLnBrk="1" hangingPunct="1"/>
            <a:r>
              <a:rPr lang="tr-TR" dirty="0" err="1" smtClean="0">
                <a:solidFill>
                  <a:schemeClr val="tx1"/>
                </a:solidFill>
              </a:rPr>
              <a:t>Doç.Dr</a:t>
            </a:r>
            <a:r>
              <a:rPr lang="tr-TR" dirty="0" smtClean="0">
                <a:solidFill>
                  <a:schemeClr val="tx1"/>
                </a:solidFill>
              </a:rPr>
              <a:t>.</a:t>
            </a:r>
            <a:r>
              <a:rPr lang="tr-TR" dirty="0" err="1" smtClean="0">
                <a:solidFill>
                  <a:schemeClr val="tx1"/>
                </a:solidFill>
              </a:rPr>
              <a:t>Göknur</a:t>
            </a:r>
            <a:r>
              <a:rPr lang="tr-TR" dirty="0" smtClean="0">
                <a:solidFill>
                  <a:schemeClr val="tx1"/>
                </a:solidFill>
              </a:rPr>
              <a:t> TERZİ GÜLEL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Slayt Numarası Yer Tutucusu"/>
          <p:cNvSpPr>
            <a:spLocks noGrp="1"/>
          </p:cNvSpPr>
          <p:nvPr>
            <p:ph type="sldNum" sz="quarter" idx="12"/>
          </p:nvPr>
        </p:nvSpPr>
        <p:spPr>
          <a:noFill/>
        </p:spPr>
        <p:txBody>
          <a:bodyPr/>
          <a:lstStyle/>
          <a:p>
            <a:fld id="{89C004F7-116A-4CAC-A4EB-7326748D7CAD}" type="slidenum">
              <a:rPr lang="tr-TR" smtClean="0"/>
              <a:pPr/>
              <a:t>2</a:t>
            </a:fld>
            <a:endParaRPr lang="tr-TR" smtClean="0"/>
          </a:p>
        </p:txBody>
      </p:sp>
      <p:sp>
        <p:nvSpPr>
          <p:cNvPr id="4099" name="Rectangle 3"/>
          <p:cNvSpPr>
            <a:spLocks noGrp="1" noChangeArrowheads="1"/>
          </p:cNvSpPr>
          <p:nvPr>
            <p:ph type="body" idx="1"/>
          </p:nvPr>
        </p:nvSpPr>
        <p:spPr>
          <a:xfrm>
            <a:off x="457200" y="1600200"/>
            <a:ext cx="8002588" cy="4525963"/>
          </a:xfrm>
        </p:spPr>
        <p:txBody>
          <a:bodyPr/>
          <a:lstStyle/>
          <a:p>
            <a:pPr algn="just" eaLnBrk="1" hangingPunct="1">
              <a:buFontTx/>
              <a:buNone/>
            </a:pPr>
            <a:r>
              <a:rPr lang="tr-TR" sz="2000" smtClean="0">
                <a:solidFill>
                  <a:srgbClr val="FF0066"/>
                </a:solidFill>
              </a:rPr>
              <a:t>Gıda Muhafazanın amacı: </a:t>
            </a:r>
          </a:p>
          <a:p>
            <a:pPr algn="just" eaLnBrk="1" hangingPunct="1"/>
            <a:r>
              <a:rPr lang="tr-TR" sz="2000" smtClean="0"/>
              <a:t>1. Gıdaların </a:t>
            </a:r>
            <a:r>
              <a:rPr lang="tr-TR" sz="2000" smtClean="0">
                <a:solidFill>
                  <a:srgbClr val="000099"/>
                </a:solidFill>
              </a:rPr>
              <a:t>bozulma ve kokuşmalarını</a:t>
            </a:r>
            <a:r>
              <a:rPr lang="tr-TR" sz="2000" smtClean="0"/>
              <a:t> önlemektir.</a:t>
            </a:r>
          </a:p>
          <a:p>
            <a:pPr algn="just" eaLnBrk="1" hangingPunct="1"/>
            <a:r>
              <a:rPr lang="tr-TR" sz="2000" smtClean="0"/>
              <a:t>2. Gıdalarda bozulmaya neden olan </a:t>
            </a:r>
            <a:r>
              <a:rPr lang="tr-TR" sz="2000" smtClean="0">
                <a:solidFill>
                  <a:srgbClr val="000099"/>
                </a:solidFill>
              </a:rPr>
              <a:t>mikroorganizmaların üreme ve çoğalmalarını</a:t>
            </a:r>
            <a:r>
              <a:rPr lang="tr-TR" sz="2000" smtClean="0"/>
              <a:t> engellemek.</a:t>
            </a:r>
          </a:p>
          <a:p>
            <a:pPr algn="just" eaLnBrk="1" hangingPunct="1"/>
            <a:r>
              <a:rPr lang="tr-TR" sz="2000" smtClean="0"/>
              <a:t>3. Besinlerin bozulmalarına neden olan </a:t>
            </a:r>
            <a:r>
              <a:rPr lang="tr-TR" sz="2000" smtClean="0">
                <a:solidFill>
                  <a:srgbClr val="000099"/>
                </a:solidFill>
              </a:rPr>
              <a:t>fiziksel, kimyasal ve enzimatik etmenlerin</a:t>
            </a:r>
            <a:r>
              <a:rPr lang="tr-TR" sz="2000" smtClean="0"/>
              <a:t> etkileri büyük ölçüde yavaşlatmak.</a:t>
            </a:r>
          </a:p>
          <a:p>
            <a:pPr algn="just" eaLnBrk="1" hangingPunct="1"/>
            <a:r>
              <a:rPr lang="tr-TR" sz="2000" smtClean="0"/>
              <a:t>4. Gıdaların </a:t>
            </a:r>
            <a:r>
              <a:rPr lang="tr-TR" sz="2000" smtClean="0">
                <a:solidFill>
                  <a:srgbClr val="000099"/>
                </a:solidFill>
              </a:rPr>
              <a:t>dayanma süresi</a:t>
            </a:r>
            <a:r>
              <a:rPr lang="tr-TR" sz="2000" smtClean="0"/>
              <a:t> uzatmak.</a:t>
            </a:r>
            <a:r>
              <a:rPr lang="tr-TR"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5 Slayt Numarası Yer Tutucusu"/>
          <p:cNvSpPr>
            <a:spLocks noGrp="1"/>
          </p:cNvSpPr>
          <p:nvPr>
            <p:ph type="sldNum" sz="quarter" idx="12"/>
          </p:nvPr>
        </p:nvSpPr>
        <p:spPr>
          <a:noFill/>
        </p:spPr>
        <p:txBody>
          <a:bodyPr/>
          <a:lstStyle/>
          <a:p>
            <a:fld id="{B19C6F9E-52F2-4B87-809C-5FCC7075379A}" type="slidenum">
              <a:rPr lang="tr-TR" smtClean="0"/>
              <a:pPr/>
              <a:t>3</a:t>
            </a:fld>
            <a:endParaRPr lang="tr-TR" smtClean="0"/>
          </a:p>
        </p:txBody>
      </p:sp>
      <p:sp>
        <p:nvSpPr>
          <p:cNvPr id="5123" name="Rectangle 2"/>
          <p:cNvSpPr>
            <a:spLocks noGrp="1" noChangeArrowheads="1"/>
          </p:cNvSpPr>
          <p:nvPr>
            <p:ph type="body" idx="1"/>
          </p:nvPr>
        </p:nvSpPr>
        <p:spPr>
          <a:xfrm>
            <a:off x="0" y="0"/>
            <a:ext cx="9144000" cy="6858000"/>
          </a:xfrm>
          <a:noFill/>
          <a:ln>
            <a:solidFill>
              <a:srgbClr val="000000"/>
            </a:solidFill>
          </a:ln>
        </p:spPr>
        <p:txBody>
          <a:bodyPr/>
          <a:lstStyle/>
          <a:p>
            <a:pPr algn="ctr" eaLnBrk="1" hangingPunct="1">
              <a:spcBef>
                <a:spcPct val="0"/>
              </a:spcBef>
              <a:buFontTx/>
              <a:buNone/>
            </a:pPr>
            <a:r>
              <a:rPr lang="tr-TR" b="1" smtClean="0"/>
              <a:t>GIDA MUHAFAZA YÖNTEMLERİ</a:t>
            </a:r>
          </a:p>
        </p:txBody>
      </p:sp>
      <p:sp>
        <p:nvSpPr>
          <p:cNvPr id="5124" name="Rectangle 3"/>
          <p:cNvSpPr>
            <a:spLocks noChangeArrowheads="1"/>
          </p:cNvSpPr>
          <p:nvPr/>
        </p:nvSpPr>
        <p:spPr bwMode="auto">
          <a:xfrm>
            <a:off x="0" y="1916113"/>
            <a:ext cx="1547813" cy="792162"/>
          </a:xfrm>
          <a:prstGeom prst="rect">
            <a:avLst/>
          </a:prstGeom>
          <a:noFill/>
          <a:ln w="9525">
            <a:solidFill>
              <a:srgbClr val="000000"/>
            </a:solidFill>
            <a:miter lim="800000"/>
            <a:headEnd/>
            <a:tailEnd/>
          </a:ln>
        </p:spPr>
        <p:txBody>
          <a:bodyPr/>
          <a:lstStyle/>
          <a:p>
            <a:r>
              <a:rPr lang="tr-TR" sz="2400" b="1"/>
              <a:t>Kimyasal Teknikler</a:t>
            </a:r>
          </a:p>
        </p:txBody>
      </p:sp>
      <p:sp>
        <p:nvSpPr>
          <p:cNvPr id="5125" name="Rectangle 4"/>
          <p:cNvSpPr>
            <a:spLocks noChangeArrowheads="1"/>
          </p:cNvSpPr>
          <p:nvPr/>
        </p:nvSpPr>
        <p:spPr bwMode="auto">
          <a:xfrm>
            <a:off x="2195513" y="1916113"/>
            <a:ext cx="1584325" cy="792162"/>
          </a:xfrm>
          <a:prstGeom prst="rect">
            <a:avLst/>
          </a:prstGeom>
          <a:noFill/>
          <a:ln w="9525">
            <a:solidFill>
              <a:srgbClr val="000000"/>
            </a:solidFill>
            <a:miter lim="800000"/>
            <a:headEnd/>
            <a:tailEnd/>
          </a:ln>
        </p:spPr>
        <p:txBody>
          <a:bodyPr/>
          <a:lstStyle/>
          <a:p>
            <a:r>
              <a:rPr lang="tr-TR" sz="2400" b="1"/>
              <a:t>Fiziksel Teknikler</a:t>
            </a:r>
          </a:p>
        </p:txBody>
      </p:sp>
      <p:sp>
        <p:nvSpPr>
          <p:cNvPr id="5126" name="Rectangle 5"/>
          <p:cNvSpPr>
            <a:spLocks noChangeArrowheads="1"/>
          </p:cNvSpPr>
          <p:nvPr/>
        </p:nvSpPr>
        <p:spPr bwMode="auto">
          <a:xfrm>
            <a:off x="4716463" y="1916113"/>
            <a:ext cx="1584325" cy="792162"/>
          </a:xfrm>
          <a:prstGeom prst="rect">
            <a:avLst/>
          </a:prstGeom>
          <a:noFill/>
          <a:ln w="9525">
            <a:solidFill>
              <a:srgbClr val="000000"/>
            </a:solidFill>
            <a:miter lim="800000"/>
            <a:headEnd/>
            <a:tailEnd/>
          </a:ln>
        </p:spPr>
        <p:txBody>
          <a:bodyPr/>
          <a:lstStyle/>
          <a:p>
            <a:r>
              <a:rPr lang="tr-TR" sz="2400" b="1"/>
              <a:t>Biyolojik Teknikler</a:t>
            </a:r>
          </a:p>
        </p:txBody>
      </p:sp>
      <p:sp>
        <p:nvSpPr>
          <p:cNvPr id="5127" name="Rectangle 6"/>
          <p:cNvSpPr>
            <a:spLocks noChangeArrowheads="1"/>
          </p:cNvSpPr>
          <p:nvPr/>
        </p:nvSpPr>
        <p:spPr bwMode="auto">
          <a:xfrm>
            <a:off x="6948488" y="1916113"/>
            <a:ext cx="2195512" cy="865187"/>
          </a:xfrm>
          <a:prstGeom prst="rect">
            <a:avLst/>
          </a:prstGeom>
          <a:noFill/>
          <a:ln w="9525">
            <a:solidFill>
              <a:srgbClr val="000000"/>
            </a:solidFill>
            <a:miter lim="800000"/>
            <a:headEnd/>
            <a:tailEnd/>
          </a:ln>
        </p:spPr>
        <p:txBody>
          <a:bodyPr/>
          <a:lstStyle/>
          <a:p>
            <a:r>
              <a:rPr lang="tr-TR" sz="2400" b="1"/>
              <a:t>Gaz-atmosfer Teknikleri</a:t>
            </a:r>
          </a:p>
        </p:txBody>
      </p:sp>
      <p:sp>
        <p:nvSpPr>
          <p:cNvPr id="5128" name="Rectangle 7"/>
          <p:cNvSpPr>
            <a:spLocks noChangeArrowheads="1"/>
          </p:cNvSpPr>
          <p:nvPr/>
        </p:nvSpPr>
        <p:spPr bwMode="auto">
          <a:xfrm>
            <a:off x="1619250" y="4005263"/>
            <a:ext cx="1728788" cy="935037"/>
          </a:xfrm>
          <a:prstGeom prst="rect">
            <a:avLst/>
          </a:prstGeom>
          <a:noFill/>
          <a:ln w="9525">
            <a:solidFill>
              <a:srgbClr val="000000"/>
            </a:solidFill>
            <a:miter lim="800000"/>
            <a:headEnd/>
            <a:tailEnd/>
          </a:ln>
        </p:spPr>
        <p:txBody>
          <a:bodyPr/>
          <a:lstStyle/>
          <a:p>
            <a:r>
              <a:rPr lang="tr-TR" sz="2000" b="1"/>
              <a:t>A</a:t>
            </a:r>
            <a:r>
              <a:rPr lang="tr-TR" sz="2000" b="1" baseline="-25000"/>
              <a:t>w </a:t>
            </a:r>
            <a:r>
              <a:rPr lang="tr-TR" sz="2000" b="1"/>
              <a:t>- değeri</a:t>
            </a:r>
            <a:r>
              <a:rPr lang="tr-TR" sz="2000" b="1" baseline="-25000"/>
              <a:t> </a:t>
            </a:r>
            <a:r>
              <a:rPr lang="tr-TR" sz="2000" b="1"/>
              <a:t>düşürülmesi</a:t>
            </a:r>
          </a:p>
        </p:txBody>
      </p:sp>
      <p:sp>
        <p:nvSpPr>
          <p:cNvPr id="5129" name="Rectangle 8"/>
          <p:cNvSpPr>
            <a:spLocks noChangeArrowheads="1"/>
          </p:cNvSpPr>
          <p:nvPr/>
        </p:nvSpPr>
        <p:spPr bwMode="auto">
          <a:xfrm>
            <a:off x="4067175" y="4005263"/>
            <a:ext cx="1296988" cy="865187"/>
          </a:xfrm>
          <a:prstGeom prst="rect">
            <a:avLst/>
          </a:prstGeom>
          <a:noFill/>
          <a:ln w="9525">
            <a:solidFill>
              <a:srgbClr val="000000"/>
            </a:solidFill>
            <a:miter lim="800000"/>
            <a:headEnd/>
            <a:tailEnd/>
          </a:ln>
        </p:spPr>
        <p:txBody>
          <a:bodyPr/>
          <a:lstStyle/>
          <a:p>
            <a:r>
              <a:rPr lang="tr-TR" sz="2000" b="1"/>
              <a:t>Isıtma Soğutma</a:t>
            </a:r>
          </a:p>
        </p:txBody>
      </p:sp>
      <p:sp>
        <p:nvSpPr>
          <p:cNvPr id="5130" name="Rectangle 9"/>
          <p:cNvSpPr>
            <a:spLocks noChangeArrowheads="1"/>
          </p:cNvSpPr>
          <p:nvPr/>
        </p:nvSpPr>
        <p:spPr bwMode="auto">
          <a:xfrm>
            <a:off x="5795963" y="4005263"/>
            <a:ext cx="1295400" cy="457200"/>
          </a:xfrm>
          <a:prstGeom prst="rect">
            <a:avLst/>
          </a:prstGeom>
          <a:noFill/>
          <a:ln w="9525">
            <a:solidFill>
              <a:srgbClr val="000000"/>
            </a:solidFill>
            <a:miter lim="800000"/>
            <a:headEnd/>
            <a:tailEnd/>
          </a:ln>
        </p:spPr>
        <p:txBody>
          <a:bodyPr/>
          <a:lstStyle/>
          <a:p>
            <a:r>
              <a:rPr lang="tr-TR" sz="2000" b="1"/>
              <a:t>Işınlama</a:t>
            </a:r>
          </a:p>
        </p:txBody>
      </p:sp>
      <p:sp>
        <p:nvSpPr>
          <p:cNvPr id="5131" name="Rectangle 10"/>
          <p:cNvSpPr>
            <a:spLocks noChangeArrowheads="1"/>
          </p:cNvSpPr>
          <p:nvPr/>
        </p:nvSpPr>
        <p:spPr bwMode="auto">
          <a:xfrm>
            <a:off x="0" y="5157788"/>
            <a:ext cx="1692275" cy="1311275"/>
          </a:xfrm>
          <a:prstGeom prst="rect">
            <a:avLst/>
          </a:prstGeom>
          <a:noFill/>
          <a:ln w="9525">
            <a:noFill/>
            <a:miter lim="800000"/>
            <a:headEnd/>
            <a:tailEnd/>
          </a:ln>
        </p:spPr>
        <p:txBody>
          <a:bodyPr anchor="ctr">
            <a:spAutoFit/>
          </a:bodyPr>
          <a:lstStyle/>
          <a:p>
            <a:r>
              <a:rPr lang="tr-TR" sz="2000" b="1"/>
              <a:t>Koruyucu Maddeler</a:t>
            </a:r>
          </a:p>
          <a:p>
            <a:r>
              <a:rPr lang="tr-TR" sz="2000" b="1"/>
              <a:t>Salamura</a:t>
            </a:r>
          </a:p>
          <a:p>
            <a:r>
              <a:rPr lang="tr-TR" sz="2000" b="1"/>
              <a:t>Dumanlama</a:t>
            </a:r>
            <a:r>
              <a:rPr lang="tr-TR"/>
              <a:t>                                       </a:t>
            </a:r>
          </a:p>
        </p:txBody>
      </p:sp>
      <p:sp>
        <p:nvSpPr>
          <p:cNvPr id="5132" name="Rectangle 11"/>
          <p:cNvSpPr>
            <a:spLocks noChangeArrowheads="1"/>
          </p:cNvSpPr>
          <p:nvPr/>
        </p:nvSpPr>
        <p:spPr bwMode="auto">
          <a:xfrm>
            <a:off x="1835150" y="4983163"/>
            <a:ext cx="6192838" cy="1920875"/>
          </a:xfrm>
          <a:prstGeom prst="rect">
            <a:avLst/>
          </a:prstGeom>
          <a:noFill/>
          <a:ln w="9525">
            <a:noFill/>
            <a:miter lim="800000"/>
            <a:headEnd/>
            <a:tailEnd/>
          </a:ln>
        </p:spPr>
        <p:txBody>
          <a:bodyPr anchor="ctr">
            <a:spAutoFit/>
          </a:bodyPr>
          <a:lstStyle/>
          <a:p>
            <a:r>
              <a:rPr lang="tr-TR" sz="2000" b="1"/>
              <a:t>Kurutma            Pastörizasyon   UV-, </a:t>
            </a:r>
            <a:r>
              <a:rPr lang="tr-TR" sz="2000" b="1">
                <a:sym typeface="Symbol" pitchFamily="18" charset="2"/>
              </a:rPr>
              <a:t></a:t>
            </a:r>
            <a:r>
              <a:rPr lang="tr-TR" sz="2000" b="1"/>
              <a:t>, </a:t>
            </a:r>
            <a:r>
              <a:rPr lang="tr-TR" sz="2000" b="1">
                <a:sym typeface="Symbol" pitchFamily="18" charset="2"/>
              </a:rPr>
              <a:t></a:t>
            </a:r>
            <a:r>
              <a:rPr lang="tr-TR" sz="2000" b="1"/>
              <a:t> Işınlama</a:t>
            </a:r>
          </a:p>
          <a:p>
            <a:r>
              <a:rPr lang="tr-TR" sz="2000" b="1">
                <a:sym typeface="Symbol" pitchFamily="18" charset="2"/>
              </a:rPr>
              <a:t>Dumanlama      Sterilizasyon</a:t>
            </a:r>
          </a:p>
          <a:p>
            <a:r>
              <a:rPr lang="tr-TR" sz="2000" b="1">
                <a:sym typeface="Symbol" pitchFamily="18" charset="2"/>
              </a:rPr>
              <a:t>Dondurma         Soğutma</a:t>
            </a:r>
          </a:p>
          <a:p>
            <a:r>
              <a:rPr lang="tr-TR" sz="2000" b="1">
                <a:sym typeface="Symbol" pitchFamily="18" charset="2"/>
              </a:rPr>
              <a:t>Tuzlama            Dondurma</a:t>
            </a:r>
          </a:p>
          <a:p>
            <a:r>
              <a:rPr lang="tr-TR" sz="2000" b="1">
                <a:sym typeface="Symbol" pitchFamily="18" charset="2"/>
              </a:rPr>
              <a:t>Salamura</a:t>
            </a:r>
          </a:p>
          <a:p>
            <a:r>
              <a:rPr lang="tr-TR" sz="2000" b="1">
                <a:sym typeface="Symbol" pitchFamily="18" charset="2"/>
              </a:rPr>
              <a:t>Şeker İlavesi</a:t>
            </a:r>
          </a:p>
        </p:txBody>
      </p:sp>
      <p:sp>
        <p:nvSpPr>
          <p:cNvPr id="5133" name="Rectangle 12"/>
          <p:cNvSpPr>
            <a:spLocks noChangeArrowheads="1"/>
          </p:cNvSpPr>
          <p:nvPr/>
        </p:nvSpPr>
        <p:spPr bwMode="auto">
          <a:xfrm>
            <a:off x="4572000" y="2997200"/>
            <a:ext cx="2120900" cy="396875"/>
          </a:xfrm>
          <a:prstGeom prst="rect">
            <a:avLst/>
          </a:prstGeom>
          <a:noFill/>
          <a:ln w="9525">
            <a:noFill/>
            <a:miter lim="800000"/>
            <a:headEnd/>
            <a:tailEnd/>
          </a:ln>
        </p:spPr>
        <p:txBody>
          <a:bodyPr wrap="none" anchor="ctr">
            <a:spAutoFit/>
          </a:bodyPr>
          <a:lstStyle/>
          <a:p>
            <a:r>
              <a:rPr lang="tr-TR" sz="2000" b="1"/>
              <a:t>Laktik asit-ferm</a:t>
            </a:r>
            <a:r>
              <a:rPr lang="tr-TR"/>
              <a:t> </a:t>
            </a:r>
          </a:p>
        </p:txBody>
      </p:sp>
      <p:sp>
        <p:nvSpPr>
          <p:cNvPr id="5134" name="Rectangle 13"/>
          <p:cNvSpPr>
            <a:spLocks noChangeArrowheads="1"/>
          </p:cNvSpPr>
          <p:nvPr/>
        </p:nvSpPr>
        <p:spPr bwMode="auto">
          <a:xfrm>
            <a:off x="7270750" y="3213100"/>
            <a:ext cx="1873250" cy="701675"/>
          </a:xfrm>
          <a:prstGeom prst="rect">
            <a:avLst/>
          </a:prstGeom>
          <a:noFill/>
          <a:ln w="9525">
            <a:noFill/>
            <a:miter lim="800000"/>
            <a:headEnd/>
            <a:tailEnd/>
          </a:ln>
        </p:spPr>
        <p:txBody>
          <a:bodyPr anchor="ctr">
            <a:spAutoFit/>
          </a:bodyPr>
          <a:lstStyle/>
          <a:p>
            <a:r>
              <a:rPr lang="tr-TR" sz="2000" b="1"/>
              <a:t>Vakum Pak.</a:t>
            </a:r>
          </a:p>
          <a:p>
            <a:r>
              <a:rPr lang="tr-TR" sz="2000" b="1"/>
              <a:t>Modifiye Atm.</a:t>
            </a:r>
          </a:p>
        </p:txBody>
      </p:sp>
      <p:sp>
        <p:nvSpPr>
          <p:cNvPr id="5135" name="Line 14"/>
          <p:cNvSpPr>
            <a:spLocks noChangeShapeType="1"/>
          </p:cNvSpPr>
          <p:nvPr/>
        </p:nvSpPr>
        <p:spPr bwMode="auto">
          <a:xfrm>
            <a:off x="539750" y="2781300"/>
            <a:ext cx="0" cy="2232025"/>
          </a:xfrm>
          <a:prstGeom prst="line">
            <a:avLst/>
          </a:prstGeom>
          <a:noFill/>
          <a:ln w="50800">
            <a:solidFill>
              <a:srgbClr val="FFFF00"/>
            </a:solidFill>
            <a:round/>
            <a:headEnd/>
            <a:tailEnd type="triangle" w="med" len="med"/>
          </a:ln>
        </p:spPr>
        <p:txBody>
          <a:bodyPr/>
          <a:lstStyle/>
          <a:p>
            <a:endParaRPr lang="tr-TR"/>
          </a:p>
        </p:txBody>
      </p:sp>
      <p:sp>
        <p:nvSpPr>
          <p:cNvPr id="5136" name="Line 15"/>
          <p:cNvSpPr>
            <a:spLocks noChangeShapeType="1"/>
          </p:cNvSpPr>
          <p:nvPr/>
        </p:nvSpPr>
        <p:spPr bwMode="auto">
          <a:xfrm>
            <a:off x="539750" y="2781300"/>
            <a:ext cx="1368425" cy="1079500"/>
          </a:xfrm>
          <a:prstGeom prst="line">
            <a:avLst/>
          </a:prstGeom>
          <a:noFill/>
          <a:ln w="50800">
            <a:solidFill>
              <a:srgbClr val="FFFF00"/>
            </a:solidFill>
            <a:round/>
            <a:headEnd/>
            <a:tailEnd type="triangle" w="med" len="med"/>
          </a:ln>
        </p:spPr>
        <p:txBody>
          <a:bodyPr/>
          <a:lstStyle/>
          <a:p>
            <a:endParaRPr lang="tr-TR"/>
          </a:p>
        </p:txBody>
      </p:sp>
      <p:sp>
        <p:nvSpPr>
          <p:cNvPr id="5137" name="Line 16"/>
          <p:cNvSpPr>
            <a:spLocks noChangeShapeType="1"/>
          </p:cNvSpPr>
          <p:nvPr/>
        </p:nvSpPr>
        <p:spPr bwMode="auto">
          <a:xfrm flipH="1">
            <a:off x="2555875" y="2781300"/>
            <a:ext cx="215900" cy="1079500"/>
          </a:xfrm>
          <a:prstGeom prst="line">
            <a:avLst/>
          </a:prstGeom>
          <a:noFill/>
          <a:ln w="50800">
            <a:solidFill>
              <a:schemeClr val="tx2"/>
            </a:solidFill>
            <a:round/>
            <a:headEnd/>
            <a:tailEnd type="triangle" w="med" len="med"/>
          </a:ln>
        </p:spPr>
        <p:txBody>
          <a:bodyPr/>
          <a:lstStyle/>
          <a:p>
            <a:endParaRPr lang="tr-TR"/>
          </a:p>
        </p:txBody>
      </p:sp>
      <p:sp>
        <p:nvSpPr>
          <p:cNvPr id="5138" name="Line 17"/>
          <p:cNvSpPr>
            <a:spLocks noChangeShapeType="1"/>
          </p:cNvSpPr>
          <p:nvPr/>
        </p:nvSpPr>
        <p:spPr bwMode="auto">
          <a:xfrm>
            <a:off x="2771775" y="2781300"/>
            <a:ext cx="1584325" cy="1152525"/>
          </a:xfrm>
          <a:prstGeom prst="line">
            <a:avLst/>
          </a:prstGeom>
          <a:noFill/>
          <a:ln w="50800">
            <a:solidFill>
              <a:srgbClr val="FD2211"/>
            </a:solidFill>
            <a:round/>
            <a:headEnd/>
            <a:tailEnd type="triangle" w="med" len="med"/>
          </a:ln>
        </p:spPr>
        <p:txBody>
          <a:bodyPr/>
          <a:lstStyle/>
          <a:p>
            <a:endParaRPr lang="tr-TR"/>
          </a:p>
        </p:txBody>
      </p:sp>
      <p:sp>
        <p:nvSpPr>
          <p:cNvPr id="5139" name="Line 18"/>
          <p:cNvSpPr>
            <a:spLocks noChangeShapeType="1"/>
          </p:cNvSpPr>
          <p:nvPr/>
        </p:nvSpPr>
        <p:spPr bwMode="auto">
          <a:xfrm>
            <a:off x="2771775" y="2781300"/>
            <a:ext cx="3168650" cy="1152525"/>
          </a:xfrm>
          <a:prstGeom prst="line">
            <a:avLst/>
          </a:prstGeom>
          <a:noFill/>
          <a:ln w="50800">
            <a:solidFill>
              <a:schemeClr val="tx2"/>
            </a:solidFill>
            <a:round/>
            <a:headEnd/>
            <a:tailEnd type="triangle" w="med" len="med"/>
          </a:ln>
        </p:spPr>
        <p:txBody>
          <a:bodyPr/>
          <a:lstStyle/>
          <a:p>
            <a:endParaRPr lang="tr-TR"/>
          </a:p>
        </p:txBody>
      </p:sp>
      <p:sp>
        <p:nvSpPr>
          <p:cNvPr id="5140" name="Line 19"/>
          <p:cNvSpPr>
            <a:spLocks noChangeShapeType="1"/>
          </p:cNvSpPr>
          <p:nvPr/>
        </p:nvSpPr>
        <p:spPr bwMode="auto">
          <a:xfrm>
            <a:off x="5508625" y="2708275"/>
            <a:ext cx="0" cy="360363"/>
          </a:xfrm>
          <a:prstGeom prst="line">
            <a:avLst/>
          </a:prstGeom>
          <a:noFill/>
          <a:ln w="50800">
            <a:solidFill>
              <a:srgbClr val="2ADB0D"/>
            </a:solidFill>
            <a:round/>
            <a:headEnd/>
            <a:tailEnd type="triangle" w="med" len="med"/>
          </a:ln>
        </p:spPr>
        <p:txBody>
          <a:bodyPr/>
          <a:lstStyle/>
          <a:p>
            <a:endParaRPr lang="tr-TR"/>
          </a:p>
        </p:txBody>
      </p:sp>
      <p:sp>
        <p:nvSpPr>
          <p:cNvPr id="5141" name="Line 20"/>
          <p:cNvSpPr>
            <a:spLocks noChangeShapeType="1"/>
          </p:cNvSpPr>
          <p:nvPr/>
        </p:nvSpPr>
        <p:spPr bwMode="auto">
          <a:xfrm>
            <a:off x="8027988" y="2852738"/>
            <a:ext cx="0" cy="431800"/>
          </a:xfrm>
          <a:prstGeom prst="line">
            <a:avLst/>
          </a:prstGeom>
          <a:noFill/>
          <a:ln w="50800">
            <a:solidFill>
              <a:schemeClr val="accent1"/>
            </a:solidFill>
            <a:round/>
            <a:headEnd/>
            <a:tailEnd type="triangle" w="med" len="med"/>
          </a:ln>
        </p:spPr>
        <p:txBody>
          <a:bodyPr/>
          <a:lstStyle/>
          <a:p>
            <a:endParaRPr lang="tr-TR"/>
          </a:p>
        </p:txBody>
      </p:sp>
      <p:sp>
        <p:nvSpPr>
          <p:cNvPr id="5142" name="Line 21"/>
          <p:cNvSpPr>
            <a:spLocks noChangeShapeType="1"/>
          </p:cNvSpPr>
          <p:nvPr/>
        </p:nvSpPr>
        <p:spPr bwMode="auto">
          <a:xfrm flipH="1">
            <a:off x="1042988" y="549275"/>
            <a:ext cx="3097212" cy="1150938"/>
          </a:xfrm>
          <a:prstGeom prst="line">
            <a:avLst/>
          </a:prstGeom>
          <a:noFill/>
          <a:ln w="50800">
            <a:solidFill>
              <a:srgbClr val="000000"/>
            </a:solidFill>
            <a:round/>
            <a:headEnd/>
            <a:tailEnd type="triangle" w="med" len="med"/>
          </a:ln>
        </p:spPr>
        <p:txBody>
          <a:bodyPr/>
          <a:lstStyle/>
          <a:p>
            <a:endParaRPr lang="tr-TR"/>
          </a:p>
        </p:txBody>
      </p:sp>
      <p:sp>
        <p:nvSpPr>
          <p:cNvPr id="5143" name="Line 22"/>
          <p:cNvSpPr>
            <a:spLocks noChangeShapeType="1"/>
          </p:cNvSpPr>
          <p:nvPr/>
        </p:nvSpPr>
        <p:spPr bwMode="auto">
          <a:xfrm flipH="1">
            <a:off x="3132138" y="549275"/>
            <a:ext cx="1008062" cy="1223963"/>
          </a:xfrm>
          <a:prstGeom prst="line">
            <a:avLst/>
          </a:prstGeom>
          <a:noFill/>
          <a:ln w="50800">
            <a:solidFill>
              <a:srgbClr val="000000"/>
            </a:solidFill>
            <a:round/>
            <a:headEnd/>
            <a:tailEnd type="triangle" w="med" len="med"/>
          </a:ln>
        </p:spPr>
        <p:txBody>
          <a:bodyPr/>
          <a:lstStyle/>
          <a:p>
            <a:endParaRPr lang="tr-TR"/>
          </a:p>
        </p:txBody>
      </p:sp>
      <p:sp>
        <p:nvSpPr>
          <p:cNvPr id="5144" name="Line 23"/>
          <p:cNvSpPr>
            <a:spLocks noChangeShapeType="1"/>
          </p:cNvSpPr>
          <p:nvPr/>
        </p:nvSpPr>
        <p:spPr bwMode="auto">
          <a:xfrm>
            <a:off x="4140200" y="549275"/>
            <a:ext cx="1223963" cy="1295400"/>
          </a:xfrm>
          <a:prstGeom prst="line">
            <a:avLst/>
          </a:prstGeom>
          <a:noFill/>
          <a:ln w="50800">
            <a:solidFill>
              <a:srgbClr val="000000"/>
            </a:solidFill>
            <a:round/>
            <a:headEnd/>
            <a:tailEnd type="triangle" w="med" len="med"/>
          </a:ln>
        </p:spPr>
        <p:txBody>
          <a:bodyPr/>
          <a:lstStyle/>
          <a:p>
            <a:endParaRPr lang="tr-TR"/>
          </a:p>
        </p:txBody>
      </p:sp>
      <p:sp>
        <p:nvSpPr>
          <p:cNvPr id="5145" name="Line 24"/>
          <p:cNvSpPr>
            <a:spLocks noChangeShapeType="1"/>
          </p:cNvSpPr>
          <p:nvPr/>
        </p:nvSpPr>
        <p:spPr bwMode="auto">
          <a:xfrm>
            <a:off x="4140200" y="549275"/>
            <a:ext cx="3960813" cy="1295400"/>
          </a:xfrm>
          <a:prstGeom prst="line">
            <a:avLst/>
          </a:prstGeom>
          <a:noFill/>
          <a:ln w="50800">
            <a:solidFill>
              <a:srgbClr val="000000"/>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5 Slayt Numarası Yer Tutucusu"/>
          <p:cNvSpPr>
            <a:spLocks noGrp="1"/>
          </p:cNvSpPr>
          <p:nvPr>
            <p:ph type="sldNum" sz="quarter" idx="12"/>
          </p:nvPr>
        </p:nvSpPr>
        <p:spPr>
          <a:noFill/>
        </p:spPr>
        <p:txBody>
          <a:bodyPr/>
          <a:lstStyle/>
          <a:p>
            <a:fld id="{E6F2A8AF-E931-426F-881C-C86389BD3AB2}" type="slidenum">
              <a:rPr lang="tr-TR" smtClean="0"/>
              <a:pPr/>
              <a:t>4</a:t>
            </a:fld>
            <a:endParaRPr lang="tr-TR" smtClean="0"/>
          </a:p>
        </p:txBody>
      </p:sp>
      <p:sp>
        <p:nvSpPr>
          <p:cNvPr id="6147" name="Rectangle 2"/>
          <p:cNvSpPr>
            <a:spLocks noGrp="1" noChangeArrowheads="1"/>
          </p:cNvSpPr>
          <p:nvPr>
            <p:ph type="title"/>
          </p:nvPr>
        </p:nvSpPr>
        <p:spPr/>
        <p:txBody>
          <a:bodyPr>
            <a:normAutofit fontScale="90000"/>
          </a:bodyPr>
          <a:lstStyle/>
          <a:p>
            <a:pPr eaLnBrk="1" hangingPunct="1"/>
            <a:r>
              <a:rPr lang="tr-TR" sz="4000" smtClean="0">
                <a:solidFill>
                  <a:srgbClr val="FF0066"/>
                </a:solidFill>
              </a:rPr>
              <a:t>Taze et ve ürünlerine uygulanan başlıca muhafaza yöntemleri</a:t>
            </a:r>
          </a:p>
        </p:txBody>
      </p:sp>
      <p:sp>
        <p:nvSpPr>
          <p:cNvPr id="6148" name="Rectangle 3"/>
          <p:cNvSpPr>
            <a:spLocks noGrp="1" noChangeArrowheads="1"/>
          </p:cNvSpPr>
          <p:nvPr>
            <p:ph type="body" idx="1"/>
          </p:nvPr>
        </p:nvSpPr>
        <p:spPr/>
        <p:txBody>
          <a:bodyPr/>
          <a:lstStyle/>
          <a:p>
            <a:pPr eaLnBrk="1" hangingPunct="1"/>
            <a:r>
              <a:rPr lang="tr-TR" sz="2400" smtClean="0"/>
              <a:t>1. Soğutma ve dondurma</a:t>
            </a:r>
          </a:p>
          <a:p>
            <a:pPr eaLnBrk="1" hangingPunct="1"/>
            <a:r>
              <a:rPr lang="tr-TR" sz="2400" smtClean="0"/>
              <a:t>2. Isıtma veya ısı işlemi uygulaması</a:t>
            </a:r>
          </a:p>
          <a:p>
            <a:pPr eaLnBrk="1" hangingPunct="1"/>
            <a:r>
              <a:rPr lang="tr-TR" sz="2400" smtClean="0"/>
              <a:t>3. Kurutma ve konsantre etme</a:t>
            </a:r>
          </a:p>
          <a:p>
            <a:pPr eaLnBrk="1" hangingPunct="1"/>
            <a:r>
              <a:rPr lang="tr-TR" sz="2400" smtClean="0"/>
              <a:t>4. Dumanlama</a:t>
            </a:r>
          </a:p>
          <a:p>
            <a:pPr eaLnBrk="1" hangingPunct="1"/>
            <a:r>
              <a:rPr lang="tr-TR" sz="2400" smtClean="0"/>
              <a:t>5. Fermentasyon</a:t>
            </a:r>
          </a:p>
          <a:p>
            <a:pPr eaLnBrk="1" hangingPunct="1"/>
            <a:r>
              <a:rPr lang="tr-TR" sz="2400" smtClean="0"/>
              <a:t>6. Işınlama</a:t>
            </a:r>
          </a:p>
          <a:p>
            <a:pPr eaLnBrk="1" hangingPunct="1"/>
            <a:r>
              <a:rPr lang="tr-TR" sz="2400" smtClean="0"/>
              <a:t>7. Kimyasal maddeler kullanma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Slayt Numarası Yer Tutucusu"/>
          <p:cNvSpPr>
            <a:spLocks noGrp="1"/>
          </p:cNvSpPr>
          <p:nvPr>
            <p:ph type="sldNum" sz="quarter" idx="12"/>
          </p:nvPr>
        </p:nvSpPr>
        <p:spPr>
          <a:noFill/>
        </p:spPr>
        <p:txBody>
          <a:bodyPr/>
          <a:lstStyle/>
          <a:p>
            <a:fld id="{4ABDE248-1A39-4907-9769-26DF81182D74}" type="slidenum">
              <a:rPr lang="tr-TR" smtClean="0"/>
              <a:pPr/>
              <a:t>5</a:t>
            </a:fld>
            <a:endParaRPr lang="tr-TR" smtClean="0"/>
          </a:p>
        </p:txBody>
      </p:sp>
      <p:sp>
        <p:nvSpPr>
          <p:cNvPr id="7171" name="Rectangle 2"/>
          <p:cNvSpPr>
            <a:spLocks noGrp="1" noChangeArrowheads="1"/>
          </p:cNvSpPr>
          <p:nvPr>
            <p:ph type="title"/>
          </p:nvPr>
        </p:nvSpPr>
        <p:spPr/>
        <p:txBody>
          <a:bodyPr/>
          <a:lstStyle/>
          <a:p>
            <a:pPr eaLnBrk="1" hangingPunct="1"/>
            <a:r>
              <a:rPr lang="tr-TR" smtClean="0">
                <a:solidFill>
                  <a:srgbClr val="FF0066"/>
                </a:solidFill>
              </a:rPr>
              <a:t>1. Soğutma ve dondurma</a:t>
            </a:r>
          </a:p>
        </p:txBody>
      </p:sp>
      <p:sp>
        <p:nvSpPr>
          <p:cNvPr id="7172" name="Rectangle 3"/>
          <p:cNvSpPr>
            <a:spLocks noGrp="1" noChangeArrowheads="1"/>
          </p:cNvSpPr>
          <p:nvPr>
            <p:ph type="body" idx="1"/>
          </p:nvPr>
        </p:nvSpPr>
        <p:spPr>
          <a:xfrm>
            <a:off x="468313" y="1341438"/>
            <a:ext cx="8351837" cy="5256212"/>
          </a:xfrm>
        </p:spPr>
        <p:txBody>
          <a:bodyPr/>
          <a:lstStyle/>
          <a:p>
            <a:pPr algn="just" eaLnBrk="1" hangingPunct="1"/>
            <a:r>
              <a:rPr lang="tr-TR" sz="2000" smtClean="0"/>
              <a:t>Etin donma noktası </a:t>
            </a:r>
            <a:r>
              <a:rPr lang="tr-TR" sz="2000" smtClean="0">
                <a:solidFill>
                  <a:srgbClr val="FF0066"/>
                </a:solidFill>
              </a:rPr>
              <a:t>-1.5 ile -1.7 </a:t>
            </a:r>
            <a:r>
              <a:rPr lang="tr-TR" sz="2000" baseline="30000" smtClean="0">
                <a:solidFill>
                  <a:srgbClr val="FF0066"/>
                </a:solidFill>
              </a:rPr>
              <a:t>o</a:t>
            </a:r>
            <a:r>
              <a:rPr lang="tr-TR" sz="2000" smtClean="0">
                <a:solidFill>
                  <a:srgbClr val="FF0066"/>
                </a:solidFill>
              </a:rPr>
              <a:t>C</a:t>
            </a:r>
            <a:r>
              <a:rPr lang="tr-TR" sz="2000" smtClean="0"/>
              <a:t> arasındadır. </a:t>
            </a:r>
          </a:p>
          <a:p>
            <a:pPr algn="just" eaLnBrk="1" hangingPunct="1"/>
            <a:r>
              <a:rPr lang="tr-TR" sz="2000" smtClean="0"/>
              <a:t>Etin donma noktası üstündeki ısı derecelerinde saklanmasına </a:t>
            </a:r>
            <a:r>
              <a:rPr lang="tr-TR" sz="2000" smtClean="0">
                <a:solidFill>
                  <a:srgbClr val="FF0066"/>
                </a:solidFill>
              </a:rPr>
              <a:t>soğutma,</a:t>
            </a:r>
            <a:r>
              <a:rPr lang="tr-TR" sz="2000" smtClean="0"/>
              <a:t> altındaki sıcaklık derecelerinde saklanmasına ise </a:t>
            </a:r>
            <a:r>
              <a:rPr lang="tr-TR" sz="2000" smtClean="0">
                <a:solidFill>
                  <a:srgbClr val="FF0066"/>
                </a:solidFill>
              </a:rPr>
              <a:t>dondurma</a:t>
            </a:r>
            <a:r>
              <a:rPr lang="tr-TR" sz="2000" smtClean="0"/>
              <a:t> adı verilir. </a:t>
            </a:r>
          </a:p>
          <a:p>
            <a:pPr algn="just" eaLnBrk="1" hangingPunct="1"/>
            <a:r>
              <a:rPr lang="tr-TR" sz="2000" smtClean="0"/>
              <a:t>Dondurulma </a:t>
            </a:r>
            <a:r>
              <a:rPr lang="tr-TR" sz="2000" smtClean="0">
                <a:solidFill>
                  <a:srgbClr val="000099"/>
                </a:solidFill>
              </a:rPr>
              <a:t>derecesi ve şekline</a:t>
            </a:r>
            <a:r>
              <a:rPr lang="tr-TR" sz="2000" smtClean="0"/>
              <a:t> bağlı olarak etlerin </a:t>
            </a:r>
            <a:r>
              <a:rPr lang="tr-TR" sz="2000" smtClean="0">
                <a:solidFill>
                  <a:srgbClr val="000099"/>
                </a:solidFill>
              </a:rPr>
              <a:t>muhafaza süresi</a:t>
            </a:r>
            <a:r>
              <a:rPr lang="tr-TR" sz="2000" smtClean="0"/>
              <a:t> uzar. </a:t>
            </a:r>
            <a:r>
              <a:rPr lang="tr-TR" sz="2000" smtClean="0">
                <a:solidFill>
                  <a:srgbClr val="000099"/>
                </a:solidFill>
              </a:rPr>
              <a:t>Dondurma</a:t>
            </a:r>
            <a:r>
              <a:rPr lang="tr-TR" sz="2000" smtClean="0"/>
              <a:t> esnasında ette bazı </a:t>
            </a:r>
            <a:r>
              <a:rPr lang="tr-TR" sz="2000" smtClean="0">
                <a:solidFill>
                  <a:srgbClr val="000099"/>
                </a:solidFill>
              </a:rPr>
              <a:t>istenmeyen değişiklikler</a:t>
            </a:r>
            <a:r>
              <a:rPr lang="tr-TR" sz="2000" smtClean="0"/>
              <a:t> meydana gelebilir. Etin </a:t>
            </a:r>
            <a:r>
              <a:rPr lang="tr-TR" sz="2000" smtClean="0">
                <a:solidFill>
                  <a:srgbClr val="000099"/>
                </a:solidFill>
              </a:rPr>
              <a:t>renginde</a:t>
            </a:r>
            <a:r>
              <a:rPr lang="tr-TR" sz="2000" smtClean="0"/>
              <a:t> değişme ve</a:t>
            </a:r>
            <a:r>
              <a:rPr lang="tr-TR" sz="2000" smtClean="0">
                <a:solidFill>
                  <a:srgbClr val="000099"/>
                </a:solidFill>
              </a:rPr>
              <a:t> tekstürün</a:t>
            </a:r>
            <a:r>
              <a:rPr lang="tr-TR" sz="2000" smtClean="0"/>
              <a:t> bozulması gibi. </a:t>
            </a:r>
          </a:p>
          <a:p>
            <a:pPr algn="just" eaLnBrk="1" hangingPunct="1"/>
            <a:r>
              <a:rPr lang="tr-TR" sz="2000" smtClean="0"/>
              <a:t>Etin </a:t>
            </a:r>
            <a:r>
              <a:rPr lang="tr-TR" sz="2000" smtClean="0">
                <a:solidFill>
                  <a:srgbClr val="000099"/>
                </a:solidFill>
              </a:rPr>
              <a:t>soğutulması</a:t>
            </a:r>
            <a:r>
              <a:rPr lang="tr-TR" sz="2000" smtClean="0"/>
              <a:t> esnasında ise </a:t>
            </a:r>
            <a:r>
              <a:rPr lang="tr-TR" sz="2000" smtClean="0">
                <a:solidFill>
                  <a:srgbClr val="000099"/>
                </a:solidFill>
              </a:rPr>
              <a:t>istenmeyen bu değişiklikler</a:t>
            </a:r>
            <a:r>
              <a:rPr lang="tr-TR" sz="2000" smtClean="0"/>
              <a:t> şekillenmez fakat muhafaza süresi daha </a:t>
            </a:r>
            <a:r>
              <a:rPr lang="tr-TR" sz="2000" smtClean="0">
                <a:solidFill>
                  <a:srgbClr val="000099"/>
                </a:solidFill>
              </a:rPr>
              <a:t>kısa </a:t>
            </a:r>
            <a:r>
              <a:rPr lang="tr-TR" sz="2000" smtClean="0"/>
              <a:t>olur. </a:t>
            </a:r>
          </a:p>
          <a:p>
            <a:pPr algn="just" eaLnBrk="1" hangingPunct="1"/>
            <a:r>
              <a:rPr lang="tr-TR" sz="2000" smtClean="0"/>
              <a:t>Amonyak gibi düşük kaynama noktasına sahip soğutucu ajanları, sıvı halden gaz haline, gaz halden de sıvı hale dönüştürebilen donanımlara </a:t>
            </a:r>
            <a:r>
              <a:rPr lang="tr-TR" sz="2000" smtClean="0">
                <a:solidFill>
                  <a:srgbClr val="FF0066"/>
                </a:solidFill>
              </a:rPr>
              <a:t>soğutucu sistemler</a:t>
            </a:r>
            <a:r>
              <a:rPr lang="tr-TR" sz="2000" smtClean="0"/>
              <a:t> adı verilir. </a:t>
            </a:r>
          </a:p>
          <a:p>
            <a:pPr algn="just" eaLnBrk="1" hangingPunct="1"/>
            <a:r>
              <a:rPr lang="tr-TR" sz="2000" smtClean="0"/>
              <a:t>Amonyağın yanı sıra, freon (-20), kuru buz (-79), sıvılaştırılmış azot (-196) soğutma sanayinde kullanılan soğutucu ajanlardır.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5 Slayt Numarası Yer Tutucusu"/>
          <p:cNvSpPr>
            <a:spLocks noGrp="1"/>
          </p:cNvSpPr>
          <p:nvPr>
            <p:ph type="sldNum" sz="quarter" idx="12"/>
          </p:nvPr>
        </p:nvSpPr>
        <p:spPr>
          <a:noFill/>
        </p:spPr>
        <p:txBody>
          <a:bodyPr/>
          <a:lstStyle/>
          <a:p>
            <a:fld id="{1397C265-3E42-4370-B71E-612ACF59B63A}" type="slidenum">
              <a:rPr lang="tr-TR" smtClean="0"/>
              <a:pPr/>
              <a:t>6</a:t>
            </a:fld>
            <a:endParaRPr lang="tr-TR" smtClean="0"/>
          </a:p>
        </p:txBody>
      </p:sp>
      <p:sp>
        <p:nvSpPr>
          <p:cNvPr id="8195" name="Rectangle 3"/>
          <p:cNvSpPr>
            <a:spLocks noGrp="1" noChangeArrowheads="1"/>
          </p:cNvSpPr>
          <p:nvPr>
            <p:ph type="body" idx="1"/>
          </p:nvPr>
        </p:nvSpPr>
        <p:spPr>
          <a:xfrm>
            <a:off x="395288" y="1628775"/>
            <a:ext cx="8229600" cy="4525963"/>
          </a:xfrm>
        </p:spPr>
        <p:txBody>
          <a:bodyPr/>
          <a:lstStyle/>
          <a:p>
            <a:pPr algn="just" eaLnBrk="1" hangingPunct="1">
              <a:lnSpc>
                <a:spcPct val="80000"/>
              </a:lnSpc>
            </a:pPr>
            <a:r>
              <a:rPr lang="tr-TR" sz="2000" smtClean="0"/>
              <a:t>Soğutma işlemi </a:t>
            </a:r>
            <a:r>
              <a:rPr lang="tr-TR" sz="2000" smtClean="0">
                <a:solidFill>
                  <a:schemeClr val="accent2"/>
                </a:solidFill>
              </a:rPr>
              <a:t>kısa sürede tüketime</a:t>
            </a:r>
            <a:r>
              <a:rPr lang="tr-TR" sz="2000" smtClean="0"/>
              <a:t> sunulacak ürünlere uygulanır. </a:t>
            </a:r>
          </a:p>
          <a:p>
            <a:pPr eaLnBrk="1" hangingPunct="1">
              <a:lnSpc>
                <a:spcPct val="80000"/>
              </a:lnSpc>
              <a:buFontTx/>
              <a:buNone/>
            </a:pPr>
            <a:endParaRPr lang="tr-TR" sz="2000" smtClean="0">
              <a:solidFill>
                <a:schemeClr val="accent2"/>
              </a:solidFill>
            </a:endParaRPr>
          </a:p>
          <a:p>
            <a:pPr eaLnBrk="1" hangingPunct="1">
              <a:lnSpc>
                <a:spcPct val="80000"/>
              </a:lnSpc>
              <a:buFontTx/>
              <a:buNone/>
            </a:pPr>
            <a:r>
              <a:rPr lang="tr-TR" sz="2000" smtClean="0">
                <a:solidFill>
                  <a:schemeClr val="accent2"/>
                </a:solidFill>
              </a:rPr>
              <a:t>Çabuk soğutma sisteminde:</a:t>
            </a:r>
            <a:r>
              <a:rPr lang="tr-TR" sz="2000" smtClean="0">
                <a:solidFill>
                  <a:srgbClr val="FF0000"/>
                </a:solidFill>
              </a:rPr>
              <a:t> </a:t>
            </a:r>
          </a:p>
          <a:p>
            <a:pPr eaLnBrk="1" hangingPunct="1">
              <a:lnSpc>
                <a:spcPct val="80000"/>
              </a:lnSpc>
            </a:pPr>
            <a:r>
              <a:rPr lang="tr-TR" sz="2000" smtClean="0"/>
              <a:t>Kesimden 1 saat sonra, </a:t>
            </a:r>
          </a:p>
          <a:p>
            <a:pPr eaLnBrk="1" hangingPunct="1">
              <a:lnSpc>
                <a:spcPct val="80000"/>
              </a:lnSpc>
            </a:pPr>
            <a:r>
              <a:rPr lang="tr-TR" sz="2000" smtClean="0"/>
              <a:t>Karkas iç ısı		 	39 </a:t>
            </a:r>
            <a:r>
              <a:rPr lang="tr-TR" sz="2000" baseline="30000" smtClean="0"/>
              <a:t>o</a:t>
            </a:r>
            <a:r>
              <a:rPr lang="tr-TR" sz="2000" smtClean="0"/>
              <a:t>C karkas</a:t>
            </a:r>
          </a:p>
          <a:p>
            <a:pPr algn="just" eaLnBrk="1" hangingPunct="1">
              <a:lnSpc>
                <a:spcPct val="80000"/>
              </a:lnSpc>
            </a:pPr>
            <a:r>
              <a:rPr lang="tr-TR" sz="2000" smtClean="0"/>
              <a:t>Soğutma deposu sıcaklığı 	</a:t>
            </a:r>
            <a:r>
              <a:rPr lang="tr-TR" sz="2000" smtClean="0">
                <a:solidFill>
                  <a:srgbClr val="000099"/>
                </a:solidFill>
              </a:rPr>
              <a:t>-2 </a:t>
            </a:r>
            <a:r>
              <a:rPr lang="tr-TR" sz="2000" baseline="30000" smtClean="0">
                <a:solidFill>
                  <a:srgbClr val="000099"/>
                </a:solidFill>
              </a:rPr>
              <a:t>o</a:t>
            </a:r>
            <a:r>
              <a:rPr lang="tr-TR" sz="2000" smtClean="0">
                <a:solidFill>
                  <a:srgbClr val="000099"/>
                </a:solidFill>
              </a:rPr>
              <a:t>C (sığır</a:t>
            </a:r>
            <a:r>
              <a:rPr lang="tr-TR" sz="2000" smtClean="0"/>
              <a:t>)</a:t>
            </a:r>
          </a:p>
          <a:p>
            <a:pPr algn="just" eaLnBrk="1" hangingPunct="1">
              <a:lnSpc>
                <a:spcPct val="80000"/>
              </a:lnSpc>
              <a:buFontTx/>
              <a:buNone/>
            </a:pPr>
            <a:r>
              <a:rPr lang="tr-TR" sz="2000" smtClean="0"/>
              <a:t>					</a:t>
            </a:r>
            <a:r>
              <a:rPr lang="tr-TR" sz="2000" smtClean="0">
                <a:solidFill>
                  <a:srgbClr val="000099"/>
                </a:solidFill>
              </a:rPr>
              <a:t>-6 ve -8</a:t>
            </a:r>
            <a:r>
              <a:rPr lang="tr-TR" sz="2000" baseline="30000" smtClean="0">
                <a:solidFill>
                  <a:srgbClr val="000099"/>
                </a:solidFill>
              </a:rPr>
              <a:t>o</a:t>
            </a:r>
            <a:r>
              <a:rPr lang="tr-TR" sz="2000" smtClean="0">
                <a:solidFill>
                  <a:srgbClr val="000099"/>
                </a:solidFill>
              </a:rPr>
              <a:t>C</a:t>
            </a:r>
            <a:r>
              <a:rPr lang="tr-TR" sz="2000" smtClean="0"/>
              <a:t> (domuz ve koyun )</a:t>
            </a:r>
          </a:p>
          <a:p>
            <a:pPr algn="just" eaLnBrk="1" hangingPunct="1">
              <a:lnSpc>
                <a:spcPct val="80000"/>
              </a:lnSpc>
              <a:buFontTx/>
              <a:buNone/>
            </a:pPr>
            <a:r>
              <a:rPr lang="tr-TR" sz="2000" smtClean="0"/>
              <a:t>					olan odalara karkas yerleştirilir. </a:t>
            </a:r>
            <a:r>
              <a:rPr lang="tr-TR" sz="2000" smtClean="0">
                <a:solidFill>
                  <a:srgbClr val="000099"/>
                </a:solidFill>
              </a:rPr>
              <a:t>Sonra</a:t>
            </a:r>
          </a:p>
          <a:p>
            <a:pPr algn="just" eaLnBrk="1" hangingPunct="1">
              <a:lnSpc>
                <a:spcPct val="80000"/>
              </a:lnSpc>
            </a:pPr>
            <a:r>
              <a:rPr lang="tr-TR" sz="2000" smtClean="0"/>
              <a:t>Oda sıcaklığı 		12-24 h süreyle </a:t>
            </a:r>
            <a:r>
              <a:rPr lang="tr-TR" sz="2000" smtClean="0">
                <a:solidFill>
                  <a:srgbClr val="000099"/>
                </a:solidFill>
              </a:rPr>
              <a:t>-3 ile 0 </a:t>
            </a:r>
            <a:r>
              <a:rPr lang="tr-TR" sz="2000" baseline="30000" smtClean="0">
                <a:solidFill>
                  <a:srgbClr val="000099"/>
                </a:solidFill>
              </a:rPr>
              <a:t>o</a:t>
            </a:r>
            <a:r>
              <a:rPr lang="tr-TR" sz="2000" smtClean="0">
                <a:solidFill>
                  <a:srgbClr val="000099"/>
                </a:solidFill>
              </a:rPr>
              <a:t>C</a:t>
            </a:r>
            <a:r>
              <a:rPr lang="tr-TR" sz="2000" smtClean="0"/>
              <a:t> ye ayarlanır</a:t>
            </a:r>
          </a:p>
          <a:p>
            <a:pPr algn="just" eaLnBrk="1" hangingPunct="1">
              <a:lnSpc>
                <a:spcPct val="80000"/>
              </a:lnSpc>
            </a:pPr>
            <a:r>
              <a:rPr lang="tr-TR" sz="2000" smtClean="0"/>
              <a:t>Rutubetleri 			%88-92</a:t>
            </a:r>
          </a:p>
          <a:p>
            <a:pPr algn="just" eaLnBrk="1" hangingPunct="1">
              <a:lnSpc>
                <a:spcPct val="80000"/>
              </a:lnSpc>
            </a:pPr>
            <a:r>
              <a:rPr lang="tr-TR" sz="2000" smtClean="0"/>
              <a:t>Hava akımı 			1-2 m/sn (sığır)</a:t>
            </a:r>
          </a:p>
          <a:p>
            <a:pPr algn="just" eaLnBrk="1" hangingPunct="1">
              <a:lnSpc>
                <a:spcPct val="80000"/>
              </a:lnSpc>
              <a:buFontTx/>
              <a:buNone/>
            </a:pPr>
            <a:r>
              <a:rPr lang="tr-TR" sz="2000" smtClean="0"/>
              <a:t>					2-3 m/sn (domuz ve koyun)  ayarlanır. </a:t>
            </a:r>
          </a:p>
          <a:p>
            <a:pPr algn="just" eaLnBrk="1" hangingPunct="1">
              <a:lnSpc>
                <a:spcPct val="80000"/>
              </a:lnSpc>
            </a:pPr>
            <a:r>
              <a:rPr lang="tr-TR" sz="2000" smtClean="0"/>
              <a:t>Bu şekilde ön soğutma ile karkasın başlangıçtaki 39 </a:t>
            </a:r>
            <a:r>
              <a:rPr lang="tr-TR" sz="2000" baseline="30000" smtClean="0"/>
              <a:t>o</a:t>
            </a:r>
            <a:r>
              <a:rPr lang="tr-TR" sz="2000" smtClean="0"/>
              <a:t>C olan iç ısısı </a:t>
            </a:r>
            <a:r>
              <a:rPr lang="tr-TR" sz="2000" smtClean="0">
                <a:solidFill>
                  <a:srgbClr val="FF0000"/>
                </a:solidFill>
              </a:rPr>
              <a:t>12-24h de 5 </a:t>
            </a:r>
            <a:r>
              <a:rPr lang="tr-TR" sz="2000" baseline="30000" smtClean="0">
                <a:solidFill>
                  <a:srgbClr val="FF0000"/>
                </a:solidFill>
              </a:rPr>
              <a:t>o</a:t>
            </a:r>
            <a:r>
              <a:rPr lang="tr-TR" sz="2000" smtClean="0">
                <a:solidFill>
                  <a:srgbClr val="FF0000"/>
                </a:solidFill>
              </a:rPr>
              <a:t>C</a:t>
            </a:r>
            <a:r>
              <a:rPr lang="tr-TR" sz="2000" smtClean="0"/>
              <a:t> ye indirilebilir. </a:t>
            </a:r>
          </a:p>
        </p:txBody>
      </p:sp>
      <p:sp>
        <p:nvSpPr>
          <p:cNvPr id="8196" name="Rectangle 4"/>
          <p:cNvSpPr>
            <a:spLocks noGrp="1" noChangeArrowheads="1"/>
          </p:cNvSpPr>
          <p:nvPr>
            <p:ph type="title"/>
          </p:nvPr>
        </p:nvSpPr>
        <p:spPr>
          <a:xfrm>
            <a:off x="179388" y="274638"/>
            <a:ext cx="8507412" cy="1143000"/>
          </a:xfrm>
          <a:noFill/>
        </p:spPr>
        <p:txBody>
          <a:bodyPr/>
          <a:lstStyle/>
          <a:p>
            <a:pPr eaLnBrk="1" hangingPunct="1"/>
            <a:r>
              <a:rPr lang="tr-TR" smtClean="0">
                <a:solidFill>
                  <a:srgbClr val="FF0066"/>
                </a:solidFill>
              </a:rPr>
              <a:t>1.1.Soğutma ve soğukta muhafaza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5 Slayt Numarası Yer Tutucusu"/>
          <p:cNvSpPr>
            <a:spLocks noGrp="1"/>
          </p:cNvSpPr>
          <p:nvPr>
            <p:ph type="sldNum" sz="quarter" idx="12"/>
          </p:nvPr>
        </p:nvSpPr>
        <p:spPr>
          <a:noFill/>
        </p:spPr>
        <p:txBody>
          <a:bodyPr/>
          <a:lstStyle/>
          <a:p>
            <a:fld id="{3CAC7153-3215-4EEC-BC10-64E00C961778}" type="slidenum">
              <a:rPr lang="tr-TR" smtClean="0"/>
              <a:pPr/>
              <a:t>7</a:t>
            </a:fld>
            <a:endParaRPr lang="tr-TR" smtClean="0"/>
          </a:p>
        </p:txBody>
      </p:sp>
      <p:sp>
        <p:nvSpPr>
          <p:cNvPr id="9219" name="Rectangle 2"/>
          <p:cNvSpPr>
            <a:spLocks noGrp="1" noChangeArrowheads="1"/>
          </p:cNvSpPr>
          <p:nvPr>
            <p:ph type="title"/>
          </p:nvPr>
        </p:nvSpPr>
        <p:spPr/>
        <p:txBody>
          <a:bodyPr/>
          <a:lstStyle/>
          <a:p>
            <a:pPr eaLnBrk="1" hangingPunct="1"/>
            <a:r>
              <a:rPr lang="tr-TR" sz="3200" smtClean="0">
                <a:solidFill>
                  <a:srgbClr val="FF0066"/>
                </a:solidFill>
              </a:rPr>
              <a:t>Soğutma ve soğuk muhafazada göz önüne alınacak hususlar</a:t>
            </a:r>
          </a:p>
        </p:txBody>
      </p:sp>
      <p:sp>
        <p:nvSpPr>
          <p:cNvPr id="9220" name="Rectangle 3"/>
          <p:cNvSpPr>
            <a:spLocks noGrp="1" noChangeArrowheads="1"/>
          </p:cNvSpPr>
          <p:nvPr>
            <p:ph type="body" idx="1"/>
          </p:nvPr>
        </p:nvSpPr>
        <p:spPr>
          <a:xfrm>
            <a:off x="395288" y="1600200"/>
            <a:ext cx="8291512" cy="4708525"/>
          </a:xfrm>
        </p:spPr>
        <p:txBody>
          <a:bodyPr/>
          <a:lstStyle/>
          <a:p>
            <a:pPr algn="just" eaLnBrk="1" hangingPunct="1">
              <a:buFontTx/>
              <a:buNone/>
            </a:pPr>
            <a:r>
              <a:rPr lang="tr-TR" sz="2000" smtClean="0">
                <a:solidFill>
                  <a:srgbClr val="FF0066"/>
                </a:solidFill>
              </a:rPr>
              <a:t>Muhafaza süresi ve etkinliğine etki eden faktörler:</a:t>
            </a:r>
            <a:r>
              <a:rPr lang="tr-TR" sz="2000" smtClean="0">
                <a:solidFill>
                  <a:schemeClr val="accent2"/>
                </a:solidFill>
              </a:rPr>
              <a:t> </a:t>
            </a:r>
          </a:p>
          <a:p>
            <a:pPr algn="just" eaLnBrk="1" hangingPunct="1"/>
            <a:r>
              <a:rPr lang="tr-TR" sz="2000" smtClean="0">
                <a:solidFill>
                  <a:srgbClr val="000099"/>
                </a:solidFill>
              </a:rPr>
              <a:t>Karkasın sayısı, büyüklüğü, karkas kabuk yağı kalınlığı, soğutma odaları sıcaklığı, rutubet oranı, hava akımı ve aydınlatma koşulları.</a:t>
            </a:r>
          </a:p>
          <a:p>
            <a:pPr algn="just" eaLnBrk="1" hangingPunct="1"/>
            <a:r>
              <a:rPr lang="tr-TR" sz="2000" smtClean="0"/>
              <a:t>Büyük yapılı ve kabuk yağı kalın olan karkaslar oldukça </a:t>
            </a:r>
            <a:r>
              <a:rPr lang="tr-TR" sz="2000" smtClean="0">
                <a:solidFill>
                  <a:srgbClr val="FF0066"/>
                </a:solidFill>
              </a:rPr>
              <a:t>uzun 72</a:t>
            </a:r>
            <a:r>
              <a:rPr lang="tr-TR" sz="2000" smtClean="0"/>
              <a:t> saat kadar ön soğutmaya alınmalıdır. </a:t>
            </a:r>
          </a:p>
          <a:p>
            <a:pPr algn="just" eaLnBrk="1" hangingPunct="1"/>
            <a:r>
              <a:rPr lang="tr-TR" sz="2000" smtClean="0"/>
              <a:t>Koyun ve domuz karkasları ise </a:t>
            </a:r>
            <a:r>
              <a:rPr lang="tr-TR" sz="2000" smtClean="0">
                <a:solidFill>
                  <a:srgbClr val="FF0066"/>
                </a:solidFill>
              </a:rPr>
              <a:t>12-24h</a:t>
            </a:r>
            <a:r>
              <a:rPr lang="tr-TR" sz="2000" smtClean="0"/>
              <a:t> içinde kolaylıkla soğutulabilir.</a:t>
            </a:r>
          </a:p>
          <a:p>
            <a:pPr algn="just" eaLnBrk="1" hangingPunct="1"/>
            <a:r>
              <a:rPr lang="tr-TR" sz="2000" smtClean="0"/>
              <a:t>Tek büyük bir depo yerine birkaç tane soğutma odası yapılmalıdır. Bu depolar 18-30m uzunluğunda, 7.5-15m genişliğinde ve 4.8m yüksekliğinde olmalıdır.  </a:t>
            </a:r>
          </a:p>
          <a:p>
            <a:pPr algn="just" eaLnBrk="1" hangingPunct="1"/>
            <a:r>
              <a:rPr lang="tr-TR" sz="2000" smtClean="0"/>
              <a:t>Karkas taşıma rayları tavandan ve soğutma cihazından 0.6m uzaklıkta yerleştirilmelidir. Raylardaki asılma çengeli ile döşeme arasındaki mesafe sığır karkası için 3.3m, dana ve domuzlar için 2.7m olmalıdır. </a:t>
            </a:r>
          </a:p>
          <a:p>
            <a:pPr algn="just" eaLnBrk="1" hangingPunct="1"/>
            <a:endParaRPr lang="tr-TR" sz="20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5 Slayt Numarası Yer Tutucusu"/>
          <p:cNvSpPr>
            <a:spLocks noGrp="1"/>
          </p:cNvSpPr>
          <p:nvPr>
            <p:ph type="sldNum" sz="quarter" idx="12"/>
          </p:nvPr>
        </p:nvSpPr>
        <p:spPr>
          <a:noFill/>
        </p:spPr>
        <p:txBody>
          <a:bodyPr/>
          <a:lstStyle/>
          <a:p>
            <a:fld id="{87ED9DF1-9B64-4C3C-98E8-D5BEF0C0A855}" type="slidenum">
              <a:rPr lang="tr-TR" smtClean="0"/>
              <a:pPr/>
              <a:t>8</a:t>
            </a:fld>
            <a:endParaRPr lang="tr-TR" smtClean="0"/>
          </a:p>
        </p:txBody>
      </p:sp>
      <p:sp>
        <p:nvSpPr>
          <p:cNvPr id="10243" name="Rectangle 3"/>
          <p:cNvSpPr>
            <a:spLocks noGrp="1" noChangeArrowheads="1"/>
          </p:cNvSpPr>
          <p:nvPr>
            <p:ph type="body" idx="1"/>
          </p:nvPr>
        </p:nvSpPr>
        <p:spPr>
          <a:xfrm>
            <a:off x="539750" y="981075"/>
            <a:ext cx="8229600" cy="5218113"/>
          </a:xfrm>
        </p:spPr>
        <p:txBody>
          <a:bodyPr/>
          <a:lstStyle/>
          <a:p>
            <a:pPr algn="just" eaLnBrk="1" hangingPunct="1"/>
            <a:r>
              <a:rPr lang="tr-TR" sz="2000" smtClean="0"/>
              <a:t>Karkaslar soğutulurken depolardaki </a:t>
            </a:r>
            <a:r>
              <a:rPr lang="tr-TR" sz="2000" smtClean="0">
                <a:solidFill>
                  <a:srgbClr val="FF0000"/>
                </a:solidFill>
              </a:rPr>
              <a:t>rutubet oranı kontrol edilmelidir</a:t>
            </a:r>
            <a:r>
              <a:rPr lang="tr-TR" sz="2000" smtClean="0"/>
              <a:t>.</a:t>
            </a:r>
          </a:p>
          <a:p>
            <a:pPr algn="just" eaLnBrk="1" hangingPunct="1"/>
            <a:r>
              <a:rPr lang="tr-TR" sz="2000" smtClean="0"/>
              <a:t>Bazı </a:t>
            </a:r>
            <a:r>
              <a:rPr lang="tr-TR" sz="2000" smtClean="0">
                <a:solidFill>
                  <a:srgbClr val="0066FF"/>
                </a:solidFill>
              </a:rPr>
              <a:t>küfler</a:t>
            </a:r>
            <a:r>
              <a:rPr lang="tr-TR" sz="2000" smtClean="0"/>
              <a:t> donma noktasının altında saklanan etlerde bile üreyebilmektedir. Bu nedenle küflenmenin önüne geçmek için, </a:t>
            </a:r>
            <a:r>
              <a:rPr lang="tr-TR" sz="2000" smtClean="0">
                <a:solidFill>
                  <a:srgbClr val="0066FF"/>
                </a:solidFill>
              </a:rPr>
              <a:t>sıcaklığın düşürülmesinin</a:t>
            </a:r>
            <a:r>
              <a:rPr lang="tr-TR" sz="2000" smtClean="0"/>
              <a:t> yanısıra  </a:t>
            </a:r>
            <a:r>
              <a:rPr lang="tr-TR" sz="2000" smtClean="0">
                <a:solidFill>
                  <a:srgbClr val="0066FF"/>
                </a:solidFill>
              </a:rPr>
              <a:t>rutubet oranı</a:t>
            </a:r>
            <a:r>
              <a:rPr lang="tr-TR" sz="2000" smtClean="0"/>
              <a:t> da mutlak kontrol edilmelidir. Bunun için soğutma depolarında </a:t>
            </a:r>
            <a:r>
              <a:rPr lang="tr-TR" sz="2000" smtClean="0">
                <a:solidFill>
                  <a:srgbClr val="FF0066"/>
                </a:solidFill>
              </a:rPr>
              <a:t>yeterli hızda hava akımı</a:t>
            </a:r>
            <a:r>
              <a:rPr lang="tr-TR" sz="2000" smtClean="0"/>
              <a:t> sağlanmalıdır. </a:t>
            </a:r>
          </a:p>
          <a:p>
            <a:pPr algn="just" eaLnBrk="1" hangingPunct="1"/>
            <a:r>
              <a:rPr lang="tr-TR" sz="2000" smtClean="0">
                <a:solidFill>
                  <a:srgbClr val="FF0000"/>
                </a:solidFill>
              </a:rPr>
              <a:t>Hava akımı soğutmayı</a:t>
            </a:r>
            <a:r>
              <a:rPr lang="tr-TR" sz="2000" smtClean="0"/>
              <a:t> çabuklaştırmak için de gereklidir. </a:t>
            </a:r>
          </a:p>
          <a:p>
            <a:pPr algn="just" eaLnBrk="1" hangingPunct="1"/>
            <a:r>
              <a:rPr lang="tr-TR" sz="2000" smtClean="0"/>
              <a:t>Hava akımı </a:t>
            </a:r>
            <a:r>
              <a:rPr lang="tr-TR" sz="2000" smtClean="0">
                <a:solidFill>
                  <a:srgbClr val="FF0000"/>
                </a:solidFill>
              </a:rPr>
              <a:t>fazla </a:t>
            </a:r>
            <a:r>
              <a:rPr lang="tr-TR" sz="2000" smtClean="0"/>
              <a:t>olursa bu sefer </a:t>
            </a:r>
            <a:r>
              <a:rPr lang="tr-TR" sz="2000" smtClean="0">
                <a:solidFill>
                  <a:srgbClr val="FF0000"/>
                </a:solidFill>
              </a:rPr>
              <a:t>kurumaya neden olur</a:t>
            </a:r>
            <a:r>
              <a:rPr lang="tr-TR" sz="2000" smtClean="0"/>
              <a:t>. Aşırı kuruma sonucu yüzeydeki </a:t>
            </a:r>
            <a:r>
              <a:rPr lang="tr-TR" sz="2000" smtClean="0">
                <a:solidFill>
                  <a:srgbClr val="0066FF"/>
                </a:solidFill>
              </a:rPr>
              <a:t>tuz konsantrasyonu</a:t>
            </a:r>
            <a:r>
              <a:rPr lang="tr-TR" sz="2000" smtClean="0"/>
              <a:t> artar. Bu da hem karkasların </a:t>
            </a:r>
            <a:r>
              <a:rPr lang="tr-TR" sz="2000" smtClean="0">
                <a:solidFill>
                  <a:srgbClr val="0066FF"/>
                </a:solidFill>
              </a:rPr>
              <a:t>oksidasyonu</a:t>
            </a:r>
            <a:r>
              <a:rPr lang="tr-TR" sz="2000" smtClean="0"/>
              <a:t> hem de </a:t>
            </a:r>
            <a:r>
              <a:rPr lang="tr-TR" sz="2000" smtClean="0">
                <a:solidFill>
                  <a:srgbClr val="0066FF"/>
                </a:solidFill>
              </a:rPr>
              <a:t>metmiyoglobin</a:t>
            </a:r>
            <a:r>
              <a:rPr lang="tr-TR" sz="2000" smtClean="0"/>
              <a:t> oluşumunu artırarak etin </a:t>
            </a:r>
            <a:r>
              <a:rPr lang="tr-TR" sz="2000" smtClean="0">
                <a:solidFill>
                  <a:srgbClr val="0066FF"/>
                </a:solidFill>
              </a:rPr>
              <a:t>renginin koyulaşmasına</a:t>
            </a:r>
            <a:r>
              <a:rPr lang="tr-TR" sz="2000" smtClean="0"/>
              <a:t> ve çabuk bozulmasına neden olur. </a:t>
            </a:r>
          </a:p>
          <a:p>
            <a:pPr algn="just" eaLnBrk="1" hangingPunct="1"/>
            <a:r>
              <a:rPr lang="tr-TR" sz="2000" smtClean="0"/>
              <a:t>Karkaslar ilk 25 h içinde çok düşük sıcaklık derecelerinde ve hızlı hava akımında bulundurulmamalıdır.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5 Slayt Numarası Yer Tutucusu"/>
          <p:cNvSpPr>
            <a:spLocks noGrp="1"/>
          </p:cNvSpPr>
          <p:nvPr>
            <p:ph type="sldNum" sz="quarter" idx="12"/>
          </p:nvPr>
        </p:nvSpPr>
        <p:spPr>
          <a:noFill/>
        </p:spPr>
        <p:txBody>
          <a:bodyPr/>
          <a:lstStyle/>
          <a:p>
            <a:fld id="{4EDFCF5E-A7B5-4884-A1FC-895386A64215}" type="slidenum">
              <a:rPr lang="tr-TR" smtClean="0"/>
              <a:pPr/>
              <a:t>9</a:t>
            </a:fld>
            <a:endParaRPr lang="tr-TR" smtClean="0"/>
          </a:p>
        </p:txBody>
      </p:sp>
      <p:sp>
        <p:nvSpPr>
          <p:cNvPr id="11267" name="Rectangle 2"/>
          <p:cNvSpPr>
            <a:spLocks noGrp="1" noChangeArrowheads="1"/>
          </p:cNvSpPr>
          <p:nvPr>
            <p:ph type="title"/>
          </p:nvPr>
        </p:nvSpPr>
        <p:spPr/>
        <p:txBody>
          <a:bodyPr/>
          <a:lstStyle/>
          <a:p>
            <a:pPr eaLnBrk="1" hangingPunct="1"/>
            <a:endParaRPr lang="tr-TR" smtClean="0"/>
          </a:p>
        </p:txBody>
      </p:sp>
      <p:sp>
        <p:nvSpPr>
          <p:cNvPr id="11268" name="Rectangle 3"/>
          <p:cNvSpPr>
            <a:spLocks noGrp="1" noChangeArrowheads="1"/>
          </p:cNvSpPr>
          <p:nvPr>
            <p:ph type="body" idx="1"/>
          </p:nvPr>
        </p:nvSpPr>
        <p:spPr/>
        <p:txBody>
          <a:bodyPr/>
          <a:lstStyle/>
          <a:p>
            <a:pPr algn="just" eaLnBrk="1" hangingPunct="1"/>
            <a:r>
              <a:rPr lang="tr-TR" sz="2000" smtClean="0">
                <a:solidFill>
                  <a:srgbClr val="FF0066"/>
                </a:solidFill>
              </a:rPr>
              <a:t>Tavuklar </a:t>
            </a:r>
            <a:r>
              <a:rPr lang="tr-TR" sz="2000" smtClean="0"/>
              <a:t>genellikle derileri yüzülmediği için </a:t>
            </a:r>
            <a:r>
              <a:rPr lang="tr-TR" sz="2000" smtClean="0">
                <a:solidFill>
                  <a:srgbClr val="000099"/>
                </a:solidFill>
              </a:rPr>
              <a:t>soğutulmuş su</a:t>
            </a:r>
            <a:r>
              <a:rPr lang="tr-TR" sz="2000" smtClean="0"/>
              <a:t> içerisine daldırılarak soğutulurlar. </a:t>
            </a:r>
          </a:p>
          <a:p>
            <a:pPr algn="just" eaLnBrk="1" hangingPunct="1"/>
            <a:r>
              <a:rPr lang="tr-TR" sz="2000" smtClean="0"/>
              <a:t>Tavukların soğutulması </a:t>
            </a:r>
            <a:r>
              <a:rPr lang="tr-TR" sz="2000" smtClean="0">
                <a:solidFill>
                  <a:srgbClr val="FF0000"/>
                </a:solidFill>
              </a:rPr>
              <a:t>1 saatte</a:t>
            </a:r>
            <a:r>
              <a:rPr lang="tr-TR" sz="2000" smtClean="0"/>
              <a:t> gerçekleştirilir. </a:t>
            </a:r>
          </a:p>
          <a:p>
            <a:pPr algn="just" eaLnBrk="1" hangingPunct="1"/>
            <a:r>
              <a:rPr lang="tr-TR" sz="2000" smtClean="0"/>
              <a:t>Tavuk karkasları yüzülmediği ve </a:t>
            </a:r>
            <a:r>
              <a:rPr lang="tr-TR" sz="2000" smtClean="0">
                <a:solidFill>
                  <a:srgbClr val="000099"/>
                </a:solidFill>
              </a:rPr>
              <a:t>beyaz etli</a:t>
            </a:r>
            <a:r>
              <a:rPr lang="tr-TR" sz="2000" smtClean="0"/>
              <a:t> oldukları için bu şekildeki </a:t>
            </a:r>
            <a:r>
              <a:rPr lang="tr-TR" sz="2000" smtClean="0">
                <a:solidFill>
                  <a:srgbClr val="000099"/>
                </a:solidFill>
              </a:rPr>
              <a:t>soğutmadan fazla</a:t>
            </a:r>
            <a:r>
              <a:rPr lang="tr-TR" sz="2000" smtClean="0"/>
              <a:t> zarar görmezler. </a:t>
            </a:r>
          </a:p>
          <a:p>
            <a:pPr algn="just" eaLnBrk="1" hangingPunct="1"/>
            <a:r>
              <a:rPr lang="tr-TR" sz="2000" smtClean="0"/>
              <a:t>Fakat bir miktar su aldıklarından ağırlıkları artar. </a:t>
            </a:r>
          </a:p>
          <a:p>
            <a:pPr algn="just" eaLnBrk="1" hangingPunct="1"/>
            <a:r>
              <a:rPr lang="tr-TR" sz="2000" smtClean="0"/>
              <a:t>Artan ağırlık artışı tüzüklerde ön görüle limitleri aşmamalıdır. </a:t>
            </a:r>
          </a:p>
          <a:p>
            <a:pPr eaLnBrk="1" hangingPunct="1"/>
            <a:endParaRPr lang="tr-TR" sz="20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5 Slayt Numarası Yer Tutucusu"/>
          <p:cNvSpPr>
            <a:spLocks noGrp="1"/>
          </p:cNvSpPr>
          <p:nvPr>
            <p:ph type="sldNum" sz="quarter" idx="12"/>
          </p:nvPr>
        </p:nvSpPr>
        <p:spPr>
          <a:noFill/>
        </p:spPr>
        <p:txBody>
          <a:bodyPr/>
          <a:lstStyle/>
          <a:p>
            <a:fld id="{AECFF056-4E49-40D2-89D9-037A44A247BC}" type="slidenum">
              <a:rPr lang="tr-TR" smtClean="0"/>
              <a:pPr/>
              <a:t>10</a:t>
            </a:fld>
            <a:endParaRPr lang="tr-TR" smtClean="0"/>
          </a:p>
        </p:txBody>
      </p:sp>
      <p:sp>
        <p:nvSpPr>
          <p:cNvPr id="12291" name="Rectangle 2"/>
          <p:cNvSpPr>
            <a:spLocks noGrp="1" noChangeArrowheads="1"/>
          </p:cNvSpPr>
          <p:nvPr>
            <p:ph type="title"/>
          </p:nvPr>
        </p:nvSpPr>
        <p:spPr/>
        <p:txBody>
          <a:bodyPr/>
          <a:lstStyle/>
          <a:p>
            <a:pPr eaLnBrk="1" hangingPunct="1"/>
            <a:r>
              <a:rPr lang="tr-TR" sz="4000" smtClean="0">
                <a:solidFill>
                  <a:srgbClr val="FF0066"/>
                </a:solidFill>
              </a:rPr>
              <a:t>Soğutulmuş etlerin dayanma süreleri</a:t>
            </a:r>
          </a:p>
        </p:txBody>
      </p:sp>
      <p:sp>
        <p:nvSpPr>
          <p:cNvPr id="12292" name="Rectangle 3"/>
          <p:cNvSpPr>
            <a:spLocks noGrp="1" noChangeArrowheads="1"/>
          </p:cNvSpPr>
          <p:nvPr>
            <p:ph type="body" idx="1"/>
          </p:nvPr>
        </p:nvSpPr>
        <p:spPr/>
        <p:txBody>
          <a:bodyPr/>
          <a:lstStyle/>
          <a:p>
            <a:pPr eaLnBrk="1" hangingPunct="1">
              <a:buFontTx/>
              <a:buNone/>
            </a:pPr>
            <a:r>
              <a:rPr lang="tr-TR" sz="2000" smtClean="0">
                <a:solidFill>
                  <a:srgbClr val="FF0000"/>
                </a:solidFill>
              </a:rPr>
              <a:t>     Soğutma ve soğuk muhafaza sırasında etin kalite niteliklerini etkileyen faktörler:</a:t>
            </a:r>
          </a:p>
          <a:p>
            <a:pPr eaLnBrk="1" hangingPunct="1"/>
            <a:r>
              <a:rPr lang="tr-TR" sz="2000" smtClean="0"/>
              <a:t>-Etlerin başlangıçtaki </a:t>
            </a:r>
            <a:r>
              <a:rPr lang="tr-TR" sz="2000" smtClean="0">
                <a:solidFill>
                  <a:srgbClr val="0000CC"/>
                </a:solidFill>
              </a:rPr>
              <a:t>kontaminasyon düzeyleri</a:t>
            </a:r>
          </a:p>
          <a:p>
            <a:pPr eaLnBrk="1" hangingPunct="1"/>
            <a:r>
              <a:rPr lang="tr-TR" sz="2000" smtClean="0"/>
              <a:t>-Soğuk deponun, </a:t>
            </a:r>
            <a:r>
              <a:rPr lang="tr-TR" sz="2000" smtClean="0">
                <a:solidFill>
                  <a:srgbClr val="0000CC"/>
                </a:solidFill>
              </a:rPr>
              <a:t>ısı, rutubet, hava akımı</a:t>
            </a:r>
            <a:r>
              <a:rPr lang="tr-TR" sz="2000" smtClean="0"/>
              <a:t> ve ışık koşulları, </a:t>
            </a:r>
          </a:p>
          <a:p>
            <a:pPr eaLnBrk="1" hangingPunct="1"/>
            <a:r>
              <a:rPr lang="tr-TR" sz="2000" smtClean="0"/>
              <a:t>-Karkas veya etlerin </a:t>
            </a:r>
            <a:r>
              <a:rPr lang="tr-TR" sz="2000" smtClean="0">
                <a:solidFill>
                  <a:srgbClr val="0000CC"/>
                </a:solidFill>
              </a:rPr>
              <a:t>paketlenme durumları</a:t>
            </a:r>
          </a:p>
          <a:p>
            <a:pPr eaLnBrk="1" hangingPunct="1"/>
            <a:r>
              <a:rPr lang="tr-TR" sz="2000" smtClean="0"/>
              <a:t>-Karkas veya </a:t>
            </a:r>
            <a:r>
              <a:rPr lang="tr-TR" sz="2000" smtClean="0">
                <a:solidFill>
                  <a:srgbClr val="0000CC"/>
                </a:solidFill>
              </a:rPr>
              <a:t>etlerin kalite dereceleri</a:t>
            </a:r>
            <a:r>
              <a:rPr lang="tr-TR" sz="2000" smtClean="0"/>
              <a:t>, büyüklükleri ve çeşitleri</a:t>
            </a:r>
          </a:p>
          <a:p>
            <a:pPr eaLnBrk="1" hangingPunct="1"/>
            <a:r>
              <a:rPr lang="tr-TR" sz="2000" smtClean="0"/>
              <a:t>-Soğutma işlemi sırasındaki </a:t>
            </a:r>
            <a:r>
              <a:rPr lang="tr-TR" sz="2000" smtClean="0">
                <a:solidFill>
                  <a:srgbClr val="0000CC"/>
                </a:solidFill>
              </a:rPr>
              <a:t>hijyenik koşullar.</a:t>
            </a:r>
            <a:r>
              <a:rPr lang="tr-TR" sz="2000" smtClean="0"/>
              <a:t> </a:t>
            </a:r>
          </a:p>
          <a:p>
            <a:pPr eaLnBrk="1" hangingPunct="1"/>
            <a:endParaRPr lang="tr-TR" sz="2000" smtClean="0"/>
          </a:p>
          <a:p>
            <a:pPr eaLnBrk="1" hangingPunct="1"/>
            <a:endParaRPr lang="tr-TR"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5 Slayt Numarası Yer Tutucusu"/>
          <p:cNvSpPr>
            <a:spLocks noGrp="1"/>
          </p:cNvSpPr>
          <p:nvPr>
            <p:ph type="sldNum" sz="quarter" idx="12"/>
          </p:nvPr>
        </p:nvSpPr>
        <p:spPr>
          <a:noFill/>
        </p:spPr>
        <p:txBody>
          <a:bodyPr/>
          <a:lstStyle/>
          <a:p>
            <a:fld id="{7C0BF6ED-D900-4735-98EA-9508BD7F239D}" type="slidenum">
              <a:rPr lang="tr-TR" smtClean="0"/>
              <a:pPr/>
              <a:t>11</a:t>
            </a:fld>
            <a:endParaRPr lang="tr-TR" smtClean="0"/>
          </a:p>
        </p:txBody>
      </p:sp>
      <p:sp>
        <p:nvSpPr>
          <p:cNvPr id="13315" name="Rectangle 2"/>
          <p:cNvSpPr>
            <a:spLocks noGrp="1" noChangeArrowheads="1"/>
          </p:cNvSpPr>
          <p:nvPr>
            <p:ph type="title"/>
          </p:nvPr>
        </p:nvSpPr>
        <p:spPr/>
        <p:txBody>
          <a:bodyPr/>
          <a:lstStyle/>
          <a:p>
            <a:pPr eaLnBrk="1" hangingPunct="1"/>
            <a:r>
              <a:rPr lang="tr-TR" sz="4000" smtClean="0">
                <a:solidFill>
                  <a:srgbClr val="FF0066"/>
                </a:solidFill>
              </a:rPr>
              <a:t>Bazı etlerin soğukta muhafaza koşulları</a:t>
            </a:r>
          </a:p>
        </p:txBody>
      </p:sp>
      <p:sp>
        <p:nvSpPr>
          <p:cNvPr id="13316" name="Rectangle 3"/>
          <p:cNvSpPr>
            <a:spLocks noGrp="1" noChangeArrowheads="1"/>
          </p:cNvSpPr>
          <p:nvPr>
            <p:ph type="body" idx="1"/>
          </p:nvPr>
        </p:nvSpPr>
        <p:spPr/>
        <p:txBody>
          <a:bodyPr/>
          <a:lstStyle/>
          <a:p>
            <a:pPr eaLnBrk="1" hangingPunct="1"/>
            <a:r>
              <a:rPr lang="tr-TR" sz="2000" u="sng" smtClean="0">
                <a:solidFill>
                  <a:schemeClr val="accent2"/>
                </a:solidFill>
              </a:rPr>
              <a:t>Tür			</a:t>
            </a:r>
            <a:r>
              <a:rPr lang="tr-TR" sz="2000" u="sng" baseline="30000" smtClean="0">
                <a:solidFill>
                  <a:schemeClr val="accent2"/>
                </a:solidFill>
              </a:rPr>
              <a:t>0</a:t>
            </a:r>
            <a:r>
              <a:rPr lang="tr-TR" sz="2000" u="sng" smtClean="0">
                <a:solidFill>
                  <a:schemeClr val="accent2"/>
                </a:solidFill>
              </a:rPr>
              <a:t>C	Nisbi rutubet (%)     Depolama süre</a:t>
            </a:r>
          </a:p>
          <a:p>
            <a:pPr eaLnBrk="1" hangingPunct="1"/>
            <a:r>
              <a:rPr lang="tr-TR" sz="2000" smtClean="0"/>
              <a:t>Sığır			-1	85-90			2-4 hafta</a:t>
            </a:r>
          </a:p>
          <a:p>
            <a:pPr eaLnBrk="1" hangingPunct="1"/>
            <a:r>
              <a:rPr lang="tr-TR" sz="2000" smtClean="0"/>
              <a:t>Sığır vakum ambalaj	-1	85-90			3-10 hafta</a:t>
            </a:r>
          </a:p>
          <a:p>
            <a:pPr eaLnBrk="1" hangingPunct="1"/>
            <a:r>
              <a:rPr lang="tr-TR" sz="2000" smtClean="0"/>
              <a:t>Domuz		-1	85-90			1-3 hafta</a:t>
            </a:r>
          </a:p>
          <a:p>
            <a:pPr eaLnBrk="1" hangingPunct="1"/>
            <a:r>
              <a:rPr lang="tr-TR" sz="2000" smtClean="0"/>
              <a:t>Sucuk		-1	80-85			10 gün</a:t>
            </a:r>
          </a:p>
          <a:p>
            <a:pPr eaLnBrk="1" hangingPunct="1"/>
            <a:r>
              <a:rPr lang="tr-TR" sz="2000" smtClean="0"/>
              <a:t>Salam		-2	75-80			6 ay</a:t>
            </a:r>
          </a:p>
          <a:p>
            <a:pPr eaLnBrk="1" hangingPunct="1"/>
            <a:r>
              <a:rPr lang="tr-TR" sz="2000" smtClean="0"/>
              <a:t>Kanatlı		-1	80-85			3-5 gün</a:t>
            </a:r>
          </a:p>
          <a:p>
            <a:pPr eaLnBrk="1" hangingPunct="1"/>
            <a:r>
              <a:rPr lang="tr-TR" sz="2000" smtClean="0"/>
              <a:t>Ham yağ		-1	80-85			3-4 gün</a:t>
            </a:r>
          </a:p>
          <a:p>
            <a:pPr eaLnBrk="1" hangingPunct="1"/>
            <a:endParaRPr lang="tr-TR" sz="2000" smtClean="0"/>
          </a:p>
          <a:p>
            <a:pPr eaLnBrk="1" hangingPunct="1"/>
            <a:endParaRPr lang="tr-TR" sz="20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5 Slayt Numarası Yer Tutucusu"/>
          <p:cNvSpPr>
            <a:spLocks noGrp="1"/>
          </p:cNvSpPr>
          <p:nvPr>
            <p:ph type="sldNum" sz="quarter" idx="12"/>
          </p:nvPr>
        </p:nvSpPr>
        <p:spPr>
          <a:noFill/>
        </p:spPr>
        <p:txBody>
          <a:bodyPr/>
          <a:lstStyle/>
          <a:p>
            <a:fld id="{B8CE29E2-8A5C-483D-A524-B1F73A18553B}" type="slidenum">
              <a:rPr lang="tr-TR" smtClean="0"/>
              <a:pPr/>
              <a:t>12</a:t>
            </a:fld>
            <a:endParaRPr lang="tr-TR" smtClean="0"/>
          </a:p>
        </p:txBody>
      </p:sp>
      <p:sp>
        <p:nvSpPr>
          <p:cNvPr id="14339" name="Rectangle 2"/>
          <p:cNvSpPr>
            <a:spLocks noGrp="1" noChangeArrowheads="1"/>
          </p:cNvSpPr>
          <p:nvPr>
            <p:ph type="title"/>
          </p:nvPr>
        </p:nvSpPr>
        <p:spPr/>
        <p:txBody>
          <a:bodyPr/>
          <a:lstStyle/>
          <a:p>
            <a:pPr eaLnBrk="1" hangingPunct="1"/>
            <a:endParaRPr lang="tr-TR" smtClean="0"/>
          </a:p>
        </p:txBody>
      </p:sp>
      <p:sp>
        <p:nvSpPr>
          <p:cNvPr id="14340" name="Rectangle 3"/>
          <p:cNvSpPr>
            <a:spLocks noGrp="1" noChangeArrowheads="1"/>
          </p:cNvSpPr>
          <p:nvPr>
            <p:ph type="body" idx="1"/>
          </p:nvPr>
        </p:nvSpPr>
        <p:spPr/>
        <p:txBody>
          <a:bodyPr/>
          <a:lstStyle/>
          <a:p>
            <a:pPr algn="just" eaLnBrk="1" hangingPunct="1"/>
            <a:r>
              <a:rPr lang="tr-TR" sz="2000" smtClean="0"/>
              <a:t>Soğutulmuş etlerin dayanma süreleri yukarıdaki işlemlere bağlı olarak </a:t>
            </a:r>
            <a:r>
              <a:rPr lang="tr-TR" sz="2000" smtClean="0">
                <a:solidFill>
                  <a:srgbClr val="FF0066"/>
                </a:solidFill>
              </a:rPr>
              <a:t>14 ile 64 gün arasında değişir.</a:t>
            </a:r>
            <a:r>
              <a:rPr lang="tr-TR" sz="2000" smtClean="0"/>
              <a:t> </a:t>
            </a:r>
          </a:p>
          <a:p>
            <a:pPr algn="just" eaLnBrk="1" hangingPunct="1"/>
            <a:r>
              <a:rPr lang="tr-TR" sz="2000" smtClean="0"/>
              <a:t>Tekniğine uygun olarak soğutulan etlerin hiçbir katkı maddesi kullanılmaksızın </a:t>
            </a:r>
            <a:r>
              <a:rPr lang="tr-TR" sz="2000" smtClean="0">
                <a:solidFill>
                  <a:srgbClr val="FF0066"/>
                </a:solidFill>
              </a:rPr>
              <a:t>ort 30-35 gün</a:t>
            </a:r>
            <a:r>
              <a:rPr lang="tr-TR" sz="2000" smtClean="0"/>
              <a:t> dayanabildikleri bildirilmiştir. </a:t>
            </a:r>
          </a:p>
          <a:p>
            <a:pPr algn="just" eaLnBrk="1" hangingPunct="1"/>
            <a:r>
              <a:rPr lang="tr-TR" sz="2000" smtClean="0"/>
              <a:t>Herzaman soğuk muhafazayı etkileyen faktörlerin hepsi kontrol altına alınamamaktadır. Etlerin yüzeyinde özellikle </a:t>
            </a:r>
            <a:r>
              <a:rPr lang="tr-TR" sz="2000" smtClean="0">
                <a:solidFill>
                  <a:srgbClr val="FF0066"/>
                </a:solidFill>
              </a:rPr>
              <a:t>küf ve mayalar üreyebilmektedir.</a:t>
            </a:r>
          </a:p>
          <a:p>
            <a:pPr algn="just" eaLnBrk="1" hangingPunct="1"/>
            <a:r>
              <a:rPr lang="tr-TR" sz="2000" smtClean="0"/>
              <a:t>Bu durum daha çok </a:t>
            </a:r>
            <a:r>
              <a:rPr lang="tr-TR" sz="2000" smtClean="0">
                <a:solidFill>
                  <a:srgbClr val="FF0066"/>
                </a:solidFill>
              </a:rPr>
              <a:t>karkasların kol ve bacak aralarında</a:t>
            </a:r>
            <a:r>
              <a:rPr lang="tr-TR" sz="2000" smtClean="0"/>
              <a:t>, büyük </a:t>
            </a:r>
            <a:r>
              <a:rPr lang="tr-TR" sz="2000" smtClean="0">
                <a:solidFill>
                  <a:srgbClr val="FF0066"/>
                </a:solidFill>
              </a:rPr>
              <a:t>parça etlerin kesit yüzeylerinde</a:t>
            </a:r>
            <a:r>
              <a:rPr lang="tr-TR" sz="2000" smtClean="0"/>
              <a:t>, yani rutubetin fazla olduğu bölgelerde yapışkan </a:t>
            </a:r>
            <a:r>
              <a:rPr lang="tr-TR" sz="2000" smtClean="0">
                <a:solidFill>
                  <a:srgbClr val="0066FF"/>
                </a:solidFill>
              </a:rPr>
              <a:t>yeşilimsi bir mayi ve ekşimşi</a:t>
            </a:r>
            <a:r>
              <a:rPr lang="tr-TR" sz="2000" smtClean="0"/>
              <a:t> bir kokuşma şeklinde ortaya çıkar.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5 Slayt Numarası Yer Tutucusu"/>
          <p:cNvSpPr>
            <a:spLocks noGrp="1"/>
          </p:cNvSpPr>
          <p:nvPr>
            <p:ph type="sldNum" sz="quarter" idx="12"/>
          </p:nvPr>
        </p:nvSpPr>
        <p:spPr>
          <a:noFill/>
        </p:spPr>
        <p:txBody>
          <a:bodyPr/>
          <a:lstStyle/>
          <a:p>
            <a:fld id="{EABF7A28-C3DB-4730-95D2-D94AE6AEB70F}" type="slidenum">
              <a:rPr lang="tr-TR" smtClean="0"/>
              <a:pPr/>
              <a:t>13</a:t>
            </a:fld>
            <a:endParaRPr lang="tr-TR" smtClean="0"/>
          </a:p>
        </p:txBody>
      </p:sp>
      <p:sp>
        <p:nvSpPr>
          <p:cNvPr id="15363" name="Rectangle 2"/>
          <p:cNvSpPr>
            <a:spLocks noGrp="1" noChangeArrowheads="1"/>
          </p:cNvSpPr>
          <p:nvPr>
            <p:ph type="title"/>
          </p:nvPr>
        </p:nvSpPr>
        <p:spPr>
          <a:xfrm>
            <a:off x="900113" y="476250"/>
            <a:ext cx="7786687" cy="850900"/>
          </a:xfrm>
        </p:spPr>
        <p:txBody>
          <a:bodyPr>
            <a:normAutofit fontScale="90000"/>
          </a:bodyPr>
          <a:lstStyle/>
          <a:p>
            <a:pPr eaLnBrk="1" hangingPunct="1"/>
            <a:r>
              <a:rPr lang="tr-TR" sz="2400" smtClean="0"/>
              <a:t>Bu nedenle </a:t>
            </a:r>
            <a:r>
              <a:rPr lang="tr-TR" sz="2400" smtClean="0">
                <a:solidFill>
                  <a:srgbClr val="0066FF"/>
                </a:solidFill>
              </a:rPr>
              <a:t>küf ve mayaların üremesini engellemek</a:t>
            </a:r>
            <a:r>
              <a:rPr lang="tr-TR" sz="2400" smtClean="0"/>
              <a:t> için </a:t>
            </a:r>
            <a:r>
              <a:rPr lang="tr-TR" sz="2400" smtClean="0">
                <a:solidFill>
                  <a:srgbClr val="FF0000"/>
                </a:solidFill>
              </a:rPr>
              <a:t>bazı kimyasalların</a:t>
            </a:r>
            <a:r>
              <a:rPr lang="tr-TR" sz="2400" smtClean="0"/>
              <a:t> kullanımına yönelik çalışmalar yapılmıştır.</a:t>
            </a:r>
            <a:r>
              <a:rPr lang="tr-TR" sz="2800" smtClean="0"/>
              <a:t> </a:t>
            </a:r>
            <a:br>
              <a:rPr lang="tr-TR" sz="2800" smtClean="0"/>
            </a:br>
            <a:endParaRPr lang="tr-TR" sz="2800" smtClean="0"/>
          </a:p>
        </p:txBody>
      </p:sp>
      <p:sp>
        <p:nvSpPr>
          <p:cNvPr id="15364" name="Rectangle 3"/>
          <p:cNvSpPr>
            <a:spLocks noGrp="1" noChangeArrowheads="1"/>
          </p:cNvSpPr>
          <p:nvPr>
            <p:ph type="body" idx="1"/>
          </p:nvPr>
        </p:nvSpPr>
        <p:spPr/>
        <p:txBody>
          <a:bodyPr/>
          <a:lstStyle/>
          <a:p>
            <a:pPr algn="just" eaLnBrk="1" hangingPunct="1"/>
            <a:r>
              <a:rPr lang="tr-TR" sz="2000" smtClean="0"/>
              <a:t>Bu amaçla </a:t>
            </a:r>
            <a:r>
              <a:rPr lang="tr-TR" sz="2000" smtClean="0">
                <a:solidFill>
                  <a:srgbClr val="FF0066"/>
                </a:solidFill>
              </a:rPr>
              <a:t>formaldehit </a:t>
            </a:r>
            <a:r>
              <a:rPr lang="tr-TR" sz="2000" smtClean="0"/>
              <a:t>kullanımına başlanmış, fakat bu maddenin </a:t>
            </a:r>
            <a:r>
              <a:rPr lang="tr-TR" sz="2000" smtClean="0">
                <a:solidFill>
                  <a:srgbClr val="0066FF"/>
                </a:solidFill>
              </a:rPr>
              <a:t>toksik </a:t>
            </a:r>
            <a:r>
              <a:rPr lang="tr-TR" sz="2000" smtClean="0"/>
              <a:t>olması nedeniyle kullanımından vazgeçilmiştir. </a:t>
            </a:r>
          </a:p>
          <a:p>
            <a:pPr algn="just" eaLnBrk="1" hangingPunct="1"/>
            <a:r>
              <a:rPr lang="tr-TR" sz="2000" smtClean="0"/>
              <a:t>Daha sonra soğutma depolarının atmosferi </a:t>
            </a:r>
            <a:r>
              <a:rPr lang="tr-TR" sz="2000" smtClean="0">
                <a:solidFill>
                  <a:srgbClr val="FF0066"/>
                </a:solidFill>
              </a:rPr>
              <a:t>ozon</a:t>
            </a:r>
            <a:r>
              <a:rPr lang="tr-TR" sz="2000" smtClean="0"/>
              <a:t> ile zenginleştirilmeye başlanmış. Bu uygulama </a:t>
            </a:r>
            <a:r>
              <a:rPr lang="tr-TR" sz="2000" smtClean="0">
                <a:solidFill>
                  <a:srgbClr val="0066FF"/>
                </a:solidFill>
              </a:rPr>
              <a:t>küf ve mayaları büyük</a:t>
            </a:r>
            <a:r>
              <a:rPr lang="tr-TR" sz="2000" smtClean="0"/>
              <a:t> ölçüde engellemiş. Ama </a:t>
            </a:r>
            <a:r>
              <a:rPr lang="tr-TR" sz="2000" smtClean="0">
                <a:solidFill>
                  <a:srgbClr val="0066FF"/>
                </a:solidFill>
              </a:rPr>
              <a:t>bakteriyel üremenin önüne geçememiştir</a:t>
            </a:r>
            <a:r>
              <a:rPr lang="tr-TR" sz="2000" smtClean="0"/>
              <a:t>. Belirli bir süre sonra ozonun </a:t>
            </a:r>
            <a:r>
              <a:rPr lang="tr-TR" sz="2000" smtClean="0">
                <a:solidFill>
                  <a:srgbClr val="0066FF"/>
                </a:solidFill>
              </a:rPr>
              <a:t>etlerin acılaşmasını</a:t>
            </a:r>
            <a:r>
              <a:rPr lang="tr-TR" sz="2000" smtClean="0"/>
              <a:t> artırdığı, </a:t>
            </a:r>
            <a:r>
              <a:rPr lang="tr-TR" sz="2000" smtClean="0">
                <a:solidFill>
                  <a:schemeClr val="accent2"/>
                </a:solidFill>
              </a:rPr>
              <a:t>renk kaybına</a:t>
            </a:r>
            <a:r>
              <a:rPr lang="tr-TR" sz="2000" smtClean="0"/>
              <a:t> neden olması nedeniyle kullanımından vazgeçilmiştir. </a:t>
            </a:r>
          </a:p>
          <a:p>
            <a:pPr algn="just" eaLnBrk="1" hangingPunct="1"/>
            <a:r>
              <a:rPr lang="tr-TR" sz="2000" smtClean="0"/>
              <a:t>Bunun üzerine soğuk depoların atmosferi </a:t>
            </a:r>
            <a:r>
              <a:rPr lang="tr-TR" sz="2000" smtClean="0">
                <a:solidFill>
                  <a:srgbClr val="FF0066"/>
                </a:solidFill>
              </a:rPr>
              <a:t>karbondioksit </a:t>
            </a:r>
            <a:r>
              <a:rPr lang="tr-TR" sz="2000" smtClean="0"/>
              <a:t>ile zenginleştirilmiştir. Bundan </a:t>
            </a:r>
            <a:r>
              <a:rPr lang="tr-TR" sz="2000" smtClean="0">
                <a:solidFill>
                  <a:srgbClr val="0066FF"/>
                </a:solidFill>
              </a:rPr>
              <a:t>iyi sonuçlar alınmıştır.</a:t>
            </a:r>
            <a:r>
              <a:rPr lang="tr-TR" sz="2000" smtClean="0"/>
              <a:t> Soğutmadan sonra karkasların ve etlerin havası </a:t>
            </a:r>
            <a:r>
              <a:rPr lang="tr-TR" sz="2000" smtClean="0">
                <a:solidFill>
                  <a:srgbClr val="FF0066"/>
                </a:solidFill>
              </a:rPr>
              <a:t>%10-20 arasında</a:t>
            </a:r>
            <a:r>
              <a:rPr lang="tr-TR" sz="2000" smtClean="0"/>
              <a:t> karbondioksit gazı ile zenginleştirilince etlerin </a:t>
            </a:r>
            <a:r>
              <a:rPr lang="tr-TR" sz="2000" smtClean="0">
                <a:solidFill>
                  <a:srgbClr val="FF0066"/>
                </a:solidFill>
              </a:rPr>
              <a:t>60-70 gün bozulmadan</a:t>
            </a:r>
            <a:r>
              <a:rPr lang="tr-TR" sz="2000" smtClean="0"/>
              <a:t> saklandıkları görülmüştür.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5 Slayt Numarası Yer Tutucusu"/>
          <p:cNvSpPr>
            <a:spLocks noGrp="1"/>
          </p:cNvSpPr>
          <p:nvPr>
            <p:ph type="sldNum" sz="quarter" idx="12"/>
          </p:nvPr>
        </p:nvSpPr>
        <p:spPr>
          <a:noFill/>
        </p:spPr>
        <p:txBody>
          <a:bodyPr/>
          <a:lstStyle/>
          <a:p>
            <a:fld id="{51644175-21FA-4F49-BBC7-BF538D3874DD}" type="slidenum">
              <a:rPr lang="tr-TR" smtClean="0"/>
              <a:pPr/>
              <a:t>14</a:t>
            </a:fld>
            <a:endParaRPr lang="tr-TR" smtClean="0"/>
          </a:p>
        </p:txBody>
      </p:sp>
      <p:sp>
        <p:nvSpPr>
          <p:cNvPr id="16387" name="Rectangle 2"/>
          <p:cNvSpPr>
            <a:spLocks noGrp="1" noChangeArrowheads="1"/>
          </p:cNvSpPr>
          <p:nvPr>
            <p:ph type="title"/>
          </p:nvPr>
        </p:nvSpPr>
        <p:spPr/>
        <p:txBody>
          <a:bodyPr/>
          <a:lstStyle/>
          <a:p>
            <a:pPr eaLnBrk="1" hangingPunct="1"/>
            <a:r>
              <a:rPr lang="tr-TR" sz="4000" smtClean="0">
                <a:solidFill>
                  <a:srgbClr val="FF0066"/>
                </a:solidFill>
              </a:rPr>
              <a:t>Soğutulmuş etlerin paketlenmesi</a:t>
            </a:r>
          </a:p>
        </p:txBody>
      </p:sp>
      <p:sp>
        <p:nvSpPr>
          <p:cNvPr id="16388" name="Rectangle 3"/>
          <p:cNvSpPr>
            <a:spLocks noGrp="1" noChangeArrowheads="1"/>
          </p:cNvSpPr>
          <p:nvPr>
            <p:ph type="body" idx="1"/>
          </p:nvPr>
        </p:nvSpPr>
        <p:spPr>
          <a:xfrm>
            <a:off x="468313" y="1700213"/>
            <a:ext cx="8229600" cy="4525962"/>
          </a:xfrm>
        </p:spPr>
        <p:txBody>
          <a:bodyPr/>
          <a:lstStyle/>
          <a:p>
            <a:pPr algn="just" eaLnBrk="1" hangingPunct="1">
              <a:lnSpc>
                <a:spcPct val="90000"/>
              </a:lnSpc>
            </a:pPr>
            <a:r>
              <a:rPr lang="tr-TR" sz="2000" smtClean="0">
                <a:solidFill>
                  <a:srgbClr val="FF0066"/>
                </a:solidFill>
              </a:rPr>
              <a:t>Paketlemenin amacı:</a:t>
            </a:r>
            <a:r>
              <a:rPr lang="tr-TR" sz="2000" smtClean="0"/>
              <a:t> Soğutulmuş etleri </a:t>
            </a:r>
            <a:r>
              <a:rPr lang="tr-TR" sz="2000" smtClean="0">
                <a:solidFill>
                  <a:srgbClr val="0066FF"/>
                </a:solidFill>
              </a:rPr>
              <a:t>fiziksel ve kimyasal etkenlerden</a:t>
            </a:r>
            <a:r>
              <a:rPr lang="tr-TR" sz="2000" smtClean="0"/>
              <a:t> ve sonradan oluşabilecek </a:t>
            </a:r>
            <a:r>
              <a:rPr lang="tr-TR" sz="2000" smtClean="0">
                <a:solidFill>
                  <a:srgbClr val="0066FF"/>
                </a:solidFill>
              </a:rPr>
              <a:t>mikrobiyel kontaminasyonlardan</a:t>
            </a:r>
            <a:r>
              <a:rPr lang="tr-TR" sz="2000" smtClean="0"/>
              <a:t> korumaktır. </a:t>
            </a:r>
          </a:p>
          <a:p>
            <a:pPr algn="just" eaLnBrk="1" hangingPunct="1">
              <a:lnSpc>
                <a:spcPct val="90000"/>
              </a:lnSpc>
            </a:pPr>
            <a:r>
              <a:rPr lang="tr-TR" sz="2000" smtClean="0"/>
              <a:t>Paketlemede daha çok mumlu kağıt, selefan, polietilen, polivinilidin klorit (PVC) ve naylon kullanılır. </a:t>
            </a:r>
          </a:p>
          <a:p>
            <a:pPr algn="just" eaLnBrk="1" hangingPunct="1">
              <a:lnSpc>
                <a:spcPct val="90000"/>
              </a:lnSpc>
            </a:pPr>
            <a:r>
              <a:rPr lang="tr-TR" sz="2000" smtClean="0">
                <a:solidFill>
                  <a:srgbClr val="FF0066"/>
                </a:solidFill>
              </a:rPr>
              <a:t>Taze etin paketlenmesi:</a:t>
            </a:r>
          </a:p>
          <a:p>
            <a:pPr algn="just" eaLnBrk="1" hangingPunct="1">
              <a:lnSpc>
                <a:spcPct val="90000"/>
              </a:lnSpc>
            </a:pPr>
            <a:r>
              <a:rPr lang="tr-TR" sz="2000" smtClean="0">
                <a:solidFill>
                  <a:schemeClr val="accent2"/>
                </a:solidFill>
              </a:rPr>
              <a:t>Paketlenen etler</a:t>
            </a:r>
            <a:r>
              <a:rPr lang="tr-TR" sz="2000" smtClean="0"/>
              <a:t> fazla ağırlık kaybetmeksizin </a:t>
            </a:r>
            <a:r>
              <a:rPr lang="tr-TR" sz="2000" smtClean="0">
                <a:solidFill>
                  <a:schemeClr val="accent2"/>
                </a:solidFill>
              </a:rPr>
              <a:t>3 hafta</a:t>
            </a:r>
            <a:r>
              <a:rPr lang="tr-TR" sz="2000" smtClean="0"/>
              <a:t> kadar dayanır. </a:t>
            </a:r>
          </a:p>
          <a:p>
            <a:pPr algn="just" eaLnBrk="1" hangingPunct="1">
              <a:lnSpc>
                <a:spcPct val="90000"/>
              </a:lnSpc>
            </a:pPr>
            <a:r>
              <a:rPr lang="tr-TR" sz="2000" smtClean="0">
                <a:solidFill>
                  <a:schemeClr val="accent2"/>
                </a:solidFill>
              </a:rPr>
              <a:t>Paketlenmeksizin parça</a:t>
            </a:r>
            <a:r>
              <a:rPr lang="tr-TR" sz="2000" smtClean="0"/>
              <a:t> halinde satılan etler </a:t>
            </a:r>
            <a:r>
              <a:rPr lang="tr-TR" sz="2000" smtClean="0">
                <a:solidFill>
                  <a:schemeClr val="accent2"/>
                </a:solidFill>
              </a:rPr>
              <a:t>3 gün</a:t>
            </a:r>
            <a:r>
              <a:rPr lang="tr-TR" sz="2000" smtClean="0"/>
              <a:t> kadar korunabilir.</a:t>
            </a:r>
          </a:p>
          <a:p>
            <a:pPr algn="just" eaLnBrk="1" hangingPunct="1">
              <a:lnSpc>
                <a:spcPct val="90000"/>
              </a:lnSpc>
            </a:pPr>
            <a:r>
              <a:rPr lang="tr-TR" sz="2000" smtClean="0">
                <a:solidFill>
                  <a:schemeClr val="accent2"/>
                </a:solidFill>
              </a:rPr>
              <a:t>Rengin daha uzun süre kalıcılığını</a:t>
            </a:r>
            <a:r>
              <a:rPr lang="tr-TR" sz="2000" smtClean="0"/>
              <a:t> koruması için etler belirli oranda </a:t>
            </a:r>
            <a:r>
              <a:rPr lang="tr-TR" sz="2000" smtClean="0">
                <a:solidFill>
                  <a:srgbClr val="FF0000"/>
                </a:solidFill>
              </a:rPr>
              <a:t>oksijen geçiren</a:t>
            </a:r>
            <a:r>
              <a:rPr lang="tr-TR" sz="2000" smtClean="0"/>
              <a:t> PVC vb paketleme materyali ile paketlenir.</a:t>
            </a:r>
          </a:p>
          <a:p>
            <a:pPr algn="just" eaLnBrk="1" hangingPunct="1">
              <a:lnSpc>
                <a:spcPct val="90000"/>
              </a:lnSpc>
            </a:pPr>
            <a:r>
              <a:rPr lang="tr-TR" sz="2000" smtClean="0"/>
              <a:t>Paket materyali ayrıca </a:t>
            </a:r>
            <a:r>
              <a:rPr lang="tr-TR" sz="2000" smtClean="0">
                <a:solidFill>
                  <a:srgbClr val="FF0000"/>
                </a:solidFill>
              </a:rPr>
              <a:t>rutubet geçirmeyecek</a:t>
            </a:r>
            <a:r>
              <a:rPr lang="tr-TR" sz="2000" smtClean="0"/>
              <a:t> özellikte olmalıdır. </a:t>
            </a:r>
          </a:p>
          <a:p>
            <a:pPr algn="just" eaLnBrk="1" hangingPunct="1">
              <a:lnSpc>
                <a:spcPct val="90000"/>
              </a:lnSpc>
            </a:pPr>
            <a:r>
              <a:rPr lang="tr-TR" sz="2000" smtClean="0"/>
              <a:t>Aksi halde etlerin ağırlık kaybına ve yüzeysel kurumaya neden olur. </a:t>
            </a:r>
          </a:p>
          <a:p>
            <a:pPr algn="just" eaLnBrk="1" hangingPunct="1">
              <a:lnSpc>
                <a:spcPct val="90000"/>
              </a:lnSpc>
            </a:pPr>
            <a:r>
              <a:rPr lang="tr-TR" sz="2000" smtClean="0"/>
              <a:t>Paketleme materyali etin rengini tam olarak gösterebilecek </a:t>
            </a:r>
            <a:r>
              <a:rPr lang="tr-TR" sz="2000" smtClean="0">
                <a:solidFill>
                  <a:schemeClr val="accent2"/>
                </a:solidFill>
              </a:rPr>
              <a:t>saydamlıkta olmalıdır.</a:t>
            </a:r>
            <a:r>
              <a:rPr lang="tr-TR" sz="200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p:cNvSpPr>
            <a:spLocks noGrp="1"/>
          </p:cNvSpPr>
          <p:nvPr>
            <p:ph type="sldNum" sz="quarter" idx="12"/>
          </p:nvPr>
        </p:nvSpPr>
        <p:spPr>
          <a:noFill/>
        </p:spPr>
        <p:txBody>
          <a:bodyPr/>
          <a:lstStyle/>
          <a:p>
            <a:fld id="{9DAE5022-DDD3-4E0B-9D9E-1E8917217FFE}" type="slidenum">
              <a:rPr lang="tr-TR" smtClean="0"/>
              <a:pPr/>
              <a:t>15</a:t>
            </a:fld>
            <a:endParaRPr lang="tr-TR" smtClean="0"/>
          </a:p>
        </p:txBody>
      </p:sp>
      <p:sp>
        <p:nvSpPr>
          <p:cNvPr id="17411" name="Rectangle 2"/>
          <p:cNvSpPr>
            <a:spLocks noGrp="1" noChangeArrowheads="1"/>
          </p:cNvSpPr>
          <p:nvPr>
            <p:ph type="title"/>
          </p:nvPr>
        </p:nvSpPr>
        <p:spPr/>
        <p:txBody>
          <a:bodyPr/>
          <a:lstStyle/>
          <a:p>
            <a:pPr eaLnBrk="1" hangingPunct="1"/>
            <a:endParaRPr lang="tr-TR" smtClean="0"/>
          </a:p>
        </p:txBody>
      </p:sp>
      <p:sp>
        <p:nvSpPr>
          <p:cNvPr id="17412" name="Rectangle 3"/>
          <p:cNvSpPr>
            <a:spLocks noGrp="1" noChangeArrowheads="1"/>
          </p:cNvSpPr>
          <p:nvPr>
            <p:ph type="body" idx="1"/>
          </p:nvPr>
        </p:nvSpPr>
        <p:spPr/>
        <p:txBody>
          <a:bodyPr/>
          <a:lstStyle/>
          <a:p>
            <a:pPr eaLnBrk="1" hangingPunct="1"/>
            <a:r>
              <a:rPr lang="tr-TR" sz="2000" smtClean="0">
                <a:solidFill>
                  <a:srgbClr val="FF0066"/>
                </a:solidFill>
              </a:rPr>
              <a:t>İşlem görmüş etlerin paketlenmesi:</a:t>
            </a:r>
          </a:p>
          <a:p>
            <a:pPr algn="just" eaLnBrk="1" hangingPunct="1"/>
            <a:r>
              <a:rPr lang="tr-TR" sz="2000" smtClean="0"/>
              <a:t>Bunlarda kullanılacak paket materyali taze ürünün aksine, </a:t>
            </a:r>
            <a:r>
              <a:rPr lang="tr-TR" sz="2000" smtClean="0">
                <a:solidFill>
                  <a:srgbClr val="FF0000"/>
                </a:solidFill>
              </a:rPr>
              <a:t>mat renkli, ve oksijen geçirmeyen</a:t>
            </a:r>
            <a:r>
              <a:rPr lang="tr-TR" sz="2000" smtClean="0"/>
              <a:t> özellikte olmalıdır. </a:t>
            </a:r>
          </a:p>
          <a:p>
            <a:pPr algn="just" eaLnBrk="1" hangingPunct="1"/>
            <a:r>
              <a:rPr lang="tr-TR" sz="2000" smtClean="0"/>
              <a:t>Çünkü bu ürünlerin kendilerine özgü renkleri yapım sırasında kazanmıştır. Eğer paket materyali oksijen ve ışık geçirirse ürün çabuk bozulur ve acılaşır. </a:t>
            </a:r>
          </a:p>
          <a:p>
            <a:pPr algn="just" eaLnBrk="1" hangingPunct="1"/>
            <a:r>
              <a:rPr lang="tr-TR" sz="2000" smtClean="0"/>
              <a:t>Et ve ürünleri amacına göre</a:t>
            </a:r>
          </a:p>
          <a:p>
            <a:pPr algn="just" eaLnBrk="1" hangingPunct="1"/>
            <a:r>
              <a:rPr lang="tr-TR" sz="2000" smtClean="0"/>
              <a:t>- vakumlu</a:t>
            </a:r>
          </a:p>
          <a:p>
            <a:pPr algn="just" eaLnBrk="1" hangingPunct="1"/>
            <a:r>
              <a:rPr lang="tr-TR" sz="2000" smtClean="0"/>
              <a:t>- vakumsuz</a:t>
            </a:r>
          </a:p>
          <a:p>
            <a:pPr algn="just" eaLnBrk="1" hangingPunct="1"/>
            <a:r>
              <a:rPr lang="tr-TR" sz="2000" smtClean="0"/>
              <a:t>- kontrollü atmosferde paketlenir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5 Slayt Numarası Yer Tutucusu"/>
          <p:cNvSpPr>
            <a:spLocks noGrp="1"/>
          </p:cNvSpPr>
          <p:nvPr>
            <p:ph type="sldNum" sz="quarter" idx="12"/>
          </p:nvPr>
        </p:nvSpPr>
        <p:spPr>
          <a:noFill/>
        </p:spPr>
        <p:txBody>
          <a:bodyPr/>
          <a:lstStyle/>
          <a:p>
            <a:fld id="{FF1C9758-FF85-4366-978D-62389D5E8165}" type="slidenum">
              <a:rPr lang="tr-TR" smtClean="0"/>
              <a:pPr/>
              <a:t>16</a:t>
            </a:fld>
            <a:endParaRPr lang="tr-TR" smtClean="0"/>
          </a:p>
        </p:txBody>
      </p:sp>
      <p:sp>
        <p:nvSpPr>
          <p:cNvPr id="18435" name="Rectangle 3"/>
          <p:cNvSpPr>
            <a:spLocks noGrp="1" noChangeArrowheads="1"/>
          </p:cNvSpPr>
          <p:nvPr>
            <p:ph type="body" idx="1"/>
          </p:nvPr>
        </p:nvSpPr>
        <p:spPr>
          <a:xfrm>
            <a:off x="468313" y="1052513"/>
            <a:ext cx="8135937" cy="4525962"/>
          </a:xfrm>
        </p:spPr>
        <p:txBody>
          <a:bodyPr/>
          <a:lstStyle/>
          <a:p>
            <a:pPr algn="just" eaLnBrk="1" hangingPunct="1"/>
            <a:r>
              <a:rPr lang="tr-TR" sz="2000" smtClean="0">
                <a:solidFill>
                  <a:srgbClr val="FF0000"/>
                </a:solidFill>
              </a:rPr>
              <a:t>Vakumsuz paketleme:</a:t>
            </a:r>
            <a:r>
              <a:rPr lang="tr-TR" sz="2000" smtClean="0"/>
              <a:t> Normal paketlemede parçalanmış etler polietilen, polivinilidin klorit (PVC) materyallerine konularak, </a:t>
            </a:r>
            <a:r>
              <a:rPr lang="tr-TR" sz="2000" smtClean="0">
                <a:solidFill>
                  <a:srgbClr val="000099"/>
                </a:solidFill>
              </a:rPr>
              <a:t>havaları çıkartıldıktan sonra</a:t>
            </a:r>
            <a:r>
              <a:rPr lang="tr-TR" sz="2000" smtClean="0"/>
              <a:t> ağızları bağlanarak ya da ısı yardımıyla sıkıca kapatılır. Bu paketleme materyali çok iyi büzülme, çekme ve sarma yeteneğinde olmalıdır. Bu amaçla yarı ya da tam otamatik paketleme makinaları da kullanılmaktadır.</a:t>
            </a:r>
          </a:p>
          <a:p>
            <a:pPr algn="just" eaLnBrk="1" hangingPunct="1"/>
            <a:r>
              <a:rPr lang="tr-TR" sz="2000" smtClean="0">
                <a:solidFill>
                  <a:srgbClr val="FF0000"/>
                </a:solidFill>
              </a:rPr>
              <a:t>Vakum paketleme:</a:t>
            </a:r>
            <a:r>
              <a:rPr lang="tr-TR" sz="2000" smtClean="0"/>
              <a:t> Etler önce dayanıklı polietilen torbalara yerleştirilir. Sonra içindeki </a:t>
            </a:r>
            <a:r>
              <a:rPr lang="tr-TR" sz="2000" smtClean="0">
                <a:solidFill>
                  <a:schemeClr val="accent2"/>
                </a:solidFill>
              </a:rPr>
              <a:t>hava tamamen boşaltılarak ağızları</a:t>
            </a:r>
            <a:r>
              <a:rPr lang="tr-TR" sz="2000" smtClean="0"/>
              <a:t> </a:t>
            </a:r>
            <a:r>
              <a:rPr lang="tr-TR" sz="2000" smtClean="0">
                <a:solidFill>
                  <a:srgbClr val="0066FF"/>
                </a:solidFill>
              </a:rPr>
              <a:t>otomatik olarak ısı yardımıyla kapatılır</a:t>
            </a:r>
            <a:r>
              <a:rPr lang="tr-TR" sz="2000" smtClean="0"/>
              <a:t>. Bu amaçla paketleme makinaları da kullanılmaktadır.</a:t>
            </a:r>
          </a:p>
          <a:p>
            <a:pPr algn="just" eaLnBrk="1" hangingPunct="1"/>
            <a:r>
              <a:rPr lang="tr-TR" sz="2000" smtClean="0">
                <a:solidFill>
                  <a:srgbClr val="FF0000"/>
                </a:solidFill>
              </a:rPr>
              <a:t>Kontrollü atmosferde paketleme: </a:t>
            </a:r>
            <a:r>
              <a:rPr lang="tr-TR" sz="2000" smtClean="0"/>
              <a:t>Önce vakum paketlemedeki gibi etler torbalara yerleştirilir ve </a:t>
            </a:r>
            <a:r>
              <a:rPr lang="tr-TR" sz="2000" smtClean="0">
                <a:solidFill>
                  <a:schemeClr val="accent2"/>
                </a:solidFill>
              </a:rPr>
              <a:t>havaları tamamen alınır</a:t>
            </a:r>
            <a:r>
              <a:rPr lang="tr-TR" sz="2000" smtClean="0"/>
              <a:t>. Sonra paket içerisine gereksinilen oranda </a:t>
            </a:r>
            <a:r>
              <a:rPr lang="tr-TR" sz="2000" smtClean="0">
                <a:solidFill>
                  <a:schemeClr val="accent2"/>
                </a:solidFill>
              </a:rPr>
              <a:t>azot ve CO2</a:t>
            </a:r>
            <a:r>
              <a:rPr lang="tr-TR" sz="2000" smtClean="0"/>
              <a:t> gazı konularak sıkıca kapatılır.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5 Slayt Numarası Yer Tutucusu"/>
          <p:cNvSpPr>
            <a:spLocks noGrp="1"/>
          </p:cNvSpPr>
          <p:nvPr>
            <p:ph type="sldNum" sz="quarter" idx="12"/>
          </p:nvPr>
        </p:nvSpPr>
        <p:spPr>
          <a:noFill/>
        </p:spPr>
        <p:txBody>
          <a:bodyPr/>
          <a:lstStyle/>
          <a:p>
            <a:fld id="{B792E6A5-A589-4202-992C-A3736687481D}" type="slidenum">
              <a:rPr lang="tr-TR" smtClean="0"/>
              <a:pPr/>
              <a:t>17</a:t>
            </a:fld>
            <a:endParaRPr lang="tr-TR" smtClean="0"/>
          </a:p>
        </p:txBody>
      </p:sp>
      <p:sp>
        <p:nvSpPr>
          <p:cNvPr id="19459" name="Rectangle 2"/>
          <p:cNvSpPr>
            <a:spLocks noGrp="1" noChangeArrowheads="1"/>
          </p:cNvSpPr>
          <p:nvPr>
            <p:ph type="title"/>
          </p:nvPr>
        </p:nvSpPr>
        <p:spPr/>
        <p:txBody>
          <a:bodyPr/>
          <a:lstStyle/>
          <a:p>
            <a:pPr eaLnBrk="1" hangingPunct="1"/>
            <a:r>
              <a:rPr lang="tr-TR" sz="3600" b="1" smtClean="0">
                <a:solidFill>
                  <a:srgbClr val="FF0066"/>
                </a:solidFill>
              </a:rPr>
              <a:t>1.2.Dondurma ve Donmuş Muhafaza</a:t>
            </a:r>
          </a:p>
        </p:txBody>
      </p:sp>
      <p:sp>
        <p:nvSpPr>
          <p:cNvPr id="19460" name="Rectangle 3"/>
          <p:cNvSpPr>
            <a:spLocks noGrp="1" noChangeArrowheads="1"/>
          </p:cNvSpPr>
          <p:nvPr>
            <p:ph type="body" idx="1"/>
          </p:nvPr>
        </p:nvSpPr>
        <p:spPr>
          <a:xfrm>
            <a:off x="684213" y="1628775"/>
            <a:ext cx="7570787" cy="3622675"/>
          </a:xfrm>
          <a:noFill/>
        </p:spPr>
        <p:txBody>
          <a:bodyPr/>
          <a:lstStyle/>
          <a:p>
            <a:pPr algn="just" eaLnBrk="1" hangingPunct="1">
              <a:lnSpc>
                <a:spcPct val="80000"/>
              </a:lnSpc>
            </a:pPr>
            <a:r>
              <a:rPr lang="tr-TR" sz="2000" smtClean="0"/>
              <a:t>Etler tekniğine uygun bir şekilde donduruldukları zaman gerek kalite, gerekse </a:t>
            </a:r>
            <a:r>
              <a:rPr lang="tr-TR" sz="2000" smtClean="0">
                <a:solidFill>
                  <a:srgbClr val="0066FF"/>
                </a:solidFill>
              </a:rPr>
              <a:t>organoleptik ve besleyici</a:t>
            </a:r>
            <a:r>
              <a:rPr lang="tr-TR" sz="2000" smtClean="0"/>
              <a:t> niteliklerinden çok fazla değer kaybetmeksizin oldukça </a:t>
            </a:r>
            <a:r>
              <a:rPr lang="tr-TR" sz="2000" smtClean="0">
                <a:solidFill>
                  <a:srgbClr val="0066FF"/>
                </a:solidFill>
              </a:rPr>
              <a:t>uzun bir süre muhafaza</a:t>
            </a:r>
            <a:r>
              <a:rPr lang="tr-TR" sz="2000" smtClean="0"/>
              <a:t> edilirler. </a:t>
            </a:r>
          </a:p>
          <a:p>
            <a:pPr eaLnBrk="1" hangingPunct="1">
              <a:lnSpc>
                <a:spcPct val="80000"/>
              </a:lnSpc>
              <a:buFontTx/>
              <a:buNone/>
            </a:pPr>
            <a:endParaRPr lang="tr-TR" sz="2000" smtClean="0"/>
          </a:p>
          <a:p>
            <a:pPr eaLnBrk="1" hangingPunct="1">
              <a:lnSpc>
                <a:spcPct val="80000"/>
              </a:lnSpc>
              <a:buFontTx/>
              <a:buNone/>
            </a:pPr>
            <a:r>
              <a:rPr lang="tr-TR" sz="2000" smtClean="0">
                <a:solidFill>
                  <a:srgbClr val="0066FF"/>
                </a:solidFill>
              </a:rPr>
              <a:t>Et, -1.5°C’de donar.</a:t>
            </a:r>
          </a:p>
          <a:p>
            <a:pPr eaLnBrk="1" hangingPunct="1">
              <a:lnSpc>
                <a:spcPct val="80000"/>
              </a:lnSpc>
              <a:buFontTx/>
              <a:buNone/>
            </a:pPr>
            <a:endParaRPr lang="tr-TR" sz="2000" smtClean="0">
              <a:solidFill>
                <a:srgbClr val="0066FF"/>
              </a:solidFill>
            </a:endParaRPr>
          </a:p>
          <a:p>
            <a:pPr eaLnBrk="1" hangingPunct="1">
              <a:lnSpc>
                <a:spcPct val="80000"/>
              </a:lnSpc>
              <a:buFontTx/>
              <a:buNone/>
            </a:pPr>
            <a:r>
              <a:rPr lang="tr-TR" sz="2000" smtClean="0"/>
              <a:t>Bakteriler    -10</a:t>
            </a:r>
            <a:r>
              <a:rPr lang="tr-TR" altLang="ja-JP" sz="2000" smtClean="0"/>
              <a:t>°C’de</a:t>
            </a:r>
          </a:p>
          <a:p>
            <a:pPr eaLnBrk="1" hangingPunct="1">
              <a:lnSpc>
                <a:spcPct val="80000"/>
              </a:lnSpc>
              <a:buFontTx/>
              <a:buNone/>
            </a:pPr>
            <a:r>
              <a:rPr lang="tr-TR" altLang="ja-JP" sz="2000" smtClean="0"/>
              <a:t>Mayalar      -12°C’de	üreyemez.</a:t>
            </a:r>
          </a:p>
          <a:p>
            <a:pPr eaLnBrk="1" hangingPunct="1">
              <a:lnSpc>
                <a:spcPct val="80000"/>
              </a:lnSpc>
              <a:buFontTx/>
              <a:buNone/>
            </a:pPr>
            <a:r>
              <a:rPr lang="tr-TR" altLang="ja-JP" sz="2000" smtClean="0"/>
              <a:t>Küfler	      -18°C’de </a:t>
            </a:r>
            <a:endParaRPr lang="tr-TR" sz="2000" smtClean="0"/>
          </a:p>
        </p:txBody>
      </p:sp>
      <p:sp>
        <p:nvSpPr>
          <p:cNvPr id="19461" name="AutoShape 4"/>
          <p:cNvSpPr>
            <a:spLocks/>
          </p:cNvSpPr>
          <p:nvPr/>
        </p:nvSpPr>
        <p:spPr bwMode="auto">
          <a:xfrm>
            <a:off x="3276600" y="3500438"/>
            <a:ext cx="215900" cy="1008062"/>
          </a:xfrm>
          <a:prstGeom prst="rightBrace">
            <a:avLst>
              <a:gd name="adj1" fmla="val 38909"/>
              <a:gd name="adj2" fmla="val 50000"/>
            </a:avLst>
          </a:prstGeom>
          <a:noFill/>
          <a:ln w="28575">
            <a:solidFill>
              <a:schemeClr val="folHlink"/>
            </a:solidFill>
            <a:round/>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5 Slayt Numarası Yer Tutucusu"/>
          <p:cNvSpPr>
            <a:spLocks noGrp="1"/>
          </p:cNvSpPr>
          <p:nvPr>
            <p:ph type="sldNum" sz="quarter" idx="12"/>
          </p:nvPr>
        </p:nvSpPr>
        <p:spPr>
          <a:noFill/>
        </p:spPr>
        <p:txBody>
          <a:bodyPr/>
          <a:lstStyle/>
          <a:p>
            <a:fld id="{DA7AD593-AD94-4052-BB6F-A481A8CC5D73}" type="slidenum">
              <a:rPr lang="tr-TR" smtClean="0"/>
              <a:pPr/>
              <a:t>18</a:t>
            </a:fld>
            <a:endParaRPr lang="tr-TR" smtClean="0"/>
          </a:p>
        </p:txBody>
      </p:sp>
      <p:sp>
        <p:nvSpPr>
          <p:cNvPr id="20483" name="Rectangle 2"/>
          <p:cNvSpPr>
            <a:spLocks noGrp="1" noChangeArrowheads="1"/>
          </p:cNvSpPr>
          <p:nvPr>
            <p:ph type="body" idx="1"/>
          </p:nvPr>
        </p:nvSpPr>
        <p:spPr>
          <a:xfrm>
            <a:off x="457200" y="404813"/>
            <a:ext cx="8229600" cy="6192837"/>
          </a:xfrm>
          <a:noFill/>
        </p:spPr>
        <p:txBody>
          <a:bodyPr/>
          <a:lstStyle/>
          <a:p>
            <a:pPr eaLnBrk="1" hangingPunct="1">
              <a:buFontTx/>
              <a:buNone/>
            </a:pPr>
            <a:r>
              <a:rPr lang="tr-TR" sz="2400" b="1" smtClean="0">
                <a:solidFill>
                  <a:srgbClr val="FF0066"/>
                </a:solidFill>
              </a:rPr>
              <a:t>Etlerin kalite niteliklerinin korunabilmesi için göz önüne alınması gereken faktörler</a:t>
            </a:r>
            <a:r>
              <a:rPr lang="tr-TR" sz="2400" smtClean="0"/>
              <a:t> </a:t>
            </a:r>
          </a:p>
          <a:p>
            <a:pPr eaLnBrk="1" hangingPunct="1">
              <a:buFontTx/>
              <a:buNone/>
            </a:pPr>
            <a:endParaRPr lang="tr-TR" sz="2400" smtClean="0"/>
          </a:p>
          <a:p>
            <a:pPr eaLnBrk="1" hangingPunct="1">
              <a:buFontTx/>
              <a:buNone/>
            </a:pPr>
            <a:r>
              <a:rPr lang="tr-TR" sz="2000" smtClean="0"/>
              <a:t>1.Dondurulacak karkasın kalite derecesi</a:t>
            </a:r>
          </a:p>
          <a:p>
            <a:pPr eaLnBrk="1" hangingPunct="1">
              <a:buFontTx/>
              <a:buNone/>
            </a:pPr>
            <a:r>
              <a:rPr lang="tr-TR" sz="2000" smtClean="0"/>
              <a:t>2. Ön soğutma koşullarının gerektiğince sağlanması</a:t>
            </a:r>
          </a:p>
          <a:p>
            <a:pPr eaLnBrk="1" hangingPunct="1">
              <a:buFontTx/>
              <a:buNone/>
            </a:pPr>
            <a:r>
              <a:rPr lang="tr-TR" sz="2000" smtClean="0"/>
              <a:t>    Paketleme materyallerinin çeşidi ve kalitesi</a:t>
            </a:r>
          </a:p>
          <a:p>
            <a:pPr eaLnBrk="1" hangingPunct="1">
              <a:buFontTx/>
              <a:buNone/>
            </a:pPr>
            <a:r>
              <a:rPr lang="tr-TR" sz="2000" smtClean="0"/>
              <a:t>    Paketleme yöntemi</a:t>
            </a:r>
          </a:p>
          <a:p>
            <a:pPr eaLnBrk="1" hangingPunct="1">
              <a:buFontTx/>
              <a:buNone/>
            </a:pPr>
            <a:r>
              <a:rPr lang="tr-TR" sz="2000" smtClean="0"/>
              <a:t>3. Dondurma hızı ve derecesi</a:t>
            </a:r>
          </a:p>
          <a:p>
            <a:pPr eaLnBrk="1" hangingPunct="1">
              <a:buFontTx/>
              <a:buNone/>
            </a:pPr>
            <a:r>
              <a:rPr lang="tr-TR" sz="2000" smtClean="0"/>
              <a:t>4.  Sıcaklık</a:t>
            </a:r>
          </a:p>
          <a:p>
            <a:pPr eaLnBrk="1" hangingPunct="1">
              <a:buFontTx/>
              <a:buNone/>
            </a:pPr>
            <a:r>
              <a:rPr lang="tr-TR" sz="2000" smtClean="0"/>
              <a:t>     Rutubet oranı	</a:t>
            </a:r>
          </a:p>
          <a:p>
            <a:pPr eaLnBrk="1" hangingPunct="1">
              <a:buFontTx/>
              <a:buNone/>
            </a:pPr>
            <a:r>
              <a:rPr lang="tr-TR" sz="2000" smtClean="0"/>
              <a:t>     Hava akımı		 </a:t>
            </a:r>
          </a:p>
          <a:p>
            <a:pPr eaLnBrk="1" hangingPunct="1">
              <a:buFontTx/>
              <a:buNone/>
            </a:pPr>
            <a:r>
              <a:rPr lang="tr-TR" sz="2000" smtClean="0"/>
              <a:t>	Aydınlatma</a:t>
            </a:r>
          </a:p>
          <a:p>
            <a:pPr eaLnBrk="1" hangingPunct="1">
              <a:buFontTx/>
              <a:buNone/>
            </a:pPr>
            <a:r>
              <a:rPr lang="tr-TR" sz="2000" smtClean="0"/>
              <a:t>5. Hijyenik koşulların sağlanması</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7 Slayt Numarası Yer Tutucusu"/>
          <p:cNvSpPr>
            <a:spLocks noGrp="1"/>
          </p:cNvSpPr>
          <p:nvPr>
            <p:ph type="sldNum" sz="quarter" idx="12"/>
          </p:nvPr>
        </p:nvSpPr>
        <p:spPr>
          <a:noFill/>
        </p:spPr>
        <p:txBody>
          <a:bodyPr/>
          <a:lstStyle/>
          <a:p>
            <a:fld id="{1929EFB7-B9E3-4BCA-9FCC-4806CF9662C9}" type="slidenum">
              <a:rPr lang="tr-TR" smtClean="0"/>
              <a:pPr/>
              <a:t>19</a:t>
            </a:fld>
            <a:endParaRPr lang="tr-TR" smtClean="0"/>
          </a:p>
        </p:txBody>
      </p:sp>
      <p:sp>
        <p:nvSpPr>
          <p:cNvPr id="21507" name="Rectangle 2"/>
          <p:cNvSpPr>
            <a:spLocks noGrp="1" noChangeArrowheads="1"/>
          </p:cNvSpPr>
          <p:nvPr>
            <p:ph type="title"/>
          </p:nvPr>
        </p:nvSpPr>
        <p:spPr/>
        <p:txBody>
          <a:bodyPr/>
          <a:lstStyle/>
          <a:p>
            <a:pPr eaLnBrk="1" hangingPunct="1"/>
            <a:r>
              <a:rPr lang="tr-TR" sz="3200" b="1" smtClean="0">
                <a:solidFill>
                  <a:srgbClr val="FF0066"/>
                </a:solidFill>
              </a:rPr>
              <a:t>1. Dondurulacak karkasın kalite derecesi</a:t>
            </a:r>
          </a:p>
        </p:txBody>
      </p:sp>
      <p:sp>
        <p:nvSpPr>
          <p:cNvPr id="21508" name="Rectangle 3"/>
          <p:cNvSpPr>
            <a:spLocks noGrp="1" noChangeArrowheads="1"/>
          </p:cNvSpPr>
          <p:nvPr>
            <p:ph type="body" sz="half" idx="1"/>
          </p:nvPr>
        </p:nvSpPr>
        <p:spPr>
          <a:xfrm>
            <a:off x="2771775" y="1341438"/>
            <a:ext cx="5688013" cy="4535487"/>
          </a:xfrm>
          <a:noFill/>
        </p:spPr>
        <p:txBody>
          <a:bodyPr/>
          <a:lstStyle/>
          <a:p>
            <a:pPr eaLnBrk="1" hangingPunct="1">
              <a:lnSpc>
                <a:spcPct val="90000"/>
              </a:lnSpc>
              <a:buFontTx/>
              <a:buNone/>
            </a:pPr>
            <a:r>
              <a:rPr lang="tr-TR" sz="2000" dirty="0" err="1" smtClean="0">
                <a:solidFill>
                  <a:srgbClr val="FF0066"/>
                </a:solidFill>
              </a:rPr>
              <a:t>Extra</a:t>
            </a:r>
            <a:r>
              <a:rPr lang="tr-TR" sz="2000" dirty="0" smtClean="0">
                <a:solidFill>
                  <a:srgbClr val="FF0066"/>
                </a:solidFill>
              </a:rPr>
              <a:t>, seçkin, iyi</a:t>
            </a:r>
            <a:r>
              <a:rPr lang="tr-TR" sz="2000" dirty="0" smtClean="0"/>
              <a:t> kalitedeki karkaslar, dondurmaya elverişli </a:t>
            </a:r>
            <a:r>
              <a:rPr lang="tr-TR" sz="2000" dirty="0" smtClean="0">
                <a:solidFill>
                  <a:srgbClr val="FF0066"/>
                </a:solidFill>
              </a:rPr>
              <a:t>et ve yağ oranına </a:t>
            </a:r>
            <a:r>
              <a:rPr lang="tr-TR" sz="2000" dirty="0" smtClean="0"/>
              <a:t>sahiptir </a:t>
            </a:r>
            <a:r>
              <a:rPr lang="tr-TR" sz="2000" dirty="0" smtClean="0">
                <a:sym typeface="Wingdings" pitchFamily="2" charset="2"/>
              </a:rPr>
              <a:t></a:t>
            </a:r>
            <a:r>
              <a:rPr lang="tr-TR" sz="2000" dirty="0" smtClean="0"/>
              <a:t> çabuk donarlar.</a:t>
            </a:r>
          </a:p>
          <a:p>
            <a:pPr eaLnBrk="1" hangingPunct="1">
              <a:lnSpc>
                <a:spcPct val="90000"/>
              </a:lnSpc>
              <a:buFontTx/>
              <a:buNone/>
            </a:pPr>
            <a:r>
              <a:rPr lang="tr-TR" sz="2000" dirty="0" smtClean="0">
                <a:solidFill>
                  <a:srgbClr val="000099"/>
                </a:solidFill>
              </a:rPr>
              <a:t>Yeterli kalınlıkta</a:t>
            </a:r>
            <a:r>
              <a:rPr lang="tr-TR" sz="2000" dirty="0" smtClean="0"/>
              <a:t> kabuk ve iç yağ</a:t>
            </a:r>
            <a:r>
              <a:rPr lang="tr-TR" sz="2000" dirty="0" smtClean="0">
                <a:sym typeface="Wingdings" pitchFamily="2" charset="2"/>
              </a:rPr>
              <a:t></a:t>
            </a:r>
            <a:r>
              <a:rPr lang="tr-TR" sz="2000" dirty="0" smtClean="0"/>
              <a:t> çabuk donarlar.</a:t>
            </a:r>
          </a:p>
          <a:p>
            <a:pPr eaLnBrk="1" hangingPunct="1">
              <a:lnSpc>
                <a:spcPct val="90000"/>
              </a:lnSpc>
              <a:buFontTx/>
              <a:buNone/>
            </a:pPr>
            <a:r>
              <a:rPr lang="tr-TR" sz="2000" dirty="0" smtClean="0">
                <a:solidFill>
                  <a:srgbClr val="000099"/>
                </a:solidFill>
              </a:rPr>
              <a:t>Yağ doku azsa</a:t>
            </a:r>
            <a:r>
              <a:rPr lang="tr-TR" sz="2000" dirty="0" smtClean="0"/>
              <a:t> &gt; donma süresi uzar </a:t>
            </a:r>
            <a:r>
              <a:rPr lang="tr-TR" sz="2000" dirty="0" smtClean="0">
                <a:sym typeface="Wingdings" pitchFamily="2" charset="2"/>
              </a:rPr>
              <a:t></a:t>
            </a:r>
            <a:r>
              <a:rPr lang="tr-TR" sz="2000" dirty="0" smtClean="0"/>
              <a:t> </a:t>
            </a:r>
          </a:p>
          <a:p>
            <a:pPr eaLnBrk="1" hangingPunct="1">
              <a:lnSpc>
                <a:spcPct val="90000"/>
              </a:lnSpc>
              <a:buFontTx/>
              <a:buNone/>
            </a:pPr>
            <a:r>
              <a:rPr lang="tr-TR" sz="2000" dirty="0" smtClean="0"/>
              <a:t>Yağ dokunun ısı kapasitesi kas dokudan daha azdır. </a:t>
            </a:r>
          </a:p>
          <a:p>
            <a:pPr eaLnBrk="1" hangingPunct="1">
              <a:lnSpc>
                <a:spcPct val="90000"/>
              </a:lnSpc>
              <a:buFontTx/>
              <a:buNone/>
            </a:pPr>
            <a:r>
              <a:rPr lang="tr-TR" sz="2000" dirty="0" smtClean="0">
                <a:solidFill>
                  <a:srgbClr val="000099"/>
                </a:solidFill>
              </a:rPr>
              <a:t>Genç danada</a:t>
            </a:r>
            <a:r>
              <a:rPr lang="tr-TR" sz="2000" dirty="0" smtClean="0"/>
              <a:t> yağ az olduğundan </a:t>
            </a:r>
            <a:r>
              <a:rPr lang="tr-TR" sz="2000" dirty="0" smtClean="0">
                <a:sym typeface="Wingdings" pitchFamily="2" charset="2"/>
              </a:rPr>
              <a:t>geç donar</a:t>
            </a:r>
            <a:endParaRPr lang="tr-TR" sz="2000" dirty="0" smtClean="0"/>
          </a:p>
          <a:p>
            <a:pPr eaLnBrk="1" hangingPunct="1">
              <a:lnSpc>
                <a:spcPct val="90000"/>
              </a:lnSpc>
              <a:buFontTx/>
              <a:buNone/>
            </a:pPr>
            <a:r>
              <a:rPr lang="tr-TR" sz="2000" dirty="0" smtClean="0">
                <a:solidFill>
                  <a:srgbClr val="000099"/>
                </a:solidFill>
              </a:rPr>
              <a:t>Çok genç hayvan</a:t>
            </a:r>
            <a:r>
              <a:rPr lang="tr-TR" sz="2000" dirty="0" smtClean="0"/>
              <a:t> karkası zorunlu olunmadıkça dondurulmaz. Dondurulması gerekiyorsa derisiyle dondurulur</a:t>
            </a:r>
          </a:p>
          <a:p>
            <a:pPr eaLnBrk="1" hangingPunct="1">
              <a:lnSpc>
                <a:spcPct val="90000"/>
              </a:lnSpc>
              <a:buFontTx/>
              <a:buNone/>
            </a:pPr>
            <a:r>
              <a:rPr lang="tr-TR" sz="2000" dirty="0" smtClean="0">
                <a:solidFill>
                  <a:srgbClr val="FF0066"/>
                </a:solidFill>
              </a:rPr>
              <a:t>Karkasın ilk </a:t>
            </a:r>
            <a:r>
              <a:rPr lang="tr-TR" sz="2000" dirty="0" err="1" smtClean="0">
                <a:solidFill>
                  <a:srgbClr val="FF0066"/>
                </a:solidFill>
              </a:rPr>
              <a:t>mo</a:t>
            </a:r>
            <a:r>
              <a:rPr lang="tr-TR" sz="2000" dirty="0" smtClean="0">
                <a:solidFill>
                  <a:srgbClr val="FF0066"/>
                </a:solidFill>
              </a:rPr>
              <a:t> yükü </a:t>
            </a:r>
            <a:r>
              <a:rPr lang="tr-TR" sz="2000" dirty="0" smtClean="0">
                <a:sym typeface="Wingdings" pitchFamily="2" charset="2"/>
              </a:rPr>
              <a:t></a:t>
            </a:r>
            <a:r>
              <a:rPr lang="tr-TR" sz="2000" dirty="0" smtClean="0"/>
              <a:t> donmuş muhafaza süresini etkiler.</a:t>
            </a:r>
          </a:p>
        </p:txBody>
      </p:sp>
      <p:pic>
        <p:nvPicPr>
          <p:cNvPr id="21509" name="Picture 4" descr="Untitled-3"/>
          <p:cNvPicPr>
            <a:picLocks noGrp="1" noChangeAspect="1" noChangeArrowheads="1"/>
          </p:cNvPicPr>
          <p:nvPr>
            <p:ph sz="quarter" idx="2"/>
          </p:nvPr>
        </p:nvPicPr>
        <p:blipFill>
          <a:blip r:embed="rId2" cstate="print"/>
          <a:srcRect/>
          <a:stretch>
            <a:fillRect/>
          </a:stretch>
        </p:blipFill>
        <p:spPr>
          <a:xfrm>
            <a:off x="161925" y="1341438"/>
            <a:ext cx="1746250" cy="4464050"/>
          </a:xfrm>
          <a:noFill/>
        </p:spPr>
      </p:pic>
      <p:sp>
        <p:nvSpPr>
          <p:cNvPr id="21510" name="Text Box 5"/>
          <p:cNvSpPr txBox="1">
            <a:spLocks noChangeArrowheads="1"/>
          </p:cNvSpPr>
          <p:nvPr/>
        </p:nvSpPr>
        <p:spPr bwMode="auto">
          <a:xfrm>
            <a:off x="20638" y="5942013"/>
            <a:ext cx="1898650" cy="366712"/>
          </a:xfrm>
          <a:prstGeom prst="rect">
            <a:avLst/>
          </a:prstGeom>
          <a:noFill/>
          <a:ln w="9525">
            <a:noFill/>
            <a:miter lim="800000"/>
            <a:headEnd/>
            <a:tailEnd/>
          </a:ln>
        </p:spPr>
        <p:txBody>
          <a:bodyPr wrap="none">
            <a:spAutoFit/>
          </a:bodyPr>
          <a:lstStyle/>
          <a:p>
            <a:r>
              <a:rPr lang="tr-TR" b="1"/>
              <a:t>Extra-Seçkin-İyi</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5 Slayt Numarası Yer Tutucusu"/>
          <p:cNvSpPr>
            <a:spLocks noGrp="1"/>
          </p:cNvSpPr>
          <p:nvPr>
            <p:ph type="sldNum" sz="quarter" idx="12"/>
          </p:nvPr>
        </p:nvSpPr>
        <p:spPr>
          <a:noFill/>
        </p:spPr>
        <p:txBody>
          <a:bodyPr/>
          <a:lstStyle/>
          <a:p>
            <a:fld id="{FA2A4052-F37A-47AB-9F94-3F6CA42AF6D5}" type="slidenum">
              <a:rPr lang="tr-TR" smtClean="0"/>
              <a:pPr/>
              <a:t>20</a:t>
            </a:fld>
            <a:endParaRPr lang="tr-TR" smtClean="0"/>
          </a:p>
        </p:txBody>
      </p:sp>
      <p:sp>
        <p:nvSpPr>
          <p:cNvPr id="22531" name="Rectangle 3"/>
          <p:cNvSpPr>
            <a:spLocks noGrp="1" noChangeArrowheads="1"/>
          </p:cNvSpPr>
          <p:nvPr>
            <p:ph type="body" idx="1"/>
          </p:nvPr>
        </p:nvSpPr>
        <p:spPr>
          <a:xfrm>
            <a:off x="684213" y="908050"/>
            <a:ext cx="7272337" cy="4525963"/>
          </a:xfrm>
        </p:spPr>
        <p:txBody>
          <a:bodyPr/>
          <a:lstStyle/>
          <a:p>
            <a:pPr eaLnBrk="1" hangingPunct="1">
              <a:buFontTx/>
              <a:buNone/>
            </a:pPr>
            <a:r>
              <a:rPr lang="tr-TR" sz="2000" smtClean="0"/>
              <a:t>Kesimden 1 saat sonra etler ön soğutmaya alınır</a:t>
            </a:r>
          </a:p>
          <a:p>
            <a:pPr eaLnBrk="1" hangingPunct="1">
              <a:buFontTx/>
              <a:buNone/>
            </a:pPr>
            <a:endParaRPr lang="tr-TR" sz="2000" smtClean="0"/>
          </a:p>
          <a:p>
            <a:pPr eaLnBrk="1" hangingPunct="1">
              <a:buFontTx/>
              <a:buNone/>
            </a:pPr>
            <a:r>
              <a:rPr lang="tr-TR" sz="2000" smtClean="0"/>
              <a:t>			</a:t>
            </a:r>
            <a:r>
              <a:rPr lang="tr-TR" sz="2000" u="sng" smtClean="0">
                <a:solidFill>
                  <a:srgbClr val="FF0066"/>
                </a:solidFill>
              </a:rPr>
              <a:t>Depo koşulları		 Süre	</a:t>
            </a:r>
            <a:r>
              <a:rPr lang="tr-TR" sz="2000" smtClean="0"/>
              <a:t>  	</a:t>
            </a:r>
          </a:p>
          <a:p>
            <a:pPr eaLnBrk="1" hangingPunct="1">
              <a:buFontTx/>
              <a:buNone/>
            </a:pPr>
            <a:r>
              <a:rPr lang="tr-TR" sz="2000" smtClean="0"/>
              <a:t>1. aşama:  	-4 veya -5 </a:t>
            </a:r>
            <a:r>
              <a:rPr lang="tr-TR" sz="2000" baseline="30000" smtClean="0"/>
              <a:t>o</a:t>
            </a:r>
            <a:r>
              <a:rPr lang="tr-TR" sz="2000" smtClean="0"/>
              <a:t>C de	  	3-4 saat</a:t>
            </a:r>
          </a:p>
          <a:p>
            <a:pPr eaLnBrk="1" hangingPunct="1">
              <a:buFontTx/>
              <a:buNone/>
            </a:pPr>
            <a:endParaRPr lang="tr-TR" sz="2000" smtClean="0"/>
          </a:p>
          <a:p>
            <a:pPr eaLnBrk="1" hangingPunct="1">
              <a:buFontTx/>
              <a:buNone/>
            </a:pPr>
            <a:r>
              <a:rPr lang="tr-TR" sz="2000" smtClean="0"/>
              <a:t>2. aşama:  	0 </a:t>
            </a:r>
            <a:r>
              <a:rPr lang="tr-TR" sz="2000" u="sng" smtClean="0"/>
              <a:t>+</a:t>
            </a:r>
            <a:r>
              <a:rPr lang="tr-TR" sz="2000" smtClean="0"/>
              <a:t> 1 </a:t>
            </a:r>
            <a:r>
              <a:rPr lang="tr-TR" sz="2000" baseline="30000" smtClean="0"/>
              <a:t>o</a:t>
            </a:r>
            <a:r>
              <a:rPr lang="tr-TR" sz="2000" smtClean="0"/>
              <a:t>C de		12-16 saat	</a:t>
            </a:r>
          </a:p>
          <a:p>
            <a:pPr eaLnBrk="1" hangingPunct="1">
              <a:buFontTx/>
              <a:buNone/>
            </a:pPr>
            <a:r>
              <a:rPr lang="tr-TR" sz="2000" smtClean="0"/>
              <a:t>			% 85-90 rutubet, </a:t>
            </a:r>
          </a:p>
          <a:p>
            <a:pPr eaLnBrk="1" hangingPunct="1">
              <a:buFontTx/>
              <a:buNone/>
            </a:pPr>
            <a:r>
              <a:rPr lang="tr-TR" sz="2000" smtClean="0"/>
              <a:t>			0.5-1 m/sn hava akımı</a:t>
            </a:r>
          </a:p>
          <a:p>
            <a:pPr eaLnBrk="1" hangingPunct="1">
              <a:buFontTx/>
              <a:buNone/>
            </a:pPr>
            <a:endParaRPr lang="tr-TR" sz="2000" smtClean="0"/>
          </a:p>
          <a:p>
            <a:pPr eaLnBrk="1" hangingPunct="1">
              <a:buFontTx/>
              <a:buNone/>
            </a:pPr>
            <a:r>
              <a:rPr lang="tr-TR" sz="2000" smtClean="0"/>
              <a:t>Karkas merkezi ısı 4 </a:t>
            </a:r>
            <a:r>
              <a:rPr lang="tr-TR" sz="2000" baseline="30000" smtClean="0"/>
              <a:t>o</a:t>
            </a:r>
            <a:r>
              <a:rPr lang="tr-TR" sz="2000" smtClean="0"/>
              <a:t>C ye düşer</a:t>
            </a:r>
          </a:p>
          <a:p>
            <a:pPr eaLnBrk="1" hangingPunct="1">
              <a:spcBef>
                <a:spcPct val="50000"/>
              </a:spcBef>
              <a:buFontTx/>
              <a:buNone/>
            </a:pPr>
            <a:endParaRPr lang="tr-TR" sz="2000" smtClean="0"/>
          </a:p>
        </p:txBody>
      </p:sp>
      <p:sp>
        <p:nvSpPr>
          <p:cNvPr id="22532" name="Rectangle 4"/>
          <p:cNvSpPr>
            <a:spLocks noChangeArrowheads="1"/>
          </p:cNvSpPr>
          <p:nvPr/>
        </p:nvSpPr>
        <p:spPr bwMode="auto">
          <a:xfrm>
            <a:off x="430213" y="5300663"/>
            <a:ext cx="8713787" cy="915987"/>
          </a:xfrm>
          <a:prstGeom prst="rect">
            <a:avLst/>
          </a:prstGeom>
          <a:noFill/>
          <a:ln w="9525">
            <a:noFill/>
            <a:miter lim="800000"/>
            <a:headEnd/>
            <a:tailEnd/>
          </a:ln>
        </p:spPr>
        <p:txBody>
          <a:bodyPr>
            <a:spAutoFit/>
          </a:bodyPr>
          <a:lstStyle/>
          <a:p>
            <a:r>
              <a:rPr lang="tr-TR" b="1"/>
              <a:t>		½, ¼       Sığır	 12 saat</a:t>
            </a:r>
          </a:p>
          <a:p>
            <a:r>
              <a:rPr lang="tr-TR" b="1"/>
              <a:t>39 </a:t>
            </a:r>
            <a:r>
              <a:rPr lang="tr-TR" b="1" baseline="30000"/>
              <a:t>o</a:t>
            </a:r>
            <a:r>
              <a:rPr lang="tr-TR" b="1"/>
              <a:t>C den 	Tüm        Koyun	 16 saat sonra        4°C ye düşer merkezi 			Tüm	 Domuz	 16 saat</a:t>
            </a:r>
          </a:p>
        </p:txBody>
      </p:sp>
      <p:sp>
        <p:nvSpPr>
          <p:cNvPr id="22533" name="Rectangle 6"/>
          <p:cNvSpPr>
            <a:spLocks noChangeArrowheads="1"/>
          </p:cNvSpPr>
          <p:nvPr/>
        </p:nvSpPr>
        <p:spPr bwMode="auto">
          <a:xfrm>
            <a:off x="539750" y="0"/>
            <a:ext cx="8229600" cy="1143000"/>
          </a:xfrm>
          <a:prstGeom prst="rect">
            <a:avLst/>
          </a:prstGeom>
          <a:noFill/>
          <a:ln w="9525">
            <a:noFill/>
            <a:miter lim="800000"/>
            <a:headEnd/>
            <a:tailEnd/>
          </a:ln>
        </p:spPr>
        <p:txBody>
          <a:bodyPr anchor="ctr"/>
          <a:lstStyle/>
          <a:p>
            <a:pPr algn="ctr"/>
            <a:r>
              <a:rPr lang="tr-TR" sz="3200">
                <a:solidFill>
                  <a:srgbClr val="FF0066"/>
                </a:solidFill>
              </a:rPr>
              <a:t>2. Ön soğutma ve paketleme koşulları</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5 Slayt Numarası Yer Tutucusu"/>
          <p:cNvSpPr>
            <a:spLocks noGrp="1"/>
          </p:cNvSpPr>
          <p:nvPr>
            <p:ph type="sldNum" sz="quarter" idx="12"/>
          </p:nvPr>
        </p:nvSpPr>
        <p:spPr>
          <a:noFill/>
        </p:spPr>
        <p:txBody>
          <a:bodyPr/>
          <a:lstStyle/>
          <a:p>
            <a:fld id="{509E9AFC-6351-491D-BDD8-E2F4D1B0609E}" type="slidenum">
              <a:rPr lang="tr-TR" smtClean="0"/>
              <a:pPr/>
              <a:t>21</a:t>
            </a:fld>
            <a:endParaRPr lang="tr-TR" smtClean="0"/>
          </a:p>
        </p:txBody>
      </p:sp>
      <p:sp>
        <p:nvSpPr>
          <p:cNvPr id="23555" name="Rectangle 2"/>
          <p:cNvSpPr>
            <a:spLocks noGrp="1" noChangeArrowheads="1"/>
          </p:cNvSpPr>
          <p:nvPr>
            <p:ph type="title"/>
          </p:nvPr>
        </p:nvSpPr>
        <p:spPr/>
        <p:txBody>
          <a:bodyPr/>
          <a:lstStyle/>
          <a:p>
            <a:pPr eaLnBrk="1" hangingPunct="1"/>
            <a:r>
              <a:rPr lang="tr-TR" sz="3200" b="1" smtClean="0">
                <a:solidFill>
                  <a:srgbClr val="FF0066"/>
                </a:solidFill>
              </a:rPr>
              <a:t>3. Dondurma koşulları</a:t>
            </a:r>
            <a:r>
              <a:rPr lang="tr-TR" smtClean="0"/>
              <a:t> </a:t>
            </a:r>
          </a:p>
        </p:txBody>
      </p:sp>
      <p:sp>
        <p:nvSpPr>
          <p:cNvPr id="23556" name="Rectangle 3"/>
          <p:cNvSpPr>
            <a:spLocks noGrp="1" noChangeArrowheads="1"/>
          </p:cNvSpPr>
          <p:nvPr>
            <p:ph type="body" idx="1"/>
          </p:nvPr>
        </p:nvSpPr>
        <p:spPr>
          <a:xfrm>
            <a:off x="468313" y="1628775"/>
            <a:ext cx="8229600" cy="3406775"/>
          </a:xfrm>
          <a:noFill/>
        </p:spPr>
        <p:txBody>
          <a:bodyPr/>
          <a:lstStyle/>
          <a:p>
            <a:pPr eaLnBrk="1" hangingPunct="1">
              <a:lnSpc>
                <a:spcPct val="80000"/>
              </a:lnSpc>
              <a:buFontTx/>
              <a:buNone/>
            </a:pPr>
            <a:r>
              <a:rPr lang="tr-TR" sz="2000" smtClean="0"/>
              <a:t>     Dondurma hızı (yavaş ve hızlı dondurma), muhafaza süresini ve etin kalitesini etkiler.</a:t>
            </a:r>
          </a:p>
          <a:p>
            <a:pPr eaLnBrk="1" hangingPunct="1">
              <a:lnSpc>
                <a:spcPct val="80000"/>
              </a:lnSpc>
              <a:buFontTx/>
              <a:buNone/>
            </a:pPr>
            <a:endParaRPr lang="tr-TR" sz="2000" smtClean="0"/>
          </a:p>
          <a:p>
            <a:pPr eaLnBrk="1" hangingPunct="1">
              <a:lnSpc>
                <a:spcPct val="80000"/>
              </a:lnSpc>
            </a:pPr>
            <a:r>
              <a:rPr lang="tr-TR" sz="2000" smtClean="0">
                <a:solidFill>
                  <a:srgbClr val="FF0066"/>
                </a:solidFill>
              </a:rPr>
              <a:t>A) Yavaş dondurma yönteminde; </a:t>
            </a:r>
          </a:p>
          <a:p>
            <a:pPr algn="just" eaLnBrk="1" hangingPunct="1">
              <a:lnSpc>
                <a:spcPct val="80000"/>
              </a:lnSpc>
              <a:buFontTx/>
              <a:buNone/>
            </a:pPr>
            <a:r>
              <a:rPr lang="tr-TR" sz="2000" smtClean="0"/>
              <a:t>	Etlerin ısıları bir süre sonra donma noktalarına kadar düşer ve bu noktada uzun süre kalır. Bu süre içinde karkasın yüzeyinde donmuş tabaka oluşur. Bu tabaka karkasın dıştan içe donmalarını oldukça geciktirir. </a:t>
            </a:r>
          </a:p>
          <a:p>
            <a:pPr algn="just" eaLnBrk="1" hangingPunct="1">
              <a:lnSpc>
                <a:spcPct val="80000"/>
              </a:lnSpc>
            </a:pPr>
            <a:r>
              <a:rPr lang="tr-TR" sz="2000" smtClean="0"/>
              <a:t>Yavaş dondurma kas lifleri arasında yani </a:t>
            </a:r>
            <a:r>
              <a:rPr lang="tr-TR" sz="2000" smtClean="0">
                <a:solidFill>
                  <a:schemeClr val="accent2"/>
                </a:solidFill>
              </a:rPr>
              <a:t>hücre dışında saf buz kristallerinin</a:t>
            </a:r>
            <a:r>
              <a:rPr lang="tr-TR" sz="2000" smtClean="0"/>
              <a:t> oluşmasına yol açar. </a:t>
            </a:r>
          </a:p>
          <a:p>
            <a:pPr eaLnBrk="1" hangingPunct="1">
              <a:lnSpc>
                <a:spcPct val="80000"/>
              </a:lnSpc>
              <a:buFontTx/>
              <a:buNone/>
            </a:pPr>
            <a:endParaRPr lang="tr-TR" sz="2000" smtClean="0"/>
          </a:p>
          <a:p>
            <a:pPr eaLnBrk="1" hangingPunct="1">
              <a:lnSpc>
                <a:spcPct val="80000"/>
              </a:lnSpc>
              <a:buFontTx/>
              <a:buNone/>
            </a:pPr>
            <a:r>
              <a:rPr lang="tr-TR" sz="2000" smtClean="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5 Slayt Numarası Yer Tutucusu"/>
          <p:cNvSpPr>
            <a:spLocks noGrp="1"/>
          </p:cNvSpPr>
          <p:nvPr>
            <p:ph type="sldNum" sz="quarter" idx="12"/>
          </p:nvPr>
        </p:nvSpPr>
        <p:spPr>
          <a:noFill/>
        </p:spPr>
        <p:txBody>
          <a:bodyPr/>
          <a:lstStyle/>
          <a:p>
            <a:fld id="{F516DC9B-7EF5-4868-BF10-DD48487D7479}" type="slidenum">
              <a:rPr lang="tr-TR" smtClean="0"/>
              <a:pPr/>
              <a:t>22</a:t>
            </a:fld>
            <a:endParaRPr lang="tr-TR" smtClean="0"/>
          </a:p>
        </p:txBody>
      </p:sp>
      <p:sp>
        <p:nvSpPr>
          <p:cNvPr id="24579" name="Oval 5"/>
          <p:cNvSpPr>
            <a:spLocks noChangeArrowheads="1"/>
          </p:cNvSpPr>
          <p:nvPr/>
        </p:nvSpPr>
        <p:spPr bwMode="auto">
          <a:xfrm>
            <a:off x="5148263" y="188913"/>
            <a:ext cx="1873250" cy="1827212"/>
          </a:xfrm>
          <a:prstGeom prst="ellipse">
            <a:avLst/>
          </a:prstGeom>
          <a:noFill/>
          <a:ln w="9525">
            <a:solidFill>
              <a:schemeClr val="tx1"/>
            </a:solidFill>
            <a:round/>
            <a:headEnd/>
            <a:tailEnd/>
          </a:ln>
        </p:spPr>
        <p:txBody>
          <a:bodyPr wrap="none" anchor="ctr"/>
          <a:lstStyle/>
          <a:p>
            <a:endParaRPr lang="tr-TR"/>
          </a:p>
        </p:txBody>
      </p:sp>
      <p:sp>
        <p:nvSpPr>
          <p:cNvPr id="24580" name="Text Box 6"/>
          <p:cNvSpPr txBox="1">
            <a:spLocks noChangeArrowheads="1"/>
          </p:cNvSpPr>
          <p:nvPr/>
        </p:nvSpPr>
        <p:spPr bwMode="auto">
          <a:xfrm>
            <a:off x="5364163" y="333375"/>
            <a:ext cx="1511300" cy="703263"/>
          </a:xfrm>
          <a:prstGeom prst="rect">
            <a:avLst/>
          </a:prstGeom>
          <a:noFill/>
          <a:ln w="9525">
            <a:noFill/>
            <a:miter lim="800000"/>
            <a:headEnd/>
            <a:tailEnd/>
          </a:ln>
        </p:spPr>
        <p:txBody>
          <a:bodyPr>
            <a:spAutoFit/>
          </a:bodyPr>
          <a:lstStyle/>
          <a:p>
            <a:pPr>
              <a:spcBef>
                <a:spcPct val="50000"/>
              </a:spcBef>
            </a:pPr>
            <a:r>
              <a:rPr lang="tr-TR" sz="1600" b="1">
                <a:solidFill>
                  <a:srgbClr val="FF0000"/>
                </a:solidFill>
              </a:rPr>
              <a:t>Hücre içi sıvı</a:t>
            </a:r>
          </a:p>
          <a:p>
            <a:pPr>
              <a:spcBef>
                <a:spcPct val="50000"/>
              </a:spcBef>
            </a:pPr>
            <a:r>
              <a:rPr lang="tr-TR" sz="1600" b="1"/>
              <a:t>   Çok yoğun</a:t>
            </a:r>
          </a:p>
        </p:txBody>
      </p:sp>
      <p:sp>
        <p:nvSpPr>
          <p:cNvPr id="24581" name="Text Box 7"/>
          <p:cNvSpPr txBox="1">
            <a:spLocks noChangeArrowheads="1"/>
          </p:cNvSpPr>
          <p:nvPr/>
        </p:nvSpPr>
        <p:spPr bwMode="auto">
          <a:xfrm>
            <a:off x="7019925" y="981075"/>
            <a:ext cx="1655763" cy="1192213"/>
          </a:xfrm>
          <a:prstGeom prst="rect">
            <a:avLst/>
          </a:prstGeom>
          <a:noFill/>
          <a:ln w="9525">
            <a:noFill/>
            <a:miter lim="800000"/>
            <a:headEnd/>
            <a:tailEnd/>
          </a:ln>
        </p:spPr>
        <p:txBody>
          <a:bodyPr>
            <a:spAutoFit/>
          </a:bodyPr>
          <a:lstStyle/>
          <a:p>
            <a:pPr>
              <a:spcBef>
                <a:spcPct val="50000"/>
              </a:spcBef>
            </a:pPr>
            <a:r>
              <a:rPr lang="tr-TR">
                <a:solidFill>
                  <a:srgbClr val="FF0000"/>
                </a:solidFill>
              </a:rPr>
              <a:t>Hücre dışı sıvı</a:t>
            </a:r>
          </a:p>
          <a:p>
            <a:pPr>
              <a:spcBef>
                <a:spcPct val="50000"/>
              </a:spcBef>
            </a:pPr>
            <a:r>
              <a:rPr lang="tr-TR"/>
              <a:t>    Az yoğun</a:t>
            </a:r>
          </a:p>
          <a:p>
            <a:pPr>
              <a:spcBef>
                <a:spcPct val="50000"/>
              </a:spcBef>
            </a:pPr>
            <a:r>
              <a:rPr lang="tr-TR"/>
              <a:t>(çabuk donar)</a:t>
            </a:r>
          </a:p>
        </p:txBody>
      </p:sp>
      <p:sp>
        <p:nvSpPr>
          <p:cNvPr id="24582" name="Text Box 9"/>
          <p:cNvSpPr txBox="1">
            <a:spLocks noChangeArrowheads="1"/>
          </p:cNvSpPr>
          <p:nvPr/>
        </p:nvSpPr>
        <p:spPr bwMode="auto">
          <a:xfrm>
            <a:off x="5292725" y="1052513"/>
            <a:ext cx="1584325" cy="517525"/>
          </a:xfrm>
          <a:prstGeom prst="rect">
            <a:avLst/>
          </a:prstGeom>
          <a:noFill/>
          <a:ln w="9525">
            <a:noFill/>
            <a:miter lim="800000"/>
            <a:headEnd/>
            <a:tailEnd/>
          </a:ln>
        </p:spPr>
        <p:txBody>
          <a:bodyPr>
            <a:spAutoFit/>
          </a:bodyPr>
          <a:lstStyle/>
          <a:p>
            <a:pPr>
              <a:spcBef>
                <a:spcPct val="50000"/>
              </a:spcBef>
            </a:pPr>
            <a:r>
              <a:rPr lang="tr-TR" sz="1400"/>
              <a:t>Konsantrasyon artar,  DN düşer</a:t>
            </a:r>
          </a:p>
        </p:txBody>
      </p:sp>
      <p:sp>
        <p:nvSpPr>
          <p:cNvPr id="24583" name="AutoShape 11" descr="2Q==">
            <a:hlinkClick r:id="rId2"/>
          </p:cNvPr>
          <p:cNvSpPr>
            <a:spLocks noChangeAspect="1" noChangeArrowheads="1"/>
          </p:cNvSpPr>
          <p:nvPr/>
        </p:nvSpPr>
        <p:spPr bwMode="auto">
          <a:xfrm>
            <a:off x="3857625" y="2890838"/>
            <a:ext cx="1428750" cy="1076325"/>
          </a:xfrm>
          <a:prstGeom prst="rect">
            <a:avLst/>
          </a:prstGeom>
          <a:noFill/>
          <a:ln w="9525">
            <a:noFill/>
            <a:miter lim="800000"/>
            <a:headEnd/>
            <a:tailEnd/>
          </a:ln>
        </p:spPr>
        <p:txBody>
          <a:bodyPr/>
          <a:lstStyle/>
          <a:p>
            <a:endParaRPr lang="tr-TR"/>
          </a:p>
        </p:txBody>
      </p:sp>
      <p:pic>
        <p:nvPicPr>
          <p:cNvPr id="24584" name="Picture 12"/>
          <p:cNvPicPr>
            <a:picLocks noChangeAspect="1" noChangeArrowheads="1"/>
          </p:cNvPicPr>
          <p:nvPr/>
        </p:nvPicPr>
        <p:blipFill>
          <a:blip r:embed="rId3" cstate="print"/>
          <a:srcRect/>
          <a:stretch>
            <a:fillRect/>
          </a:stretch>
        </p:blipFill>
        <p:spPr bwMode="auto">
          <a:xfrm>
            <a:off x="7235825" y="3716338"/>
            <a:ext cx="1257300" cy="1266825"/>
          </a:xfrm>
          <a:prstGeom prst="rect">
            <a:avLst/>
          </a:prstGeom>
          <a:noFill/>
          <a:ln w="9525">
            <a:noFill/>
            <a:miter lim="800000"/>
            <a:headEnd/>
            <a:tailEnd/>
          </a:ln>
        </p:spPr>
      </p:pic>
      <p:sp>
        <p:nvSpPr>
          <p:cNvPr id="24585" name="Text Box 13"/>
          <p:cNvSpPr txBox="1">
            <a:spLocks noChangeArrowheads="1"/>
          </p:cNvSpPr>
          <p:nvPr/>
        </p:nvSpPr>
        <p:spPr bwMode="auto">
          <a:xfrm>
            <a:off x="6877050" y="5300663"/>
            <a:ext cx="1798638" cy="915987"/>
          </a:xfrm>
          <a:prstGeom prst="rect">
            <a:avLst/>
          </a:prstGeom>
          <a:noFill/>
          <a:ln w="9525">
            <a:noFill/>
            <a:miter lim="800000"/>
            <a:headEnd/>
            <a:tailEnd/>
          </a:ln>
        </p:spPr>
        <p:txBody>
          <a:bodyPr>
            <a:spAutoFit/>
          </a:bodyPr>
          <a:lstStyle/>
          <a:p>
            <a:pPr>
              <a:spcBef>
                <a:spcPct val="50000"/>
              </a:spcBef>
            </a:pPr>
            <a:r>
              <a:rPr lang="tr-TR"/>
              <a:t>Hücre dışında Buz kristalleri büyür</a:t>
            </a:r>
          </a:p>
        </p:txBody>
      </p:sp>
      <p:sp>
        <p:nvSpPr>
          <p:cNvPr id="24586" name="Line 14"/>
          <p:cNvSpPr>
            <a:spLocks noChangeShapeType="1"/>
          </p:cNvSpPr>
          <p:nvPr/>
        </p:nvSpPr>
        <p:spPr bwMode="auto">
          <a:xfrm flipH="1">
            <a:off x="6156325" y="5734050"/>
            <a:ext cx="792163" cy="0"/>
          </a:xfrm>
          <a:prstGeom prst="line">
            <a:avLst/>
          </a:prstGeom>
          <a:noFill/>
          <a:ln w="9525">
            <a:solidFill>
              <a:schemeClr val="tx1"/>
            </a:solidFill>
            <a:round/>
            <a:headEnd/>
            <a:tailEnd type="triangle" w="med" len="med"/>
          </a:ln>
        </p:spPr>
        <p:txBody>
          <a:bodyPr/>
          <a:lstStyle/>
          <a:p>
            <a:endParaRPr lang="tr-TR"/>
          </a:p>
        </p:txBody>
      </p:sp>
      <p:sp>
        <p:nvSpPr>
          <p:cNvPr id="24587" name="Text Box 15"/>
          <p:cNvSpPr txBox="1">
            <a:spLocks noChangeArrowheads="1"/>
          </p:cNvSpPr>
          <p:nvPr/>
        </p:nvSpPr>
        <p:spPr bwMode="auto">
          <a:xfrm>
            <a:off x="5076825" y="5373688"/>
            <a:ext cx="1800225" cy="641350"/>
          </a:xfrm>
          <a:prstGeom prst="rect">
            <a:avLst/>
          </a:prstGeom>
          <a:noFill/>
          <a:ln w="9525">
            <a:noFill/>
            <a:miter lim="800000"/>
            <a:headEnd/>
            <a:tailEnd/>
          </a:ln>
        </p:spPr>
        <p:txBody>
          <a:bodyPr>
            <a:spAutoFit/>
          </a:bodyPr>
          <a:lstStyle/>
          <a:p>
            <a:pPr>
              <a:spcBef>
                <a:spcPct val="50000"/>
              </a:spcBef>
            </a:pPr>
            <a:r>
              <a:rPr lang="tr-TR"/>
              <a:t>Kaslar zedelenir</a:t>
            </a:r>
          </a:p>
        </p:txBody>
      </p:sp>
      <p:sp>
        <p:nvSpPr>
          <p:cNvPr id="24588" name="Line 16"/>
          <p:cNvSpPr>
            <a:spLocks noChangeShapeType="1"/>
          </p:cNvSpPr>
          <p:nvPr/>
        </p:nvSpPr>
        <p:spPr bwMode="auto">
          <a:xfrm flipH="1">
            <a:off x="4284663" y="5734050"/>
            <a:ext cx="792162" cy="0"/>
          </a:xfrm>
          <a:prstGeom prst="line">
            <a:avLst/>
          </a:prstGeom>
          <a:noFill/>
          <a:ln w="9525">
            <a:solidFill>
              <a:schemeClr val="tx1"/>
            </a:solidFill>
            <a:round/>
            <a:headEnd/>
            <a:tailEnd type="triangle" w="med" len="med"/>
          </a:ln>
        </p:spPr>
        <p:txBody>
          <a:bodyPr/>
          <a:lstStyle/>
          <a:p>
            <a:endParaRPr lang="tr-TR"/>
          </a:p>
        </p:txBody>
      </p:sp>
      <p:sp>
        <p:nvSpPr>
          <p:cNvPr id="24589" name="Text Box 17"/>
          <p:cNvSpPr txBox="1">
            <a:spLocks noChangeArrowheads="1"/>
          </p:cNvSpPr>
          <p:nvPr/>
        </p:nvSpPr>
        <p:spPr bwMode="auto">
          <a:xfrm>
            <a:off x="1835150" y="5445125"/>
            <a:ext cx="2520950" cy="915988"/>
          </a:xfrm>
          <a:prstGeom prst="rect">
            <a:avLst/>
          </a:prstGeom>
          <a:noFill/>
          <a:ln w="9525">
            <a:noFill/>
            <a:miter lim="800000"/>
            <a:headEnd/>
            <a:tailEnd/>
          </a:ln>
        </p:spPr>
        <p:txBody>
          <a:bodyPr>
            <a:spAutoFit/>
          </a:bodyPr>
          <a:lstStyle/>
          <a:p>
            <a:pPr>
              <a:spcBef>
                <a:spcPct val="50000"/>
              </a:spcBef>
            </a:pPr>
            <a:r>
              <a:rPr lang="tr-TR"/>
              <a:t>Etler çözülürken besleyici değerinde kayıplar olur</a:t>
            </a:r>
          </a:p>
        </p:txBody>
      </p:sp>
      <p:sp>
        <p:nvSpPr>
          <p:cNvPr id="24590" name="Line 18"/>
          <p:cNvSpPr>
            <a:spLocks noChangeShapeType="1"/>
          </p:cNvSpPr>
          <p:nvPr/>
        </p:nvSpPr>
        <p:spPr bwMode="auto">
          <a:xfrm flipH="1">
            <a:off x="1116013" y="5805488"/>
            <a:ext cx="792162" cy="0"/>
          </a:xfrm>
          <a:prstGeom prst="line">
            <a:avLst/>
          </a:prstGeom>
          <a:noFill/>
          <a:ln w="9525">
            <a:solidFill>
              <a:schemeClr val="tx1"/>
            </a:solidFill>
            <a:round/>
            <a:headEnd/>
            <a:tailEnd type="triangle" w="med" len="med"/>
          </a:ln>
        </p:spPr>
        <p:txBody>
          <a:bodyPr/>
          <a:lstStyle/>
          <a:p>
            <a:endParaRPr lang="tr-TR"/>
          </a:p>
        </p:txBody>
      </p:sp>
      <p:sp>
        <p:nvSpPr>
          <p:cNvPr id="24591" name="Text Box 19"/>
          <p:cNvSpPr txBox="1">
            <a:spLocks noChangeArrowheads="1"/>
          </p:cNvSpPr>
          <p:nvPr/>
        </p:nvSpPr>
        <p:spPr bwMode="auto">
          <a:xfrm>
            <a:off x="0" y="5589588"/>
            <a:ext cx="1152525" cy="366712"/>
          </a:xfrm>
          <a:prstGeom prst="rect">
            <a:avLst/>
          </a:prstGeom>
          <a:noFill/>
          <a:ln w="9525">
            <a:noFill/>
            <a:miter lim="800000"/>
            <a:headEnd/>
            <a:tailEnd/>
          </a:ln>
        </p:spPr>
        <p:txBody>
          <a:bodyPr>
            <a:spAutoFit/>
          </a:bodyPr>
          <a:lstStyle/>
          <a:p>
            <a:pPr>
              <a:spcBef>
                <a:spcPct val="50000"/>
              </a:spcBef>
            </a:pPr>
            <a:r>
              <a:rPr lang="tr-TR"/>
              <a:t>M.O ürer</a:t>
            </a:r>
          </a:p>
        </p:txBody>
      </p:sp>
      <p:sp>
        <p:nvSpPr>
          <p:cNvPr id="24592" name="Text Box 21"/>
          <p:cNvSpPr txBox="1">
            <a:spLocks noChangeArrowheads="1"/>
          </p:cNvSpPr>
          <p:nvPr/>
        </p:nvSpPr>
        <p:spPr bwMode="auto">
          <a:xfrm>
            <a:off x="611188" y="188913"/>
            <a:ext cx="3887787" cy="366712"/>
          </a:xfrm>
          <a:prstGeom prst="rect">
            <a:avLst/>
          </a:prstGeom>
          <a:noFill/>
          <a:ln w="9525">
            <a:noFill/>
            <a:miter lim="800000"/>
            <a:headEnd/>
            <a:tailEnd/>
          </a:ln>
        </p:spPr>
        <p:txBody>
          <a:bodyPr>
            <a:spAutoFit/>
          </a:bodyPr>
          <a:lstStyle/>
          <a:p>
            <a:pPr>
              <a:spcBef>
                <a:spcPct val="50000"/>
              </a:spcBef>
            </a:pPr>
            <a:r>
              <a:rPr lang="tr-TR" b="1">
                <a:solidFill>
                  <a:srgbClr val="FF0066"/>
                </a:solidFill>
              </a:rPr>
              <a:t>Yavaş dondurma</a:t>
            </a:r>
          </a:p>
        </p:txBody>
      </p:sp>
      <p:sp>
        <p:nvSpPr>
          <p:cNvPr id="24593" name="Line 22"/>
          <p:cNvSpPr>
            <a:spLocks noChangeShapeType="1"/>
          </p:cNvSpPr>
          <p:nvPr/>
        </p:nvSpPr>
        <p:spPr bwMode="auto">
          <a:xfrm>
            <a:off x="7885113" y="2205038"/>
            <a:ext cx="0" cy="1008062"/>
          </a:xfrm>
          <a:prstGeom prst="line">
            <a:avLst/>
          </a:prstGeom>
          <a:noFill/>
          <a:ln w="9525">
            <a:solidFill>
              <a:schemeClr val="tx1"/>
            </a:solidFill>
            <a:round/>
            <a:headEnd/>
            <a:tailEnd type="triangle" w="med" len="med"/>
          </a:ln>
        </p:spPr>
        <p:txBody>
          <a:bodyPr/>
          <a:lstStyle/>
          <a:p>
            <a:endParaRPr lang="tr-TR"/>
          </a:p>
        </p:txBody>
      </p:sp>
      <p:sp>
        <p:nvSpPr>
          <p:cNvPr id="24594" name="Rectangle 23"/>
          <p:cNvSpPr>
            <a:spLocks noGrp="1" noChangeArrowheads="1"/>
          </p:cNvSpPr>
          <p:nvPr>
            <p:ph type="body" idx="1"/>
          </p:nvPr>
        </p:nvSpPr>
        <p:spPr>
          <a:xfrm>
            <a:off x="0" y="549275"/>
            <a:ext cx="5148263" cy="5111750"/>
          </a:xfrm>
          <a:noFill/>
        </p:spPr>
        <p:txBody>
          <a:bodyPr/>
          <a:lstStyle/>
          <a:p>
            <a:pPr algn="just" eaLnBrk="1" hangingPunct="1">
              <a:lnSpc>
                <a:spcPct val="80000"/>
              </a:lnSpc>
            </a:pPr>
            <a:r>
              <a:rPr lang="tr-TR" sz="1800" smtClean="0"/>
              <a:t>Hücre dışı sıvısı, hücre içi sıvıdan daha az yoğun olduğu için çabuk donar. Hücre içi sıvının hücre dışına çıkması </a:t>
            </a:r>
            <a:r>
              <a:rPr lang="tr-TR" sz="1800" smtClean="0">
                <a:solidFill>
                  <a:srgbClr val="0066FF"/>
                </a:solidFill>
              </a:rPr>
              <a:t>hücre içi konsantrasyonun</a:t>
            </a:r>
            <a:r>
              <a:rPr lang="tr-TR" sz="1800" smtClean="0"/>
              <a:t> daha da artmasına ve buna bağlı donma noktasının düşmesine yol açar. Ve bu da </a:t>
            </a:r>
            <a:r>
              <a:rPr lang="tr-TR" sz="1800" smtClean="0">
                <a:solidFill>
                  <a:srgbClr val="0066FF"/>
                </a:solidFill>
              </a:rPr>
              <a:t>hücre dışında buz kristallerinin daha</a:t>
            </a:r>
            <a:r>
              <a:rPr lang="tr-TR" sz="1800" smtClean="0"/>
              <a:t> da büyümesine neden olur.</a:t>
            </a:r>
          </a:p>
          <a:p>
            <a:pPr algn="just" eaLnBrk="1" hangingPunct="1">
              <a:lnSpc>
                <a:spcPct val="80000"/>
              </a:lnSpc>
            </a:pPr>
            <a:r>
              <a:rPr lang="tr-TR" sz="1800" smtClean="0"/>
              <a:t>Hücre dışında oluşan </a:t>
            </a:r>
            <a:r>
              <a:rPr lang="tr-TR" sz="1800" smtClean="0">
                <a:solidFill>
                  <a:srgbClr val="FF0066"/>
                </a:solidFill>
              </a:rPr>
              <a:t>büyük buz kristalleri</a:t>
            </a:r>
            <a:r>
              <a:rPr lang="tr-TR" sz="1800" smtClean="0"/>
              <a:t> </a:t>
            </a:r>
            <a:r>
              <a:rPr lang="tr-TR" sz="1800" smtClean="0">
                <a:solidFill>
                  <a:srgbClr val="0066FF"/>
                </a:solidFill>
              </a:rPr>
              <a:t>kas hücreleri ve zarlarını</a:t>
            </a:r>
            <a:r>
              <a:rPr lang="tr-TR" sz="1800" smtClean="0"/>
              <a:t> sıkıştırarak bunların </a:t>
            </a:r>
            <a:r>
              <a:rPr lang="tr-TR" sz="1800" smtClean="0">
                <a:solidFill>
                  <a:srgbClr val="0066FF"/>
                </a:solidFill>
              </a:rPr>
              <a:t>zedelenmesine</a:t>
            </a:r>
            <a:r>
              <a:rPr lang="tr-TR" sz="1800" smtClean="0"/>
              <a:t> ve kasın yapısının bozulmasına neden olur.</a:t>
            </a:r>
          </a:p>
          <a:p>
            <a:pPr algn="just" eaLnBrk="1" hangingPunct="1">
              <a:lnSpc>
                <a:spcPct val="80000"/>
              </a:lnSpc>
            </a:pPr>
            <a:r>
              <a:rPr lang="tr-TR" sz="1800" smtClean="0"/>
              <a:t>Fiziksel yapıları bozulan etler çözülürken fazla su kaybeder, buna bağlı </a:t>
            </a:r>
            <a:r>
              <a:rPr lang="tr-TR" sz="1800" smtClean="0">
                <a:solidFill>
                  <a:srgbClr val="0066FF"/>
                </a:solidFill>
              </a:rPr>
              <a:t>besleyici değerini</a:t>
            </a:r>
            <a:r>
              <a:rPr lang="tr-TR" sz="1800" smtClean="0"/>
              <a:t> de büyük ölçüde yitirir. </a:t>
            </a:r>
          </a:p>
          <a:p>
            <a:pPr algn="just" eaLnBrk="1" hangingPunct="1">
              <a:lnSpc>
                <a:spcPct val="80000"/>
              </a:lnSpc>
            </a:pPr>
            <a:r>
              <a:rPr lang="tr-TR" sz="1800" smtClean="0"/>
              <a:t>Etin dışarı saldığı özsu, suda eriyebilir protein, peptit, aminoasitler, tuzlar ve vitaminler bakımından zengin olduğundan bakteriler için iyi bir üreme ortamıdır. </a:t>
            </a:r>
          </a:p>
          <a:p>
            <a:pPr algn="just" eaLnBrk="1" hangingPunct="1">
              <a:lnSpc>
                <a:spcPct val="80000"/>
              </a:lnSpc>
            </a:pPr>
            <a:r>
              <a:rPr lang="tr-TR" sz="1800" smtClean="0"/>
              <a:t>Bu bakımdan yavaş dondurulan etlerde </a:t>
            </a:r>
            <a:r>
              <a:rPr lang="tr-TR" sz="1800" smtClean="0">
                <a:solidFill>
                  <a:srgbClr val="0066FF"/>
                </a:solidFill>
              </a:rPr>
              <a:t>mikrobiyel bozulmada çabuk şekillenir</a:t>
            </a:r>
            <a:r>
              <a:rPr lang="tr-TR" sz="1800" smtClean="0"/>
              <a:t>. </a:t>
            </a:r>
          </a:p>
        </p:txBody>
      </p:sp>
      <p:sp>
        <p:nvSpPr>
          <p:cNvPr id="24595" name="Line 24"/>
          <p:cNvSpPr>
            <a:spLocks noChangeShapeType="1"/>
          </p:cNvSpPr>
          <p:nvPr/>
        </p:nvSpPr>
        <p:spPr bwMode="auto">
          <a:xfrm flipV="1">
            <a:off x="6156325" y="1412875"/>
            <a:ext cx="1079500" cy="287338"/>
          </a:xfrm>
          <a:prstGeom prst="line">
            <a:avLst/>
          </a:prstGeom>
          <a:noFill/>
          <a:ln w="9525">
            <a:solidFill>
              <a:schemeClr val="tx1"/>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5 Slayt Numarası Yer Tutucusu"/>
          <p:cNvSpPr>
            <a:spLocks noGrp="1"/>
          </p:cNvSpPr>
          <p:nvPr>
            <p:ph type="sldNum" sz="quarter" idx="12"/>
          </p:nvPr>
        </p:nvSpPr>
        <p:spPr>
          <a:noFill/>
        </p:spPr>
        <p:txBody>
          <a:bodyPr/>
          <a:lstStyle/>
          <a:p>
            <a:fld id="{98544AFF-77F9-4FDD-A78C-2CE03037A562}" type="slidenum">
              <a:rPr lang="tr-TR" smtClean="0"/>
              <a:pPr/>
              <a:t>23</a:t>
            </a:fld>
            <a:endParaRPr lang="tr-TR" smtClean="0"/>
          </a:p>
        </p:txBody>
      </p:sp>
      <p:sp>
        <p:nvSpPr>
          <p:cNvPr id="25603" name="Rectangle 2"/>
          <p:cNvSpPr>
            <a:spLocks noGrp="1" noChangeArrowheads="1"/>
          </p:cNvSpPr>
          <p:nvPr>
            <p:ph type="title"/>
          </p:nvPr>
        </p:nvSpPr>
        <p:spPr/>
        <p:txBody>
          <a:bodyPr/>
          <a:lstStyle/>
          <a:p>
            <a:pPr eaLnBrk="1" hangingPunct="1"/>
            <a:r>
              <a:rPr lang="tr-TR" sz="3200" smtClean="0">
                <a:solidFill>
                  <a:srgbClr val="FF0066"/>
                </a:solidFill>
              </a:rPr>
              <a:t>B. Hızlı dondurma</a:t>
            </a:r>
          </a:p>
        </p:txBody>
      </p:sp>
      <p:sp>
        <p:nvSpPr>
          <p:cNvPr id="25604" name="Rectangle 3"/>
          <p:cNvSpPr>
            <a:spLocks noGrp="1" noChangeArrowheads="1"/>
          </p:cNvSpPr>
          <p:nvPr>
            <p:ph type="body" idx="1"/>
          </p:nvPr>
        </p:nvSpPr>
        <p:spPr>
          <a:xfrm>
            <a:off x="395288" y="1268413"/>
            <a:ext cx="8229600" cy="5111750"/>
          </a:xfrm>
        </p:spPr>
        <p:txBody>
          <a:bodyPr/>
          <a:lstStyle/>
          <a:p>
            <a:pPr algn="just" eaLnBrk="1" hangingPunct="1">
              <a:lnSpc>
                <a:spcPct val="80000"/>
              </a:lnSpc>
            </a:pPr>
            <a:r>
              <a:rPr lang="tr-TR" sz="2000" smtClean="0"/>
              <a:t>Sıcaklık donma sıcaklığına </a:t>
            </a:r>
            <a:r>
              <a:rPr lang="tr-TR" sz="2000" smtClean="0">
                <a:solidFill>
                  <a:schemeClr val="accent2"/>
                </a:solidFill>
              </a:rPr>
              <a:t>çabuk düşer</a:t>
            </a:r>
          </a:p>
          <a:p>
            <a:pPr algn="just" eaLnBrk="1" hangingPunct="1">
              <a:lnSpc>
                <a:spcPct val="80000"/>
              </a:lnSpc>
            </a:pPr>
            <a:r>
              <a:rPr lang="tr-TR" sz="2000" smtClean="0"/>
              <a:t>Yavaş dondurmadan kaynaklanan kusurların önlenir. </a:t>
            </a:r>
          </a:p>
          <a:p>
            <a:pPr algn="just" eaLnBrk="1" hangingPunct="1">
              <a:lnSpc>
                <a:spcPct val="80000"/>
              </a:lnSpc>
            </a:pPr>
            <a:r>
              <a:rPr lang="tr-TR" sz="2000" smtClean="0">
                <a:solidFill>
                  <a:schemeClr val="accent2"/>
                </a:solidFill>
              </a:rPr>
              <a:t>Hücre içi ve dışında donma aynı zamanda</a:t>
            </a:r>
            <a:r>
              <a:rPr lang="tr-TR" sz="2000" smtClean="0"/>
              <a:t> </a:t>
            </a:r>
            <a:r>
              <a:rPr lang="tr-TR" sz="2000" smtClean="0">
                <a:solidFill>
                  <a:srgbClr val="FF0066"/>
                </a:solidFill>
              </a:rPr>
              <a:t>küçük buz</a:t>
            </a:r>
            <a:r>
              <a:rPr lang="tr-TR" sz="2000" smtClean="0"/>
              <a:t> kristallerinin oluşur. </a:t>
            </a:r>
          </a:p>
          <a:p>
            <a:pPr algn="just" eaLnBrk="1" hangingPunct="1">
              <a:lnSpc>
                <a:spcPct val="80000"/>
              </a:lnSpc>
            </a:pPr>
            <a:r>
              <a:rPr lang="tr-TR" sz="2000" smtClean="0"/>
              <a:t>Karkasların hızlı dondurulması demek </a:t>
            </a:r>
            <a:r>
              <a:rPr lang="tr-TR" sz="2000" smtClean="0">
                <a:solidFill>
                  <a:srgbClr val="000099"/>
                </a:solidFill>
              </a:rPr>
              <a:t>iyi kalite</a:t>
            </a:r>
            <a:r>
              <a:rPr lang="tr-TR" sz="2000" smtClean="0"/>
              <a:t> demektir. </a:t>
            </a:r>
          </a:p>
          <a:p>
            <a:pPr algn="just" eaLnBrk="1" hangingPunct="1">
              <a:lnSpc>
                <a:spcPct val="80000"/>
              </a:lnSpc>
            </a:pPr>
            <a:r>
              <a:rPr lang="tr-TR" sz="2000" smtClean="0"/>
              <a:t>Hedef: 1.5 cm lik etin 1 saatte donması</a:t>
            </a:r>
          </a:p>
          <a:p>
            <a:pPr algn="just" eaLnBrk="1" hangingPunct="1">
              <a:lnSpc>
                <a:spcPct val="80000"/>
              </a:lnSpc>
            </a:pPr>
            <a:r>
              <a:rPr lang="tr-TR" sz="2000" smtClean="0"/>
              <a:t>              5 cm kalınlığında paketlenmiş et -18 </a:t>
            </a:r>
            <a:r>
              <a:rPr lang="tr-TR" sz="2000" baseline="30000" smtClean="0"/>
              <a:t>o</a:t>
            </a:r>
            <a:r>
              <a:rPr lang="tr-TR" sz="2000" smtClean="0"/>
              <a:t>C de 3 saatte</a:t>
            </a:r>
          </a:p>
          <a:p>
            <a:pPr algn="just" eaLnBrk="1" hangingPunct="1">
              <a:lnSpc>
                <a:spcPct val="80000"/>
              </a:lnSpc>
            </a:pPr>
            <a:endParaRPr lang="tr-TR" sz="2000" smtClean="0"/>
          </a:p>
          <a:p>
            <a:pPr algn="just" eaLnBrk="1" hangingPunct="1">
              <a:lnSpc>
                <a:spcPct val="80000"/>
              </a:lnSpc>
              <a:buFontTx/>
              <a:buNone/>
            </a:pPr>
            <a:r>
              <a:rPr lang="tr-TR" sz="2000" smtClean="0"/>
              <a:t> </a:t>
            </a:r>
          </a:p>
          <a:p>
            <a:pPr algn="just" eaLnBrk="1" hangingPunct="1">
              <a:lnSpc>
                <a:spcPct val="80000"/>
              </a:lnSpc>
            </a:pPr>
            <a:r>
              <a:rPr lang="tr-TR" sz="2000" smtClean="0"/>
              <a:t>Ön soğutmada sonucu 0-5 (ort 4 </a:t>
            </a:r>
            <a:r>
              <a:rPr lang="tr-TR" sz="2000" baseline="30000" smtClean="0"/>
              <a:t>o</a:t>
            </a:r>
            <a:r>
              <a:rPr lang="tr-TR" sz="2000" smtClean="0"/>
              <a:t>C) ye düşen etin iç ısılarını </a:t>
            </a:r>
            <a:r>
              <a:rPr lang="tr-TR" sz="2000" smtClean="0">
                <a:solidFill>
                  <a:srgbClr val="FF0066"/>
                </a:solidFill>
              </a:rPr>
              <a:t>30 dk da</a:t>
            </a:r>
            <a:r>
              <a:rPr lang="tr-TR" sz="2000" smtClean="0"/>
              <a:t> -4 </a:t>
            </a:r>
            <a:r>
              <a:rPr lang="tr-TR" sz="2000" baseline="30000" smtClean="0"/>
              <a:t>o</a:t>
            </a:r>
            <a:r>
              <a:rPr lang="tr-TR" sz="2000" smtClean="0"/>
              <a:t>C ye düşürebilecek kapasitedeki dondurma hızını ideal kabul ederler. Dondurma tekniğinde </a:t>
            </a:r>
            <a:r>
              <a:rPr lang="tr-TR" sz="2000" smtClean="0">
                <a:solidFill>
                  <a:srgbClr val="FF0066"/>
                </a:solidFill>
              </a:rPr>
              <a:t>bu süreye</a:t>
            </a:r>
            <a:r>
              <a:rPr lang="tr-TR" sz="2000" smtClean="0"/>
              <a:t> </a:t>
            </a:r>
            <a:r>
              <a:rPr lang="tr-TR" sz="2000" smtClean="0">
                <a:solidFill>
                  <a:schemeClr val="accent2"/>
                </a:solidFill>
              </a:rPr>
              <a:t>maksimum kristalizasyon</a:t>
            </a:r>
            <a:r>
              <a:rPr lang="tr-TR" sz="2000" smtClean="0"/>
              <a:t> denir. </a:t>
            </a:r>
          </a:p>
          <a:p>
            <a:pPr algn="just" eaLnBrk="1" hangingPunct="1">
              <a:lnSpc>
                <a:spcPct val="80000"/>
              </a:lnSpc>
            </a:pPr>
            <a:r>
              <a:rPr lang="tr-TR" sz="2000" smtClean="0"/>
              <a:t>Etler uzun süre </a:t>
            </a:r>
            <a:r>
              <a:rPr lang="tr-TR" sz="2000" smtClean="0">
                <a:solidFill>
                  <a:srgbClr val="FF0066"/>
                </a:solidFill>
              </a:rPr>
              <a:t>donmuş muhafaza</a:t>
            </a:r>
            <a:r>
              <a:rPr lang="tr-TR" sz="2000" smtClean="0"/>
              <a:t> edilmek isteniyorsa, ön soğutmadan sonra </a:t>
            </a:r>
            <a:r>
              <a:rPr lang="tr-TR" sz="2000" smtClean="0">
                <a:solidFill>
                  <a:srgbClr val="FF0066"/>
                </a:solidFill>
              </a:rPr>
              <a:t>iç ısılarının -18 </a:t>
            </a:r>
            <a:r>
              <a:rPr lang="tr-TR" sz="2000" baseline="30000" smtClean="0">
                <a:solidFill>
                  <a:srgbClr val="FF0066"/>
                </a:solidFill>
              </a:rPr>
              <a:t>o</a:t>
            </a:r>
            <a:r>
              <a:rPr lang="tr-TR" sz="2000" smtClean="0">
                <a:solidFill>
                  <a:srgbClr val="FF0066"/>
                </a:solidFill>
              </a:rPr>
              <a:t>C</a:t>
            </a:r>
            <a:r>
              <a:rPr lang="tr-TR" sz="2000" smtClean="0"/>
              <a:t> ve daha düşük derecelere düşürülmesi gerekir. </a:t>
            </a:r>
          </a:p>
          <a:p>
            <a:pPr algn="just" eaLnBrk="1" hangingPunct="1">
              <a:lnSpc>
                <a:spcPct val="80000"/>
              </a:lnSpc>
            </a:pPr>
            <a:r>
              <a:rPr lang="tr-TR" sz="2000" smtClean="0"/>
              <a:t>Bu şekilde etin içerdiği suyun %86 sının dondurulması sağlanarak su aktivitesi yaklaşık 0.83 e düşürülür. </a:t>
            </a:r>
          </a:p>
          <a:p>
            <a:pPr algn="just" eaLnBrk="1" hangingPunct="1">
              <a:lnSpc>
                <a:spcPct val="80000"/>
              </a:lnSpc>
            </a:pPr>
            <a:endParaRPr lang="tr-TR" sz="18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5 Slayt Numarası Yer Tutucusu"/>
          <p:cNvSpPr>
            <a:spLocks noGrp="1"/>
          </p:cNvSpPr>
          <p:nvPr>
            <p:ph type="sldNum" sz="quarter" idx="12"/>
          </p:nvPr>
        </p:nvSpPr>
        <p:spPr>
          <a:noFill/>
        </p:spPr>
        <p:txBody>
          <a:bodyPr/>
          <a:lstStyle/>
          <a:p>
            <a:fld id="{B92E0ABF-6B98-4F38-BA8E-5C0F2075158F}" type="slidenum">
              <a:rPr lang="tr-TR" smtClean="0"/>
              <a:pPr/>
              <a:t>24</a:t>
            </a:fld>
            <a:endParaRPr lang="tr-TR" smtClean="0"/>
          </a:p>
        </p:txBody>
      </p:sp>
      <p:sp>
        <p:nvSpPr>
          <p:cNvPr id="26627" name="Rectangle 2"/>
          <p:cNvSpPr>
            <a:spLocks noGrp="1" noChangeArrowheads="1"/>
          </p:cNvSpPr>
          <p:nvPr>
            <p:ph type="title"/>
          </p:nvPr>
        </p:nvSpPr>
        <p:spPr/>
        <p:txBody>
          <a:bodyPr/>
          <a:lstStyle/>
          <a:p>
            <a:pPr eaLnBrk="1" hangingPunct="1"/>
            <a:r>
              <a:rPr lang="tr-TR" smtClean="0">
                <a:solidFill>
                  <a:srgbClr val="FF0066"/>
                </a:solidFill>
              </a:rPr>
              <a:t>Dondurma yöntemleri</a:t>
            </a:r>
          </a:p>
        </p:txBody>
      </p:sp>
      <p:sp>
        <p:nvSpPr>
          <p:cNvPr id="26628" name="Rectangle 3"/>
          <p:cNvSpPr>
            <a:spLocks noGrp="1" noChangeArrowheads="1"/>
          </p:cNvSpPr>
          <p:nvPr>
            <p:ph type="body" idx="1"/>
          </p:nvPr>
        </p:nvSpPr>
        <p:spPr/>
        <p:txBody>
          <a:bodyPr/>
          <a:lstStyle/>
          <a:p>
            <a:pPr eaLnBrk="1" hangingPunct="1"/>
            <a:r>
              <a:rPr lang="tr-TR" sz="2000" smtClean="0"/>
              <a:t>Durgun havada dondurma</a:t>
            </a:r>
          </a:p>
          <a:p>
            <a:pPr eaLnBrk="1" hangingPunct="1"/>
            <a:r>
              <a:rPr lang="tr-TR" sz="2000" smtClean="0"/>
              <a:t>Metal kaplarda ve tepsilerde dondurma</a:t>
            </a:r>
          </a:p>
          <a:p>
            <a:pPr eaLnBrk="1" hangingPunct="1"/>
            <a:r>
              <a:rPr lang="tr-TR" sz="2000" smtClean="0"/>
              <a:t>Hızlı hava akımı ile derin dondurma</a:t>
            </a:r>
          </a:p>
          <a:p>
            <a:pPr eaLnBrk="1" hangingPunct="1"/>
            <a:r>
              <a:rPr lang="tr-TR" sz="2000" smtClean="0"/>
              <a:t>Dondurucu çözücüler içerisine daldırılarak yada püskürtülerek dondurma</a:t>
            </a:r>
          </a:p>
          <a:p>
            <a:pPr eaLnBrk="1" hangingPunct="1"/>
            <a:r>
              <a:rPr lang="tr-TR" sz="2000" smtClean="0"/>
              <a:t>Çok düşük buharlaşma ısısına sahip dondurucu ajanlar ile çabuk dondurma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5 Slayt Numarası Yer Tutucusu"/>
          <p:cNvSpPr>
            <a:spLocks noGrp="1"/>
          </p:cNvSpPr>
          <p:nvPr>
            <p:ph type="sldNum" sz="quarter" idx="12"/>
          </p:nvPr>
        </p:nvSpPr>
        <p:spPr>
          <a:noFill/>
        </p:spPr>
        <p:txBody>
          <a:bodyPr/>
          <a:lstStyle/>
          <a:p>
            <a:fld id="{14BE9C36-A9B6-4DE3-845D-7C37A0AC2717}" type="slidenum">
              <a:rPr lang="tr-TR" smtClean="0"/>
              <a:pPr/>
              <a:t>25</a:t>
            </a:fld>
            <a:endParaRPr lang="tr-TR" smtClean="0"/>
          </a:p>
        </p:txBody>
      </p:sp>
      <p:sp>
        <p:nvSpPr>
          <p:cNvPr id="27651" name="Rectangle 2"/>
          <p:cNvSpPr>
            <a:spLocks noGrp="1" noChangeArrowheads="1"/>
          </p:cNvSpPr>
          <p:nvPr>
            <p:ph type="title"/>
          </p:nvPr>
        </p:nvSpPr>
        <p:spPr/>
        <p:txBody>
          <a:bodyPr/>
          <a:lstStyle/>
          <a:p>
            <a:pPr eaLnBrk="1" hangingPunct="1"/>
            <a:r>
              <a:rPr lang="tr-TR" sz="3200" b="1" smtClean="0">
                <a:solidFill>
                  <a:srgbClr val="FF0066"/>
                </a:solidFill>
              </a:rPr>
              <a:t>Dondurma Yöntemleri</a:t>
            </a:r>
          </a:p>
        </p:txBody>
      </p:sp>
      <p:sp>
        <p:nvSpPr>
          <p:cNvPr id="27652" name="Rectangle 3"/>
          <p:cNvSpPr>
            <a:spLocks noGrp="1" noChangeArrowheads="1"/>
          </p:cNvSpPr>
          <p:nvPr>
            <p:ph type="body" idx="1"/>
          </p:nvPr>
        </p:nvSpPr>
        <p:spPr>
          <a:xfrm>
            <a:off x="395288" y="1557338"/>
            <a:ext cx="8353425" cy="4525962"/>
          </a:xfrm>
          <a:noFill/>
        </p:spPr>
        <p:txBody>
          <a:bodyPr/>
          <a:lstStyle/>
          <a:p>
            <a:pPr marL="609600" indent="-609600" algn="just" eaLnBrk="1" hangingPunct="1">
              <a:lnSpc>
                <a:spcPct val="80000"/>
              </a:lnSpc>
              <a:buClr>
                <a:schemeClr val="tx2"/>
              </a:buClr>
              <a:buFont typeface="Wingdings" pitchFamily="2" charset="2"/>
              <a:buNone/>
            </a:pPr>
            <a:r>
              <a:rPr lang="tr-TR" sz="2000" b="1" smtClean="0">
                <a:solidFill>
                  <a:srgbClr val="FF0066"/>
                </a:solidFill>
              </a:rPr>
              <a:t>1. DURGUN HAVADA DONDURMA</a:t>
            </a:r>
            <a:r>
              <a:rPr lang="tr-TR" sz="2000" smtClean="0">
                <a:solidFill>
                  <a:srgbClr val="FF0066"/>
                </a:solidFill>
              </a:rPr>
              <a:t> </a:t>
            </a:r>
          </a:p>
          <a:p>
            <a:pPr marL="609600" indent="-609600" algn="just" eaLnBrk="1" hangingPunct="1">
              <a:lnSpc>
                <a:spcPct val="80000"/>
              </a:lnSpc>
              <a:buFontTx/>
              <a:buNone/>
            </a:pPr>
            <a:r>
              <a:rPr lang="tr-TR" sz="2000" b="1" smtClean="0">
                <a:solidFill>
                  <a:srgbClr val="FF0066"/>
                </a:solidFill>
              </a:rPr>
              <a:t>Prensip:</a:t>
            </a:r>
            <a:r>
              <a:rPr lang="tr-TR" sz="2000" b="1" smtClean="0"/>
              <a:t> </a:t>
            </a:r>
            <a:r>
              <a:rPr lang="tr-TR" sz="2000" smtClean="0"/>
              <a:t>Isı transferi</a:t>
            </a:r>
            <a:r>
              <a:rPr lang="tr-TR" sz="2000" b="1" smtClean="0"/>
              <a:t> </a:t>
            </a:r>
            <a:r>
              <a:rPr lang="tr-TR" sz="2000" smtClean="0">
                <a:solidFill>
                  <a:srgbClr val="0066FF"/>
                </a:solidFill>
              </a:rPr>
              <a:t>hava aracılığı</a:t>
            </a:r>
            <a:r>
              <a:rPr lang="tr-TR" sz="2000" smtClean="0"/>
              <a:t> ile olur.  (yavaştır).</a:t>
            </a:r>
          </a:p>
          <a:p>
            <a:pPr marL="609600" indent="-609600" algn="just" eaLnBrk="1" hangingPunct="1">
              <a:lnSpc>
                <a:spcPct val="80000"/>
              </a:lnSpc>
              <a:buFontTx/>
              <a:buNone/>
            </a:pPr>
            <a:r>
              <a:rPr lang="tr-TR" sz="2000" smtClean="0"/>
              <a:t>İyi izole edilmiş 2 veya daha fazla dondurma deposu yapılmasında yarar</a:t>
            </a:r>
          </a:p>
          <a:p>
            <a:pPr marL="609600" indent="-609600" algn="just" eaLnBrk="1" hangingPunct="1">
              <a:lnSpc>
                <a:spcPct val="80000"/>
              </a:lnSpc>
              <a:buFontTx/>
              <a:buNone/>
            </a:pPr>
            <a:r>
              <a:rPr lang="tr-TR" sz="2000" smtClean="0"/>
              <a:t>vardır. </a:t>
            </a:r>
          </a:p>
          <a:p>
            <a:pPr marL="609600" indent="-609600" algn="just" eaLnBrk="1" hangingPunct="1">
              <a:lnSpc>
                <a:spcPct val="80000"/>
              </a:lnSpc>
              <a:buFontTx/>
              <a:buNone/>
            </a:pPr>
            <a:r>
              <a:rPr lang="tr-TR" sz="2000" smtClean="0"/>
              <a:t>Bu depoların sıcaklıkları -18 ile -29 </a:t>
            </a:r>
            <a:r>
              <a:rPr lang="tr-TR" sz="2000" baseline="30000" smtClean="0"/>
              <a:t>o</a:t>
            </a:r>
            <a:r>
              <a:rPr lang="tr-TR" sz="2000" smtClean="0"/>
              <a:t>C ye ayarlanır. (-10 veya -30 </a:t>
            </a:r>
            <a:r>
              <a:rPr lang="tr-TR" sz="2000" baseline="30000" smtClean="0"/>
              <a:t>o</a:t>
            </a:r>
            <a:r>
              <a:rPr lang="tr-TR" sz="2000" smtClean="0"/>
              <a:t>C a</a:t>
            </a:r>
          </a:p>
          <a:p>
            <a:pPr marL="609600" indent="-609600" algn="just" eaLnBrk="1" hangingPunct="1">
              <a:lnSpc>
                <a:spcPct val="80000"/>
              </a:lnSpc>
              <a:buFontTx/>
              <a:buNone/>
            </a:pPr>
            <a:r>
              <a:rPr lang="tr-TR" sz="2000" smtClean="0"/>
              <a:t>da ayarlanılabilir)</a:t>
            </a:r>
          </a:p>
          <a:p>
            <a:pPr marL="609600" indent="-609600" algn="just" eaLnBrk="1" hangingPunct="1">
              <a:lnSpc>
                <a:spcPct val="80000"/>
              </a:lnSpc>
              <a:buFontTx/>
              <a:buNone/>
            </a:pPr>
            <a:r>
              <a:rPr lang="tr-TR" sz="2000" smtClean="0">
                <a:solidFill>
                  <a:srgbClr val="FF0066"/>
                </a:solidFill>
              </a:rPr>
              <a:t>Evlerdeki buzdolapları ve derin dondurucularda</a:t>
            </a:r>
            <a:r>
              <a:rPr lang="tr-TR" sz="2000" smtClean="0"/>
              <a:t> kullanılmaktadır.</a:t>
            </a:r>
          </a:p>
          <a:p>
            <a:pPr marL="609600" indent="-609600" algn="just" eaLnBrk="1" hangingPunct="1">
              <a:lnSpc>
                <a:spcPct val="80000"/>
              </a:lnSpc>
              <a:buFontTx/>
              <a:buNone/>
            </a:pPr>
            <a:r>
              <a:rPr lang="tr-TR" sz="2000" smtClean="0"/>
              <a:t>15 cm etler -17 </a:t>
            </a:r>
            <a:r>
              <a:rPr lang="tr-TR" sz="2000" baseline="30000" smtClean="0"/>
              <a:t>o</a:t>
            </a:r>
            <a:r>
              <a:rPr lang="tr-TR" sz="2000" smtClean="0"/>
              <a:t>C de yaklaşık 24 saatte donarlar. </a:t>
            </a:r>
          </a:p>
          <a:p>
            <a:pPr marL="609600" indent="-609600" algn="just" eaLnBrk="1" hangingPunct="1">
              <a:lnSpc>
                <a:spcPct val="80000"/>
              </a:lnSpc>
              <a:buFontTx/>
              <a:buNone/>
            </a:pPr>
            <a:endParaRPr lang="tr-TR" sz="2000" smtClean="0"/>
          </a:p>
          <a:p>
            <a:pPr marL="609600" indent="-609600" algn="just" eaLnBrk="1" hangingPunct="1">
              <a:lnSpc>
                <a:spcPct val="80000"/>
              </a:lnSpc>
              <a:buFontTx/>
              <a:buNone/>
            </a:pPr>
            <a:r>
              <a:rPr lang="tr-TR" sz="2000" smtClean="0"/>
              <a:t>Donma süresi (birkaç saat </a:t>
            </a:r>
            <a:r>
              <a:rPr lang="tr-TR" sz="2000" smtClean="0">
                <a:sym typeface="Wingdings" pitchFamily="2" charset="2"/>
              </a:rPr>
              <a:t></a:t>
            </a:r>
            <a:r>
              <a:rPr lang="tr-TR" sz="2000" smtClean="0"/>
              <a:t> birkaç gün); </a:t>
            </a:r>
          </a:p>
          <a:p>
            <a:pPr marL="609600" indent="-609600" algn="just" eaLnBrk="1" hangingPunct="1">
              <a:lnSpc>
                <a:spcPct val="80000"/>
              </a:lnSpc>
              <a:buFontTx/>
              <a:buNone/>
            </a:pPr>
            <a:r>
              <a:rPr lang="tr-TR" sz="2000" smtClean="0"/>
              <a:t>- Et büyüklüğü</a:t>
            </a:r>
          </a:p>
          <a:p>
            <a:pPr marL="609600" indent="-609600" algn="just" eaLnBrk="1" hangingPunct="1">
              <a:lnSpc>
                <a:spcPct val="80000"/>
              </a:lnSpc>
              <a:buFontTx/>
              <a:buNone/>
            </a:pPr>
            <a:r>
              <a:rPr lang="tr-TR" sz="2000" smtClean="0"/>
              <a:t>- Türü</a:t>
            </a:r>
          </a:p>
          <a:p>
            <a:pPr marL="609600" indent="-609600" algn="just" eaLnBrk="1" hangingPunct="1">
              <a:lnSpc>
                <a:spcPct val="80000"/>
              </a:lnSpc>
              <a:buFontTx/>
              <a:buNone/>
            </a:pPr>
            <a:r>
              <a:rPr lang="tr-TR" sz="2000" smtClean="0"/>
              <a:t>- Paketleme yöntemi</a:t>
            </a:r>
          </a:p>
          <a:p>
            <a:pPr marL="609600" indent="-609600" algn="just" eaLnBrk="1" hangingPunct="1">
              <a:lnSpc>
                <a:spcPct val="80000"/>
              </a:lnSpc>
              <a:buFontTx/>
              <a:buNone/>
            </a:pPr>
            <a:r>
              <a:rPr lang="tr-TR" sz="2000" smtClean="0"/>
              <a:t>- Depo sıcaklığına bağlıdır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5 Slayt Numarası Yer Tutucusu"/>
          <p:cNvSpPr>
            <a:spLocks noGrp="1"/>
          </p:cNvSpPr>
          <p:nvPr>
            <p:ph type="sldNum" sz="quarter" idx="12"/>
          </p:nvPr>
        </p:nvSpPr>
        <p:spPr>
          <a:noFill/>
        </p:spPr>
        <p:txBody>
          <a:bodyPr/>
          <a:lstStyle/>
          <a:p>
            <a:fld id="{9BD7F976-625E-484A-8925-E3732FC5D8A6}" type="slidenum">
              <a:rPr lang="tr-TR" smtClean="0"/>
              <a:pPr/>
              <a:t>26</a:t>
            </a:fld>
            <a:endParaRPr lang="tr-TR" smtClean="0"/>
          </a:p>
        </p:txBody>
      </p:sp>
      <p:sp>
        <p:nvSpPr>
          <p:cNvPr id="28675" name="Rectangle 2"/>
          <p:cNvSpPr>
            <a:spLocks noGrp="1" noChangeArrowheads="1"/>
          </p:cNvSpPr>
          <p:nvPr>
            <p:ph type="body" idx="1"/>
          </p:nvPr>
        </p:nvSpPr>
        <p:spPr>
          <a:xfrm>
            <a:off x="468313" y="1268413"/>
            <a:ext cx="8208962" cy="3960812"/>
          </a:xfrm>
          <a:noFill/>
        </p:spPr>
        <p:txBody>
          <a:bodyPr/>
          <a:lstStyle/>
          <a:p>
            <a:pPr eaLnBrk="1" hangingPunct="1">
              <a:lnSpc>
                <a:spcPct val="80000"/>
              </a:lnSpc>
              <a:buFontTx/>
              <a:buNone/>
            </a:pPr>
            <a:r>
              <a:rPr lang="tr-TR" sz="2000" b="1" dirty="0" smtClean="0">
                <a:solidFill>
                  <a:schemeClr val="hlink"/>
                </a:solidFill>
              </a:rPr>
              <a:t>Prensip:</a:t>
            </a:r>
            <a:r>
              <a:rPr lang="tr-TR" sz="2000" dirty="0" smtClean="0"/>
              <a:t> Isı transferi metal kaplar veya tepsiler aracılığı ile olur</a:t>
            </a:r>
          </a:p>
          <a:p>
            <a:pPr eaLnBrk="1" hangingPunct="1">
              <a:lnSpc>
                <a:spcPct val="80000"/>
              </a:lnSpc>
              <a:buFontTx/>
              <a:buNone/>
            </a:pPr>
            <a:r>
              <a:rPr lang="tr-TR" sz="2000" b="1" dirty="0" smtClean="0"/>
              <a:t>                                                            </a:t>
            </a:r>
            <a:r>
              <a:rPr lang="tr-TR" sz="2000" dirty="0" smtClean="0"/>
              <a:t>=</a:t>
            </a:r>
            <a:r>
              <a:rPr lang="tr-TR" sz="2000" b="1" dirty="0" smtClean="0"/>
              <a:t> </a:t>
            </a:r>
            <a:r>
              <a:rPr lang="tr-TR" sz="2000" b="1" dirty="0" smtClean="0">
                <a:solidFill>
                  <a:schemeClr val="hlink"/>
                </a:solidFill>
              </a:rPr>
              <a:t>DOLAYLI DONDURMA</a:t>
            </a:r>
            <a:endParaRPr lang="tr-TR" sz="2000" dirty="0" smtClean="0">
              <a:solidFill>
                <a:schemeClr val="hlink"/>
              </a:solidFill>
            </a:endParaRPr>
          </a:p>
          <a:p>
            <a:pPr eaLnBrk="1" hangingPunct="1">
              <a:lnSpc>
                <a:spcPct val="80000"/>
              </a:lnSpc>
              <a:buFontTx/>
              <a:buNone/>
            </a:pPr>
            <a:r>
              <a:rPr lang="tr-TR" sz="2000" dirty="0" smtClean="0"/>
              <a:t>										                    </a:t>
            </a:r>
          </a:p>
          <a:p>
            <a:pPr eaLnBrk="1" hangingPunct="1">
              <a:lnSpc>
                <a:spcPct val="80000"/>
              </a:lnSpc>
              <a:buFontTx/>
              <a:buNone/>
            </a:pPr>
            <a:r>
              <a:rPr lang="tr-TR" sz="2000" dirty="0" smtClean="0"/>
              <a:t>                                                                                        Bonfile</a:t>
            </a:r>
          </a:p>
          <a:p>
            <a:pPr eaLnBrk="1" hangingPunct="1">
              <a:lnSpc>
                <a:spcPct val="80000"/>
              </a:lnSpc>
              <a:buFontTx/>
              <a:buNone/>
            </a:pPr>
            <a:r>
              <a:rPr lang="tr-TR" sz="2000" dirty="0" smtClean="0"/>
              <a:t>						                       Kontrfile</a:t>
            </a:r>
          </a:p>
          <a:p>
            <a:pPr eaLnBrk="1" hangingPunct="1">
              <a:lnSpc>
                <a:spcPct val="80000"/>
              </a:lnSpc>
              <a:buFontTx/>
              <a:buNone/>
            </a:pPr>
            <a:r>
              <a:rPr lang="tr-TR" sz="2000" dirty="0" smtClean="0"/>
              <a:t>                                   Soğutucu ajan (-10°C, -30°C)      Biftek</a:t>
            </a:r>
          </a:p>
          <a:p>
            <a:pPr eaLnBrk="1" hangingPunct="1">
              <a:lnSpc>
                <a:spcPct val="80000"/>
              </a:lnSpc>
              <a:buFontTx/>
              <a:buNone/>
            </a:pPr>
            <a:r>
              <a:rPr lang="tr-TR" sz="2000" dirty="0" smtClean="0"/>
              <a:t>                                   </a:t>
            </a:r>
            <a:r>
              <a:rPr lang="tr-TR" sz="2000" dirty="0" err="1" smtClean="0"/>
              <a:t>Freon</a:t>
            </a:r>
            <a:r>
              <a:rPr lang="tr-TR" sz="2000" dirty="0" smtClean="0"/>
              <a:t>, NH</a:t>
            </a:r>
            <a:r>
              <a:rPr lang="tr-TR" sz="2000" baseline="-25000" dirty="0" smtClean="0"/>
              <a:t>3</a:t>
            </a:r>
            <a:r>
              <a:rPr lang="tr-TR" sz="2000" dirty="0" smtClean="0"/>
              <a:t>, S                               Pirzola</a:t>
            </a:r>
          </a:p>
          <a:p>
            <a:pPr eaLnBrk="1" hangingPunct="1">
              <a:lnSpc>
                <a:spcPct val="80000"/>
              </a:lnSpc>
              <a:buFontTx/>
              <a:buNone/>
            </a:pPr>
            <a:r>
              <a:rPr lang="tr-TR" sz="2000" dirty="0" smtClean="0"/>
              <a:t>    							          Kuşbaşı et</a:t>
            </a:r>
          </a:p>
          <a:p>
            <a:pPr eaLnBrk="1" hangingPunct="1">
              <a:lnSpc>
                <a:spcPct val="80000"/>
              </a:lnSpc>
              <a:buFontTx/>
              <a:buNone/>
            </a:pPr>
            <a:r>
              <a:rPr lang="tr-TR" sz="2000" dirty="0" smtClean="0"/>
              <a:t>   		                                 </a:t>
            </a:r>
          </a:p>
          <a:p>
            <a:pPr eaLnBrk="1" hangingPunct="1">
              <a:lnSpc>
                <a:spcPct val="80000"/>
              </a:lnSpc>
              <a:buFontTx/>
              <a:buNone/>
            </a:pPr>
            <a:r>
              <a:rPr lang="tr-TR" sz="2000" dirty="0" smtClean="0"/>
              <a:t>  Çift cidarlı kap  			                 4-5 cm kalınlıkta, </a:t>
            </a:r>
          </a:p>
          <a:p>
            <a:pPr eaLnBrk="1" hangingPunct="1">
              <a:lnSpc>
                <a:spcPct val="80000"/>
              </a:lnSpc>
              <a:buFontTx/>
              <a:buNone/>
            </a:pPr>
            <a:r>
              <a:rPr lang="tr-TR" sz="2000" dirty="0" smtClean="0"/>
              <a:t>                                                                                      paketlenmiş </a:t>
            </a:r>
          </a:p>
          <a:p>
            <a:pPr eaLnBrk="1" hangingPunct="1">
              <a:lnSpc>
                <a:spcPct val="80000"/>
              </a:lnSpc>
              <a:buFontTx/>
              <a:buNone/>
            </a:pPr>
            <a:r>
              <a:rPr lang="tr-TR" sz="2000" dirty="0" smtClean="0"/>
              <a:t>					                                (1-2 saatte donar)</a:t>
            </a:r>
          </a:p>
          <a:p>
            <a:pPr eaLnBrk="1" hangingPunct="1">
              <a:lnSpc>
                <a:spcPct val="80000"/>
              </a:lnSpc>
              <a:buFontTx/>
              <a:buNone/>
            </a:pPr>
            <a:endParaRPr lang="tr-TR" sz="2000" dirty="0" smtClean="0"/>
          </a:p>
        </p:txBody>
      </p:sp>
      <p:sp>
        <p:nvSpPr>
          <p:cNvPr id="28676" name="Rectangle 3"/>
          <p:cNvSpPr>
            <a:spLocks noChangeArrowheads="1"/>
          </p:cNvSpPr>
          <p:nvPr/>
        </p:nvSpPr>
        <p:spPr bwMode="auto">
          <a:xfrm>
            <a:off x="323850" y="2584450"/>
            <a:ext cx="360363" cy="1439863"/>
          </a:xfrm>
          <a:prstGeom prst="rect">
            <a:avLst/>
          </a:prstGeom>
          <a:solidFill>
            <a:schemeClr val="accent1"/>
          </a:solidFill>
          <a:ln w="9525">
            <a:noFill/>
            <a:miter lim="800000"/>
            <a:headEnd/>
            <a:tailEnd/>
          </a:ln>
        </p:spPr>
        <p:txBody>
          <a:bodyPr wrap="none" anchor="ctr"/>
          <a:lstStyle/>
          <a:p>
            <a:endParaRPr lang="tr-TR"/>
          </a:p>
        </p:txBody>
      </p:sp>
      <p:sp>
        <p:nvSpPr>
          <p:cNvPr id="28677" name="Rectangle 4"/>
          <p:cNvSpPr>
            <a:spLocks noChangeArrowheads="1"/>
          </p:cNvSpPr>
          <p:nvPr/>
        </p:nvSpPr>
        <p:spPr bwMode="auto">
          <a:xfrm>
            <a:off x="323850" y="3716338"/>
            <a:ext cx="1728788" cy="288925"/>
          </a:xfrm>
          <a:prstGeom prst="rect">
            <a:avLst/>
          </a:prstGeom>
          <a:solidFill>
            <a:schemeClr val="accent1"/>
          </a:solidFill>
          <a:ln w="9525">
            <a:noFill/>
            <a:miter lim="800000"/>
            <a:headEnd/>
            <a:tailEnd/>
          </a:ln>
        </p:spPr>
        <p:txBody>
          <a:bodyPr wrap="none" anchor="ctr"/>
          <a:lstStyle/>
          <a:p>
            <a:endParaRPr lang="tr-TR"/>
          </a:p>
        </p:txBody>
      </p:sp>
      <p:sp>
        <p:nvSpPr>
          <p:cNvPr id="28678" name="Rectangle 5"/>
          <p:cNvSpPr>
            <a:spLocks noChangeArrowheads="1"/>
          </p:cNvSpPr>
          <p:nvPr/>
        </p:nvSpPr>
        <p:spPr bwMode="auto">
          <a:xfrm>
            <a:off x="1692275" y="2565400"/>
            <a:ext cx="358775" cy="1439863"/>
          </a:xfrm>
          <a:prstGeom prst="rect">
            <a:avLst/>
          </a:prstGeom>
          <a:solidFill>
            <a:schemeClr val="accent1"/>
          </a:solidFill>
          <a:ln w="9525">
            <a:noFill/>
            <a:miter lim="800000"/>
            <a:headEnd/>
            <a:tailEnd/>
          </a:ln>
        </p:spPr>
        <p:txBody>
          <a:bodyPr wrap="none" anchor="ctr"/>
          <a:lstStyle/>
          <a:p>
            <a:endParaRPr lang="tr-TR"/>
          </a:p>
        </p:txBody>
      </p:sp>
      <p:sp>
        <p:nvSpPr>
          <p:cNvPr id="28679" name="Line 6"/>
          <p:cNvSpPr>
            <a:spLocks noChangeShapeType="1"/>
          </p:cNvSpPr>
          <p:nvPr/>
        </p:nvSpPr>
        <p:spPr bwMode="auto">
          <a:xfrm>
            <a:off x="1908175" y="3141663"/>
            <a:ext cx="1008063" cy="0"/>
          </a:xfrm>
          <a:prstGeom prst="line">
            <a:avLst/>
          </a:prstGeom>
          <a:noFill/>
          <a:ln w="9525">
            <a:solidFill>
              <a:schemeClr val="tx1"/>
            </a:solidFill>
            <a:round/>
            <a:headEnd/>
            <a:tailEnd type="triangle" w="med" len="med"/>
          </a:ln>
        </p:spPr>
        <p:txBody>
          <a:bodyPr/>
          <a:lstStyle/>
          <a:p>
            <a:endParaRPr lang="tr-TR"/>
          </a:p>
        </p:txBody>
      </p:sp>
      <p:sp>
        <p:nvSpPr>
          <p:cNvPr id="28680" name="Line 7"/>
          <p:cNvSpPr>
            <a:spLocks noChangeShapeType="1"/>
          </p:cNvSpPr>
          <p:nvPr/>
        </p:nvSpPr>
        <p:spPr bwMode="auto">
          <a:xfrm>
            <a:off x="323850" y="2565400"/>
            <a:ext cx="0" cy="1439863"/>
          </a:xfrm>
          <a:prstGeom prst="line">
            <a:avLst/>
          </a:prstGeom>
          <a:noFill/>
          <a:ln w="9525">
            <a:solidFill>
              <a:schemeClr val="tx1"/>
            </a:solidFill>
            <a:round/>
            <a:headEnd/>
            <a:tailEnd/>
          </a:ln>
        </p:spPr>
        <p:txBody>
          <a:bodyPr/>
          <a:lstStyle/>
          <a:p>
            <a:endParaRPr lang="tr-TR"/>
          </a:p>
        </p:txBody>
      </p:sp>
      <p:sp>
        <p:nvSpPr>
          <p:cNvPr id="28681" name="Line 8"/>
          <p:cNvSpPr>
            <a:spLocks noChangeShapeType="1"/>
          </p:cNvSpPr>
          <p:nvPr/>
        </p:nvSpPr>
        <p:spPr bwMode="auto">
          <a:xfrm>
            <a:off x="323850" y="2565400"/>
            <a:ext cx="360363" cy="0"/>
          </a:xfrm>
          <a:prstGeom prst="line">
            <a:avLst/>
          </a:prstGeom>
          <a:noFill/>
          <a:ln w="9525">
            <a:solidFill>
              <a:schemeClr val="tx1"/>
            </a:solidFill>
            <a:round/>
            <a:headEnd/>
            <a:tailEnd/>
          </a:ln>
        </p:spPr>
        <p:txBody>
          <a:bodyPr/>
          <a:lstStyle/>
          <a:p>
            <a:endParaRPr lang="tr-TR"/>
          </a:p>
        </p:txBody>
      </p:sp>
      <p:sp>
        <p:nvSpPr>
          <p:cNvPr id="28682" name="Line 9"/>
          <p:cNvSpPr>
            <a:spLocks noChangeShapeType="1"/>
          </p:cNvSpPr>
          <p:nvPr/>
        </p:nvSpPr>
        <p:spPr bwMode="auto">
          <a:xfrm>
            <a:off x="684213" y="2565400"/>
            <a:ext cx="0" cy="1150938"/>
          </a:xfrm>
          <a:prstGeom prst="line">
            <a:avLst/>
          </a:prstGeom>
          <a:noFill/>
          <a:ln w="9525">
            <a:solidFill>
              <a:schemeClr val="tx1"/>
            </a:solidFill>
            <a:round/>
            <a:headEnd/>
            <a:tailEnd/>
          </a:ln>
        </p:spPr>
        <p:txBody>
          <a:bodyPr/>
          <a:lstStyle/>
          <a:p>
            <a:endParaRPr lang="tr-TR"/>
          </a:p>
        </p:txBody>
      </p:sp>
      <p:sp>
        <p:nvSpPr>
          <p:cNvPr id="28683" name="Line 10"/>
          <p:cNvSpPr>
            <a:spLocks noChangeShapeType="1"/>
          </p:cNvSpPr>
          <p:nvPr/>
        </p:nvSpPr>
        <p:spPr bwMode="auto">
          <a:xfrm>
            <a:off x="684213" y="3716338"/>
            <a:ext cx="1008062" cy="0"/>
          </a:xfrm>
          <a:prstGeom prst="line">
            <a:avLst/>
          </a:prstGeom>
          <a:noFill/>
          <a:ln w="9525">
            <a:solidFill>
              <a:schemeClr val="tx1"/>
            </a:solidFill>
            <a:round/>
            <a:headEnd/>
            <a:tailEnd/>
          </a:ln>
        </p:spPr>
        <p:txBody>
          <a:bodyPr/>
          <a:lstStyle/>
          <a:p>
            <a:endParaRPr lang="tr-TR"/>
          </a:p>
        </p:txBody>
      </p:sp>
      <p:sp>
        <p:nvSpPr>
          <p:cNvPr id="28684" name="Line 11"/>
          <p:cNvSpPr>
            <a:spLocks noChangeShapeType="1"/>
          </p:cNvSpPr>
          <p:nvPr/>
        </p:nvSpPr>
        <p:spPr bwMode="auto">
          <a:xfrm>
            <a:off x="1692275" y="2565400"/>
            <a:ext cx="0" cy="1150938"/>
          </a:xfrm>
          <a:prstGeom prst="line">
            <a:avLst/>
          </a:prstGeom>
          <a:noFill/>
          <a:ln w="9525">
            <a:solidFill>
              <a:schemeClr val="tx1"/>
            </a:solidFill>
            <a:round/>
            <a:headEnd/>
            <a:tailEnd/>
          </a:ln>
        </p:spPr>
        <p:txBody>
          <a:bodyPr/>
          <a:lstStyle/>
          <a:p>
            <a:endParaRPr lang="tr-TR"/>
          </a:p>
        </p:txBody>
      </p:sp>
      <p:sp>
        <p:nvSpPr>
          <p:cNvPr id="28685" name="Line 12"/>
          <p:cNvSpPr>
            <a:spLocks noChangeShapeType="1"/>
          </p:cNvSpPr>
          <p:nvPr/>
        </p:nvSpPr>
        <p:spPr bwMode="auto">
          <a:xfrm>
            <a:off x="1692275" y="2565400"/>
            <a:ext cx="358775" cy="0"/>
          </a:xfrm>
          <a:prstGeom prst="line">
            <a:avLst/>
          </a:prstGeom>
          <a:noFill/>
          <a:ln w="9525">
            <a:solidFill>
              <a:schemeClr val="tx1"/>
            </a:solidFill>
            <a:round/>
            <a:headEnd/>
            <a:tailEnd/>
          </a:ln>
        </p:spPr>
        <p:txBody>
          <a:bodyPr/>
          <a:lstStyle/>
          <a:p>
            <a:endParaRPr lang="tr-TR"/>
          </a:p>
        </p:txBody>
      </p:sp>
      <p:sp>
        <p:nvSpPr>
          <p:cNvPr id="28686" name="Line 13"/>
          <p:cNvSpPr>
            <a:spLocks noChangeShapeType="1"/>
          </p:cNvSpPr>
          <p:nvPr/>
        </p:nvSpPr>
        <p:spPr bwMode="auto">
          <a:xfrm>
            <a:off x="2051050" y="2565400"/>
            <a:ext cx="0" cy="1439863"/>
          </a:xfrm>
          <a:prstGeom prst="line">
            <a:avLst/>
          </a:prstGeom>
          <a:noFill/>
          <a:ln w="9525">
            <a:solidFill>
              <a:schemeClr val="tx1"/>
            </a:solidFill>
            <a:round/>
            <a:headEnd/>
            <a:tailEnd/>
          </a:ln>
        </p:spPr>
        <p:txBody>
          <a:bodyPr/>
          <a:lstStyle/>
          <a:p>
            <a:endParaRPr lang="tr-TR"/>
          </a:p>
        </p:txBody>
      </p:sp>
      <p:sp>
        <p:nvSpPr>
          <p:cNvPr id="28687" name="Line 14"/>
          <p:cNvSpPr>
            <a:spLocks noChangeShapeType="1"/>
          </p:cNvSpPr>
          <p:nvPr/>
        </p:nvSpPr>
        <p:spPr bwMode="auto">
          <a:xfrm flipH="1">
            <a:off x="323850" y="4005263"/>
            <a:ext cx="1727200" cy="0"/>
          </a:xfrm>
          <a:prstGeom prst="line">
            <a:avLst/>
          </a:prstGeom>
          <a:noFill/>
          <a:ln w="9525">
            <a:solidFill>
              <a:schemeClr val="tx1"/>
            </a:solidFill>
            <a:round/>
            <a:headEnd/>
            <a:tailEnd/>
          </a:ln>
        </p:spPr>
        <p:txBody>
          <a:bodyPr/>
          <a:lstStyle/>
          <a:p>
            <a:endParaRPr lang="tr-TR"/>
          </a:p>
        </p:txBody>
      </p:sp>
      <p:sp>
        <p:nvSpPr>
          <p:cNvPr id="28688" name="Line 15"/>
          <p:cNvSpPr>
            <a:spLocks noChangeShapeType="1"/>
          </p:cNvSpPr>
          <p:nvPr/>
        </p:nvSpPr>
        <p:spPr bwMode="auto">
          <a:xfrm>
            <a:off x="6084888" y="4581525"/>
            <a:ext cx="3059112" cy="0"/>
          </a:xfrm>
          <a:prstGeom prst="line">
            <a:avLst/>
          </a:prstGeom>
          <a:noFill/>
          <a:ln w="28575">
            <a:solidFill>
              <a:schemeClr val="folHlink"/>
            </a:solidFill>
            <a:round/>
            <a:headEnd/>
            <a:tailEnd/>
          </a:ln>
        </p:spPr>
        <p:txBody>
          <a:bodyPr/>
          <a:lstStyle/>
          <a:p>
            <a:endParaRPr lang="tr-TR"/>
          </a:p>
        </p:txBody>
      </p:sp>
      <p:sp>
        <p:nvSpPr>
          <p:cNvPr id="28689" name="AutoShape 16"/>
          <p:cNvSpPr>
            <a:spLocks/>
          </p:cNvSpPr>
          <p:nvPr/>
        </p:nvSpPr>
        <p:spPr bwMode="auto">
          <a:xfrm rot="10800000">
            <a:off x="6372225" y="2420938"/>
            <a:ext cx="360363" cy="1512887"/>
          </a:xfrm>
          <a:prstGeom prst="rightBrace">
            <a:avLst>
              <a:gd name="adj1" fmla="val 34985"/>
              <a:gd name="adj2" fmla="val 50060"/>
            </a:avLst>
          </a:prstGeom>
          <a:noFill/>
          <a:ln w="28575">
            <a:solidFill>
              <a:srgbClr val="FF0000"/>
            </a:solidFill>
            <a:round/>
            <a:headEnd/>
            <a:tailEnd/>
          </a:ln>
        </p:spPr>
        <p:txBody>
          <a:bodyPr wrap="none" anchor="ctr"/>
          <a:lstStyle/>
          <a:p>
            <a:endParaRPr lang="tr-TR"/>
          </a:p>
        </p:txBody>
      </p:sp>
      <p:sp>
        <p:nvSpPr>
          <p:cNvPr id="28690" name="Rectangle 17"/>
          <p:cNvSpPr>
            <a:spLocks noGrp="1" noChangeArrowheads="1"/>
          </p:cNvSpPr>
          <p:nvPr>
            <p:ph type="title"/>
          </p:nvPr>
        </p:nvSpPr>
        <p:spPr>
          <a:xfrm>
            <a:off x="457200" y="274638"/>
            <a:ext cx="8218488" cy="922337"/>
          </a:xfrm>
          <a:noFill/>
        </p:spPr>
        <p:txBody>
          <a:bodyPr/>
          <a:lstStyle/>
          <a:p>
            <a:pPr eaLnBrk="1" hangingPunct="1"/>
            <a:r>
              <a:rPr lang="tr-TR" sz="2000" b="1" smtClean="0">
                <a:solidFill>
                  <a:srgbClr val="FF0066"/>
                </a:solidFill>
              </a:rPr>
              <a:t>2. METAL KAPLARDA VEYA TEPSİLERDE DONDURMA</a:t>
            </a:r>
          </a:p>
        </p:txBody>
      </p:sp>
      <p:sp>
        <p:nvSpPr>
          <p:cNvPr id="28691" name="Text Box 18"/>
          <p:cNvSpPr txBox="1">
            <a:spLocks noChangeArrowheads="1"/>
          </p:cNvSpPr>
          <p:nvPr/>
        </p:nvSpPr>
        <p:spPr bwMode="auto">
          <a:xfrm>
            <a:off x="323528" y="5085184"/>
            <a:ext cx="8496300" cy="1616075"/>
          </a:xfrm>
          <a:prstGeom prst="rect">
            <a:avLst/>
          </a:prstGeom>
          <a:noFill/>
          <a:ln w="9525">
            <a:noFill/>
            <a:miter lim="800000"/>
            <a:headEnd/>
            <a:tailEnd/>
          </a:ln>
        </p:spPr>
        <p:txBody>
          <a:bodyPr>
            <a:spAutoFit/>
          </a:bodyPr>
          <a:lstStyle/>
          <a:p>
            <a:pPr algn="just"/>
            <a:r>
              <a:rPr lang="tr-TR" sz="2000" dirty="0"/>
              <a:t>Ticari amaçla gayet iyi izole edilmiş odalar ve dolaplar içerisine çok sayıda </a:t>
            </a:r>
            <a:r>
              <a:rPr lang="tr-TR" sz="2000" dirty="0">
                <a:solidFill>
                  <a:srgbClr val="FF0066"/>
                </a:solidFill>
              </a:rPr>
              <a:t>soğutucu levhalar</a:t>
            </a:r>
            <a:r>
              <a:rPr lang="tr-TR" sz="2000" dirty="0"/>
              <a:t> ikili raflar halinde yerleştirilir. Bu raflara parçalanmış ve paketlenmiş etler düzgün olarak yerleştirilir. Sonra raflar alttan ve üstten etlere dokunacak şekilde etlere yaklaştırılır.</a:t>
            </a:r>
            <a:r>
              <a:rPr lang="tr-TR" dirty="0"/>
              <a:t> </a:t>
            </a:r>
            <a:r>
              <a:rPr lang="tr-TR" sz="2000" dirty="0"/>
              <a:t>Etler </a:t>
            </a:r>
            <a:r>
              <a:rPr lang="tr-TR" sz="2000" dirty="0" smtClean="0"/>
              <a:t>paketsiz </a:t>
            </a:r>
            <a:r>
              <a:rPr lang="tr-TR" sz="2000" dirty="0"/>
              <a:t>dondurulacak olursa raflara değen kısımlarda </a:t>
            </a:r>
            <a:r>
              <a:rPr lang="tr-TR" sz="2000" dirty="0">
                <a:solidFill>
                  <a:srgbClr val="FF0066"/>
                </a:solidFill>
              </a:rPr>
              <a:t>“donma yanığı”</a:t>
            </a:r>
            <a:r>
              <a:rPr lang="tr-TR" sz="2000" dirty="0"/>
              <a:t> şekillenir</a:t>
            </a:r>
            <a:r>
              <a:rPr lang="tr-TR" dirty="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5 Slayt Numarası Yer Tutucusu"/>
          <p:cNvSpPr>
            <a:spLocks noGrp="1"/>
          </p:cNvSpPr>
          <p:nvPr>
            <p:ph type="sldNum" sz="quarter" idx="12"/>
          </p:nvPr>
        </p:nvSpPr>
        <p:spPr>
          <a:noFill/>
        </p:spPr>
        <p:txBody>
          <a:bodyPr/>
          <a:lstStyle/>
          <a:p>
            <a:fld id="{F8F345ED-2D77-4FE3-9C90-6E53FA8DF559}" type="slidenum">
              <a:rPr lang="tr-TR" smtClean="0"/>
              <a:pPr/>
              <a:t>27</a:t>
            </a:fld>
            <a:endParaRPr lang="tr-TR" smtClean="0"/>
          </a:p>
        </p:txBody>
      </p:sp>
      <p:sp>
        <p:nvSpPr>
          <p:cNvPr id="29699" name="Rectangle 2"/>
          <p:cNvSpPr>
            <a:spLocks noGrp="1" noChangeArrowheads="1"/>
          </p:cNvSpPr>
          <p:nvPr>
            <p:ph type="body" idx="1"/>
          </p:nvPr>
        </p:nvSpPr>
        <p:spPr>
          <a:xfrm>
            <a:off x="250825" y="1200150"/>
            <a:ext cx="8642350" cy="4533900"/>
          </a:xfrm>
          <a:noFill/>
        </p:spPr>
        <p:txBody>
          <a:bodyPr/>
          <a:lstStyle/>
          <a:p>
            <a:pPr eaLnBrk="1" hangingPunct="1">
              <a:buFontTx/>
              <a:buNone/>
            </a:pPr>
            <a:r>
              <a:rPr lang="tr-TR" sz="2400" dirty="0" smtClean="0"/>
              <a:t>Paketleme (-) </a:t>
            </a:r>
            <a:r>
              <a:rPr lang="tr-TR" sz="2400" dirty="0" smtClean="0">
                <a:sym typeface="Wingdings" pitchFamily="2" charset="2"/>
              </a:rPr>
              <a:t></a:t>
            </a:r>
            <a:r>
              <a:rPr lang="tr-TR" sz="2400" dirty="0" smtClean="0"/>
              <a:t> rafla temas eden yüzde </a:t>
            </a:r>
            <a:r>
              <a:rPr lang="tr-TR" sz="2400" b="1" dirty="0" smtClean="0">
                <a:solidFill>
                  <a:srgbClr val="FF0066"/>
                </a:solidFill>
              </a:rPr>
              <a:t>DONMA YANIĞI</a:t>
            </a:r>
            <a:endParaRPr lang="tr-TR" sz="2400" dirty="0" smtClean="0"/>
          </a:p>
          <a:p>
            <a:pPr eaLnBrk="1" hangingPunct="1">
              <a:buFontTx/>
              <a:buNone/>
            </a:pPr>
            <a:r>
              <a:rPr lang="tr-TR" sz="2400" dirty="0" smtClean="0"/>
              <a:t/>
            </a:r>
            <a:br>
              <a:rPr lang="tr-TR" sz="2400" dirty="0" smtClean="0"/>
            </a:br>
            <a:r>
              <a:rPr lang="tr-TR" sz="2400" dirty="0" smtClean="0"/>
              <a:t>		          Aşırı kuruma </a:t>
            </a:r>
            <a:r>
              <a:rPr lang="tr-TR" sz="2400" dirty="0" smtClean="0">
                <a:sym typeface="Wingdings" pitchFamily="2" charset="2"/>
              </a:rPr>
              <a:t></a:t>
            </a:r>
            <a:r>
              <a:rPr lang="tr-TR" sz="2400" dirty="0" smtClean="0"/>
              <a:t> </a:t>
            </a:r>
            <a:r>
              <a:rPr lang="tr-TR" sz="2400" dirty="0" smtClean="0">
                <a:solidFill>
                  <a:srgbClr val="FF0066"/>
                </a:solidFill>
              </a:rPr>
              <a:t>Koyu kahverengi renk</a:t>
            </a:r>
            <a:r>
              <a:rPr lang="tr-TR" sz="2400" dirty="0" smtClean="0"/>
              <a:t> alır.</a:t>
            </a:r>
          </a:p>
          <a:p>
            <a:pPr eaLnBrk="1" hangingPunct="1">
              <a:buFontTx/>
              <a:buNone/>
            </a:pPr>
            <a:endParaRPr lang="tr-TR" sz="2400" dirty="0" smtClean="0"/>
          </a:p>
          <a:p>
            <a:pPr eaLnBrk="1" hangingPunct="1"/>
            <a:r>
              <a:rPr lang="tr-TR" sz="2400" dirty="0" smtClean="0"/>
              <a:t>Dondurma ajanları, ete geçerek </a:t>
            </a:r>
            <a:r>
              <a:rPr lang="tr-TR" sz="2400" dirty="0" smtClean="0">
                <a:solidFill>
                  <a:srgbClr val="0066FF"/>
                </a:solidFill>
              </a:rPr>
              <a:t>koku bozukluğu </a:t>
            </a:r>
            <a:r>
              <a:rPr lang="tr-TR" sz="2400" dirty="0" smtClean="0"/>
              <a:t>mg.</a:t>
            </a:r>
          </a:p>
          <a:p>
            <a:pPr eaLnBrk="1" hangingPunct="1"/>
            <a:r>
              <a:rPr lang="tr-TR" sz="2400" dirty="0" smtClean="0">
                <a:solidFill>
                  <a:srgbClr val="0066FF"/>
                </a:solidFill>
              </a:rPr>
              <a:t>NH</a:t>
            </a:r>
            <a:r>
              <a:rPr lang="tr-TR" sz="2400" baseline="-25000" dirty="0" smtClean="0">
                <a:solidFill>
                  <a:srgbClr val="0066FF"/>
                </a:solidFill>
              </a:rPr>
              <a:t>3</a:t>
            </a:r>
            <a:r>
              <a:rPr lang="tr-TR" sz="2400" dirty="0" smtClean="0">
                <a:solidFill>
                  <a:srgbClr val="0066FF"/>
                </a:solidFill>
              </a:rPr>
              <a:t> </a:t>
            </a:r>
            <a:r>
              <a:rPr lang="tr-TR" sz="2400" dirty="0" smtClean="0">
                <a:sym typeface="Wingdings" pitchFamily="2" charset="2"/>
              </a:rPr>
              <a:t></a:t>
            </a:r>
            <a:r>
              <a:rPr lang="tr-TR" sz="2400" dirty="0" smtClean="0"/>
              <a:t> et =&gt; </a:t>
            </a:r>
            <a:r>
              <a:rPr lang="tr-TR" sz="2400" dirty="0" smtClean="0">
                <a:solidFill>
                  <a:srgbClr val="0066FF"/>
                </a:solidFill>
              </a:rPr>
              <a:t>Et iyice havalandırılır </a:t>
            </a:r>
            <a:r>
              <a:rPr lang="tr-TR" sz="2400" dirty="0" smtClean="0"/>
              <a:t>(NH</a:t>
            </a:r>
            <a:r>
              <a:rPr lang="tr-TR" sz="2400" baseline="-25000" dirty="0" smtClean="0"/>
              <a:t>3</a:t>
            </a:r>
            <a:r>
              <a:rPr lang="tr-TR" sz="2400" dirty="0" smtClean="0"/>
              <a:t> suda erir </a:t>
            </a:r>
            <a:r>
              <a:rPr lang="tr-TR" sz="2400" dirty="0" smtClean="0">
                <a:sym typeface="Wingdings" pitchFamily="2" charset="2"/>
              </a:rPr>
              <a:t></a:t>
            </a:r>
            <a:r>
              <a:rPr lang="tr-TR" sz="2400" dirty="0" smtClean="0"/>
              <a:t> su kullanılmamalıdır).</a:t>
            </a:r>
          </a:p>
          <a:p>
            <a:pPr eaLnBrk="1" hangingPunct="1">
              <a:buFontTx/>
              <a:buNone/>
            </a:pPr>
            <a:r>
              <a:rPr lang="tr-TR" sz="2400" dirty="0" smtClean="0"/>
              <a:t>               Kızartma, kaynatma deneyleri yapılır.</a:t>
            </a:r>
          </a:p>
          <a:p>
            <a:pPr eaLnBrk="1" hangingPunct="1">
              <a:buFontTx/>
              <a:buNone/>
            </a:pPr>
            <a:r>
              <a:rPr lang="tr-TR" sz="2400" dirty="0" smtClean="0"/>
              <a:t>	          Gerekirse temas eden kısımlar kesilerek uzaklaştırılır.</a:t>
            </a:r>
          </a:p>
          <a:p>
            <a:pPr eaLnBrk="1" hangingPunct="1">
              <a:buFontTx/>
              <a:buNone/>
            </a:pPr>
            <a:endParaRPr lang="tr-TR" sz="2400" dirty="0" smtClean="0"/>
          </a:p>
        </p:txBody>
      </p:sp>
      <p:sp>
        <p:nvSpPr>
          <p:cNvPr id="29700" name="Line 3"/>
          <p:cNvSpPr>
            <a:spLocks noChangeShapeType="1"/>
          </p:cNvSpPr>
          <p:nvPr/>
        </p:nvSpPr>
        <p:spPr bwMode="auto">
          <a:xfrm>
            <a:off x="6588125" y="1630363"/>
            <a:ext cx="0" cy="503237"/>
          </a:xfrm>
          <a:prstGeom prst="line">
            <a:avLst/>
          </a:prstGeom>
          <a:noFill/>
          <a:ln w="28575">
            <a:solidFill>
              <a:schemeClr val="folHlink"/>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5 Slayt Numarası Yer Tutucusu"/>
          <p:cNvSpPr>
            <a:spLocks noGrp="1"/>
          </p:cNvSpPr>
          <p:nvPr>
            <p:ph type="sldNum" sz="quarter" idx="12"/>
          </p:nvPr>
        </p:nvSpPr>
        <p:spPr>
          <a:noFill/>
        </p:spPr>
        <p:txBody>
          <a:bodyPr/>
          <a:lstStyle/>
          <a:p>
            <a:fld id="{6BF022E0-9FAD-4CB0-BE82-A8E8B2D9FE82}" type="slidenum">
              <a:rPr lang="tr-TR" smtClean="0"/>
              <a:pPr/>
              <a:t>28</a:t>
            </a:fld>
            <a:endParaRPr lang="tr-TR" smtClean="0"/>
          </a:p>
        </p:txBody>
      </p:sp>
      <p:sp>
        <p:nvSpPr>
          <p:cNvPr id="30723" name="Rectangle 2"/>
          <p:cNvSpPr>
            <a:spLocks noGrp="1" noChangeArrowheads="1"/>
          </p:cNvSpPr>
          <p:nvPr>
            <p:ph type="title"/>
          </p:nvPr>
        </p:nvSpPr>
        <p:spPr/>
        <p:txBody>
          <a:bodyPr/>
          <a:lstStyle/>
          <a:p>
            <a:pPr eaLnBrk="1" hangingPunct="1"/>
            <a:r>
              <a:rPr lang="tr-TR" sz="2000" b="1" smtClean="0">
                <a:solidFill>
                  <a:srgbClr val="FF0066"/>
                </a:solidFill>
              </a:rPr>
              <a:t>3. HIZLI SOĞUK HAVA AKIMINDA DONDURMA</a:t>
            </a:r>
          </a:p>
        </p:txBody>
      </p:sp>
      <p:sp>
        <p:nvSpPr>
          <p:cNvPr id="30724" name="Rectangle 3"/>
          <p:cNvSpPr>
            <a:spLocks noGrp="1" noChangeArrowheads="1"/>
          </p:cNvSpPr>
          <p:nvPr>
            <p:ph type="body" idx="1"/>
          </p:nvPr>
        </p:nvSpPr>
        <p:spPr>
          <a:xfrm>
            <a:off x="323850" y="1196975"/>
            <a:ext cx="8424863" cy="5113338"/>
          </a:xfrm>
        </p:spPr>
        <p:txBody>
          <a:bodyPr/>
          <a:lstStyle/>
          <a:p>
            <a:pPr algn="just" eaLnBrk="1" hangingPunct="1">
              <a:lnSpc>
                <a:spcPct val="80000"/>
              </a:lnSpc>
              <a:buFontTx/>
              <a:buNone/>
            </a:pPr>
            <a:r>
              <a:rPr lang="tr-TR" sz="2000" b="1" smtClean="0">
                <a:solidFill>
                  <a:schemeClr val="folHlink"/>
                </a:solidFill>
              </a:rPr>
              <a:t>	</a:t>
            </a:r>
            <a:r>
              <a:rPr lang="tr-TR" sz="2000" b="1" smtClean="0">
                <a:solidFill>
                  <a:srgbClr val="0066FF"/>
                </a:solidFill>
              </a:rPr>
              <a:t>Prensip:</a:t>
            </a:r>
            <a:r>
              <a:rPr lang="tr-TR" sz="2000" smtClean="0"/>
              <a:t> Tünel yada odalara yerleştirilmiş güçlü </a:t>
            </a:r>
            <a:r>
              <a:rPr lang="tr-TR" sz="2000" smtClean="0">
                <a:solidFill>
                  <a:srgbClr val="0066FF"/>
                </a:solidFill>
              </a:rPr>
              <a:t>vantilatörler </a:t>
            </a:r>
            <a:r>
              <a:rPr lang="tr-TR" sz="2000" smtClean="0">
                <a:solidFill>
                  <a:srgbClr val="0066FF"/>
                </a:solidFill>
                <a:sym typeface="Wingdings" pitchFamily="2" charset="2"/>
              </a:rPr>
              <a:t>yardımıyla</a:t>
            </a:r>
            <a:r>
              <a:rPr lang="tr-TR" sz="2000" smtClean="0"/>
              <a:t> ısı transferi </a:t>
            </a:r>
            <a:r>
              <a:rPr lang="tr-TR" sz="2000" smtClean="0">
                <a:sym typeface="Wingdings" pitchFamily="2" charset="2"/>
              </a:rPr>
              <a:t>sağlanır. </a:t>
            </a:r>
          </a:p>
          <a:p>
            <a:pPr algn="just" eaLnBrk="1" hangingPunct="1">
              <a:lnSpc>
                <a:spcPct val="80000"/>
              </a:lnSpc>
              <a:buFontTx/>
              <a:buNone/>
            </a:pPr>
            <a:r>
              <a:rPr lang="tr-TR" sz="2000" b="1" smtClean="0">
                <a:solidFill>
                  <a:srgbClr val="FF0066"/>
                </a:solidFill>
              </a:rPr>
              <a:t>	</a:t>
            </a:r>
            <a:r>
              <a:rPr lang="tr-TR" sz="2000" smtClean="0">
                <a:solidFill>
                  <a:srgbClr val="FF0066"/>
                </a:solidFill>
              </a:rPr>
              <a:t>Çabuk Dondurma, Derin Dondurma, Hızlı Hava Akımında Dondurma </a:t>
            </a:r>
            <a:r>
              <a:rPr lang="tr-TR" sz="2000" smtClean="0"/>
              <a:t>denir. </a:t>
            </a:r>
          </a:p>
          <a:p>
            <a:pPr algn="just" eaLnBrk="1" hangingPunct="1">
              <a:lnSpc>
                <a:spcPct val="80000"/>
              </a:lnSpc>
              <a:buFontTx/>
              <a:buNone/>
            </a:pPr>
            <a:endParaRPr lang="tr-TR" sz="2000" smtClean="0"/>
          </a:p>
          <a:p>
            <a:pPr algn="just" eaLnBrk="1" hangingPunct="1">
              <a:lnSpc>
                <a:spcPct val="80000"/>
              </a:lnSpc>
            </a:pPr>
            <a:r>
              <a:rPr lang="tr-TR" sz="2000" u="sng" smtClean="0">
                <a:solidFill>
                  <a:srgbClr val="FF0066"/>
                </a:solidFill>
              </a:rPr>
              <a:t>Dondurma koşulları:</a:t>
            </a:r>
            <a:r>
              <a:rPr lang="tr-TR" sz="2000" smtClean="0"/>
              <a:t> Havanın hızı </a:t>
            </a:r>
            <a:r>
              <a:rPr lang="tr-TR" sz="2000" smtClean="0">
                <a:solidFill>
                  <a:schemeClr val="accent2"/>
                </a:solidFill>
              </a:rPr>
              <a:t>10 -15 m/sn,</a:t>
            </a:r>
            <a:r>
              <a:rPr lang="tr-TR" sz="2000" smtClean="0"/>
              <a:t> sıcaklık ise </a:t>
            </a:r>
            <a:r>
              <a:rPr lang="tr-TR" sz="2000" smtClean="0">
                <a:solidFill>
                  <a:schemeClr val="accent2"/>
                </a:solidFill>
              </a:rPr>
              <a:t>-30 ile -45 </a:t>
            </a:r>
            <a:r>
              <a:rPr lang="tr-TR" sz="2000" baseline="30000" smtClean="0">
                <a:solidFill>
                  <a:schemeClr val="accent2"/>
                </a:solidFill>
              </a:rPr>
              <a:t>o</a:t>
            </a:r>
            <a:r>
              <a:rPr lang="tr-TR" sz="2000" smtClean="0">
                <a:solidFill>
                  <a:schemeClr val="accent2"/>
                </a:solidFill>
              </a:rPr>
              <a:t>C ler</a:t>
            </a:r>
            <a:r>
              <a:rPr lang="tr-TR" sz="2000" smtClean="0"/>
              <a:t> arasında ayarlanır. </a:t>
            </a:r>
          </a:p>
          <a:p>
            <a:pPr algn="just" eaLnBrk="1" hangingPunct="1">
              <a:lnSpc>
                <a:spcPct val="80000"/>
              </a:lnSpc>
            </a:pPr>
            <a:r>
              <a:rPr lang="tr-TR" sz="2000" smtClean="0"/>
              <a:t>En ekonomik koşullar: 12 m/sn, sıcaklığın ise -30 </a:t>
            </a:r>
            <a:r>
              <a:rPr lang="tr-TR" sz="2000" baseline="30000" smtClean="0"/>
              <a:t>o</a:t>
            </a:r>
            <a:r>
              <a:rPr lang="tr-TR" sz="2000" smtClean="0"/>
              <a:t>C olduğu durumdur. Karkaslar </a:t>
            </a:r>
            <a:r>
              <a:rPr lang="tr-TR" sz="2000" smtClean="0">
                <a:solidFill>
                  <a:schemeClr val="accent2"/>
                </a:solidFill>
              </a:rPr>
              <a:t>bezlere</a:t>
            </a:r>
            <a:r>
              <a:rPr lang="tr-TR" sz="2000" smtClean="0"/>
              <a:t> sarıldıktan veya etler </a:t>
            </a:r>
            <a:r>
              <a:rPr lang="tr-TR" sz="2000" smtClean="0">
                <a:solidFill>
                  <a:schemeClr val="accent2"/>
                </a:solidFill>
              </a:rPr>
              <a:t>paketlendikten </a:t>
            </a:r>
            <a:r>
              <a:rPr lang="tr-TR" sz="2000" smtClean="0"/>
              <a:t>sonra </a:t>
            </a:r>
            <a:r>
              <a:rPr lang="tr-TR" sz="2000" smtClean="0">
                <a:solidFill>
                  <a:srgbClr val="000099"/>
                </a:solidFill>
              </a:rPr>
              <a:t>raflara yerleştirilir</a:t>
            </a:r>
            <a:r>
              <a:rPr lang="tr-TR" sz="2000" smtClean="0"/>
              <a:t>. Paketlemeksizin dondurulan etlerde hızlı hava akımı nedeniyle donma yanıkları şekillenir. </a:t>
            </a:r>
          </a:p>
          <a:p>
            <a:pPr algn="just" eaLnBrk="1" hangingPunct="1">
              <a:lnSpc>
                <a:spcPct val="80000"/>
              </a:lnSpc>
            </a:pPr>
            <a:r>
              <a:rPr lang="tr-TR" sz="2000" smtClean="0"/>
              <a:t>17 cm kalınlığında bir </a:t>
            </a:r>
            <a:r>
              <a:rPr lang="tr-TR" sz="2000" smtClean="0">
                <a:solidFill>
                  <a:srgbClr val="0066FF"/>
                </a:solidFill>
              </a:rPr>
              <a:t>et 6 saatte</a:t>
            </a:r>
            <a:r>
              <a:rPr lang="tr-TR" sz="2000" smtClean="0"/>
              <a:t> -10 </a:t>
            </a:r>
            <a:r>
              <a:rPr lang="tr-TR" sz="2000" baseline="30000" smtClean="0"/>
              <a:t>o</a:t>
            </a:r>
            <a:r>
              <a:rPr lang="tr-TR" sz="2000" smtClean="0"/>
              <a:t>C ye, </a:t>
            </a:r>
          </a:p>
          <a:p>
            <a:pPr algn="just" eaLnBrk="1" hangingPunct="1">
              <a:lnSpc>
                <a:spcPct val="80000"/>
              </a:lnSpc>
            </a:pPr>
            <a:r>
              <a:rPr lang="tr-TR" sz="2000" smtClean="0">
                <a:solidFill>
                  <a:srgbClr val="0066FF"/>
                </a:solidFill>
              </a:rPr>
              <a:t>12-14 saatte</a:t>
            </a:r>
            <a:r>
              <a:rPr lang="tr-TR" sz="2000" smtClean="0"/>
              <a:t> ise -18 </a:t>
            </a:r>
            <a:r>
              <a:rPr lang="tr-TR" sz="2000" baseline="30000" smtClean="0"/>
              <a:t>o</a:t>
            </a:r>
            <a:r>
              <a:rPr lang="tr-TR" sz="2000" smtClean="0"/>
              <a:t>C ye kadar soğutulurlar. </a:t>
            </a:r>
          </a:p>
          <a:p>
            <a:pPr algn="just" eaLnBrk="1" hangingPunct="1">
              <a:lnSpc>
                <a:spcPct val="80000"/>
              </a:lnSpc>
              <a:buFontTx/>
              <a:buNone/>
            </a:pPr>
            <a:endParaRPr lang="tr-TR" sz="2000" smtClean="0"/>
          </a:p>
          <a:p>
            <a:pPr algn="just" eaLnBrk="1" hangingPunct="1">
              <a:lnSpc>
                <a:spcPct val="80000"/>
              </a:lnSpc>
              <a:buFontTx/>
              <a:buNone/>
            </a:pPr>
            <a:r>
              <a:rPr lang="tr-TR" sz="2000" smtClean="0">
                <a:solidFill>
                  <a:srgbClr val="FF0066"/>
                </a:solidFill>
              </a:rPr>
              <a:t>	</a:t>
            </a:r>
            <a:r>
              <a:rPr lang="tr-TR" sz="2000" u="sng" smtClean="0">
                <a:solidFill>
                  <a:srgbClr val="FF0066"/>
                </a:solidFill>
              </a:rPr>
              <a:t>Donma yanığını önlemek için </a:t>
            </a:r>
          </a:p>
          <a:p>
            <a:pPr algn="just" eaLnBrk="1" hangingPunct="1">
              <a:lnSpc>
                <a:spcPct val="80000"/>
              </a:lnSpc>
            </a:pPr>
            <a:r>
              <a:rPr lang="tr-TR" sz="2000" smtClean="0"/>
              <a:t>Karkasların yüksek %90 rutubette ve -4 </a:t>
            </a:r>
            <a:r>
              <a:rPr lang="tr-TR" sz="2000" baseline="30000" smtClean="0"/>
              <a:t>o</a:t>
            </a:r>
            <a:r>
              <a:rPr lang="tr-TR" sz="2000" smtClean="0"/>
              <a:t>C de </a:t>
            </a:r>
            <a:r>
              <a:rPr lang="tr-TR" sz="2000" smtClean="0">
                <a:solidFill>
                  <a:schemeClr val="accent2"/>
                </a:solidFill>
              </a:rPr>
              <a:t>ön soğutmaya</a:t>
            </a:r>
            <a:r>
              <a:rPr lang="tr-TR" sz="2000" smtClean="0"/>
              <a:t> alınmaları gerekmektedir.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5 Slayt Numarası Yer Tutucusu"/>
          <p:cNvSpPr>
            <a:spLocks noGrp="1"/>
          </p:cNvSpPr>
          <p:nvPr>
            <p:ph type="sldNum" sz="quarter" idx="12"/>
          </p:nvPr>
        </p:nvSpPr>
        <p:spPr>
          <a:noFill/>
        </p:spPr>
        <p:txBody>
          <a:bodyPr/>
          <a:lstStyle/>
          <a:p>
            <a:fld id="{CB9DBBFC-EC1B-4D2B-B1F8-0BF292D2468D}" type="slidenum">
              <a:rPr lang="tr-TR" smtClean="0"/>
              <a:pPr/>
              <a:t>29</a:t>
            </a:fld>
            <a:endParaRPr lang="tr-TR" smtClean="0"/>
          </a:p>
        </p:txBody>
      </p:sp>
      <p:sp>
        <p:nvSpPr>
          <p:cNvPr id="31747" name="Rectangle 2"/>
          <p:cNvSpPr>
            <a:spLocks noGrp="1" noChangeArrowheads="1"/>
          </p:cNvSpPr>
          <p:nvPr>
            <p:ph type="title"/>
          </p:nvPr>
        </p:nvSpPr>
        <p:spPr/>
        <p:txBody>
          <a:bodyPr/>
          <a:lstStyle/>
          <a:p>
            <a:pPr eaLnBrk="1" hangingPunct="1"/>
            <a:r>
              <a:rPr lang="tr-TR" smtClean="0">
                <a:solidFill>
                  <a:srgbClr val="FF0066"/>
                </a:solidFill>
              </a:rPr>
              <a:t>4. Çözeltilerle dondurma</a:t>
            </a:r>
          </a:p>
        </p:txBody>
      </p:sp>
      <p:sp>
        <p:nvSpPr>
          <p:cNvPr id="31748" name="Rectangle 3"/>
          <p:cNvSpPr>
            <a:spLocks noGrp="1" noChangeArrowheads="1"/>
          </p:cNvSpPr>
          <p:nvPr>
            <p:ph type="body" idx="1"/>
          </p:nvPr>
        </p:nvSpPr>
        <p:spPr>
          <a:xfrm>
            <a:off x="457200" y="1268413"/>
            <a:ext cx="8229600" cy="4857750"/>
          </a:xfrm>
        </p:spPr>
        <p:txBody>
          <a:bodyPr>
            <a:normAutofit lnSpcReduction="10000"/>
          </a:bodyPr>
          <a:lstStyle/>
          <a:p>
            <a:pPr algn="just" eaLnBrk="1" hangingPunct="1">
              <a:lnSpc>
                <a:spcPct val="80000"/>
              </a:lnSpc>
              <a:buFontTx/>
              <a:buNone/>
            </a:pPr>
            <a:r>
              <a:rPr lang="tr-TR" sz="2000" b="1" dirty="0" smtClean="0">
                <a:solidFill>
                  <a:srgbClr val="FF0066"/>
                </a:solidFill>
              </a:rPr>
              <a:t>Prensip:</a:t>
            </a:r>
            <a:r>
              <a:rPr lang="tr-TR" sz="2000" dirty="0" smtClean="0"/>
              <a:t> Paketlenmiş eti soğutucu çözeltiye </a:t>
            </a:r>
            <a:r>
              <a:rPr lang="tr-TR" sz="2000" dirty="0" smtClean="0">
                <a:solidFill>
                  <a:srgbClr val="0066FF"/>
                </a:solidFill>
              </a:rPr>
              <a:t>daldırarak </a:t>
            </a:r>
            <a:r>
              <a:rPr lang="tr-TR" sz="2000" dirty="0" smtClean="0"/>
              <a:t>veya soğutucu çözeltiyi </a:t>
            </a:r>
            <a:r>
              <a:rPr lang="tr-TR" sz="2000" dirty="0" smtClean="0">
                <a:solidFill>
                  <a:srgbClr val="0066FF"/>
                </a:solidFill>
              </a:rPr>
              <a:t>püskürterek</a:t>
            </a:r>
            <a:r>
              <a:rPr lang="tr-TR" sz="2000" dirty="0" smtClean="0"/>
              <a:t> ısı transferini gerçekleştirmek.</a:t>
            </a:r>
          </a:p>
          <a:p>
            <a:pPr algn="just" eaLnBrk="1" hangingPunct="1">
              <a:lnSpc>
                <a:spcPct val="80000"/>
              </a:lnSpc>
            </a:pPr>
            <a:r>
              <a:rPr lang="tr-TR" sz="2000" dirty="0" smtClean="0"/>
              <a:t>Daha çok tavuk karkaslarında, gerektiğinde bazı kırmızı etler ve balık dondurulmasında kullanılır. </a:t>
            </a:r>
          </a:p>
          <a:p>
            <a:pPr algn="just" eaLnBrk="1" hangingPunct="1">
              <a:lnSpc>
                <a:spcPct val="80000"/>
              </a:lnSpc>
              <a:buFontTx/>
              <a:buNone/>
            </a:pPr>
            <a:endParaRPr lang="tr-TR" sz="2000" dirty="0" smtClean="0"/>
          </a:p>
          <a:p>
            <a:pPr algn="just" eaLnBrk="1" hangingPunct="1">
              <a:lnSpc>
                <a:spcPct val="80000"/>
              </a:lnSpc>
              <a:buFontTx/>
              <a:buNone/>
            </a:pPr>
            <a:r>
              <a:rPr lang="tr-TR" sz="2000" dirty="0" smtClean="0">
                <a:solidFill>
                  <a:srgbClr val="FF0066"/>
                </a:solidFill>
              </a:rPr>
              <a:t>Uygulama:</a:t>
            </a:r>
            <a:r>
              <a:rPr lang="tr-TR" sz="2000" dirty="0" smtClean="0"/>
              <a:t> Etler sağlam </a:t>
            </a:r>
            <a:r>
              <a:rPr lang="tr-TR" sz="2000" dirty="0" smtClean="0">
                <a:solidFill>
                  <a:srgbClr val="0066FF"/>
                </a:solidFill>
              </a:rPr>
              <a:t>plastik torbalara</a:t>
            </a:r>
            <a:r>
              <a:rPr lang="tr-TR" sz="2000" dirty="0" smtClean="0"/>
              <a:t> konulup ağızları kapatıldıktan sonra  -20 ile -30 </a:t>
            </a:r>
            <a:r>
              <a:rPr lang="tr-TR" sz="2000" baseline="30000" dirty="0" err="1" smtClean="0"/>
              <a:t>o</a:t>
            </a:r>
            <a:r>
              <a:rPr lang="tr-TR" sz="2000" dirty="0" err="1" smtClean="0"/>
              <a:t>C</a:t>
            </a:r>
            <a:r>
              <a:rPr lang="tr-TR" sz="2000" dirty="0" smtClean="0"/>
              <a:t> </a:t>
            </a:r>
            <a:r>
              <a:rPr lang="tr-TR" sz="2000" dirty="0" err="1" smtClean="0"/>
              <a:t>ler</a:t>
            </a:r>
            <a:r>
              <a:rPr lang="tr-TR" sz="2000" dirty="0" smtClean="0"/>
              <a:t> arasında özel sepetlerde çözelti tanklarına daldırılarak dondurulurlar. Çözeltilerle temas etmemesi gerekir.</a:t>
            </a:r>
          </a:p>
          <a:p>
            <a:pPr algn="just" eaLnBrk="1" hangingPunct="1">
              <a:lnSpc>
                <a:spcPct val="80000"/>
              </a:lnSpc>
              <a:buFontTx/>
              <a:buNone/>
            </a:pPr>
            <a:r>
              <a:rPr lang="tr-TR" sz="2000" dirty="0" smtClean="0">
                <a:solidFill>
                  <a:srgbClr val="FF0066"/>
                </a:solidFill>
              </a:rPr>
              <a:t>Çözeltiler özellikleri</a:t>
            </a:r>
          </a:p>
          <a:p>
            <a:pPr algn="just" eaLnBrk="1" hangingPunct="1">
              <a:lnSpc>
                <a:spcPct val="80000"/>
              </a:lnSpc>
            </a:pPr>
            <a:r>
              <a:rPr lang="tr-TR" sz="2000" dirty="0" err="1" smtClean="0"/>
              <a:t>toksik</a:t>
            </a:r>
            <a:r>
              <a:rPr lang="tr-TR" sz="2000" dirty="0" smtClean="0"/>
              <a:t> olmamalı, </a:t>
            </a:r>
          </a:p>
          <a:p>
            <a:pPr algn="just" eaLnBrk="1" hangingPunct="1">
              <a:lnSpc>
                <a:spcPct val="80000"/>
              </a:lnSpc>
            </a:pPr>
            <a:r>
              <a:rPr lang="tr-TR" sz="2000" dirty="0" smtClean="0"/>
              <a:t>çok akıcı olmalı</a:t>
            </a:r>
          </a:p>
          <a:p>
            <a:pPr algn="just" eaLnBrk="1" hangingPunct="1">
              <a:lnSpc>
                <a:spcPct val="80000"/>
              </a:lnSpc>
            </a:pPr>
            <a:r>
              <a:rPr lang="tr-TR" sz="2000" dirty="0" smtClean="0"/>
              <a:t>donma noktasına düşük olmalı</a:t>
            </a:r>
          </a:p>
          <a:p>
            <a:pPr algn="just" eaLnBrk="1" hangingPunct="1">
              <a:lnSpc>
                <a:spcPct val="80000"/>
              </a:lnSpc>
            </a:pPr>
            <a:r>
              <a:rPr lang="tr-TR" sz="2000" dirty="0" smtClean="0"/>
              <a:t>fazla ısı transfer edebilme </a:t>
            </a:r>
          </a:p>
          <a:p>
            <a:pPr algn="just" eaLnBrk="1" hangingPunct="1">
              <a:lnSpc>
                <a:spcPct val="80000"/>
              </a:lnSpc>
              <a:buFontTx/>
              <a:buNone/>
            </a:pPr>
            <a:r>
              <a:rPr lang="tr-TR" sz="2000" dirty="0" smtClean="0">
                <a:solidFill>
                  <a:srgbClr val="FF0066"/>
                </a:solidFill>
              </a:rPr>
              <a:t>Kullanılan soğutucu çözeltiler</a:t>
            </a:r>
          </a:p>
          <a:p>
            <a:pPr algn="just" eaLnBrk="1" hangingPunct="1">
              <a:lnSpc>
                <a:spcPct val="80000"/>
              </a:lnSpc>
            </a:pPr>
            <a:r>
              <a:rPr lang="tr-TR" sz="2000" dirty="0" smtClean="0"/>
              <a:t>%25 NaCl</a:t>
            </a:r>
            <a:r>
              <a:rPr lang="tr-TR" sz="2000" baseline="-25000" dirty="0" smtClean="0"/>
              <a:t>2</a:t>
            </a:r>
            <a:r>
              <a:rPr lang="tr-TR" sz="2000" dirty="0" smtClean="0"/>
              <a:t>, CaCl</a:t>
            </a:r>
            <a:r>
              <a:rPr lang="tr-TR" sz="2000" baseline="-25000" dirty="0" smtClean="0"/>
              <a:t>2</a:t>
            </a:r>
          </a:p>
          <a:p>
            <a:pPr algn="just" eaLnBrk="1" hangingPunct="1">
              <a:lnSpc>
                <a:spcPct val="80000"/>
              </a:lnSpc>
            </a:pPr>
            <a:r>
              <a:rPr lang="tr-TR" sz="2000" dirty="0" smtClean="0"/>
              <a:t>gliserin </a:t>
            </a:r>
          </a:p>
          <a:p>
            <a:pPr algn="just" eaLnBrk="1" hangingPunct="1">
              <a:lnSpc>
                <a:spcPct val="80000"/>
              </a:lnSpc>
            </a:pPr>
            <a:r>
              <a:rPr lang="tr-TR" sz="2000" dirty="0" err="1" smtClean="0"/>
              <a:t>propilen</a:t>
            </a:r>
            <a:r>
              <a:rPr lang="tr-TR" sz="2000" dirty="0" smtClean="0"/>
              <a:t> glikol </a:t>
            </a:r>
          </a:p>
          <a:p>
            <a:pPr algn="just" eaLnBrk="1" hangingPunct="1">
              <a:lnSpc>
                <a:spcPct val="80000"/>
              </a:lnSpc>
            </a:pPr>
            <a:endParaRPr lang="tr-TR" sz="20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5 Slayt Numarası Yer Tutucusu"/>
          <p:cNvSpPr>
            <a:spLocks noGrp="1"/>
          </p:cNvSpPr>
          <p:nvPr>
            <p:ph type="sldNum" sz="quarter" idx="12"/>
          </p:nvPr>
        </p:nvSpPr>
        <p:spPr>
          <a:noFill/>
        </p:spPr>
        <p:txBody>
          <a:bodyPr/>
          <a:lstStyle/>
          <a:p>
            <a:fld id="{8A733E2D-C31D-4CBC-A0F8-82E90F94955B}" type="slidenum">
              <a:rPr lang="tr-TR" smtClean="0"/>
              <a:pPr/>
              <a:t>30</a:t>
            </a:fld>
            <a:endParaRPr lang="tr-TR" smtClean="0"/>
          </a:p>
        </p:txBody>
      </p:sp>
      <p:sp>
        <p:nvSpPr>
          <p:cNvPr id="32771" name="Rectangle 2"/>
          <p:cNvSpPr>
            <a:spLocks noGrp="1" noChangeArrowheads="1"/>
          </p:cNvSpPr>
          <p:nvPr>
            <p:ph type="title"/>
          </p:nvPr>
        </p:nvSpPr>
        <p:spPr>
          <a:xfrm>
            <a:off x="457200" y="274638"/>
            <a:ext cx="8229600" cy="993775"/>
          </a:xfrm>
        </p:spPr>
        <p:txBody>
          <a:bodyPr>
            <a:normAutofit fontScale="90000"/>
          </a:bodyPr>
          <a:lstStyle/>
          <a:p>
            <a:pPr eaLnBrk="1" hangingPunct="1"/>
            <a:r>
              <a:rPr lang="tr-TR" sz="3200" b="1" dirty="0" smtClean="0">
                <a:solidFill>
                  <a:srgbClr val="FF0066"/>
                </a:solidFill>
              </a:rPr>
              <a:t>5. Çok Düşük Donma Noktasına Sahip Dondurucu Ajanlarla Dondurma</a:t>
            </a:r>
          </a:p>
        </p:txBody>
      </p:sp>
      <p:sp>
        <p:nvSpPr>
          <p:cNvPr id="32772" name="Rectangle 3"/>
          <p:cNvSpPr>
            <a:spLocks noGrp="1" noChangeArrowheads="1"/>
          </p:cNvSpPr>
          <p:nvPr>
            <p:ph type="body" idx="1"/>
          </p:nvPr>
        </p:nvSpPr>
        <p:spPr>
          <a:xfrm>
            <a:off x="250825" y="1600200"/>
            <a:ext cx="8642350" cy="3268663"/>
          </a:xfrm>
          <a:noFill/>
        </p:spPr>
        <p:txBody>
          <a:bodyPr/>
          <a:lstStyle/>
          <a:p>
            <a:pPr eaLnBrk="1" hangingPunct="1">
              <a:lnSpc>
                <a:spcPct val="80000"/>
              </a:lnSpc>
              <a:buFontTx/>
              <a:buNone/>
            </a:pPr>
            <a:r>
              <a:rPr lang="tr-TR" sz="2000" smtClean="0"/>
              <a:t>Çok güçlü donduruculardan yararlanılarak gıdalar </a:t>
            </a:r>
            <a:r>
              <a:rPr lang="tr-TR" sz="2000" smtClean="0">
                <a:solidFill>
                  <a:srgbClr val="0066FF"/>
                </a:solidFill>
              </a:rPr>
              <a:t>daldırma, püskürtme</a:t>
            </a:r>
            <a:r>
              <a:rPr lang="tr-TR" sz="2000" smtClean="0"/>
              <a:t> ve </a:t>
            </a:r>
          </a:p>
          <a:p>
            <a:pPr eaLnBrk="1" hangingPunct="1">
              <a:lnSpc>
                <a:spcPct val="80000"/>
              </a:lnSpc>
              <a:buFontTx/>
              <a:buNone/>
            </a:pPr>
            <a:r>
              <a:rPr lang="tr-TR" sz="2000" smtClean="0"/>
              <a:t>bunların buharları ile soğutulan depolarda dondurulur.</a:t>
            </a:r>
          </a:p>
          <a:p>
            <a:pPr eaLnBrk="1" hangingPunct="1">
              <a:lnSpc>
                <a:spcPct val="80000"/>
              </a:lnSpc>
              <a:buFontTx/>
              <a:buNone/>
            </a:pPr>
            <a:endParaRPr lang="tr-TR" sz="2000" smtClean="0"/>
          </a:p>
          <a:p>
            <a:pPr eaLnBrk="1" hangingPunct="1">
              <a:lnSpc>
                <a:spcPct val="80000"/>
              </a:lnSpc>
              <a:buFontTx/>
              <a:buNone/>
            </a:pPr>
            <a:r>
              <a:rPr lang="tr-TR" sz="2000" smtClean="0"/>
              <a:t>Sıvı / buhar halinde </a:t>
            </a:r>
            <a:r>
              <a:rPr lang="tr-TR" sz="2000" smtClean="0">
                <a:solidFill>
                  <a:srgbClr val="FF0066"/>
                </a:solidFill>
              </a:rPr>
              <a:t>azot	</a:t>
            </a:r>
            <a:r>
              <a:rPr lang="tr-TR" sz="2000" smtClean="0"/>
              <a:t>		Bonfile</a:t>
            </a:r>
          </a:p>
          <a:p>
            <a:pPr eaLnBrk="1" hangingPunct="1">
              <a:lnSpc>
                <a:spcPct val="80000"/>
              </a:lnSpc>
              <a:buFontTx/>
              <a:buNone/>
            </a:pPr>
            <a:r>
              <a:rPr lang="tr-TR" sz="2000" smtClean="0"/>
              <a:t>Sıvı / buhar / kar halinde </a:t>
            </a:r>
            <a:r>
              <a:rPr lang="tr-TR" sz="2000" smtClean="0">
                <a:solidFill>
                  <a:srgbClr val="FF0066"/>
                </a:solidFill>
              </a:rPr>
              <a:t>CO</a:t>
            </a:r>
            <a:r>
              <a:rPr lang="tr-TR" sz="2000" baseline="-25000" smtClean="0">
                <a:solidFill>
                  <a:srgbClr val="FF0066"/>
                </a:solidFill>
              </a:rPr>
              <a:t>2</a:t>
            </a:r>
            <a:r>
              <a:rPr lang="tr-TR" sz="2000" smtClean="0"/>
              <a:t>		Biftek</a:t>
            </a:r>
          </a:p>
          <a:p>
            <a:pPr eaLnBrk="1" hangingPunct="1">
              <a:lnSpc>
                <a:spcPct val="80000"/>
              </a:lnSpc>
              <a:buFontTx/>
              <a:buNone/>
            </a:pPr>
            <a:r>
              <a:rPr lang="tr-TR" sz="2000" smtClean="0"/>
              <a:t>Nadiren </a:t>
            </a:r>
            <a:r>
              <a:rPr lang="tr-TR" sz="2000" smtClean="0">
                <a:solidFill>
                  <a:srgbClr val="FF0066"/>
                </a:solidFill>
              </a:rPr>
              <a:t>nitrojen	</a:t>
            </a:r>
            <a:r>
              <a:rPr lang="tr-TR" sz="2000" smtClean="0"/>
              <a:t>			Pirzola gibi kaliteli parça et</a:t>
            </a:r>
          </a:p>
          <a:p>
            <a:pPr eaLnBrk="1" hangingPunct="1">
              <a:lnSpc>
                <a:spcPct val="80000"/>
              </a:lnSpc>
              <a:buFontTx/>
              <a:buNone/>
            </a:pPr>
            <a:r>
              <a:rPr lang="tr-TR" sz="2000" smtClean="0"/>
              <a:t>					          	Balık, bazı kabuklular</a:t>
            </a:r>
          </a:p>
          <a:p>
            <a:pPr eaLnBrk="1" hangingPunct="1">
              <a:lnSpc>
                <a:spcPct val="80000"/>
              </a:lnSpc>
              <a:buFontTx/>
              <a:buNone/>
            </a:pPr>
            <a:endParaRPr lang="tr-TR" sz="2000" smtClean="0"/>
          </a:p>
          <a:p>
            <a:pPr eaLnBrk="1" hangingPunct="1">
              <a:lnSpc>
                <a:spcPct val="80000"/>
              </a:lnSpc>
              <a:buFontTx/>
              <a:buNone/>
            </a:pPr>
            <a:r>
              <a:rPr lang="tr-TR" sz="2000" smtClean="0"/>
              <a:t>Etler paketlenir </a:t>
            </a:r>
            <a:r>
              <a:rPr lang="tr-TR" sz="2000" smtClean="0">
                <a:sym typeface="Wingdings" pitchFamily="2" charset="2"/>
              </a:rPr>
              <a:t></a:t>
            </a:r>
            <a:r>
              <a:rPr lang="tr-TR" sz="2000" smtClean="0"/>
              <a:t> daldırma / püskürtme / buhara maruz bırakılır.</a:t>
            </a:r>
          </a:p>
        </p:txBody>
      </p:sp>
      <p:sp>
        <p:nvSpPr>
          <p:cNvPr id="32773" name="AutoShape 4"/>
          <p:cNvSpPr>
            <a:spLocks/>
          </p:cNvSpPr>
          <p:nvPr/>
        </p:nvSpPr>
        <p:spPr bwMode="auto">
          <a:xfrm rot="10800000">
            <a:off x="4211638" y="2349500"/>
            <a:ext cx="576262" cy="1730375"/>
          </a:xfrm>
          <a:prstGeom prst="rightBrace">
            <a:avLst>
              <a:gd name="adj1" fmla="val 25023"/>
              <a:gd name="adj2" fmla="val 50060"/>
            </a:avLst>
          </a:prstGeom>
          <a:noFill/>
          <a:ln w="28575">
            <a:solidFill>
              <a:srgbClr val="FF0066"/>
            </a:solidFill>
            <a:round/>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6 Slayt Numarası Yer Tutucusu"/>
          <p:cNvSpPr>
            <a:spLocks noGrp="1"/>
          </p:cNvSpPr>
          <p:nvPr>
            <p:ph type="sldNum" sz="quarter" idx="12"/>
          </p:nvPr>
        </p:nvSpPr>
        <p:spPr>
          <a:noFill/>
        </p:spPr>
        <p:txBody>
          <a:bodyPr/>
          <a:lstStyle/>
          <a:p>
            <a:fld id="{4C8D714A-DFB2-4A8F-B875-13C92982F9E3}" type="slidenum">
              <a:rPr lang="tr-TR" smtClean="0"/>
              <a:pPr/>
              <a:t>31</a:t>
            </a:fld>
            <a:endParaRPr lang="tr-TR" smtClean="0"/>
          </a:p>
        </p:txBody>
      </p:sp>
      <p:sp>
        <p:nvSpPr>
          <p:cNvPr id="33795" name="Rectangle 2"/>
          <p:cNvSpPr>
            <a:spLocks noGrp="1" noChangeArrowheads="1"/>
          </p:cNvSpPr>
          <p:nvPr>
            <p:ph type="body" sz="half" idx="1"/>
          </p:nvPr>
        </p:nvSpPr>
        <p:spPr/>
        <p:txBody>
          <a:bodyPr/>
          <a:lstStyle/>
          <a:p>
            <a:pPr eaLnBrk="1" hangingPunct="1"/>
            <a:endParaRPr lang="tr-TR" sz="2800" smtClean="0"/>
          </a:p>
          <a:p>
            <a:pPr eaLnBrk="1" hangingPunct="1">
              <a:buFontTx/>
              <a:buNone/>
            </a:pPr>
            <a:r>
              <a:rPr lang="tr-TR" sz="1800" smtClean="0"/>
              <a:t>			</a:t>
            </a:r>
          </a:p>
        </p:txBody>
      </p:sp>
      <p:graphicFrame>
        <p:nvGraphicFramePr>
          <p:cNvPr id="33829" name="Group 37"/>
          <p:cNvGraphicFramePr>
            <a:graphicFrameLocks noGrp="1"/>
          </p:cNvGraphicFramePr>
          <p:nvPr>
            <p:ph sz="half" idx="2"/>
          </p:nvPr>
        </p:nvGraphicFramePr>
        <p:xfrm>
          <a:off x="395536" y="476672"/>
          <a:ext cx="8218487" cy="5806659"/>
        </p:xfrm>
        <a:graphic>
          <a:graphicData uri="http://schemas.openxmlformats.org/drawingml/2006/table">
            <a:tbl>
              <a:tblPr/>
              <a:tblGrid>
                <a:gridCol w="2054225"/>
                <a:gridCol w="2337494"/>
                <a:gridCol w="1772543"/>
                <a:gridCol w="2054225"/>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charset="0"/>
                        </a:rPr>
                        <a:t>Yöntem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Isı Transferi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Sıcaklık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Süre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4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DURGUN	HAVADA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Hava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 -10 veya -30 </a:t>
                      </a:r>
                      <a:r>
                        <a:rPr kumimoji="0" lang="tr-TR" sz="1800" b="1" i="0" u="none" strike="noStrike" cap="none" normalizeH="0" baseline="30000" dirty="0" err="1" smtClean="0">
                          <a:ln>
                            <a:noFill/>
                          </a:ln>
                          <a:solidFill>
                            <a:schemeClr val="tx1"/>
                          </a:solidFill>
                          <a:effectLst/>
                          <a:latin typeface="Arial" charset="0"/>
                        </a:rPr>
                        <a:t>o</a:t>
                      </a:r>
                      <a:r>
                        <a:rPr kumimoji="0" lang="tr-TR" sz="1800" b="1" i="0" u="none" strike="noStrike" cap="none" normalizeH="0" baseline="0" dirty="0" err="1" smtClean="0">
                          <a:ln>
                            <a:noFill/>
                          </a:ln>
                          <a:solidFill>
                            <a:schemeClr val="tx1"/>
                          </a:solidFill>
                          <a:effectLst/>
                          <a:latin typeface="Arial" charset="0"/>
                        </a:rPr>
                        <a:t>C</a:t>
                      </a:r>
                      <a:r>
                        <a:rPr kumimoji="0" lang="tr-TR" sz="1800" b="1" i="0" u="none" strike="noStrike" cap="none" normalizeH="0" baseline="0" dirty="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Birkaç saat veya birkaç gün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-17 </a:t>
                      </a:r>
                      <a:r>
                        <a:rPr kumimoji="0" lang="tr-TR" sz="1800" b="1" i="0" u="none" strike="noStrike" cap="none" normalizeH="0" baseline="30000" dirty="0" err="1" smtClean="0">
                          <a:ln>
                            <a:noFill/>
                          </a:ln>
                          <a:solidFill>
                            <a:schemeClr val="tx1"/>
                          </a:solidFill>
                          <a:effectLst/>
                          <a:latin typeface="Arial" charset="0"/>
                        </a:rPr>
                        <a:t>o</a:t>
                      </a:r>
                      <a:r>
                        <a:rPr kumimoji="0" lang="tr-TR" sz="1800" b="1" i="0" u="none" strike="noStrike" cap="none" normalizeH="0" baseline="0" dirty="0" err="1" smtClean="0">
                          <a:ln>
                            <a:noFill/>
                          </a:ln>
                          <a:solidFill>
                            <a:schemeClr val="tx1"/>
                          </a:solidFill>
                          <a:effectLst/>
                          <a:latin typeface="Arial" charset="0"/>
                        </a:rPr>
                        <a:t>C</a:t>
                      </a:r>
                      <a:r>
                        <a:rPr kumimoji="0" lang="tr-TR" sz="1800" b="1" i="0" u="none" strike="noStrike" cap="none" normalizeH="0" baseline="0" dirty="0" smtClean="0">
                          <a:ln>
                            <a:noFill/>
                          </a:ln>
                          <a:solidFill>
                            <a:schemeClr val="tx1"/>
                          </a:solidFill>
                          <a:effectLst/>
                          <a:latin typeface="Arial" charset="0"/>
                        </a:rPr>
                        <a:t> de 24 saat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45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METAL KAPLARDA VEYA TEPSİLERDE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Soğutucu gazlar, </a:t>
                      </a:r>
                      <a:r>
                        <a:rPr kumimoji="0" lang="tr-TR" sz="1800" b="0" i="0" u="none" strike="noStrike" cap="none" normalizeH="0" baseline="0" dirty="0" smtClean="0">
                          <a:ln>
                            <a:noFill/>
                          </a:ln>
                          <a:solidFill>
                            <a:schemeClr val="tx1"/>
                          </a:solidFill>
                          <a:effectLst/>
                          <a:latin typeface="Arial" charset="0"/>
                        </a:rPr>
                        <a:t>(</a:t>
                      </a:r>
                      <a:r>
                        <a:rPr lang="tr-TR" sz="1800" dirty="0" err="1" smtClean="0"/>
                        <a:t>Freon</a:t>
                      </a:r>
                      <a:r>
                        <a:rPr lang="tr-TR" sz="1800" dirty="0" smtClean="0"/>
                        <a:t>, NH</a:t>
                      </a:r>
                      <a:r>
                        <a:rPr lang="tr-TR" sz="1800" baseline="-25000" dirty="0" smtClean="0"/>
                        <a:t>3</a:t>
                      </a:r>
                      <a:r>
                        <a:rPr lang="tr-TR" sz="1800" dirty="0" smtClean="0"/>
                        <a:t>, S )</a:t>
                      </a:r>
                      <a:endParaRPr kumimoji="0" lang="tr-TR" sz="18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-10°C, -30°C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1-2 saat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HIZLI SOĞUK HAVA AKIMINDA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tr-TR" sz="1800" b="1" i="0" u="none" strike="noStrike" cap="none" normalizeH="0" baseline="0" dirty="0" smtClean="0">
                          <a:ln>
                            <a:noFill/>
                          </a:ln>
                          <a:solidFill>
                            <a:schemeClr val="tx1"/>
                          </a:solidFill>
                          <a:effectLst/>
                          <a:latin typeface="Arial" charset="0"/>
                        </a:rPr>
                        <a:t>Vantilatörler</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tr-TR" sz="1800" b="0" i="0" u="none" strike="noStrike" cap="none" normalizeH="0" baseline="0" dirty="0" smtClean="0">
                          <a:ln>
                            <a:noFill/>
                          </a:ln>
                          <a:solidFill>
                            <a:schemeClr val="tx1"/>
                          </a:solidFill>
                          <a:effectLst/>
                          <a:latin typeface="Arial" charset="0"/>
                        </a:rPr>
                        <a:t>Hava akımı 10 -15 m/sn</a:t>
                      </a:r>
                      <a:endParaRPr kumimoji="0" lang="tr-TR" sz="1800" b="1" i="0" u="none" strike="noStrike" cap="none" normalizeH="0" baseline="0" dirty="0" smtClean="0">
                        <a:ln>
                          <a:noFill/>
                        </a:ln>
                        <a:solidFill>
                          <a:schemeClr val="tx1"/>
                        </a:solidFill>
                        <a:effectLst/>
                        <a:latin typeface="Arial" charset="0"/>
                        <a:sym typeface="Wingdings" pitchFamily="2" charset="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-30 ile -45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6-12 saat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59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rgbClr val="FF0066"/>
                          </a:solidFill>
                          <a:effectLst/>
                          <a:latin typeface="Arial" charset="0"/>
                        </a:rPr>
                        <a:t>ÇÖZELTİLERLE DONDURMA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tx1"/>
                          </a:solidFill>
                          <a:effectLst/>
                          <a:latin typeface="Arial" charset="0"/>
                        </a:rPr>
                        <a:t>Soğutucu çözelti</a:t>
                      </a:r>
                    </a:p>
                    <a:p>
                      <a:pPr algn="just" eaLnBrk="1" hangingPunct="1">
                        <a:lnSpc>
                          <a:spcPct val="80000"/>
                        </a:lnSpc>
                      </a:pPr>
                      <a:r>
                        <a:rPr kumimoji="0" lang="tr-TR" sz="1800" b="0" i="0" u="none" strike="noStrike" cap="none" normalizeH="0" baseline="0" dirty="0" smtClean="0">
                          <a:ln>
                            <a:noFill/>
                          </a:ln>
                          <a:solidFill>
                            <a:schemeClr val="tx1"/>
                          </a:solidFill>
                          <a:effectLst/>
                          <a:latin typeface="Arial" charset="0"/>
                        </a:rPr>
                        <a:t>(</a:t>
                      </a:r>
                      <a:r>
                        <a:rPr lang="tr-TR" sz="1800" b="0" dirty="0" smtClean="0"/>
                        <a:t>NaCl</a:t>
                      </a:r>
                      <a:r>
                        <a:rPr lang="tr-TR" sz="1800" b="0" baseline="-25000" dirty="0" smtClean="0"/>
                        <a:t>2</a:t>
                      </a:r>
                      <a:r>
                        <a:rPr lang="tr-TR" sz="1800" b="0" dirty="0" smtClean="0"/>
                        <a:t>,CaCl</a:t>
                      </a:r>
                      <a:r>
                        <a:rPr lang="tr-TR" sz="1800" b="0" baseline="-25000" dirty="0" smtClean="0"/>
                        <a:t>2, </a:t>
                      </a:r>
                      <a:r>
                        <a:rPr lang="tr-TR" sz="1800" b="0" dirty="0" smtClean="0"/>
                        <a:t>Gliserin, </a:t>
                      </a:r>
                    </a:p>
                    <a:p>
                      <a:pPr algn="just" eaLnBrk="1" hangingPunct="1">
                        <a:lnSpc>
                          <a:spcPct val="80000"/>
                        </a:lnSpc>
                      </a:pPr>
                      <a:r>
                        <a:rPr lang="tr-TR" sz="1800" b="0" dirty="0" err="1" smtClean="0"/>
                        <a:t>propilen</a:t>
                      </a:r>
                      <a:r>
                        <a:rPr lang="tr-TR" sz="1800" b="0" dirty="0" smtClean="0"/>
                        <a:t> glikol )</a:t>
                      </a:r>
                      <a:endParaRPr kumimoji="0" lang="tr-TR" sz="1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smtClean="0">
                          <a:ln>
                            <a:noFill/>
                          </a:ln>
                          <a:solidFill>
                            <a:schemeClr val="tx1"/>
                          </a:solidFill>
                          <a:effectLst/>
                          <a:latin typeface="Arial" charset="0"/>
                        </a:rPr>
                        <a:t>-20 ile -30 </a:t>
                      </a:r>
                      <a:r>
                        <a:rPr kumimoji="0" lang="tr-TR" sz="1800" b="1" i="0" u="none" strike="noStrike" cap="none" normalizeH="0" baseline="30000" smtClean="0">
                          <a:ln>
                            <a:noFill/>
                          </a:ln>
                          <a:solidFill>
                            <a:schemeClr val="tx1"/>
                          </a:solidFill>
                          <a:effectLst/>
                          <a:latin typeface="Arial" charset="0"/>
                        </a:rPr>
                        <a:t>o</a:t>
                      </a:r>
                      <a:r>
                        <a:rPr kumimoji="0" lang="tr-TR" sz="1800" b="1" i="0" u="none" strike="noStrike" cap="none" normalizeH="0" baseline="0" smtClean="0">
                          <a:ln>
                            <a:noFill/>
                          </a:ln>
                          <a:solidFill>
                            <a:schemeClr val="tx1"/>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tr-TR" sz="1400" b="1" dirty="0" smtClean="0">
                          <a:solidFill>
                            <a:srgbClr val="FF0066"/>
                          </a:solidFill>
                        </a:rPr>
                        <a:t>Çok Düşük Donma Noktasına Sahip Dondurucu Ajanlarla </a:t>
                      </a:r>
                      <a:endParaRPr kumimoji="0" lang="tr-TR" sz="1400" b="1" i="0" u="none" strike="noStrike" cap="none" normalizeH="0" baseline="0" dirty="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tr-TR" sz="1800" b="1" i="0" u="none" strike="noStrike" cap="none" normalizeH="0" baseline="0" dirty="0" smtClean="0">
                          <a:ln>
                            <a:noFill/>
                          </a:ln>
                          <a:solidFill>
                            <a:schemeClr val="tx1"/>
                          </a:solidFill>
                          <a:effectLst/>
                          <a:latin typeface="Arial" charset="0"/>
                        </a:rPr>
                        <a:t>Soğutucu çözelti</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tr-TR" sz="1800" b="0" i="0" u="none" strike="noStrike" cap="none" normalizeH="0" baseline="0" dirty="0" smtClean="0">
                          <a:ln>
                            <a:noFill/>
                          </a:ln>
                          <a:solidFill>
                            <a:schemeClr val="tx1"/>
                          </a:solidFill>
                          <a:effectLst/>
                          <a:latin typeface="Arial" charset="0"/>
                        </a:rPr>
                        <a:t>(N, CO2, Nitrojen)</a:t>
                      </a:r>
                      <a:endParaRPr kumimoji="0" lang="tr-TR" sz="18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5 Slayt Numarası Yer Tutucusu"/>
          <p:cNvSpPr>
            <a:spLocks noGrp="1"/>
          </p:cNvSpPr>
          <p:nvPr>
            <p:ph type="sldNum" sz="quarter" idx="12"/>
          </p:nvPr>
        </p:nvSpPr>
        <p:spPr>
          <a:noFill/>
        </p:spPr>
        <p:txBody>
          <a:bodyPr/>
          <a:lstStyle/>
          <a:p>
            <a:fld id="{78BF2C43-E9A3-48C2-9E36-5D1EE71B0279}" type="slidenum">
              <a:rPr lang="tr-TR" smtClean="0"/>
              <a:pPr/>
              <a:t>32</a:t>
            </a:fld>
            <a:endParaRPr lang="tr-TR" smtClean="0"/>
          </a:p>
        </p:txBody>
      </p:sp>
      <p:sp>
        <p:nvSpPr>
          <p:cNvPr id="34819" name="Rectangle 2"/>
          <p:cNvSpPr>
            <a:spLocks noGrp="1" noChangeArrowheads="1"/>
          </p:cNvSpPr>
          <p:nvPr>
            <p:ph type="title"/>
          </p:nvPr>
        </p:nvSpPr>
        <p:spPr/>
        <p:txBody>
          <a:bodyPr/>
          <a:lstStyle/>
          <a:p>
            <a:pPr eaLnBrk="1" hangingPunct="1"/>
            <a:r>
              <a:rPr lang="tr-TR" smtClean="0">
                <a:solidFill>
                  <a:srgbClr val="FF0066"/>
                </a:solidFill>
              </a:rPr>
              <a:t>Etlerde donmanın belirlenmesi</a:t>
            </a:r>
          </a:p>
        </p:txBody>
      </p:sp>
      <p:sp>
        <p:nvSpPr>
          <p:cNvPr id="34820" name="Rectangle 3"/>
          <p:cNvSpPr>
            <a:spLocks noGrp="1" noChangeArrowheads="1"/>
          </p:cNvSpPr>
          <p:nvPr>
            <p:ph type="body" idx="1"/>
          </p:nvPr>
        </p:nvSpPr>
        <p:spPr/>
        <p:txBody>
          <a:bodyPr/>
          <a:lstStyle/>
          <a:p>
            <a:pPr algn="just" eaLnBrk="1" hangingPunct="1"/>
            <a:r>
              <a:rPr lang="tr-TR" sz="2000" dirty="0" smtClean="0">
                <a:solidFill>
                  <a:srgbClr val="FF0066"/>
                </a:solidFill>
              </a:rPr>
              <a:t>1.Testere ile en kalın yerinden kesmek:</a:t>
            </a:r>
            <a:r>
              <a:rPr lang="tr-TR" sz="2000" dirty="0" smtClean="0"/>
              <a:t> Donma şekillenmişse et sonuna kadar </a:t>
            </a:r>
            <a:r>
              <a:rPr lang="tr-TR" sz="2000" dirty="0" smtClean="0">
                <a:solidFill>
                  <a:srgbClr val="0066FF"/>
                </a:solidFill>
              </a:rPr>
              <a:t>kolaylıkla kesilir</a:t>
            </a:r>
            <a:r>
              <a:rPr lang="tr-TR" sz="2000" dirty="0" smtClean="0"/>
              <a:t>, kesit yüzü oldukça </a:t>
            </a:r>
            <a:r>
              <a:rPr lang="tr-TR" sz="2000" dirty="0" smtClean="0">
                <a:solidFill>
                  <a:srgbClr val="0066FF"/>
                </a:solidFill>
              </a:rPr>
              <a:t>pürüzsüzdür. </a:t>
            </a:r>
            <a:r>
              <a:rPr lang="tr-TR" sz="2000" dirty="0" smtClean="0"/>
              <a:t>Eğer donma tam şekillenmemişse keserken et parçalar halinde dökülür, kesit yüzü pürüzlü olur. </a:t>
            </a:r>
          </a:p>
          <a:p>
            <a:pPr algn="just" eaLnBrk="1" hangingPunct="1"/>
            <a:r>
              <a:rPr lang="tr-TR" sz="2000" dirty="0" smtClean="0">
                <a:solidFill>
                  <a:srgbClr val="FF0066"/>
                </a:solidFill>
              </a:rPr>
              <a:t>2. Karkasları kalın yerlerinden matkapla delmek:</a:t>
            </a:r>
            <a:r>
              <a:rPr lang="tr-TR" sz="2000" dirty="0" smtClean="0"/>
              <a:t> Tam donmuş et </a:t>
            </a:r>
            <a:r>
              <a:rPr lang="tr-TR" sz="2000" dirty="0" smtClean="0">
                <a:solidFill>
                  <a:srgbClr val="0066FF"/>
                </a:solidFill>
              </a:rPr>
              <a:t>kolay delinir</a:t>
            </a:r>
            <a:r>
              <a:rPr lang="tr-TR" sz="2000" dirty="0" smtClean="0"/>
              <a:t>. Az donmuş et zor delinir.</a:t>
            </a:r>
          </a:p>
          <a:p>
            <a:pPr algn="just" eaLnBrk="1" hangingPunct="1"/>
            <a:r>
              <a:rPr lang="tr-TR" sz="2000" dirty="0" smtClean="0">
                <a:solidFill>
                  <a:srgbClr val="FF0066"/>
                </a:solidFill>
              </a:rPr>
              <a:t>3. Karkaslara demir bir çubukla vurmak:</a:t>
            </a:r>
            <a:r>
              <a:rPr lang="tr-TR" sz="2000" dirty="0" smtClean="0"/>
              <a:t> Tam donmuş karkastan </a:t>
            </a:r>
            <a:r>
              <a:rPr lang="tr-TR" sz="2000" dirty="0" smtClean="0">
                <a:solidFill>
                  <a:srgbClr val="0066FF"/>
                </a:solidFill>
              </a:rPr>
              <a:t>sert bir ses </a:t>
            </a:r>
            <a:r>
              <a:rPr lang="tr-TR" sz="2000" dirty="0" smtClean="0"/>
              <a:t>gelir. Tam donmamışsa az ve </a:t>
            </a:r>
            <a:r>
              <a:rPr lang="tr-TR" sz="2000" dirty="0" smtClean="0">
                <a:solidFill>
                  <a:srgbClr val="0066FF"/>
                </a:solidFill>
              </a:rPr>
              <a:t>tok bir ses gelir. </a:t>
            </a:r>
          </a:p>
          <a:p>
            <a:pPr algn="just" eaLnBrk="1" hangingPunct="1"/>
            <a:r>
              <a:rPr lang="tr-TR" sz="2000" dirty="0" smtClean="0"/>
              <a:t>Bunların dışında </a:t>
            </a:r>
            <a:r>
              <a:rPr lang="tr-TR" sz="2000" dirty="0" smtClean="0">
                <a:solidFill>
                  <a:srgbClr val="FF0066"/>
                </a:solidFill>
              </a:rPr>
              <a:t>otomatik ölçerler (</a:t>
            </a:r>
            <a:r>
              <a:rPr lang="tr-TR" sz="2000" dirty="0" err="1" smtClean="0">
                <a:solidFill>
                  <a:srgbClr val="FF0066"/>
                </a:solidFill>
              </a:rPr>
              <a:t>thermocouples</a:t>
            </a:r>
            <a:r>
              <a:rPr lang="tr-TR" sz="2000" dirty="0" smtClean="0"/>
              <a:t>) kullanılması oldukça yaygınlaşmıştır. Karkasın en derin bölgesine </a:t>
            </a:r>
            <a:r>
              <a:rPr lang="tr-TR" sz="2000" dirty="0" smtClean="0">
                <a:solidFill>
                  <a:srgbClr val="FF0066"/>
                </a:solidFill>
              </a:rPr>
              <a:t>ısı ölçerlerin</a:t>
            </a:r>
            <a:r>
              <a:rPr lang="tr-TR" sz="2000" dirty="0" smtClean="0"/>
              <a:t> bir ucu donmadan önce yerleştirilir. Ve dondurma sırasında ısının düşme derecesi göstergeden okunur.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5 Slayt Numarası Yer Tutucusu"/>
          <p:cNvSpPr>
            <a:spLocks noGrp="1"/>
          </p:cNvSpPr>
          <p:nvPr>
            <p:ph type="sldNum" sz="quarter" idx="12"/>
          </p:nvPr>
        </p:nvSpPr>
        <p:spPr>
          <a:noFill/>
        </p:spPr>
        <p:txBody>
          <a:bodyPr/>
          <a:lstStyle/>
          <a:p>
            <a:fld id="{78B26BAF-0C1D-4C89-A328-F04AA26CC2FB}" type="slidenum">
              <a:rPr lang="tr-TR" smtClean="0"/>
              <a:pPr/>
              <a:t>33</a:t>
            </a:fld>
            <a:endParaRPr lang="tr-TR" smtClean="0"/>
          </a:p>
        </p:txBody>
      </p:sp>
      <p:sp>
        <p:nvSpPr>
          <p:cNvPr id="35843" name="Rectangle 2"/>
          <p:cNvSpPr>
            <a:spLocks noGrp="1" noChangeArrowheads="1"/>
          </p:cNvSpPr>
          <p:nvPr>
            <p:ph type="title"/>
          </p:nvPr>
        </p:nvSpPr>
        <p:spPr>
          <a:xfrm>
            <a:off x="250825" y="260350"/>
            <a:ext cx="8686800" cy="1223963"/>
          </a:xfrm>
        </p:spPr>
        <p:txBody>
          <a:bodyPr/>
          <a:lstStyle/>
          <a:p>
            <a:pPr eaLnBrk="1" hangingPunct="1"/>
            <a:r>
              <a:rPr lang="tr-TR" sz="3600" b="1" smtClean="0">
                <a:solidFill>
                  <a:srgbClr val="FF0066"/>
                </a:solidFill>
              </a:rPr>
              <a:t>Donmuş Etin Kalitesini Etkileyen Faktörler</a:t>
            </a:r>
            <a:r>
              <a:rPr lang="tr-TR" sz="3600" smtClean="0"/>
              <a:t> </a:t>
            </a:r>
          </a:p>
        </p:txBody>
      </p:sp>
      <p:sp>
        <p:nvSpPr>
          <p:cNvPr id="35844" name="Rectangle 3"/>
          <p:cNvSpPr>
            <a:spLocks noGrp="1" noChangeArrowheads="1"/>
          </p:cNvSpPr>
          <p:nvPr>
            <p:ph type="body" idx="1"/>
          </p:nvPr>
        </p:nvSpPr>
        <p:spPr>
          <a:xfrm>
            <a:off x="250825" y="1773238"/>
            <a:ext cx="8686800" cy="3168650"/>
          </a:xfrm>
          <a:noFill/>
        </p:spPr>
        <p:txBody>
          <a:bodyPr/>
          <a:lstStyle/>
          <a:p>
            <a:pPr marL="609600" indent="-609600" eaLnBrk="1" hangingPunct="1">
              <a:buFont typeface="Wingdings" pitchFamily="2" charset="2"/>
              <a:buAutoNum type="arabicPeriod"/>
            </a:pPr>
            <a:r>
              <a:rPr lang="tr-TR" smtClean="0">
                <a:solidFill>
                  <a:srgbClr val="0066FF"/>
                </a:solidFill>
              </a:rPr>
              <a:t>Taze etin kalitesi</a:t>
            </a:r>
          </a:p>
          <a:p>
            <a:pPr marL="609600" indent="-609600" eaLnBrk="1" hangingPunct="1">
              <a:buFont typeface="Wingdings" pitchFamily="2" charset="2"/>
              <a:buAutoNum type="arabicPeriod"/>
            </a:pPr>
            <a:r>
              <a:rPr lang="tr-TR" smtClean="0">
                <a:solidFill>
                  <a:srgbClr val="0066FF"/>
                </a:solidFill>
              </a:rPr>
              <a:t>Dondurma yöntemi</a:t>
            </a:r>
          </a:p>
          <a:p>
            <a:pPr marL="609600" indent="-609600" eaLnBrk="1" hangingPunct="1">
              <a:buFont typeface="Wingdings" pitchFamily="2" charset="2"/>
              <a:buAutoNum type="arabicPeriod"/>
            </a:pPr>
            <a:r>
              <a:rPr lang="tr-TR" smtClean="0"/>
              <a:t>Dondurma </a:t>
            </a:r>
            <a:r>
              <a:rPr lang="tr-TR" smtClean="0">
                <a:solidFill>
                  <a:srgbClr val="0066FF"/>
                </a:solidFill>
              </a:rPr>
              <a:t>esnasındaki </a:t>
            </a:r>
            <a:r>
              <a:rPr lang="tr-TR" smtClean="0"/>
              <a:t>muhafaza koşulları</a:t>
            </a:r>
          </a:p>
          <a:p>
            <a:pPr marL="609600" indent="-609600" eaLnBrk="1" hangingPunct="1">
              <a:buFont typeface="Wingdings" pitchFamily="2" charset="2"/>
              <a:buAutoNum type="arabicPeriod"/>
            </a:pPr>
            <a:r>
              <a:rPr lang="tr-TR" smtClean="0"/>
              <a:t>Dondurma </a:t>
            </a:r>
            <a:r>
              <a:rPr lang="tr-TR" smtClean="0">
                <a:solidFill>
                  <a:srgbClr val="0066FF"/>
                </a:solidFill>
              </a:rPr>
              <a:t>sonrasındaki</a:t>
            </a:r>
            <a:r>
              <a:rPr lang="tr-TR" smtClean="0"/>
              <a:t> muhafaza koşulları</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5 Slayt Numarası Yer Tutucusu"/>
          <p:cNvSpPr>
            <a:spLocks noGrp="1"/>
          </p:cNvSpPr>
          <p:nvPr>
            <p:ph type="sldNum" sz="quarter" idx="12"/>
          </p:nvPr>
        </p:nvSpPr>
        <p:spPr>
          <a:noFill/>
        </p:spPr>
        <p:txBody>
          <a:bodyPr/>
          <a:lstStyle/>
          <a:p>
            <a:fld id="{F1612494-B7A0-4558-8E89-7EEFC877DBE1}" type="slidenum">
              <a:rPr lang="tr-TR" smtClean="0"/>
              <a:pPr/>
              <a:t>34</a:t>
            </a:fld>
            <a:endParaRPr lang="tr-TR" smtClean="0"/>
          </a:p>
        </p:txBody>
      </p:sp>
      <p:sp>
        <p:nvSpPr>
          <p:cNvPr id="36867" name="Rectangle 2"/>
          <p:cNvSpPr>
            <a:spLocks noGrp="1" noChangeArrowheads="1"/>
          </p:cNvSpPr>
          <p:nvPr>
            <p:ph type="title"/>
          </p:nvPr>
        </p:nvSpPr>
        <p:spPr>
          <a:xfrm>
            <a:off x="0" y="274638"/>
            <a:ext cx="9144000" cy="922337"/>
          </a:xfrm>
        </p:spPr>
        <p:txBody>
          <a:bodyPr/>
          <a:lstStyle/>
          <a:p>
            <a:pPr eaLnBrk="1" hangingPunct="1"/>
            <a:r>
              <a:rPr lang="tr-TR" sz="3600" b="1" smtClean="0">
                <a:solidFill>
                  <a:srgbClr val="FF0066"/>
                </a:solidFill>
              </a:rPr>
              <a:t>Donmuş Muhafaza Süresini Etkileyen Koşullar</a:t>
            </a:r>
          </a:p>
        </p:txBody>
      </p:sp>
      <p:sp>
        <p:nvSpPr>
          <p:cNvPr id="36868" name="Rectangle 3"/>
          <p:cNvSpPr>
            <a:spLocks noGrp="1" noChangeArrowheads="1"/>
          </p:cNvSpPr>
          <p:nvPr>
            <p:ph type="body" idx="1"/>
          </p:nvPr>
        </p:nvSpPr>
        <p:spPr>
          <a:xfrm>
            <a:off x="457200" y="1600200"/>
            <a:ext cx="8229600" cy="3983038"/>
          </a:xfrm>
          <a:noFill/>
        </p:spPr>
        <p:txBody>
          <a:bodyPr/>
          <a:lstStyle/>
          <a:p>
            <a:pPr marL="609600" indent="-609600" eaLnBrk="1" hangingPunct="1">
              <a:buFont typeface="Wingdings" pitchFamily="2" charset="2"/>
              <a:buAutoNum type="arabicPeriod"/>
            </a:pPr>
            <a:r>
              <a:rPr lang="tr-TR" smtClean="0"/>
              <a:t>Dondurma sıcaklığı</a:t>
            </a:r>
          </a:p>
          <a:p>
            <a:pPr marL="609600" indent="-609600" eaLnBrk="1" hangingPunct="1">
              <a:buFont typeface="Wingdings" pitchFamily="2" charset="2"/>
              <a:buAutoNum type="arabicPeriod"/>
            </a:pPr>
            <a:r>
              <a:rPr lang="tr-TR" smtClean="0"/>
              <a:t>Rutubet oranı</a:t>
            </a:r>
          </a:p>
          <a:p>
            <a:pPr marL="609600" indent="-609600" eaLnBrk="1" hangingPunct="1">
              <a:buFont typeface="Wingdings" pitchFamily="2" charset="2"/>
              <a:buAutoNum type="arabicPeriod"/>
            </a:pPr>
            <a:r>
              <a:rPr lang="tr-TR" smtClean="0"/>
              <a:t>Hava akım hızı</a:t>
            </a:r>
          </a:p>
          <a:p>
            <a:pPr marL="609600" indent="-609600" eaLnBrk="1" hangingPunct="1">
              <a:buFont typeface="Wingdings" pitchFamily="2" charset="2"/>
              <a:buAutoNum type="arabicPeriod"/>
            </a:pPr>
            <a:r>
              <a:rPr lang="tr-TR" smtClean="0"/>
              <a:t>Muhafaza depo sıcaklığı (sabit olmalı)</a:t>
            </a:r>
          </a:p>
          <a:p>
            <a:pPr marL="609600" indent="-609600" eaLnBrk="1" hangingPunct="1">
              <a:buFont typeface="Wingdings" pitchFamily="2" charset="2"/>
              <a:buAutoNum type="arabicPeriod"/>
            </a:pPr>
            <a:r>
              <a:rPr lang="tr-TR" smtClean="0"/>
              <a:t>Paketleme materyali</a:t>
            </a:r>
          </a:p>
          <a:p>
            <a:pPr marL="609600" indent="-609600" eaLnBrk="1" hangingPunct="1">
              <a:buFont typeface="Wingdings" pitchFamily="2" charset="2"/>
              <a:buAutoNum type="arabicPeriod"/>
            </a:pPr>
            <a:r>
              <a:rPr lang="tr-TR" smtClean="0"/>
              <a:t>Paketleme yöntemi</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5 Slayt Numarası Yer Tutucusu"/>
          <p:cNvSpPr>
            <a:spLocks noGrp="1"/>
          </p:cNvSpPr>
          <p:nvPr>
            <p:ph type="sldNum" sz="quarter" idx="12"/>
          </p:nvPr>
        </p:nvSpPr>
        <p:spPr>
          <a:noFill/>
        </p:spPr>
        <p:txBody>
          <a:bodyPr/>
          <a:lstStyle/>
          <a:p>
            <a:fld id="{B6B58037-9997-4A80-89B7-A20C7DE5C431}" type="slidenum">
              <a:rPr lang="tr-TR" smtClean="0"/>
              <a:pPr/>
              <a:t>35</a:t>
            </a:fld>
            <a:endParaRPr lang="tr-TR" smtClean="0"/>
          </a:p>
        </p:txBody>
      </p:sp>
      <p:sp>
        <p:nvSpPr>
          <p:cNvPr id="37891" name="Rectangle 2"/>
          <p:cNvSpPr>
            <a:spLocks noGrp="1" noChangeArrowheads="1"/>
          </p:cNvSpPr>
          <p:nvPr>
            <p:ph type="title"/>
          </p:nvPr>
        </p:nvSpPr>
        <p:spPr/>
        <p:txBody>
          <a:bodyPr/>
          <a:lstStyle/>
          <a:p>
            <a:pPr eaLnBrk="1" hangingPunct="1"/>
            <a:r>
              <a:rPr lang="tr-TR" sz="3600" b="1" smtClean="0">
                <a:solidFill>
                  <a:srgbClr val="FF0066"/>
                </a:solidFill>
              </a:rPr>
              <a:t>Donmuş Karkasların Depolama Koşulları</a:t>
            </a:r>
          </a:p>
        </p:txBody>
      </p:sp>
      <p:sp>
        <p:nvSpPr>
          <p:cNvPr id="37892" name="Rectangle 3"/>
          <p:cNvSpPr>
            <a:spLocks noGrp="1" noChangeArrowheads="1"/>
          </p:cNvSpPr>
          <p:nvPr>
            <p:ph type="body" idx="1"/>
          </p:nvPr>
        </p:nvSpPr>
        <p:spPr>
          <a:noFill/>
        </p:spPr>
        <p:txBody>
          <a:bodyPr/>
          <a:lstStyle/>
          <a:p>
            <a:pPr eaLnBrk="1" hangingPunct="1"/>
            <a:r>
              <a:rPr lang="tr-TR" sz="2000" smtClean="0"/>
              <a:t>Sıcaklık          : 	-18°C</a:t>
            </a:r>
          </a:p>
          <a:p>
            <a:pPr eaLnBrk="1" hangingPunct="1"/>
            <a:r>
              <a:rPr lang="tr-TR" sz="2000" smtClean="0"/>
              <a:t>Relatif rutubet: 	% 90-95</a:t>
            </a:r>
          </a:p>
          <a:p>
            <a:pPr eaLnBrk="1" hangingPunct="1"/>
            <a:r>
              <a:rPr lang="tr-TR" sz="2000" smtClean="0"/>
              <a:t>Düşük hava akımı </a:t>
            </a:r>
          </a:p>
          <a:p>
            <a:pPr eaLnBrk="1" hangingPunct="1"/>
            <a:r>
              <a:rPr lang="tr-TR" sz="2000" smtClean="0"/>
              <a:t>İstifleme: 		400-500 kg et / m</a:t>
            </a:r>
            <a:r>
              <a:rPr lang="tr-TR" sz="2000" baseline="30000" smtClean="0"/>
              <a:t>3</a:t>
            </a:r>
          </a:p>
          <a:p>
            <a:pPr eaLnBrk="1" hangingPunct="1">
              <a:buFontTx/>
              <a:buNone/>
            </a:pPr>
            <a:endParaRPr lang="tr-TR" sz="2000" smtClean="0">
              <a:solidFill>
                <a:srgbClr val="FF0066"/>
              </a:solidFill>
            </a:endParaRPr>
          </a:p>
          <a:p>
            <a:pPr eaLnBrk="1" hangingPunct="1">
              <a:buFontTx/>
              <a:buNone/>
            </a:pPr>
            <a:r>
              <a:rPr lang="tr-TR" sz="2000" smtClean="0">
                <a:solidFill>
                  <a:srgbClr val="FF0066"/>
                </a:solidFill>
              </a:rPr>
              <a:t>	Muhafaza süresi:</a:t>
            </a:r>
            <a:r>
              <a:rPr lang="tr-TR" sz="2000" smtClean="0"/>
              <a:t> -30°C’de dondurulup, -18°C’de muhafaza edilen karkaslar için 1 yıldır.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5 Slayt Numarası Yer Tutucusu"/>
          <p:cNvSpPr>
            <a:spLocks noGrp="1"/>
          </p:cNvSpPr>
          <p:nvPr>
            <p:ph type="sldNum" sz="quarter" idx="12"/>
          </p:nvPr>
        </p:nvSpPr>
        <p:spPr>
          <a:noFill/>
        </p:spPr>
        <p:txBody>
          <a:bodyPr/>
          <a:lstStyle/>
          <a:p>
            <a:fld id="{CAD4EFAB-6ECF-46B3-9685-E68329DBBE30}" type="slidenum">
              <a:rPr lang="tr-TR" smtClean="0"/>
              <a:pPr/>
              <a:t>36</a:t>
            </a:fld>
            <a:endParaRPr lang="tr-TR" smtClean="0"/>
          </a:p>
        </p:txBody>
      </p:sp>
      <p:sp>
        <p:nvSpPr>
          <p:cNvPr id="38915" name="Rectangle 2"/>
          <p:cNvSpPr>
            <a:spLocks noGrp="1" noChangeArrowheads="1"/>
          </p:cNvSpPr>
          <p:nvPr>
            <p:ph type="title"/>
          </p:nvPr>
        </p:nvSpPr>
        <p:spPr/>
        <p:txBody>
          <a:bodyPr/>
          <a:lstStyle/>
          <a:p>
            <a:pPr eaLnBrk="1" hangingPunct="1"/>
            <a:r>
              <a:rPr lang="tr-TR" smtClean="0">
                <a:solidFill>
                  <a:srgbClr val="FF0066"/>
                </a:solidFill>
              </a:rPr>
              <a:t>Donmuş muhafaza koşulları</a:t>
            </a:r>
          </a:p>
        </p:txBody>
      </p:sp>
      <p:sp>
        <p:nvSpPr>
          <p:cNvPr id="38916" name="Rectangle 3"/>
          <p:cNvSpPr>
            <a:spLocks noGrp="1" noChangeArrowheads="1"/>
          </p:cNvSpPr>
          <p:nvPr>
            <p:ph type="body" idx="1"/>
          </p:nvPr>
        </p:nvSpPr>
        <p:spPr/>
        <p:txBody>
          <a:bodyPr/>
          <a:lstStyle/>
          <a:p>
            <a:pPr algn="just" eaLnBrk="1" hangingPunct="1">
              <a:lnSpc>
                <a:spcPct val="90000"/>
              </a:lnSpc>
            </a:pPr>
            <a:r>
              <a:rPr lang="tr-TR" sz="2000" smtClean="0"/>
              <a:t>Etler donduktan sonra kısa süreli muhafazaya alınacaklarsa </a:t>
            </a:r>
            <a:r>
              <a:rPr lang="tr-TR" sz="2000" smtClean="0">
                <a:solidFill>
                  <a:srgbClr val="FF0066"/>
                </a:solidFill>
              </a:rPr>
              <a:t>-12 </a:t>
            </a:r>
            <a:r>
              <a:rPr lang="tr-TR" sz="2000" baseline="30000" smtClean="0">
                <a:solidFill>
                  <a:srgbClr val="FF0066"/>
                </a:solidFill>
              </a:rPr>
              <a:t>o</a:t>
            </a:r>
            <a:r>
              <a:rPr lang="tr-TR" sz="2000" smtClean="0">
                <a:solidFill>
                  <a:srgbClr val="FF0066"/>
                </a:solidFill>
              </a:rPr>
              <a:t>C</a:t>
            </a:r>
            <a:r>
              <a:rPr lang="tr-TR" sz="2000" smtClean="0"/>
              <a:t> ye ayarlanmış depolara yerleştirilmeli ve en geç </a:t>
            </a:r>
            <a:r>
              <a:rPr lang="tr-TR" sz="2000" smtClean="0">
                <a:solidFill>
                  <a:srgbClr val="FF0066"/>
                </a:solidFill>
              </a:rPr>
              <a:t>4-5 ay</a:t>
            </a:r>
            <a:r>
              <a:rPr lang="tr-TR" sz="2000" smtClean="0"/>
              <a:t> içinde tüketilmelidir. </a:t>
            </a:r>
          </a:p>
          <a:p>
            <a:pPr algn="just" eaLnBrk="1" hangingPunct="1">
              <a:lnSpc>
                <a:spcPct val="90000"/>
              </a:lnSpc>
            </a:pPr>
            <a:r>
              <a:rPr lang="tr-TR" sz="2000" smtClean="0"/>
              <a:t>Uzun süre muhafaza edilecek karkas ve etler </a:t>
            </a:r>
            <a:r>
              <a:rPr lang="tr-TR" sz="2000" smtClean="0">
                <a:solidFill>
                  <a:srgbClr val="FF0066"/>
                </a:solidFill>
              </a:rPr>
              <a:t>-18 ile -30</a:t>
            </a:r>
            <a:r>
              <a:rPr lang="tr-TR" sz="2000" baseline="30000" smtClean="0">
                <a:solidFill>
                  <a:srgbClr val="FF0066"/>
                </a:solidFill>
              </a:rPr>
              <a:t>o</a:t>
            </a:r>
            <a:r>
              <a:rPr lang="tr-TR" sz="2000" smtClean="0">
                <a:solidFill>
                  <a:srgbClr val="FF0066"/>
                </a:solidFill>
              </a:rPr>
              <a:t>C</a:t>
            </a:r>
            <a:r>
              <a:rPr lang="tr-TR" sz="2000" smtClean="0"/>
              <a:t> lik depolarda yaklaşık </a:t>
            </a:r>
            <a:r>
              <a:rPr lang="tr-TR" sz="2000" smtClean="0">
                <a:solidFill>
                  <a:srgbClr val="FF0066"/>
                </a:solidFill>
              </a:rPr>
              <a:t>1 yıl</a:t>
            </a:r>
            <a:r>
              <a:rPr lang="tr-TR" sz="2000" smtClean="0"/>
              <a:t> muhafaza edilebilirler. </a:t>
            </a:r>
          </a:p>
          <a:p>
            <a:pPr algn="just" eaLnBrk="1" hangingPunct="1">
              <a:lnSpc>
                <a:spcPct val="90000"/>
              </a:lnSpc>
            </a:pPr>
            <a:r>
              <a:rPr lang="tr-TR" sz="2000" smtClean="0"/>
              <a:t>Depolarda sıcaklığın artması ve azalması etlerin çözülmesi ve donmalara neden olur. Bu durumda </a:t>
            </a:r>
            <a:r>
              <a:rPr lang="tr-TR" sz="2000" smtClean="0">
                <a:solidFill>
                  <a:srgbClr val="FF0066"/>
                </a:solidFill>
              </a:rPr>
              <a:t>büyük buz kristalleri</a:t>
            </a:r>
            <a:r>
              <a:rPr lang="tr-TR" sz="2000" smtClean="0"/>
              <a:t> şekillenir ve buna bağlı etlerin fiziksel yapılarının bozulması ve fazla su kaybetmesine neden olur. </a:t>
            </a:r>
          </a:p>
          <a:p>
            <a:pPr algn="just" eaLnBrk="1" hangingPunct="1">
              <a:lnSpc>
                <a:spcPct val="90000"/>
              </a:lnSpc>
            </a:pPr>
            <a:r>
              <a:rPr lang="tr-TR" sz="2000" smtClean="0"/>
              <a:t>Donmuş olarak muhafaza edilecek karkas ve etler </a:t>
            </a:r>
            <a:r>
              <a:rPr lang="tr-TR" sz="2000" smtClean="0">
                <a:solidFill>
                  <a:srgbClr val="FF0066"/>
                </a:solidFill>
              </a:rPr>
              <a:t>tekniğine uygun sarılmazsa veya paketlenmezse</a:t>
            </a:r>
            <a:r>
              <a:rPr lang="tr-TR" sz="2000" smtClean="0"/>
              <a:t> muhafaza süresi kısalır. </a:t>
            </a:r>
          </a:p>
          <a:p>
            <a:pPr algn="just" eaLnBrk="1" hangingPunct="1">
              <a:lnSpc>
                <a:spcPct val="90000"/>
              </a:lnSpc>
            </a:pPr>
            <a:r>
              <a:rPr lang="tr-TR" sz="2000" smtClean="0"/>
              <a:t>Çünkü sarma ve paketleme ile etlerin kontaminasyonları, fire vermeleri ve donma yanıkları büyük ölçüde önlenir. </a:t>
            </a:r>
          </a:p>
          <a:p>
            <a:pPr algn="just" eaLnBrk="1" hangingPunct="1">
              <a:lnSpc>
                <a:spcPct val="90000"/>
              </a:lnSpc>
            </a:pPr>
            <a:endParaRPr lang="tr-TR" sz="20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5 Slayt Numarası Yer Tutucusu"/>
          <p:cNvSpPr>
            <a:spLocks noGrp="1"/>
          </p:cNvSpPr>
          <p:nvPr>
            <p:ph type="sldNum" sz="quarter" idx="12"/>
          </p:nvPr>
        </p:nvSpPr>
        <p:spPr>
          <a:noFill/>
        </p:spPr>
        <p:txBody>
          <a:bodyPr/>
          <a:lstStyle/>
          <a:p>
            <a:fld id="{D8B7D891-FE9F-4903-8746-A4C0944FDB2D}" type="slidenum">
              <a:rPr lang="tr-TR" smtClean="0"/>
              <a:pPr/>
              <a:t>37</a:t>
            </a:fld>
            <a:endParaRPr lang="tr-TR" smtClean="0"/>
          </a:p>
        </p:txBody>
      </p:sp>
      <p:sp>
        <p:nvSpPr>
          <p:cNvPr id="39939" name="Rectangle 3"/>
          <p:cNvSpPr>
            <a:spLocks noGrp="1" noChangeArrowheads="1"/>
          </p:cNvSpPr>
          <p:nvPr>
            <p:ph type="body" idx="1"/>
          </p:nvPr>
        </p:nvSpPr>
        <p:spPr>
          <a:xfrm>
            <a:off x="468313" y="549275"/>
            <a:ext cx="8229600" cy="5000625"/>
          </a:xfrm>
        </p:spPr>
        <p:txBody>
          <a:bodyPr/>
          <a:lstStyle/>
          <a:p>
            <a:pPr eaLnBrk="1" hangingPunct="1">
              <a:lnSpc>
                <a:spcPct val="90000"/>
              </a:lnSpc>
              <a:buFontTx/>
              <a:buNone/>
            </a:pPr>
            <a:r>
              <a:rPr lang="tr-TR" sz="2000" dirty="0" smtClean="0">
                <a:solidFill>
                  <a:srgbClr val="FF0066"/>
                </a:solidFill>
              </a:rPr>
              <a:t>				         </a:t>
            </a:r>
            <a:r>
              <a:rPr lang="tr-TR" sz="2000" u="sng" dirty="0" smtClean="0">
                <a:solidFill>
                  <a:schemeClr val="accent2"/>
                </a:solidFill>
              </a:rPr>
              <a:t>Sıcaklık dereceleri</a:t>
            </a:r>
          </a:p>
          <a:p>
            <a:pPr eaLnBrk="1" hangingPunct="1">
              <a:lnSpc>
                <a:spcPct val="90000"/>
              </a:lnSpc>
            </a:pPr>
            <a:r>
              <a:rPr lang="tr-TR" sz="2000" u="sng" dirty="0" smtClean="0">
                <a:solidFill>
                  <a:schemeClr val="accent2"/>
                </a:solidFill>
              </a:rPr>
              <a:t>Karkas çeşidi</a:t>
            </a:r>
            <a:r>
              <a:rPr lang="tr-TR" sz="2000" u="sng" smtClean="0">
                <a:solidFill>
                  <a:srgbClr val="FF0066"/>
                </a:solidFill>
              </a:rPr>
              <a:t>	</a:t>
            </a:r>
            <a:r>
              <a:rPr lang="tr-TR" sz="2000" u="sng" smtClean="0">
                <a:solidFill>
                  <a:srgbClr val="FF0066"/>
                </a:solidFill>
              </a:rPr>
              <a:t>	-</a:t>
            </a:r>
            <a:r>
              <a:rPr lang="tr-TR" sz="2000" u="sng" dirty="0" smtClean="0">
                <a:solidFill>
                  <a:srgbClr val="FF0066"/>
                </a:solidFill>
              </a:rPr>
              <a:t>12</a:t>
            </a:r>
            <a:r>
              <a:rPr lang="tr-TR" sz="2000" u="sng" baseline="30000" dirty="0" smtClean="0">
                <a:solidFill>
                  <a:srgbClr val="FF0066"/>
                </a:solidFill>
              </a:rPr>
              <a:t>o</a:t>
            </a:r>
            <a:r>
              <a:rPr lang="tr-TR" sz="2000" u="sng" dirty="0" smtClean="0">
                <a:solidFill>
                  <a:srgbClr val="FF0066"/>
                </a:solidFill>
              </a:rPr>
              <a:t>C	-18</a:t>
            </a:r>
            <a:r>
              <a:rPr lang="tr-TR" sz="2000" u="sng" baseline="30000" dirty="0" smtClean="0">
                <a:solidFill>
                  <a:srgbClr val="FF0066"/>
                </a:solidFill>
              </a:rPr>
              <a:t>o</a:t>
            </a:r>
            <a:r>
              <a:rPr lang="tr-TR" sz="2000" u="sng" dirty="0" smtClean="0">
                <a:solidFill>
                  <a:srgbClr val="FF0066"/>
                </a:solidFill>
              </a:rPr>
              <a:t>C	-24</a:t>
            </a:r>
            <a:r>
              <a:rPr lang="tr-TR" sz="2000" u="sng" baseline="30000" dirty="0" smtClean="0">
                <a:solidFill>
                  <a:srgbClr val="FF0066"/>
                </a:solidFill>
              </a:rPr>
              <a:t>o</a:t>
            </a:r>
            <a:r>
              <a:rPr lang="tr-TR" sz="2000" u="sng" dirty="0" smtClean="0">
                <a:solidFill>
                  <a:srgbClr val="FF0066"/>
                </a:solidFill>
              </a:rPr>
              <a:t>C	-30</a:t>
            </a:r>
            <a:r>
              <a:rPr lang="tr-TR" sz="2000" u="sng" baseline="30000" dirty="0" smtClean="0">
                <a:solidFill>
                  <a:srgbClr val="FF0066"/>
                </a:solidFill>
              </a:rPr>
              <a:t>o</a:t>
            </a:r>
            <a:r>
              <a:rPr lang="tr-TR" sz="2000" u="sng" dirty="0" smtClean="0">
                <a:solidFill>
                  <a:srgbClr val="FF0066"/>
                </a:solidFill>
              </a:rPr>
              <a:t>C</a:t>
            </a:r>
          </a:p>
          <a:p>
            <a:pPr eaLnBrk="1" hangingPunct="1">
              <a:lnSpc>
                <a:spcPct val="90000"/>
              </a:lnSpc>
              <a:buFontTx/>
              <a:buNone/>
            </a:pPr>
            <a:r>
              <a:rPr lang="tr-TR" sz="2000" dirty="0" smtClean="0">
                <a:solidFill>
                  <a:schemeClr val="accent2"/>
                </a:solidFill>
              </a:rPr>
              <a:t>				       </a:t>
            </a:r>
            <a:r>
              <a:rPr lang="tr-TR" sz="2000" u="sng" dirty="0" smtClean="0">
                <a:solidFill>
                  <a:schemeClr val="accent2"/>
                </a:solidFill>
              </a:rPr>
              <a:t>Dayanma süresi (ay)</a:t>
            </a:r>
          </a:p>
          <a:p>
            <a:pPr eaLnBrk="1" hangingPunct="1">
              <a:lnSpc>
                <a:spcPct val="90000"/>
              </a:lnSpc>
            </a:pPr>
            <a:r>
              <a:rPr lang="tr-TR" sz="2000" dirty="0" smtClean="0">
                <a:solidFill>
                  <a:srgbClr val="0066FF"/>
                </a:solidFill>
              </a:rPr>
              <a:t>Sığır			4	6	12	12</a:t>
            </a:r>
          </a:p>
          <a:p>
            <a:pPr eaLnBrk="1" hangingPunct="1">
              <a:lnSpc>
                <a:spcPct val="90000"/>
              </a:lnSpc>
            </a:pPr>
            <a:r>
              <a:rPr lang="tr-TR" sz="2000" dirty="0" smtClean="0"/>
              <a:t>Koyun,kuzu		3	</a:t>
            </a:r>
            <a:r>
              <a:rPr lang="tr-TR" sz="2000" dirty="0" smtClean="0">
                <a:solidFill>
                  <a:srgbClr val="0066FF"/>
                </a:solidFill>
              </a:rPr>
              <a:t>6</a:t>
            </a:r>
            <a:r>
              <a:rPr lang="tr-TR" sz="2000" dirty="0" smtClean="0"/>
              <a:t>	12	12</a:t>
            </a:r>
          </a:p>
          <a:p>
            <a:pPr eaLnBrk="1" hangingPunct="1">
              <a:lnSpc>
                <a:spcPct val="90000"/>
              </a:lnSpc>
            </a:pPr>
            <a:r>
              <a:rPr lang="tr-TR" sz="2000" dirty="0" smtClean="0"/>
              <a:t>Dana		</a:t>
            </a:r>
            <a:r>
              <a:rPr lang="tr-TR" sz="2000" dirty="0" smtClean="0"/>
              <a:t>	3</a:t>
            </a:r>
            <a:r>
              <a:rPr lang="tr-TR" sz="2000" dirty="0" smtClean="0"/>
              <a:t>	4	8	10</a:t>
            </a:r>
          </a:p>
          <a:p>
            <a:pPr eaLnBrk="1" hangingPunct="1">
              <a:lnSpc>
                <a:spcPct val="90000"/>
              </a:lnSpc>
            </a:pPr>
            <a:r>
              <a:rPr lang="tr-TR" sz="2000" dirty="0" smtClean="0"/>
              <a:t>Domuz		2	4	6	10</a:t>
            </a:r>
          </a:p>
          <a:p>
            <a:pPr eaLnBrk="1" hangingPunct="1">
              <a:lnSpc>
                <a:spcPct val="90000"/>
              </a:lnSpc>
            </a:pPr>
            <a:r>
              <a:rPr lang="tr-TR" sz="2000" dirty="0" smtClean="0"/>
              <a:t>Karaciğer, kalp,dil	2	</a:t>
            </a:r>
            <a:r>
              <a:rPr lang="tr-TR" sz="2000" dirty="0" smtClean="0">
                <a:solidFill>
                  <a:srgbClr val="0066FF"/>
                </a:solidFill>
              </a:rPr>
              <a:t>3</a:t>
            </a:r>
            <a:r>
              <a:rPr lang="tr-TR" sz="2000" dirty="0" smtClean="0"/>
              <a:t>	4	4</a:t>
            </a:r>
          </a:p>
          <a:p>
            <a:pPr eaLnBrk="1" hangingPunct="1">
              <a:lnSpc>
                <a:spcPct val="90000"/>
              </a:lnSpc>
            </a:pPr>
            <a:r>
              <a:rPr lang="tr-TR" sz="2000" dirty="0" smtClean="0"/>
              <a:t>Kanatlı		2	4	8	10</a:t>
            </a:r>
          </a:p>
          <a:p>
            <a:pPr eaLnBrk="1" hangingPunct="1">
              <a:lnSpc>
                <a:spcPct val="90000"/>
              </a:lnSpc>
            </a:pPr>
            <a:r>
              <a:rPr lang="tr-TR" sz="2000" dirty="0" smtClean="0"/>
              <a:t>Kıyma		3	6	8	10</a:t>
            </a:r>
          </a:p>
          <a:p>
            <a:pPr eaLnBrk="1" hangingPunct="1">
              <a:lnSpc>
                <a:spcPct val="90000"/>
              </a:lnSpc>
              <a:buFontTx/>
              <a:buNone/>
            </a:pPr>
            <a:r>
              <a:rPr lang="tr-TR" sz="2000" dirty="0" smtClean="0"/>
              <a:t>    -24 </a:t>
            </a:r>
            <a:r>
              <a:rPr lang="tr-TR" sz="2000" baseline="30000" dirty="0" err="1" smtClean="0"/>
              <a:t>o</a:t>
            </a:r>
            <a:r>
              <a:rPr lang="tr-TR" sz="2000" dirty="0" err="1" smtClean="0"/>
              <a:t>C</a:t>
            </a:r>
            <a:r>
              <a:rPr lang="tr-TR" sz="2000" dirty="0" smtClean="0"/>
              <a:t> de </a:t>
            </a:r>
            <a:r>
              <a:rPr lang="tr-TR" sz="2000" dirty="0" smtClean="0">
                <a:solidFill>
                  <a:schemeClr val="accent2"/>
                </a:solidFill>
              </a:rPr>
              <a:t>sığır eti</a:t>
            </a:r>
            <a:r>
              <a:rPr lang="tr-TR" sz="2000" dirty="0" smtClean="0"/>
              <a:t> yaklaşık 1 yıl, buna karşın dana, domuz, ve öz </a:t>
            </a:r>
            <a:r>
              <a:rPr lang="tr-TR" sz="2000" dirty="0" err="1" smtClean="0"/>
              <a:t>le</a:t>
            </a:r>
            <a:r>
              <a:rPr lang="tr-TR" sz="2000" dirty="0" smtClean="0"/>
              <a:t> tavuk karkasları daha az saklanır. </a:t>
            </a:r>
          </a:p>
          <a:p>
            <a:pPr eaLnBrk="1" hangingPunct="1">
              <a:lnSpc>
                <a:spcPct val="90000"/>
              </a:lnSpc>
              <a:buFontTx/>
              <a:buNone/>
            </a:pPr>
            <a:r>
              <a:rPr lang="tr-TR" sz="2000" dirty="0" smtClean="0"/>
              <a:t>   	Çünkü </a:t>
            </a:r>
            <a:r>
              <a:rPr lang="tr-TR" sz="2000" dirty="0" smtClean="0">
                <a:solidFill>
                  <a:srgbClr val="0066FF"/>
                </a:solidFill>
              </a:rPr>
              <a:t>tavuk ve domuz</a:t>
            </a:r>
            <a:r>
              <a:rPr lang="tr-TR" sz="2000" dirty="0" smtClean="0"/>
              <a:t> karkasları sırasıyla </a:t>
            </a:r>
            <a:r>
              <a:rPr lang="tr-TR" sz="2000" dirty="0" smtClean="0">
                <a:solidFill>
                  <a:schemeClr val="accent2"/>
                </a:solidFill>
              </a:rPr>
              <a:t>koyun, dana ve sığırdan</a:t>
            </a:r>
            <a:r>
              <a:rPr lang="tr-TR" sz="2000" dirty="0" smtClean="0"/>
              <a:t> daha </a:t>
            </a:r>
            <a:r>
              <a:rPr lang="tr-TR" sz="2000" dirty="0" smtClean="0">
                <a:solidFill>
                  <a:srgbClr val="0066FF"/>
                </a:solidFill>
              </a:rPr>
              <a:t>fazla doymamış yağ asidi</a:t>
            </a:r>
            <a:r>
              <a:rPr lang="tr-TR" sz="2000" dirty="0" smtClean="0"/>
              <a:t> içeren lipitlere sahiptir. Depolama sırasında </a:t>
            </a:r>
            <a:r>
              <a:rPr lang="tr-TR" sz="2000" dirty="0" err="1" smtClean="0">
                <a:solidFill>
                  <a:srgbClr val="0066FF"/>
                </a:solidFill>
              </a:rPr>
              <a:t>otooksidasyon</a:t>
            </a:r>
            <a:r>
              <a:rPr lang="tr-TR" sz="2000" dirty="0" smtClean="0">
                <a:solidFill>
                  <a:srgbClr val="0066FF"/>
                </a:solidFill>
              </a:rPr>
              <a:t> yani</a:t>
            </a:r>
            <a:r>
              <a:rPr lang="tr-TR" sz="2000" dirty="0" smtClean="0"/>
              <a:t> acılaşma nedeniyle çabuk bozulur.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5 Slayt Numarası Yer Tutucusu"/>
          <p:cNvSpPr>
            <a:spLocks noGrp="1"/>
          </p:cNvSpPr>
          <p:nvPr>
            <p:ph type="sldNum" sz="quarter" idx="12"/>
          </p:nvPr>
        </p:nvSpPr>
        <p:spPr>
          <a:noFill/>
        </p:spPr>
        <p:txBody>
          <a:bodyPr/>
          <a:lstStyle/>
          <a:p>
            <a:fld id="{7F98DBB4-D90C-4D9A-874B-357140745273}" type="slidenum">
              <a:rPr lang="tr-TR" smtClean="0"/>
              <a:pPr/>
              <a:t>38</a:t>
            </a:fld>
            <a:endParaRPr lang="tr-TR" smtClean="0"/>
          </a:p>
        </p:txBody>
      </p:sp>
      <p:sp>
        <p:nvSpPr>
          <p:cNvPr id="40963" name="Rectangle 2"/>
          <p:cNvSpPr>
            <a:spLocks noGrp="1" noChangeArrowheads="1"/>
          </p:cNvSpPr>
          <p:nvPr>
            <p:ph type="title"/>
          </p:nvPr>
        </p:nvSpPr>
        <p:spPr/>
        <p:txBody>
          <a:bodyPr/>
          <a:lstStyle/>
          <a:p>
            <a:pPr eaLnBrk="1" hangingPunct="1"/>
            <a:endParaRPr lang="tr-TR" smtClean="0"/>
          </a:p>
        </p:txBody>
      </p:sp>
      <p:sp>
        <p:nvSpPr>
          <p:cNvPr id="40964" name="Rectangle 3"/>
          <p:cNvSpPr>
            <a:spLocks noGrp="1" noChangeArrowheads="1"/>
          </p:cNvSpPr>
          <p:nvPr>
            <p:ph type="body" idx="1"/>
          </p:nvPr>
        </p:nvSpPr>
        <p:spPr/>
        <p:txBody>
          <a:bodyPr/>
          <a:lstStyle/>
          <a:p>
            <a:pPr algn="just" eaLnBrk="1" hangingPunct="1"/>
            <a:r>
              <a:rPr lang="tr-TR" sz="2000" smtClean="0">
                <a:solidFill>
                  <a:srgbClr val="FF0066"/>
                </a:solidFill>
              </a:rPr>
              <a:t>Donmuş muhafaza sırasında başlıca bozukluklar: </a:t>
            </a:r>
          </a:p>
          <a:p>
            <a:pPr algn="just" eaLnBrk="1" hangingPunct="1">
              <a:buFontTx/>
              <a:buNone/>
            </a:pPr>
            <a:endParaRPr lang="tr-TR" sz="2000" smtClean="0">
              <a:solidFill>
                <a:srgbClr val="FF0066"/>
              </a:solidFill>
            </a:endParaRPr>
          </a:p>
          <a:p>
            <a:pPr algn="just" eaLnBrk="1" hangingPunct="1"/>
            <a:r>
              <a:rPr lang="tr-TR" sz="2000" smtClean="0"/>
              <a:t>-</a:t>
            </a:r>
            <a:r>
              <a:rPr lang="tr-TR" sz="2000" smtClean="0">
                <a:solidFill>
                  <a:srgbClr val="0066FF"/>
                </a:solidFill>
              </a:rPr>
              <a:t>anormal koku</a:t>
            </a:r>
          </a:p>
          <a:p>
            <a:pPr algn="just" eaLnBrk="1" hangingPunct="1"/>
            <a:r>
              <a:rPr lang="tr-TR" sz="2000" smtClean="0"/>
              <a:t>-koyu kahverengiden </a:t>
            </a:r>
            <a:r>
              <a:rPr lang="tr-TR" sz="2000" smtClean="0">
                <a:solidFill>
                  <a:srgbClr val="0066FF"/>
                </a:solidFill>
              </a:rPr>
              <a:t>yeşilimsi hatta sarıya varan renk</a:t>
            </a:r>
          </a:p>
          <a:p>
            <a:pPr algn="just" eaLnBrk="1" hangingPunct="1"/>
            <a:r>
              <a:rPr lang="tr-TR" sz="2000" smtClean="0"/>
              <a:t>-</a:t>
            </a:r>
            <a:r>
              <a:rPr lang="tr-TR" sz="2000" smtClean="0">
                <a:solidFill>
                  <a:srgbClr val="0066FF"/>
                </a:solidFill>
              </a:rPr>
              <a:t>donma yanığı</a:t>
            </a:r>
          </a:p>
          <a:p>
            <a:pPr algn="just" eaLnBrk="1" hangingPunct="1"/>
            <a:r>
              <a:rPr lang="tr-TR" sz="2000" smtClean="0"/>
              <a:t>-NaCl ve CaCl çözeltisi içerisinde dondurulan paketsiz veya iyi paketlenmemiş etler üzerinde </a:t>
            </a:r>
            <a:r>
              <a:rPr lang="tr-TR" sz="2000" smtClean="0">
                <a:solidFill>
                  <a:srgbClr val="0066FF"/>
                </a:solidFill>
              </a:rPr>
              <a:t>beyaz lekeler</a:t>
            </a:r>
            <a:r>
              <a:rPr lang="tr-TR" sz="2000" smtClean="0"/>
              <a:t> halinde tuz birikintileri görülen bozukluklar arasındadır.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5 Slayt Numarası Yer Tutucusu"/>
          <p:cNvSpPr>
            <a:spLocks noGrp="1"/>
          </p:cNvSpPr>
          <p:nvPr>
            <p:ph type="sldNum" sz="quarter" idx="12"/>
          </p:nvPr>
        </p:nvSpPr>
        <p:spPr>
          <a:noFill/>
        </p:spPr>
        <p:txBody>
          <a:bodyPr/>
          <a:lstStyle/>
          <a:p>
            <a:fld id="{D60D3FD2-6E02-4CE6-A5D5-44DC3C8F8F55}" type="slidenum">
              <a:rPr lang="tr-TR" smtClean="0"/>
              <a:pPr/>
              <a:t>39</a:t>
            </a:fld>
            <a:endParaRPr lang="tr-TR" smtClean="0"/>
          </a:p>
        </p:txBody>
      </p:sp>
      <p:sp>
        <p:nvSpPr>
          <p:cNvPr id="41987" name="Rectangle 2"/>
          <p:cNvSpPr>
            <a:spLocks noGrp="1" noChangeArrowheads="1"/>
          </p:cNvSpPr>
          <p:nvPr>
            <p:ph type="title"/>
          </p:nvPr>
        </p:nvSpPr>
        <p:spPr>
          <a:xfrm>
            <a:off x="457200" y="274638"/>
            <a:ext cx="8229600" cy="777875"/>
          </a:xfrm>
        </p:spPr>
        <p:txBody>
          <a:bodyPr/>
          <a:lstStyle/>
          <a:p>
            <a:pPr eaLnBrk="1" hangingPunct="1"/>
            <a:r>
              <a:rPr lang="tr-TR" sz="3200" b="1" smtClean="0">
                <a:solidFill>
                  <a:srgbClr val="FF0066"/>
                </a:solidFill>
              </a:rPr>
              <a:t>Donmuş Etin Çözdürülmesi</a:t>
            </a:r>
          </a:p>
        </p:txBody>
      </p:sp>
      <p:sp>
        <p:nvSpPr>
          <p:cNvPr id="41988" name="Rectangle 3"/>
          <p:cNvSpPr>
            <a:spLocks noGrp="1" noChangeArrowheads="1"/>
          </p:cNvSpPr>
          <p:nvPr>
            <p:ph type="body" idx="1"/>
          </p:nvPr>
        </p:nvSpPr>
        <p:spPr>
          <a:xfrm>
            <a:off x="323850" y="1341438"/>
            <a:ext cx="7848600" cy="4608512"/>
          </a:xfrm>
          <a:noFill/>
        </p:spPr>
        <p:txBody>
          <a:bodyPr/>
          <a:lstStyle/>
          <a:p>
            <a:pPr marL="609600" indent="-609600" algn="just" eaLnBrk="1" hangingPunct="1">
              <a:lnSpc>
                <a:spcPct val="80000"/>
              </a:lnSpc>
              <a:buFontTx/>
              <a:buNone/>
            </a:pPr>
            <a:r>
              <a:rPr lang="tr-TR" sz="2000" dirty="0" smtClean="0"/>
              <a:t>	Çözme işlemi düzgün bir şekilde yapılmazsa ete dondurma </a:t>
            </a:r>
            <a:r>
              <a:rPr lang="tr-TR" sz="2000" dirty="0" smtClean="0">
                <a:solidFill>
                  <a:srgbClr val="0066FF"/>
                </a:solidFill>
              </a:rPr>
              <a:t>işleminden daha çok zarar verir</a:t>
            </a:r>
            <a:r>
              <a:rPr lang="tr-TR" sz="2000" dirty="0" smtClean="0"/>
              <a:t>.</a:t>
            </a:r>
          </a:p>
          <a:p>
            <a:pPr marL="609600" indent="-609600" algn="just" eaLnBrk="1" hangingPunct="1">
              <a:lnSpc>
                <a:spcPct val="80000"/>
              </a:lnSpc>
              <a:buFontTx/>
              <a:buNone/>
            </a:pPr>
            <a:endParaRPr lang="tr-TR" sz="2000" dirty="0" smtClean="0"/>
          </a:p>
          <a:p>
            <a:pPr marL="609600" indent="-609600" algn="just" eaLnBrk="1" hangingPunct="1">
              <a:lnSpc>
                <a:spcPct val="80000"/>
              </a:lnSpc>
              <a:buFontTx/>
              <a:buNone/>
            </a:pPr>
            <a:r>
              <a:rPr lang="tr-TR" sz="2000" dirty="0" smtClean="0"/>
              <a:t>	Çünkü etlerin çözünürken </a:t>
            </a:r>
            <a:r>
              <a:rPr lang="tr-TR" sz="2000" dirty="0" smtClean="0">
                <a:solidFill>
                  <a:srgbClr val="0066FF"/>
                </a:solidFill>
              </a:rPr>
              <a:t>ısıları</a:t>
            </a:r>
            <a:r>
              <a:rPr lang="tr-TR" sz="2000" dirty="0" smtClean="0"/>
              <a:t> donma noktalarına kadar </a:t>
            </a:r>
            <a:r>
              <a:rPr lang="tr-TR" sz="2000" dirty="0" smtClean="0">
                <a:solidFill>
                  <a:srgbClr val="0066FF"/>
                </a:solidFill>
              </a:rPr>
              <a:t>çabuk yükselir. </a:t>
            </a:r>
          </a:p>
          <a:p>
            <a:pPr marL="609600" indent="-609600" algn="just" eaLnBrk="1" hangingPunct="1">
              <a:lnSpc>
                <a:spcPct val="80000"/>
              </a:lnSpc>
              <a:buFontTx/>
              <a:buNone/>
            </a:pPr>
            <a:endParaRPr lang="tr-TR" sz="2000" dirty="0" smtClean="0"/>
          </a:p>
          <a:p>
            <a:pPr marL="609600" indent="-609600" algn="just" eaLnBrk="1" hangingPunct="1">
              <a:lnSpc>
                <a:spcPct val="80000"/>
              </a:lnSpc>
              <a:buFontTx/>
              <a:buNone/>
            </a:pPr>
            <a:r>
              <a:rPr lang="tr-TR" sz="2000" dirty="0" smtClean="0"/>
              <a:t>	Bu noktada ısı uzun süre kalır. Çözünme işlemi bu nedenle, tekrar büyük buz kristallerinin oluşmasını (</a:t>
            </a:r>
            <a:r>
              <a:rPr lang="tr-TR" sz="2000" dirty="0" err="1" smtClean="0"/>
              <a:t>rekristalizasyon</a:t>
            </a:r>
            <a:r>
              <a:rPr lang="tr-TR" sz="2000" dirty="0" smtClean="0"/>
              <a:t>) </a:t>
            </a:r>
            <a:r>
              <a:rPr lang="tr-TR" sz="2000" dirty="0" err="1" smtClean="0">
                <a:solidFill>
                  <a:srgbClr val="000099"/>
                </a:solidFill>
              </a:rPr>
              <a:t>mikrobiyel</a:t>
            </a:r>
            <a:r>
              <a:rPr lang="tr-TR" sz="2000" dirty="0" smtClean="0">
                <a:solidFill>
                  <a:srgbClr val="000099"/>
                </a:solidFill>
              </a:rPr>
              <a:t> üremenin artmasını ve bazı istenmeyen kimyasal reaksiyonların hızını</a:t>
            </a:r>
            <a:r>
              <a:rPr lang="tr-TR" sz="2000" dirty="0" smtClean="0"/>
              <a:t> artırır.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5 Slayt Numarası Yer Tutucusu"/>
          <p:cNvSpPr>
            <a:spLocks noGrp="1"/>
          </p:cNvSpPr>
          <p:nvPr>
            <p:ph type="sldNum" sz="quarter" idx="12"/>
          </p:nvPr>
        </p:nvSpPr>
        <p:spPr>
          <a:noFill/>
        </p:spPr>
        <p:txBody>
          <a:bodyPr/>
          <a:lstStyle/>
          <a:p>
            <a:fld id="{8996194B-3BF9-4C4F-8F39-781C44CE5D91}" type="slidenum">
              <a:rPr lang="tr-TR" smtClean="0"/>
              <a:pPr/>
              <a:t>40</a:t>
            </a:fld>
            <a:endParaRPr lang="tr-TR" smtClean="0"/>
          </a:p>
        </p:txBody>
      </p:sp>
      <p:sp>
        <p:nvSpPr>
          <p:cNvPr id="43011" name="Rectangle 2"/>
          <p:cNvSpPr>
            <a:spLocks noGrp="1" noChangeArrowheads="1"/>
          </p:cNvSpPr>
          <p:nvPr>
            <p:ph type="title"/>
          </p:nvPr>
        </p:nvSpPr>
        <p:spPr>
          <a:xfrm>
            <a:off x="457200" y="274638"/>
            <a:ext cx="8229600" cy="777875"/>
          </a:xfrm>
        </p:spPr>
        <p:txBody>
          <a:bodyPr/>
          <a:lstStyle/>
          <a:p>
            <a:pPr eaLnBrk="1" hangingPunct="1"/>
            <a:r>
              <a:rPr lang="tr-TR" sz="3200" b="1" smtClean="0">
                <a:solidFill>
                  <a:srgbClr val="FF0066"/>
                </a:solidFill>
              </a:rPr>
              <a:t>Etin Çözünmesini Etkileyen Faktörler</a:t>
            </a:r>
          </a:p>
        </p:txBody>
      </p:sp>
      <p:sp>
        <p:nvSpPr>
          <p:cNvPr id="43012" name="Rectangle 3"/>
          <p:cNvSpPr>
            <a:spLocks noGrp="1" noChangeArrowheads="1"/>
          </p:cNvSpPr>
          <p:nvPr>
            <p:ph type="body" idx="1"/>
          </p:nvPr>
        </p:nvSpPr>
        <p:spPr>
          <a:xfrm>
            <a:off x="457200" y="1600200"/>
            <a:ext cx="8291513" cy="4781550"/>
          </a:xfrm>
          <a:noFill/>
        </p:spPr>
        <p:txBody>
          <a:bodyPr/>
          <a:lstStyle/>
          <a:p>
            <a:pPr marL="609600" indent="-609600" eaLnBrk="1" hangingPunct="1">
              <a:lnSpc>
                <a:spcPct val="90000"/>
              </a:lnSpc>
              <a:buFont typeface="Wingdings" pitchFamily="2" charset="2"/>
              <a:buAutoNum type="arabicPeriod"/>
            </a:pPr>
            <a:r>
              <a:rPr lang="tr-TR" sz="2400" smtClean="0"/>
              <a:t>Donmuş etin sıcaklığı</a:t>
            </a:r>
          </a:p>
          <a:p>
            <a:pPr marL="609600" indent="-609600" eaLnBrk="1" hangingPunct="1">
              <a:lnSpc>
                <a:spcPct val="90000"/>
              </a:lnSpc>
              <a:buFont typeface="Wingdings" pitchFamily="2" charset="2"/>
              <a:buAutoNum type="arabicPeriod"/>
            </a:pPr>
            <a:r>
              <a:rPr lang="tr-TR" sz="2400" smtClean="0"/>
              <a:t>Çözündürülecek etin ısı kapasitesi</a:t>
            </a:r>
          </a:p>
          <a:p>
            <a:pPr marL="609600" indent="-609600" eaLnBrk="1" hangingPunct="1">
              <a:lnSpc>
                <a:spcPct val="90000"/>
              </a:lnSpc>
              <a:buFont typeface="Wingdings" pitchFamily="2" charset="2"/>
              <a:buNone/>
            </a:pPr>
            <a:r>
              <a:rPr lang="tr-TR" sz="2400" smtClean="0"/>
              <a:t>	(</a:t>
            </a:r>
            <a:r>
              <a:rPr lang="tr-TR" sz="2000" smtClean="0"/>
              <a:t>ör: yağlı etlerin ısı kapasitesi az olduğu için yağsız etlere kıyasla çabuk çözünürler)</a:t>
            </a:r>
          </a:p>
          <a:p>
            <a:pPr marL="609600" indent="-609600" eaLnBrk="1" hangingPunct="1">
              <a:lnSpc>
                <a:spcPct val="90000"/>
              </a:lnSpc>
              <a:buFont typeface="Wingdings" pitchFamily="2" charset="2"/>
              <a:buAutoNum type="arabicPeriod"/>
            </a:pPr>
            <a:r>
              <a:rPr lang="tr-TR" sz="2400" smtClean="0"/>
              <a:t>Etin büyüklüğü</a:t>
            </a:r>
          </a:p>
          <a:p>
            <a:pPr marL="609600" indent="-609600" eaLnBrk="1" hangingPunct="1">
              <a:lnSpc>
                <a:spcPct val="90000"/>
              </a:lnSpc>
              <a:buFont typeface="Wingdings" pitchFamily="2" charset="2"/>
              <a:buAutoNum type="arabicPeriod"/>
            </a:pPr>
            <a:r>
              <a:rPr lang="tr-TR" sz="2400" smtClean="0"/>
              <a:t>Çözündürme şekli</a:t>
            </a:r>
          </a:p>
          <a:p>
            <a:pPr marL="609600" indent="-609600" eaLnBrk="1" hangingPunct="1">
              <a:lnSpc>
                <a:spcPct val="90000"/>
              </a:lnSpc>
              <a:buFont typeface="Wingdings" pitchFamily="2" charset="2"/>
              <a:buAutoNum type="arabicPeriod"/>
            </a:pPr>
            <a:r>
              <a:rPr lang="tr-TR" sz="2400" smtClean="0"/>
              <a:t>Çözünme ortamındaki sıcaklık ve hava akımı</a:t>
            </a:r>
          </a:p>
          <a:p>
            <a:pPr marL="609600" indent="-609600" eaLnBrk="1" hangingPunct="1">
              <a:lnSpc>
                <a:spcPct val="90000"/>
              </a:lnSpc>
              <a:buFont typeface="Wingdings" pitchFamily="2" charset="2"/>
              <a:buNone/>
            </a:pPr>
            <a:endParaRPr lang="tr-TR" sz="240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5 Slayt Numarası Yer Tutucusu"/>
          <p:cNvSpPr>
            <a:spLocks noGrp="1"/>
          </p:cNvSpPr>
          <p:nvPr>
            <p:ph type="sldNum" sz="quarter" idx="12"/>
          </p:nvPr>
        </p:nvSpPr>
        <p:spPr>
          <a:noFill/>
        </p:spPr>
        <p:txBody>
          <a:bodyPr/>
          <a:lstStyle/>
          <a:p>
            <a:fld id="{21799168-F8E2-4D3B-B0BB-B8ACB40F7C02}" type="slidenum">
              <a:rPr lang="tr-TR" smtClean="0"/>
              <a:pPr/>
              <a:t>41</a:t>
            </a:fld>
            <a:endParaRPr lang="tr-TR" smtClean="0"/>
          </a:p>
        </p:txBody>
      </p:sp>
      <p:sp>
        <p:nvSpPr>
          <p:cNvPr id="44035" name="Rectangle 2"/>
          <p:cNvSpPr>
            <a:spLocks noGrp="1" noChangeArrowheads="1"/>
          </p:cNvSpPr>
          <p:nvPr>
            <p:ph type="title"/>
          </p:nvPr>
        </p:nvSpPr>
        <p:spPr>
          <a:xfrm>
            <a:off x="468313" y="0"/>
            <a:ext cx="8229600" cy="1143000"/>
          </a:xfrm>
        </p:spPr>
        <p:txBody>
          <a:bodyPr/>
          <a:lstStyle/>
          <a:p>
            <a:pPr eaLnBrk="1" hangingPunct="1"/>
            <a:r>
              <a:rPr lang="tr-TR" smtClean="0">
                <a:solidFill>
                  <a:srgbClr val="FF0066"/>
                </a:solidFill>
              </a:rPr>
              <a:t>Etleri çözdürme yolları</a:t>
            </a:r>
            <a:r>
              <a:rPr lang="tr-TR" smtClean="0"/>
              <a:t> </a:t>
            </a:r>
          </a:p>
        </p:txBody>
      </p:sp>
      <p:sp>
        <p:nvSpPr>
          <p:cNvPr id="44036" name="Rectangle 3"/>
          <p:cNvSpPr>
            <a:spLocks noGrp="1" noChangeArrowheads="1"/>
          </p:cNvSpPr>
          <p:nvPr>
            <p:ph type="body" idx="1"/>
          </p:nvPr>
        </p:nvSpPr>
        <p:spPr>
          <a:xfrm>
            <a:off x="539750" y="1484313"/>
            <a:ext cx="4608513" cy="3311525"/>
          </a:xfrm>
        </p:spPr>
        <p:txBody>
          <a:bodyPr/>
          <a:lstStyle/>
          <a:p>
            <a:pPr eaLnBrk="1" hangingPunct="1"/>
            <a:r>
              <a:rPr lang="tr-TR" sz="2000" smtClean="0"/>
              <a:t>1. Soğuk havada </a:t>
            </a:r>
          </a:p>
          <a:p>
            <a:pPr eaLnBrk="1" hangingPunct="1">
              <a:buFontTx/>
              <a:buNone/>
            </a:pPr>
            <a:r>
              <a:rPr lang="tr-TR" sz="2000" smtClean="0"/>
              <a:t>	(soğutma odaları veya buzdolabında)</a:t>
            </a:r>
          </a:p>
          <a:p>
            <a:pPr eaLnBrk="1" hangingPunct="1"/>
            <a:r>
              <a:rPr lang="tr-TR" sz="2000" smtClean="0"/>
              <a:t>2. Oda ısısında</a:t>
            </a:r>
          </a:p>
          <a:p>
            <a:pPr eaLnBrk="1" hangingPunct="1"/>
            <a:r>
              <a:rPr lang="tr-TR" sz="2000" smtClean="0"/>
              <a:t>3. Su içinde</a:t>
            </a:r>
          </a:p>
          <a:p>
            <a:pPr eaLnBrk="1" hangingPunct="1"/>
            <a:r>
              <a:rPr lang="tr-TR" sz="2000" smtClean="0"/>
              <a:t>4. Doğrudan pişirme sırasında</a:t>
            </a:r>
          </a:p>
          <a:p>
            <a:pPr eaLnBrk="1" hangingPunct="1">
              <a:buFontTx/>
              <a:buNone/>
            </a:pPr>
            <a:endParaRPr lang="tr-TR" sz="2000" smtClean="0"/>
          </a:p>
        </p:txBody>
      </p:sp>
      <p:sp>
        <p:nvSpPr>
          <p:cNvPr id="44037" name="Rectangle 4"/>
          <p:cNvSpPr>
            <a:spLocks noChangeArrowheads="1"/>
          </p:cNvSpPr>
          <p:nvPr/>
        </p:nvSpPr>
        <p:spPr bwMode="auto">
          <a:xfrm>
            <a:off x="5076825" y="1268413"/>
            <a:ext cx="3816350" cy="3963987"/>
          </a:xfrm>
          <a:prstGeom prst="rect">
            <a:avLst/>
          </a:prstGeom>
          <a:noFill/>
          <a:ln w="9525">
            <a:noFill/>
            <a:miter lim="800000"/>
            <a:headEnd/>
            <a:tailEnd/>
          </a:ln>
        </p:spPr>
        <p:txBody>
          <a:bodyPr>
            <a:spAutoFit/>
          </a:bodyPr>
          <a:lstStyle/>
          <a:p>
            <a:pPr marL="342900" indent="-342900"/>
            <a:r>
              <a:rPr lang="tr-TR" sz="2000" dirty="0"/>
              <a:t>Et çözünene kadar</a:t>
            </a:r>
            <a:r>
              <a:rPr lang="tr-TR" sz="2000" dirty="0">
                <a:solidFill>
                  <a:srgbClr val="0066FF"/>
                </a:solidFill>
              </a:rPr>
              <a:t> paket açılmamalı </a:t>
            </a:r>
            <a:r>
              <a:rPr lang="tr-TR" sz="2000" dirty="0"/>
              <a:t>(Çapraz </a:t>
            </a:r>
            <a:r>
              <a:rPr lang="tr-TR" sz="2000" dirty="0" err="1"/>
              <a:t>kontaminasyon</a:t>
            </a:r>
            <a:r>
              <a:rPr lang="tr-TR" sz="2000" dirty="0"/>
              <a:t>, fire ) </a:t>
            </a:r>
          </a:p>
          <a:p>
            <a:pPr marL="342900" indent="-342900"/>
            <a:r>
              <a:rPr lang="tr-TR" sz="2000" dirty="0"/>
              <a:t>Eğer paketli değillerse üstleri </a:t>
            </a:r>
            <a:r>
              <a:rPr lang="tr-TR" sz="2000" dirty="0">
                <a:solidFill>
                  <a:srgbClr val="0066FF"/>
                </a:solidFill>
              </a:rPr>
              <a:t>ıslak bezle </a:t>
            </a:r>
            <a:r>
              <a:rPr lang="tr-TR" sz="2000" dirty="0"/>
              <a:t>sarılmalıdır.</a:t>
            </a:r>
          </a:p>
          <a:p>
            <a:pPr marL="342900" indent="-342900"/>
            <a:r>
              <a:rPr lang="tr-TR" sz="2000" dirty="0"/>
              <a:t>Mümkünse bir </a:t>
            </a:r>
            <a:r>
              <a:rPr lang="tr-TR" sz="2000" dirty="0">
                <a:solidFill>
                  <a:srgbClr val="0066FF"/>
                </a:solidFill>
              </a:rPr>
              <a:t>kap içinde </a:t>
            </a:r>
            <a:r>
              <a:rPr lang="tr-TR" sz="2000" dirty="0"/>
              <a:t>çözdürülmelidir. </a:t>
            </a:r>
          </a:p>
          <a:p>
            <a:pPr marL="342900" indent="-342900"/>
            <a:r>
              <a:rPr lang="tr-TR" sz="2000" dirty="0"/>
              <a:t>Böylece aşırı buharlaşma ve fire kaybı büyük ölçüde önlenebilir. </a:t>
            </a:r>
          </a:p>
          <a:p>
            <a:pPr marL="342900" indent="-342900"/>
            <a:r>
              <a:rPr lang="tr-TR" dirty="0"/>
              <a:t>						</a:t>
            </a:r>
          </a:p>
          <a:p>
            <a:pPr marL="342900" indent="-342900"/>
            <a:endParaRPr lang="tr-TR" dirty="0"/>
          </a:p>
        </p:txBody>
      </p:sp>
      <p:sp>
        <p:nvSpPr>
          <p:cNvPr id="44038" name="AutoShape 5"/>
          <p:cNvSpPr>
            <a:spLocks/>
          </p:cNvSpPr>
          <p:nvPr/>
        </p:nvSpPr>
        <p:spPr bwMode="auto">
          <a:xfrm>
            <a:off x="4572000" y="2060575"/>
            <a:ext cx="446088" cy="1093788"/>
          </a:xfrm>
          <a:prstGeom prst="rightBrace">
            <a:avLst>
              <a:gd name="adj1" fmla="val 20433"/>
              <a:gd name="adj2" fmla="val 50060"/>
            </a:avLst>
          </a:prstGeom>
          <a:noFill/>
          <a:ln w="28575">
            <a:solidFill>
              <a:schemeClr val="folHlink"/>
            </a:solidFill>
            <a:round/>
            <a:headEnd/>
            <a:tailEnd/>
          </a:ln>
        </p:spPr>
        <p:txBody>
          <a:bodyPr wrap="none" anchor="ctr"/>
          <a:lstStyle/>
          <a:p>
            <a:endParaRPr lang="tr-T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5 Slayt Numarası Yer Tutucusu"/>
          <p:cNvSpPr>
            <a:spLocks noGrp="1"/>
          </p:cNvSpPr>
          <p:nvPr>
            <p:ph type="sldNum" sz="quarter" idx="12"/>
          </p:nvPr>
        </p:nvSpPr>
        <p:spPr>
          <a:noFill/>
        </p:spPr>
        <p:txBody>
          <a:bodyPr/>
          <a:lstStyle/>
          <a:p>
            <a:fld id="{180FCABA-E3AE-4C76-9EA2-3AD451023A09}" type="slidenum">
              <a:rPr lang="tr-TR" smtClean="0"/>
              <a:pPr/>
              <a:t>42</a:t>
            </a:fld>
            <a:endParaRPr lang="tr-TR" smtClean="0"/>
          </a:p>
        </p:txBody>
      </p:sp>
      <p:sp>
        <p:nvSpPr>
          <p:cNvPr id="45059" name="Rectangle 3"/>
          <p:cNvSpPr>
            <a:spLocks noGrp="1" noChangeArrowheads="1"/>
          </p:cNvSpPr>
          <p:nvPr>
            <p:ph type="body" idx="1"/>
          </p:nvPr>
        </p:nvSpPr>
        <p:spPr>
          <a:xfrm>
            <a:off x="468313" y="765175"/>
            <a:ext cx="8229600" cy="4968875"/>
          </a:xfrm>
        </p:spPr>
        <p:txBody>
          <a:bodyPr/>
          <a:lstStyle/>
          <a:p>
            <a:pPr algn="just" eaLnBrk="1" hangingPunct="1">
              <a:lnSpc>
                <a:spcPct val="80000"/>
              </a:lnSpc>
              <a:buFontTx/>
              <a:buNone/>
            </a:pPr>
            <a:r>
              <a:rPr lang="tr-TR" sz="2000" smtClean="0"/>
              <a:t>	</a:t>
            </a:r>
          </a:p>
          <a:p>
            <a:pPr algn="just" eaLnBrk="1" hangingPunct="1">
              <a:lnSpc>
                <a:spcPct val="80000"/>
              </a:lnSpc>
              <a:buFontTx/>
              <a:buNone/>
            </a:pPr>
            <a:r>
              <a:rPr lang="tr-TR" sz="2000" smtClean="0"/>
              <a:t>	</a:t>
            </a:r>
            <a:r>
              <a:rPr lang="tr-TR" sz="2000" smtClean="0">
                <a:solidFill>
                  <a:srgbClr val="FF0066"/>
                </a:solidFill>
              </a:rPr>
              <a:t>1 Soğuk hava depolarında</a:t>
            </a:r>
            <a:r>
              <a:rPr lang="tr-TR" sz="2000" smtClean="0"/>
              <a:t> veya </a:t>
            </a:r>
            <a:r>
              <a:rPr lang="tr-TR" sz="2000" smtClean="0">
                <a:solidFill>
                  <a:schemeClr val="accent2"/>
                </a:solidFill>
              </a:rPr>
              <a:t>buzdolaplarında </a:t>
            </a:r>
            <a:r>
              <a:rPr lang="tr-TR" sz="2000" smtClean="0"/>
              <a:t>çözündürülmeleri önerilir. Büyük parça halindeki etlerin </a:t>
            </a:r>
            <a:r>
              <a:rPr lang="tr-TR" sz="2000" smtClean="0">
                <a:solidFill>
                  <a:schemeClr val="accent2"/>
                </a:solidFill>
              </a:rPr>
              <a:t>soğuk hava depolarında</a:t>
            </a:r>
            <a:r>
              <a:rPr lang="tr-TR" sz="2000" smtClean="0"/>
              <a:t> ve belirli </a:t>
            </a:r>
            <a:r>
              <a:rPr lang="tr-TR" sz="2000" smtClean="0">
                <a:solidFill>
                  <a:schemeClr val="accent2"/>
                </a:solidFill>
              </a:rPr>
              <a:t>hava akımında</a:t>
            </a:r>
            <a:r>
              <a:rPr lang="tr-TR" sz="2000" smtClean="0"/>
              <a:t> çözündürülmesine özen gösterilmeli. Hava akımı çözündürmeyi hızlandırır. </a:t>
            </a:r>
          </a:p>
          <a:p>
            <a:pPr algn="just" eaLnBrk="1" hangingPunct="1">
              <a:lnSpc>
                <a:spcPct val="80000"/>
              </a:lnSpc>
              <a:buFontTx/>
              <a:buNone/>
            </a:pPr>
            <a:r>
              <a:rPr lang="tr-TR" sz="2000" smtClean="0">
                <a:solidFill>
                  <a:srgbClr val="FF0066"/>
                </a:solidFill>
              </a:rPr>
              <a:t>	2.Oda ısında çözündürülürler</a:t>
            </a:r>
            <a:r>
              <a:rPr lang="tr-TR" sz="2000" smtClean="0"/>
              <a:t>. Soğuk depoda etlerin çözündürülmeleri çok zaman aldığından çabukluğu nedeniyle genelde </a:t>
            </a:r>
            <a:r>
              <a:rPr lang="tr-TR" sz="2000" smtClean="0">
                <a:solidFill>
                  <a:srgbClr val="FF0066"/>
                </a:solidFill>
              </a:rPr>
              <a:t>oda ısında</a:t>
            </a:r>
            <a:r>
              <a:rPr lang="tr-TR" sz="2000" smtClean="0"/>
              <a:t> çözündürülürler. Bu ısı derecesi </a:t>
            </a:r>
            <a:r>
              <a:rPr lang="tr-TR" sz="2000" smtClean="0">
                <a:solidFill>
                  <a:schemeClr val="accent2"/>
                </a:solidFill>
              </a:rPr>
              <a:t>mikrobiyel üremenin hızlanmasına</a:t>
            </a:r>
            <a:r>
              <a:rPr lang="tr-TR" sz="2000" smtClean="0"/>
              <a:t> neden olur. Ayrıca etlerin </a:t>
            </a:r>
            <a:r>
              <a:rPr lang="tr-TR" sz="2000" smtClean="0">
                <a:solidFill>
                  <a:schemeClr val="accent2"/>
                </a:solidFill>
              </a:rPr>
              <a:t>fazla ağırlık kaybetmesine neden olur. </a:t>
            </a:r>
            <a:r>
              <a:rPr lang="tr-TR" sz="2000" smtClean="0"/>
              <a:t>Taze ete kıyasla çözünmüş ette mikrobiyel üreme daha çabuk oluşur. Bu nedenle etler </a:t>
            </a:r>
          </a:p>
          <a:p>
            <a:pPr algn="just" eaLnBrk="1" hangingPunct="1">
              <a:lnSpc>
                <a:spcPct val="80000"/>
              </a:lnSpc>
              <a:buFontTx/>
              <a:buNone/>
            </a:pPr>
            <a:r>
              <a:rPr lang="tr-TR" sz="2000" smtClean="0">
                <a:solidFill>
                  <a:srgbClr val="FF0066"/>
                </a:solidFill>
              </a:rPr>
              <a:t>	3. Soğuk su içinde çözündürülse</a:t>
            </a:r>
            <a:r>
              <a:rPr lang="tr-TR" sz="2000" smtClean="0"/>
              <a:t> de zorunlu olmadıkça bundan kaçınılmalıdır. Paketlenmemiş ve kötü paketlenmiş etlerde besleyici değerin kaybına ve kontamine olmasına neden olur. </a:t>
            </a:r>
          </a:p>
          <a:p>
            <a:pPr algn="just" eaLnBrk="1" hangingPunct="1">
              <a:lnSpc>
                <a:spcPct val="80000"/>
              </a:lnSpc>
              <a:buFontTx/>
              <a:buNone/>
            </a:pPr>
            <a:r>
              <a:rPr lang="tr-TR" sz="2000" smtClean="0">
                <a:solidFill>
                  <a:srgbClr val="FF0066"/>
                </a:solidFill>
              </a:rPr>
              <a:t>	4. Doğrudan pişirilerek etler </a:t>
            </a:r>
            <a:r>
              <a:rPr lang="tr-TR" sz="2000" smtClean="0"/>
              <a:t>mümkün olduğunca çabuk pişirilmelidir. Etler ya </a:t>
            </a:r>
            <a:r>
              <a:rPr lang="tr-TR" sz="2000" smtClean="0">
                <a:solidFill>
                  <a:schemeClr val="accent2"/>
                </a:solidFill>
              </a:rPr>
              <a:t>donmuş ya da kısmen çözündürülerek</a:t>
            </a:r>
            <a:r>
              <a:rPr lang="tr-TR" sz="2000" smtClean="0"/>
              <a:t> pişirilmelidir.</a:t>
            </a:r>
          </a:p>
          <a:p>
            <a:pPr algn="just" eaLnBrk="1" hangingPunct="1">
              <a:lnSpc>
                <a:spcPct val="80000"/>
              </a:lnSpc>
            </a:pPr>
            <a:endParaRPr lang="tr-TR" sz="2000" smtClean="0">
              <a:solidFill>
                <a:srgbClr val="FF0066"/>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5 Slayt Numarası Yer Tutucusu"/>
          <p:cNvSpPr>
            <a:spLocks noGrp="1"/>
          </p:cNvSpPr>
          <p:nvPr>
            <p:ph type="sldNum" sz="quarter" idx="12"/>
          </p:nvPr>
        </p:nvSpPr>
        <p:spPr>
          <a:noFill/>
        </p:spPr>
        <p:txBody>
          <a:bodyPr/>
          <a:lstStyle/>
          <a:p>
            <a:fld id="{5EC1A289-03C5-4E36-99DF-CC4403388FF8}" type="slidenum">
              <a:rPr lang="tr-TR" smtClean="0"/>
              <a:pPr/>
              <a:t>43</a:t>
            </a:fld>
            <a:endParaRPr lang="tr-TR" smtClean="0"/>
          </a:p>
        </p:txBody>
      </p:sp>
      <p:sp>
        <p:nvSpPr>
          <p:cNvPr id="46083" name="Rectangle 3"/>
          <p:cNvSpPr>
            <a:spLocks noGrp="1" noChangeArrowheads="1"/>
          </p:cNvSpPr>
          <p:nvPr>
            <p:ph type="body" idx="1"/>
          </p:nvPr>
        </p:nvSpPr>
        <p:spPr>
          <a:xfrm>
            <a:off x="395288" y="908050"/>
            <a:ext cx="8280400" cy="5257800"/>
          </a:xfrm>
        </p:spPr>
        <p:txBody>
          <a:bodyPr/>
          <a:lstStyle/>
          <a:p>
            <a:pPr algn="just" eaLnBrk="1" hangingPunct="1"/>
            <a:r>
              <a:rPr lang="tr-TR" sz="2000" smtClean="0">
                <a:solidFill>
                  <a:srgbClr val="FF0066"/>
                </a:solidFill>
              </a:rPr>
              <a:t>Çözünmüş etin tekrar dondurulması:</a:t>
            </a:r>
          </a:p>
          <a:p>
            <a:pPr algn="just" eaLnBrk="1" hangingPunct="1"/>
            <a:r>
              <a:rPr lang="tr-TR" sz="2000" smtClean="0"/>
              <a:t>Ticari alanda et zaman zaman tekrar dondurulabilir. Etin tekrar dondurulması için:</a:t>
            </a:r>
          </a:p>
          <a:p>
            <a:pPr algn="just" eaLnBrk="1" hangingPunct="1">
              <a:buFontTx/>
              <a:buNone/>
            </a:pPr>
            <a:endParaRPr lang="tr-TR" sz="2000" smtClean="0"/>
          </a:p>
          <a:p>
            <a:pPr algn="just" eaLnBrk="1" hangingPunct="1"/>
            <a:r>
              <a:rPr lang="tr-TR" sz="2000" smtClean="0"/>
              <a:t>-Etin ısısının belirlenmesi</a:t>
            </a:r>
          </a:p>
          <a:p>
            <a:pPr algn="just" eaLnBrk="1" hangingPunct="1"/>
            <a:r>
              <a:rPr lang="tr-TR" sz="2000" smtClean="0"/>
              <a:t>-Çözdürdükten sonra geçen sürenin bilinmesi gereklidir.</a:t>
            </a:r>
          </a:p>
          <a:p>
            <a:pPr algn="just" eaLnBrk="1" hangingPunct="1">
              <a:buFontTx/>
              <a:buNone/>
            </a:pPr>
            <a:endParaRPr lang="tr-TR" sz="2000" smtClean="0"/>
          </a:p>
          <a:p>
            <a:pPr algn="just" eaLnBrk="1" hangingPunct="1"/>
            <a:r>
              <a:rPr lang="tr-TR" sz="2000" smtClean="0"/>
              <a:t>-Böylece etteki mikrobiyel üremenin derecesi belirlenir. Buna göre etin dondurulup dondurulmayacağına karar verilir. </a:t>
            </a:r>
          </a:p>
          <a:p>
            <a:pPr algn="just" eaLnBrk="1" hangingPunct="1">
              <a:buFontTx/>
              <a:buNone/>
            </a:pPr>
            <a:endParaRPr lang="tr-TR" sz="2000" smtClean="0"/>
          </a:p>
          <a:p>
            <a:pPr algn="just" eaLnBrk="1" hangingPunct="1"/>
            <a:r>
              <a:rPr lang="tr-TR" sz="2000" smtClean="0">
                <a:solidFill>
                  <a:srgbClr val="0066FF"/>
                </a:solidFill>
              </a:rPr>
              <a:t>-Evlerde çözündürülmüş et tekrar dondurulmamalıdır</a:t>
            </a:r>
            <a:r>
              <a:rPr lang="tr-TR" sz="2000" smtClean="0"/>
              <a:t>. Dondurma sırasında tüm fiziksel, kimyasal değişiklikler aşırı şekilde oluşacaktır. </a:t>
            </a:r>
          </a:p>
          <a:p>
            <a:pPr algn="just" eaLnBrk="1" hangingPunct="1"/>
            <a:endParaRPr lang="tr-TR" sz="2000" smtClean="0"/>
          </a:p>
          <a:p>
            <a:pPr algn="just" eaLnBrk="1" hangingPunct="1"/>
            <a:endParaRPr lang="tr-TR" sz="240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5 Slayt Numarası Yer Tutucusu"/>
          <p:cNvSpPr>
            <a:spLocks noGrp="1"/>
          </p:cNvSpPr>
          <p:nvPr>
            <p:ph type="sldNum" sz="quarter" idx="12"/>
          </p:nvPr>
        </p:nvSpPr>
        <p:spPr>
          <a:noFill/>
        </p:spPr>
        <p:txBody>
          <a:bodyPr/>
          <a:lstStyle/>
          <a:p>
            <a:fld id="{C9B34475-1C72-48EF-9908-C7E67DAB33FD}" type="slidenum">
              <a:rPr lang="tr-TR" smtClean="0"/>
              <a:pPr/>
              <a:t>44</a:t>
            </a:fld>
            <a:endParaRPr lang="tr-TR" smtClean="0"/>
          </a:p>
        </p:txBody>
      </p:sp>
      <p:sp>
        <p:nvSpPr>
          <p:cNvPr id="47107" name="Rectangle 2"/>
          <p:cNvSpPr>
            <a:spLocks noGrp="1" noChangeArrowheads="1"/>
          </p:cNvSpPr>
          <p:nvPr>
            <p:ph type="title"/>
          </p:nvPr>
        </p:nvSpPr>
        <p:spPr>
          <a:xfrm>
            <a:off x="683568" y="0"/>
            <a:ext cx="7993260" cy="791815"/>
          </a:xfrm>
        </p:spPr>
        <p:txBody>
          <a:bodyPr>
            <a:normAutofit fontScale="90000"/>
          </a:bodyPr>
          <a:lstStyle/>
          <a:p>
            <a:pPr eaLnBrk="1" hangingPunct="1"/>
            <a:r>
              <a:rPr lang="tr-TR" sz="3600" b="1" dirty="0" smtClean="0">
                <a:solidFill>
                  <a:srgbClr val="FF0066"/>
                </a:solidFill>
              </a:rPr>
              <a:t>Taze soğutulmuş ve dondurulmuş etlerin ayrımları</a:t>
            </a:r>
          </a:p>
        </p:txBody>
      </p:sp>
      <p:sp>
        <p:nvSpPr>
          <p:cNvPr id="47108" name="Rectangle 3"/>
          <p:cNvSpPr>
            <a:spLocks noGrp="1" noChangeArrowheads="1"/>
          </p:cNvSpPr>
          <p:nvPr>
            <p:ph type="body" idx="1"/>
          </p:nvPr>
        </p:nvSpPr>
        <p:spPr>
          <a:xfrm>
            <a:off x="251520" y="1052736"/>
            <a:ext cx="8640762" cy="5589587"/>
          </a:xfrm>
        </p:spPr>
        <p:txBody>
          <a:bodyPr/>
          <a:lstStyle/>
          <a:p>
            <a:pPr algn="just" eaLnBrk="1" hangingPunct="1">
              <a:lnSpc>
                <a:spcPct val="80000"/>
              </a:lnSpc>
              <a:buFontTx/>
              <a:buNone/>
            </a:pPr>
            <a:r>
              <a:rPr lang="tr-TR" sz="1800" dirty="0" smtClean="0">
                <a:solidFill>
                  <a:srgbClr val="FF0066"/>
                </a:solidFill>
              </a:rPr>
              <a:t>1. </a:t>
            </a:r>
            <a:r>
              <a:rPr lang="tr-TR" sz="2000" dirty="0" smtClean="0">
                <a:solidFill>
                  <a:srgbClr val="FF0066"/>
                </a:solidFill>
              </a:rPr>
              <a:t>Renk farkı: </a:t>
            </a:r>
            <a:r>
              <a:rPr lang="tr-TR" sz="2000" dirty="0" smtClean="0">
                <a:solidFill>
                  <a:srgbClr val="0066FF"/>
                </a:solidFill>
              </a:rPr>
              <a:t>Taze etler</a:t>
            </a:r>
            <a:r>
              <a:rPr lang="tr-TR" sz="2000" dirty="0" smtClean="0"/>
              <a:t> genellikle kendine özgü </a:t>
            </a:r>
            <a:r>
              <a:rPr lang="tr-TR" sz="2000" dirty="0" smtClean="0">
                <a:solidFill>
                  <a:srgbClr val="0066FF"/>
                </a:solidFill>
              </a:rPr>
              <a:t>doğal kırmızı</a:t>
            </a:r>
            <a:r>
              <a:rPr lang="tr-TR" sz="2000" dirty="0" smtClean="0"/>
              <a:t> rengi mevcuttur, soğutulmuş ve d</a:t>
            </a:r>
            <a:r>
              <a:rPr lang="tr-TR" sz="2000" dirty="0" smtClean="0">
                <a:solidFill>
                  <a:srgbClr val="0066FF"/>
                </a:solidFill>
              </a:rPr>
              <a:t>ondurulmuş</a:t>
            </a:r>
            <a:r>
              <a:rPr lang="tr-TR" sz="2000" dirty="0" smtClean="0"/>
              <a:t> etlerin ise doğal renkleri kaybolmuştur. Soğutulmuş etler çok nadir kırmızıdırlar, genelde hafif </a:t>
            </a:r>
            <a:r>
              <a:rPr lang="tr-TR" sz="2000" dirty="0" smtClean="0">
                <a:solidFill>
                  <a:srgbClr val="0066FF"/>
                </a:solidFill>
              </a:rPr>
              <a:t>mavimsi mat renklidir</a:t>
            </a:r>
            <a:r>
              <a:rPr lang="tr-TR" sz="2000" dirty="0" smtClean="0"/>
              <a:t>. Donmuş etlerin rengi genelde </a:t>
            </a:r>
            <a:r>
              <a:rPr lang="tr-TR" sz="2000" dirty="0" smtClean="0">
                <a:solidFill>
                  <a:srgbClr val="0066FF"/>
                </a:solidFill>
              </a:rPr>
              <a:t>solgun ve mattır</a:t>
            </a:r>
            <a:r>
              <a:rPr lang="tr-TR" sz="2000" dirty="0" smtClean="0"/>
              <a:t> </a:t>
            </a:r>
          </a:p>
          <a:p>
            <a:pPr algn="just" eaLnBrk="1" hangingPunct="1">
              <a:lnSpc>
                <a:spcPct val="80000"/>
              </a:lnSpc>
              <a:buFontTx/>
              <a:buNone/>
            </a:pPr>
            <a:r>
              <a:rPr lang="tr-TR" sz="2000" dirty="0" smtClean="0">
                <a:solidFill>
                  <a:srgbClr val="FF0066"/>
                </a:solidFill>
              </a:rPr>
              <a:t>2. Karkas ve etlerin yüzeylerinin kuruluğu, nemliliği: </a:t>
            </a:r>
            <a:r>
              <a:rPr lang="tr-TR" sz="2000" dirty="0" smtClean="0">
                <a:solidFill>
                  <a:srgbClr val="0066FF"/>
                </a:solidFill>
              </a:rPr>
              <a:t>Taze karkasların</a:t>
            </a:r>
            <a:r>
              <a:rPr lang="tr-TR" sz="2000" dirty="0" smtClean="0"/>
              <a:t> yüzeyi oldukça </a:t>
            </a:r>
            <a:r>
              <a:rPr lang="tr-TR" sz="2000" dirty="0" smtClean="0">
                <a:solidFill>
                  <a:srgbClr val="0066FF"/>
                </a:solidFill>
              </a:rPr>
              <a:t>kuru ve cilalı</a:t>
            </a:r>
            <a:r>
              <a:rPr lang="tr-TR" sz="2000" dirty="0" smtClean="0"/>
              <a:t> gibi</a:t>
            </a:r>
            <a:r>
              <a:rPr lang="tr-TR" sz="2000" dirty="0" smtClean="0">
                <a:solidFill>
                  <a:srgbClr val="0066FF"/>
                </a:solidFill>
              </a:rPr>
              <a:t> parlaktır</a:t>
            </a:r>
            <a:r>
              <a:rPr lang="tr-TR" sz="2000" dirty="0" smtClean="0"/>
              <a:t>.</a:t>
            </a:r>
          </a:p>
          <a:p>
            <a:pPr algn="just" eaLnBrk="1" hangingPunct="1">
              <a:lnSpc>
                <a:spcPct val="80000"/>
              </a:lnSpc>
              <a:buFontTx/>
              <a:buNone/>
            </a:pPr>
            <a:r>
              <a:rPr lang="tr-TR" sz="2000" dirty="0" smtClean="0"/>
              <a:t>	</a:t>
            </a:r>
            <a:r>
              <a:rPr lang="tr-TR" sz="2000" dirty="0" smtClean="0">
                <a:solidFill>
                  <a:srgbClr val="0066FF"/>
                </a:solidFill>
              </a:rPr>
              <a:t>Soğutulmuş</a:t>
            </a:r>
            <a:r>
              <a:rPr lang="tr-TR" sz="2000" dirty="0" smtClean="0"/>
              <a:t> etlerin yüzeyi ise biraz </a:t>
            </a:r>
            <a:r>
              <a:rPr lang="tr-TR" sz="2000" dirty="0" smtClean="0">
                <a:solidFill>
                  <a:srgbClr val="0066FF"/>
                </a:solidFill>
              </a:rPr>
              <a:t>soğuk ve nemlidir</a:t>
            </a:r>
            <a:r>
              <a:rPr lang="tr-TR" sz="2000" dirty="0" smtClean="0"/>
              <a:t> bu yüzden </a:t>
            </a:r>
            <a:r>
              <a:rPr lang="tr-TR" sz="2000" dirty="0" smtClean="0">
                <a:solidFill>
                  <a:srgbClr val="0066FF"/>
                </a:solidFill>
              </a:rPr>
              <a:t>az parlar</a:t>
            </a:r>
            <a:r>
              <a:rPr lang="tr-TR" sz="2000" dirty="0" smtClean="0"/>
              <a:t>. Dondurulmuş etler ise </a:t>
            </a:r>
            <a:r>
              <a:rPr lang="tr-TR" sz="2000" dirty="0" smtClean="0">
                <a:solidFill>
                  <a:srgbClr val="0066FF"/>
                </a:solidFill>
              </a:rPr>
              <a:t>rutubetli ve soluktur</a:t>
            </a:r>
            <a:r>
              <a:rPr lang="tr-TR" sz="2000" dirty="0" smtClean="0"/>
              <a:t>, hiç parlamaz. </a:t>
            </a:r>
          </a:p>
          <a:p>
            <a:pPr algn="just" eaLnBrk="1" hangingPunct="1">
              <a:lnSpc>
                <a:spcPct val="80000"/>
              </a:lnSpc>
              <a:buFontTx/>
              <a:buNone/>
            </a:pPr>
            <a:r>
              <a:rPr lang="tr-TR" sz="2000" dirty="0" smtClean="0">
                <a:solidFill>
                  <a:srgbClr val="FF0066"/>
                </a:solidFill>
              </a:rPr>
              <a:t>3. Su salma ve sızıntı miktarı ve özelliği: </a:t>
            </a:r>
            <a:r>
              <a:rPr lang="tr-TR" sz="2000" dirty="0" smtClean="0">
                <a:solidFill>
                  <a:srgbClr val="0066FF"/>
                </a:solidFill>
              </a:rPr>
              <a:t>Taze ette</a:t>
            </a:r>
            <a:r>
              <a:rPr lang="tr-TR" sz="2000" dirty="0" smtClean="0"/>
              <a:t> su salma ve </a:t>
            </a:r>
            <a:r>
              <a:rPr lang="tr-TR" sz="2000" dirty="0" smtClean="0">
                <a:solidFill>
                  <a:srgbClr val="0066FF"/>
                </a:solidFill>
              </a:rPr>
              <a:t>sızıntı oldukça az,</a:t>
            </a:r>
            <a:r>
              <a:rPr lang="tr-TR" sz="2000" dirty="0" smtClean="0"/>
              <a:t> sızıntının rengi ise </a:t>
            </a:r>
            <a:r>
              <a:rPr lang="tr-TR" sz="2000" dirty="0" smtClean="0">
                <a:solidFill>
                  <a:srgbClr val="0066FF"/>
                </a:solidFill>
              </a:rPr>
              <a:t>renksiz </a:t>
            </a:r>
            <a:r>
              <a:rPr lang="tr-TR" sz="2000" dirty="0" smtClean="0"/>
              <a:t>denecek kadar açık ve bazen sarımsıdır. </a:t>
            </a:r>
            <a:r>
              <a:rPr lang="tr-TR" sz="2000" dirty="0" smtClean="0">
                <a:solidFill>
                  <a:srgbClr val="0066FF"/>
                </a:solidFill>
              </a:rPr>
              <a:t>Soğutulmuş</a:t>
            </a:r>
            <a:r>
              <a:rPr lang="tr-TR" sz="2000" dirty="0" smtClean="0"/>
              <a:t> etlerde </a:t>
            </a:r>
            <a:r>
              <a:rPr lang="tr-TR" sz="2000" dirty="0" smtClean="0">
                <a:solidFill>
                  <a:srgbClr val="0066FF"/>
                </a:solidFill>
              </a:rPr>
              <a:t>sızıntı çok fazla</a:t>
            </a:r>
            <a:r>
              <a:rPr lang="tr-TR" sz="2000" dirty="0" smtClean="0"/>
              <a:t> ve </a:t>
            </a:r>
            <a:r>
              <a:rPr lang="tr-TR" sz="2000" dirty="0" smtClean="0">
                <a:solidFill>
                  <a:srgbClr val="0066FF"/>
                </a:solidFill>
              </a:rPr>
              <a:t>rengi açık pembedir</a:t>
            </a:r>
            <a:r>
              <a:rPr lang="tr-TR" sz="2000" dirty="0" smtClean="0"/>
              <a:t>. </a:t>
            </a:r>
            <a:r>
              <a:rPr lang="tr-TR" sz="2000" dirty="0" smtClean="0">
                <a:solidFill>
                  <a:srgbClr val="0066FF"/>
                </a:solidFill>
              </a:rPr>
              <a:t>Dondurulma</a:t>
            </a:r>
            <a:r>
              <a:rPr lang="tr-TR" sz="2000" dirty="0" smtClean="0"/>
              <a:t> yöntemine bağlı ya yok, ya çok az ya da oldukça fazladır. Sızıntının </a:t>
            </a:r>
            <a:r>
              <a:rPr lang="tr-TR" sz="2000" dirty="0" smtClean="0">
                <a:solidFill>
                  <a:srgbClr val="0066FF"/>
                </a:solidFill>
              </a:rPr>
              <a:t>rengi koyu</a:t>
            </a:r>
            <a:r>
              <a:rPr lang="tr-TR" sz="2000" dirty="0" smtClean="0"/>
              <a:t> ve içinde fazla miktarda eritrosit var. </a:t>
            </a:r>
          </a:p>
          <a:p>
            <a:pPr algn="just" eaLnBrk="1" hangingPunct="1">
              <a:lnSpc>
                <a:spcPct val="80000"/>
              </a:lnSpc>
              <a:buFontTx/>
              <a:buNone/>
            </a:pPr>
            <a:r>
              <a:rPr lang="tr-TR" sz="2000" dirty="0" smtClean="0">
                <a:solidFill>
                  <a:srgbClr val="FF0066"/>
                </a:solidFill>
              </a:rPr>
              <a:t>4.  Histolojik farklılık: </a:t>
            </a:r>
            <a:r>
              <a:rPr lang="tr-TR" sz="2000" dirty="0" smtClean="0">
                <a:solidFill>
                  <a:srgbClr val="0066FF"/>
                </a:solidFill>
              </a:rPr>
              <a:t>Çözünmüş</a:t>
            </a:r>
            <a:r>
              <a:rPr lang="tr-TR" sz="2000" dirty="0" smtClean="0"/>
              <a:t> etler histolojik olarak incelendiklerinde buz kristallerinin yerleri </a:t>
            </a:r>
            <a:r>
              <a:rPr lang="tr-TR" sz="2000" dirty="0" smtClean="0">
                <a:solidFill>
                  <a:srgbClr val="0066FF"/>
                </a:solidFill>
              </a:rPr>
              <a:t>boşluklar</a:t>
            </a:r>
            <a:r>
              <a:rPr lang="tr-TR" sz="2000" dirty="0" smtClean="0"/>
              <a:t> halinde, </a:t>
            </a:r>
            <a:r>
              <a:rPr lang="tr-TR" sz="2000" dirty="0" err="1" smtClean="0">
                <a:solidFill>
                  <a:srgbClr val="0066FF"/>
                </a:solidFill>
              </a:rPr>
              <a:t>sarkolemmaları</a:t>
            </a:r>
            <a:r>
              <a:rPr lang="tr-TR" sz="2000" dirty="0" smtClean="0">
                <a:solidFill>
                  <a:srgbClr val="0066FF"/>
                </a:solidFill>
              </a:rPr>
              <a:t> ise zedelenmiş</a:t>
            </a:r>
            <a:r>
              <a:rPr lang="tr-TR" sz="2000" dirty="0" smtClean="0"/>
              <a:t> şekilde gözükür. </a:t>
            </a:r>
          </a:p>
          <a:p>
            <a:pPr algn="just" eaLnBrk="1" hangingPunct="1">
              <a:lnSpc>
                <a:spcPct val="80000"/>
              </a:lnSpc>
              <a:buFontTx/>
              <a:buNone/>
            </a:pPr>
            <a:r>
              <a:rPr lang="tr-TR" sz="2000" dirty="0" smtClean="0">
                <a:solidFill>
                  <a:srgbClr val="FF0066"/>
                </a:solidFill>
              </a:rPr>
              <a:t>5. </a:t>
            </a:r>
            <a:r>
              <a:rPr lang="tr-TR" sz="2000" dirty="0" err="1" smtClean="0">
                <a:solidFill>
                  <a:srgbClr val="FF0066"/>
                </a:solidFill>
              </a:rPr>
              <a:t>Elektroforetik</a:t>
            </a:r>
            <a:r>
              <a:rPr lang="tr-TR" sz="2000" dirty="0" smtClean="0">
                <a:solidFill>
                  <a:srgbClr val="FF0066"/>
                </a:solidFill>
              </a:rPr>
              <a:t>, </a:t>
            </a:r>
            <a:r>
              <a:rPr lang="tr-TR" sz="2000" dirty="0" err="1" smtClean="0">
                <a:solidFill>
                  <a:srgbClr val="FF0066"/>
                </a:solidFill>
              </a:rPr>
              <a:t>ultrasantrifugal</a:t>
            </a:r>
            <a:r>
              <a:rPr lang="tr-TR" sz="2000" dirty="0" smtClean="0">
                <a:solidFill>
                  <a:srgbClr val="FF0066"/>
                </a:solidFill>
              </a:rPr>
              <a:t> ve </a:t>
            </a:r>
            <a:r>
              <a:rPr lang="tr-TR" sz="2000" dirty="0" err="1" smtClean="0">
                <a:solidFill>
                  <a:srgbClr val="FF0066"/>
                </a:solidFill>
              </a:rPr>
              <a:t>enzimatik</a:t>
            </a:r>
            <a:r>
              <a:rPr lang="tr-TR" sz="2000" dirty="0" smtClean="0">
                <a:solidFill>
                  <a:srgbClr val="FF0066"/>
                </a:solidFill>
              </a:rPr>
              <a:t> farklılık</a:t>
            </a:r>
            <a:r>
              <a:rPr lang="tr-TR" sz="2000" dirty="0" smtClean="0"/>
              <a:t>: </a:t>
            </a:r>
            <a:r>
              <a:rPr lang="tr-TR" sz="2000" dirty="0" smtClean="0">
                <a:solidFill>
                  <a:srgbClr val="0066FF"/>
                </a:solidFill>
              </a:rPr>
              <a:t>Taze etlerin</a:t>
            </a:r>
            <a:r>
              <a:rPr lang="tr-TR" sz="2000" dirty="0" smtClean="0"/>
              <a:t> </a:t>
            </a:r>
            <a:r>
              <a:rPr lang="tr-TR" sz="2000" dirty="0" err="1" smtClean="0"/>
              <a:t>sarkoplazmasında</a:t>
            </a:r>
            <a:r>
              <a:rPr lang="tr-TR" sz="2000" dirty="0" smtClean="0"/>
              <a:t> </a:t>
            </a:r>
            <a:r>
              <a:rPr lang="tr-TR" sz="2000" dirty="0" smtClean="0">
                <a:solidFill>
                  <a:srgbClr val="0066FF"/>
                </a:solidFill>
              </a:rPr>
              <a:t>GOT</a:t>
            </a:r>
            <a:r>
              <a:rPr lang="tr-TR" sz="2000" dirty="0" smtClean="0"/>
              <a:t> (</a:t>
            </a:r>
            <a:r>
              <a:rPr lang="tr-TR" sz="2000" dirty="0" err="1" smtClean="0"/>
              <a:t>glutamat</a:t>
            </a:r>
            <a:r>
              <a:rPr lang="tr-TR" sz="2000" dirty="0" smtClean="0"/>
              <a:t> </a:t>
            </a:r>
            <a:r>
              <a:rPr lang="tr-TR" sz="2000" dirty="0" err="1" smtClean="0"/>
              <a:t>okzala</a:t>
            </a:r>
            <a:r>
              <a:rPr lang="tr-TR" sz="2000" dirty="0" smtClean="0"/>
              <a:t> asetat </a:t>
            </a:r>
            <a:r>
              <a:rPr lang="tr-TR" sz="2000" dirty="0" err="1" smtClean="0"/>
              <a:t>transminaz</a:t>
            </a:r>
            <a:r>
              <a:rPr lang="tr-TR" sz="2000" dirty="0" smtClean="0"/>
              <a:t> </a:t>
            </a:r>
            <a:r>
              <a:rPr lang="tr-TR" sz="2000" dirty="0" err="1" smtClean="0"/>
              <a:t>isozym</a:t>
            </a:r>
            <a:r>
              <a:rPr lang="tr-TR" sz="2000" dirty="0" smtClean="0"/>
              <a:t>) bulunur.</a:t>
            </a:r>
            <a:r>
              <a:rPr lang="tr-TR" sz="2000" dirty="0" smtClean="0">
                <a:solidFill>
                  <a:srgbClr val="0066FF"/>
                </a:solidFill>
              </a:rPr>
              <a:t> Donmuş ette hem </a:t>
            </a:r>
            <a:r>
              <a:rPr lang="tr-TR" sz="2000" dirty="0" err="1" smtClean="0">
                <a:solidFill>
                  <a:srgbClr val="0066FF"/>
                </a:solidFill>
              </a:rPr>
              <a:t>sarkoplazmik</a:t>
            </a:r>
            <a:r>
              <a:rPr lang="tr-TR" sz="2000" dirty="0" smtClean="0">
                <a:solidFill>
                  <a:srgbClr val="0066FF"/>
                </a:solidFill>
              </a:rPr>
              <a:t> hem de </a:t>
            </a:r>
            <a:r>
              <a:rPr lang="tr-TR" sz="2000" dirty="0" err="1" smtClean="0">
                <a:solidFill>
                  <a:srgbClr val="0066FF"/>
                </a:solidFill>
              </a:rPr>
              <a:t>mitokondriyel</a:t>
            </a:r>
            <a:r>
              <a:rPr lang="tr-TR" sz="2000" dirty="0" smtClean="0">
                <a:solidFill>
                  <a:srgbClr val="0066FF"/>
                </a:solidFill>
              </a:rPr>
              <a:t> enzimler</a:t>
            </a:r>
            <a:r>
              <a:rPr lang="tr-TR" sz="2000" dirty="0" smtClean="0"/>
              <a:t> bulunur. Taze ette </a:t>
            </a:r>
            <a:r>
              <a:rPr lang="tr-TR" sz="2000" dirty="0" err="1" smtClean="0"/>
              <a:t>sarkoplazmik</a:t>
            </a:r>
            <a:r>
              <a:rPr lang="tr-TR" sz="2000" dirty="0" smtClean="0"/>
              <a:t> enzimin </a:t>
            </a:r>
            <a:r>
              <a:rPr lang="tr-TR" sz="2000" dirty="0" err="1" smtClean="0"/>
              <a:t>mitokondriyel</a:t>
            </a:r>
            <a:r>
              <a:rPr lang="tr-TR" sz="2000" dirty="0" smtClean="0"/>
              <a:t> enzime oranı 9/1, çözünmüş ette 1/1 </a:t>
            </a:r>
            <a:r>
              <a:rPr lang="tr-TR" sz="2000" dirty="0" err="1" smtClean="0"/>
              <a:t>dir</a:t>
            </a:r>
            <a:r>
              <a:rPr lang="tr-TR" sz="2000" dirty="0" smtClean="0"/>
              <a:t>. </a:t>
            </a:r>
            <a:r>
              <a:rPr lang="tr-TR" sz="2000" dirty="0" smtClean="0">
                <a:solidFill>
                  <a:srgbClr val="FF0066"/>
                </a:solidFill>
              </a:rPr>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8 Slayt Numarası Yer Tutucusu"/>
          <p:cNvSpPr>
            <a:spLocks noGrp="1"/>
          </p:cNvSpPr>
          <p:nvPr>
            <p:ph type="sldNum" sz="quarter" idx="12"/>
          </p:nvPr>
        </p:nvSpPr>
        <p:spPr>
          <a:noFill/>
        </p:spPr>
        <p:txBody>
          <a:bodyPr/>
          <a:lstStyle/>
          <a:p>
            <a:fld id="{5EBDE599-188D-4DD8-A7E6-89305EC678E3}" type="slidenum">
              <a:rPr lang="tr-TR" smtClean="0"/>
              <a:pPr/>
              <a:t>45</a:t>
            </a:fld>
            <a:endParaRPr lang="tr-TR" smtClean="0"/>
          </a:p>
        </p:txBody>
      </p:sp>
      <p:graphicFrame>
        <p:nvGraphicFramePr>
          <p:cNvPr id="99330" name="Group 2"/>
          <p:cNvGraphicFramePr>
            <a:graphicFrameLocks noGrp="1"/>
          </p:cNvGraphicFramePr>
          <p:nvPr>
            <p:ph sz="quarter" idx="1"/>
          </p:nvPr>
        </p:nvGraphicFramePr>
        <p:xfrm>
          <a:off x="179388" y="188913"/>
          <a:ext cx="8686800" cy="3291840"/>
        </p:xfrm>
        <a:graphic>
          <a:graphicData uri="http://schemas.openxmlformats.org/drawingml/2006/table">
            <a:tbl>
              <a:tblPr/>
              <a:tblGrid>
                <a:gridCol w="1608137"/>
                <a:gridCol w="1779588"/>
                <a:gridCol w="2598737"/>
                <a:gridCol w="2700338"/>
              </a:tblGrid>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Taze 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Soğutulmuş 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Dondurulmuş 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Renk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Kiraz kırmızı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Mat kırmızı (~mavi)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Solgun mat kırmızı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r>
              <a:tr h="538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Yüzey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Kuru, parlak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Soğuk, nemli </a:t>
                      </a:r>
                      <a:r>
                        <a:rPr kumimoji="0" lang="tr-TR" sz="2400" b="0" i="0" u="none" strike="noStrike" cap="none" normalizeH="0" baseline="0" smtClean="0">
                          <a:ln>
                            <a:noFill/>
                          </a:ln>
                          <a:solidFill>
                            <a:schemeClr val="tx1"/>
                          </a:solidFill>
                          <a:effectLst/>
                          <a:latin typeface="Arial" charset="0"/>
                          <a:sym typeface="Wingdings" pitchFamily="2" charset="2"/>
                        </a:rPr>
                        <a:t></a:t>
                      </a:r>
                      <a:r>
                        <a:rPr kumimoji="0" lang="tr-TR" sz="2400" b="0" i="0" u="none" strike="noStrike" cap="none" normalizeH="0" baseline="0" smtClean="0">
                          <a:ln>
                            <a:noFill/>
                          </a:ln>
                          <a:solidFill>
                            <a:schemeClr val="tx1"/>
                          </a:solidFill>
                          <a:effectLst/>
                          <a:latin typeface="Arial" charset="0"/>
                        </a:rPr>
                        <a:t> az parlar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Rutubetli, sulu, mat, soluk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r>
              <a:tr h="688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chemeClr val="tx1"/>
                          </a:solidFill>
                          <a:effectLst/>
                          <a:latin typeface="Arial" charset="0"/>
                        </a:rPr>
                        <a:t>Su Salma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2ADB0D">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Çok az, açık sarımsı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Fazla, açık pembe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Az/çok, koyu renk, bol eritrosit var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3399">
                        <a:alpha val="50000"/>
                      </a:srgbClr>
                    </a:solidFill>
                  </a:tcPr>
                </a:tc>
              </a:tr>
            </a:tbl>
          </a:graphicData>
        </a:graphic>
      </p:graphicFrame>
      <p:graphicFrame>
        <p:nvGraphicFramePr>
          <p:cNvPr id="1026" name="Object 29"/>
          <p:cNvGraphicFramePr>
            <a:graphicFrameLocks noChangeAspect="1"/>
          </p:cNvGraphicFramePr>
          <p:nvPr>
            <p:ph sz="quarter" idx="4"/>
          </p:nvPr>
        </p:nvGraphicFramePr>
        <p:xfrm>
          <a:off x="1889125" y="3573463"/>
          <a:ext cx="1577975" cy="3284537"/>
        </p:xfrm>
        <a:graphic>
          <a:graphicData uri="http://schemas.openxmlformats.org/presentationml/2006/ole">
            <p:oleObj spid="_x0000_s1026" name="Bit Eşlem Resmi" r:id="rId3" imgW="1019048" imgH="3029373" progId="PBrush">
              <p:embed/>
            </p:oleObj>
          </a:graphicData>
        </a:graphic>
      </p:graphicFrame>
      <p:graphicFrame>
        <p:nvGraphicFramePr>
          <p:cNvPr id="1027" name="Object 30"/>
          <p:cNvGraphicFramePr>
            <a:graphicFrameLocks noChangeAspect="1"/>
          </p:cNvGraphicFramePr>
          <p:nvPr>
            <p:ph sz="quarter" idx="3"/>
          </p:nvPr>
        </p:nvGraphicFramePr>
        <p:xfrm>
          <a:off x="6646863" y="3573463"/>
          <a:ext cx="1741487" cy="3284537"/>
        </p:xfrm>
        <a:graphic>
          <a:graphicData uri="http://schemas.openxmlformats.org/presentationml/2006/ole">
            <p:oleObj spid="_x0000_s1027" name="Bit Eşlem Resmi" r:id="rId4" imgW="2010056" imgH="3790476" progId="PBrush">
              <p:embed/>
            </p:oleObj>
          </a:graphicData>
        </a:graphic>
      </p:graphicFrame>
      <p:graphicFrame>
        <p:nvGraphicFramePr>
          <p:cNvPr id="1028" name="Object 31"/>
          <p:cNvGraphicFramePr>
            <a:graphicFrameLocks noChangeAspect="1"/>
          </p:cNvGraphicFramePr>
          <p:nvPr/>
        </p:nvGraphicFramePr>
        <p:xfrm>
          <a:off x="4089400" y="3573463"/>
          <a:ext cx="1697038" cy="3284537"/>
        </p:xfrm>
        <a:graphic>
          <a:graphicData uri="http://schemas.openxmlformats.org/presentationml/2006/ole">
            <p:oleObj spid="_x0000_s1028" name="Bit Eşlem Resmi" r:id="rId5" imgW="1790476" imgH="3467584" progId="PBrush">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6 Slayt Numarası Yer Tutucusu"/>
          <p:cNvSpPr>
            <a:spLocks noGrp="1"/>
          </p:cNvSpPr>
          <p:nvPr>
            <p:ph type="sldNum" sz="quarter" idx="12"/>
          </p:nvPr>
        </p:nvSpPr>
        <p:spPr>
          <a:noFill/>
        </p:spPr>
        <p:txBody>
          <a:bodyPr/>
          <a:lstStyle/>
          <a:p>
            <a:fld id="{E216E3FA-991C-4C43-968B-843FA40AD1BA}" type="slidenum">
              <a:rPr lang="tr-TR" smtClean="0"/>
              <a:pPr/>
              <a:t>46</a:t>
            </a:fld>
            <a:endParaRPr lang="tr-TR" smtClean="0"/>
          </a:p>
        </p:txBody>
      </p:sp>
      <p:graphicFrame>
        <p:nvGraphicFramePr>
          <p:cNvPr id="48165" name="Group 37"/>
          <p:cNvGraphicFramePr>
            <a:graphicFrameLocks noGrp="1"/>
          </p:cNvGraphicFramePr>
          <p:nvPr>
            <p:ph sz="half" idx="2"/>
          </p:nvPr>
        </p:nvGraphicFramePr>
        <p:xfrm>
          <a:off x="179388" y="1052513"/>
          <a:ext cx="8785225" cy="4625213"/>
        </p:xfrm>
        <a:graphic>
          <a:graphicData uri="http://schemas.openxmlformats.org/drawingml/2006/table">
            <a:tbl>
              <a:tblPr/>
              <a:tblGrid>
                <a:gridCol w="1871662"/>
                <a:gridCol w="2233613"/>
                <a:gridCol w="1871662"/>
                <a:gridCol w="2808288"/>
              </a:tblGrid>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FF0066"/>
                          </a:solidFill>
                          <a:effectLst/>
                          <a:latin typeface="Arial" charset="0"/>
                        </a:rPr>
                        <a:t>Taze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FF0066"/>
                          </a:solidFill>
                          <a:effectLst/>
                          <a:latin typeface="Arial" charset="0"/>
                        </a:rPr>
                        <a:t>Soğutulmuş</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FF0066"/>
                          </a:solidFill>
                          <a:effectLst/>
                          <a:latin typeface="Arial" charset="0"/>
                        </a:rPr>
                        <a:t>Dondurulmuş</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FF0066"/>
                          </a:solidFill>
                          <a:effectLst/>
                          <a:latin typeface="Arial" charset="0"/>
                        </a:rPr>
                        <a:t>Renk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doğal kırmızı rengi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hafif mavimsi mat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solgun ve mattır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6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FF0066"/>
                          </a:solidFill>
                          <a:effectLst/>
                          <a:latin typeface="Arial" charset="0"/>
                        </a:rPr>
                        <a:t>Karkas ve etlerin yüzeylerinin kuruluğu, nemliliği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kuru ve cilalı gibi parlaktır.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soğuk ve nemlidir bu yüzden az parlar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rutubetli ve soluktur, hiç parlamaz</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1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FF0066"/>
                          </a:solidFill>
                          <a:effectLst/>
                          <a:latin typeface="Arial" charset="0"/>
                        </a:rPr>
                        <a:t>Su salma ve sızıntı miktarı ve özelliği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su salma ve sızıntı oldukça az, sızıntının rengi ise </a:t>
                      </a:r>
                      <a:r>
                        <a:rPr kumimoji="0" lang="tr-TR" sz="1600" b="1" i="0" u="none" strike="noStrike" cap="none" normalizeH="0" baseline="0" smtClean="0">
                          <a:ln>
                            <a:noFill/>
                          </a:ln>
                          <a:solidFill>
                            <a:srgbClr val="0066FF"/>
                          </a:solidFill>
                          <a:effectLst/>
                          <a:latin typeface="Arial" charset="0"/>
                        </a:rPr>
                        <a:t>renksiz </a:t>
                      </a:r>
                      <a:r>
                        <a:rPr kumimoji="0" lang="tr-TR" sz="1600" b="0" i="0" u="none" strike="noStrike" cap="none" normalizeH="0" baseline="0" smtClean="0">
                          <a:ln>
                            <a:noFill/>
                          </a:ln>
                          <a:solidFill>
                            <a:schemeClr val="tx1"/>
                          </a:solidFill>
                          <a:effectLst/>
                          <a:latin typeface="Arial" charset="0"/>
                        </a:rPr>
                        <a:t>denecek kadar </a:t>
                      </a:r>
                      <a:r>
                        <a:rPr kumimoji="0" lang="tr-TR" sz="1600" b="1" i="0" u="none" strike="noStrike" cap="none" normalizeH="0" baseline="0" smtClean="0">
                          <a:ln>
                            <a:noFill/>
                          </a:ln>
                          <a:solidFill>
                            <a:srgbClr val="0066FF"/>
                          </a:solidFill>
                          <a:effectLst/>
                          <a:latin typeface="Arial" charset="0"/>
                        </a:rPr>
                        <a:t>açık</a:t>
                      </a:r>
                      <a:r>
                        <a:rPr kumimoji="0" lang="tr-TR" sz="1600" b="0" i="0" u="none" strike="noStrike" cap="none" normalizeH="0" baseline="0" smtClean="0">
                          <a:ln>
                            <a:noFill/>
                          </a:ln>
                          <a:solidFill>
                            <a:schemeClr val="tx1"/>
                          </a:solidFill>
                          <a:effectLst/>
                          <a:latin typeface="Arial" charset="0"/>
                        </a:rPr>
                        <a:t> ve bazen sarımsıdır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sızıntı çok fazla ve rengi açık </a:t>
                      </a:r>
                      <a:r>
                        <a:rPr kumimoji="0" lang="tr-TR" sz="1600" b="1" i="0" u="none" strike="noStrike" cap="none" normalizeH="0" baseline="0" smtClean="0">
                          <a:ln>
                            <a:noFill/>
                          </a:ln>
                          <a:solidFill>
                            <a:srgbClr val="0066FF"/>
                          </a:solidFill>
                          <a:effectLst/>
                          <a:latin typeface="Arial" charset="0"/>
                        </a:rPr>
                        <a:t>pembedir.</a:t>
                      </a:r>
                      <a:r>
                        <a:rPr kumimoji="0" lang="tr-TR" sz="1600" b="0" i="0" u="none" strike="noStrike" cap="none" normalizeH="0" baseline="0" smtClean="0">
                          <a:ln>
                            <a:noFill/>
                          </a:ln>
                          <a:solidFill>
                            <a:schemeClr val="tx1"/>
                          </a:solidFill>
                          <a:effectLst/>
                          <a:latin typeface="Arial"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Dondurulma yöntemine bağlı ya yok, ya çok az ya da oldukça fazladır. Sızıntının rengi </a:t>
                      </a:r>
                      <a:r>
                        <a:rPr kumimoji="0" lang="tr-TR" sz="1600" b="1" i="0" u="none" strike="noStrike" cap="none" normalizeH="0" baseline="0" smtClean="0">
                          <a:ln>
                            <a:noFill/>
                          </a:ln>
                          <a:solidFill>
                            <a:srgbClr val="0066FF"/>
                          </a:solidFill>
                          <a:effectLst/>
                          <a:latin typeface="Arial" charset="0"/>
                        </a:rPr>
                        <a:t>koyu </a:t>
                      </a:r>
                      <a:r>
                        <a:rPr kumimoji="0" lang="tr-TR" sz="1600" b="0" i="0" u="none" strike="noStrike" cap="none" normalizeH="0" baseline="0" smtClean="0">
                          <a:ln>
                            <a:noFill/>
                          </a:ln>
                          <a:solidFill>
                            <a:schemeClr val="tx1"/>
                          </a:solidFill>
                          <a:effectLst/>
                          <a:latin typeface="Arial" charset="0"/>
                        </a:rPr>
                        <a:t>ve içinde fazla miktarda </a:t>
                      </a:r>
                      <a:r>
                        <a:rPr kumimoji="0" lang="tr-TR" sz="1600" b="1" i="0" u="none" strike="noStrike" cap="none" normalizeH="0" baseline="0" smtClean="0">
                          <a:ln>
                            <a:noFill/>
                          </a:ln>
                          <a:solidFill>
                            <a:srgbClr val="0066FF"/>
                          </a:solidFill>
                          <a:effectLst/>
                          <a:latin typeface="Arial" charset="0"/>
                        </a:rPr>
                        <a:t>eritrosit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42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smtClean="0">
                          <a:ln>
                            <a:noFill/>
                          </a:ln>
                          <a:solidFill>
                            <a:srgbClr val="FF0066"/>
                          </a:solidFill>
                          <a:effectLst/>
                          <a:latin typeface="Arial" charset="0"/>
                        </a:rPr>
                        <a:t>Sarkoplazmada bulunan enzimler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GOT (glutamat okzala asetat transminaz isozym) sarkoplazmik enzim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tx1"/>
                          </a:solidFill>
                          <a:effectLst/>
                          <a:latin typeface="Arial" charset="0"/>
                        </a:rPr>
                        <a:t>hem sarkoplazmik hem de mitokondriyel enzimler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63" name="Text Box 89"/>
          <p:cNvSpPr txBox="1">
            <a:spLocks noChangeArrowheads="1"/>
          </p:cNvSpPr>
          <p:nvPr/>
        </p:nvSpPr>
        <p:spPr bwMode="auto">
          <a:xfrm>
            <a:off x="1116013" y="188913"/>
            <a:ext cx="7705725" cy="366712"/>
          </a:xfrm>
          <a:prstGeom prst="rect">
            <a:avLst/>
          </a:prstGeom>
          <a:noFill/>
          <a:ln w="9525">
            <a:noFill/>
            <a:miter lim="800000"/>
            <a:headEnd/>
            <a:tailEnd/>
          </a:ln>
        </p:spPr>
        <p:txBody>
          <a:bodyPr>
            <a:spAutoFit/>
          </a:bodyPr>
          <a:lstStyle/>
          <a:p>
            <a:pPr>
              <a:spcBef>
                <a:spcPct val="50000"/>
              </a:spcBef>
            </a:pPr>
            <a:r>
              <a:rPr lang="tr-TR" b="1">
                <a:solidFill>
                  <a:srgbClr val="FF0066"/>
                </a:solidFill>
              </a:rPr>
              <a:t>Taze soğutulmuş ve dondurulmuş etlerin ayrımları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5 Slayt Numarası Yer Tutucusu"/>
          <p:cNvSpPr>
            <a:spLocks noGrp="1"/>
          </p:cNvSpPr>
          <p:nvPr>
            <p:ph type="sldNum" sz="quarter" idx="12"/>
          </p:nvPr>
        </p:nvSpPr>
        <p:spPr>
          <a:noFill/>
        </p:spPr>
        <p:txBody>
          <a:bodyPr/>
          <a:lstStyle/>
          <a:p>
            <a:fld id="{F00522FE-E15B-4F51-8994-1862F50B226B}" type="slidenum">
              <a:rPr lang="tr-TR" smtClean="0"/>
              <a:pPr/>
              <a:t>47</a:t>
            </a:fld>
            <a:endParaRPr lang="tr-TR" smtClean="0"/>
          </a:p>
        </p:txBody>
      </p:sp>
      <p:sp>
        <p:nvSpPr>
          <p:cNvPr id="49155" name="Rectangle 2"/>
          <p:cNvSpPr>
            <a:spLocks noGrp="1" noChangeArrowheads="1"/>
          </p:cNvSpPr>
          <p:nvPr>
            <p:ph type="title"/>
          </p:nvPr>
        </p:nvSpPr>
        <p:spPr/>
        <p:txBody>
          <a:bodyPr/>
          <a:lstStyle/>
          <a:p>
            <a:pPr eaLnBrk="1" hangingPunct="1"/>
            <a:r>
              <a:rPr lang="tr-TR" sz="3200" b="1" smtClean="0">
                <a:solidFill>
                  <a:srgbClr val="FF0066"/>
                </a:solidFill>
              </a:rPr>
              <a:t>Çözünmüş Etlerin Belirlenmesi</a:t>
            </a:r>
          </a:p>
        </p:txBody>
      </p:sp>
      <p:sp>
        <p:nvSpPr>
          <p:cNvPr id="49156" name="Rectangle 3"/>
          <p:cNvSpPr>
            <a:spLocks noGrp="1" noChangeArrowheads="1"/>
          </p:cNvSpPr>
          <p:nvPr>
            <p:ph type="body" idx="1"/>
          </p:nvPr>
        </p:nvSpPr>
        <p:spPr>
          <a:xfrm>
            <a:off x="250825" y="1600200"/>
            <a:ext cx="8642350" cy="4533900"/>
          </a:xfrm>
          <a:noFill/>
        </p:spPr>
        <p:txBody>
          <a:bodyPr/>
          <a:lstStyle/>
          <a:p>
            <a:pPr eaLnBrk="1" hangingPunct="1"/>
            <a:r>
              <a:rPr lang="tr-TR" sz="2000" smtClean="0"/>
              <a:t>Histolojik: Buz kristallerinin yerleri boşluklar gözükür.</a:t>
            </a:r>
          </a:p>
          <a:p>
            <a:pPr eaLnBrk="1" hangingPunct="1"/>
            <a:r>
              <a:rPr lang="tr-TR" sz="2000" smtClean="0"/>
              <a:t>Sarkolemmalar zedelenmiştir. </a:t>
            </a:r>
          </a:p>
          <a:p>
            <a:pPr eaLnBrk="1" hangingPunct="1"/>
            <a:r>
              <a:rPr lang="tr-TR" sz="2000" smtClean="0"/>
              <a:t>Labda: Elektroforez, ultrasantrifüj, enzim deneyi </a:t>
            </a:r>
          </a:p>
          <a:p>
            <a:pPr eaLnBrk="1" hangingPunct="1"/>
            <a:r>
              <a:rPr lang="tr-TR" sz="2000" smtClean="0"/>
              <a:t>Taze etin sarkoplazmasında:Glutamat-oksaloasetat-transaminaz-isozim enzimi bulunur.</a:t>
            </a:r>
          </a:p>
          <a:p>
            <a:pPr eaLnBrk="1" hangingPunct="1"/>
            <a:r>
              <a:rPr lang="tr-TR" sz="2000" smtClean="0"/>
              <a:t>Dondurulmuş etlerin sarkoplazmasında: GOT ve mitokondriyal isozim</a:t>
            </a:r>
          </a:p>
          <a:p>
            <a:pPr eaLnBrk="1" hangingPunct="1">
              <a:buFontTx/>
              <a:buNone/>
            </a:pPr>
            <a:r>
              <a:rPr lang="tr-TR" sz="2000" smtClean="0"/>
              <a:t>				</a:t>
            </a:r>
          </a:p>
          <a:p>
            <a:pPr eaLnBrk="1" hangingPunct="1">
              <a:buFontTx/>
              <a:buNone/>
            </a:pPr>
            <a:r>
              <a:rPr lang="tr-TR" sz="2000" smtClean="0"/>
              <a:t>				</a:t>
            </a:r>
            <a:r>
              <a:rPr lang="tr-TR" sz="2000" smtClean="0">
                <a:solidFill>
                  <a:srgbClr val="000099"/>
                </a:solidFill>
              </a:rPr>
              <a:t>GOT/ mitokondriyal isozim oranı: </a:t>
            </a:r>
          </a:p>
          <a:p>
            <a:pPr eaLnBrk="1" hangingPunct="1">
              <a:buFontTx/>
              <a:buNone/>
            </a:pPr>
            <a:r>
              <a:rPr lang="tr-TR" sz="2000" smtClean="0"/>
              <a:t>Taze ette                         9/1</a:t>
            </a:r>
          </a:p>
          <a:p>
            <a:pPr eaLnBrk="1" hangingPunct="1">
              <a:buFontTx/>
              <a:buNone/>
            </a:pPr>
            <a:r>
              <a:rPr lang="tr-TR" sz="2000" smtClean="0"/>
              <a:t>Çözünmüş ette		 1/1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2797</Words>
  <Application>Microsoft Office PowerPoint</Application>
  <PresentationFormat>Ekran Gösterisi (4:3)</PresentationFormat>
  <Paragraphs>484</Paragraphs>
  <Slides>47</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47</vt:i4>
      </vt:variant>
    </vt:vector>
  </HeadingPairs>
  <TitlesOfParts>
    <vt:vector size="49" baseType="lpstr">
      <vt:lpstr>Ofis Teması</vt:lpstr>
      <vt:lpstr>Bit Eşlem Resmi</vt:lpstr>
      <vt:lpstr>ET VE ET ÜRÜNLERİNDE MUHAFAZA YÖNTEMLERİ</vt:lpstr>
      <vt:lpstr>Slayt 2</vt:lpstr>
      <vt:lpstr>Slayt 3</vt:lpstr>
      <vt:lpstr>Taze et ve ürünlerine uygulanan başlıca muhafaza yöntemleri</vt:lpstr>
      <vt:lpstr>1. Soğutma ve dondurma</vt:lpstr>
      <vt:lpstr>1.1.Soğutma ve soğukta muhafaza</vt:lpstr>
      <vt:lpstr>Soğutma ve soğuk muhafazada göz önüne alınacak hususlar</vt:lpstr>
      <vt:lpstr>Slayt 8</vt:lpstr>
      <vt:lpstr>Slayt 9</vt:lpstr>
      <vt:lpstr>Soğutulmuş etlerin dayanma süreleri</vt:lpstr>
      <vt:lpstr>Bazı etlerin soğukta muhafaza koşulları</vt:lpstr>
      <vt:lpstr>Slayt 12</vt:lpstr>
      <vt:lpstr>Bu nedenle küf ve mayaların üremesini engellemek için bazı kimyasalların kullanımına yönelik çalışmalar yapılmıştır.  </vt:lpstr>
      <vt:lpstr>Soğutulmuş etlerin paketlenmesi</vt:lpstr>
      <vt:lpstr>Slayt 15</vt:lpstr>
      <vt:lpstr>Slayt 16</vt:lpstr>
      <vt:lpstr>1.2.Dondurma ve Donmuş Muhafaza</vt:lpstr>
      <vt:lpstr>Slayt 18</vt:lpstr>
      <vt:lpstr>1. Dondurulacak karkasın kalite derecesi</vt:lpstr>
      <vt:lpstr>Slayt 20</vt:lpstr>
      <vt:lpstr>3. Dondurma koşulları </vt:lpstr>
      <vt:lpstr>Slayt 22</vt:lpstr>
      <vt:lpstr>B. Hızlı dondurma</vt:lpstr>
      <vt:lpstr>Dondurma yöntemleri</vt:lpstr>
      <vt:lpstr>Dondurma Yöntemleri</vt:lpstr>
      <vt:lpstr>2. METAL KAPLARDA VEYA TEPSİLERDE DONDURMA</vt:lpstr>
      <vt:lpstr>Slayt 27</vt:lpstr>
      <vt:lpstr>3. HIZLI SOĞUK HAVA AKIMINDA DONDURMA</vt:lpstr>
      <vt:lpstr>4. Çözeltilerle dondurma</vt:lpstr>
      <vt:lpstr>5. Çok Düşük Donma Noktasına Sahip Dondurucu Ajanlarla Dondurma</vt:lpstr>
      <vt:lpstr>Slayt 31</vt:lpstr>
      <vt:lpstr>Etlerde donmanın belirlenmesi</vt:lpstr>
      <vt:lpstr>Donmuş Etin Kalitesini Etkileyen Faktörler </vt:lpstr>
      <vt:lpstr>Donmuş Muhafaza Süresini Etkileyen Koşullar</vt:lpstr>
      <vt:lpstr>Donmuş Karkasların Depolama Koşulları</vt:lpstr>
      <vt:lpstr>Donmuş muhafaza koşulları</vt:lpstr>
      <vt:lpstr>Slayt 37</vt:lpstr>
      <vt:lpstr>Slayt 38</vt:lpstr>
      <vt:lpstr>Donmuş Etin Çözdürülmesi</vt:lpstr>
      <vt:lpstr>Etin Çözünmesini Etkileyen Faktörler</vt:lpstr>
      <vt:lpstr>Etleri çözdürme yolları </vt:lpstr>
      <vt:lpstr>Slayt 42</vt:lpstr>
      <vt:lpstr>Slayt 43</vt:lpstr>
      <vt:lpstr>Taze soğutulmuş ve dondurulmuş etlerin ayrımları</vt:lpstr>
      <vt:lpstr>Slayt 45</vt:lpstr>
      <vt:lpstr>Slayt 46</vt:lpstr>
      <vt:lpstr>Çözünmüş Etlerin Belirlenmesi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 VE ET ÜRÜNLERİNDE MUHAFAZA YÖNTEMLERİ</dc:title>
  <dc:creator>Goknur Terzi Gülel</dc:creator>
  <cp:lastModifiedBy>Göknur Terzi</cp:lastModifiedBy>
  <cp:revision>2</cp:revision>
  <dcterms:created xsi:type="dcterms:W3CDTF">2014-10-21T11:34:53Z</dcterms:created>
  <dcterms:modified xsi:type="dcterms:W3CDTF">2015-12-14T08:30:52Z</dcterms:modified>
</cp:coreProperties>
</file>