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89" r:id="rId3"/>
    <p:sldId id="290" r:id="rId4"/>
    <p:sldId id="291" r:id="rId5"/>
    <p:sldId id="292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83" r:id="rId15"/>
    <p:sldId id="286" r:id="rId16"/>
    <p:sldId id="284" r:id="rId17"/>
    <p:sldId id="276" r:id="rId18"/>
    <p:sldId id="277" r:id="rId19"/>
    <p:sldId id="269" r:id="rId20"/>
    <p:sldId id="270" r:id="rId21"/>
    <p:sldId id="271" r:id="rId22"/>
    <p:sldId id="266" r:id="rId23"/>
    <p:sldId id="267" r:id="rId24"/>
    <p:sldId id="268" r:id="rId25"/>
    <p:sldId id="274" r:id="rId26"/>
    <p:sldId id="275" r:id="rId27"/>
    <p:sldId id="278" r:id="rId28"/>
    <p:sldId id="272" r:id="rId29"/>
    <p:sldId id="273" r:id="rId30"/>
    <p:sldId id="293" r:id="rId31"/>
    <p:sldId id="279" r:id="rId32"/>
    <p:sldId id="285" r:id="rId33"/>
    <p:sldId id="280" r:id="rId34"/>
    <p:sldId id="281" r:id="rId35"/>
    <p:sldId id="282" r:id="rId36"/>
    <p:sldId id="287" r:id="rId3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kizkenar Üçgen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Başlık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Veri Yer Tutucusu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A23720DD-5B6D-40BF-8493-A6B52D484E6B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17" name="Altbilgi Yer Tutucusu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tr-TR"/>
          </a:p>
        </p:txBody>
      </p:sp>
      <p:sp>
        <p:nvSpPr>
          <p:cNvPr id="29" name="Slayt Numarası Yer Tutucusu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A23720DD-5B6D-40BF-8493-A6B52D484E6B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 Üçgen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İkizkenar Üçgen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A23720DD-5B6D-40BF-8493-A6B52D484E6B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Düz Bağlayıcı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A23720DD-5B6D-40BF-8493-A6B52D484E6B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A23720DD-5B6D-40BF-8493-A6B52D484E6B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A23720DD-5B6D-40BF-8493-A6B52D484E6B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A23720DD-5B6D-40BF-8493-A6B52D484E6B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A23720DD-5B6D-40BF-8493-A6B52D484E6B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 Üçgen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Düz Bağlayıcı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Başlık Yer Tutucusu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Veri Yer Tutucusu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Slayt Numarası Yer Tutucusu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Gıdalarda Bulunan Doğal Koruyucu </a:t>
            </a:r>
            <a:br>
              <a:rPr lang="tr-TR" dirty="0" smtClean="0"/>
            </a:br>
            <a:r>
              <a:rPr lang="tr-TR" dirty="0" smtClean="0"/>
              <a:t>Organik Asitler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111775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Organik asitler genellikle büyük bir </a:t>
            </a:r>
            <a:r>
              <a:rPr lang="tr-TR" dirty="0" err="1"/>
              <a:t>antimikrobiyal</a:t>
            </a:r>
            <a:r>
              <a:rPr lang="tr-TR" dirty="0"/>
              <a:t> ve </a:t>
            </a:r>
            <a:r>
              <a:rPr lang="tr-TR" dirty="0" err="1"/>
              <a:t>biyo</a:t>
            </a:r>
            <a:r>
              <a:rPr lang="tr-TR" dirty="0"/>
              <a:t>-koruyucu madde olan laktik asit üreten laktik asit bakterileri </a:t>
            </a:r>
            <a:r>
              <a:rPr lang="tr-TR" dirty="0" smtClean="0"/>
              <a:t>gibi </a:t>
            </a:r>
            <a:r>
              <a:rPr lang="tr-TR" dirty="0"/>
              <a:t>her yerde bulunan organizmaların </a:t>
            </a:r>
            <a:r>
              <a:rPr lang="tr-TR" dirty="0" err="1"/>
              <a:t>fermentatif</a:t>
            </a:r>
            <a:r>
              <a:rPr lang="tr-TR" dirty="0"/>
              <a:t> yan ürünüdür</a:t>
            </a:r>
            <a:r>
              <a:rPr lang="tr-TR" dirty="0" smtClean="0"/>
              <a:t>.</a:t>
            </a:r>
          </a:p>
          <a:p>
            <a:r>
              <a:rPr lang="tr-TR" dirty="0"/>
              <a:t>Bu nedenle organik asitler, doğal olarak gıdanın bileşenleri olarak mevcut olabilir veya daha sonra doğrudan veya dolaylı olarak ürünlere eklenebilir.</a:t>
            </a:r>
          </a:p>
        </p:txBody>
      </p:sp>
    </p:spTree>
    <p:extLst>
      <p:ext uri="{BB962C8B-B14F-4D97-AF65-F5344CB8AC3E}">
        <p14:creationId xmlns="" xmlns:p14="http://schemas.microsoft.com/office/powerpoint/2010/main" val="2863477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Organik asitler yapısında karbon olması ortak paydasına </a:t>
            </a:r>
            <a:r>
              <a:rPr lang="tr-TR" dirty="0" smtClean="0"/>
              <a:t>sahiptirler.</a:t>
            </a:r>
          </a:p>
          <a:p>
            <a:r>
              <a:rPr lang="tr-TR" dirty="0"/>
              <a:t>Yapısında 10 veya daha az karbon içeren organik asitler, 4 ila 24 arasında </a:t>
            </a:r>
            <a:r>
              <a:rPr lang="tr-TR" dirty="0" smtClean="0"/>
              <a:t>düz karbon </a:t>
            </a:r>
            <a:r>
              <a:rPr lang="tr-TR" dirty="0"/>
              <a:t>zincirine sahip olan yağ asitlerinden ayrılır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769993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Organik asitler, saf asit veya tamponlu asitler olmak üzere 2 temel formda bulunur. </a:t>
            </a:r>
            <a:endParaRPr lang="tr-TR" dirty="0" smtClean="0"/>
          </a:p>
          <a:p>
            <a:r>
              <a:rPr lang="tr-TR" dirty="0" smtClean="0"/>
              <a:t>Saf </a:t>
            </a:r>
            <a:r>
              <a:rPr lang="tr-TR" dirty="0"/>
              <a:t>asitler arasında laktik asit, </a:t>
            </a:r>
            <a:r>
              <a:rPr lang="tr-TR" dirty="0" err="1"/>
              <a:t>propiyonik</a:t>
            </a:r>
            <a:r>
              <a:rPr lang="tr-TR" dirty="0"/>
              <a:t> asit, asetik asit, sitrik asit ve </a:t>
            </a:r>
            <a:r>
              <a:rPr lang="tr-TR" dirty="0" err="1"/>
              <a:t>benzoik</a:t>
            </a:r>
            <a:r>
              <a:rPr lang="tr-TR" dirty="0"/>
              <a:t> asit </a:t>
            </a:r>
            <a:r>
              <a:rPr lang="tr-TR" dirty="0" smtClean="0"/>
              <a:t>bulunurken, bu asitlerin </a:t>
            </a:r>
            <a:r>
              <a:rPr lang="tr-TR" dirty="0" err="1" smtClean="0"/>
              <a:t>asitlerin</a:t>
            </a:r>
            <a:r>
              <a:rPr lang="tr-TR" dirty="0" smtClean="0"/>
              <a:t> </a:t>
            </a:r>
            <a:r>
              <a:rPr lang="tr-TR" dirty="0"/>
              <a:t>kalsiyum ve sodyum tuzları </a:t>
            </a:r>
            <a:r>
              <a:rPr lang="tr-TR" dirty="0" smtClean="0"/>
              <a:t>tamponlanmıştır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016652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Bu tamponlu organik asitlerin kullanımı daha güvenlidir ve makine için daha az yakıcıdır.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Çoğu </a:t>
            </a:r>
            <a:r>
              <a:rPr lang="tr-TR" dirty="0"/>
              <a:t>organik asit, basit yapıları ve küçük moleküler boyutları veya kütleleri nedeniyle, hücrelerde serbestçe hareket etmelerine izin veren bir avantaja sahiptir.</a:t>
            </a:r>
          </a:p>
        </p:txBody>
      </p:sp>
    </p:spTree>
    <p:extLst>
      <p:ext uri="{BB962C8B-B14F-4D97-AF65-F5344CB8AC3E}">
        <p14:creationId xmlns="" xmlns:p14="http://schemas.microsoft.com/office/powerpoint/2010/main" val="8846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Gıdalarda bulunan bazı organik asitler </a:t>
            </a:r>
            <a:r>
              <a:rPr lang="tr-TR" dirty="0" smtClean="0"/>
              <a:t>ortamın </a:t>
            </a:r>
            <a:r>
              <a:rPr lang="tr-TR" dirty="0"/>
              <a:t>ya da hücre içinin </a:t>
            </a:r>
            <a:r>
              <a:rPr lang="tr-TR" dirty="0" err="1"/>
              <a:t>pH’sını</a:t>
            </a:r>
            <a:r>
              <a:rPr lang="tr-TR" dirty="0"/>
              <a:t> </a:t>
            </a:r>
            <a:r>
              <a:rPr lang="tr-TR" dirty="0" smtClean="0"/>
              <a:t>düşürerek, </a:t>
            </a:r>
          </a:p>
          <a:p>
            <a:r>
              <a:rPr lang="tr-TR" dirty="0" smtClean="0"/>
              <a:t>hücre </a:t>
            </a:r>
            <a:r>
              <a:rPr lang="tr-TR" dirty="0" err="1"/>
              <a:t>membranının</a:t>
            </a:r>
            <a:r>
              <a:rPr lang="tr-TR" dirty="0"/>
              <a:t> </a:t>
            </a:r>
            <a:r>
              <a:rPr lang="tr-TR" dirty="0" smtClean="0"/>
              <a:t>geçirgenliğini </a:t>
            </a:r>
            <a:r>
              <a:rPr lang="tr-TR" dirty="0"/>
              <a:t>değiştirip </a:t>
            </a:r>
            <a:r>
              <a:rPr lang="tr-TR" dirty="0" err="1"/>
              <a:t>substrat</a:t>
            </a:r>
            <a:r>
              <a:rPr lang="tr-TR" dirty="0"/>
              <a:t> </a:t>
            </a:r>
            <a:r>
              <a:rPr lang="tr-TR" dirty="0" err="1"/>
              <a:t>taşınımını</a:t>
            </a:r>
            <a:r>
              <a:rPr lang="tr-TR" dirty="0"/>
              <a:t> </a:t>
            </a:r>
            <a:r>
              <a:rPr lang="tr-TR" dirty="0" smtClean="0"/>
              <a:t>bozarak,</a:t>
            </a:r>
          </a:p>
          <a:p>
            <a:r>
              <a:rPr lang="tr-TR" dirty="0" smtClean="0"/>
              <a:t>Ya da mikroorganizmaların </a:t>
            </a:r>
            <a:r>
              <a:rPr lang="tr-TR" dirty="0"/>
              <a:t>yaşamı için gerekli bazı metallerle </a:t>
            </a:r>
            <a:r>
              <a:rPr lang="tr-TR" dirty="0" err="1"/>
              <a:t>şelat</a:t>
            </a:r>
            <a:r>
              <a:rPr lang="tr-TR" dirty="0"/>
              <a:t> oluşturarak </a:t>
            </a:r>
            <a:r>
              <a:rPr lang="tr-TR" dirty="0" err="1"/>
              <a:t>antimikrobiyal</a:t>
            </a:r>
            <a:r>
              <a:rPr lang="tr-TR" dirty="0"/>
              <a:t> etki göstermektedirler. </a:t>
            </a:r>
          </a:p>
        </p:txBody>
      </p:sp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399032"/>
          </a:xfrm>
        </p:spPr>
        <p:txBody>
          <a:bodyPr/>
          <a:lstStyle/>
          <a:p>
            <a:r>
              <a:rPr lang="tr-TR" dirty="0" smtClean="0"/>
              <a:t>Etki şekilleri: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856737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Gıdalarda </a:t>
            </a:r>
            <a:r>
              <a:rPr lang="tr-TR" dirty="0" err="1" smtClean="0"/>
              <a:t>pH’nın</a:t>
            </a:r>
            <a:r>
              <a:rPr lang="tr-TR" dirty="0" smtClean="0"/>
              <a:t> 5’in altına düşmesi </a:t>
            </a:r>
            <a:r>
              <a:rPr lang="tr-TR" dirty="0" err="1" smtClean="0"/>
              <a:t>mikroorgaizmaların</a:t>
            </a:r>
            <a:r>
              <a:rPr lang="tr-TR" dirty="0" smtClean="0"/>
              <a:t> gelişimine baskılayıcı etki yapmaktadır.</a:t>
            </a:r>
          </a:p>
          <a:p>
            <a:r>
              <a:rPr lang="tr-TR" dirty="0" smtClean="0"/>
              <a:t>Organik asitlerin yapısının protein ve lipitlerden oluşan hücre </a:t>
            </a:r>
            <a:r>
              <a:rPr lang="tr-TR" dirty="0" err="1" smtClean="0"/>
              <a:t>membranını</a:t>
            </a:r>
            <a:r>
              <a:rPr lang="tr-TR" dirty="0" smtClean="0"/>
              <a:t> geçebilen özellikte olması gerekmektedir.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627226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Organik asitler içinde en etkili </a:t>
            </a:r>
            <a:r>
              <a:rPr lang="tr-TR" dirty="0" err="1" smtClean="0"/>
              <a:t>antimikrobiyel</a:t>
            </a:r>
            <a:r>
              <a:rPr lang="tr-TR" dirty="0" smtClean="0"/>
              <a:t> etkili olanlar sırasıyla; </a:t>
            </a:r>
          </a:p>
          <a:p>
            <a:r>
              <a:rPr lang="tr-TR" dirty="0" smtClean="0"/>
              <a:t>Asetik</a:t>
            </a:r>
          </a:p>
          <a:p>
            <a:r>
              <a:rPr lang="tr-TR" dirty="0" smtClean="0"/>
              <a:t>Laktik</a:t>
            </a:r>
          </a:p>
          <a:p>
            <a:r>
              <a:rPr lang="tr-TR" dirty="0" err="1" smtClean="0"/>
              <a:t>Propiyonik</a:t>
            </a:r>
            <a:endParaRPr lang="tr-TR" dirty="0" smtClean="0"/>
          </a:p>
          <a:p>
            <a:r>
              <a:rPr lang="tr-TR" dirty="0" err="1" smtClean="0"/>
              <a:t>Benzoik</a:t>
            </a:r>
            <a:r>
              <a:rPr lang="tr-TR" dirty="0" smtClean="0"/>
              <a:t> asitlerdir.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2050055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Sınırlı </a:t>
            </a:r>
            <a:r>
              <a:rPr lang="tr-TR" dirty="0" err="1" smtClean="0"/>
              <a:t>antimikrobiyel</a:t>
            </a:r>
            <a:r>
              <a:rPr lang="tr-TR" dirty="0" smtClean="0"/>
              <a:t> etkisi olduğu halde lezzet verici olarak kullanılanlar;</a:t>
            </a:r>
          </a:p>
          <a:p>
            <a:r>
              <a:rPr lang="tr-TR" dirty="0" smtClean="0"/>
              <a:t>Sitrik</a:t>
            </a:r>
          </a:p>
          <a:p>
            <a:r>
              <a:rPr lang="tr-TR" dirty="0" err="1" smtClean="0"/>
              <a:t>Kaprilik</a:t>
            </a:r>
            <a:endParaRPr lang="tr-TR" dirty="0" smtClean="0"/>
          </a:p>
          <a:p>
            <a:r>
              <a:rPr lang="tr-TR" dirty="0" smtClean="0"/>
              <a:t>Malik</a:t>
            </a:r>
          </a:p>
          <a:p>
            <a:r>
              <a:rPr lang="tr-TR" dirty="0" err="1" smtClean="0"/>
              <a:t>Fumarik</a:t>
            </a:r>
            <a:endParaRPr lang="tr-TR" dirty="0" smtClean="0"/>
          </a:p>
          <a:p>
            <a:r>
              <a:rPr lang="tr-TR" dirty="0" smtClean="0"/>
              <a:t>Diğer bazı organik asitlerdir.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791282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Bu organik asitlerin etki sırası ise </a:t>
            </a:r>
            <a:r>
              <a:rPr lang="tr-TR" dirty="0" err="1" smtClean="0"/>
              <a:t>ise</a:t>
            </a:r>
            <a:r>
              <a:rPr lang="tr-TR" dirty="0" smtClean="0"/>
              <a:t>;</a:t>
            </a:r>
          </a:p>
          <a:p>
            <a:r>
              <a:rPr lang="tr-TR" dirty="0" smtClean="0"/>
              <a:t>Asetik</a:t>
            </a:r>
          </a:p>
          <a:p>
            <a:r>
              <a:rPr lang="tr-TR" dirty="0" err="1" smtClean="0"/>
              <a:t>Propiyonik</a:t>
            </a:r>
            <a:endParaRPr lang="tr-TR" dirty="0" smtClean="0"/>
          </a:p>
          <a:p>
            <a:r>
              <a:rPr lang="tr-TR" dirty="0" smtClean="0"/>
              <a:t>Laktik</a:t>
            </a:r>
          </a:p>
          <a:p>
            <a:r>
              <a:rPr lang="tr-TR" dirty="0" smtClean="0"/>
              <a:t>Sitrik asitlerdir.</a:t>
            </a:r>
          </a:p>
        </p:txBody>
      </p:sp>
    </p:spTree>
    <p:extLst>
      <p:ext uri="{BB962C8B-B14F-4D97-AF65-F5344CB8AC3E}">
        <p14:creationId xmlns="" xmlns:p14="http://schemas.microsoft.com/office/powerpoint/2010/main" val="2572577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Organik asitlerin etkisinin sağlanması için çözünürlük en önemli faktördür.</a:t>
            </a:r>
          </a:p>
          <a:p>
            <a:r>
              <a:rPr lang="tr-TR" dirty="0" smtClean="0"/>
              <a:t>Asetik, </a:t>
            </a:r>
            <a:r>
              <a:rPr lang="tr-TR" dirty="0" err="1" smtClean="0"/>
              <a:t>laktik,propiyonik</a:t>
            </a:r>
            <a:r>
              <a:rPr lang="tr-TR" dirty="0" smtClean="0"/>
              <a:t> ve sitrik asit suda çözünür fakat </a:t>
            </a:r>
            <a:r>
              <a:rPr lang="tr-TR" dirty="0" err="1" smtClean="0"/>
              <a:t>benzoik</a:t>
            </a:r>
            <a:r>
              <a:rPr lang="tr-TR" dirty="0" smtClean="0"/>
              <a:t>, </a:t>
            </a:r>
            <a:r>
              <a:rPr lang="tr-TR" dirty="0" err="1" smtClean="0"/>
              <a:t>sorbik</a:t>
            </a:r>
            <a:r>
              <a:rPr lang="tr-TR" dirty="0" smtClean="0"/>
              <a:t> asit ve </a:t>
            </a:r>
            <a:r>
              <a:rPr lang="tr-TR" dirty="0" err="1" smtClean="0"/>
              <a:t>parabenler</a:t>
            </a:r>
            <a:r>
              <a:rPr lang="tr-TR" dirty="0" smtClean="0"/>
              <a:t> suda zor çözünürler. Bu nedenler konsantrasyon aynı </a:t>
            </a:r>
            <a:r>
              <a:rPr lang="tr-TR" dirty="0" err="1" smtClean="0"/>
              <a:t>olsada</a:t>
            </a:r>
            <a:r>
              <a:rPr lang="tr-TR" dirty="0" smtClean="0"/>
              <a:t> etki düzeyi farklıdır.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229994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smtClean="0"/>
              <a:t>Gıdalarda kullanımına izin verilen organik asitler Avrupa Birliği’nde E kodu ile belirlenmiş olup Türk Gıda </a:t>
            </a:r>
            <a:r>
              <a:rPr lang="tr-TR" dirty="0" err="1" smtClean="0"/>
              <a:t>Kodeksi’nde</a:t>
            </a:r>
            <a:r>
              <a:rPr lang="tr-TR" dirty="0" smtClean="0"/>
              <a:t> de yer verilmiştir.</a:t>
            </a:r>
          </a:p>
          <a:p>
            <a:r>
              <a:rPr lang="tr-TR" dirty="0" err="1" smtClean="0"/>
              <a:t>Sorbik</a:t>
            </a:r>
            <a:r>
              <a:rPr lang="tr-TR" dirty="0" smtClean="0"/>
              <a:t> Asit: E 200</a:t>
            </a:r>
          </a:p>
          <a:p>
            <a:r>
              <a:rPr lang="tr-TR" dirty="0" err="1" smtClean="0"/>
              <a:t>Benzoik</a:t>
            </a:r>
            <a:r>
              <a:rPr lang="tr-TR" dirty="0" smtClean="0"/>
              <a:t> Asit: E 210</a:t>
            </a:r>
          </a:p>
          <a:p>
            <a:r>
              <a:rPr lang="tr-TR" dirty="0" smtClean="0"/>
              <a:t>Asetik Asit: E 260</a:t>
            </a:r>
          </a:p>
          <a:p>
            <a:r>
              <a:rPr lang="tr-TR" dirty="0" smtClean="0"/>
              <a:t>Laktik Asit: E 270</a:t>
            </a:r>
          </a:p>
          <a:p>
            <a:r>
              <a:rPr lang="tr-TR" dirty="0" err="1" smtClean="0"/>
              <a:t>Propiyonik</a:t>
            </a:r>
            <a:r>
              <a:rPr lang="tr-TR" dirty="0" smtClean="0"/>
              <a:t> Asit: E 280 olarak kodlanmışlardır.</a:t>
            </a:r>
          </a:p>
        </p:txBody>
      </p:sp>
    </p:spTree>
    <p:extLst>
      <p:ext uri="{BB962C8B-B14F-4D97-AF65-F5344CB8AC3E}">
        <p14:creationId xmlns="" xmlns:p14="http://schemas.microsoft.com/office/powerpoint/2010/main" val="2273022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280920" cy="288032"/>
          </a:xfrm>
        </p:spPr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K</a:t>
            </a:r>
            <a:r>
              <a:rPr lang="tr-TR" dirty="0" smtClean="0">
                <a:solidFill>
                  <a:srgbClr val="FF0000"/>
                </a:solidFill>
              </a:rPr>
              <a:t>abul </a:t>
            </a:r>
            <a:r>
              <a:rPr lang="tr-TR" dirty="0">
                <a:solidFill>
                  <a:srgbClr val="FF0000"/>
                </a:solidFill>
              </a:rPr>
              <a:t>edilebilir günlük alım miktarı (ADI</a:t>
            </a:r>
            <a:r>
              <a:rPr lang="tr-TR" dirty="0" smtClean="0">
                <a:solidFill>
                  <a:srgbClr val="FF0000"/>
                </a:solidFill>
              </a:rPr>
              <a:t>)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9632" y="1192738"/>
            <a:ext cx="7056784" cy="566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304951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Sorbik</a:t>
            </a:r>
            <a:r>
              <a:rPr lang="tr-TR" dirty="0" smtClean="0"/>
              <a:t> Asit E200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Antimikrobiyal</a:t>
            </a:r>
            <a:r>
              <a:rPr lang="tr-TR" dirty="0"/>
              <a:t> gıda katkı maddesi olarak kullanımına izin verilen tek </a:t>
            </a:r>
            <a:r>
              <a:rPr lang="tr-TR" dirty="0" smtClean="0"/>
              <a:t>doymamış organik </a:t>
            </a:r>
            <a:r>
              <a:rPr lang="tr-TR" dirty="0"/>
              <a:t>asit </a:t>
            </a:r>
            <a:r>
              <a:rPr lang="tr-TR" dirty="0" err="1"/>
              <a:t>sorbik</a:t>
            </a:r>
            <a:r>
              <a:rPr lang="tr-TR" dirty="0"/>
              <a:t> asittir</a:t>
            </a:r>
            <a:r>
              <a:rPr lang="tr-TR" dirty="0" smtClean="0"/>
              <a:t>. </a:t>
            </a:r>
          </a:p>
          <a:p>
            <a:r>
              <a:rPr lang="tr-TR" dirty="0" smtClean="0"/>
              <a:t>Maya </a:t>
            </a:r>
            <a:r>
              <a:rPr lang="tr-TR" dirty="0"/>
              <a:t>ve küflere karşı koruyucu özelliği yaygın </a:t>
            </a:r>
            <a:r>
              <a:rPr lang="tr-TR" dirty="0" smtClean="0"/>
              <a:t>olarak kullanılmaktadır.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437112"/>
            <a:ext cx="4896544" cy="20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35054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Genel olarak </a:t>
            </a:r>
            <a:r>
              <a:rPr lang="tr-TR" dirty="0" err="1"/>
              <a:t>katalaz</a:t>
            </a:r>
            <a:r>
              <a:rPr lang="tr-TR" dirty="0"/>
              <a:t> pozitif ve </a:t>
            </a:r>
            <a:r>
              <a:rPr lang="tr-TR" dirty="0" err="1"/>
              <a:t>aerob</a:t>
            </a:r>
            <a:r>
              <a:rPr lang="tr-TR" dirty="0"/>
              <a:t> özellikte olan bakteriler daha duyarlıdırlar. </a:t>
            </a:r>
          </a:p>
          <a:p>
            <a:r>
              <a:rPr lang="tr-TR" dirty="0" smtClean="0"/>
              <a:t>Etkili </a:t>
            </a:r>
            <a:r>
              <a:rPr lang="tr-TR" dirty="0"/>
              <a:t>olduğu mikroorganizmalar arasında </a:t>
            </a:r>
            <a:r>
              <a:rPr lang="tr-TR" i="1" dirty="0" err="1"/>
              <a:t>Aspergillus</a:t>
            </a:r>
            <a:r>
              <a:rPr lang="tr-TR" i="1" dirty="0"/>
              <a:t> </a:t>
            </a:r>
            <a:r>
              <a:rPr lang="tr-TR" i="1" dirty="0" err="1"/>
              <a:t>flavus</a:t>
            </a:r>
            <a:r>
              <a:rPr lang="tr-TR" i="1" dirty="0"/>
              <a:t>, </a:t>
            </a:r>
            <a:r>
              <a:rPr lang="tr-TR" i="1" dirty="0" err="1"/>
              <a:t>A.parasiticus</a:t>
            </a:r>
            <a:r>
              <a:rPr lang="tr-TR" i="1" dirty="0"/>
              <a:t>, </a:t>
            </a:r>
            <a:r>
              <a:rPr lang="tr-TR" i="1" dirty="0" err="1"/>
              <a:t>Penicillium</a:t>
            </a:r>
            <a:r>
              <a:rPr lang="tr-TR" i="1" dirty="0"/>
              <a:t> </a:t>
            </a:r>
            <a:r>
              <a:rPr lang="tr-TR" i="1" dirty="0" err="1"/>
              <a:t>expansum</a:t>
            </a:r>
            <a:r>
              <a:rPr lang="tr-TR" i="1" dirty="0"/>
              <a:t>, </a:t>
            </a:r>
            <a:r>
              <a:rPr lang="tr-TR" i="1" dirty="0" err="1"/>
              <a:t>P.patulum</a:t>
            </a:r>
            <a:r>
              <a:rPr lang="tr-TR" i="1" dirty="0"/>
              <a:t>, </a:t>
            </a:r>
            <a:r>
              <a:rPr lang="tr-TR" i="1" dirty="0" err="1"/>
              <a:t>S.aureus</a:t>
            </a:r>
            <a:r>
              <a:rPr lang="tr-TR" i="1" dirty="0"/>
              <a:t>, </a:t>
            </a:r>
            <a:r>
              <a:rPr lang="tr-TR" i="1" dirty="0" err="1"/>
              <a:t>Salmonella</a:t>
            </a:r>
            <a:r>
              <a:rPr lang="tr-TR" i="1" dirty="0"/>
              <a:t> </a:t>
            </a:r>
            <a:r>
              <a:rPr lang="tr-TR" i="1" dirty="0" err="1"/>
              <a:t>spp</a:t>
            </a:r>
            <a:r>
              <a:rPr lang="tr-TR" i="1" dirty="0"/>
              <a:t>. ,</a:t>
            </a:r>
            <a:r>
              <a:rPr lang="tr-TR" i="1" dirty="0" err="1"/>
              <a:t>E.coli</a:t>
            </a:r>
            <a:r>
              <a:rPr lang="tr-TR" i="1" dirty="0"/>
              <a:t>, </a:t>
            </a:r>
            <a:r>
              <a:rPr lang="tr-TR" i="1" dirty="0" err="1"/>
              <a:t>L.monocytogenes</a:t>
            </a:r>
            <a:r>
              <a:rPr lang="tr-TR" i="1" dirty="0"/>
              <a:t>, </a:t>
            </a:r>
            <a:r>
              <a:rPr lang="tr-TR" i="1" dirty="0" err="1"/>
              <a:t>C.botulinum</a:t>
            </a:r>
            <a:r>
              <a:rPr lang="tr-TR" i="1" dirty="0"/>
              <a:t> </a:t>
            </a:r>
            <a:r>
              <a:rPr lang="tr-TR" dirty="0"/>
              <a:t>bulunur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2475422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Sorbik</a:t>
            </a:r>
            <a:r>
              <a:rPr lang="tr-TR" dirty="0" smtClean="0"/>
              <a:t> </a:t>
            </a:r>
            <a:r>
              <a:rPr lang="tr-TR" dirty="0"/>
              <a:t>asit ve tuzları marmelatlarda, reçellerde, ketçap ve </a:t>
            </a:r>
            <a:r>
              <a:rPr lang="tr-TR" dirty="0" smtClean="0"/>
              <a:t>soslarda, margarinlerde </a:t>
            </a:r>
            <a:r>
              <a:rPr lang="tr-TR" dirty="0"/>
              <a:t>ve </a:t>
            </a:r>
            <a:r>
              <a:rPr lang="tr-TR" dirty="0" smtClean="0"/>
              <a:t>turşularda kullanılmaktadır.</a:t>
            </a:r>
          </a:p>
          <a:p>
            <a:r>
              <a:rPr lang="tr-TR" dirty="0" smtClean="0"/>
              <a:t>Ayrıca keklerde</a:t>
            </a:r>
            <a:r>
              <a:rPr lang="tr-TR" dirty="0"/>
              <a:t>, peynirlerde, kurutulmuş meyvelerde, kuru sosis ve balıklarda, yüzeyde oluşan küflenmeleri önlemek için kullanılabilir.</a:t>
            </a:r>
          </a:p>
          <a:p>
            <a:r>
              <a:rPr lang="tr-TR" dirty="0" smtClean="0"/>
              <a:t>ADI değeri 0-25 mg/kg değerindedir.</a:t>
            </a:r>
          </a:p>
        </p:txBody>
      </p:sp>
    </p:spTree>
    <p:extLst>
      <p:ext uri="{BB962C8B-B14F-4D97-AF65-F5344CB8AC3E}">
        <p14:creationId xmlns="" xmlns:p14="http://schemas.microsoft.com/office/powerpoint/2010/main" val="3909989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Benzoik</a:t>
            </a:r>
            <a:r>
              <a:rPr lang="tr-TR" dirty="0" smtClean="0"/>
              <a:t> Asit ve </a:t>
            </a:r>
            <a:r>
              <a:rPr lang="tr-TR" dirty="0" err="1" smtClean="0"/>
              <a:t>Benzoatlar</a:t>
            </a:r>
            <a:r>
              <a:rPr lang="tr-TR" dirty="0" smtClean="0"/>
              <a:t> E210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Benzoik</a:t>
            </a:r>
            <a:r>
              <a:rPr lang="tr-TR" dirty="0" smtClean="0"/>
              <a:t> asit doğal olarak böğürtlen vb. ürünlerde bulunur.</a:t>
            </a:r>
          </a:p>
          <a:p>
            <a:r>
              <a:rPr lang="tr-TR" dirty="0" smtClean="0"/>
              <a:t>Etki mekanizması</a:t>
            </a:r>
          </a:p>
          <a:p>
            <a:pPr marL="64008" indent="0">
              <a:buNone/>
            </a:pPr>
            <a:r>
              <a:rPr lang="tr-TR" dirty="0" err="1" smtClean="0"/>
              <a:t>sitoplazmik</a:t>
            </a:r>
            <a:r>
              <a:rPr lang="tr-TR" dirty="0" smtClean="0"/>
              <a:t>  </a:t>
            </a:r>
            <a:r>
              <a:rPr lang="tr-TR" dirty="0" err="1" smtClean="0"/>
              <a:t>membran</a:t>
            </a:r>
            <a:r>
              <a:rPr lang="tr-TR" dirty="0" smtClean="0"/>
              <a:t> ve </a:t>
            </a:r>
          </a:p>
          <a:p>
            <a:pPr marL="64008" indent="0">
              <a:buNone/>
            </a:pPr>
            <a:r>
              <a:rPr lang="tr-TR" dirty="0" smtClean="0"/>
              <a:t>hücre enzimleri üzerinedir.</a:t>
            </a:r>
          </a:p>
          <a:p>
            <a:r>
              <a:rPr lang="tr-TR" dirty="0"/>
              <a:t>Gıda maddelerinde en yaygın olarak kullanılan </a:t>
            </a:r>
            <a:r>
              <a:rPr lang="tr-TR" dirty="0" err="1"/>
              <a:t>antimikrobiyal</a:t>
            </a:r>
            <a:r>
              <a:rPr lang="tr-TR" dirty="0"/>
              <a:t> gıda katkı maddeleri </a:t>
            </a:r>
            <a:r>
              <a:rPr lang="tr-TR" dirty="0" err="1"/>
              <a:t>benzoik</a:t>
            </a:r>
            <a:r>
              <a:rPr lang="tr-TR" dirty="0"/>
              <a:t> asit ve </a:t>
            </a:r>
            <a:r>
              <a:rPr lang="tr-TR" dirty="0" smtClean="0"/>
              <a:t>tuzlarıdır.</a:t>
            </a:r>
          </a:p>
          <a:p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518740"/>
            <a:ext cx="2736304" cy="2078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247466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/>
              <a:t>Asit formuna göre </a:t>
            </a:r>
            <a:r>
              <a:rPr lang="tr-TR" dirty="0" err="1"/>
              <a:t>benzoik</a:t>
            </a:r>
            <a:r>
              <a:rPr lang="tr-TR" dirty="0"/>
              <a:t> asit tuzları daha fazla kullanılmaktadır. Çünkü tuzların sudaki çözünürlükleri yüksektir. Asidik gıdalar için kullanılması idealdir.</a:t>
            </a:r>
          </a:p>
          <a:p>
            <a:r>
              <a:rPr lang="tr-TR" dirty="0" smtClean="0"/>
              <a:t>Alkali ve </a:t>
            </a:r>
            <a:r>
              <a:rPr lang="tr-TR" dirty="0" err="1" smtClean="0"/>
              <a:t>nötral</a:t>
            </a:r>
            <a:r>
              <a:rPr lang="tr-TR" dirty="0" smtClean="0"/>
              <a:t> gıdalarda etkisi çok zayıftır.</a:t>
            </a:r>
          </a:p>
          <a:p>
            <a:r>
              <a:rPr lang="tr-TR" dirty="0" err="1"/>
              <a:t>Benzoik</a:t>
            </a:r>
            <a:r>
              <a:rPr lang="tr-TR" dirty="0"/>
              <a:t> asit ve tuzları, küf ve mayalara karşı etkilidir fakat bakterilere karşı kullanılması pek tavsiye edilmez. Çünkü </a:t>
            </a:r>
            <a:r>
              <a:rPr lang="tr-TR" dirty="0" err="1"/>
              <a:t>pH</a:t>
            </a:r>
            <a:r>
              <a:rPr lang="tr-TR" dirty="0"/>
              <a:t> 4.5 üzerinde etki mekanizması azalır. Fakat bu </a:t>
            </a:r>
            <a:r>
              <a:rPr lang="tr-TR" dirty="0" err="1"/>
              <a:t>pH</a:t>
            </a:r>
            <a:r>
              <a:rPr lang="tr-TR" dirty="0"/>
              <a:t> değeri üzerinde bakteri gelişimi daha </a:t>
            </a:r>
            <a:r>
              <a:rPr lang="tr-TR" dirty="0" smtClean="0"/>
              <a:t>yüksektir.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9099142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Türk Gıda </a:t>
            </a:r>
            <a:r>
              <a:rPr lang="tr-TR" dirty="0" err="1"/>
              <a:t>Kodeksi’ne</a:t>
            </a:r>
            <a:r>
              <a:rPr lang="tr-TR" dirty="0"/>
              <a:t> göre peynir dışındaki süt ürünlerinde sodyum </a:t>
            </a:r>
            <a:r>
              <a:rPr lang="tr-TR" dirty="0" err="1"/>
              <a:t>benzoat</a:t>
            </a:r>
            <a:r>
              <a:rPr lang="tr-TR" dirty="0"/>
              <a:t> ve potasyum </a:t>
            </a:r>
            <a:r>
              <a:rPr lang="tr-TR" dirty="0" err="1"/>
              <a:t>sorbat</a:t>
            </a:r>
            <a:r>
              <a:rPr lang="tr-TR" dirty="0"/>
              <a:t> bulunması </a:t>
            </a:r>
            <a:r>
              <a:rPr lang="tr-TR" dirty="0" smtClean="0"/>
              <a:t>yasaktır. Yapılan bir </a:t>
            </a:r>
            <a:r>
              <a:rPr lang="tr-TR" dirty="0"/>
              <a:t>araştırmada süzme yoğurt örneklerinin %74’ü, kaşar </a:t>
            </a:r>
            <a:r>
              <a:rPr lang="tr-TR" dirty="0" smtClean="0"/>
              <a:t>peyniri örneklerinin </a:t>
            </a:r>
            <a:r>
              <a:rPr lang="tr-TR" dirty="0"/>
              <a:t>%70’i, tulum peyniri örneklerinin %85’i ve ayran örneklerinin %80’i sodyum </a:t>
            </a:r>
            <a:r>
              <a:rPr lang="tr-TR" dirty="0" err="1"/>
              <a:t>benzoat</a:t>
            </a:r>
            <a:r>
              <a:rPr lang="tr-TR" dirty="0"/>
              <a:t> içerdiği tespit </a:t>
            </a:r>
            <a:r>
              <a:rPr lang="tr-TR" dirty="0" smtClean="0"/>
              <a:t>edilmiştir.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179658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Ankara piyasasında </a:t>
            </a:r>
            <a:r>
              <a:rPr lang="tr-TR" dirty="0" smtClean="0"/>
              <a:t>ise üretilen </a:t>
            </a:r>
            <a:r>
              <a:rPr lang="tr-TR" dirty="0"/>
              <a:t>meyve sularında </a:t>
            </a:r>
            <a:r>
              <a:rPr lang="tr-TR" dirty="0" err="1"/>
              <a:t>benzoik</a:t>
            </a:r>
            <a:r>
              <a:rPr lang="tr-TR" dirty="0"/>
              <a:t> asit miktarının izin verilen değeri aştığı saptanmıştır. </a:t>
            </a:r>
            <a:endParaRPr lang="tr-TR" dirty="0" smtClean="0"/>
          </a:p>
          <a:p>
            <a:r>
              <a:rPr lang="tr-TR" dirty="0" err="1" smtClean="0"/>
              <a:t>Benzoik</a:t>
            </a:r>
            <a:r>
              <a:rPr lang="tr-TR" dirty="0" smtClean="0"/>
              <a:t> asit ve </a:t>
            </a:r>
            <a:r>
              <a:rPr lang="tr-TR" dirty="0" err="1" smtClean="0"/>
              <a:t>benzoatlar</a:t>
            </a:r>
            <a:r>
              <a:rPr lang="tr-TR" dirty="0" smtClean="0"/>
              <a:t> %0.05-0.1 konsantrasyonda alkolsüz </a:t>
            </a:r>
            <a:r>
              <a:rPr lang="tr-TR" dirty="0"/>
              <a:t>içecekler, turşular, margarinler, meyve kokteylleri, meyve suları, meyve salataları, ketçap ve çeşitli </a:t>
            </a:r>
            <a:r>
              <a:rPr lang="tr-TR" dirty="0" smtClean="0"/>
              <a:t>soslarda </a:t>
            </a:r>
            <a:r>
              <a:rPr lang="tr-TR" dirty="0" err="1"/>
              <a:t>antimikrobiyal</a:t>
            </a:r>
            <a:r>
              <a:rPr lang="tr-TR" dirty="0"/>
              <a:t> gıda katkı maddesi olarak </a:t>
            </a:r>
            <a:r>
              <a:rPr lang="tr-TR" dirty="0" smtClean="0"/>
              <a:t>kullanılmaktadır</a:t>
            </a:r>
            <a:r>
              <a:rPr lang="tr-TR" dirty="0"/>
              <a:t>.</a:t>
            </a:r>
            <a:endParaRPr lang="tr-TR" dirty="0" smtClean="0"/>
          </a:p>
        </p:txBody>
      </p:sp>
    </p:spTree>
    <p:extLst>
      <p:ext uri="{BB962C8B-B14F-4D97-AF65-F5344CB8AC3E}">
        <p14:creationId xmlns="" xmlns:p14="http://schemas.microsoft.com/office/powerpoint/2010/main" val="2935366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Günlük kullanımına izin verilen değeri aştığında </a:t>
            </a:r>
            <a:r>
              <a:rPr lang="tr-TR" dirty="0" err="1"/>
              <a:t>benzoik</a:t>
            </a:r>
            <a:r>
              <a:rPr lang="tr-TR" dirty="0"/>
              <a:t> asit astım, </a:t>
            </a:r>
            <a:r>
              <a:rPr lang="tr-TR" dirty="0" err="1"/>
              <a:t>hiperaktivite</a:t>
            </a:r>
            <a:r>
              <a:rPr lang="tr-TR" dirty="0"/>
              <a:t> ve deri döküntülerine neden olabilen bir koruyucu gıda katkı </a:t>
            </a:r>
            <a:r>
              <a:rPr lang="tr-TR" dirty="0" smtClean="0"/>
              <a:t>maddesidir.</a:t>
            </a:r>
          </a:p>
          <a:p>
            <a:r>
              <a:rPr lang="tr-TR" dirty="0" err="1" smtClean="0"/>
              <a:t>Benzoik</a:t>
            </a:r>
            <a:r>
              <a:rPr lang="tr-TR" dirty="0" smtClean="0"/>
              <a:t> asidin ADI değeri 0-5 mg/kg’dır.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2048093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smtClean="0"/>
              <a:t>Asetik Asit ve Asetatlar</a:t>
            </a:r>
            <a:br>
              <a:rPr lang="tr-TR" dirty="0" smtClean="0"/>
            </a:br>
            <a:r>
              <a:rPr lang="tr-TR" dirty="0" smtClean="0"/>
              <a:t> ( Sirke Asidi) E260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numCol="1">
            <a:normAutofit fontScale="92500" lnSpcReduction="10000"/>
          </a:bodyPr>
          <a:lstStyle/>
          <a:p>
            <a:r>
              <a:rPr lang="tr-TR" dirty="0" smtClean="0"/>
              <a:t>Alkolün bazı bakteriler tarafından </a:t>
            </a:r>
            <a:r>
              <a:rPr lang="tr-TR" dirty="0" err="1" smtClean="0"/>
              <a:t>oksidasyonu</a:t>
            </a:r>
            <a:r>
              <a:rPr lang="tr-TR" dirty="0" smtClean="0"/>
              <a:t> sonucunda üretilir.</a:t>
            </a:r>
          </a:p>
          <a:p>
            <a:r>
              <a:rPr lang="tr-TR" dirty="0" smtClean="0"/>
              <a:t>Asetik </a:t>
            </a:r>
            <a:r>
              <a:rPr lang="tr-TR" dirty="0" err="1" smtClean="0"/>
              <a:t>asitin</a:t>
            </a:r>
            <a:r>
              <a:rPr lang="tr-TR" dirty="0" smtClean="0"/>
              <a:t> </a:t>
            </a:r>
            <a:r>
              <a:rPr lang="tr-TR" dirty="0" err="1" smtClean="0"/>
              <a:t>m.o’lara</a:t>
            </a:r>
            <a:r>
              <a:rPr lang="tr-TR" dirty="0" smtClean="0"/>
              <a:t> karşı</a:t>
            </a:r>
          </a:p>
          <a:p>
            <a:pPr marL="0" indent="0" algn="just">
              <a:buNone/>
            </a:pPr>
            <a:r>
              <a:rPr lang="tr-TR" dirty="0" smtClean="0"/>
              <a:t>etkisi oksijen alımının</a:t>
            </a:r>
          </a:p>
          <a:p>
            <a:pPr marL="0" indent="0" algn="just">
              <a:buNone/>
            </a:pPr>
            <a:r>
              <a:rPr lang="tr-TR" dirty="0" smtClean="0"/>
              <a:t>engellenmesi bunun </a:t>
            </a:r>
          </a:p>
          <a:p>
            <a:pPr marL="0" indent="0" algn="just">
              <a:buNone/>
            </a:pPr>
            <a:r>
              <a:rPr lang="tr-TR" dirty="0"/>
              <a:t>s</a:t>
            </a:r>
            <a:r>
              <a:rPr lang="tr-TR" dirty="0" smtClean="0"/>
              <a:t>onucunda ATP üretimini</a:t>
            </a:r>
          </a:p>
          <a:p>
            <a:pPr marL="0" indent="0" algn="just">
              <a:buNone/>
            </a:pPr>
            <a:r>
              <a:rPr lang="tr-TR" dirty="0" smtClean="0"/>
              <a:t>baskılaması şeklindedir.</a:t>
            </a:r>
          </a:p>
          <a:p>
            <a:r>
              <a:rPr lang="tr-TR" dirty="0" smtClean="0"/>
              <a:t>Ayrıca</a:t>
            </a:r>
            <a:r>
              <a:rPr lang="tr-TR" dirty="0"/>
              <a:t> </a:t>
            </a:r>
            <a:r>
              <a:rPr lang="tr-TR" dirty="0" smtClean="0"/>
              <a:t>hücre </a:t>
            </a:r>
            <a:r>
              <a:rPr lang="tr-TR" dirty="0"/>
              <a:t>duvarını aşarak hücreye girmesi </a:t>
            </a:r>
            <a:r>
              <a:rPr lang="tr-TR" dirty="0" smtClean="0"/>
              <a:t>ve plazmayı </a:t>
            </a:r>
            <a:r>
              <a:rPr lang="tr-TR" dirty="0" err="1"/>
              <a:t>denatüre</a:t>
            </a:r>
            <a:r>
              <a:rPr lang="tr-TR" dirty="0"/>
              <a:t> etmesi şeklinde de etki ettiği </a:t>
            </a:r>
            <a:r>
              <a:rPr lang="tr-TR" dirty="0" smtClean="0"/>
              <a:t>saptanmıştır.</a:t>
            </a:r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852936"/>
            <a:ext cx="3418851" cy="2184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288653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Asetik asidin </a:t>
            </a:r>
            <a:r>
              <a:rPr lang="tr-TR" dirty="0" err="1"/>
              <a:t>antimikrobiyal</a:t>
            </a:r>
            <a:r>
              <a:rPr lang="tr-TR" dirty="0"/>
              <a:t> etkisi </a:t>
            </a:r>
            <a:r>
              <a:rPr lang="tr-TR" dirty="0" err="1"/>
              <a:t>dissosiye</a:t>
            </a:r>
            <a:r>
              <a:rPr lang="tr-TR" dirty="0"/>
              <a:t> olmamış molekülleriyle gerçekleştiğinden ortamın </a:t>
            </a:r>
            <a:r>
              <a:rPr lang="tr-TR" dirty="0" err="1"/>
              <a:t>pH</a:t>
            </a:r>
            <a:r>
              <a:rPr lang="tr-TR" dirty="0"/>
              <a:t> değeri düştükçe </a:t>
            </a:r>
            <a:r>
              <a:rPr lang="tr-TR" dirty="0" smtClean="0"/>
              <a:t>etki </a:t>
            </a:r>
            <a:r>
              <a:rPr lang="tr-TR" dirty="0"/>
              <a:t>derecesi de </a:t>
            </a:r>
            <a:r>
              <a:rPr lang="tr-TR" dirty="0" smtClean="0"/>
              <a:t>artmaktadır.</a:t>
            </a:r>
          </a:p>
          <a:p>
            <a:r>
              <a:rPr lang="tr-TR" dirty="0" smtClean="0"/>
              <a:t>Asetik </a:t>
            </a:r>
            <a:r>
              <a:rPr lang="tr-TR" dirty="0"/>
              <a:t>asit bakterilere karşı daha fazla </a:t>
            </a:r>
            <a:r>
              <a:rPr lang="tr-TR" dirty="0" smtClean="0"/>
              <a:t>etkilidir.</a:t>
            </a:r>
          </a:p>
          <a:p>
            <a:r>
              <a:rPr lang="tr-TR" dirty="0" smtClean="0"/>
              <a:t>Genel </a:t>
            </a:r>
            <a:r>
              <a:rPr lang="tr-TR" dirty="0"/>
              <a:t>olarak patojen bakteriler ve özellikle </a:t>
            </a:r>
            <a:r>
              <a:rPr lang="tr-TR" i="1" dirty="0" err="1"/>
              <a:t>Salmonella</a:t>
            </a:r>
            <a:r>
              <a:rPr lang="tr-TR" dirty="0" err="1"/>
              <a:t>’lar</a:t>
            </a:r>
            <a:r>
              <a:rPr lang="tr-TR" dirty="0"/>
              <a:t> sirke asidine karşı çok duyarlıdırlar. </a:t>
            </a: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6086467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%</a:t>
            </a:r>
            <a:r>
              <a:rPr lang="tr-TR" dirty="0" smtClean="0"/>
              <a:t> 0.01 – 0.5 konsantrasyonları;</a:t>
            </a:r>
          </a:p>
          <a:p>
            <a:r>
              <a:rPr lang="tr-TR" dirty="0" err="1" smtClean="0"/>
              <a:t>Bacillus</a:t>
            </a:r>
            <a:endParaRPr lang="tr-TR" dirty="0"/>
          </a:p>
          <a:p>
            <a:r>
              <a:rPr lang="tr-TR" dirty="0" err="1" smtClean="0"/>
              <a:t>Clostridium</a:t>
            </a:r>
            <a:endParaRPr lang="tr-TR" dirty="0" smtClean="0"/>
          </a:p>
          <a:p>
            <a:r>
              <a:rPr lang="tr-TR" dirty="0" err="1" smtClean="0"/>
              <a:t>L.monocytogenes</a:t>
            </a:r>
            <a:endParaRPr lang="tr-TR" dirty="0" smtClean="0"/>
          </a:p>
          <a:p>
            <a:r>
              <a:rPr lang="tr-TR" dirty="0" err="1" smtClean="0"/>
              <a:t>Salmonella</a:t>
            </a:r>
            <a:endParaRPr lang="tr-TR" dirty="0" smtClean="0"/>
          </a:p>
          <a:p>
            <a:r>
              <a:rPr lang="tr-TR" dirty="0" err="1" smtClean="0"/>
              <a:t>E.coli</a:t>
            </a:r>
            <a:endParaRPr lang="tr-TR" dirty="0" smtClean="0"/>
          </a:p>
          <a:p>
            <a:r>
              <a:rPr lang="tr-TR" dirty="0" err="1" smtClean="0"/>
              <a:t>C.jejuni</a:t>
            </a:r>
            <a:endParaRPr lang="tr-TR" dirty="0"/>
          </a:p>
          <a:p>
            <a:r>
              <a:rPr lang="tr-TR" dirty="0" err="1" smtClean="0"/>
              <a:t>Pseudomonas</a:t>
            </a:r>
            <a:r>
              <a:rPr lang="tr-TR" dirty="0" smtClean="0"/>
              <a:t> türlerine karşı etkilidir.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4183096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Maya ve küfler bakterilere göre daha dirençlidirler.</a:t>
            </a:r>
          </a:p>
          <a:p>
            <a:r>
              <a:rPr lang="tr-TR" dirty="0" err="1" smtClean="0"/>
              <a:t>Aspergillus</a:t>
            </a:r>
            <a:endParaRPr lang="tr-TR" dirty="0" smtClean="0"/>
          </a:p>
          <a:p>
            <a:r>
              <a:rPr lang="tr-TR" dirty="0" err="1" smtClean="0"/>
              <a:t>Penicillium</a:t>
            </a:r>
            <a:endParaRPr lang="tr-TR" dirty="0" smtClean="0"/>
          </a:p>
          <a:p>
            <a:r>
              <a:rPr lang="tr-TR" dirty="0" err="1" smtClean="0"/>
              <a:t>Rhizopus</a:t>
            </a:r>
            <a:endParaRPr lang="tr-TR" dirty="0" smtClean="0"/>
          </a:p>
          <a:p>
            <a:r>
              <a:rPr lang="tr-TR" dirty="0" smtClean="0"/>
              <a:t>Bazı </a:t>
            </a:r>
            <a:r>
              <a:rPr lang="tr-TR" dirty="0" err="1" smtClean="0"/>
              <a:t>Saccharomyces’ler</a:t>
            </a:r>
            <a:r>
              <a:rPr lang="tr-TR" dirty="0" smtClean="0"/>
              <a:t> etkili olduğu maya ve küflerdendir.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4124622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Karkas </a:t>
            </a:r>
            <a:r>
              <a:rPr lang="tr-TR" dirty="0" err="1" smtClean="0"/>
              <a:t>dekontaminasyonunda</a:t>
            </a:r>
            <a:r>
              <a:rPr lang="tr-TR" dirty="0" smtClean="0"/>
              <a:t> %1-2’lik konsantrasyonları önerilir. Ancak koku nedeniyle tercih edilmemektedir.</a:t>
            </a:r>
          </a:p>
          <a:p>
            <a:r>
              <a:rPr lang="tr-TR" dirty="0" smtClean="0"/>
              <a:t>Salata, balık, ekmek ve pastacılık ürünlerinde kullanılmaktadır.</a:t>
            </a:r>
          </a:p>
          <a:p>
            <a:r>
              <a:rPr lang="tr-TR" dirty="0" smtClean="0"/>
              <a:t>Asetik </a:t>
            </a:r>
            <a:r>
              <a:rPr lang="tr-TR" dirty="0" err="1" smtClean="0"/>
              <a:t>asitin</a:t>
            </a:r>
            <a:r>
              <a:rPr lang="tr-TR" dirty="0" smtClean="0"/>
              <a:t> ADI değeri limiti yoktur.</a:t>
            </a:r>
          </a:p>
        </p:txBody>
      </p:sp>
    </p:spTree>
    <p:extLst>
      <p:ext uri="{BB962C8B-B14F-4D97-AF65-F5344CB8AC3E}">
        <p14:creationId xmlns="" xmlns:p14="http://schemas.microsoft.com/office/powerpoint/2010/main" val="14972739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06128"/>
          </a:xfrm>
        </p:spPr>
        <p:txBody>
          <a:bodyPr>
            <a:normAutofit lnSpcReduction="10000"/>
          </a:bodyPr>
          <a:lstStyle/>
          <a:p>
            <a:r>
              <a:rPr lang="tr-TR" dirty="0"/>
              <a:t>Asetik asit aynı zamanda proteinli maddelerin aroma taşıyıcısı olan aminoasitlerin yıkımında ve renk açıcı olarak kullanımında etkilidir. Farklı asetik asit solüsyonlarıyla </a:t>
            </a:r>
            <a:r>
              <a:rPr lang="tr-TR" dirty="0" err="1"/>
              <a:t>marine</a:t>
            </a:r>
            <a:r>
              <a:rPr lang="tr-TR" dirty="0"/>
              <a:t> edilmiş barbunya balıklarının üzerinde yapılan bir çalışmada, tuz ve asetik </a:t>
            </a:r>
            <a:r>
              <a:rPr lang="tr-TR" dirty="0" err="1"/>
              <a:t>asitin</a:t>
            </a:r>
            <a:r>
              <a:rPr lang="tr-TR" dirty="0"/>
              <a:t> balık eti içerisine yayılarak proteinleri </a:t>
            </a:r>
            <a:r>
              <a:rPr lang="tr-TR" dirty="0" err="1"/>
              <a:t>denatüre</a:t>
            </a:r>
            <a:r>
              <a:rPr lang="tr-TR" dirty="0"/>
              <a:t> ettiği ve </a:t>
            </a:r>
            <a:r>
              <a:rPr lang="tr-TR" dirty="0" err="1"/>
              <a:t>pH</a:t>
            </a:r>
            <a:r>
              <a:rPr lang="tr-TR" dirty="0"/>
              <a:t> değerini düşürdüğü bildirilmiştir. Ayrıca bütün örnek grupları içerisinde %4’lük asetik asitle </a:t>
            </a:r>
            <a:r>
              <a:rPr lang="tr-TR" dirty="0" err="1"/>
              <a:t>marine</a:t>
            </a:r>
            <a:r>
              <a:rPr lang="tr-TR" dirty="0"/>
              <a:t> edilen balıkların herkes tarafından daha çok beğenildiği tespit </a:t>
            </a:r>
            <a:r>
              <a:rPr lang="tr-TR" dirty="0" smtClean="0"/>
              <a:t>edilmiştir </a:t>
            </a:r>
            <a:r>
              <a:rPr lang="tr-TR" dirty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218402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Laktik Asit ve </a:t>
            </a:r>
            <a:r>
              <a:rPr lang="tr-TR" dirty="0" err="1" smtClean="0"/>
              <a:t>Laktatlar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(Süt Asidi) E270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Laktik asit </a:t>
            </a:r>
            <a:r>
              <a:rPr lang="tr-TR" dirty="0" err="1" smtClean="0"/>
              <a:t>fermentasyon</a:t>
            </a:r>
            <a:r>
              <a:rPr lang="tr-TR" dirty="0" smtClean="0"/>
              <a:t> süresince laktik asit bakterileri tarafından üretilen organik bir asittir.</a:t>
            </a:r>
          </a:p>
          <a:p>
            <a:r>
              <a:rPr lang="tr-TR" dirty="0"/>
              <a:t>Laktik asit (LA) </a:t>
            </a:r>
            <a:r>
              <a:rPr lang="tr-TR" dirty="0" smtClean="0"/>
              <a:t>karkasların </a:t>
            </a:r>
          </a:p>
          <a:p>
            <a:pPr marL="64008" indent="0">
              <a:buNone/>
            </a:pPr>
            <a:r>
              <a:rPr lang="tr-TR" dirty="0" err="1" smtClean="0"/>
              <a:t>dekontaminasyonu</a:t>
            </a:r>
            <a:r>
              <a:rPr lang="tr-TR" dirty="0" smtClean="0"/>
              <a:t> </a:t>
            </a:r>
          </a:p>
          <a:p>
            <a:pPr marL="64008" indent="0">
              <a:buNone/>
            </a:pPr>
            <a:r>
              <a:rPr lang="tr-TR" dirty="0" smtClean="0"/>
              <a:t>amacıyla  </a:t>
            </a:r>
            <a:r>
              <a:rPr lang="tr-TR" dirty="0"/>
              <a:t>en </a:t>
            </a:r>
            <a:r>
              <a:rPr lang="tr-TR" dirty="0" smtClean="0"/>
              <a:t>çok kullanılan</a:t>
            </a:r>
          </a:p>
          <a:p>
            <a:pPr marL="64008" indent="0">
              <a:buNone/>
            </a:pPr>
            <a:r>
              <a:rPr lang="tr-TR" dirty="0" smtClean="0"/>
              <a:t>organik asittir.</a:t>
            </a:r>
          </a:p>
          <a:p>
            <a:r>
              <a:rPr lang="tr-TR" dirty="0" smtClean="0"/>
              <a:t>Etkisi ise bakteri hücre</a:t>
            </a:r>
          </a:p>
          <a:p>
            <a:pPr marL="64008" indent="0">
              <a:buNone/>
            </a:pPr>
            <a:r>
              <a:rPr lang="tr-TR" dirty="0" err="1" smtClean="0"/>
              <a:t>membranındaki</a:t>
            </a:r>
            <a:r>
              <a:rPr lang="tr-TR" dirty="0" smtClean="0"/>
              <a:t> proton </a:t>
            </a:r>
            <a:r>
              <a:rPr lang="tr-TR" dirty="0"/>
              <a:t>pompasını etkisiz hale </a:t>
            </a:r>
            <a:endParaRPr lang="tr-TR" dirty="0" smtClean="0"/>
          </a:p>
          <a:p>
            <a:pPr marL="64008" indent="0">
              <a:buNone/>
            </a:pPr>
            <a:r>
              <a:rPr lang="tr-TR" smtClean="0"/>
              <a:t>getirmesiyle olmaktadır.</a:t>
            </a:r>
            <a:endParaRPr lang="tr-T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924944"/>
            <a:ext cx="2219177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9828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% 2’lik laktik asit soğutulmuş karkaslara uygulandığında etkisinin çok az olduğu, ancak % 4’lük laktik asit uygulandığında bakteri sayısında önemli düşüş sağlandığı </a:t>
            </a:r>
            <a:r>
              <a:rPr lang="tr-TR" dirty="0" smtClean="0"/>
              <a:t>bildirilmiştir.</a:t>
            </a:r>
          </a:p>
          <a:p>
            <a:r>
              <a:rPr lang="tr-TR" dirty="0" smtClean="0"/>
              <a:t>Fakat %1-2 konsantrasyonda kullanılması tavsiye edilmektedir.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495830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Laktik </a:t>
            </a:r>
            <a:r>
              <a:rPr lang="tr-TR" dirty="0" smtClean="0"/>
              <a:t>asit, </a:t>
            </a:r>
            <a:r>
              <a:rPr lang="tr-TR" dirty="0"/>
              <a:t>peynir ve yoğurt gibi süt ürünlerinin üretiminde olduğu kadar birçok biyokimyasal işlemde de rol oynar</a:t>
            </a:r>
            <a:r>
              <a:rPr lang="tr-TR" dirty="0" smtClean="0"/>
              <a:t>.</a:t>
            </a:r>
          </a:p>
          <a:p>
            <a:r>
              <a:rPr lang="tr-TR" dirty="0"/>
              <a:t>Laktik asidin fermantasyonu, eski sütün ekşi hale gelmesinin nedenidir ve ayrıca geleneksel olarak kültürlenmiş lahana turşusu ve turşu gibi fermente sebzelere ekşi bir tat vermek için kullanılır</a:t>
            </a:r>
            <a:r>
              <a:rPr lang="tr-TR" dirty="0" smtClean="0"/>
              <a:t>.</a:t>
            </a:r>
          </a:p>
          <a:p>
            <a:r>
              <a:rPr lang="tr-TR" dirty="0"/>
              <a:t>Ayrıca </a:t>
            </a:r>
            <a:r>
              <a:rPr lang="tr-TR" dirty="0" smtClean="0"/>
              <a:t>şarap </a:t>
            </a:r>
            <a:r>
              <a:rPr lang="tr-TR" dirty="0"/>
              <a:t>yapımında keskin tada sahip malik asit, </a:t>
            </a:r>
            <a:r>
              <a:rPr lang="tr-TR" dirty="0" err="1"/>
              <a:t>malolaktik</a:t>
            </a:r>
            <a:r>
              <a:rPr lang="tr-TR" dirty="0"/>
              <a:t> fermantasyon olarak bilinen bir işlemle daha hafif laktik aside dönüştürülür.</a:t>
            </a:r>
          </a:p>
        </p:txBody>
      </p:sp>
    </p:spTree>
    <p:extLst>
      <p:ext uri="{BB962C8B-B14F-4D97-AF65-F5344CB8AC3E}">
        <p14:creationId xmlns="" xmlns:p14="http://schemas.microsoft.com/office/powerpoint/2010/main" val="6510886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Propiyonik</a:t>
            </a:r>
            <a:r>
              <a:rPr lang="tr-TR" dirty="0" smtClean="0"/>
              <a:t> Asit ve </a:t>
            </a:r>
            <a:r>
              <a:rPr lang="tr-TR" dirty="0" err="1" smtClean="0"/>
              <a:t>Propiyonatlar</a:t>
            </a:r>
            <a:r>
              <a:rPr lang="tr-TR" dirty="0" smtClean="0"/>
              <a:t> E280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Genellikle hayvanların </a:t>
            </a:r>
            <a:r>
              <a:rPr lang="tr-TR" dirty="0" err="1" smtClean="0"/>
              <a:t>rumenlerinde</a:t>
            </a:r>
            <a:r>
              <a:rPr lang="tr-TR" dirty="0" smtClean="0"/>
              <a:t> karbonhidrat </a:t>
            </a:r>
            <a:r>
              <a:rPr lang="tr-TR" dirty="0" err="1" smtClean="0"/>
              <a:t>fermentasyonu</a:t>
            </a:r>
            <a:r>
              <a:rPr lang="tr-TR" dirty="0" smtClean="0"/>
              <a:t> aşamasında oluşur.</a:t>
            </a:r>
          </a:p>
          <a:p>
            <a:r>
              <a:rPr lang="tr-TR" dirty="0" smtClean="0"/>
              <a:t>Bir dizi bitkide de bu </a:t>
            </a:r>
            <a:r>
              <a:rPr lang="tr-TR" dirty="0" err="1" smtClean="0"/>
              <a:t>asite</a:t>
            </a:r>
            <a:r>
              <a:rPr lang="tr-TR" dirty="0" smtClean="0"/>
              <a:t> rastlanıldığı </a:t>
            </a:r>
            <a:r>
              <a:rPr lang="tr-TR" dirty="0"/>
              <a:t>gibi bazı peynirlerde </a:t>
            </a:r>
            <a:r>
              <a:rPr lang="tr-TR" dirty="0" err="1"/>
              <a:t>propiyonibakterilerin</a:t>
            </a:r>
            <a:r>
              <a:rPr lang="tr-TR" dirty="0"/>
              <a:t> aktivitesiyle üretilir. </a:t>
            </a:r>
            <a:br>
              <a:rPr lang="tr-TR" dirty="0"/>
            </a:b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714129"/>
            <a:ext cx="4245002" cy="1544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710223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Propiyonik</a:t>
            </a:r>
            <a:r>
              <a:rPr lang="tr-TR" dirty="0"/>
              <a:t> asit, gıda ürünlerinde </a:t>
            </a:r>
            <a:r>
              <a:rPr lang="tr-TR" dirty="0" err="1"/>
              <a:t>antimikrobiyal</a:t>
            </a:r>
            <a:r>
              <a:rPr lang="tr-TR" dirty="0"/>
              <a:t> gıda katkı maddesi </a:t>
            </a:r>
            <a:r>
              <a:rPr lang="tr-TR" dirty="0" smtClean="0"/>
              <a:t>olarak tüketilen </a:t>
            </a:r>
            <a:r>
              <a:rPr lang="tr-TR" dirty="0"/>
              <a:t>bir asittir fakat keskin ve ağır bir kokuya sahip olmasından </a:t>
            </a:r>
            <a:r>
              <a:rPr lang="tr-TR" dirty="0" smtClean="0"/>
              <a:t>dolayı diğerleri </a:t>
            </a:r>
            <a:r>
              <a:rPr lang="tr-TR" dirty="0"/>
              <a:t>kadar yaygın olarak </a:t>
            </a:r>
            <a:r>
              <a:rPr lang="tr-TR" dirty="0" smtClean="0"/>
              <a:t>kullanılmamaktadır.</a:t>
            </a:r>
          </a:p>
          <a:p>
            <a:r>
              <a:rPr lang="tr-TR" dirty="0" smtClean="0"/>
              <a:t>Genel </a:t>
            </a:r>
            <a:r>
              <a:rPr lang="tr-TR" dirty="0"/>
              <a:t>olarak asidik ve nötr </a:t>
            </a:r>
            <a:r>
              <a:rPr lang="tr-TR" dirty="0" err="1" smtClean="0"/>
              <a:t>pH</a:t>
            </a:r>
            <a:r>
              <a:rPr lang="tr-TR" dirty="0" smtClean="0"/>
              <a:t> ortamlarında aktivasyon göstermektedirler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0183065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Propiyonik</a:t>
            </a:r>
            <a:r>
              <a:rPr lang="tr-TR" dirty="0" smtClean="0"/>
              <a:t> asit başlıca küflere karşı kullanılır ve daha çok </a:t>
            </a:r>
            <a:r>
              <a:rPr lang="tr-TR" dirty="0" err="1" smtClean="0"/>
              <a:t>fungusitatik</a:t>
            </a:r>
            <a:r>
              <a:rPr lang="tr-TR" dirty="0" smtClean="0"/>
              <a:t> etkilidir.</a:t>
            </a:r>
          </a:p>
          <a:p>
            <a:r>
              <a:rPr lang="tr-TR" dirty="0" smtClean="0"/>
              <a:t>Zincir oluşturan basilleri </a:t>
            </a:r>
            <a:r>
              <a:rPr lang="tr-TR" dirty="0"/>
              <a:t>de engellediği peynirlerde ve fırınlanmış ürünlerde küf önleyici olarak kullanılır</a:t>
            </a:r>
            <a:r>
              <a:rPr lang="tr-TR" dirty="0" smtClean="0"/>
              <a:t>. </a:t>
            </a:r>
            <a:r>
              <a:rPr lang="nn-NO" dirty="0"/>
              <a:t>Aynı zamanda lezzet artırıcı olarak da </a:t>
            </a:r>
            <a:r>
              <a:rPr lang="nn-NO" dirty="0" smtClean="0"/>
              <a:t>kullanılmaktadır</a:t>
            </a:r>
            <a:r>
              <a:rPr lang="tr-TR" dirty="0" smtClean="0"/>
              <a:t>.</a:t>
            </a:r>
          </a:p>
          <a:p>
            <a:endParaRPr lang="tr-TR" dirty="0" smtClean="0"/>
          </a:p>
          <a:p>
            <a:endParaRPr lang="tr-TR" dirty="0"/>
          </a:p>
          <a:p>
            <a:pPr marL="64008" indent="0"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="" xmlns:p14="http://schemas.microsoft.com/office/powerpoint/2010/main" val="18515303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i="1" dirty="0" err="1"/>
              <a:t>Propionibacterium</a:t>
            </a:r>
            <a:r>
              <a:rPr lang="tr-TR" i="1" dirty="0"/>
              <a:t> </a:t>
            </a:r>
            <a:r>
              <a:rPr lang="tr-TR" i="1" dirty="0" err="1"/>
              <a:t>freudenreichii</a:t>
            </a:r>
            <a:r>
              <a:rPr lang="tr-TR" i="1" dirty="0"/>
              <a:t> </a:t>
            </a:r>
            <a:r>
              <a:rPr lang="tr-TR" i="1" dirty="0" err="1"/>
              <a:t>subsp</a:t>
            </a:r>
            <a:r>
              <a:rPr lang="tr-TR" i="1" dirty="0"/>
              <a:t>. </a:t>
            </a:r>
            <a:r>
              <a:rPr lang="tr-TR" i="1" dirty="0" err="1"/>
              <a:t>shermanii</a:t>
            </a:r>
            <a:r>
              <a:rPr lang="tr-TR" i="1" dirty="0"/>
              <a:t> </a:t>
            </a:r>
            <a:r>
              <a:rPr lang="tr-TR" dirty="0"/>
              <a:t>kullanıldığı İsveç tipi </a:t>
            </a:r>
            <a:r>
              <a:rPr lang="tr-TR" dirty="0" smtClean="0"/>
              <a:t>ve diğer </a:t>
            </a:r>
            <a:r>
              <a:rPr lang="tr-TR" dirty="0"/>
              <a:t>tip peynirlerde, </a:t>
            </a:r>
            <a:r>
              <a:rPr lang="tr-TR" dirty="0" err="1"/>
              <a:t>propiyonik</a:t>
            </a:r>
            <a:r>
              <a:rPr lang="tr-TR" dirty="0"/>
              <a:t> asit bakterileri </a:t>
            </a:r>
            <a:r>
              <a:rPr lang="tr-TR" dirty="0" err="1"/>
              <a:t>aspartik</a:t>
            </a:r>
            <a:r>
              <a:rPr lang="tr-TR" dirty="0"/>
              <a:t> asit </a:t>
            </a:r>
            <a:r>
              <a:rPr lang="tr-TR" dirty="0" smtClean="0"/>
              <a:t>katabolizmasına bağlı </a:t>
            </a:r>
            <a:r>
              <a:rPr lang="tr-TR" dirty="0"/>
              <a:t>olarak yüksek miktarda </a:t>
            </a:r>
            <a:r>
              <a:rPr lang="tr-TR" dirty="0" err="1"/>
              <a:t>süksinat</a:t>
            </a:r>
            <a:r>
              <a:rPr lang="tr-TR" dirty="0"/>
              <a:t> üretimine neden olmaktadır. </a:t>
            </a:r>
            <a:endParaRPr lang="tr-TR" dirty="0" smtClean="0"/>
          </a:p>
          <a:p>
            <a:r>
              <a:rPr lang="tr-TR" dirty="0" err="1" smtClean="0"/>
              <a:t>Süksinat</a:t>
            </a:r>
            <a:r>
              <a:rPr lang="tr-TR" dirty="0" smtClean="0"/>
              <a:t>, mono </a:t>
            </a:r>
            <a:r>
              <a:rPr lang="tr-TR" dirty="0"/>
              <a:t>sodyum </a:t>
            </a:r>
            <a:r>
              <a:rPr lang="tr-TR" dirty="0" err="1"/>
              <a:t>glutamat</a:t>
            </a:r>
            <a:r>
              <a:rPr lang="tr-TR" dirty="0"/>
              <a:t> benzeri lezzet arttırıcı bir bileşendir ve bazı </a:t>
            </a:r>
            <a:r>
              <a:rPr lang="tr-TR" dirty="0" smtClean="0"/>
              <a:t>peynir çeşitlerinden </a:t>
            </a:r>
            <a:r>
              <a:rPr lang="tr-TR" dirty="0"/>
              <a:t>izole edilmiştir. İsveç tipi peynirlerin ve </a:t>
            </a:r>
            <a:r>
              <a:rPr lang="tr-TR" dirty="0" err="1"/>
              <a:t>Cheddar</a:t>
            </a:r>
            <a:r>
              <a:rPr lang="tr-TR" dirty="0"/>
              <a:t> </a:t>
            </a:r>
            <a:r>
              <a:rPr lang="tr-TR" dirty="0" smtClean="0"/>
              <a:t>peynirinin lezzetine </a:t>
            </a:r>
            <a:r>
              <a:rPr lang="tr-TR" dirty="0"/>
              <a:t>katkı </a:t>
            </a:r>
            <a:r>
              <a:rPr lang="tr-TR" dirty="0" smtClean="0"/>
              <a:t>sağlamaktadır.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21184968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Yapılan çalışmalar sonucunda çiğ sütten üretilen peynirlerde ağırlıklı </a:t>
            </a:r>
            <a:r>
              <a:rPr lang="tr-TR" dirty="0" smtClean="0"/>
              <a:t>olarak </a:t>
            </a:r>
            <a:r>
              <a:rPr lang="tr-TR" dirty="0" err="1" smtClean="0"/>
              <a:t>propiyonik</a:t>
            </a:r>
            <a:r>
              <a:rPr lang="tr-TR" dirty="0" smtClean="0"/>
              <a:t> </a:t>
            </a:r>
            <a:r>
              <a:rPr lang="tr-TR" dirty="0"/>
              <a:t>ve asetik asit tespit edilmiştir. Pastörize sütten elde edilen </a:t>
            </a:r>
            <a:r>
              <a:rPr lang="tr-TR" dirty="0" smtClean="0"/>
              <a:t>peynirde ise </a:t>
            </a:r>
            <a:r>
              <a:rPr lang="tr-TR" dirty="0"/>
              <a:t>diğer peynirlere kıyasla yüksek miktarda malik asit ve </a:t>
            </a:r>
            <a:r>
              <a:rPr lang="tr-TR" dirty="0" err="1"/>
              <a:t>bütirik</a:t>
            </a:r>
            <a:r>
              <a:rPr lang="tr-TR" dirty="0"/>
              <a:t> asit </a:t>
            </a:r>
            <a:r>
              <a:rPr lang="tr-TR" dirty="0" smtClean="0"/>
              <a:t>tespit edilmiştir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2827992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Formik Asit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Genellikle sebze turşuları, balık salamuraları gibi </a:t>
            </a:r>
            <a:r>
              <a:rPr lang="tr-TR" dirty="0" err="1" smtClean="0"/>
              <a:t>pH</a:t>
            </a:r>
            <a:r>
              <a:rPr lang="tr-TR" dirty="0" smtClean="0"/>
              <a:t> değeri 3.5’un altında olan gıdalarda kullanılır.</a:t>
            </a:r>
          </a:p>
          <a:p>
            <a:r>
              <a:rPr lang="tr-TR" dirty="0" smtClean="0"/>
              <a:t>Karıncalarda bulunması nedeniyle formik aside karınca </a:t>
            </a:r>
            <a:r>
              <a:rPr lang="tr-TR" dirty="0" err="1" smtClean="0"/>
              <a:t>asitide</a:t>
            </a:r>
            <a:r>
              <a:rPr lang="tr-TR" dirty="0" smtClean="0"/>
              <a:t> denir.</a:t>
            </a:r>
          </a:p>
          <a:p>
            <a:r>
              <a:rPr lang="tr-TR" dirty="0" smtClean="0"/>
              <a:t>Mayalara ve gram negatif bakterilere etkili, küflere ve laktik asit bakterilerine daha zayıftır. </a:t>
            </a:r>
          </a:p>
        </p:txBody>
      </p:sp>
    </p:spTree>
    <p:extLst>
      <p:ext uri="{BB962C8B-B14F-4D97-AF65-F5344CB8AC3E}">
        <p14:creationId xmlns="" xmlns:p14="http://schemas.microsoft.com/office/powerpoint/2010/main" val="26100260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nlı">
  <a:themeElements>
    <a:clrScheme name="Canlı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anlı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anlı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1045</TotalTime>
  <Words>1299</Words>
  <Application>Microsoft Office PowerPoint</Application>
  <PresentationFormat>Ekran Gösterisi (4:3)</PresentationFormat>
  <Paragraphs>120</Paragraphs>
  <Slides>36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36</vt:i4>
      </vt:variant>
    </vt:vector>
  </HeadingPairs>
  <TitlesOfParts>
    <vt:vector size="37" baseType="lpstr">
      <vt:lpstr>Canlı</vt:lpstr>
      <vt:lpstr>Gıdalarda Bulunan Doğal Koruyucu  Organik Asitler</vt:lpstr>
      <vt:lpstr>Slayt 2</vt:lpstr>
      <vt:lpstr>Slayt 3</vt:lpstr>
      <vt:lpstr>Slayt 4</vt:lpstr>
      <vt:lpstr>Slayt 5</vt:lpstr>
      <vt:lpstr>Etki şekilleri:</vt:lpstr>
      <vt:lpstr>Slayt 7</vt:lpstr>
      <vt:lpstr>Slayt 8</vt:lpstr>
      <vt:lpstr>Slayt 9</vt:lpstr>
      <vt:lpstr>Slayt 10</vt:lpstr>
      <vt:lpstr>Slayt 11</vt:lpstr>
      <vt:lpstr>Slayt 12</vt:lpstr>
      <vt:lpstr>Kabul edilebilir günlük alım miktarı (ADI) </vt:lpstr>
      <vt:lpstr>Sorbik Asit E200</vt:lpstr>
      <vt:lpstr>Slayt 15</vt:lpstr>
      <vt:lpstr>Slayt 16</vt:lpstr>
      <vt:lpstr>Benzoik Asit ve Benzoatlar E210</vt:lpstr>
      <vt:lpstr>Slayt 18</vt:lpstr>
      <vt:lpstr>Slayt 19</vt:lpstr>
      <vt:lpstr>Slayt 20</vt:lpstr>
      <vt:lpstr>Slayt 21</vt:lpstr>
      <vt:lpstr>Asetik Asit ve Asetatlar  ( Sirke Asidi) E260</vt:lpstr>
      <vt:lpstr>Slayt 23</vt:lpstr>
      <vt:lpstr>Slayt 24</vt:lpstr>
      <vt:lpstr>Slayt 25</vt:lpstr>
      <vt:lpstr>Slayt 26</vt:lpstr>
      <vt:lpstr>Slayt 27</vt:lpstr>
      <vt:lpstr>Laktik Asit ve Laktatlar (Süt Asidi) E270</vt:lpstr>
      <vt:lpstr>Slayt 29</vt:lpstr>
      <vt:lpstr>Slayt 30</vt:lpstr>
      <vt:lpstr>Propiyonik Asit ve Propiyonatlar E280</vt:lpstr>
      <vt:lpstr>Slayt 32</vt:lpstr>
      <vt:lpstr>Slayt 33</vt:lpstr>
      <vt:lpstr>Slayt 34</vt:lpstr>
      <vt:lpstr>Slayt 35</vt:lpstr>
      <vt:lpstr>Formik Asit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Gıdalarda Bulunan Doğal Koruyucu  Organik Asitler</dc:title>
  <dc:creator>JonJon</dc:creator>
  <cp:lastModifiedBy>Göknur Terzi</cp:lastModifiedBy>
  <cp:revision>38</cp:revision>
  <dcterms:created xsi:type="dcterms:W3CDTF">2020-11-16T10:00:46Z</dcterms:created>
  <dcterms:modified xsi:type="dcterms:W3CDTF">2020-11-25T12:53:33Z</dcterms:modified>
</cp:coreProperties>
</file>