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0" r:id="rId1"/>
  </p:sldMasterIdLst>
  <p:notesMasterIdLst>
    <p:notesMasterId r:id="rId20"/>
  </p:notesMasterIdLst>
  <p:sldIdLst>
    <p:sldId id="387" r:id="rId2"/>
    <p:sldId id="350" r:id="rId3"/>
    <p:sldId id="351" r:id="rId4"/>
    <p:sldId id="353" r:id="rId5"/>
    <p:sldId id="354" r:id="rId6"/>
    <p:sldId id="357" r:id="rId7"/>
    <p:sldId id="363" r:id="rId8"/>
    <p:sldId id="364" r:id="rId9"/>
    <p:sldId id="365" r:id="rId10"/>
    <p:sldId id="366" r:id="rId11"/>
    <p:sldId id="367" r:id="rId12"/>
    <p:sldId id="368" r:id="rId13"/>
    <p:sldId id="376" r:id="rId14"/>
    <p:sldId id="378" r:id="rId15"/>
    <p:sldId id="379" r:id="rId16"/>
    <p:sldId id="381" r:id="rId17"/>
    <p:sldId id="382" r:id="rId18"/>
    <p:sldId id="383" r:id="rId1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3" autoAdjust="0"/>
    <p:restoredTop sz="92171" autoAdjust="0"/>
  </p:normalViewPr>
  <p:slideViewPr>
    <p:cSldViewPr>
      <p:cViewPr>
        <p:scale>
          <a:sx n="66" d="100"/>
          <a:sy n="66" d="100"/>
        </p:scale>
        <p:origin x="-1500" y="-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B93755-D4FC-43E8-BBB6-A095563859FA}" type="datetimeFigureOut">
              <a:rPr lang="tr-TR" smtClean="0"/>
              <a:t>22.11.2021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B7CBCF-C298-4DDC-A398-226B53A36D9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3382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Veri Yer Tutucusu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A23720DD-5B6D-40BF-8493-A6B52D484E6B}" type="datetimeFigureOut">
              <a:rPr lang="tr-TR" smtClean="0"/>
              <a:t>22.11.2021</a:t>
            </a:fld>
            <a:endParaRPr lang="tr-TR"/>
          </a:p>
        </p:txBody>
      </p:sp>
      <p:sp>
        <p:nvSpPr>
          <p:cNvPr id="17" name="Altbilgi Yer Tutucusu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/>
          </a:p>
        </p:txBody>
      </p:sp>
      <p:sp>
        <p:nvSpPr>
          <p:cNvPr id="29" name="Slayt Numarası Yer Tutucusu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21" name="Dikdörtgen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Dikdörtgen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Dikdörtgen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Dikdörtgen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22.11.2021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8" name="İçerik Yer Tutucusu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A23720DD-5B6D-40BF-8493-A6B52D484E6B}" type="datetimeFigureOut">
              <a:rPr lang="tr-TR" smtClean="0"/>
              <a:t>22.11.2021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Dikdörtgen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22.11.2021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9" name="İçerik Yer Tutucusu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1" name="İçerik Yer Tutucusu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22.11.2021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İçerik Yer Tutucusu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22.11.2021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6" name="İkizkenar Üçgen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22.11.2021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5" name="Düz Bağlayıcı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İkizkenar Üçgen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22.11.2021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Düz Bağlayıcı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İkizkenar Üçgen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İçerik Yer Tutucusu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22.11.2021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İkizkenar Üçgen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Dikdörtgen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22.11.2021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22.11.2021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İkizkenar Üçgen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0" i="0">
                <a:solidFill>
                  <a:srgbClr val="C0000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15022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4781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Yer Tutucusu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Veri Yer Tutucusu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22.11.2021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Slayt Numarası Yer Tutucusu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28" name="Düz Bağlayıcı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Düz Bağlayıcı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İkizkenar Üçgen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755576" y="3717032"/>
            <a:ext cx="7529264" cy="9906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tr-TR" sz="3600" b="1" spc="-50" dirty="0">
                <a:solidFill>
                  <a:srgbClr val="FF0000"/>
                </a:solidFill>
              </a:rPr>
              <a:t>AYAK-AYAK</a:t>
            </a:r>
            <a:r>
              <a:rPr lang="tr-TR" sz="3600" b="1" spc="-150" dirty="0">
                <a:solidFill>
                  <a:srgbClr val="FF0000"/>
                </a:solidFill>
              </a:rPr>
              <a:t> </a:t>
            </a:r>
            <a:r>
              <a:rPr lang="tr-TR" sz="3600" b="1" spc="-40" dirty="0">
                <a:solidFill>
                  <a:srgbClr val="FF0000"/>
                </a:solidFill>
              </a:rPr>
              <a:t>BİLEĞİ</a:t>
            </a:r>
            <a:r>
              <a:rPr lang="tr-TR" sz="3600" b="1" spc="-110" dirty="0">
                <a:solidFill>
                  <a:srgbClr val="FF0000"/>
                </a:solidFill>
              </a:rPr>
              <a:t> </a:t>
            </a:r>
            <a:r>
              <a:rPr lang="tr-TR" sz="3600" b="1" spc="-50" dirty="0">
                <a:solidFill>
                  <a:srgbClr val="FF0000"/>
                </a:solidFill>
              </a:rPr>
              <a:t>ORTEZLERİ</a:t>
            </a:r>
            <a:r>
              <a:rPr lang="tr-TR" sz="3600" b="1" dirty="0"/>
              <a:t/>
            </a:r>
            <a:br>
              <a:rPr lang="tr-TR" sz="3600" b="1" dirty="0"/>
            </a:br>
            <a:r>
              <a:rPr lang="tr-TR" sz="3600" b="1" spc="-40" dirty="0">
                <a:solidFill>
                  <a:srgbClr val="FF0000"/>
                </a:solidFill>
              </a:rPr>
              <a:t>-AFO-</a:t>
            </a:r>
            <a:endParaRPr lang="tr-TR" sz="3600" b="1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 smtClean="0"/>
              <a:t>Öğr</a:t>
            </a:r>
            <a:r>
              <a:rPr lang="tr-TR" dirty="0" smtClean="0"/>
              <a:t>. Gör. Gözde KESİKBAŞ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69690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4825" y="688191"/>
            <a:ext cx="5392197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5F79C8"/>
                </a:solidFill>
              </a:rPr>
              <a:t>AFO</a:t>
            </a:r>
            <a:r>
              <a:rPr sz="3600" b="1" spc="-80" dirty="0">
                <a:solidFill>
                  <a:srgbClr val="5F79C8"/>
                </a:solidFill>
              </a:rPr>
              <a:t> </a:t>
            </a:r>
            <a:r>
              <a:rPr sz="3600" b="1" spc="-5" dirty="0">
                <a:solidFill>
                  <a:srgbClr val="5F79C8"/>
                </a:solidFill>
              </a:rPr>
              <a:t>Endikasyonları</a:t>
            </a:r>
            <a:endParaRPr sz="3600" b="1"/>
          </a:p>
        </p:txBody>
      </p:sp>
      <p:sp>
        <p:nvSpPr>
          <p:cNvPr id="3" name="object 3"/>
          <p:cNvSpPr txBox="1"/>
          <p:nvPr/>
        </p:nvSpPr>
        <p:spPr>
          <a:xfrm>
            <a:off x="504824" y="1612469"/>
            <a:ext cx="7307536" cy="3891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834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469900" algn="l"/>
                <a:tab pos="470534" algn="l"/>
              </a:tabLst>
            </a:pPr>
            <a:r>
              <a:rPr sz="3600" spc="-5" dirty="0">
                <a:cs typeface="Calibri"/>
              </a:rPr>
              <a:t>Ligament</a:t>
            </a:r>
            <a:r>
              <a:rPr sz="3600" dirty="0">
                <a:cs typeface="Calibri"/>
              </a:rPr>
              <a:t> kopmaları</a:t>
            </a:r>
          </a:p>
          <a:p>
            <a:pPr marL="469900" indent="-457834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469900" algn="l"/>
                <a:tab pos="470534" algn="l"/>
              </a:tabLst>
            </a:pPr>
            <a:r>
              <a:rPr sz="3600" dirty="0">
                <a:cs typeface="Calibri"/>
              </a:rPr>
              <a:t>Ayak</a:t>
            </a:r>
            <a:r>
              <a:rPr sz="3600" spc="-25" dirty="0">
                <a:cs typeface="Calibri"/>
              </a:rPr>
              <a:t> </a:t>
            </a:r>
            <a:r>
              <a:rPr sz="3600" spc="-5" dirty="0">
                <a:cs typeface="Calibri"/>
              </a:rPr>
              <a:t>bileği burkulmaları</a:t>
            </a:r>
            <a:endParaRPr sz="3600" dirty="0">
              <a:cs typeface="Calibri"/>
            </a:endParaRPr>
          </a:p>
          <a:p>
            <a:pPr marL="561340" indent="-549275">
              <a:lnSpc>
                <a:spcPct val="100000"/>
              </a:lnSpc>
              <a:buFont typeface="Microsoft Sans Serif"/>
              <a:buChar char="•"/>
              <a:tabLst>
                <a:tab pos="561340" algn="l"/>
                <a:tab pos="561975" algn="l"/>
              </a:tabLst>
            </a:pPr>
            <a:r>
              <a:rPr sz="3600" dirty="0">
                <a:cs typeface="Calibri"/>
              </a:rPr>
              <a:t>Metatarsal</a:t>
            </a:r>
            <a:r>
              <a:rPr sz="3600" spc="-10" dirty="0">
                <a:cs typeface="Calibri"/>
              </a:rPr>
              <a:t> </a:t>
            </a:r>
            <a:r>
              <a:rPr sz="3600" spc="-5" dirty="0">
                <a:cs typeface="Calibri"/>
              </a:rPr>
              <a:t>kırıklar</a:t>
            </a:r>
            <a:endParaRPr sz="3600" dirty="0">
              <a:cs typeface="Calibri"/>
            </a:endParaRPr>
          </a:p>
          <a:p>
            <a:pPr marL="561340" indent="-549275">
              <a:lnSpc>
                <a:spcPct val="100000"/>
              </a:lnSpc>
              <a:buFont typeface="Microsoft Sans Serif"/>
              <a:buChar char="•"/>
              <a:tabLst>
                <a:tab pos="561340" algn="l"/>
                <a:tab pos="561975" algn="l"/>
              </a:tabLst>
            </a:pPr>
            <a:r>
              <a:rPr sz="3600" spc="-5" dirty="0">
                <a:cs typeface="Calibri"/>
              </a:rPr>
              <a:t>Tibialis</a:t>
            </a:r>
            <a:r>
              <a:rPr sz="3600" spc="20" dirty="0">
                <a:cs typeface="Calibri"/>
              </a:rPr>
              <a:t> </a:t>
            </a:r>
            <a:r>
              <a:rPr sz="3600" spc="-5" dirty="0">
                <a:cs typeface="Calibri"/>
              </a:rPr>
              <a:t>Anterior</a:t>
            </a:r>
            <a:r>
              <a:rPr sz="3600" spc="-15" dirty="0">
                <a:cs typeface="Calibri"/>
              </a:rPr>
              <a:t> </a:t>
            </a:r>
            <a:r>
              <a:rPr sz="3600" spc="-5" dirty="0">
                <a:cs typeface="Calibri"/>
              </a:rPr>
              <a:t>kası paralizi</a:t>
            </a:r>
            <a:endParaRPr sz="3600" dirty="0">
              <a:cs typeface="Calibri"/>
            </a:endParaRPr>
          </a:p>
          <a:p>
            <a:pPr marL="469900" indent="-457834">
              <a:lnSpc>
                <a:spcPct val="100000"/>
              </a:lnSpc>
              <a:buFont typeface="Microsoft Sans Serif"/>
              <a:buChar char="•"/>
              <a:tabLst>
                <a:tab pos="469900" algn="l"/>
                <a:tab pos="470534" algn="l"/>
              </a:tabLst>
            </a:pPr>
            <a:r>
              <a:rPr sz="3600" spc="-5" dirty="0">
                <a:cs typeface="Calibri"/>
              </a:rPr>
              <a:t>Malleol</a:t>
            </a:r>
            <a:r>
              <a:rPr sz="3600" dirty="0">
                <a:cs typeface="Calibri"/>
              </a:rPr>
              <a:t> </a:t>
            </a:r>
            <a:r>
              <a:rPr sz="3600" spc="-5" dirty="0">
                <a:cs typeface="Calibri"/>
              </a:rPr>
              <a:t>kırıkları</a:t>
            </a:r>
            <a:r>
              <a:rPr sz="3600" spc="-15" dirty="0">
                <a:cs typeface="Calibri"/>
              </a:rPr>
              <a:t> </a:t>
            </a:r>
            <a:r>
              <a:rPr sz="3600" spc="-5" dirty="0">
                <a:cs typeface="Calibri"/>
              </a:rPr>
              <a:t>sonrası</a:t>
            </a:r>
            <a:endParaRPr sz="3600" dirty="0">
              <a:cs typeface="Calibri"/>
            </a:endParaRPr>
          </a:p>
          <a:p>
            <a:pPr marL="469900" indent="-457834">
              <a:lnSpc>
                <a:spcPct val="100000"/>
              </a:lnSpc>
              <a:buFont typeface="Microsoft Sans Serif"/>
              <a:buChar char="•"/>
              <a:tabLst>
                <a:tab pos="469900" algn="l"/>
                <a:tab pos="470534" algn="l"/>
              </a:tabLst>
            </a:pPr>
            <a:r>
              <a:rPr sz="3600" spc="-5" dirty="0" err="1">
                <a:cs typeface="Calibri"/>
              </a:rPr>
              <a:t>Sinir</a:t>
            </a:r>
            <a:r>
              <a:rPr sz="3600" spc="-35" dirty="0">
                <a:cs typeface="Calibri"/>
              </a:rPr>
              <a:t> </a:t>
            </a:r>
            <a:r>
              <a:rPr sz="3600" dirty="0" err="1" smtClean="0">
                <a:cs typeface="Calibri"/>
              </a:rPr>
              <a:t>yaralanmaları</a:t>
            </a:r>
            <a:endParaRPr lang="tr-TR" sz="3600" dirty="0" smtClean="0">
              <a:cs typeface="Calibri"/>
            </a:endParaRPr>
          </a:p>
          <a:p>
            <a:pPr marL="469900" indent="-457834">
              <a:lnSpc>
                <a:spcPct val="100000"/>
              </a:lnSpc>
              <a:buFont typeface="Microsoft Sans Serif"/>
              <a:buChar char="•"/>
              <a:tabLst>
                <a:tab pos="469900" algn="l"/>
                <a:tab pos="470534" algn="l"/>
              </a:tabLst>
            </a:pPr>
            <a:r>
              <a:rPr sz="3600" dirty="0" smtClean="0">
                <a:cs typeface="Calibri"/>
              </a:rPr>
              <a:t>1</a:t>
            </a:r>
            <a:r>
              <a:rPr sz="3600" dirty="0">
                <a:cs typeface="Calibri"/>
              </a:rPr>
              <a:t>.</a:t>
            </a:r>
            <a:r>
              <a:rPr sz="3600" spc="-5" dirty="0">
                <a:cs typeface="Calibri"/>
              </a:rPr>
              <a:t> </a:t>
            </a:r>
            <a:r>
              <a:rPr sz="3600" dirty="0">
                <a:cs typeface="Calibri"/>
              </a:rPr>
              <a:t>motor</a:t>
            </a:r>
            <a:r>
              <a:rPr sz="3600" spc="-15" dirty="0">
                <a:cs typeface="Calibri"/>
              </a:rPr>
              <a:t> </a:t>
            </a:r>
            <a:r>
              <a:rPr sz="3600" spc="-5" dirty="0">
                <a:cs typeface="Calibri"/>
              </a:rPr>
              <a:t>nöron</a:t>
            </a:r>
            <a:r>
              <a:rPr sz="3600" spc="-20" dirty="0">
                <a:cs typeface="Calibri"/>
              </a:rPr>
              <a:t> </a:t>
            </a:r>
            <a:r>
              <a:rPr sz="3600" spc="-5" dirty="0">
                <a:cs typeface="Calibri"/>
              </a:rPr>
              <a:t>hastalıkları</a:t>
            </a:r>
            <a:endParaRPr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2345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520" y="589766"/>
            <a:ext cx="602031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5F79C8"/>
                </a:solidFill>
              </a:rPr>
              <a:t>AFO</a:t>
            </a:r>
            <a:r>
              <a:rPr sz="3600" b="1" spc="-40" dirty="0">
                <a:solidFill>
                  <a:srgbClr val="5F79C8"/>
                </a:solidFill>
              </a:rPr>
              <a:t> </a:t>
            </a:r>
            <a:r>
              <a:rPr sz="3600" b="1" spc="-5" dirty="0">
                <a:solidFill>
                  <a:srgbClr val="5F79C8"/>
                </a:solidFill>
              </a:rPr>
              <a:t>Kullanım</a:t>
            </a:r>
            <a:r>
              <a:rPr sz="3600" b="1" spc="5" dirty="0">
                <a:solidFill>
                  <a:srgbClr val="5F79C8"/>
                </a:solidFill>
              </a:rPr>
              <a:t> </a:t>
            </a:r>
            <a:r>
              <a:rPr sz="3600" b="1" spc="-10" dirty="0">
                <a:solidFill>
                  <a:srgbClr val="5F79C8"/>
                </a:solidFill>
              </a:rPr>
              <a:t>Avantajları</a:t>
            </a:r>
            <a:endParaRPr sz="3600" b="1" dirty="0"/>
          </a:p>
        </p:txBody>
      </p:sp>
      <p:sp>
        <p:nvSpPr>
          <p:cNvPr id="3" name="object 3"/>
          <p:cNvSpPr txBox="1"/>
          <p:nvPr/>
        </p:nvSpPr>
        <p:spPr>
          <a:xfrm>
            <a:off x="390525" y="1668527"/>
            <a:ext cx="7133803" cy="1983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469265" algn="l"/>
                <a:tab pos="469900" algn="l"/>
              </a:tabLst>
            </a:pPr>
            <a:r>
              <a:rPr sz="3200" spc="-5" dirty="0">
                <a:cs typeface="Calibri"/>
              </a:rPr>
              <a:t>Erken dönemde</a:t>
            </a:r>
            <a:r>
              <a:rPr sz="3200" spc="1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mobilizasyon</a:t>
            </a:r>
            <a:r>
              <a:rPr sz="3200" spc="25" dirty="0">
                <a:cs typeface="Calibri"/>
              </a:rPr>
              <a:t> </a:t>
            </a:r>
            <a:r>
              <a:rPr sz="3200" spc="-5" dirty="0">
                <a:cs typeface="Calibri"/>
              </a:rPr>
              <a:t>sağlar</a:t>
            </a:r>
            <a:endParaRPr sz="3200" dirty="0">
              <a:cs typeface="Calibri"/>
            </a:endParaRPr>
          </a:p>
          <a:p>
            <a:pPr marL="469900" indent="-457200">
              <a:lnSpc>
                <a:spcPct val="100000"/>
              </a:lnSpc>
              <a:buFont typeface="Microsoft Sans Serif"/>
              <a:buChar char="•"/>
              <a:tabLst>
                <a:tab pos="469265" algn="l"/>
                <a:tab pos="469900" algn="l"/>
              </a:tabLst>
            </a:pPr>
            <a:r>
              <a:rPr sz="3200" dirty="0">
                <a:cs typeface="Calibri"/>
              </a:rPr>
              <a:t>Kas</a:t>
            </a:r>
            <a:r>
              <a:rPr sz="3200" spc="-25" dirty="0">
                <a:cs typeface="Calibri"/>
              </a:rPr>
              <a:t> </a:t>
            </a:r>
            <a:r>
              <a:rPr sz="3200" spc="-5" dirty="0">
                <a:cs typeface="Calibri"/>
              </a:rPr>
              <a:t>atrofisi oluşmaz</a:t>
            </a:r>
            <a:endParaRPr sz="3200" dirty="0">
              <a:cs typeface="Calibri"/>
            </a:endParaRPr>
          </a:p>
          <a:p>
            <a:pPr marL="561340" indent="-549275">
              <a:lnSpc>
                <a:spcPct val="100000"/>
              </a:lnSpc>
              <a:buFont typeface="Microsoft Sans Serif"/>
              <a:buChar char="•"/>
              <a:tabLst>
                <a:tab pos="561340" algn="l"/>
                <a:tab pos="561975" algn="l"/>
              </a:tabLst>
            </a:pPr>
            <a:r>
              <a:rPr sz="3200" dirty="0">
                <a:cs typeface="Calibri"/>
              </a:rPr>
              <a:t>Gece</a:t>
            </a:r>
            <a:r>
              <a:rPr sz="3200" spc="-25" dirty="0">
                <a:cs typeface="Calibri"/>
              </a:rPr>
              <a:t> </a:t>
            </a:r>
            <a:r>
              <a:rPr sz="3200" dirty="0">
                <a:cs typeface="Calibri"/>
              </a:rPr>
              <a:t>ve</a:t>
            </a:r>
            <a:r>
              <a:rPr sz="3200" spc="-25" dirty="0">
                <a:cs typeface="Calibri"/>
              </a:rPr>
              <a:t> </a:t>
            </a:r>
            <a:r>
              <a:rPr sz="3200" dirty="0">
                <a:cs typeface="Calibri"/>
              </a:rPr>
              <a:t>gündüz</a:t>
            </a:r>
            <a:r>
              <a:rPr sz="3200" spc="1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uygulanabilir</a:t>
            </a:r>
            <a:endParaRPr sz="3200" dirty="0">
              <a:cs typeface="Calibri"/>
            </a:endParaRPr>
          </a:p>
          <a:p>
            <a:pPr marL="469900" indent="-457200">
              <a:lnSpc>
                <a:spcPct val="100000"/>
              </a:lnSpc>
              <a:buFont typeface="Microsoft Sans Serif"/>
              <a:buChar char="•"/>
              <a:tabLst>
                <a:tab pos="469265" algn="l"/>
                <a:tab pos="469900" algn="l"/>
              </a:tabLst>
            </a:pPr>
            <a:r>
              <a:rPr sz="3200" dirty="0">
                <a:cs typeface="Calibri"/>
              </a:rPr>
              <a:t>Ayakkabıyla rahatlıkla</a:t>
            </a:r>
            <a:r>
              <a:rPr sz="3200" spc="15" dirty="0">
                <a:cs typeface="Calibri"/>
              </a:rPr>
              <a:t> </a:t>
            </a:r>
            <a:r>
              <a:rPr sz="3200" dirty="0">
                <a:cs typeface="Calibri"/>
              </a:rPr>
              <a:t>kullanılabilir</a:t>
            </a:r>
          </a:p>
        </p:txBody>
      </p:sp>
    </p:spTree>
    <p:extLst>
      <p:ext uri="{BB962C8B-B14F-4D97-AF65-F5344CB8AC3E}">
        <p14:creationId xmlns:p14="http://schemas.microsoft.com/office/powerpoint/2010/main" val="2966393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43608" y="2564904"/>
            <a:ext cx="6696744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07385" marR="5080" indent="-3194685">
              <a:lnSpc>
                <a:spcPct val="100000"/>
              </a:lnSpc>
              <a:spcBef>
                <a:spcPts val="100"/>
              </a:spcBef>
            </a:pPr>
            <a:r>
              <a:rPr sz="4000" b="1" spc="-30" dirty="0">
                <a:solidFill>
                  <a:srgbClr val="FF0000"/>
                </a:solidFill>
                <a:latin typeface="+mn-lt"/>
              </a:rPr>
              <a:t>KLASİK</a:t>
            </a:r>
            <a:r>
              <a:rPr sz="4000" b="1" spc="-120" dirty="0">
                <a:solidFill>
                  <a:srgbClr val="FF0000"/>
                </a:solidFill>
                <a:latin typeface="+mn-lt"/>
              </a:rPr>
              <a:t> </a:t>
            </a:r>
            <a:r>
              <a:rPr sz="4000" b="1" spc="-40" dirty="0">
                <a:solidFill>
                  <a:srgbClr val="FF0000"/>
                </a:solidFill>
                <a:latin typeface="+mn-lt"/>
              </a:rPr>
              <a:t>YÜRÜME</a:t>
            </a:r>
            <a:r>
              <a:rPr sz="4000" b="1" spc="-130" dirty="0">
                <a:solidFill>
                  <a:srgbClr val="FF0000"/>
                </a:solidFill>
                <a:latin typeface="+mn-lt"/>
              </a:rPr>
              <a:t> </a:t>
            </a:r>
            <a:r>
              <a:rPr sz="4000" b="1" spc="-35" dirty="0" smtClean="0">
                <a:solidFill>
                  <a:srgbClr val="FF0000"/>
                </a:solidFill>
                <a:latin typeface="+mn-lt"/>
              </a:rPr>
              <a:t>ORTEZİ</a:t>
            </a:r>
            <a:r>
              <a:rPr lang="tr-TR" sz="4000" b="1" spc="-35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tr-TR" sz="4000" b="1" spc="-35" dirty="0" smtClean="0">
                <a:solidFill>
                  <a:srgbClr val="FF0000"/>
                </a:solidFill>
                <a:latin typeface="+mn-lt"/>
              </a:rPr>
            </a:br>
            <a:r>
              <a:rPr sz="4000" b="1" spc="-40" dirty="0" smtClean="0">
                <a:solidFill>
                  <a:srgbClr val="FF0000"/>
                </a:solidFill>
                <a:latin typeface="+mn-lt"/>
              </a:rPr>
              <a:t>(METAL</a:t>
            </a:r>
            <a:r>
              <a:rPr sz="4000" b="1" spc="-114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sz="4000" b="1" spc="-35" dirty="0">
                <a:solidFill>
                  <a:srgbClr val="FF0000"/>
                </a:solidFill>
                <a:latin typeface="+mn-lt"/>
              </a:rPr>
              <a:t>AFO) </a:t>
            </a:r>
            <a:r>
              <a:rPr sz="4000" b="1" spc="-1070" dirty="0">
                <a:solidFill>
                  <a:srgbClr val="FF0000"/>
                </a:solidFill>
                <a:latin typeface="+mn-lt"/>
              </a:rPr>
              <a:t> </a:t>
            </a:r>
            <a:r>
              <a:rPr sz="4000" b="1" spc="-45" dirty="0">
                <a:solidFill>
                  <a:srgbClr val="FF0000"/>
                </a:solidFill>
                <a:latin typeface="+mn-lt"/>
              </a:rPr>
              <a:t>PARÇALARI</a:t>
            </a:r>
            <a:endParaRPr sz="4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8797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544" y="476672"/>
            <a:ext cx="7992888" cy="4880182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b="1" spc="-30" dirty="0">
                <a:solidFill>
                  <a:srgbClr val="FF0000"/>
                </a:solidFill>
                <a:cs typeface="Calibri Light"/>
              </a:rPr>
              <a:t>Ayakkabı</a:t>
            </a:r>
            <a:endParaRPr sz="3200" b="1" dirty="0">
              <a:cs typeface="Calibri Light"/>
            </a:endParaRPr>
          </a:p>
          <a:p>
            <a:pPr marL="469900" indent="-457200">
              <a:lnSpc>
                <a:spcPct val="100000"/>
              </a:lnSpc>
              <a:spcBef>
                <a:spcPts val="940"/>
              </a:spcBef>
              <a:buFont typeface="Arial" panose="020B0604020202020204" pitchFamily="34" charset="0"/>
              <a:buChar char="•"/>
            </a:pPr>
            <a:r>
              <a:rPr sz="3200" dirty="0" err="1" smtClean="0">
                <a:cs typeface="Calibri Light"/>
              </a:rPr>
              <a:t>Sağlam</a:t>
            </a:r>
            <a:endParaRPr sz="3200" dirty="0">
              <a:cs typeface="Calibri Light"/>
            </a:endParaRPr>
          </a:p>
          <a:p>
            <a:pPr marL="469900" indent="-457200">
              <a:lnSpc>
                <a:spcPct val="100000"/>
              </a:lnSpc>
              <a:spcBef>
                <a:spcPts val="935"/>
              </a:spcBef>
              <a:buFont typeface="Arial" panose="020B0604020202020204" pitchFamily="34" charset="0"/>
              <a:buChar char="•"/>
            </a:pPr>
            <a:r>
              <a:rPr sz="3200" spc="-5" dirty="0" err="1" smtClean="0">
                <a:cs typeface="Calibri Light"/>
              </a:rPr>
              <a:t>Bağcı</a:t>
            </a:r>
            <a:r>
              <a:rPr sz="3200" spc="-20" dirty="0" err="1" smtClean="0">
                <a:cs typeface="Calibri Light"/>
              </a:rPr>
              <a:t>k</a:t>
            </a:r>
            <a:r>
              <a:rPr sz="3200" dirty="0" err="1" smtClean="0">
                <a:cs typeface="Calibri Light"/>
              </a:rPr>
              <a:t>lı</a:t>
            </a:r>
            <a:r>
              <a:rPr sz="3200" dirty="0">
                <a:cs typeface="Calibri Light"/>
              </a:rPr>
              <a:t>,</a:t>
            </a:r>
          </a:p>
          <a:p>
            <a:pPr marL="469900" indent="-457200">
              <a:lnSpc>
                <a:spcPct val="100000"/>
              </a:lnSpc>
              <a:spcBef>
                <a:spcPts val="940"/>
              </a:spcBef>
              <a:buFont typeface="Arial" panose="020B0604020202020204" pitchFamily="34" charset="0"/>
              <a:buChar char="•"/>
            </a:pPr>
            <a:r>
              <a:rPr sz="3200" spc="-5" dirty="0" err="1" smtClean="0">
                <a:cs typeface="Calibri Light"/>
              </a:rPr>
              <a:t>Topuk</a:t>
            </a:r>
            <a:r>
              <a:rPr sz="3200" spc="-5" dirty="0" smtClean="0">
                <a:cs typeface="Calibri Light"/>
              </a:rPr>
              <a:t> </a:t>
            </a:r>
            <a:r>
              <a:rPr sz="3200" dirty="0">
                <a:cs typeface="Calibri Light"/>
              </a:rPr>
              <a:t>yüksekliği</a:t>
            </a:r>
            <a:r>
              <a:rPr sz="3200" spc="-10" dirty="0">
                <a:cs typeface="Calibri Light"/>
              </a:rPr>
              <a:t> </a:t>
            </a:r>
            <a:r>
              <a:rPr sz="3200" dirty="0">
                <a:cs typeface="Calibri Light"/>
              </a:rPr>
              <a:t>sınırlı,</a:t>
            </a:r>
          </a:p>
          <a:p>
            <a:pPr marL="469900" indent="-457200">
              <a:lnSpc>
                <a:spcPct val="100000"/>
              </a:lnSpc>
              <a:spcBef>
                <a:spcPts val="935"/>
              </a:spcBef>
              <a:buFont typeface="Arial" panose="020B0604020202020204" pitchFamily="34" charset="0"/>
              <a:buChar char="•"/>
            </a:pPr>
            <a:r>
              <a:rPr sz="3200" dirty="0" err="1" smtClean="0">
                <a:cs typeface="Calibri Light"/>
              </a:rPr>
              <a:t>Dengeli</a:t>
            </a:r>
            <a:r>
              <a:rPr sz="3200" spc="-30" dirty="0" smtClean="0">
                <a:cs typeface="Calibri Light"/>
              </a:rPr>
              <a:t> </a:t>
            </a:r>
            <a:r>
              <a:rPr sz="3200" dirty="0">
                <a:cs typeface="Calibri Light"/>
              </a:rPr>
              <a:t>bir</a:t>
            </a:r>
            <a:r>
              <a:rPr sz="3200" spc="5" dirty="0">
                <a:cs typeface="Calibri Light"/>
              </a:rPr>
              <a:t> </a:t>
            </a:r>
            <a:r>
              <a:rPr sz="3200" spc="-5" dirty="0">
                <a:cs typeface="Calibri Light"/>
              </a:rPr>
              <a:t>ayakkabı</a:t>
            </a:r>
            <a:endParaRPr sz="3200" dirty="0">
              <a:cs typeface="Calibri Light"/>
            </a:endParaRPr>
          </a:p>
          <a:p>
            <a:pPr marL="469900" indent="-457200">
              <a:lnSpc>
                <a:spcPct val="100000"/>
              </a:lnSpc>
              <a:spcBef>
                <a:spcPts val="940"/>
              </a:spcBef>
              <a:buFont typeface="Arial" panose="020B0604020202020204" pitchFamily="34" charset="0"/>
              <a:buChar char="•"/>
            </a:pPr>
            <a:r>
              <a:rPr sz="3200" spc="-5" dirty="0" err="1" smtClean="0">
                <a:cs typeface="Calibri Light"/>
              </a:rPr>
              <a:t>Ayak</a:t>
            </a:r>
            <a:r>
              <a:rPr sz="3200" dirty="0" smtClean="0">
                <a:cs typeface="Calibri Light"/>
              </a:rPr>
              <a:t> </a:t>
            </a:r>
            <a:r>
              <a:rPr sz="3200" dirty="0">
                <a:cs typeface="Calibri Light"/>
              </a:rPr>
              <a:t>ucu</a:t>
            </a:r>
            <a:r>
              <a:rPr sz="3200" spc="-15" dirty="0">
                <a:cs typeface="Calibri Light"/>
              </a:rPr>
              <a:t> </a:t>
            </a:r>
            <a:r>
              <a:rPr sz="3200" dirty="0">
                <a:cs typeface="Calibri Light"/>
              </a:rPr>
              <a:t>sivri</a:t>
            </a:r>
            <a:r>
              <a:rPr sz="3200" spc="-10" dirty="0">
                <a:cs typeface="Calibri Light"/>
              </a:rPr>
              <a:t> </a:t>
            </a:r>
            <a:r>
              <a:rPr sz="3200" spc="-5" dirty="0">
                <a:cs typeface="Calibri Light"/>
              </a:rPr>
              <a:t>olmamalı</a:t>
            </a:r>
            <a:endParaRPr sz="3200" dirty="0">
              <a:cs typeface="Calibri Light"/>
            </a:endParaRPr>
          </a:p>
          <a:p>
            <a:pPr marL="469900" indent="-457200">
              <a:lnSpc>
                <a:spcPct val="100000"/>
              </a:lnSpc>
              <a:spcBef>
                <a:spcPts val="935"/>
              </a:spcBef>
              <a:buFont typeface="Arial" panose="020B0604020202020204" pitchFamily="34" charset="0"/>
              <a:buChar char="•"/>
            </a:pPr>
            <a:r>
              <a:rPr sz="3200" spc="-5" dirty="0" err="1" smtClean="0">
                <a:cs typeface="Calibri Light"/>
              </a:rPr>
              <a:t>İyi</a:t>
            </a:r>
            <a:r>
              <a:rPr sz="3200" spc="-10" dirty="0" smtClean="0">
                <a:cs typeface="Calibri Light"/>
              </a:rPr>
              <a:t> </a:t>
            </a:r>
            <a:r>
              <a:rPr sz="3200" dirty="0">
                <a:cs typeface="Calibri Light"/>
              </a:rPr>
              <a:t>bir</a:t>
            </a:r>
            <a:r>
              <a:rPr sz="3200" spc="5" dirty="0">
                <a:cs typeface="Calibri Light"/>
              </a:rPr>
              <a:t> </a:t>
            </a:r>
            <a:r>
              <a:rPr sz="3200" dirty="0">
                <a:cs typeface="Calibri Light"/>
              </a:rPr>
              <a:t>burun</a:t>
            </a:r>
            <a:r>
              <a:rPr sz="3200" spc="-5" dirty="0">
                <a:cs typeface="Calibri Light"/>
              </a:rPr>
              <a:t> yayı</a:t>
            </a:r>
            <a:r>
              <a:rPr sz="3200" spc="5" dirty="0">
                <a:cs typeface="Calibri Light"/>
              </a:rPr>
              <a:t> </a:t>
            </a:r>
            <a:r>
              <a:rPr sz="3200" dirty="0">
                <a:cs typeface="Calibri Light"/>
              </a:rPr>
              <a:t>(1</a:t>
            </a:r>
            <a:r>
              <a:rPr sz="3200" spc="-5" dirty="0">
                <a:cs typeface="Calibri Light"/>
              </a:rPr>
              <a:t> </a:t>
            </a:r>
            <a:r>
              <a:rPr sz="3200" spc="-10" dirty="0">
                <a:cs typeface="Calibri Light"/>
              </a:rPr>
              <a:t>cm)</a:t>
            </a:r>
            <a:endParaRPr sz="3200" dirty="0">
              <a:cs typeface="Calibri Light"/>
            </a:endParaRPr>
          </a:p>
          <a:p>
            <a:pPr marL="469900" indent="-457200">
              <a:lnSpc>
                <a:spcPct val="100000"/>
              </a:lnSpc>
              <a:spcBef>
                <a:spcPts val="940"/>
              </a:spcBef>
              <a:buFont typeface="Arial" panose="020B0604020202020204" pitchFamily="34" charset="0"/>
              <a:buChar char="•"/>
            </a:pPr>
            <a:r>
              <a:rPr sz="3200" spc="-5" dirty="0" err="1" smtClean="0">
                <a:cs typeface="Calibri Light"/>
              </a:rPr>
              <a:t>Taban</a:t>
            </a:r>
            <a:r>
              <a:rPr sz="3200" spc="-20" dirty="0" smtClean="0">
                <a:cs typeface="Calibri Light"/>
              </a:rPr>
              <a:t> </a:t>
            </a:r>
            <a:r>
              <a:rPr sz="3200" dirty="0">
                <a:cs typeface="Calibri Light"/>
              </a:rPr>
              <a:t>ve</a:t>
            </a:r>
            <a:r>
              <a:rPr sz="3200" spc="-15" dirty="0">
                <a:cs typeface="Calibri Light"/>
              </a:rPr>
              <a:t> </a:t>
            </a:r>
            <a:r>
              <a:rPr sz="3200" dirty="0">
                <a:cs typeface="Calibri Light"/>
              </a:rPr>
              <a:t>topuğu</a:t>
            </a:r>
            <a:r>
              <a:rPr sz="3200" spc="-5" dirty="0">
                <a:cs typeface="Calibri Light"/>
              </a:rPr>
              <a:t> </a:t>
            </a:r>
            <a:r>
              <a:rPr sz="3200" dirty="0">
                <a:cs typeface="Calibri Light"/>
              </a:rPr>
              <a:t>köseleden</a:t>
            </a:r>
          </a:p>
        </p:txBody>
      </p:sp>
    </p:spTree>
    <p:extLst>
      <p:ext uri="{BB962C8B-B14F-4D97-AF65-F5344CB8AC3E}">
        <p14:creationId xmlns:p14="http://schemas.microsoft.com/office/powerpoint/2010/main" val="946673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1591" y="1565528"/>
            <a:ext cx="7321391" cy="247567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marR="5080" indent="-457834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469265" algn="l"/>
                <a:tab pos="470534" algn="l"/>
              </a:tabLst>
            </a:pPr>
            <a:r>
              <a:rPr sz="3200" b="1" dirty="0">
                <a:cs typeface="Calibri"/>
              </a:rPr>
              <a:t>Kaliper;</a:t>
            </a:r>
            <a:r>
              <a:rPr sz="3200" b="1" spc="-10" dirty="0">
                <a:cs typeface="Calibri"/>
              </a:rPr>
              <a:t> </a:t>
            </a:r>
            <a:r>
              <a:rPr sz="3200" dirty="0">
                <a:cs typeface="Calibri"/>
              </a:rPr>
              <a:t>ayakkabı</a:t>
            </a:r>
            <a:r>
              <a:rPr sz="3200" spc="-1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altının</a:t>
            </a:r>
            <a:r>
              <a:rPr sz="3200" spc="45" dirty="0">
                <a:cs typeface="Calibri"/>
              </a:rPr>
              <a:t> </a:t>
            </a:r>
            <a:r>
              <a:rPr sz="3200" dirty="0">
                <a:cs typeface="Calibri"/>
              </a:rPr>
              <a:t>ev</a:t>
            </a:r>
            <a:r>
              <a:rPr sz="3200" spc="-5" dirty="0">
                <a:cs typeface="Calibri"/>
              </a:rPr>
              <a:t> içerisinde</a:t>
            </a:r>
            <a:r>
              <a:rPr sz="320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temizleme</a:t>
            </a:r>
            <a:r>
              <a:rPr sz="3200" spc="5" dirty="0">
                <a:cs typeface="Calibri"/>
              </a:rPr>
              <a:t> </a:t>
            </a:r>
            <a:r>
              <a:rPr sz="3200" spc="-5" dirty="0">
                <a:cs typeface="Calibri"/>
              </a:rPr>
              <a:t>zorluğu </a:t>
            </a:r>
            <a:r>
              <a:rPr sz="3200" spc="-705" dirty="0">
                <a:cs typeface="Calibri"/>
              </a:rPr>
              <a:t> </a:t>
            </a:r>
            <a:r>
              <a:rPr sz="3200" spc="-5" dirty="0">
                <a:cs typeface="Calibri"/>
              </a:rPr>
              <a:t>olmaksızın</a:t>
            </a:r>
            <a:r>
              <a:rPr sz="3200" spc="2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ayakkabının</a:t>
            </a:r>
            <a:r>
              <a:rPr sz="3200" spc="5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ortezden</a:t>
            </a:r>
            <a:r>
              <a:rPr sz="3200" spc="5" dirty="0">
                <a:cs typeface="Calibri"/>
              </a:rPr>
              <a:t> </a:t>
            </a:r>
            <a:r>
              <a:rPr sz="3200" spc="-5" dirty="0">
                <a:cs typeface="Calibri"/>
              </a:rPr>
              <a:t>çıkarılması</a:t>
            </a:r>
            <a:r>
              <a:rPr sz="3200" spc="15" dirty="0">
                <a:cs typeface="Calibri"/>
              </a:rPr>
              <a:t> </a:t>
            </a:r>
            <a:r>
              <a:rPr sz="3200" dirty="0">
                <a:cs typeface="Calibri"/>
              </a:rPr>
              <a:t>ve</a:t>
            </a:r>
            <a:r>
              <a:rPr sz="3200" spc="-5" dirty="0">
                <a:cs typeface="Calibri"/>
              </a:rPr>
              <a:t> başka </a:t>
            </a:r>
            <a:r>
              <a:rPr sz="3200" dirty="0">
                <a:cs typeface="Calibri"/>
              </a:rPr>
              <a:t> ayakkabıya </a:t>
            </a:r>
            <a:r>
              <a:rPr sz="3200" spc="-5" dirty="0">
                <a:cs typeface="Calibri"/>
              </a:rPr>
              <a:t>takılarak</a:t>
            </a:r>
            <a:r>
              <a:rPr sz="3200" spc="2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ortezin</a:t>
            </a:r>
            <a:r>
              <a:rPr sz="3200" spc="10" dirty="0">
                <a:cs typeface="Calibri"/>
              </a:rPr>
              <a:t> </a:t>
            </a:r>
            <a:r>
              <a:rPr sz="3200" dirty="0">
                <a:cs typeface="Calibri"/>
              </a:rPr>
              <a:t>rahat</a:t>
            </a:r>
            <a:r>
              <a:rPr sz="3200" spc="20" dirty="0">
                <a:cs typeface="Calibri"/>
              </a:rPr>
              <a:t> </a:t>
            </a:r>
            <a:r>
              <a:rPr sz="3200" dirty="0">
                <a:cs typeface="Calibri"/>
              </a:rPr>
              <a:t>kullanılmasını</a:t>
            </a:r>
            <a:r>
              <a:rPr sz="3200" spc="5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sağlar.</a:t>
            </a:r>
            <a:endParaRPr sz="3200" dirty="0">
              <a:cs typeface="Calibri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80" t="43452" r="21020" b="35318"/>
          <a:stretch/>
        </p:blipFill>
        <p:spPr bwMode="auto">
          <a:xfrm>
            <a:off x="5351625" y="4365104"/>
            <a:ext cx="3265714" cy="1553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 Ayak bileğinde aşırı varus valgus&#10;deformitelerinde;T bantları&#10; Uyluk ;yer çekim gücünü yan barlara aktarır&#10; Diz ;diz e..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90" t="66318" r="29934" b="3378"/>
          <a:stretch/>
        </p:blipFill>
        <p:spPr bwMode="auto">
          <a:xfrm>
            <a:off x="1403648" y="4212424"/>
            <a:ext cx="2758966" cy="1858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4436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4145" y="1565529"/>
            <a:ext cx="4255888" cy="39530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834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469265" algn="l"/>
                <a:tab pos="470534" algn="l"/>
              </a:tabLst>
            </a:pPr>
            <a:r>
              <a:rPr sz="3200" b="1" dirty="0">
                <a:cs typeface="Calibri"/>
              </a:rPr>
              <a:t>T</a:t>
            </a:r>
            <a:r>
              <a:rPr sz="3200" b="1" spc="-45" dirty="0">
                <a:cs typeface="Calibri"/>
              </a:rPr>
              <a:t> </a:t>
            </a:r>
            <a:r>
              <a:rPr sz="3200" b="1" dirty="0">
                <a:cs typeface="Calibri"/>
              </a:rPr>
              <a:t>bandı;</a:t>
            </a:r>
            <a:endParaRPr sz="3200" dirty="0">
              <a:cs typeface="Calibri"/>
            </a:endParaRPr>
          </a:p>
          <a:p>
            <a:pPr marL="469900" marR="5080" indent="-457834" algn="just">
              <a:lnSpc>
                <a:spcPct val="100000"/>
              </a:lnSpc>
              <a:buFont typeface="Microsoft Sans Serif"/>
              <a:buChar char="•"/>
              <a:tabLst>
                <a:tab pos="469265" algn="l"/>
                <a:tab pos="470534" algn="l"/>
              </a:tabLst>
            </a:pPr>
            <a:r>
              <a:rPr sz="3200" b="1" spc="-5" dirty="0">
                <a:cs typeface="Calibri"/>
              </a:rPr>
              <a:t>Manşon </a:t>
            </a:r>
            <a:r>
              <a:rPr sz="3200" b="1" dirty="0">
                <a:cs typeface="Calibri"/>
              </a:rPr>
              <a:t>(bacak kılıfı </a:t>
            </a:r>
            <a:r>
              <a:rPr sz="3200" b="1" spc="-10" dirty="0">
                <a:cs typeface="Calibri"/>
              </a:rPr>
              <a:t>veya </a:t>
            </a:r>
            <a:r>
              <a:rPr sz="3200" b="1" dirty="0">
                <a:cs typeface="Calibri"/>
              </a:rPr>
              <a:t>C bar); </a:t>
            </a:r>
            <a:r>
              <a:rPr sz="3200" spc="-5" dirty="0">
                <a:cs typeface="Calibri"/>
              </a:rPr>
              <a:t>ortezin bacak </a:t>
            </a:r>
            <a:r>
              <a:rPr sz="320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posteriorunu</a:t>
            </a:r>
            <a:r>
              <a:rPr sz="3200" spc="1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saran,</a:t>
            </a:r>
            <a:r>
              <a:rPr sz="3200" spc="5" dirty="0">
                <a:cs typeface="Calibri"/>
              </a:rPr>
              <a:t> </a:t>
            </a:r>
            <a:r>
              <a:rPr sz="3200" dirty="0">
                <a:cs typeface="Calibri"/>
              </a:rPr>
              <a:t>metal</a:t>
            </a:r>
            <a:r>
              <a:rPr sz="3200" spc="5" dirty="0">
                <a:cs typeface="Calibri"/>
              </a:rPr>
              <a:t> </a:t>
            </a:r>
            <a:r>
              <a:rPr sz="3200" dirty="0">
                <a:cs typeface="Calibri"/>
              </a:rPr>
              <a:t>veya</a:t>
            </a:r>
            <a:r>
              <a:rPr sz="3200" spc="1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termoplastikten</a:t>
            </a:r>
            <a:r>
              <a:rPr sz="3200" spc="35" dirty="0">
                <a:cs typeface="Calibri"/>
              </a:rPr>
              <a:t> </a:t>
            </a:r>
            <a:r>
              <a:rPr sz="3200" spc="-5" dirty="0">
                <a:cs typeface="Calibri"/>
              </a:rPr>
              <a:t>üretilen</a:t>
            </a:r>
            <a:r>
              <a:rPr sz="3200" spc="5" dirty="0">
                <a:cs typeface="Calibri"/>
              </a:rPr>
              <a:t> </a:t>
            </a:r>
            <a:r>
              <a:rPr sz="3200" dirty="0">
                <a:cs typeface="Calibri"/>
              </a:rPr>
              <a:t>C </a:t>
            </a:r>
            <a:r>
              <a:rPr sz="3200" spc="-71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şeklindeki bardır.</a:t>
            </a:r>
            <a:endParaRPr sz="3200" dirty="0">
              <a:cs typeface="Calibri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65" t="18651" r="24702" b="32143"/>
          <a:stretch/>
        </p:blipFill>
        <p:spPr bwMode="auto">
          <a:xfrm>
            <a:off x="6228184" y="1918990"/>
            <a:ext cx="2177144" cy="3599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888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1591" y="1565528"/>
            <a:ext cx="6836093" cy="149079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marR="5080" indent="-457834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469265" algn="l"/>
                <a:tab pos="470534" algn="l"/>
              </a:tabLst>
            </a:pPr>
            <a:r>
              <a:rPr sz="3200" b="1" dirty="0">
                <a:cs typeface="Calibri"/>
              </a:rPr>
              <a:t>Stoplamalar; </a:t>
            </a:r>
            <a:r>
              <a:rPr sz="3200" spc="-5" dirty="0">
                <a:cs typeface="Calibri"/>
              </a:rPr>
              <a:t>ortezde </a:t>
            </a:r>
            <a:r>
              <a:rPr sz="3200" dirty="0">
                <a:cs typeface="Calibri"/>
              </a:rPr>
              <a:t>eklem </a:t>
            </a:r>
            <a:r>
              <a:rPr sz="3200" spc="-5" dirty="0">
                <a:cs typeface="Calibri"/>
              </a:rPr>
              <a:t>hareketinin kısıtlanması </a:t>
            </a:r>
            <a:r>
              <a:rPr sz="3200" spc="-71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anlamında</a:t>
            </a:r>
            <a:r>
              <a:rPr sz="3200" spc="3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kullanılır.</a:t>
            </a:r>
            <a:endParaRPr sz="32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5215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5536" y="650304"/>
            <a:ext cx="4680520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600"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1-</a:t>
            </a:r>
            <a:r>
              <a:rPr sz="3600" b="1" u="heavy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sz="36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Posterior</a:t>
            </a:r>
            <a:r>
              <a:rPr sz="3600"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sz="36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stop: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91591" y="1568272"/>
            <a:ext cx="7724775" cy="2481449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584200" marR="5080" indent="-572135" algn="just">
              <a:lnSpc>
                <a:spcPts val="3820"/>
              </a:lnSpc>
              <a:spcBef>
                <a:spcPts val="250"/>
              </a:spcBef>
              <a:buFont typeface="Arial" panose="020B0604020202020204" pitchFamily="34" charset="0"/>
              <a:buChar char="•"/>
            </a:pPr>
            <a:r>
              <a:rPr sz="3200" spc="-5" dirty="0" smtClean="0">
                <a:cs typeface="Calibri"/>
              </a:rPr>
              <a:t>90</a:t>
            </a:r>
            <a:r>
              <a:rPr lang="tr-TR" sz="3200" spc="-5" dirty="0">
                <a:cs typeface="Calibri"/>
              </a:rPr>
              <a:t> </a:t>
            </a:r>
            <a:r>
              <a:rPr lang="tr-TR" sz="3200" spc="-5" dirty="0" smtClean="0">
                <a:cs typeface="Calibri"/>
              </a:rPr>
              <a:t>derece</a:t>
            </a:r>
            <a:r>
              <a:rPr sz="3200" spc="-70" dirty="0" smtClean="0">
                <a:cs typeface="Times New Roman"/>
              </a:rPr>
              <a:t> </a:t>
            </a:r>
            <a:r>
              <a:rPr sz="3200" spc="-5" dirty="0">
                <a:cs typeface="Calibri"/>
              </a:rPr>
              <a:t>üzerinde</a:t>
            </a:r>
            <a:r>
              <a:rPr sz="3200" spc="15" dirty="0">
                <a:cs typeface="Calibri"/>
              </a:rPr>
              <a:t> </a:t>
            </a:r>
            <a:r>
              <a:rPr sz="3200" spc="-5" dirty="0">
                <a:cs typeface="Calibri"/>
              </a:rPr>
              <a:t>dorsal</a:t>
            </a:r>
            <a:r>
              <a:rPr sz="3200" spc="2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fleksiyona</a:t>
            </a:r>
            <a:r>
              <a:rPr sz="3200" spc="5" dirty="0">
                <a:cs typeface="Calibri"/>
              </a:rPr>
              <a:t> </a:t>
            </a:r>
            <a:r>
              <a:rPr sz="3200" spc="-5" dirty="0" err="1">
                <a:cs typeface="Calibri"/>
              </a:rPr>
              <a:t>izin</a:t>
            </a:r>
            <a:r>
              <a:rPr sz="3200" spc="25" dirty="0">
                <a:cs typeface="Calibri"/>
              </a:rPr>
              <a:t> </a:t>
            </a:r>
            <a:r>
              <a:rPr sz="3200" dirty="0" err="1" smtClean="0">
                <a:cs typeface="Calibri"/>
              </a:rPr>
              <a:t>verir</a:t>
            </a:r>
            <a:r>
              <a:rPr sz="3200" dirty="0" smtClean="0">
                <a:cs typeface="Calibri"/>
              </a:rPr>
              <a:t>.</a:t>
            </a:r>
            <a:endParaRPr lang="tr-TR" sz="3200" spc="-15" dirty="0">
              <a:cs typeface="Calibri"/>
            </a:endParaRPr>
          </a:p>
          <a:p>
            <a:pPr marL="584200" marR="5080" indent="-572135" algn="just">
              <a:lnSpc>
                <a:spcPts val="3820"/>
              </a:lnSpc>
              <a:spcBef>
                <a:spcPts val="250"/>
              </a:spcBef>
              <a:buFont typeface="Arial" panose="020B0604020202020204" pitchFamily="34" charset="0"/>
              <a:buChar char="•"/>
            </a:pPr>
            <a:r>
              <a:rPr sz="3200" dirty="0" smtClean="0">
                <a:cs typeface="Calibri"/>
              </a:rPr>
              <a:t>Plantar</a:t>
            </a:r>
            <a:r>
              <a:rPr sz="3200" spc="20" dirty="0" smtClean="0">
                <a:cs typeface="Calibri"/>
              </a:rPr>
              <a:t> </a:t>
            </a:r>
            <a:r>
              <a:rPr sz="3200" spc="-5" dirty="0">
                <a:cs typeface="Calibri"/>
              </a:rPr>
              <a:t>fleksiyona</a:t>
            </a:r>
            <a:r>
              <a:rPr sz="3200" spc="5" dirty="0">
                <a:cs typeface="Calibri"/>
              </a:rPr>
              <a:t> </a:t>
            </a:r>
            <a:r>
              <a:rPr sz="3200" spc="-5" dirty="0">
                <a:cs typeface="Calibri"/>
              </a:rPr>
              <a:t>izin </a:t>
            </a:r>
            <a:r>
              <a:rPr sz="3200" spc="-710" dirty="0">
                <a:cs typeface="Calibri"/>
              </a:rPr>
              <a:t> </a:t>
            </a:r>
            <a:r>
              <a:rPr sz="3200" dirty="0">
                <a:cs typeface="Calibri"/>
              </a:rPr>
              <a:t>vermez.</a:t>
            </a:r>
          </a:p>
          <a:p>
            <a:pPr marL="561339" indent="-457200" algn="just">
              <a:lnSpc>
                <a:spcPts val="3715"/>
              </a:lnSpc>
              <a:buFont typeface="Arial" panose="020B0604020202020204" pitchFamily="34" charset="0"/>
              <a:buChar char="•"/>
            </a:pPr>
            <a:r>
              <a:rPr sz="3200" spc="-5" dirty="0">
                <a:cs typeface="Calibri"/>
              </a:rPr>
              <a:t>Dorsi fleksör </a:t>
            </a:r>
            <a:r>
              <a:rPr sz="3200" dirty="0">
                <a:cs typeface="Calibri"/>
              </a:rPr>
              <a:t>kas </a:t>
            </a:r>
            <a:r>
              <a:rPr sz="3200" spc="-5" dirty="0">
                <a:cs typeface="Calibri"/>
              </a:rPr>
              <a:t>zayıflığında,</a:t>
            </a:r>
            <a:r>
              <a:rPr sz="3200" spc="3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paralizisinde</a:t>
            </a:r>
            <a:r>
              <a:rPr sz="3200" spc="35" dirty="0">
                <a:cs typeface="Calibri"/>
              </a:rPr>
              <a:t> </a:t>
            </a:r>
            <a:r>
              <a:rPr sz="3200" spc="-5" dirty="0">
                <a:cs typeface="Calibri"/>
              </a:rPr>
              <a:t>kullanılır.</a:t>
            </a:r>
            <a:endParaRPr sz="3200" dirty="0"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1887" y="3789040"/>
            <a:ext cx="1254479" cy="218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673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8517" y="559132"/>
            <a:ext cx="4957305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600"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2-</a:t>
            </a:r>
            <a:r>
              <a:rPr sz="3600" b="1" u="heavy" spc="-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sz="36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Anterior</a:t>
            </a:r>
            <a:r>
              <a:rPr sz="3600" b="1" u="heavy" spc="-3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sz="36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stop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9552" y="1772816"/>
            <a:ext cx="7984865" cy="29681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200" algn="just">
              <a:lnSpc>
                <a:spcPct val="100000"/>
              </a:lnSpc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sz="3200" spc="-5" dirty="0">
                <a:cs typeface="Calibri"/>
              </a:rPr>
              <a:t>Plantar</a:t>
            </a:r>
            <a:r>
              <a:rPr sz="3200" spc="15" dirty="0">
                <a:cs typeface="Calibri"/>
              </a:rPr>
              <a:t> </a:t>
            </a:r>
            <a:r>
              <a:rPr sz="3200" spc="-5" dirty="0">
                <a:cs typeface="Calibri"/>
              </a:rPr>
              <a:t>fleksiyon</a:t>
            </a:r>
            <a:r>
              <a:rPr sz="320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hareketine</a:t>
            </a:r>
            <a:r>
              <a:rPr sz="3200" dirty="0">
                <a:cs typeface="Calibri"/>
              </a:rPr>
              <a:t> </a:t>
            </a:r>
            <a:r>
              <a:rPr sz="3200" spc="-10" dirty="0">
                <a:cs typeface="Calibri"/>
              </a:rPr>
              <a:t>izin</a:t>
            </a:r>
            <a:r>
              <a:rPr sz="3200" spc="15" dirty="0">
                <a:cs typeface="Calibri"/>
              </a:rPr>
              <a:t> </a:t>
            </a:r>
            <a:r>
              <a:rPr sz="3200" dirty="0">
                <a:cs typeface="Calibri"/>
              </a:rPr>
              <a:t>verir.</a:t>
            </a:r>
          </a:p>
          <a:p>
            <a:pPr marL="469900" marR="5080" indent="-457200" algn="just">
              <a:lnSpc>
                <a:spcPts val="3860"/>
              </a:lnSpc>
              <a:spcBef>
                <a:spcPts val="110"/>
              </a:spcBef>
              <a:buFont typeface="Arial" panose="020B0604020202020204" pitchFamily="34" charset="0"/>
              <a:buChar char="•"/>
            </a:pPr>
            <a:r>
              <a:rPr sz="3200" dirty="0">
                <a:cs typeface="Calibri"/>
              </a:rPr>
              <a:t>Bazı</a:t>
            </a:r>
            <a:r>
              <a:rPr sz="3200" spc="-1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durumlarda</a:t>
            </a:r>
            <a:r>
              <a:rPr sz="3200" spc="40" dirty="0">
                <a:cs typeface="Calibri"/>
              </a:rPr>
              <a:t> </a:t>
            </a:r>
            <a:r>
              <a:rPr sz="3200" dirty="0">
                <a:cs typeface="Calibri"/>
              </a:rPr>
              <a:t>ayağın</a:t>
            </a:r>
            <a:r>
              <a:rPr sz="3200" spc="5" dirty="0">
                <a:cs typeface="Calibri"/>
              </a:rPr>
              <a:t> </a:t>
            </a:r>
            <a:r>
              <a:rPr sz="3200" dirty="0">
                <a:cs typeface="Calibri"/>
              </a:rPr>
              <a:t>itme</a:t>
            </a:r>
            <a:r>
              <a:rPr sz="3200" spc="15" dirty="0">
                <a:cs typeface="Calibri"/>
              </a:rPr>
              <a:t> </a:t>
            </a:r>
            <a:r>
              <a:rPr sz="3200" spc="-10" dirty="0">
                <a:cs typeface="Calibri"/>
              </a:rPr>
              <a:t>fazına</a:t>
            </a:r>
            <a:r>
              <a:rPr sz="3200" spc="15" dirty="0">
                <a:cs typeface="Calibri"/>
              </a:rPr>
              <a:t> </a:t>
            </a:r>
            <a:r>
              <a:rPr sz="3200" spc="-5" dirty="0">
                <a:cs typeface="Calibri"/>
              </a:rPr>
              <a:t>uyum</a:t>
            </a:r>
            <a:r>
              <a:rPr sz="3200" spc="1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yapmasını</a:t>
            </a:r>
            <a:r>
              <a:rPr sz="3200" spc="25" dirty="0">
                <a:cs typeface="Calibri"/>
              </a:rPr>
              <a:t> </a:t>
            </a:r>
            <a:r>
              <a:rPr sz="3200" spc="-5" dirty="0">
                <a:cs typeface="Calibri"/>
              </a:rPr>
              <a:t>sağlamak </a:t>
            </a:r>
            <a:r>
              <a:rPr sz="3200" spc="-710" dirty="0">
                <a:cs typeface="Calibri"/>
              </a:rPr>
              <a:t> </a:t>
            </a:r>
            <a:r>
              <a:rPr sz="3200" dirty="0" err="1">
                <a:cs typeface="Calibri"/>
              </a:rPr>
              <a:t>için</a:t>
            </a:r>
            <a:r>
              <a:rPr sz="3200" spc="-15" dirty="0">
                <a:cs typeface="Calibri"/>
              </a:rPr>
              <a:t> </a:t>
            </a:r>
            <a:r>
              <a:rPr sz="3200" dirty="0" smtClean="0">
                <a:cs typeface="Calibri"/>
              </a:rPr>
              <a:t>5</a:t>
            </a:r>
            <a:r>
              <a:rPr lang="tr-TR" sz="3200" dirty="0" smtClean="0">
                <a:cs typeface="Calibri"/>
              </a:rPr>
              <a:t> derece </a:t>
            </a:r>
            <a:r>
              <a:rPr sz="3200" spc="-5" dirty="0" err="1" smtClean="0">
                <a:cs typeface="Calibri"/>
              </a:rPr>
              <a:t>dorsi</a:t>
            </a:r>
            <a:r>
              <a:rPr sz="3200" dirty="0" smtClean="0">
                <a:cs typeface="Calibri"/>
              </a:rPr>
              <a:t> </a:t>
            </a:r>
            <a:r>
              <a:rPr sz="3200" spc="-5" dirty="0">
                <a:cs typeface="Calibri"/>
              </a:rPr>
              <a:t>fleksiyona</a:t>
            </a:r>
            <a:r>
              <a:rPr sz="320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izin</a:t>
            </a:r>
            <a:r>
              <a:rPr sz="3200" spc="1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verilir.</a:t>
            </a:r>
            <a:endParaRPr sz="3200" dirty="0">
              <a:cs typeface="Calibri"/>
            </a:endParaRPr>
          </a:p>
          <a:p>
            <a:pPr marL="469900" indent="-457200" algn="just">
              <a:lnSpc>
                <a:spcPts val="3690"/>
              </a:lnSpc>
              <a:buFont typeface="Arial" panose="020B0604020202020204" pitchFamily="34" charset="0"/>
              <a:buChar char="•"/>
            </a:pPr>
            <a:r>
              <a:rPr sz="3200" spc="-5" dirty="0">
                <a:cs typeface="Calibri"/>
              </a:rPr>
              <a:t>Gastro-soleus</a:t>
            </a:r>
            <a:r>
              <a:rPr sz="3200" spc="10" dirty="0">
                <a:cs typeface="Calibri"/>
              </a:rPr>
              <a:t> </a:t>
            </a:r>
            <a:r>
              <a:rPr sz="3200" dirty="0">
                <a:cs typeface="Calibri"/>
              </a:rPr>
              <a:t>kas</a:t>
            </a:r>
            <a:r>
              <a:rPr sz="3200" spc="-5" dirty="0">
                <a:cs typeface="Calibri"/>
              </a:rPr>
              <a:t> zayıflıklarında,</a:t>
            </a:r>
            <a:r>
              <a:rPr sz="3200" spc="35" dirty="0">
                <a:cs typeface="Calibri"/>
              </a:rPr>
              <a:t> </a:t>
            </a:r>
            <a:r>
              <a:rPr sz="3200" spc="-5" dirty="0">
                <a:cs typeface="Calibri"/>
              </a:rPr>
              <a:t>paralizisinde</a:t>
            </a:r>
            <a:r>
              <a:rPr sz="3200" spc="5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kullanılır.</a:t>
            </a:r>
            <a:endParaRPr sz="32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3519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9552" y="548680"/>
            <a:ext cx="4718439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3</a:t>
            </a:r>
            <a:r>
              <a:rPr b="1" u="heavy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Sınırlı</a:t>
            </a:r>
            <a:r>
              <a:rPr b="1" u="heavy" spc="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Hareketli</a:t>
            </a:r>
            <a:r>
              <a:rPr b="1" u="heavy" spc="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stop</a:t>
            </a:r>
            <a:r>
              <a:rPr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7544" y="1568271"/>
            <a:ext cx="8064896" cy="37042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3600" dirty="0">
                <a:cs typeface="Calibri"/>
              </a:rPr>
              <a:t>Bu </a:t>
            </a:r>
            <a:r>
              <a:rPr sz="3600" spc="-5" dirty="0">
                <a:cs typeface="Calibri"/>
              </a:rPr>
              <a:t>kilitle</a:t>
            </a:r>
            <a:r>
              <a:rPr sz="3600" spc="25" dirty="0">
                <a:cs typeface="Calibri"/>
              </a:rPr>
              <a:t> </a:t>
            </a:r>
            <a:r>
              <a:rPr sz="3600" spc="-5" dirty="0">
                <a:cs typeface="Calibri"/>
              </a:rPr>
              <a:t>dorsal</a:t>
            </a:r>
            <a:r>
              <a:rPr sz="3600" spc="10" dirty="0">
                <a:cs typeface="Calibri"/>
              </a:rPr>
              <a:t> </a:t>
            </a:r>
            <a:r>
              <a:rPr sz="3600" dirty="0">
                <a:cs typeface="Calibri"/>
              </a:rPr>
              <a:t>ve</a:t>
            </a:r>
            <a:r>
              <a:rPr sz="3600" spc="-15" dirty="0">
                <a:cs typeface="Calibri"/>
              </a:rPr>
              <a:t> </a:t>
            </a:r>
            <a:r>
              <a:rPr sz="3600" spc="-5" dirty="0">
                <a:cs typeface="Calibri"/>
              </a:rPr>
              <a:t>plantar</a:t>
            </a:r>
            <a:r>
              <a:rPr sz="3600" spc="30" dirty="0">
                <a:cs typeface="Calibri"/>
              </a:rPr>
              <a:t> </a:t>
            </a:r>
            <a:r>
              <a:rPr sz="3600" spc="-5" dirty="0" err="1">
                <a:cs typeface="Calibri"/>
              </a:rPr>
              <a:t>fleksiyon</a:t>
            </a:r>
            <a:r>
              <a:rPr sz="3600" spc="5" dirty="0">
                <a:cs typeface="Calibri"/>
              </a:rPr>
              <a:t> </a:t>
            </a:r>
            <a:r>
              <a:rPr sz="3600" spc="-5" dirty="0" smtClean="0">
                <a:cs typeface="Calibri"/>
              </a:rPr>
              <a:t>20</a:t>
            </a:r>
            <a:r>
              <a:rPr lang="tr-TR" sz="3600" spc="-5" dirty="0" smtClean="0">
                <a:cs typeface="Calibri"/>
              </a:rPr>
              <a:t> dereceye </a:t>
            </a:r>
            <a:r>
              <a:rPr sz="3600" spc="-15" dirty="0" smtClean="0">
                <a:cs typeface="Calibri"/>
              </a:rPr>
              <a:t> </a:t>
            </a:r>
            <a:r>
              <a:rPr sz="3600" dirty="0">
                <a:cs typeface="Calibri"/>
              </a:rPr>
              <a:t>kadar</a:t>
            </a:r>
            <a:r>
              <a:rPr sz="3600" spc="5" dirty="0">
                <a:cs typeface="Calibri"/>
              </a:rPr>
              <a:t> </a:t>
            </a:r>
            <a:r>
              <a:rPr sz="3600" dirty="0">
                <a:cs typeface="Calibri"/>
              </a:rPr>
              <a:t>yapılabilir. </a:t>
            </a:r>
            <a:r>
              <a:rPr sz="3600" spc="-710" dirty="0">
                <a:cs typeface="Calibri"/>
              </a:rPr>
              <a:t> </a:t>
            </a:r>
            <a:r>
              <a:rPr sz="3600" spc="-5" dirty="0" smtClean="0">
                <a:cs typeface="Calibri"/>
              </a:rPr>
              <a:t>10</a:t>
            </a:r>
            <a:r>
              <a:rPr lang="tr-TR" sz="3600" spc="-5" dirty="0" smtClean="0">
                <a:cs typeface="Calibri"/>
              </a:rPr>
              <a:t> derece</a:t>
            </a:r>
            <a:r>
              <a:rPr sz="3600" spc="-80" dirty="0" smtClean="0">
                <a:cs typeface="Times New Roman"/>
              </a:rPr>
              <a:t> </a:t>
            </a:r>
            <a:r>
              <a:rPr sz="3600" spc="-5" dirty="0">
                <a:cs typeface="Calibri"/>
              </a:rPr>
              <a:t>dorsi</a:t>
            </a:r>
            <a:r>
              <a:rPr sz="3600" spc="15" dirty="0">
                <a:cs typeface="Calibri"/>
              </a:rPr>
              <a:t> </a:t>
            </a:r>
            <a:r>
              <a:rPr sz="3600" spc="-5" dirty="0">
                <a:cs typeface="Calibri"/>
              </a:rPr>
              <a:t>fleksiyona,</a:t>
            </a:r>
            <a:r>
              <a:rPr sz="3600" spc="5" dirty="0">
                <a:cs typeface="Calibri"/>
              </a:rPr>
              <a:t> </a:t>
            </a:r>
            <a:r>
              <a:rPr sz="3600" spc="-5" dirty="0" smtClean="0">
                <a:cs typeface="Calibri"/>
              </a:rPr>
              <a:t>10</a:t>
            </a:r>
            <a:r>
              <a:rPr lang="tr-TR" sz="3600" spc="-5" dirty="0" smtClean="0">
                <a:cs typeface="Calibri"/>
              </a:rPr>
              <a:t>derece </a:t>
            </a:r>
            <a:r>
              <a:rPr sz="3600" spc="-5" dirty="0" smtClean="0">
                <a:cs typeface="Calibri"/>
              </a:rPr>
              <a:t>plantar</a:t>
            </a:r>
            <a:r>
              <a:rPr sz="3600" spc="25" dirty="0" smtClean="0">
                <a:cs typeface="Calibri"/>
              </a:rPr>
              <a:t> </a:t>
            </a:r>
            <a:r>
              <a:rPr sz="3600" spc="-5" dirty="0">
                <a:cs typeface="Calibri"/>
              </a:rPr>
              <a:t>fleksiyona</a:t>
            </a:r>
            <a:r>
              <a:rPr sz="3600" spc="15" dirty="0">
                <a:cs typeface="Calibri"/>
              </a:rPr>
              <a:t> </a:t>
            </a:r>
            <a:r>
              <a:rPr sz="3600" spc="-5" dirty="0">
                <a:cs typeface="Calibri"/>
              </a:rPr>
              <a:t>izin</a:t>
            </a:r>
            <a:r>
              <a:rPr sz="3600" spc="10" dirty="0">
                <a:cs typeface="Calibri"/>
              </a:rPr>
              <a:t> </a:t>
            </a:r>
            <a:r>
              <a:rPr sz="3600" dirty="0">
                <a:cs typeface="Calibri"/>
              </a:rPr>
              <a:t>verir.</a:t>
            </a:r>
          </a:p>
          <a:p>
            <a:pPr marL="584200" marR="572135" indent="-480695" algn="just">
              <a:lnSpc>
                <a:spcPts val="3840"/>
              </a:lnSpc>
              <a:spcBef>
                <a:spcPts val="80"/>
              </a:spcBef>
            </a:pPr>
            <a:r>
              <a:rPr sz="3600" spc="-5" dirty="0">
                <a:cs typeface="Calibri"/>
              </a:rPr>
              <a:t>Her</a:t>
            </a:r>
            <a:r>
              <a:rPr sz="3600" spc="-10" dirty="0">
                <a:cs typeface="Calibri"/>
              </a:rPr>
              <a:t> </a:t>
            </a:r>
            <a:r>
              <a:rPr sz="3600" spc="-5" dirty="0">
                <a:cs typeface="Calibri"/>
              </a:rPr>
              <a:t>iki</a:t>
            </a:r>
            <a:r>
              <a:rPr sz="3600" spc="20" dirty="0">
                <a:cs typeface="Calibri"/>
              </a:rPr>
              <a:t> </a:t>
            </a:r>
            <a:r>
              <a:rPr sz="3600" dirty="0">
                <a:cs typeface="Calibri"/>
              </a:rPr>
              <a:t>yöndeki</a:t>
            </a:r>
            <a:r>
              <a:rPr sz="3600" spc="-5" dirty="0">
                <a:cs typeface="Calibri"/>
              </a:rPr>
              <a:t> </a:t>
            </a:r>
            <a:r>
              <a:rPr sz="3600" spc="-5" dirty="0" err="1">
                <a:cs typeface="Calibri"/>
              </a:rPr>
              <a:t>hareketlerden</a:t>
            </a:r>
            <a:r>
              <a:rPr sz="3600" spc="-5" dirty="0">
                <a:cs typeface="Calibri"/>
              </a:rPr>
              <a:t> </a:t>
            </a:r>
            <a:r>
              <a:rPr sz="3600" spc="-5" dirty="0" err="1" smtClean="0">
                <a:cs typeface="Calibri"/>
              </a:rPr>
              <a:t>sorumlu</a:t>
            </a:r>
            <a:r>
              <a:rPr lang="tr-TR" sz="3600" spc="15" dirty="0">
                <a:cs typeface="Calibri"/>
              </a:rPr>
              <a:t> </a:t>
            </a:r>
            <a:r>
              <a:rPr sz="3600" spc="-5" dirty="0" err="1" smtClean="0">
                <a:cs typeface="Calibri"/>
              </a:rPr>
              <a:t>kasların</a:t>
            </a:r>
            <a:r>
              <a:rPr sz="3600" spc="15" dirty="0" smtClean="0">
                <a:cs typeface="Calibri"/>
              </a:rPr>
              <a:t> </a:t>
            </a:r>
            <a:r>
              <a:rPr sz="3600" spc="-5" dirty="0">
                <a:cs typeface="Calibri"/>
              </a:rPr>
              <a:t>paralizili </a:t>
            </a:r>
            <a:r>
              <a:rPr sz="3600" spc="-705" dirty="0">
                <a:cs typeface="Calibri"/>
              </a:rPr>
              <a:t> </a:t>
            </a:r>
            <a:r>
              <a:rPr sz="3600" spc="-5" dirty="0">
                <a:cs typeface="Calibri"/>
              </a:rPr>
              <a:t>durumlarında</a:t>
            </a:r>
            <a:r>
              <a:rPr sz="3600" spc="45" dirty="0">
                <a:cs typeface="Calibri"/>
              </a:rPr>
              <a:t> </a:t>
            </a:r>
            <a:r>
              <a:rPr sz="3600" spc="-5" dirty="0">
                <a:cs typeface="Calibri"/>
              </a:rPr>
              <a:t>kullanılır.</a:t>
            </a:r>
            <a:endParaRPr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7578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7544" y="440958"/>
            <a:ext cx="4968552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4000"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4-</a:t>
            </a:r>
            <a:r>
              <a:rPr sz="4000" b="1" u="heavy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sz="40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Serbest hareket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9552" y="1646189"/>
            <a:ext cx="8064896" cy="29681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cs typeface="Calibri"/>
              </a:rPr>
              <a:t>Ayak</a:t>
            </a:r>
            <a:r>
              <a:rPr sz="3200" spc="-15" dirty="0">
                <a:cs typeface="Calibri"/>
              </a:rPr>
              <a:t> </a:t>
            </a:r>
            <a:r>
              <a:rPr sz="3200" spc="-5" dirty="0">
                <a:cs typeface="Calibri"/>
              </a:rPr>
              <a:t>bileğinde</a:t>
            </a:r>
            <a:r>
              <a:rPr sz="3200" spc="25" dirty="0">
                <a:cs typeface="Calibri"/>
              </a:rPr>
              <a:t> </a:t>
            </a:r>
            <a:r>
              <a:rPr sz="3200" spc="-5" dirty="0">
                <a:cs typeface="Calibri"/>
              </a:rPr>
              <a:t>kilit</a:t>
            </a:r>
            <a:r>
              <a:rPr sz="3200" spc="5" dirty="0">
                <a:cs typeface="Calibri"/>
              </a:rPr>
              <a:t> </a:t>
            </a:r>
            <a:r>
              <a:rPr sz="3200" spc="-5" dirty="0">
                <a:cs typeface="Calibri"/>
              </a:rPr>
              <a:t>yoktur.</a:t>
            </a:r>
            <a:endParaRPr sz="3200" dirty="0"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3200" spc="-5" dirty="0">
                <a:cs typeface="Calibri"/>
              </a:rPr>
              <a:t>Her</a:t>
            </a:r>
            <a:r>
              <a:rPr sz="3200" spc="-15" dirty="0">
                <a:cs typeface="Calibri"/>
              </a:rPr>
              <a:t> </a:t>
            </a:r>
            <a:r>
              <a:rPr sz="3200" spc="-5" dirty="0">
                <a:cs typeface="Calibri"/>
              </a:rPr>
              <a:t>iki</a:t>
            </a:r>
            <a:r>
              <a:rPr sz="3200" dirty="0">
                <a:cs typeface="Calibri"/>
              </a:rPr>
              <a:t> yöndeki</a:t>
            </a:r>
            <a:r>
              <a:rPr sz="3200" spc="-5" dirty="0">
                <a:cs typeface="Calibri"/>
              </a:rPr>
              <a:t> hareketlere</a:t>
            </a:r>
            <a:r>
              <a:rPr sz="3200" spc="-2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izin</a:t>
            </a:r>
            <a:r>
              <a:rPr sz="3200" spc="5" dirty="0">
                <a:cs typeface="Calibri"/>
              </a:rPr>
              <a:t> </a:t>
            </a:r>
            <a:r>
              <a:rPr sz="3200" dirty="0">
                <a:cs typeface="Calibri"/>
              </a:rPr>
              <a:t>verir.</a:t>
            </a:r>
          </a:p>
          <a:p>
            <a:pPr marL="584200" marR="5080" indent="-480695" algn="just">
              <a:lnSpc>
                <a:spcPct val="100000"/>
              </a:lnSpc>
            </a:pPr>
            <a:r>
              <a:rPr sz="3200" dirty="0">
                <a:cs typeface="Calibri"/>
              </a:rPr>
              <a:t>Quadriceps</a:t>
            </a:r>
            <a:r>
              <a:rPr sz="3200" spc="-1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zayıflığı</a:t>
            </a:r>
            <a:r>
              <a:rPr sz="3200" spc="25" dirty="0">
                <a:cs typeface="Calibri"/>
              </a:rPr>
              <a:t> </a:t>
            </a:r>
            <a:r>
              <a:rPr sz="3200" spc="-5" dirty="0">
                <a:cs typeface="Calibri"/>
              </a:rPr>
              <a:t>nedeniyle</a:t>
            </a:r>
            <a:r>
              <a:rPr sz="320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diz </a:t>
            </a:r>
            <a:r>
              <a:rPr sz="3200" spc="-5" dirty="0" err="1">
                <a:cs typeface="Calibri"/>
              </a:rPr>
              <a:t>kilidi</a:t>
            </a:r>
            <a:r>
              <a:rPr sz="3200" spc="20" dirty="0">
                <a:cs typeface="Calibri"/>
              </a:rPr>
              <a:t> </a:t>
            </a:r>
            <a:r>
              <a:rPr sz="3200" spc="-5" dirty="0" err="1" smtClean="0">
                <a:cs typeface="Calibri"/>
              </a:rPr>
              <a:t>olan</a:t>
            </a:r>
            <a:r>
              <a:rPr lang="tr-TR" sz="3200" spc="-5" dirty="0" smtClean="0">
                <a:cs typeface="Calibri"/>
              </a:rPr>
              <a:t> </a:t>
            </a:r>
            <a:r>
              <a:rPr sz="3200" spc="-5" dirty="0" err="1" smtClean="0">
                <a:cs typeface="Calibri"/>
              </a:rPr>
              <a:t>uzun</a:t>
            </a:r>
            <a:r>
              <a:rPr sz="3200" spc="20" dirty="0" smtClean="0">
                <a:cs typeface="Calibri"/>
              </a:rPr>
              <a:t> </a:t>
            </a:r>
            <a:r>
              <a:rPr sz="3200" dirty="0">
                <a:cs typeface="Calibri"/>
              </a:rPr>
              <a:t>yürüme </a:t>
            </a:r>
            <a:r>
              <a:rPr sz="3200" spc="-710" dirty="0">
                <a:cs typeface="Calibri"/>
              </a:rPr>
              <a:t> </a:t>
            </a:r>
            <a:r>
              <a:rPr sz="3200" dirty="0">
                <a:cs typeface="Calibri"/>
              </a:rPr>
              <a:t>cihaz</a:t>
            </a:r>
            <a:r>
              <a:rPr sz="3200" spc="-15" dirty="0">
                <a:cs typeface="Calibri"/>
              </a:rPr>
              <a:t> </a:t>
            </a:r>
            <a:r>
              <a:rPr sz="3200" dirty="0">
                <a:cs typeface="Calibri"/>
              </a:rPr>
              <a:t>kullanan</a:t>
            </a:r>
            <a:r>
              <a:rPr sz="3200" spc="4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hastalarda</a:t>
            </a:r>
            <a:r>
              <a:rPr sz="3200" spc="25" dirty="0">
                <a:cs typeface="Calibri"/>
              </a:rPr>
              <a:t> </a:t>
            </a:r>
            <a:r>
              <a:rPr sz="3200" dirty="0">
                <a:cs typeface="Calibri"/>
              </a:rPr>
              <a:t>ayak</a:t>
            </a:r>
            <a:r>
              <a:rPr sz="3200" spc="-15" dirty="0">
                <a:cs typeface="Calibri"/>
              </a:rPr>
              <a:t> </a:t>
            </a:r>
            <a:r>
              <a:rPr sz="3200" spc="-5" dirty="0">
                <a:cs typeface="Calibri"/>
              </a:rPr>
              <a:t>bileği</a:t>
            </a:r>
            <a:r>
              <a:rPr sz="3200" spc="25" dirty="0">
                <a:cs typeface="Calibri"/>
              </a:rPr>
              <a:t> </a:t>
            </a:r>
            <a:r>
              <a:rPr sz="3200" spc="-5" dirty="0">
                <a:cs typeface="Calibri"/>
              </a:rPr>
              <a:t>dorsi</a:t>
            </a:r>
            <a:r>
              <a:rPr sz="3200" spc="10" dirty="0">
                <a:cs typeface="Calibri"/>
              </a:rPr>
              <a:t> </a:t>
            </a:r>
            <a:r>
              <a:rPr sz="3200" dirty="0">
                <a:cs typeface="Calibri"/>
              </a:rPr>
              <a:t>ve</a:t>
            </a:r>
            <a:r>
              <a:rPr sz="3200" spc="-1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plantar </a:t>
            </a:r>
            <a:r>
              <a:rPr sz="320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fleksör</a:t>
            </a:r>
            <a:r>
              <a:rPr sz="320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kasları</a:t>
            </a:r>
            <a:r>
              <a:rPr sz="320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sağlam</a:t>
            </a:r>
            <a:r>
              <a:rPr sz="3200" spc="5" dirty="0">
                <a:cs typeface="Calibri"/>
              </a:rPr>
              <a:t> </a:t>
            </a:r>
            <a:r>
              <a:rPr sz="3200" spc="-5" dirty="0">
                <a:cs typeface="Calibri"/>
              </a:rPr>
              <a:t>olduğu</a:t>
            </a:r>
            <a:r>
              <a:rPr sz="3200" spc="1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zaman</a:t>
            </a:r>
            <a:r>
              <a:rPr sz="3200" spc="10" dirty="0">
                <a:cs typeface="Calibri"/>
              </a:rPr>
              <a:t> </a:t>
            </a:r>
            <a:r>
              <a:rPr sz="3200" spc="-5" dirty="0">
                <a:cs typeface="Calibri"/>
              </a:rPr>
              <a:t>kullanılır.</a:t>
            </a:r>
            <a:endParaRPr sz="32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6220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1591" y="404664"/>
            <a:ext cx="4598447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5F79C8"/>
                </a:solidFill>
              </a:rPr>
              <a:t>AFO</a:t>
            </a:r>
            <a:r>
              <a:rPr sz="4000" b="1" spc="-75" dirty="0">
                <a:solidFill>
                  <a:srgbClr val="5F79C8"/>
                </a:solidFill>
              </a:rPr>
              <a:t> </a:t>
            </a:r>
            <a:r>
              <a:rPr sz="4000" b="1" spc="-10" dirty="0">
                <a:solidFill>
                  <a:srgbClr val="5F79C8"/>
                </a:solidFill>
              </a:rPr>
              <a:t>ÇEŞİTLERİ</a:t>
            </a:r>
            <a:endParaRPr sz="4000" b="1"/>
          </a:p>
        </p:txBody>
      </p:sp>
      <p:sp>
        <p:nvSpPr>
          <p:cNvPr id="3" name="object 3"/>
          <p:cNvSpPr txBox="1"/>
          <p:nvPr/>
        </p:nvSpPr>
        <p:spPr>
          <a:xfrm>
            <a:off x="691591" y="1565528"/>
            <a:ext cx="6256673" cy="3891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834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469265" algn="l"/>
                <a:tab pos="470534" algn="l"/>
              </a:tabLst>
            </a:pPr>
            <a:r>
              <a:rPr sz="3600" spc="-5" dirty="0">
                <a:cs typeface="Calibri"/>
              </a:rPr>
              <a:t>Solid</a:t>
            </a:r>
            <a:r>
              <a:rPr sz="3600" spc="-40" dirty="0">
                <a:cs typeface="Calibri"/>
              </a:rPr>
              <a:t> </a:t>
            </a:r>
            <a:r>
              <a:rPr sz="3600" dirty="0">
                <a:cs typeface="Calibri"/>
              </a:rPr>
              <a:t>AFO</a:t>
            </a:r>
          </a:p>
          <a:p>
            <a:pPr marL="469900" indent="-457834">
              <a:lnSpc>
                <a:spcPct val="100000"/>
              </a:lnSpc>
              <a:buFont typeface="Microsoft Sans Serif"/>
              <a:buChar char="•"/>
              <a:tabLst>
                <a:tab pos="469265" algn="l"/>
                <a:tab pos="470534" algn="l"/>
              </a:tabLst>
            </a:pPr>
            <a:r>
              <a:rPr sz="3600" spc="-5" dirty="0" err="1">
                <a:cs typeface="Calibri"/>
              </a:rPr>
              <a:t>Eklemli</a:t>
            </a:r>
            <a:r>
              <a:rPr sz="3600" spc="-25" dirty="0">
                <a:cs typeface="Calibri"/>
              </a:rPr>
              <a:t> </a:t>
            </a:r>
            <a:r>
              <a:rPr sz="3600" dirty="0" smtClean="0">
                <a:cs typeface="Calibri"/>
              </a:rPr>
              <a:t>AFO</a:t>
            </a:r>
            <a:endParaRPr lang="tr-TR" sz="3600" dirty="0" smtClean="0">
              <a:cs typeface="Calibri"/>
            </a:endParaRPr>
          </a:p>
          <a:p>
            <a:pPr marL="469900" indent="-457834">
              <a:lnSpc>
                <a:spcPct val="100000"/>
              </a:lnSpc>
              <a:buFont typeface="Microsoft Sans Serif"/>
              <a:buChar char="•"/>
              <a:tabLst>
                <a:tab pos="469265" algn="l"/>
                <a:tab pos="470534" algn="l"/>
              </a:tabLst>
            </a:pPr>
            <a:r>
              <a:rPr lang="tr-TR" sz="3600" dirty="0" smtClean="0">
                <a:cs typeface="Calibri"/>
              </a:rPr>
              <a:t>Ağırlık Taşıyıcı AFO</a:t>
            </a:r>
            <a:endParaRPr sz="3600" dirty="0">
              <a:cs typeface="Calibri"/>
            </a:endParaRPr>
          </a:p>
          <a:p>
            <a:pPr marL="469900" indent="-457834">
              <a:lnSpc>
                <a:spcPct val="100000"/>
              </a:lnSpc>
              <a:buFont typeface="Microsoft Sans Serif"/>
              <a:buChar char="•"/>
              <a:tabLst>
                <a:tab pos="469265" algn="l"/>
                <a:tab pos="470534" algn="l"/>
              </a:tabLst>
            </a:pPr>
            <a:r>
              <a:rPr sz="3600" spc="-5" dirty="0">
                <a:cs typeface="Calibri"/>
              </a:rPr>
              <a:t>GRAFO</a:t>
            </a:r>
            <a:endParaRPr sz="3600" dirty="0">
              <a:cs typeface="Calibri"/>
            </a:endParaRPr>
          </a:p>
          <a:p>
            <a:pPr marL="469900" indent="-457834">
              <a:lnSpc>
                <a:spcPct val="100000"/>
              </a:lnSpc>
              <a:buFont typeface="Microsoft Sans Serif"/>
              <a:buChar char="•"/>
              <a:tabLst>
                <a:tab pos="469265" algn="l"/>
                <a:tab pos="470534" algn="l"/>
              </a:tabLst>
            </a:pPr>
            <a:r>
              <a:rPr sz="3600" spc="-5" dirty="0">
                <a:cs typeface="Calibri"/>
              </a:rPr>
              <a:t>Eklemli</a:t>
            </a:r>
            <a:r>
              <a:rPr sz="3600" spc="-40" dirty="0">
                <a:cs typeface="Calibri"/>
              </a:rPr>
              <a:t> </a:t>
            </a:r>
            <a:r>
              <a:rPr sz="3600" spc="-5" dirty="0">
                <a:cs typeface="Calibri"/>
              </a:rPr>
              <a:t>GRAFO</a:t>
            </a:r>
            <a:endParaRPr sz="3600" dirty="0"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469265" algn="l"/>
                <a:tab pos="470534" algn="l"/>
              </a:tabLst>
            </a:pPr>
            <a:r>
              <a:rPr sz="3600" spc="-5" dirty="0">
                <a:cs typeface="Calibri"/>
              </a:rPr>
              <a:t>Leafspring</a:t>
            </a:r>
            <a:r>
              <a:rPr sz="3600" spc="-45" dirty="0">
                <a:cs typeface="Calibri"/>
              </a:rPr>
              <a:t> </a:t>
            </a:r>
            <a:r>
              <a:rPr sz="3600" dirty="0">
                <a:cs typeface="Calibri"/>
              </a:rPr>
              <a:t>AFO</a:t>
            </a:r>
          </a:p>
          <a:p>
            <a:pPr marL="469900" indent="-457834">
              <a:lnSpc>
                <a:spcPct val="100000"/>
              </a:lnSpc>
              <a:buFont typeface="Microsoft Sans Serif"/>
              <a:buChar char="•"/>
              <a:tabLst>
                <a:tab pos="469265" algn="l"/>
                <a:tab pos="470534" algn="l"/>
              </a:tabLst>
            </a:pPr>
            <a:r>
              <a:rPr sz="3600" spc="-5" dirty="0">
                <a:cs typeface="Calibri"/>
              </a:rPr>
              <a:t>DAFO</a:t>
            </a:r>
            <a:endParaRPr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24765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1590" y="639852"/>
            <a:ext cx="344836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spc="-5" dirty="0"/>
              <a:t>EKLEMLİ</a:t>
            </a:r>
            <a:r>
              <a:rPr b="1" spc="-50" dirty="0"/>
              <a:t> </a:t>
            </a:r>
            <a:r>
              <a:rPr b="1" spc="-10" dirty="0"/>
              <a:t>AFO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91591" y="1565529"/>
            <a:ext cx="3894773" cy="44454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834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469265" algn="l"/>
                <a:tab pos="470534" algn="l"/>
              </a:tabLst>
            </a:pPr>
            <a:r>
              <a:rPr sz="3600" spc="-5" dirty="0">
                <a:cs typeface="Calibri"/>
              </a:rPr>
              <a:t>Plantarfleksiyonu</a:t>
            </a:r>
            <a:r>
              <a:rPr sz="3600" spc="15" dirty="0">
                <a:cs typeface="Calibri"/>
              </a:rPr>
              <a:t> </a:t>
            </a:r>
            <a:r>
              <a:rPr sz="3600" dirty="0">
                <a:cs typeface="Calibri"/>
              </a:rPr>
              <a:t>engeller</a:t>
            </a:r>
          </a:p>
          <a:p>
            <a:pPr marL="469900" indent="-457834" algn="just">
              <a:lnSpc>
                <a:spcPct val="100000"/>
              </a:lnSpc>
              <a:buFont typeface="Microsoft Sans Serif"/>
              <a:buChar char="•"/>
              <a:tabLst>
                <a:tab pos="469265" algn="l"/>
                <a:tab pos="470534" algn="l"/>
              </a:tabLst>
            </a:pPr>
            <a:r>
              <a:rPr sz="3600" spc="-5" dirty="0">
                <a:cs typeface="Calibri"/>
              </a:rPr>
              <a:t>Dorsifleksiyona</a:t>
            </a:r>
            <a:r>
              <a:rPr sz="3600" spc="15" dirty="0">
                <a:cs typeface="Calibri"/>
              </a:rPr>
              <a:t> </a:t>
            </a:r>
            <a:r>
              <a:rPr sz="3600" spc="-10" dirty="0">
                <a:cs typeface="Calibri"/>
              </a:rPr>
              <a:t>sınırlı</a:t>
            </a:r>
            <a:r>
              <a:rPr sz="3600" spc="10" dirty="0">
                <a:cs typeface="Calibri"/>
              </a:rPr>
              <a:t> </a:t>
            </a:r>
            <a:r>
              <a:rPr sz="3600" spc="-5" dirty="0">
                <a:cs typeface="Calibri"/>
              </a:rPr>
              <a:t>izin</a:t>
            </a:r>
            <a:endParaRPr sz="3600" dirty="0">
              <a:cs typeface="Calibri"/>
            </a:endParaRPr>
          </a:p>
          <a:p>
            <a:pPr marL="469900" indent="-457834" algn="just">
              <a:lnSpc>
                <a:spcPct val="100000"/>
              </a:lnSpc>
              <a:buFont typeface="Microsoft Sans Serif"/>
              <a:buChar char="•"/>
              <a:tabLst>
                <a:tab pos="469265" algn="l"/>
                <a:tab pos="470534" algn="l"/>
              </a:tabLst>
            </a:pPr>
            <a:r>
              <a:rPr sz="3600" dirty="0">
                <a:cs typeface="Calibri"/>
              </a:rPr>
              <a:t>Güvenli</a:t>
            </a:r>
            <a:r>
              <a:rPr sz="3600" spc="-10" dirty="0">
                <a:cs typeface="Calibri"/>
              </a:rPr>
              <a:t> </a:t>
            </a:r>
            <a:r>
              <a:rPr sz="3600" dirty="0">
                <a:cs typeface="Calibri"/>
              </a:rPr>
              <a:t>yürüyüş</a:t>
            </a:r>
            <a:r>
              <a:rPr sz="3600" spc="-15" dirty="0">
                <a:cs typeface="Calibri"/>
              </a:rPr>
              <a:t> </a:t>
            </a:r>
            <a:r>
              <a:rPr sz="3600" spc="-5" dirty="0">
                <a:cs typeface="Calibri"/>
              </a:rPr>
              <a:t>sağlar</a:t>
            </a:r>
            <a:endParaRPr sz="3600" dirty="0">
              <a:cs typeface="Calibri"/>
            </a:endParaRPr>
          </a:p>
          <a:p>
            <a:pPr marL="469900" indent="-457834" algn="just">
              <a:lnSpc>
                <a:spcPct val="100000"/>
              </a:lnSpc>
              <a:buFont typeface="Microsoft Sans Serif"/>
              <a:buChar char="•"/>
              <a:tabLst>
                <a:tab pos="469265" algn="l"/>
                <a:tab pos="470534" algn="l"/>
              </a:tabLst>
            </a:pPr>
            <a:r>
              <a:rPr sz="3600" dirty="0">
                <a:cs typeface="Calibri"/>
              </a:rPr>
              <a:t>Basma</a:t>
            </a:r>
            <a:r>
              <a:rPr sz="3600" spc="-15" dirty="0">
                <a:cs typeface="Calibri"/>
              </a:rPr>
              <a:t> </a:t>
            </a:r>
            <a:r>
              <a:rPr sz="3600" spc="-5" dirty="0">
                <a:cs typeface="Calibri"/>
              </a:rPr>
              <a:t>fazında</a:t>
            </a:r>
            <a:r>
              <a:rPr sz="3600" spc="15" dirty="0">
                <a:cs typeface="Calibri"/>
              </a:rPr>
              <a:t> </a:t>
            </a:r>
            <a:r>
              <a:rPr sz="3600" spc="-5" dirty="0">
                <a:cs typeface="Calibri"/>
              </a:rPr>
              <a:t>stabilite artışı</a:t>
            </a:r>
            <a:endParaRPr sz="3600" dirty="0"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2189" y="1752600"/>
            <a:ext cx="302895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019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4092" y="548680"/>
            <a:ext cx="6882244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b="1" spc="-10" dirty="0" smtClean="0"/>
              <a:t>YER REAKSİYON AFO (</a:t>
            </a:r>
            <a:r>
              <a:rPr b="1" spc="-10" dirty="0" smtClean="0"/>
              <a:t>G</a:t>
            </a:r>
            <a:r>
              <a:rPr b="1" dirty="0" smtClean="0"/>
              <a:t>R</a:t>
            </a:r>
            <a:r>
              <a:rPr b="1" spc="-10" dirty="0" smtClean="0"/>
              <a:t>AFO</a:t>
            </a:r>
            <a:r>
              <a:rPr lang="tr-TR" b="1" spc="-10" dirty="0" smtClean="0"/>
              <a:t>)</a:t>
            </a:r>
            <a:endParaRPr b="1"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689837" y="2060848"/>
            <a:ext cx="5081702" cy="27834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marR="530225" indent="-457834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469265" algn="l"/>
                <a:tab pos="470534" algn="l"/>
              </a:tabLst>
            </a:pPr>
            <a:r>
              <a:rPr sz="3600" spc="-5" dirty="0">
                <a:cs typeface="Calibri"/>
              </a:rPr>
              <a:t>Yer </a:t>
            </a:r>
            <a:r>
              <a:rPr sz="3600" dirty="0">
                <a:cs typeface="Calibri"/>
              </a:rPr>
              <a:t>reaksiyonlu ayak </a:t>
            </a:r>
            <a:r>
              <a:rPr sz="3600" spc="-5" dirty="0">
                <a:cs typeface="Calibri"/>
              </a:rPr>
              <a:t>bileği </a:t>
            </a:r>
            <a:r>
              <a:rPr sz="3600" dirty="0">
                <a:cs typeface="Calibri"/>
              </a:rPr>
              <a:t>ayak </a:t>
            </a:r>
            <a:r>
              <a:rPr sz="3600" spc="-710" dirty="0">
                <a:cs typeface="Calibri"/>
              </a:rPr>
              <a:t> </a:t>
            </a:r>
            <a:r>
              <a:rPr sz="3600" spc="-5" dirty="0">
                <a:cs typeface="Calibri"/>
              </a:rPr>
              <a:t>ortezidir.</a:t>
            </a:r>
            <a:endParaRPr sz="3600" dirty="0">
              <a:cs typeface="Calibri"/>
            </a:endParaRPr>
          </a:p>
          <a:p>
            <a:pPr marL="561340" indent="-549275" algn="just">
              <a:lnSpc>
                <a:spcPct val="100000"/>
              </a:lnSpc>
              <a:buFont typeface="Microsoft Sans Serif"/>
              <a:buChar char="•"/>
              <a:tabLst>
                <a:tab pos="560705" algn="l"/>
                <a:tab pos="561975" algn="l"/>
              </a:tabLst>
            </a:pPr>
            <a:r>
              <a:rPr sz="3600" spc="-5" dirty="0">
                <a:cs typeface="Calibri"/>
              </a:rPr>
              <a:t>Plantar</a:t>
            </a:r>
            <a:r>
              <a:rPr sz="3600" spc="10" dirty="0">
                <a:cs typeface="Calibri"/>
              </a:rPr>
              <a:t> </a:t>
            </a:r>
            <a:r>
              <a:rPr sz="3600" spc="-5" dirty="0">
                <a:cs typeface="Calibri"/>
              </a:rPr>
              <a:t>flexörlerın</a:t>
            </a:r>
            <a:r>
              <a:rPr sz="3600" spc="-15" dirty="0">
                <a:cs typeface="Calibri"/>
              </a:rPr>
              <a:t> </a:t>
            </a:r>
            <a:r>
              <a:rPr sz="3600" dirty="0" err="1">
                <a:cs typeface="Calibri"/>
              </a:rPr>
              <a:t>ve</a:t>
            </a:r>
            <a:r>
              <a:rPr sz="3600" spc="-15" dirty="0">
                <a:cs typeface="Calibri"/>
              </a:rPr>
              <a:t> </a:t>
            </a:r>
            <a:r>
              <a:rPr sz="3600" spc="-5" dirty="0" err="1" smtClean="0">
                <a:cs typeface="Calibri"/>
              </a:rPr>
              <a:t>diz</a:t>
            </a:r>
            <a:r>
              <a:rPr lang="tr-TR" sz="3600" dirty="0">
                <a:cs typeface="Calibri"/>
              </a:rPr>
              <a:t> </a:t>
            </a:r>
            <a:r>
              <a:rPr sz="3600" spc="-5" dirty="0" err="1" smtClean="0">
                <a:cs typeface="Calibri"/>
              </a:rPr>
              <a:t>extansörlerin</a:t>
            </a:r>
            <a:r>
              <a:rPr sz="3600" spc="5" dirty="0" smtClean="0">
                <a:cs typeface="Calibri"/>
              </a:rPr>
              <a:t> </a:t>
            </a:r>
            <a:r>
              <a:rPr sz="3600" spc="-5" dirty="0">
                <a:cs typeface="Calibri"/>
              </a:rPr>
              <a:t>zayıflığında</a:t>
            </a:r>
            <a:r>
              <a:rPr sz="3600" spc="40" dirty="0">
                <a:cs typeface="Calibri"/>
              </a:rPr>
              <a:t> </a:t>
            </a:r>
            <a:r>
              <a:rPr sz="3600" spc="-5" dirty="0">
                <a:cs typeface="Calibri"/>
              </a:rPr>
              <a:t>kullanılır.</a:t>
            </a:r>
            <a:endParaRPr sz="3600" dirty="0"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73293" y="1583436"/>
            <a:ext cx="3370706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147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1591" y="548680"/>
            <a:ext cx="5008003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spc="-5" dirty="0"/>
              <a:t>EKLEMLİ</a:t>
            </a:r>
            <a:r>
              <a:rPr b="1" spc="-45" dirty="0"/>
              <a:t> </a:t>
            </a:r>
            <a:r>
              <a:rPr b="1" spc="-5" dirty="0"/>
              <a:t>GRAFO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1128" y="1723316"/>
            <a:ext cx="5867876" cy="1983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marR="5080" indent="-457834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469265" algn="l"/>
                <a:tab pos="470534" algn="l"/>
              </a:tabLst>
            </a:pPr>
            <a:r>
              <a:rPr sz="3200" spc="-5" dirty="0">
                <a:latin typeface="Calibri"/>
                <a:cs typeface="Calibri"/>
              </a:rPr>
              <a:t>Dorsifleksiyonu</a:t>
            </a:r>
            <a:r>
              <a:rPr sz="3200" spc="4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kısıtlar,plantarfleksiyona</a:t>
            </a:r>
            <a:r>
              <a:rPr sz="3200" spc="7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izin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verir</a:t>
            </a:r>
          </a:p>
          <a:p>
            <a:pPr marL="469900" indent="-457834">
              <a:lnSpc>
                <a:spcPct val="100000"/>
              </a:lnSpc>
              <a:buFont typeface="Microsoft Sans Serif"/>
              <a:buChar char="•"/>
              <a:tabLst>
                <a:tab pos="469265" algn="l"/>
                <a:tab pos="470534" algn="l"/>
              </a:tabLst>
            </a:pPr>
            <a:r>
              <a:rPr sz="3200" spc="-5" dirty="0">
                <a:latin typeface="Calibri"/>
                <a:cs typeface="Calibri"/>
              </a:rPr>
              <a:t>Yürüyüşü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normalleştirir</a:t>
            </a:r>
            <a:endParaRPr sz="32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3750" y="1461516"/>
            <a:ext cx="1723644" cy="445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5245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9592" y="747036"/>
            <a:ext cx="612068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b="1" spc="-5" dirty="0" smtClean="0"/>
              <a:t>POSTERİOR </a:t>
            </a:r>
            <a:r>
              <a:rPr b="1" spc="-5" dirty="0" smtClean="0"/>
              <a:t>LEAFSPRİNG</a:t>
            </a:r>
            <a:r>
              <a:rPr b="1" spc="-25" dirty="0" smtClean="0"/>
              <a:t> </a:t>
            </a:r>
            <a:r>
              <a:rPr b="1" spc="-10" dirty="0"/>
              <a:t>AFO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2498" y="1988839"/>
            <a:ext cx="5608601" cy="302839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marR="5080" indent="-457834" algn="just">
              <a:lnSpc>
                <a:spcPct val="100000"/>
              </a:lnSpc>
              <a:spcBef>
                <a:spcPts val="95"/>
              </a:spcBef>
              <a:buFont typeface="Microsoft Sans Serif"/>
              <a:buChar char="•"/>
              <a:tabLst>
                <a:tab pos="469265" algn="l"/>
                <a:tab pos="470534" algn="l"/>
              </a:tabLst>
            </a:pPr>
            <a:r>
              <a:rPr sz="2800" spc="-10" dirty="0">
                <a:cs typeface="Calibri"/>
              </a:rPr>
              <a:t>Oldukça</a:t>
            </a:r>
            <a:r>
              <a:rPr sz="2800" spc="30" dirty="0">
                <a:cs typeface="Calibri"/>
              </a:rPr>
              <a:t> </a:t>
            </a:r>
            <a:r>
              <a:rPr sz="2800" spc="-5" dirty="0">
                <a:cs typeface="Calibri"/>
              </a:rPr>
              <a:t>ince</a:t>
            </a:r>
            <a:r>
              <a:rPr sz="2800" spc="15" dirty="0">
                <a:cs typeface="Calibri"/>
              </a:rPr>
              <a:t> </a:t>
            </a:r>
            <a:r>
              <a:rPr sz="2800" spc="-5" dirty="0">
                <a:cs typeface="Calibri"/>
              </a:rPr>
              <a:t>ve bilekte</a:t>
            </a:r>
            <a:r>
              <a:rPr sz="2800" spc="10" dirty="0">
                <a:cs typeface="Calibri"/>
              </a:rPr>
              <a:t> </a:t>
            </a:r>
            <a:r>
              <a:rPr sz="2800" spc="-10" dirty="0">
                <a:cs typeface="Calibri"/>
              </a:rPr>
              <a:t>harekete</a:t>
            </a:r>
            <a:r>
              <a:rPr sz="2800" spc="5" dirty="0">
                <a:cs typeface="Calibri"/>
              </a:rPr>
              <a:t> </a:t>
            </a:r>
            <a:r>
              <a:rPr sz="2800" spc="-10" dirty="0">
                <a:cs typeface="Calibri"/>
              </a:rPr>
              <a:t>izin</a:t>
            </a:r>
            <a:r>
              <a:rPr sz="2800" spc="5" dirty="0">
                <a:cs typeface="Calibri"/>
              </a:rPr>
              <a:t> </a:t>
            </a:r>
            <a:r>
              <a:rPr sz="2800" spc="-5" dirty="0">
                <a:cs typeface="Calibri"/>
              </a:rPr>
              <a:t>veren </a:t>
            </a:r>
            <a:r>
              <a:rPr sz="2800" dirty="0">
                <a:cs typeface="Calibri"/>
              </a:rPr>
              <a:t> </a:t>
            </a:r>
            <a:r>
              <a:rPr sz="2800" spc="-5" dirty="0">
                <a:cs typeface="Calibri"/>
              </a:rPr>
              <a:t>yapısı</a:t>
            </a:r>
            <a:r>
              <a:rPr sz="2800" spc="15" dirty="0">
                <a:cs typeface="Calibri"/>
              </a:rPr>
              <a:t> </a:t>
            </a:r>
            <a:r>
              <a:rPr sz="2800" spc="-10" dirty="0">
                <a:cs typeface="Calibri"/>
              </a:rPr>
              <a:t>nedeniyle</a:t>
            </a:r>
            <a:r>
              <a:rPr sz="2800" spc="20" dirty="0">
                <a:cs typeface="Calibri"/>
              </a:rPr>
              <a:t> </a:t>
            </a:r>
            <a:r>
              <a:rPr sz="2800" spc="-10" dirty="0">
                <a:cs typeface="Calibri"/>
              </a:rPr>
              <a:t>hafif</a:t>
            </a:r>
            <a:r>
              <a:rPr sz="2800" spc="5" dirty="0">
                <a:cs typeface="Calibri"/>
              </a:rPr>
              <a:t> </a:t>
            </a:r>
            <a:r>
              <a:rPr sz="2800" spc="-10" dirty="0">
                <a:cs typeface="Calibri"/>
              </a:rPr>
              <a:t>düşük</a:t>
            </a:r>
            <a:r>
              <a:rPr sz="2800" spc="40" dirty="0">
                <a:cs typeface="Calibri"/>
              </a:rPr>
              <a:t> </a:t>
            </a:r>
            <a:r>
              <a:rPr sz="2800" spc="-5" dirty="0">
                <a:cs typeface="Calibri"/>
              </a:rPr>
              <a:t>ayak</a:t>
            </a:r>
            <a:r>
              <a:rPr sz="2800" spc="-10" dirty="0">
                <a:cs typeface="Calibri"/>
              </a:rPr>
              <a:t> sorununda </a:t>
            </a:r>
            <a:r>
              <a:rPr sz="2800" spc="-615" dirty="0">
                <a:cs typeface="Calibri"/>
              </a:rPr>
              <a:t> </a:t>
            </a:r>
            <a:r>
              <a:rPr sz="2800" spc="-5" dirty="0">
                <a:cs typeface="Calibri"/>
              </a:rPr>
              <a:t>ayağın</a:t>
            </a:r>
            <a:r>
              <a:rPr sz="2800" dirty="0">
                <a:cs typeface="Calibri"/>
              </a:rPr>
              <a:t> </a:t>
            </a:r>
            <a:r>
              <a:rPr sz="2800" spc="-5" dirty="0">
                <a:cs typeface="Calibri"/>
              </a:rPr>
              <a:t>kontrolünü</a:t>
            </a:r>
            <a:r>
              <a:rPr sz="2800" spc="30" dirty="0">
                <a:cs typeface="Calibri"/>
              </a:rPr>
              <a:t> </a:t>
            </a:r>
            <a:r>
              <a:rPr sz="2800" spc="-10" dirty="0">
                <a:cs typeface="Calibri"/>
              </a:rPr>
              <a:t>sağlamak</a:t>
            </a:r>
            <a:r>
              <a:rPr sz="2800" spc="5" dirty="0">
                <a:cs typeface="Calibri"/>
              </a:rPr>
              <a:t> </a:t>
            </a:r>
            <a:r>
              <a:rPr sz="2800" spc="-5" dirty="0">
                <a:cs typeface="Calibri"/>
              </a:rPr>
              <a:t>için</a:t>
            </a:r>
            <a:r>
              <a:rPr sz="2800" spc="20" dirty="0">
                <a:cs typeface="Calibri"/>
              </a:rPr>
              <a:t> </a:t>
            </a:r>
            <a:r>
              <a:rPr sz="2800" spc="-10" dirty="0">
                <a:cs typeface="Calibri"/>
              </a:rPr>
              <a:t>kullanılır.</a:t>
            </a:r>
            <a:endParaRPr sz="2800" dirty="0">
              <a:cs typeface="Calibri"/>
            </a:endParaRPr>
          </a:p>
          <a:p>
            <a:pPr marL="469900" marR="250190" indent="-457834" algn="just">
              <a:lnSpc>
                <a:spcPct val="100000"/>
              </a:lnSpc>
              <a:buFont typeface="Microsoft Sans Serif"/>
              <a:buChar char="•"/>
              <a:tabLst>
                <a:tab pos="550545" algn="l"/>
                <a:tab pos="551180" algn="l"/>
              </a:tabLst>
            </a:pPr>
            <a:r>
              <a:rPr sz="2800" dirty="0"/>
              <a:t>	</a:t>
            </a:r>
            <a:r>
              <a:rPr sz="2800" spc="-5" dirty="0">
                <a:cs typeface="Calibri"/>
              </a:rPr>
              <a:t>Ayak</a:t>
            </a:r>
            <a:r>
              <a:rPr sz="2800" spc="10" dirty="0">
                <a:cs typeface="Calibri"/>
              </a:rPr>
              <a:t> </a:t>
            </a:r>
            <a:r>
              <a:rPr sz="2800" spc="-5" dirty="0">
                <a:cs typeface="Calibri"/>
              </a:rPr>
              <a:t>plantar</a:t>
            </a:r>
            <a:r>
              <a:rPr sz="2800" spc="15" dirty="0">
                <a:cs typeface="Calibri"/>
              </a:rPr>
              <a:t> </a:t>
            </a:r>
            <a:r>
              <a:rPr sz="2800" spc="-10" dirty="0">
                <a:cs typeface="Calibri"/>
              </a:rPr>
              <a:t>fleksiyona</a:t>
            </a:r>
            <a:r>
              <a:rPr sz="2800" spc="25" dirty="0">
                <a:cs typeface="Calibri"/>
              </a:rPr>
              <a:t> </a:t>
            </a:r>
            <a:r>
              <a:rPr sz="2800" spc="-10" dirty="0">
                <a:cs typeface="Calibri"/>
              </a:rPr>
              <a:t>eğilimlidir</a:t>
            </a:r>
            <a:r>
              <a:rPr sz="2800" spc="25" dirty="0">
                <a:cs typeface="Calibri"/>
              </a:rPr>
              <a:t> </a:t>
            </a:r>
            <a:r>
              <a:rPr sz="2800" spc="-5" dirty="0">
                <a:cs typeface="Calibri"/>
              </a:rPr>
              <a:t>ve</a:t>
            </a:r>
            <a:r>
              <a:rPr sz="2800" dirty="0">
                <a:cs typeface="Calibri"/>
              </a:rPr>
              <a:t> </a:t>
            </a:r>
            <a:r>
              <a:rPr sz="2800" spc="-10" dirty="0">
                <a:cs typeface="Calibri"/>
              </a:rPr>
              <a:t>pasif </a:t>
            </a:r>
            <a:r>
              <a:rPr sz="2800" spc="-620" dirty="0">
                <a:cs typeface="Calibri"/>
              </a:rPr>
              <a:t> </a:t>
            </a:r>
            <a:r>
              <a:rPr sz="2800" spc="-5" dirty="0">
                <a:cs typeface="Calibri"/>
              </a:rPr>
              <a:t>olarak</a:t>
            </a:r>
            <a:r>
              <a:rPr sz="2800" dirty="0">
                <a:cs typeface="Calibri"/>
              </a:rPr>
              <a:t> </a:t>
            </a:r>
            <a:r>
              <a:rPr sz="2800" spc="-5" dirty="0">
                <a:cs typeface="Calibri"/>
              </a:rPr>
              <a:t>tutma</a:t>
            </a:r>
            <a:r>
              <a:rPr sz="2800" spc="15" dirty="0">
                <a:cs typeface="Calibri"/>
              </a:rPr>
              <a:t> </a:t>
            </a:r>
            <a:r>
              <a:rPr sz="2800" spc="-5" dirty="0">
                <a:cs typeface="Calibri"/>
              </a:rPr>
              <a:t>sağlar.</a:t>
            </a:r>
            <a:endParaRPr sz="2800" dirty="0"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92280" y="1988839"/>
            <a:ext cx="2051719" cy="432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8096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7584" y="564069"/>
            <a:ext cx="684076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lang="tr-TR" b="1" spc="-5" dirty="0" smtClean="0"/>
              <a:t>DİNAMİK AFO (</a:t>
            </a:r>
            <a:r>
              <a:rPr b="1" spc="-5" dirty="0" smtClean="0"/>
              <a:t>DAFO</a:t>
            </a:r>
            <a:r>
              <a:rPr lang="tr-TR" b="1" spc="-5" dirty="0" smtClean="0"/>
              <a:t>)</a:t>
            </a:r>
            <a:endParaRPr b="1"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91590" y="1565529"/>
            <a:ext cx="7840849" cy="43223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marR="5080" indent="-457834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469265" algn="l"/>
                <a:tab pos="470534" algn="l"/>
              </a:tabLst>
            </a:pPr>
            <a:r>
              <a:rPr sz="2800" spc="-5" dirty="0">
                <a:cs typeface="Calibri"/>
              </a:rPr>
              <a:t>DAFO, </a:t>
            </a:r>
            <a:r>
              <a:rPr sz="2800" dirty="0">
                <a:cs typeface="Calibri"/>
              </a:rPr>
              <a:t>esnek tasarımı ve </a:t>
            </a:r>
            <a:r>
              <a:rPr sz="2800" spc="-5" dirty="0">
                <a:cs typeface="Calibri"/>
              </a:rPr>
              <a:t>etkili destek-uyarıcı </a:t>
            </a:r>
            <a:r>
              <a:rPr sz="2800" dirty="0">
                <a:cs typeface="Calibri"/>
              </a:rPr>
              <a:t>yüzeyleri </a:t>
            </a:r>
            <a:r>
              <a:rPr sz="2800" spc="-5" dirty="0">
                <a:cs typeface="Calibri"/>
              </a:rPr>
              <a:t>ile </a:t>
            </a:r>
            <a:r>
              <a:rPr sz="2800" spc="-710" dirty="0">
                <a:cs typeface="Calibri"/>
              </a:rPr>
              <a:t> </a:t>
            </a:r>
            <a:r>
              <a:rPr sz="2800" dirty="0">
                <a:cs typeface="Calibri"/>
              </a:rPr>
              <a:t>ayak</a:t>
            </a:r>
            <a:r>
              <a:rPr sz="2800" spc="-15" dirty="0">
                <a:cs typeface="Calibri"/>
              </a:rPr>
              <a:t> </a:t>
            </a:r>
            <a:r>
              <a:rPr sz="2800" dirty="0">
                <a:cs typeface="Calibri"/>
              </a:rPr>
              <a:t>anatomik</a:t>
            </a:r>
            <a:r>
              <a:rPr sz="2800" spc="25" dirty="0">
                <a:cs typeface="Calibri"/>
              </a:rPr>
              <a:t> </a:t>
            </a:r>
            <a:r>
              <a:rPr sz="2800" dirty="0">
                <a:cs typeface="Calibri"/>
              </a:rPr>
              <a:t>kıvrımlarına</a:t>
            </a:r>
            <a:r>
              <a:rPr sz="2800" spc="-10" dirty="0">
                <a:cs typeface="Calibri"/>
              </a:rPr>
              <a:t> </a:t>
            </a:r>
            <a:r>
              <a:rPr sz="2800" spc="-5" dirty="0">
                <a:cs typeface="Calibri"/>
              </a:rPr>
              <a:t>uyum</a:t>
            </a:r>
            <a:r>
              <a:rPr sz="2800" spc="15" dirty="0">
                <a:cs typeface="Calibri"/>
              </a:rPr>
              <a:t> </a:t>
            </a:r>
            <a:r>
              <a:rPr sz="2800" spc="-5" dirty="0">
                <a:cs typeface="Calibri"/>
              </a:rPr>
              <a:t>sağlar.</a:t>
            </a:r>
            <a:endParaRPr sz="2800" dirty="0">
              <a:cs typeface="Calibri"/>
            </a:endParaRPr>
          </a:p>
          <a:p>
            <a:pPr marL="469900" marR="405130" indent="-457834" algn="just">
              <a:lnSpc>
                <a:spcPct val="100000"/>
              </a:lnSpc>
              <a:buFont typeface="Microsoft Sans Serif"/>
              <a:buChar char="•"/>
              <a:tabLst>
                <a:tab pos="469265" algn="l"/>
                <a:tab pos="470534" algn="l"/>
              </a:tabLst>
            </a:pPr>
            <a:r>
              <a:rPr sz="2800" spc="-5" dirty="0">
                <a:cs typeface="Calibri"/>
              </a:rPr>
              <a:t>Esnekliğin</a:t>
            </a:r>
            <a:r>
              <a:rPr sz="2800" spc="20" dirty="0">
                <a:cs typeface="Calibri"/>
              </a:rPr>
              <a:t> </a:t>
            </a:r>
            <a:r>
              <a:rPr sz="2800" spc="-5" dirty="0">
                <a:cs typeface="Calibri"/>
              </a:rPr>
              <a:t>sağladığı</a:t>
            </a:r>
            <a:r>
              <a:rPr sz="2800" spc="40" dirty="0">
                <a:cs typeface="Calibri"/>
              </a:rPr>
              <a:t> </a:t>
            </a:r>
            <a:r>
              <a:rPr sz="2800" dirty="0">
                <a:cs typeface="Calibri"/>
              </a:rPr>
              <a:t>küçük</a:t>
            </a:r>
            <a:r>
              <a:rPr sz="2800" spc="-25" dirty="0">
                <a:cs typeface="Calibri"/>
              </a:rPr>
              <a:t> </a:t>
            </a:r>
            <a:r>
              <a:rPr sz="2800" spc="-5" dirty="0">
                <a:cs typeface="Calibri"/>
              </a:rPr>
              <a:t>hareketler,</a:t>
            </a:r>
            <a:r>
              <a:rPr sz="2800" spc="-15" dirty="0">
                <a:cs typeface="Calibri"/>
              </a:rPr>
              <a:t> </a:t>
            </a:r>
            <a:r>
              <a:rPr sz="2800" spc="-5" dirty="0">
                <a:cs typeface="Calibri"/>
              </a:rPr>
              <a:t>oldukça</a:t>
            </a:r>
            <a:r>
              <a:rPr sz="2800" spc="30" dirty="0">
                <a:cs typeface="Calibri"/>
              </a:rPr>
              <a:t> </a:t>
            </a:r>
            <a:r>
              <a:rPr sz="2800" dirty="0">
                <a:cs typeface="Calibri"/>
              </a:rPr>
              <a:t>ekstrem </a:t>
            </a:r>
            <a:r>
              <a:rPr sz="2800" spc="-705" dirty="0">
                <a:cs typeface="Calibri"/>
              </a:rPr>
              <a:t> </a:t>
            </a:r>
            <a:r>
              <a:rPr sz="2800" spc="-5" dirty="0">
                <a:cs typeface="Calibri"/>
              </a:rPr>
              <a:t>hareketlerin</a:t>
            </a:r>
            <a:r>
              <a:rPr sz="2800" spc="-10" dirty="0">
                <a:cs typeface="Calibri"/>
              </a:rPr>
              <a:t> </a:t>
            </a:r>
            <a:r>
              <a:rPr sz="2800" dirty="0">
                <a:cs typeface="Calibri"/>
              </a:rPr>
              <a:t>veya </a:t>
            </a:r>
            <a:r>
              <a:rPr sz="2800" spc="-5" dirty="0">
                <a:cs typeface="Calibri"/>
              </a:rPr>
              <a:t>nöromuskular</a:t>
            </a:r>
            <a:r>
              <a:rPr sz="2800" spc="20" dirty="0">
                <a:cs typeface="Calibri"/>
              </a:rPr>
              <a:t> </a:t>
            </a:r>
            <a:r>
              <a:rPr sz="2800" spc="-5" dirty="0" err="1">
                <a:cs typeface="Calibri"/>
              </a:rPr>
              <a:t>sebepli</a:t>
            </a:r>
            <a:r>
              <a:rPr sz="2800" dirty="0">
                <a:cs typeface="Calibri"/>
              </a:rPr>
              <a:t> </a:t>
            </a:r>
            <a:r>
              <a:rPr sz="2800" spc="-5" dirty="0" err="1" smtClean="0">
                <a:cs typeface="Calibri"/>
              </a:rPr>
              <a:t>hareket</a:t>
            </a:r>
            <a:r>
              <a:rPr lang="tr-TR" sz="2800" dirty="0">
                <a:cs typeface="Calibri"/>
              </a:rPr>
              <a:t> </a:t>
            </a:r>
            <a:r>
              <a:rPr sz="2800" spc="-5" dirty="0" err="1" smtClean="0">
                <a:cs typeface="Calibri"/>
              </a:rPr>
              <a:t>kısıtlıklarının</a:t>
            </a:r>
            <a:r>
              <a:rPr sz="2800" spc="45" dirty="0" smtClean="0">
                <a:cs typeface="Calibri"/>
              </a:rPr>
              <a:t> </a:t>
            </a:r>
            <a:r>
              <a:rPr sz="2800" spc="-5" dirty="0">
                <a:cs typeface="Calibri"/>
              </a:rPr>
              <a:t>ortaya</a:t>
            </a:r>
            <a:r>
              <a:rPr sz="2800" spc="15" dirty="0">
                <a:cs typeface="Calibri"/>
              </a:rPr>
              <a:t> </a:t>
            </a:r>
            <a:r>
              <a:rPr sz="2800" spc="-5" dirty="0">
                <a:cs typeface="Calibri"/>
              </a:rPr>
              <a:t>çıkmasında</a:t>
            </a:r>
            <a:r>
              <a:rPr sz="2800" spc="20" dirty="0">
                <a:cs typeface="Calibri"/>
              </a:rPr>
              <a:t> </a:t>
            </a:r>
            <a:r>
              <a:rPr sz="2800" spc="-5" dirty="0">
                <a:cs typeface="Calibri"/>
              </a:rPr>
              <a:t>önleyici</a:t>
            </a:r>
            <a:r>
              <a:rPr sz="2800" spc="15" dirty="0">
                <a:cs typeface="Calibri"/>
              </a:rPr>
              <a:t> </a:t>
            </a:r>
            <a:r>
              <a:rPr sz="2800" dirty="0" err="1">
                <a:cs typeface="Calibri"/>
              </a:rPr>
              <a:t>rol</a:t>
            </a:r>
            <a:r>
              <a:rPr sz="2800" spc="-10" dirty="0">
                <a:cs typeface="Calibri"/>
              </a:rPr>
              <a:t> </a:t>
            </a:r>
            <a:r>
              <a:rPr sz="2800" spc="-5" dirty="0" err="1" smtClean="0">
                <a:cs typeface="Calibri"/>
              </a:rPr>
              <a:t>oynar</a:t>
            </a:r>
            <a:r>
              <a:rPr lang="tr-TR" sz="2800" spc="-5" dirty="0" smtClean="0">
                <a:cs typeface="Calibri"/>
              </a:rPr>
              <a:t>.</a:t>
            </a:r>
            <a:endParaRPr sz="2800" dirty="0">
              <a:cs typeface="Calibri"/>
            </a:endParaRPr>
          </a:p>
          <a:p>
            <a:pPr marL="469900" marR="1438275" indent="-457834" algn="just">
              <a:lnSpc>
                <a:spcPct val="100000"/>
              </a:lnSpc>
              <a:buFont typeface="Microsoft Sans Serif"/>
              <a:buChar char="•"/>
              <a:tabLst>
                <a:tab pos="469265" algn="l"/>
                <a:tab pos="470534" algn="l"/>
              </a:tabLst>
            </a:pPr>
            <a:r>
              <a:rPr sz="2800" dirty="0">
                <a:cs typeface="Calibri"/>
              </a:rPr>
              <a:t>Uygulandığı</a:t>
            </a:r>
            <a:r>
              <a:rPr sz="2800" spc="25" dirty="0">
                <a:cs typeface="Calibri"/>
              </a:rPr>
              <a:t> </a:t>
            </a:r>
            <a:r>
              <a:rPr sz="2800" spc="-5" dirty="0">
                <a:cs typeface="Calibri"/>
              </a:rPr>
              <a:t>bölgeyi</a:t>
            </a:r>
            <a:r>
              <a:rPr sz="2800" spc="5" dirty="0">
                <a:cs typeface="Calibri"/>
              </a:rPr>
              <a:t> </a:t>
            </a:r>
            <a:r>
              <a:rPr sz="2800" spc="-5" dirty="0">
                <a:cs typeface="Calibri"/>
              </a:rPr>
              <a:t>saran</a:t>
            </a:r>
            <a:r>
              <a:rPr sz="2800" dirty="0">
                <a:cs typeface="Calibri"/>
              </a:rPr>
              <a:t> </a:t>
            </a:r>
            <a:r>
              <a:rPr sz="2800" dirty="0" err="1">
                <a:cs typeface="Calibri"/>
              </a:rPr>
              <a:t>esnek</a:t>
            </a:r>
            <a:r>
              <a:rPr sz="2800" spc="-20" dirty="0">
                <a:cs typeface="Calibri"/>
              </a:rPr>
              <a:t> </a:t>
            </a:r>
            <a:r>
              <a:rPr sz="2800" spc="-5" dirty="0" err="1" smtClean="0">
                <a:cs typeface="Calibri"/>
              </a:rPr>
              <a:t>yapısı</a:t>
            </a:r>
            <a:r>
              <a:rPr lang="tr-TR" sz="2800" spc="5" dirty="0">
                <a:cs typeface="Calibri"/>
              </a:rPr>
              <a:t> </a:t>
            </a:r>
            <a:r>
              <a:rPr sz="2800" spc="-5" dirty="0" err="1" smtClean="0">
                <a:cs typeface="Calibri"/>
              </a:rPr>
              <a:t>ile</a:t>
            </a:r>
            <a:r>
              <a:rPr sz="2800" spc="10" dirty="0" smtClean="0">
                <a:cs typeface="Calibri"/>
              </a:rPr>
              <a:t> </a:t>
            </a:r>
            <a:r>
              <a:rPr sz="2800" dirty="0">
                <a:cs typeface="Calibri"/>
              </a:rPr>
              <a:t>çok</a:t>
            </a:r>
            <a:r>
              <a:rPr sz="2800" spc="-20" dirty="0">
                <a:cs typeface="Calibri"/>
              </a:rPr>
              <a:t> </a:t>
            </a:r>
            <a:r>
              <a:rPr sz="2800" dirty="0">
                <a:cs typeface="Calibri"/>
              </a:rPr>
              <a:t>iyi </a:t>
            </a:r>
            <a:r>
              <a:rPr sz="2800" spc="-710" dirty="0">
                <a:cs typeface="Calibri"/>
              </a:rPr>
              <a:t> </a:t>
            </a:r>
            <a:r>
              <a:rPr sz="2800" spc="-5" dirty="0">
                <a:cs typeface="Calibri"/>
              </a:rPr>
              <a:t>stabilizasyon</a:t>
            </a:r>
            <a:r>
              <a:rPr sz="2800" spc="40" dirty="0">
                <a:cs typeface="Calibri"/>
              </a:rPr>
              <a:t> </a:t>
            </a:r>
            <a:r>
              <a:rPr sz="2800" dirty="0">
                <a:cs typeface="Calibri"/>
              </a:rPr>
              <a:t>ve</a:t>
            </a:r>
            <a:r>
              <a:rPr sz="2800" spc="-10" dirty="0">
                <a:cs typeface="Calibri"/>
              </a:rPr>
              <a:t> </a:t>
            </a:r>
            <a:r>
              <a:rPr sz="2800" dirty="0">
                <a:cs typeface="Calibri"/>
              </a:rPr>
              <a:t>aynı</a:t>
            </a:r>
            <a:r>
              <a:rPr sz="2800" spc="15" dirty="0">
                <a:cs typeface="Calibri"/>
              </a:rPr>
              <a:t> </a:t>
            </a:r>
            <a:r>
              <a:rPr sz="2800" spc="-5" dirty="0">
                <a:cs typeface="Calibri"/>
              </a:rPr>
              <a:t>zamanda</a:t>
            </a:r>
            <a:r>
              <a:rPr sz="2800" spc="35" dirty="0">
                <a:cs typeface="Calibri"/>
              </a:rPr>
              <a:t> </a:t>
            </a:r>
            <a:r>
              <a:rPr sz="2800" spc="-5" dirty="0">
                <a:cs typeface="Calibri"/>
              </a:rPr>
              <a:t>konfor</a:t>
            </a:r>
            <a:r>
              <a:rPr sz="2800" spc="-10" dirty="0">
                <a:cs typeface="Calibri"/>
              </a:rPr>
              <a:t> </a:t>
            </a:r>
            <a:r>
              <a:rPr sz="2800" spc="-5" dirty="0">
                <a:cs typeface="Calibri"/>
              </a:rPr>
              <a:t>yaratır.</a:t>
            </a:r>
            <a:endParaRPr sz="2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62900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ynak">
  <a:themeElements>
    <a:clrScheme name="Kaynak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Özel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ynak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791</TotalTime>
  <Words>400</Words>
  <Application>Microsoft Office PowerPoint</Application>
  <PresentationFormat>Ekran Gösterisi (4:3)</PresentationFormat>
  <Paragraphs>69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19" baseType="lpstr">
      <vt:lpstr>Kaynak</vt:lpstr>
      <vt:lpstr>AYAK-AYAK BİLEĞİ ORTEZLERİ -AFO-</vt:lpstr>
      <vt:lpstr>AFO Endikasyonları</vt:lpstr>
      <vt:lpstr>AFO Kullanım Avantajları</vt:lpstr>
      <vt:lpstr>KLASİK YÜRÜME ORTEZİ (METAL AFO)  PARÇALARI</vt:lpstr>
      <vt:lpstr>PowerPoint Sunusu</vt:lpstr>
      <vt:lpstr>PowerPoint Sunusu</vt:lpstr>
      <vt:lpstr>PowerPoint Sunusu</vt:lpstr>
      <vt:lpstr>PowerPoint Sunusu</vt:lpstr>
      <vt:lpstr>1- Posterior stop:</vt:lpstr>
      <vt:lpstr>2- Anterior stop</vt:lpstr>
      <vt:lpstr>3 Sınırlı Hareketli stop:</vt:lpstr>
      <vt:lpstr>4- Serbest hareket</vt:lpstr>
      <vt:lpstr>AFO ÇEŞİTLERİ</vt:lpstr>
      <vt:lpstr>EKLEMLİ AFO</vt:lpstr>
      <vt:lpstr>YER REAKSİYON AFO (GRAFO)</vt:lpstr>
      <vt:lpstr>EKLEMLİ GRAFO</vt:lpstr>
      <vt:lpstr>POSTERİOR LEAFSPRİNG AFO</vt:lpstr>
      <vt:lpstr>DİNAMİK AFO (DAFO)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Gözde</dc:creator>
  <cp:lastModifiedBy>Gözde</cp:lastModifiedBy>
  <cp:revision>58</cp:revision>
  <dcterms:created xsi:type="dcterms:W3CDTF">2021-09-22T08:18:54Z</dcterms:created>
  <dcterms:modified xsi:type="dcterms:W3CDTF">2021-11-22T07:59:35Z</dcterms:modified>
</cp:coreProperties>
</file>