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301" r:id="rId8"/>
    <p:sldId id="271" r:id="rId9"/>
    <p:sldId id="304" r:id="rId10"/>
    <p:sldId id="277" r:id="rId11"/>
    <p:sldId id="278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33" autoAdjust="0"/>
  </p:normalViewPr>
  <p:slideViewPr>
    <p:cSldViewPr>
      <p:cViewPr>
        <p:scale>
          <a:sx n="80" d="100"/>
          <a:sy n="80" d="100"/>
        </p:scale>
        <p:origin x="-1086" y="-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02753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c5d7d82c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c5d7d82c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c5d7d82c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c5d7d82c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c5d7d82c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c5d7d82c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c5d7d82c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c5d7d82c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c5d7d82c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c5d7d82c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c5d7d82c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c5d7d82c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c5d7d82c2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c5d7d82c2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c5d7d82c2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4c5d7d82c2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c5d7d82c2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c5d7d82c2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>
            <a:lvl1pPr>
              <a:defRPr sz="1400"/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 sz="1600" dirty="0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1216152" y="4766310"/>
            <a:ext cx="1219200" cy="27432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21" name="Dikdörtgen 20"/>
          <p:cNvSpPr/>
          <p:nvPr/>
        </p:nvSpPr>
        <p:spPr>
          <a:xfrm>
            <a:off x="904875" y="2736056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Dikdörtgen 32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Dikdörtgen 21"/>
          <p:cNvSpPr/>
          <p:nvPr/>
        </p:nvSpPr>
        <p:spPr>
          <a:xfrm>
            <a:off x="904875" y="2736056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Dikdörtgen 31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069848" y="4766310"/>
            <a:ext cx="1520952" cy="27432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7" name="Dikdörtgen 6"/>
          <p:cNvSpPr/>
          <p:nvPr/>
        </p:nvSpPr>
        <p:spPr>
          <a:xfrm>
            <a:off x="914400" y="2114550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914400" y="2114550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8201" y="971550"/>
            <a:ext cx="4041775" cy="51435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5" name="Düz Bağlayıcı 4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324600" y="914401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 rot="5400000">
            <a:off x="3915025" y="2493169"/>
            <a:ext cx="45262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İçerik Yer Tutucusu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457200" y="375642"/>
            <a:ext cx="182880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İkizkenar Üçgen 7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 rot="5400000">
            <a:off x="4361127" y="2401464"/>
            <a:ext cx="438912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7850"/>
            <a:ext cx="8520600" cy="377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4295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36827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048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12/20/2021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2898648" y="4767263"/>
            <a:ext cx="3505200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612648" y="4767263"/>
            <a:ext cx="19812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 smtClean="0"/>
              <a:t>‹#›</a:t>
            </a:fld>
            <a:endParaRPr lang="tr"/>
          </a:p>
        </p:txBody>
      </p:sp>
      <p:sp>
        <p:nvSpPr>
          <p:cNvPr id="28" name="Düz Bağlayıcı 2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Düz Bağlayıcı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İkizkenar Üçgen 9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979712" y="1635646"/>
            <a:ext cx="5291100" cy="21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TRANSTİBİAL AMPUTELERDE YÜRÜYÜŞ </a:t>
            </a:r>
            <a:endParaRPr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23528" y="26749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tr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Yürüme Analizinin Amacı</a:t>
            </a:r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t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Amputenin normal yürüme paternine en yakın yürüme paterninin elde edilmesini sağlamak</a:t>
            </a: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t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Analiz yaparak gözlemlenen sorunlara çözüm yolları bulmak</a:t>
            </a: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240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Yürüyüş Analizi Nasıl Yapılır?</a:t>
            </a:r>
            <a:endParaRPr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66275" y="1043900"/>
            <a:ext cx="3798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●"/>
            </a:pPr>
            <a:r>
              <a:rPr lang="t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Force Plate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●"/>
            </a:pPr>
            <a:r>
              <a:rPr lang="t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Elektrogoniometre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●"/>
            </a:pPr>
            <a:r>
              <a:rPr lang="t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Elektromyografi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●"/>
            </a:pPr>
            <a:r>
              <a:rPr lang="tr" sz="3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Gözlem</a:t>
            </a:r>
            <a:endParaRPr sz="32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1070" y="987574"/>
            <a:ext cx="4976726" cy="328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68250" y="812900"/>
            <a:ext cx="8752222" cy="42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Yürüme analizinde ampute anterior, posterior ve lateralden her iki ekstremite hareketlerine bakılarak karşılaştırılmalı</a:t>
            </a:r>
            <a:endParaRPr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Hastanın baş, omuz, kalça, diz, ayak bileği ve ayak hareketleri gözlemlenmelidir.</a:t>
            </a:r>
            <a:endParaRPr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Frontal düzlem</a:t>
            </a:r>
            <a:r>
              <a:rPr lang="tr" sz="3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&gt;&gt;&gt;</a:t>
            </a:r>
            <a:r>
              <a:rPr lang="tr" sz="3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anterior-posterior</a:t>
            </a:r>
            <a:endParaRPr sz="3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Sagittal</a:t>
            </a:r>
            <a:r>
              <a:rPr lang="tr" sz="3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tr" sz="3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düzlem</a:t>
            </a:r>
            <a:r>
              <a:rPr lang="tr" sz="3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&gt;&gt;&gt;  </a:t>
            </a:r>
            <a:r>
              <a:rPr lang="tr" sz="3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lateral</a:t>
            </a:r>
            <a:endParaRPr sz="3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tr" sz="3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</a:t>
            </a:r>
            <a:endParaRPr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150400" y="144500"/>
            <a:ext cx="49116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1-Gözlem</a:t>
            </a:r>
            <a:endParaRPr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28173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2- Yürüme Bozukluklarının Tanımlanması</a:t>
            </a:r>
            <a:endParaRPr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tr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Normalden farklı yürüme karekteristiklerinden herhangi birini yürüme deviasyonu</a:t>
            </a:r>
            <a:endParaRPr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tr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Normal yürüme detaylı olarak bilinmeli ve normalden sapmalar gözardı edilmemeli</a:t>
            </a:r>
            <a:endParaRPr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263050"/>
            <a:ext cx="8520600" cy="7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3- Sebeplerin Tanımlanması</a:t>
            </a:r>
            <a:endParaRPr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0846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t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Ampute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t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Protez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t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Rehabilitasyon</a:t>
            </a:r>
            <a:endParaRPr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7934"/>
            <a:ext cx="8520600" cy="572700"/>
          </a:xfrm>
        </p:spPr>
        <p:txBody>
          <a:bodyPr>
            <a:no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Diz altı </a:t>
            </a:r>
            <a:r>
              <a:rPr lang="tr-TR" sz="2400" b="1" dirty="0" err="1" smtClean="0">
                <a:solidFill>
                  <a:srgbClr val="FF0000"/>
                </a:solidFill>
              </a:rPr>
              <a:t>amputelerde</a:t>
            </a:r>
            <a:r>
              <a:rPr lang="tr-TR" sz="2400" b="1" dirty="0" smtClean="0">
                <a:solidFill>
                  <a:srgbClr val="FF0000"/>
                </a:solidFill>
              </a:rPr>
              <a:t> yürüyüş bozuklukları ve nedenleri yürüyüşün  duruş ve sallanma fazında 4 bölümde incelenir;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23528" y="1275606"/>
            <a:ext cx="8520600" cy="3774300"/>
          </a:xfrm>
        </p:spPr>
        <p:txBody>
          <a:bodyPr>
            <a:normAutofit/>
          </a:bodyPr>
          <a:lstStyle/>
          <a:p>
            <a:pPr marL="628650" indent="-514350">
              <a:buFont typeface="+mj-lt"/>
              <a:buAutoNum type="arabicPeriod"/>
            </a:pPr>
            <a:r>
              <a:rPr lang="tr-TR" sz="2800" dirty="0" smtClean="0">
                <a:latin typeface="Calibri" panose="020F0502020204030204" pitchFamily="34" charset="0"/>
              </a:rPr>
              <a:t>Topuk vuruşu ile orta duruş fazı arasında</a:t>
            </a:r>
          </a:p>
          <a:p>
            <a:pPr marL="628650" indent="-514350">
              <a:buFont typeface="+mj-lt"/>
              <a:buAutoNum type="arabicPeriod"/>
            </a:pPr>
            <a:r>
              <a:rPr lang="tr-TR" sz="2800" dirty="0" smtClean="0">
                <a:latin typeface="Calibri" panose="020F0502020204030204" pitchFamily="34" charset="0"/>
              </a:rPr>
              <a:t>Orta duruş fazı arasında</a:t>
            </a:r>
          </a:p>
          <a:p>
            <a:pPr marL="628650" indent="-514350">
              <a:buFont typeface="+mj-lt"/>
              <a:buAutoNum type="arabicPeriod"/>
            </a:pPr>
            <a:r>
              <a:rPr lang="tr-TR" sz="2800" dirty="0" smtClean="0">
                <a:latin typeface="Calibri" panose="020F0502020204030204" pitchFamily="34" charset="0"/>
              </a:rPr>
              <a:t>Orta duruş fazı ile parmakların kalkışı arasında</a:t>
            </a:r>
          </a:p>
          <a:p>
            <a:pPr marL="628650" indent="-514350">
              <a:buFont typeface="+mj-lt"/>
              <a:buAutoNum type="arabicPeriod"/>
            </a:pPr>
            <a:r>
              <a:rPr lang="tr-TR" sz="2800" dirty="0" smtClean="0">
                <a:latin typeface="Calibri" panose="020F0502020204030204" pitchFamily="34" charset="0"/>
              </a:rPr>
              <a:t>Sallanma fazında</a:t>
            </a:r>
            <a:endParaRPr lang="tr-TR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249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title"/>
          </p:nvPr>
        </p:nvSpPr>
        <p:spPr>
          <a:xfrm>
            <a:off x="323528" y="19548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3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Eşit olmayan adım uzunluğu</a:t>
            </a:r>
            <a:endParaRPr sz="3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Char char="●"/>
            </a:pPr>
            <a:r>
              <a:rPr lang="t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Yetersiz süspansiyon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Char char="●"/>
            </a:pPr>
            <a:r>
              <a:rPr lang="t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Normal hareket açıklığı kısıtlılığı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Char char="●"/>
            </a:pPr>
            <a:r>
              <a:rPr lang="t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Kötü yürüyüş paterni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39502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Quadriceps</a:t>
            </a:r>
            <a:r>
              <a:rPr lang="tr-TR" b="1" dirty="0" smtClean="0">
                <a:solidFill>
                  <a:srgbClr val="FF0000"/>
                </a:solidFill>
              </a:rPr>
              <a:t> zayıflığı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1520" y="1402433"/>
            <a:ext cx="8520600" cy="3774300"/>
          </a:xfrm>
        </p:spPr>
        <p:txBody>
          <a:bodyPr/>
          <a:lstStyle/>
          <a:p>
            <a:r>
              <a:rPr lang="tr-TR" dirty="0" smtClean="0"/>
              <a:t>Yüklenmede diz </a:t>
            </a:r>
            <a:r>
              <a:rPr lang="tr-TR" dirty="0" err="1"/>
              <a:t>fleksiyonu</a:t>
            </a:r>
            <a:r>
              <a:rPr lang="tr-TR" dirty="0"/>
              <a:t> 'sarsıntılı'</a:t>
            </a:r>
          </a:p>
        </p:txBody>
      </p:sp>
    </p:spTree>
    <p:extLst>
      <p:ext uri="{BB962C8B-B14F-4D97-AF65-F5344CB8AC3E}">
        <p14:creationId xmlns:p14="http://schemas.microsoft.com/office/powerpoint/2010/main" val="2624212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>
            <a:spLocks noGrp="1"/>
          </p:cNvSpPr>
          <p:nvPr>
            <p:ph type="title"/>
          </p:nvPr>
        </p:nvSpPr>
        <p:spPr>
          <a:xfrm>
            <a:off x="311700" y="137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Dizin ekstansiyonda kalması</a:t>
            </a:r>
            <a:endParaRPr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4"/>
          <p:cNvSpPr txBox="1">
            <a:spLocks noGrp="1"/>
          </p:cNvSpPr>
          <p:nvPr>
            <p:ph type="body" idx="1"/>
          </p:nvPr>
        </p:nvSpPr>
        <p:spPr>
          <a:xfrm>
            <a:off x="184250" y="863550"/>
            <a:ext cx="914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Soketin çok anteriora yerleştirilmesi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Yetersiz soket fleksiyonu (ayağın </a:t>
            </a:r>
            <a:r>
              <a:rPr lang="tr" sz="3000">
                <a:solidFill>
                  <a:srgbClr val="000000"/>
                </a:solidFill>
              </a:rPr>
              <a:t>dorsi</a:t>
            </a:r>
            <a:r>
              <a:rPr lang="t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fleksiyonda olması)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Topuğun aşırı yumuşak olması ( ⅜’den fazla sıkışma)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Topuk yüksekliğinin az olması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Char char="●"/>
            </a:pPr>
            <a:r>
              <a:rPr lang="t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Diz ekstansörlerinin aşırı kullanımı (Kötü yürüyüş paterni)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title"/>
          </p:nvPr>
        </p:nvSpPr>
        <p:spPr>
          <a:xfrm>
            <a:off x="323528" y="26749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3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Piston Hareketi</a:t>
            </a:r>
            <a:endParaRPr sz="3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5"/>
          <p:cNvSpPr txBox="1">
            <a:spLocks noGrp="1"/>
          </p:cNvSpPr>
          <p:nvPr>
            <p:ph type="body" idx="1"/>
          </p:nvPr>
        </p:nvSpPr>
        <p:spPr>
          <a:xfrm>
            <a:off x="311700" y="11064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Char char="●"/>
            </a:pPr>
            <a:r>
              <a:rPr lang="t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Süspansiyon yetersizliği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Char char="●"/>
            </a:pPr>
            <a:r>
              <a:rPr lang="t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Soket içine giyilen çorabının yeterli olmaması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Char char="●"/>
            </a:pPr>
            <a:r>
              <a:rPr lang="t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Yanlış soket modifikasyonları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ynak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Özel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yna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266</TotalTime>
  <Words>210</Words>
  <Application>Microsoft Office PowerPoint</Application>
  <PresentationFormat>Ekran Gösterisi (16:9)</PresentationFormat>
  <Paragraphs>44</Paragraphs>
  <Slides>11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Kaynak</vt:lpstr>
      <vt:lpstr>TRANSTİBİAL AMPUTELERDE YÜRÜYÜŞ </vt:lpstr>
      <vt:lpstr>Yürüme Analizinin Amacı </vt:lpstr>
      <vt:lpstr>Yürüyüş Analizi Nasıl Yapılır?</vt:lpstr>
      <vt:lpstr>PowerPoint Sunusu</vt:lpstr>
      <vt:lpstr>2- Yürüme Bozukluklarının Tanımlanması</vt:lpstr>
      <vt:lpstr>3- Sebeplerin Tanımlanması</vt:lpstr>
      <vt:lpstr>Diz altı amputelerde yürüyüş bozuklukları ve nedenleri yürüyüşün  duruş ve sallanma fazında 4 bölümde incelenir;</vt:lpstr>
      <vt:lpstr>Eşit olmayan adım uzunluğu</vt:lpstr>
      <vt:lpstr>Quadriceps zayıflığı</vt:lpstr>
      <vt:lpstr>Dizin ekstansiyonda kalması</vt:lpstr>
      <vt:lpstr>Piston Hareketi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TRANSTİBİAL AMPUTELERDE YÜRÜYÜŞ</dc:title>
  <dc:creator>ADMIN</dc:creator>
  <cp:lastModifiedBy>Gözde</cp:lastModifiedBy>
  <cp:revision>17</cp:revision>
  <dcterms:modified xsi:type="dcterms:W3CDTF">2021-12-20T11:07:14Z</dcterms:modified>
</cp:coreProperties>
</file>