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756" r:id="rId3"/>
  </p:sldMasterIdLst>
  <p:notesMasterIdLst>
    <p:notesMasterId r:id="rId75"/>
  </p:notesMasterIdLst>
  <p:sldIdLst>
    <p:sldId id="283" r:id="rId4"/>
    <p:sldId id="263" r:id="rId5"/>
    <p:sldId id="289" r:id="rId6"/>
    <p:sldId id="285" r:id="rId7"/>
    <p:sldId id="287" r:id="rId8"/>
    <p:sldId id="290" r:id="rId9"/>
    <p:sldId id="284" r:id="rId10"/>
    <p:sldId id="291" r:id="rId11"/>
    <p:sldId id="288" r:id="rId12"/>
    <p:sldId id="292" r:id="rId13"/>
    <p:sldId id="352" r:id="rId14"/>
    <p:sldId id="279" r:id="rId15"/>
    <p:sldId id="262" r:id="rId16"/>
    <p:sldId id="260" r:id="rId17"/>
    <p:sldId id="357" r:id="rId18"/>
    <p:sldId id="355" r:id="rId19"/>
    <p:sldId id="356" r:id="rId20"/>
    <p:sldId id="358" r:id="rId21"/>
    <p:sldId id="359" r:id="rId22"/>
    <p:sldId id="360" r:id="rId23"/>
    <p:sldId id="362" r:id="rId24"/>
    <p:sldId id="361" r:id="rId25"/>
    <p:sldId id="293" r:id="rId26"/>
    <p:sldId id="296" r:id="rId27"/>
    <p:sldId id="261" r:id="rId28"/>
    <p:sldId id="297" r:id="rId29"/>
    <p:sldId id="298" r:id="rId30"/>
    <p:sldId id="299" r:id="rId31"/>
    <p:sldId id="300" r:id="rId32"/>
    <p:sldId id="301" r:id="rId33"/>
    <p:sldId id="303" r:id="rId34"/>
    <p:sldId id="304" r:id="rId35"/>
    <p:sldId id="305" r:id="rId36"/>
    <p:sldId id="306" r:id="rId37"/>
    <p:sldId id="308" r:id="rId38"/>
    <p:sldId id="265" r:id="rId39"/>
    <p:sldId id="309" r:id="rId40"/>
    <p:sldId id="310" r:id="rId41"/>
    <p:sldId id="312" r:id="rId42"/>
    <p:sldId id="314" r:id="rId43"/>
    <p:sldId id="315" r:id="rId44"/>
    <p:sldId id="317" r:id="rId45"/>
    <p:sldId id="319" r:id="rId46"/>
    <p:sldId id="320" r:id="rId47"/>
    <p:sldId id="321" r:id="rId48"/>
    <p:sldId id="323" r:id="rId49"/>
    <p:sldId id="324" r:id="rId50"/>
    <p:sldId id="336" r:id="rId51"/>
    <p:sldId id="337" r:id="rId52"/>
    <p:sldId id="318" r:id="rId53"/>
    <p:sldId id="344" r:id="rId54"/>
    <p:sldId id="338" r:id="rId55"/>
    <p:sldId id="345" r:id="rId56"/>
    <p:sldId id="266" r:id="rId57"/>
    <p:sldId id="339" r:id="rId58"/>
    <p:sldId id="340" r:id="rId59"/>
    <p:sldId id="341" r:id="rId60"/>
    <p:sldId id="342" r:id="rId61"/>
    <p:sldId id="268" r:id="rId62"/>
    <p:sldId id="326" r:id="rId63"/>
    <p:sldId id="327" r:id="rId64"/>
    <p:sldId id="330" r:id="rId65"/>
    <p:sldId id="331" r:id="rId66"/>
    <p:sldId id="332" r:id="rId67"/>
    <p:sldId id="333" r:id="rId68"/>
    <p:sldId id="334" r:id="rId69"/>
    <p:sldId id="348" r:id="rId70"/>
    <p:sldId id="349" r:id="rId71"/>
    <p:sldId id="277" r:id="rId72"/>
    <p:sldId id="351" r:id="rId73"/>
    <p:sldId id="350" r:id="rId7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F66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19" autoAdjust="0"/>
    <p:restoredTop sz="96923" autoAdjust="0"/>
  </p:normalViewPr>
  <p:slideViewPr>
    <p:cSldViewPr snapToGrid="0" showGuides="1">
      <p:cViewPr varScale="1">
        <p:scale>
          <a:sx n="86" d="100"/>
          <a:sy n="86" d="100"/>
        </p:scale>
        <p:origin x="174" y="90"/>
      </p:cViewPr>
      <p:guideLst>
        <p:guide orient="horz" pos="2160"/>
        <p:guide pos="3840"/>
      </p:guideLst>
    </p:cSldViewPr>
  </p:slideViewPr>
  <p:outlineViewPr>
    <p:cViewPr>
      <p:scale>
        <a:sx n="33" d="100"/>
        <a:sy n="33" d="100"/>
      </p:scale>
      <p:origin x="21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49076-A466-4649-A0D2-BB28170759C7}" type="doc">
      <dgm:prSet loTypeId="urn:microsoft.com/office/officeart/2005/8/layout/pyramid1" loCatId="pyramid" qsTypeId="urn:microsoft.com/office/officeart/2005/8/quickstyle/3d5" qsCatId="3D" csTypeId="urn:microsoft.com/office/officeart/2005/8/colors/accent1_2" csCatId="accent1" phldr="1"/>
      <dgm:spPr/>
      <dgm:t>
        <a:bodyPr/>
        <a:lstStyle/>
        <a:p>
          <a:endParaRPr lang="tr-TR"/>
        </a:p>
      </dgm:t>
    </dgm:pt>
    <dgm:pt modelId="{53FFBA90-8FE2-4522-BA77-5CC1C6D069DE}">
      <dgm:prSet phldrT="[Metin]"/>
      <dgm:spPr/>
      <dgm:t>
        <a:bodyPr/>
        <a:lstStyle/>
        <a:p>
          <a:r>
            <a:rPr lang="tr-TR" dirty="0">
              <a:solidFill>
                <a:schemeClr val="accent4">
                  <a:lumMod val="50000"/>
                </a:schemeClr>
              </a:solidFill>
            </a:rPr>
            <a:t>Önleme</a:t>
          </a:r>
        </a:p>
      </dgm:t>
    </dgm:pt>
    <dgm:pt modelId="{8B0C1BCC-CCE0-4017-8BD9-1D63D0D1C0DE}" type="parTrans" cxnId="{55B21076-BCA7-42BE-BCDD-D6EE1F07C1CE}">
      <dgm:prSet/>
      <dgm:spPr/>
      <dgm:t>
        <a:bodyPr/>
        <a:lstStyle/>
        <a:p>
          <a:endParaRPr lang="tr-TR"/>
        </a:p>
      </dgm:t>
    </dgm:pt>
    <dgm:pt modelId="{6D8E0134-FF45-4CE4-89D9-569AADCD3506}" type="sibTrans" cxnId="{55B21076-BCA7-42BE-BCDD-D6EE1F07C1CE}">
      <dgm:prSet/>
      <dgm:spPr/>
      <dgm:t>
        <a:bodyPr/>
        <a:lstStyle/>
        <a:p>
          <a:endParaRPr lang="tr-TR"/>
        </a:p>
      </dgm:t>
    </dgm:pt>
    <dgm:pt modelId="{E7F131BA-3157-46CE-9F30-672BB962FFCA}">
      <dgm:prSet phldrT="[Metin]"/>
      <dgm:spPr/>
      <dgm:t>
        <a:bodyPr/>
        <a:lstStyle/>
        <a:p>
          <a:r>
            <a:rPr lang="tr-TR" dirty="0">
              <a:solidFill>
                <a:schemeClr val="accent4">
                  <a:lumMod val="50000"/>
                </a:schemeClr>
              </a:solidFill>
            </a:rPr>
            <a:t>Minimizasyon </a:t>
          </a:r>
        </a:p>
      </dgm:t>
    </dgm:pt>
    <dgm:pt modelId="{184D117C-C69D-48B1-9F09-F13FDFD6A5F9}" type="parTrans" cxnId="{E5D63B76-1DD2-4D05-B0CE-D3D18E0B1F7E}">
      <dgm:prSet/>
      <dgm:spPr/>
      <dgm:t>
        <a:bodyPr/>
        <a:lstStyle/>
        <a:p>
          <a:endParaRPr lang="tr-TR"/>
        </a:p>
      </dgm:t>
    </dgm:pt>
    <dgm:pt modelId="{7F2103CA-162B-4B6B-9953-1E661962765C}" type="sibTrans" cxnId="{E5D63B76-1DD2-4D05-B0CE-D3D18E0B1F7E}">
      <dgm:prSet/>
      <dgm:spPr/>
      <dgm:t>
        <a:bodyPr/>
        <a:lstStyle/>
        <a:p>
          <a:endParaRPr lang="tr-TR"/>
        </a:p>
      </dgm:t>
    </dgm:pt>
    <dgm:pt modelId="{2EE8EA47-603E-4CE5-A81D-7F5FB3009708}">
      <dgm:prSet phldrT="[Metin]"/>
      <dgm:spPr/>
      <dgm:t>
        <a:bodyPr/>
        <a:lstStyle/>
        <a:p>
          <a:r>
            <a:rPr lang="tr-TR" dirty="0">
              <a:solidFill>
                <a:schemeClr val="accent4">
                  <a:lumMod val="50000"/>
                </a:schemeClr>
              </a:solidFill>
            </a:rPr>
            <a:t>Tekrar</a:t>
          </a:r>
          <a:r>
            <a:rPr lang="tr-TR" dirty="0"/>
            <a:t> </a:t>
          </a:r>
          <a:r>
            <a:rPr lang="tr-TR" dirty="0">
              <a:solidFill>
                <a:schemeClr val="accent4">
                  <a:lumMod val="50000"/>
                </a:schemeClr>
              </a:solidFill>
            </a:rPr>
            <a:t>Kullanım</a:t>
          </a:r>
        </a:p>
      </dgm:t>
    </dgm:pt>
    <dgm:pt modelId="{C66EBB0C-1A27-4048-9C6A-B9F02EEFD702}" type="parTrans" cxnId="{07ECEFC8-98DB-4DF0-A5C1-D675D39BEABE}">
      <dgm:prSet/>
      <dgm:spPr/>
      <dgm:t>
        <a:bodyPr/>
        <a:lstStyle/>
        <a:p>
          <a:endParaRPr lang="tr-TR"/>
        </a:p>
      </dgm:t>
    </dgm:pt>
    <dgm:pt modelId="{99A1799A-6A84-4EBA-9720-E10F1F37139E}" type="sibTrans" cxnId="{07ECEFC8-98DB-4DF0-A5C1-D675D39BEABE}">
      <dgm:prSet/>
      <dgm:spPr/>
      <dgm:t>
        <a:bodyPr/>
        <a:lstStyle/>
        <a:p>
          <a:endParaRPr lang="tr-TR"/>
        </a:p>
      </dgm:t>
    </dgm:pt>
    <dgm:pt modelId="{0811EAB8-4EBB-4B0A-8CFA-2939E9E83E4B}">
      <dgm:prSet/>
      <dgm:spPr/>
      <dgm:t>
        <a:bodyPr/>
        <a:lstStyle/>
        <a:p>
          <a:r>
            <a:rPr lang="tr-TR" dirty="0">
              <a:solidFill>
                <a:schemeClr val="accent4">
                  <a:lumMod val="50000"/>
                </a:schemeClr>
              </a:solidFill>
            </a:rPr>
            <a:t>Geri</a:t>
          </a:r>
          <a:r>
            <a:rPr lang="tr-TR" dirty="0"/>
            <a:t> </a:t>
          </a:r>
          <a:r>
            <a:rPr lang="tr-TR" dirty="0">
              <a:solidFill>
                <a:schemeClr val="accent4">
                  <a:lumMod val="50000"/>
                </a:schemeClr>
              </a:solidFill>
            </a:rPr>
            <a:t>Dönüşüm</a:t>
          </a:r>
        </a:p>
      </dgm:t>
    </dgm:pt>
    <dgm:pt modelId="{320CF1F6-7BBE-494D-8EA1-6108442E4DAD}" type="parTrans" cxnId="{445AEA1A-F0C8-4ABF-94F5-D834751CA765}">
      <dgm:prSet/>
      <dgm:spPr/>
      <dgm:t>
        <a:bodyPr/>
        <a:lstStyle/>
        <a:p>
          <a:endParaRPr lang="tr-TR"/>
        </a:p>
      </dgm:t>
    </dgm:pt>
    <dgm:pt modelId="{10CF92FA-AE21-4885-AE32-32D5CE15C924}" type="sibTrans" cxnId="{445AEA1A-F0C8-4ABF-94F5-D834751CA765}">
      <dgm:prSet/>
      <dgm:spPr/>
      <dgm:t>
        <a:bodyPr/>
        <a:lstStyle/>
        <a:p>
          <a:endParaRPr lang="tr-TR"/>
        </a:p>
      </dgm:t>
    </dgm:pt>
    <dgm:pt modelId="{C9D0D749-6926-4FCF-A145-D013E3DDDBB1}">
      <dgm:prSet/>
      <dgm:spPr/>
      <dgm:t>
        <a:bodyPr/>
        <a:lstStyle/>
        <a:p>
          <a:r>
            <a:rPr lang="tr-TR" dirty="0">
              <a:solidFill>
                <a:schemeClr val="accent4">
                  <a:lumMod val="50000"/>
                </a:schemeClr>
              </a:solidFill>
            </a:rPr>
            <a:t>Geri</a:t>
          </a:r>
          <a:r>
            <a:rPr lang="tr-TR" dirty="0"/>
            <a:t> </a:t>
          </a:r>
          <a:r>
            <a:rPr lang="tr-TR" dirty="0">
              <a:solidFill>
                <a:schemeClr val="accent4">
                  <a:lumMod val="50000"/>
                </a:schemeClr>
              </a:solidFill>
            </a:rPr>
            <a:t>Kazanım</a:t>
          </a:r>
        </a:p>
      </dgm:t>
    </dgm:pt>
    <dgm:pt modelId="{88CE094F-03B7-4693-B936-2870C94335E6}" type="parTrans" cxnId="{8F49C462-E602-4DFB-A963-6DD352FE2D99}">
      <dgm:prSet/>
      <dgm:spPr/>
      <dgm:t>
        <a:bodyPr/>
        <a:lstStyle/>
        <a:p>
          <a:endParaRPr lang="tr-TR"/>
        </a:p>
      </dgm:t>
    </dgm:pt>
    <dgm:pt modelId="{808A0BCF-9680-4C0A-A1E1-D51FE2FED42B}" type="sibTrans" cxnId="{8F49C462-E602-4DFB-A963-6DD352FE2D99}">
      <dgm:prSet/>
      <dgm:spPr/>
      <dgm:t>
        <a:bodyPr/>
        <a:lstStyle/>
        <a:p>
          <a:endParaRPr lang="tr-TR"/>
        </a:p>
      </dgm:t>
    </dgm:pt>
    <dgm:pt modelId="{4DEBAA4E-FD74-4619-B029-9C782CE18E4D}">
      <dgm:prSet/>
      <dgm:spPr/>
      <dgm:t>
        <a:bodyPr/>
        <a:lstStyle/>
        <a:p>
          <a:r>
            <a:rPr lang="tr-TR" dirty="0">
              <a:solidFill>
                <a:schemeClr val="accent4">
                  <a:lumMod val="50000"/>
                </a:schemeClr>
              </a:solidFill>
            </a:rPr>
            <a:t>Bertaraf</a:t>
          </a:r>
        </a:p>
      </dgm:t>
    </dgm:pt>
    <dgm:pt modelId="{AC7ABDE5-4AA8-490A-A0FC-B405C3DC0020}" type="parTrans" cxnId="{C92FE623-09D0-42D6-BEF7-AEF42CBC160B}">
      <dgm:prSet/>
      <dgm:spPr/>
      <dgm:t>
        <a:bodyPr/>
        <a:lstStyle/>
        <a:p>
          <a:endParaRPr lang="tr-TR"/>
        </a:p>
      </dgm:t>
    </dgm:pt>
    <dgm:pt modelId="{2F1753EA-306E-47ED-BA9D-E01678622639}" type="sibTrans" cxnId="{C92FE623-09D0-42D6-BEF7-AEF42CBC160B}">
      <dgm:prSet/>
      <dgm:spPr/>
      <dgm:t>
        <a:bodyPr/>
        <a:lstStyle/>
        <a:p>
          <a:endParaRPr lang="tr-TR"/>
        </a:p>
      </dgm:t>
    </dgm:pt>
    <dgm:pt modelId="{DE71C1DE-2B0F-4D28-B3FB-3462F34EF42E}" type="pres">
      <dgm:prSet presAssocID="{2EB49076-A466-4649-A0D2-BB28170759C7}" presName="Name0" presStyleCnt="0">
        <dgm:presLayoutVars>
          <dgm:dir/>
          <dgm:animLvl val="lvl"/>
          <dgm:resizeHandles val="exact"/>
        </dgm:presLayoutVars>
      </dgm:prSet>
      <dgm:spPr/>
    </dgm:pt>
    <dgm:pt modelId="{72B642F5-6D7E-4AD9-8E51-B9ABCE7507A0}" type="pres">
      <dgm:prSet presAssocID="{53FFBA90-8FE2-4522-BA77-5CC1C6D069DE}" presName="Name8" presStyleCnt="0"/>
      <dgm:spPr/>
    </dgm:pt>
    <dgm:pt modelId="{64E2E2BF-2375-45EC-AF63-0BE2717C8DE5}" type="pres">
      <dgm:prSet presAssocID="{53FFBA90-8FE2-4522-BA77-5CC1C6D069DE}" presName="level" presStyleLbl="node1" presStyleIdx="0" presStyleCnt="6">
        <dgm:presLayoutVars>
          <dgm:chMax val="1"/>
          <dgm:bulletEnabled val="1"/>
        </dgm:presLayoutVars>
      </dgm:prSet>
      <dgm:spPr/>
    </dgm:pt>
    <dgm:pt modelId="{201FBE86-B89B-4BD8-A9DF-034C5C25DAF1}" type="pres">
      <dgm:prSet presAssocID="{53FFBA90-8FE2-4522-BA77-5CC1C6D069DE}" presName="levelTx" presStyleLbl="revTx" presStyleIdx="0" presStyleCnt="0">
        <dgm:presLayoutVars>
          <dgm:chMax val="1"/>
          <dgm:bulletEnabled val="1"/>
        </dgm:presLayoutVars>
      </dgm:prSet>
      <dgm:spPr/>
    </dgm:pt>
    <dgm:pt modelId="{3DE28F62-820D-4FC0-8622-EF28B2B6B27F}" type="pres">
      <dgm:prSet presAssocID="{E7F131BA-3157-46CE-9F30-672BB962FFCA}" presName="Name8" presStyleCnt="0"/>
      <dgm:spPr/>
    </dgm:pt>
    <dgm:pt modelId="{1E0ADB5E-3F51-4521-8527-DC63779516BD}" type="pres">
      <dgm:prSet presAssocID="{E7F131BA-3157-46CE-9F30-672BB962FFCA}" presName="level" presStyleLbl="node1" presStyleIdx="1" presStyleCnt="6">
        <dgm:presLayoutVars>
          <dgm:chMax val="1"/>
          <dgm:bulletEnabled val="1"/>
        </dgm:presLayoutVars>
      </dgm:prSet>
      <dgm:spPr/>
    </dgm:pt>
    <dgm:pt modelId="{7854685E-20CF-4BFA-8C07-C3104D2EB3CB}" type="pres">
      <dgm:prSet presAssocID="{E7F131BA-3157-46CE-9F30-672BB962FFCA}" presName="levelTx" presStyleLbl="revTx" presStyleIdx="0" presStyleCnt="0">
        <dgm:presLayoutVars>
          <dgm:chMax val="1"/>
          <dgm:bulletEnabled val="1"/>
        </dgm:presLayoutVars>
      </dgm:prSet>
      <dgm:spPr/>
    </dgm:pt>
    <dgm:pt modelId="{C72375DA-8E30-4EEE-BFF3-805DC68E37B0}" type="pres">
      <dgm:prSet presAssocID="{2EE8EA47-603E-4CE5-A81D-7F5FB3009708}" presName="Name8" presStyleCnt="0"/>
      <dgm:spPr/>
    </dgm:pt>
    <dgm:pt modelId="{79F756EB-25FA-4B11-8C88-CF01FB0F935B}" type="pres">
      <dgm:prSet presAssocID="{2EE8EA47-603E-4CE5-A81D-7F5FB3009708}" presName="level" presStyleLbl="node1" presStyleIdx="2" presStyleCnt="6">
        <dgm:presLayoutVars>
          <dgm:chMax val="1"/>
          <dgm:bulletEnabled val="1"/>
        </dgm:presLayoutVars>
      </dgm:prSet>
      <dgm:spPr/>
    </dgm:pt>
    <dgm:pt modelId="{18E6E111-FFBC-4217-836D-A544E72411F1}" type="pres">
      <dgm:prSet presAssocID="{2EE8EA47-603E-4CE5-A81D-7F5FB3009708}" presName="levelTx" presStyleLbl="revTx" presStyleIdx="0" presStyleCnt="0">
        <dgm:presLayoutVars>
          <dgm:chMax val="1"/>
          <dgm:bulletEnabled val="1"/>
        </dgm:presLayoutVars>
      </dgm:prSet>
      <dgm:spPr/>
    </dgm:pt>
    <dgm:pt modelId="{823C9D85-6A8B-42BE-89C6-AB70120C7EF7}" type="pres">
      <dgm:prSet presAssocID="{0811EAB8-4EBB-4B0A-8CFA-2939E9E83E4B}" presName="Name8" presStyleCnt="0"/>
      <dgm:spPr/>
    </dgm:pt>
    <dgm:pt modelId="{E3E6BC7C-3EBD-42D8-8A4E-431236441ED6}" type="pres">
      <dgm:prSet presAssocID="{0811EAB8-4EBB-4B0A-8CFA-2939E9E83E4B}" presName="level" presStyleLbl="node1" presStyleIdx="3" presStyleCnt="6">
        <dgm:presLayoutVars>
          <dgm:chMax val="1"/>
          <dgm:bulletEnabled val="1"/>
        </dgm:presLayoutVars>
      </dgm:prSet>
      <dgm:spPr/>
    </dgm:pt>
    <dgm:pt modelId="{12790065-C2D8-45CE-9D6C-2B4EBD1923CF}" type="pres">
      <dgm:prSet presAssocID="{0811EAB8-4EBB-4B0A-8CFA-2939E9E83E4B}" presName="levelTx" presStyleLbl="revTx" presStyleIdx="0" presStyleCnt="0">
        <dgm:presLayoutVars>
          <dgm:chMax val="1"/>
          <dgm:bulletEnabled val="1"/>
        </dgm:presLayoutVars>
      </dgm:prSet>
      <dgm:spPr/>
    </dgm:pt>
    <dgm:pt modelId="{357DA320-2493-46E6-81E9-ED9472679ABC}" type="pres">
      <dgm:prSet presAssocID="{C9D0D749-6926-4FCF-A145-D013E3DDDBB1}" presName="Name8" presStyleCnt="0"/>
      <dgm:spPr/>
    </dgm:pt>
    <dgm:pt modelId="{A464F842-F8AF-4173-8B14-C84F4225EDE2}" type="pres">
      <dgm:prSet presAssocID="{C9D0D749-6926-4FCF-A145-D013E3DDDBB1}" presName="level" presStyleLbl="node1" presStyleIdx="4" presStyleCnt="6">
        <dgm:presLayoutVars>
          <dgm:chMax val="1"/>
          <dgm:bulletEnabled val="1"/>
        </dgm:presLayoutVars>
      </dgm:prSet>
      <dgm:spPr/>
    </dgm:pt>
    <dgm:pt modelId="{69446F3C-370A-4331-92D1-AB98AE1759B7}" type="pres">
      <dgm:prSet presAssocID="{C9D0D749-6926-4FCF-A145-D013E3DDDBB1}" presName="levelTx" presStyleLbl="revTx" presStyleIdx="0" presStyleCnt="0">
        <dgm:presLayoutVars>
          <dgm:chMax val="1"/>
          <dgm:bulletEnabled val="1"/>
        </dgm:presLayoutVars>
      </dgm:prSet>
      <dgm:spPr/>
    </dgm:pt>
    <dgm:pt modelId="{B5C52EDE-2E6D-4716-8A21-08C82284D7BA}" type="pres">
      <dgm:prSet presAssocID="{4DEBAA4E-FD74-4619-B029-9C782CE18E4D}" presName="Name8" presStyleCnt="0"/>
      <dgm:spPr/>
    </dgm:pt>
    <dgm:pt modelId="{0830F389-1244-49C6-A6C6-4605E743C360}" type="pres">
      <dgm:prSet presAssocID="{4DEBAA4E-FD74-4619-B029-9C782CE18E4D}" presName="level" presStyleLbl="node1" presStyleIdx="5" presStyleCnt="6" custLinFactNeighborX="1081" custLinFactNeighborY="16567">
        <dgm:presLayoutVars>
          <dgm:chMax val="1"/>
          <dgm:bulletEnabled val="1"/>
        </dgm:presLayoutVars>
      </dgm:prSet>
      <dgm:spPr/>
    </dgm:pt>
    <dgm:pt modelId="{DB551EAA-53F2-4EC3-8F85-1D75DE8373F9}" type="pres">
      <dgm:prSet presAssocID="{4DEBAA4E-FD74-4619-B029-9C782CE18E4D}" presName="levelTx" presStyleLbl="revTx" presStyleIdx="0" presStyleCnt="0">
        <dgm:presLayoutVars>
          <dgm:chMax val="1"/>
          <dgm:bulletEnabled val="1"/>
        </dgm:presLayoutVars>
      </dgm:prSet>
      <dgm:spPr/>
    </dgm:pt>
  </dgm:ptLst>
  <dgm:cxnLst>
    <dgm:cxn modelId="{42EBC206-1207-43C2-9D22-E17B63BB5C0E}" type="presOf" srcId="{0811EAB8-4EBB-4B0A-8CFA-2939E9E83E4B}" destId="{12790065-C2D8-45CE-9D6C-2B4EBD1923CF}" srcOrd="1" destOrd="0" presId="urn:microsoft.com/office/officeart/2005/8/layout/pyramid1"/>
    <dgm:cxn modelId="{3AA64015-3BB0-4B41-A88D-E262D9ACB950}" type="presOf" srcId="{C9D0D749-6926-4FCF-A145-D013E3DDDBB1}" destId="{69446F3C-370A-4331-92D1-AB98AE1759B7}" srcOrd="1" destOrd="0" presId="urn:microsoft.com/office/officeart/2005/8/layout/pyramid1"/>
    <dgm:cxn modelId="{445AEA1A-F0C8-4ABF-94F5-D834751CA765}" srcId="{2EB49076-A466-4649-A0D2-BB28170759C7}" destId="{0811EAB8-4EBB-4B0A-8CFA-2939E9E83E4B}" srcOrd="3" destOrd="0" parTransId="{320CF1F6-7BBE-494D-8EA1-6108442E4DAD}" sibTransId="{10CF92FA-AE21-4885-AE32-32D5CE15C924}"/>
    <dgm:cxn modelId="{C92FE623-09D0-42D6-BEF7-AEF42CBC160B}" srcId="{2EB49076-A466-4649-A0D2-BB28170759C7}" destId="{4DEBAA4E-FD74-4619-B029-9C782CE18E4D}" srcOrd="5" destOrd="0" parTransId="{AC7ABDE5-4AA8-490A-A0FC-B405C3DC0020}" sibTransId="{2F1753EA-306E-47ED-BA9D-E01678622639}"/>
    <dgm:cxn modelId="{8F49C462-E602-4DFB-A963-6DD352FE2D99}" srcId="{2EB49076-A466-4649-A0D2-BB28170759C7}" destId="{C9D0D749-6926-4FCF-A145-D013E3DDDBB1}" srcOrd="4" destOrd="0" parTransId="{88CE094F-03B7-4693-B936-2870C94335E6}" sibTransId="{808A0BCF-9680-4C0A-A1E1-D51FE2FED42B}"/>
    <dgm:cxn modelId="{200BED63-C420-40D0-9833-85A2FF380524}" type="presOf" srcId="{4DEBAA4E-FD74-4619-B029-9C782CE18E4D}" destId="{DB551EAA-53F2-4EC3-8F85-1D75DE8373F9}" srcOrd="1" destOrd="0" presId="urn:microsoft.com/office/officeart/2005/8/layout/pyramid1"/>
    <dgm:cxn modelId="{EA71946F-D56F-49C0-8C55-8E90A7ECD1C4}" type="presOf" srcId="{E7F131BA-3157-46CE-9F30-672BB962FFCA}" destId="{7854685E-20CF-4BFA-8C07-C3104D2EB3CB}" srcOrd="1" destOrd="0" presId="urn:microsoft.com/office/officeart/2005/8/layout/pyramid1"/>
    <dgm:cxn modelId="{45A72C51-FF0F-4E59-89B7-BA46FCE98314}" type="presOf" srcId="{0811EAB8-4EBB-4B0A-8CFA-2939E9E83E4B}" destId="{E3E6BC7C-3EBD-42D8-8A4E-431236441ED6}" srcOrd="0" destOrd="0" presId="urn:microsoft.com/office/officeart/2005/8/layout/pyramid1"/>
    <dgm:cxn modelId="{55B21076-BCA7-42BE-BCDD-D6EE1F07C1CE}" srcId="{2EB49076-A466-4649-A0D2-BB28170759C7}" destId="{53FFBA90-8FE2-4522-BA77-5CC1C6D069DE}" srcOrd="0" destOrd="0" parTransId="{8B0C1BCC-CCE0-4017-8BD9-1D63D0D1C0DE}" sibTransId="{6D8E0134-FF45-4CE4-89D9-569AADCD3506}"/>
    <dgm:cxn modelId="{E5D63B76-1DD2-4D05-B0CE-D3D18E0B1F7E}" srcId="{2EB49076-A466-4649-A0D2-BB28170759C7}" destId="{E7F131BA-3157-46CE-9F30-672BB962FFCA}" srcOrd="1" destOrd="0" parTransId="{184D117C-C69D-48B1-9F09-F13FDFD6A5F9}" sibTransId="{7F2103CA-162B-4B6B-9953-1E661962765C}"/>
    <dgm:cxn modelId="{D02A2084-DE60-419B-AE1B-85124070AE02}" type="presOf" srcId="{2EE8EA47-603E-4CE5-A81D-7F5FB3009708}" destId="{18E6E111-FFBC-4217-836D-A544E72411F1}" srcOrd="1" destOrd="0" presId="urn:microsoft.com/office/officeart/2005/8/layout/pyramid1"/>
    <dgm:cxn modelId="{54C92387-0648-4F7A-A2A1-5033A7D8A878}" type="presOf" srcId="{2EB49076-A466-4649-A0D2-BB28170759C7}" destId="{DE71C1DE-2B0F-4D28-B3FB-3462F34EF42E}" srcOrd="0" destOrd="0" presId="urn:microsoft.com/office/officeart/2005/8/layout/pyramid1"/>
    <dgm:cxn modelId="{0770D69E-E7E3-4BCD-88C7-C4A36EA04330}" type="presOf" srcId="{C9D0D749-6926-4FCF-A145-D013E3DDDBB1}" destId="{A464F842-F8AF-4173-8B14-C84F4225EDE2}" srcOrd="0" destOrd="0" presId="urn:microsoft.com/office/officeart/2005/8/layout/pyramid1"/>
    <dgm:cxn modelId="{EE764DB0-6A6E-420C-9361-A33F3B06477A}" type="presOf" srcId="{53FFBA90-8FE2-4522-BA77-5CC1C6D069DE}" destId="{201FBE86-B89B-4BD8-A9DF-034C5C25DAF1}" srcOrd="1" destOrd="0" presId="urn:microsoft.com/office/officeart/2005/8/layout/pyramid1"/>
    <dgm:cxn modelId="{826007C8-41D0-4AE2-9D8A-E2850AA2B8C6}" type="presOf" srcId="{E7F131BA-3157-46CE-9F30-672BB962FFCA}" destId="{1E0ADB5E-3F51-4521-8527-DC63779516BD}" srcOrd="0" destOrd="0" presId="urn:microsoft.com/office/officeart/2005/8/layout/pyramid1"/>
    <dgm:cxn modelId="{07ECEFC8-98DB-4DF0-A5C1-D675D39BEABE}" srcId="{2EB49076-A466-4649-A0D2-BB28170759C7}" destId="{2EE8EA47-603E-4CE5-A81D-7F5FB3009708}" srcOrd="2" destOrd="0" parTransId="{C66EBB0C-1A27-4048-9C6A-B9F02EEFD702}" sibTransId="{99A1799A-6A84-4EBA-9720-E10F1F37139E}"/>
    <dgm:cxn modelId="{FC755BCF-0ECB-4D3B-AEAA-B21E9E79232C}" type="presOf" srcId="{2EE8EA47-603E-4CE5-A81D-7F5FB3009708}" destId="{79F756EB-25FA-4B11-8C88-CF01FB0F935B}" srcOrd="0" destOrd="0" presId="urn:microsoft.com/office/officeart/2005/8/layout/pyramid1"/>
    <dgm:cxn modelId="{85ECF4EA-4BB2-4A1D-ACAB-846FD360C743}" type="presOf" srcId="{53FFBA90-8FE2-4522-BA77-5CC1C6D069DE}" destId="{64E2E2BF-2375-45EC-AF63-0BE2717C8DE5}" srcOrd="0" destOrd="0" presId="urn:microsoft.com/office/officeart/2005/8/layout/pyramid1"/>
    <dgm:cxn modelId="{4B924EFE-D83E-4BC0-BD42-C4608928FC7E}" type="presOf" srcId="{4DEBAA4E-FD74-4619-B029-9C782CE18E4D}" destId="{0830F389-1244-49C6-A6C6-4605E743C360}" srcOrd="0" destOrd="0" presId="urn:microsoft.com/office/officeart/2005/8/layout/pyramid1"/>
    <dgm:cxn modelId="{BA9B9313-9A10-4B33-80FC-19E76DB0E58B}" type="presParOf" srcId="{DE71C1DE-2B0F-4D28-B3FB-3462F34EF42E}" destId="{72B642F5-6D7E-4AD9-8E51-B9ABCE7507A0}" srcOrd="0" destOrd="0" presId="urn:microsoft.com/office/officeart/2005/8/layout/pyramid1"/>
    <dgm:cxn modelId="{D9E9AEBC-1025-4C50-8099-A3CC1F443803}" type="presParOf" srcId="{72B642F5-6D7E-4AD9-8E51-B9ABCE7507A0}" destId="{64E2E2BF-2375-45EC-AF63-0BE2717C8DE5}" srcOrd="0" destOrd="0" presId="urn:microsoft.com/office/officeart/2005/8/layout/pyramid1"/>
    <dgm:cxn modelId="{3280569D-9B34-46FB-8DC7-F2320765D235}" type="presParOf" srcId="{72B642F5-6D7E-4AD9-8E51-B9ABCE7507A0}" destId="{201FBE86-B89B-4BD8-A9DF-034C5C25DAF1}" srcOrd="1" destOrd="0" presId="urn:microsoft.com/office/officeart/2005/8/layout/pyramid1"/>
    <dgm:cxn modelId="{52C3FA00-C429-450B-98F3-3A94FA7BAC2B}" type="presParOf" srcId="{DE71C1DE-2B0F-4D28-B3FB-3462F34EF42E}" destId="{3DE28F62-820D-4FC0-8622-EF28B2B6B27F}" srcOrd="1" destOrd="0" presId="urn:microsoft.com/office/officeart/2005/8/layout/pyramid1"/>
    <dgm:cxn modelId="{5E2935BB-5002-4C5B-B988-BB374ED4FDA9}" type="presParOf" srcId="{3DE28F62-820D-4FC0-8622-EF28B2B6B27F}" destId="{1E0ADB5E-3F51-4521-8527-DC63779516BD}" srcOrd="0" destOrd="0" presId="urn:microsoft.com/office/officeart/2005/8/layout/pyramid1"/>
    <dgm:cxn modelId="{A7328A21-F4A1-4E5A-97D8-B623FF7223DE}" type="presParOf" srcId="{3DE28F62-820D-4FC0-8622-EF28B2B6B27F}" destId="{7854685E-20CF-4BFA-8C07-C3104D2EB3CB}" srcOrd="1" destOrd="0" presId="urn:microsoft.com/office/officeart/2005/8/layout/pyramid1"/>
    <dgm:cxn modelId="{54D835AB-5B9C-4A4E-9333-958CFA4BF3C3}" type="presParOf" srcId="{DE71C1DE-2B0F-4D28-B3FB-3462F34EF42E}" destId="{C72375DA-8E30-4EEE-BFF3-805DC68E37B0}" srcOrd="2" destOrd="0" presId="urn:microsoft.com/office/officeart/2005/8/layout/pyramid1"/>
    <dgm:cxn modelId="{1542302B-737E-4D2D-B642-315939BE6D9C}" type="presParOf" srcId="{C72375DA-8E30-4EEE-BFF3-805DC68E37B0}" destId="{79F756EB-25FA-4B11-8C88-CF01FB0F935B}" srcOrd="0" destOrd="0" presId="urn:microsoft.com/office/officeart/2005/8/layout/pyramid1"/>
    <dgm:cxn modelId="{D67C6E00-7484-4A71-ACD6-8B6AC66B188E}" type="presParOf" srcId="{C72375DA-8E30-4EEE-BFF3-805DC68E37B0}" destId="{18E6E111-FFBC-4217-836D-A544E72411F1}" srcOrd="1" destOrd="0" presId="urn:microsoft.com/office/officeart/2005/8/layout/pyramid1"/>
    <dgm:cxn modelId="{F0B95B50-6103-4CCA-9340-1A6733B6F898}" type="presParOf" srcId="{DE71C1DE-2B0F-4D28-B3FB-3462F34EF42E}" destId="{823C9D85-6A8B-42BE-89C6-AB70120C7EF7}" srcOrd="3" destOrd="0" presId="urn:microsoft.com/office/officeart/2005/8/layout/pyramid1"/>
    <dgm:cxn modelId="{453A5B91-5B1F-4B9B-932D-5A999E45ED96}" type="presParOf" srcId="{823C9D85-6A8B-42BE-89C6-AB70120C7EF7}" destId="{E3E6BC7C-3EBD-42D8-8A4E-431236441ED6}" srcOrd="0" destOrd="0" presId="urn:microsoft.com/office/officeart/2005/8/layout/pyramid1"/>
    <dgm:cxn modelId="{462697F1-2418-43AD-86E4-1B1DD514F9EF}" type="presParOf" srcId="{823C9D85-6A8B-42BE-89C6-AB70120C7EF7}" destId="{12790065-C2D8-45CE-9D6C-2B4EBD1923CF}" srcOrd="1" destOrd="0" presId="urn:microsoft.com/office/officeart/2005/8/layout/pyramid1"/>
    <dgm:cxn modelId="{CBDCE567-2275-47FA-AAA3-F007792F7A70}" type="presParOf" srcId="{DE71C1DE-2B0F-4D28-B3FB-3462F34EF42E}" destId="{357DA320-2493-46E6-81E9-ED9472679ABC}" srcOrd="4" destOrd="0" presId="urn:microsoft.com/office/officeart/2005/8/layout/pyramid1"/>
    <dgm:cxn modelId="{3E2CCC46-3EAB-443E-9E17-537498A00F5A}" type="presParOf" srcId="{357DA320-2493-46E6-81E9-ED9472679ABC}" destId="{A464F842-F8AF-4173-8B14-C84F4225EDE2}" srcOrd="0" destOrd="0" presId="urn:microsoft.com/office/officeart/2005/8/layout/pyramid1"/>
    <dgm:cxn modelId="{D5D1276D-ED4F-48E8-A8C2-125538CEE89A}" type="presParOf" srcId="{357DA320-2493-46E6-81E9-ED9472679ABC}" destId="{69446F3C-370A-4331-92D1-AB98AE1759B7}" srcOrd="1" destOrd="0" presId="urn:microsoft.com/office/officeart/2005/8/layout/pyramid1"/>
    <dgm:cxn modelId="{4A8473AA-AE09-4F42-B898-F2D23F4B6805}" type="presParOf" srcId="{DE71C1DE-2B0F-4D28-B3FB-3462F34EF42E}" destId="{B5C52EDE-2E6D-4716-8A21-08C82284D7BA}" srcOrd="5" destOrd="0" presId="urn:microsoft.com/office/officeart/2005/8/layout/pyramid1"/>
    <dgm:cxn modelId="{7D5E39F4-DDC8-4DB3-B262-1586EC70D818}" type="presParOf" srcId="{B5C52EDE-2E6D-4716-8A21-08C82284D7BA}" destId="{0830F389-1244-49C6-A6C6-4605E743C360}" srcOrd="0" destOrd="0" presId="urn:microsoft.com/office/officeart/2005/8/layout/pyramid1"/>
    <dgm:cxn modelId="{E7315AE9-E7F0-41EF-B080-86C767B23E9A}" type="presParOf" srcId="{B5C52EDE-2E6D-4716-8A21-08C82284D7BA}" destId="{DB551EAA-53F2-4EC3-8F85-1D75DE8373F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2E2BF-2375-45EC-AF63-0BE2717C8DE5}">
      <dsp:nvSpPr>
        <dsp:cNvPr id="0" name=""/>
        <dsp:cNvSpPr/>
      </dsp:nvSpPr>
      <dsp:spPr>
        <a:xfrm>
          <a:off x="3080411" y="0"/>
          <a:ext cx="1232164" cy="536045"/>
        </a:xfrm>
        <a:prstGeom prst="trapezoid">
          <a:avLst>
            <a:gd name="adj" fmla="val 114931"/>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4">
                  <a:lumMod val="50000"/>
                </a:schemeClr>
              </a:solidFill>
            </a:rPr>
            <a:t>Önleme</a:t>
          </a:r>
        </a:p>
      </dsp:txBody>
      <dsp:txXfrm>
        <a:off x="3080411" y="0"/>
        <a:ext cx="1232164" cy="536045"/>
      </dsp:txXfrm>
    </dsp:sp>
    <dsp:sp modelId="{1E0ADB5E-3F51-4521-8527-DC63779516BD}">
      <dsp:nvSpPr>
        <dsp:cNvPr id="0" name=""/>
        <dsp:cNvSpPr/>
      </dsp:nvSpPr>
      <dsp:spPr>
        <a:xfrm>
          <a:off x="2464329" y="536045"/>
          <a:ext cx="2464329" cy="536045"/>
        </a:xfrm>
        <a:prstGeom prst="trapezoid">
          <a:avLst>
            <a:gd name="adj" fmla="val 114931"/>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4">
                  <a:lumMod val="50000"/>
                </a:schemeClr>
              </a:solidFill>
            </a:rPr>
            <a:t>Minimizasyon </a:t>
          </a:r>
        </a:p>
      </dsp:txBody>
      <dsp:txXfrm>
        <a:off x="2895586" y="536045"/>
        <a:ext cx="1601814" cy="536045"/>
      </dsp:txXfrm>
    </dsp:sp>
    <dsp:sp modelId="{79F756EB-25FA-4B11-8C88-CF01FB0F935B}">
      <dsp:nvSpPr>
        <dsp:cNvPr id="0" name=""/>
        <dsp:cNvSpPr/>
      </dsp:nvSpPr>
      <dsp:spPr>
        <a:xfrm>
          <a:off x="1848247" y="1072091"/>
          <a:ext cx="3696494" cy="536045"/>
        </a:xfrm>
        <a:prstGeom prst="trapezoid">
          <a:avLst>
            <a:gd name="adj" fmla="val 114931"/>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4">
                  <a:lumMod val="50000"/>
                </a:schemeClr>
              </a:solidFill>
            </a:rPr>
            <a:t>Tekrar</a:t>
          </a:r>
          <a:r>
            <a:rPr lang="tr-TR" sz="2000" kern="1200" dirty="0"/>
            <a:t> </a:t>
          </a:r>
          <a:r>
            <a:rPr lang="tr-TR" sz="2000" kern="1200" dirty="0">
              <a:solidFill>
                <a:schemeClr val="accent4">
                  <a:lumMod val="50000"/>
                </a:schemeClr>
              </a:solidFill>
            </a:rPr>
            <a:t>Kullanım</a:t>
          </a:r>
        </a:p>
      </dsp:txBody>
      <dsp:txXfrm>
        <a:off x="2495133" y="1072091"/>
        <a:ext cx="2402721" cy="536045"/>
      </dsp:txXfrm>
    </dsp:sp>
    <dsp:sp modelId="{E3E6BC7C-3EBD-42D8-8A4E-431236441ED6}">
      <dsp:nvSpPr>
        <dsp:cNvPr id="0" name=""/>
        <dsp:cNvSpPr/>
      </dsp:nvSpPr>
      <dsp:spPr>
        <a:xfrm>
          <a:off x="1232164" y="1608137"/>
          <a:ext cx="4928658" cy="536045"/>
        </a:xfrm>
        <a:prstGeom prst="trapezoid">
          <a:avLst>
            <a:gd name="adj" fmla="val 114931"/>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4">
                  <a:lumMod val="50000"/>
                </a:schemeClr>
              </a:solidFill>
            </a:rPr>
            <a:t>Geri</a:t>
          </a:r>
          <a:r>
            <a:rPr lang="tr-TR" sz="2000" kern="1200" dirty="0"/>
            <a:t> </a:t>
          </a:r>
          <a:r>
            <a:rPr lang="tr-TR" sz="2000" kern="1200" dirty="0">
              <a:solidFill>
                <a:schemeClr val="accent4">
                  <a:lumMod val="50000"/>
                </a:schemeClr>
              </a:solidFill>
            </a:rPr>
            <a:t>Dönüşüm</a:t>
          </a:r>
        </a:p>
      </dsp:txBody>
      <dsp:txXfrm>
        <a:off x="2094679" y="1608137"/>
        <a:ext cx="3203628" cy="536045"/>
      </dsp:txXfrm>
    </dsp:sp>
    <dsp:sp modelId="{A464F842-F8AF-4173-8B14-C84F4225EDE2}">
      <dsp:nvSpPr>
        <dsp:cNvPr id="0" name=""/>
        <dsp:cNvSpPr/>
      </dsp:nvSpPr>
      <dsp:spPr>
        <a:xfrm>
          <a:off x="616082" y="2144183"/>
          <a:ext cx="6160823" cy="536045"/>
        </a:xfrm>
        <a:prstGeom prst="trapezoid">
          <a:avLst>
            <a:gd name="adj" fmla="val 114931"/>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4">
                  <a:lumMod val="50000"/>
                </a:schemeClr>
              </a:solidFill>
            </a:rPr>
            <a:t>Geri</a:t>
          </a:r>
          <a:r>
            <a:rPr lang="tr-TR" sz="2000" kern="1200" dirty="0"/>
            <a:t> </a:t>
          </a:r>
          <a:r>
            <a:rPr lang="tr-TR" sz="2000" kern="1200" dirty="0">
              <a:solidFill>
                <a:schemeClr val="accent4">
                  <a:lumMod val="50000"/>
                </a:schemeClr>
              </a:solidFill>
            </a:rPr>
            <a:t>Kazanım</a:t>
          </a:r>
        </a:p>
      </dsp:txBody>
      <dsp:txXfrm>
        <a:off x="1694226" y="2144183"/>
        <a:ext cx="4004535" cy="536045"/>
      </dsp:txXfrm>
    </dsp:sp>
    <dsp:sp modelId="{0830F389-1244-49C6-A6C6-4605E743C360}">
      <dsp:nvSpPr>
        <dsp:cNvPr id="0" name=""/>
        <dsp:cNvSpPr/>
      </dsp:nvSpPr>
      <dsp:spPr>
        <a:xfrm>
          <a:off x="0" y="2680229"/>
          <a:ext cx="7392988" cy="536045"/>
        </a:xfrm>
        <a:prstGeom prst="trapezoid">
          <a:avLst>
            <a:gd name="adj" fmla="val 114931"/>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accent4">
                  <a:lumMod val="50000"/>
                </a:schemeClr>
              </a:solidFill>
            </a:rPr>
            <a:t>Bertaraf</a:t>
          </a:r>
        </a:p>
      </dsp:txBody>
      <dsp:txXfrm>
        <a:off x="1293772" y="2680229"/>
        <a:ext cx="4805442" cy="5360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BD331-3597-4FC7-991A-4F83378F50F0}" type="datetimeFigureOut">
              <a:rPr lang="tr-TR" smtClean="0"/>
              <a:pPr/>
              <a:t>14.04.2023</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D9463-73AA-46A2-83D6-ABAEB86F9167}" type="slidenum">
              <a:rPr lang="tr-TR" smtClean="0"/>
              <a:pPr/>
              <a:t>‹#›</a:t>
            </a:fld>
            <a:endParaRPr lang="tr-TR" dirty="0"/>
          </a:p>
        </p:txBody>
      </p:sp>
    </p:spTree>
    <p:extLst>
      <p:ext uri="{BB962C8B-B14F-4D97-AF65-F5344CB8AC3E}">
        <p14:creationId xmlns:p14="http://schemas.microsoft.com/office/powerpoint/2010/main" val="56573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B7127-5C46-4747-A269-75A6B7789998}" type="slidenum">
              <a:rPr lang="en-US" altLang="tr-TR">
                <a:solidFill>
                  <a:srgbClr val="000000"/>
                </a:solidFill>
              </a:rPr>
              <a:pPr/>
              <a:t>1</a:t>
            </a:fld>
            <a:endParaRPr lang="en-US" altLang="tr-TR" dirty="0">
              <a:solidFill>
                <a:srgbClr val="000000"/>
              </a:solidFill>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50123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20800" y="5334000"/>
            <a:ext cx="103632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a:xfrm>
            <a:off x="1320800" y="5867400"/>
            <a:ext cx="103632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306451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5415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534400" y="1417638"/>
            <a:ext cx="2438400" cy="521176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219200" y="1417638"/>
            <a:ext cx="7112000" cy="52117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134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20800" y="5334000"/>
            <a:ext cx="103632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a:xfrm>
            <a:off x="1320800" y="5867400"/>
            <a:ext cx="103632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306451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1546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Tree>
    <p:extLst>
      <p:ext uri="{BB962C8B-B14F-4D97-AF65-F5344CB8AC3E}">
        <p14:creationId xmlns:p14="http://schemas.microsoft.com/office/powerpoint/2010/main" val="399240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219200" y="2438400"/>
            <a:ext cx="4775200"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2438400"/>
            <a:ext cx="4775200"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810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9664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89453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076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27914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1546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tr-TR" dirty="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305790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541586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534400" y="1417638"/>
            <a:ext cx="2438400" cy="521176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219200" y="1417638"/>
            <a:ext cx="7112000" cy="52117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1345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20800" y="5334000"/>
            <a:ext cx="103632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a:xfrm>
            <a:off x="1320800" y="5867400"/>
            <a:ext cx="103632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5860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448121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Tree>
    <p:extLst>
      <p:ext uri="{BB962C8B-B14F-4D97-AF65-F5344CB8AC3E}">
        <p14:creationId xmlns:p14="http://schemas.microsoft.com/office/powerpoint/2010/main" val="36786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219200" y="2438400"/>
            <a:ext cx="4775200"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2438400"/>
            <a:ext cx="4775200"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73860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37885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4197159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30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Tree>
    <p:extLst>
      <p:ext uri="{BB962C8B-B14F-4D97-AF65-F5344CB8AC3E}">
        <p14:creationId xmlns:p14="http://schemas.microsoft.com/office/powerpoint/2010/main" val="3992403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1914965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tr-TR" dirty="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3572832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046074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534400" y="1417638"/>
            <a:ext cx="2438400" cy="5211762"/>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219200" y="1417638"/>
            <a:ext cx="7112000" cy="52117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84421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219200" y="2438400"/>
            <a:ext cx="4775200"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2438400"/>
            <a:ext cx="4775200" cy="4191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810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9664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8945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07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279141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305790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417638"/>
            <a:ext cx="9753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Rectangle 3"/>
          <p:cNvSpPr>
            <a:spLocks noGrp="1" noChangeArrowheads="1"/>
          </p:cNvSpPr>
          <p:nvPr>
            <p:ph type="body" idx="1"/>
          </p:nvPr>
        </p:nvSpPr>
        <p:spPr bwMode="auto">
          <a:xfrm>
            <a:off x="1219200" y="2438400"/>
            <a:ext cx="9753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extLst>
      <p:ext uri="{BB962C8B-B14F-4D97-AF65-F5344CB8AC3E}">
        <p14:creationId xmlns:p14="http://schemas.microsoft.com/office/powerpoint/2010/main" val="2142555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417638"/>
            <a:ext cx="9753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Rectangle 3"/>
          <p:cNvSpPr>
            <a:spLocks noGrp="1" noChangeArrowheads="1"/>
          </p:cNvSpPr>
          <p:nvPr>
            <p:ph type="body" idx="1"/>
          </p:nvPr>
        </p:nvSpPr>
        <p:spPr bwMode="auto">
          <a:xfrm>
            <a:off x="1219200" y="2438400"/>
            <a:ext cx="9753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extLst>
      <p:ext uri="{BB962C8B-B14F-4D97-AF65-F5344CB8AC3E}">
        <p14:creationId xmlns:p14="http://schemas.microsoft.com/office/powerpoint/2010/main" val="21425555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417638"/>
            <a:ext cx="9753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Rectangle 3"/>
          <p:cNvSpPr>
            <a:spLocks noGrp="1" noChangeArrowheads="1"/>
          </p:cNvSpPr>
          <p:nvPr>
            <p:ph type="body" idx="1"/>
          </p:nvPr>
        </p:nvSpPr>
        <p:spPr bwMode="auto">
          <a:xfrm>
            <a:off x="1219200" y="2438400"/>
            <a:ext cx="9753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extLst>
      <p:ext uri="{BB962C8B-B14F-4D97-AF65-F5344CB8AC3E}">
        <p14:creationId xmlns:p14="http://schemas.microsoft.com/office/powerpoint/2010/main" val="12483792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327123" y="522514"/>
            <a:ext cx="7911178" cy="167757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algn="ctr"/>
            <a:r>
              <a:rPr lang="tr-TR" altLang="tr-TR" sz="2800" b="1" dirty="0">
                <a:solidFill>
                  <a:schemeClr val="accent4">
                    <a:lumMod val="50000"/>
                  </a:schemeClr>
                </a:solidFill>
              </a:rPr>
              <a:t>.</a:t>
            </a:r>
            <a:br>
              <a:rPr lang="tr-TR" altLang="tr-TR" sz="2800" b="1" dirty="0">
                <a:solidFill>
                  <a:schemeClr val="accent4">
                    <a:lumMod val="50000"/>
                  </a:schemeClr>
                </a:solidFill>
              </a:rPr>
            </a:br>
            <a:endParaRPr lang="ru-RU" altLang="tr-TR" sz="2800" b="1" dirty="0">
              <a:solidFill>
                <a:schemeClr val="accent4">
                  <a:lumMod val="50000"/>
                </a:schemeClr>
              </a:solidFill>
            </a:endParaRPr>
          </a:p>
        </p:txBody>
      </p:sp>
      <p:sp>
        <p:nvSpPr>
          <p:cNvPr id="2056" name="Rectangle 8"/>
          <p:cNvSpPr>
            <a:spLocks noGrp="1" noChangeArrowheads="1"/>
          </p:cNvSpPr>
          <p:nvPr>
            <p:ph type="subTitle" idx="1"/>
          </p:nvPr>
        </p:nvSpPr>
        <p:spPr>
          <a:xfrm>
            <a:off x="1328056" y="695540"/>
            <a:ext cx="10472057" cy="1176803"/>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pPr algn="ctr">
              <a:lnSpc>
                <a:spcPct val="90000"/>
              </a:lnSpc>
            </a:pPr>
            <a:r>
              <a:rPr lang="tr-TR" altLang="tr-TR" sz="4000" b="1" dirty="0">
                <a:solidFill>
                  <a:schemeClr val="accent4">
                    <a:lumMod val="50000"/>
                  </a:schemeClr>
                </a:solidFill>
              </a:rPr>
              <a:t>ENDÜSTRİLERDE ATIK GERİ KAZANIMI</a:t>
            </a:r>
            <a:endParaRPr lang="tr-TR" altLang="tr-TR" sz="4000" b="1" dirty="0"/>
          </a:p>
          <a:p>
            <a:pPr algn="ctr">
              <a:lnSpc>
                <a:spcPct val="90000"/>
              </a:lnSpc>
            </a:pPr>
            <a:endParaRPr lang="tr-TR" altLang="tr-TR" b="1" dirty="0"/>
          </a:p>
        </p:txBody>
      </p:sp>
      <p:sp>
        <p:nvSpPr>
          <p:cNvPr id="4" name="Rectangle 8"/>
          <p:cNvSpPr txBox="1">
            <a:spLocks noChangeArrowheads="1"/>
          </p:cNvSpPr>
          <p:nvPr/>
        </p:nvSpPr>
        <p:spPr bwMode="auto">
          <a:xfrm>
            <a:off x="4461518" y="6339385"/>
            <a:ext cx="4749421" cy="51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endParaRPr lang="ru-RU" altLang="tr-TR" sz="2300" b="1" dirty="0">
              <a:solidFill>
                <a:schemeClr val="tx1"/>
              </a:solidFill>
            </a:endParaRPr>
          </a:p>
        </p:txBody>
      </p:sp>
    </p:spTree>
    <p:extLst>
      <p:ext uri="{BB962C8B-B14F-4D97-AF65-F5344CB8AC3E}">
        <p14:creationId xmlns:p14="http://schemas.microsoft.com/office/powerpoint/2010/main" val="423113564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0" y="416153"/>
            <a:ext cx="9753600" cy="715962"/>
          </a:xfrm>
        </p:spPr>
        <p:txBody>
          <a:bodyPr/>
          <a:lstStyle/>
          <a:p>
            <a:r>
              <a:rPr lang="tr-TR" b="1" dirty="0">
                <a:solidFill>
                  <a:schemeClr val="accent4">
                    <a:lumMod val="50000"/>
                  </a:schemeClr>
                </a:solidFill>
              </a:rPr>
              <a:t>ENDÜSTRİYEL ATIK</a:t>
            </a:r>
          </a:p>
        </p:txBody>
      </p:sp>
      <p:sp>
        <p:nvSpPr>
          <p:cNvPr id="3" name="2 İçerik Yer Tutucusu"/>
          <p:cNvSpPr>
            <a:spLocks noGrp="1"/>
          </p:cNvSpPr>
          <p:nvPr>
            <p:ph idx="4294967295"/>
          </p:nvPr>
        </p:nvSpPr>
        <p:spPr>
          <a:xfrm>
            <a:off x="0" y="1106488"/>
            <a:ext cx="10951029" cy="5751512"/>
          </a:xfrm>
        </p:spPr>
        <p:txBody>
          <a:bodyPr/>
          <a:lstStyle/>
          <a:p>
            <a:pPr>
              <a:buNone/>
            </a:pPr>
            <a:endParaRPr lang="tr-TR" sz="2800" dirty="0"/>
          </a:p>
          <a:p>
            <a:pPr>
              <a:buFont typeface="Wingdings" pitchFamily="2" charset="2"/>
              <a:buChar char="Ø"/>
            </a:pPr>
            <a:r>
              <a:rPr lang="tr-TR" sz="2800" b="1" u="sng" dirty="0">
                <a:solidFill>
                  <a:schemeClr val="accent6">
                    <a:lumMod val="75000"/>
                  </a:schemeClr>
                </a:solidFill>
              </a:rPr>
              <a:t>Endüstriyel Atık: </a:t>
            </a:r>
            <a:r>
              <a:rPr lang="tr-TR" sz="2800" dirty="0"/>
              <a:t>Endüstriyel imalat ve üretimden kaynaklanan atıklardır. </a:t>
            </a:r>
          </a:p>
          <a:p>
            <a:pPr>
              <a:buNone/>
            </a:pPr>
            <a:r>
              <a:rPr lang="tr-TR" sz="2800" dirty="0"/>
              <a:t>  </a:t>
            </a:r>
          </a:p>
          <a:p>
            <a:pPr>
              <a:buFont typeface="Wingdings" pitchFamily="2" charset="2"/>
              <a:buChar char="Ø"/>
            </a:pPr>
            <a:r>
              <a:rPr lang="tr-TR" sz="2800" dirty="0">
                <a:solidFill>
                  <a:srgbClr val="6600CC"/>
                </a:solidFill>
              </a:rPr>
              <a:t>Endüstriyel işlemler sırasında ve/veya endüstriyel işlemler sonucunda </a:t>
            </a:r>
            <a:r>
              <a:rPr lang="tr-TR" sz="2800" dirty="0"/>
              <a:t>oluşan atıkları kapsamaktadır </a:t>
            </a:r>
          </a:p>
          <a:p>
            <a:pPr>
              <a:buNone/>
            </a:pPr>
            <a:r>
              <a:rPr lang="tr-TR" sz="2800" dirty="0"/>
              <a:t>    Bu tür katı atıklar genellikle üretim artığı maddeler veya kullanım ömrünü tamamlamış makine ve hurda  malzemeleridir.  </a:t>
            </a:r>
          </a:p>
          <a:p>
            <a:pPr>
              <a:buNone/>
            </a:pPr>
            <a:r>
              <a:rPr lang="tr-TR" sz="2400" dirty="0"/>
              <a:t>    </a:t>
            </a:r>
          </a:p>
          <a:p>
            <a:pPr>
              <a:buNone/>
            </a:pPr>
            <a:endParaRPr lang="tr-TR" sz="2400" dirty="0"/>
          </a:p>
          <a:p>
            <a:pPr>
              <a:buNone/>
            </a:pPr>
            <a:endParaRPr lang="tr-TR" sz="2400" dirty="0"/>
          </a:p>
          <a:p>
            <a:pPr>
              <a:buNone/>
            </a:pPr>
            <a:r>
              <a:rPr lang="tr-TR" sz="1600" dirty="0"/>
              <a:t>        (Sayar,2012)  </a:t>
            </a:r>
          </a:p>
        </p:txBody>
      </p:sp>
      <p:sp>
        <p:nvSpPr>
          <p:cNvPr id="5" name="4 Dikdörtgen"/>
          <p:cNvSpPr/>
          <p:nvPr/>
        </p:nvSpPr>
        <p:spPr bwMode="auto">
          <a:xfrm>
            <a:off x="11669486" y="6357257"/>
            <a:ext cx="522513" cy="500743"/>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7</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Öteki İşlem"/>
          <p:cNvSpPr/>
          <p:nvPr/>
        </p:nvSpPr>
        <p:spPr bwMode="auto">
          <a:xfrm>
            <a:off x="0" y="2046514"/>
            <a:ext cx="11582400" cy="3614057"/>
          </a:xfrm>
          <a:prstGeom prst="flowChartAlternate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just">
              <a:buFont typeface="Wingdings" pitchFamily="2" charset="2"/>
              <a:buChar char="ü"/>
            </a:pPr>
            <a:r>
              <a:rPr lang="tr-TR" sz="2800" dirty="0"/>
              <a:t>Endüstriyel birimlerdeki işlem ve süreçlerden kaynaklanan </a:t>
            </a:r>
          </a:p>
          <a:p>
            <a:pPr algn="just"/>
            <a:r>
              <a:rPr lang="tr-TR" sz="2800" dirty="0"/>
              <a:t>katı atıklar, </a:t>
            </a:r>
          </a:p>
          <a:p>
            <a:pPr algn="just">
              <a:buFont typeface="Wingdings" pitchFamily="2" charset="2"/>
              <a:buChar char="ü"/>
            </a:pPr>
            <a:r>
              <a:rPr lang="tr-TR" sz="2800" dirty="0"/>
              <a:t>Endüstriyel atık su arıtma tesis çamurları, </a:t>
            </a:r>
          </a:p>
          <a:p>
            <a:pPr algn="just">
              <a:buFont typeface="Wingdings" pitchFamily="2" charset="2"/>
              <a:buChar char="ü"/>
            </a:pPr>
            <a:r>
              <a:rPr lang="tr-TR" sz="2800" dirty="0"/>
              <a:t>Hava kirliliği kontrol ekipmanlarından kaynaklanan katı atıklar. </a:t>
            </a:r>
          </a:p>
        </p:txBody>
      </p:sp>
      <p:sp>
        <p:nvSpPr>
          <p:cNvPr id="5" name="4 Başlık"/>
          <p:cNvSpPr>
            <a:spLocks noGrp="1"/>
          </p:cNvSpPr>
          <p:nvPr>
            <p:ph type="ctrTitle"/>
          </p:nvPr>
        </p:nvSpPr>
        <p:spPr>
          <a:xfrm>
            <a:off x="0" y="391885"/>
            <a:ext cx="10363200" cy="704850"/>
          </a:xfrm>
        </p:spPr>
        <p:txBody>
          <a:bodyPr/>
          <a:lstStyle/>
          <a:p>
            <a:pPr algn="l"/>
            <a:r>
              <a:rPr lang="tr-TR" sz="2800" b="1" dirty="0">
                <a:solidFill>
                  <a:schemeClr val="accent6">
                    <a:lumMod val="50000"/>
                  </a:schemeClr>
                </a:solidFill>
              </a:rPr>
              <a:t>Endüstriyel atıklar oluşum faktörlerine göre üçe ayrılırlar;</a:t>
            </a:r>
            <a:endParaRPr lang="tr-TR" sz="2800" dirty="0"/>
          </a:p>
        </p:txBody>
      </p:sp>
      <p:sp>
        <p:nvSpPr>
          <p:cNvPr id="6" name="5 Alt Başlık"/>
          <p:cNvSpPr>
            <a:spLocks noGrp="1"/>
          </p:cNvSpPr>
          <p:nvPr>
            <p:ph type="subTitle" idx="1"/>
          </p:nvPr>
        </p:nvSpPr>
        <p:spPr>
          <a:xfrm>
            <a:off x="500742" y="6117771"/>
            <a:ext cx="11125201" cy="740229"/>
          </a:xfrm>
        </p:spPr>
        <p:txBody>
          <a:bodyPr/>
          <a:lstStyle/>
          <a:p>
            <a:pPr algn="l"/>
            <a:r>
              <a:rPr lang="tr-TR" sz="1600" dirty="0">
                <a:solidFill>
                  <a:schemeClr val="tx1"/>
                </a:solidFill>
              </a:rPr>
              <a:t>(Alyanak, A. ,“</a:t>
            </a:r>
            <a:r>
              <a:rPr lang="tr-TR" sz="1600" i="1" dirty="0">
                <a:solidFill>
                  <a:schemeClr val="tx1"/>
                </a:solidFill>
              </a:rPr>
              <a:t>Tehlikeli ve Zararlı Atıkların Yönetimi ve İlgili Yönetmeliğin Getirdikleri”, I.Uludağ Çevre Mühendisliği Sempozyumu, 370-385, Bursa,1996 )</a:t>
            </a:r>
          </a:p>
          <a:p>
            <a:endParaRPr lang="tr-TR" sz="1600" dirty="0">
              <a:solidFill>
                <a:schemeClr val="tx1"/>
              </a:solidFill>
            </a:endParaRPr>
          </a:p>
        </p:txBody>
      </p:sp>
      <p:sp>
        <p:nvSpPr>
          <p:cNvPr id="7" name="6 Dikdörtgen"/>
          <p:cNvSpPr/>
          <p:nvPr/>
        </p:nvSpPr>
        <p:spPr bwMode="auto">
          <a:xfrm>
            <a:off x="11778343" y="6466113"/>
            <a:ext cx="413656" cy="391885"/>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8</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94056"/>
            <a:ext cx="10972800" cy="715962"/>
          </a:xfrm>
        </p:spPr>
        <p:txBody>
          <a:bodyPr/>
          <a:lstStyle/>
          <a:p>
            <a:r>
              <a:rPr lang="tr-TR" sz="3600" b="1" dirty="0">
                <a:solidFill>
                  <a:schemeClr val="accent4">
                    <a:lumMod val="50000"/>
                  </a:schemeClr>
                </a:solidFill>
              </a:rPr>
              <a:t>Endüstriyel Katı Atık Türleri</a:t>
            </a:r>
            <a:endParaRPr lang="tr-TR" sz="3600" dirty="0">
              <a:solidFill>
                <a:schemeClr val="accent4">
                  <a:lumMod val="50000"/>
                </a:schemeClr>
              </a:solidFill>
            </a:endParaRPr>
          </a:p>
        </p:txBody>
      </p:sp>
      <p:sp>
        <p:nvSpPr>
          <p:cNvPr id="3" name="İçerik Yer Tutucusu 2"/>
          <p:cNvSpPr>
            <a:spLocks noGrp="1"/>
          </p:cNvSpPr>
          <p:nvPr>
            <p:ph idx="1"/>
          </p:nvPr>
        </p:nvSpPr>
        <p:spPr>
          <a:xfrm>
            <a:off x="0" y="1168182"/>
            <a:ext cx="10951029" cy="5689817"/>
          </a:xfrm>
        </p:spPr>
        <p:txBody>
          <a:bodyPr/>
          <a:lstStyle/>
          <a:p>
            <a:pPr algn="just"/>
            <a:endParaRPr lang="tr-TR" sz="2800" dirty="0"/>
          </a:p>
          <a:p>
            <a:pPr algn="just"/>
            <a:endParaRPr lang="tr-TR" sz="2800" dirty="0"/>
          </a:p>
          <a:p>
            <a:pPr algn="just"/>
            <a:endParaRPr lang="tr-TR" sz="2800" dirty="0"/>
          </a:p>
          <a:p>
            <a:pPr algn="just"/>
            <a:r>
              <a:rPr lang="tr-TR" sz="2800" dirty="0"/>
              <a:t>Endüstriler de oluşacak katı atık kaynakları ve türleri Tablo 1'de verilmiştir .</a:t>
            </a:r>
          </a:p>
          <a:p>
            <a:pPr algn="just"/>
            <a:endParaRPr lang="tr-TR" dirty="0"/>
          </a:p>
          <a:p>
            <a:pPr algn="just"/>
            <a:endParaRPr lang="tr-TR" dirty="0"/>
          </a:p>
          <a:p>
            <a:pPr algn="just">
              <a:buNone/>
            </a:pPr>
            <a:endParaRPr lang="tr-TR" dirty="0"/>
          </a:p>
          <a:p>
            <a:pPr algn="just">
              <a:buNone/>
            </a:pPr>
            <a:endParaRPr lang="tr-TR" dirty="0"/>
          </a:p>
          <a:p>
            <a:pPr algn="just">
              <a:buNone/>
            </a:pPr>
            <a:r>
              <a:rPr lang="tr-TR" sz="1600" dirty="0"/>
              <a:t>(</a:t>
            </a:r>
            <a:r>
              <a:rPr lang="en-US" sz="1600" dirty="0"/>
              <a:t>George, H.T., Theisen H. and Samvel A. , “</a:t>
            </a:r>
            <a:r>
              <a:rPr lang="en-US" sz="1600" i="1" dirty="0"/>
              <a:t>Integrated Solid Waste Management”, McGraw-Itill International Editions, Newyork,1993.</a:t>
            </a:r>
            <a:r>
              <a:rPr lang="tr-TR" sz="1600" i="1" dirty="0"/>
              <a:t>)</a:t>
            </a:r>
            <a:endParaRPr lang="tr-TR" sz="1600" dirty="0"/>
          </a:p>
          <a:p>
            <a:pPr algn="just"/>
            <a:endParaRPr lang="tr-TR" dirty="0"/>
          </a:p>
          <a:p>
            <a:pPr algn="just"/>
            <a:endParaRPr lang="tr-TR" dirty="0"/>
          </a:p>
          <a:p>
            <a:endParaRPr lang="tr-TR" dirty="0"/>
          </a:p>
        </p:txBody>
      </p:sp>
      <p:sp>
        <p:nvSpPr>
          <p:cNvPr id="4" name="3 Dikdörtgen"/>
          <p:cNvSpPr/>
          <p:nvPr/>
        </p:nvSpPr>
        <p:spPr bwMode="auto">
          <a:xfrm>
            <a:off x="11800114" y="6335486"/>
            <a:ext cx="391886" cy="5225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9</a:t>
            </a:r>
          </a:p>
        </p:txBody>
      </p:sp>
    </p:spTree>
    <p:extLst>
      <p:ext uri="{BB962C8B-B14F-4D97-AF65-F5344CB8AC3E}">
        <p14:creationId xmlns:p14="http://schemas.microsoft.com/office/powerpoint/2010/main" val="2869003988"/>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10921489"/>
              </p:ext>
            </p:extLst>
          </p:nvPr>
        </p:nvGraphicFramePr>
        <p:xfrm>
          <a:off x="0" y="3"/>
          <a:ext cx="12192000" cy="6789696"/>
        </p:xfrm>
        <a:graphic>
          <a:graphicData uri="http://schemas.openxmlformats.org/drawingml/2006/table">
            <a:tbl>
              <a:tblPr firstRow="1" bandRow="1">
                <a:tableStyleId>{5C22544A-7EE6-4342-B048-85BDC9FD1C3A}</a:tableStyleId>
              </a:tblPr>
              <a:tblGrid>
                <a:gridCol w="3009173">
                  <a:extLst>
                    <a:ext uri="{9D8B030D-6E8A-4147-A177-3AD203B41FA5}">
                      <a16:colId xmlns:a16="http://schemas.microsoft.com/office/drawing/2014/main" val="20000"/>
                    </a:ext>
                  </a:extLst>
                </a:gridCol>
                <a:gridCol w="5118827">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339551">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just"/>
                      <a:r>
                        <a:rPr lang="tr-TR" sz="1600" dirty="0">
                          <a:latin typeface="+mn-lt"/>
                        </a:rPr>
                        <a:t>ENDÜSTRİLER</a:t>
                      </a:r>
                    </a:p>
                  </a:txBody>
                  <a:tcP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tr-TR" sz="1600" dirty="0">
                          <a:latin typeface="+mn-lt"/>
                        </a:rPr>
                        <a:t>OLUŞUM PROSESLERİ</a:t>
                      </a:r>
                    </a:p>
                  </a:txBody>
                  <a:tcPr/>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tr-TR" sz="1600" dirty="0">
                          <a:latin typeface="+mn-lt"/>
                        </a:rPr>
                        <a:t>ATIK TÜRLERİ</a:t>
                      </a:r>
                    </a:p>
                  </a:txBody>
                  <a:tcPr/>
                </a:tc>
                <a:extLst>
                  <a:ext uri="{0D108BD9-81ED-4DB2-BD59-A6C34878D82A}">
                    <a16:rowId xmlns:a16="http://schemas.microsoft.com/office/drawing/2014/main" val="10000"/>
                  </a:ext>
                </a:extLst>
              </a:tr>
              <a:tr h="58415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Gıda</a:t>
                      </a:r>
                      <a:r>
                        <a:rPr lang="tr-TR" sz="1600" baseline="0" dirty="0">
                          <a:latin typeface="+mn-lt"/>
                        </a:rPr>
                        <a:t> vb. üretim yapan endüstriler</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İşletme,paketleme</a:t>
                      </a:r>
                      <a:r>
                        <a:rPr lang="tr-TR" sz="1600" baseline="0" dirty="0">
                          <a:latin typeface="+mn-lt"/>
                        </a:rPr>
                        <a:t> ve nakliye</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Et,yağ,sebze,meyve,kabuk,tahıl</a:t>
                      </a:r>
                    </a:p>
                  </a:txBody>
                  <a:tcPr/>
                </a:tc>
                <a:extLst>
                  <a:ext uri="{0D108BD9-81ED-4DB2-BD59-A6C34878D82A}">
                    <a16:rowId xmlns:a16="http://schemas.microsoft.com/office/drawing/2014/main" val="10001"/>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Tekstil</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Dokuma,işleme</a:t>
                      </a:r>
                      <a:r>
                        <a:rPr lang="tr-TR" sz="1600" baseline="0" dirty="0">
                          <a:latin typeface="+mn-lt"/>
                        </a:rPr>
                        <a:t>, boyama</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Bez</a:t>
                      </a:r>
                      <a:r>
                        <a:rPr lang="tr-TR" sz="1600" baseline="0" dirty="0">
                          <a:latin typeface="+mn-lt"/>
                        </a:rPr>
                        <a:t> ve elyaf parçaları</a:t>
                      </a:r>
                      <a:endParaRPr lang="tr-TR" sz="1600" dirty="0">
                        <a:latin typeface="+mn-lt"/>
                      </a:endParaRPr>
                    </a:p>
                  </a:txBody>
                  <a:tcPr/>
                </a:tc>
                <a:extLst>
                  <a:ext uri="{0D108BD9-81ED-4DB2-BD59-A6C34878D82A}">
                    <a16:rowId xmlns:a16="http://schemas.microsoft.com/office/drawing/2014/main" val="10002"/>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Hazır giysi ve konfeksiyon</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Kesim,dikiş ve basma</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Kumaş,iplik,metal</a:t>
                      </a:r>
                      <a:r>
                        <a:rPr lang="tr-TR" sz="1600" baseline="0" dirty="0">
                          <a:latin typeface="+mn-lt"/>
                        </a:rPr>
                        <a:t> ve plastik kauçuk</a:t>
                      </a:r>
                      <a:endParaRPr lang="tr-TR" sz="1600" dirty="0">
                        <a:latin typeface="+mn-lt"/>
                      </a:endParaRPr>
                    </a:p>
                  </a:txBody>
                  <a:tcPr/>
                </a:tc>
                <a:extLst>
                  <a:ext uri="{0D108BD9-81ED-4DB2-BD59-A6C34878D82A}">
                    <a16:rowId xmlns:a16="http://schemas.microsoft.com/office/drawing/2014/main" val="10003"/>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Kereste ve ağaç ürünleri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Hızar,ağaç taşıyıcılar,çesitli ağaç ürünleri</a:t>
                      </a:r>
                      <a:r>
                        <a:rPr lang="tr-TR" sz="1600" baseline="0" dirty="0">
                          <a:latin typeface="+mn-lt"/>
                        </a:rPr>
                        <a:t> üretimi</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Talaş,kırıntılı ağaçlar,hızar tozları</a:t>
                      </a:r>
                    </a:p>
                  </a:txBody>
                  <a:tcPr/>
                </a:tc>
                <a:extLst>
                  <a:ext uri="{0D108BD9-81ED-4DB2-BD59-A6C34878D82A}">
                    <a16:rowId xmlns:a16="http://schemas.microsoft.com/office/drawing/2014/main" val="10004"/>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Ağaç mobilyalar</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Ofis ve ev mobilyaları üretimi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latin typeface="+mn-lt"/>
                        </a:rPr>
                        <a:t>Talaş,kırıntılı ağaçlar,hızar tozları,boya</a:t>
                      </a:r>
                    </a:p>
                  </a:txBody>
                  <a:tcPr/>
                </a:tc>
                <a:extLst>
                  <a:ext uri="{0D108BD9-81ED-4DB2-BD59-A6C34878D82A}">
                    <a16:rowId xmlns:a16="http://schemas.microsoft.com/office/drawing/2014/main" val="10005"/>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Metal</a:t>
                      </a:r>
                      <a:r>
                        <a:rPr lang="tr-TR" sz="1600" baseline="0" dirty="0">
                          <a:latin typeface="+mn-lt"/>
                        </a:rPr>
                        <a:t> mobilya</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Ofis ve ev mobilyaları</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Metal,plastik,reçineler, cam,ağaç</a:t>
                      </a:r>
                    </a:p>
                  </a:txBody>
                  <a:tcPr/>
                </a:tc>
                <a:extLst>
                  <a:ext uri="{0D108BD9-81ED-4DB2-BD59-A6C34878D82A}">
                    <a16:rowId xmlns:a16="http://schemas.microsoft.com/office/drawing/2014/main" val="10006"/>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Kağıt ürünleri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Kağıt üretimi, </a:t>
                      </a:r>
                      <a:r>
                        <a:rPr lang="tr-TR" sz="1600" baseline="0" dirty="0">
                          <a:latin typeface="+mn-lt"/>
                        </a:rPr>
                        <a:t> karton kutular</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Kağıt ve elyaf atıkları,kimyasallar</a:t>
                      </a:r>
                    </a:p>
                  </a:txBody>
                  <a:tcPr/>
                </a:tc>
                <a:extLst>
                  <a:ext uri="{0D108BD9-81ED-4DB2-BD59-A6C34878D82A}">
                    <a16:rowId xmlns:a16="http://schemas.microsoft.com/office/drawing/2014/main" val="10007"/>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Matbaa ve yazım</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Gazete ve kitap basım birimleri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Kağıt,karton,metal, kimyasallar</a:t>
                      </a:r>
                    </a:p>
                  </a:txBody>
                  <a:tcPr/>
                </a:tc>
                <a:extLst>
                  <a:ext uri="{0D108BD9-81ED-4DB2-BD59-A6C34878D82A}">
                    <a16:rowId xmlns:a16="http://schemas.microsoft.com/office/drawing/2014/main" val="10008"/>
                  </a:ext>
                </a:extLst>
              </a:tr>
              <a:tr h="339551">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Kimyasal ile ilgili endüstriler</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Vernik,patlayıcılar, ilaçlar gibi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Organik ve inorganik kimyasallar, metal</a:t>
                      </a:r>
                    </a:p>
                  </a:txBody>
                  <a:tcPr/>
                </a:tc>
                <a:extLst>
                  <a:ext uri="{0D108BD9-81ED-4DB2-BD59-A6C34878D82A}">
                    <a16:rowId xmlns:a16="http://schemas.microsoft.com/office/drawing/2014/main" val="10009"/>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Petrol  rafineri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Asfalt ve çatı malzemeleri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Asfalt ve katran,keçe,asbest, kağıt</a:t>
                      </a:r>
                    </a:p>
                  </a:txBody>
                  <a:tcPr/>
                </a:tc>
                <a:extLst>
                  <a:ext uri="{0D108BD9-81ED-4DB2-BD59-A6C34878D82A}">
                    <a16:rowId xmlns:a16="http://schemas.microsoft.com/office/drawing/2014/main" val="10010"/>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Kauçuk ve çeşitli plastik</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Plastik ve kauçuk üretimi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Parça</a:t>
                      </a:r>
                      <a:r>
                        <a:rPr lang="tr-TR" sz="1600" baseline="0" dirty="0">
                          <a:latin typeface="+mn-lt"/>
                        </a:rPr>
                        <a:t> lastik ve kauçuklar,boyalar</a:t>
                      </a:r>
                      <a:endParaRPr lang="tr-TR" sz="1600" dirty="0">
                        <a:latin typeface="+mn-lt"/>
                      </a:endParaRPr>
                    </a:p>
                  </a:txBody>
                  <a:tcPr/>
                </a:tc>
                <a:extLst>
                  <a:ext uri="{0D108BD9-81ED-4DB2-BD59-A6C34878D82A}">
                    <a16:rowId xmlns:a16="http://schemas.microsoft.com/office/drawing/2014/main" val="10011"/>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Deri ve deri ürünleri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Deri işleme deri ürünleri birimi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Parça deriler,tel iplikleri,boyalar,yağlar</a:t>
                      </a:r>
                    </a:p>
                  </a:txBody>
                  <a:tcPr/>
                </a:tc>
                <a:extLst>
                  <a:ext uri="{0D108BD9-81ED-4DB2-BD59-A6C34878D82A}">
                    <a16:rowId xmlns:a16="http://schemas.microsoft.com/office/drawing/2014/main" val="10012"/>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Taş,çakıl ocakları ve cam</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Cam ve beton</a:t>
                      </a:r>
                      <a:r>
                        <a:rPr lang="tr-TR" sz="1600" baseline="0" dirty="0">
                          <a:latin typeface="+mn-lt"/>
                        </a:rPr>
                        <a:t> üretimi</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Cam,çimento,kil, seramik,asbest,taş</a:t>
                      </a:r>
                    </a:p>
                  </a:txBody>
                  <a:tcPr/>
                </a:tc>
                <a:extLst>
                  <a:ext uri="{0D108BD9-81ED-4DB2-BD59-A6C34878D82A}">
                    <a16:rowId xmlns:a16="http://schemas.microsoft.com/office/drawing/2014/main" val="10013"/>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Metal</a:t>
                      </a:r>
                      <a:r>
                        <a:rPr lang="tr-TR" sz="1600" baseline="0" dirty="0">
                          <a:latin typeface="+mn-lt"/>
                        </a:rPr>
                        <a:t> ürünleri endüstrileri</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Metal kap üretimi,el araçları</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Metaller,seramik,kum, cüruf,tortu</a:t>
                      </a:r>
                    </a:p>
                  </a:txBody>
                  <a:tcPr/>
                </a:tc>
                <a:extLst>
                  <a:ext uri="{0D108BD9-81ED-4DB2-BD59-A6C34878D82A}">
                    <a16:rowId xmlns:a16="http://schemas.microsoft.com/office/drawing/2014/main" val="10014"/>
                  </a:ext>
                </a:extLst>
              </a:tr>
              <a:tr h="58415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Makine endüstrisi</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Makine üretim birimleri,elvatör,taşıma ekipmanları</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Cüruf,zımpara</a:t>
                      </a:r>
                      <a:r>
                        <a:rPr lang="tr-TR" sz="1600" baseline="0" dirty="0">
                          <a:latin typeface="+mn-lt"/>
                        </a:rPr>
                        <a:t> tozları,metal parçaları, plastik, kauçuk</a:t>
                      </a:r>
                      <a:endParaRPr lang="tr-TR" sz="1600" dirty="0">
                        <a:latin typeface="+mn-lt"/>
                      </a:endParaRPr>
                    </a:p>
                  </a:txBody>
                  <a:tcPr/>
                </a:tc>
                <a:extLst>
                  <a:ext uri="{0D108BD9-81ED-4DB2-BD59-A6C34878D82A}">
                    <a16:rowId xmlns:a16="http://schemas.microsoft.com/office/drawing/2014/main" val="10015"/>
                  </a:ext>
                </a:extLst>
              </a:tr>
              <a:tr h="338194">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Elektrikli</a:t>
                      </a:r>
                      <a:r>
                        <a:rPr lang="tr-TR" sz="1600" baseline="0" dirty="0">
                          <a:latin typeface="+mn-lt"/>
                        </a:rPr>
                        <a:t> araçlar</a:t>
                      </a:r>
                      <a:endParaRPr lang="tr-TR" sz="1600" dirty="0">
                        <a:latin typeface="+mn-lt"/>
                      </a:endParaRP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Elektrik araçları,aletler,haberleşme</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Metal parçaları,cam,kauçuk,plastik</a:t>
                      </a:r>
                    </a:p>
                  </a:txBody>
                  <a:tcPr/>
                </a:tc>
                <a:extLst>
                  <a:ext uri="{0D108BD9-81ED-4DB2-BD59-A6C34878D82A}">
                    <a16:rowId xmlns:a16="http://schemas.microsoft.com/office/drawing/2014/main" val="10016"/>
                  </a:ext>
                </a:extLst>
              </a:tr>
              <a:tr h="537622">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just"/>
                      <a:r>
                        <a:rPr lang="tr-TR" sz="1600" dirty="0">
                          <a:latin typeface="+mn-lt"/>
                        </a:rPr>
                        <a:t>Taşıma ekipmanları</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Motorlu araçlar</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algn="ctr"/>
                      <a:r>
                        <a:rPr lang="tr-TR" sz="1600" dirty="0">
                          <a:latin typeface="+mn-lt"/>
                        </a:rPr>
                        <a:t>Metal parçaları,cam,ipler, tahta,plastik</a:t>
                      </a: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539212544"/>
      </p:ext>
    </p:extLst>
  </p:cSld>
  <p:clrMapOvr>
    <a:masterClrMapping/>
  </p:clrMapOvr>
  <p:transition>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07703"/>
            <a:ext cx="9976515" cy="715962"/>
          </a:xfrm>
        </p:spPr>
        <p:txBody>
          <a:bodyPr>
            <a:normAutofit/>
          </a:bodyPr>
          <a:lstStyle/>
          <a:p>
            <a:pPr algn="just"/>
            <a:r>
              <a:rPr lang="tr-TR" sz="3600" b="1" dirty="0">
                <a:solidFill>
                  <a:schemeClr val="accent4">
                    <a:lumMod val="50000"/>
                  </a:schemeClr>
                </a:solidFill>
                <a:latin typeface="+mn-lt"/>
              </a:rPr>
              <a:t>Endüstriyel Atık Yönetimi</a:t>
            </a:r>
            <a:endParaRPr lang="tr-TR" sz="3600" dirty="0">
              <a:solidFill>
                <a:schemeClr val="accent4">
                  <a:lumMod val="50000"/>
                </a:schemeClr>
              </a:solidFill>
              <a:latin typeface="+mn-lt"/>
            </a:endParaRPr>
          </a:p>
        </p:txBody>
      </p:sp>
      <p:sp>
        <p:nvSpPr>
          <p:cNvPr id="3" name="İçerik Yer Tutucusu 2"/>
          <p:cNvSpPr>
            <a:spLocks noGrp="1"/>
          </p:cNvSpPr>
          <p:nvPr>
            <p:ph idx="1"/>
          </p:nvPr>
        </p:nvSpPr>
        <p:spPr>
          <a:xfrm>
            <a:off x="222915" y="1130968"/>
            <a:ext cx="10728114" cy="5727032"/>
          </a:xfrm>
        </p:spPr>
        <p:txBody>
          <a:bodyPr/>
          <a:lstStyle/>
          <a:p>
            <a:pPr marL="0" indent="0" algn="just">
              <a:buNone/>
            </a:pPr>
            <a:endParaRPr lang="tr-TR" sz="2800" u="sng" dirty="0">
              <a:solidFill>
                <a:schemeClr val="bg2"/>
              </a:solidFill>
            </a:endParaRPr>
          </a:p>
          <a:p>
            <a:pPr marL="0" indent="0" algn="just">
              <a:buNone/>
            </a:pPr>
            <a:endParaRPr lang="tr-TR" sz="2800" u="sng" dirty="0">
              <a:solidFill>
                <a:schemeClr val="bg2"/>
              </a:solidFill>
            </a:endParaRPr>
          </a:p>
          <a:p>
            <a:pPr marL="0" indent="0" algn="just">
              <a:buFont typeface="Wingdings" pitchFamily="2" charset="2"/>
              <a:buChar char="Ø"/>
            </a:pPr>
            <a:r>
              <a:rPr lang="tr-TR" sz="2800" b="1" u="sng" dirty="0">
                <a:solidFill>
                  <a:schemeClr val="bg2"/>
                </a:solidFill>
              </a:rPr>
              <a:t>Atık Yönetimi; </a:t>
            </a:r>
            <a:r>
              <a:rPr lang="tr-TR" sz="2800" dirty="0"/>
              <a:t>endüstriyel, tıbbi, tehlikeli ve tehlikesiz atıkların </a:t>
            </a:r>
            <a:r>
              <a:rPr lang="tr-TR" sz="2800" dirty="0">
                <a:solidFill>
                  <a:srgbClr val="6600CC"/>
                </a:solidFill>
              </a:rPr>
              <a:t>minimizasyonu,kaynağında ayrı toplanması, ara depolanması, gerekli olduğu durumda atıklar için aktarma merkezleri oluşturulması,atıkların taşınması, geri kazanılması, bertarafı,geri kazanım ve bertaraf tesislerinin işletilmesi ile kapatma, kapatma sonrası bakım, izleme-kontrol süreçlerini </a:t>
            </a:r>
            <a:r>
              <a:rPr lang="tr-TR" sz="2800" dirty="0"/>
              <a:t>içeren bir yönetim biçimidir. </a:t>
            </a:r>
          </a:p>
          <a:p>
            <a:pPr marL="0" indent="0" algn="just">
              <a:buNone/>
            </a:pPr>
            <a:endParaRPr lang="tr-TR" sz="3000" dirty="0"/>
          </a:p>
          <a:p>
            <a:pPr marL="0" indent="0" algn="just">
              <a:buNone/>
            </a:pPr>
            <a:endParaRPr lang="tr-TR" sz="3000" dirty="0"/>
          </a:p>
          <a:p>
            <a:pPr>
              <a:buNone/>
            </a:pPr>
            <a:r>
              <a:rPr lang="tr-TR" sz="2000" dirty="0"/>
              <a:t>(http://atikyonetimi.cevreorman.gov.tr/atikyonetimi/Files/Belgeler/sagmenu/atikeylemplani.pdf)</a:t>
            </a:r>
          </a:p>
        </p:txBody>
      </p:sp>
      <p:sp>
        <p:nvSpPr>
          <p:cNvPr id="4" name="3 Dikdörtgen"/>
          <p:cNvSpPr/>
          <p:nvPr/>
        </p:nvSpPr>
        <p:spPr bwMode="auto">
          <a:xfrm>
            <a:off x="11887200" y="6422570"/>
            <a:ext cx="304800" cy="43542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11</a:t>
            </a:r>
          </a:p>
        </p:txBody>
      </p:sp>
    </p:spTree>
    <p:extLst>
      <p:ext uri="{BB962C8B-B14F-4D97-AF65-F5344CB8AC3E}">
        <p14:creationId xmlns:p14="http://schemas.microsoft.com/office/powerpoint/2010/main" val="127243447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413657"/>
            <a:ext cx="10363200" cy="704850"/>
          </a:xfrm>
        </p:spPr>
        <p:txBody>
          <a:bodyPr/>
          <a:lstStyle/>
          <a:p>
            <a:pPr algn="l"/>
            <a:r>
              <a:rPr lang="tr-TR" b="1" dirty="0">
                <a:solidFill>
                  <a:schemeClr val="accent4">
                    <a:lumMod val="50000"/>
                  </a:schemeClr>
                </a:solidFill>
              </a:rPr>
              <a:t>Atık Piramidi</a:t>
            </a:r>
            <a:endParaRPr lang="tr-TR" dirty="0">
              <a:solidFill>
                <a:schemeClr val="accent4">
                  <a:lumMod val="50000"/>
                </a:schemeClr>
              </a:solidFill>
            </a:endParaRPr>
          </a:p>
        </p:txBody>
      </p:sp>
      <p:sp>
        <p:nvSpPr>
          <p:cNvPr id="12" name="11 Alt Başlık"/>
          <p:cNvSpPr>
            <a:spLocks noGrp="1"/>
          </p:cNvSpPr>
          <p:nvPr>
            <p:ph type="subTitle" idx="1"/>
          </p:nvPr>
        </p:nvSpPr>
        <p:spPr>
          <a:xfrm>
            <a:off x="0" y="6324600"/>
            <a:ext cx="10363200" cy="533400"/>
          </a:xfrm>
        </p:spPr>
        <p:txBody>
          <a:bodyPr/>
          <a:lstStyle/>
          <a:p>
            <a:pPr algn="l"/>
            <a:r>
              <a:rPr lang="tr-TR" sz="1600" dirty="0">
                <a:solidFill>
                  <a:schemeClr val="accent4">
                    <a:lumMod val="50000"/>
                  </a:schemeClr>
                </a:solidFill>
              </a:rPr>
              <a:t>    (Karaca, 2008).</a:t>
            </a:r>
          </a:p>
        </p:txBody>
      </p:sp>
      <p:graphicFrame>
        <p:nvGraphicFramePr>
          <p:cNvPr id="5" name="İçerik Yer Tutucusu 4"/>
          <p:cNvGraphicFramePr>
            <a:graphicFrameLocks noGrp="1"/>
          </p:cNvGraphicFramePr>
          <p:nvPr>
            <p:ph idx="4294967295"/>
            <p:extLst>
              <p:ext uri="{D42A27DB-BD31-4B8C-83A1-F6EECF244321}">
                <p14:modId xmlns:p14="http://schemas.microsoft.com/office/powerpoint/2010/main" val="4202761310"/>
              </p:ext>
            </p:extLst>
          </p:nvPr>
        </p:nvGraphicFramePr>
        <p:xfrm>
          <a:off x="0" y="2819400"/>
          <a:ext cx="7392988" cy="321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7408372" y="2741276"/>
            <a:ext cx="236475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dirty="0"/>
              <a:t>En Öncelikli Seçenek</a:t>
            </a:r>
          </a:p>
        </p:txBody>
      </p:sp>
      <p:sp>
        <p:nvSpPr>
          <p:cNvPr id="8" name="Metin kutusu 7"/>
          <p:cNvSpPr txBox="1"/>
          <p:nvPr/>
        </p:nvSpPr>
        <p:spPr>
          <a:xfrm>
            <a:off x="7556039" y="5775242"/>
            <a:ext cx="189667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dirty="0"/>
              <a:t>En Son Seçenek</a:t>
            </a:r>
          </a:p>
        </p:txBody>
      </p:sp>
      <p:sp>
        <p:nvSpPr>
          <p:cNvPr id="9" name="Yukarı Aşağı Ok 8"/>
          <p:cNvSpPr/>
          <p:nvPr/>
        </p:nvSpPr>
        <p:spPr>
          <a:xfrm>
            <a:off x="8307591" y="3405462"/>
            <a:ext cx="515109" cy="22322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0" y="1313993"/>
            <a:ext cx="11184565" cy="1384995"/>
          </a:xfrm>
          <a:prstGeom prst="rect">
            <a:avLst/>
          </a:prstGeom>
        </p:spPr>
        <p:txBody>
          <a:bodyPr wrap="square">
            <a:spAutoFit/>
          </a:bodyPr>
          <a:lstStyle/>
          <a:p>
            <a:pPr marL="114300" indent="0">
              <a:buFont typeface="Wingdings" pitchFamily="2" charset="2"/>
              <a:buChar char="Ø"/>
            </a:pPr>
            <a:r>
              <a:rPr lang="tr-TR" sz="2800" dirty="0">
                <a:solidFill>
                  <a:srgbClr val="6600CC"/>
                </a:solidFill>
              </a:rPr>
              <a:t>Atığın toplanması, taşınması, geri kazanılması, bertaraf edilmesi, bertaraf sahalarının kapatılma sonrası bakımı ve bu tür faaliyetlerin gözetim, denetim ve izlenmesini, ifade etmektedir</a:t>
            </a:r>
            <a:r>
              <a:rPr lang="tr-TR" sz="2800" dirty="0"/>
              <a:t>.</a:t>
            </a:r>
          </a:p>
        </p:txBody>
      </p:sp>
      <p:sp>
        <p:nvSpPr>
          <p:cNvPr id="15" name="14 Dikdörtgen"/>
          <p:cNvSpPr/>
          <p:nvPr/>
        </p:nvSpPr>
        <p:spPr bwMode="auto">
          <a:xfrm>
            <a:off x="11800114" y="6444343"/>
            <a:ext cx="391886" cy="41365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12</a:t>
            </a:r>
          </a:p>
        </p:txBody>
      </p:sp>
    </p:spTree>
    <p:extLst>
      <p:ext uri="{BB962C8B-B14F-4D97-AF65-F5344CB8AC3E}">
        <p14:creationId xmlns:p14="http://schemas.microsoft.com/office/powerpoint/2010/main" val="1246058837"/>
      </p:ext>
    </p:extLst>
  </p:cSld>
  <p:clrMapOvr>
    <a:masterClrMapping/>
  </p:clrMapOvr>
  <p:transition>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72610"/>
            <a:ext cx="9753600" cy="715962"/>
          </a:xfrm>
        </p:spPr>
        <p:txBody>
          <a:bodyPr/>
          <a:lstStyle/>
          <a:p>
            <a:r>
              <a:rPr lang="tr-TR" sz="3600" b="1" dirty="0">
                <a:solidFill>
                  <a:schemeClr val="accent4">
                    <a:lumMod val="50000"/>
                  </a:schemeClr>
                </a:solidFill>
              </a:rPr>
              <a:t>Atık Minimizasyonu</a:t>
            </a:r>
            <a:endParaRPr lang="tr-TR" sz="3600" dirty="0">
              <a:solidFill>
                <a:schemeClr val="accent4">
                  <a:lumMod val="50000"/>
                </a:schemeClr>
              </a:solidFill>
            </a:endParaRPr>
          </a:p>
        </p:txBody>
      </p:sp>
      <p:sp>
        <p:nvSpPr>
          <p:cNvPr id="3" name="2 İçerik Yer Tutucusu"/>
          <p:cNvSpPr>
            <a:spLocks noGrp="1"/>
          </p:cNvSpPr>
          <p:nvPr>
            <p:ph idx="1"/>
          </p:nvPr>
        </p:nvSpPr>
        <p:spPr>
          <a:xfrm>
            <a:off x="-1" y="1458686"/>
            <a:ext cx="11016343" cy="5399314"/>
          </a:xfrm>
        </p:spPr>
        <p:txBody>
          <a:bodyPr/>
          <a:lstStyle/>
          <a:p>
            <a:pPr>
              <a:buFont typeface="Wingdings" pitchFamily="2" charset="2"/>
              <a:buChar char="Ø"/>
            </a:pPr>
            <a:r>
              <a:rPr lang="tr-TR" sz="2800" dirty="0"/>
              <a:t>Üretilen </a:t>
            </a:r>
            <a:r>
              <a:rPr lang="tr-TR" sz="2800" dirty="0">
                <a:solidFill>
                  <a:srgbClr val="6600CC"/>
                </a:solidFill>
              </a:rPr>
              <a:t>atıkların miktarını ve/veya hacmini azaltan, materyalin faydalı kullanım ömrünü artıran faaliyetler</a:t>
            </a:r>
            <a:r>
              <a:rPr lang="tr-TR" sz="2800" dirty="0"/>
              <a:t> olarak tanımlanır.</a:t>
            </a:r>
          </a:p>
          <a:p>
            <a:pPr>
              <a:buNone/>
            </a:pPr>
            <a:endParaRPr lang="tr-TR" dirty="0"/>
          </a:p>
          <a:p>
            <a:pPr>
              <a:buFont typeface="Wingdings" pitchFamily="2" charset="2"/>
              <a:buChar char="Ø"/>
            </a:pPr>
            <a:endParaRPr lang="tr-TR" dirty="0"/>
          </a:p>
        </p:txBody>
      </p:sp>
      <p:sp>
        <p:nvSpPr>
          <p:cNvPr id="4" name="3 Oval"/>
          <p:cNvSpPr/>
          <p:nvPr/>
        </p:nvSpPr>
        <p:spPr bwMode="auto">
          <a:xfrm>
            <a:off x="522514" y="2895599"/>
            <a:ext cx="10058400" cy="3418114"/>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ü"/>
            </a:pPr>
            <a:r>
              <a:rPr lang="tr-TR" sz="2600" dirty="0">
                <a:solidFill>
                  <a:srgbClr val="6600CC"/>
                </a:solidFill>
              </a:rPr>
              <a:t>envanter yönetim ve kontrolü, </a:t>
            </a:r>
          </a:p>
          <a:p>
            <a:pPr>
              <a:buFont typeface="Wingdings" pitchFamily="2" charset="2"/>
              <a:buChar char="ü"/>
            </a:pPr>
            <a:r>
              <a:rPr lang="tr-TR" sz="2600" dirty="0">
                <a:solidFill>
                  <a:srgbClr val="6600CC"/>
                </a:solidFill>
              </a:rPr>
              <a:t>proses yönetim ve kontrolü, </a:t>
            </a:r>
          </a:p>
          <a:p>
            <a:pPr>
              <a:buFont typeface="Wingdings" pitchFamily="2" charset="2"/>
              <a:buChar char="ü"/>
            </a:pPr>
            <a:r>
              <a:rPr lang="tr-TR" sz="2600" dirty="0">
                <a:solidFill>
                  <a:srgbClr val="6600CC"/>
                </a:solidFill>
              </a:rPr>
              <a:t>atık oluşturabilecek ürün miktarının azaltılması, </a:t>
            </a:r>
          </a:p>
          <a:p>
            <a:pPr>
              <a:buFont typeface="Wingdings" pitchFamily="2" charset="2"/>
              <a:buChar char="ü"/>
            </a:pPr>
            <a:r>
              <a:rPr lang="tr-TR" sz="2600" dirty="0">
                <a:solidFill>
                  <a:srgbClr val="6600CC"/>
                </a:solidFill>
              </a:rPr>
              <a:t>çevre dostu malzemelerin üretime dahil edilmesidir.</a:t>
            </a:r>
          </a:p>
        </p:txBody>
      </p:sp>
      <p:sp>
        <p:nvSpPr>
          <p:cNvPr id="5" name="4 Dikdörtgen"/>
          <p:cNvSpPr/>
          <p:nvPr/>
        </p:nvSpPr>
        <p:spPr bwMode="auto">
          <a:xfrm>
            <a:off x="11778342" y="6487886"/>
            <a:ext cx="413658" cy="3701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13</a:t>
            </a:r>
          </a:p>
        </p:txBody>
      </p:sp>
    </p:spTree>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545770"/>
            <a:ext cx="11016343" cy="5312229"/>
          </a:xfrm>
        </p:spPr>
        <p:txBody>
          <a:bodyPr/>
          <a:lstStyle/>
          <a:p>
            <a:pPr>
              <a:buFont typeface="Wingdings" pitchFamily="2" charset="2"/>
              <a:buChar char="Ø"/>
            </a:pPr>
            <a:r>
              <a:rPr lang="tr-TR" sz="2800" dirty="0"/>
              <a:t>Bu yöntemler ile amaçlanan</a:t>
            </a:r>
            <a:r>
              <a:rPr lang="tr-TR" sz="2800" dirty="0">
                <a:solidFill>
                  <a:srgbClr val="6600CC"/>
                </a:solidFill>
              </a:rPr>
              <a:t>, yeniden kullanım veya ürünlerin ömürlerinin uzatılması aracılığı ile atık azaltmaktır. </a:t>
            </a:r>
          </a:p>
          <a:p>
            <a:pPr>
              <a:buNone/>
            </a:pPr>
            <a:endParaRPr lang="tr-TR" sz="2800" dirty="0"/>
          </a:p>
          <a:p>
            <a:pPr>
              <a:buFont typeface="Wingdings" pitchFamily="2" charset="2"/>
              <a:buChar char="Ø"/>
            </a:pPr>
            <a:r>
              <a:rPr lang="tr-TR" sz="2800" dirty="0"/>
              <a:t>Bu yöntemlerin ürünlerin oluşumunda daha üretim esnasında uygulanması </a:t>
            </a:r>
            <a:r>
              <a:rPr lang="tr-TR" sz="2800" dirty="0">
                <a:solidFill>
                  <a:srgbClr val="6600CC"/>
                </a:solidFill>
              </a:rPr>
              <a:t>ile büyük bir israfın önüne geçilebilmekte, hammadde kontrolü ve atık azaltımı sağlanabilmektedir</a:t>
            </a:r>
          </a:p>
          <a:p>
            <a:pPr>
              <a:buNone/>
            </a:pPr>
            <a:endParaRPr lang="tr-TR" sz="2800" dirty="0"/>
          </a:p>
          <a:p>
            <a:pPr>
              <a:buFont typeface="Wingdings" pitchFamily="2" charset="2"/>
              <a:buChar char="Ø"/>
            </a:pPr>
            <a:r>
              <a:rPr lang="tr-TR" sz="2800" dirty="0"/>
              <a:t>Ayrıca oluşturulan ve işlem gören </a:t>
            </a:r>
            <a:r>
              <a:rPr lang="tr-TR" sz="2800" dirty="0">
                <a:solidFill>
                  <a:srgbClr val="6600CC"/>
                </a:solidFill>
              </a:rPr>
              <a:t>atıkların çevre ve insan sağlığı üzerindeki zararlarını azaltmaktır.</a:t>
            </a:r>
          </a:p>
        </p:txBody>
      </p:sp>
      <p:sp>
        <p:nvSpPr>
          <p:cNvPr id="4" name="3 Dikdörtgen"/>
          <p:cNvSpPr/>
          <p:nvPr/>
        </p:nvSpPr>
        <p:spPr bwMode="auto">
          <a:xfrm>
            <a:off x="11865430" y="6422572"/>
            <a:ext cx="326570" cy="4354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14</a:t>
            </a:r>
          </a:p>
        </p:txBody>
      </p:sp>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46781"/>
            <a:ext cx="9753600" cy="715962"/>
          </a:xfrm>
        </p:spPr>
        <p:txBody>
          <a:bodyPr/>
          <a:lstStyle/>
          <a:p>
            <a:r>
              <a:rPr lang="tr-TR" sz="3200" b="1" dirty="0">
                <a:solidFill>
                  <a:schemeClr val="accent4">
                    <a:lumMod val="50000"/>
                  </a:schemeClr>
                </a:solidFill>
              </a:rPr>
              <a:t>Envanter Yönetimi ve Kontrolü</a:t>
            </a:r>
            <a:br>
              <a:rPr lang="tr-TR" sz="3200" dirty="0">
                <a:solidFill>
                  <a:schemeClr val="accent4">
                    <a:lumMod val="50000"/>
                  </a:schemeClr>
                </a:solidFill>
              </a:rPr>
            </a:br>
            <a:endParaRPr lang="tr-TR" sz="3200" dirty="0">
              <a:solidFill>
                <a:schemeClr val="accent4">
                  <a:lumMod val="50000"/>
                </a:schemeClr>
              </a:solidFill>
            </a:endParaRPr>
          </a:p>
        </p:txBody>
      </p:sp>
      <p:sp>
        <p:nvSpPr>
          <p:cNvPr id="3" name="2 İçerik Yer Tutucusu"/>
          <p:cNvSpPr>
            <a:spLocks noGrp="1"/>
          </p:cNvSpPr>
          <p:nvPr>
            <p:ph idx="1"/>
          </p:nvPr>
        </p:nvSpPr>
        <p:spPr>
          <a:xfrm>
            <a:off x="0" y="1132114"/>
            <a:ext cx="10972800" cy="5497286"/>
          </a:xfrm>
        </p:spPr>
        <p:txBody>
          <a:bodyPr/>
          <a:lstStyle/>
          <a:p>
            <a:pPr>
              <a:buFont typeface="Wingdings" pitchFamily="2" charset="2"/>
              <a:buChar char="Ø"/>
            </a:pPr>
            <a:r>
              <a:rPr lang="tr-TR" sz="2800" dirty="0"/>
              <a:t>Envanter yönetimi, </a:t>
            </a:r>
            <a:r>
              <a:rPr lang="tr-TR" sz="2800" dirty="0">
                <a:solidFill>
                  <a:srgbClr val="6600CC"/>
                </a:solidFill>
              </a:rPr>
              <a:t>atık azaltımı amacı ile gerekli olan kaynakların korunması ve iyileştirilmesi için materyallerin verimli kullanılmasının sağlanmasıdır.</a:t>
            </a:r>
          </a:p>
          <a:p>
            <a:pPr>
              <a:buNone/>
            </a:pPr>
            <a:r>
              <a:rPr lang="tr-TR" sz="2800" b="1" dirty="0"/>
              <a:t> </a:t>
            </a:r>
          </a:p>
          <a:p>
            <a:pPr>
              <a:buFont typeface="Wingdings" pitchFamily="2" charset="2"/>
              <a:buChar char="Ø"/>
            </a:pPr>
            <a:r>
              <a:rPr lang="tr-TR" sz="2800" dirty="0"/>
              <a:t>Envanter kayıtlarının düzgün tutulması ve satın alım işlemleri neticesinde en verimli kullanılabilecek ürünlerin seçilmesi sağlanmalıdır.</a:t>
            </a:r>
            <a:r>
              <a:rPr lang="tr-TR" sz="2800" b="1" dirty="0"/>
              <a:t> </a:t>
            </a:r>
          </a:p>
          <a:p>
            <a:pPr>
              <a:buNone/>
            </a:pPr>
            <a:endParaRPr lang="tr-TR" sz="2800" b="1" dirty="0"/>
          </a:p>
          <a:p>
            <a:pPr>
              <a:buFont typeface="Wingdings" pitchFamily="2" charset="2"/>
              <a:buChar char="Ø"/>
            </a:pPr>
            <a:r>
              <a:rPr lang="tr-TR" sz="2800" dirty="0"/>
              <a:t>Envanter yönetim kontrolünü sağlamak atık azaltımı için büyük bir aşama olacaktır.</a:t>
            </a:r>
            <a:r>
              <a:rPr lang="tr-TR" sz="2800" b="1" dirty="0"/>
              <a:t> </a:t>
            </a:r>
            <a:r>
              <a:rPr lang="tr-TR" sz="2800" dirty="0"/>
              <a:t>Envanter yönetimi ile </a:t>
            </a:r>
            <a:r>
              <a:rPr lang="tr-TR" sz="2800" dirty="0">
                <a:solidFill>
                  <a:srgbClr val="6600CC"/>
                </a:solidFill>
              </a:rPr>
              <a:t>kullanma süresi geçmiş organik veya inorganik hammaddelerin oluşumu engellenmiş olacaktır.</a:t>
            </a:r>
          </a:p>
          <a:p>
            <a:endParaRPr lang="tr-TR" sz="1800" dirty="0"/>
          </a:p>
        </p:txBody>
      </p:sp>
      <p:sp>
        <p:nvSpPr>
          <p:cNvPr id="4" name="3 Dikdörtgen"/>
          <p:cNvSpPr/>
          <p:nvPr/>
        </p:nvSpPr>
        <p:spPr bwMode="auto">
          <a:xfrm>
            <a:off x="11756571" y="6400800"/>
            <a:ext cx="435429"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15</a:t>
            </a: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46781"/>
            <a:ext cx="9753600" cy="715962"/>
          </a:xfrm>
        </p:spPr>
        <p:txBody>
          <a:bodyPr/>
          <a:lstStyle/>
          <a:p>
            <a:r>
              <a:rPr lang="tr-TR" sz="3200" b="1" dirty="0">
                <a:solidFill>
                  <a:schemeClr val="accent4">
                    <a:lumMod val="50000"/>
                  </a:schemeClr>
                </a:solidFill>
              </a:rPr>
              <a:t>Proses Yönetimi ve Kontrolü</a:t>
            </a:r>
            <a:br>
              <a:rPr lang="tr-TR" sz="3200" dirty="0">
                <a:solidFill>
                  <a:schemeClr val="accent4">
                    <a:lumMod val="50000"/>
                  </a:schemeClr>
                </a:solidFill>
              </a:rPr>
            </a:br>
            <a:endParaRPr lang="tr-TR" sz="3200" dirty="0">
              <a:solidFill>
                <a:schemeClr val="accent4">
                  <a:lumMod val="50000"/>
                </a:schemeClr>
              </a:solidFill>
            </a:endParaRPr>
          </a:p>
        </p:txBody>
      </p:sp>
      <p:sp>
        <p:nvSpPr>
          <p:cNvPr id="3" name="2 İçerik Yer Tutucusu"/>
          <p:cNvSpPr>
            <a:spLocks noGrp="1"/>
          </p:cNvSpPr>
          <p:nvPr>
            <p:ph idx="1"/>
          </p:nvPr>
        </p:nvSpPr>
        <p:spPr>
          <a:xfrm>
            <a:off x="-1" y="1132114"/>
            <a:ext cx="10951029" cy="5725886"/>
          </a:xfrm>
        </p:spPr>
        <p:txBody>
          <a:bodyPr/>
          <a:lstStyle/>
          <a:p>
            <a:pPr>
              <a:buFont typeface="Wingdings" pitchFamily="2" charset="2"/>
              <a:buChar char="Ø"/>
            </a:pPr>
            <a:r>
              <a:rPr lang="tr-TR" sz="2800" dirty="0"/>
              <a:t>Proses yönetimi üretim yapan tesislerde </a:t>
            </a:r>
            <a:r>
              <a:rPr lang="tr-TR" sz="2800" dirty="0">
                <a:solidFill>
                  <a:srgbClr val="6600CC"/>
                </a:solidFill>
              </a:rPr>
              <a:t>üretim proseslerinin belli bir sistem dahilinde yapılması atık oluşumunu en aza indirgeyecek uygulamalardır. </a:t>
            </a:r>
          </a:p>
          <a:p>
            <a:pPr>
              <a:buNone/>
            </a:pPr>
            <a:endParaRPr lang="tr-TR" sz="2800" dirty="0"/>
          </a:p>
          <a:p>
            <a:pPr>
              <a:buFont typeface="Wingdings" pitchFamily="2" charset="2"/>
              <a:buChar char="ü"/>
            </a:pPr>
            <a:r>
              <a:rPr lang="tr-TR" sz="2800" dirty="0">
                <a:solidFill>
                  <a:srgbClr val="6600CC"/>
                </a:solidFill>
              </a:rPr>
              <a:t>Üretim prosesleri kontrolü ile </a:t>
            </a:r>
            <a:r>
              <a:rPr lang="tr-TR" sz="2800" dirty="0"/>
              <a:t>yanlış üretim sonucu oluşacak atıkların en aza indirilmesi ve kötü üretimin önüne geçilmesi sağlanabilmektedir. </a:t>
            </a:r>
          </a:p>
          <a:p>
            <a:pPr>
              <a:buNone/>
            </a:pPr>
            <a:endParaRPr lang="tr-TR" sz="2800" dirty="0"/>
          </a:p>
          <a:p>
            <a:pPr>
              <a:buFont typeface="Wingdings" pitchFamily="2" charset="2"/>
              <a:buChar char="ü"/>
            </a:pPr>
            <a:r>
              <a:rPr lang="tr-TR" sz="2800" dirty="0">
                <a:solidFill>
                  <a:srgbClr val="6600CC"/>
                </a:solidFill>
              </a:rPr>
              <a:t>İşletme prosesleri kontrolü ile </a:t>
            </a:r>
            <a:r>
              <a:rPr lang="tr-TR" sz="2800" dirty="0"/>
              <a:t>üretim sonrasında çıkan ürünün işletilmesi esnasında kontrolünün sağlanması, ilgili pazarın  takibi ile fazla üretiminin önüne geçilmesi, belki hiç kullanılamayacak ürünlerin atık oluşturmaması sağlanabilmektedir.</a:t>
            </a:r>
          </a:p>
        </p:txBody>
      </p:sp>
      <p:sp>
        <p:nvSpPr>
          <p:cNvPr id="4" name="3 Dikdörtgen"/>
          <p:cNvSpPr/>
          <p:nvPr/>
        </p:nvSpPr>
        <p:spPr bwMode="auto">
          <a:xfrm>
            <a:off x="11778343" y="6487886"/>
            <a:ext cx="413657" cy="3701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16</a:t>
            </a:r>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94057"/>
            <a:ext cx="9753600" cy="715962"/>
          </a:xfrm>
        </p:spPr>
        <p:txBody>
          <a:bodyPr>
            <a:normAutofit/>
          </a:bodyPr>
          <a:lstStyle/>
          <a:p>
            <a:r>
              <a:rPr lang="tr-TR" sz="3600" b="1" dirty="0">
                <a:solidFill>
                  <a:schemeClr val="accent4">
                    <a:lumMod val="50000"/>
                  </a:schemeClr>
                </a:solidFill>
                <a:latin typeface="+mn-lt"/>
              </a:rPr>
              <a:t>İçindekiler</a:t>
            </a:r>
          </a:p>
        </p:txBody>
      </p:sp>
      <p:sp>
        <p:nvSpPr>
          <p:cNvPr id="4" name="3 Akış Çizelgesi: Öteki İşlem"/>
          <p:cNvSpPr/>
          <p:nvPr/>
        </p:nvSpPr>
        <p:spPr bwMode="auto">
          <a:xfrm>
            <a:off x="1567544" y="1872344"/>
            <a:ext cx="8708571" cy="4463143"/>
          </a:xfrm>
          <a:prstGeom prst="flowChartAlternateProcess">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just">
              <a:buFont typeface="Wingdings" pitchFamily="2" charset="2"/>
              <a:buChar char="ü"/>
            </a:pPr>
            <a:r>
              <a:rPr lang="tr-TR" sz="2800" dirty="0"/>
              <a:t>Atık</a:t>
            </a:r>
          </a:p>
          <a:p>
            <a:pPr algn="just">
              <a:buFont typeface="Wingdings" pitchFamily="2" charset="2"/>
              <a:buChar char="ü"/>
            </a:pPr>
            <a:r>
              <a:rPr lang="tr-TR" sz="2800" dirty="0"/>
              <a:t>Endüstriyel katı atık</a:t>
            </a:r>
          </a:p>
          <a:p>
            <a:pPr algn="just">
              <a:buFont typeface="Wingdings" pitchFamily="2" charset="2"/>
              <a:buChar char="ü"/>
            </a:pPr>
            <a:r>
              <a:rPr lang="tr-TR" sz="2800" dirty="0"/>
              <a:t>Endüstriyel katı atık türleri</a:t>
            </a:r>
          </a:p>
          <a:p>
            <a:pPr algn="just">
              <a:buFont typeface="Wingdings" pitchFamily="2" charset="2"/>
              <a:buChar char="ü"/>
            </a:pPr>
            <a:r>
              <a:rPr lang="tr-TR" sz="2800" dirty="0"/>
              <a:t>Endüstriyel atık yönetimi</a:t>
            </a:r>
          </a:p>
          <a:p>
            <a:pPr algn="just">
              <a:buFont typeface="Wingdings" pitchFamily="2" charset="2"/>
              <a:buChar char="ü"/>
            </a:pPr>
            <a:r>
              <a:rPr lang="tr-TR" sz="2800" dirty="0"/>
              <a:t>Geri kazanım</a:t>
            </a:r>
          </a:p>
          <a:p>
            <a:pPr algn="just">
              <a:buFont typeface="Wingdings" pitchFamily="2" charset="2"/>
              <a:buChar char="ü"/>
            </a:pPr>
            <a:r>
              <a:rPr lang="tr-TR" sz="2800" dirty="0"/>
              <a:t>Endüstriyel katı atıkların geri kazanımı </a:t>
            </a:r>
          </a:p>
          <a:p>
            <a:pPr algn="just">
              <a:buFont typeface="Wingdings" pitchFamily="2" charset="2"/>
              <a:buChar char="ü"/>
            </a:pPr>
            <a:r>
              <a:rPr lang="tr-TR" sz="2800" dirty="0"/>
              <a:t>Atik Borsası </a:t>
            </a:r>
          </a:p>
          <a:p>
            <a:pPr algn="just">
              <a:buFont typeface="Wingdings" pitchFamily="2" charset="2"/>
              <a:buChar char="ü"/>
            </a:pPr>
            <a:r>
              <a:rPr lang="tr-TR" sz="2800" dirty="0"/>
              <a:t>Sonuç</a:t>
            </a:r>
          </a:p>
        </p:txBody>
      </p:sp>
    </p:spTree>
    <p:extLst>
      <p:ext uri="{BB962C8B-B14F-4D97-AF65-F5344CB8AC3E}">
        <p14:creationId xmlns:p14="http://schemas.microsoft.com/office/powerpoint/2010/main" val="2905999187"/>
      </p:ext>
    </p:ext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75657"/>
            <a:ext cx="10972800" cy="5682343"/>
          </a:xfrm>
        </p:spPr>
        <p:txBody>
          <a:bodyPr/>
          <a:lstStyle/>
          <a:p>
            <a:pPr>
              <a:buFont typeface="Wingdings" pitchFamily="2" charset="2"/>
              <a:buChar char="ü"/>
            </a:pPr>
            <a:r>
              <a:rPr lang="tr-TR" sz="2800" dirty="0">
                <a:solidFill>
                  <a:srgbClr val="6600CC"/>
                </a:solidFill>
              </a:rPr>
              <a:t>Bakım program kontrolü</a:t>
            </a:r>
            <a:r>
              <a:rPr lang="tr-TR" sz="2800" dirty="0"/>
              <a:t> ve bakım programlarının zamanında uygun olarak yapılması ürünlerin müşteriye ulaşmasından sonra ürünün atığa geçiş süresini uzatmak olarak düşünülebilmektedir. </a:t>
            </a:r>
          </a:p>
          <a:p>
            <a:pPr>
              <a:buFont typeface="Wingdings" pitchFamily="2" charset="2"/>
              <a:buChar char="ü"/>
            </a:pPr>
            <a:endParaRPr lang="tr-TR" sz="2800" dirty="0"/>
          </a:p>
          <a:p>
            <a:pPr>
              <a:buFont typeface="Wingdings" pitchFamily="2" charset="2"/>
              <a:buChar char="ü"/>
            </a:pPr>
            <a:r>
              <a:rPr lang="tr-TR" sz="2800" dirty="0">
                <a:solidFill>
                  <a:srgbClr val="6600CC"/>
                </a:solidFill>
              </a:rPr>
              <a:t>Proses ekipman kontrolü </a:t>
            </a:r>
            <a:r>
              <a:rPr lang="tr-TR" sz="2800" dirty="0"/>
              <a:t>ile üretim ve hizmet esnasında kullanılan ekipmanların belirli kalite standartlarında olması, bu materyallerin kullanımları süresince yıpranmalarının önüne geçeceğinden atığa dönüşme süreleri de uzayacaktır. </a:t>
            </a:r>
          </a:p>
          <a:p>
            <a:endParaRPr lang="tr-TR" sz="2800" dirty="0"/>
          </a:p>
        </p:txBody>
      </p:sp>
      <p:sp>
        <p:nvSpPr>
          <p:cNvPr id="4" name="3 Dikdörtgen"/>
          <p:cNvSpPr/>
          <p:nvPr/>
        </p:nvSpPr>
        <p:spPr bwMode="auto">
          <a:xfrm>
            <a:off x="11843657" y="6422571"/>
            <a:ext cx="348343" cy="43542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17</a:t>
            </a:r>
          </a:p>
        </p:txBody>
      </p:sp>
    </p:spTree>
  </p:cSld>
  <p:clrMapOvr>
    <a:masterClrMapping/>
  </p:clrMapOvr>
  <p:transition>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12096"/>
            <a:ext cx="9753600" cy="715962"/>
          </a:xfrm>
        </p:spPr>
        <p:txBody>
          <a:bodyPr/>
          <a:lstStyle/>
          <a:p>
            <a:pPr lvl="2"/>
            <a:r>
              <a:rPr lang="tr-TR" sz="3200" b="1" dirty="0">
                <a:solidFill>
                  <a:schemeClr val="accent4">
                    <a:lumMod val="50000"/>
                  </a:schemeClr>
                </a:solidFill>
              </a:rPr>
              <a:t>Ürün Miktarının Azaltılması</a:t>
            </a:r>
            <a:br>
              <a:rPr lang="tr-TR" sz="3200" dirty="0">
                <a:solidFill>
                  <a:schemeClr val="accent4">
                    <a:lumMod val="50000"/>
                  </a:schemeClr>
                </a:solidFill>
              </a:rPr>
            </a:br>
            <a:endParaRPr lang="tr-TR" sz="3200" dirty="0">
              <a:solidFill>
                <a:schemeClr val="accent4">
                  <a:lumMod val="50000"/>
                </a:schemeClr>
              </a:solidFill>
            </a:endParaRPr>
          </a:p>
        </p:txBody>
      </p:sp>
      <p:sp>
        <p:nvSpPr>
          <p:cNvPr id="3" name="2 İçerik Yer Tutucusu"/>
          <p:cNvSpPr>
            <a:spLocks noGrp="1"/>
          </p:cNvSpPr>
          <p:nvPr>
            <p:ph idx="1"/>
          </p:nvPr>
        </p:nvSpPr>
        <p:spPr>
          <a:xfrm>
            <a:off x="0" y="1981200"/>
            <a:ext cx="11016343" cy="5638800"/>
          </a:xfrm>
        </p:spPr>
        <p:txBody>
          <a:bodyPr/>
          <a:lstStyle/>
          <a:p>
            <a:pPr>
              <a:buFont typeface="Wingdings" pitchFamily="2" charset="2"/>
              <a:buChar char="Ø"/>
            </a:pPr>
            <a:r>
              <a:rPr lang="tr-TR" sz="2800" dirty="0">
                <a:solidFill>
                  <a:srgbClr val="6600CC"/>
                </a:solidFill>
              </a:rPr>
              <a:t>Ürün miktarının azaltılması, üretimin düşürülmesiyle atık oluşumu azaltılabilmektedir.</a:t>
            </a:r>
          </a:p>
          <a:p>
            <a:pPr>
              <a:buNone/>
            </a:pPr>
            <a:endParaRPr lang="tr-TR" sz="2800" dirty="0"/>
          </a:p>
          <a:p>
            <a:pPr>
              <a:buFont typeface="Wingdings" pitchFamily="2" charset="2"/>
              <a:buChar char="Ø"/>
            </a:pPr>
            <a:r>
              <a:rPr lang="tr-TR" sz="2800" dirty="0"/>
              <a:t> Firmanın satın alma süreçleri içerisinde talep geldikten sonra arzı ortaya çıkararak ürün üretimini yapması, hammadde yönetimi açısından da büyük önem arz etmektedir.</a:t>
            </a:r>
          </a:p>
          <a:p>
            <a:pPr>
              <a:buNone/>
            </a:pPr>
            <a:endParaRPr lang="tr-TR" sz="2800" dirty="0"/>
          </a:p>
          <a:p>
            <a:endParaRPr lang="tr-TR" sz="2800" dirty="0"/>
          </a:p>
        </p:txBody>
      </p:sp>
      <p:sp>
        <p:nvSpPr>
          <p:cNvPr id="4" name="3 Dikdörtgen"/>
          <p:cNvSpPr/>
          <p:nvPr/>
        </p:nvSpPr>
        <p:spPr bwMode="auto">
          <a:xfrm>
            <a:off x="11778343" y="6487885"/>
            <a:ext cx="413657" cy="370115"/>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18</a:t>
            </a:r>
          </a:p>
        </p:txBody>
      </p:sp>
    </p:spTree>
  </p:cSld>
  <p:clrMapOvr>
    <a:masterClrMapping/>
  </p:clrMapOvr>
  <p:transition>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90324"/>
            <a:ext cx="9753600" cy="715962"/>
          </a:xfrm>
        </p:spPr>
        <p:txBody>
          <a:bodyPr/>
          <a:lstStyle/>
          <a:p>
            <a:pPr lvl="2"/>
            <a:r>
              <a:rPr lang="tr-TR" sz="3200" b="1" dirty="0">
                <a:solidFill>
                  <a:schemeClr val="accent4">
                    <a:lumMod val="50000"/>
                  </a:schemeClr>
                </a:solidFill>
              </a:rPr>
              <a:t>Çevre Dostu Malzemelerin Kullanılması</a:t>
            </a:r>
            <a:br>
              <a:rPr lang="tr-TR" sz="3200" dirty="0">
                <a:solidFill>
                  <a:schemeClr val="accent4">
                    <a:lumMod val="50000"/>
                  </a:schemeClr>
                </a:solidFill>
              </a:rPr>
            </a:br>
            <a:endParaRPr lang="tr-TR" sz="3200" dirty="0">
              <a:solidFill>
                <a:schemeClr val="accent4">
                  <a:lumMod val="50000"/>
                </a:schemeClr>
              </a:solidFill>
            </a:endParaRPr>
          </a:p>
        </p:txBody>
      </p:sp>
      <p:sp>
        <p:nvSpPr>
          <p:cNvPr id="3" name="2 İçerik Yer Tutucusu"/>
          <p:cNvSpPr>
            <a:spLocks noGrp="1"/>
          </p:cNvSpPr>
          <p:nvPr>
            <p:ph idx="1"/>
          </p:nvPr>
        </p:nvSpPr>
        <p:spPr>
          <a:xfrm>
            <a:off x="-1" y="1197428"/>
            <a:ext cx="10951029" cy="5660571"/>
          </a:xfrm>
        </p:spPr>
        <p:txBody>
          <a:bodyPr/>
          <a:lstStyle/>
          <a:p>
            <a:pPr>
              <a:buFont typeface="Wingdings" pitchFamily="2" charset="2"/>
              <a:buChar char="Ø"/>
            </a:pPr>
            <a:r>
              <a:rPr lang="tr-TR" sz="2800" dirty="0"/>
              <a:t>Çevre dostu ürünlerin kullanılması </a:t>
            </a:r>
            <a:r>
              <a:rPr lang="tr-TR" sz="2800" dirty="0">
                <a:solidFill>
                  <a:srgbClr val="6600CC"/>
                </a:solidFill>
              </a:rPr>
              <a:t>atık oluşumunu engellediği gibi çevreci kimlikli firmalardan ürün alınması ile sektörü de destekleyen bir çalışmadır. </a:t>
            </a:r>
          </a:p>
          <a:p>
            <a:pPr>
              <a:buNone/>
            </a:pPr>
            <a:endParaRPr lang="tr-TR" sz="2800" dirty="0"/>
          </a:p>
          <a:p>
            <a:pPr>
              <a:buFont typeface="Wingdings" pitchFamily="2" charset="2"/>
              <a:buChar char="Ø"/>
            </a:pPr>
            <a:r>
              <a:rPr lang="tr-TR" sz="2800" dirty="0"/>
              <a:t>Çevreci tasarıma sahip ürünler, biçim tasarımı olarak, malzeme seçiminde çevreci yaklaşıma sahip ve en az bakım ile en yüksek verim üretecek malzemeleri ifade etmektedir.</a:t>
            </a:r>
          </a:p>
          <a:p>
            <a:pPr>
              <a:buNone/>
            </a:pPr>
            <a:endParaRPr lang="tr-TR" sz="2800" dirty="0"/>
          </a:p>
          <a:p>
            <a:pPr>
              <a:buFont typeface="Wingdings" pitchFamily="2" charset="2"/>
              <a:buChar char="Ø"/>
            </a:pPr>
            <a:r>
              <a:rPr lang="tr-TR" sz="2800" dirty="0"/>
              <a:t> Hammadde olarak kullanılacak çevre dostu ürünün tekrar kullanılabilir olarak seçilmesi en iyi bertaraf tekniği olacaktır. </a:t>
            </a:r>
          </a:p>
          <a:p>
            <a:pPr>
              <a:buFont typeface="Wingdings" pitchFamily="2" charset="2"/>
              <a:buChar char="Ø"/>
            </a:pPr>
            <a:endParaRPr lang="tr-TR" sz="2800" dirty="0"/>
          </a:p>
        </p:txBody>
      </p:sp>
      <p:sp>
        <p:nvSpPr>
          <p:cNvPr id="4" name="3 Dikdörtgen"/>
          <p:cNvSpPr/>
          <p:nvPr/>
        </p:nvSpPr>
        <p:spPr bwMode="auto">
          <a:xfrm>
            <a:off x="11800114" y="6444343"/>
            <a:ext cx="391886"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19</a:t>
            </a: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0" y="459695"/>
            <a:ext cx="9753600" cy="715962"/>
          </a:xfrm>
        </p:spPr>
        <p:txBody>
          <a:bodyPr/>
          <a:lstStyle/>
          <a:p>
            <a:r>
              <a:rPr lang="tr-TR" b="1" dirty="0">
                <a:solidFill>
                  <a:schemeClr val="accent4">
                    <a:lumMod val="50000"/>
                  </a:schemeClr>
                </a:solidFill>
              </a:rPr>
              <a:t>GERİ KAZANIM</a:t>
            </a:r>
          </a:p>
        </p:txBody>
      </p:sp>
      <p:sp>
        <p:nvSpPr>
          <p:cNvPr id="3" name="2 İçerik Yer Tutucusu"/>
          <p:cNvSpPr>
            <a:spLocks noGrp="1"/>
          </p:cNvSpPr>
          <p:nvPr>
            <p:ph idx="4294967295"/>
          </p:nvPr>
        </p:nvSpPr>
        <p:spPr>
          <a:xfrm>
            <a:off x="-1" y="1272720"/>
            <a:ext cx="10929257" cy="5585279"/>
          </a:xfrm>
        </p:spPr>
        <p:txBody>
          <a:bodyPr/>
          <a:lstStyle/>
          <a:p>
            <a:endParaRPr lang="tr-TR" b="1" u="sng" dirty="0">
              <a:solidFill>
                <a:schemeClr val="accent6">
                  <a:lumMod val="75000"/>
                </a:schemeClr>
              </a:solidFill>
            </a:endParaRPr>
          </a:p>
          <a:p>
            <a:pPr>
              <a:buNone/>
            </a:pPr>
            <a:endParaRPr lang="tr-TR" b="1" u="sng" dirty="0">
              <a:solidFill>
                <a:schemeClr val="accent6">
                  <a:lumMod val="75000"/>
                </a:schemeClr>
              </a:solidFill>
            </a:endParaRPr>
          </a:p>
          <a:p>
            <a:pPr>
              <a:buFont typeface="Wingdings" pitchFamily="2" charset="2"/>
              <a:buChar char="Ø"/>
            </a:pPr>
            <a:r>
              <a:rPr lang="tr-TR" sz="2800" b="1" u="sng" dirty="0">
                <a:solidFill>
                  <a:schemeClr val="accent6">
                    <a:lumMod val="75000"/>
                  </a:schemeClr>
                </a:solidFill>
              </a:rPr>
              <a:t>Geri Kazanım: </a:t>
            </a:r>
            <a:r>
              <a:rPr lang="tr-TR" sz="2800" dirty="0"/>
              <a:t>Değerlendirilebilir atıkların </a:t>
            </a:r>
            <a:r>
              <a:rPr lang="tr-TR" sz="2800" dirty="0">
                <a:solidFill>
                  <a:srgbClr val="6600CC"/>
                </a:solidFill>
              </a:rPr>
              <a:t>kaynağından ayrı toplanmasına, atıkların katı atık ayırma tesislerinde işlenerek özelliklerine göre homojen sınıflanmasına, atıkların bu şekilde tekrar kullanılabilecek ve ikincil hammadde haline getirilebilecek nitelikte elde edilmesine </a:t>
            </a:r>
            <a:r>
              <a:rPr lang="tr-TR" sz="2800" dirty="0"/>
              <a:t>geri kazanım denir.</a:t>
            </a:r>
          </a:p>
          <a:p>
            <a:pPr>
              <a:buNone/>
            </a:pPr>
            <a:endParaRPr lang="tr-TR" sz="2400" dirty="0"/>
          </a:p>
          <a:p>
            <a:pPr>
              <a:buNone/>
            </a:pPr>
            <a:endParaRPr lang="tr-TR" sz="2400" dirty="0"/>
          </a:p>
          <a:p>
            <a:pPr>
              <a:buNone/>
            </a:pPr>
            <a:endParaRPr lang="tr-TR" sz="2400" dirty="0"/>
          </a:p>
          <a:p>
            <a:pPr>
              <a:buNone/>
            </a:pPr>
            <a:endParaRPr lang="tr-TR" sz="2400" dirty="0"/>
          </a:p>
          <a:p>
            <a:pPr>
              <a:buNone/>
            </a:pPr>
            <a:r>
              <a:rPr lang="tr-TR" sz="1600" dirty="0"/>
              <a:t>    (Karaaslan,1996)</a:t>
            </a:r>
          </a:p>
        </p:txBody>
      </p:sp>
      <p:pic>
        <p:nvPicPr>
          <p:cNvPr id="5" name="4 Resim" descr="southfield_1486377842940_54646499_ver1.0_640_480.jpg"/>
          <p:cNvPicPr>
            <a:picLocks noChangeAspect="1"/>
          </p:cNvPicPr>
          <p:nvPr/>
        </p:nvPicPr>
        <p:blipFill>
          <a:blip r:embed="rId2"/>
          <a:stretch>
            <a:fillRect/>
          </a:stretch>
        </p:blipFill>
        <p:spPr>
          <a:xfrm>
            <a:off x="8360227" y="4484914"/>
            <a:ext cx="2830188" cy="2373086"/>
          </a:xfrm>
          <a:prstGeom prst="rect">
            <a:avLst/>
          </a:prstGeom>
        </p:spPr>
      </p:pic>
      <p:sp>
        <p:nvSpPr>
          <p:cNvPr id="6" name="5 Dikdörtgen"/>
          <p:cNvSpPr/>
          <p:nvPr/>
        </p:nvSpPr>
        <p:spPr bwMode="auto">
          <a:xfrm>
            <a:off x="11734800" y="6400800"/>
            <a:ext cx="457200"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20</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118363"/>
            <a:ext cx="10951030" cy="5739637"/>
          </a:xfrm>
        </p:spPr>
        <p:txBody>
          <a:bodyPr/>
          <a:lstStyle/>
          <a:p>
            <a:pPr>
              <a:buNone/>
            </a:pPr>
            <a:endParaRPr lang="tr-TR" sz="2800" dirty="0"/>
          </a:p>
          <a:p>
            <a:pPr>
              <a:buFont typeface="Wingdings" pitchFamily="2" charset="2"/>
              <a:buChar char="Ø"/>
            </a:pPr>
            <a:r>
              <a:rPr lang="tr-TR" sz="2800" dirty="0"/>
              <a:t>Endüstriyel katı atıklar günümüzde çok tehlikeli sonuçlar ortaya çıkarmaktadır. </a:t>
            </a:r>
          </a:p>
          <a:p>
            <a:pPr>
              <a:buFont typeface="Wingdings" pitchFamily="2" charset="2"/>
              <a:buChar char="Ø"/>
            </a:pPr>
            <a:endParaRPr lang="tr-TR" sz="2800" dirty="0"/>
          </a:p>
          <a:p>
            <a:pPr>
              <a:buFont typeface="Wingdings" pitchFamily="2" charset="2"/>
              <a:buChar char="Ø"/>
            </a:pPr>
            <a:r>
              <a:rPr lang="tr-TR" sz="2800" dirty="0"/>
              <a:t>Bu zararların engellenmesi için </a:t>
            </a:r>
            <a:r>
              <a:rPr lang="tr-TR" sz="2800" dirty="0">
                <a:solidFill>
                  <a:srgbClr val="6600CC"/>
                </a:solidFill>
              </a:rPr>
              <a:t>ya yok edilmeli ya da tekrar kullanılabilir, geri dönüştürülebilir ya da yeniden kazanım yollarına gidilmelidir. </a:t>
            </a:r>
          </a:p>
          <a:p>
            <a:pPr>
              <a:buFont typeface="Wingdings" pitchFamily="2" charset="2"/>
              <a:buChar char="Ø"/>
            </a:pPr>
            <a:endParaRPr lang="tr-TR" sz="2800" dirty="0"/>
          </a:p>
          <a:p>
            <a:pPr>
              <a:buFont typeface="Wingdings" pitchFamily="2" charset="2"/>
              <a:buChar char="Ø"/>
            </a:pPr>
            <a:r>
              <a:rPr lang="tr-TR" sz="2800" dirty="0"/>
              <a:t>Endüstriler de oluşacak katı atıklardan geri kazanılacak maddelerin ağırlıkça yüzdeleri Tablo 2'de verilmiştir.</a:t>
            </a:r>
          </a:p>
          <a:p>
            <a:pPr>
              <a:buNone/>
            </a:pPr>
            <a:r>
              <a:rPr lang="tr-TR" sz="3600" dirty="0"/>
              <a:t>  </a:t>
            </a:r>
            <a:r>
              <a:rPr lang="tr-TR" sz="1600" dirty="0"/>
              <a:t> (</a:t>
            </a:r>
            <a:r>
              <a:rPr lang="en-US" sz="1600" dirty="0"/>
              <a:t>George, H.T., Theisen H. and Samvel A. , “</a:t>
            </a:r>
            <a:r>
              <a:rPr lang="en-US" sz="1600" i="1" dirty="0"/>
              <a:t>Integrated Solid Waste Management”, McGraw-</a:t>
            </a:r>
            <a:r>
              <a:rPr lang="en-US" sz="1600" i="1" dirty="0" err="1"/>
              <a:t>Itill</a:t>
            </a:r>
            <a:r>
              <a:rPr lang="en-US" sz="1600" i="1" dirty="0"/>
              <a:t> International Editions, Newyork,1993. </a:t>
            </a:r>
            <a:r>
              <a:rPr lang="tr-TR" sz="1600" i="1" dirty="0"/>
              <a:t>)</a:t>
            </a:r>
            <a:endParaRPr lang="tr-TR" sz="1600" dirty="0"/>
          </a:p>
          <a:p>
            <a:pPr>
              <a:buNone/>
            </a:pPr>
            <a:endParaRPr lang="tr-TR" sz="2800" dirty="0"/>
          </a:p>
          <a:p>
            <a:pPr>
              <a:buNone/>
            </a:pPr>
            <a:endParaRPr lang="tr-TR" sz="2800" dirty="0"/>
          </a:p>
        </p:txBody>
      </p:sp>
      <p:sp>
        <p:nvSpPr>
          <p:cNvPr id="4" name="3 Dikdörtgen"/>
          <p:cNvSpPr/>
          <p:nvPr/>
        </p:nvSpPr>
        <p:spPr bwMode="auto">
          <a:xfrm>
            <a:off x="11800114" y="6400800"/>
            <a:ext cx="391886"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21</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477669985"/>
              </p:ext>
            </p:extLst>
          </p:nvPr>
        </p:nvGraphicFramePr>
        <p:xfrm>
          <a:off x="0" y="-24063"/>
          <a:ext cx="12192000" cy="6944360"/>
        </p:xfrm>
        <a:graphic>
          <a:graphicData uri="http://schemas.openxmlformats.org/drawingml/2006/table">
            <a:tbl>
              <a:tblPr firstRow="1" bandRow="1">
                <a:tableStyleId>{5C22544A-7EE6-4342-B048-85BDC9FD1C3A}</a:tableStyleId>
              </a:tblPr>
              <a:tblGrid>
                <a:gridCol w="2197718">
                  <a:extLst>
                    <a:ext uri="{9D8B030D-6E8A-4147-A177-3AD203B41FA5}">
                      <a16:colId xmlns:a16="http://schemas.microsoft.com/office/drawing/2014/main" val="20000"/>
                    </a:ext>
                  </a:extLst>
                </a:gridCol>
                <a:gridCol w="1400225">
                  <a:extLst>
                    <a:ext uri="{9D8B030D-6E8A-4147-A177-3AD203B41FA5}">
                      <a16:colId xmlns:a16="http://schemas.microsoft.com/office/drawing/2014/main" val="20001"/>
                    </a:ext>
                  </a:extLst>
                </a:gridCol>
                <a:gridCol w="1057856">
                  <a:extLst>
                    <a:ext uri="{9D8B030D-6E8A-4147-A177-3AD203B41FA5}">
                      <a16:colId xmlns:a16="http://schemas.microsoft.com/office/drawing/2014/main" val="20002"/>
                    </a:ext>
                  </a:extLst>
                </a:gridCol>
                <a:gridCol w="1008653">
                  <a:extLst>
                    <a:ext uri="{9D8B030D-6E8A-4147-A177-3AD203B41FA5}">
                      <a16:colId xmlns:a16="http://schemas.microsoft.com/office/drawing/2014/main" val="20003"/>
                    </a:ext>
                  </a:extLst>
                </a:gridCol>
                <a:gridCol w="885648">
                  <a:extLst>
                    <a:ext uri="{9D8B030D-6E8A-4147-A177-3AD203B41FA5}">
                      <a16:colId xmlns:a16="http://schemas.microsoft.com/office/drawing/2014/main" val="20004"/>
                    </a:ext>
                  </a:extLst>
                </a:gridCol>
                <a:gridCol w="1426876">
                  <a:extLst>
                    <a:ext uri="{9D8B030D-6E8A-4147-A177-3AD203B41FA5}">
                      <a16:colId xmlns:a16="http://schemas.microsoft.com/office/drawing/2014/main" val="20005"/>
                    </a:ext>
                  </a:extLst>
                </a:gridCol>
                <a:gridCol w="1205465">
                  <a:extLst>
                    <a:ext uri="{9D8B030D-6E8A-4147-A177-3AD203B41FA5}">
                      <a16:colId xmlns:a16="http://schemas.microsoft.com/office/drawing/2014/main" val="20006"/>
                    </a:ext>
                  </a:extLst>
                </a:gridCol>
                <a:gridCol w="1008653">
                  <a:extLst>
                    <a:ext uri="{9D8B030D-6E8A-4147-A177-3AD203B41FA5}">
                      <a16:colId xmlns:a16="http://schemas.microsoft.com/office/drawing/2014/main" val="20007"/>
                    </a:ext>
                  </a:extLst>
                </a:gridCol>
                <a:gridCol w="890773">
                  <a:extLst>
                    <a:ext uri="{9D8B030D-6E8A-4147-A177-3AD203B41FA5}">
                      <a16:colId xmlns:a16="http://schemas.microsoft.com/office/drawing/2014/main" val="20008"/>
                    </a:ext>
                  </a:extLst>
                </a:gridCol>
                <a:gridCol w="1110133">
                  <a:extLst>
                    <a:ext uri="{9D8B030D-6E8A-4147-A177-3AD203B41FA5}">
                      <a16:colId xmlns:a16="http://schemas.microsoft.com/office/drawing/2014/main" val="20009"/>
                    </a:ext>
                  </a:extLst>
                </a:gridCol>
              </a:tblGrid>
              <a:tr h="370840">
                <a:tc>
                  <a:txBody>
                    <a:bodyPr/>
                    <a:lstStyle/>
                    <a:p>
                      <a:r>
                        <a:rPr lang="tr-TR" cap="all" baseline="0" dirty="0"/>
                        <a:t>Endüstriler </a:t>
                      </a:r>
                    </a:p>
                    <a:p>
                      <a:r>
                        <a:rPr lang="tr-TR" cap="all" baseline="0" dirty="0"/>
                        <a:t>%</a:t>
                      </a:r>
                    </a:p>
                  </a:txBody>
                  <a:tcPr/>
                </a:tc>
                <a:tc>
                  <a:txBody>
                    <a:bodyPr/>
                    <a:lstStyle/>
                    <a:p>
                      <a:pPr algn="ctr"/>
                      <a:r>
                        <a:rPr lang="tr-TR" cap="all" baseline="0" dirty="0"/>
                        <a:t>Yiyecek atıkları </a:t>
                      </a:r>
                    </a:p>
                  </a:txBody>
                  <a:tcPr/>
                </a:tc>
                <a:tc>
                  <a:txBody>
                    <a:bodyPr/>
                    <a:lstStyle/>
                    <a:p>
                      <a:pPr algn="ctr"/>
                      <a:r>
                        <a:rPr lang="tr-TR" cap="all" baseline="0" dirty="0"/>
                        <a:t>kağıt</a:t>
                      </a:r>
                    </a:p>
                  </a:txBody>
                  <a:tcPr/>
                </a:tc>
                <a:tc>
                  <a:txBody>
                    <a:bodyPr/>
                    <a:lstStyle/>
                    <a:p>
                      <a:pPr algn="ctr"/>
                      <a:r>
                        <a:rPr lang="tr-TR" cap="all" baseline="0" dirty="0"/>
                        <a:t>tahta</a:t>
                      </a:r>
                    </a:p>
                  </a:txBody>
                  <a:tcPr/>
                </a:tc>
                <a:tc>
                  <a:txBody>
                    <a:bodyPr/>
                    <a:lstStyle/>
                    <a:p>
                      <a:pPr algn="ctr"/>
                      <a:r>
                        <a:rPr lang="tr-TR" cap="all" baseline="0" dirty="0"/>
                        <a:t>deri</a:t>
                      </a:r>
                    </a:p>
                  </a:txBody>
                  <a:tcPr/>
                </a:tc>
                <a:tc>
                  <a:txBody>
                    <a:bodyPr/>
                    <a:lstStyle/>
                    <a:p>
                      <a:pPr algn="ctr"/>
                      <a:r>
                        <a:rPr lang="tr-TR" cap="all" baseline="0" dirty="0"/>
                        <a:t>kauçuk</a:t>
                      </a:r>
                    </a:p>
                  </a:txBody>
                  <a:tcPr/>
                </a:tc>
                <a:tc>
                  <a:txBody>
                    <a:bodyPr/>
                    <a:lstStyle/>
                    <a:p>
                      <a:pPr algn="ctr"/>
                      <a:r>
                        <a:rPr lang="tr-TR" cap="all" baseline="0" dirty="0"/>
                        <a:t>Plastik</a:t>
                      </a:r>
                    </a:p>
                  </a:txBody>
                  <a:tcPr/>
                </a:tc>
                <a:tc>
                  <a:txBody>
                    <a:bodyPr/>
                    <a:lstStyle/>
                    <a:p>
                      <a:pPr algn="ctr"/>
                      <a:r>
                        <a:rPr lang="tr-TR" cap="all" baseline="0" dirty="0"/>
                        <a:t>metal</a:t>
                      </a:r>
                    </a:p>
                  </a:txBody>
                  <a:tcPr/>
                </a:tc>
                <a:tc>
                  <a:txBody>
                    <a:bodyPr/>
                    <a:lstStyle/>
                    <a:p>
                      <a:pPr algn="ctr"/>
                      <a:r>
                        <a:rPr lang="tr-TR" cap="all" baseline="0" dirty="0"/>
                        <a:t>Cam</a:t>
                      </a:r>
                    </a:p>
                  </a:txBody>
                  <a:tcPr/>
                </a:tc>
                <a:tc>
                  <a:txBody>
                    <a:bodyPr/>
                    <a:lstStyle/>
                    <a:p>
                      <a:pPr algn="ctr"/>
                      <a:r>
                        <a:rPr lang="tr-TR" cap="all" baseline="0" dirty="0"/>
                        <a:t>tekstil</a:t>
                      </a:r>
                    </a:p>
                  </a:txBody>
                  <a:tcPr/>
                </a:tc>
                <a:extLst>
                  <a:ext uri="{0D108BD9-81ED-4DB2-BD59-A6C34878D82A}">
                    <a16:rowId xmlns:a16="http://schemas.microsoft.com/office/drawing/2014/main" val="10000"/>
                  </a:ext>
                </a:extLst>
              </a:tr>
              <a:tr h="370840">
                <a:tc>
                  <a:txBody>
                    <a:bodyPr/>
                    <a:lstStyle/>
                    <a:p>
                      <a:r>
                        <a:rPr lang="tr-TR" sz="1600" dirty="0"/>
                        <a:t>Gıda</a:t>
                      </a:r>
                    </a:p>
                  </a:txBody>
                  <a:tcPr/>
                </a:tc>
                <a:tc>
                  <a:txBody>
                    <a:bodyPr/>
                    <a:lstStyle/>
                    <a:p>
                      <a:pPr algn="ctr"/>
                      <a:r>
                        <a:rPr lang="tr-TR" sz="1600" dirty="0"/>
                        <a:t>15-20</a:t>
                      </a:r>
                    </a:p>
                  </a:txBody>
                  <a:tcPr/>
                </a:tc>
                <a:tc>
                  <a:txBody>
                    <a:bodyPr/>
                    <a:lstStyle/>
                    <a:p>
                      <a:pPr algn="ctr"/>
                      <a:r>
                        <a:rPr lang="tr-TR" sz="1600" dirty="0"/>
                        <a:t>50-60</a:t>
                      </a:r>
                    </a:p>
                  </a:txBody>
                  <a:tcPr/>
                </a:tc>
                <a:tc>
                  <a:txBody>
                    <a:bodyPr/>
                    <a:lstStyle/>
                    <a:p>
                      <a:pPr algn="ctr"/>
                      <a:r>
                        <a:rPr lang="tr-TR" sz="1600" dirty="0"/>
                        <a:t>5-10</a:t>
                      </a:r>
                    </a:p>
                  </a:txBody>
                  <a:tcPr/>
                </a:tc>
                <a:tc>
                  <a:txBody>
                    <a:bodyPr/>
                    <a:lstStyle/>
                    <a:p>
                      <a:pPr algn="ct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0-5</a:t>
                      </a:r>
                    </a:p>
                  </a:txBody>
                  <a:tcPr/>
                </a:tc>
                <a:tc>
                  <a:txBody>
                    <a:bodyPr/>
                    <a:lstStyle/>
                    <a:p>
                      <a:pPr algn="ctr"/>
                      <a:r>
                        <a:rPr lang="tr-TR" sz="1600" dirty="0"/>
                        <a:t>5-10</a:t>
                      </a:r>
                    </a:p>
                  </a:txBody>
                  <a:tcPr/>
                </a:tc>
                <a:tc>
                  <a:txBody>
                    <a:bodyPr/>
                    <a:lstStyle/>
                    <a:p>
                      <a:pPr algn="ctr"/>
                      <a:r>
                        <a:rPr lang="tr-TR" sz="1600" dirty="0"/>
                        <a:t>4-10</a:t>
                      </a:r>
                    </a:p>
                  </a:txBody>
                  <a:tcPr/>
                </a:tc>
                <a:tc>
                  <a:txBody>
                    <a:bodyPr/>
                    <a:lstStyle/>
                    <a:p>
                      <a:pPr algn="ctr"/>
                      <a:r>
                        <a:rPr lang="tr-TR" sz="1600" dirty="0"/>
                        <a:t>0-2</a:t>
                      </a:r>
                    </a:p>
                  </a:txBody>
                  <a:tcPr/>
                </a:tc>
                <a:extLst>
                  <a:ext uri="{0D108BD9-81ED-4DB2-BD59-A6C34878D82A}">
                    <a16:rowId xmlns:a16="http://schemas.microsoft.com/office/drawing/2014/main" val="10001"/>
                  </a:ext>
                </a:extLst>
              </a:tr>
              <a:tr h="370840">
                <a:tc>
                  <a:txBody>
                    <a:bodyPr/>
                    <a:lstStyle/>
                    <a:p>
                      <a:r>
                        <a:rPr lang="tr-TR" sz="1600" dirty="0"/>
                        <a:t>Tekstil</a:t>
                      </a:r>
                    </a:p>
                  </a:txBody>
                  <a:tcPr/>
                </a:tc>
                <a:tc>
                  <a:txBody>
                    <a:bodyPr/>
                    <a:lstStyle/>
                    <a:p>
                      <a:pPr algn="ctr"/>
                      <a:r>
                        <a:rPr lang="tr-TR" sz="1600" dirty="0"/>
                        <a:t>0-2</a:t>
                      </a:r>
                    </a:p>
                  </a:txBody>
                  <a:tcPr/>
                </a:tc>
                <a:tc>
                  <a:txBody>
                    <a:bodyPr/>
                    <a:lstStyle/>
                    <a:p>
                      <a:pPr algn="ctr"/>
                      <a:r>
                        <a:rPr lang="tr-TR" sz="1600" dirty="0"/>
                        <a:t>40-50</a:t>
                      </a:r>
                    </a:p>
                  </a:txBody>
                  <a:tcPr/>
                </a:tc>
                <a:tc>
                  <a:txBody>
                    <a:bodyPr/>
                    <a:lstStyle/>
                    <a:p>
                      <a:pPr algn="ct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3-10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20-40</a:t>
                      </a:r>
                    </a:p>
                  </a:txBody>
                  <a:tcPr/>
                </a:tc>
                <a:extLst>
                  <a:ext uri="{0D108BD9-81ED-4DB2-BD59-A6C34878D82A}">
                    <a16:rowId xmlns:a16="http://schemas.microsoft.com/office/drawing/2014/main" val="10002"/>
                  </a:ext>
                </a:extLst>
              </a:tr>
              <a:tr h="370840">
                <a:tc>
                  <a:txBody>
                    <a:bodyPr/>
                    <a:lstStyle/>
                    <a:p>
                      <a:r>
                        <a:rPr lang="tr-TR" sz="1600" dirty="0"/>
                        <a:t>Hazır giyim ve kon.</a:t>
                      </a:r>
                    </a:p>
                  </a:txBody>
                  <a:tcPr/>
                </a:tc>
                <a:tc>
                  <a:txBody>
                    <a:bodyPr/>
                    <a:lstStyle/>
                    <a:p>
                      <a:pPr algn="ctr"/>
                      <a:r>
                        <a:rPr lang="tr-TR" sz="1600" dirty="0"/>
                        <a:t>0-2</a:t>
                      </a:r>
                    </a:p>
                  </a:txBody>
                  <a:tcPr/>
                </a:tc>
                <a:tc>
                  <a:txBody>
                    <a:bodyPr/>
                    <a:lstStyle/>
                    <a:p>
                      <a:pPr algn="ctr"/>
                      <a:r>
                        <a:rPr lang="tr-TR" sz="1600" dirty="0"/>
                        <a:t>40-60</a:t>
                      </a:r>
                    </a:p>
                  </a:txBody>
                  <a:tcPr/>
                </a:tc>
                <a:tc>
                  <a:txBody>
                    <a:bodyPr/>
                    <a:lstStyle/>
                    <a:p>
                      <a:pPr algn="ct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30-50</a:t>
                      </a:r>
                    </a:p>
                  </a:txBody>
                  <a:tcPr/>
                </a:tc>
                <a:extLst>
                  <a:ext uri="{0D108BD9-81ED-4DB2-BD59-A6C34878D82A}">
                    <a16:rowId xmlns:a16="http://schemas.microsoft.com/office/drawing/2014/main" val="10003"/>
                  </a:ext>
                </a:extLst>
              </a:tr>
              <a:tr h="370840">
                <a:tc>
                  <a:txBody>
                    <a:bodyPr/>
                    <a:lstStyle/>
                    <a:p>
                      <a:r>
                        <a:rPr lang="tr-TR" sz="1600" dirty="0"/>
                        <a:t>Tahta ve kereste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10-20</a:t>
                      </a:r>
                    </a:p>
                  </a:txBody>
                  <a:tcPr/>
                </a:tc>
                <a:tc>
                  <a:txBody>
                    <a:bodyPr/>
                    <a:lstStyle/>
                    <a:p>
                      <a:pPr algn="ctr"/>
                      <a:r>
                        <a:rPr lang="tr-TR" sz="1600" dirty="0"/>
                        <a:t>60-80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04"/>
                  </a:ext>
                </a:extLst>
              </a:tr>
              <a:tr h="370840">
                <a:tc>
                  <a:txBody>
                    <a:bodyPr/>
                    <a:lstStyle/>
                    <a:p>
                      <a:r>
                        <a:rPr lang="tr-TR" sz="1600" dirty="0"/>
                        <a:t>Ağaç mobilya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20-30</a:t>
                      </a:r>
                    </a:p>
                  </a:txBody>
                  <a:tcPr/>
                </a:tc>
                <a:tc>
                  <a:txBody>
                    <a:bodyPr/>
                    <a:lstStyle/>
                    <a:p>
                      <a:pPr algn="ctr"/>
                      <a:r>
                        <a:rPr lang="tr-TR" sz="1600" dirty="0"/>
                        <a:t>30-50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0-5</a:t>
                      </a:r>
                    </a:p>
                  </a:txBody>
                  <a:tcPr/>
                </a:tc>
                <a:extLst>
                  <a:ext uri="{0D108BD9-81ED-4DB2-BD59-A6C34878D82A}">
                    <a16:rowId xmlns:a16="http://schemas.microsoft.com/office/drawing/2014/main" val="10005"/>
                  </a:ext>
                </a:extLst>
              </a:tr>
              <a:tr h="370840">
                <a:tc>
                  <a:txBody>
                    <a:bodyPr/>
                    <a:lstStyle/>
                    <a:p>
                      <a:r>
                        <a:rPr lang="tr-TR" sz="1600" dirty="0"/>
                        <a:t>Metal mobilya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20-40</a:t>
                      </a:r>
                    </a:p>
                  </a:txBody>
                  <a:tcPr/>
                </a:tc>
                <a:tc>
                  <a:txBody>
                    <a:bodyPr/>
                    <a:lstStyle/>
                    <a:p>
                      <a:pPr algn="ctr"/>
                      <a:r>
                        <a:rPr lang="tr-TR" sz="1600" dirty="0"/>
                        <a:t>10-20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20-40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06"/>
                  </a:ext>
                </a:extLst>
              </a:tr>
              <a:tr h="370840">
                <a:tc>
                  <a:txBody>
                    <a:bodyPr/>
                    <a:lstStyle/>
                    <a:p>
                      <a:r>
                        <a:rPr lang="tr-TR" sz="1600" dirty="0"/>
                        <a:t>Kağıt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40-60</a:t>
                      </a:r>
                    </a:p>
                  </a:txBody>
                  <a:tcPr/>
                </a:tc>
                <a:tc>
                  <a:txBody>
                    <a:bodyPr/>
                    <a:lstStyle/>
                    <a:p>
                      <a:pPr algn="ctr"/>
                      <a:r>
                        <a:rPr lang="tr-TR" sz="1600" dirty="0"/>
                        <a:t>10-15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5-15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07"/>
                  </a:ext>
                </a:extLst>
              </a:tr>
              <a:tr h="370840">
                <a:tc>
                  <a:txBody>
                    <a:bodyPr/>
                    <a:lstStyle/>
                    <a:p>
                      <a:r>
                        <a:rPr lang="tr-TR" sz="1600" dirty="0"/>
                        <a:t>Matbaa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60-90</a:t>
                      </a:r>
                    </a:p>
                  </a:txBody>
                  <a:tcPr/>
                </a:tc>
                <a:tc>
                  <a:txBody>
                    <a:bodyPr/>
                    <a:lstStyle/>
                    <a:p>
                      <a:pPr algn="ctr"/>
                      <a:r>
                        <a:rPr lang="tr-TR" sz="1600" dirty="0"/>
                        <a:t>5-10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08"/>
                  </a:ext>
                </a:extLst>
              </a:tr>
              <a:tr h="370840">
                <a:tc>
                  <a:txBody>
                    <a:bodyPr/>
                    <a:lstStyle/>
                    <a:p>
                      <a:r>
                        <a:rPr lang="tr-TR" sz="1600" dirty="0"/>
                        <a:t>Kimyasal ve benzeri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40-60</a:t>
                      </a:r>
                    </a:p>
                  </a:txBody>
                  <a:tcPr/>
                </a:tc>
                <a:tc>
                  <a:txBody>
                    <a:bodyPr/>
                    <a:lstStyle/>
                    <a:p>
                      <a:pPr algn="ctr"/>
                      <a:r>
                        <a:rPr lang="tr-TR" sz="1600" dirty="0"/>
                        <a:t>2-10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5-15</a:t>
                      </a:r>
                    </a:p>
                  </a:txBody>
                  <a:tcPr/>
                </a:tc>
                <a:tc>
                  <a:txBody>
                    <a:bodyPr/>
                    <a:lstStyle/>
                    <a:p>
                      <a:pPr algn="ctr"/>
                      <a:r>
                        <a:rPr lang="tr-TR" sz="1600" dirty="0"/>
                        <a:t>5-10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09"/>
                  </a:ext>
                </a:extLst>
              </a:tr>
              <a:tr h="370840">
                <a:tc>
                  <a:txBody>
                    <a:bodyPr/>
                    <a:lstStyle/>
                    <a:p>
                      <a:r>
                        <a:rPr lang="tr-TR" sz="1600" dirty="0"/>
                        <a:t>Petrol rafinerileri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06-80</a:t>
                      </a:r>
                    </a:p>
                  </a:txBody>
                  <a:tcPr/>
                </a:tc>
                <a:tc>
                  <a:txBody>
                    <a:bodyPr/>
                    <a:lstStyle/>
                    <a:p>
                      <a:pPr algn="ctr"/>
                      <a:r>
                        <a:rPr lang="tr-TR" sz="1600" dirty="0"/>
                        <a:t>5-15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10-20</a:t>
                      </a:r>
                    </a:p>
                  </a:txBody>
                  <a:tcPr/>
                </a:tc>
                <a:tc>
                  <a:txBody>
                    <a:bodyPr/>
                    <a:lstStyle/>
                    <a:p>
                      <a:pPr algn="ctr"/>
                      <a:r>
                        <a:rPr lang="tr-TR" sz="1600" dirty="0"/>
                        <a:t>2-10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0"/>
                  </a:ext>
                </a:extLst>
              </a:tr>
              <a:tr h="370840">
                <a:tc>
                  <a:txBody>
                    <a:bodyPr/>
                    <a:lstStyle/>
                    <a:p>
                      <a:r>
                        <a:rPr lang="tr-TR" sz="1600" dirty="0"/>
                        <a:t>Kauçuk ve plastik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04-60</a:t>
                      </a:r>
                    </a:p>
                  </a:txBody>
                  <a:tcPr/>
                </a:tc>
                <a:tc>
                  <a:txBody>
                    <a:bodyPr/>
                    <a:lstStyle/>
                    <a:p>
                      <a:pPr algn="ctr"/>
                      <a:r>
                        <a:rPr lang="tr-TR" sz="1600" dirty="0"/>
                        <a:t>2-10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5-20</a:t>
                      </a:r>
                    </a:p>
                  </a:txBody>
                  <a:tcPr/>
                </a:tc>
                <a:tc>
                  <a:txBody>
                    <a:bodyPr/>
                    <a:lstStyle/>
                    <a:p>
                      <a:pPr algn="ctr"/>
                      <a:r>
                        <a:rPr lang="tr-TR" sz="1600" dirty="0"/>
                        <a:t>10-20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1"/>
                  </a:ext>
                </a:extLst>
              </a:tr>
              <a:tr h="370840">
                <a:tc>
                  <a:txBody>
                    <a:bodyPr/>
                    <a:lstStyle/>
                    <a:p>
                      <a:r>
                        <a:rPr lang="tr-TR" sz="1600" dirty="0"/>
                        <a:t>Deri ve deri ürünleri</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5-10</a:t>
                      </a:r>
                    </a:p>
                  </a:txBody>
                  <a:tcPr/>
                </a:tc>
                <a:tc>
                  <a:txBody>
                    <a:bodyPr/>
                    <a:lstStyle/>
                    <a:p>
                      <a:pPr algn="ctr"/>
                      <a:r>
                        <a:rPr lang="tr-TR" sz="1600" dirty="0"/>
                        <a:t>5-10</a:t>
                      </a:r>
                    </a:p>
                  </a:txBody>
                  <a:tcPr/>
                </a:tc>
                <a:tc>
                  <a:txBody>
                    <a:bodyPr/>
                    <a:lstStyle/>
                    <a:p>
                      <a:pPr algn="ctr"/>
                      <a:r>
                        <a:rPr lang="tr-TR" sz="1600" dirty="0"/>
                        <a:t>40-60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10-20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2"/>
                  </a:ext>
                </a:extLst>
              </a:tr>
              <a:tr h="370840">
                <a:tc>
                  <a:txBody>
                    <a:bodyPr/>
                    <a:lstStyle/>
                    <a:p>
                      <a:r>
                        <a:rPr lang="tr-TR" sz="1600" dirty="0"/>
                        <a:t>Taş, çakıl, cam end.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20-40</a:t>
                      </a:r>
                    </a:p>
                  </a:txBody>
                  <a:tcPr/>
                </a:tc>
                <a:tc>
                  <a:txBody>
                    <a:bodyPr/>
                    <a:lstStyle/>
                    <a:p>
                      <a:pPr algn="ctr"/>
                      <a:r>
                        <a:rPr lang="tr-TR" sz="1600" dirty="0"/>
                        <a:t>2-10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5-10</a:t>
                      </a:r>
                    </a:p>
                  </a:txBody>
                  <a:tcPr/>
                </a:tc>
                <a:tc>
                  <a:txBody>
                    <a:bodyPr/>
                    <a:lstStyle/>
                    <a:p>
                      <a:pPr algn="ctr"/>
                      <a:r>
                        <a:rPr lang="tr-TR" sz="1600" dirty="0"/>
                        <a:t>10-20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3"/>
                  </a:ext>
                </a:extLst>
              </a:tr>
              <a:tr h="370840">
                <a:tc>
                  <a:txBody>
                    <a:bodyPr/>
                    <a:lstStyle/>
                    <a:p>
                      <a:r>
                        <a:rPr lang="tr-TR" sz="1600" dirty="0"/>
                        <a:t>Birincil metal</a:t>
                      </a:r>
                      <a:r>
                        <a:rPr lang="tr-TR" sz="1600" baseline="0" dirty="0"/>
                        <a:t> end.</a:t>
                      </a:r>
                      <a:endParaRPr lang="tr-T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30-50</a:t>
                      </a:r>
                    </a:p>
                  </a:txBody>
                  <a:tcPr/>
                </a:tc>
                <a:tc>
                  <a:txBody>
                    <a:bodyPr/>
                    <a:lstStyle/>
                    <a:p>
                      <a:pPr algn="ctr"/>
                      <a:r>
                        <a:rPr lang="tr-TR" sz="1600" dirty="0"/>
                        <a:t>5-15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2-10</a:t>
                      </a:r>
                    </a:p>
                  </a:txBody>
                  <a:tcPr/>
                </a:tc>
                <a:tc>
                  <a:txBody>
                    <a:bodyPr/>
                    <a:lstStyle/>
                    <a:p>
                      <a:pPr algn="ctr"/>
                      <a:r>
                        <a:rPr lang="tr-TR" sz="1600" dirty="0"/>
                        <a:t>2-10</a:t>
                      </a:r>
                    </a:p>
                  </a:txBody>
                  <a:tcPr/>
                </a:tc>
                <a:tc>
                  <a:txBody>
                    <a:bodyPr/>
                    <a:lstStyle/>
                    <a:p>
                      <a:pPr algn="ctr"/>
                      <a:r>
                        <a:rPr lang="tr-TR" sz="1600" dirty="0"/>
                        <a:t>0-5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4"/>
                  </a:ext>
                </a:extLst>
              </a:tr>
              <a:tr h="370840">
                <a:tc>
                  <a:txBody>
                    <a:bodyPr/>
                    <a:lstStyle/>
                    <a:p>
                      <a:r>
                        <a:rPr lang="tr-TR" sz="1600" dirty="0"/>
                        <a:t>Metal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30-50</a:t>
                      </a:r>
                    </a:p>
                  </a:txBody>
                  <a:tcPr/>
                </a:tc>
                <a:tc>
                  <a:txBody>
                    <a:bodyPr/>
                    <a:lstStyle/>
                    <a:p>
                      <a:pPr algn="ctr"/>
                      <a:r>
                        <a:rPr lang="tr-TR" sz="1600" dirty="0"/>
                        <a:t>5-15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15-30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5"/>
                  </a:ext>
                </a:extLst>
              </a:tr>
              <a:tr h="370840">
                <a:tc>
                  <a:txBody>
                    <a:bodyPr/>
                    <a:lstStyle/>
                    <a:p>
                      <a:r>
                        <a:rPr lang="tr-TR" sz="1600" dirty="0"/>
                        <a:t>Elektrikli mak.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30-50</a:t>
                      </a:r>
                    </a:p>
                  </a:txBody>
                  <a:tcPr/>
                </a:tc>
                <a:tc>
                  <a:txBody>
                    <a:bodyPr/>
                    <a:lstStyle/>
                    <a:p>
                      <a:pPr algn="ctr"/>
                      <a:r>
                        <a:rPr lang="tr-TR" sz="1600" dirty="0"/>
                        <a:t>5-15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1-5</a:t>
                      </a:r>
                    </a:p>
                  </a:txBody>
                  <a:tcPr/>
                </a:tc>
                <a:tc>
                  <a:txBody>
                    <a:bodyPr/>
                    <a:lstStyle/>
                    <a:p>
                      <a:pPr algn="ctr"/>
                      <a:r>
                        <a:rPr lang="tr-TR" sz="1600" dirty="0"/>
                        <a:t>15-30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6"/>
                  </a:ext>
                </a:extLst>
              </a:tr>
              <a:tr h="370840">
                <a:tc>
                  <a:txBody>
                    <a:bodyPr/>
                    <a:lstStyle/>
                    <a:p>
                      <a:r>
                        <a:rPr lang="tr-TR" sz="1600" dirty="0"/>
                        <a:t>Elektrikli aletler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60-80</a:t>
                      </a:r>
                    </a:p>
                  </a:txBody>
                  <a:tcPr/>
                </a:tc>
                <a:tc>
                  <a:txBody>
                    <a:bodyPr/>
                    <a:lstStyle/>
                    <a:p>
                      <a:pPr algn="ctr"/>
                      <a:r>
                        <a:rPr lang="tr-TR" sz="1600" dirty="0"/>
                        <a:t>5-15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algn="ctr"/>
                      <a:r>
                        <a:rPr lang="tr-TR" sz="1600" dirty="0"/>
                        <a:t>2-5</a:t>
                      </a:r>
                    </a:p>
                  </a:txBody>
                  <a:tcPr/>
                </a:tc>
                <a:tc>
                  <a:txBody>
                    <a:bodyPr/>
                    <a:lstStyle/>
                    <a:p>
                      <a:pPr algn="ctr"/>
                      <a:r>
                        <a:rPr lang="tr-TR" sz="1600" dirty="0"/>
                        <a:t>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a:t>0-2</a:t>
                      </a: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60766244"/>
      </p:ext>
    </p:extLst>
  </p:cSld>
  <p:clrMapOvr>
    <a:masterClrMapping/>
  </p:clrMapOvr>
  <p:transition>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Delikli Teyp"/>
          <p:cNvSpPr/>
          <p:nvPr/>
        </p:nvSpPr>
        <p:spPr bwMode="auto">
          <a:xfrm>
            <a:off x="957943" y="1937656"/>
            <a:ext cx="10123714" cy="3701144"/>
          </a:xfrm>
          <a:prstGeom prst="flowChartPunchedTap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tr-TR" sz="5400" b="1" dirty="0">
                <a:solidFill>
                  <a:schemeClr val="bg2"/>
                </a:solidFill>
              </a:rPr>
              <a:t>Endüstriyel Kati Atıkların </a:t>
            </a:r>
          </a:p>
          <a:p>
            <a:pPr algn="ctr" fontAlgn="base">
              <a:spcBef>
                <a:spcPct val="0"/>
              </a:spcBef>
              <a:spcAft>
                <a:spcPct val="0"/>
              </a:spcAft>
            </a:pPr>
            <a:r>
              <a:rPr lang="tr-TR" sz="5400" b="1" dirty="0">
                <a:solidFill>
                  <a:schemeClr val="bg2"/>
                </a:solidFill>
              </a:rPr>
              <a:t>Geri Kazanımı</a:t>
            </a:r>
            <a:endParaRPr kumimoji="0" lang="tr-TR" sz="5400" b="0" i="0" u="none" strike="noStrike" cap="none" normalizeH="0" baseline="0" dirty="0">
              <a:ln>
                <a:noFill/>
              </a:ln>
              <a:solidFill>
                <a:schemeClr val="bg2"/>
              </a:solidFill>
              <a:effectLst/>
              <a:latin typeface="Arial" panose="020B0604020202020204" pitchFamily="34" charset="0"/>
            </a:endParaRPr>
          </a:p>
        </p:txBody>
      </p:sp>
      <p:pic>
        <p:nvPicPr>
          <p:cNvPr id="2051" name="Picture 3" descr="C:\Users\win7\AppData\Local\Microsoft\Windows\Temporary Internet Files\Content.IE5\SYI2UZM8\question_makrs_cutie_mark_by_rildraw-d4byewl[1].png"/>
          <p:cNvPicPr>
            <a:picLocks noChangeAspect="1" noChangeArrowheads="1"/>
          </p:cNvPicPr>
          <p:nvPr/>
        </p:nvPicPr>
        <p:blipFill>
          <a:blip r:embed="rId2" cstate="print"/>
          <a:srcRect/>
          <a:stretch>
            <a:fillRect/>
          </a:stretch>
        </p:blipFill>
        <p:spPr bwMode="auto">
          <a:xfrm>
            <a:off x="9168992" y="3788229"/>
            <a:ext cx="3023008" cy="3069771"/>
          </a:xfrm>
          <a:prstGeom prst="rect">
            <a:avLst/>
          </a:prstGeom>
          <a:noFill/>
        </p:spPr>
      </p:pic>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31049"/>
            <a:ext cx="9753600" cy="715962"/>
          </a:xfrm>
        </p:spPr>
        <p:txBody>
          <a:bodyPr/>
          <a:lstStyle/>
          <a:p>
            <a:r>
              <a:rPr lang="tr-TR" sz="3000" b="1" dirty="0">
                <a:solidFill>
                  <a:schemeClr val="accent4">
                    <a:lumMod val="50000"/>
                  </a:schemeClr>
                </a:solidFill>
              </a:rPr>
              <a:t>Endüstriyel Katı Atıkların Beton Teknolojisinde Kullanımı</a:t>
            </a:r>
            <a:endParaRPr lang="tr-TR" sz="3000" dirty="0"/>
          </a:p>
        </p:txBody>
      </p:sp>
      <p:sp>
        <p:nvSpPr>
          <p:cNvPr id="3" name="2 İçerik Yer Tutucusu"/>
          <p:cNvSpPr>
            <a:spLocks noGrp="1"/>
          </p:cNvSpPr>
          <p:nvPr>
            <p:ph idx="1"/>
          </p:nvPr>
        </p:nvSpPr>
        <p:spPr>
          <a:xfrm>
            <a:off x="1" y="1215189"/>
            <a:ext cx="10972800" cy="5642811"/>
          </a:xfrm>
        </p:spPr>
        <p:txBody>
          <a:bodyPr/>
          <a:lstStyle/>
          <a:p>
            <a:pPr>
              <a:buNone/>
            </a:pPr>
            <a:endParaRPr lang="tr-TR" dirty="0"/>
          </a:p>
          <a:p>
            <a:pPr>
              <a:buFont typeface="Wingdings" pitchFamily="2" charset="2"/>
              <a:buChar char="v"/>
            </a:pPr>
            <a:r>
              <a:rPr lang="sv-SE" sz="3000" b="1" dirty="0">
                <a:solidFill>
                  <a:schemeClr val="bg2"/>
                </a:solidFill>
              </a:rPr>
              <a:t>Kiremit ve tuğla tozlarının beton teknolojisinde kullanılması </a:t>
            </a:r>
            <a:endParaRPr lang="tr-TR" sz="3000" b="1" dirty="0"/>
          </a:p>
          <a:p>
            <a:pPr>
              <a:buFont typeface="Wingdings" pitchFamily="2" charset="2"/>
              <a:buChar char="Ø"/>
            </a:pPr>
            <a:endParaRPr lang="tr-TR" sz="2800" dirty="0"/>
          </a:p>
          <a:p>
            <a:pPr>
              <a:buFont typeface="Wingdings" pitchFamily="2" charset="2"/>
              <a:buChar char="Ø"/>
            </a:pPr>
            <a:endParaRPr lang="tr-TR" sz="2800" dirty="0"/>
          </a:p>
          <a:p>
            <a:pPr>
              <a:buFont typeface="Wingdings" pitchFamily="2" charset="2"/>
              <a:buChar char="Ø"/>
            </a:pPr>
            <a:r>
              <a:rPr lang="tr-TR" sz="2800" dirty="0"/>
              <a:t>Türkiye’de her yıl yaklaşık olarak 250.000 ton kiremit kırığı atığı oluşmaktadır. </a:t>
            </a:r>
          </a:p>
          <a:p>
            <a:pPr>
              <a:buNone/>
            </a:pPr>
            <a:endParaRPr lang="tr-TR" sz="2800" dirty="0"/>
          </a:p>
          <a:p>
            <a:pPr>
              <a:buFont typeface="Wingdings" pitchFamily="2" charset="2"/>
              <a:buChar char="Ø"/>
            </a:pPr>
            <a:r>
              <a:rPr lang="tr-TR" sz="2800" dirty="0"/>
              <a:t>Kiremit kırıkları; </a:t>
            </a:r>
            <a:r>
              <a:rPr lang="tr-TR" sz="2800" dirty="0">
                <a:solidFill>
                  <a:srgbClr val="6600CC"/>
                </a:solidFill>
              </a:rPr>
              <a:t>renkli harç üretiminde kum , bağlayıcı olarak da çimento </a:t>
            </a:r>
            <a:r>
              <a:rPr lang="tr-TR" sz="2800" dirty="0"/>
              <a:t>yerine kullanılabilmektedir. </a:t>
            </a:r>
            <a:endParaRPr lang="sv-SE" sz="2800" b="1" dirty="0"/>
          </a:p>
          <a:p>
            <a:endParaRPr lang="tr-TR" dirty="0"/>
          </a:p>
        </p:txBody>
      </p:sp>
      <p:sp>
        <p:nvSpPr>
          <p:cNvPr id="4" name="3 Dikdörtgen"/>
          <p:cNvSpPr/>
          <p:nvPr/>
        </p:nvSpPr>
        <p:spPr bwMode="auto">
          <a:xfrm>
            <a:off x="11756571" y="6422571"/>
            <a:ext cx="435429" cy="43542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24</a:t>
            </a:r>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30968"/>
            <a:ext cx="10972800" cy="5727032"/>
          </a:xfrm>
        </p:spPr>
        <p:txBody>
          <a:bodyPr/>
          <a:lstStyle/>
          <a:p>
            <a:pPr>
              <a:buFont typeface="Wingdings" pitchFamily="2" charset="2"/>
              <a:buChar char="Ø"/>
            </a:pPr>
            <a:endParaRPr lang="tr-TR" dirty="0"/>
          </a:p>
          <a:p>
            <a:pPr>
              <a:buNone/>
            </a:pPr>
            <a:endParaRPr lang="tr-TR" dirty="0"/>
          </a:p>
          <a:p>
            <a:pPr>
              <a:buFont typeface="Wingdings" pitchFamily="2" charset="2"/>
              <a:buChar char="Ø"/>
            </a:pPr>
            <a:r>
              <a:rPr lang="tr-TR" sz="2800" dirty="0"/>
              <a:t>Kiremit kırığı atıkları; </a:t>
            </a:r>
            <a:r>
              <a:rPr lang="tr-TR" sz="2800" dirty="0">
                <a:solidFill>
                  <a:srgbClr val="6600CC"/>
                </a:solidFill>
              </a:rPr>
              <a:t>çevre kirliliğine yol açmakta, stoğu yer ve maliyet açısından </a:t>
            </a:r>
            <a:r>
              <a:rPr lang="tr-TR" sz="2800" dirty="0"/>
              <a:t>sorun olmaktadır. Bu atığın ekonomiye geri kazandırılması yararlı olacaktır. </a:t>
            </a:r>
          </a:p>
          <a:p>
            <a:pPr>
              <a:buNone/>
            </a:pPr>
            <a:endParaRPr lang="tr-TR" sz="2800" dirty="0"/>
          </a:p>
          <a:p>
            <a:pPr>
              <a:buFont typeface="Wingdings" pitchFamily="2" charset="2"/>
              <a:buChar char="Ø"/>
            </a:pPr>
            <a:r>
              <a:rPr lang="tr-TR" sz="2800" dirty="0"/>
              <a:t>Bu amaçla öğütülerek bir kısım </a:t>
            </a:r>
            <a:r>
              <a:rPr lang="tr-TR" sz="2800" dirty="0">
                <a:solidFill>
                  <a:srgbClr val="6600CC"/>
                </a:solidFill>
              </a:rPr>
              <a:t>çimento yerine beton üretiminde kullanılabileceği gibi, ayrıca kompoze çimento üretiminde </a:t>
            </a:r>
            <a:r>
              <a:rPr lang="tr-TR" sz="2800" dirty="0"/>
              <a:t>de değerlendirilebilir.</a:t>
            </a:r>
          </a:p>
          <a:p>
            <a:endParaRPr lang="tr-TR" sz="3600" dirty="0"/>
          </a:p>
          <a:p>
            <a:endParaRPr lang="tr-TR" sz="3600" dirty="0"/>
          </a:p>
        </p:txBody>
      </p:sp>
      <p:sp>
        <p:nvSpPr>
          <p:cNvPr id="4" name="3 Dikdörtgen"/>
          <p:cNvSpPr/>
          <p:nvPr/>
        </p:nvSpPr>
        <p:spPr bwMode="auto">
          <a:xfrm>
            <a:off x="11843657" y="6379029"/>
            <a:ext cx="348343" cy="478971"/>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98310"/>
            <a:ext cx="8665029" cy="5759689"/>
          </a:xfrm>
        </p:spPr>
        <p:txBody>
          <a:bodyPr/>
          <a:lstStyle/>
          <a:p>
            <a:pPr>
              <a:buFont typeface="Wingdings" pitchFamily="2" charset="2"/>
              <a:buChar char="Ø"/>
            </a:pPr>
            <a:endParaRPr lang="tr-TR" sz="2800" dirty="0"/>
          </a:p>
          <a:p>
            <a:pPr>
              <a:buNone/>
            </a:pPr>
            <a:endParaRPr lang="tr-TR" sz="2800" dirty="0"/>
          </a:p>
          <a:p>
            <a:pPr>
              <a:buNone/>
            </a:pPr>
            <a:endParaRPr lang="tr-TR" sz="2800" dirty="0"/>
          </a:p>
          <a:p>
            <a:pPr>
              <a:buFont typeface="Wingdings" pitchFamily="2" charset="2"/>
              <a:buChar char="Ø"/>
            </a:pPr>
            <a:r>
              <a:rPr lang="tr-TR" sz="2800" dirty="0"/>
              <a:t>Kiremit kırığı </a:t>
            </a:r>
            <a:r>
              <a:rPr lang="tr-TR" sz="2800" dirty="0">
                <a:solidFill>
                  <a:srgbClr val="6600CC"/>
                </a:solidFill>
              </a:rPr>
              <a:t>beton üretiminde agrega </a:t>
            </a:r>
            <a:r>
              <a:rPr lang="tr-TR" sz="2800" dirty="0"/>
              <a:t>olarak da kullanılabilmektedir. Böylece yarı hafif taşıyıcı, mimari ve yangına dayanıklı betonlar elde edilebilmektedir. </a:t>
            </a:r>
          </a:p>
          <a:p>
            <a:pPr>
              <a:buFont typeface="Wingdings" pitchFamily="2" charset="2"/>
              <a:buChar char="Ø"/>
            </a:pPr>
            <a:endParaRPr lang="tr-TR" sz="2800" dirty="0"/>
          </a:p>
          <a:p>
            <a:pPr>
              <a:buNone/>
            </a:pPr>
            <a:endParaRPr lang="tr-TR" sz="2800" dirty="0"/>
          </a:p>
        </p:txBody>
      </p:sp>
      <p:pic>
        <p:nvPicPr>
          <p:cNvPr id="4" name="3 Resim" descr="indir (1).jpg"/>
          <p:cNvPicPr>
            <a:picLocks noChangeAspect="1"/>
          </p:cNvPicPr>
          <p:nvPr/>
        </p:nvPicPr>
        <p:blipFill>
          <a:blip r:embed="rId2"/>
          <a:stretch>
            <a:fillRect/>
          </a:stretch>
        </p:blipFill>
        <p:spPr>
          <a:xfrm>
            <a:off x="8708571" y="1981200"/>
            <a:ext cx="3483429" cy="3809999"/>
          </a:xfrm>
          <a:prstGeom prst="rect">
            <a:avLst/>
          </a:prstGeom>
        </p:spPr>
      </p:pic>
      <p:sp>
        <p:nvSpPr>
          <p:cNvPr id="5" name="4 Dikdörtgen"/>
          <p:cNvSpPr/>
          <p:nvPr/>
        </p:nvSpPr>
        <p:spPr bwMode="auto">
          <a:xfrm>
            <a:off x="11756571" y="6400800"/>
            <a:ext cx="435427" cy="45719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26</a:t>
            </a: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0" y="394380"/>
            <a:ext cx="9753600" cy="715962"/>
          </a:xfrm>
        </p:spPr>
        <p:txBody>
          <a:bodyPr/>
          <a:lstStyle/>
          <a:p>
            <a:r>
              <a:rPr lang="tr-TR" b="1" dirty="0">
                <a:solidFill>
                  <a:schemeClr val="tx1">
                    <a:lumMod val="50000"/>
                  </a:schemeClr>
                </a:solidFill>
              </a:rPr>
              <a:t>GİRİŞ</a:t>
            </a:r>
          </a:p>
        </p:txBody>
      </p:sp>
      <p:sp>
        <p:nvSpPr>
          <p:cNvPr id="3" name="2 İçerik Yer Tutucusu"/>
          <p:cNvSpPr>
            <a:spLocks noGrp="1"/>
          </p:cNvSpPr>
          <p:nvPr>
            <p:ph idx="4294967295"/>
          </p:nvPr>
        </p:nvSpPr>
        <p:spPr>
          <a:xfrm>
            <a:off x="-1" y="1524000"/>
            <a:ext cx="10951029" cy="5018088"/>
          </a:xfrm>
        </p:spPr>
        <p:txBody>
          <a:bodyPr/>
          <a:lstStyle/>
          <a:p>
            <a:pPr>
              <a:buFont typeface="Wingdings" pitchFamily="2" charset="2"/>
              <a:buChar char="Ø"/>
            </a:pPr>
            <a:r>
              <a:rPr lang="tr-TR" sz="2800" dirty="0">
                <a:solidFill>
                  <a:srgbClr val="6600CC"/>
                </a:solidFill>
              </a:rPr>
              <a:t>Nüfus artışı, teknolojik gelişme, sanayi ve kentleşmeye</a:t>
            </a:r>
            <a:r>
              <a:rPr lang="tr-TR" sz="2800" dirty="0"/>
              <a:t> koşul olarak katı atıkların miktar ve bileşimleri giderek artmaktadır. </a:t>
            </a:r>
          </a:p>
          <a:p>
            <a:endParaRPr lang="tr-TR" sz="2800" dirty="0"/>
          </a:p>
          <a:p>
            <a:pPr>
              <a:buFont typeface="Wingdings" pitchFamily="2" charset="2"/>
              <a:buChar char="Ø"/>
            </a:pPr>
            <a:r>
              <a:rPr lang="tr-TR" sz="2800" dirty="0"/>
              <a:t>Bu artış bir yandan </a:t>
            </a:r>
            <a:r>
              <a:rPr lang="tr-TR" sz="2800" dirty="0">
                <a:solidFill>
                  <a:srgbClr val="6600CC"/>
                </a:solidFill>
              </a:rPr>
              <a:t>hammaddelerin bilinçsizce tüketilmesine yol açarken </a:t>
            </a:r>
            <a:r>
              <a:rPr lang="tr-TR" sz="2800" dirty="0"/>
              <a:t>diğer yandan </a:t>
            </a:r>
            <a:r>
              <a:rPr lang="tr-TR" sz="2800" dirty="0">
                <a:solidFill>
                  <a:srgbClr val="6600CC"/>
                </a:solidFill>
              </a:rPr>
              <a:t>çevrenin yükünü oldukça arttırmaktadır.</a:t>
            </a:r>
            <a:endParaRPr lang="tr-TR" sz="2800" dirty="0"/>
          </a:p>
          <a:p>
            <a:endParaRPr lang="tr-TR" sz="2800" dirty="0"/>
          </a:p>
          <a:p>
            <a:pPr>
              <a:buFont typeface="Wingdings" pitchFamily="2" charset="2"/>
              <a:buChar char="Ø"/>
            </a:pPr>
            <a:r>
              <a:rPr lang="tr-TR" sz="2800" dirty="0"/>
              <a:t> Atık miktarındaki artışın sonucunda taşıma ve depolama maliyetleri ve depolama alanlarında yaşanan yer sıkıntısı üst seviyelere ulaşmaktadır. </a:t>
            </a:r>
          </a:p>
          <a:p>
            <a:pPr>
              <a:buFont typeface="Wingdings" pitchFamily="2" charset="2"/>
              <a:buChar char="Ø"/>
            </a:pPr>
            <a:endParaRPr lang="tr-TR" sz="2800" dirty="0">
              <a:solidFill>
                <a:srgbClr val="6600CC"/>
              </a:solidFill>
            </a:endParaRPr>
          </a:p>
          <a:p>
            <a:endParaRPr lang="tr-TR" sz="2800" dirty="0"/>
          </a:p>
          <a:p>
            <a:endParaRPr lang="tr-TR" sz="2800" dirty="0"/>
          </a:p>
        </p:txBody>
      </p:sp>
      <p:sp>
        <p:nvSpPr>
          <p:cNvPr id="5" name="4 Dikdörtgen"/>
          <p:cNvSpPr/>
          <p:nvPr/>
        </p:nvSpPr>
        <p:spPr bwMode="auto">
          <a:xfrm>
            <a:off x="11734800" y="6291943"/>
            <a:ext cx="457200" cy="5660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1</a:t>
            </a:r>
          </a:p>
        </p:txBody>
      </p:sp>
    </p:spTree>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130968"/>
            <a:ext cx="8948057" cy="5727032"/>
          </a:xfrm>
        </p:spPr>
        <p:txBody>
          <a:bodyPr/>
          <a:lstStyle/>
          <a:p>
            <a:pPr marL="742950" indent="-742950">
              <a:buFont typeface="Wingdings" pitchFamily="2" charset="2"/>
              <a:buChar char="Ø"/>
            </a:pPr>
            <a:endParaRPr lang="tr-TR" dirty="0"/>
          </a:p>
          <a:p>
            <a:pPr marL="514350" indent="-514350">
              <a:buFont typeface="Wingdings" pitchFamily="2" charset="2"/>
              <a:buChar char="Ø"/>
            </a:pPr>
            <a:r>
              <a:rPr lang="tr-TR" sz="2800" dirty="0"/>
              <a:t>Horasan harcı </a:t>
            </a:r>
            <a:r>
              <a:rPr lang="tr-TR" sz="2800" dirty="0">
                <a:solidFill>
                  <a:srgbClr val="6600CC"/>
                </a:solidFill>
              </a:rPr>
              <a:t>öğütülmüş kiremit, tuğla gibi pişmiş killer ile kireç, su ve çeşitli puzolanlar </a:t>
            </a:r>
            <a:r>
              <a:rPr lang="tr-TR" sz="2800" dirty="0"/>
              <a:t>kullanılarak üretilen malzemedir.</a:t>
            </a:r>
          </a:p>
          <a:p>
            <a:pPr marL="514350" indent="-514350">
              <a:buFont typeface="Wingdings" pitchFamily="2" charset="2"/>
              <a:buChar char="Ø"/>
            </a:pPr>
            <a:endParaRPr lang="tr-TR" sz="2800" dirty="0"/>
          </a:p>
          <a:p>
            <a:pPr marL="514350" indent="-514350">
              <a:buFont typeface="Wingdings" pitchFamily="2" charset="2"/>
              <a:buChar char="Ø"/>
            </a:pPr>
            <a:r>
              <a:rPr lang="tr-TR" sz="2800" dirty="0"/>
              <a:t> Ayrıca </a:t>
            </a:r>
            <a:r>
              <a:rPr lang="tr-TR" sz="2800" dirty="0">
                <a:solidFill>
                  <a:srgbClr val="6600CC"/>
                </a:solidFill>
              </a:rPr>
              <a:t>iri tuğla ve kiremit kırıkları </a:t>
            </a:r>
            <a:r>
              <a:rPr lang="tr-TR" sz="2800" dirty="0"/>
              <a:t>kullanılması ile </a:t>
            </a:r>
            <a:r>
              <a:rPr lang="tr-TR" sz="2800" dirty="0">
                <a:solidFill>
                  <a:srgbClr val="6600CC"/>
                </a:solidFill>
              </a:rPr>
              <a:t>horasan betonu </a:t>
            </a:r>
            <a:r>
              <a:rPr lang="tr-TR" sz="2800" dirty="0"/>
              <a:t>elde edilmektedir.</a:t>
            </a:r>
          </a:p>
          <a:p>
            <a:pPr marL="514350" indent="-514350">
              <a:buFont typeface="Wingdings" pitchFamily="2" charset="2"/>
              <a:buChar char="Ø"/>
            </a:pPr>
            <a:endParaRPr lang="tr-TR" dirty="0"/>
          </a:p>
          <a:p>
            <a:pPr>
              <a:buNone/>
            </a:pPr>
            <a:endParaRPr lang="tr-TR" dirty="0"/>
          </a:p>
          <a:p>
            <a:pPr>
              <a:buNone/>
            </a:pPr>
            <a:endParaRPr lang="tr-TR" sz="1600" dirty="0"/>
          </a:p>
          <a:p>
            <a:pPr>
              <a:buNone/>
            </a:pPr>
            <a:r>
              <a:rPr lang="tr-TR" sz="1600" dirty="0"/>
              <a:t>(http://www.</a:t>
            </a:r>
            <a:r>
              <a:rPr lang="tr-TR" sz="1600" dirty="0" err="1"/>
              <a:t>esinkap</a:t>
            </a:r>
            <a:r>
              <a:rPr lang="tr-TR" sz="1600" dirty="0"/>
              <a:t>.net/6projepazari/sunumlar/K%C4%B1rm%C4%B1z%C4%B1%20Salon%20I.%20Oturum/Cam,%20Seramik%20ve%20Pi%C5%9Fmi%C5%9F%20Kil%2)</a:t>
            </a:r>
          </a:p>
          <a:p>
            <a:pPr marL="514350" indent="-514350">
              <a:buNone/>
            </a:pPr>
            <a:endParaRPr lang="tr-TR" dirty="0"/>
          </a:p>
        </p:txBody>
      </p:sp>
      <p:pic>
        <p:nvPicPr>
          <p:cNvPr id="4" name="3 Resim" descr="main-qimg-986b15196edee75dd5782d322ff7d816-c.jpg"/>
          <p:cNvPicPr>
            <a:picLocks noChangeAspect="1"/>
          </p:cNvPicPr>
          <p:nvPr/>
        </p:nvPicPr>
        <p:blipFill>
          <a:blip r:embed="rId2"/>
          <a:stretch>
            <a:fillRect/>
          </a:stretch>
        </p:blipFill>
        <p:spPr>
          <a:xfrm>
            <a:off x="8991600" y="1915884"/>
            <a:ext cx="3200400" cy="2519917"/>
          </a:xfrm>
          <a:prstGeom prst="rect">
            <a:avLst/>
          </a:prstGeom>
        </p:spPr>
      </p:pic>
      <p:sp>
        <p:nvSpPr>
          <p:cNvPr id="5" name="4 Dikdörtgen"/>
          <p:cNvSpPr/>
          <p:nvPr/>
        </p:nvSpPr>
        <p:spPr bwMode="auto">
          <a:xfrm>
            <a:off x="11800114" y="6357256"/>
            <a:ext cx="391886" cy="500743"/>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27</a:t>
            </a:r>
          </a:p>
        </p:txBody>
      </p:sp>
      <p:pic>
        <p:nvPicPr>
          <p:cNvPr id="6" name="5 Resim" descr="lrg-1905-ancient-mortar-torba-temple-builders-malta-cement.jpg"/>
          <p:cNvPicPr>
            <a:picLocks noChangeAspect="1"/>
          </p:cNvPicPr>
          <p:nvPr/>
        </p:nvPicPr>
        <p:blipFill>
          <a:blip r:embed="rId3"/>
          <a:stretch>
            <a:fillRect/>
          </a:stretch>
        </p:blipFill>
        <p:spPr>
          <a:xfrm>
            <a:off x="8940610" y="4519142"/>
            <a:ext cx="2554123" cy="2338858"/>
          </a:xfrm>
          <a:prstGeom prst="rect">
            <a:avLst/>
          </a:prstGeom>
        </p:spPr>
      </p:pic>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75657"/>
            <a:ext cx="10130590" cy="1074821"/>
          </a:xfrm>
        </p:spPr>
        <p:txBody>
          <a:bodyPr/>
          <a:lstStyle/>
          <a:p>
            <a:pPr>
              <a:buFont typeface="Wingdings" pitchFamily="2" charset="2"/>
              <a:buChar char="v"/>
            </a:pPr>
            <a:r>
              <a:rPr lang="tr-TR" sz="3200" b="1" dirty="0">
                <a:solidFill>
                  <a:schemeClr val="bg2"/>
                </a:solidFill>
              </a:rPr>
              <a:t>Seramik kırıklarının beton teknolojisinde kullanımı</a:t>
            </a:r>
          </a:p>
        </p:txBody>
      </p:sp>
      <p:sp>
        <p:nvSpPr>
          <p:cNvPr id="3" name="2 İçerik Yer Tutucusu"/>
          <p:cNvSpPr>
            <a:spLocks noGrp="1"/>
          </p:cNvSpPr>
          <p:nvPr>
            <p:ph idx="1"/>
          </p:nvPr>
        </p:nvSpPr>
        <p:spPr>
          <a:xfrm>
            <a:off x="0" y="2307772"/>
            <a:ext cx="6836228" cy="4190999"/>
          </a:xfrm>
        </p:spPr>
        <p:txBody>
          <a:bodyPr/>
          <a:lstStyle/>
          <a:p>
            <a:pPr>
              <a:buFont typeface="Wingdings" pitchFamily="2" charset="2"/>
              <a:buChar char="Ø"/>
            </a:pPr>
            <a:endParaRPr lang="tr-TR" sz="2800" dirty="0"/>
          </a:p>
          <a:p>
            <a:pPr>
              <a:buFont typeface="Wingdings" pitchFamily="2" charset="2"/>
              <a:buChar char="Ø"/>
            </a:pPr>
            <a:r>
              <a:rPr lang="tr-TR" sz="2800" dirty="0"/>
              <a:t>Atık seramikler kırılarak çeşitli boyutlara getirilip beton üretiminde </a:t>
            </a:r>
            <a:r>
              <a:rPr lang="tr-TR" sz="2800" dirty="0">
                <a:solidFill>
                  <a:srgbClr val="6600CC"/>
                </a:solidFill>
              </a:rPr>
              <a:t>agrega</a:t>
            </a:r>
            <a:r>
              <a:rPr lang="tr-TR" sz="2800" dirty="0"/>
              <a:t> olarak kullanılabileceği gibi boyutu küçültüldüğünde </a:t>
            </a:r>
            <a:r>
              <a:rPr lang="tr-TR" sz="2800" dirty="0">
                <a:solidFill>
                  <a:srgbClr val="6600CC"/>
                </a:solidFill>
              </a:rPr>
              <a:t>harç üretiminde kum yerine de </a:t>
            </a:r>
            <a:r>
              <a:rPr lang="tr-TR" sz="2800" dirty="0"/>
              <a:t>kullanılabilir.</a:t>
            </a:r>
          </a:p>
        </p:txBody>
      </p:sp>
      <p:pic>
        <p:nvPicPr>
          <p:cNvPr id="4" name="3 Resim" descr="indir (2).jpg"/>
          <p:cNvPicPr>
            <a:picLocks noChangeAspect="1"/>
          </p:cNvPicPr>
          <p:nvPr/>
        </p:nvPicPr>
        <p:blipFill>
          <a:blip r:embed="rId2"/>
          <a:stretch>
            <a:fillRect/>
          </a:stretch>
        </p:blipFill>
        <p:spPr>
          <a:xfrm>
            <a:off x="7750629" y="1981201"/>
            <a:ext cx="4136571" cy="3751302"/>
          </a:xfrm>
          <a:prstGeom prst="rect">
            <a:avLst/>
          </a:prstGeom>
        </p:spPr>
      </p:pic>
      <p:sp>
        <p:nvSpPr>
          <p:cNvPr id="5" name="4 Dikdörtgen"/>
          <p:cNvSpPr/>
          <p:nvPr/>
        </p:nvSpPr>
        <p:spPr bwMode="auto">
          <a:xfrm>
            <a:off x="11887200" y="6422571"/>
            <a:ext cx="304799" cy="43542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28</a:t>
            </a: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27437"/>
            <a:ext cx="10972800" cy="5744220"/>
          </a:xfrm>
        </p:spPr>
        <p:txBody>
          <a:bodyPr/>
          <a:lstStyle/>
          <a:p>
            <a:endParaRPr lang="tr-TR" sz="2800" dirty="0"/>
          </a:p>
          <a:p>
            <a:pPr>
              <a:buFont typeface="Wingdings" pitchFamily="2" charset="2"/>
              <a:buChar char="Ø"/>
            </a:pPr>
            <a:r>
              <a:rPr lang="tr-TR" sz="2800" dirty="0"/>
              <a:t>Seramikler yüksek sıcaklıklarda üretildiğinden kırma taşlara göre yüksek sıcaklık dayanıklılığı daha fazladır. </a:t>
            </a:r>
          </a:p>
          <a:p>
            <a:pPr>
              <a:buFont typeface="Wingdings" pitchFamily="2" charset="2"/>
              <a:buChar char="Ø"/>
            </a:pPr>
            <a:endParaRPr lang="tr-TR" sz="2800" dirty="0"/>
          </a:p>
          <a:p>
            <a:pPr>
              <a:buFont typeface="Wingdings" pitchFamily="2" charset="2"/>
              <a:buChar char="Ø"/>
            </a:pPr>
            <a:r>
              <a:rPr lang="tr-TR" sz="2800" dirty="0"/>
              <a:t>Dolayısı ile </a:t>
            </a:r>
            <a:r>
              <a:rPr lang="tr-TR" sz="2800" dirty="0">
                <a:solidFill>
                  <a:srgbClr val="6600CC"/>
                </a:solidFill>
              </a:rPr>
              <a:t>yüksek sıcaklığa dayanıklı beton üretiminde </a:t>
            </a:r>
            <a:r>
              <a:rPr lang="tr-TR" sz="2800" dirty="0"/>
              <a:t>kullanılabilir. </a:t>
            </a:r>
          </a:p>
          <a:p>
            <a:endParaRPr lang="tr-TR" sz="3600" dirty="0"/>
          </a:p>
        </p:txBody>
      </p:sp>
      <p:sp>
        <p:nvSpPr>
          <p:cNvPr id="4" name="3 Dikdörtgen"/>
          <p:cNvSpPr/>
          <p:nvPr/>
        </p:nvSpPr>
        <p:spPr bwMode="auto">
          <a:xfrm>
            <a:off x="11734800" y="6400800"/>
            <a:ext cx="457199" cy="45719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29</a:t>
            </a: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97429"/>
            <a:ext cx="10951029" cy="5987143"/>
          </a:xfrm>
        </p:spPr>
        <p:txBody>
          <a:bodyPr/>
          <a:lstStyle/>
          <a:p>
            <a:pPr>
              <a:buFont typeface="Wingdings" pitchFamily="2" charset="2"/>
              <a:buChar char="Ø"/>
            </a:pPr>
            <a:endParaRPr lang="tr-TR" sz="2800" dirty="0"/>
          </a:p>
          <a:p>
            <a:pPr>
              <a:buFont typeface="Wingdings" pitchFamily="2" charset="2"/>
              <a:buChar char="Ø"/>
            </a:pPr>
            <a:r>
              <a:rPr lang="tr-TR" sz="2800" dirty="0"/>
              <a:t>Seramiklerde diğer pişmiş killer gibi öğütüldüklerinde </a:t>
            </a:r>
            <a:r>
              <a:rPr lang="tr-TR" sz="2800" dirty="0">
                <a:solidFill>
                  <a:srgbClr val="6600CC"/>
                </a:solidFill>
              </a:rPr>
              <a:t>bağlayıcı özellik göstermekte </a:t>
            </a:r>
            <a:r>
              <a:rPr lang="tr-TR" sz="2800" dirty="0"/>
              <a:t>ve </a:t>
            </a:r>
            <a:r>
              <a:rPr lang="tr-TR" sz="2800" dirty="0">
                <a:solidFill>
                  <a:srgbClr val="6600CC"/>
                </a:solidFill>
              </a:rPr>
              <a:t>çimento</a:t>
            </a:r>
            <a:r>
              <a:rPr lang="tr-TR" sz="2800" dirty="0"/>
              <a:t> yerine değerlendirilebilmektedir. </a:t>
            </a:r>
          </a:p>
          <a:p>
            <a:pPr>
              <a:buFont typeface="Wingdings" pitchFamily="2" charset="2"/>
              <a:buChar char="Ø"/>
            </a:pPr>
            <a:endParaRPr lang="tr-TR" sz="2800" dirty="0"/>
          </a:p>
          <a:p>
            <a:pPr>
              <a:buFont typeface="Wingdings" pitchFamily="2" charset="2"/>
              <a:buChar char="Ø"/>
            </a:pPr>
            <a:r>
              <a:rPr lang="tr-TR" sz="2800" dirty="0"/>
              <a:t>Ayrıca çimento üretimi sırasında kullanılarak </a:t>
            </a:r>
            <a:r>
              <a:rPr lang="tr-TR" sz="2800" dirty="0">
                <a:solidFill>
                  <a:srgbClr val="6600CC"/>
                </a:solidFill>
              </a:rPr>
              <a:t>katkılı çimentolar </a:t>
            </a:r>
            <a:r>
              <a:rPr lang="tr-TR" sz="2800" dirty="0"/>
              <a:t>da elde etmek mümkündür.</a:t>
            </a:r>
          </a:p>
          <a:p>
            <a:pPr>
              <a:buNone/>
            </a:pPr>
            <a:endParaRPr lang="tr-TR" dirty="0"/>
          </a:p>
          <a:p>
            <a:pPr>
              <a:buNone/>
            </a:pPr>
            <a:endParaRPr lang="tr-TR" sz="2000" dirty="0"/>
          </a:p>
          <a:p>
            <a:pPr>
              <a:buNone/>
            </a:pPr>
            <a:endParaRPr lang="tr-TR" sz="2000" dirty="0"/>
          </a:p>
          <a:p>
            <a:pPr>
              <a:buNone/>
            </a:pPr>
            <a:endParaRPr lang="tr-TR" sz="2000" dirty="0"/>
          </a:p>
          <a:p>
            <a:pPr>
              <a:buNone/>
            </a:pPr>
            <a:endParaRPr lang="tr-TR" sz="2000" dirty="0"/>
          </a:p>
          <a:p>
            <a:pPr>
              <a:buNone/>
            </a:pPr>
            <a:r>
              <a:rPr lang="tr-TR" sz="1600" dirty="0"/>
              <a:t>(http://www.esinkap.net/6projepazari/sunumlar/K%C4%B1rm%C4%B1z%C4%B1%20Salon%20II.%20Oturum/Cam,%20Seramik%20)</a:t>
            </a:r>
          </a:p>
          <a:p>
            <a:endParaRPr lang="tr-TR" sz="3600" dirty="0"/>
          </a:p>
        </p:txBody>
      </p:sp>
      <p:sp>
        <p:nvSpPr>
          <p:cNvPr id="4" name="3 Dikdörtgen"/>
          <p:cNvSpPr/>
          <p:nvPr/>
        </p:nvSpPr>
        <p:spPr bwMode="auto">
          <a:xfrm>
            <a:off x="11865429" y="6466114"/>
            <a:ext cx="326570" cy="391885"/>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30</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34609"/>
            <a:ext cx="10450286" cy="715962"/>
          </a:xfrm>
        </p:spPr>
        <p:txBody>
          <a:bodyPr/>
          <a:lstStyle/>
          <a:p>
            <a:pPr>
              <a:buFont typeface="Wingdings" pitchFamily="2" charset="2"/>
              <a:buChar char="v"/>
            </a:pPr>
            <a:r>
              <a:rPr lang="tr-TR" sz="3400" b="1" dirty="0">
                <a:solidFill>
                  <a:schemeClr val="bg2"/>
                </a:solidFill>
              </a:rPr>
              <a:t>Cam kırıklarının beton teknolojisinde kullanımı</a:t>
            </a:r>
          </a:p>
        </p:txBody>
      </p:sp>
      <p:sp>
        <p:nvSpPr>
          <p:cNvPr id="3" name="2 İçerik Yer Tutucusu"/>
          <p:cNvSpPr>
            <a:spLocks noGrp="1"/>
          </p:cNvSpPr>
          <p:nvPr>
            <p:ph idx="1"/>
          </p:nvPr>
        </p:nvSpPr>
        <p:spPr>
          <a:xfrm>
            <a:off x="0" y="1219201"/>
            <a:ext cx="8490856" cy="5638800"/>
          </a:xfrm>
        </p:spPr>
        <p:txBody>
          <a:bodyPr/>
          <a:lstStyle/>
          <a:p>
            <a:pPr>
              <a:buNone/>
            </a:pPr>
            <a:endParaRPr lang="tr-TR" dirty="0"/>
          </a:p>
          <a:p>
            <a:pPr>
              <a:buFont typeface="Wingdings" pitchFamily="2" charset="2"/>
              <a:buChar char="Ø"/>
            </a:pPr>
            <a:endParaRPr lang="tr-TR" sz="2800" dirty="0"/>
          </a:p>
          <a:p>
            <a:pPr>
              <a:buFont typeface="Wingdings" pitchFamily="2" charset="2"/>
              <a:buChar char="Ø"/>
            </a:pPr>
            <a:r>
              <a:rPr lang="tr-TR" sz="2800" dirty="0"/>
              <a:t>Camın su emmesinin sıfır olması </a:t>
            </a:r>
            <a:r>
              <a:rPr lang="tr-TR" sz="2800" dirty="0">
                <a:solidFill>
                  <a:srgbClr val="6600CC"/>
                </a:solidFill>
              </a:rPr>
              <a:t>beton agregası </a:t>
            </a:r>
            <a:r>
              <a:rPr lang="tr-TR" sz="2800" dirty="0"/>
              <a:t>olarak ideal bir atık malzeme olduğunu göstermektedir. </a:t>
            </a:r>
          </a:p>
          <a:p>
            <a:pPr>
              <a:buFont typeface="Wingdings" pitchFamily="2" charset="2"/>
              <a:buChar char="Ø"/>
            </a:pPr>
            <a:endParaRPr lang="tr-TR" sz="2800" dirty="0"/>
          </a:p>
          <a:p>
            <a:pPr>
              <a:buFont typeface="Wingdings" pitchFamily="2" charset="2"/>
              <a:buChar char="Ø"/>
            </a:pPr>
            <a:r>
              <a:rPr lang="tr-TR" sz="2800" dirty="0"/>
              <a:t>Yine camın yüksek sertlik değeri </a:t>
            </a:r>
            <a:r>
              <a:rPr lang="tr-TR" sz="2800" dirty="0">
                <a:solidFill>
                  <a:srgbClr val="6600CC"/>
                </a:solidFill>
              </a:rPr>
              <a:t>camlı betona oldukça yüksek aşınma dayanımı </a:t>
            </a:r>
            <a:r>
              <a:rPr lang="tr-TR" sz="2800" dirty="0"/>
              <a:t>kazandıracaktır. </a:t>
            </a:r>
          </a:p>
          <a:p>
            <a:pPr>
              <a:buNone/>
            </a:pPr>
            <a:endParaRPr lang="tr-TR" sz="2000" dirty="0"/>
          </a:p>
          <a:p>
            <a:pPr>
              <a:buNone/>
            </a:pPr>
            <a:endParaRPr lang="tr-TR" sz="2000" dirty="0"/>
          </a:p>
          <a:p>
            <a:pPr>
              <a:buNone/>
            </a:pPr>
            <a:endParaRPr lang="tr-TR" sz="2000" dirty="0"/>
          </a:p>
          <a:p>
            <a:pPr>
              <a:buNone/>
            </a:pPr>
            <a:r>
              <a:rPr lang="tr-TR" sz="1600" dirty="0"/>
              <a:t>(http://www.esinkap.net/6projepazari/sunumlar/K%C4%B1rm%C4%B1z%C4%B1%20Salon%20II.%20Oturum/Cam)</a:t>
            </a:r>
          </a:p>
        </p:txBody>
      </p:sp>
      <p:pic>
        <p:nvPicPr>
          <p:cNvPr id="4" name="3 Resim" descr="indir (3).jpg"/>
          <p:cNvPicPr>
            <a:picLocks noChangeAspect="1"/>
          </p:cNvPicPr>
          <p:nvPr/>
        </p:nvPicPr>
        <p:blipFill>
          <a:blip r:embed="rId2"/>
          <a:stretch>
            <a:fillRect/>
          </a:stretch>
        </p:blipFill>
        <p:spPr>
          <a:xfrm>
            <a:off x="8577943" y="2133600"/>
            <a:ext cx="3614057" cy="3548743"/>
          </a:xfrm>
          <a:prstGeom prst="rect">
            <a:avLst/>
          </a:prstGeom>
        </p:spPr>
      </p:pic>
      <p:sp>
        <p:nvSpPr>
          <p:cNvPr id="5" name="4 Dikdörtgen"/>
          <p:cNvSpPr/>
          <p:nvPr/>
        </p:nvSpPr>
        <p:spPr bwMode="auto">
          <a:xfrm>
            <a:off x="11800114" y="6400800"/>
            <a:ext cx="391885"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31</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wheel spokes="2"/>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25641"/>
            <a:ext cx="9753600" cy="689811"/>
          </a:xfrm>
        </p:spPr>
        <p:txBody>
          <a:bodyPr/>
          <a:lstStyle/>
          <a:p>
            <a:r>
              <a:rPr lang="tr-TR" sz="3200" b="1" dirty="0">
                <a:solidFill>
                  <a:schemeClr val="accent4">
                    <a:lumMod val="50000"/>
                  </a:schemeClr>
                </a:solidFill>
              </a:rPr>
              <a:t>Endüstriyel Katı Atıkların Karayollarında Kullanımı</a:t>
            </a:r>
            <a:br>
              <a:rPr lang="tr-TR" sz="3200" b="1" dirty="0">
                <a:solidFill>
                  <a:schemeClr val="accent4">
                    <a:lumMod val="50000"/>
                  </a:schemeClr>
                </a:solidFill>
              </a:rPr>
            </a:br>
            <a:endParaRPr lang="tr-TR" sz="3200" dirty="0">
              <a:solidFill>
                <a:schemeClr val="accent4">
                  <a:lumMod val="50000"/>
                </a:schemeClr>
              </a:solidFill>
            </a:endParaRPr>
          </a:p>
        </p:txBody>
      </p:sp>
      <p:sp>
        <p:nvSpPr>
          <p:cNvPr id="3" name="2 İçerik Yer Tutucusu"/>
          <p:cNvSpPr>
            <a:spLocks noGrp="1"/>
          </p:cNvSpPr>
          <p:nvPr>
            <p:ph idx="1"/>
          </p:nvPr>
        </p:nvSpPr>
        <p:spPr>
          <a:xfrm>
            <a:off x="0" y="1130968"/>
            <a:ext cx="10972800" cy="5498432"/>
          </a:xfrm>
        </p:spPr>
        <p:txBody>
          <a:bodyPr/>
          <a:lstStyle/>
          <a:p>
            <a:pPr>
              <a:buNone/>
            </a:pPr>
            <a:endParaRPr lang="tr-TR" sz="2800" dirty="0"/>
          </a:p>
          <a:p>
            <a:pPr>
              <a:buFont typeface="Wingdings" pitchFamily="2" charset="2"/>
              <a:buChar char="Ø"/>
            </a:pPr>
            <a:r>
              <a:rPr lang="tr-TR" sz="2800" dirty="0"/>
              <a:t>Dünyada, bu endüstriyel atıkların çoğu karayollarında </a:t>
            </a:r>
            <a:r>
              <a:rPr lang="tr-TR" sz="2800" dirty="0">
                <a:solidFill>
                  <a:srgbClr val="6600CC"/>
                </a:solidFill>
              </a:rPr>
              <a:t>taban zemininden kaplama tabakasına kadar her tabakada </a:t>
            </a:r>
            <a:r>
              <a:rPr lang="tr-TR" sz="2800" dirty="0"/>
              <a:t>kullanılma olanağına sahiptir. </a:t>
            </a:r>
          </a:p>
          <a:p>
            <a:pPr>
              <a:buFont typeface="Wingdings" pitchFamily="2" charset="2"/>
              <a:buChar char="Ø"/>
            </a:pPr>
            <a:endParaRPr lang="tr-TR" sz="2800" dirty="0"/>
          </a:p>
          <a:p>
            <a:pPr>
              <a:buFont typeface="Wingdings" pitchFamily="2" charset="2"/>
              <a:buChar char="Ø"/>
            </a:pPr>
            <a:r>
              <a:rPr lang="tr-TR" sz="2800" dirty="0"/>
              <a:t>Karayollarında kullanılan geleneksel malzemeler yerine atık malzemeler kullanılarak </a:t>
            </a:r>
            <a:r>
              <a:rPr lang="tr-TR" sz="2800" dirty="0">
                <a:solidFill>
                  <a:srgbClr val="6600CC"/>
                </a:solidFill>
              </a:rPr>
              <a:t>daha düşük maliyetlerle, daha yüksek performansta, çevre dostu yollar </a:t>
            </a:r>
            <a:r>
              <a:rPr lang="tr-TR" sz="2800" dirty="0"/>
              <a:t>yapılabilir</a:t>
            </a:r>
            <a:r>
              <a:rPr lang="tr-TR" dirty="0"/>
              <a:t>. </a:t>
            </a:r>
          </a:p>
        </p:txBody>
      </p:sp>
      <p:sp>
        <p:nvSpPr>
          <p:cNvPr id="4" name="3 Dikdörtgen"/>
          <p:cNvSpPr/>
          <p:nvPr/>
        </p:nvSpPr>
        <p:spPr bwMode="auto">
          <a:xfrm>
            <a:off x="11625943" y="6291943"/>
            <a:ext cx="566057" cy="5660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32</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365125"/>
            <a:ext cx="11710736" cy="999651"/>
          </a:xfrm>
        </p:spPr>
        <p:txBody>
          <a:bodyPr>
            <a:normAutofit/>
          </a:bodyPr>
          <a:lstStyle/>
          <a:p>
            <a:pPr algn="just"/>
            <a:r>
              <a:rPr lang="tr-TR" sz="3200" b="1" dirty="0">
                <a:solidFill>
                  <a:schemeClr val="accent4">
                    <a:lumMod val="50000"/>
                  </a:schemeClr>
                </a:solidFill>
                <a:latin typeface="+mn-lt"/>
              </a:rPr>
              <a:t>Karayollarında kullanılan endüstriyel katı malzemeler </a:t>
            </a:r>
          </a:p>
        </p:txBody>
      </p:sp>
      <p:sp>
        <p:nvSpPr>
          <p:cNvPr id="3" name="İçerik Yer Tutucusu 2"/>
          <p:cNvSpPr>
            <a:spLocks noGrp="1"/>
          </p:cNvSpPr>
          <p:nvPr>
            <p:ph idx="1"/>
          </p:nvPr>
        </p:nvSpPr>
        <p:spPr>
          <a:xfrm>
            <a:off x="0" y="1175657"/>
            <a:ext cx="10994571" cy="5682343"/>
          </a:xfrm>
        </p:spPr>
        <p:txBody>
          <a:bodyPr>
            <a:normAutofit/>
          </a:bodyPr>
          <a:lstStyle/>
          <a:p>
            <a:pPr marL="0" indent="0" algn="just">
              <a:buFont typeface="Wingdings" pitchFamily="2" charset="2"/>
              <a:buChar char="q"/>
            </a:pPr>
            <a:endParaRPr lang="tr-TR" dirty="0"/>
          </a:p>
          <a:p>
            <a:pPr marL="0" indent="0" algn="just">
              <a:buFont typeface="Wingdings" pitchFamily="2" charset="2"/>
              <a:buChar char="q"/>
            </a:pPr>
            <a:r>
              <a:rPr lang="tr-TR" dirty="0"/>
              <a:t>Termik santral atıkları </a:t>
            </a:r>
          </a:p>
          <a:p>
            <a:pPr marL="0" indent="0" algn="just">
              <a:buFont typeface="Wingdings" pitchFamily="2" charset="2"/>
              <a:buChar char="q"/>
            </a:pPr>
            <a:r>
              <a:rPr lang="tr-TR" dirty="0"/>
              <a:t>Termik santral uçucu külleri </a:t>
            </a:r>
          </a:p>
          <a:p>
            <a:pPr marL="0" indent="0" algn="just">
              <a:buFont typeface="Wingdings" pitchFamily="2" charset="2"/>
              <a:buChar char="q"/>
            </a:pPr>
            <a:r>
              <a:rPr lang="de-DE" dirty="0"/>
              <a:t>Termik santral kömür taban küllleri ve kazan cürufu </a:t>
            </a:r>
            <a:endParaRPr lang="tr-TR" dirty="0"/>
          </a:p>
          <a:p>
            <a:pPr marL="0" indent="0" algn="just">
              <a:buFont typeface="Wingdings" pitchFamily="2" charset="2"/>
              <a:buChar char="q"/>
            </a:pPr>
            <a:r>
              <a:rPr lang="tr-TR" dirty="0"/>
              <a:t>Yüksek fırın ve çelikhane cürufları </a:t>
            </a:r>
          </a:p>
          <a:p>
            <a:pPr marL="0" indent="0" algn="just">
              <a:buFont typeface="Wingdings" pitchFamily="2" charset="2"/>
              <a:buChar char="q"/>
            </a:pPr>
            <a:r>
              <a:rPr lang="tr-TR" dirty="0"/>
              <a:t>Hurda lastikler </a:t>
            </a:r>
          </a:p>
          <a:p>
            <a:pPr marL="0" indent="0" algn="just">
              <a:buFont typeface="Wingdings" pitchFamily="2" charset="2"/>
              <a:buChar char="q"/>
            </a:pPr>
            <a:r>
              <a:rPr lang="tr-TR" dirty="0"/>
              <a:t>Cam atıkları </a:t>
            </a:r>
          </a:p>
          <a:p>
            <a:pPr marL="0" indent="0" algn="just">
              <a:buFont typeface="Wingdings" pitchFamily="2" charset="2"/>
              <a:buChar char="q"/>
            </a:pPr>
            <a:r>
              <a:rPr lang="tr-TR" dirty="0"/>
              <a:t>Mermer atıkları </a:t>
            </a:r>
          </a:p>
          <a:p>
            <a:pPr algn="just">
              <a:buFont typeface="Wingdings" pitchFamily="2" charset="2"/>
              <a:buChar char="q"/>
            </a:pPr>
            <a:endParaRPr lang="tr-TR" sz="3600" dirty="0"/>
          </a:p>
        </p:txBody>
      </p:sp>
      <p:sp>
        <p:nvSpPr>
          <p:cNvPr id="4" name="3 Dikdörtgen"/>
          <p:cNvSpPr/>
          <p:nvPr/>
        </p:nvSpPr>
        <p:spPr bwMode="auto">
          <a:xfrm>
            <a:off x="11713029" y="6291943"/>
            <a:ext cx="478971" cy="5660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33</a:t>
            </a:r>
          </a:p>
        </p:txBody>
      </p:sp>
    </p:spTree>
    <p:extLst>
      <p:ext uri="{BB962C8B-B14F-4D97-AF65-F5344CB8AC3E}">
        <p14:creationId xmlns:p14="http://schemas.microsoft.com/office/powerpoint/2010/main" val="474241172"/>
      </p:ext>
    </p:extLst>
  </p:cSld>
  <p:clrMapOvr>
    <a:masterClrMapping/>
  </p:clrMapOvr>
  <p:transition>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78153"/>
            <a:ext cx="9753600" cy="715962"/>
          </a:xfrm>
        </p:spPr>
        <p:txBody>
          <a:bodyPr/>
          <a:lstStyle/>
          <a:p>
            <a:pPr>
              <a:buFont typeface="Wingdings" pitchFamily="2" charset="2"/>
              <a:buChar char="v"/>
            </a:pPr>
            <a:r>
              <a:rPr lang="tr-TR" sz="3600" b="1" dirty="0">
                <a:solidFill>
                  <a:schemeClr val="bg2"/>
                </a:solidFill>
              </a:rPr>
              <a:t>Termik santral atıkları </a:t>
            </a:r>
          </a:p>
        </p:txBody>
      </p:sp>
      <p:sp>
        <p:nvSpPr>
          <p:cNvPr id="3" name="2 İçerik Yer Tutucusu"/>
          <p:cNvSpPr>
            <a:spLocks noGrp="1"/>
          </p:cNvSpPr>
          <p:nvPr>
            <p:ph idx="1"/>
          </p:nvPr>
        </p:nvSpPr>
        <p:spPr>
          <a:xfrm>
            <a:off x="1" y="2111830"/>
            <a:ext cx="8294914" cy="4746170"/>
          </a:xfrm>
        </p:spPr>
        <p:txBody>
          <a:bodyPr/>
          <a:lstStyle/>
          <a:p>
            <a:pPr>
              <a:buFont typeface="Wingdings" pitchFamily="2" charset="2"/>
              <a:buChar char="Ø"/>
            </a:pPr>
            <a:endParaRPr lang="tr-TR" sz="2800" dirty="0"/>
          </a:p>
          <a:p>
            <a:pPr>
              <a:buFont typeface="Wingdings" pitchFamily="2" charset="2"/>
              <a:buChar char="Ø"/>
            </a:pPr>
            <a:r>
              <a:rPr lang="tr-TR" sz="2800" dirty="0"/>
              <a:t>Termik santrallerde elektrik üretimi sırasında toz haldeki kömürün yanması sonucu baca gazları ile sürüklenen ve genellikle elektro filtreler yardımıyla tutularak atmosfere çıkışı önlenen mikron boyutundaki kül taneciklerine </a:t>
            </a:r>
            <a:r>
              <a:rPr lang="tr-TR" sz="2800" dirty="0">
                <a:solidFill>
                  <a:srgbClr val="6600CC"/>
                </a:solidFill>
              </a:rPr>
              <a:t>uçucu kül </a:t>
            </a:r>
            <a:r>
              <a:rPr lang="tr-TR" sz="2800" dirty="0"/>
              <a:t>denilmektedir.</a:t>
            </a:r>
          </a:p>
          <a:p>
            <a:pPr>
              <a:buNone/>
            </a:pPr>
            <a:endParaRPr lang="tr-TR" dirty="0"/>
          </a:p>
          <a:p>
            <a:pPr>
              <a:buNone/>
            </a:pPr>
            <a:endParaRPr lang="tr-TR" dirty="0"/>
          </a:p>
          <a:p>
            <a:pPr>
              <a:buNone/>
            </a:pPr>
            <a:r>
              <a:rPr lang="tr-TR" sz="1600" dirty="0"/>
              <a:t>(http://www.belgeler.com/blg/1djf/endstriyel-atik-malzemelerin-karayollarinda-kullanimi)</a:t>
            </a:r>
          </a:p>
          <a:p>
            <a:endParaRPr lang="tr-TR" sz="3600" dirty="0"/>
          </a:p>
        </p:txBody>
      </p:sp>
      <p:sp>
        <p:nvSpPr>
          <p:cNvPr id="4" name="3 Dikdörtgen"/>
          <p:cNvSpPr/>
          <p:nvPr/>
        </p:nvSpPr>
        <p:spPr bwMode="auto">
          <a:xfrm>
            <a:off x="11756571" y="6291943"/>
            <a:ext cx="435428" cy="5660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34</a:t>
            </a:r>
          </a:p>
        </p:txBody>
      </p:sp>
      <p:pic>
        <p:nvPicPr>
          <p:cNvPr id="5" name="4 Resim" descr="indir (5).jpg"/>
          <p:cNvPicPr>
            <a:picLocks noChangeAspect="1"/>
          </p:cNvPicPr>
          <p:nvPr/>
        </p:nvPicPr>
        <p:blipFill>
          <a:blip r:embed="rId2"/>
          <a:stretch>
            <a:fillRect/>
          </a:stretch>
        </p:blipFill>
        <p:spPr>
          <a:xfrm>
            <a:off x="8251371" y="2133600"/>
            <a:ext cx="3940629" cy="3505199"/>
          </a:xfrm>
          <a:prstGeom prst="rect">
            <a:avLst/>
          </a:prstGeom>
        </p:spPr>
      </p:pic>
    </p:spTree>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 y="1156381"/>
            <a:ext cx="11081657" cy="715962"/>
          </a:xfrm>
        </p:spPr>
        <p:txBody>
          <a:bodyPr/>
          <a:lstStyle/>
          <a:p>
            <a:pPr>
              <a:buFont typeface="Wingdings" pitchFamily="2" charset="2"/>
              <a:buChar char="v"/>
            </a:pPr>
            <a:r>
              <a:rPr lang="tr-TR" sz="3600" b="1" dirty="0">
                <a:solidFill>
                  <a:schemeClr val="bg2"/>
                </a:solidFill>
              </a:rPr>
              <a:t>Termik santral uçucu külleri </a:t>
            </a:r>
            <a:endParaRPr lang="tr-TR" sz="3600" dirty="0">
              <a:solidFill>
                <a:schemeClr val="bg2"/>
              </a:solidFill>
            </a:endParaRPr>
          </a:p>
        </p:txBody>
      </p:sp>
      <p:sp>
        <p:nvSpPr>
          <p:cNvPr id="3" name="2 İçerik Yer Tutucusu"/>
          <p:cNvSpPr>
            <a:spLocks noGrp="1"/>
          </p:cNvSpPr>
          <p:nvPr>
            <p:ph idx="1"/>
          </p:nvPr>
        </p:nvSpPr>
        <p:spPr>
          <a:xfrm>
            <a:off x="0" y="2329543"/>
            <a:ext cx="11038114" cy="4191000"/>
          </a:xfrm>
        </p:spPr>
        <p:txBody>
          <a:bodyPr/>
          <a:lstStyle/>
          <a:p>
            <a:pPr>
              <a:buFont typeface="Wingdings" pitchFamily="2" charset="2"/>
              <a:buChar char="Ø"/>
            </a:pPr>
            <a:r>
              <a:rPr lang="tr-TR" sz="2800" dirty="0"/>
              <a:t>Uçucu küller; </a:t>
            </a:r>
            <a:r>
              <a:rPr lang="tr-TR" sz="2800" dirty="0">
                <a:solidFill>
                  <a:srgbClr val="6600CC"/>
                </a:solidFill>
              </a:rPr>
              <a:t>karayolunda dolgu yapımında, stabilize alt temel ve temel tabakalarında kireç veya çimentoyla veya her ikisiyle beraber, asfalt kaplamalarda mineral olarak, rijit kaplamalarda ise beton kalitesini arttırmak </a:t>
            </a:r>
            <a:r>
              <a:rPr lang="tr-TR" sz="2800" dirty="0"/>
              <a:t>amacıyla kullanılmaktadır. </a:t>
            </a:r>
          </a:p>
          <a:p>
            <a:pPr>
              <a:buFont typeface="Wingdings" pitchFamily="2" charset="2"/>
              <a:buChar char="Ø"/>
            </a:pPr>
            <a:endParaRPr lang="tr-TR" sz="2800" dirty="0"/>
          </a:p>
          <a:p>
            <a:pPr>
              <a:buFont typeface="Wingdings" pitchFamily="2" charset="2"/>
              <a:buChar char="Ø"/>
            </a:pPr>
            <a:r>
              <a:rPr lang="tr-TR" sz="2800" dirty="0"/>
              <a:t>Sıkıştırılabilme özelliği yüksek uçucu küller, </a:t>
            </a:r>
            <a:r>
              <a:rPr lang="tr-TR" sz="2800" dirty="0">
                <a:solidFill>
                  <a:srgbClr val="6600CC"/>
                </a:solidFill>
              </a:rPr>
              <a:t>yüksek zeminler üzerinde uygun bir dolgu malzemesi olarak </a:t>
            </a:r>
            <a:r>
              <a:rPr lang="tr-TR" sz="2800" dirty="0"/>
              <a:t>kullanılabilirler. Böylelikle yerleştirme sırasında oluşan deformasyonlar daha az olacaktır. </a:t>
            </a:r>
          </a:p>
          <a:p>
            <a:pPr>
              <a:buFont typeface="Wingdings" pitchFamily="2" charset="2"/>
              <a:buChar char="Ø"/>
            </a:pPr>
            <a:endParaRPr lang="tr-TR" sz="2800" dirty="0"/>
          </a:p>
        </p:txBody>
      </p:sp>
      <p:sp>
        <p:nvSpPr>
          <p:cNvPr id="5" name="4 Dikdörtgen"/>
          <p:cNvSpPr/>
          <p:nvPr/>
        </p:nvSpPr>
        <p:spPr bwMode="auto">
          <a:xfrm>
            <a:off x="11734800" y="6291943"/>
            <a:ext cx="457200" cy="56605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35</a:t>
            </a:r>
          </a:p>
        </p:txBody>
      </p:sp>
    </p:spTree>
  </p:cSld>
  <p:clrMapOvr>
    <a:masterClrMapping/>
  </p:clrMapOvr>
  <p:transition>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091066"/>
            <a:ext cx="9753600" cy="715962"/>
          </a:xfrm>
        </p:spPr>
        <p:txBody>
          <a:bodyPr/>
          <a:lstStyle/>
          <a:p>
            <a:pPr>
              <a:buFont typeface="Wingdings" pitchFamily="2" charset="2"/>
              <a:buChar char="v"/>
            </a:pPr>
            <a:r>
              <a:rPr lang="de-DE" sz="3200" b="1" dirty="0">
                <a:solidFill>
                  <a:schemeClr val="bg2"/>
                </a:solidFill>
              </a:rPr>
              <a:t>Termik santral kömür taban küllleri ve kazan cürufu </a:t>
            </a:r>
            <a:endParaRPr lang="tr-TR" sz="3200" dirty="0">
              <a:solidFill>
                <a:schemeClr val="bg2"/>
              </a:solidFill>
            </a:endParaRPr>
          </a:p>
        </p:txBody>
      </p:sp>
      <p:sp>
        <p:nvSpPr>
          <p:cNvPr id="3" name="2 İçerik Yer Tutucusu"/>
          <p:cNvSpPr>
            <a:spLocks noGrp="1"/>
          </p:cNvSpPr>
          <p:nvPr>
            <p:ph idx="1"/>
          </p:nvPr>
        </p:nvSpPr>
        <p:spPr>
          <a:xfrm>
            <a:off x="0" y="1611085"/>
            <a:ext cx="10972800" cy="4920343"/>
          </a:xfrm>
        </p:spPr>
        <p:txBody>
          <a:bodyPr/>
          <a:lstStyle/>
          <a:p>
            <a:pPr>
              <a:buNone/>
            </a:pPr>
            <a:endParaRPr lang="tr-TR" sz="2800" dirty="0"/>
          </a:p>
          <a:p>
            <a:pPr>
              <a:buFont typeface="Wingdings" pitchFamily="2" charset="2"/>
              <a:buChar char="Ø"/>
            </a:pPr>
            <a:r>
              <a:rPr lang="tr-TR" sz="2800" dirty="0"/>
              <a:t>Kömür taban külü ve kazan cürufu sıcak bitümlü karışımlarda ve soğuk asfalt </a:t>
            </a:r>
            <a:r>
              <a:rPr lang="tr-TR" sz="2800" dirty="0">
                <a:solidFill>
                  <a:srgbClr val="6600CC"/>
                </a:solidFill>
              </a:rPr>
              <a:t>karışımlarında kaplama ve temel tabakalarında ince agrega yerine </a:t>
            </a:r>
            <a:r>
              <a:rPr lang="tr-TR" sz="2800" dirty="0"/>
              <a:t>kullanılmaktadırlar.</a:t>
            </a:r>
          </a:p>
          <a:p>
            <a:pPr>
              <a:buFont typeface="Wingdings" pitchFamily="2" charset="2"/>
              <a:buChar char="Ø"/>
            </a:pPr>
            <a:endParaRPr lang="tr-TR" sz="2800" dirty="0"/>
          </a:p>
          <a:p>
            <a:pPr>
              <a:buFont typeface="Wingdings" pitchFamily="2" charset="2"/>
              <a:buChar char="Ø"/>
            </a:pPr>
            <a:r>
              <a:rPr lang="tr-TR" sz="2800" dirty="0"/>
              <a:t>Bazı taban külleri parçacıkları düşük dayanım gösterirler, bu sebeple taban külleri genelde </a:t>
            </a:r>
            <a:r>
              <a:rPr lang="tr-TR" sz="2800" dirty="0">
                <a:solidFill>
                  <a:srgbClr val="6600CC"/>
                </a:solidFill>
              </a:rPr>
              <a:t>temel tabakalarında</a:t>
            </a:r>
            <a:r>
              <a:rPr lang="tr-TR" sz="2800" dirty="0"/>
              <a:t> kullanılırlar.</a:t>
            </a:r>
          </a:p>
          <a:p>
            <a:pPr>
              <a:buFont typeface="Wingdings" pitchFamily="2" charset="2"/>
              <a:buChar char="Ø"/>
            </a:pPr>
            <a:endParaRPr lang="tr-TR" sz="2800" dirty="0"/>
          </a:p>
          <a:p>
            <a:pPr>
              <a:buFont typeface="Wingdings" pitchFamily="2" charset="2"/>
              <a:buChar char="Ø"/>
            </a:pPr>
            <a:r>
              <a:rPr lang="tr-TR" sz="2800" dirty="0"/>
              <a:t>Kazan cürufu </a:t>
            </a:r>
            <a:r>
              <a:rPr lang="tr-TR" sz="2800" dirty="0">
                <a:solidFill>
                  <a:srgbClr val="6600CC"/>
                </a:solidFill>
              </a:rPr>
              <a:t>yüzey iyileştirilmesinde ve bitümlü koruyucu</a:t>
            </a:r>
          </a:p>
          <a:p>
            <a:pPr>
              <a:buNone/>
            </a:pPr>
            <a:r>
              <a:rPr lang="tr-TR" sz="2800" dirty="0"/>
              <a:t> yapımında da kullanılır.</a:t>
            </a:r>
          </a:p>
          <a:p>
            <a:pPr>
              <a:buFont typeface="Wingdings" pitchFamily="2" charset="2"/>
              <a:buChar char="Ø"/>
            </a:pPr>
            <a:endParaRPr lang="tr-TR" sz="2800" dirty="0"/>
          </a:p>
        </p:txBody>
      </p:sp>
      <p:sp>
        <p:nvSpPr>
          <p:cNvPr id="4" name="3 Dikdörtgen"/>
          <p:cNvSpPr/>
          <p:nvPr/>
        </p:nvSpPr>
        <p:spPr bwMode="auto">
          <a:xfrm>
            <a:off x="11800114" y="6379029"/>
            <a:ext cx="413656" cy="47897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36</a:t>
            </a:r>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067946"/>
            <a:ext cx="11016343" cy="5474368"/>
          </a:xfrm>
        </p:spPr>
        <p:txBody>
          <a:bodyPr/>
          <a:lstStyle/>
          <a:p>
            <a:pPr>
              <a:buNone/>
            </a:pPr>
            <a:endParaRPr lang="tr-TR" sz="2800" dirty="0"/>
          </a:p>
          <a:p>
            <a:pPr>
              <a:buFont typeface="Wingdings" pitchFamily="2" charset="2"/>
              <a:buChar char="Ø"/>
            </a:pPr>
            <a:r>
              <a:rPr lang="tr-TR" sz="2800" dirty="0"/>
              <a:t>Atıkların </a:t>
            </a:r>
            <a:r>
              <a:rPr lang="tr-TR" sz="2800" dirty="0">
                <a:solidFill>
                  <a:srgbClr val="6600CC"/>
                </a:solidFill>
              </a:rPr>
              <a:t>oluşmasını önlemek ardından geri dönüşümünü, geri kazanımını ve yeniden kullanımı sağlamak </a:t>
            </a:r>
            <a:r>
              <a:rPr lang="tr-TR" sz="2800" dirty="0"/>
              <a:t>atık oluşumunun fazla olduğu bölgelerde katı atıkların kontrol edilmesi için önemli unsurlardır.</a:t>
            </a:r>
          </a:p>
          <a:p>
            <a:pPr>
              <a:buNone/>
            </a:pPr>
            <a:endParaRPr lang="tr-TR" sz="2800" dirty="0"/>
          </a:p>
          <a:p>
            <a:pPr>
              <a:buFont typeface="Wingdings" pitchFamily="2" charset="2"/>
              <a:buChar char="Ø"/>
            </a:pPr>
            <a:r>
              <a:rPr lang="tr-TR" sz="2800" dirty="0"/>
              <a:t>Endüstriyel atıkların arıtma ve uzaklaştırma yaklaşımları maalesef, evsel atıklarınki kadar kolay ve daha az masraflı değildir. </a:t>
            </a:r>
          </a:p>
          <a:p>
            <a:endParaRPr lang="tr-TR" sz="2800" dirty="0"/>
          </a:p>
          <a:p>
            <a:pPr>
              <a:buFont typeface="Wingdings" pitchFamily="2" charset="2"/>
              <a:buChar char="Ø"/>
            </a:pPr>
            <a:r>
              <a:rPr lang="tr-TR" sz="2800" dirty="0"/>
              <a:t>Çünkü endüstriyel atıklar evsel atıklar gibi tehlikesiz değildir.</a:t>
            </a:r>
          </a:p>
          <a:p>
            <a:endParaRPr lang="tr-TR" sz="2800" dirty="0"/>
          </a:p>
          <a:p>
            <a:pPr>
              <a:buFont typeface="Wingdings" pitchFamily="2" charset="2"/>
              <a:buChar char="Ø"/>
            </a:pPr>
            <a:endParaRPr lang="tr-TR" sz="2800" dirty="0"/>
          </a:p>
          <a:p>
            <a:pPr>
              <a:buFont typeface="Wingdings" pitchFamily="2" charset="2"/>
              <a:buChar char="Ø"/>
            </a:pPr>
            <a:endParaRPr lang="tr-TR" sz="2800" dirty="0"/>
          </a:p>
          <a:p>
            <a:endParaRPr lang="tr-TR" sz="2800" dirty="0"/>
          </a:p>
        </p:txBody>
      </p:sp>
      <p:sp>
        <p:nvSpPr>
          <p:cNvPr id="5" name="4 Dikdörtgen"/>
          <p:cNvSpPr/>
          <p:nvPr/>
        </p:nvSpPr>
        <p:spPr bwMode="auto">
          <a:xfrm>
            <a:off x="11756571" y="6335485"/>
            <a:ext cx="435429" cy="522515"/>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2</a:t>
            </a:r>
          </a:p>
        </p:txBody>
      </p:sp>
    </p:spTree>
  </p:cSld>
  <p:clrMapOvr>
    <a:masterClrMapping/>
  </p:clrMapOvr>
  <p:transition>
    <p:pull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287010"/>
            <a:ext cx="9753600" cy="715962"/>
          </a:xfrm>
        </p:spPr>
        <p:txBody>
          <a:bodyPr/>
          <a:lstStyle/>
          <a:p>
            <a:pPr>
              <a:buFont typeface="Wingdings" pitchFamily="2" charset="2"/>
              <a:buChar char="v"/>
            </a:pPr>
            <a:r>
              <a:rPr lang="tr-TR" sz="3200" b="1" dirty="0">
                <a:solidFill>
                  <a:schemeClr val="bg2"/>
                </a:solidFill>
              </a:rPr>
              <a:t>Yüksek fırın ve çelikhane cürufları </a:t>
            </a:r>
            <a:br>
              <a:rPr lang="tr-TR" sz="3200" b="1" dirty="0"/>
            </a:br>
            <a:endParaRPr lang="tr-TR" sz="3200" dirty="0"/>
          </a:p>
        </p:txBody>
      </p:sp>
      <p:sp>
        <p:nvSpPr>
          <p:cNvPr id="3" name="2 İçerik Yer Tutucusu"/>
          <p:cNvSpPr>
            <a:spLocks noGrp="1"/>
          </p:cNvSpPr>
          <p:nvPr>
            <p:ph idx="1"/>
          </p:nvPr>
        </p:nvSpPr>
        <p:spPr>
          <a:xfrm>
            <a:off x="-1" y="2008700"/>
            <a:ext cx="9993087" cy="4849300"/>
          </a:xfrm>
        </p:spPr>
        <p:txBody>
          <a:bodyPr/>
          <a:lstStyle/>
          <a:p>
            <a:pPr>
              <a:buFont typeface="Wingdings" pitchFamily="2" charset="2"/>
              <a:buChar char="Ø"/>
            </a:pPr>
            <a:r>
              <a:rPr lang="tr-TR" sz="2800" dirty="0"/>
              <a:t>Cüruf</a:t>
            </a:r>
            <a:r>
              <a:rPr lang="tr-TR" sz="2800" dirty="0">
                <a:solidFill>
                  <a:srgbClr val="6600CC"/>
                </a:solidFill>
              </a:rPr>
              <a:t>, metal filizlerinin fırınlarda arıtılması işleminden elde edilen </a:t>
            </a:r>
            <a:r>
              <a:rPr lang="tr-TR" sz="2800" dirty="0"/>
              <a:t>bir endüstriyel atık malzemesidir.</a:t>
            </a:r>
          </a:p>
          <a:p>
            <a:pPr>
              <a:buNone/>
            </a:pPr>
            <a:endParaRPr lang="tr-TR" sz="2800" dirty="0"/>
          </a:p>
          <a:p>
            <a:pPr>
              <a:buFont typeface="Wingdings" pitchFamily="2" charset="2"/>
              <a:buChar char="Ø"/>
            </a:pPr>
            <a:r>
              <a:rPr lang="tr-TR" sz="2800" dirty="0"/>
              <a:t>Cüruflar, </a:t>
            </a:r>
            <a:r>
              <a:rPr lang="tr-TR" sz="2800" dirty="0">
                <a:solidFill>
                  <a:srgbClr val="6600CC"/>
                </a:solidFill>
              </a:rPr>
              <a:t>yol kaplamalarında, demiryolu balastlarında, çimento sanayinde, beton agregasında, toprağın fiziksel özelliklerini iyileştirmekte ve yalıtımda cüruf yünü </a:t>
            </a:r>
            <a:r>
              <a:rPr lang="tr-TR" sz="2800" dirty="0"/>
              <a:t>olarak kullanılmaktadırlar.</a:t>
            </a:r>
          </a:p>
        </p:txBody>
      </p:sp>
      <p:sp>
        <p:nvSpPr>
          <p:cNvPr id="4" name="3 Dikdörtgen"/>
          <p:cNvSpPr/>
          <p:nvPr/>
        </p:nvSpPr>
        <p:spPr bwMode="auto">
          <a:xfrm>
            <a:off x="11756570" y="6400800"/>
            <a:ext cx="435429" cy="45719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37</a:t>
            </a:r>
          </a:p>
        </p:txBody>
      </p:sp>
      <p:pic>
        <p:nvPicPr>
          <p:cNvPr id="5" name="4 Resim" descr="indir (4).jpg"/>
          <p:cNvPicPr>
            <a:picLocks noChangeAspect="1"/>
          </p:cNvPicPr>
          <p:nvPr/>
        </p:nvPicPr>
        <p:blipFill>
          <a:blip r:embed="rId2"/>
          <a:stretch>
            <a:fillRect/>
          </a:stretch>
        </p:blipFill>
        <p:spPr>
          <a:xfrm>
            <a:off x="9324406" y="2656114"/>
            <a:ext cx="2867594" cy="3113316"/>
          </a:xfrm>
          <a:prstGeom prst="rect">
            <a:avLst/>
          </a:prstGeom>
        </p:spPr>
      </p:pic>
    </p:spTree>
  </p:cSld>
  <p:clrMapOvr>
    <a:masterClrMapping/>
  </p:clrMapOvr>
  <p:transition>
    <p:pull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75657"/>
            <a:ext cx="10972800" cy="5682343"/>
          </a:xfrm>
        </p:spPr>
        <p:txBody>
          <a:bodyPr/>
          <a:lstStyle/>
          <a:p>
            <a:pPr marL="514350" indent="-514350">
              <a:buFont typeface="Wingdings" pitchFamily="2" charset="2"/>
              <a:buChar char="Ø"/>
            </a:pPr>
            <a:endParaRPr lang="tr-TR" sz="2800" dirty="0"/>
          </a:p>
          <a:p>
            <a:pPr marL="514350" indent="-514350">
              <a:buFont typeface="Wingdings" pitchFamily="2" charset="2"/>
              <a:buChar char="Ø"/>
            </a:pPr>
            <a:r>
              <a:rPr lang="tr-TR" sz="2800" dirty="0"/>
              <a:t>Cüruflar, karayollarında </a:t>
            </a:r>
            <a:r>
              <a:rPr lang="tr-TR" sz="2800" dirty="0">
                <a:solidFill>
                  <a:srgbClr val="6600CC"/>
                </a:solidFill>
              </a:rPr>
              <a:t>bitümlü sıcak karışımlarda agrega</a:t>
            </a:r>
            <a:r>
              <a:rPr lang="tr-TR" sz="2800" dirty="0"/>
              <a:t> olarak, </a:t>
            </a:r>
            <a:r>
              <a:rPr lang="tr-TR" sz="2800" dirty="0">
                <a:solidFill>
                  <a:srgbClr val="6600CC"/>
                </a:solidFill>
              </a:rPr>
              <a:t>temel ve alt temel tabakalarında ve taban zemini stabilizasyonunda </a:t>
            </a:r>
            <a:r>
              <a:rPr lang="tr-TR" sz="2800" dirty="0"/>
              <a:t>kullanılmaktadırlar.</a:t>
            </a:r>
          </a:p>
          <a:p>
            <a:endParaRPr lang="tr-TR" sz="2800" dirty="0"/>
          </a:p>
          <a:p>
            <a:pPr>
              <a:buFont typeface="Wingdings" pitchFamily="2" charset="2"/>
              <a:buChar char="Ø"/>
            </a:pPr>
            <a:r>
              <a:rPr lang="tr-TR" sz="2800" dirty="0"/>
              <a:t> Beton yollarda da</a:t>
            </a:r>
            <a:r>
              <a:rPr lang="tr-TR" sz="2800" dirty="0">
                <a:solidFill>
                  <a:srgbClr val="6600CC"/>
                </a:solidFill>
              </a:rPr>
              <a:t> portland çimento betonuna katkı malzemesi </a:t>
            </a:r>
            <a:r>
              <a:rPr lang="tr-TR" sz="2800" dirty="0"/>
              <a:t>olarak yüksek fırın cürufu kullanılabilmektedir.</a:t>
            </a:r>
          </a:p>
          <a:p>
            <a:pPr>
              <a:buFont typeface="Wingdings" pitchFamily="2" charset="2"/>
              <a:buChar char="Ø"/>
            </a:pPr>
            <a:endParaRPr lang="tr-TR" dirty="0"/>
          </a:p>
          <a:p>
            <a:pPr>
              <a:buFont typeface="Wingdings" pitchFamily="2" charset="2"/>
              <a:buChar char="Ø"/>
            </a:pPr>
            <a:endParaRPr lang="tr-TR" dirty="0"/>
          </a:p>
          <a:p>
            <a:pPr>
              <a:buNone/>
            </a:pPr>
            <a:endParaRPr lang="tr-TR" dirty="0"/>
          </a:p>
          <a:p>
            <a:pPr>
              <a:buNone/>
            </a:pPr>
            <a:r>
              <a:rPr lang="tr-TR" sz="1600" dirty="0"/>
              <a:t>   (http://www.belgeler.com/</a:t>
            </a:r>
            <a:r>
              <a:rPr lang="tr-TR" sz="1600" dirty="0" err="1"/>
              <a:t>blg</a:t>
            </a:r>
            <a:r>
              <a:rPr lang="tr-TR" sz="1600" dirty="0"/>
              <a:t>/1djf/</a:t>
            </a:r>
            <a:r>
              <a:rPr lang="tr-TR" sz="1600" dirty="0" err="1"/>
              <a:t>endstriyel</a:t>
            </a:r>
            <a:r>
              <a:rPr lang="tr-TR" sz="1600" dirty="0"/>
              <a:t>-atik-malzemelerin-</a:t>
            </a:r>
            <a:r>
              <a:rPr lang="tr-TR" sz="1600" dirty="0" err="1"/>
              <a:t>karayollarinda</a:t>
            </a:r>
            <a:r>
              <a:rPr lang="tr-TR" sz="1600" dirty="0"/>
              <a:t>-</a:t>
            </a:r>
            <a:r>
              <a:rPr lang="tr-TR" sz="1600" dirty="0" err="1"/>
              <a:t>kullanimi</a:t>
            </a:r>
            <a:r>
              <a:rPr lang="tr-TR" sz="1600" dirty="0"/>
              <a:t>-</a:t>
            </a:r>
            <a:r>
              <a:rPr lang="tr-TR" sz="1600" dirty="0" err="1"/>
              <a:t>utilization</a:t>
            </a:r>
            <a:r>
              <a:rPr lang="tr-TR" sz="1600" dirty="0"/>
              <a:t>-of-</a:t>
            </a:r>
            <a:r>
              <a:rPr lang="tr-TR" sz="1600" dirty="0" err="1"/>
              <a:t>industrial</a:t>
            </a:r>
            <a:r>
              <a:rPr lang="tr-TR" sz="1600" dirty="0"/>
              <a:t>-</a:t>
            </a:r>
            <a:r>
              <a:rPr lang="tr-TR" sz="1600" dirty="0" err="1"/>
              <a:t>waste</a:t>
            </a:r>
            <a:r>
              <a:rPr lang="tr-TR" sz="1600" dirty="0"/>
              <a:t>-</a:t>
            </a:r>
            <a:r>
              <a:rPr lang="tr-TR" sz="1600" dirty="0" err="1"/>
              <a:t>materials</a:t>
            </a:r>
            <a:r>
              <a:rPr lang="tr-TR" sz="1600" dirty="0"/>
              <a:t>-in-</a:t>
            </a:r>
            <a:r>
              <a:rPr lang="tr-TR" sz="1600" dirty="0" err="1"/>
              <a:t>highway</a:t>
            </a:r>
            <a:r>
              <a:rPr lang="tr-TR" sz="1600" dirty="0"/>
              <a:t>-</a:t>
            </a:r>
            <a:r>
              <a:rPr lang="tr-TR" sz="1600" dirty="0" err="1"/>
              <a:t>construction</a:t>
            </a:r>
            <a:r>
              <a:rPr lang="tr-TR" sz="1600" dirty="0"/>
              <a:t> )</a:t>
            </a:r>
          </a:p>
          <a:p>
            <a:pPr>
              <a:buNone/>
            </a:pPr>
            <a:r>
              <a:rPr lang="tr-TR" dirty="0"/>
              <a:t> </a:t>
            </a:r>
          </a:p>
        </p:txBody>
      </p:sp>
      <p:sp>
        <p:nvSpPr>
          <p:cNvPr id="4" name="3 Dikdörtgen"/>
          <p:cNvSpPr/>
          <p:nvPr/>
        </p:nvSpPr>
        <p:spPr bwMode="auto">
          <a:xfrm>
            <a:off x="11843656" y="6444342"/>
            <a:ext cx="348343"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38</a:t>
            </a:r>
          </a:p>
        </p:txBody>
      </p:sp>
    </p:spTree>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805543"/>
            <a:ext cx="9753600" cy="1175657"/>
          </a:xfrm>
        </p:spPr>
        <p:txBody>
          <a:bodyPr/>
          <a:lstStyle/>
          <a:p>
            <a:pPr>
              <a:buFont typeface="Wingdings" pitchFamily="2" charset="2"/>
              <a:buChar char="v"/>
            </a:pPr>
            <a:r>
              <a:rPr lang="tr-TR" b="1" dirty="0">
                <a:solidFill>
                  <a:schemeClr val="bg2"/>
                </a:solidFill>
              </a:rPr>
              <a:t>Hurda lastikler</a:t>
            </a:r>
          </a:p>
        </p:txBody>
      </p:sp>
      <p:sp>
        <p:nvSpPr>
          <p:cNvPr id="3" name="2 İçerik Yer Tutucusu"/>
          <p:cNvSpPr>
            <a:spLocks noGrp="1"/>
          </p:cNvSpPr>
          <p:nvPr>
            <p:ph idx="1"/>
          </p:nvPr>
        </p:nvSpPr>
        <p:spPr>
          <a:xfrm>
            <a:off x="0" y="1981200"/>
            <a:ext cx="9470571" cy="4876800"/>
          </a:xfrm>
        </p:spPr>
        <p:txBody>
          <a:bodyPr/>
          <a:lstStyle/>
          <a:p>
            <a:pPr>
              <a:buFont typeface="Wingdings" pitchFamily="2" charset="2"/>
              <a:buChar char="Ø"/>
            </a:pPr>
            <a:r>
              <a:rPr lang="tr-TR" sz="2800" dirty="0"/>
              <a:t>Lastik, </a:t>
            </a:r>
            <a:r>
              <a:rPr lang="tr-TR" sz="2800" dirty="0">
                <a:solidFill>
                  <a:srgbClr val="6600CC"/>
                </a:solidFill>
              </a:rPr>
              <a:t>karbon siyahı, kord bezi, kimyasal maddeler, yağlar ve çeşitli kimyasal maddelerin birleşiminden </a:t>
            </a:r>
            <a:r>
              <a:rPr lang="tr-TR" sz="2800" dirty="0"/>
              <a:t>oluşmaktadır. </a:t>
            </a:r>
          </a:p>
          <a:p>
            <a:pPr>
              <a:buFont typeface="Wingdings" pitchFamily="2" charset="2"/>
              <a:buChar char="Ø"/>
            </a:pPr>
            <a:endParaRPr lang="tr-TR" sz="2800" dirty="0"/>
          </a:p>
          <a:p>
            <a:pPr>
              <a:buFont typeface="Wingdings" pitchFamily="2" charset="2"/>
              <a:buChar char="Ø"/>
            </a:pPr>
            <a:r>
              <a:rPr lang="tr-TR" sz="2800" dirty="0">
                <a:solidFill>
                  <a:srgbClr val="6600CC"/>
                </a:solidFill>
              </a:rPr>
              <a:t>Dayanıklı, yüksek molekül yapılı polimerlerden ibaret doğal ve sentetik kauçuklardan üretilen lastiklerin </a:t>
            </a:r>
            <a:r>
              <a:rPr lang="tr-TR" sz="2800" dirty="0"/>
              <a:t>kullanılıp faydalı ömürlerini tamamlamaları ile çevrede zor ortadan kalkacak </a:t>
            </a:r>
            <a:r>
              <a:rPr lang="tr-TR" sz="2800" dirty="0">
                <a:solidFill>
                  <a:srgbClr val="6600CC"/>
                </a:solidFill>
              </a:rPr>
              <a:t>hurda lastikler</a:t>
            </a:r>
            <a:r>
              <a:rPr lang="tr-TR" sz="2800" dirty="0"/>
              <a:t> oluşmaktadır.</a:t>
            </a:r>
          </a:p>
        </p:txBody>
      </p:sp>
      <p:sp>
        <p:nvSpPr>
          <p:cNvPr id="4" name="3 Dikdörtgen"/>
          <p:cNvSpPr/>
          <p:nvPr/>
        </p:nvSpPr>
        <p:spPr bwMode="auto">
          <a:xfrm>
            <a:off x="11800114" y="6357256"/>
            <a:ext cx="391886" cy="500743"/>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39</a:t>
            </a:r>
          </a:p>
        </p:txBody>
      </p:sp>
      <p:pic>
        <p:nvPicPr>
          <p:cNvPr id="5" name="4 Resim" descr="images (2).jpg"/>
          <p:cNvPicPr>
            <a:picLocks noChangeAspect="1"/>
          </p:cNvPicPr>
          <p:nvPr/>
        </p:nvPicPr>
        <p:blipFill>
          <a:blip r:embed="rId2"/>
          <a:stretch>
            <a:fillRect/>
          </a:stretch>
        </p:blipFill>
        <p:spPr>
          <a:xfrm>
            <a:off x="9274629" y="2133599"/>
            <a:ext cx="2917371" cy="3156858"/>
          </a:xfrm>
          <a:prstGeom prst="rect">
            <a:avLst/>
          </a:prstGeom>
        </p:spPr>
      </p:pic>
    </p:spTree>
  </p:cSld>
  <p:clrMapOvr>
    <a:masterClrMapping/>
  </p:clrMapOvr>
  <p:transition>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132115"/>
            <a:ext cx="11016343" cy="5725886"/>
          </a:xfrm>
        </p:spPr>
        <p:txBody>
          <a:bodyPr/>
          <a:lstStyle/>
          <a:p>
            <a:pPr>
              <a:buFont typeface="Wingdings" pitchFamily="2" charset="2"/>
              <a:buChar char="Ø"/>
            </a:pPr>
            <a:r>
              <a:rPr lang="tr-TR" sz="2800" dirty="0"/>
              <a:t>Bütün halde hurda lastikler birbirlerine bağlanarak </a:t>
            </a:r>
            <a:r>
              <a:rPr lang="tr-TR" sz="2800" dirty="0">
                <a:solidFill>
                  <a:srgbClr val="6600CC"/>
                </a:solidFill>
              </a:rPr>
              <a:t>alçak istinat duvarının yapımında ve erozyona karşı koruyucu </a:t>
            </a:r>
            <a:r>
              <a:rPr lang="tr-TR" sz="2800" dirty="0"/>
              <a:t>olarak kullanılmaktadır. </a:t>
            </a:r>
          </a:p>
          <a:p>
            <a:pPr>
              <a:buFont typeface="Wingdings" pitchFamily="2" charset="2"/>
              <a:buChar char="Ø"/>
            </a:pPr>
            <a:endParaRPr lang="tr-TR" sz="2800" dirty="0"/>
          </a:p>
          <a:p>
            <a:pPr>
              <a:buFont typeface="Wingdings" pitchFamily="2" charset="2"/>
              <a:buChar char="Ø"/>
            </a:pPr>
            <a:r>
              <a:rPr lang="tr-TR" sz="2800" dirty="0"/>
              <a:t>Hurda lastikler parçalanarak ve yonga haline getirerek </a:t>
            </a:r>
            <a:r>
              <a:rPr lang="tr-TR" sz="2800" dirty="0">
                <a:solidFill>
                  <a:srgbClr val="6600CC"/>
                </a:solidFill>
              </a:rPr>
              <a:t>yol taban zemininde hafif dolgu malzemesi olarak</a:t>
            </a:r>
            <a:r>
              <a:rPr lang="tr-TR" sz="2800" dirty="0"/>
              <a:t>, boyutları azaltılarak ve öğütülerek </a:t>
            </a:r>
            <a:r>
              <a:rPr lang="tr-TR" sz="2800" dirty="0">
                <a:solidFill>
                  <a:srgbClr val="6600CC"/>
                </a:solidFill>
              </a:rPr>
              <a:t>asfalt beton kaplamalarında ince agrega</a:t>
            </a:r>
            <a:r>
              <a:rPr lang="tr-TR" sz="2800" dirty="0"/>
              <a:t> olarak kullanılmaktadır. </a:t>
            </a:r>
          </a:p>
          <a:p>
            <a:pPr>
              <a:buNone/>
            </a:pPr>
            <a:endParaRPr lang="tr-TR" dirty="0"/>
          </a:p>
          <a:p>
            <a:pPr>
              <a:buNone/>
            </a:pPr>
            <a:endParaRPr lang="tr-TR" dirty="0"/>
          </a:p>
          <a:p>
            <a:pPr>
              <a:buNone/>
            </a:pPr>
            <a:endParaRPr lang="tr-TR" sz="2000" dirty="0"/>
          </a:p>
          <a:p>
            <a:pPr>
              <a:buNone/>
            </a:pPr>
            <a:r>
              <a:rPr lang="tr-TR" sz="2000" dirty="0"/>
              <a:t>(http://www.belgeler.com/blg/1djf/endstriyel-atik-malzemelerin-karayollarinda-kullanimi)</a:t>
            </a:r>
          </a:p>
        </p:txBody>
      </p:sp>
      <p:sp>
        <p:nvSpPr>
          <p:cNvPr id="4" name="3 Dikdörtgen"/>
          <p:cNvSpPr/>
          <p:nvPr/>
        </p:nvSpPr>
        <p:spPr bwMode="auto">
          <a:xfrm>
            <a:off x="11734800" y="6422571"/>
            <a:ext cx="457199" cy="43542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40</a:t>
            </a:r>
          </a:p>
        </p:txBody>
      </p:sp>
    </p:spTree>
  </p:cSld>
  <p:clrMapOvr>
    <a:masterClrMapping/>
  </p:clrMapOvr>
  <p:transition>
    <p:pull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34609"/>
            <a:ext cx="9753600" cy="715962"/>
          </a:xfrm>
        </p:spPr>
        <p:txBody>
          <a:bodyPr/>
          <a:lstStyle/>
          <a:p>
            <a:pPr>
              <a:buFont typeface="Wingdings" pitchFamily="2" charset="2"/>
              <a:buChar char="v"/>
            </a:pPr>
            <a:r>
              <a:rPr lang="tr-TR" sz="3200" b="1" dirty="0">
                <a:solidFill>
                  <a:schemeClr val="bg2"/>
                </a:solidFill>
              </a:rPr>
              <a:t>Cam atıkları </a:t>
            </a:r>
          </a:p>
        </p:txBody>
      </p:sp>
      <p:sp>
        <p:nvSpPr>
          <p:cNvPr id="3" name="2 İçerik Yer Tutucusu"/>
          <p:cNvSpPr>
            <a:spLocks noGrp="1"/>
          </p:cNvSpPr>
          <p:nvPr>
            <p:ph idx="1"/>
          </p:nvPr>
        </p:nvSpPr>
        <p:spPr>
          <a:xfrm>
            <a:off x="-1" y="1915886"/>
            <a:ext cx="10994571" cy="4942114"/>
          </a:xfrm>
        </p:spPr>
        <p:txBody>
          <a:bodyPr/>
          <a:lstStyle/>
          <a:p>
            <a:pPr>
              <a:buFont typeface="Wingdings" pitchFamily="2" charset="2"/>
              <a:buChar char="Ø"/>
            </a:pPr>
            <a:endParaRPr lang="tr-TR" dirty="0"/>
          </a:p>
          <a:p>
            <a:pPr>
              <a:buFont typeface="Wingdings" pitchFamily="2" charset="2"/>
              <a:buChar char="Ø"/>
            </a:pPr>
            <a:r>
              <a:rPr lang="tr-TR" sz="2800" dirty="0"/>
              <a:t>Cam, </a:t>
            </a:r>
            <a:r>
              <a:rPr lang="tr-TR" sz="2800" dirty="0">
                <a:solidFill>
                  <a:srgbClr val="6600CC"/>
                </a:solidFill>
              </a:rPr>
              <a:t>kum ve nötr sodyum karbonattan oluşan erimiş sıvı karışımın donma derecesinin altında kristalleşmeden, malzemenin iç yapısı bozulmadan hızlı bir şekilde soğutulup katı hale getirilmesiyle </a:t>
            </a:r>
            <a:r>
              <a:rPr lang="tr-TR" sz="2800" dirty="0"/>
              <a:t>elde edilen bir malzemedir. </a:t>
            </a:r>
          </a:p>
          <a:p>
            <a:pPr>
              <a:buNone/>
            </a:pPr>
            <a:endParaRPr lang="tr-TR" sz="2800" dirty="0"/>
          </a:p>
          <a:p>
            <a:pPr>
              <a:buFont typeface="Wingdings" pitchFamily="2" charset="2"/>
              <a:buChar char="Ø"/>
            </a:pPr>
            <a:r>
              <a:rPr lang="tr-TR" sz="2800" dirty="0"/>
              <a:t>Atık camın ezilerek kum boyutuna getirilmesiyle </a:t>
            </a:r>
            <a:r>
              <a:rPr lang="tr-TR" sz="2800" dirty="0">
                <a:solidFill>
                  <a:srgbClr val="6600CC"/>
                </a:solidFill>
              </a:rPr>
              <a:t>atık cam doğal agrega malzemesinin özelliklerini </a:t>
            </a:r>
            <a:r>
              <a:rPr lang="tr-TR" sz="2800" dirty="0"/>
              <a:t>göstermektedir. </a:t>
            </a:r>
          </a:p>
          <a:p>
            <a:pPr>
              <a:buFont typeface="Wingdings" pitchFamily="2" charset="2"/>
              <a:buChar char="Ø"/>
            </a:pPr>
            <a:endParaRPr lang="tr-TR" sz="2800" dirty="0"/>
          </a:p>
        </p:txBody>
      </p:sp>
      <p:sp>
        <p:nvSpPr>
          <p:cNvPr id="4" name="3 Dikdörtgen"/>
          <p:cNvSpPr/>
          <p:nvPr/>
        </p:nvSpPr>
        <p:spPr bwMode="auto">
          <a:xfrm>
            <a:off x="11756570" y="6335486"/>
            <a:ext cx="435429" cy="522513"/>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41</a:t>
            </a:r>
          </a:p>
        </p:txBody>
      </p:sp>
    </p:spTree>
  </p:cSld>
  <p:clrMapOvr>
    <a:masterClrMapping/>
  </p:clrMapOvr>
  <p:transition>
    <p:pull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120654"/>
            <a:ext cx="11016343" cy="5737345"/>
          </a:xfrm>
        </p:spPr>
        <p:txBody>
          <a:bodyPr/>
          <a:lstStyle/>
          <a:p>
            <a:pPr>
              <a:buFont typeface="Wingdings" pitchFamily="2" charset="2"/>
              <a:buChar char="Ø"/>
            </a:pPr>
            <a:endParaRPr lang="tr-TR" dirty="0"/>
          </a:p>
          <a:p>
            <a:pPr>
              <a:buFont typeface="Wingdings" pitchFamily="2" charset="2"/>
              <a:buChar char="Ø"/>
            </a:pPr>
            <a:r>
              <a:rPr lang="tr-TR" sz="2800" dirty="0"/>
              <a:t>Ezilmiş ve elenmiş cam atıkları </a:t>
            </a:r>
            <a:r>
              <a:rPr lang="tr-TR" sz="2800" dirty="0">
                <a:solidFill>
                  <a:srgbClr val="6600CC"/>
                </a:solidFill>
              </a:rPr>
              <a:t>asfalt kaplama karışımlarında ince agreganın parçası </a:t>
            </a:r>
            <a:r>
              <a:rPr lang="tr-TR" sz="2800" dirty="0"/>
              <a:t>olarak kullanılabilirler.</a:t>
            </a:r>
          </a:p>
          <a:p>
            <a:pPr>
              <a:buFont typeface="Wingdings" pitchFamily="2" charset="2"/>
              <a:buChar char="Ø"/>
            </a:pPr>
            <a:endParaRPr lang="tr-TR" sz="2800" dirty="0"/>
          </a:p>
          <a:p>
            <a:pPr>
              <a:buFont typeface="Wingdings" pitchFamily="2" charset="2"/>
              <a:buChar char="Ø"/>
            </a:pPr>
            <a:r>
              <a:rPr lang="tr-TR" sz="2800" dirty="0"/>
              <a:t>Yuvarlak kum ile karşılaştırıldığında, uygun boyutlardaki </a:t>
            </a:r>
            <a:r>
              <a:rPr lang="tr-TR" sz="2800" dirty="0">
                <a:solidFill>
                  <a:srgbClr val="6600CC"/>
                </a:solidFill>
              </a:rPr>
              <a:t>köşeli cam kırıntıları asfalt karışımın stabilitesini </a:t>
            </a:r>
            <a:r>
              <a:rPr lang="tr-TR" sz="2800" dirty="0"/>
              <a:t>arttırır.</a:t>
            </a:r>
          </a:p>
          <a:p>
            <a:pPr>
              <a:buNone/>
            </a:pPr>
            <a:endParaRPr lang="tr-TR" sz="2000" dirty="0"/>
          </a:p>
          <a:p>
            <a:pPr>
              <a:buNone/>
            </a:pPr>
            <a:endParaRPr lang="tr-TR" sz="1600" dirty="0"/>
          </a:p>
          <a:p>
            <a:pPr>
              <a:buNone/>
            </a:pPr>
            <a:endParaRPr lang="tr-TR" sz="1600" dirty="0"/>
          </a:p>
          <a:p>
            <a:pPr>
              <a:buNone/>
            </a:pPr>
            <a:endParaRPr lang="tr-TR" sz="1600" dirty="0"/>
          </a:p>
          <a:p>
            <a:pPr>
              <a:buNone/>
            </a:pPr>
            <a:endParaRPr lang="tr-TR" sz="1600" dirty="0"/>
          </a:p>
          <a:p>
            <a:pPr>
              <a:buNone/>
            </a:pPr>
            <a:endParaRPr lang="tr-TR" sz="1600" dirty="0"/>
          </a:p>
          <a:p>
            <a:pPr>
              <a:buNone/>
            </a:pPr>
            <a:endParaRPr lang="tr-TR" sz="1600" dirty="0"/>
          </a:p>
          <a:p>
            <a:pPr>
              <a:buNone/>
            </a:pPr>
            <a:r>
              <a:rPr lang="tr-TR" sz="1600" dirty="0"/>
              <a:t>(http://www.belgeler.com/</a:t>
            </a:r>
            <a:r>
              <a:rPr lang="tr-TR" sz="1600" dirty="0" err="1"/>
              <a:t>blg</a:t>
            </a:r>
            <a:r>
              <a:rPr lang="tr-TR" sz="1600" dirty="0"/>
              <a:t>/1djf/</a:t>
            </a:r>
            <a:r>
              <a:rPr lang="tr-TR" sz="1600" dirty="0" err="1"/>
              <a:t>endstriyel</a:t>
            </a:r>
            <a:r>
              <a:rPr lang="tr-TR" sz="1600" dirty="0"/>
              <a:t>-atik-malzemelerin-</a:t>
            </a:r>
            <a:r>
              <a:rPr lang="tr-TR" sz="1600" dirty="0" err="1"/>
              <a:t>karayollarinda</a:t>
            </a:r>
            <a:r>
              <a:rPr lang="tr-TR" sz="1600" dirty="0"/>
              <a:t>-</a:t>
            </a:r>
            <a:r>
              <a:rPr lang="tr-TR" sz="1600" dirty="0" err="1"/>
              <a:t>kullanimi</a:t>
            </a:r>
            <a:r>
              <a:rPr lang="tr-TR" sz="1600" dirty="0"/>
              <a:t>)</a:t>
            </a:r>
          </a:p>
          <a:p>
            <a:pPr>
              <a:buFont typeface="Wingdings" pitchFamily="2" charset="2"/>
              <a:buChar char="Ø"/>
            </a:pPr>
            <a:endParaRPr lang="tr-TR" dirty="0"/>
          </a:p>
        </p:txBody>
      </p:sp>
      <p:sp>
        <p:nvSpPr>
          <p:cNvPr id="4" name="3 Dikdörtgen"/>
          <p:cNvSpPr/>
          <p:nvPr/>
        </p:nvSpPr>
        <p:spPr bwMode="auto">
          <a:xfrm>
            <a:off x="11756571" y="6444342"/>
            <a:ext cx="435429"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42</a:t>
            </a:r>
          </a:p>
        </p:txBody>
      </p:sp>
    </p:spTree>
  </p:cSld>
  <p:clrMapOvr>
    <a:masterClrMapping/>
  </p:clrMapOvr>
  <p:transition>
    <p:pull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17639"/>
            <a:ext cx="9753600" cy="715962"/>
          </a:xfrm>
        </p:spPr>
        <p:txBody>
          <a:bodyPr/>
          <a:lstStyle/>
          <a:p>
            <a:pPr>
              <a:buFont typeface="Wingdings" pitchFamily="2" charset="2"/>
              <a:buChar char="v"/>
            </a:pPr>
            <a:r>
              <a:rPr lang="tr-TR" sz="3200" b="1" dirty="0">
                <a:solidFill>
                  <a:schemeClr val="bg2"/>
                </a:solidFill>
              </a:rPr>
              <a:t> Mermer atıkları </a:t>
            </a:r>
            <a:br>
              <a:rPr lang="tr-TR" b="1" dirty="0"/>
            </a:br>
            <a:endParaRPr lang="tr-TR" dirty="0"/>
          </a:p>
        </p:txBody>
      </p:sp>
      <p:sp>
        <p:nvSpPr>
          <p:cNvPr id="3" name="2 İçerik Yer Tutucusu"/>
          <p:cNvSpPr>
            <a:spLocks noGrp="1"/>
          </p:cNvSpPr>
          <p:nvPr>
            <p:ph idx="1"/>
          </p:nvPr>
        </p:nvSpPr>
        <p:spPr>
          <a:xfrm>
            <a:off x="0" y="2373086"/>
            <a:ext cx="8294914" cy="4876800"/>
          </a:xfrm>
        </p:spPr>
        <p:txBody>
          <a:bodyPr/>
          <a:lstStyle/>
          <a:p>
            <a:pPr>
              <a:buFont typeface="Wingdings" pitchFamily="2" charset="2"/>
              <a:buChar char="Ø"/>
            </a:pPr>
            <a:r>
              <a:rPr lang="tr-TR" sz="2800" dirty="0"/>
              <a:t>İnşaat sektöründe mermerlerin kullanımı da her geçen gün artmaktadır. </a:t>
            </a:r>
          </a:p>
          <a:p>
            <a:pPr>
              <a:buFont typeface="Wingdings" pitchFamily="2" charset="2"/>
              <a:buChar char="Ø"/>
            </a:pPr>
            <a:endParaRPr lang="tr-TR" sz="2800" dirty="0"/>
          </a:p>
          <a:p>
            <a:pPr>
              <a:buFont typeface="Wingdings" pitchFamily="2" charset="2"/>
              <a:buChar char="Ø"/>
            </a:pPr>
            <a:r>
              <a:rPr lang="tr-TR" sz="2800" dirty="0"/>
              <a:t>Maden cevherlerinin kazılması ve işlenmesi sırasında </a:t>
            </a:r>
            <a:r>
              <a:rPr lang="tr-TR" sz="2800" dirty="0">
                <a:solidFill>
                  <a:srgbClr val="6600CC"/>
                </a:solidFill>
              </a:rPr>
              <a:t>büyük miktarlarda atık kayaçlar ve bu kayaçların öğütülmesi, parçalanması sırasında da tortular </a:t>
            </a:r>
            <a:r>
              <a:rPr lang="tr-TR" sz="2800" dirty="0"/>
              <a:t>oluşmaktadır. </a:t>
            </a:r>
          </a:p>
        </p:txBody>
      </p:sp>
      <p:sp>
        <p:nvSpPr>
          <p:cNvPr id="4" name="3 Dikdörtgen"/>
          <p:cNvSpPr/>
          <p:nvPr/>
        </p:nvSpPr>
        <p:spPr bwMode="auto">
          <a:xfrm>
            <a:off x="11756570" y="6466114"/>
            <a:ext cx="435429" cy="391885"/>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43</a:t>
            </a:r>
          </a:p>
        </p:txBody>
      </p:sp>
      <p:pic>
        <p:nvPicPr>
          <p:cNvPr id="5" name="4 Resim" descr="indir (6).jpg"/>
          <p:cNvPicPr>
            <a:picLocks noChangeAspect="1"/>
          </p:cNvPicPr>
          <p:nvPr/>
        </p:nvPicPr>
        <p:blipFill>
          <a:blip r:embed="rId2"/>
          <a:stretch>
            <a:fillRect/>
          </a:stretch>
        </p:blipFill>
        <p:spPr>
          <a:xfrm>
            <a:off x="8229600" y="2462893"/>
            <a:ext cx="3962401" cy="3219450"/>
          </a:xfrm>
          <a:prstGeom prst="rect">
            <a:avLst/>
          </a:prstGeom>
        </p:spPr>
      </p:pic>
    </p:spTree>
  </p:cSld>
  <p:clrMapOvr>
    <a:masterClrMapping/>
  </p:clrMapOvr>
  <p:transition>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32238"/>
            <a:ext cx="10972800" cy="5657133"/>
          </a:xfrm>
        </p:spPr>
        <p:txBody>
          <a:bodyPr/>
          <a:lstStyle/>
          <a:p>
            <a:pPr>
              <a:buFont typeface="Wingdings" pitchFamily="2" charset="2"/>
              <a:buChar char="Ø"/>
            </a:pPr>
            <a:endParaRPr lang="tr-TR" sz="2800" dirty="0"/>
          </a:p>
          <a:p>
            <a:pPr>
              <a:buFont typeface="Wingdings" pitchFamily="2" charset="2"/>
              <a:buChar char="Ø"/>
            </a:pPr>
            <a:r>
              <a:rPr lang="tr-TR" sz="2800" dirty="0"/>
              <a:t>Tüm bu atıklar </a:t>
            </a:r>
            <a:r>
              <a:rPr lang="tr-TR" sz="2800" dirty="0">
                <a:solidFill>
                  <a:srgbClr val="6600CC"/>
                </a:solidFill>
              </a:rPr>
              <a:t>karayollarında sıcak asfalt karışımlarda mineraller ve ince agrega yerine,  </a:t>
            </a:r>
            <a:r>
              <a:rPr lang="tr-TR" sz="2800" dirty="0"/>
              <a:t>temel ve alt temel tabakalarında kullanılabilmektedir.</a:t>
            </a:r>
          </a:p>
        </p:txBody>
      </p:sp>
      <p:sp>
        <p:nvSpPr>
          <p:cNvPr id="4" name="3 Dikdörtgen"/>
          <p:cNvSpPr/>
          <p:nvPr/>
        </p:nvSpPr>
        <p:spPr bwMode="auto">
          <a:xfrm>
            <a:off x="11843657" y="6400799"/>
            <a:ext cx="348343" cy="457201"/>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44</a:t>
            </a:r>
          </a:p>
        </p:txBody>
      </p:sp>
    </p:spTree>
  </p:cSld>
  <p:clrMapOvr>
    <a:masterClrMapping/>
  </p:clrMapOvr>
  <p:transition>
    <p:pull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75657"/>
            <a:ext cx="10972800" cy="5682343"/>
          </a:xfrm>
        </p:spPr>
        <p:txBody>
          <a:bodyPr/>
          <a:lstStyle/>
          <a:p>
            <a:pPr>
              <a:buFont typeface="Wingdings" pitchFamily="2" charset="2"/>
              <a:buChar char="v"/>
            </a:pPr>
            <a:r>
              <a:rPr lang="tr-TR" dirty="0">
                <a:solidFill>
                  <a:srgbClr val="6600CC"/>
                </a:solidFill>
              </a:rPr>
              <a:t>Mermer tozu aşağıdaki alanlarda kullanılabilmektedir. </a:t>
            </a:r>
          </a:p>
          <a:p>
            <a:pPr>
              <a:buFont typeface="Wingdings" pitchFamily="2" charset="2"/>
              <a:buChar char="Ø"/>
            </a:pPr>
            <a:endParaRPr lang="tr-TR" dirty="0"/>
          </a:p>
        </p:txBody>
      </p:sp>
      <p:sp>
        <p:nvSpPr>
          <p:cNvPr id="6" name="5 Dikdörtgen"/>
          <p:cNvSpPr/>
          <p:nvPr/>
        </p:nvSpPr>
        <p:spPr bwMode="auto">
          <a:xfrm>
            <a:off x="11778343" y="6466114"/>
            <a:ext cx="413657" cy="39188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45</a:t>
            </a:r>
          </a:p>
        </p:txBody>
      </p:sp>
      <p:sp>
        <p:nvSpPr>
          <p:cNvPr id="4" name="3 Oval"/>
          <p:cNvSpPr/>
          <p:nvPr/>
        </p:nvSpPr>
        <p:spPr bwMode="auto">
          <a:xfrm>
            <a:off x="391885" y="1741714"/>
            <a:ext cx="11495314" cy="4833257"/>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Ø"/>
            </a:pPr>
            <a:r>
              <a:rPr lang="tr-TR" sz="2600" dirty="0"/>
              <a:t> Seramik Sektöründe Mermer Tozu Kullanımı </a:t>
            </a:r>
          </a:p>
          <a:p>
            <a:pPr>
              <a:buFont typeface="Wingdings" pitchFamily="2" charset="2"/>
              <a:buChar char="Ø"/>
            </a:pPr>
            <a:r>
              <a:rPr lang="tr-TR" sz="2600" dirty="0"/>
              <a:t> Kireç Üretiminde Kullanımı </a:t>
            </a:r>
          </a:p>
          <a:p>
            <a:pPr>
              <a:buFont typeface="Wingdings" pitchFamily="2" charset="2"/>
              <a:buChar char="Ø"/>
            </a:pPr>
            <a:r>
              <a:rPr lang="tr-TR" sz="2600" dirty="0"/>
              <a:t> Çimento İmalat Sanayisinde Mermer Tozlarının Kullanımı </a:t>
            </a:r>
          </a:p>
          <a:p>
            <a:pPr>
              <a:buFont typeface="Wingdings" pitchFamily="2" charset="2"/>
              <a:buChar char="Ø"/>
            </a:pPr>
            <a:r>
              <a:rPr lang="tr-TR" sz="2600" dirty="0"/>
              <a:t>Kâğıt Sanayisinde Mermer Tozu Kullanımı </a:t>
            </a:r>
          </a:p>
        </p:txBody>
      </p:sp>
    </p:spTree>
  </p:cSld>
  <p:clrMapOvr>
    <a:masterClrMapping/>
  </p:clrMapOvr>
  <p:transition>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19200"/>
            <a:ext cx="10972800" cy="5638799"/>
          </a:xfrm>
        </p:spPr>
        <p:txBody>
          <a:bodyPr/>
          <a:lstStyle/>
          <a:p>
            <a:endParaRPr lang="tr-TR" dirty="0"/>
          </a:p>
          <a:p>
            <a:endParaRPr lang="tr-TR" dirty="0"/>
          </a:p>
          <a:p>
            <a:endParaRPr lang="tr-TR" dirty="0"/>
          </a:p>
          <a:p>
            <a:endParaRPr lang="tr-TR" dirty="0"/>
          </a:p>
          <a:p>
            <a:endParaRPr lang="tr-TR" dirty="0"/>
          </a:p>
          <a:p>
            <a:endParaRPr lang="tr-TR" dirty="0"/>
          </a:p>
          <a:p>
            <a:endParaRPr lang="tr-TR" dirty="0"/>
          </a:p>
          <a:p>
            <a:pPr>
              <a:buNone/>
            </a:pPr>
            <a:endParaRPr lang="tr-TR" dirty="0"/>
          </a:p>
          <a:p>
            <a:pPr>
              <a:buNone/>
            </a:pPr>
            <a:endParaRPr lang="tr-TR" sz="1600" dirty="0"/>
          </a:p>
          <a:p>
            <a:pPr>
              <a:buNone/>
            </a:pPr>
            <a:r>
              <a:rPr lang="tr-TR" sz="1600" dirty="0"/>
              <a:t>(http://www.belgeler.com/blg/1djf/endstriyel-atik-malzemelerin-karayollarinda-kullanimi-utilization-of-industrial-waste-materials-in-highway-construction )</a:t>
            </a:r>
          </a:p>
        </p:txBody>
      </p:sp>
      <p:sp>
        <p:nvSpPr>
          <p:cNvPr id="4" name="3 Dikdörtgen"/>
          <p:cNvSpPr/>
          <p:nvPr/>
        </p:nvSpPr>
        <p:spPr bwMode="auto">
          <a:xfrm>
            <a:off x="11778343" y="6422570"/>
            <a:ext cx="413656" cy="435429"/>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46</a:t>
            </a:r>
          </a:p>
        </p:txBody>
      </p:sp>
      <p:sp>
        <p:nvSpPr>
          <p:cNvPr id="5" name="4 Oval"/>
          <p:cNvSpPr/>
          <p:nvPr/>
        </p:nvSpPr>
        <p:spPr bwMode="auto">
          <a:xfrm>
            <a:off x="391885" y="1262743"/>
            <a:ext cx="11190515" cy="4746172"/>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Ø"/>
            </a:pPr>
            <a:r>
              <a:rPr lang="tr-TR" sz="2600" dirty="0"/>
              <a:t>Tarım ve Gübre Sanayisinde Mermer Tozu Kullanımı </a:t>
            </a:r>
          </a:p>
          <a:p>
            <a:pPr>
              <a:buFont typeface="Wingdings" pitchFamily="2" charset="2"/>
              <a:buChar char="Ø"/>
            </a:pPr>
            <a:r>
              <a:rPr lang="tr-TR" sz="2600" dirty="0"/>
              <a:t> Yem Sanayisinde Mermer Tozunun Kullanımı </a:t>
            </a:r>
          </a:p>
          <a:p>
            <a:pPr>
              <a:buFont typeface="Wingdings" pitchFamily="2" charset="2"/>
              <a:buChar char="Ø"/>
            </a:pPr>
            <a:r>
              <a:rPr lang="sv-SE" sz="2600" dirty="0"/>
              <a:t> Boya Sanayisinde Mermer Tozunun Kullanımı </a:t>
            </a:r>
          </a:p>
          <a:p>
            <a:pPr>
              <a:buFont typeface="Wingdings" pitchFamily="2" charset="2"/>
              <a:buChar char="Ø"/>
            </a:pPr>
            <a:r>
              <a:rPr lang="tr-TR" sz="2600" dirty="0"/>
              <a:t> Demiryolu Zemin Malzemesinde Mermer Tozunun Kullanımı </a:t>
            </a:r>
          </a:p>
        </p:txBody>
      </p:sp>
    </p:spTree>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66800"/>
            <a:ext cx="10972800" cy="5791200"/>
          </a:xfrm>
        </p:spPr>
        <p:txBody>
          <a:bodyPr/>
          <a:lstStyle/>
          <a:p>
            <a:pPr>
              <a:buFont typeface="Wingdings" pitchFamily="2" charset="2"/>
              <a:buChar char="Ø"/>
            </a:pPr>
            <a:endParaRPr lang="tr-TR" sz="2800" dirty="0"/>
          </a:p>
          <a:p>
            <a:pPr>
              <a:buFont typeface="Wingdings" pitchFamily="2" charset="2"/>
              <a:buChar char="Ø"/>
            </a:pPr>
            <a:endParaRPr lang="tr-TR" sz="2800" dirty="0"/>
          </a:p>
          <a:p>
            <a:pPr>
              <a:buFont typeface="Wingdings" pitchFamily="2" charset="2"/>
              <a:buChar char="Ø"/>
            </a:pPr>
            <a:r>
              <a:rPr lang="tr-TR" sz="2800" dirty="0"/>
              <a:t>Türkiye’de Devlet İstatistik Enstitüsü’nün 2004 yılında yaptığı </a:t>
            </a:r>
            <a:r>
              <a:rPr lang="tr-TR" sz="2800" dirty="0">
                <a:solidFill>
                  <a:srgbClr val="6600CC"/>
                </a:solidFill>
              </a:rPr>
              <a:t>İmalat Sanayi Atık Envanteri Araştırması </a:t>
            </a:r>
            <a:r>
              <a:rPr lang="tr-TR" sz="2800" dirty="0"/>
              <a:t>ile toplam yaratılan </a:t>
            </a:r>
            <a:r>
              <a:rPr lang="tr-TR" sz="2800" dirty="0">
                <a:solidFill>
                  <a:srgbClr val="6600CC"/>
                </a:solidFill>
              </a:rPr>
              <a:t>katı atığın 1,2 milyon tonunun tehlikeli atık </a:t>
            </a:r>
            <a:r>
              <a:rPr lang="tr-TR" sz="2800" dirty="0"/>
              <a:t>niteliğinde olduğu tespit edilmiştir.</a:t>
            </a:r>
          </a:p>
          <a:p>
            <a:pPr>
              <a:buFont typeface="Wingdings" pitchFamily="2" charset="2"/>
              <a:buChar char="Ø"/>
            </a:pPr>
            <a:endParaRPr lang="tr-TR" sz="2800" dirty="0"/>
          </a:p>
          <a:p>
            <a:pPr>
              <a:buNone/>
            </a:pPr>
            <a:endParaRPr lang="tr-TR" sz="2800" dirty="0"/>
          </a:p>
          <a:p>
            <a:pPr>
              <a:buNone/>
            </a:pPr>
            <a:endParaRPr lang="tr-TR" sz="1600" dirty="0"/>
          </a:p>
          <a:p>
            <a:pPr>
              <a:buNone/>
            </a:pPr>
            <a:endParaRPr lang="tr-TR" sz="1600" dirty="0"/>
          </a:p>
          <a:p>
            <a:pPr>
              <a:buNone/>
            </a:pPr>
            <a:endParaRPr lang="tr-TR" sz="1600" dirty="0"/>
          </a:p>
          <a:p>
            <a:pPr>
              <a:buNone/>
            </a:pPr>
            <a:endParaRPr lang="tr-TR" sz="1600" dirty="0"/>
          </a:p>
          <a:p>
            <a:pPr>
              <a:buNone/>
            </a:pPr>
            <a:endParaRPr lang="tr-TR" sz="1600" dirty="0"/>
          </a:p>
          <a:p>
            <a:pPr>
              <a:buNone/>
            </a:pPr>
            <a:r>
              <a:rPr lang="tr-TR" sz="1600" dirty="0"/>
              <a:t>      (http://tiskweb.com/isveren_sayfa.asp?yazi_id=1742&amp;id=87 )</a:t>
            </a:r>
          </a:p>
          <a:p>
            <a:pPr>
              <a:buFont typeface="Wingdings" pitchFamily="2" charset="2"/>
              <a:buChar char="Ø"/>
            </a:pPr>
            <a:endParaRPr lang="tr-TR" sz="2800" dirty="0"/>
          </a:p>
        </p:txBody>
      </p:sp>
      <p:sp>
        <p:nvSpPr>
          <p:cNvPr id="4" name="3 Dikdörtgen"/>
          <p:cNvSpPr/>
          <p:nvPr/>
        </p:nvSpPr>
        <p:spPr bwMode="auto">
          <a:xfrm>
            <a:off x="11691257" y="6335486"/>
            <a:ext cx="500743" cy="522513"/>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3</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75657"/>
            <a:ext cx="10972800" cy="5682343"/>
          </a:xfrm>
        </p:spPr>
        <p:txBody>
          <a:bodyPr/>
          <a:lstStyle/>
          <a:p>
            <a:pPr>
              <a:buFont typeface="Wingdings" pitchFamily="2" charset="2"/>
              <a:buChar char="Ø"/>
            </a:pPr>
            <a:r>
              <a:rPr lang="tr-TR" sz="2800" dirty="0"/>
              <a:t>Mermer bloklarının ocaktan çıkarılması, fabrikalarda işlenmesi ve atölye aşamalarında ortaya çıkan ve mamul mermer üretiminden geriye kalan </a:t>
            </a:r>
            <a:r>
              <a:rPr lang="tr-TR" sz="2800" dirty="0">
                <a:solidFill>
                  <a:srgbClr val="6600CC"/>
                </a:solidFill>
              </a:rPr>
              <a:t>tüm mermer parçaları ve partikülleri mermer atığı</a:t>
            </a:r>
            <a:r>
              <a:rPr lang="tr-TR" sz="2800" dirty="0"/>
              <a:t> olarak kabul edilmektedir.</a:t>
            </a:r>
          </a:p>
          <a:p>
            <a:pPr>
              <a:buNone/>
            </a:pPr>
            <a:endParaRPr lang="tr-TR" sz="2800" dirty="0"/>
          </a:p>
          <a:p>
            <a:pPr>
              <a:buFont typeface="Wingdings" pitchFamily="2" charset="2"/>
              <a:buChar char="Ø"/>
            </a:pPr>
            <a:r>
              <a:rPr lang="tr-TR" sz="2800" dirty="0"/>
              <a:t>Mermerin kimyasal bileşiminin kireçle benzerlik göstermesi ve mermer tozu taneciklerinin çok küçük boyutlu olması, </a:t>
            </a:r>
            <a:r>
              <a:rPr lang="tr-TR" sz="2800" dirty="0">
                <a:solidFill>
                  <a:srgbClr val="6600CC"/>
                </a:solidFill>
              </a:rPr>
              <a:t>ince taneli zeminlerin iyileştirilmesi için kireç yerine mermer tozunun kullanılabileceğini </a:t>
            </a:r>
            <a:r>
              <a:rPr lang="tr-TR" sz="2800" dirty="0"/>
              <a:t>göstermektedir.</a:t>
            </a:r>
          </a:p>
          <a:p>
            <a:pPr>
              <a:buFont typeface="Wingdings" pitchFamily="2" charset="2"/>
              <a:buChar char="Ø"/>
            </a:pPr>
            <a:endParaRPr lang="tr-TR" sz="2800" dirty="0"/>
          </a:p>
        </p:txBody>
      </p:sp>
      <p:sp>
        <p:nvSpPr>
          <p:cNvPr id="4" name="3 Dikdörtgen"/>
          <p:cNvSpPr/>
          <p:nvPr/>
        </p:nvSpPr>
        <p:spPr bwMode="auto">
          <a:xfrm>
            <a:off x="11865428" y="6487886"/>
            <a:ext cx="326571" cy="3701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47</a:t>
            </a:r>
          </a:p>
        </p:txBody>
      </p:sp>
    </p:spTree>
  </p:cSld>
  <p:clrMapOvr>
    <a:masterClrMapping/>
  </p:clrMapOvr>
  <p:transition>
    <p:pull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55112"/>
            <a:ext cx="9753600" cy="715962"/>
          </a:xfrm>
        </p:spPr>
        <p:txBody>
          <a:bodyPr/>
          <a:lstStyle/>
          <a:p>
            <a:r>
              <a:rPr lang="tr-TR" b="1" dirty="0">
                <a:solidFill>
                  <a:schemeClr val="accent4">
                    <a:lumMod val="50000"/>
                  </a:schemeClr>
                </a:solidFill>
              </a:rPr>
              <a:t>Atık lastiklerin kullanım alanları </a:t>
            </a:r>
            <a:endParaRPr lang="tr-TR" dirty="0">
              <a:solidFill>
                <a:schemeClr val="accent4">
                  <a:lumMod val="50000"/>
                </a:schemeClr>
              </a:solidFill>
            </a:endParaRPr>
          </a:p>
        </p:txBody>
      </p:sp>
      <p:sp>
        <p:nvSpPr>
          <p:cNvPr id="3" name="2 İçerik Yer Tutucusu"/>
          <p:cNvSpPr>
            <a:spLocks noGrp="1"/>
          </p:cNvSpPr>
          <p:nvPr>
            <p:ph idx="1"/>
          </p:nvPr>
        </p:nvSpPr>
        <p:spPr>
          <a:xfrm>
            <a:off x="0" y="1349829"/>
            <a:ext cx="10994571" cy="5508171"/>
          </a:xfrm>
        </p:spPr>
        <p:txBody>
          <a:bodyPr/>
          <a:lstStyle/>
          <a:p>
            <a:pPr>
              <a:buFont typeface="Wingdings" pitchFamily="2" charset="2"/>
              <a:buChar char="v"/>
            </a:pPr>
            <a:r>
              <a:rPr lang="tr-TR" b="1" dirty="0">
                <a:solidFill>
                  <a:schemeClr val="bg2"/>
                </a:solidFill>
              </a:rPr>
              <a:t>Bütün haldeki atık lastiklerin kullanıldığı alanlar </a:t>
            </a:r>
          </a:p>
        </p:txBody>
      </p:sp>
      <p:sp>
        <p:nvSpPr>
          <p:cNvPr id="4" name="3 Dikdörtgen"/>
          <p:cNvSpPr/>
          <p:nvPr/>
        </p:nvSpPr>
        <p:spPr bwMode="auto">
          <a:xfrm>
            <a:off x="11821885" y="6444343"/>
            <a:ext cx="370113" cy="41365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48</a:t>
            </a:r>
          </a:p>
        </p:txBody>
      </p:sp>
      <p:sp>
        <p:nvSpPr>
          <p:cNvPr id="5" name="4 Yuvarlatılmış Dikdörtgen"/>
          <p:cNvSpPr/>
          <p:nvPr/>
        </p:nvSpPr>
        <p:spPr bwMode="auto">
          <a:xfrm>
            <a:off x="522515" y="2264229"/>
            <a:ext cx="9993085" cy="4223656"/>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457200" indent="-457200">
              <a:buFont typeface="Wingdings" pitchFamily="2" charset="2"/>
              <a:buChar char="§"/>
            </a:pPr>
            <a:r>
              <a:rPr lang="tr-TR" sz="2600" dirty="0"/>
              <a:t>oyun parkları, </a:t>
            </a:r>
          </a:p>
          <a:p>
            <a:pPr marL="457200" indent="-457200">
              <a:buFont typeface="Wingdings" pitchFamily="2" charset="2"/>
              <a:buChar char="§"/>
            </a:pPr>
            <a:r>
              <a:rPr lang="tr-TR" sz="2600" dirty="0"/>
              <a:t>motorlu spor alanları, </a:t>
            </a:r>
          </a:p>
          <a:p>
            <a:pPr marL="457200" indent="-457200">
              <a:buFont typeface="Wingdings" pitchFamily="2" charset="2"/>
              <a:buChar char="§"/>
            </a:pPr>
            <a:r>
              <a:rPr lang="tr-TR" sz="2600" dirty="0"/>
              <a:t>deniz kıyısında gemi yanaşma noktaları, </a:t>
            </a:r>
          </a:p>
          <a:p>
            <a:pPr marL="457200" indent="-457200">
              <a:buFont typeface="Wingdings" pitchFamily="2" charset="2"/>
              <a:buChar char="§"/>
            </a:pPr>
            <a:r>
              <a:rPr lang="tr-TR" sz="2600" dirty="0"/>
              <a:t>toprak erozyonu önlemede, </a:t>
            </a:r>
          </a:p>
          <a:p>
            <a:pPr marL="457200" indent="-457200">
              <a:buFont typeface="Wingdings" pitchFamily="2" charset="2"/>
              <a:buChar char="§"/>
            </a:pPr>
            <a:r>
              <a:rPr lang="tr-TR" sz="2600" dirty="0"/>
              <a:t>zeminin su oymasına karşı köprü ayaklarının kaplanması</a:t>
            </a:r>
            <a:r>
              <a:rPr lang="tr-TR" sz="2400" dirty="0"/>
              <a:t>,</a:t>
            </a:r>
          </a:p>
        </p:txBody>
      </p:sp>
    </p:spTree>
  </p:cSld>
  <p:clrMapOvr>
    <a:masterClrMapping/>
  </p:clrMapOvr>
  <p:transition>
    <p:pull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bwMode="auto">
          <a:xfrm>
            <a:off x="11756570" y="6357256"/>
            <a:ext cx="435429" cy="500743"/>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49</a:t>
            </a:r>
            <a:endParaRPr kumimoji="0" lang="tr-TR" sz="2400" b="0" i="0" u="none" strike="noStrike" cap="none" normalizeH="0" baseline="0" dirty="0">
              <a:ln>
                <a:noFill/>
              </a:ln>
              <a:solidFill>
                <a:schemeClr val="tx1"/>
              </a:solidFill>
              <a:effectLst/>
              <a:latin typeface="Arial" panose="020B0604020202020204" pitchFamily="34" charset="0"/>
            </a:endParaRPr>
          </a:p>
        </p:txBody>
      </p:sp>
      <p:sp>
        <p:nvSpPr>
          <p:cNvPr id="5" name="4 Yuvarlatılmış Dikdörtgen"/>
          <p:cNvSpPr/>
          <p:nvPr/>
        </p:nvSpPr>
        <p:spPr bwMode="auto">
          <a:xfrm>
            <a:off x="391887" y="1741713"/>
            <a:ext cx="10123713" cy="4680857"/>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
            </a:pPr>
            <a:r>
              <a:rPr lang="tr-TR" sz="2600" dirty="0"/>
              <a:t>araç park alanları, </a:t>
            </a:r>
          </a:p>
          <a:p>
            <a:pPr>
              <a:buFont typeface="Wingdings" pitchFamily="2" charset="2"/>
              <a:buChar char="§"/>
            </a:pPr>
            <a:r>
              <a:rPr lang="tr-TR" sz="2600" dirty="0"/>
              <a:t>deniz kıyısında dalga kırıcı olarak, </a:t>
            </a:r>
          </a:p>
          <a:p>
            <a:pPr>
              <a:buFont typeface="Wingdings" pitchFamily="2" charset="2"/>
              <a:buChar char="§"/>
            </a:pPr>
            <a:r>
              <a:rPr lang="tr-TR" sz="2600" dirty="0"/>
              <a:t>su ortamlarında canlı yaşamının gelişmesi için bentik alanda, </a:t>
            </a:r>
          </a:p>
          <a:p>
            <a:pPr>
              <a:buFont typeface="Wingdings" pitchFamily="2" charset="2"/>
              <a:buChar char="§"/>
            </a:pPr>
            <a:r>
              <a:rPr lang="tr-TR" sz="2600" dirty="0"/>
              <a:t>şev stabilizasyonunda, </a:t>
            </a:r>
          </a:p>
          <a:p>
            <a:pPr>
              <a:buFont typeface="Wingdings" pitchFamily="2" charset="2"/>
              <a:buChar char="§"/>
            </a:pPr>
            <a:r>
              <a:rPr lang="tr-TR" sz="2600" dirty="0"/>
              <a:t>yol stabilizasyonunda kullanılırlar.</a:t>
            </a:r>
          </a:p>
        </p:txBody>
      </p:sp>
    </p:spTree>
  </p:cSld>
  <p:clrMapOvr>
    <a:masterClrMapping/>
  </p:clrMapOvr>
  <p:transition>
    <p:pull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622543"/>
            <a:ext cx="11103429" cy="938463"/>
          </a:xfrm>
        </p:spPr>
        <p:txBody>
          <a:bodyPr/>
          <a:lstStyle/>
          <a:p>
            <a:pPr marL="514350" indent="-514350">
              <a:buFont typeface="Wingdings" pitchFamily="2" charset="2"/>
              <a:buChar char="v"/>
            </a:pPr>
            <a:r>
              <a:rPr lang="tr-TR" sz="3200" b="1" dirty="0">
                <a:solidFill>
                  <a:schemeClr val="bg2"/>
                </a:solidFill>
              </a:rPr>
              <a:t> İri parçalar haline getirilen atık lastiklerin kullanıldığı alanlar </a:t>
            </a:r>
            <a:br>
              <a:rPr lang="tr-TR" sz="3200" b="1" dirty="0">
                <a:solidFill>
                  <a:schemeClr val="bg2"/>
                </a:solidFill>
              </a:rPr>
            </a:br>
            <a:endParaRPr lang="tr-TR" sz="3200" b="1" dirty="0">
              <a:solidFill>
                <a:schemeClr val="bg2"/>
              </a:solidFill>
            </a:endParaRPr>
          </a:p>
        </p:txBody>
      </p:sp>
      <p:sp>
        <p:nvSpPr>
          <p:cNvPr id="4" name="3 Dikdörtgen"/>
          <p:cNvSpPr/>
          <p:nvPr/>
        </p:nvSpPr>
        <p:spPr bwMode="auto">
          <a:xfrm>
            <a:off x="11800114" y="6444343"/>
            <a:ext cx="391885"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50</a:t>
            </a:r>
          </a:p>
        </p:txBody>
      </p:sp>
      <p:sp>
        <p:nvSpPr>
          <p:cNvPr id="6" name="5 Yuvarlatılmış Çapraz Köşeli Dikdörtgen"/>
          <p:cNvSpPr/>
          <p:nvPr/>
        </p:nvSpPr>
        <p:spPr bwMode="auto">
          <a:xfrm>
            <a:off x="457201" y="2547257"/>
            <a:ext cx="11277599" cy="3744686"/>
          </a:xfrm>
          <a:prstGeom prst="round2Diag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
            </a:pPr>
            <a:r>
              <a:rPr lang="tr-TR" sz="2600" dirty="0"/>
              <a:t>Çöp depo yerinde sızıntı suyu toplama tabakası teşkili, </a:t>
            </a:r>
          </a:p>
          <a:p>
            <a:pPr>
              <a:buFont typeface="Wingdings" pitchFamily="2" charset="2"/>
              <a:buChar char="§"/>
            </a:pPr>
            <a:r>
              <a:rPr lang="tr-TR" sz="2600" dirty="0"/>
              <a:t>Çimento fabrikalarında yakıt olarak,</a:t>
            </a:r>
          </a:p>
          <a:p>
            <a:pPr>
              <a:buFont typeface="Wingdings" pitchFamily="2" charset="2"/>
              <a:buChar char="§"/>
            </a:pPr>
            <a:r>
              <a:rPr lang="tr-TR" sz="2600" dirty="0"/>
              <a:t> Elektrik üretimi maksatlı termik santrallerde yakıt olarak,</a:t>
            </a:r>
          </a:p>
          <a:p>
            <a:pPr>
              <a:buFont typeface="Wingdings" pitchFamily="2" charset="2"/>
              <a:buChar char="§"/>
            </a:pPr>
            <a:r>
              <a:rPr lang="tr-TR" sz="2600" dirty="0"/>
              <a:t> Isı, buhar ihtiyacı için kâğıt vb. endüstriyel sektörlerin kazanlarında yakma</a:t>
            </a:r>
          </a:p>
        </p:txBody>
      </p:sp>
    </p:spTree>
  </p:cSld>
  <p:clrMapOvr>
    <a:masterClrMapping/>
  </p:clrMapOvr>
  <p:transition>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79894"/>
            <a:ext cx="10972800" cy="715962"/>
          </a:xfrm>
        </p:spPr>
        <p:txBody>
          <a:bodyPr>
            <a:noAutofit/>
          </a:bodyPr>
          <a:lstStyle/>
          <a:p>
            <a:pPr algn="just"/>
            <a:r>
              <a:rPr lang="tr-TR" sz="3200" b="1" dirty="0">
                <a:solidFill>
                  <a:schemeClr val="accent4">
                    <a:lumMod val="50000"/>
                  </a:schemeClr>
                </a:solidFill>
                <a:latin typeface="+mn-lt"/>
              </a:rPr>
              <a:t>Kırıntı ve toz haline getirilen atık lastiklerin kullanım alanları</a:t>
            </a:r>
          </a:p>
        </p:txBody>
      </p:sp>
      <p:sp>
        <p:nvSpPr>
          <p:cNvPr id="3" name="İçerik Yer Tutucusu 2"/>
          <p:cNvSpPr>
            <a:spLocks noGrp="1"/>
          </p:cNvSpPr>
          <p:nvPr>
            <p:ph idx="1"/>
          </p:nvPr>
        </p:nvSpPr>
        <p:spPr>
          <a:xfrm>
            <a:off x="5078472" y="4155478"/>
            <a:ext cx="9753600" cy="4191000"/>
          </a:xfrm>
        </p:spPr>
        <p:txBody>
          <a:bodyPr>
            <a:normAutofit/>
          </a:bodyPr>
          <a:lstStyle/>
          <a:p>
            <a:pPr algn="just"/>
            <a:endParaRPr lang="tr-TR" sz="3600" dirty="0"/>
          </a:p>
          <a:p>
            <a:pPr algn="just"/>
            <a:endParaRPr lang="tr-TR" sz="3600" dirty="0"/>
          </a:p>
          <a:p>
            <a:pPr algn="just"/>
            <a:endParaRPr lang="tr-TR" sz="3600" dirty="0"/>
          </a:p>
          <a:p>
            <a:pPr algn="just"/>
            <a:endParaRPr lang="tr-TR" sz="3600" dirty="0"/>
          </a:p>
        </p:txBody>
      </p:sp>
      <p:sp>
        <p:nvSpPr>
          <p:cNvPr id="4" name="3 Dikdörtgen"/>
          <p:cNvSpPr/>
          <p:nvPr/>
        </p:nvSpPr>
        <p:spPr bwMode="auto">
          <a:xfrm>
            <a:off x="11756571" y="6422571"/>
            <a:ext cx="435428" cy="4354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51</a:t>
            </a:r>
          </a:p>
        </p:txBody>
      </p:sp>
      <p:sp>
        <p:nvSpPr>
          <p:cNvPr id="5" name="4 Beşgen"/>
          <p:cNvSpPr/>
          <p:nvPr/>
        </p:nvSpPr>
        <p:spPr bwMode="auto">
          <a:xfrm>
            <a:off x="0" y="1436914"/>
            <a:ext cx="4419600" cy="1524000"/>
          </a:xfrm>
          <a:prstGeom prst="homePlat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just"/>
            <a:r>
              <a:rPr lang="tr-TR" sz="2400" dirty="0"/>
              <a:t>Otomotiv endüstrisinde </a:t>
            </a:r>
          </a:p>
        </p:txBody>
      </p:sp>
      <p:sp>
        <p:nvSpPr>
          <p:cNvPr id="6" name="5 Beşgen"/>
          <p:cNvSpPr/>
          <p:nvPr/>
        </p:nvSpPr>
        <p:spPr bwMode="auto">
          <a:xfrm>
            <a:off x="2307771" y="3178629"/>
            <a:ext cx="4659085" cy="1567544"/>
          </a:xfrm>
          <a:prstGeom prst="homePlat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just"/>
            <a:r>
              <a:rPr lang="tr-TR" sz="2400" dirty="0"/>
              <a:t>Spor alanları yüzeylerinde </a:t>
            </a:r>
          </a:p>
        </p:txBody>
      </p:sp>
      <p:sp>
        <p:nvSpPr>
          <p:cNvPr id="7" name="6 Beşgen"/>
          <p:cNvSpPr/>
          <p:nvPr/>
        </p:nvSpPr>
        <p:spPr bwMode="auto">
          <a:xfrm>
            <a:off x="5246912" y="4920343"/>
            <a:ext cx="4746173" cy="1567543"/>
          </a:xfrm>
          <a:prstGeom prst="homePlate">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just"/>
            <a:r>
              <a:rPr lang="tr-TR" sz="2400" dirty="0"/>
              <a:t>İnşaatlarda ve inşaat malzemesi </a:t>
            </a:r>
          </a:p>
          <a:p>
            <a:pPr algn="just"/>
            <a:r>
              <a:rPr lang="tr-TR" sz="2400" dirty="0"/>
              <a:t>üretiminde </a:t>
            </a:r>
          </a:p>
        </p:txBody>
      </p:sp>
    </p:spTree>
    <p:extLst>
      <p:ext uri="{BB962C8B-B14F-4D97-AF65-F5344CB8AC3E}">
        <p14:creationId xmlns:p14="http://schemas.microsoft.com/office/powerpoint/2010/main" val="2788808432"/>
      </p:ext>
    </p:extLst>
  </p:cSld>
  <p:clrMapOvr>
    <a:masterClrMapping/>
  </p:clrMapOvr>
  <p:transition>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56381"/>
            <a:ext cx="9753600" cy="715962"/>
          </a:xfrm>
        </p:spPr>
        <p:txBody>
          <a:bodyPr/>
          <a:lstStyle/>
          <a:p>
            <a:pPr>
              <a:buFont typeface="Wingdings" pitchFamily="2" charset="2"/>
              <a:buChar char="v"/>
            </a:pPr>
            <a:r>
              <a:rPr lang="tr-TR" sz="3200" b="1" dirty="0">
                <a:solidFill>
                  <a:schemeClr val="bg2"/>
                </a:solidFill>
              </a:rPr>
              <a:t>Otomotiv endüstrisinde </a:t>
            </a:r>
            <a:endParaRPr lang="tr-TR" sz="3200" dirty="0"/>
          </a:p>
        </p:txBody>
      </p:sp>
      <p:sp>
        <p:nvSpPr>
          <p:cNvPr id="3" name="2 İçerik Yer Tutucusu"/>
          <p:cNvSpPr>
            <a:spLocks noGrp="1"/>
          </p:cNvSpPr>
          <p:nvPr>
            <p:ph idx="1"/>
          </p:nvPr>
        </p:nvSpPr>
        <p:spPr>
          <a:xfrm>
            <a:off x="0" y="1894114"/>
            <a:ext cx="10907486" cy="4963886"/>
          </a:xfrm>
        </p:spPr>
        <p:txBody>
          <a:bodyPr/>
          <a:lstStyle/>
          <a:p>
            <a:pPr>
              <a:buFont typeface="Wingdings" pitchFamily="2" charset="2"/>
              <a:buChar char="Ø"/>
            </a:pPr>
            <a:r>
              <a:rPr lang="tr-TR" sz="2800" dirty="0"/>
              <a:t>Büyük miktarlardaki yeniden işlenmiş lastik kauçuk, </a:t>
            </a:r>
            <a:r>
              <a:rPr lang="tr-TR" sz="2800" dirty="0">
                <a:solidFill>
                  <a:srgbClr val="6600CC"/>
                </a:solidFill>
              </a:rPr>
              <a:t>yeni araçların imalatında </a:t>
            </a:r>
            <a:r>
              <a:rPr lang="tr-TR" sz="2800" dirty="0"/>
              <a:t>kullanılır. </a:t>
            </a:r>
          </a:p>
          <a:p>
            <a:pPr>
              <a:buNone/>
            </a:pPr>
            <a:endParaRPr lang="tr-TR" sz="2800" dirty="0"/>
          </a:p>
          <a:p>
            <a:pPr>
              <a:buFont typeface="Wingdings" pitchFamily="2" charset="2"/>
              <a:buChar char="Ø"/>
            </a:pPr>
            <a:r>
              <a:rPr lang="tr-TR" sz="2800" dirty="0"/>
              <a:t>Parçalanmış granül lastik tozu ise</a:t>
            </a:r>
            <a:r>
              <a:rPr lang="tr-TR" sz="2800" dirty="0">
                <a:solidFill>
                  <a:srgbClr val="6600CC"/>
                </a:solidFill>
              </a:rPr>
              <a:t>; fren pedalları ve astarları, kayışlar, oto tamponları, araba kaportasında sızdırmazlık contaları, araç içi paspaslar, contalar, darbe absorblayıcılar, araç lastikleri ve iç lastikler, esnek boru, altlıklar, akü kaplamaları, kapı yüzleri, emniyet kemeri muhafazaları, içecek ya da madeni para tutacakları, kapı dayanakları, depolama bölmeleri ve müzik sistemlerinin birçok parçalarında</a:t>
            </a:r>
            <a:r>
              <a:rPr lang="tr-TR" sz="2800" dirty="0"/>
              <a:t> diğer materyaller ile karıştırılarak kullanılırlar.</a:t>
            </a:r>
          </a:p>
        </p:txBody>
      </p:sp>
      <p:sp>
        <p:nvSpPr>
          <p:cNvPr id="4" name="3 Dikdörtgen"/>
          <p:cNvSpPr/>
          <p:nvPr/>
        </p:nvSpPr>
        <p:spPr bwMode="auto">
          <a:xfrm>
            <a:off x="11865429" y="6444343"/>
            <a:ext cx="326570"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52</a:t>
            </a:r>
          </a:p>
        </p:txBody>
      </p:sp>
    </p:spTree>
  </p:cSld>
  <p:clrMapOvr>
    <a:masterClrMapping/>
  </p:clrMapOvr>
  <p:transition>
    <p:pull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075025"/>
            <a:ext cx="9753600" cy="715962"/>
          </a:xfrm>
        </p:spPr>
        <p:txBody>
          <a:bodyPr/>
          <a:lstStyle/>
          <a:p>
            <a:pPr>
              <a:buFont typeface="Wingdings" pitchFamily="2" charset="2"/>
              <a:buChar char="Ø"/>
            </a:pPr>
            <a:r>
              <a:rPr lang="tr-TR" sz="3600" b="1" dirty="0">
                <a:solidFill>
                  <a:schemeClr val="bg2"/>
                </a:solidFill>
              </a:rPr>
              <a:t>Spor alanları yüzeylerinde </a:t>
            </a:r>
          </a:p>
        </p:txBody>
      </p:sp>
      <p:sp>
        <p:nvSpPr>
          <p:cNvPr id="3" name="2 İçerik Yer Tutucusu"/>
          <p:cNvSpPr>
            <a:spLocks noGrp="1"/>
          </p:cNvSpPr>
          <p:nvPr>
            <p:ph idx="1"/>
          </p:nvPr>
        </p:nvSpPr>
        <p:spPr>
          <a:xfrm>
            <a:off x="0" y="1698172"/>
            <a:ext cx="10972800" cy="5159828"/>
          </a:xfrm>
        </p:spPr>
        <p:txBody>
          <a:bodyPr/>
          <a:lstStyle/>
          <a:p>
            <a:pPr>
              <a:buNone/>
            </a:pPr>
            <a:endParaRPr lang="tr-TR" dirty="0"/>
          </a:p>
          <a:p>
            <a:pPr>
              <a:buFont typeface="Wingdings" pitchFamily="2" charset="2"/>
              <a:buChar char="Ø"/>
            </a:pPr>
            <a:r>
              <a:rPr lang="tr-TR" sz="2800" dirty="0"/>
              <a:t>Granül; sentetik, çim benzeri otlar için </a:t>
            </a:r>
            <a:r>
              <a:rPr lang="tr-TR" sz="2800" dirty="0">
                <a:solidFill>
                  <a:srgbClr val="6600CC"/>
                </a:solidFill>
              </a:rPr>
              <a:t>taban oluşturmada </a:t>
            </a:r>
            <a:r>
              <a:rPr lang="tr-TR" sz="2800" dirty="0"/>
              <a:t>kullanılır.</a:t>
            </a:r>
          </a:p>
          <a:p>
            <a:pPr>
              <a:buFont typeface="Wingdings" pitchFamily="2" charset="2"/>
              <a:buChar char="Ø"/>
            </a:pPr>
            <a:endParaRPr lang="tr-TR" sz="2800" dirty="0"/>
          </a:p>
          <a:p>
            <a:pPr>
              <a:buFont typeface="Wingdings" pitchFamily="2" charset="2"/>
              <a:buChar char="Ø"/>
            </a:pPr>
            <a:r>
              <a:rPr lang="tr-TR" sz="2800" dirty="0"/>
              <a:t>Granül </a:t>
            </a:r>
            <a:r>
              <a:rPr lang="tr-TR" sz="2800" dirty="0">
                <a:solidFill>
                  <a:srgbClr val="6600CC"/>
                </a:solidFill>
              </a:rPr>
              <a:t>prefabrik ya da altlık olarak </a:t>
            </a:r>
            <a:r>
              <a:rPr lang="tr-TR" sz="2800" dirty="0"/>
              <a:t>yerleştirilebilir.Masraflı bakım olmadan doğal çimle benzer şok absorbsiyon ve elastikiyet sağlayan bir tamponlama tabakası oluşturur. </a:t>
            </a:r>
          </a:p>
        </p:txBody>
      </p:sp>
      <p:sp>
        <p:nvSpPr>
          <p:cNvPr id="4" name="3 Dikdörtgen"/>
          <p:cNvSpPr/>
          <p:nvPr/>
        </p:nvSpPr>
        <p:spPr bwMode="auto">
          <a:xfrm>
            <a:off x="11865429" y="6400800"/>
            <a:ext cx="326570"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53</a:t>
            </a:r>
          </a:p>
        </p:txBody>
      </p:sp>
    </p:spTree>
  </p:cSld>
  <p:clrMapOvr>
    <a:masterClrMapping/>
  </p:clrMapOvr>
  <p:transition>
    <p:pull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66800"/>
            <a:ext cx="10972800" cy="5791200"/>
          </a:xfrm>
        </p:spPr>
        <p:txBody>
          <a:bodyPr/>
          <a:lstStyle/>
          <a:p>
            <a:pPr>
              <a:buFont typeface="Wingdings" pitchFamily="2" charset="2"/>
              <a:buChar char="Ø"/>
            </a:pPr>
            <a:endParaRPr lang="tr-TR" sz="2800" dirty="0"/>
          </a:p>
          <a:p>
            <a:pPr>
              <a:buFont typeface="Wingdings" pitchFamily="2" charset="2"/>
              <a:buChar char="Ø"/>
            </a:pPr>
            <a:r>
              <a:rPr lang="tr-TR" sz="2800" dirty="0"/>
              <a:t>Ahşap jimnastik döşemeler, </a:t>
            </a:r>
            <a:r>
              <a:rPr lang="tr-TR" sz="2800" dirty="0">
                <a:solidFill>
                  <a:srgbClr val="6600CC"/>
                </a:solidFill>
              </a:rPr>
              <a:t>geri dönüşümlü lastiklerden yapılan materyal</a:t>
            </a:r>
            <a:r>
              <a:rPr lang="tr-TR" sz="2800" dirty="0"/>
              <a:t> ile değiştirilmektedir. </a:t>
            </a:r>
          </a:p>
          <a:p>
            <a:pPr>
              <a:buFont typeface="Wingdings" pitchFamily="2" charset="2"/>
              <a:buChar char="Ø"/>
            </a:pPr>
            <a:endParaRPr lang="tr-TR" sz="2800" dirty="0"/>
          </a:p>
          <a:p>
            <a:pPr>
              <a:buFont typeface="Wingdings" pitchFamily="2" charset="2"/>
              <a:buChar char="Ø"/>
            </a:pPr>
            <a:r>
              <a:rPr lang="tr-TR" sz="2800" dirty="0"/>
              <a:t>Yerleştirilmesi kolay ve bakımı ucuz olan bu materyaller okullarda ve ticari arenalarda kullanılır. </a:t>
            </a:r>
          </a:p>
          <a:p>
            <a:pPr>
              <a:buFont typeface="Wingdings" pitchFamily="2" charset="2"/>
              <a:buChar char="Ø"/>
            </a:pPr>
            <a:endParaRPr lang="tr-TR" sz="2800" dirty="0"/>
          </a:p>
          <a:p>
            <a:pPr>
              <a:buFont typeface="Wingdings" pitchFamily="2" charset="2"/>
              <a:buChar char="Ø"/>
            </a:pPr>
            <a:r>
              <a:rPr lang="tr-TR" sz="2800" dirty="0"/>
              <a:t>Materyal, kazalarda çekilen acıların şiddetini azaltan daha esnek bir yüzey sunar. </a:t>
            </a:r>
          </a:p>
        </p:txBody>
      </p:sp>
      <p:sp>
        <p:nvSpPr>
          <p:cNvPr id="4" name="3 Dikdörtgen"/>
          <p:cNvSpPr/>
          <p:nvPr/>
        </p:nvSpPr>
        <p:spPr bwMode="auto">
          <a:xfrm>
            <a:off x="11821886" y="6379029"/>
            <a:ext cx="370113" cy="47897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54</a:t>
            </a: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190757"/>
            <a:ext cx="9753600" cy="715962"/>
          </a:xfrm>
        </p:spPr>
        <p:txBody>
          <a:bodyPr/>
          <a:lstStyle/>
          <a:p>
            <a:pPr>
              <a:buFont typeface="Wingdings" pitchFamily="2" charset="2"/>
              <a:buChar char="v"/>
            </a:pPr>
            <a:r>
              <a:rPr lang="tr-TR" sz="3200" b="1" dirty="0">
                <a:solidFill>
                  <a:schemeClr val="bg2"/>
                </a:solidFill>
              </a:rPr>
              <a:t>İnşaatlarda ve inşaat malzemesi üretiminde </a:t>
            </a:r>
          </a:p>
        </p:txBody>
      </p:sp>
      <p:sp>
        <p:nvSpPr>
          <p:cNvPr id="3" name="2 İçerik Yer Tutucusu"/>
          <p:cNvSpPr>
            <a:spLocks noGrp="1"/>
          </p:cNvSpPr>
          <p:nvPr>
            <p:ph idx="1"/>
          </p:nvPr>
        </p:nvSpPr>
        <p:spPr>
          <a:xfrm>
            <a:off x="0" y="2503714"/>
            <a:ext cx="10972800" cy="4354286"/>
          </a:xfrm>
        </p:spPr>
        <p:txBody>
          <a:bodyPr/>
          <a:lstStyle/>
          <a:p>
            <a:pPr>
              <a:buFont typeface="Wingdings" pitchFamily="2" charset="2"/>
              <a:buChar char="Ø"/>
            </a:pPr>
            <a:r>
              <a:rPr lang="tr-TR" sz="2800" dirty="0">
                <a:solidFill>
                  <a:srgbClr val="6600CC"/>
                </a:solidFill>
              </a:rPr>
              <a:t>Kiremit ve çatı altı kaplama gibi çatı kaplama materyalleri </a:t>
            </a:r>
            <a:r>
              <a:rPr lang="tr-TR" sz="2800" dirty="0"/>
              <a:t>geleneksel olarak üretimlerinde geri dönüşümlü kauçuk kullanılır. </a:t>
            </a:r>
          </a:p>
          <a:p>
            <a:pPr>
              <a:buFont typeface="Wingdings" pitchFamily="2" charset="2"/>
              <a:buChar char="Ø"/>
            </a:pPr>
            <a:endParaRPr lang="tr-TR" sz="2800" dirty="0"/>
          </a:p>
          <a:p>
            <a:pPr>
              <a:buFont typeface="Wingdings" pitchFamily="2" charset="2"/>
              <a:buChar char="Ø"/>
            </a:pPr>
            <a:r>
              <a:rPr lang="tr-TR" sz="2800" dirty="0">
                <a:solidFill>
                  <a:srgbClr val="6600CC"/>
                </a:solidFill>
              </a:rPr>
              <a:t>Yer karoları, halı altlıklarını üretmek </a:t>
            </a:r>
            <a:r>
              <a:rPr lang="tr-TR" sz="2800" dirty="0"/>
              <a:t>için geri dönüşümlü kauçuk kullanılmaktadır.</a:t>
            </a:r>
          </a:p>
          <a:p>
            <a:pPr>
              <a:buNone/>
            </a:pPr>
            <a:endParaRPr lang="tr-TR" sz="2000" dirty="0"/>
          </a:p>
          <a:p>
            <a:pPr>
              <a:buNone/>
            </a:pPr>
            <a:endParaRPr lang="tr-TR" sz="2000" dirty="0"/>
          </a:p>
          <a:p>
            <a:pPr>
              <a:buNone/>
            </a:pPr>
            <a:endParaRPr lang="tr-TR" sz="2000" dirty="0"/>
          </a:p>
          <a:p>
            <a:pPr>
              <a:buNone/>
            </a:pPr>
            <a:endParaRPr lang="tr-TR" sz="2000" dirty="0"/>
          </a:p>
          <a:p>
            <a:pPr>
              <a:buNone/>
            </a:pPr>
            <a:r>
              <a:rPr lang="tr-TR" sz="2000" dirty="0"/>
              <a:t> </a:t>
            </a:r>
            <a:r>
              <a:rPr lang="tr-TR" sz="1600" dirty="0"/>
              <a:t>(http://www.</a:t>
            </a:r>
            <a:r>
              <a:rPr lang="tr-TR" sz="1600" dirty="0" err="1"/>
              <a:t>teknolojikarastirmalar</a:t>
            </a:r>
            <a:r>
              <a:rPr lang="tr-TR" sz="1600" dirty="0"/>
              <a:t>.com/</a:t>
            </a:r>
            <a:r>
              <a:rPr lang="tr-TR" sz="1600" dirty="0" err="1"/>
              <a:t>pdf</a:t>
            </a:r>
            <a:r>
              <a:rPr lang="tr-TR" sz="1600" dirty="0"/>
              <a:t>)</a:t>
            </a:r>
          </a:p>
          <a:p>
            <a:endParaRPr lang="tr-TR" sz="2600" dirty="0"/>
          </a:p>
        </p:txBody>
      </p:sp>
      <p:sp>
        <p:nvSpPr>
          <p:cNvPr id="4" name="3 Dikdörtgen"/>
          <p:cNvSpPr/>
          <p:nvPr/>
        </p:nvSpPr>
        <p:spPr bwMode="auto">
          <a:xfrm>
            <a:off x="11800114" y="6466114"/>
            <a:ext cx="391886" cy="39188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55</a:t>
            </a: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48647"/>
            <a:ext cx="10972800" cy="715962"/>
          </a:xfrm>
        </p:spPr>
        <p:txBody>
          <a:bodyPr>
            <a:noAutofit/>
          </a:bodyPr>
          <a:lstStyle/>
          <a:p>
            <a:r>
              <a:rPr lang="tr-TR" b="1" dirty="0">
                <a:solidFill>
                  <a:schemeClr val="accent4">
                    <a:lumMod val="50000"/>
                  </a:schemeClr>
                </a:solidFill>
                <a:latin typeface="+mn-lt"/>
              </a:rPr>
              <a:t>ATIK BORSASI</a:t>
            </a:r>
          </a:p>
        </p:txBody>
      </p:sp>
      <p:sp>
        <p:nvSpPr>
          <p:cNvPr id="5" name="4 Dikdörtgen"/>
          <p:cNvSpPr/>
          <p:nvPr/>
        </p:nvSpPr>
        <p:spPr bwMode="auto">
          <a:xfrm>
            <a:off x="11800114" y="6400800"/>
            <a:ext cx="391885"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56</a:t>
            </a:r>
          </a:p>
        </p:txBody>
      </p:sp>
      <p:sp>
        <p:nvSpPr>
          <p:cNvPr id="6" name="5 Köşeleri Yuvarlanmış Dikdörtgen Belirtme Çizgisi"/>
          <p:cNvSpPr/>
          <p:nvPr/>
        </p:nvSpPr>
        <p:spPr bwMode="auto">
          <a:xfrm>
            <a:off x="304800" y="1654629"/>
            <a:ext cx="11582400" cy="4506686"/>
          </a:xfrm>
          <a:prstGeom prst="wedgeRoundRectCallout">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buFont typeface="Wingdings" pitchFamily="2" charset="2"/>
              <a:buChar char="Ø"/>
            </a:pPr>
            <a:r>
              <a:rPr lang="tr-TR" sz="2800" b="1" dirty="0">
                <a:solidFill>
                  <a:schemeClr val="accent1">
                    <a:lumMod val="75000"/>
                  </a:schemeClr>
                </a:solidFill>
                <a:latin typeface="Arial" panose="020B0604020202020204" pitchFamily="34" charset="0"/>
              </a:rPr>
              <a:t>Atık Borsası</a:t>
            </a:r>
            <a:r>
              <a:rPr lang="tr-TR" sz="2800" dirty="0">
                <a:latin typeface="Arial" panose="020B0604020202020204" pitchFamily="34" charset="0"/>
              </a:rPr>
              <a:t>,</a:t>
            </a:r>
            <a:r>
              <a:rPr lang="tr-TR" sz="2800" dirty="0"/>
              <a:t> işletmelerde üretim sonucu ortaya çıkan atıkların geri </a:t>
            </a:r>
          </a:p>
          <a:p>
            <a:pPr algn="ctr" fontAlgn="base">
              <a:spcBef>
                <a:spcPct val="0"/>
              </a:spcBef>
              <a:spcAft>
                <a:spcPct val="0"/>
              </a:spcAft>
            </a:pPr>
            <a:r>
              <a:rPr lang="tr-TR" sz="2800" dirty="0">
                <a:latin typeface="Arial" panose="020B0604020202020204" pitchFamily="34" charset="0"/>
              </a:rPr>
              <a:t>k</a:t>
            </a:r>
            <a:r>
              <a:rPr kumimoji="0" lang="tr-TR" sz="2800" b="0" i="0" u="none" strike="noStrike" cap="none" normalizeH="0" baseline="0" dirty="0">
                <a:ln>
                  <a:noFill/>
                </a:ln>
                <a:solidFill>
                  <a:schemeClr val="tx1"/>
                </a:solidFill>
                <a:effectLst/>
                <a:latin typeface="Arial" panose="020B0604020202020204" pitchFamily="34" charset="0"/>
              </a:rPr>
              <a:t>azanılmasını</a:t>
            </a:r>
            <a:r>
              <a:rPr kumimoji="0" lang="tr-TR" sz="2800" b="0" i="0" u="none" strike="noStrike" cap="none" normalizeH="0" dirty="0">
                <a:ln>
                  <a:noFill/>
                </a:ln>
                <a:solidFill>
                  <a:schemeClr val="tx1"/>
                </a:solidFill>
                <a:effectLst/>
                <a:latin typeface="Arial" panose="020B0604020202020204" pitchFamily="34" charset="0"/>
              </a:rPr>
              <a:t> ve daha fazla ikincil hammadde olarak değerlendirilmesini;</a:t>
            </a:r>
          </a:p>
          <a:p>
            <a:pPr algn="ctr" fontAlgn="base">
              <a:spcBef>
                <a:spcPct val="0"/>
              </a:spcBef>
              <a:spcAft>
                <a:spcPct val="0"/>
              </a:spcAft>
            </a:pPr>
            <a:r>
              <a:rPr lang="tr-TR" sz="2800" dirty="0">
                <a:latin typeface="Arial" panose="020B0604020202020204" pitchFamily="34" charset="0"/>
              </a:rPr>
              <a:t>nihai bertaraf edilecek atıkların miktarını azaltarak,daha pahalı bertaraf</a:t>
            </a:r>
          </a:p>
          <a:p>
            <a:pPr algn="ctr" fontAlgn="base">
              <a:spcBef>
                <a:spcPct val="0"/>
              </a:spcBef>
              <a:spcAft>
                <a:spcPct val="0"/>
              </a:spcAft>
            </a:pPr>
            <a:r>
              <a:rPr lang="tr-TR" sz="2800" dirty="0">
                <a:latin typeface="Arial" panose="020B0604020202020204" pitchFamily="34" charset="0"/>
              </a:rPr>
              <a:t>g</a:t>
            </a:r>
            <a:r>
              <a:rPr kumimoji="0" lang="tr-TR" sz="2800" b="0" i="0" u="none" strike="noStrike" cap="none" normalizeH="0" dirty="0">
                <a:ln>
                  <a:noFill/>
                </a:ln>
                <a:solidFill>
                  <a:schemeClr val="tx1"/>
                </a:solidFill>
                <a:effectLst/>
                <a:latin typeface="Arial" panose="020B0604020202020204" pitchFamily="34" charset="0"/>
              </a:rPr>
              <a:t>iderlerinden tasarruf edilmesini sağlayan bir aracılık sistemidir.</a:t>
            </a:r>
          </a:p>
          <a:p>
            <a:pPr algn="ctr" fontAlgn="base">
              <a:spcBef>
                <a:spcPct val="0"/>
              </a:spcBef>
              <a:spcAft>
                <a:spcPct val="0"/>
              </a:spcAft>
            </a:pPr>
            <a:endParaRPr kumimoji="0" lang="tr-T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0880886"/>
      </p:ext>
    </p:extLst>
  </p:cSld>
  <p:clrMapOvr>
    <a:masterClrMapping/>
  </p:clrMapOvr>
  <p:transition>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159615"/>
            <a:ext cx="10994571" cy="5426242"/>
          </a:xfrm>
        </p:spPr>
        <p:txBody>
          <a:bodyPr/>
          <a:lstStyle/>
          <a:p>
            <a:pPr>
              <a:buFont typeface="Wingdings" pitchFamily="2" charset="2"/>
              <a:buChar char="Ø"/>
            </a:pPr>
            <a:endParaRPr lang="tr-TR" sz="2800" dirty="0"/>
          </a:p>
          <a:p>
            <a:pPr>
              <a:buNone/>
            </a:pPr>
            <a:endParaRPr lang="tr-TR" sz="2800" dirty="0"/>
          </a:p>
          <a:p>
            <a:pPr>
              <a:buFont typeface="Wingdings" pitchFamily="2" charset="2"/>
              <a:buChar char="Ø"/>
            </a:pPr>
            <a:r>
              <a:rPr lang="tr-TR" sz="2800" dirty="0"/>
              <a:t>Dolayısıyla gerek çevre kirliliğinin önlenmesi gerekse kaynakların ve doğanın sorumluca kullanılmasında, </a:t>
            </a:r>
            <a:r>
              <a:rPr lang="tr-TR" sz="2800" dirty="0">
                <a:solidFill>
                  <a:srgbClr val="6600CC"/>
                </a:solidFill>
              </a:rPr>
              <a:t>geri kazanılabilir</a:t>
            </a:r>
            <a:r>
              <a:rPr lang="tr-TR" sz="2800" dirty="0">
                <a:solidFill>
                  <a:srgbClr val="FF0000"/>
                </a:solidFill>
              </a:rPr>
              <a:t> </a:t>
            </a:r>
            <a:r>
              <a:rPr lang="tr-TR" sz="2800" dirty="0"/>
              <a:t>atıkların değerlendirilerek ekonomiye yarar sağlayan birer kaynak durumuna getirilmeleri gerekmektedir.</a:t>
            </a:r>
          </a:p>
          <a:p>
            <a:endParaRPr lang="tr-TR" sz="2800" dirty="0"/>
          </a:p>
          <a:p>
            <a:pPr>
              <a:buNone/>
            </a:pPr>
            <a:endParaRPr lang="tr-TR" sz="2800" dirty="0"/>
          </a:p>
          <a:p>
            <a:pPr>
              <a:buNone/>
            </a:pPr>
            <a:endParaRPr lang="tr-TR" sz="2800" dirty="0"/>
          </a:p>
          <a:p>
            <a:pPr>
              <a:buNone/>
            </a:pPr>
            <a:endParaRPr lang="tr-TR" sz="2800" dirty="0"/>
          </a:p>
          <a:p>
            <a:pPr>
              <a:buNone/>
            </a:pPr>
            <a:endParaRPr lang="tr-TR" sz="2000" dirty="0"/>
          </a:p>
          <a:p>
            <a:pPr>
              <a:buNone/>
            </a:pPr>
            <a:r>
              <a:rPr lang="tr-TR" sz="1600" dirty="0"/>
              <a:t>   (</a:t>
            </a:r>
            <a:r>
              <a:rPr lang="tr-TR" sz="1600" dirty="0" err="1"/>
              <a:t>Curi</a:t>
            </a:r>
            <a:r>
              <a:rPr lang="tr-TR" sz="1600" dirty="0"/>
              <a:t>. K., “Atıkların Geri Kazanımı”, Katı Atık ve Çevre Dergisi, İstanbul, 1992,7, 3-5.)</a:t>
            </a:r>
          </a:p>
          <a:p>
            <a:endParaRPr lang="tr-TR" sz="2800" dirty="0"/>
          </a:p>
        </p:txBody>
      </p:sp>
      <p:sp>
        <p:nvSpPr>
          <p:cNvPr id="4" name="3 Dikdörtgen"/>
          <p:cNvSpPr/>
          <p:nvPr/>
        </p:nvSpPr>
        <p:spPr bwMode="auto">
          <a:xfrm>
            <a:off x="11691257" y="6379029"/>
            <a:ext cx="500742" cy="56605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4</a:t>
            </a: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53886"/>
            <a:ext cx="10972800" cy="5704113"/>
          </a:xfrm>
        </p:spPr>
        <p:txBody>
          <a:bodyPr/>
          <a:lstStyle/>
          <a:p>
            <a:pPr>
              <a:buFont typeface="Wingdings" pitchFamily="2" charset="2"/>
              <a:buChar char="Ø"/>
            </a:pPr>
            <a:r>
              <a:rPr lang="tr-TR" sz="2800" dirty="0"/>
              <a:t>İmalat aşamasında meydana gelen geri kazanılması mümkün atıkların başka sanayilerde tekrar kullanımını sağlamak amacıyla pek çok sanayileşmiş ülkede uygulanan </a:t>
            </a:r>
            <a:r>
              <a:rPr lang="tr-TR" sz="2800" dirty="0">
                <a:solidFill>
                  <a:srgbClr val="6600CC"/>
                </a:solidFill>
              </a:rPr>
              <a:t>Atık Geri Dönüşüm Borsası </a:t>
            </a:r>
            <a:r>
              <a:rPr lang="tr-TR" sz="2800" dirty="0"/>
              <a:t>çalışmaları ülkemizde de başlamıştır.</a:t>
            </a:r>
          </a:p>
        </p:txBody>
      </p:sp>
      <p:sp>
        <p:nvSpPr>
          <p:cNvPr id="4" name="3 Dikdörtgen"/>
          <p:cNvSpPr/>
          <p:nvPr/>
        </p:nvSpPr>
        <p:spPr bwMode="auto">
          <a:xfrm>
            <a:off x="11691257" y="6379029"/>
            <a:ext cx="500742" cy="478971"/>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57</a:t>
            </a:r>
            <a:endParaRPr kumimoji="0" lang="tr-TR" sz="2400" b="0" i="0" u="none" strike="noStrike" cap="none" normalizeH="0" baseline="0" dirty="0">
              <a:ln>
                <a:noFill/>
              </a:ln>
              <a:solidFill>
                <a:schemeClr val="tx1"/>
              </a:solidFill>
              <a:effectLst/>
              <a:latin typeface="Arial" panose="020B0604020202020204" pitchFamily="34" charset="0"/>
            </a:endParaRPr>
          </a:p>
        </p:txBody>
      </p:sp>
      <p:sp>
        <p:nvSpPr>
          <p:cNvPr id="5" name="4 Yuvarlatılmış Dikdörtgen"/>
          <p:cNvSpPr/>
          <p:nvPr/>
        </p:nvSpPr>
        <p:spPr bwMode="auto">
          <a:xfrm>
            <a:off x="413657" y="3309257"/>
            <a:ext cx="10624458" cy="2852057"/>
          </a:xfrm>
          <a:prstGeom prst="roundRect">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buFont typeface="Wingdings" pitchFamily="2" charset="2"/>
              <a:buChar char="Ø"/>
            </a:pPr>
            <a:endParaRPr lang="tr-TR" sz="3000" dirty="0"/>
          </a:p>
          <a:p>
            <a:pPr>
              <a:buFont typeface="Wingdings" pitchFamily="2" charset="2"/>
              <a:buChar char="Ø"/>
            </a:pPr>
            <a:r>
              <a:rPr lang="tr-TR" sz="3000" dirty="0"/>
              <a:t>Atık Geri Dönüşüm Borsası</a:t>
            </a:r>
            <a:r>
              <a:rPr lang="tr-TR" sz="3000" dirty="0">
                <a:solidFill>
                  <a:srgbClr val="6600CC"/>
                </a:solidFill>
              </a:rPr>
              <a:t>, bir sanayide imalat esnasında </a:t>
            </a:r>
          </a:p>
          <a:p>
            <a:r>
              <a:rPr lang="tr-TR" sz="3000" dirty="0">
                <a:solidFill>
                  <a:srgbClr val="6600CC"/>
                </a:solidFill>
              </a:rPr>
              <a:t>oluşan atıkların diğer bir sanayinin hammaddesi olabileceği </a:t>
            </a:r>
          </a:p>
          <a:p>
            <a:r>
              <a:rPr lang="tr-TR" sz="3000" dirty="0">
                <a:solidFill>
                  <a:srgbClr val="6600CC"/>
                </a:solidFill>
              </a:rPr>
              <a:t>fikrinden </a:t>
            </a:r>
            <a:r>
              <a:rPr lang="tr-TR" sz="3000" dirty="0"/>
              <a:t>hareketle ortaya çıkmıştır.</a:t>
            </a:r>
          </a:p>
          <a:p>
            <a:endParaRPr lang="tr-TR" sz="2400" dirty="0"/>
          </a:p>
        </p:txBody>
      </p:sp>
    </p:spTree>
  </p:cSld>
  <p:clrMapOvr>
    <a:masterClrMapping/>
  </p:clrMapOvr>
  <p:transition>
    <p:pull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97429"/>
            <a:ext cx="10972800" cy="5660571"/>
          </a:xfrm>
        </p:spPr>
        <p:txBody>
          <a:bodyPr/>
          <a:lstStyle/>
          <a:p>
            <a:pPr>
              <a:buNone/>
            </a:pPr>
            <a:endParaRPr lang="tr-TR" dirty="0"/>
          </a:p>
          <a:p>
            <a:pPr>
              <a:buFont typeface="Wingdings" pitchFamily="2" charset="2"/>
              <a:buChar char="Ø"/>
            </a:pPr>
            <a:r>
              <a:rPr lang="tr-TR" sz="2800" dirty="0"/>
              <a:t>Çevre sorunlarının çözümündeki yeni yaklaşımlar ;</a:t>
            </a:r>
            <a:r>
              <a:rPr lang="tr-TR" sz="2800" dirty="0">
                <a:solidFill>
                  <a:srgbClr val="6600CC"/>
                </a:solidFill>
              </a:rPr>
              <a:t>üretim sürecinin başında gerekli önlemleri alarak az atık üretilmesi, çevre dostu üretim ve ürüne yönlenmesi ve atıkların geri kazanılarak değerlendirilmesi </a:t>
            </a:r>
            <a:r>
              <a:rPr lang="tr-TR" sz="2800" dirty="0"/>
              <a:t>olarak benimsenmiştir.</a:t>
            </a:r>
          </a:p>
          <a:p>
            <a:pPr>
              <a:buNone/>
            </a:pPr>
            <a:endParaRPr lang="tr-TR" sz="2800" dirty="0"/>
          </a:p>
          <a:p>
            <a:pPr>
              <a:buFont typeface="Wingdings" pitchFamily="2" charset="2"/>
              <a:buChar char="Ø"/>
            </a:pPr>
            <a:r>
              <a:rPr lang="tr-TR" sz="2800" dirty="0"/>
              <a:t>Bu amaçla kurulan </a:t>
            </a:r>
            <a:r>
              <a:rPr lang="tr-TR" sz="2800" dirty="0">
                <a:solidFill>
                  <a:srgbClr val="6600CC"/>
                </a:solidFill>
              </a:rPr>
              <a:t>atık borsa’sı sistemi ile TOBB (Türkiye Odalar ve Borsalar Birliği) odalarıyla </a:t>
            </a:r>
            <a:r>
              <a:rPr lang="tr-TR" sz="2800" dirty="0"/>
              <a:t>bağlantılı olarak yeni bir çalışmanın başlaması sağlanmıştır.</a:t>
            </a:r>
          </a:p>
          <a:p>
            <a:pPr>
              <a:buFont typeface="Wingdings" pitchFamily="2" charset="2"/>
              <a:buChar char="Ø"/>
            </a:pPr>
            <a:endParaRPr lang="tr-TR" sz="2800" dirty="0"/>
          </a:p>
        </p:txBody>
      </p:sp>
      <p:sp>
        <p:nvSpPr>
          <p:cNvPr id="4" name="3 Dikdörtgen"/>
          <p:cNvSpPr/>
          <p:nvPr/>
        </p:nvSpPr>
        <p:spPr bwMode="auto">
          <a:xfrm>
            <a:off x="11800114" y="6335486"/>
            <a:ext cx="391886" cy="5225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58</a:t>
            </a:r>
            <a:endParaRPr kumimoji="0" lang="tr-TR"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349829"/>
            <a:ext cx="9753600" cy="783770"/>
          </a:xfrm>
        </p:spPr>
        <p:txBody>
          <a:bodyPr/>
          <a:lstStyle/>
          <a:p>
            <a:pPr>
              <a:buFont typeface="Wingdings" pitchFamily="2" charset="2"/>
              <a:buChar char="v"/>
            </a:pPr>
            <a:r>
              <a:rPr lang="tr-TR" sz="3200" b="1" dirty="0">
                <a:solidFill>
                  <a:schemeClr val="bg2"/>
                </a:solidFill>
              </a:rPr>
              <a:t>Atık Borsası’nın faydaları; </a:t>
            </a:r>
            <a:br>
              <a:rPr lang="tr-TR" dirty="0"/>
            </a:br>
            <a:endParaRPr lang="tr-TR" dirty="0"/>
          </a:p>
        </p:txBody>
      </p:sp>
      <p:sp>
        <p:nvSpPr>
          <p:cNvPr id="3" name="2 İçerik Yer Tutucusu"/>
          <p:cNvSpPr>
            <a:spLocks noGrp="1"/>
          </p:cNvSpPr>
          <p:nvPr>
            <p:ph idx="1"/>
          </p:nvPr>
        </p:nvSpPr>
        <p:spPr>
          <a:xfrm>
            <a:off x="0" y="1997242"/>
            <a:ext cx="10972800" cy="4860758"/>
          </a:xfrm>
        </p:spPr>
        <p:txBody>
          <a:bodyPr/>
          <a:lstStyle/>
          <a:p>
            <a:pPr algn="just">
              <a:buFont typeface="Wingdings" pitchFamily="2" charset="2"/>
              <a:buChar char="Ø"/>
            </a:pPr>
            <a:r>
              <a:rPr lang="tr-TR" sz="2800" dirty="0"/>
              <a:t>Borsa, </a:t>
            </a:r>
            <a:r>
              <a:rPr lang="tr-TR" sz="2800" dirty="0">
                <a:solidFill>
                  <a:srgbClr val="6600CC"/>
                </a:solidFill>
              </a:rPr>
              <a:t>atıkların ortadan kaldırılmasının firmaya getirdiği ek masrafı</a:t>
            </a:r>
            <a:r>
              <a:rPr lang="tr-TR" sz="2800" dirty="0"/>
              <a:t> bertaraf eder. </a:t>
            </a:r>
          </a:p>
          <a:p>
            <a:pPr algn="just">
              <a:buFont typeface="Wingdings" pitchFamily="2" charset="2"/>
              <a:buChar char="Ø"/>
            </a:pPr>
            <a:endParaRPr lang="tr-TR" sz="2800" dirty="0"/>
          </a:p>
          <a:p>
            <a:pPr algn="just">
              <a:buFont typeface="Wingdings" pitchFamily="2" charset="2"/>
              <a:buChar char="Ø"/>
            </a:pPr>
            <a:r>
              <a:rPr lang="tr-TR" sz="2800" dirty="0"/>
              <a:t>Eğer atıkların geçmişte, borsa dışında başkalarına satışı yapılıyorsa atık borsasında daha fazla alıcıya ulaşılarak, </a:t>
            </a:r>
            <a:r>
              <a:rPr lang="tr-TR" sz="2800" dirty="0">
                <a:solidFill>
                  <a:srgbClr val="6600CC"/>
                </a:solidFill>
              </a:rPr>
              <a:t>değerinin daha fazla artması sağlanır. </a:t>
            </a:r>
          </a:p>
        </p:txBody>
      </p:sp>
      <p:sp>
        <p:nvSpPr>
          <p:cNvPr id="4" name="3 Dikdörtgen"/>
          <p:cNvSpPr/>
          <p:nvPr/>
        </p:nvSpPr>
        <p:spPr bwMode="auto">
          <a:xfrm>
            <a:off x="11821886" y="6335486"/>
            <a:ext cx="370114" cy="5225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59</a:t>
            </a:r>
          </a:p>
        </p:txBody>
      </p:sp>
    </p:spTree>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14400"/>
            <a:ext cx="10929257" cy="5355771"/>
          </a:xfrm>
        </p:spPr>
        <p:txBody>
          <a:bodyPr/>
          <a:lstStyle/>
          <a:p>
            <a:pPr algn="just">
              <a:buFont typeface="Wingdings" pitchFamily="2" charset="2"/>
              <a:buChar char="Ø"/>
            </a:pPr>
            <a:endParaRPr lang="tr-TR" dirty="0"/>
          </a:p>
          <a:p>
            <a:pPr algn="just">
              <a:buFont typeface="Wingdings" pitchFamily="2" charset="2"/>
              <a:buChar char="Ø"/>
            </a:pPr>
            <a:r>
              <a:rPr lang="tr-TR" dirty="0"/>
              <a:t> </a:t>
            </a:r>
            <a:r>
              <a:rPr lang="tr-TR" sz="2800" dirty="0"/>
              <a:t>Atıklar borsada </a:t>
            </a:r>
            <a:r>
              <a:rPr lang="tr-TR" sz="2800" dirty="0">
                <a:solidFill>
                  <a:srgbClr val="6600CC"/>
                </a:solidFill>
              </a:rPr>
              <a:t>başkaları tarafından satın alınacağından (tasarrufa) yatırıma </a:t>
            </a:r>
            <a:r>
              <a:rPr lang="tr-TR" sz="2800" dirty="0"/>
              <a:t>dönüşür. </a:t>
            </a:r>
          </a:p>
          <a:p>
            <a:pPr algn="just">
              <a:buFont typeface="Wingdings" pitchFamily="2" charset="2"/>
              <a:buChar char="Ø"/>
            </a:pPr>
            <a:endParaRPr lang="tr-TR" sz="2800" dirty="0"/>
          </a:p>
          <a:p>
            <a:pPr algn="just">
              <a:buFont typeface="Wingdings" pitchFamily="2" charset="2"/>
              <a:buChar char="Ø"/>
            </a:pPr>
            <a:r>
              <a:rPr lang="tr-TR" sz="2800" dirty="0"/>
              <a:t>Atık borsasında yer alarak </a:t>
            </a:r>
            <a:r>
              <a:rPr lang="tr-TR" sz="2800" dirty="0">
                <a:solidFill>
                  <a:srgbClr val="6600CC"/>
                </a:solidFill>
              </a:rPr>
              <a:t>çevrenin korunması </a:t>
            </a:r>
            <a:r>
              <a:rPr lang="tr-TR" sz="2800" dirty="0"/>
              <a:t>girişimine katkıda bulunulur. </a:t>
            </a:r>
          </a:p>
          <a:p>
            <a:pPr algn="just">
              <a:buFont typeface="Wingdings" pitchFamily="2" charset="2"/>
              <a:buChar char="Ø"/>
            </a:pPr>
            <a:endParaRPr lang="tr-TR" sz="2800" dirty="0"/>
          </a:p>
          <a:p>
            <a:pPr algn="just">
              <a:buFont typeface="Wingdings" pitchFamily="2" charset="2"/>
              <a:buChar char="Ø"/>
            </a:pPr>
            <a:r>
              <a:rPr lang="tr-TR" sz="2800" dirty="0"/>
              <a:t>Atıkların </a:t>
            </a:r>
            <a:r>
              <a:rPr lang="tr-TR" sz="2800" dirty="0">
                <a:solidFill>
                  <a:srgbClr val="6600CC"/>
                </a:solidFill>
              </a:rPr>
              <a:t>depo edilmesinden doğan mali yük</a:t>
            </a:r>
            <a:r>
              <a:rPr lang="tr-TR" sz="2800" dirty="0"/>
              <a:t> ortadan kalkar. </a:t>
            </a:r>
          </a:p>
          <a:p>
            <a:pPr algn="just">
              <a:buNone/>
            </a:pPr>
            <a:endParaRPr lang="tr-TR" dirty="0"/>
          </a:p>
          <a:p>
            <a:pPr algn="just">
              <a:buNone/>
            </a:pPr>
            <a:endParaRPr lang="tr-TR" dirty="0"/>
          </a:p>
          <a:p>
            <a:pPr algn="just">
              <a:buNone/>
            </a:pPr>
            <a:r>
              <a:rPr lang="tr-TR" sz="2000" dirty="0"/>
              <a:t>  (http://atikborsasi.tobb.org.tr/atikborsasi/ )</a:t>
            </a:r>
          </a:p>
        </p:txBody>
      </p:sp>
      <p:sp>
        <p:nvSpPr>
          <p:cNvPr id="4" name="3 Dikdörtgen"/>
          <p:cNvSpPr/>
          <p:nvPr/>
        </p:nvSpPr>
        <p:spPr bwMode="auto">
          <a:xfrm>
            <a:off x="11843657" y="6444342"/>
            <a:ext cx="348342"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60</a:t>
            </a:r>
          </a:p>
        </p:txBody>
      </p:sp>
    </p:spTree>
  </p:cSld>
  <p:clrMapOvr>
    <a:masterClrMapping/>
  </p:clrMapOvr>
  <p:transition>
    <p:pull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31048"/>
            <a:ext cx="9753600" cy="715962"/>
          </a:xfrm>
        </p:spPr>
        <p:txBody>
          <a:bodyPr/>
          <a:lstStyle/>
          <a:p>
            <a:r>
              <a:rPr lang="tr-TR" b="1" dirty="0">
                <a:solidFill>
                  <a:schemeClr val="accent4">
                    <a:lumMod val="50000"/>
                  </a:schemeClr>
                </a:solidFill>
              </a:rPr>
              <a:t>SONUÇ</a:t>
            </a:r>
          </a:p>
        </p:txBody>
      </p:sp>
      <p:sp>
        <p:nvSpPr>
          <p:cNvPr id="5" name="4 Dikdörtgen"/>
          <p:cNvSpPr/>
          <p:nvPr/>
        </p:nvSpPr>
        <p:spPr bwMode="auto">
          <a:xfrm>
            <a:off x="11908971" y="6466114"/>
            <a:ext cx="283030" cy="39188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61</a:t>
            </a:r>
          </a:p>
        </p:txBody>
      </p:sp>
      <p:sp>
        <p:nvSpPr>
          <p:cNvPr id="7" name="6 Dikdörtgen"/>
          <p:cNvSpPr/>
          <p:nvPr/>
        </p:nvSpPr>
        <p:spPr bwMode="auto">
          <a:xfrm>
            <a:off x="391887" y="2329543"/>
            <a:ext cx="10711542" cy="354874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ü"/>
            </a:pPr>
            <a:r>
              <a:rPr lang="tr-TR" sz="3000" dirty="0"/>
              <a:t>Endüstriyel katı atıkların (kül, cüruf, metal parçaları, odun </a:t>
            </a:r>
          </a:p>
          <a:p>
            <a:r>
              <a:rPr lang="tr-TR" sz="3000" dirty="0"/>
              <a:t>parçaları,tekstil parçaları, cam kırıkları, hurda lastikler) çevreye</a:t>
            </a:r>
          </a:p>
          <a:p>
            <a:r>
              <a:rPr lang="tr-TR" sz="3000" dirty="0"/>
              <a:t>zarar vermesinin önlenmesi </a:t>
            </a:r>
            <a:r>
              <a:rPr lang="tr-TR" sz="3000" dirty="0">
                <a:solidFill>
                  <a:srgbClr val="6600CC"/>
                </a:solidFill>
              </a:rPr>
              <a:t>için kaynağında ya yok edilip ya da </a:t>
            </a:r>
          </a:p>
          <a:p>
            <a:r>
              <a:rPr lang="tr-TR" sz="3000" dirty="0">
                <a:solidFill>
                  <a:srgbClr val="6600CC"/>
                </a:solidFill>
              </a:rPr>
              <a:t>çevreye zarar verme olasılığının minimuma indirilmesi </a:t>
            </a:r>
          </a:p>
          <a:p>
            <a:r>
              <a:rPr lang="tr-TR" sz="3000" dirty="0"/>
              <a:t>gerekmektedir. </a:t>
            </a:r>
          </a:p>
        </p:txBody>
      </p:sp>
    </p:spTree>
  </p:cSld>
  <p:clrMapOvr>
    <a:masterClrMapping/>
  </p:clrMapOvr>
  <p:transition>
    <p:wheel spokes="3"/>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bwMode="auto">
          <a:xfrm>
            <a:off x="11800114" y="6444342"/>
            <a:ext cx="391886" cy="413657"/>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62</a:t>
            </a:r>
          </a:p>
        </p:txBody>
      </p:sp>
      <p:sp>
        <p:nvSpPr>
          <p:cNvPr id="5" name="4 Dikdörtgen"/>
          <p:cNvSpPr/>
          <p:nvPr/>
        </p:nvSpPr>
        <p:spPr bwMode="auto">
          <a:xfrm>
            <a:off x="261256" y="2046514"/>
            <a:ext cx="10951029" cy="354874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ü"/>
            </a:pPr>
            <a:r>
              <a:rPr lang="tr-TR" sz="3000" dirty="0"/>
              <a:t>Bu atıkların neden olduğu çevre problemleri arasında, </a:t>
            </a:r>
            <a:r>
              <a:rPr lang="tr-TR" sz="3000" dirty="0">
                <a:solidFill>
                  <a:srgbClr val="6600CC"/>
                </a:solidFill>
              </a:rPr>
              <a:t>tarım </a:t>
            </a:r>
          </a:p>
          <a:p>
            <a:r>
              <a:rPr lang="tr-TR" sz="3000" dirty="0">
                <a:solidFill>
                  <a:srgbClr val="6600CC"/>
                </a:solidFill>
              </a:rPr>
              <a:t>ürünlerine zarar verme, yağmur ve rüzgârla etrafa yayılma, </a:t>
            </a:r>
          </a:p>
          <a:p>
            <a:r>
              <a:rPr lang="tr-TR" sz="3000" dirty="0">
                <a:solidFill>
                  <a:srgbClr val="6600CC"/>
                </a:solidFill>
              </a:rPr>
              <a:t>tozlanma, toprakta süzülme dolayısıyla zehirli madde taşınması </a:t>
            </a:r>
          </a:p>
          <a:p>
            <a:r>
              <a:rPr lang="tr-TR" sz="3000" dirty="0">
                <a:solidFill>
                  <a:srgbClr val="6600CC"/>
                </a:solidFill>
              </a:rPr>
              <a:t>ve radyasyon </a:t>
            </a:r>
            <a:r>
              <a:rPr lang="tr-TR" sz="3000" dirty="0"/>
              <a:t>sayılabilir.</a:t>
            </a: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bwMode="auto">
          <a:xfrm>
            <a:off x="11800114" y="6400800"/>
            <a:ext cx="391886"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63</a:t>
            </a:r>
          </a:p>
        </p:txBody>
      </p:sp>
      <p:sp>
        <p:nvSpPr>
          <p:cNvPr id="5" name="4 Dikdörtgen"/>
          <p:cNvSpPr/>
          <p:nvPr/>
        </p:nvSpPr>
        <p:spPr bwMode="auto">
          <a:xfrm>
            <a:off x="478971" y="1850571"/>
            <a:ext cx="10885714" cy="4354285"/>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ü"/>
            </a:pPr>
            <a:r>
              <a:rPr lang="tr-TR" sz="3000" dirty="0"/>
              <a:t>Bu çevre sorunları nedeniyle</a:t>
            </a:r>
            <a:r>
              <a:rPr lang="tr-TR" sz="3000" dirty="0">
                <a:solidFill>
                  <a:srgbClr val="6600CC"/>
                </a:solidFill>
              </a:rPr>
              <a:t>, suyun ve havanın kalitesi, doğal</a:t>
            </a:r>
          </a:p>
          <a:p>
            <a:r>
              <a:rPr lang="tr-TR" sz="3000" dirty="0">
                <a:solidFill>
                  <a:srgbClr val="6600CC"/>
                </a:solidFill>
              </a:rPr>
              <a:t>hayat, bölgenin ekonomik durumu bakımından olumsuz </a:t>
            </a:r>
          </a:p>
          <a:p>
            <a:r>
              <a:rPr lang="tr-TR" sz="3000" dirty="0"/>
              <a:t>sonuçlar ortaya çıkmaktadır. </a:t>
            </a:r>
          </a:p>
          <a:p>
            <a:endParaRPr lang="tr-TR" sz="3000" dirty="0"/>
          </a:p>
          <a:p>
            <a:pPr>
              <a:buFont typeface="Wingdings" pitchFamily="2" charset="2"/>
              <a:buChar char="ü"/>
            </a:pPr>
            <a:r>
              <a:rPr lang="tr-TR" sz="3000" dirty="0"/>
              <a:t>Tüm bu sorunların çözümlenmesi için </a:t>
            </a:r>
            <a:r>
              <a:rPr lang="tr-TR" sz="3000" dirty="0">
                <a:solidFill>
                  <a:srgbClr val="6600CC"/>
                </a:solidFill>
              </a:rPr>
              <a:t>atıkların çeşitli kullanım</a:t>
            </a:r>
          </a:p>
          <a:p>
            <a:r>
              <a:rPr lang="tr-TR" sz="3000" dirty="0">
                <a:solidFill>
                  <a:srgbClr val="6600CC"/>
                </a:solidFill>
              </a:rPr>
              <a:t>alanlarında değerlendirilip, bertaraf edilmeleri </a:t>
            </a:r>
            <a:r>
              <a:rPr lang="tr-TR" sz="3000" dirty="0"/>
              <a:t>gereklidir.</a:t>
            </a:r>
          </a:p>
        </p:txBody>
      </p:sp>
    </p:spTree>
  </p:cSld>
  <p:clrMapOvr>
    <a:masterClrMapping/>
  </p:clrMapOvr>
  <p:transition>
    <p:pull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bwMode="auto">
          <a:xfrm>
            <a:off x="11843657" y="6422571"/>
            <a:ext cx="348341" cy="4354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64</a:t>
            </a:r>
            <a:endParaRPr kumimoji="0" lang="tr-TR" sz="2400" b="0" i="0" u="none" strike="noStrike" cap="none" normalizeH="0" baseline="0" dirty="0">
              <a:ln>
                <a:noFill/>
              </a:ln>
              <a:solidFill>
                <a:schemeClr val="tx1"/>
              </a:solidFill>
              <a:effectLst/>
              <a:latin typeface="Arial" panose="020B0604020202020204" pitchFamily="34" charset="0"/>
            </a:endParaRPr>
          </a:p>
        </p:txBody>
      </p:sp>
      <p:sp>
        <p:nvSpPr>
          <p:cNvPr id="5" name="4 Dikdörtgen"/>
          <p:cNvSpPr/>
          <p:nvPr/>
        </p:nvSpPr>
        <p:spPr bwMode="auto">
          <a:xfrm>
            <a:off x="500741" y="2111828"/>
            <a:ext cx="10689771" cy="374468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ü"/>
            </a:pPr>
            <a:r>
              <a:rPr lang="tr-TR" sz="3000" dirty="0"/>
              <a:t>Atık malzemeler kullanılarak </a:t>
            </a:r>
            <a:r>
              <a:rPr lang="tr-TR" sz="3000" dirty="0">
                <a:solidFill>
                  <a:srgbClr val="6600CC"/>
                </a:solidFill>
              </a:rPr>
              <a:t>daha düşük maliyetlerle üretim </a:t>
            </a:r>
          </a:p>
          <a:p>
            <a:r>
              <a:rPr lang="tr-TR" sz="3000" dirty="0">
                <a:solidFill>
                  <a:srgbClr val="6600CC"/>
                </a:solidFill>
              </a:rPr>
              <a:t>yapılmakta, çevre kirliliğine neden olan atık malzemeler </a:t>
            </a:r>
          </a:p>
          <a:p>
            <a:r>
              <a:rPr lang="tr-TR" sz="3000" dirty="0">
                <a:solidFill>
                  <a:srgbClr val="6600CC"/>
                </a:solidFill>
              </a:rPr>
              <a:t>ortadan kaldırılmakta ve doğal malzemelerin de korunması </a:t>
            </a:r>
          </a:p>
          <a:p>
            <a:r>
              <a:rPr lang="tr-TR" sz="3000" dirty="0"/>
              <a:t>sağlanmaktadır.</a:t>
            </a:r>
          </a:p>
        </p:txBody>
      </p:sp>
    </p:spTree>
  </p:cSld>
  <p:clrMapOvr>
    <a:masterClrMapping/>
  </p:clrMapOvr>
  <p:transition>
    <p:wipe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bwMode="auto">
          <a:xfrm>
            <a:off x="11887200" y="6444343"/>
            <a:ext cx="304800" cy="41365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400" dirty="0">
                <a:latin typeface="Arial" panose="020B0604020202020204" pitchFamily="34" charset="0"/>
              </a:rPr>
              <a:t>65</a:t>
            </a:r>
            <a:endParaRPr kumimoji="0" lang="tr-TR" sz="2400" b="0" i="0" u="none" strike="noStrike" cap="none" normalizeH="0" baseline="0" dirty="0">
              <a:ln>
                <a:noFill/>
              </a:ln>
              <a:solidFill>
                <a:schemeClr val="tx1"/>
              </a:solidFill>
              <a:effectLst/>
              <a:latin typeface="Arial" panose="020B0604020202020204" pitchFamily="34" charset="0"/>
            </a:endParaRPr>
          </a:p>
        </p:txBody>
      </p:sp>
      <p:sp>
        <p:nvSpPr>
          <p:cNvPr id="5" name="4 Dikdörtgen"/>
          <p:cNvSpPr/>
          <p:nvPr/>
        </p:nvSpPr>
        <p:spPr bwMode="auto">
          <a:xfrm>
            <a:off x="500743" y="2002971"/>
            <a:ext cx="10624458" cy="35705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buFont typeface="Wingdings" pitchFamily="2" charset="2"/>
              <a:buChar char="ü"/>
            </a:pPr>
            <a:r>
              <a:rPr lang="tr-TR" sz="3000" dirty="0"/>
              <a:t>Endüstriyel atık malzemeler üzerine yeterince </a:t>
            </a:r>
            <a:r>
              <a:rPr lang="tr-TR" sz="3000" dirty="0">
                <a:solidFill>
                  <a:srgbClr val="6600CC"/>
                </a:solidFill>
              </a:rPr>
              <a:t>araştırma </a:t>
            </a:r>
          </a:p>
          <a:p>
            <a:r>
              <a:rPr lang="tr-TR" sz="3000" dirty="0">
                <a:solidFill>
                  <a:srgbClr val="6600CC"/>
                </a:solidFill>
              </a:rPr>
              <a:t>yapılmalı, malzemeler iyi tanınmalı ve özelliklerine göre en </a:t>
            </a:r>
          </a:p>
          <a:p>
            <a:r>
              <a:rPr lang="tr-TR" sz="3000" dirty="0">
                <a:solidFill>
                  <a:srgbClr val="6600CC"/>
                </a:solidFill>
              </a:rPr>
              <a:t>avantajlı malzeme seçilip, uygun olan şartname değerlerini </a:t>
            </a:r>
          </a:p>
          <a:p>
            <a:r>
              <a:rPr lang="tr-TR" sz="3000" dirty="0">
                <a:solidFill>
                  <a:srgbClr val="6600CC"/>
                </a:solidFill>
              </a:rPr>
              <a:t>sağlamak koşuluyla </a:t>
            </a:r>
            <a:r>
              <a:rPr lang="tr-TR" sz="3000" dirty="0"/>
              <a:t>kullanılmalıdır.</a:t>
            </a:r>
          </a:p>
        </p:txBody>
      </p:sp>
    </p:spTree>
  </p:cSld>
  <p:clrMapOvr>
    <a:masterClrMapping/>
  </p:clrMapOvr>
  <p:transition>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506386" y="2221602"/>
            <a:ext cx="8551431" cy="4191000"/>
          </a:xfrm>
          <a:prstGeom prst="rect">
            <a:avLst/>
          </a:prstGeom>
        </p:spPr>
      </p:pic>
      <p:sp>
        <p:nvSpPr>
          <p:cNvPr id="5" name="Dikdörtgen 4"/>
          <p:cNvSpPr/>
          <p:nvPr/>
        </p:nvSpPr>
        <p:spPr>
          <a:xfrm>
            <a:off x="1779535" y="1690687"/>
            <a:ext cx="1673349" cy="530915"/>
          </a:xfrm>
          <a:prstGeom prst="rect">
            <a:avLst/>
          </a:prstGeom>
        </p:spPr>
        <p:txBody>
          <a:bodyPr wrap="square">
            <a:spAutoFit/>
          </a:bodyPr>
          <a:lstStyle/>
          <a:p>
            <a:endParaRPr lang="tr-TR" sz="1050" b="0" i="0" u="none" strike="noStrike" baseline="0" dirty="0">
              <a:solidFill>
                <a:srgbClr val="000000"/>
              </a:solidFill>
              <a:latin typeface="Calibri" panose="020F0502020204030204" pitchFamily="34" charset="0"/>
            </a:endParaRPr>
          </a:p>
          <a:p>
            <a:r>
              <a:rPr lang="tr-TR" b="1" i="0" u="none" strike="noStrike" baseline="0" dirty="0">
                <a:latin typeface="Calibri" panose="020F0502020204030204" pitchFamily="34" charset="0"/>
              </a:rPr>
              <a:t>DAHA AZ ÜRET </a:t>
            </a:r>
            <a:endParaRPr lang="tr-TR" dirty="0"/>
          </a:p>
        </p:txBody>
      </p:sp>
      <p:sp>
        <p:nvSpPr>
          <p:cNvPr id="6" name="Dikdörtgen 5"/>
          <p:cNvSpPr/>
          <p:nvPr/>
        </p:nvSpPr>
        <p:spPr>
          <a:xfrm>
            <a:off x="6218829" y="1690688"/>
            <a:ext cx="2897875" cy="530915"/>
          </a:xfrm>
          <a:prstGeom prst="rect">
            <a:avLst/>
          </a:prstGeom>
        </p:spPr>
        <p:txBody>
          <a:bodyPr wrap="square">
            <a:spAutoFit/>
          </a:bodyPr>
          <a:lstStyle/>
          <a:p>
            <a:endParaRPr lang="tr-TR" sz="1050" b="0" i="0" u="none" strike="noStrike" baseline="0" dirty="0">
              <a:solidFill>
                <a:srgbClr val="000000"/>
              </a:solidFill>
              <a:latin typeface="Calibri" panose="020F0502020204030204" pitchFamily="34" charset="0"/>
            </a:endParaRPr>
          </a:p>
          <a:p>
            <a:r>
              <a:rPr lang="tr-TR" b="1" i="0" u="none" strike="noStrike" baseline="0" dirty="0">
                <a:latin typeface="Calibri" panose="020F0502020204030204" pitchFamily="34" charset="0"/>
              </a:rPr>
              <a:t>DAHA ÇOK GERİ DÖNÜŞTÜR </a:t>
            </a:r>
            <a:endParaRPr lang="tr-TR" dirty="0"/>
          </a:p>
        </p:txBody>
      </p:sp>
    </p:spTree>
    <p:extLst>
      <p:ext uri="{BB962C8B-B14F-4D97-AF65-F5344CB8AC3E}">
        <p14:creationId xmlns:p14="http://schemas.microsoft.com/office/powerpoint/2010/main" val="480954777"/>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Delikli Teyp"/>
          <p:cNvSpPr/>
          <p:nvPr/>
        </p:nvSpPr>
        <p:spPr bwMode="auto">
          <a:xfrm>
            <a:off x="1251284" y="1540042"/>
            <a:ext cx="4668253" cy="2021307"/>
          </a:xfrm>
          <a:prstGeom prst="flowChartPunchedTap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ATIK nedir?</a:t>
            </a:r>
          </a:p>
        </p:txBody>
      </p:sp>
      <p:sp>
        <p:nvSpPr>
          <p:cNvPr id="5" name="4 Akış Çizelgesi: Delikli Teyp"/>
          <p:cNvSpPr/>
          <p:nvPr/>
        </p:nvSpPr>
        <p:spPr bwMode="auto">
          <a:xfrm>
            <a:off x="0" y="4042611"/>
            <a:ext cx="4860758" cy="2152209"/>
          </a:xfrm>
          <a:prstGeom prst="flowChartPunchedTap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ENDÜSTRİYEL</a:t>
            </a:r>
            <a:r>
              <a:rPr kumimoji="0" lang="tr-TR" sz="2400" b="0" i="0" u="none" strike="noStrike" cap="none" normalizeH="0" dirty="0">
                <a:ln>
                  <a:noFill/>
                </a:ln>
                <a:solidFill>
                  <a:schemeClr val="tx1"/>
                </a:solidFill>
                <a:effectLst/>
                <a:latin typeface="Arial" panose="020B0604020202020204" pitchFamily="34" charset="0"/>
              </a:rPr>
              <a:t> ATIK nedir?</a:t>
            </a:r>
            <a:endParaRPr kumimoji="0" lang="tr-TR" sz="2400" b="0" i="0" u="none" strike="noStrike" cap="none" normalizeH="0" baseline="0" dirty="0">
              <a:ln>
                <a:noFill/>
              </a:ln>
              <a:solidFill>
                <a:schemeClr val="tx1"/>
              </a:solidFill>
              <a:effectLst/>
              <a:latin typeface="Arial" panose="020B0604020202020204" pitchFamily="34" charset="0"/>
            </a:endParaRPr>
          </a:p>
        </p:txBody>
      </p:sp>
      <p:sp>
        <p:nvSpPr>
          <p:cNvPr id="6" name="5 Akış Çizelgesi: Delikli Teyp"/>
          <p:cNvSpPr/>
          <p:nvPr/>
        </p:nvSpPr>
        <p:spPr bwMode="auto">
          <a:xfrm>
            <a:off x="6994357" y="1564105"/>
            <a:ext cx="5197643" cy="2104086"/>
          </a:xfrm>
          <a:prstGeom prst="flowChartPunchedTap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GERİ KAZANIM nedir?</a:t>
            </a:r>
          </a:p>
        </p:txBody>
      </p:sp>
      <p:pic>
        <p:nvPicPr>
          <p:cNvPr id="1027" name="Picture 3" descr="C:\Users\win7\AppData\Local\Microsoft\Windows\Temporary Internet Files\Content.IE5\2BVJYE87\smiley-681575_640[1].jpg"/>
          <p:cNvPicPr>
            <a:picLocks noChangeAspect="1" noChangeArrowheads="1"/>
          </p:cNvPicPr>
          <p:nvPr/>
        </p:nvPicPr>
        <p:blipFill>
          <a:blip r:embed="rId2" cstate="print"/>
          <a:srcRect/>
          <a:stretch>
            <a:fillRect/>
          </a:stretch>
        </p:blipFill>
        <p:spPr bwMode="auto">
          <a:xfrm flipH="1">
            <a:off x="10684042" y="5320340"/>
            <a:ext cx="1507958" cy="1537660"/>
          </a:xfrm>
          <a:prstGeom prst="rect">
            <a:avLst/>
          </a:prstGeom>
          <a:noFill/>
        </p:spPr>
      </p:pic>
      <p:pic>
        <p:nvPicPr>
          <p:cNvPr id="1028" name="Picture 4" descr="C:\Users\win7\AppData\Local\Microsoft\Windows\Temporary Internet Files\Content.IE5\D22E0S7M\green-question-mark-2[1].jpg"/>
          <p:cNvPicPr>
            <a:picLocks noChangeAspect="1" noChangeArrowheads="1"/>
          </p:cNvPicPr>
          <p:nvPr/>
        </p:nvPicPr>
        <p:blipFill>
          <a:blip r:embed="rId3" cstate="print"/>
          <a:srcRect/>
          <a:stretch>
            <a:fillRect/>
          </a:stretch>
        </p:blipFill>
        <p:spPr bwMode="auto">
          <a:xfrm>
            <a:off x="1" y="0"/>
            <a:ext cx="1419725" cy="1796883"/>
          </a:xfrm>
          <a:prstGeom prst="rect">
            <a:avLst/>
          </a:prstGeom>
          <a:noFill/>
        </p:spPr>
      </p:pic>
      <p:sp>
        <p:nvSpPr>
          <p:cNvPr id="11" name="10 Akış Çizelgesi: Delikli Teyp"/>
          <p:cNvSpPr/>
          <p:nvPr/>
        </p:nvSpPr>
        <p:spPr bwMode="auto">
          <a:xfrm>
            <a:off x="5510463" y="3994484"/>
            <a:ext cx="4812632" cy="2128147"/>
          </a:xfrm>
          <a:prstGeom prst="flowChartPunchedTap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ATIK YÖNETİMİ nedir?</a:t>
            </a:r>
          </a:p>
        </p:txBody>
      </p:sp>
    </p:spTree>
  </p:cSld>
  <p:clrMapOvr>
    <a:masterClrMapping/>
  </p:clrMapOvr>
  <p:transition>
    <p:wheel spokes="2"/>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16152"/>
            <a:ext cx="9753600" cy="715962"/>
          </a:xfrm>
        </p:spPr>
        <p:txBody>
          <a:bodyPr/>
          <a:lstStyle/>
          <a:p>
            <a:r>
              <a:rPr lang="tr-TR" b="1" dirty="0">
                <a:solidFill>
                  <a:schemeClr val="accent4">
                    <a:lumMod val="50000"/>
                  </a:schemeClr>
                </a:solidFill>
              </a:rPr>
              <a:t>Kaynaklar</a:t>
            </a:r>
          </a:p>
        </p:txBody>
      </p:sp>
      <p:sp>
        <p:nvSpPr>
          <p:cNvPr id="3" name="2 İçerik Yer Tutucusu"/>
          <p:cNvSpPr>
            <a:spLocks noGrp="1"/>
          </p:cNvSpPr>
          <p:nvPr>
            <p:ph idx="1"/>
          </p:nvPr>
        </p:nvSpPr>
        <p:spPr>
          <a:xfrm>
            <a:off x="870857" y="1458686"/>
            <a:ext cx="10123715" cy="4931228"/>
          </a:xfrm>
        </p:spPr>
        <p:txBody>
          <a:bodyPr/>
          <a:lstStyle/>
          <a:p>
            <a:r>
              <a:rPr lang="tr-TR" sz="2000" dirty="0" err="1"/>
              <a:t>Curi</a:t>
            </a:r>
            <a:r>
              <a:rPr lang="tr-TR" sz="2000" dirty="0"/>
              <a:t>. K., “Atıkların Geri Kazanımı”, Katı Atık ve Çevre Dergisi, İstanbul, 1992.</a:t>
            </a:r>
          </a:p>
          <a:p>
            <a:r>
              <a:rPr lang="tr-TR" sz="2000" dirty="0"/>
              <a:t>Atık Yönetimi Yönetmeliği,2015</a:t>
            </a:r>
          </a:p>
          <a:p>
            <a:r>
              <a:rPr lang="en-US" sz="2000" dirty="0"/>
              <a:t>George, H.T., Theisen H. and Samvel A. , “</a:t>
            </a:r>
            <a:r>
              <a:rPr lang="en-US" sz="2000" i="1" dirty="0"/>
              <a:t>Integrated Solid Waste Management”, McGraw-Itill International Editions, Newyork,1993. </a:t>
            </a:r>
            <a:endParaRPr lang="tr-TR" sz="2000" i="1" dirty="0"/>
          </a:p>
          <a:p>
            <a:r>
              <a:rPr lang="tr-TR" sz="2000" dirty="0"/>
              <a:t>Alyanak, A. ,“</a:t>
            </a:r>
            <a:r>
              <a:rPr lang="tr-TR" sz="2000" i="1" dirty="0"/>
              <a:t>Tehlikeli ve Zararlı Atıkların Yönetimi ve İlgili Yönetmeliğin Getirdikleri”, I.Uludağ Çevre Mühendisliği Sempozyumu, 370-385, Bursa,1996 </a:t>
            </a:r>
          </a:p>
          <a:p>
            <a:r>
              <a:rPr lang="tr-TR" sz="2000" dirty="0"/>
              <a:t>Prof.Dr.İzzet Öztürk,Katı Atık Yönetimi,</a:t>
            </a:r>
            <a:r>
              <a:rPr lang="tr-TR" sz="2000" dirty="0" err="1"/>
              <a:t>İstaç</a:t>
            </a:r>
            <a:r>
              <a:rPr lang="tr-TR" sz="2000" dirty="0"/>
              <a:t>,2010</a:t>
            </a:r>
          </a:p>
          <a:p>
            <a:r>
              <a:rPr lang="tr-TR" sz="2000" dirty="0"/>
              <a:t>http://www.esinkap.net/6projepazari/sunumlar/K%C4%B1rm%C4%B1z%C4%B1%20Salon%20II.%20Oturum/Cam,%20Seramik%20ve%20Pi%C5%9Fmi%C5%9F%20Kil%2</a:t>
            </a:r>
          </a:p>
          <a:p>
            <a:r>
              <a:rPr lang="tr-TR" sz="2000" dirty="0"/>
              <a:t>http://atikborsasi.tobb.org.tr/atikborsasi/ </a:t>
            </a:r>
          </a:p>
          <a:p>
            <a:endParaRPr lang="tr-TR" sz="2000" dirty="0"/>
          </a:p>
          <a:p>
            <a:pPr>
              <a:buNone/>
            </a:pPr>
            <a:endParaRPr lang="tr-TR" sz="2000" dirty="0"/>
          </a:p>
          <a:p>
            <a:endParaRPr lang="tr-TR" sz="2000" dirty="0"/>
          </a:p>
          <a:p>
            <a:endParaRPr lang="tr-TR" sz="2000" dirty="0"/>
          </a:p>
          <a:p>
            <a:endParaRPr lang="tr-TR"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2s9679f.gif"/>
          <p:cNvPicPr>
            <a:picLocks noChangeAspect="1"/>
          </p:cNvPicPr>
          <p:nvPr/>
        </p:nvPicPr>
        <p:blipFill>
          <a:blip r:embed="rId2"/>
          <a:stretch>
            <a:fillRect/>
          </a:stretch>
        </p:blipFill>
        <p:spPr>
          <a:xfrm>
            <a:off x="0" y="0"/>
            <a:ext cx="12191999" cy="6858000"/>
          </a:xfrm>
          <a:prstGeom prst="rect">
            <a:avLst/>
          </a:prstGeom>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0" y="416152"/>
            <a:ext cx="9753600" cy="715962"/>
          </a:xfrm>
        </p:spPr>
        <p:txBody>
          <a:bodyPr/>
          <a:lstStyle/>
          <a:p>
            <a:r>
              <a:rPr lang="tr-TR" b="1" dirty="0">
                <a:solidFill>
                  <a:schemeClr val="accent4">
                    <a:lumMod val="50000"/>
                  </a:schemeClr>
                </a:solidFill>
              </a:rPr>
              <a:t>ATIK</a:t>
            </a:r>
            <a:endParaRPr lang="tr-TR" dirty="0"/>
          </a:p>
        </p:txBody>
      </p:sp>
      <p:sp>
        <p:nvSpPr>
          <p:cNvPr id="3" name="2 İçerik Yer Tutucusu"/>
          <p:cNvSpPr>
            <a:spLocks noGrp="1"/>
          </p:cNvSpPr>
          <p:nvPr>
            <p:ph idx="1"/>
          </p:nvPr>
        </p:nvSpPr>
        <p:spPr>
          <a:xfrm>
            <a:off x="0" y="1349827"/>
            <a:ext cx="9753600" cy="4191000"/>
          </a:xfrm>
        </p:spPr>
        <p:txBody>
          <a:bodyPr/>
          <a:lstStyle/>
          <a:p>
            <a:pPr algn="just">
              <a:buFont typeface="Wingdings" pitchFamily="2" charset="2"/>
              <a:buChar char="Ø"/>
            </a:pPr>
            <a:endParaRPr lang="tr-TR" b="1" u="sng" dirty="0">
              <a:solidFill>
                <a:schemeClr val="accent6">
                  <a:lumMod val="75000"/>
                </a:schemeClr>
              </a:solidFill>
            </a:endParaRPr>
          </a:p>
          <a:p>
            <a:pPr algn="just">
              <a:buFont typeface="Wingdings" pitchFamily="2" charset="2"/>
              <a:buChar char="Ø"/>
            </a:pPr>
            <a:endParaRPr lang="tr-TR" sz="2800" b="1" u="sng" dirty="0">
              <a:solidFill>
                <a:schemeClr val="accent6">
                  <a:lumMod val="75000"/>
                </a:schemeClr>
              </a:solidFill>
            </a:endParaRPr>
          </a:p>
          <a:p>
            <a:pPr algn="just">
              <a:buFont typeface="Wingdings" pitchFamily="2" charset="2"/>
              <a:buChar char="Ø"/>
            </a:pPr>
            <a:r>
              <a:rPr lang="tr-TR" sz="2800" b="1" u="sng" dirty="0">
                <a:solidFill>
                  <a:schemeClr val="accent6">
                    <a:lumMod val="75000"/>
                  </a:schemeClr>
                </a:solidFill>
              </a:rPr>
              <a:t>Atık:</a:t>
            </a:r>
            <a:r>
              <a:rPr lang="tr-TR" sz="2800" dirty="0"/>
              <a:t>Üreticisi veya fiilen elinde bulundurulan gerçek veya tüzel kişi tarafından çevreye atılan veya bırakılan yada atılması zorunlu olan herhangi bir </a:t>
            </a:r>
            <a:r>
              <a:rPr lang="tr-TR" sz="2800" dirty="0">
                <a:solidFill>
                  <a:srgbClr val="6600CC"/>
                </a:solidFill>
              </a:rPr>
              <a:t>madde veya metaryal </a:t>
            </a:r>
            <a:r>
              <a:rPr lang="tr-TR" sz="2800" dirty="0"/>
              <a:t>olarak tanımlanır.</a:t>
            </a:r>
          </a:p>
          <a:p>
            <a:pPr algn="just">
              <a:buFont typeface="Wingdings" pitchFamily="2" charset="2"/>
              <a:buChar char="Ø"/>
            </a:pPr>
            <a:endParaRPr lang="tr-TR" sz="4000" dirty="0"/>
          </a:p>
          <a:p>
            <a:pPr algn="just">
              <a:buFont typeface="Wingdings" pitchFamily="2" charset="2"/>
              <a:buChar char="Ø"/>
            </a:pPr>
            <a:endParaRPr lang="tr-TR" sz="4000" dirty="0"/>
          </a:p>
          <a:p>
            <a:pPr algn="just">
              <a:buNone/>
            </a:pPr>
            <a:endParaRPr lang="tr-TR" sz="4000" dirty="0"/>
          </a:p>
          <a:p>
            <a:pPr algn="just">
              <a:buNone/>
            </a:pPr>
            <a:r>
              <a:rPr lang="tr-TR" sz="1800" dirty="0"/>
              <a:t>     (Atık Yönetimi Yönetmeliği,2015)</a:t>
            </a:r>
          </a:p>
        </p:txBody>
      </p:sp>
      <p:sp>
        <p:nvSpPr>
          <p:cNvPr id="4" name="3 Dikdörtgen"/>
          <p:cNvSpPr/>
          <p:nvPr/>
        </p:nvSpPr>
        <p:spPr bwMode="auto">
          <a:xfrm>
            <a:off x="11778343" y="6422571"/>
            <a:ext cx="413656" cy="52251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5</a:t>
            </a:r>
          </a:p>
        </p:txBody>
      </p:sp>
      <p:pic>
        <p:nvPicPr>
          <p:cNvPr id="7" name="6 Resim" descr="29508475-Çöp-dolu-çöp-tenekesi.jpg"/>
          <p:cNvPicPr>
            <a:picLocks noChangeAspect="1"/>
          </p:cNvPicPr>
          <p:nvPr/>
        </p:nvPicPr>
        <p:blipFill>
          <a:blip r:embed="rId2"/>
          <a:stretch>
            <a:fillRect/>
          </a:stretch>
        </p:blipFill>
        <p:spPr>
          <a:xfrm>
            <a:off x="9688286" y="2286000"/>
            <a:ext cx="2503714" cy="3875314"/>
          </a:xfrm>
          <a:prstGeom prst="rect">
            <a:avLst/>
          </a:prstGeom>
        </p:spPr>
      </p:pic>
    </p:spTree>
  </p:cSld>
  <p:clrMapOvr>
    <a:masterClrMapping/>
  </p:clrMapOvr>
  <p:transition>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 y="1175657"/>
            <a:ext cx="11016343" cy="5682343"/>
          </a:xfrm>
        </p:spPr>
        <p:txBody>
          <a:bodyPr/>
          <a:lstStyle/>
          <a:p>
            <a:pPr>
              <a:buFont typeface="Wingdings" pitchFamily="2" charset="2"/>
              <a:buChar char="Ø"/>
            </a:pPr>
            <a:endParaRPr lang="tr-TR" sz="2800" dirty="0"/>
          </a:p>
          <a:p>
            <a:pPr>
              <a:buFont typeface="Wingdings" pitchFamily="2" charset="2"/>
              <a:buChar char="Ø"/>
            </a:pPr>
            <a:endParaRPr lang="tr-TR" sz="2800" dirty="0"/>
          </a:p>
          <a:p>
            <a:pPr>
              <a:buFont typeface="Wingdings" pitchFamily="2" charset="2"/>
              <a:buChar char="Ø"/>
            </a:pPr>
            <a:r>
              <a:rPr lang="tr-TR" sz="2800" dirty="0"/>
              <a:t>Birleşmiş Milletler Çevre Programına göre (UNEP) katı atık</a:t>
            </a:r>
            <a:r>
              <a:rPr lang="tr-TR" sz="2800" dirty="0">
                <a:solidFill>
                  <a:srgbClr val="6600CC"/>
                </a:solidFill>
              </a:rPr>
              <a:t>, “Sahibinin istemediği, ihtiyacı olmadığı, kullanmadığı, arıtılması ve uzaklaştırılması gerekli maddeler”</a:t>
            </a:r>
            <a:r>
              <a:rPr lang="tr-TR" sz="2800" dirty="0"/>
              <a:t> olarak tarif edilmektedir.</a:t>
            </a:r>
          </a:p>
          <a:p>
            <a:pPr>
              <a:buNone/>
            </a:pPr>
            <a:endParaRPr lang="tr-TR" dirty="0"/>
          </a:p>
          <a:p>
            <a:pPr>
              <a:buNone/>
            </a:pPr>
            <a:endParaRPr lang="tr-TR" dirty="0"/>
          </a:p>
          <a:p>
            <a:endParaRPr lang="tr-TR" dirty="0"/>
          </a:p>
          <a:p>
            <a:endParaRPr lang="tr-TR" dirty="0"/>
          </a:p>
          <a:p>
            <a:pPr>
              <a:buNone/>
            </a:pPr>
            <a:endParaRPr lang="tr-TR" dirty="0"/>
          </a:p>
          <a:p>
            <a:pPr>
              <a:buNone/>
            </a:pPr>
            <a:r>
              <a:rPr lang="tr-TR" sz="1600" dirty="0"/>
              <a:t>  (Öztürk, 2010)</a:t>
            </a:r>
          </a:p>
          <a:p>
            <a:endParaRPr lang="tr-TR" dirty="0"/>
          </a:p>
        </p:txBody>
      </p:sp>
      <p:sp>
        <p:nvSpPr>
          <p:cNvPr id="4" name="3 Dikdörtgen"/>
          <p:cNvSpPr/>
          <p:nvPr/>
        </p:nvSpPr>
        <p:spPr bwMode="auto">
          <a:xfrm>
            <a:off x="11821887" y="6400800"/>
            <a:ext cx="370114" cy="45720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a:ln>
                  <a:noFill/>
                </a:ln>
                <a:solidFill>
                  <a:schemeClr val="tx1"/>
                </a:solidFill>
                <a:effectLst/>
                <a:latin typeface="Arial" panose="020B0604020202020204" pitchFamily="34" charset="0"/>
              </a:rPr>
              <a:t>6</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805" y="3839002"/>
            <a:ext cx="4300567" cy="3018998"/>
          </a:xfrm>
          <a:prstGeom prst="rect">
            <a:avLst/>
          </a:prstGeom>
        </p:spPr>
      </p:pic>
    </p:spTree>
  </p:cSld>
  <p:clrMapOvr>
    <a:masterClrMapping/>
  </p:clrMapOvr>
  <p:transition>
    <p:pull dir="d"/>
  </p:transition>
</p:sld>
</file>

<file path=ppt/theme/theme1.xml><?xml version="1.0" encoding="utf-8"?>
<a:theme xmlns:a="http://schemas.openxmlformats.org/drawingml/2006/main" name="powerpoint-template-24">
  <a:themeElements>
    <a:clrScheme name="">
      <a:dk1>
        <a:srgbClr val="5F5F5F"/>
      </a:dk1>
      <a:lt1>
        <a:srgbClr val="FFFFFF"/>
      </a:lt1>
      <a:dk2>
        <a:srgbClr val="5F5F5F"/>
      </a:dk2>
      <a:lt2>
        <a:srgbClr val="238A00"/>
      </a:lt2>
      <a:accent1>
        <a:srgbClr val="31A70A"/>
      </a:accent1>
      <a:accent2>
        <a:srgbClr val="54C322"/>
      </a:accent2>
      <a:accent3>
        <a:srgbClr val="FFFFFF"/>
      </a:accent3>
      <a:accent4>
        <a:srgbClr val="505050"/>
      </a:accent4>
      <a:accent5>
        <a:srgbClr val="ADD0AA"/>
      </a:accent5>
      <a:accent6>
        <a:srgbClr val="4BB01E"/>
      </a:accent6>
      <a:hlink>
        <a:srgbClr val="82DA46"/>
      </a:hlink>
      <a:folHlink>
        <a:srgbClr val="CDCDC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
      <a:dk1>
        <a:srgbClr val="5F5F5F"/>
      </a:dk1>
      <a:lt1>
        <a:srgbClr val="FFFFFF"/>
      </a:lt1>
      <a:dk2>
        <a:srgbClr val="5F5F5F"/>
      </a:dk2>
      <a:lt2>
        <a:srgbClr val="238A00"/>
      </a:lt2>
      <a:accent1>
        <a:srgbClr val="31A70A"/>
      </a:accent1>
      <a:accent2>
        <a:srgbClr val="54C322"/>
      </a:accent2>
      <a:accent3>
        <a:srgbClr val="FFFFFF"/>
      </a:accent3>
      <a:accent4>
        <a:srgbClr val="505050"/>
      </a:accent4>
      <a:accent5>
        <a:srgbClr val="ADD0AA"/>
      </a:accent5>
      <a:accent6>
        <a:srgbClr val="4BB01E"/>
      </a:accent6>
      <a:hlink>
        <a:srgbClr val="82DA46"/>
      </a:hlink>
      <a:folHlink>
        <a:srgbClr val="CDCDCD"/>
      </a:folHlink>
    </a:clrScheme>
    <a:fontScheme name="powerpoint-template-24">
      <a:majorFont>
        <a:latin typeface="Microsoft Sans Serif"/>
        <a:ea typeface=""/>
        <a:cs typeface=""/>
      </a:majorFont>
      <a:minorFont>
        <a:latin typeface="Microsoft Sans Serif"/>
        <a:ea typeface=""/>
        <a:cs typeface=""/>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owerpoint-template-24">
  <a:themeElements>
    <a:clrScheme name="">
      <a:dk1>
        <a:srgbClr val="5F5F5F"/>
      </a:dk1>
      <a:lt1>
        <a:srgbClr val="FFFFFF"/>
      </a:lt1>
      <a:dk2>
        <a:srgbClr val="5F5F5F"/>
      </a:dk2>
      <a:lt2>
        <a:srgbClr val="238A00"/>
      </a:lt2>
      <a:accent1>
        <a:srgbClr val="31A70A"/>
      </a:accent1>
      <a:accent2>
        <a:srgbClr val="54C322"/>
      </a:accent2>
      <a:accent3>
        <a:srgbClr val="FFFFFF"/>
      </a:accent3>
      <a:accent4>
        <a:srgbClr val="505050"/>
      </a:accent4>
      <a:accent5>
        <a:srgbClr val="ADD0AA"/>
      </a:accent5>
      <a:accent6>
        <a:srgbClr val="4BB01E"/>
      </a:accent6>
      <a:hlink>
        <a:srgbClr val="82DA46"/>
      </a:hlink>
      <a:folHlink>
        <a:srgbClr val="CDCDC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şablon (5)</Template>
  <TotalTime>1159</TotalTime>
  <Words>3655</Words>
  <Application>Microsoft Office PowerPoint</Application>
  <PresentationFormat>Geniş ekran</PresentationFormat>
  <Paragraphs>731</Paragraphs>
  <Slides>71</Slides>
  <Notes>1</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71</vt:i4>
      </vt:variant>
    </vt:vector>
  </HeadingPairs>
  <TitlesOfParts>
    <vt:vector size="78" baseType="lpstr">
      <vt:lpstr>Arial</vt:lpstr>
      <vt:lpstr>Calibri</vt:lpstr>
      <vt:lpstr>Microsoft Sans Serif</vt:lpstr>
      <vt:lpstr>Wingdings</vt:lpstr>
      <vt:lpstr>powerpoint-template-24</vt:lpstr>
      <vt:lpstr>Tema1</vt:lpstr>
      <vt:lpstr>2_powerpoint-template-24</vt:lpstr>
      <vt:lpstr>. </vt:lpstr>
      <vt:lpstr>İçindekiler</vt:lpstr>
      <vt:lpstr>GİRİŞ</vt:lpstr>
      <vt:lpstr>PowerPoint Sunusu</vt:lpstr>
      <vt:lpstr>PowerPoint Sunusu</vt:lpstr>
      <vt:lpstr>PowerPoint Sunusu</vt:lpstr>
      <vt:lpstr>PowerPoint Sunusu</vt:lpstr>
      <vt:lpstr>ATIK</vt:lpstr>
      <vt:lpstr>PowerPoint Sunusu</vt:lpstr>
      <vt:lpstr>ENDÜSTRİYEL ATIK</vt:lpstr>
      <vt:lpstr>Endüstriyel atıklar oluşum faktörlerine göre üçe ayrılırlar;</vt:lpstr>
      <vt:lpstr>Endüstriyel Katı Atık Türleri</vt:lpstr>
      <vt:lpstr>PowerPoint Sunusu</vt:lpstr>
      <vt:lpstr>Endüstriyel Atık Yönetimi</vt:lpstr>
      <vt:lpstr>Atık Piramidi</vt:lpstr>
      <vt:lpstr>Atık Minimizasyonu</vt:lpstr>
      <vt:lpstr>PowerPoint Sunusu</vt:lpstr>
      <vt:lpstr>Envanter Yönetimi ve Kontrolü </vt:lpstr>
      <vt:lpstr>Proses Yönetimi ve Kontrolü </vt:lpstr>
      <vt:lpstr>PowerPoint Sunusu</vt:lpstr>
      <vt:lpstr>Ürün Miktarının Azaltılması </vt:lpstr>
      <vt:lpstr>Çevre Dostu Malzemelerin Kullanılması </vt:lpstr>
      <vt:lpstr>GERİ KAZANIM</vt:lpstr>
      <vt:lpstr>PowerPoint Sunusu</vt:lpstr>
      <vt:lpstr>PowerPoint Sunusu</vt:lpstr>
      <vt:lpstr>PowerPoint Sunusu</vt:lpstr>
      <vt:lpstr>Endüstriyel Katı Atıkların Beton Teknolojisinde Kullanımı</vt:lpstr>
      <vt:lpstr>PowerPoint Sunusu</vt:lpstr>
      <vt:lpstr>PowerPoint Sunusu</vt:lpstr>
      <vt:lpstr>PowerPoint Sunusu</vt:lpstr>
      <vt:lpstr>Seramik kırıklarının beton teknolojisinde kullanımı</vt:lpstr>
      <vt:lpstr>PowerPoint Sunusu</vt:lpstr>
      <vt:lpstr>PowerPoint Sunusu</vt:lpstr>
      <vt:lpstr>Cam kırıklarının beton teknolojisinde kullanımı</vt:lpstr>
      <vt:lpstr>Endüstriyel Katı Atıkların Karayollarında Kullanımı </vt:lpstr>
      <vt:lpstr>Karayollarında kullanılan endüstriyel katı malzemeler </vt:lpstr>
      <vt:lpstr>Termik santral atıkları </vt:lpstr>
      <vt:lpstr>Termik santral uçucu külleri </vt:lpstr>
      <vt:lpstr>Termik santral kömür taban küllleri ve kazan cürufu </vt:lpstr>
      <vt:lpstr>Yüksek fırın ve çelikhane cürufları  </vt:lpstr>
      <vt:lpstr>PowerPoint Sunusu</vt:lpstr>
      <vt:lpstr>Hurda lastikler</vt:lpstr>
      <vt:lpstr>PowerPoint Sunusu</vt:lpstr>
      <vt:lpstr>Cam atıkları </vt:lpstr>
      <vt:lpstr>PowerPoint Sunusu</vt:lpstr>
      <vt:lpstr> Mermer atıkları  </vt:lpstr>
      <vt:lpstr>PowerPoint Sunusu</vt:lpstr>
      <vt:lpstr>PowerPoint Sunusu</vt:lpstr>
      <vt:lpstr>PowerPoint Sunusu</vt:lpstr>
      <vt:lpstr>PowerPoint Sunusu</vt:lpstr>
      <vt:lpstr>Atık lastiklerin kullanım alanları </vt:lpstr>
      <vt:lpstr>PowerPoint Sunusu</vt:lpstr>
      <vt:lpstr> İri parçalar haline getirilen atık lastiklerin kullanıldığı alanlar  </vt:lpstr>
      <vt:lpstr>Kırıntı ve toz haline getirilen atık lastiklerin kullanım alanları</vt:lpstr>
      <vt:lpstr>Otomotiv endüstrisinde </vt:lpstr>
      <vt:lpstr>Spor alanları yüzeylerinde </vt:lpstr>
      <vt:lpstr>PowerPoint Sunusu</vt:lpstr>
      <vt:lpstr>İnşaatlarda ve inşaat malzemesi üretiminde </vt:lpstr>
      <vt:lpstr>ATIK BORSASI</vt:lpstr>
      <vt:lpstr>PowerPoint Sunusu</vt:lpstr>
      <vt:lpstr>PowerPoint Sunusu</vt:lpstr>
      <vt:lpstr>Atık Borsası’nın faydaları;  </vt:lpstr>
      <vt:lpstr>PowerPoint Sunusu</vt:lpstr>
      <vt:lpstr>SONUÇ</vt:lpstr>
      <vt:lpstr>PowerPoint Sunusu</vt:lpstr>
      <vt:lpstr>PowerPoint Sunusu</vt:lpstr>
      <vt:lpstr>PowerPoint Sunusu</vt:lpstr>
      <vt:lpstr>PowerPoint Sunusu</vt:lpstr>
      <vt:lpstr>PowerPoint Sunusu</vt:lpstr>
      <vt:lpstr>Kaynaklar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Gamze Turan</cp:lastModifiedBy>
  <cp:revision>468</cp:revision>
  <dcterms:created xsi:type="dcterms:W3CDTF">2017-12-03T12:27:24Z</dcterms:created>
  <dcterms:modified xsi:type="dcterms:W3CDTF">2023-04-14T10:06:19Z</dcterms:modified>
</cp:coreProperties>
</file>