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sldIdLst>
    <p:sldId id="256" r:id="rId2"/>
    <p:sldId id="259" r:id="rId3"/>
    <p:sldId id="260" r:id="rId4"/>
    <p:sldId id="297" r:id="rId5"/>
    <p:sldId id="261" r:id="rId6"/>
    <p:sldId id="262" r:id="rId7"/>
    <p:sldId id="298" r:id="rId8"/>
    <p:sldId id="263" r:id="rId9"/>
    <p:sldId id="264" r:id="rId10"/>
    <p:sldId id="265" r:id="rId11"/>
    <p:sldId id="266" r:id="rId12"/>
    <p:sldId id="267" r:id="rId13"/>
    <p:sldId id="268" r:id="rId14"/>
    <p:sldId id="269" r:id="rId15"/>
    <p:sldId id="270" r:id="rId16"/>
    <p:sldId id="271" r:id="rId17"/>
    <p:sldId id="272" r:id="rId18"/>
    <p:sldId id="273" r:id="rId19"/>
    <p:sldId id="276" r:id="rId20"/>
    <p:sldId id="277" r:id="rId21"/>
    <p:sldId id="278" r:id="rId22"/>
    <p:sldId id="279" r:id="rId23"/>
    <p:sldId id="280" r:id="rId24"/>
    <p:sldId id="281" r:id="rId25"/>
    <p:sldId id="282" r:id="rId26"/>
    <p:sldId id="287" r:id="rId27"/>
    <p:sldId id="288" r:id="rId28"/>
    <p:sldId id="289" r:id="rId29"/>
    <p:sldId id="290" r:id="rId30"/>
    <p:sldId id="291" r:id="rId31"/>
    <p:sldId id="292" r:id="rId32"/>
    <p:sldId id="293" r:id="rId33"/>
    <p:sldId id="294" r:id="rId34"/>
    <p:sldId id="301" r:id="rId35"/>
    <p:sldId id="300" r:id="rId36"/>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02"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pPr>
              <a:defRPr/>
            </a:pPr>
            <a:fld id="{FD31036A-4687-4BC1-B908-3305EED137D9}" type="datetimeFigureOut">
              <a:rPr lang="tr-TR" smtClean="0"/>
              <a:pPr>
                <a:defRPr/>
              </a:pPr>
              <a:t>30.3.2021</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pPr>
              <a:defRPr/>
            </a:pPr>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pPr>
              <a:defRPr/>
            </a:pPr>
            <a:fld id="{EC43A26F-4B72-4E7A-AFFD-E0DE34AF0F78}" type="slidenum">
              <a:rPr lang="tr-TR" smtClean="0"/>
              <a:pPr>
                <a:defRPr/>
              </a:pPr>
              <a:t>‹#›</a:t>
            </a:fld>
            <a:endParaRPr lang="tr-TR"/>
          </a:p>
        </p:txBody>
      </p:sp>
    </p:spTree>
    <p:extLst>
      <p:ext uri="{BB962C8B-B14F-4D97-AF65-F5344CB8AC3E}">
        <p14:creationId xmlns:p14="http://schemas.microsoft.com/office/powerpoint/2010/main" xmlns="" val="351204992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pPr>
              <a:defRPr/>
            </a:pPr>
            <a:fld id="{86D559DA-ABA5-4C73-9AED-8F1DB6C467BD}" type="datetimeFigureOut">
              <a:rPr lang="tr-TR" smtClean="0"/>
              <a:pPr>
                <a:defRPr/>
              </a:pPr>
              <a:t>30.3.2021</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21A83D62-70F0-4ADC-B6BA-52B3A6810823}" type="slidenum">
              <a:rPr lang="tr-TR" smtClean="0"/>
              <a:pPr>
                <a:defRPr/>
              </a:pPr>
              <a:t>‹#›</a:t>
            </a:fld>
            <a:endParaRPr lang="tr-TR"/>
          </a:p>
        </p:txBody>
      </p:sp>
    </p:spTree>
    <p:extLst>
      <p:ext uri="{BB962C8B-B14F-4D97-AF65-F5344CB8AC3E}">
        <p14:creationId xmlns:p14="http://schemas.microsoft.com/office/powerpoint/2010/main" xmlns="" val="2019479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pPr>
              <a:defRPr/>
            </a:pPr>
            <a:fld id="{1244C5BC-3BE7-4299-A49B-396899F50007}" type="datetimeFigureOut">
              <a:rPr lang="tr-TR" smtClean="0"/>
              <a:pPr>
                <a:defRPr/>
              </a:pPr>
              <a:t>30.3.2021</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0D8DF605-2D23-49A1-97AB-43A71B224EA7}" type="slidenum">
              <a:rPr lang="tr-TR" smtClean="0"/>
              <a:pPr>
                <a:defRPr/>
              </a:pPr>
              <a:t>‹#›</a:t>
            </a:fld>
            <a:endParaRPr lang="tr-TR"/>
          </a:p>
        </p:txBody>
      </p:sp>
    </p:spTree>
    <p:extLst>
      <p:ext uri="{BB962C8B-B14F-4D97-AF65-F5344CB8AC3E}">
        <p14:creationId xmlns:p14="http://schemas.microsoft.com/office/powerpoint/2010/main" xmlns="" val="1495775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pPr>
              <a:defRPr/>
            </a:pPr>
            <a:fld id="{DEA48D0E-C25F-4AB9-A1E1-52C0E6A4A123}" type="datetimeFigureOut">
              <a:rPr lang="tr-TR" smtClean="0"/>
              <a:pPr>
                <a:defRPr/>
              </a:pPr>
              <a:t>30.3.2021</a:t>
            </a:fld>
            <a:endParaRPr lang="tr-TR"/>
          </a:p>
        </p:txBody>
      </p:sp>
      <p:sp>
        <p:nvSpPr>
          <p:cNvPr id="9" name="Slayt Numarası Yer Tutucusu 8"/>
          <p:cNvSpPr>
            <a:spLocks noGrp="1"/>
          </p:cNvSpPr>
          <p:nvPr>
            <p:ph type="sldNum" sz="quarter" idx="15"/>
          </p:nvPr>
        </p:nvSpPr>
        <p:spPr/>
        <p:txBody>
          <a:bodyPr rtlCol="0"/>
          <a:lstStyle/>
          <a:p>
            <a:pPr>
              <a:defRPr/>
            </a:pPr>
            <a:fld id="{A0835538-C8F8-4D70-BD20-E9C0AA47E3D6}" type="slidenum">
              <a:rPr lang="tr-TR" smtClean="0"/>
              <a:pPr>
                <a:defRPr/>
              </a:pPr>
              <a:t>‹#›</a:t>
            </a:fld>
            <a:endParaRPr lang="tr-TR"/>
          </a:p>
        </p:txBody>
      </p:sp>
      <p:sp>
        <p:nvSpPr>
          <p:cNvPr id="10" name="Altbilgi Yer Tutucusu 9"/>
          <p:cNvSpPr>
            <a:spLocks noGrp="1"/>
          </p:cNvSpPr>
          <p:nvPr>
            <p:ph type="ftr" sz="quarter" idx="16"/>
          </p:nvPr>
        </p:nvSpPr>
        <p:spPr/>
        <p:txBody>
          <a:bodyPr rtlCol="0"/>
          <a:lstStyle/>
          <a:p>
            <a:pPr>
              <a:defRPr/>
            </a:pPr>
            <a:endParaRPr lang="tr-TR"/>
          </a:p>
        </p:txBody>
      </p:sp>
    </p:spTree>
    <p:extLst>
      <p:ext uri="{BB962C8B-B14F-4D97-AF65-F5344CB8AC3E}">
        <p14:creationId xmlns:p14="http://schemas.microsoft.com/office/powerpoint/2010/main" xmlns="" val="1972874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pPr>
              <a:defRPr/>
            </a:pPr>
            <a:fld id="{1B3058A5-9908-4C9E-97E3-6675D773448E}" type="datetimeFigureOut">
              <a:rPr lang="tr-TR" smtClean="0"/>
              <a:pPr>
                <a:defRPr/>
              </a:pPr>
              <a:t>30.3.2021</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pPr>
              <a:defRPr/>
            </a:pPr>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pPr>
              <a:defRPr/>
            </a:pPr>
            <a:fld id="{D8B43627-9498-435D-937B-3C1FC59F0777}" type="slidenum">
              <a:rPr lang="tr-TR" smtClean="0"/>
              <a:pPr>
                <a:defRPr/>
              </a:pPr>
              <a:t>‹#›</a:t>
            </a:fld>
            <a:endParaRPr lang="tr-TR"/>
          </a:p>
        </p:txBody>
      </p:sp>
    </p:spTree>
    <p:extLst>
      <p:ext uri="{BB962C8B-B14F-4D97-AF65-F5344CB8AC3E}">
        <p14:creationId xmlns:p14="http://schemas.microsoft.com/office/powerpoint/2010/main" xmlns="" val="274673381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pPr>
              <a:defRPr/>
            </a:pPr>
            <a:fld id="{786B530B-4E42-4ABB-823B-74FB01DD80A0}" type="datetimeFigureOut">
              <a:rPr lang="tr-TR" smtClean="0"/>
              <a:pPr>
                <a:defRPr/>
              </a:pPr>
              <a:t>30.3.2021</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994F17A0-75BB-412A-9D61-9BF30F0F39EA}" type="slidenum">
              <a:rPr lang="tr-TR" smtClean="0"/>
              <a:pPr>
                <a:defRPr/>
              </a:pPr>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xmlns="" val="3001132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pPr>
              <a:defRPr/>
            </a:pPr>
            <a:fld id="{988A2718-9EB0-4487-A719-698A8A627292}" type="datetimeFigureOut">
              <a:rPr lang="tr-TR" smtClean="0"/>
              <a:pPr>
                <a:defRPr/>
              </a:pPr>
              <a:t>30.3.2021</a:t>
            </a:fld>
            <a:endParaRPr lang="tr-TR"/>
          </a:p>
        </p:txBody>
      </p:sp>
      <p:sp>
        <p:nvSpPr>
          <p:cNvPr id="8" name="Altbilgi Yer Tutucusu 7"/>
          <p:cNvSpPr>
            <a:spLocks noGrp="1"/>
          </p:cNvSpPr>
          <p:nvPr>
            <p:ph type="ftr" sz="quarter" idx="11"/>
          </p:nvPr>
        </p:nvSpPr>
        <p:spPr/>
        <p:txBody>
          <a:bodyPr/>
          <a:lstStyle/>
          <a:p>
            <a:pPr>
              <a:defRPr/>
            </a:pPr>
            <a:endParaRPr lang="tr-TR"/>
          </a:p>
        </p:txBody>
      </p:sp>
      <p:sp>
        <p:nvSpPr>
          <p:cNvPr id="9" name="Slayt Numarası Yer Tutucusu 8"/>
          <p:cNvSpPr>
            <a:spLocks noGrp="1"/>
          </p:cNvSpPr>
          <p:nvPr>
            <p:ph type="sldNum" sz="quarter" idx="12"/>
          </p:nvPr>
        </p:nvSpPr>
        <p:spPr/>
        <p:txBody>
          <a:bodyPr/>
          <a:lstStyle/>
          <a:p>
            <a:pPr>
              <a:defRPr/>
            </a:pPr>
            <a:fld id="{6F0CA10E-0836-48A4-A334-87568A4898A6}" type="slidenum">
              <a:rPr lang="tr-TR" smtClean="0"/>
              <a:pPr>
                <a:defRPr/>
              </a:pPr>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xmlns="" val="2352938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pPr>
              <a:defRPr/>
            </a:pPr>
            <a:fld id="{CECDD0FD-3F09-40B1-A719-5735135EE99B}" type="datetimeFigureOut">
              <a:rPr lang="tr-TR" smtClean="0"/>
              <a:pPr>
                <a:defRPr/>
              </a:pPr>
              <a:t>30.3.2021</a:t>
            </a:fld>
            <a:endParaRPr lang="tr-TR"/>
          </a:p>
        </p:txBody>
      </p:sp>
      <p:sp>
        <p:nvSpPr>
          <p:cNvPr id="7" name="Slayt Numarası Yer Tutucusu 6"/>
          <p:cNvSpPr>
            <a:spLocks noGrp="1"/>
          </p:cNvSpPr>
          <p:nvPr>
            <p:ph type="sldNum" sz="quarter" idx="11"/>
          </p:nvPr>
        </p:nvSpPr>
        <p:spPr/>
        <p:txBody>
          <a:bodyPr rtlCol="0"/>
          <a:lstStyle/>
          <a:p>
            <a:pPr>
              <a:defRPr/>
            </a:pPr>
            <a:fld id="{AA645DD7-7E43-404F-9F4F-3E2360A936E8}" type="slidenum">
              <a:rPr lang="tr-TR" smtClean="0"/>
              <a:pPr>
                <a:defRPr/>
              </a:pPr>
              <a:t>‹#›</a:t>
            </a:fld>
            <a:endParaRPr lang="tr-TR"/>
          </a:p>
        </p:txBody>
      </p:sp>
      <p:sp>
        <p:nvSpPr>
          <p:cNvPr id="8" name="Altbilgi Yer Tutucusu 7"/>
          <p:cNvSpPr>
            <a:spLocks noGrp="1"/>
          </p:cNvSpPr>
          <p:nvPr>
            <p:ph type="ftr" sz="quarter" idx="12"/>
          </p:nvPr>
        </p:nvSpPr>
        <p:spPr/>
        <p:txBody>
          <a:bodyPr rtlCol="0"/>
          <a:lstStyle/>
          <a:p>
            <a:pPr>
              <a:defRPr/>
            </a:pPr>
            <a:endParaRPr lang="tr-TR"/>
          </a:p>
        </p:txBody>
      </p:sp>
    </p:spTree>
    <p:extLst>
      <p:ext uri="{BB962C8B-B14F-4D97-AF65-F5344CB8AC3E}">
        <p14:creationId xmlns:p14="http://schemas.microsoft.com/office/powerpoint/2010/main" xmlns="" val="4131223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defRPr/>
            </a:pPr>
            <a:fld id="{43273ABE-7C1E-4E89-8FC6-D794EEAB86EC}" type="datetimeFigureOut">
              <a:rPr lang="tr-TR" smtClean="0"/>
              <a:pPr>
                <a:defRPr/>
              </a:pPr>
              <a:t>30.3.2021</a:t>
            </a:fld>
            <a:endParaRPr lang="tr-TR"/>
          </a:p>
        </p:txBody>
      </p:sp>
      <p:sp>
        <p:nvSpPr>
          <p:cNvPr id="3" name="Altbilgi Yer Tutucusu 2"/>
          <p:cNvSpPr>
            <a:spLocks noGrp="1"/>
          </p:cNvSpPr>
          <p:nvPr>
            <p:ph type="ftr" sz="quarter" idx="11"/>
          </p:nvPr>
        </p:nvSpPr>
        <p:spPr/>
        <p:txBody>
          <a:bodyPr/>
          <a:lstStyle/>
          <a:p>
            <a:pPr>
              <a:defRPr/>
            </a:pPr>
            <a:endParaRPr lang="tr-TR"/>
          </a:p>
        </p:txBody>
      </p:sp>
      <p:sp>
        <p:nvSpPr>
          <p:cNvPr id="4" name="Slayt Numarası Yer Tutucusu 3"/>
          <p:cNvSpPr>
            <a:spLocks noGrp="1"/>
          </p:cNvSpPr>
          <p:nvPr>
            <p:ph type="sldNum" sz="quarter" idx="12"/>
          </p:nvPr>
        </p:nvSpPr>
        <p:spPr/>
        <p:txBody>
          <a:bodyPr/>
          <a:lstStyle/>
          <a:p>
            <a:pPr>
              <a:defRPr/>
            </a:pPr>
            <a:fld id="{69458B0C-5E8B-4BE4-8654-F222A2712D63}" type="slidenum">
              <a:rPr lang="tr-TR" smtClean="0"/>
              <a:pPr>
                <a:defRPr/>
              </a:pPr>
              <a:t>‹#›</a:t>
            </a:fld>
            <a:endParaRPr lang="tr-TR"/>
          </a:p>
        </p:txBody>
      </p:sp>
    </p:spTree>
    <p:extLst>
      <p:ext uri="{BB962C8B-B14F-4D97-AF65-F5344CB8AC3E}">
        <p14:creationId xmlns:p14="http://schemas.microsoft.com/office/powerpoint/2010/main" xmlns="" val="3805907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pPr>
              <a:defRPr/>
            </a:pPr>
            <a:fld id="{9E495D54-4101-4920-B5C0-4AC7633040C5}" type="datetimeFigureOut">
              <a:rPr lang="tr-TR" smtClean="0"/>
              <a:pPr>
                <a:defRPr/>
              </a:pPr>
              <a:t>30.3.2021</a:t>
            </a:fld>
            <a:endParaRPr lang="tr-TR"/>
          </a:p>
        </p:txBody>
      </p:sp>
      <p:sp>
        <p:nvSpPr>
          <p:cNvPr id="22" name="Slayt Numarası Yer Tutucusu 21"/>
          <p:cNvSpPr>
            <a:spLocks noGrp="1"/>
          </p:cNvSpPr>
          <p:nvPr>
            <p:ph type="sldNum" sz="quarter" idx="15"/>
          </p:nvPr>
        </p:nvSpPr>
        <p:spPr/>
        <p:txBody>
          <a:bodyPr rtlCol="0"/>
          <a:lstStyle/>
          <a:p>
            <a:pPr>
              <a:defRPr/>
            </a:pPr>
            <a:fld id="{B11DA2BA-E500-4960-9E77-A4A3BA05A67D}" type="slidenum">
              <a:rPr lang="tr-TR" smtClean="0"/>
              <a:pPr>
                <a:defRPr/>
              </a:pPr>
              <a:t>‹#›</a:t>
            </a:fld>
            <a:endParaRPr lang="tr-TR"/>
          </a:p>
        </p:txBody>
      </p:sp>
      <p:sp>
        <p:nvSpPr>
          <p:cNvPr id="23" name="Altbilgi Yer Tutucusu 22"/>
          <p:cNvSpPr>
            <a:spLocks noGrp="1"/>
          </p:cNvSpPr>
          <p:nvPr>
            <p:ph type="ftr" sz="quarter" idx="16"/>
          </p:nvPr>
        </p:nvSpPr>
        <p:spPr/>
        <p:txBody>
          <a:bodyPr rtlCol="0"/>
          <a:lstStyle/>
          <a:p>
            <a:pPr>
              <a:defRPr/>
            </a:pPr>
            <a:endParaRPr lang="tr-TR"/>
          </a:p>
        </p:txBody>
      </p:sp>
    </p:spTree>
    <p:extLst>
      <p:ext uri="{BB962C8B-B14F-4D97-AF65-F5344CB8AC3E}">
        <p14:creationId xmlns:p14="http://schemas.microsoft.com/office/powerpoint/2010/main" xmlns="" val="42298786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pPr>
              <a:defRPr/>
            </a:pPr>
            <a:fld id="{347A8BBD-3BD7-4B77-A8EA-6BD12C84E693}" type="datetimeFigureOut">
              <a:rPr lang="tr-TR" smtClean="0"/>
              <a:pPr>
                <a:defRPr/>
              </a:pPr>
              <a:t>30.3.2021</a:t>
            </a:fld>
            <a:endParaRPr lang="tr-TR"/>
          </a:p>
        </p:txBody>
      </p:sp>
      <p:sp>
        <p:nvSpPr>
          <p:cNvPr id="18" name="Slayt Numarası Yer Tutucusu 17"/>
          <p:cNvSpPr>
            <a:spLocks noGrp="1"/>
          </p:cNvSpPr>
          <p:nvPr>
            <p:ph type="sldNum" sz="quarter" idx="11"/>
          </p:nvPr>
        </p:nvSpPr>
        <p:spPr/>
        <p:txBody>
          <a:bodyPr rtlCol="0"/>
          <a:lstStyle/>
          <a:p>
            <a:pPr>
              <a:defRPr/>
            </a:pPr>
            <a:fld id="{3A2D35DA-8B47-4529-95B0-7B4C51E9E955}" type="slidenum">
              <a:rPr lang="tr-TR" smtClean="0"/>
              <a:pPr>
                <a:defRPr/>
              </a:pPr>
              <a:t>‹#›</a:t>
            </a:fld>
            <a:endParaRPr lang="tr-TR"/>
          </a:p>
        </p:txBody>
      </p:sp>
      <p:sp>
        <p:nvSpPr>
          <p:cNvPr id="21" name="Altbilgi Yer Tutucusu 20"/>
          <p:cNvSpPr>
            <a:spLocks noGrp="1"/>
          </p:cNvSpPr>
          <p:nvPr>
            <p:ph type="ftr" sz="quarter" idx="12"/>
          </p:nvPr>
        </p:nvSpPr>
        <p:spPr/>
        <p:txBody>
          <a:bodyPr rtlCol="0"/>
          <a:lstStyle/>
          <a:p>
            <a:pPr>
              <a:defRPr/>
            </a:pPr>
            <a:endParaRPr lang="tr-TR"/>
          </a:p>
        </p:txBody>
      </p:sp>
    </p:spTree>
    <p:extLst>
      <p:ext uri="{BB962C8B-B14F-4D97-AF65-F5344CB8AC3E}">
        <p14:creationId xmlns:p14="http://schemas.microsoft.com/office/powerpoint/2010/main" xmlns="" val="3909166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fld id="{10C7E9A6-1180-4CDC-AED0-43EAB1B4B23C}" type="datetimeFigureOut">
              <a:rPr lang="tr-TR" smtClean="0"/>
              <a:pPr>
                <a:defRPr/>
              </a:pPr>
              <a:t>30.3.2021</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404C212E-D689-46F8-A2F4-E58B3F18F312}" type="slidenum">
              <a:rPr lang="tr-TR" smtClean="0"/>
              <a:pPr>
                <a:defRPr/>
              </a:pPr>
              <a:t>‹#›</a:t>
            </a:fld>
            <a:endParaRPr lang="tr-TR"/>
          </a:p>
        </p:txBody>
      </p:sp>
    </p:spTree>
    <p:extLst>
      <p:ext uri="{BB962C8B-B14F-4D97-AF65-F5344CB8AC3E}">
        <p14:creationId xmlns:p14="http://schemas.microsoft.com/office/powerpoint/2010/main" xmlns="" val="1958067199"/>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123728" y="2348880"/>
            <a:ext cx="4608512" cy="1885950"/>
          </a:xfrm>
        </p:spPr>
        <p:txBody>
          <a:bodyPr>
            <a:normAutofit/>
          </a:bodyPr>
          <a:lstStyle/>
          <a:p>
            <a:pPr eaLnBrk="1" fontAlgn="auto" hangingPunct="1">
              <a:spcAft>
                <a:spcPts val="0"/>
              </a:spcAft>
              <a:defRPr/>
            </a:pPr>
            <a:r>
              <a:rPr lang="tr-TR" sz="2400" dirty="0" smtClean="0">
                <a:solidFill>
                  <a:schemeClr val="tx2">
                    <a:satMod val="130000"/>
                  </a:schemeClr>
                </a:solidFill>
              </a:rPr>
              <a:t>YÖNETİM SÜREÇLERİ</a:t>
            </a:r>
            <a:endParaRPr lang="tr-TR" sz="2400" dirty="0">
              <a:solidFill>
                <a:schemeClr val="tx2">
                  <a:satMod val="13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2 İçerik Yer Tutucusu"/>
          <p:cNvSpPr>
            <a:spLocks noGrp="1"/>
          </p:cNvSpPr>
          <p:nvPr>
            <p:ph sz="quarter" idx="1"/>
          </p:nvPr>
        </p:nvSpPr>
        <p:spPr>
          <a:xfrm>
            <a:off x="274687" y="1052736"/>
            <a:ext cx="8229600" cy="5126038"/>
          </a:xfrm>
        </p:spPr>
        <p:txBody>
          <a:bodyPr/>
          <a:lstStyle/>
          <a:p>
            <a:pPr algn="just" eaLnBrk="1" hangingPunct="1"/>
            <a:r>
              <a:rPr lang="tr-TR" dirty="0" smtClean="0"/>
              <a:t>Yere, zamana ve duruma göre yönetimde kararlar bazen tek kişi bazen de grup tarafından alınır. Şurası bir gerçektir ki demokratik yönetimlerde karar alınmadan önce kişilere danışılması sağlanmalıdır. </a:t>
            </a:r>
          </a:p>
          <a:p>
            <a:pPr algn="just" eaLnBrk="1" hangingPunct="1"/>
            <a:r>
              <a:rPr lang="tr-TR" dirty="0" smtClean="0"/>
              <a:t>Alınan karar uygulamaya konulduğunda kimleri etkileyecek ya da ilgilendirecekse onlara önceden danışılmış olması uygulamayı kolaylaştırır.</a:t>
            </a:r>
          </a:p>
          <a:p>
            <a:pPr eaLnBrk="1" hangingPunct="1"/>
            <a:endParaRPr lang="tr-TR"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2 İçerik Yer Tutucusu"/>
          <p:cNvSpPr>
            <a:spLocks noGrp="1"/>
          </p:cNvSpPr>
          <p:nvPr>
            <p:ph sz="quarter" idx="1"/>
          </p:nvPr>
        </p:nvSpPr>
        <p:spPr>
          <a:xfrm>
            <a:off x="395536" y="1052736"/>
            <a:ext cx="8229600" cy="5126038"/>
          </a:xfrm>
        </p:spPr>
        <p:txBody>
          <a:bodyPr/>
          <a:lstStyle/>
          <a:p>
            <a:pPr eaLnBrk="1" hangingPunct="1"/>
            <a:r>
              <a:rPr lang="tr-TR" dirty="0" smtClean="0"/>
              <a:t>Karar verme sürecinde okul yönetimini etkileyen her birimi birer karar organı olarak görebilmeli ve kabul edebilmelidir. </a:t>
            </a:r>
          </a:p>
          <a:p>
            <a:pPr eaLnBrk="1" hangingPunct="1"/>
            <a:r>
              <a:rPr lang="tr-TR" dirty="0" smtClean="0"/>
              <a:t>İşgörenin karar verme sürecine katılımını sağlamaya çalışmalı ve katılma sürecinde otoriter bir davranış yerine güdüleyici ve katılanların görüş ve önerilerini rahatlıkla belirtebilecekleri ortamı hazırlayabilmelidir.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99392"/>
            <a:ext cx="7467600" cy="1143000"/>
          </a:xfrm>
        </p:spPr>
        <p:txBody>
          <a:bodyPr/>
          <a:lstStyle/>
          <a:p>
            <a:pPr algn="ctr" eaLnBrk="1" fontAlgn="auto" hangingPunct="1">
              <a:spcAft>
                <a:spcPts val="0"/>
              </a:spcAft>
              <a:defRPr/>
            </a:pPr>
            <a:r>
              <a:rPr lang="tr-TR" b="1" dirty="0" smtClean="0">
                <a:solidFill>
                  <a:schemeClr val="tx2">
                    <a:satMod val="130000"/>
                  </a:schemeClr>
                </a:solidFill>
              </a:rPr>
              <a:t>2. </a:t>
            </a:r>
            <a:r>
              <a:rPr lang="tr-TR" b="1" dirty="0">
                <a:solidFill>
                  <a:schemeClr val="tx2">
                    <a:satMod val="130000"/>
                  </a:schemeClr>
                </a:solidFill>
              </a:rPr>
              <a:t>PLANLAMA</a:t>
            </a:r>
            <a:endParaRPr lang="tr-TR" dirty="0">
              <a:solidFill>
                <a:schemeClr val="tx2">
                  <a:satMod val="130000"/>
                </a:schemeClr>
              </a:solidFill>
            </a:endParaRPr>
          </a:p>
        </p:txBody>
      </p:sp>
      <p:sp>
        <p:nvSpPr>
          <p:cNvPr id="3" name="2 İçerik Yer Tutucusu"/>
          <p:cNvSpPr>
            <a:spLocks noGrp="1"/>
          </p:cNvSpPr>
          <p:nvPr>
            <p:ph sz="quarter" idx="1"/>
          </p:nvPr>
        </p:nvSpPr>
        <p:spPr>
          <a:xfrm>
            <a:off x="457200" y="1196752"/>
            <a:ext cx="8229600" cy="5000625"/>
          </a:xfrm>
        </p:spPr>
        <p:txBody>
          <a:bodyPr>
            <a:normAutofit/>
          </a:bodyPr>
          <a:lstStyle/>
          <a:p>
            <a:pPr marL="365760" indent="-283464" eaLnBrk="1" fontAlgn="auto" hangingPunct="1">
              <a:spcAft>
                <a:spcPts val="0"/>
              </a:spcAft>
              <a:buFont typeface="Wingdings 2"/>
              <a:buChar char=""/>
              <a:defRPr/>
            </a:pPr>
            <a:r>
              <a:rPr lang="tr-TR" dirty="0"/>
              <a:t>Her örgüt bir amaç için kurulur. Örgütün amaçlarına ulaşabilmesi için de, işleyiş tesadüflere bırakılarak değil planlama ile sağlanır. Planlama önceden belirlenmiş amaçları gerçekleştirmek için yapılması gereken işlerin saptanması, izlenecek yolların </a:t>
            </a:r>
            <a:r>
              <a:rPr lang="tr-TR" dirty="0" smtClean="0"/>
              <a:t>seçilmesidir.</a:t>
            </a:r>
            <a:endParaRPr lang="tr-TR" dirty="0"/>
          </a:p>
          <a:p>
            <a:pPr marL="365760" indent="-283464" eaLnBrk="1" fontAlgn="auto" hangingPunct="1">
              <a:spcAft>
                <a:spcPts val="0"/>
              </a:spcAft>
              <a:buFont typeface="Wingdings 2"/>
              <a:buChar char=""/>
              <a:defRPr/>
            </a:pPr>
            <a:r>
              <a:rPr lang="tr-TR" dirty="0"/>
              <a:t>Planlama, yönetim sürecinin zorunlu ve gerekli bir </a:t>
            </a:r>
            <a:r>
              <a:rPr lang="tr-TR" dirty="0" smtClean="0"/>
              <a:t>öğesidir.</a:t>
            </a:r>
            <a:endParaRPr lang="tr-TR" dirty="0"/>
          </a:p>
          <a:p>
            <a:pPr marL="365760" indent="-283464" eaLnBrk="1" fontAlgn="auto" hangingPunct="1">
              <a:spcAft>
                <a:spcPts val="0"/>
              </a:spcAft>
              <a:buFont typeface="Wingdings 2"/>
              <a:buChar char=""/>
              <a:defRPr/>
            </a:pPr>
            <a:r>
              <a:rPr lang="tr-TR" dirty="0"/>
              <a:t>Plan; eldeki tüm kaynakları (bina, araç-gereç, hammadde, </a:t>
            </a:r>
            <a:r>
              <a:rPr lang="tr-TR" dirty="0" smtClean="0"/>
              <a:t>insan gücü</a:t>
            </a:r>
            <a:r>
              <a:rPr lang="tr-TR" dirty="0"/>
              <a:t>, halkla ilişkiler vb.) kapsadığı gibi, yapılan ve yapılacak işlerin doğasını, tekniksel, ticari, parasal, ekonomik ve toplumsal koşulları dikkate almak zorundadır.</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714375" y="571500"/>
            <a:ext cx="8229600" cy="5857875"/>
          </a:xfrm>
        </p:spPr>
        <p:txBody>
          <a:bodyPr>
            <a:normAutofit/>
          </a:bodyPr>
          <a:lstStyle/>
          <a:p>
            <a:pPr marL="365760" indent="-283464" eaLnBrk="1" fontAlgn="auto" hangingPunct="1">
              <a:spcAft>
                <a:spcPts val="0"/>
              </a:spcAft>
              <a:buFont typeface="Wingdings 2"/>
              <a:buNone/>
              <a:defRPr/>
            </a:pPr>
            <a:r>
              <a:rPr lang="tr-TR" dirty="0" smtClean="0"/>
              <a:t>	Yönetim </a:t>
            </a:r>
            <a:r>
              <a:rPr lang="tr-TR" dirty="0"/>
              <a:t>bilimci </a:t>
            </a:r>
            <a:r>
              <a:rPr lang="tr-TR" dirty="0" err="1"/>
              <a:t>Fayol’a</a:t>
            </a:r>
            <a:r>
              <a:rPr lang="tr-TR" dirty="0"/>
              <a:t> göre planın üç temel ilkesi vardır.</a:t>
            </a:r>
          </a:p>
          <a:p>
            <a:pPr marL="365760" indent="-283464" eaLnBrk="1" fontAlgn="auto" hangingPunct="1">
              <a:spcAft>
                <a:spcPts val="0"/>
              </a:spcAft>
              <a:buFont typeface="Wingdings 2"/>
              <a:buChar char=""/>
              <a:defRPr/>
            </a:pPr>
            <a:r>
              <a:rPr lang="tr-TR" b="1" dirty="0"/>
              <a:t>Planın tekliği ilkesi: </a:t>
            </a:r>
            <a:r>
              <a:rPr lang="tr-TR" dirty="0"/>
              <a:t>Bu ilkeye göre, örgütte belirli bir zaman boyutu içinde yalnızca tek bir plan uygulanır. Genel planın bölümlere ayrılarak kullanılması planın tekliği ilkesine aykırı değildir.</a:t>
            </a:r>
          </a:p>
          <a:p>
            <a:pPr marL="365760" indent="-283464" eaLnBrk="1" fontAlgn="auto" hangingPunct="1">
              <a:spcAft>
                <a:spcPts val="0"/>
              </a:spcAft>
              <a:buFont typeface="Wingdings 2"/>
              <a:buChar char=""/>
              <a:defRPr/>
            </a:pPr>
            <a:r>
              <a:rPr lang="tr-TR" b="1" dirty="0"/>
              <a:t>Planın esnekliği ilkesi: </a:t>
            </a:r>
            <a:r>
              <a:rPr lang="tr-TR" dirty="0"/>
              <a:t>Planlar geleceğe yönelik olduğundan meydana gelebilecek değişikliklere kolayca uyarlanabilir olmalıdır.</a:t>
            </a:r>
          </a:p>
          <a:p>
            <a:pPr marL="365760" indent="-283464" eaLnBrk="1" fontAlgn="auto" hangingPunct="1">
              <a:spcAft>
                <a:spcPts val="0"/>
              </a:spcAft>
              <a:buFont typeface="Wingdings 2"/>
              <a:buChar char=""/>
              <a:defRPr/>
            </a:pPr>
            <a:r>
              <a:rPr lang="tr-TR" b="1" dirty="0"/>
              <a:t>Planın açıklığı ilkesi: </a:t>
            </a:r>
            <a:r>
              <a:rPr lang="tr-TR" dirty="0"/>
              <a:t>Planlar üst düzeyde uzmanlar tarafından hazırlanmakla birlikte örgütün çeşitli düzeyinde bulunan </a:t>
            </a:r>
            <a:r>
              <a:rPr lang="tr-TR" dirty="0" smtClean="0"/>
              <a:t>iş görenlerce </a:t>
            </a:r>
            <a:r>
              <a:rPr lang="tr-TR" dirty="0"/>
              <a:t>uygulanmaktadır. Bu nedenle uygulayacak olanların anlayabileceği bir dille kaleme alınmış, açık ve anlaşılır olmalıdır.</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2 İçerik Yer Tutucusu"/>
          <p:cNvSpPr>
            <a:spLocks noGrp="1"/>
          </p:cNvSpPr>
          <p:nvPr>
            <p:ph sz="quarter" idx="1"/>
          </p:nvPr>
        </p:nvSpPr>
        <p:spPr>
          <a:xfrm>
            <a:off x="642938" y="571500"/>
            <a:ext cx="8229600" cy="5857875"/>
          </a:xfrm>
        </p:spPr>
        <p:style>
          <a:lnRef idx="1">
            <a:schemeClr val="accent2"/>
          </a:lnRef>
          <a:fillRef idx="2">
            <a:schemeClr val="accent2"/>
          </a:fillRef>
          <a:effectRef idx="1">
            <a:schemeClr val="accent2"/>
          </a:effectRef>
          <a:fontRef idx="minor">
            <a:schemeClr val="dk1"/>
          </a:fontRef>
        </p:style>
        <p:txBody>
          <a:bodyPr/>
          <a:lstStyle/>
          <a:p>
            <a:pPr eaLnBrk="1" hangingPunct="1">
              <a:buFont typeface="Wingdings 2" pitchFamily="18" charset="2"/>
              <a:buNone/>
            </a:pPr>
            <a:r>
              <a:rPr lang="tr-TR" dirty="0" smtClean="0"/>
              <a:t>	Planlamanın ilkeleri şunlardır:</a:t>
            </a:r>
          </a:p>
          <a:p>
            <a:pPr eaLnBrk="1" hangingPunct="1">
              <a:buFont typeface="Wingdings 2" pitchFamily="18" charset="2"/>
              <a:buNone/>
            </a:pPr>
            <a:endParaRPr lang="tr-TR" dirty="0" smtClean="0"/>
          </a:p>
          <a:p>
            <a:pPr eaLnBrk="1" hangingPunct="1"/>
            <a:r>
              <a:rPr lang="tr-TR" dirty="0" smtClean="0"/>
              <a:t>Amaca Uygunluk</a:t>
            </a:r>
          </a:p>
          <a:p>
            <a:pPr eaLnBrk="1" hangingPunct="1"/>
            <a:r>
              <a:rPr lang="tr-TR" dirty="0" smtClean="0"/>
              <a:t>Bütünlük</a:t>
            </a:r>
          </a:p>
          <a:p>
            <a:pPr eaLnBrk="1" hangingPunct="1"/>
            <a:r>
              <a:rPr lang="tr-TR" dirty="0" smtClean="0"/>
              <a:t>Ölçülebilirlik</a:t>
            </a:r>
          </a:p>
          <a:p>
            <a:pPr eaLnBrk="1" hangingPunct="1"/>
            <a:r>
              <a:rPr lang="tr-TR" dirty="0" smtClean="0"/>
              <a:t>Geliştirilebilirlik</a:t>
            </a:r>
          </a:p>
          <a:p>
            <a:pPr eaLnBrk="1" hangingPunct="1"/>
            <a:r>
              <a:rPr lang="tr-TR" dirty="0" smtClean="0"/>
              <a:t>Süreklilik</a:t>
            </a:r>
          </a:p>
          <a:p>
            <a:pPr eaLnBrk="1" hangingPunct="1"/>
            <a:r>
              <a:rPr lang="tr-TR" dirty="0" smtClean="0"/>
              <a:t>Güvenirlik</a:t>
            </a:r>
          </a:p>
          <a:p>
            <a:pPr eaLnBrk="1" hangingPunct="1"/>
            <a:r>
              <a:rPr lang="tr-TR" dirty="0" smtClean="0"/>
              <a:t>Tutumluluk</a:t>
            </a:r>
          </a:p>
          <a:p>
            <a:pPr eaLnBrk="1" hangingPunct="1"/>
            <a:r>
              <a:rPr lang="tr-TR" dirty="0" smtClean="0"/>
              <a:t>Yalınlık</a:t>
            </a:r>
          </a:p>
          <a:p>
            <a:pPr eaLnBrk="1" hangingPunct="1"/>
            <a:endParaRPr lang="tr-TR"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71500" y="500063"/>
            <a:ext cx="8229600" cy="6000750"/>
          </a:xfrm>
        </p:spPr>
        <p:txBody>
          <a:bodyPr>
            <a:normAutofit/>
          </a:bodyPr>
          <a:lstStyle/>
          <a:p>
            <a:pPr marL="365760" indent="-283464" eaLnBrk="1" fontAlgn="auto" hangingPunct="1">
              <a:spcAft>
                <a:spcPts val="0"/>
              </a:spcAft>
              <a:buFont typeface="Wingdings 2"/>
              <a:buChar char=""/>
              <a:defRPr/>
            </a:pPr>
            <a:r>
              <a:rPr lang="tr-TR" dirty="0"/>
              <a:t>Verilen kararlar ve hazırlanan planlar tarafından etkilenen kişilerin bu süreçlere katılmaları, benimsenmiş bir demokrasi ilkesidir.</a:t>
            </a:r>
          </a:p>
          <a:p>
            <a:pPr marL="365760" indent="-283464" eaLnBrk="1" fontAlgn="auto" hangingPunct="1">
              <a:spcAft>
                <a:spcPts val="0"/>
              </a:spcAft>
              <a:buFont typeface="Wingdings 2"/>
              <a:buChar char=""/>
              <a:defRPr/>
            </a:pPr>
            <a:r>
              <a:rPr lang="tr-TR" dirty="0"/>
              <a:t>Planlamaya katılma yolu ile örgüt üyeleri, oluşan programları anlama ve benimseme ile kalmayacak, bireysel yeterlikte gelişme sağlayacaktır. Sürece katılmanın yetiştirici bir yanı da </a:t>
            </a:r>
            <a:r>
              <a:rPr lang="tr-TR" dirty="0" smtClean="0"/>
              <a:t>vardır.</a:t>
            </a:r>
            <a:endParaRPr lang="tr-TR" dirty="0"/>
          </a:p>
          <a:p>
            <a:pPr marL="365760" indent="-283464" eaLnBrk="1" fontAlgn="auto" hangingPunct="1">
              <a:spcAft>
                <a:spcPts val="0"/>
              </a:spcAft>
              <a:buFont typeface="Wingdings 2"/>
              <a:buChar char=""/>
              <a:defRPr/>
            </a:pPr>
            <a:r>
              <a:rPr lang="tr-TR" dirty="0"/>
              <a:t>Birey, kendi gelişmesi ve doyumu açısından yararlı bulduğu, değer verdiği ve oluşmasına katkıda bulunduğu durumlarda, tüm yeteneğini </a:t>
            </a:r>
            <a:r>
              <a:rPr lang="tr-TR" dirty="0" smtClean="0"/>
              <a:t>kullanır.</a:t>
            </a:r>
            <a:r>
              <a:rPr lang="tr-TR" dirty="0"/>
              <a:t> </a:t>
            </a:r>
            <a:endParaRPr lang="tr-TR" dirty="0" smtClean="0"/>
          </a:p>
          <a:p>
            <a:pPr marL="365760" indent="-283464" eaLnBrk="1" fontAlgn="auto" hangingPunct="1">
              <a:spcAft>
                <a:spcPts val="0"/>
              </a:spcAft>
              <a:buFont typeface="Wingdings 2"/>
              <a:buChar char=""/>
              <a:defRPr/>
            </a:pPr>
            <a:r>
              <a:rPr lang="tr-TR" dirty="0" smtClean="0"/>
              <a:t>Bir </a:t>
            </a:r>
            <a:r>
              <a:rPr lang="tr-TR" dirty="0"/>
              <a:t>plan, örgütün insan gücünün nasıl sağlanacağının, nasıl kullanılacağının ötesinde bu     </a:t>
            </a:r>
            <a:r>
              <a:rPr lang="tr-TR" dirty="0" smtClean="0"/>
              <a:t>insan gücünü </a:t>
            </a:r>
            <a:r>
              <a:rPr lang="tr-TR" dirty="0"/>
              <a:t>nasıl geliştireceğini, yetiştireceğini göstermelidir.</a:t>
            </a:r>
          </a:p>
          <a:p>
            <a:pPr marL="365760" indent="-283464" eaLnBrk="1" fontAlgn="auto" hangingPunct="1">
              <a:spcAft>
                <a:spcPts val="0"/>
              </a:spcAft>
              <a:buFont typeface="Wingdings 2"/>
              <a:buChar char=""/>
              <a:defRPr/>
            </a:pPr>
            <a:endParaRPr lang="tr-TR" dirty="0" smtClean="0"/>
          </a:p>
          <a:p>
            <a:pPr marL="365760" indent="-283464" eaLnBrk="1" fontAlgn="auto" hangingPunct="1">
              <a:spcAft>
                <a:spcPts val="0"/>
              </a:spcAft>
              <a:buFont typeface="Wingdings 2"/>
              <a:buChar char=""/>
              <a:defRPr/>
            </a:pPr>
            <a:endParaRPr lang="tr-TR" dirty="0"/>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eaLnBrk="1" fontAlgn="auto" hangingPunct="1">
              <a:spcAft>
                <a:spcPts val="0"/>
              </a:spcAft>
              <a:defRPr/>
            </a:pPr>
            <a:r>
              <a:rPr lang="tr-TR" b="1" dirty="0" smtClean="0">
                <a:solidFill>
                  <a:schemeClr val="tx2">
                    <a:satMod val="130000"/>
                  </a:schemeClr>
                </a:solidFill>
              </a:rPr>
              <a:t>3. </a:t>
            </a:r>
            <a:r>
              <a:rPr lang="tr-TR" b="1" dirty="0">
                <a:solidFill>
                  <a:schemeClr val="tx2">
                    <a:satMod val="130000"/>
                  </a:schemeClr>
                </a:solidFill>
              </a:rPr>
              <a:t>ÖRGÜTLEME</a:t>
            </a:r>
            <a:endParaRPr lang="tr-TR" dirty="0">
              <a:solidFill>
                <a:schemeClr val="tx2">
                  <a:satMod val="130000"/>
                </a:schemeClr>
              </a:solidFill>
            </a:endParaRPr>
          </a:p>
        </p:txBody>
      </p:sp>
      <p:sp>
        <p:nvSpPr>
          <p:cNvPr id="3" name="2 İçerik Yer Tutucusu"/>
          <p:cNvSpPr>
            <a:spLocks noGrp="1"/>
          </p:cNvSpPr>
          <p:nvPr>
            <p:ph sz="quarter" idx="1"/>
          </p:nvPr>
        </p:nvSpPr>
        <p:spPr>
          <a:xfrm>
            <a:off x="274687" y="1052736"/>
            <a:ext cx="8229600" cy="6572250"/>
          </a:xfrm>
        </p:spPr>
        <p:txBody>
          <a:bodyPr>
            <a:normAutofit/>
          </a:bodyPr>
          <a:lstStyle/>
          <a:p>
            <a:pPr marL="365760" indent="-283464" eaLnBrk="1" fontAlgn="auto" hangingPunct="1">
              <a:spcAft>
                <a:spcPts val="0"/>
              </a:spcAft>
              <a:buFont typeface="Wingdings 2"/>
              <a:buNone/>
              <a:defRPr/>
            </a:pPr>
            <a:endParaRPr lang="tr-TR" dirty="0"/>
          </a:p>
          <a:p>
            <a:pPr marL="365760" indent="-283464" algn="just" eaLnBrk="1" fontAlgn="auto" hangingPunct="1">
              <a:spcAft>
                <a:spcPts val="0"/>
              </a:spcAft>
              <a:buFont typeface="Wingdings 2"/>
              <a:buChar char=""/>
              <a:defRPr/>
            </a:pPr>
            <a:r>
              <a:rPr lang="tr-TR" dirty="0"/>
              <a:t>Örgütlenme “yapıyı kurma, kadrolama ve donatım eylemleridir” </a:t>
            </a:r>
            <a:r>
              <a:rPr lang="tr-TR" dirty="0" smtClean="0"/>
              <a:t>Bir </a:t>
            </a:r>
            <a:r>
              <a:rPr lang="tr-TR" dirty="0"/>
              <a:t>başka tanıma göre örgütlenme; “ortak bir çabayı gerektiren bir amacın gerçekleştirilmesi için birden fazla bireyin  güç ve eylemlerinin </a:t>
            </a:r>
            <a:r>
              <a:rPr lang="tr-TR" dirty="0" smtClean="0"/>
              <a:t>eşgüdümlenmesidir”.</a:t>
            </a:r>
          </a:p>
          <a:p>
            <a:pPr marL="365760" indent="-283464" algn="just" eaLnBrk="1" fontAlgn="auto" hangingPunct="1">
              <a:spcAft>
                <a:spcPts val="0"/>
              </a:spcAft>
              <a:buFont typeface="Wingdings 2"/>
              <a:buChar char=""/>
              <a:defRPr/>
            </a:pPr>
            <a:r>
              <a:rPr lang="tr-TR" dirty="0" smtClean="0"/>
              <a:t>Yönetim </a:t>
            </a:r>
            <a:r>
              <a:rPr lang="tr-TR" dirty="0"/>
              <a:t>süreci olarak örgütlenme, planlamayı dikkate alarak işlerin bölümlenmesi, birimlerin birbiriyle bağlantısı, ilişkilerin-yetki ve sorumlulukların belirlenmesi ve hepsine birden işlerlik kazandırılmasıdır.</a:t>
            </a:r>
          </a:p>
          <a:p>
            <a:pPr marL="365760" indent="-283464" eaLnBrk="1" fontAlgn="auto" hangingPunct="1">
              <a:spcAft>
                <a:spcPts val="0"/>
              </a:spcAft>
              <a:buFont typeface="Wingdings 2"/>
              <a:buNone/>
              <a:defRPr/>
            </a:pPr>
            <a:r>
              <a:rPr lang="tr-TR" dirty="0"/>
              <a:t> </a:t>
            </a:r>
          </a:p>
          <a:p>
            <a:pPr marL="365760" indent="-283464" eaLnBrk="1" fontAlgn="auto" hangingPunct="1">
              <a:spcAft>
                <a:spcPts val="0"/>
              </a:spcAft>
              <a:buFont typeface="Wingdings 2"/>
              <a:buChar char=""/>
              <a:defRPr/>
            </a:pPr>
            <a:endParaRPr lang="tr-TR" dirty="0" smtClean="0"/>
          </a:p>
          <a:p>
            <a:pPr marL="365760" indent="-283464" eaLnBrk="1" fontAlgn="auto" hangingPunct="1">
              <a:spcAft>
                <a:spcPts val="0"/>
              </a:spcAft>
              <a:buFont typeface="Wingdings 2"/>
              <a:buChar char=""/>
              <a:defRPr/>
            </a:pPr>
            <a:endParaRPr lang="tr-TR" dirty="0"/>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332656"/>
            <a:ext cx="8229600" cy="6357937"/>
          </a:xfrm>
        </p:spPr>
        <p:txBody>
          <a:bodyPr>
            <a:normAutofit fontScale="92500"/>
          </a:bodyPr>
          <a:lstStyle/>
          <a:p>
            <a:pPr marL="365760" indent="-283464" eaLnBrk="1" fontAlgn="auto" hangingPunct="1">
              <a:spcAft>
                <a:spcPts val="0"/>
              </a:spcAft>
              <a:buFont typeface="Wingdings 2"/>
              <a:buNone/>
              <a:defRPr/>
            </a:pPr>
            <a:r>
              <a:rPr lang="tr-TR" dirty="0" smtClean="0"/>
              <a:t>Örgütleme sürecinin aşamaları şunlardır:</a:t>
            </a:r>
          </a:p>
          <a:p>
            <a:pPr marL="365760" indent="-283464" eaLnBrk="1" fontAlgn="auto" hangingPunct="1">
              <a:spcAft>
                <a:spcPts val="0"/>
              </a:spcAft>
              <a:buFont typeface="Wingdings 2"/>
              <a:buNone/>
              <a:defRPr/>
            </a:pPr>
            <a:endParaRPr lang="tr-TR" dirty="0"/>
          </a:p>
          <a:p>
            <a:pPr marL="365760" indent="-283464" eaLnBrk="1" fontAlgn="auto" hangingPunct="1">
              <a:spcAft>
                <a:spcPts val="0"/>
              </a:spcAft>
              <a:buFont typeface="Wingdings 2"/>
              <a:buChar char=""/>
              <a:defRPr/>
            </a:pPr>
            <a:r>
              <a:rPr lang="tr-TR" dirty="0"/>
              <a:t>Örgütün amacının </a:t>
            </a:r>
            <a:r>
              <a:rPr lang="tr-TR" dirty="0" smtClean="0"/>
              <a:t>tespiti</a:t>
            </a:r>
            <a:r>
              <a:rPr lang="tr-TR" dirty="0"/>
              <a:t>,</a:t>
            </a:r>
          </a:p>
          <a:p>
            <a:pPr marL="365760" indent="-283464" eaLnBrk="1" fontAlgn="auto" hangingPunct="1">
              <a:spcAft>
                <a:spcPts val="0"/>
              </a:spcAft>
              <a:buFont typeface="Wingdings 2"/>
              <a:buChar char=""/>
              <a:defRPr/>
            </a:pPr>
            <a:r>
              <a:rPr lang="tr-TR" dirty="0" smtClean="0"/>
              <a:t>Tespit </a:t>
            </a:r>
            <a:r>
              <a:rPr lang="tr-TR" dirty="0"/>
              <a:t>edilen hedeflerin, politikaların ve planların formüle edilmesi,  </a:t>
            </a:r>
          </a:p>
          <a:p>
            <a:pPr marL="365760" indent="-283464" eaLnBrk="1" fontAlgn="auto" hangingPunct="1">
              <a:spcAft>
                <a:spcPts val="0"/>
              </a:spcAft>
              <a:buFont typeface="Wingdings 2"/>
              <a:buChar char=""/>
              <a:defRPr/>
            </a:pPr>
            <a:r>
              <a:rPr lang="tr-TR" dirty="0"/>
              <a:t>Formüle edilen </a:t>
            </a:r>
            <a:r>
              <a:rPr lang="tr-TR" dirty="0" smtClean="0"/>
              <a:t>politikaların </a:t>
            </a:r>
            <a:r>
              <a:rPr lang="tr-TR" dirty="0"/>
              <a:t>ve planların uygulamaya konulması için zorunlu olan etkinliklerin belirlenmesi,</a:t>
            </a:r>
          </a:p>
          <a:p>
            <a:pPr marL="365760" indent="-283464" eaLnBrk="1" fontAlgn="auto" hangingPunct="1">
              <a:spcAft>
                <a:spcPts val="0"/>
              </a:spcAft>
              <a:buFont typeface="Wingdings 2"/>
              <a:buChar char=""/>
              <a:defRPr/>
            </a:pPr>
            <a:r>
              <a:rPr lang="tr-TR" dirty="0"/>
              <a:t>Bu etkinliklerin </a:t>
            </a:r>
            <a:r>
              <a:rPr lang="tr-TR" dirty="0" err="1"/>
              <a:t>ayrıntılandırılması</a:t>
            </a:r>
            <a:r>
              <a:rPr lang="tr-TR" dirty="0"/>
              <a:t> ve sınıflandırılması,</a:t>
            </a:r>
          </a:p>
          <a:p>
            <a:pPr marL="365760" indent="-283464" eaLnBrk="1" fontAlgn="auto" hangingPunct="1">
              <a:spcAft>
                <a:spcPts val="0"/>
              </a:spcAft>
              <a:buFont typeface="Wingdings 2"/>
              <a:buChar char=""/>
              <a:defRPr/>
            </a:pPr>
            <a:r>
              <a:rPr lang="tr-TR" dirty="0"/>
              <a:t>Bu etkinliklerin eldeki insan ve madde kaynaklarına göre etkili olarak yürütülebilecek biçimde gruplandırılması,  </a:t>
            </a:r>
          </a:p>
          <a:p>
            <a:pPr marL="365760" indent="-283464" eaLnBrk="1" fontAlgn="auto" hangingPunct="1">
              <a:spcAft>
                <a:spcPts val="0"/>
              </a:spcAft>
              <a:buFont typeface="Wingdings 2"/>
              <a:buChar char=""/>
              <a:defRPr/>
            </a:pPr>
            <a:r>
              <a:rPr lang="tr-TR" dirty="0"/>
              <a:t>Her etkinlik grubuna, etkinliğin gerektirdiği yetkinin verilmesi, </a:t>
            </a:r>
          </a:p>
          <a:p>
            <a:pPr marL="365760" indent="-283464" eaLnBrk="1" fontAlgn="auto" hangingPunct="1">
              <a:spcAft>
                <a:spcPts val="0"/>
              </a:spcAft>
              <a:buFont typeface="Wingdings 2"/>
              <a:buChar char=""/>
              <a:defRPr/>
            </a:pPr>
            <a:r>
              <a:rPr lang="tr-TR" dirty="0"/>
              <a:t>Otorite ilişkileri ve iletişim sistemi ile bu grupların yatay veya dikey </a:t>
            </a:r>
            <a:r>
              <a:rPr lang="tr-TR" dirty="0" smtClean="0"/>
              <a:t>olarak </a:t>
            </a:r>
            <a:r>
              <a:rPr lang="tr-TR" dirty="0"/>
              <a:t>birbirine </a:t>
            </a:r>
            <a:r>
              <a:rPr lang="tr-TR" dirty="0" smtClean="0"/>
              <a:t>bağlanması.</a:t>
            </a:r>
          </a:p>
          <a:p>
            <a:pPr marL="365760" indent="-283464" eaLnBrk="1" fontAlgn="auto" hangingPunct="1">
              <a:spcAft>
                <a:spcPts val="0"/>
              </a:spcAft>
              <a:buFont typeface="Wingdings 2"/>
              <a:buChar char=""/>
              <a:defRPr/>
            </a:pPr>
            <a:endParaRPr lang="tr-TR" dirty="0"/>
          </a:p>
          <a:p>
            <a:pPr marL="365760" indent="-283464" eaLnBrk="1" fontAlgn="auto" hangingPunct="1">
              <a:spcAft>
                <a:spcPts val="0"/>
              </a:spcAft>
              <a:buFont typeface="Wingdings 2"/>
              <a:buNone/>
              <a:defRPr/>
            </a:pPr>
            <a:r>
              <a:rPr lang="tr-TR" dirty="0"/>
              <a:t> </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42938" y="571500"/>
            <a:ext cx="8229600" cy="6000750"/>
          </a:xfrm>
        </p:spPr>
        <p:txBody>
          <a:bodyPr>
            <a:normAutofit fontScale="92500" lnSpcReduction="10000"/>
          </a:bodyPr>
          <a:lstStyle/>
          <a:p>
            <a:pPr marL="365760" indent="-283464" eaLnBrk="1" fontAlgn="auto" hangingPunct="1">
              <a:spcAft>
                <a:spcPts val="0"/>
              </a:spcAft>
              <a:buFont typeface="Wingdings 2"/>
              <a:buNone/>
              <a:defRPr/>
            </a:pPr>
            <a:r>
              <a:rPr lang="tr-TR" dirty="0" smtClean="0"/>
              <a:t>   Örgütlenme </a:t>
            </a:r>
            <a:r>
              <a:rPr lang="tr-TR" dirty="0"/>
              <a:t>süreci sonunda oluşan yapı, iş ve sorumluluk konularında bireyler arasındaki çatışmayı azaltır ve ortak bir çaba için uygun bir ortam </a:t>
            </a:r>
            <a:r>
              <a:rPr lang="tr-TR" dirty="0" smtClean="0"/>
              <a:t>yaratır. Sağlıklı </a:t>
            </a:r>
            <a:r>
              <a:rPr lang="tr-TR" dirty="0"/>
              <a:t>bir yapının oturtulabilmesi için şu noktaların dikkate alınması gerekir:</a:t>
            </a:r>
          </a:p>
          <a:p>
            <a:pPr marL="365760" indent="-283464" eaLnBrk="1" fontAlgn="auto" hangingPunct="1">
              <a:spcAft>
                <a:spcPts val="0"/>
              </a:spcAft>
              <a:buFont typeface="Wingdings 2"/>
              <a:buChar char=""/>
              <a:defRPr/>
            </a:pPr>
            <a:r>
              <a:rPr lang="tr-TR" dirty="0"/>
              <a:t>Amaç Birliği</a:t>
            </a:r>
          </a:p>
          <a:p>
            <a:pPr marL="365760" indent="-283464" eaLnBrk="1" fontAlgn="auto" hangingPunct="1">
              <a:spcAft>
                <a:spcPts val="0"/>
              </a:spcAft>
              <a:buFont typeface="Wingdings 2"/>
              <a:buChar char=""/>
              <a:defRPr/>
            </a:pPr>
            <a:r>
              <a:rPr lang="tr-TR" dirty="0"/>
              <a:t>Yeterlilik</a:t>
            </a:r>
          </a:p>
          <a:p>
            <a:pPr marL="365760" indent="-283464" eaLnBrk="1" fontAlgn="auto" hangingPunct="1">
              <a:spcAft>
                <a:spcPts val="0"/>
              </a:spcAft>
              <a:buFont typeface="Wingdings 2"/>
              <a:buChar char=""/>
              <a:defRPr/>
            </a:pPr>
            <a:r>
              <a:rPr lang="tr-TR" dirty="0"/>
              <a:t>İş Bölümü Ve Uzmanlaşma</a:t>
            </a:r>
          </a:p>
          <a:p>
            <a:pPr marL="365760" indent="-283464" eaLnBrk="1" fontAlgn="auto" hangingPunct="1">
              <a:spcAft>
                <a:spcPts val="0"/>
              </a:spcAft>
              <a:buFont typeface="Wingdings 2"/>
              <a:buChar char=""/>
              <a:defRPr/>
            </a:pPr>
            <a:r>
              <a:rPr lang="tr-TR" dirty="0"/>
              <a:t>Birimleşme</a:t>
            </a:r>
          </a:p>
          <a:p>
            <a:pPr marL="365760" indent="-283464" eaLnBrk="1" fontAlgn="auto" hangingPunct="1">
              <a:spcAft>
                <a:spcPts val="0"/>
              </a:spcAft>
              <a:buFont typeface="Wingdings 2"/>
              <a:buChar char=""/>
              <a:defRPr/>
            </a:pPr>
            <a:r>
              <a:rPr lang="tr-TR" dirty="0"/>
              <a:t>Görevlerin Tanımı</a:t>
            </a:r>
          </a:p>
          <a:p>
            <a:pPr marL="365760" indent="-283464" eaLnBrk="1" fontAlgn="auto" hangingPunct="1">
              <a:spcAft>
                <a:spcPts val="0"/>
              </a:spcAft>
              <a:buFont typeface="Wingdings 2"/>
              <a:buChar char=""/>
              <a:defRPr/>
            </a:pPr>
            <a:r>
              <a:rPr lang="tr-TR" dirty="0"/>
              <a:t>Hiyerarşi</a:t>
            </a:r>
          </a:p>
          <a:p>
            <a:pPr marL="365760" indent="-283464" eaLnBrk="1" fontAlgn="auto" hangingPunct="1">
              <a:spcAft>
                <a:spcPts val="0"/>
              </a:spcAft>
              <a:buFont typeface="Wingdings 2"/>
              <a:buChar char=""/>
              <a:defRPr/>
            </a:pPr>
            <a:r>
              <a:rPr lang="tr-TR" dirty="0"/>
              <a:t>Yetki ve Sorumluluğun Eşitliği veya Denkliği</a:t>
            </a:r>
          </a:p>
          <a:p>
            <a:pPr marL="365760" indent="-283464" eaLnBrk="1" fontAlgn="auto" hangingPunct="1">
              <a:spcAft>
                <a:spcPts val="0"/>
              </a:spcAft>
              <a:buFont typeface="Wingdings 2"/>
              <a:buChar char=""/>
              <a:defRPr/>
            </a:pPr>
            <a:r>
              <a:rPr lang="tr-TR" dirty="0"/>
              <a:t>Komuta Birliği</a:t>
            </a:r>
          </a:p>
          <a:p>
            <a:pPr marL="365760" indent="-283464" eaLnBrk="1" fontAlgn="auto" hangingPunct="1">
              <a:spcAft>
                <a:spcPts val="0"/>
              </a:spcAft>
              <a:buFont typeface="Wingdings 2"/>
              <a:buChar char=""/>
              <a:defRPr/>
            </a:pPr>
            <a:r>
              <a:rPr lang="tr-TR" dirty="0"/>
              <a:t>Merkezleşme Derecesi</a:t>
            </a:r>
          </a:p>
          <a:p>
            <a:pPr marL="365760" indent="-283464" eaLnBrk="1" fontAlgn="auto" hangingPunct="1">
              <a:spcAft>
                <a:spcPts val="0"/>
              </a:spcAft>
              <a:buFont typeface="Wingdings 2"/>
              <a:buChar char=""/>
              <a:defRPr/>
            </a:pPr>
            <a:r>
              <a:rPr lang="tr-TR" dirty="0"/>
              <a:t>Esneklik</a:t>
            </a:r>
          </a:p>
          <a:p>
            <a:pPr marL="365760" indent="-283464" eaLnBrk="1" fontAlgn="auto" hangingPunct="1">
              <a:spcAft>
                <a:spcPts val="0"/>
              </a:spcAft>
              <a:buFont typeface="Wingdings 2"/>
              <a:buChar char=""/>
              <a:defRPr/>
            </a:pPr>
            <a:r>
              <a:rPr lang="tr-TR" dirty="0"/>
              <a:t>Denge İlkesi</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2 İçerik Yer Tutucusu"/>
          <p:cNvSpPr>
            <a:spLocks noGrp="1"/>
          </p:cNvSpPr>
          <p:nvPr>
            <p:ph sz="quarter" idx="1"/>
          </p:nvPr>
        </p:nvSpPr>
        <p:spPr>
          <a:xfrm>
            <a:off x="274687" y="764704"/>
            <a:ext cx="8229600" cy="5643562"/>
          </a:xfrm>
        </p:spPr>
        <p:txBody>
          <a:bodyPr/>
          <a:lstStyle/>
          <a:p>
            <a:pPr algn="just" eaLnBrk="1" hangingPunct="1"/>
            <a:r>
              <a:rPr lang="tr-TR" dirty="0" smtClean="0"/>
              <a:t>Örgüt sağlıklı karar vermeyi sağlayıcı, yaratıcı planlamayı özendirici, özgür ve etkili iletişimi kolaylaştırıcı, ortak amaçların bireyler ve gruplar tarafından doğru olarak anlaşılmasını benimsenmesini sağlayıcı, istenilen amaçların gerçekleştirilmesi doğrultusunda birey ve grup katkılarını eşgüdümleyici, işgörenlerin kişilik ve mesleksel gelişimlerini destekleyici ve tüm bireysel ve örgütsel çabaların sürekli olarak değerlendirilmesini garanti edici bir yapıya sahip olmalıdır.</a:t>
            </a:r>
          </a:p>
          <a:p>
            <a:pPr eaLnBrk="1" hangingPunct="1"/>
            <a:endParaRPr lang="tr-T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eaLnBrk="1" fontAlgn="auto" hangingPunct="1">
              <a:spcAft>
                <a:spcPts val="0"/>
              </a:spcAft>
              <a:defRPr/>
            </a:pPr>
            <a:r>
              <a:rPr lang="tr-TR" b="1" dirty="0">
                <a:solidFill>
                  <a:schemeClr val="tx2">
                    <a:satMod val="130000"/>
                  </a:schemeClr>
                </a:solidFill>
              </a:rPr>
              <a:t>YÖNETİM SÜREÇLERİ </a:t>
            </a:r>
            <a:endParaRPr lang="tr-TR" dirty="0">
              <a:solidFill>
                <a:schemeClr val="tx2">
                  <a:satMod val="130000"/>
                </a:schemeClr>
              </a:solidFill>
            </a:endParaRPr>
          </a:p>
        </p:txBody>
      </p:sp>
      <p:sp>
        <p:nvSpPr>
          <p:cNvPr id="11267" name="2 İçerik Yer Tutucusu"/>
          <p:cNvSpPr>
            <a:spLocks noGrp="1"/>
          </p:cNvSpPr>
          <p:nvPr>
            <p:ph sz="quarter" idx="1"/>
          </p:nvPr>
        </p:nvSpPr>
        <p:spPr/>
        <p:txBody>
          <a:bodyPr/>
          <a:lstStyle/>
          <a:p>
            <a:pPr eaLnBrk="1" hangingPunct="1"/>
            <a:r>
              <a:rPr lang="tr-TR" smtClean="0"/>
              <a:t>Yönetim süreci, örgütü yaşatma sürecidir. Yönetim örgütü yaşatmak için, örgütün etkililiğini yükseltmek ve toplumun gereksinimlerini karşılamak zorundadır. Yönetim süreci aynı zamanda bir sorun çözme sürecidir. Yönetim örgütsel amaçların gerçekleştirilmesini engelleyen sorunları çözmek zorundadır.</a:t>
            </a:r>
          </a:p>
          <a:p>
            <a:pPr eaLnBrk="1" hangingPunct="1"/>
            <a:endParaRPr lang="tr-TR"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eaLnBrk="1" fontAlgn="auto" hangingPunct="1">
              <a:spcAft>
                <a:spcPts val="0"/>
              </a:spcAft>
              <a:defRPr/>
            </a:pPr>
            <a:r>
              <a:rPr lang="tr-TR" b="1" dirty="0" smtClean="0">
                <a:solidFill>
                  <a:schemeClr val="tx2">
                    <a:satMod val="130000"/>
                  </a:schemeClr>
                </a:solidFill>
              </a:rPr>
              <a:t>4. İLETİŞİM</a:t>
            </a:r>
            <a:r>
              <a:rPr lang="tr-TR" dirty="0">
                <a:solidFill>
                  <a:schemeClr val="tx2">
                    <a:satMod val="130000"/>
                  </a:schemeClr>
                </a:solidFill>
              </a:rPr>
              <a:t/>
            </a:r>
            <a:br>
              <a:rPr lang="tr-TR" dirty="0">
                <a:solidFill>
                  <a:schemeClr val="tx2">
                    <a:satMod val="130000"/>
                  </a:schemeClr>
                </a:solidFill>
              </a:rPr>
            </a:br>
            <a:endParaRPr lang="tr-TR" dirty="0">
              <a:solidFill>
                <a:schemeClr val="tx2">
                  <a:satMod val="130000"/>
                </a:schemeClr>
              </a:solidFill>
            </a:endParaRPr>
          </a:p>
        </p:txBody>
      </p:sp>
      <p:sp>
        <p:nvSpPr>
          <p:cNvPr id="30723" name="2 İçerik Yer Tutucusu"/>
          <p:cNvSpPr>
            <a:spLocks noGrp="1"/>
          </p:cNvSpPr>
          <p:nvPr>
            <p:ph sz="quarter" idx="1"/>
          </p:nvPr>
        </p:nvSpPr>
        <p:spPr>
          <a:xfrm>
            <a:off x="755576" y="1196752"/>
            <a:ext cx="7829550" cy="5268913"/>
          </a:xfrm>
        </p:spPr>
        <p:txBody>
          <a:bodyPr/>
          <a:lstStyle/>
          <a:p>
            <a:pPr eaLnBrk="1" hangingPunct="1"/>
            <a:r>
              <a:rPr lang="tr-TR" dirty="0" smtClean="0"/>
              <a:t>Örgütte kişiler arası etkileşimi sağlayan süreç iletişimdir. İletişim olmadan herhangi bir örgütsel eylemin ya da yönetim sürecinin yapılması gerçekleştirilemez.</a:t>
            </a:r>
          </a:p>
          <a:p>
            <a:pPr eaLnBrk="1" hangingPunct="1"/>
            <a:r>
              <a:rPr lang="tr-TR" dirty="0" smtClean="0"/>
              <a:t>İletişimin yeterli olduğu bir örgütte, örgütün amaçlarının doğru olarak anlaşılmış ve kavranmış olması, örgüt üyelerinin bu ortak amaçların gerçekleştirilmesi doğrultusunda işbirliği içinde, eşgüdümlü olarak davranma eğilimi içinde olmaları beklenir.</a:t>
            </a:r>
          </a:p>
          <a:p>
            <a:pPr eaLnBrk="1" hangingPunct="1"/>
            <a:endParaRPr lang="tr-TR"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67544" y="548680"/>
            <a:ext cx="8229600" cy="5626100"/>
          </a:xfrm>
        </p:spPr>
        <p:txBody>
          <a:bodyPr>
            <a:normAutofit/>
          </a:bodyPr>
          <a:lstStyle/>
          <a:p>
            <a:pPr marL="365760" indent="-283464" eaLnBrk="1" fontAlgn="auto" hangingPunct="1">
              <a:spcAft>
                <a:spcPts val="0"/>
              </a:spcAft>
              <a:buFont typeface="Wingdings 2"/>
              <a:buNone/>
              <a:defRPr/>
            </a:pPr>
            <a:r>
              <a:rPr lang="tr-TR" dirty="0" smtClean="0"/>
              <a:t>	İletişimin </a:t>
            </a:r>
            <a:r>
              <a:rPr lang="tr-TR" dirty="0"/>
              <a:t>etkili olabilmesi için üç yönlü bir süreç olması gerekir.</a:t>
            </a:r>
          </a:p>
          <a:p>
            <a:pPr marL="365760" indent="-283464" eaLnBrk="1" fontAlgn="auto" hangingPunct="1">
              <a:spcAft>
                <a:spcPts val="0"/>
              </a:spcAft>
              <a:buFont typeface="Wingdings 2"/>
              <a:buChar char=""/>
              <a:defRPr/>
            </a:pPr>
            <a:r>
              <a:rPr lang="tr-TR" dirty="0"/>
              <a:t>Yukarıya doğru etkili iletişim, yöneticinin eleştiriye açık ve eleştiriyi kabul edici olmasını, </a:t>
            </a:r>
            <a:r>
              <a:rPr lang="tr-TR" dirty="0" smtClean="0"/>
              <a:t>iş görenlerin </a:t>
            </a:r>
            <a:r>
              <a:rPr lang="tr-TR" dirty="0"/>
              <a:t>duygu ve düşüncelerini öğrenme çabasında içtenlikli olmasını gerektirir.</a:t>
            </a:r>
          </a:p>
          <a:p>
            <a:pPr marL="365760" indent="-283464" eaLnBrk="1" fontAlgn="auto" hangingPunct="1">
              <a:spcAft>
                <a:spcPts val="0"/>
              </a:spcAft>
              <a:buFont typeface="Wingdings 2"/>
              <a:buChar char=""/>
              <a:defRPr/>
            </a:pPr>
            <a:r>
              <a:rPr lang="tr-TR" dirty="0"/>
              <a:t>Aşağı doğru iletişim, örgütsel etkililik açısından zorunludur. Bu iletişim, üst yönetimden astlara enformasyon, görüş, öneri ve emirlerin aktarılmasını sağlar.</a:t>
            </a:r>
          </a:p>
          <a:p>
            <a:pPr marL="365760" indent="-283464" eaLnBrk="1" fontAlgn="auto" hangingPunct="1">
              <a:spcAft>
                <a:spcPts val="0"/>
              </a:spcAft>
              <a:buFont typeface="Wingdings 2"/>
              <a:buChar char=""/>
              <a:defRPr/>
            </a:pPr>
            <a:r>
              <a:rPr lang="tr-TR" dirty="0"/>
              <a:t>Yatay iletişim, yararlı enformasyonun ver görüşlerin örgüt üyeleri tarafından paylaşılmasını ve örgüt </a:t>
            </a:r>
            <a:r>
              <a:rPr lang="tr-TR" dirty="0" smtClean="0"/>
              <a:t>üyelerinin </a:t>
            </a:r>
            <a:r>
              <a:rPr lang="tr-TR" dirty="0"/>
              <a:t>sosyal ve mesleksel bir grup bütünlüğü oluşturmasını sağlar.</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67544" y="404664"/>
            <a:ext cx="7972425" cy="6000750"/>
          </a:xfrm>
        </p:spPr>
        <p:txBody>
          <a:bodyPr>
            <a:normAutofit/>
          </a:bodyPr>
          <a:lstStyle/>
          <a:p>
            <a:pPr marL="365760" indent="-283464" eaLnBrk="1" fontAlgn="auto" hangingPunct="1">
              <a:spcAft>
                <a:spcPts val="0"/>
              </a:spcAft>
              <a:buFont typeface="Wingdings 2"/>
              <a:buNone/>
              <a:defRPr/>
            </a:pPr>
            <a:r>
              <a:rPr lang="tr-TR" dirty="0" smtClean="0"/>
              <a:t>	Karar </a:t>
            </a:r>
            <a:r>
              <a:rPr lang="tr-TR" dirty="0"/>
              <a:t>verme, planlama, örgütleme, emir verme, </a:t>
            </a:r>
            <a:r>
              <a:rPr lang="tr-TR" dirty="0" smtClean="0"/>
              <a:t>eş güdüleme</a:t>
            </a:r>
            <a:r>
              <a:rPr lang="tr-TR" dirty="0"/>
              <a:t>, denetleme vb. tüm yönetim süreçlerinin temelinde iletişim süreci yatmaktadır.</a:t>
            </a:r>
          </a:p>
          <a:p>
            <a:pPr marL="365760" indent="-283464" eaLnBrk="1" fontAlgn="auto" hangingPunct="1">
              <a:spcAft>
                <a:spcPts val="0"/>
              </a:spcAft>
              <a:buFont typeface="Wingdings 2"/>
              <a:buNone/>
              <a:defRPr/>
            </a:pPr>
            <a:r>
              <a:rPr lang="tr-TR" dirty="0" smtClean="0"/>
              <a:t>	Örgüt </a:t>
            </a:r>
            <a:r>
              <a:rPr lang="tr-TR" dirty="0"/>
              <a:t>için iletişim bozukluğundan kaynaklanan çatışma ve verim düşüklüğünü önlemek için;</a:t>
            </a:r>
          </a:p>
          <a:p>
            <a:pPr marL="365760" indent="-283464" eaLnBrk="1" fontAlgn="auto" hangingPunct="1">
              <a:spcAft>
                <a:spcPts val="0"/>
              </a:spcAft>
              <a:buFont typeface="Wingdings 2"/>
              <a:buChar char=""/>
              <a:defRPr/>
            </a:pPr>
            <a:r>
              <a:rPr lang="tr-TR" dirty="0"/>
              <a:t>Örgüt içi grupları bir araya getirmek ve problemlerle </a:t>
            </a:r>
            <a:r>
              <a:rPr lang="tr-TR" dirty="0" smtClean="0"/>
              <a:t>yüz yüze </a:t>
            </a:r>
            <a:r>
              <a:rPr lang="tr-TR" dirty="0"/>
              <a:t>gelmelerini sağlamak,</a:t>
            </a:r>
          </a:p>
          <a:p>
            <a:pPr marL="365760" indent="-283464" eaLnBrk="1" fontAlgn="auto" hangingPunct="1">
              <a:spcAft>
                <a:spcPts val="0"/>
              </a:spcAft>
              <a:buFont typeface="Wingdings 2"/>
              <a:buChar char=""/>
              <a:defRPr/>
            </a:pPr>
            <a:r>
              <a:rPr lang="tr-TR" dirty="0"/>
              <a:t>Anlamlı tartışmaların yapılabileceği bir ortamın oluşmasını sağlamak, </a:t>
            </a:r>
          </a:p>
          <a:p>
            <a:pPr marL="365760" indent="-283464" eaLnBrk="1" fontAlgn="auto" hangingPunct="1">
              <a:spcAft>
                <a:spcPts val="0"/>
              </a:spcAft>
              <a:buFont typeface="Wingdings 2"/>
              <a:buChar char=""/>
              <a:defRPr/>
            </a:pPr>
            <a:r>
              <a:rPr lang="tr-TR" dirty="0"/>
              <a:t>İletişim engelleri ortadan kaldırılmaya çalışılacak,</a:t>
            </a:r>
          </a:p>
          <a:p>
            <a:pPr marL="365760" indent="-283464" eaLnBrk="1" fontAlgn="auto" hangingPunct="1">
              <a:spcAft>
                <a:spcPts val="0"/>
              </a:spcAft>
              <a:buFont typeface="Wingdings 2"/>
              <a:buChar char=""/>
              <a:defRPr/>
            </a:pPr>
            <a:r>
              <a:rPr lang="tr-TR" dirty="0"/>
              <a:t>Hangi tür çözümlerin olası olduğu ve olası çözümler hakkında önerilerde bulunmaya karar vermede taraflara yardım etmek gerekmektedir.</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2 İçerik Yer Tutucusu"/>
          <p:cNvSpPr>
            <a:spLocks noGrp="1"/>
          </p:cNvSpPr>
          <p:nvPr>
            <p:ph sz="quarter" idx="1"/>
          </p:nvPr>
        </p:nvSpPr>
        <p:spPr>
          <a:xfrm>
            <a:off x="714375" y="571500"/>
            <a:ext cx="8229600" cy="5554663"/>
          </a:xfrm>
        </p:spPr>
        <p:txBody>
          <a:bodyPr/>
          <a:lstStyle/>
          <a:p>
            <a:pPr eaLnBrk="1" hangingPunct="1"/>
            <a:r>
              <a:rPr lang="tr-TR" dirty="0" smtClean="0"/>
              <a:t>Eğitim, bir etkileşim sürecidir ve etkileşimin aracı ise dildir. Bu yüzden okulda iletişim süreci hem yönetim hem de eğitim için temel gereklilik olmaktadır.</a:t>
            </a:r>
          </a:p>
          <a:p>
            <a:pPr marL="0" indent="0" eaLnBrk="1" hangingPunct="1">
              <a:buNone/>
            </a:pPr>
            <a:r>
              <a:rPr lang="tr-TR" dirty="0" smtClean="0"/>
              <a:t> </a:t>
            </a:r>
          </a:p>
          <a:p>
            <a:pPr eaLnBrk="1" hangingPunct="1"/>
            <a:r>
              <a:rPr lang="tr-TR" dirty="0" smtClean="0"/>
              <a:t>Eğitim örgütlerinde etkili iletişimi sağlayabilmek için yönetici, öğretim kadrosu ile özdeşleşebilir, ihtiyaçlarına paralel olarak iletişim kanalları oluşturabilir ve bu kanalların sürekli olarak açık olmasını sağlayabilir, örgütte olup bitenden öğretim kadrosunun haberdar olmasını sağlar ve onların görüşlerini belirtmelerine olanak tanır.</a:t>
            </a:r>
          </a:p>
          <a:p>
            <a:pPr eaLnBrk="1" hangingPunct="1"/>
            <a:endParaRPr lang="tr-TR"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714375" y="500063"/>
            <a:ext cx="8229600" cy="5626100"/>
          </a:xfrm>
        </p:spPr>
        <p:txBody>
          <a:bodyPr>
            <a:normAutofit lnSpcReduction="10000"/>
          </a:bodyPr>
          <a:lstStyle/>
          <a:p>
            <a:pPr marL="365760" indent="-283464" eaLnBrk="1" fontAlgn="auto" hangingPunct="1">
              <a:spcAft>
                <a:spcPts val="0"/>
              </a:spcAft>
              <a:buFont typeface="Wingdings 2"/>
              <a:buNone/>
              <a:defRPr/>
            </a:pPr>
            <a:r>
              <a:rPr lang="tr-TR" dirty="0" smtClean="0"/>
              <a:t>Eğitim </a:t>
            </a:r>
            <a:r>
              <a:rPr lang="tr-TR" dirty="0"/>
              <a:t>yöneticisinin izleyeceği iletişim stratejisi </a:t>
            </a:r>
            <a:r>
              <a:rPr lang="tr-TR" dirty="0" smtClean="0"/>
              <a:t>ve ilkeleri </a:t>
            </a:r>
            <a:r>
              <a:rPr lang="tr-TR" dirty="0"/>
              <a:t>şöyle </a:t>
            </a:r>
            <a:r>
              <a:rPr lang="tr-TR" dirty="0" smtClean="0"/>
              <a:t>sıralanabilir:</a:t>
            </a:r>
          </a:p>
          <a:p>
            <a:pPr marL="365760" indent="-283464" eaLnBrk="1" fontAlgn="auto" hangingPunct="1">
              <a:spcAft>
                <a:spcPts val="0"/>
              </a:spcAft>
              <a:buFont typeface="Wingdings 2"/>
              <a:buNone/>
              <a:defRPr/>
            </a:pPr>
            <a:endParaRPr lang="tr-TR" dirty="0"/>
          </a:p>
          <a:p>
            <a:pPr marL="365760" indent="-283464" eaLnBrk="1" fontAlgn="auto" hangingPunct="1">
              <a:spcAft>
                <a:spcPts val="0"/>
              </a:spcAft>
              <a:buFont typeface="Wingdings 2"/>
              <a:buChar char=""/>
              <a:defRPr/>
            </a:pPr>
            <a:r>
              <a:rPr lang="tr-TR" dirty="0"/>
              <a:t>Girişimi başkalarından önce ele almak,</a:t>
            </a:r>
          </a:p>
          <a:p>
            <a:pPr marL="365760" indent="-283464" eaLnBrk="1" fontAlgn="auto" hangingPunct="1">
              <a:spcAft>
                <a:spcPts val="0"/>
              </a:spcAft>
              <a:buFont typeface="Wingdings 2"/>
              <a:buChar char=""/>
              <a:defRPr/>
            </a:pPr>
            <a:r>
              <a:rPr lang="tr-TR" dirty="0"/>
              <a:t>Çevresindekilerin katılımını ve işbirliğini sağlamak, </a:t>
            </a:r>
          </a:p>
          <a:p>
            <a:pPr marL="365760" indent="-283464" eaLnBrk="1" fontAlgn="auto" hangingPunct="1">
              <a:spcAft>
                <a:spcPts val="0"/>
              </a:spcAft>
              <a:buFont typeface="Wingdings 2"/>
              <a:buChar char=""/>
              <a:defRPr/>
            </a:pPr>
            <a:r>
              <a:rPr lang="tr-TR" dirty="0"/>
              <a:t>Çevredeki liderleri de çalışmalara katmak,</a:t>
            </a:r>
          </a:p>
          <a:p>
            <a:pPr marL="365760" indent="-283464" eaLnBrk="1" fontAlgn="auto" hangingPunct="1">
              <a:spcAft>
                <a:spcPts val="0"/>
              </a:spcAft>
              <a:buFont typeface="Wingdings 2"/>
              <a:buChar char=""/>
              <a:defRPr/>
            </a:pPr>
            <a:r>
              <a:rPr lang="tr-TR" dirty="0"/>
              <a:t>Katılanları </a:t>
            </a:r>
            <a:r>
              <a:rPr lang="tr-TR" dirty="0" err="1"/>
              <a:t>güdülemek</a:t>
            </a:r>
            <a:r>
              <a:rPr lang="tr-TR" dirty="0"/>
              <a:t>,</a:t>
            </a:r>
          </a:p>
          <a:p>
            <a:pPr marL="365760" indent="-283464" eaLnBrk="1" fontAlgn="auto" hangingPunct="1">
              <a:spcAft>
                <a:spcPts val="0"/>
              </a:spcAft>
              <a:buFont typeface="Wingdings 2"/>
              <a:buChar char=""/>
              <a:defRPr/>
            </a:pPr>
            <a:r>
              <a:rPr lang="tr-TR" dirty="0"/>
              <a:t>Başarılan işleri ortaya koymak,</a:t>
            </a:r>
          </a:p>
          <a:p>
            <a:pPr marL="365760" indent="-283464" eaLnBrk="1" fontAlgn="auto" hangingPunct="1">
              <a:spcAft>
                <a:spcPts val="0"/>
              </a:spcAft>
              <a:buFont typeface="Wingdings 2"/>
              <a:buChar char=""/>
              <a:defRPr/>
            </a:pPr>
            <a:r>
              <a:rPr lang="tr-TR" dirty="0"/>
              <a:t>Söylentilere gerçeklerle engel olmak,</a:t>
            </a:r>
          </a:p>
          <a:p>
            <a:pPr marL="365760" indent="-283464" eaLnBrk="1" fontAlgn="auto" hangingPunct="1">
              <a:spcAft>
                <a:spcPts val="0"/>
              </a:spcAft>
              <a:buFont typeface="Wingdings 2"/>
              <a:buChar char=""/>
              <a:defRPr/>
            </a:pPr>
            <a:r>
              <a:rPr lang="tr-TR" dirty="0"/>
              <a:t>İletişim engellerini bilmek ve değerlendirmek,</a:t>
            </a:r>
          </a:p>
          <a:p>
            <a:pPr marL="365760" indent="-283464" eaLnBrk="1" fontAlgn="auto" hangingPunct="1">
              <a:spcAft>
                <a:spcPts val="0"/>
              </a:spcAft>
              <a:buFont typeface="Wingdings 2"/>
              <a:buChar char=""/>
              <a:defRPr/>
            </a:pPr>
            <a:r>
              <a:rPr lang="tr-TR" dirty="0"/>
              <a:t>Önemli haberleri tekrarlamak,</a:t>
            </a:r>
          </a:p>
          <a:p>
            <a:pPr marL="365760" indent="-283464" eaLnBrk="1" fontAlgn="auto" hangingPunct="1">
              <a:spcAft>
                <a:spcPts val="0"/>
              </a:spcAft>
              <a:buFont typeface="Wingdings 2"/>
              <a:buChar char=""/>
              <a:defRPr/>
            </a:pPr>
            <a:r>
              <a:rPr lang="tr-TR" dirty="0"/>
              <a:t>Her iletişim aracından yararlanmak,</a:t>
            </a:r>
          </a:p>
          <a:p>
            <a:pPr marL="365760" indent="-283464" eaLnBrk="1" fontAlgn="auto" hangingPunct="1">
              <a:spcAft>
                <a:spcPts val="0"/>
              </a:spcAft>
              <a:buFont typeface="Wingdings 2"/>
              <a:buChar char=""/>
              <a:defRPr/>
            </a:pPr>
            <a:r>
              <a:rPr lang="tr-TR" dirty="0"/>
              <a:t>İletişim aralıksız sürdürmek</a:t>
            </a:r>
          </a:p>
          <a:p>
            <a:pPr marL="365760" indent="-283464" eaLnBrk="1" fontAlgn="auto" hangingPunct="1">
              <a:spcAft>
                <a:spcPts val="0"/>
              </a:spcAft>
              <a:buFont typeface="Wingdings 2"/>
              <a:buChar char=""/>
              <a:defRPr/>
            </a:pPr>
            <a:r>
              <a:rPr lang="tr-TR" dirty="0"/>
              <a:t>Destek ve karşıt güçleri tanımak. </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0"/>
            <a:ext cx="8291264" cy="1143000"/>
          </a:xfrm>
        </p:spPr>
        <p:txBody>
          <a:bodyPr>
            <a:normAutofit/>
          </a:bodyPr>
          <a:lstStyle/>
          <a:p>
            <a:pPr eaLnBrk="1" fontAlgn="auto" hangingPunct="1">
              <a:spcAft>
                <a:spcPts val="0"/>
              </a:spcAft>
              <a:defRPr/>
            </a:pPr>
            <a:r>
              <a:rPr lang="tr-TR" b="1" dirty="0" smtClean="0">
                <a:solidFill>
                  <a:schemeClr val="tx2">
                    <a:satMod val="130000"/>
                  </a:schemeClr>
                </a:solidFill>
              </a:rPr>
              <a:t>5. EŞGÜDÜMLEME </a:t>
            </a:r>
            <a:r>
              <a:rPr lang="tr-TR" b="1" dirty="0">
                <a:solidFill>
                  <a:schemeClr val="tx2">
                    <a:satMod val="130000"/>
                  </a:schemeClr>
                </a:solidFill>
              </a:rPr>
              <a:t>(KOORDİNASYON</a:t>
            </a:r>
            <a:r>
              <a:rPr lang="tr-TR" b="1" dirty="0" smtClean="0">
                <a:solidFill>
                  <a:schemeClr val="tx2">
                    <a:satMod val="130000"/>
                  </a:schemeClr>
                </a:solidFill>
              </a:rPr>
              <a:t>)</a:t>
            </a:r>
            <a:endParaRPr lang="tr-TR" dirty="0">
              <a:solidFill>
                <a:schemeClr val="tx2">
                  <a:satMod val="130000"/>
                </a:schemeClr>
              </a:solidFill>
            </a:endParaRPr>
          </a:p>
        </p:txBody>
      </p:sp>
      <p:sp>
        <p:nvSpPr>
          <p:cNvPr id="3" name="2 İçerik Yer Tutucusu"/>
          <p:cNvSpPr>
            <a:spLocks noGrp="1"/>
          </p:cNvSpPr>
          <p:nvPr>
            <p:ph sz="quarter" idx="1"/>
          </p:nvPr>
        </p:nvSpPr>
        <p:spPr>
          <a:xfrm>
            <a:off x="413994" y="1176367"/>
            <a:ext cx="8443912" cy="5143500"/>
          </a:xfrm>
        </p:spPr>
        <p:txBody>
          <a:bodyPr>
            <a:normAutofit/>
          </a:bodyPr>
          <a:lstStyle/>
          <a:p>
            <a:pPr marL="365760" indent="-283464" eaLnBrk="1" fontAlgn="auto" hangingPunct="1">
              <a:spcAft>
                <a:spcPts val="0"/>
              </a:spcAft>
              <a:buFont typeface="Wingdings 2"/>
              <a:buChar char=""/>
              <a:defRPr/>
            </a:pPr>
            <a:r>
              <a:rPr lang="tr-TR" dirty="0"/>
              <a:t>Yönetim süreçlerinden en önemlilerden biri sayılan koordinasyon,örgütteki madde ve insan kaynaklarının birleştirilmesi, bilgi ve becerilerin uzlaştırılması ve bu yollarla örgüt amaçlarının gerçekleştirilmesi için yapılan eylemleri kapsar. </a:t>
            </a:r>
          </a:p>
          <a:p>
            <a:pPr marL="365760" indent="-283464" eaLnBrk="1" fontAlgn="auto" hangingPunct="1">
              <a:spcAft>
                <a:spcPts val="0"/>
              </a:spcAft>
              <a:buFont typeface="Wingdings 2"/>
              <a:buChar char=""/>
              <a:defRPr/>
            </a:pPr>
            <a:r>
              <a:rPr lang="tr-TR" dirty="0"/>
              <a:t>Koordinasyonun iki görevi vardır, emir verme ve yöneltmedir.</a:t>
            </a:r>
          </a:p>
          <a:p>
            <a:pPr marL="365760" indent="-283464" eaLnBrk="1" fontAlgn="auto" hangingPunct="1">
              <a:spcAft>
                <a:spcPts val="0"/>
              </a:spcAft>
              <a:buFont typeface="Wingdings 2"/>
              <a:buChar char=""/>
              <a:defRPr/>
            </a:pPr>
            <a:r>
              <a:rPr lang="tr-TR" dirty="0" smtClean="0"/>
              <a:t>Eş güdümleme</a:t>
            </a:r>
            <a:r>
              <a:rPr lang="tr-TR" dirty="0"/>
              <a:t>, okulda bulunan tüm güçleri birbirine uyumlu bir biçimde, eğitim amaçlarını gerçekleştirmeye yöneltmedir.</a:t>
            </a:r>
          </a:p>
          <a:p>
            <a:pPr marL="365760" indent="-283464" eaLnBrk="1" fontAlgn="auto" hangingPunct="1">
              <a:spcAft>
                <a:spcPts val="0"/>
              </a:spcAft>
              <a:buFont typeface="Wingdings 2"/>
              <a:buChar char=""/>
              <a:defRPr/>
            </a:pPr>
            <a:r>
              <a:rPr lang="tr-TR" dirty="0"/>
              <a:t>En iyi eşgüdüm, </a:t>
            </a:r>
            <a:r>
              <a:rPr lang="tr-TR" dirty="0" smtClean="0"/>
              <a:t>iş görenlerin </a:t>
            </a:r>
            <a:r>
              <a:rPr lang="tr-TR" dirty="0"/>
              <a:t>kendi yaptıklarının , örgütün başat amaçlarına katkısını gördüklerinde oluşur.</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2 İçerik Yer Tutucusu"/>
          <p:cNvSpPr>
            <a:spLocks noGrp="1"/>
          </p:cNvSpPr>
          <p:nvPr>
            <p:ph sz="quarter" idx="1"/>
          </p:nvPr>
        </p:nvSpPr>
        <p:spPr>
          <a:xfrm>
            <a:off x="642938" y="571500"/>
            <a:ext cx="8229600" cy="6000750"/>
          </a:xfrm>
        </p:spPr>
        <p:txBody>
          <a:bodyPr/>
          <a:lstStyle/>
          <a:p>
            <a:pPr eaLnBrk="1" hangingPunct="1"/>
            <a:endParaRPr lang="tr-TR" dirty="0" smtClean="0"/>
          </a:p>
          <a:p>
            <a:pPr eaLnBrk="1" hangingPunct="1"/>
            <a:r>
              <a:rPr lang="tr-TR" dirty="0" smtClean="0"/>
              <a:t>Örgütte tek yürek ve tek ses için eşgüdümleme gerekir.</a:t>
            </a:r>
          </a:p>
          <a:p>
            <a:pPr marL="0" indent="0" eaLnBrk="1" hangingPunct="1">
              <a:buNone/>
            </a:pPr>
            <a:endParaRPr lang="tr-TR" dirty="0" smtClean="0"/>
          </a:p>
          <a:p>
            <a:pPr eaLnBrk="1" hangingPunct="1"/>
            <a:r>
              <a:rPr lang="tr-TR" dirty="0" smtClean="0"/>
              <a:t>Eğitim yönetiminde koordinasyon sağlama işlevi daha çok önem taşımaktadır. Zira çeşitli öğelerin etkilediği okul yönetiminde akıcı güç ve grupları, dengede tutabilmek zorunluluğu, koordinasyon eyleminin önemini özellikle arttırır. Bu yüzden okul yöneticisi koordinasyon planında bütün bu öğeleri kapsamalıdır.</a:t>
            </a:r>
          </a:p>
          <a:p>
            <a:pPr eaLnBrk="1" hangingPunct="1"/>
            <a:endParaRPr lang="tr-TR"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2 İçerik Yer Tutucusu"/>
          <p:cNvSpPr>
            <a:spLocks noGrp="1"/>
          </p:cNvSpPr>
          <p:nvPr>
            <p:ph sz="quarter" idx="1"/>
          </p:nvPr>
        </p:nvSpPr>
        <p:spPr>
          <a:xfrm>
            <a:off x="642938" y="714375"/>
            <a:ext cx="8229600" cy="6143625"/>
          </a:xfrm>
        </p:spPr>
        <p:txBody>
          <a:bodyPr/>
          <a:lstStyle/>
          <a:p>
            <a:pPr algn="just" eaLnBrk="1" hangingPunct="1"/>
            <a:r>
              <a:rPr lang="tr-TR" dirty="0" smtClean="0"/>
              <a:t>Eşgüdümleme açısından; yöneticiler bir orkestra şefi gibi işlevde bulunurlar. </a:t>
            </a:r>
          </a:p>
          <a:p>
            <a:pPr algn="just" eaLnBrk="1" hangingPunct="1"/>
            <a:r>
              <a:rPr lang="tr-TR" dirty="0" smtClean="0"/>
              <a:t>Bir orkestra şefinin; kendisi hiçbir müzik enstrumanı çalmadığı halde, birbirinden değişik müzik enstrumanları çalan müzisyenlerin çabalarını, elindeki değnekle belirli bir müzik parçasına dönüştürmeyi başardığı gibi, yöneticide birbirinden farklı işler yapan bölümlerin, birimlerin, programların, bütçelerin uygulanmasını başarır.</a:t>
            </a:r>
          </a:p>
          <a:p>
            <a:pPr eaLnBrk="1" hangingPunct="1"/>
            <a:endParaRPr lang="tr-TR"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714375" y="428625"/>
            <a:ext cx="8229600" cy="6429375"/>
          </a:xfrm>
        </p:spPr>
        <p:style>
          <a:lnRef idx="1">
            <a:schemeClr val="accent1"/>
          </a:lnRef>
          <a:fillRef idx="2">
            <a:schemeClr val="accent1"/>
          </a:fillRef>
          <a:effectRef idx="1">
            <a:schemeClr val="accent1"/>
          </a:effectRef>
          <a:fontRef idx="minor">
            <a:schemeClr val="dk1"/>
          </a:fontRef>
        </p:style>
        <p:txBody>
          <a:bodyPr>
            <a:normAutofit/>
          </a:bodyPr>
          <a:lstStyle/>
          <a:p>
            <a:pPr marL="365760" indent="-283464" eaLnBrk="1" fontAlgn="auto" hangingPunct="1">
              <a:spcAft>
                <a:spcPts val="0"/>
              </a:spcAft>
              <a:buFont typeface="Wingdings 2"/>
              <a:buNone/>
              <a:defRPr/>
            </a:pPr>
            <a:r>
              <a:rPr lang="tr-TR" dirty="0" smtClean="0"/>
              <a:t>	</a:t>
            </a:r>
            <a:r>
              <a:rPr lang="tr-TR" dirty="0"/>
              <a:t>B</a:t>
            </a:r>
            <a:r>
              <a:rPr lang="tr-TR" dirty="0" smtClean="0"/>
              <a:t>ir </a:t>
            </a:r>
            <a:r>
              <a:rPr lang="tr-TR" dirty="0"/>
              <a:t>eğitim örgütünde, koordinasyonu sağlamaya yarayacak koşulları </a:t>
            </a:r>
            <a:r>
              <a:rPr lang="tr-TR" dirty="0" smtClean="0"/>
              <a:t>şunlardır:</a:t>
            </a:r>
          </a:p>
          <a:p>
            <a:pPr marL="365760" indent="-283464" eaLnBrk="1" fontAlgn="auto" hangingPunct="1">
              <a:spcAft>
                <a:spcPts val="0"/>
              </a:spcAft>
              <a:buFont typeface="Wingdings 2"/>
              <a:buNone/>
              <a:defRPr/>
            </a:pPr>
            <a:r>
              <a:rPr lang="tr-TR" dirty="0"/>
              <a:t> </a:t>
            </a:r>
          </a:p>
          <a:p>
            <a:pPr marL="365760" indent="-283464" eaLnBrk="1" fontAlgn="auto" hangingPunct="1">
              <a:spcAft>
                <a:spcPts val="0"/>
              </a:spcAft>
              <a:buFont typeface="Wingdings 2"/>
              <a:buChar char=""/>
              <a:defRPr/>
            </a:pPr>
            <a:r>
              <a:rPr lang="tr-TR" sz="2000" dirty="0" smtClean="0"/>
              <a:t>Görevsel </a:t>
            </a:r>
            <a:r>
              <a:rPr lang="tr-TR" sz="2000" dirty="0"/>
              <a:t>bir yönetim yapısı,</a:t>
            </a:r>
          </a:p>
          <a:p>
            <a:pPr marL="365760" indent="-283464" eaLnBrk="1" fontAlgn="auto" hangingPunct="1">
              <a:spcAft>
                <a:spcPts val="0"/>
              </a:spcAft>
              <a:buFont typeface="Wingdings 2"/>
              <a:buChar char=""/>
              <a:defRPr/>
            </a:pPr>
            <a:r>
              <a:rPr lang="tr-TR" sz="2000" dirty="0" smtClean="0"/>
              <a:t>Görevler </a:t>
            </a:r>
            <a:r>
              <a:rPr lang="tr-TR" sz="2000" dirty="0"/>
              <a:t>ile ilişkileri açıkça belirten bir örgüt şeması,</a:t>
            </a:r>
          </a:p>
          <a:p>
            <a:pPr marL="365760" indent="-283464" eaLnBrk="1" fontAlgn="auto" hangingPunct="1">
              <a:spcAft>
                <a:spcPts val="0"/>
              </a:spcAft>
              <a:buFont typeface="Wingdings 2"/>
              <a:buChar char=""/>
              <a:defRPr/>
            </a:pPr>
            <a:r>
              <a:rPr lang="tr-TR" sz="2000" dirty="0" smtClean="0"/>
              <a:t>Yazılı </a:t>
            </a:r>
            <a:r>
              <a:rPr lang="tr-TR" sz="2000" dirty="0"/>
              <a:t>politika ve tüzükler,</a:t>
            </a:r>
          </a:p>
          <a:p>
            <a:pPr marL="365760" indent="-283464" eaLnBrk="1" fontAlgn="auto" hangingPunct="1">
              <a:spcAft>
                <a:spcPts val="0"/>
              </a:spcAft>
              <a:buFont typeface="Wingdings 2"/>
              <a:buChar char=""/>
              <a:defRPr/>
            </a:pPr>
            <a:r>
              <a:rPr lang="tr-TR" sz="2000" dirty="0" smtClean="0"/>
              <a:t>Etkili </a:t>
            </a:r>
            <a:r>
              <a:rPr lang="tr-TR" sz="2000" dirty="0"/>
              <a:t>bir iletişim sistemi,</a:t>
            </a:r>
          </a:p>
          <a:p>
            <a:pPr marL="365760" indent="-283464" eaLnBrk="1" fontAlgn="auto" hangingPunct="1">
              <a:spcAft>
                <a:spcPts val="0"/>
              </a:spcAft>
              <a:buFont typeface="Wingdings 2"/>
              <a:buChar char=""/>
              <a:defRPr/>
            </a:pPr>
            <a:r>
              <a:rPr lang="tr-TR" sz="2000" dirty="0" smtClean="0"/>
              <a:t>Bir </a:t>
            </a:r>
            <a:r>
              <a:rPr lang="tr-TR" sz="2000" dirty="0"/>
              <a:t>koordinasyon birimi ve uzman personel,</a:t>
            </a:r>
          </a:p>
          <a:p>
            <a:pPr marL="365760" indent="-283464" eaLnBrk="1" fontAlgn="auto" hangingPunct="1">
              <a:spcAft>
                <a:spcPts val="0"/>
              </a:spcAft>
              <a:buFont typeface="Wingdings 2"/>
              <a:buChar char=""/>
              <a:defRPr/>
            </a:pPr>
            <a:r>
              <a:rPr lang="tr-TR" sz="2000" dirty="0" smtClean="0"/>
              <a:t>Yazılı </a:t>
            </a:r>
            <a:r>
              <a:rPr lang="tr-TR" sz="2000" dirty="0"/>
              <a:t>plan ve programlar,</a:t>
            </a:r>
          </a:p>
          <a:p>
            <a:pPr marL="365760" indent="-283464" eaLnBrk="1" fontAlgn="auto" hangingPunct="1">
              <a:spcAft>
                <a:spcPts val="0"/>
              </a:spcAft>
              <a:buFont typeface="Wingdings 2"/>
              <a:buChar char=""/>
              <a:defRPr/>
            </a:pPr>
            <a:r>
              <a:rPr lang="tr-TR" sz="2000" dirty="0" smtClean="0"/>
              <a:t>Yetkinin </a:t>
            </a:r>
            <a:r>
              <a:rPr lang="tr-TR" sz="2000" dirty="0"/>
              <a:t>kendi kavram ve ilkeleri içinde kullanılması,</a:t>
            </a:r>
          </a:p>
          <a:p>
            <a:pPr marL="365760" indent="-283464" eaLnBrk="1" fontAlgn="auto" hangingPunct="1">
              <a:spcAft>
                <a:spcPts val="0"/>
              </a:spcAft>
              <a:buFont typeface="Wingdings 2"/>
              <a:buChar char=""/>
              <a:defRPr/>
            </a:pPr>
            <a:r>
              <a:rPr lang="tr-TR" sz="2000" dirty="0" smtClean="0"/>
              <a:t>Düzenli </a:t>
            </a:r>
            <a:r>
              <a:rPr lang="tr-TR" sz="2000" dirty="0"/>
              <a:t>raporlar ve kayıtlar,</a:t>
            </a:r>
          </a:p>
          <a:p>
            <a:pPr marL="365760" indent="-283464" eaLnBrk="1" fontAlgn="auto" hangingPunct="1">
              <a:spcAft>
                <a:spcPts val="0"/>
              </a:spcAft>
              <a:buFont typeface="Wingdings 2"/>
              <a:buChar char=""/>
              <a:defRPr/>
            </a:pPr>
            <a:r>
              <a:rPr lang="tr-TR" sz="2000" dirty="0" smtClean="0"/>
              <a:t>Problemlerin </a:t>
            </a:r>
            <a:r>
              <a:rPr lang="tr-TR" sz="2000" dirty="0"/>
              <a:t>gerektirdiği uzmanlık komiteleri,</a:t>
            </a:r>
          </a:p>
          <a:p>
            <a:pPr marL="365760" indent="-283464" eaLnBrk="1" fontAlgn="auto" hangingPunct="1">
              <a:spcAft>
                <a:spcPts val="0"/>
              </a:spcAft>
              <a:buFont typeface="Wingdings 2"/>
              <a:buChar char=""/>
              <a:defRPr/>
            </a:pPr>
            <a:r>
              <a:rPr lang="tr-TR" sz="2000" dirty="0" smtClean="0"/>
              <a:t>Moral </a:t>
            </a:r>
            <a:r>
              <a:rPr lang="tr-TR" sz="2000" dirty="0"/>
              <a:t>eğitimi.</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2 İçerik Yer Tutucusu"/>
          <p:cNvSpPr>
            <a:spLocks noGrp="1"/>
          </p:cNvSpPr>
          <p:nvPr>
            <p:ph sz="quarter" idx="1"/>
          </p:nvPr>
        </p:nvSpPr>
        <p:spPr>
          <a:xfrm>
            <a:off x="323528" y="692696"/>
            <a:ext cx="8229600" cy="6715125"/>
          </a:xfrm>
        </p:spPr>
        <p:txBody>
          <a:bodyPr/>
          <a:lstStyle/>
          <a:p>
            <a:pPr eaLnBrk="1" hangingPunct="1"/>
            <a:endParaRPr lang="tr-TR" dirty="0" smtClean="0"/>
          </a:p>
          <a:p>
            <a:pPr algn="just" eaLnBrk="1" hangingPunct="1"/>
            <a:endParaRPr lang="tr-TR" dirty="0" smtClean="0"/>
          </a:p>
          <a:p>
            <a:pPr algn="just" eaLnBrk="1" hangingPunct="1"/>
            <a:r>
              <a:rPr lang="tr-TR" dirty="0" smtClean="0"/>
              <a:t>Eğitim yöneticisinin en önemli görevlerinden birisi olan eşgüdümleme, eğitim işgörenlerinin, öğrencilerin eğitimi için birbirine uyumlu kılınmasıdır. Bu sürece yardımcı olan diğer kavramlar ise işbirliği, güdüleme, etkileme, yöneltme ve özendirmedir.</a:t>
            </a:r>
          </a:p>
          <a:p>
            <a:pPr eaLnBrk="1" hangingPunct="1"/>
            <a:endParaRPr lang="tr-TR"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tr-TR">
              <a:latin typeface="Gill Sans MT" pitchFamily="34" charset="0"/>
            </a:endParaRPr>
          </a:p>
        </p:txBody>
      </p:sp>
      <p:sp>
        <p:nvSpPr>
          <p:cNvPr id="33" name="32 İçerik Yer Tutucusu"/>
          <p:cNvSpPr>
            <a:spLocks noGrp="1"/>
          </p:cNvSpPr>
          <p:nvPr>
            <p:ph sz="quarter" idx="1"/>
          </p:nvPr>
        </p:nvSpPr>
        <p:spPr>
          <a:xfrm>
            <a:off x="390525" y="332656"/>
            <a:ext cx="8362950" cy="5715000"/>
          </a:xfrm>
        </p:spPr>
        <p:txBody>
          <a:bodyPr>
            <a:normAutofit lnSpcReduction="10000"/>
          </a:bodyPr>
          <a:lstStyle/>
          <a:p>
            <a:pPr marL="365760" indent="-283464" eaLnBrk="1" fontAlgn="auto" hangingPunct="1">
              <a:spcAft>
                <a:spcPts val="0"/>
              </a:spcAft>
              <a:buFont typeface="Wingdings 2"/>
              <a:buChar char=""/>
              <a:defRPr/>
            </a:pPr>
            <a:r>
              <a:rPr lang="tr-TR" dirty="0" smtClean="0"/>
              <a:t>Eğitim yönetimindeki bu süreçler yönetim bilimciden yönetim bilimciye göre değişmekte ise de kaynakların pek çoğunda:</a:t>
            </a:r>
          </a:p>
          <a:p>
            <a:pPr marL="82296" indent="0" eaLnBrk="1" fontAlgn="auto" hangingPunct="1">
              <a:spcAft>
                <a:spcPts val="0"/>
              </a:spcAft>
              <a:buNone/>
              <a:defRPr/>
            </a:pPr>
            <a:endParaRPr lang="tr-TR" dirty="0" smtClean="0"/>
          </a:p>
          <a:p>
            <a:pPr marL="365760" indent="-283464" eaLnBrk="1" fontAlgn="auto" hangingPunct="1">
              <a:spcAft>
                <a:spcPts val="0"/>
              </a:spcAft>
              <a:buFont typeface="Wingdings 2"/>
              <a:buNone/>
              <a:defRPr/>
            </a:pPr>
            <a:r>
              <a:rPr lang="tr-TR" dirty="0" smtClean="0"/>
              <a:t>   1. Karar verme,</a:t>
            </a:r>
          </a:p>
          <a:p>
            <a:pPr marL="365760" indent="-283464" eaLnBrk="1" fontAlgn="auto" hangingPunct="1">
              <a:spcAft>
                <a:spcPts val="0"/>
              </a:spcAft>
              <a:buFont typeface="Wingdings 2"/>
              <a:buNone/>
              <a:defRPr/>
            </a:pPr>
            <a:r>
              <a:rPr lang="tr-TR" dirty="0" smtClean="0"/>
              <a:t>   2. Planlama,</a:t>
            </a:r>
          </a:p>
          <a:p>
            <a:pPr marL="365760" indent="-283464" eaLnBrk="1" fontAlgn="auto" hangingPunct="1">
              <a:spcAft>
                <a:spcPts val="0"/>
              </a:spcAft>
              <a:buFont typeface="Wingdings 2"/>
              <a:buNone/>
              <a:defRPr/>
            </a:pPr>
            <a:r>
              <a:rPr lang="tr-TR" dirty="0" smtClean="0"/>
              <a:t>	3. Örgütleme,</a:t>
            </a:r>
          </a:p>
          <a:p>
            <a:pPr marL="365760" indent="-283464" eaLnBrk="1" fontAlgn="auto" hangingPunct="1">
              <a:spcAft>
                <a:spcPts val="0"/>
              </a:spcAft>
              <a:buFont typeface="Wingdings 2"/>
              <a:buNone/>
              <a:defRPr/>
            </a:pPr>
            <a:r>
              <a:rPr lang="tr-TR" dirty="0" smtClean="0"/>
              <a:t>	4. İletişim,</a:t>
            </a:r>
          </a:p>
          <a:p>
            <a:pPr marL="365760" indent="-283464" eaLnBrk="1" fontAlgn="auto" hangingPunct="1">
              <a:spcAft>
                <a:spcPts val="0"/>
              </a:spcAft>
              <a:buFont typeface="Wingdings 2"/>
              <a:buNone/>
              <a:defRPr/>
            </a:pPr>
            <a:r>
              <a:rPr lang="tr-TR" dirty="0" smtClean="0"/>
              <a:t>	5. Eş güdümleme (Koordinasyon),</a:t>
            </a:r>
          </a:p>
          <a:p>
            <a:pPr marL="365760" indent="-283464" eaLnBrk="1" fontAlgn="auto" hangingPunct="1">
              <a:spcAft>
                <a:spcPts val="0"/>
              </a:spcAft>
              <a:buFont typeface="Wingdings 2"/>
              <a:buNone/>
              <a:defRPr/>
            </a:pPr>
            <a:r>
              <a:rPr lang="tr-TR" dirty="0" smtClean="0"/>
              <a:t>	6. Değerlendirme (Denetleme), olarak belirtilmektedir.</a:t>
            </a:r>
          </a:p>
          <a:p>
            <a:pPr marL="365760" indent="-283464" eaLnBrk="1" fontAlgn="auto" hangingPunct="1">
              <a:spcAft>
                <a:spcPts val="0"/>
              </a:spcAft>
              <a:buFont typeface="Wingdings 2"/>
              <a:buNone/>
              <a:defRPr/>
            </a:pPr>
            <a:endParaRPr lang="tr-TR" dirty="0" smtClean="0"/>
          </a:p>
          <a:p>
            <a:pPr marL="365760" indent="-283464" eaLnBrk="1" fontAlgn="auto" hangingPunct="1">
              <a:spcAft>
                <a:spcPts val="0"/>
              </a:spcAft>
              <a:buFont typeface="Wingdings 2"/>
              <a:buChar char=""/>
              <a:defRPr/>
            </a:pPr>
            <a:r>
              <a:rPr lang="tr-TR" dirty="0" smtClean="0"/>
              <a:t> Bunlar birbirini etkileyen ve izleyen etkinlikler zinciridir. Her birinin kendine özgü özellikleri vardır. Bu özellikler bilinip dikkate alındığında yönetim daha etkili olmaktadır.</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57188"/>
            <a:ext cx="8229600" cy="1357312"/>
          </a:xfrm>
        </p:spPr>
        <p:txBody>
          <a:bodyPr>
            <a:normAutofit/>
          </a:bodyPr>
          <a:lstStyle/>
          <a:p>
            <a:pPr algn="ctr" eaLnBrk="1" fontAlgn="auto" hangingPunct="1">
              <a:spcAft>
                <a:spcPts val="0"/>
              </a:spcAft>
              <a:defRPr/>
            </a:pPr>
            <a:r>
              <a:rPr lang="tr-TR" b="1" dirty="0">
                <a:solidFill>
                  <a:schemeClr val="tx2">
                    <a:satMod val="130000"/>
                  </a:schemeClr>
                </a:solidFill>
              </a:rPr>
              <a:t>6. DEĞERLENDİRME (DENETLEME</a:t>
            </a:r>
            <a:r>
              <a:rPr lang="tr-TR" b="1" dirty="0" smtClean="0">
                <a:solidFill>
                  <a:schemeClr val="tx2">
                    <a:satMod val="130000"/>
                  </a:schemeClr>
                </a:solidFill>
              </a:rPr>
              <a:t>)</a:t>
            </a:r>
            <a:endParaRPr lang="tr-TR" dirty="0">
              <a:solidFill>
                <a:schemeClr val="tx2">
                  <a:satMod val="130000"/>
                </a:schemeClr>
              </a:solidFill>
            </a:endParaRPr>
          </a:p>
        </p:txBody>
      </p:sp>
      <p:sp>
        <p:nvSpPr>
          <p:cNvPr id="3" name="2 İçerik Yer Tutucusu"/>
          <p:cNvSpPr>
            <a:spLocks noGrp="1"/>
          </p:cNvSpPr>
          <p:nvPr>
            <p:ph sz="quarter" idx="1"/>
          </p:nvPr>
        </p:nvSpPr>
        <p:spPr>
          <a:xfrm>
            <a:off x="611560" y="1928812"/>
            <a:ext cx="8229600" cy="4929188"/>
          </a:xfrm>
        </p:spPr>
        <p:txBody>
          <a:bodyPr>
            <a:normAutofit/>
          </a:bodyPr>
          <a:lstStyle/>
          <a:p>
            <a:pPr marL="365760" indent="-283464" eaLnBrk="1" fontAlgn="auto" hangingPunct="1">
              <a:spcAft>
                <a:spcPts val="0"/>
              </a:spcAft>
              <a:buFont typeface="Wingdings 2"/>
              <a:buChar char=""/>
              <a:defRPr/>
            </a:pPr>
            <a:r>
              <a:rPr lang="tr-TR" dirty="0"/>
              <a:t>Örgütsel faaliyetlerin amacına ulaşıp ulaşmadığını, hedeflerin ne derece gerçekleştirilebildiğini ölçmeyi amaçlayan değerlendirme süreci kurumda yönetim süreçlerinin ne denli sağlıklı işletildiği konusunda bize dönüt verecek aşamadır.</a:t>
            </a:r>
          </a:p>
          <a:p>
            <a:pPr marL="365760" indent="-283464" eaLnBrk="1" fontAlgn="auto" hangingPunct="1">
              <a:spcAft>
                <a:spcPts val="0"/>
              </a:spcAft>
              <a:buFont typeface="Wingdings 2"/>
              <a:buChar char=""/>
              <a:defRPr/>
            </a:pPr>
            <a:r>
              <a:rPr lang="tr-TR" dirty="0"/>
              <a:t>D</a:t>
            </a:r>
            <a:r>
              <a:rPr lang="tr-TR" dirty="0" smtClean="0"/>
              <a:t>eğerlendirmenin </a:t>
            </a:r>
            <a:r>
              <a:rPr lang="tr-TR" dirty="0"/>
              <a:t>amacı uygulamanın başarı derecesini tarafsız olarak belirleyebilmektir. Genel olarak, değerlendirme eyleminden önce araştırma; sonra da yeniden düzenleme yapılır.</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1052736"/>
            <a:ext cx="8229600" cy="5411788"/>
          </a:xfrm>
        </p:spPr>
        <p:txBody>
          <a:bodyPr>
            <a:normAutofit/>
          </a:bodyPr>
          <a:lstStyle/>
          <a:p>
            <a:pPr marL="425196" indent="-342900">
              <a:defRPr/>
            </a:pPr>
            <a:r>
              <a:rPr lang="tr-TR" dirty="0" smtClean="0"/>
              <a:t>Değerlendirme </a:t>
            </a:r>
            <a:r>
              <a:rPr lang="tr-TR" dirty="0"/>
              <a:t>sürecinin dört aşaması </a:t>
            </a:r>
            <a:r>
              <a:rPr lang="tr-TR" dirty="0" smtClean="0"/>
              <a:t>vardır:</a:t>
            </a:r>
          </a:p>
          <a:p>
            <a:pPr marL="82296" indent="0">
              <a:buNone/>
              <a:defRPr/>
            </a:pPr>
            <a:endParaRPr lang="tr-TR" dirty="0"/>
          </a:p>
          <a:p>
            <a:pPr marL="365760" indent="-283464" eaLnBrk="1" fontAlgn="auto" hangingPunct="1">
              <a:spcAft>
                <a:spcPts val="0"/>
              </a:spcAft>
              <a:buFont typeface="Wingdings 2"/>
              <a:buNone/>
              <a:defRPr/>
            </a:pPr>
            <a:r>
              <a:rPr lang="tr-TR" dirty="0" smtClean="0"/>
              <a:t>	1</a:t>
            </a:r>
            <a:r>
              <a:rPr lang="tr-TR" dirty="0"/>
              <a:t>) Yapılan ve ya yapılacak olan fonksiyonların ölçüleri belirlenir. Bu da yapılacak işlem ve eylemlerin belli bir süreye yayılması, bunların kimler tarafından nerede, nasıl ve ne zaman yapılacağının belirlenmesi ve ortaya konması anlamına gelmektedir.</a:t>
            </a:r>
          </a:p>
          <a:p>
            <a:pPr marL="365760" indent="-283464" eaLnBrk="1" fontAlgn="auto" hangingPunct="1">
              <a:spcAft>
                <a:spcPts val="0"/>
              </a:spcAft>
              <a:buFont typeface="Wingdings 2"/>
              <a:buNone/>
              <a:defRPr/>
            </a:pPr>
            <a:r>
              <a:rPr lang="tr-TR" dirty="0" smtClean="0"/>
              <a:t>	2</a:t>
            </a:r>
            <a:r>
              <a:rPr lang="tr-TR" dirty="0"/>
              <a:t>) </a:t>
            </a:r>
            <a:r>
              <a:rPr lang="tr-TR" dirty="0" smtClean="0"/>
              <a:t>İş görenlerin </a:t>
            </a:r>
            <a:r>
              <a:rPr lang="tr-TR" dirty="0"/>
              <a:t>yaptığı işlem ve eylemler ölçülür.</a:t>
            </a:r>
          </a:p>
          <a:p>
            <a:pPr marL="365760" indent="-283464" eaLnBrk="1" fontAlgn="auto" hangingPunct="1">
              <a:spcAft>
                <a:spcPts val="0"/>
              </a:spcAft>
              <a:buFont typeface="Wingdings 2"/>
              <a:buNone/>
              <a:defRPr/>
            </a:pPr>
            <a:r>
              <a:rPr lang="tr-TR" dirty="0" smtClean="0"/>
              <a:t>	3</a:t>
            </a:r>
            <a:r>
              <a:rPr lang="tr-TR" dirty="0"/>
              <a:t>) </a:t>
            </a:r>
            <a:r>
              <a:rPr lang="tr-TR" dirty="0" smtClean="0"/>
              <a:t>İş görenlerin </a:t>
            </a:r>
            <a:r>
              <a:rPr lang="tr-TR" dirty="0"/>
              <a:t>değerlendirme sonuçlarını önceden hazırlanmış olan değerlendirme ölçüleriyle karşılaştırılır.</a:t>
            </a:r>
          </a:p>
          <a:p>
            <a:pPr marL="365760" indent="-283464" eaLnBrk="1" fontAlgn="auto" hangingPunct="1">
              <a:spcAft>
                <a:spcPts val="0"/>
              </a:spcAft>
              <a:buFont typeface="Wingdings 2"/>
              <a:buNone/>
              <a:defRPr/>
            </a:pPr>
            <a:r>
              <a:rPr lang="tr-TR" dirty="0" smtClean="0"/>
              <a:t>	4</a:t>
            </a:r>
            <a:r>
              <a:rPr lang="tr-TR" dirty="0"/>
              <a:t>) Aksaklıklar ve olumsuzluklar ortaya koyulur.</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2 İçerik Yer Tutucusu"/>
          <p:cNvSpPr>
            <a:spLocks noGrp="1"/>
          </p:cNvSpPr>
          <p:nvPr>
            <p:ph sz="quarter" idx="1"/>
          </p:nvPr>
        </p:nvSpPr>
        <p:spPr>
          <a:xfrm>
            <a:off x="714375" y="571500"/>
            <a:ext cx="8229600" cy="7000875"/>
          </a:xfrm>
        </p:spPr>
        <p:txBody>
          <a:bodyPr/>
          <a:lstStyle/>
          <a:p>
            <a:pPr eaLnBrk="1" hangingPunct="1"/>
            <a:endParaRPr lang="tr-TR" smtClean="0"/>
          </a:p>
          <a:p>
            <a:pPr eaLnBrk="1" hangingPunct="1"/>
            <a:r>
              <a:rPr lang="tr-TR" smtClean="0"/>
              <a:t>Değerlendirme aşamalı bir döngü içinde devam ettiğinde sorunlar büyümeden tespit edilebilecek, sebepleri de tespit edilerek büyümeden çözüme kavuşturulacak ve bir daha benzer sorunların yaşanmaması için önlemler alınabilecektir.</a:t>
            </a:r>
          </a:p>
          <a:p>
            <a:pPr eaLnBrk="1" hangingPunct="1"/>
            <a:r>
              <a:rPr lang="tr-TR" smtClean="0"/>
              <a:t>Değerlendirme yolu ile girişimin güçlü yanları saptanır ve vurgulanır, yetersizlikler belirlenir ve azaltılır ya da giderilir.</a:t>
            </a:r>
          </a:p>
          <a:p>
            <a:pPr eaLnBrk="1" hangingPunct="1"/>
            <a:endParaRPr lang="tr-TR"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74687" y="692696"/>
            <a:ext cx="8229600" cy="5411788"/>
          </a:xfrm>
        </p:spPr>
        <p:txBody>
          <a:bodyPr>
            <a:normAutofit/>
          </a:bodyPr>
          <a:lstStyle/>
          <a:p>
            <a:pPr marL="365760" indent="-283464" algn="just" eaLnBrk="1" fontAlgn="auto" hangingPunct="1">
              <a:spcAft>
                <a:spcPts val="0"/>
              </a:spcAft>
              <a:buFont typeface="Wingdings 2"/>
              <a:buChar char=""/>
              <a:defRPr/>
            </a:pPr>
            <a:r>
              <a:rPr lang="tr-TR" dirty="0"/>
              <a:t>Değerlendirme değişik kişiler tarafından değişik yöntemlerle yapılabilir. Okul müdürü okulun çalışmalarını sürekli kontrol eder, denetler. Buna yakından denetim denir. Yine okuldaki çalışmalar okul müdürünün üstleri, amirleri tarafından denetlenebilir. </a:t>
            </a:r>
            <a:endParaRPr lang="tr-TR" dirty="0" smtClean="0"/>
          </a:p>
          <a:p>
            <a:pPr marL="365760" indent="-283464" algn="just" eaLnBrk="1" fontAlgn="auto" hangingPunct="1">
              <a:spcAft>
                <a:spcPts val="0"/>
              </a:spcAft>
              <a:buFont typeface="Wingdings 2"/>
              <a:buChar char=""/>
              <a:defRPr/>
            </a:pPr>
            <a:r>
              <a:rPr lang="tr-TR" dirty="0" smtClean="0"/>
              <a:t>Öte </a:t>
            </a:r>
            <a:r>
              <a:rPr lang="tr-TR" dirty="0"/>
              <a:t>yandan denetleme için özel olarak görevlendirilmiş kişiler tarafından da denetleme yapılabilir. Bu işe teftiş, bu işi yapanlara müfettiş denilmektedir. Müfettişlerin yaptıkları denetim uzaktan denetimdir.</a:t>
            </a:r>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nSpc>
                <a:spcPct val="107000"/>
              </a:lnSpc>
              <a:spcAft>
                <a:spcPts val="800"/>
              </a:spcAft>
            </a:pPr>
            <a:r>
              <a:rPr lang="tr-TR" sz="3200" b="1" dirty="0">
                <a:solidFill>
                  <a:srgbClr val="ED7D31"/>
                </a:solidFill>
                <a:ea typeface="Calibri" panose="020F0502020204030204" pitchFamily="34" charset="0"/>
                <a:cs typeface="Times New Roman" panose="02020603050405020304" pitchFamily="18" charset="0"/>
              </a:rPr>
              <a:t>Kaynaklar</a:t>
            </a:r>
            <a:r>
              <a:rPr lang="tr-TR" sz="3200" dirty="0">
                <a:latin typeface="Calibri" panose="020F0502020204030204" pitchFamily="34" charset="0"/>
                <a:ea typeface="Calibri" panose="020F0502020204030204" pitchFamily="34" charset="0"/>
                <a:cs typeface="Times New Roman" panose="02020603050405020304" pitchFamily="18" charset="0"/>
              </a:rPr>
              <a:t/>
            </a:r>
            <a:br>
              <a:rPr lang="tr-TR" sz="3200" dirty="0">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p:cNvSpPr>
            <a:spLocks noGrp="1"/>
          </p:cNvSpPr>
          <p:nvPr>
            <p:ph sz="quarter" idx="1"/>
          </p:nvPr>
        </p:nvSpPr>
        <p:spPr>
          <a:xfrm>
            <a:off x="452737" y="1268760"/>
            <a:ext cx="7467600" cy="4873752"/>
          </a:xfrm>
        </p:spPr>
        <p:txBody>
          <a:bodyPr>
            <a:normAutofit/>
          </a:bodyPr>
          <a:lstStyle/>
          <a:p>
            <a:pPr>
              <a:lnSpc>
                <a:spcPct val="107000"/>
              </a:lnSpc>
              <a:spcAft>
                <a:spcPts val="800"/>
              </a:spcAft>
            </a:pPr>
            <a:r>
              <a:rPr lang="tr-TR" b="1" dirty="0">
                <a:solidFill>
                  <a:srgbClr val="ED7D31"/>
                </a:solidFill>
                <a:latin typeface="+mj-lt"/>
                <a:ea typeface="Calibri" panose="020F0502020204030204" pitchFamily="34" charset="0"/>
                <a:cs typeface="Times New Roman" panose="02020603050405020304" pitchFamily="18" charset="0"/>
              </a:rPr>
              <a:t>Aydın, A.H. (2008). Yönetim Bilimi. Ankara: Seçkin Yayıncılık</a:t>
            </a:r>
            <a:endParaRPr lang="tr-TR" dirty="0">
              <a:latin typeface="+mj-lt"/>
              <a:ea typeface="Calibri" panose="020F0502020204030204" pitchFamily="34" charset="0"/>
              <a:cs typeface="Times New Roman" panose="02020603050405020304" pitchFamily="18" charset="0"/>
            </a:endParaRPr>
          </a:p>
          <a:p>
            <a:pPr>
              <a:lnSpc>
                <a:spcPct val="107000"/>
              </a:lnSpc>
              <a:spcAft>
                <a:spcPts val="800"/>
              </a:spcAft>
            </a:pPr>
            <a:r>
              <a:rPr lang="tr-TR" b="1" dirty="0">
                <a:solidFill>
                  <a:srgbClr val="ED7D31"/>
                </a:solidFill>
                <a:latin typeface="+mj-lt"/>
                <a:ea typeface="Calibri" panose="020F0502020204030204" pitchFamily="34" charset="0"/>
                <a:cs typeface="Times New Roman" panose="02020603050405020304" pitchFamily="18" charset="0"/>
              </a:rPr>
              <a:t>Daft, R.L. (2003). Management. USA: Thomson South Western.</a:t>
            </a:r>
            <a:endParaRPr lang="tr-TR" dirty="0">
              <a:latin typeface="+mj-lt"/>
              <a:ea typeface="Calibri" panose="020F0502020204030204" pitchFamily="34" charset="0"/>
              <a:cs typeface="Times New Roman" panose="02020603050405020304" pitchFamily="18" charset="0"/>
            </a:endParaRPr>
          </a:p>
          <a:p>
            <a:pPr>
              <a:lnSpc>
                <a:spcPct val="107000"/>
              </a:lnSpc>
              <a:spcAft>
                <a:spcPts val="800"/>
              </a:spcAft>
            </a:pPr>
            <a:r>
              <a:rPr lang="tr-TR" b="1" dirty="0">
                <a:solidFill>
                  <a:srgbClr val="ED7D31"/>
                </a:solidFill>
                <a:latin typeface="+mj-lt"/>
                <a:ea typeface="Calibri" panose="020F0502020204030204" pitchFamily="34" charset="0"/>
                <a:cs typeface="Times New Roman" panose="02020603050405020304" pitchFamily="18" charset="0"/>
              </a:rPr>
              <a:t>Fayol, H. (2008). Genel ve Endüstriyel Yönetim. Çev. M. Asım Çalıkloğlu, Ankara: Adres Yayınları.</a:t>
            </a:r>
            <a:endParaRPr lang="tr-TR" dirty="0">
              <a:latin typeface="+mj-lt"/>
              <a:ea typeface="Calibri" panose="020F0502020204030204" pitchFamily="34" charset="0"/>
              <a:cs typeface="Times New Roman" panose="02020603050405020304" pitchFamily="18" charset="0"/>
            </a:endParaRPr>
          </a:p>
          <a:p>
            <a:pPr>
              <a:lnSpc>
                <a:spcPct val="107000"/>
              </a:lnSpc>
              <a:spcAft>
                <a:spcPts val="800"/>
              </a:spcAft>
            </a:pPr>
            <a:r>
              <a:rPr lang="tr-TR" b="1" dirty="0" smtClean="0">
                <a:solidFill>
                  <a:srgbClr val="ED7D31"/>
                </a:solidFill>
                <a:latin typeface="+mj-lt"/>
                <a:ea typeface="Calibri" panose="020F0502020204030204" pitchFamily="34" charset="0"/>
                <a:cs typeface="Times New Roman" panose="02020603050405020304" pitchFamily="18" charset="0"/>
              </a:rPr>
              <a:t>Genç</a:t>
            </a:r>
            <a:r>
              <a:rPr lang="tr-TR" b="1" dirty="0">
                <a:solidFill>
                  <a:srgbClr val="ED7D31"/>
                </a:solidFill>
                <a:latin typeface="+mj-lt"/>
                <a:ea typeface="Calibri" panose="020F0502020204030204" pitchFamily="34" charset="0"/>
                <a:cs typeface="Times New Roman" panose="02020603050405020304" pitchFamily="18" charset="0"/>
              </a:rPr>
              <a:t>, N. (2005).  Yönetim ve Organizasyon. Ankara: Seçkin Yayıncılık.</a:t>
            </a:r>
            <a:endParaRPr lang="tr-TR" dirty="0">
              <a:latin typeface="+mj-lt"/>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xmlns="" val="18897559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1196752"/>
            <a:ext cx="7467600" cy="4873752"/>
          </a:xfrm>
        </p:spPr>
        <p:txBody>
          <a:bodyPr>
            <a:normAutofit lnSpcReduction="10000"/>
          </a:bodyPr>
          <a:lstStyle/>
          <a:p>
            <a:pPr>
              <a:lnSpc>
                <a:spcPct val="107000"/>
              </a:lnSpc>
              <a:spcAft>
                <a:spcPts val="800"/>
              </a:spcAft>
            </a:pPr>
            <a:r>
              <a:rPr lang="tr-TR" b="1" dirty="0">
                <a:solidFill>
                  <a:srgbClr val="ED7D31"/>
                </a:solidFill>
                <a:latin typeface="+mj-lt"/>
                <a:ea typeface="Calibri" panose="020F0502020204030204" pitchFamily="34" charset="0"/>
                <a:cs typeface="Times New Roman" panose="02020603050405020304" pitchFamily="18" charset="0"/>
              </a:rPr>
              <a:t>George, J. M.; Jones, G. (2012). Understanding and Managing Organizational Behavior. New Jersey: Prentice Hall.</a:t>
            </a:r>
            <a:endParaRPr lang="tr-TR" dirty="0">
              <a:latin typeface="+mj-lt"/>
              <a:ea typeface="Calibri" panose="020F0502020204030204" pitchFamily="34" charset="0"/>
              <a:cs typeface="Times New Roman" panose="02020603050405020304" pitchFamily="18" charset="0"/>
            </a:endParaRPr>
          </a:p>
          <a:p>
            <a:pPr>
              <a:lnSpc>
                <a:spcPct val="107000"/>
              </a:lnSpc>
              <a:spcAft>
                <a:spcPts val="800"/>
              </a:spcAft>
            </a:pPr>
            <a:r>
              <a:rPr lang="tr-TR" b="1" dirty="0">
                <a:solidFill>
                  <a:srgbClr val="ED7D31"/>
                </a:solidFill>
                <a:latin typeface="+mj-lt"/>
                <a:ea typeface="Calibri" panose="020F0502020204030204" pitchFamily="34" charset="0"/>
                <a:cs typeface="Times New Roman" panose="02020603050405020304" pitchFamily="18" charset="0"/>
              </a:rPr>
              <a:t>Güler, B. A. (2011). Türkiye’nin Yönetimi -Yapı-. Ankara: İmge Kitabevi.</a:t>
            </a:r>
            <a:endParaRPr lang="tr-TR" dirty="0">
              <a:latin typeface="+mj-lt"/>
              <a:ea typeface="Calibri" panose="020F0502020204030204" pitchFamily="34" charset="0"/>
              <a:cs typeface="Times New Roman" panose="02020603050405020304" pitchFamily="18" charset="0"/>
            </a:endParaRPr>
          </a:p>
          <a:p>
            <a:pPr>
              <a:lnSpc>
                <a:spcPct val="107000"/>
              </a:lnSpc>
              <a:spcAft>
                <a:spcPts val="800"/>
              </a:spcAft>
            </a:pPr>
            <a:r>
              <a:rPr lang="tr-TR" b="1" dirty="0">
                <a:solidFill>
                  <a:srgbClr val="ED7D31"/>
                </a:solidFill>
                <a:latin typeface="+mj-lt"/>
                <a:ea typeface="Calibri" panose="020F0502020204030204" pitchFamily="34" charset="0"/>
                <a:cs typeface="Times New Roman" panose="02020603050405020304" pitchFamily="18" charset="0"/>
              </a:rPr>
              <a:t>Güney, S. (2007). Yönetim Bilimi ve Tarihçesi-Yönetim ve Organizasyon. Ankara: Nobel Yayınları.</a:t>
            </a:r>
            <a:endParaRPr lang="tr-TR" dirty="0">
              <a:latin typeface="+mj-lt"/>
              <a:ea typeface="Calibri" panose="020F0502020204030204" pitchFamily="34" charset="0"/>
              <a:cs typeface="Times New Roman" panose="02020603050405020304" pitchFamily="18" charset="0"/>
            </a:endParaRPr>
          </a:p>
          <a:p>
            <a:pPr>
              <a:lnSpc>
                <a:spcPct val="107000"/>
              </a:lnSpc>
              <a:spcAft>
                <a:spcPts val="800"/>
              </a:spcAft>
            </a:pPr>
            <a:r>
              <a:rPr lang="tr-TR" b="1" dirty="0">
                <a:solidFill>
                  <a:srgbClr val="ED7D31"/>
                </a:solidFill>
                <a:latin typeface="+mj-lt"/>
                <a:ea typeface="Calibri" panose="020F0502020204030204" pitchFamily="34" charset="0"/>
                <a:cs typeface="Times New Roman" panose="02020603050405020304" pitchFamily="18" charset="0"/>
              </a:rPr>
              <a:t>Eren, E. (2009). Yönetim ve Organizasyon. İstanbul: Beta Basım A.Ş.</a:t>
            </a:r>
            <a:endParaRPr lang="tr-TR" dirty="0">
              <a:latin typeface="+mj-lt"/>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xmlns="" val="1043730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2 İçerik Yer Tutucusu"/>
          <p:cNvSpPr>
            <a:spLocks noGrp="1"/>
          </p:cNvSpPr>
          <p:nvPr>
            <p:ph sz="quarter" idx="1"/>
          </p:nvPr>
        </p:nvSpPr>
        <p:spPr>
          <a:xfrm>
            <a:off x="1435100" y="1447800"/>
            <a:ext cx="7499350" cy="4124325"/>
          </a:xfrm>
        </p:spPr>
        <p:txBody>
          <a:bodyPr/>
          <a:lstStyle/>
          <a:p>
            <a:pPr eaLnBrk="1" hangingPunct="1"/>
            <a:r>
              <a:rPr lang="tr-TR" b="1" dirty="0" smtClean="0"/>
              <a:t>Yönetim Süreçleri Şeması</a:t>
            </a:r>
          </a:p>
          <a:p>
            <a:pPr eaLnBrk="1" hangingPunct="1"/>
            <a:endParaRPr lang="tr-TR" b="1" dirty="0" smtClean="0"/>
          </a:p>
          <a:p>
            <a:pPr eaLnBrk="1" hangingPunct="1"/>
            <a:endParaRPr lang="tr-TR" b="1" dirty="0" smtClean="0"/>
          </a:p>
          <a:p>
            <a:pPr eaLnBrk="1" hangingPunct="1"/>
            <a:endParaRPr lang="tr-TR" b="1" dirty="0" smtClean="0"/>
          </a:p>
          <a:p>
            <a:pPr eaLnBrk="1" hangingPunct="1">
              <a:buFont typeface="Wingdings 2" pitchFamily="18" charset="2"/>
              <a:buNone/>
            </a:pPr>
            <a:endParaRPr lang="tr-TR" b="1" dirty="0" smtClean="0"/>
          </a:p>
          <a:p>
            <a:pPr eaLnBrk="1" hangingPunct="1">
              <a:buFont typeface="Wingdings 2" pitchFamily="18" charset="2"/>
              <a:buNone/>
            </a:pPr>
            <a:r>
              <a:rPr lang="tr-TR" sz="1800" b="1" dirty="0" smtClean="0"/>
              <a:t>				DÖNÜT</a:t>
            </a:r>
            <a:endParaRPr lang="tr-TR" sz="1800" dirty="0" smtClean="0"/>
          </a:p>
        </p:txBody>
      </p:sp>
      <p:grpSp>
        <p:nvGrpSpPr>
          <p:cNvPr id="13315" name="Group 1"/>
          <p:cNvGrpSpPr>
            <a:grpSpLocks noChangeAspect="1"/>
          </p:cNvGrpSpPr>
          <p:nvPr/>
        </p:nvGrpSpPr>
        <p:grpSpPr bwMode="auto">
          <a:xfrm>
            <a:off x="323528" y="2224087"/>
            <a:ext cx="8358188" cy="2571750"/>
            <a:chOff x="1917" y="10860"/>
            <a:chExt cx="7488" cy="1296"/>
          </a:xfrm>
        </p:grpSpPr>
        <p:sp>
          <p:nvSpPr>
            <p:cNvPr id="13316" name="AutoShape 28"/>
            <p:cNvSpPr>
              <a:spLocks noChangeAspect="1" noChangeArrowheads="1" noTextEdit="1"/>
            </p:cNvSpPr>
            <p:nvPr/>
          </p:nvSpPr>
          <p:spPr bwMode="auto">
            <a:xfrm>
              <a:off x="1917" y="10860"/>
              <a:ext cx="7488" cy="129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17" name="Rectangle 27"/>
            <p:cNvSpPr>
              <a:spLocks noChangeArrowheads="1"/>
            </p:cNvSpPr>
            <p:nvPr/>
          </p:nvSpPr>
          <p:spPr bwMode="auto">
            <a:xfrm>
              <a:off x="1917" y="11292"/>
              <a:ext cx="720" cy="43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lstStyle/>
            <a:p>
              <a:r>
                <a:rPr lang="tr-TR" sz="1100">
                  <a:latin typeface="Calibri" pitchFamily="34" charset="0"/>
                  <a:ea typeface="Times New Roman" pitchFamily="18" charset="0"/>
                  <a:cs typeface="Calibri" pitchFamily="34" charset="0"/>
                </a:rPr>
                <a:t>Karar</a:t>
              </a:r>
              <a:endParaRPr lang="tr-TR">
                <a:ea typeface="Times New Roman" pitchFamily="18" charset="0"/>
                <a:cs typeface="Calibri" pitchFamily="34" charset="0"/>
              </a:endParaRPr>
            </a:p>
          </p:txBody>
        </p:sp>
        <p:sp>
          <p:nvSpPr>
            <p:cNvPr id="13318" name="Rectangle 26"/>
            <p:cNvSpPr>
              <a:spLocks noChangeArrowheads="1"/>
            </p:cNvSpPr>
            <p:nvPr/>
          </p:nvSpPr>
          <p:spPr bwMode="auto">
            <a:xfrm>
              <a:off x="2781" y="11292"/>
              <a:ext cx="1008" cy="43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lstStyle/>
            <a:p>
              <a:r>
                <a:rPr lang="tr-TR" sz="1100">
                  <a:latin typeface="Calibri" pitchFamily="34" charset="0"/>
                  <a:ea typeface="Times New Roman" pitchFamily="18" charset="0"/>
                  <a:cs typeface="Calibri" pitchFamily="34" charset="0"/>
                </a:rPr>
                <a:t>Planlama</a:t>
              </a:r>
              <a:endParaRPr lang="tr-TR">
                <a:ea typeface="Times New Roman" pitchFamily="18" charset="0"/>
                <a:cs typeface="Calibri" pitchFamily="34" charset="0"/>
              </a:endParaRPr>
            </a:p>
          </p:txBody>
        </p:sp>
        <p:sp>
          <p:nvSpPr>
            <p:cNvPr id="13319" name="Rectangle 25"/>
            <p:cNvSpPr>
              <a:spLocks noChangeArrowheads="1"/>
            </p:cNvSpPr>
            <p:nvPr/>
          </p:nvSpPr>
          <p:spPr bwMode="auto">
            <a:xfrm>
              <a:off x="3933" y="11292"/>
              <a:ext cx="1152" cy="43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lstStyle/>
            <a:p>
              <a:r>
                <a:rPr lang="tr-TR" sz="1100">
                  <a:latin typeface="Calibri" pitchFamily="34" charset="0"/>
                  <a:ea typeface="Times New Roman" pitchFamily="18" charset="0"/>
                  <a:cs typeface="Calibri" pitchFamily="34" charset="0"/>
                </a:rPr>
                <a:t>Örgütleme</a:t>
              </a:r>
              <a:endParaRPr lang="tr-TR">
                <a:ea typeface="Times New Roman" pitchFamily="18" charset="0"/>
                <a:cs typeface="Calibri" pitchFamily="34" charset="0"/>
              </a:endParaRPr>
            </a:p>
          </p:txBody>
        </p:sp>
        <p:sp>
          <p:nvSpPr>
            <p:cNvPr id="13320" name="Rectangle 24"/>
            <p:cNvSpPr>
              <a:spLocks noChangeArrowheads="1"/>
            </p:cNvSpPr>
            <p:nvPr/>
          </p:nvSpPr>
          <p:spPr bwMode="auto">
            <a:xfrm>
              <a:off x="5229" y="11292"/>
              <a:ext cx="864" cy="43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lstStyle/>
            <a:p>
              <a:r>
                <a:rPr lang="tr-TR" sz="1100">
                  <a:latin typeface="Calibri" pitchFamily="34" charset="0"/>
                  <a:ea typeface="Times New Roman" pitchFamily="18" charset="0"/>
                  <a:cs typeface="Calibri" pitchFamily="34" charset="0"/>
                </a:rPr>
                <a:t>İletişim</a:t>
              </a:r>
              <a:endParaRPr lang="tr-TR">
                <a:ea typeface="Times New Roman" pitchFamily="18" charset="0"/>
                <a:cs typeface="Calibri" pitchFamily="34" charset="0"/>
              </a:endParaRPr>
            </a:p>
          </p:txBody>
        </p:sp>
        <p:sp>
          <p:nvSpPr>
            <p:cNvPr id="13321" name="Rectangle 23"/>
            <p:cNvSpPr>
              <a:spLocks noChangeArrowheads="1"/>
            </p:cNvSpPr>
            <p:nvPr/>
          </p:nvSpPr>
          <p:spPr bwMode="auto">
            <a:xfrm>
              <a:off x="6237" y="11292"/>
              <a:ext cx="1440" cy="43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lstStyle/>
            <a:p>
              <a:r>
                <a:rPr lang="tr-TR" sz="1100">
                  <a:latin typeface="Calibri" pitchFamily="34" charset="0"/>
                  <a:ea typeface="Times New Roman" pitchFamily="18" charset="0"/>
                  <a:cs typeface="Calibri" pitchFamily="34" charset="0"/>
                </a:rPr>
                <a:t>Eşgüdümleme</a:t>
              </a:r>
              <a:endParaRPr lang="tr-TR">
                <a:ea typeface="Times New Roman" pitchFamily="18" charset="0"/>
                <a:cs typeface="Calibri" pitchFamily="34" charset="0"/>
              </a:endParaRPr>
            </a:p>
          </p:txBody>
        </p:sp>
        <p:sp>
          <p:nvSpPr>
            <p:cNvPr id="13322" name="Rectangle 22"/>
            <p:cNvSpPr>
              <a:spLocks noChangeArrowheads="1"/>
            </p:cNvSpPr>
            <p:nvPr/>
          </p:nvSpPr>
          <p:spPr bwMode="auto">
            <a:xfrm>
              <a:off x="7821" y="11292"/>
              <a:ext cx="1440" cy="43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lstStyle/>
            <a:p>
              <a:r>
                <a:rPr lang="tr-TR" sz="1100">
                  <a:latin typeface="Calibri" pitchFamily="34" charset="0"/>
                  <a:ea typeface="Times New Roman" pitchFamily="18" charset="0"/>
                  <a:cs typeface="Calibri" pitchFamily="34" charset="0"/>
                </a:rPr>
                <a:t>Değerlendirmeme</a:t>
              </a:r>
              <a:endParaRPr lang="tr-TR">
                <a:ea typeface="Times New Roman" pitchFamily="18" charset="0"/>
                <a:cs typeface="Calibri" pitchFamily="34" charset="0"/>
              </a:endParaRPr>
            </a:p>
          </p:txBody>
        </p:sp>
        <p:sp>
          <p:nvSpPr>
            <p:cNvPr id="13323" name="Line 21"/>
            <p:cNvSpPr>
              <a:spLocks noChangeShapeType="1"/>
            </p:cNvSpPr>
            <p:nvPr/>
          </p:nvSpPr>
          <p:spPr bwMode="auto">
            <a:xfrm>
              <a:off x="8531" y="11717"/>
              <a:ext cx="0" cy="288"/>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24" name="Line 20"/>
            <p:cNvSpPr>
              <a:spLocks noChangeShapeType="1"/>
            </p:cNvSpPr>
            <p:nvPr/>
          </p:nvSpPr>
          <p:spPr bwMode="auto">
            <a:xfrm>
              <a:off x="2637" y="11580"/>
              <a:ext cx="144"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25" name="Line 19"/>
            <p:cNvSpPr>
              <a:spLocks noChangeShapeType="1"/>
            </p:cNvSpPr>
            <p:nvPr/>
          </p:nvSpPr>
          <p:spPr bwMode="auto">
            <a:xfrm>
              <a:off x="3789" y="11580"/>
              <a:ext cx="144"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26" name="Line 18"/>
            <p:cNvSpPr>
              <a:spLocks noChangeShapeType="1"/>
            </p:cNvSpPr>
            <p:nvPr/>
          </p:nvSpPr>
          <p:spPr bwMode="auto">
            <a:xfrm>
              <a:off x="5085" y="11580"/>
              <a:ext cx="144"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27" name="Line 17"/>
            <p:cNvSpPr>
              <a:spLocks noChangeShapeType="1"/>
            </p:cNvSpPr>
            <p:nvPr/>
          </p:nvSpPr>
          <p:spPr bwMode="auto">
            <a:xfrm>
              <a:off x="6093" y="11580"/>
              <a:ext cx="144"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28" name="Line 16"/>
            <p:cNvSpPr>
              <a:spLocks noChangeShapeType="1"/>
            </p:cNvSpPr>
            <p:nvPr/>
          </p:nvSpPr>
          <p:spPr bwMode="auto">
            <a:xfrm>
              <a:off x="7677" y="11436"/>
              <a:ext cx="0"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29" name="Line 15"/>
            <p:cNvSpPr>
              <a:spLocks noChangeShapeType="1"/>
            </p:cNvSpPr>
            <p:nvPr/>
          </p:nvSpPr>
          <p:spPr bwMode="auto">
            <a:xfrm>
              <a:off x="7677" y="11580"/>
              <a:ext cx="144"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30" name="Line 14"/>
            <p:cNvSpPr>
              <a:spLocks noChangeShapeType="1"/>
            </p:cNvSpPr>
            <p:nvPr/>
          </p:nvSpPr>
          <p:spPr bwMode="auto">
            <a:xfrm flipH="1">
              <a:off x="7821" y="12012"/>
              <a:ext cx="720"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31" name="Line 13"/>
            <p:cNvSpPr>
              <a:spLocks noChangeShapeType="1"/>
            </p:cNvSpPr>
            <p:nvPr/>
          </p:nvSpPr>
          <p:spPr bwMode="auto">
            <a:xfrm flipH="1">
              <a:off x="6957" y="12012"/>
              <a:ext cx="864"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32" name="Line 12"/>
            <p:cNvSpPr>
              <a:spLocks noChangeShapeType="1"/>
            </p:cNvSpPr>
            <p:nvPr/>
          </p:nvSpPr>
          <p:spPr bwMode="auto">
            <a:xfrm flipH="1">
              <a:off x="6237" y="12012"/>
              <a:ext cx="720"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33" name="Line 11"/>
            <p:cNvSpPr>
              <a:spLocks noChangeShapeType="1"/>
            </p:cNvSpPr>
            <p:nvPr/>
          </p:nvSpPr>
          <p:spPr bwMode="auto">
            <a:xfrm flipH="1">
              <a:off x="5517" y="12012"/>
              <a:ext cx="720"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34" name="Line 10"/>
            <p:cNvSpPr>
              <a:spLocks noChangeShapeType="1"/>
            </p:cNvSpPr>
            <p:nvPr/>
          </p:nvSpPr>
          <p:spPr bwMode="auto">
            <a:xfrm flipH="1">
              <a:off x="4797" y="12012"/>
              <a:ext cx="720"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35" name="Line 9"/>
            <p:cNvSpPr>
              <a:spLocks noChangeShapeType="1"/>
            </p:cNvSpPr>
            <p:nvPr/>
          </p:nvSpPr>
          <p:spPr bwMode="auto">
            <a:xfrm flipH="1">
              <a:off x="3933" y="12012"/>
              <a:ext cx="864"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36" name="Line 8"/>
            <p:cNvSpPr>
              <a:spLocks noChangeShapeType="1"/>
            </p:cNvSpPr>
            <p:nvPr/>
          </p:nvSpPr>
          <p:spPr bwMode="auto">
            <a:xfrm flipH="1">
              <a:off x="3213" y="12012"/>
              <a:ext cx="720"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37" name="Line 7"/>
            <p:cNvSpPr>
              <a:spLocks noChangeShapeType="1"/>
            </p:cNvSpPr>
            <p:nvPr/>
          </p:nvSpPr>
          <p:spPr bwMode="auto">
            <a:xfrm flipH="1">
              <a:off x="2349" y="12012"/>
              <a:ext cx="864"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38" name="Line 6"/>
            <p:cNvSpPr>
              <a:spLocks noChangeShapeType="1"/>
            </p:cNvSpPr>
            <p:nvPr/>
          </p:nvSpPr>
          <p:spPr bwMode="auto">
            <a:xfrm flipV="1">
              <a:off x="2349" y="11724"/>
              <a:ext cx="0" cy="288"/>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39" name="Line 5"/>
            <p:cNvSpPr>
              <a:spLocks noChangeShapeType="1"/>
            </p:cNvSpPr>
            <p:nvPr/>
          </p:nvSpPr>
          <p:spPr bwMode="auto">
            <a:xfrm>
              <a:off x="6957" y="11724"/>
              <a:ext cx="0" cy="288"/>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40" name="Line 4"/>
            <p:cNvSpPr>
              <a:spLocks noChangeShapeType="1"/>
            </p:cNvSpPr>
            <p:nvPr/>
          </p:nvSpPr>
          <p:spPr bwMode="auto">
            <a:xfrm>
              <a:off x="5661" y="11724"/>
              <a:ext cx="0" cy="288"/>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41" name="Line 3"/>
            <p:cNvSpPr>
              <a:spLocks noChangeShapeType="1"/>
            </p:cNvSpPr>
            <p:nvPr/>
          </p:nvSpPr>
          <p:spPr bwMode="auto">
            <a:xfrm>
              <a:off x="4509" y="11724"/>
              <a:ext cx="0" cy="288"/>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sp>
          <p:nvSpPr>
            <p:cNvPr id="13342" name="Line 2"/>
            <p:cNvSpPr>
              <a:spLocks noChangeShapeType="1"/>
            </p:cNvSpPr>
            <p:nvPr/>
          </p:nvSpPr>
          <p:spPr bwMode="auto">
            <a:xfrm>
              <a:off x="3213" y="11724"/>
              <a:ext cx="0" cy="288"/>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a:lstStyle/>
            <a:p>
              <a:endParaRPr lang="tr-T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eaLnBrk="1" fontAlgn="auto" hangingPunct="1">
              <a:spcAft>
                <a:spcPts val="0"/>
              </a:spcAft>
              <a:defRPr/>
            </a:pPr>
            <a:r>
              <a:rPr lang="tr-TR" b="1" dirty="0" smtClean="0">
                <a:solidFill>
                  <a:schemeClr val="tx2">
                    <a:satMod val="130000"/>
                  </a:schemeClr>
                </a:solidFill>
              </a:rPr>
              <a:t>1. KARAR VERME</a:t>
            </a:r>
            <a:endParaRPr lang="tr-TR" dirty="0">
              <a:solidFill>
                <a:schemeClr val="tx2">
                  <a:satMod val="130000"/>
                </a:schemeClr>
              </a:solidFill>
            </a:endParaRPr>
          </a:p>
        </p:txBody>
      </p:sp>
      <p:sp>
        <p:nvSpPr>
          <p:cNvPr id="3" name="2 İçerik Yer Tutucusu"/>
          <p:cNvSpPr>
            <a:spLocks noGrp="1"/>
          </p:cNvSpPr>
          <p:nvPr>
            <p:ph sz="quarter" idx="1"/>
          </p:nvPr>
        </p:nvSpPr>
        <p:spPr/>
        <p:txBody>
          <a:bodyPr>
            <a:normAutofit/>
          </a:bodyPr>
          <a:lstStyle/>
          <a:p>
            <a:pPr marL="365760" indent="-283464" eaLnBrk="1" fontAlgn="auto" hangingPunct="1">
              <a:spcAft>
                <a:spcPts val="0"/>
              </a:spcAft>
              <a:buFont typeface="Wingdings 2"/>
              <a:buChar char=""/>
              <a:defRPr/>
            </a:pPr>
            <a:r>
              <a:rPr lang="tr-TR" dirty="0"/>
              <a:t>İstenen bir sonuca ulaşmak için birtakım alternatifler arasından bilinçli olarak seçim yapma olarak ifade edebileceğimiz karar vermede bir tercih söz konusudur.</a:t>
            </a:r>
          </a:p>
          <a:p>
            <a:pPr marL="365760" indent="-283464" eaLnBrk="1" fontAlgn="auto" hangingPunct="1">
              <a:spcAft>
                <a:spcPts val="0"/>
              </a:spcAft>
              <a:buFont typeface="Wingdings 2"/>
              <a:buChar char=""/>
              <a:defRPr/>
            </a:pPr>
            <a:r>
              <a:rPr lang="tr-TR" dirty="0" smtClean="0"/>
              <a:t> </a:t>
            </a:r>
            <a:r>
              <a:rPr lang="tr-TR" dirty="0"/>
              <a:t>Örgütlerin yönetiminde karar verme temel süreç olarak görülmektedir.</a:t>
            </a:r>
          </a:p>
          <a:p>
            <a:pPr marL="365760" indent="-283464" eaLnBrk="1" fontAlgn="auto" hangingPunct="1">
              <a:spcAft>
                <a:spcPts val="0"/>
              </a:spcAft>
              <a:buFont typeface="Wingdings 2"/>
              <a:buChar char=""/>
              <a:defRPr/>
            </a:pPr>
            <a:r>
              <a:rPr lang="tr-TR" dirty="0"/>
              <a:t>Karar verme; bir örgütte değişiklik yapmak, bir çatışmayı önlemek ya da çözmek, örgüt üyelerini etkilemek amaçlarıyla kullanılır.</a:t>
            </a:r>
          </a:p>
          <a:p>
            <a:pPr marL="365760" indent="-283464" eaLnBrk="1" fontAlgn="auto" hangingPunct="1">
              <a:spcAft>
                <a:spcPts val="0"/>
              </a:spcAft>
              <a:buFont typeface="Wingdings 2"/>
              <a:buChar char=""/>
              <a:defRPr/>
            </a:pPr>
            <a:r>
              <a:rPr lang="tr-TR" dirty="0"/>
              <a:t>Karar, yönetimin kalbi ve diğer süreçlerin </a:t>
            </a:r>
            <a:r>
              <a:rPr lang="tr-TR" dirty="0" smtClean="0"/>
              <a:t>eksenidir.</a:t>
            </a:r>
            <a:endParaRPr lang="tr-TR" dirty="0"/>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11560" y="1772816"/>
            <a:ext cx="8229600" cy="6500812"/>
          </a:xfrm>
        </p:spPr>
        <p:txBody>
          <a:bodyPr>
            <a:normAutofit/>
          </a:bodyPr>
          <a:lstStyle/>
          <a:p>
            <a:pPr marL="365760" indent="-283464" eaLnBrk="1" fontAlgn="auto" hangingPunct="1">
              <a:spcAft>
                <a:spcPts val="0"/>
              </a:spcAft>
              <a:buFont typeface="Wingdings 2"/>
              <a:buChar char=""/>
              <a:defRPr/>
            </a:pPr>
            <a:r>
              <a:rPr lang="tr-TR" dirty="0"/>
              <a:t>Karar sürecinin izleyeceği aşamalar çeşitli yazarlar tarafından değişik şekillerde sıralanmıştır. Karar verme süreci, problem çözme aşamalarını izler. Bu aşamalar şunlardır :</a:t>
            </a:r>
          </a:p>
          <a:p>
            <a:pPr marL="365760" indent="-283464" eaLnBrk="1" fontAlgn="auto" hangingPunct="1">
              <a:spcAft>
                <a:spcPts val="0"/>
              </a:spcAft>
              <a:buFont typeface="Wingdings 2"/>
              <a:buNone/>
              <a:defRPr/>
            </a:pPr>
            <a:r>
              <a:rPr lang="tr-TR" b="1" dirty="0" smtClean="0"/>
              <a:t>	</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908720"/>
            <a:ext cx="7467600" cy="4873752"/>
          </a:xfrm>
        </p:spPr>
        <p:txBody>
          <a:bodyPr>
            <a:normAutofit fontScale="92500"/>
          </a:bodyPr>
          <a:lstStyle/>
          <a:p>
            <a:pPr marL="425196" indent="-342900">
              <a:defRPr/>
            </a:pPr>
            <a:r>
              <a:rPr lang="tr-TR" b="1" dirty="0"/>
              <a:t>Problemin anlaşılması:</a:t>
            </a:r>
            <a:r>
              <a:rPr lang="tr-TR" dirty="0"/>
              <a:t> Problemi tanımak, çözülecek problemin boyutları, sınırları, nedenleri ve çözme zamanını ortaya koyup incelemeyi gerektirir.</a:t>
            </a:r>
          </a:p>
          <a:p>
            <a:pPr marL="425196" indent="-342900">
              <a:defRPr/>
            </a:pPr>
            <a:r>
              <a:rPr lang="tr-TR" b="1" dirty="0" smtClean="0"/>
              <a:t>Probleme </a:t>
            </a:r>
            <a:r>
              <a:rPr lang="tr-TR" b="1" dirty="0"/>
              <a:t>ilişkin bilgi toplanması:</a:t>
            </a:r>
            <a:r>
              <a:rPr lang="tr-TR" dirty="0"/>
              <a:t> Örgüt bir iletişim ağıdır. Örgütü kusursuz duruma getirmenin iki koşulu vardır haber alma ve değerlendirmedir. Haber alma kararların doğruluğunu; değerlendirme de yeniden düzenlemeyi kolaylaştırır.</a:t>
            </a:r>
            <a:r>
              <a:rPr lang="tr-TR" b="1" dirty="0"/>
              <a:t> </a:t>
            </a:r>
          </a:p>
          <a:p>
            <a:pPr marL="425196" indent="-342900">
              <a:defRPr/>
            </a:pPr>
            <a:r>
              <a:rPr lang="tr-TR" b="1" dirty="0" smtClean="0"/>
              <a:t>Bilgilerin </a:t>
            </a:r>
            <a:r>
              <a:rPr lang="tr-TR" b="1" dirty="0"/>
              <a:t>çözümlenmesi ve yorumu:</a:t>
            </a:r>
            <a:r>
              <a:rPr lang="tr-TR" dirty="0"/>
              <a:t> Bilgilerin toplanması, gruplanması ve dökümü bir temizleme sürecini gerektirir. Bu süreç güvenilir bir yönteme bağlanmalıdır, çünkü alınan her karar, kısmen bu yöntem ve sürecin ürünü olacaktır.</a:t>
            </a:r>
          </a:p>
          <a:p>
            <a:endParaRPr lang="tr-TR" dirty="0"/>
          </a:p>
        </p:txBody>
      </p:sp>
    </p:spTree>
    <p:extLst>
      <p:ext uri="{BB962C8B-B14F-4D97-AF65-F5344CB8AC3E}">
        <p14:creationId xmlns:p14="http://schemas.microsoft.com/office/powerpoint/2010/main" xmlns="" val="2081035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42938" y="714375"/>
            <a:ext cx="8229600" cy="5643563"/>
          </a:xfrm>
        </p:spPr>
        <p:txBody>
          <a:bodyPr>
            <a:normAutofit/>
          </a:bodyPr>
          <a:lstStyle/>
          <a:p>
            <a:pPr marL="365760" indent="-283464" eaLnBrk="1" fontAlgn="auto" hangingPunct="1">
              <a:spcAft>
                <a:spcPts val="0"/>
              </a:spcAft>
              <a:buFont typeface="Wingdings 2"/>
              <a:buChar char=""/>
              <a:defRPr/>
            </a:pPr>
            <a:r>
              <a:rPr lang="tr-TR" b="1" dirty="0" smtClean="0"/>
              <a:t>Seçeneklerin </a:t>
            </a:r>
            <a:r>
              <a:rPr lang="tr-TR" b="1" dirty="0"/>
              <a:t>değerlendirilmesi:</a:t>
            </a:r>
            <a:r>
              <a:rPr lang="tr-TR" dirty="0"/>
              <a:t> İlk planda birden fazla çözüm yolu kabul edilebilir. . Alternatiflerin fayda ve zararlarını teker teker tespit edip kuram ve uygulama açısından bir kıyaslamasını yapmak gerekir.</a:t>
            </a:r>
          </a:p>
          <a:p>
            <a:pPr marL="365760" indent="-283464" eaLnBrk="1" fontAlgn="auto" hangingPunct="1">
              <a:spcAft>
                <a:spcPts val="0"/>
              </a:spcAft>
              <a:buFont typeface="Wingdings 2"/>
              <a:buChar char=""/>
              <a:defRPr/>
            </a:pPr>
            <a:r>
              <a:rPr lang="tr-TR" b="1" dirty="0"/>
              <a:t>En uygun seçeneğin bulunması:</a:t>
            </a:r>
            <a:r>
              <a:rPr lang="tr-TR" dirty="0"/>
              <a:t> Problem çözmeye yarayacak ilk iş, birden çok çözüm yolundan birini seçmektir.</a:t>
            </a:r>
          </a:p>
          <a:p>
            <a:pPr marL="365760" indent="-283464" eaLnBrk="1" fontAlgn="auto" hangingPunct="1">
              <a:spcAft>
                <a:spcPts val="0"/>
              </a:spcAft>
              <a:buFont typeface="Wingdings 2"/>
              <a:buChar char=""/>
              <a:defRPr/>
            </a:pPr>
            <a:r>
              <a:rPr lang="tr-TR" b="1" dirty="0"/>
              <a:t>Kararı uygulamak:</a:t>
            </a:r>
            <a:r>
              <a:rPr lang="tr-TR" dirty="0"/>
              <a:t> Çözüm yolları arasında tercih yapılırken en uygun yolu belirlendikten sonra, kararın uygulanmasına geçilir</a:t>
            </a:r>
            <a:r>
              <a:rPr lang="tr-TR" dirty="0" smtClean="0"/>
              <a:t>.</a:t>
            </a:r>
            <a:r>
              <a:rPr lang="tr-TR" b="1" dirty="0"/>
              <a:t> </a:t>
            </a:r>
            <a:endParaRPr lang="tr-TR" b="1" dirty="0" smtClean="0"/>
          </a:p>
          <a:p>
            <a:pPr marL="365760" indent="-283464" eaLnBrk="1" fontAlgn="auto" hangingPunct="1">
              <a:spcAft>
                <a:spcPts val="0"/>
              </a:spcAft>
              <a:buFont typeface="Wingdings 2"/>
              <a:buChar char=""/>
              <a:defRPr/>
            </a:pPr>
            <a:r>
              <a:rPr lang="tr-TR" b="1" dirty="0" smtClean="0"/>
              <a:t>Değerlendirme</a:t>
            </a:r>
            <a:r>
              <a:rPr lang="tr-TR" b="1" dirty="0"/>
              <a:t>:</a:t>
            </a:r>
            <a:r>
              <a:rPr lang="tr-TR" dirty="0"/>
              <a:t> Değerlendirme ne derece güvenilir, geçerli ve yeterli yapılabilmişse uygulamanın geliştirilmesi de o derece başarılı olur</a:t>
            </a:r>
          </a:p>
          <a:p>
            <a:pPr marL="365760" indent="-283464" eaLnBrk="1" fontAlgn="auto" hangingPunct="1">
              <a:spcAft>
                <a:spcPts val="0"/>
              </a:spcAft>
              <a:buFont typeface="Wingdings 2"/>
              <a:buChar char=""/>
              <a:defRPr/>
            </a:pPr>
            <a:endParaRPr lang="tr-TR" dirty="0" smtClean="0"/>
          </a:p>
          <a:p>
            <a:pPr marL="365760" indent="-283464" eaLnBrk="1" fontAlgn="auto" hangingPunct="1">
              <a:spcAft>
                <a:spcPts val="0"/>
              </a:spcAft>
              <a:buFont typeface="Wingdings 2"/>
              <a:buChar char=""/>
              <a:defRPr/>
            </a:pPr>
            <a:endParaRPr lang="tr-TR" dirty="0"/>
          </a:p>
          <a:p>
            <a:pPr marL="365760" indent="-283464" eaLnBrk="1" fontAlgn="auto" hangingPunct="1">
              <a:spcAft>
                <a:spcPts val="0"/>
              </a:spcAft>
              <a:buFont typeface="Wingdings 2"/>
              <a:buChar char=""/>
              <a:defRPr/>
            </a:pP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404664"/>
            <a:ext cx="8229600" cy="6072188"/>
          </a:xfrm>
        </p:spPr>
        <p:txBody>
          <a:bodyPr>
            <a:normAutofit fontScale="92500" lnSpcReduction="10000"/>
          </a:bodyPr>
          <a:lstStyle/>
          <a:p>
            <a:pPr marL="365760" indent="-283464" eaLnBrk="1" fontAlgn="auto" hangingPunct="1">
              <a:spcAft>
                <a:spcPts val="0"/>
              </a:spcAft>
              <a:buFont typeface="Wingdings 2"/>
              <a:buNone/>
              <a:defRPr/>
            </a:pPr>
            <a:r>
              <a:rPr lang="tr-TR" dirty="0" smtClean="0"/>
              <a:t>Eğitim </a:t>
            </a:r>
            <a:r>
              <a:rPr lang="tr-TR" dirty="0"/>
              <a:t>yöneticisinin karar vermede izlemesi gereken </a:t>
            </a:r>
            <a:r>
              <a:rPr lang="tr-TR" dirty="0" smtClean="0"/>
              <a:t>ilkeler şunlardır.</a:t>
            </a:r>
            <a:endParaRPr lang="tr-TR" dirty="0"/>
          </a:p>
          <a:p>
            <a:pPr marL="365760" indent="-283464" eaLnBrk="1" fontAlgn="auto" hangingPunct="1">
              <a:spcAft>
                <a:spcPts val="0"/>
              </a:spcAft>
              <a:buFont typeface="Wingdings 2"/>
              <a:buChar char=""/>
              <a:defRPr/>
            </a:pPr>
            <a:r>
              <a:rPr lang="tr-TR" dirty="0"/>
              <a:t>Grup dinamiğini anlamalı fakat kullanmaya kalkışmamalıdır.</a:t>
            </a:r>
          </a:p>
          <a:p>
            <a:pPr marL="365760" indent="-283464" eaLnBrk="1" fontAlgn="auto" hangingPunct="1">
              <a:spcAft>
                <a:spcPts val="0"/>
              </a:spcAft>
              <a:buFont typeface="Wingdings 2"/>
              <a:buChar char=""/>
              <a:defRPr/>
            </a:pPr>
            <a:r>
              <a:rPr lang="tr-TR" dirty="0" err="1"/>
              <a:t>Güdüleyen</a:t>
            </a:r>
            <a:r>
              <a:rPr lang="tr-TR" dirty="0"/>
              <a:t>, uzlaştıran ve koordine eden bir eylem göstermelidir,</a:t>
            </a:r>
          </a:p>
          <a:p>
            <a:pPr marL="365760" indent="-283464" eaLnBrk="1" fontAlgn="auto" hangingPunct="1">
              <a:spcAft>
                <a:spcPts val="0"/>
              </a:spcAft>
              <a:buFont typeface="Wingdings 2"/>
              <a:buChar char=""/>
              <a:defRPr/>
            </a:pPr>
            <a:r>
              <a:rPr lang="tr-TR" dirty="0"/>
              <a:t>Karar sürecinde astlarına ve bu kararın etkileyeceği kimselere katılma olanağı vermelidir,</a:t>
            </a:r>
          </a:p>
          <a:p>
            <a:pPr marL="365760" indent="-283464" eaLnBrk="1" fontAlgn="auto" hangingPunct="1">
              <a:spcAft>
                <a:spcPts val="0"/>
              </a:spcAft>
              <a:buFont typeface="Wingdings 2"/>
              <a:buChar char=""/>
              <a:defRPr/>
            </a:pPr>
            <a:r>
              <a:rPr lang="tr-TR" dirty="0"/>
              <a:t>Etrafında demokratik bir hava yaratmalıdır,</a:t>
            </a:r>
          </a:p>
          <a:p>
            <a:pPr marL="365760" indent="-283464" eaLnBrk="1" fontAlgn="auto" hangingPunct="1">
              <a:spcAft>
                <a:spcPts val="0"/>
              </a:spcAft>
              <a:buFont typeface="Wingdings 2"/>
              <a:buChar char=""/>
              <a:defRPr/>
            </a:pPr>
            <a:r>
              <a:rPr lang="tr-TR" dirty="0"/>
              <a:t>Grup çalışmalarında amacı kaybetmemelidir,</a:t>
            </a:r>
          </a:p>
          <a:p>
            <a:pPr marL="365760" indent="-283464" eaLnBrk="1" fontAlgn="auto" hangingPunct="1">
              <a:spcAft>
                <a:spcPts val="0"/>
              </a:spcAft>
              <a:buFont typeface="Wingdings 2"/>
              <a:buChar char=""/>
              <a:defRPr/>
            </a:pPr>
            <a:r>
              <a:rPr lang="tr-TR" dirty="0"/>
              <a:t>Kooperatif yöntemlerin önemini kavramalıdır,</a:t>
            </a:r>
          </a:p>
          <a:p>
            <a:pPr marL="365760" indent="-283464" eaLnBrk="1" fontAlgn="auto" hangingPunct="1">
              <a:spcAft>
                <a:spcPts val="0"/>
              </a:spcAft>
              <a:buFont typeface="Wingdings 2"/>
              <a:buChar char=""/>
              <a:defRPr/>
            </a:pPr>
            <a:r>
              <a:rPr lang="tr-TR" dirty="0"/>
              <a:t>Kararlarda fikir birliği sağlamaya çalışmalıdır,</a:t>
            </a:r>
          </a:p>
          <a:p>
            <a:pPr marL="365760" indent="-283464" eaLnBrk="1" fontAlgn="auto" hangingPunct="1">
              <a:spcAft>
                <a:spcPts val="0"/>
              </a:spcAft>
              <a:buFont typeface="Wingdings 2"/>
              <a:buChar char=""/>
              <a:defRPr/>
            </a:pPr>
            <a:r>
              <a:rPr lang="tr-TR" dirty="0"/>
              <a:t>Grubun başarısı ve sürekliliğini amaçlamalıdır,</a:t>
            </a:r>
          </a:p>
          <a:p>
            <a:pPr marL="365760" indent="-283464" eaLnBrk="1" fontAlgn="auto" hangingPunct="1">
              <a:spcAft>
                <a:spcPts val="0"/>
              </a:spcAft>
              <a:buFont typeface="Wingdings 2"/>
              <a:buChar char=""/>
              <a:defRPr/>
            </a:pPr>
            <a:r>
              <a:rPr lang="tr-TR" dirty="0"/>
              <a:t>Örgütün yapısını iyi kurmalıdır,</a:t>
            </a:r>
          </a:p>
          <a:p>
            <a:pPr marL="365760" indent="-283464" eaLnBrk="1" fontAlgn="auto" hangingPunct="1">
              <a:spcAft>
                <a:spcPts val="0"/>
              </a:spcAft>
              <a:buFont typeface="Wingdings 2"/>
              <a:buChar char=""/>
              <a:defRPr/>
            </a:pPr>
            <a:r>
              <a:rPr lang="tr-TR" dirty="0"/>
              <a:t>Grup değer ve davranışlarını dikkate almalıdır,</a:t>
            </a:r>
          </a:p>
          <a:p>
            <a:pPr marL="365760" indent="-283464" eaLnBrk="1" fontAlgn="auto" hangingPunct="1">
              <a:spcAft>
                <a:spcPts val="0"/>
              </a:spcAft>
              <a:buFont typeface="Wingdings 2"/>
              <a:buChar char=""/>
              <a:defRPr/>
            </a:pPr>
            <a:r>
              <a:rPr lang="tr-TR" dirty="0"/>
              <a:t>Takdir hakkını kullanırken, kamu yararını </a:t>
            </a:r>
            <a:r>
              <a:rPr lang="tr-TR" dirty="0" smtClean="0"/>
              <a:t>gözetmelidir.</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HASTANE VE ÇOCUK 1. HAFTA</Template>
  <TotalTime>142</TotalTime>
  <Words>1687</Words>
  <Application>Microsoft Office PowerPoint</Application>
  <PresentationFormat>Ekran Gösterisi (4:3)</PresentationFormat>
  <Paragraphs>187</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Cumba</vt:lpstr>
      <vt:lpstr>YÖNETİM SÜREÇLERİ</vt:lpstr>
      <vt:lpstr>YÖNETİM SÜREÇLERİ </vt:lpstr>
      <vt:lpstr>Slayt 3</vt:lpstr>
      <vt:lpstr>Slayt 4</vt:lpstr>
      <vt:lpstr>1. KARAR VERME</vt:lpstr>
      <vt:lpstr>Slayt 6</vt:lpstr>
      <vt:lpstr>Slayt 7</vt:lpstr>
      <vt:lpstr>Slayt 8</vt:lpstr>
      <vt:lpstr>Slayt 9</vt:lpstr>
      <vt:lpstr>Slayt 10</vt:lpstr>
      <vt:lpstr>Slayt 11</vt:lpstr>
      <vt:lpstr>2. PLANLAMA</vt:lpstr>
      <vt:lpstr>Slayt 13</vt:lpstr>
      <vt:lpstr>Slayt 14</vt:lpstr>
      <vt:lpstr>Slayt 15</vt:lpstr>
      <vt:lpstr>3. ÖRGÜTLEME</vt:lpstr>
      <vt:lpstr>Slayt 17</vt:lpstr>
      <vt:lpstr>Slayt 18</vt:lpstr>
      <vt:lpstr>Slayt 19</vt:lpstr>
      <vt:lpstr>4. İLETİŞİM </vt:lpstr>
      <vt:lpstr>Slayt 21</vt:lpstr>
      <vt:lpstr>Slayt 22</vt:lpstr>
      <vt:lpstr>Slayt 23</vt:lpstr>
      <vt:lpstr>Slayt 24</vt:lpstr>
      <vt:lpstr>5. EŞGÜDÜMLEME (KOORDİNASYON)</vt:lpstr>
      <vt:lpstr>Slayt 26</vt:lpstr>
      <vt:lpstr>Slayt 27</vt:lpstr>
      <vt:lpstr>Slayt 28</vt:lpstr>
      <vt:lpstr>Slayt 29</vt:lpstr>
      <vt:lpstr>6. DEĞERLENDİRME (DENETLEME)</vt:lpstr>
      <vt:lpstr>Slayt 31</vt:lpstr>
      <vt:lpstr>Slayt 32</vt:lpstr>
      <vt:lpstr>Slayt 33</vt:lpstr>
      <vt:lpstr>Kaynaklar </vt:lpstr>
      <vt:lpstr>Slayt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 SÜREÇLERİ</dc:title>
  <dc:creator>Zeliha</dc:creator>
  <cp:lastModifiedBy>win8</cp:lastModifiedBy>
  <cp:revision>28</cp:revision>
  <dcterms:created xsi:type="dcterms:W3CDTF">2010-04-25T10:51:31Z</dcterms:created>
  <dcterms:modified xsi:type="dcterms:W3CDTF">2021-03-30T13:31:44Z</dcterms:modified>
</cp:coreProperties>
</file>