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61" r:id="rId2"/>
    <p:sldId id="347" r:id="rId3"/>
    <p:sldId id="349" r:id="rId4"/>
    <p:sldId id="350" r:id="rId5"/>
    <p:sldId id="351" r:id="rId6"/>
    <p:sldId id="352" r:id="rId7"/>
    <p:sldId id="353" r:id="rId8"/>
    <p:sldId id="354" r:id="rId9"/>
    <p:sldId id="348" r:id="rId10"/>
    <p:sldId id="339" r:id="rId11"/>
    <p:sldId id="340" r:id="rId12"/>
    <p:sldId id="341" r:id="rId13"/>
    <p:sldId id="342" r:id="rId14"/>
    <p:sldId id="343" r:id="rId15"/>
    <p:sldId id="344" r:id="rId16"/>
    <p:sldId id="345" r:id="rId17"/>
    <p:sldId id="346" r:id="rId18"/>
    <p:sldId id="338" r:id="rId19"/>
    <p:sldId id="304" r:id="rId20"/>
    <p:sldId id="305" r:id="rId21"/>
    <p:sldId id="308" r:id="rId22"/>
    <p:sldId id="310" r:id="rId23"/>
    <p:sldId id="317" r:id="rId24"/>
    <p:sldId id="355" r:id="rId25"/>
    <p:sldId id="356" r:id="rId26"/>
    <p:sldId id="357" r:id="rId27"/>
    <p:sldId id="358" r:id="rId28"/>
    <p:sldId id="359" r:id="rId29"/>
    <p:sldId id="360" r:id="rId30"/>
    <p:sldId id="361" r:id="rId31"/>
    <p:sldId id="362" r:id="rId32"/>
    <p:sldId id="363" r:id="rId33"/>
    <p:sldId id="364"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4" autoAdjust="0"/>
    <p:restoredTop sz="94660"/>
  </p:normalViewPr>
  <p:slideViewPr>
    <p:cSldViewPr>
      <p:cViewPr varScale="1">
        <p:scale>
          <a:sx n="81" d="100"/>
          <a:sy n="81" d="100"/>
        </p:scale>
        <p:origin x="149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3D10F0-15B9-4423-B059-932B21AE70AD}" type="datetimeFigureOut">
              <a:rPr lang="tr-TR" smtClean="0"/>
              <a:pPr/>
              <a:t>22.10.2020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692829-F18A-4703-8E03-66871E367596}" type="slidenum">
              <a:rPr lang="tr-TR" smtClean="0"/>
              <a:pPr/>
              <a:t>‹#›</a:t>
            </a:fld>
            <a:endParaRPr lang="tr-TR"/>
          </a:p>
        </p:txBody>
      </p:sp>
    </p:spTree>
    <p:extLst>
      <p:ext uri="{BB962C8B-B14F-4D97-AF65-F5344CB8AC3E}">
        <p14:creationId xmlns:p14="http://schemas.microsoft.com/office/powerpoint/2010/main" val="2388833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22.10.2020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99417" y="0"/>
            <a:ext cx="8229600" cy="1268760"/>
          </a:xfrm>
        </p:spPr>
        <p:txBody>
          <a:bodyPr>
            <a:normAutofit fontScale="90000"/>
          </a:bodyPr>
          <a:lstStyle/>
          <a:p>
            <a:br>
              <a:rPr lang="tr-TR" dirty="0"/>
            </a:br>
            <a:br>
              <a:rPr lang="tr-TR" dirty="0"/>
            </a:br>
            <a:r>
              <a:rPr lang="tr-TR" dirty="0"/>
              <a:t>          SOSYAL POLİTİKA</a:t>
            </a:r>
          </a:p>
        </p:txBody>
      </p:sp>
      <p:sp>
        <p:nvSpPr>
          <p:cNvPr id="3" name="İçerik Yer Tutucusu 2"/>
          <p:cNvSpPr>
            <a:spLocks noGrp="1"/>
          </p:cNvSpPr>
          <p:nvPr>
            <p:ph idx="1"/>
          </p:nvPr>
        </p:nvSpPr>
        <p:spPr>
          <a:xfrm>
            <a:off x="467545" y="1560160"/>
            <a:ext cx="8229600" cy="5037191"/>
          </a:xfrm>
        </p:spPr>
        <p:txBody>
          <a:bodyPr/>
          <a:lstStyle/>
          <a:p>
            <a:pPr marL="0" indent="0">
              <a:buNone/>
            </a:pP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8208911"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AFBDEC-7088-4290-85CA-C127F06F5740}"/>
              </a:ext>
            </a:extLst>
          </p:cNvPr>
          <p:cNvSpPr>
            <a:spLocks noGrp="1"/>
          </p:cNvSpPr>
          <p:nvPr>
            <p:ph idx="1"/>
          </p:nvPr>
        </p:nvSpPr>
        <p:spPr>
          <a:xfrm>
            <a:off x="457200" y="332656"/>
            <a:ext cx="8229600" cy="5991944"/>
          </a:xfrm>
        </p:spPr>
        <p:txBody>
          <a:bodyPr/>
          <a:lstStyle/>
          <a:p>
            <a:r>
              <a:rPr lang="tr-TR" dirty="0"/>
              <a:t>SOSYAL POLİTİKANIN HEDEFLERİ</a:t>
            </a:r>
          </a:p>
          <a:p>
            <a:pPr marL="0" indent="0" algn="just">
              <a:lnSpc>
                <a:spcPct val="150000"/>
              </a:lnSpc>
              <a:buNone/>
            </a:pPr>
            <a:r>
              <a:rPr lang="tr-TR" dirty="0"/>
              <a:t>Sosyal politikanın ilk ve en genel hedefi, refah seviyesinin yükseltilmesi ve refahın toplumsallaşmasıdır.</a:t>
            </a:r>
          </a:p>
          <a:p>
            <a:pPr marL="0" indent="0" algn="just">
              <a:lnSpc>
                <a:spcPct val="150000"/>
              </a:lnSpc>
              <a:buNone/>
            </a:pPr>
            <a:r>
              <a:rPr lang="tr-TR" dirty="0"/>
              <a:t> Örneğin işsizliğin azaltılması, yoksulluk oranının düşmesi ve özürlülerin toplumsal hayata katılmasında yaşanılacak her olumlu gelişme sosyal politikanın vazgeçilmez hedef­leridir.</a:t>
            </a:r>
          </a:p>
        </p:txBody>
      </p:sp>
    </p:spTree>
    <p:extLst>
      <p:ext uri="{BB962C8B-B14F-4D97-AF65-F5344CB8AC3E}">
        <p14:creationId xmlns:p14="http://schemas.microsoft.com/office/powerpoint/2010/main" val="1701582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9E7102-6987-41A9-8503-1032431B1638}"/>
              </a:ext>
            </a:extLst>
          </p:cNvPr>
          <p:cNvSpPr>
            <a:spLocks noGrp="1"/>
          </p:cNvSpPr>
          <p:nvPr>
            <p:ph idx="1"/>
          </p:nvPr>
        </p:nvSpPr>
        <p:spPr>
          <a:xfrm>
            <a:off x="457200" y="260648"/>
            <a:ext cx="8229600" cy="6063952"/>
          </a:xfrm>
        </p:spPr>
        <p:txBody>
          <a:bodyPr>
            <a:normAutofit fontScale="92500"/>
          </a:bodyPr>
          <a:lstStyle/>
          <a:p>
            <a:pPr marL="0" indent="0" algn="just">
              <a:lnSpc>
                <a:spcPct val="150000"/>
              </a:lnSpc>
              <a:buNone/>
            </a:pPr>
            <a:r>
              <a:rPr lang="tr-TR" dirty="0"/>
              <a:t>Sosyal politikanın ortaya çıktığı dönemdeki hedef­leri daha çok çalışma hayatı ile sınırlıyken, kapsamındaki konuların çeşitlenmesi ile sosyal barış, sosyal adalet ve sosyal refah hedef­lerinin yanında özel hedef­leri de değişime uğramıştır. Örneğin gelir dağılımındaki bozuklukların düzeltilmesi, kadın, genç ve eğitimli işsizliğinin önlenmesi, yoksulluğu önleyici politikaların üretilmesi, eğitim politikalarının işgücü piyasası ile bağlantısının kurulması ve eğitimin toplumun bütününe yaygınlaştırılması, sosyal politikanın konuları ile paralel özel hedef­leridir. </a:t>
            </a:r>
          </a:p>
        </p:txBody>
      </p:sp>
    </p:spTree>
    <p:extLst>
      <p:ext uri="{BB962C8B-B14F-4D97-AF65-F5344CB8AC3E}">
        <p14:creationId xmlns:p14="http://schemas.microsoft.com/office/powerpoint/2010/main" val="1927338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FF1C4B-3151-49B2-B7CB-D0FC3D1F4AFC}"/>
              </a:ext>
            </a:extLst>
          </p:cNvPr>
          <p:cNvSpPr>
            <a:spLocks noGrp="1"/>
          </p:cNvSpPr>
          <p:nvPr>
            <p:ph idx="1"/>
          </p:nvPr>
        </p:nvSpPr>
        <p:spPr>
          <a:xfrm>
            <a:off x="457200" y="476672"/>
            <a:ext cx="8229600" cy="5847928"/>
          </a:xfrm>
        </p:spPr>
        <p:txBody>
          <a:bodyPr>
            <a:normAutofit fontScale="92500"/>
          </a:bodyPr>
          <a:lstStyle/>
          <a:p>
            <a:pPr marL="0" indent="0" algn="just">
              <a:lnSpc>
                <a:spcPct val="150000"/>
              </a:lnSpc>
              <a:buNone/>
            </a:pPr>
            <a:r>
              <a:rPr lang="tr-TR" dirty="0"/>
              <a:t>Sosyal politikanın sosyal barış hedefi, toplumu oluşturan unsurları ayrıştırmak yerine, birleştirmek olarak ifade edilebilir. Sosyal anlamda barışın sağlanması, sosyal sorunların üretilmesini engelleyici bir unsurdur. Sosyal barışın etkili olarak ve sürekli bir şekilde sağlanması ise doğrudan toplumun içinde bulunduğu ekonomik ve siyasi faktörlere bağlıdır. Etkili ve sürekli bir sosyal barışın sağlanması, toplumu sosyal sorunlardan uzak tutacağı gibi ekonomik anlamdaki kayıplardan koruyarak, ekonomik ve sosyal gelişmeye uygun ortamı da sağlayacaktır.</a:t>
            </a:r>
          </a:p>
        </p:txBody>
      </p:sp>
    </p:spTree>
    <p:extLst>
      <p:ext uri="{BB962C8B-B14F-4D97-AF65-F5344CB8AC3E}">
        <p14:creationId xmlns:p14="http://schemas.microsoft.com/office/powerpoint/2010/main" val="1333995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02BCC36-290F-4B10-BCEC-8186DF8ED07D}"/>
              </a:ext>
            </a:extLst>
          </p:cNvPr>
          <p:cNvSpPr>
            <a:spLocks noGrp="1"/>
          </p:cNvSpPr>
          <p:nvPr>
            <p:ph idx="1"/>
          </p:nvPr>
        </p:nvSpPr>
        <p:spPr>
          <a:xfrm>
            <a:off x="457200" y="332656"/>
            <a:ext cx="8229600" cy="5991944"/>
          </a:xfrm>
        </p:spPr>
        <p:txBody>
          <a:bodyPr/>
          <a:lstStyle/>
          <a:p>
            <a:pPr marL="0" indent="0" algn="just">
              <a:lnSpc>
                <a:spcPct val="150000"/>
              </a:lnSpc>
              <a:buNone/>
            </a:pPr>
            <a:r>
              <a:rPr lang="tr-TR" dirty="0"/>
              <a:t>Sosyal politikanın bir diğer hedefi olan sosyal adalet, bütün insanların bağımlı olmadan yaşamlarını sürdürebilmesi, kendilerini geliştirebilme ve sosyal hizmetlere ulaşmasında eşit fırsatlara sahip olabilmesi olarak tanımlanabilir. Sosyal politika açısından sosyal adalet, toplumdaki kesimlerin yaşam seviyeleri arasındaki farkın, sosyal hizmetlere ulaşabilmek noktasındaki aksaklıkların ve ekonomik haklara erişmedeki eksikliklerin giderilmesi olarak ifade edilebilir</a:t>
            </a:r>
          </a:p>
        </p:txBody>
      </p:sp>
    </p:spTree>
    <p:extLst>
      <p:ext uri="{BB962C8B-B14F-4D97-AF65-F5344CB8AC3E}">
        <p14:creationId xmlns:p14="http://schemas.microsoft.com/office/powerpoint/2010/main" val="3203315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519BC9-4A1B-4267-8FB5-CE7B7F9089A9}"/>
              </a:ext>
            </a:extLst>
          </p:cNvPr>
          <p:cNvSpPr>
            <a:spLocks noGrp="1"/>
          </p:cNvSpPr>
          <p:nvPr>
            <p:ph idx="1"/>
          </p:nvPr>
        </p:nvSpPr>
        <p:spPr>
          <a:xfrm>
            <a:off x="457200" y="404664"/>
            <a:ext cx="8229600" cy="5919936"/>
          </a:xfrm>
        </p:spPr>
        <p:txBody>
          <a:bodyPr>
            <a:normAutofit fontScale="92500"/>
          </a:bodyPr>
          <a:lstStyle/>
          <a:p>
            <a:pPr marL="0" indent="0" algn="just">
              <a:lnSpc>
                <a:spcPct val="150000"/>
              </a:lnSpc>
              <a:buNone/>
            </a:pPr>
            <a:r>
              <a:rPr lang="tr-TR" dirty="0"/>
              <a:t>Sosyal politikanın en önemli hedefi ise sosyal refahın sağlanması ve geliştirilmesidir. Sosyal hizmetlerin seviyesinin yükseltilmesi ve yaygınlaştırılması ile sosyal refahın sağlanması hedef­lenmektedir. Sosyal refah, ekonomik sistemin sonuçlarının eşitlenme çabası olarak ifade edilebileceği gibi, toplum kesimlerinin sosyal haklarının eşitliği doğrultusunda tüm sosyal hakların yükseltilmesi olarak da ifade edilebilir. Eğitim, sağlık, barınma, sosyal güvenlik alanlarında daha çok kişinin, daha yüksek seviyede yararlanması sosyal refahın amaçlarındandır.</a:t>
            </a:r>
          </a:p>
        </p:txBody>
      </p:sp>
    </p:spTree>
    <p:extLst>
      <p:ext uri="{BB962C8B-B14F-4D97-AF65-F5344CB8AC3E}">
        <p14:creationId xmlns:p14="http://schemas.microsoft.com/office/powerpoint/2010/main" val="3742206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663C91-6611-42FB-9C34-EC2C20C5C5C5}"/>
              </a:ext>
            </a:extLst>
          </p:cNvPr>
          <p:cNvSpPr>
            <a:spLocks noGrp="1"/>
          </p:cNvSpPr>
          <p:nvPr>
            <p:ph idx="1"/>
          </p:nvPr>
        </p:nvSpPr>
        <p:spPr>
          <a:xfrm>
            <a:off x="457200" y="332656"/>
            <a:ext cx="8229600" cy="5991944"/>
          </a:xfrm>
        </p:spPr>
        <p:txBody>
          <a:bodyPr/>
          <a:lstStyle/>
          <a:p>
            <a:pPr marL="0" indent="0" algn="just">
              <a:lnSpc>
                <a:spcPct val="150000"/>
              </a:lnSpc>
              <a:buNone/>
            </a:pPr>
            <a:r>
              <a:rPr lang="tr-TR" dirty="0"/>
              <a:t>Eğitim imkânlarının yaygınlaştırılması, öğretmen başına düşen öğrenci sayısı gibi eğitimin kalitesini gösteren göstergelerdeki iyileşme, sosyal harcamaların gayrisafi millî hasıla içerisindeki payının yükselmesi, hastane sayısı ve sağlık hizmetlerinde kalitenin yükselmesi, konutlardaki elektrik kullanımı gibi göstergeler sosyal refahın artışını ifade etmektedir. Sosyal refahın en önemli göstergesi ise sosyal harcamaların artış göstermesi ve toplum kesimlerinin sosyal refaha ulaşmasının kolaylaşmasıdır. </a:t>
            </a:r>
          </a:p>
        </p:txBody>
      </p:sp>
    </p:spTree>
    <p:extLst>
      <p:ext uri="{BB962C8B-B14F-4D97-AF65-F5344CB8AC3E}">
        <p14:creationId xmlns:p14="http://schemas.microsoft.com/office/powerpoint/2010/main" val="2242102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6A6A5E4-6476-4BD3-8D44-FDB6DF106D02}"/>
              </a:ext>
            </a:extLst>
          </p:cNvPr>
          <p:cNvSpPr>
            <a:spLocks noGrp="1"/>
          </p:cNvSpPr>
          <p:nvPr>
            <p:ph idx="1"/>
          </p:nvPr>
        </p:nvSpPr>
        <p:spPr>
          <a:xfrm>
            <a:off x="457200" y="332656"/>
            <a:ext cx="8229600" cy="5991944"/>
          </a:xfrm>
        </p:spPr>
        <p:txBody>
          <a:bodyPr>
            <a:normAutofit fontScale="92500"/>
          </a:bodyPr>
          <a:lstStyle/>
          <a:p>
            <a:pPr marL="0" indent="0" algn="just">
              <a:lnSpc>
                <a:spcPct val="150000"/>
              </a:lnSpc>
              <a:buNone/>
            </a:pPr>
            <a:r>
              <a:rPr lang="tr-TR" dirty="0"/>
              <a:t>Sosyal Politikanın Finansmanı </a:t>
            </a:r>
          </a:p>
          <a:p>
            <a:pPr marL="0" indent="0" algn="just">
              <a:lnSpc>
                <a:spcPct val="150000"/>
              </a:lnSpc>
              <a:buNone/>
            </a:pPr>
            <a:r>
              <a:rPr lang="tr-TR" dirty="0"/>
              <a:t>Sosyal politikanın finansman kaynakları, sosyal politikanın yürütücüsü olarak ifade edilen devletin bütçesi ve bu bütçeye gelir olarak yazılan bütün kalemler olarak ifade edilebilir. Sosyal politikanın yürütücüsü temel olarak devlettir. Bu anlamda sosyal politikanın ana finansman kaynağı devlet bütçesidir. Devlet bütçesinin zenginliği, sosyal politikanın da finansman kaynaklarının zenginliğini ifade ettiği için, sosyal politikaların gelişmişlik düzeyi ile devlet bütçesinin zenginliği arasında yakın bir ilişki söz konusudur </a:t>
            </a:r>
          </a:p>
        </p:txBody>
      </p:sp>
    </p:spTree>
    <p:extLst>
      <p:ext uri="{BB962C8B-B14F-4D97-AF65-F5344CB8AC3E}">
        <p14:creationId xmlns:p14="http://schemas.microsoft.com/office/powerpoint/2010/main" val="1131133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2CE2E5D-E08D-4F33-922D-763AC77D2FA3}"/>
              </a:ext>
            </a:extLst>
          </p:cNvPr>
          <p:cNvSpPr>
            <a:spLocks noGrp="1"/>
          </p:cNvSpPr>
          <p:nvPr>
            <p:ph idx="1"/>
          </p:nvPr>
        </p:nvSpPr>
        <p:spPr>
          <a:xfrm>
            <a:off x="457200" y="404664"/>
            <a:ext cx="8229600" cy="5919936"/>
          </a:xfrm>
        </p:spPr>
        <p:txBody>
          <a:bodyPr>
            <a:normAutofit fontScale="92500" lnSpcReduction="10000"/>
          </a:bodyPr>
          <a:lstStyle/>
          <a:p>
            <a:pPr marL="0" indent="0" algn="just">
              <a:lnSpc>
                <a:spcPct val="150000"/>
              </a:lnSpc>
              <a:buNone/>
            </a:pPr>
            <a:r>
              <a:rPr lang="tr-TR" dirty="0"/>
              <a:t>Devlet bütçesinin en önemli gelir kaynağı, halktan toplanan vergilerdir. Bu çerçevede ülke insanının geliri veya serveti oranında, ülkedeki sosyal politikaları finanse ettiği söylenebilir. Buna ek olarak, işçi ve işverenlerden alınan sigorta katkıları ile bizzat devletin sigorta fonlarına yaptığı katkı, sosyal politikanın finansman kaynağıdır. Yerel yönetimlerin bütçeleri, parasal nitelikli tüm yaptırımlar, belirli amaca yönelik düzenlenmiş tüm vergiler, harçlar, şans oyunlarının gelirlerinden özel olarak ayrılan paylar, bağışlar ve uluslararası kuruluşlardan alınan yardımlar sosyal politikanın finansman kaynaklarıdırlar</a:t>
            </a:r>
          </a:p>
        </p:txBody>
      </p:sp>
    </p:spTree>
    <p:extLst>
      <p:ext uri="{BB962C8B-B14F-4D97-AF65-F5344CB8AC3E}">
        <p14:creationId xmlns:p14="http://schemas.microsoft.com/office/powerpoint/2010/main" val="874484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6A85B5-748C-4710-BDA3-B3A609AE5E4D}"/>
              </a:ext>
            </a:extLst>
          </p:cNvPr>
          <p:cNvSpPr>
            <a:spLocks noGrp="1"/>
          </p:cNvSpPr>
          <p:nvPr>
            <p:ph idx="1"/>
          </p:nvPr>
        </p:nvSpPr>
        <p:spPr>
          <a:xfrm>
            <a:off x="457200" y="404664"/>
            <a:ext cx="8229600" cy="5919936"/>
          </a:xfrm>
        </p:spPr>
        <p:txBody>
          <a:bodyPr/>
          <a:lstStyle/>
          <a:p>
            <a:pPr marL="0" indent="0">
              <a:buNone/>
            </a:pPr>
            <a:r>
              <a:rPr lang="tr-TR" dirty="0"/>
              <a:t>         SOSYAL POLİTİKANIN ÖNEMİ</a:t>
            </a:r>
          </a:p>
          <a:p>
            <a:pPr marL="0" indent="0" algn="just">
              <a:buNone/>
            </a:pPr>
            <a:r>
              <a:rPr lang="tr-TR" dirty="0"/>
              <a:t>Sosyal politikanın önemi üç başlıkta açıklanabilir:</a:t>
            </a:r>
          </a:p>
          <a:p>
            <a:pPr marL="0" indent="0" algn="just">
              <a:buNone/>
            </a:pPr>
            <a:r>
              <a:rPr lang="tr-TR" dirty="0"/>
              <a:t>1-Sosyal Politikalara Konu Olan Kesimlerin Sayısal Çokluğu</a:t>
            </a:r>
          </a:p>
          <a:p>
            <a:pPr marL="0" indent="0" algn="just">
              <a:buNone/>
            </a:pPr>
            <a:r>
              <a:rPr lang="tr-TR" dirty="0"/>
              <a:t> Sosyal politikanın kişi bakımından kapsamını oluşturan bağımlı çalışanların sayısal çoklukları hakkında istatistiki bilgiler bize daha net bir çerçeve çizebilecektir. Endüstrileşmiş ülkelerde bağımlı çalışanların toplam nüfus içerisindeki oranları oldukça yüksektir. Danimarka’da bağımlı statüde çalışanların oranı %72,8, Japonya’da %72, Norveç’te %75,3, İsveç’te %74,9, İngiltere’de %72,6 iken bu oran Türkiye’de sadece %49,5 ile OECD ortalaması olan %65,8’nin oldukça altındadır. </a:t>
            </a:r>
          </a:p>
        </p:txBody>
      </p:sp>
    </p:spTree>
    <p:extLst>
      <p:ext uri="{BB962C8B-B14F-4D97-AF65-F5344CB8AC3E}">
        <p14:creationId xmlns:p14="http://schemas.microsoft.com/office/powerpoint/2010/main" val="2214753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991944"/>
          </a:xfrm>
        </p:spPr>
        <p:txBody>
          <a:bodyPr>
            <a:normAutofit fontScale="92500"/>
          </a:bodyPr>
          <a:lstStyle/>
          <a:p>
            <a:pPr marL="0" indent="0" algn="just">
              <a:lnSpc>
                <a:spcPct val="150000"/>
              </a:lnSpc>
              <a:buNone/>
            </a:pPr>
            <a:r>
              <a:rPr lang="tr-TR" dirty="0"/>
              <a:t>Bağımlı çalışanların sayısının ülke nüfusu içerisinde yüksek olması, sosyal politikaların yararlanıcılarının sayısının artmasını ve bir baskı grubu oluşturarak taleplerine erişmelerini kolaylaştırıcı bir etki yaratmaktadır. </a:t>
            </a:r>
          </a:p>
          <a:p>
            <a:pPr marL="0" indent="0" algn="just">
              <a:lnSpc>
                <a:spcPct val="150000"/>
              </a:lnSpc>
              <a:buNone/>
            </a:pPr>
            <a:r>
              <a:rPr lang="tr-TR" dirty="0"/>
              <a:t>Bağımlı çalışanlar, sosyal politikanın kişi bakımından kapsamındaki sadece bir kesimdir. Ekonomik yönden güçsüz kesimler, özel olarak korunması gerekenler ve bu kişilerin aileleri birlikte düşünüldüğünde sosyal politikanın kapsamındaki kişilerin sayısal çokluğu daha üst seviyelere yükselmektedir. </a:t>
            </a:r>
          </a:p>
        </p:txBody>
      </p:sp>
    </p:spTree>
    <p:extLst>
      <p:ext uri="{BB962C8B-B14F-4D97-AF65-F5344CB8AC3E}">
        <p14:creationId xmlns:p14="http://schemas.microsoft.com/office/powerpoint/2010/main" val="2865987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a:bodyPr>
          <a:lstStyle/>
          <a:p>
            <a:pPr marL="0" indent="0" algn="ctr">
              <a:buNone/>
            </a:pPr>
            <a:r>
              <a:rPr lang="tr-TR" dirty="0"/>
              <a:t>SOSYAL POLİTİKANIN ÖZELLİKLERİ </a:t>
            </a:r>
          </a:p>
          <a:p>
            <a:pPr marL="0" indent="0" algn="just">
              <a:buNone/>
            </a:pPr>
            <a:r>
              <a:rPr lang="tr-TR" sz="3200" dirty="0"/>
              <a:t>Sosyal politikanın özellikleri, kamusal niteliği ve mutlaka evrensel bir nitelik taşımasından hareketle iki başlıkta incelenecektir.</a:t>
            </a:r>
          </a:p>
          <a:p>
            <a:pPr marL="0" indent="0" algn="just">
              <a:buNone/>
            </a:pPr>
            <a:endParaRPr lang="tr-TR" sz="3200" dirty="0"/>
          </a:p>
          <a:p>
            <a:pPr marL="0" indent="0" algn="just">
              <a:buNone/>
            </a:pPr>
            <a:endParaRPr lang="tr-TR" dirty="0"/>
          </a:p>
          <a:p>
            <a:pPr marL="0" indent="0" algn="just">
              <a:buNone/>
            </a:pPr>
            <a:r>
              <a:rPr lang="tr-TR" dirty="0"/>
              <a:t>1- SOSYAL POLİTİKANIN KAMUSAL NİTELİĞİ</a:t>
            </a:r>
          </a:p>
          <a:p>
            <a:pPr marL="0" indent="0" algn="just">
              <a:buNone/>
            </a:pPr>
            <a:endParaRPr lang="tr-TR" dirty="0"/>
          </a:p>
          <a:p>
            <a:pPr marL="0" indent="0" algn="just">
              <a:buNone/>
            </a:pPr>
            <a:r>
              <a:rPr lang="tr-TR" dirty="0"/>
              <a:t>2-SOSYAL POLİTİKANIN EVRENSEL NİTELİĞİ</a:t>
            </a:r>
          </a:p>
          <a:p>
            <a:pPr marL="0" indent="0" algn="just">
              <a:buNone/>
            </a:pPr>
            <a:endParaRPr lang="tr-TR" dirty="0"/>
          </a:p>
        </p:txBody>
      </p:sp>
    </p:spTree>
    <p:extLst>
      <p:ext uri="{BB962C8B-B14F-4D97-AF65-F5344CB8AC3E}">
        <p14:creationId xmlns:p14="http://schemas.microsoft.com/office/powerpoint/2010/main" val="2066050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47928"/>
          </a:xfrm>
        </p:spPr>
        <p:txBody>
          <a:bodyPr>
            <a:normAutofit fontScale="92500"/>
          </a:bodyPr>
          <a:lstStyle/>
          <a:p>
            <a:pPr marL="0" indent="0" algn="just">
              <a:lnSpc>
                <a:spcPct val="150000"/>
              </a:lnSpc>
              <a:buNone/>
            </a:pPr>
            <a:r>
              <a:rPr lang="tr-TR" dirty="0"/>
              <a:t>2-</a:t>
            </a:r>
            <a:r>
              <a:rPr lang="fi-FI" dirty="0"/>
              <a:t>Sosyal Politikalara Konu Olan Kesimlerin Niteliği</a:t>
            </a:r>
            <a:endParaRPr lang="tr-TR" dirty="0"/>
          </a:p>
          <a:p>
            <a:pPr marL="0" indent="0" algn="just">
              <a:lnSpc>
                <a:spcPct val="150000"/>
              </a:lnSpc>
              <a:buNone/>
            </a:pPr>
            <a:r>
              <a:rPr lang="tr-TR" dirty="0"/>
              <a:t>Sosyal politika sadece kapsamındaki kişilerin sayısal çokluğu ile değil, bu kişilerin nitelikleri ile de önem kazanmaktadır. Sosyal politikalara konu olan kesimlerin nitelikleri, eğer sosyal politikalar yeterince uygulanmazsa, sağlıklı bir toplum yapısının ortaya çıkmasını engelleyebilir. Örneğin, sosyal politikanın konu bakımından kapsamındaki işsizlik sorunu çözülmeden, ekonomik anlamda dinamik bir yapıya erişmek mümkün olmadığı gibi, sosyal anlamda huzursuzlukların engellenmesi de söz konusu değildir.</a:t>
            </a:r>
          </a:p>
        </p:txBody>
      </p:sp>
    </p:spTree>
    <p:extLst>
      <p:ext uri="{BB962C8B-B14F-4D97-AF65-F5344CB8AC3E}">
        <p14:creationId xmlns:p14="http://schemas.microsoft.com/office/powerpoint/2010/main" val="738599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lstStyle/>
          <a:p>
            <a:pPr marL="0" indent="0" algn="just">
              <a:lnSpc>
                <a:spcPct val="150000"/>
              </a:lnSpc>
              <a:buNone/>
            </a:pPr>
            <a:r>
              <a:rPr lang="tr-TR" dirty="0"/>
              <a:t>Ayrıca işsiz birey topluma olan güvenini kaybedecek ve toplumun düzenini bozacak davranışlara yönelebilecektir. Geçmişte yaşanan büyük toplumsal çalkantıların, sosyal sorunların odağındaki toplum kesimlerinin hareketleriyle ortaya çıktığı bilinmektedir. Ayrıca yoksulluk sorunu sadece yoksullukla yüz yüze kalmış bireyin sorunu olamayacağı gibi, birey eğer sosyal politikaların koruması altında değilse, başka bazı sosyal sorunların ortaya çıkmasına neden olabilecektir. </a:t>
            </a:r>
          </a:p>
        </p:txBody>
      </p:sp>
    </p:spTree>
    <p:extLst>
      <p:ext uri="{BB962C8B-B14F-4D97-AF65-F5344CB8AC3E}">
        <p14:creationId xmlns:p14="http://schemas.microsoft.com/office/powerpoint/2010/main" val="1874621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fontScale="92500" lnSpcReduction="20000"/>
          </a:bodyPr>
          <a:lstStyle/>
          <a:p>
            <a:pPr marL="0" indent="0" algn="just">
              <a:lnSpc>
                <a:spcPct val="150000"/>
              </a:lnSpc>
              <a:buNone/>
            </a:pPr>
            <a:r>
              <a:rPr lang="tr-TR" dirty="0"/>
              <a:t>Ülkenin önemli zenginlik kaynağı olan insanın korunmasına yönelik önlemler alınması, sağlıklı bir toplum yapısının oluşturulması bakımından önemlidir. Desteğe ve korunmaya ihtiyaç duyan kesimler başta olmak üzere, toplumun tamamına yönelik olarak verilecek daha iyi sağlık, eğitim, beslenme, barınma, korunma, ücret, istihdam, yoksulluk ve işsizlikle mücadele ve benzeri alanlardaki hizmetler, bireylerin refah seviyesini yükseltecek, yurttaşlık bağlarını güçlendirecek, hak arama bilincini artıracak, devletin fonksiyonları üzerinde baskı grubu hâline getirecek ve en önemlisi daha iyi ve daha güvenli ortamlarda yaşamasını sağlayacaktır.</a:t>
            </a:r>
          </a:p>
        </p:txBody>
      </p:sp>
    </p:spTree>
    <p:extLst>
      <p:ext uri="{BB962C8B-B14F-4D97-AF65-F5344CB8AC3E}">
        <p14:creationId xmlns:p14="http://schemas.microsoft.com/office/powerpoint/2010/main" val="340828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19936"/>
          </a:xfrm>
        </p:spPr>
        <p:txBody>
          <a:bodyPr>
            <a:normAutofit lnSpcReduction="10000"/>
          </a:bodyPr>
          <a:lstStyle/>
          <a:p>
            <a:pPr marL="0" indent="0" algn="just">
              <a:lnSpc>
                <a:spcPct val="150000"/>
              </a:lnSpc>
              <a:buNone/>
            </a:pPr>
            <a:r>
              <a:rPr lang="tr-TR" dirty="0"/>
              <a:t>3-Sosyal Politikaların Sosyal Devlet İlkesinin Bir Göstergesi Olması</a:t>
            </a:r>
          </a:p>
          <a:p>
            <a:pPr marL="0" indent="0" algn="just">
              <a:lnSpc>
                <a:spcPct val="150000"/>
              </a:lnSpc>
              <a:buNone/>
            </a:pPr>
            <a:r>
              <a:rPr lang="tr-TR" dirty="0"/>
              <a:t>Sosyal politikaların gelişmişlik düzeyi, sosyal devlet ilkesi ile yakından ilgilidir. Bir ülkede sosyal politikaların çeşitliliği ve düzeyi, o ülkenin sosyal devlet ilkesi ile olan ilişkisini ifade etmektedir. Devlet sosyal politika alanındaki yükümlülüklerini yerine getirebildiği ve sosyal politika uygulamalarının başarı düzeyini yükseltip ülkenin refahını arttırabildiği ölçüde sosyal devlet niteliğini kazanabilecektir. </a:t>
            </a:r>
          </a:p>
        </p:txBody>
      </p:sp>
    </p:spTree>
    <p:extLst>
      <p:ext uri="{BB962C8B-B14F-4D97-AF65-F5344CB8AC3E}">
        <p14:creationId xmlns:p14="http://schemas.microsoft.com/office/powerpoint/2010/main" val="236534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5DD1BAD-1726-4779-BAE1-89432D4CE831}"/>
              </a:ext>
            </a:extLst>
          </p:cNvPr>
          <p:cNvSpPr>
            <a:spLocks noGrp="1"/>
          </p:cNvSpPr>
          <p:nvPr>
            <p:ph idx="1"/>
          </p:nvPr>
        </p:nvSpPr>
        <p:spPr>
          <a:xfrm>
            <a:off x="457200" y="404664"/>
            <a:ext cx="8229600" cy="5919936"/>
          </a:xfrm>
        </p:spPr>
        <p:txBody>
          <a:bodyPr>
            <a:normAutofit lnSpcReduction="10000"/>
          </a:bodyPr>
          <a:lstStyle/>
          <a:p>
            <a:pPr marL="0" indent="0" algn="just">
              <a:lnSpc>
                <a:spcPct val="150000"/>
              </a:lnSpc>
              <a:buNone/>
            </a:pPr>
            <a:r>
              <a:rPr lang="tr-TR" dirty="0"/>
              <a:t>Sosyal politikanın kişi bakımından kapsamındaki kesimlerin korunma düzeyi, sosyal hizmetlere ulaşması ve elde ettikleri sosyal hizmetlerin kalitesi, devletin sosyal niteliğini göstermektedir. Sosyal devlet olmanın gerekliliği ise sosyal politikanın kapsamına giren kesimlerin önemli bir niteliğe sahip olması ve ekonomi politikalarının yıpratıcı etkilerinin önüne geçilmesi açısından önemlidir. Bu doğrultuda birçok ülkenin anayasasında sosyal devlet ilkesine yer verilmekte ve bu amaca ulaşma isteği beyan edilmektedir. </a:t>
            </a:r>
          </a:p>
        </p:txBody>
      </p:sp>
    </p:spTree>
    <p:extLst>
      <p:ext uri="{BB962C8B-B14F-4D97-AF65-F5344CB8AC3E}">
        <p14:creationId xmlns:p14="http://schemas.microsoft.com/office/powerpoint/2010/main" val="570642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A23915-04DB-4D93-8E7F-B823655F61C7}"/>
              </a:ext>
            </a:extLst>
          </p:cNvPr>
          <p:cNvSpPr>
            <a:spLocks noGrp="1"/>
          </p:cNvSpPr>
          <p:nvPr>
            <p:ph idx="1"/>
          </p:nvPr>
        </p:nvSpPr>
        <p:spPr>
          <a:xfrm>
            <a:off x="457200" y="404664"/>
            <a:ext cx="8229600" cy="5919936"/>
          </a:xfrm>
        </p:spPr>
        <p:txBody>
          <a:bodyPr/>
          <a:lstStyle/>
          <a:p>
            <a:pPr marL="0" indent="0" algn="just">
              <a:lnSpc>
                <a:spcPct val="200000"/>
              </a:lnSpc>
              <a:buNone/>
            </a:pPr>
            <a:r>
              <a:rPr lang="tr-TR" dirty="0"/>
              <a:t>Sosyal politika bilimine önem kazandıran bu özellikler, sosyal politikaların hedef­lerinin sadece duygusal, insancıl ya da ahlaki değil, somut ve akılcı gerekçelere dayalı olduğunu göstermektedir. Sosyal politika bu anlamı ile sadece </a:t>
            </a:r>
            <a:r>
              <a:rPr lang="tr-TR" dirty="0" err="1"/>
              <a:t>hümaniter</a:t>
            </a:r>
            <a:r>
              <a:rPr lang="tr-TR" dirty="0"/>
              <a:t> nedenlerle değil, akılcı ve somut nedenlerle yürütülmesi gereken politikalar bütünüdür.</a:t>
            </a:r>
          </a:p>
        </p:txBody>
      </p:sp>
    </p:spTree>
    <p:extLst>
      <p:ext uri="{BB962C8B-B14F-4D97-AF65-F5344CB8AC3E}">
        <p14:creationId xmlns:p14="http://schemas.microsoft.com/office/powerpoint/2010/main" val="2268387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BB04FD-E204-4AFE-9CD4-4E2FCA6A144A}"/>
              </a:ext>
            </a:extLst>
          </p:cNvPr>
          <p:cNvSpPr>
            <a:spLocks noGrp="1"/>
          </p:cNvSpPr>
          <p:nvPr>
            <p:ph idx="1"/>
          </p:nvPr>
        </p:nvSpPr>
        <p:spPr>
          <a:xfrm>
            <a:off x="457200" y="476672"/>
            <a:ext cx="8229600" cy="6192688"/>
          </a:xfrm>
        </p:spPr>
        <p:txBody>
          <a:bodyPr>
            <a:normAutofit fontScale="92500" lnSpcReduction="10000"/>
          </a:bodyPr>
          <a:lstStyle/>
          <a:p>
            <a:pPr marL="0" indent="0" algn="just">
              <a:buNone/>
            </a:pPr>
            <a:r>
              <a:rPr lang="tr-TR" dirty="0"/>
              <a:t>SOSYAL POLİTİKA İLE DİĞER SOSYAL BİLİMLER ARASINDAKİ SINIRLAR </a:t>
            </a:r>
          </a:p>
          <a:p>
            <a:pPr marL="0" indent="0" algn="just">
              <a:buNone/>
            </a:pPr>
            <a:r>
              <a:rPr lang="tr-TR" dirty="0"/>
              <a:t>Sosyal politika, sosyal bir bilim ve kamusal niteliğe sahip olması gibi nedenlerle diğer sosyal bilim dalları ile kesişen özelliklere sahiptir.</a:t>
            </a:r>
          </a:p>
          <a:p>
            <a:pPr marL="0" indent="0" algn="just">
              <a:buNone/>
            </a:pPr>
            <a:r>
              <a:rPr lang="tr-TR" dirty="0"/>
              <a:t>Sosyal Politika ve Ekonomi</a:t>
            </a:r>
          </a:p>
          <a:p>
            <a:pPr marL="0" indent="0" algn="just">
              <a:buNone/>
            </a:pPr>
            <a:r>
              <a:rPr lang="tr-TR" dirty="0"/>
              <a:t>İnsan gereksinimlerinin sonsuz ancak bu gereksinimleri karşılayacak kaynakların sınırlı olması kavramı, ekonomi biliminin temel konusunu oluşturmaktadır. Ekonomi bilimi, ekonomik nitelikli olaylar ve bunların etkileşimi konusu üzerinde çalışmaktadır. Sosyal bir bilim olması dolayısıyla ekonomi bilimi de insan odaklıdır. Ancak ekonomi insan davranışlarının ekonomik yönü ile ilgilenir ve insanın davranışları sadece ekonomik yönü ile ekonomi biliminin konusu içerisindedir. Ekonomi bilimi bu özelliği ile amacı toplumların refahı ve bu refahın yükseltilmesi olan sosyal politikadan ayrılır</a:t>
            </a:r>
          </a:p>
        </p:txBody>
      </p:sp>
    </p:spTree>
    <p:extLst>
      <p:ext uri="{BB962C8B-B14F-4D97-AF65-F5344CB8AC3E}">
        <p14:creationId xmlns:p14="http://schemas.microsoft.com/office/powerpoint/2010/main" val="3684253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F39242-A6F0-41AA-BDF8-7131F846EDEF}"/>
              </a:ext>
            </a:extLst>
          </p:cNvPr>
          <p:cNvSpPr>
            <a:spLocks noGrp="1"/>
          </p:cNvSpPr>
          <p:nvPr>
            <p:ph idx="1"/>
          </p:nvPr>
        </p:nvSpPr>
        <p:spPr>
          <a:xfrm>
            <a:off x="457200" y="332656"/>
            <a:ext cx="8229600" cy="5991944"/>
          </a:xfrm>
        </p:spPr>
        <p:txBody>
          <a:bodyPr/>
          <a:lstStyle/>
          <a:p>
            <a:pPr marL="0" indent="0" algn="just">
              <a:lnSpc>
                <a:spcPct val="250000"/>
              </a:lnSpc>
              <a:buNone/>
            </a:pPr>
            <a:r>
              <a:rPr lang="tr-TR" dirty="0"/>
              <a:t>Gayrisafi yurt içi hasılanın artırılması ekonomi biliminin hedefiyken, transfer ödemelerinin ve sosyal harcamaların artış göstermesi ve artan gayrisafi yurt içi hasılanın toplum kesimleri içerisindeki bölüşümü sosyal politikanın konusunu oluşturmaktadır. </a:t>
            </a:r>
          </a:p>
          <a:p>
            <a:pPr marL="0" indent="0" algn="just">
              <a:lnSpc>
                <a:spcPct val="150000"/>
              </a:lnSpc>
              <a:buNone/>
            </a:pPr>
            <a:endParaRPr lang="tr-TR" dirty="0"/>
          </a:p>
        </p:txBody>
      </p:sp>
    </p:spTree>
    <p:extLst>
      <p:ext uri="{BB962C8B-B14F-4D97-AF65-F5344CB8AC3E}">
        <p14:creationId xmlns:p14="http://schemas.microsoft.com/office/powerpoint/2010/main" val="108549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AD4089-B535-4E95-9470-FAF86A51376C}"/>
              </a:ext>
            </a:extLst>
          </p:cNvPr>
          <p:cNvSpPr>
            <a:spLocks noGrp="1"/>
          </p:cNvSpPr>
          <p:nvPr>
            <p:ph idx="1"/>
          </p:nvPr>
        </p:nvSpPr>
        <p:spPr>
          <a:xfrm>
            <a:off x="457200" y="332656"/>
            <a:ext cx="8229600" cy="5991944"/>
          </a:xfrm>
        </p:spPr>
        <p:txBody>
          <a:bodyPr>
            <a:normAutofit fontScale="92500" lnSpcReduction="20000"/>
          </a:bodyPr>
          <a:lstStyle/>
          <a:p>
            <a:pPr marL="0" indent="0" algn="just">
              <a:lnSpc>
                <a:spcPct val="150000"/>
              </a:lnSpc>
              <a:buNone/>
            </a:pPr>
            <a:r>
              <a:rPr lang="tr-TR" dirty="0"/>
              <a:t>Ekonomi biliminin bir alt dalı olarak çalışma ekonomisi, üretim faktörü olarak insanı ele alarak işgücü piyasasında istihdam ve ücret konularını incelemektedir. İşgücü piyasalarının yapıları, işsizlik ve nedenleri çalışma ekonomisinin konularını oluşturmaktadır. İşsizlik sorununa ilişkin oluşturulacak özellikle kamusal nitelikli politikalar ise sosyal politikanın ilgi alanındadır. Çalışma ekonomisi işsizliğin nedenleri ve oluşumunu incelerken sosyal politika işsizlik sorununun toplum kesimleri üzerindeki etkilerini ve bu etkileri önlemeye yönelik politikaların yine çalışma ekonomisi ile etkileşimli bir biçimde oluşturulmasını konu edinir.</a:t>
            </a:r>
          </a:p>
        </p:txBody>
      </p:sp>
    </p:spTree>
    <p:extLst>
      <p:ext uri="{BB962C8B-B14F-4D97-AF65-F5344CB8AC3E}">
        <p14:creationId xmlns:p14="http://schemas.microsoft.com/office/powerpoint/2010/main" val="4238718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4A6D502-BDDC-49A4-A8DE-E7D78C6F6ACF}"/>
              </a:ext>
            </a:extLst>
          </p:cNvPr>
          <p:cNvSpPr>
            <a:spLocks noGrp="1"/>
          </p:cNvSpPr>
          <p:nvPr>
            <p:ph idx="1"/>
          </p:nvPr>
        </p:nvSpPr>
        <p:spPr>
          <a:xfrm>
            <a:off x="457200" y="260648"/>
            <a:ext cx="8229600" cy="6063952"/>
          </a:xfrm>
        </p:spPr>
        <p:txBody>
          <a:bodyPr>
            <a:normAutofit fontScale="92500"/>
          </a:bodyPr>
          <a:lstStyle/>
          <a:p>
            <a:pPr marL="0" indent="0">
              <a:buNone/>
            </a:pPr>
            <a:r>
              <a:rPr lang="tr-TR" dirty="0"/>
              <a:t>Sosyal Politika ve Sosyoloji</a:t>
            </a:r>
          </a:p>
          <a:p>
            <a:pPr marL="0" indent="0" algn="just">
              <a:buNone/>
            </a:pPr>
            <a:r>
              <a:rPr lang="tr-TR" dirty="0"/>
              <a:t>Bazı görüşlere göre de sosyal politika sosyolojinin alt dalı olarak ifade edilmektedir. “Sosyoloji en geniş anlamıyla insan davranış ve ilişkilerini ele alan bilim dalıdır” . Sosyal kesimler arasındaki ilişkileri ve bu ilişkilerin nasıl kurulup geliştiğini incelemektedir. Sosyal kesimler arasındaki ilişki sosyal politikanın ortaya çıkışı noktasında oldukça önemlidir. Güç ilişkileri yaklaşımı çerçevesinde işçi - işveren ilişkilerinde sosyal politikanın doğuşundaki mücadele gerçekleşmeseydi, sosyal politikanın bilimsel temellerinin atılması söz konusu olmayabilirdi. Bu çerçevede sosyal kesimler ve aralarındaki ilişki, sosyal politikanın önemli bir ayağını oluşturmaktadır. Ancak sosyal politika ve sosyoloji arasındaki temel farklılık, sosyal politikanın bu ilişkileri düzenleyici fonksiyonları üretici politikalar ortaya koyabilmesi ve bu yolla toplumsal refahın ve barışın sağlanmasına çabalamasıdır. </a:t>
            </a:r>
          </a:p>
        </p:txBody>
      </p:sp>
    </p:spTree>
    <p:extLst>
      <p:ext uri="{BB962C8B-B14F-4D97-AF65-F5344CB8AC3E}">
        <p14:creationId xmlns:p14="http://schemas.microsoft.com/office/powerpoint/2010/main" val="818985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F0205D5-8607-43F3-A33C-7A64B94BB4E6}"/>
              </a:ext>
            </a:extLst>
          </p:cNvPr>
          <p:cNvSpPr>
            <a:spLocks noGrp="1"/>
          </p:cNvSpPr>
          <p:nvPr>
            <p:ph idx="1"/>
          </p:nvPr>
        </p:nvSpPr>
        <p:spPr>
          <a:xfrm>
            <a:off x="457200" y="332656"/>
            <a:ext cx="8229600" cy="5991944"/>
          </a:xfrm>
        </p:spPr>
        <p:txBody>
          <a:bodyPr>
            <a:normAutofit lnSpcReduction="10000"/>
          </a:bodyPr>
          <a:lstStyle/>
          <a:p>
            <a:pPr marL="0" indent="0" algn="just">
              <a:lnSpc>
                <a:spcPct val="150000"/>
              </a:lnSpc>
              <a:buNone/>
            </a:pPr>
            <a:r>
              <a:rPr lang="tr-TR" dirty="0"/>
              <a:t>Sosyal Politikanın Kamusal Niteliği</a:t>
            </a:r>
          </a:p>
          <a:p>
            <a:pPr marL="0" indent="0" algn="just">
              <a:lnSpc>
                <a:spcPct val="150000"/>
              </a:lnSpc>
              <a:buNone/>
            </a:pPr>
            <a:r>
              <a:rPr lang="tr-TR" dirty="0"/>
              <a:t>Sosyal politika en genel anlamındaki tanımından hareketle değerlendirildiğinde devlet eliyle yürütülmesi gereken politikalar bütünüdür. Sağlık, eğitim, savunma, bayındırlık ve işgücü piyasası politikalarının oluşturulması, ilke olarak devletin görev tanımı içerisindedir. Kamu yararı gözetilerek devletçe yapılan müdahaleler sosyal politikanın çalışma alanını oluşturmaktadır. Sosyal politika bu özelliği dolayısıyla kamuya ait politikalardır ve yürütücüsü devlettir. </a:t>
            </a:r>
          </a:p>
          <a:p>
            <a:pPr marL="0" indent="0">
              <a:buNone/>
            </a:pPr>
            <a:endParaRPr lang="tr-TR" dirty="0"/>
          </a:p>
        </p:txBody>
      </p:sp>
    </p:spTree>
    <p:extLst>
      <p:ext uri="{BB962C8B-B14F-4D97-AF65-F5344CB8AC3E}">
        <p14:creationId xmlns:p14="http://schemas.microsoft.com/office/powerpoint/2010/main" val="1253428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8887750-3BC1-4D79-AA7B-368F0F986B71}"/>
              </a:ext>
            </a:extLst>
          </p:cNvPr>
          <p:cNvSpPr>
            <a:spLocks noGrp="1"/>
          </p:cNvSpPr>
          <p:nvPr>
            <p:ph idx="1"/>
          </p:nvPr>
        </p:nvSpPr>
        <p:spPr>
          <a:xfrm>
            <a:off x="457200" y="332656"/>
            <a:ext cx="8229600" cy="5991944"/>
          </a:xfrm>
        </p:spPr>
        <p:txBody>
          <a:bodyPr/>
          <a:lstStyle/>
          <a:p>
            <a:pPr marL="0" indent="0">
              <a:buNone/>
            </a:pPr>
            <a:r>
              <a:rPr lang="tr-TR" dirty="0"/>
              <a:t>Sosyal Politika ve Hukuk</a:t>
            </a:r>
          </a:p>
          <a:p>
            <a:pPr marL="0" indent="0" algn="just">
              <a:lnSpc>
                <a:spcPct val="200000"/>
              </a:lnSpc>
              <a:buNone/>
            </a:pPr>
            <a:r>
              <a:rPr lang="tr-TR" dirty="0"/>
              <a:t>Hukuk, toplumda yaşayan insanlar arasındaki ilişkileri düzenleyen, uyulması zorunlu kurallar bütünü olarak ifade edilmektedir. Sosyal politika ile hukuk arasındaki ilişki ise sosyal politikanın en önemli aracı olarak hukuki düzenlemelerin kabul edilmesi ve bu aracın, hukuk sistemi tarafından üretilmesidir.</a:t>
            </a:r>
          </a:p>
        </p:txBody>
      </p:sp>
    </p:spTree>
    <p:extLst>
      <p:ext uri="{BB962C8B-B14F-4D97-AF65-F5344CB8AC3E}">
        <p14:creationId xmlns:p14="http://schemas.microsoft.com/office/powerpoint/2010/main" val="4288776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48B5CA-6C5B-4F0E-9882-2E4885B7A2A4}"/>
              </a:ext>
            </a:extLst>
          </p:cNvPr>
          <p:cNvSpPr>
            <a:spLocks noGrp="1"/>
          </p:cNvSpPr>
          <p:nvPr>
            <p:ph idx="1"/>
          </p:nvPr>
        </p:nvSpPr>
        <p:spPr>
          <a:xfrm>
            <a:off x="457200" y="260648"/>
            <a:ext cx="8229600" cy="6063952"/>
          </a:xfrm>
        </p:spPr>
        <p:txBody>
          <a:bodyPr/>
          <a:lstStyle/>
          <a:p>
            <a:pPr marL="0" indent="0" algn="just">
              <a:lnSpc>
                <a:spcPct val="300000"/>
              </a:lnSpc>
              <a:buNone/>
            </a:pPr>
            <a:r>
              <a:rPr lang="tr-TR" dirty="0"/>
              <a:t>Sosyal politika ile hukuk arasındaki ilişki, “dün sosyal politikanın bir konusu olan sosyal sorunun, bugün hukuki düzen çerçevesinde bazı kanunlar içerisinde yer bulmuş ve bazı normlara bağlanmış bir konu olması” şeklinde ifade edilmektedir. </a:t>
            </a:r>
          </a:p>
        </p:txBody>
      </p:sp>
    </p:spTree>
    <p:extLst>
      <p:ext uri="{BB962C8B-B14F-4D97-AF65-F5344CB8AC3E}">
        <p14:creationId xmlns:p14="http://schemas.microsoft.com/office/powerpoint/2010/main" val="18187132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6EACA0-2ABE-4E3B-976E-541CCC543455}"/>
              </a:ext>
            </a:extLst>
          </p:cNvPr>
          <p:cNvSpPr>
            <a:spLocks noGrp="1"/>
          </p:cNvSpPr>
          <p:nvPr>
            <p:ph idx="1"/>
          </p:nvPr>
        </p:nvSpPr>
        <p:spPr>
          <a:xfrm>
            <a:off x="457200" y="260648"/>
            <a:ext cx="8229600" cy="6063952"/>
          </a:xfrm>
        </p:spPr>
        <p:txBody>
          <a:bodyPr>
            <a:normAutofit fontScale="92500"/>
          </a:bodyPr>
          <a:lstStyle/>
          <a:p>
            <a:pPr marL="0" indent="0" algn="just">
              <a:lnSpc>
                <a:spcPct val="200000"/>
              </a:lnSpc>
              <a:buNone/>
            </a:pPr>
            <a:r>
              <a:rPr lang="tr-TR" dirty="0"/>
              <a:t>Sosyal Politika ve İnsan Kaynakları Yönetimi</a:t>
            </a:r>
          </a:p>
          <a:p>
            <a:pPr marL="0" indent="0" algn="just">
              <a:lnSpc>
                <a:spcPct val="200000"/>
              </a:lnSpc>
              <a:buNone/>
            </a:pPr>
            <a:r>
              <a:rPr lang="tr-TR" dirty="0"/>
              <a:t>“İnsan kaynakları yönetiminin temel amacı, insan kaynaklarının diğer kaynaklarla birlikte nasıl sağlanacağına, nasıl istihdam edileceğine ve nasıl yönlendirileceğine ilişkin bir çerçeve sunmaktır”. Bu amaç, işgücü piyasasından nitelikli işçi sağlanması, istihdam şartlarının işletmenin yararına olarak nasıl geliştirilebileceğini ve işletmedeki personelin nasıl motive edileceğini düzenlemeyi gerektirmektedir</a:t>
            </a:r>
          </a:p>
        </p:txBody>
      </p:sp>
    </p:spTree>
    <p:extLst>
      <p:ext uri="{BB962C8B-B14F-4D97-AF65-F5344CB8AC3E}">
        <p14:creationId xmlns:p14="http://schemas.microsoft.com/office/powerpoint/2010/main" val="11189936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AD6EF5B-EC24-4BB4-9D1C-DEFC322A5E2C}"/>
              </a:ext>
            </a:extLst>
          </p:cNvPr>
          <p:cNvSpPr>
            <a:spLocks noGrp="1"/>
          </p:cNvSpPr>
          <p:nvPr>
            <p:ph idx="1"/>
          </p:nvPr>
        </p:nvSpPr>
        <p:spPr>
          <a:xfrm>
            <a:off x="457200" y="404664"/>
            <a:ext cx="8229600" cy="5919936"/>
          </a:xfrm>
        </p:spPr>
        <p:txBody>
          <a:bodyPr>
            <a:normAutofit fontScale="92500"/>
          </a:bodyPr>
          <a:lstStyle/>
          <a:p>
            <a:pPr marL="0" indent="0" algn="just">
              <a:lnSpc>
                <a:spcPct val="160000"/>
              </a:lnSpc>
              <a:buNone/>
            </a:pPr>
            <a:r>
              <a:rPr lang="tr-TR" dirty="0"/>
              <a:t>Sosyal politika ise insan kaynaklarının amaçlarının yöneldiği işgücü piyasası ve hukuki mevzuatın çerçevesinin çizilmesinde ortaya çıkmaktadır. Bu anlamda sosyal politika ile insan kaynakları yönetiminin hedef­leri çelişir görüntüdedir. Bu çerçevede insan kaynaklarının insan unsuruna yaklaşımı ile sosyal politikanın yaklaşımı oldukça farklıdır. Sosyal politika daha hümanist bir karakter taşırken, insan kaynakları yönetimi, konulara daha teknik bir rasyonellikle yaklaşmaktadır.</a:t>
            </a:r>
          </a:p>
        </p:txBody>
      </p:sp>
    </p:spTree>
    <p:extLst>
      <p:ext uri="{BB962C8B-B14F-4D97-AF65-F5344CB8AC3E}">
        <p14:creationId xmlns:p14="http://schemas.microsoft.com/office/powerpoint/2010/main" val="424399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50296D-8807-4DE0-B31D-6C11D7A68E5D}"/>
              </a:ext>
            </a:extLst>
          </p:cNvPr>
          <p:cNvSpPr>
            <a:spLocks noGrp="1"/>
          </p:cNvSpPr>
          <p:nvPr>
            <p:ph idx="1"/>
          </p:nvPr>
        </p:nvSpPr>
        <p:spPr>
          <a:xfrm>
            <a:off x="457200" y="332656"/>
            <a:ext cx="8229600" cy="5991944"/>
          </a:xfrm>
        </p:spPr>
        <p:txBody>
          <a:bodyPr>
            <a:normAutofit fontScale="92500" lnSpcReduction="20000"/>
          </a:bodyPr>
          <a:lstStyle/>
          <a:p>
            <a:pPr marL="0" indent="0" algn="just">
              <a:lnSpc>
                <a:spcPct val="150000"/>
              </a:lnSpc>
              <a:buNone/>
            </a:pPr>
            <a:r>
              <a:rPr lang="tr-TR" dirty="0"/>
              <a:t>Ancak sosyal politikaların oluşturulması sürecinde etkili olan tek unsur kamu değildir. Demokratik siyasal rejimlerin benimsendiği ülkelerde meslek kuruluşları, sivil toplum örgütleri, üniversiteler, sosyal örgütlenmeler ve sendikalar sosyal politikaların oluşturulma aşamasında önemli rol oynayan kurumlardır. Sosyal politika devlet tarafından uygulanır ve yine denetlenmesi de devletin sorumluluğundadır. </a:t>
            </a:r>
          </a:p>
          <a:p>
            <a:pPr marL="0" indent="0" algn="just">
              <a:lnSpc>
                <a:spcPct val="150000"/>
              </a:lnSpc>
              <a:buNone/>
            </a:pPr>
            <a:r>
              <a:rPr lang="tr-TR" dirty="0"/>
              <a:t>Ancak, yerel yönetimler ve kâr amacı gütmeyen kuruluşlar ile toplumdaki örgütlü tüm kurumların sosyal nitelikli faaliyetleri, sosyal politikaları destekleyici ve güçlendirici niteliktedir.</a:t>
            </a:r>
          </a:p>
        </p:txBody>
      </p:sp>
    </p:spTree>
    <p:extLst>
      <p:ext uri="{BB962C8B-B14F-4D97-AF65-F5344CB8AC3E}">
        <p14:creationId xmlns:p14="http://schemas.microsoft.com/office/powerpoint/2010/main" val="1456058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DBA59E-DFE9-4FC7-86E8-FB4B270B83A5}"/>
              </a:ext>
            </a:extLst>
          </p:cNvPr>
          <p:cNvSpPr>
            <a:spLocks noGrp="1"/>
          </p:cNvSpPr>
          <p:nvPr>
            <p:ph idx="1"/>
          </p:nvPr>
        </p:nvSpPr>
        <p:spPr>
          <a:xfrm>
            <a:off x="457200" y="476672"/>
            <a:ext cx="8229600" cy="5847928"/>
          </a:xfrm>
        </p:spPr>
        <p:txBody>
          <a:bodyPr>
            <a:normAutofit lnSpcReduction="10000"/>
          </a:bodyPr>
          <a:lstStyle/>
          <a:p>
            <a:pPr marL="0" indent="0" algn="just">
              <a:lnSpc>
                <a:spcPct val="150000"/>
              </a:lnSpc>
              <a:buNone/>
            </a:pPr>
            <a:r>
              <a:rPr lang="tr-TR" dirty="0"/>
              <a:t>Sosyal politika uygulamaları devlet eliyle yürütülebildiği gibi, toplum kesimlerinin bir araya gelerek oluşturdukları sendika, kooperatif, dernek, vakıf gibi sivil toplum örgütleri eli ile toplumu tehdit eden ekonomik ve sosyal tehlikelere karşı tedbir ve politika geliştirmesi amacıyla da oluşturulabilir. Ancak bu yolla oluşturulan tedbirlerin nasıl uygulanacağı, sınırlarının ne olacağı, kimler tarafından bu hakkın kullanılabileceği gibi konular yasal düzenlemelerin çerçevesi içerisinde belirlenmektedir.</a:t>
            </a:r>
          </a:p>
        </p:txBody>
      </p:sp>
    </p:spTree>
    <p:extLst>
      <p:ext uri="{BB962C8B-B14F-4D97-AF65-F5344CB8AC3E}">
        <p14:creationId xmlns:p14="http://schemas.microsoft.com/office/powerpoint/2010/main" val="3665671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4314582-155D-4651-8B2C-224C15236D10}"/>
              </a:ext>
            </a:extLst>
          </p:cNvPr>
          <p:cNvSpPr>
            <a:spLocks noGrp="1"/>
          </p:cNvSpPr>
          <p:nvPr>
            <p:ph idx="1"/>
          </p:nvPr>
        </p:nvSpPr>
        <p:spPr>
          <a:xfrm>
            <a:off x="457200" y="476672"/>
            <a:ext cx="8229600" cy="5847928"/>
          </a:xfrm>
        </p:spPr>
        <p:txBody>
          <a:bodyPr/>
          <a:lstStyle/>
          <a:p>
            <a:pPr marL="0" indent="0" algn="just">
              <a:lnSpc>
                <a:spcPct val="150000"/>
              </a:lnSpc>
              <a:buNone/>
            </a:pPr>
            <a:r>
              <a:rPr lang="tr-TR" dirty="0"/>
              <a:t>Devamlılığı olmayan, acıma, merhamet, yardım ve dinî duygularla yapılan uygulamalar, özellikleri itibarıyla bireyleri başka bir bireyin insafına bırakmaktadır. Bu tip yardımlar nasıl, ne zaman ve kimlere yapılacağına ilişkin kamusal bir çerçevenin bulunmaması nedeniyle, sosyal politika tedbiri olarak değerlendirilemez. Bir uygulamanın sosyal politika tedbiri olarak değerlendirilmesi için; düzenli, sürekli olması bununla beraber, tesadüfi ve bir defalık olmaması gerekmektedir. </a:t>
            </a:r>
          </a:p>
        </p:txBody>
      </p:sp>
    </p:spTree>
    <p:extLst>
      <p:ext uri="{BB962C8B-B14F-4D97-AF65-F5344CB8AC3E}">
        <p14:creationId xmlns:p14="http://schemas.microsoft.com/office/powerpoint/2010/main" val="181000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E212B3-B1D6-4A9C-AF60-1A58885CC30C}"/>
              </a:ext>
            </a:extLst>
          </p:cNvPr>
          <p:cNvSpPr>
            <a:spLocks noGrp="1"/>
          </p:cNvSpPr>
          <p:nvPr>
            <p:ph idx="1"/>
          </p:nvPr>
        </p:nvSpPr>
        <p:spPr>
          <a:xfrm>
            <a:off x="457200" y="404664"/>
            <a:ext cx="8229600" cy="5919936"/>
          </a:xfrm>
        </p:spPr>
        <p:txBody>
          <a:bodyPr>
            <a:normAutofit fontScale="92500" lnSpcReduction="10000"/>
          </a:bodyPr>
          <a:lstStyle/>
          <a:p>
            <a:pPr marL="0" indent="0">
              <a:buNone/>
            </a:pPr>
            <a:r>
              <a:rPr lang="tr-TR" dirty="0"/>
              <a:t>Sosyal Politikanın Evrensel Niteliği</a:t>
            </a:r>
          </a:p>
          <a:p>
            <a:pPr marL="0" indent="0" algn="just">
              <a:lnSpc>
                <a:spcPct val="150000"/>
              </a:lnSpc>
              <a:buNone/>
            </a:pPr>
            <a:r>
              <a:rPr lang="tr-TR" dirty="0"/>
              <a:t>Bir ülkenin uyguladığı sosyal politikaların karakteristiğini, o ülkenin içinde bulunduğu koşullar belirlemekte ve bir devletin sosyal politikaları o ülkeye has özellikleri içerisinde barındırmaktadır. Ülkelerin ekonomik ve sosyal yapılarındaki farklılıklar, ülkenin benimsediği yönetim biçimi, ülkede hakim olan ekonomi anlayışı, demografik özellikler, aile yapısı, gelenekler ve kültürel yapı sosyal politikaların belirlenmesinde ülkelere has özelliklerin ortaya çıkmasını sağlamaktadır. Bu anlamda sosyal politikaların ulusal niteliğinden bahsetmek mümkündür.</a:t>
            </a:r>
          </a:p>
        </p:txBody>
      </p:sp>
    </p:spTree>
    <p:extLst>
      <p:ext uri="{BB962C8B-B14F-4D97-AF65-F5344CB8AC3E}">
        <p14:creationId xmlns:p14="http://schemas.microsoft.com/office/powerpoint/2010/main" val="741543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60411E-FFEB-4734-A09D-5A0DCAC341E8}"/>
              </a:ext>
            </a:extLst>
          </p:cNvPr>
          <p:cNvSpPr>
            <a:spLocks noGrp="1"/>
          </p:cNvSpPr>
          <p:nvPr>
            <p:ph idx="1"/>
          </p:nvPr>
        </p:nvSpPr>
        <p:spPr>
          <a:xfrm>
            <a:off x="457200" y="332656"/>
            <a:ext cx="8229600" cy="5991944"/>
          </a:xfrm>
        </p:spPr>
        <p:txBody>
          <a:bodyPr/>
          <a:lstStyle/>
          <a:p>
            <a:pPr marL="0" indent="0">
              <a:lnSpc>
                <a:spcPct val="250000"/>
              </a:lnSpc>
              <a:buNone/>
            </a:pPr>
            <a:r>
              <a:rPr lang="tr-TR" dirty="0"/>
              <a:t>İç etkenler ve dış etkenler olarak iki grupta sıralanabilir:</a:t>
            </a:r>
          </a:p>
          <a:p>
            <a:pPr marL="0" indent="0" algn="just">
              <a:lnSpc>
                <a:spcPct val="250000"/>
              </a:lnSpc>
              <a:buNone/>
            </a:pPr>
            <a:r>
              <a:rPr lang="tr-TR" dirty="0"/>
              <a:t>İç etkenler içerisinde yönetim biçimi, hukuk düzeni, ekonomik düzen, demografik yapı ve özellikleri, </a:t>
            </a:r>
            <a:r>
              <a:rPr lang="tr-TR" dirty="0" err="1"/>
              <a:t>sosyo</a:t>
            </a:r>
            <a:r>
              <a:rPr lang="tr-TR" dirty="0"/>
              <a:t> - kültürel özellikler, endüstri ilişkileri sistemi ile sosyal güvenlik sistemi sayılabilir. Dış etkenler ise sosyal politikaya evrensel nitelik kazandıran unsurlardır.</a:t>
            </a:r>
          </a:p>
        </p:txBody>
      </p:sp>
    </p:spTree>
    <p:extLst>
      <p:ext uri="{BB962C8B-B14F-4D97-AF65-F5344CB8AC3E}">
        <p14:creationId xmlns:p14="http://schemas.microsoft.com/office/powerpoint/2010/main" val="608262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AD7FD76-058A-421F-8D1B-62D9ECA153AD}"/>
              </a:ext>
            </a:extLst>
          </p:cNvPr>
          <p:cNvSpPr>
            <a:spLocks noGrp="1"/>
          </p:cNvSpPr>
          <p:nvPr>
            <p:ph idx="1"/>
          </p:nvPr>
        </p:nvSpPr>
        <p:spPr>
          <a:xfrm>
            <a:off x="457200" y="332656"/>
            <a:ext cx="8229600" cy="5976664"/>
          </a:xfrm>
        </p:spPr>
        <p:txBody>
          <a:bodyPr>
            <a:normAutofit/>
          </a:bodyPr>
          <a:lstStyle/>
          <a:p>
            <a:pPr marL="0" indent="0" algn="just">
              <a:lnSpc>
                <a:spcPct val="200000"/>
              </a:lnSpc>
              <a:buNone/>
            </a:pPr>
            <a:r>
              <a:rPr lang="tr-TR" sz="2800" dirty="0"/>
              <a:t>Sosyal politikaların evrensel niteliği, uluslararası sosyal politika düzenlemelerinin genişlemesi ve dünyanın tek bir pazar hâline dönüşmesi ile kendisini hissettirmektedir. Sosyal politikaların hedefinin evrenselleşmesi, düzenlemelerin de evrensel boyut kazanmasını sağlamıştır</a:t>
            </a:r>
          </a:p>
        </p:txBody>
      </p:sp>
    </p:spTree>
    <p:extLst>
      <p:ext uri="{BB962C8B-B14F-4D97-AF65-F5344CB8AC3E}">
        <p14:creationId xmlns:p14="http://schemas.microsoft.com/office/powerpoint/2010/main" val="3364200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3320</TotalTime>
  <Words>2132</Words>
  <Application>Microsoft Office PowerPoint</Application>
  <PresentationFormat>Ekran Gösterisi (4:3)</PresentationFormat>
  <Paragraphs>58</Paragraphs>
  <Slides>33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33</vt:i4>
      </vt:variant>
    </vt:vector>
  </HeadingPairs>
  <TitlesOfParts>
    <vt:vector size="37" baseType="lpstr">
      <vt:lpstr>Calibri</vt:lpstr>
      <vt:lpstr>Constantia</vt:lpstr>
      <vt:lpstr>Wingdings 2</vt:lpstr>
      <vt:lpstr>Akış</vt:lpstr>
      <vt:lpstr>            SOSYAL POLİTİKA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ALTKÜLTÜR</dc:title>
  <dc:creator>aysegul</dc:creator>
  <cp:lastModifiedBy>Alik Aydın</cp:lastModifiedBy>
  <cp:revision>149</cp:revision>
  <dcterms:created xsi:type="dcterms:W3CDTF">2014-06-01T23:06:13Z</dcterms:created>
  <dcterms:modified xsi:type="dcterms:W3CDTF">2020-10-22T07:08:06Z</dcterms:modified>
</cp:coreProperties>
</file>