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23"/>
  </p:notesMasterIdLst>
  <p:handoutMasterIdLst>
    <p:handoutMasterId r:id="rId24"/>
  </p:handoutMasterIdLst>
  <p:sldIdLst>
    <p:sldId id="256" r:id="rId2"/>
    <p:sldId id="258" r:id="rId3"/>
    <p:sldId id="259" r:id="rId4"/>
    <p:sldId id="257" r:id="rId5"/>
    <p:sldId id="263" r:id="rId6"/>
    <p:sldId id="277" r:id="rId7"/>
    <p:sldId id="261" r:id="rId8"/>
    <p:sldId id="278" r:id="rId9"/>
    <p:sldId id="262" r:id="rId10"/>
    <p:sldId id="266" r:id="rId11"/>
    <p:sldId id="279" r:id="rId12"/>
    <p:sldId id="265" r:id="rId13"/>
    <p:sldId id="264" r:id="rId14"/>
    <p:sldId id="267" r:id="rId15"/>
    <p:sldId id="268" r:id="rId16"/>
    <p:sldId id="269" r:id="rId17"/>
    <p:sldId id="270" r:id="rId18"/>
    <p:sldId id="271" r:id="rId19"/>
    <p:sldId id="273" r:id="rId20"/>
    <p:sldId id="272" r:id="rId21"/>
    <p:sldId id="280" r:id="rId22"/>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76909" autoAdjust="0"/>
  </p:normalViewPr>
  <p:slideViewPr>
    <p:cSldViewPr>
      <p:cViewPr varScale="1">
        <p:scale>
          <a:sx n="64" d="100"/>
          <a:sy n="64" d="100"/>
        </p:scale>
        <p:origin x="200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tr-T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BC9C6EBA-1EDA-48ED-8E6C-2AA0470A8EC7}" type="datetimeFigureOut">
              <a:rPr lang="tr-TR"/>
              <a:pPr>
                <a:defRPr/>
              </a:pPr>
              <a:t>24.03.2023</a:t>
            </a:fld>
            <a:endParaRPr lang="tr-T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tr-T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E50A09B-0EB3-4385-B3D4-A93A3A176A8D}" type="slidenum">
              <a:rPr lang="tr-TR" altLang="en-US"/>
              <a:pPr>
                <a:defRPr/>
              </a:pPr>
              <a:t>‹#›</a:t>
            </a:fld>
            <a:endParaRPr lang="tr-TR" altLang="en-US"/>
          </a:p>
        </p:txBody>
      </p:sp>
    </p:spTree>
    <p:extLst>
      <p:ext uri="{BB962C8B-B14F-4D97-AF65-F5344CB8AC3E}">
        <p14:creationId xmlns:p14="http://schemas.microsoft.com/office/powerpoint/2010/main" val="3229184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6D013443-3EBA-422C-BAE3-12DAB86E1F94}" type="datetimeFigureOut">
              <a:rPr lang="tr-TR"/>
              <a:pPr>
                <a:defRPr/>
              </a:pPr>
              <a:t>24.03.2023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tr-T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23CBDAB-6459-4F36-A4FD-4D63DBA8147E}" type="slidenum">
              <a:rPr lang="tr-TR" altLang="en-US"/>
              <a:pPr>
                <a:defRPr/>
              </a:pPr>
              <a:t>‹#›</a:t>
            </a:fld>
            <a:endParaRPr lang="tr-TR" altLang="en-US"/>
          </a:p>
        </p:txBody>
      </p:sp>
    </p:spTree>
    <p:extLst>
      <p:ext uri="{BB962C8B-B14F-4D97-AF65-F5344CB8AC3E}">
        <p14:creationId xmlns:p14="http://schemas.microsoft.com/office/powerpoint/2010/main" val="10620827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5C6C2F-390B-44BB-B4BF-CF7735246CFC}" type="slidenum">
              <a:rPr lang="tr-TR" altLang="en-US" smtClean="0"/>
              <a:pPr>
                <a:spcBef>
                  <a:spcPct val="0"/>
                </a:spcBef>
              </a:pPr>
              <a:t>1</a:t>
            </a:fld>
            <a:endParaRPr lang="tr-TR" altLang="en-US"/>
          </a:p>
        </p:txBody>
      </p:sp>
    </p:spTree>
    <p:extLst>
      <p:ext uri="{BB962C8B-B14F-4D97-AF65-F5344CB8AC3E}">
        <p14:creationId xmlns:p14="http://schemas.microsoft.com/office/powerpoint/2010/main" val="329560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C81C50-6860-41CD-9BFD-0AC339158D55}" type="slidenum">
              <a:rPr lang="tr-TR" altLang="en-US" smtClean="0"/>
              <a:pPr>
                <a:spcBef>
                  <a:spcPct val="0"/>
                </a:spcBef>
              </a:pPr>
              <a:t>11</a:t>
            </a:fld>
            <a:endParaRPr lang="tr-TR" altLang="en-US"/>
          </a:p>
        </p:txBody>
      </p:sp>
    </p:spTree>
    <p:extLst>
      <p:ext uri="{BB962C8B-B14F-4D97-AF65-F5344CB8AC3E}">
        <p14:creationId xmlns:p14="http://schemas.microsoft.com/office/powerpoint/2010/main" val="3753871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a:t>From the class</a:t>
            </a:r>
            <a:r>
              <a:rPr lang="en-US" altLang="en-US"/>
              <a:t>i</a:t>
            </a:r>
            <a:r>
              <a:rPr lang="tr-TR" altLang="en-US"/>
              <a:t>c monograph (a comprehensive</a:t>
            </a:r>
            <a:r>
              <a:rPr lang="en-US" altLang="en-US"/>
              <a:t> overview of the way of life of a people)</a:t>
            </a:r>
          </a:p>
          <a:p>
            <a:pPr eaLnBrk="1" hangingPunct="1">
              <a:spcBef>
                <a:spcPct val="0"/>
              </a:spcBef>
            </a:pPr>
            <a:r>
              <a:rPr lang="en-US" altLang="en-US"/>
              <a:t>To the modern ethnography (a case study of a highly specialized subject) because general knowledge has been accumulated enough in almost all societies of the world; no longer need to start from scratch</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8C4FEE-0D95-487C-BA8A-22761F5E465E}" type="slidenum">
              <a:rPr lang="tr-TR" altLang="en-US" smtClean="0"/>
              <a:pPr>
                <a:spcBef>
                  <a:spcPct val="0"/>
                </a:spcBef>
              </a:pPr>
              <a:t>12</a:t>
            </a:fld>
            <a:endParaRPr lang="tr-TR" altLang="en-US"/>
          </a:p>
        </p:txBody>
      </p:sp>
    </p:spTree>
    <p:extLst>
      <p:ext uri="{BB962C8B-B14F-4D97-AF65-F5344CB8AC3E}">
        <p14:creationId xmlns:p14="http://schemas.microsoft.com/office/powerpoint/2010/main" val="285928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Ethnography is far from neutral and objective description of a people … </a:t>
            </a:r>
          </a:p>
          <a:p>
            <a:pPr eaLnBrk="1" hangingPunct="1">
              <a:spcBef>
                <a:spcPct val="0"/>
              </a:spcBef>
            </a:pPr>
            <a:r>
              <a:rPr lang="en-US" altLang="en-US" dirty="0"/>
              <a:t>Even if the anthropologist aims to reproduce reality the way it is perceived by the informants, there are three reasons why the result may never be an emic description: First, we must usually translate between different languages. Second, we use a written medium to reproduce oral statements. Third, the anthropologist can never become identical with the people he or she writes about. &amp; It is necessary to use abstract terms for comparison. </a:t>
            </a:r>
          </a:p>
          <a:p>
            <a:pPr eaLnBrk="1" hangingPunct="1">
              <a:spcBef>
                <a:spcPct val="0"/>
              </a:spcBef>
            </a:pPr>
            <a:r>
              <a:rPr lang="en-US" altLang="en-US" dirty="0"/>
              <a:t>   </a:t>
            </a:r>
          </a:p>
          <a:p>
            <a:pPr eaLnBrk="1" hangingPunct="1">
              <a:spcBef>
                <a:spcPct val="0"/>
              </a:spcBef>
            </a:pPr>
            <a:r>
              <a:rPr lang="en-US" altLang="en-US" dirty="0"/>
              <a:t>Is vernacular anthropology a solution? But the point is not whether the “native” or the “scientists” are correct, but rather that social scientists have specialized academic interests … it is scientific research after all, a way to seek an account to a particular question. </a:t>
            </a:r>
          </a:p>
          <a:p>
            <a:pPr eaLnBrk="1" hangingPunct="1">
              <a:spcBef>
                <a:spcPct val="0"/>
              </a:spcBef>
            </a:pPr>
            <a:endParaRPr lang="tr-TR" altLang="en-US" dirty="0"/>
          </a:p>
          <a:p>
            <a:pPr eaLnBrk="1" hangingPunct="1">
              <a:spcBef>
                <a:spcPct val="0"/>
              </a:spcBef>
            </a:pPr>
            <a:r>
              <a:rPr lang="en-US" altLang="en-US" dirty="0"/>
              <a:t>Anthropological texts are usually written in the present tense. Many of the influential monographs were nevertheless written half a century ago or more, and in virtually every case the societies they deal with have changes radically since the original fieldwork took place. Moreover, fieldwork was carried out during an unusual historical period of political stability – for instance between the First World War and 1960 in case of African anthropology which has been absent both before and afterwards in large parts of Africa. </a:t>
            </a:r>
          </a:p>
          <a:p>
            <a:pPr eaLnBrk="1" hangingPunct="1">
              <a:spcBef>
                <a:spcPct val="0"/>
              </a:spcBef>
            </a:pPr>
            <a:endParaRPr lang="en-US" altLang="en-US" dirty="0"/>
          </a:p>
          <a:p>
            <a:pPr eaLnBrk="1" hangingPunct="1">
              <a:spcBef>
                <a:spcPct val="0"/>
              </a:spcBef>
            </a:pPr>
            <a:r>
              <a:rPr lang="en-US" altLang="en-US" dirty="0"/>
              <a:t>Social anthropology has never tried to replace history. It traditionally have focused on social and cultural interrelationships at a particular point in time … Boas, Radcliffe Brown and Malinowski were all critical of the rather speculative forms of cultural history … Most anthropological studies may be describes as “snapshots”. We may use the term “ethnographic present” to characterize the literary tense involved.  They contribute to our comparative knowledge of forms of human life. </a:t>
            </a:r>
          </a:p>
          <a:p>
            <a:pPr eaLnBrk="1" hangingPunct="1">
              <a:spcBef>
                <a:spcPct val="0"/>
              </a:spcBef>
            </a:pPr>
            <a:endParaRPr lang="en-US" altLang="en-US" dirty="0"/>
          </a:p>
          <a:p>
            <a:pPr eaLnBrk="1" hangingPunct="1">
              <a:spcBef>
                <a:spcPct val="0"/>
              </a:spcBef>
            </a:pPr>
            <a:r>
              <a:rPr lang="en-US" altLang="en-US" dirty="0"/>
              <a:t>But the overemphasis of the relative isolation and unchanging character (timelessness) contribute to </a:t>
            </a:r>
            <a:r>
              <a:rPr lang="en-US" altLang="en-US" dirty="0" err="1"/>
              <a:t>othering</a:t>
            </a:r>
            <a:r>
              <a:rPr lang="en-US" altLang="en-US" dirty="0"/>
              <a:t> a society far away.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1B200A-D9A8-436C-A451-B89506158B02}" type="slidenum">
              <a:rPr lang="tr-TR" altLang="en-US" smtClean="0"/>
              <a:pPr>
                <a:spcBef>
                  <a:spcPct val="0"/>
                </a:spcBef>
              </a:pPr>
              <a:t>13</a:t>
            </a:fld>
            <a:endParaRPr lang="tr-TR" altLang="en-US"/>
          </a:p>
        </p:txBody>
      </p:sp>
    </p:spTree>
    <p:extLst>
      <p:ext uri="{BB962C8B-B14F-4D97-AF65-F5344CB8AC3E}">
        <p14:creationId xmlns:p14="http://schemas.microsoft.com/office/powerpoint/2010/main" val="236870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a:t>
            </a:r>
            <a:r>
              <a:rPr lang="en-US" altLang="en-US" dirty="0" err="1"/>
              <a:t>Nuer</a:t>
            </a:r>
            <a:r>
              <a:rPr lang="en-US" altLang="en-US" dirty="0"/>
              <a:t> White Army, sometimes </a:t>
            </a:r>
            <a:r>
              <a:rPr lang="en-US" altLang="en-US" dirty="0" err="1"/>
              <a:t>decapitalised</a:t>
            </a:r>
            <a:r>
              <a:rPr lang="en-US" altLang="en-US" dirty="0"/>
              <a:t> as the "white army", is a semi-official name for a militant </a:t>
            </a:r>
            <a:r>
              <a:rPr lang="en-US" altLang="en-US" dirty="0" err="1"/>
              <a:t>organisation</a:t>
            </a:r>
            <a:r>
              <a:rPr lang="en-US" altLang="en-US" dirty="0"/>
              <a:t> formed by the </a:t>
            </a:r>
            <a:r>
              <a:rPr lang="en-US" altLang="en-US" dirty="0" err="1"/>
              <a:t>Nuer</a:t>
            </a:r>
            <a:r>
              <a:rPr lang="en-US" altLang="en-US" dirty="0"/>
              <a:t> people of central and eastern Greater Upper Nile in modern-day South Sudan as early as 1991. According to the Small Arms Survey, it arose from the 1991 schism within the Sudan People's Liberation Movement/Army (SPLM/A) for the dual purpose of defending </a:t>
            </a:r>
            <a:r>
              <a:rPr lang="en-US" altLang="en-US" dirty="0" err="1"/>
              <a:t>Nuer</a:t>
            </a:r>
            <a:r>
              <a:rPr lang="en-US" altLang="en-US" dirty="0"/>
              <a:t> cattle herds from </a:t>
            </a:r>
            <a:r>
              <a:rPr lang="en-US" altLang="en-US" dirty="0" err="1"/>
              <a:t>neighbouring</a:t>
            </a:r>
            <a:r>
              <a:rPr lang="en-US" altLang="en-US" dirty="0"/>
              <a:t> groups and fighting in the 1990s</a:t>
            </a:r>
            <a:r>
              <a:rPr lang="tr-TR" altLang="en-US" dirty="0"/>
              <a:t> </a:t>
            </a:r>
            <a:r>
              <a:rPr lang="en-US" altLang="en-US" dirty="0"/>
              <a:t>Second Sudanese Civil War between the SPLM/A and the Sudanese government.</a:t>
            </a:r>
            <a:r>
              <a:rPr lang="tr-TR" altLang="en-US" dirty="0"/>
              <a:t> </a:t>
            </a:r>
            <a:r>
              <a:rPr lang="en-US" altLang="en-US" dirty="0"/>
              <a:t>During the Second Sudanese Civil War, White Army fighters mainly from the Lou </a:t>
            </a:r>
            <a:r>
              <a:rPr lang="en-US" altLang="en-US" dirty="0" err="1"/>
              <a:t>Nuer</a:t>
            </a:r>
            <a:r>
              <a:rPr lang="en-US" altLang="en-US" dirty="0"/>
              <a:t> </a:t>
            </a:r>
            <a:r>
              <a:rPr lang="en-US" altLang="en-US" dirty="0" err="1"/>
              <a:t>subtribe</a:t>
            </a:r>
            <a:r>
              <a:rPr lang="en-US" altLang="en-US" dirty="0"/>
              <a:t> backed the breakaway SPLM/A faction led by </a:t>
            </a:r>
            <a:r>
              <a:rPr lang="en-US" altLang="en-US" dirty="0" err="1"/>
              <a:t>Riek</a:t>
            </a:r>
            <a:r>
              <a:rPr lang="en-US" altLang="en-US" dirty="0"/>
              <a:t> </a:t>
            </a:r>
            <a:r>
              <a:rPr lang="en-US" altLang="en-US" dirty="0" err="1"/>
              <a:t>Machar</a:t>
            </a:r>
            <a:r>
              <a:rPr lang="en-US" altLang="en-US" dirty="0"/>
              <a:t>, known as SPLA-Nasir, in attacks on the </a:t>
            </a:r>
            <a:r>
              <a:rPr lang="en-US" altLang="en-US" dirty="0" err="1"/>
              <a:t>Dinka</a:t>
            </a:r>
            <a:r>
              <a:rPr lang="en-US" altLang="en-US" dirty="0"/>
              <a:t> majority. However, the fighters never formed long-term alliances with other factions in the war, acting for short-term benefit only. Among their most regular enemies were the </a:t>
            </a:r>
            <a:r>
              <a:rPr lang="en-US" altLang="en-US" dirty="0" err="1"/>
              <a:t>Murle</a:t>
            </a:r>
            <a:r>
              <a:rPr lang="en-US" altLang="en-US" dirty="0"/>
              <a:t> people, a rival tribe competing for land and cattle in the states of </a:t>
            </a:r>
            <a:r>
              <a:rPr lang="en-US" altLang="en-US" dirty="0" err="1"/>
              <a:t>Jonglei</a:t>
            </a:r>
            <a:r>
              <a:rPr lang="en-US" altLang="en-US" dirty="0"/>
              <a:t> and Upper Nile.</a:t>
            </a:r>
            <a:r>
              <a:rPr lang="tr-TR" altLang="en-US" dirty="0"/>
              <a:t> </a:t>
            </a:r>
            <a:r>
              <a:rPr lang="en-US" altLang="en-US" dirty="0"/>
              <a:t>During the war, though the term "White Army" could refer collectively to </a:t>
            </a:r>
            <a:r>
              <a:rPr lang="en-US" altLang="en-US" dirty="0" err="1"/>
              <a:t>Nuer</a:t>
            </a:r>
            <a:r>
              <a:rPr lang="en-US" altLang="en-US" dirty="0"/>
              <a:t> youth militants, there was rarely any functioning central authority for the disparate fighters, and a number of White Army factions based around different cattle camps operated autonomously or semi-autonomously of one another. The ranks of leadership had a reportedly high rate of turnover.</a:t>
            </a:r>
            <a:r>
              <a:rPr lang="tr-TR" altLang="en-US" dirty="0"/>
              <a:t> </a:t>
            </a:r>
          </a:p>
          <a:p>
            <a:r>
              <a:rPr lang="tr-TR" altLang="en-US" dirty="0"/>
              <a:t>2000s</a:t>
            </a:r>
          </a:p>
          <a:p>
            <a:r>
              <a:rPr lang="en-US" altLang="en-US" dirty="0"/>
              <a:t>After the Comprehensive Peace Agreement of 2005 between the government of Sudan and the SPLM/A, which formed the Autonomous Government of Southern Sudan, the </a:t>
            </a:r>
            <a:r>
              <a:rPr lang="en-US" altLang="en-US" dirty="0" err="1"/>
              <a:t>Nuer</a:t>
            </a:r>
            <a:r>
              <a:rPr lang="en-US" altLang="en-US" dirty="0"/>
              <a:t> White Army lost its remaining coherence. By February 2006, </a:t>
            </a:r>
            <a:r>
              <a:rPr lang="en-US" altLang="en-US" dirty="0" err="1"/>
              <a:t>Nuer</a:t>
            </a:r>
            <a:r>
              <a:rPr lang="en-US" altLang="en-US" dirty="0"/>
              <a:t> elders interviewed by Small Arms Survey workers acknowledged they had little or no control over the armed youths and said the incidence of cattle theft and other miscreant </a:t>
            </a:r>
            <a:r>
              <a:rPr lang="en-US" altLang="en-US" dirty="0" err="1"/>
              <a:t>behaviour</a:t>
            </a:r>
            <a:r>
              <a:rPr lang="en-US" altLang="en-US" dirty="0"/>
              <a:t> on the youths' part was increasing. </a:t>
            </a:r>
            <a:r>
              <a:rPr lang="en-US" altLang="en-US" dirty="0" err="1"/>
              <a:t>Riek</a:t>
            </a:r>
            <a:r>
              <a:rPr lang="en-US" altLang="en-US" dirty="0"/>
              <a:t> </a:t>
            </a:r>
            <a:r>
              <a:rPr lang="en-US" altLang="en-US" dirty="0" err="1"/>
              <a:t>Machar</a:t>
            </a:r>
            <a:r>
              <a:rPr lang="en-US" altLang="en-US" dirty="0"/>
              <a:t>, the White Army's erstwhile wartime ally, announced the White Army would be disbanded amidst a SPLM/A disarmament campaign in the region. However, it was not until a major defeat in May 2006 near </a:t>
            </a:r>
            <a:r>
              <a:rPr lang="en-US" altLang="en-US" dirty="0" err="1"/>
              <a:t>Motot</a:t>
            </a:r>
            <a:r>
              <a:rPr lang="en-US" altLang="en-US" dirty="0"/>
              <a:t>, in </a:t>
            </a:r>
            <a:r>
              <a:rPr lang="en-US" altLang="en-US" dirty="0" err="1"/>
              <a:t>Jonglei's</a:t>
            </a:r>
            <a:r>
              <a:rPr lang="en-US" altLang="en-US" dirty="0"/>
              <a:t> </a:t>
            </a:r>
            <a:r>
              <a:rPr lang="en-US" altLang="en-US" dirty="0" err="1"/>
              <a:t>Uror</a:t>
            </a:r>
            <a:r>
              <a:rPr lang="en-US" altLang="en-US" dirty="0"/>
              <a:t> County, in which 113 White Army fighters were reportedly killed for the loss of a single Sudan People's Liberation Army (SPLA) soldier, that the fighters gave up their attempts at resistance, according to the Small Arms Survey. The news service IRIN reported that more than 1,000 Lou </a:t>
            </a:r>
            <a:r>
              <a:rPr lang="en-US" altLang="en-US" dirty="0" err="1"/>
              <a:t>Nuer</a:t>
            </a:r>
            <a:r>
              <a:rPr lang="en-US" altLang="en-US" dirty="0"/>
              <a:t> men and boys in </a:t>
            </a:r>
            <a:r>
              <a:rPr lang="en-US" altLang="en-US" dirty="0" err="1"/>
              <a:t>Akobo</a:t>
            </a:r>
            <a:r>
              <a:rPr lang="en-US" altLang="en-US" dirty="0"/>
              <a:t> County who had been part of the White Army voluntarily surrendered their weapons to authorities in July 2006.</a:t>
            </a:r>
          </a:p>
          <a:p>
            <a:r>
              <a:rPr lang="en-US" altLang="en-US" dirty="0"/>
              <a:t>2010s</a:t>
            </a:r>
          </a:p>
          <a:p>
            <a:r>
              <a:rPr lang="en-US" altLang="en-US" dirty="0"/>
              <a:t>In late December 2011, several months after South Sudan gained its independence, The Upper Nile Times reported that the </a:t>
            </a:r>
            <a:r>
              <a:rPr lang="en-US" altLang="en-US" dirty="0" err="1"/>
              <a:t>Nuer</a:t>
            </a:r>
            <a:r>
              <a:rPr lang="en-US" altLang="en-US" dirty="0"/>
              <a:t> White Army had reformed and had issued a threat on Christmas Day 2011 to "wipe out the entire </a:t>
            </a:r>
            <a:r>
              <a:rPr lang="en-US" altLang="en-US" dirty="0" err="1"/>
              <a:t>Murle</a:t>
            </a:r>
            <a:r>
              <a:rPr lang="en-US" altLang="en-US" dirty="0"/>
              <a:t> Tribe on the face of the earth as the only solution to guarantee long-term security of </a:t>
            </a:r>
            <a:r>
              <a:rPr lang="en-US" altLang="en-US" dirty="0" err="1"/>
              <a:t>Nuer's</a:t>
            </a:r>
            <a:r>
              <a:rPr lang="en-US" altLang="en-US" dirty="0"/>
              <a:t> cattle". The statement also declared the White Army's intention to fight the SPLA and the United Nations, which has a peacekeeping mission in the country. The declaration marked an escalation in the ongoing clashes between the SPLA, the </a:t>
            </a:r>
            <a:r>
              <a:rPr lang="en-US" altLang="en-US" dirty="0" err="1"/>
              <a:t>Murle</a:t>
            </a:r>
            <a:r>
              <a:rPr lang="en-US" altLang="en-US" dirty="0"/>
              <a:t>, and the Lou </a:t>
            </a:r>
            <a:r>
              <a:rPr lang="en-US" altLang="en-US" dirty="0" err="1"/>
              <a:t>Nuer</a:t>
            </a:r>
            <a:r>
              <a:rPr lang="en-US" altLang="en-US" dirty="0"/>
              <a:t> in </a:t>
            </a:r>
            <a:r>
              <a:rPr lang="en-US" altLang="en-US" dirty="0" err="1"/>
              <a:t>Jonglei</a:t>
            </a:r>
            <a:r>
              <a:rPr lang="en-US" altLang="en-US" dirty="0"/>
              <a:t> and Upper Nile, which began when armed </a:t>
            </a:r>
            <a:r>
              <a:rPr lang="en-US" altLang="en-US" dirty="0" err="1"/>
              <a:t>Murle</a:t>
            </a:r>
            <a:r>
              <a:rPr lang="en-US" altLang="en-US" dirty="0"/>
              <a:t> fighters under the influence of George </a:t>
            </a:r>
            <a:r>
              <a:rPr lang="en-US" altLang="en-US" dirty="0" err="1"/>
              <a:t>Athor's</a:t>
            </a:r>
            <a:r>
              <a:rPr lang="en-US" altLang="en-US" dirty="0"/>
              <a:t> South Sudan Democratic Movement launched a cattle raid against the Lou </a:t>
            </a:r>
            <a:r>
              <a:rPr lang="en-US" altLang="en-US" dirty="0" err="1"/>
              <a:t>Nuer</a:t>
            </a:r>
            <a:r>
              <a:rPr lang="en-US" altLang="en-US" dirty="0"/>
              <a:t> in </a:t>
            </a:r>
            <a:r>
              <a:rPr lang="en-US" altLang="en-US" dirty="0" err="1"/>
              <a:t>Jonglei</a:t>
            </a:r>
            <a:r>
              <a:rPr lang="en-US" altLang="en-US" dirty="0"/>
              <a:t> state. UNMISS responded by deploying peacekeepers to </a:t>
            </a:r>
            <a:r>
              <a:rPr lang="en-US" altLang="en-US" dirty="0" err="1"/>
              <a:t>Pibor</a:t>
            </a:r>
            <a:r>
              <a:rPr lang="en-US" altLang="en-US" dirty="0"/>
              <a:t> town and urging both the </a:t>
            </a:r>
            <a:r>
              <a:rPr lang="en-US" altLang="en-US" dirty="0" err="1"/>
              <a:t>Murle</a:t>
            </a:r>
            <a:r>
              <a:rPr lang="en-US" altLang="en-US" dirty="0"/>
              <a:t> and Lou </a:t>
            </a:r>
            <a:r>
              <a:rPr lang="en-US" altLang="en-US" dirty="0" err="1"/>
              <a:t>Nuer</a:t>
            </a:r>
            <a:r>
              <a:rPr lang="en-US" altLang="en-US" dirty="0"/>
              <a:t> to lay down their arms.</a:t>
            </a:r>
            <a:endParaRPr lang="tr-TR"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2A5859-7894-48E9-B1A1-291D306E92AB}" type="slidenum">
              <a:rPr lang="tr-TR" altLang="en-US" smtClean="0"/>
              <a:pPr>
                <a:spcBef>
                  <a:spcPct val="0"/>
                </a:spcBef>
              </a:pPr>
              <a:t>14</a:t>
            </a:fld>
            <a:endParaRPr lang="tr-TR" altLang="en-US"/>
          </a:p>
        </p:txBody>
      </p:sp>
    </p:spTree>
    <p:extLst>
      <p:ext uri="{BB962C8B-B14F-4D97-AF65-F5344CB8AC3E}">
        <p14:creationId xmlns:p14="http://schemas.microsoft.com/office/powerpoint/2010/main" val="218465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B8F34A-BEBE-4949-A9FF-F8AC233BA35E}" type="slidenum">
              <a:rPr lang="tr-TR" altLang="en-US" smtClean="0"/>
              <a:pPr>
                <a:spcBef>
                  <a:spcPct val="0"/>
                </a:spcBef>
              </a:pPr>
              <a:t>15</a:t>
            </a:fld>
            <a:endParaRPr lang="tr-TR" altLang="en-US"/>
          </a:p>
        </p:txBody>
      </p:sp>
    </p:spTree>
    <p:extLst>
      <p:ext uri="{BB962C8B-B14F-4D97-AF65-F5344CB8AC3E}">
        <p14:creationId xmlns:p14="http://schemas.microsoft.com/office/powerpoint/2010/main" val="990934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BD6E77E-5DF1-4562-9E53-84DB817E584B}" type="slidenum">
              <a:rPr lang="tr-TR" altLang="en-US" smtClean="0"/>
              <a:pPr/>
              <a:t>17</a:t>
            </a:fld>
            <a:endParaRPr lang="tr-TR" altLang="en-US"/>
          </a:p>
        </p:txBody>
      </p:sp>
    </p:spTree>
    <p:extLst>
      <p:ext uri="{BB962C8B-B14F-4D97-AF65-F5344CB8AC3E}">
        <p14:creationId xmlns:p14="http://schemas.microsoft.com/office/powerpoint/2010/main" val="315024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E88C53-E482-4306-B6E0-314CC64630B2}" type="slidenum">
              <a:rPr lang="tr-TR" altLang="en-US" smtClean="0"/>
              <a:pPr>
                <a:spcBef>
                  <a:spcPct val="0"/>
                </a:spcBef>
              </a:pPr>
              <a:t>2</a:t>
            </a:fld>
            <a:endParaRPr lang="tr-TR" altLang="en-US"/>
          </a:p>
        </p:txBody>
      </p:sp>
    </p:spTree>
    <p:extLst>
      <p:ext uri="{BB962C8B-B14F-4D97-AF65-F5344CB8AC3E}">
        <p14:creationId xmlns:p14="http://schemas.microsoft.com/office/powerpoint/2010/main" val="234351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field of interest: the whole of human society</a:t>
            </a:r>
          </a:p>
          <a:p>
            <a:pPr eaLnBrk="1" hangingPunct="1">
              <a:spcBef>
                <a:spcPct val="0"/>
              </a:spcBef>
            </a:pPr>
            <a:r>
              <a:rPr lang="en-US" altLang="en-US"/>
              <a:t>Tries to understand the connections between the various aspects of our existence</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DB0215-7A74-496C-97B8-3B231B2B9638}" type="slidenum">
              <a:rPr lang="tr-TR" altLang="en-US" smtClean="0"/>
              <a:pPr>
                <a:spcBef>
                  <a:spcPct val="0"/>
                </a:spcBef>
              </a:pPr>
              <a:t>3</a:t>
            </a:fld>
            <a:endParaRPr lang="tr-TR" altLang="en-US"/>
          </a:p>
        </p:txBody>
      </p:sp>
    </p:spTree>
    <p:extLst>
      <p:ext uri="{BB962C8B-B14F-4D97-AF65-F5344CB8AC3E}">
        <p14:creationId xmlns:p14="http://schemas.microsoft.com/office/powerpoint/2010/main" val="67663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en-US" dirty="0"/>
              <a:t>‘Irk</a:t>
            </a:r>
            <a:r>
              <a:rPr lang="tr-TR" altLang="en-US" baseline="0" dirty="0"/>
              <a:t> bilimi’?? Bkz. Nazan </a:t>
            </a:r>
            <a:r>
              <a:rPr lang="tr-TR" altLang="en-US" baseline="0" dirty="0" err="1"/>
              <a:t>Maksudyan</a:t>
            </a:r>
            <a:r>
              <a:rPr lang="tr-TR" altLang="en-US" baseline="0" dirty="0"/>
              <a:t> 2005 ‘Irkçı Bir </a:t>
            </a:r>
            <a:r>
              <a:rPr lang="en-US" altLang="en-US" baseline="0" dirty="0"/>
              <a:t>“B</a:t>
            </a:r>
            <a:r>
              <a:rPr lang="tr-TR" altLang="en-US" baseline="0" dirty="0" err="1"/>
              <a:t>ilimsel</a:t>
            </a:r>
            <a:r>
              <a:rPr lang="en-US" altLang="en-US" baseline="0" dirty="0"/>
              <a:t>”</a:t>
            </a:r>
            <a:r>
              <a:rPr lang="tr-TR" altLang="en-US" baseline="0" dirty="0"/>
              <a:t> Disiplin Olarak Antropolojinin Tarihi’. ss.15-29. … Frenoloji (Kafatası Bilimi) s.25 </a:t>
            </a:r>
            <a:endParaRPr lang="tr-TR" altLang="en-US" dirty="0"/>
          </a:p>
          <a:p>
            <a:pPr eaLnBrk="1" hangingPunct="1">
              <a:spcBef>
                <a:spcPct val="0"/>
              </a:spcBef>
            </a:pPr>
            <a:endParaRPr lang="tr-TR" altLang="en-US" dirty="0"/>
          </a:p>
          <a:p>
            <a:pPr eaLnBrk="1" hangingPunct="1">
              <a:spcBef>
                <a:spcPct val="0"/>
              </a:spcBef>
            </a:pPr>
            <a:r>
              <a:rPr lang="en-US" altLang="en-US" dirty="0"/>
              <a:t>In contrast to cultural anthropology, culture and its continuity (including narratives, rituals, and symbolic behavior associated with them) have been traditionally seen more as the dependent "variable" by social anthropology, embedded in its historical and social context, including its diversity of positions and perspectives, ambiguities, conflicts, and contradictions of social life, rather than the independent (explanatory) one.</a:t>
            </a:r>
            <a:endParaRPr lang="tr-TR"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67A274-5E2E-49A7-9DA0-A322153DA42A}" type="slidenum">
              <a:rPr lang="tr-TR" altLang="en-US" smtClean="0"/>
              <a:pPr>
                <a:spcBef>
                  <a:spcPct val="0"/>
                </a:spcBef>
              </a:pPr>
              <a:t>4</a:t>
            </a:fld>
            <a:endParaRPr lang="tr-TR" altLang="en-US"/>
          </a:p>
        </p:txBody>
      </p:sp>
    </p:spTree>
    <p:extLst>
      <p:ext uri="{BB962C8B-B14F-4D97-AF65-F5344CB8AC3E}">
        <p14:creationId xmlns:p14="http://schemas.microsoft.com/office/powerpoint/2010/main" val="222445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Anthropology is about how different people can be; in what sense it can be said that all humans have something in common</a:t>
            </a:r>
          </a:p>
          <a:p>
            <a:pPr eaLnBrk="1" hangingPunct="1">
              <a:spcBef>
                <a:spcPct val="0"/>
              </a:spcBef>
            </a:pPr>
            <a:r>
              <a:rPr lang="en-US" altLang="en-US"/>
              <a:t>By a detailed study of local life in a particular society – traditionally small-scale non-industrial society but no longer so …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7DD6D2-79C5-4D0C-9AA3-525FE67E73D1}" type="slidenum">
              <a:rPr lang="tr-TR" altLang="en-US" smtClean="0"/>
              <a:pPr>
                <a:spcBef>
                  <a:spcPct val="0"/>
                </a:spcBef>
              </a:pPr>
              <a:t>5</a:t>
            </a:fld>
            <a:endParaRPr lang="tr-TR" altLang="en-US"/>
          </a:p>
        </p:txBody>
      </p:sp>
    </p:spTree>
    <p:extLst>
      <p:ext uri="{BB962C8B-B14F-4D97-AF65-F5344CB8AC3E}">
        <p14:creationId xmlns:p14="http://schemas.microsoft.com/office/powerpoint/2010/main" val="323127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Basically, cultural and social anthropology is the comparative study of culture and social life. Its most important method is </a:t>
            </a:r>
            <a:r>
              <a:rPr lang="en-US" altLang="en-US" dirty="0" err="1"/>
              <a:t>p.o.</a:t>
            </a:r>
            <a:r>
              <a:rPr lang="en-US" altLang="en-US" dirty="0"/>
              <a:t> which consists of lengthy fieldwork in a particular social setting. Through participant observation, anthropologists try to understand a society from inside.  </a:t>
            </a:r>
            <a:endParaRPr lang="tr-TR" altLang="en-US" dirty="0"/>
          </a:p>
          <a:p>
            <a:pPr eaLnBrk="1" hangingPunct="1">
              <a:spcBef>
                <a:spcPct val="0"/>
              </a:spcBef>
            </a:pPr>
            <a:endParaRPr lang="en-US" altLang="en-US" dirty="0"/>
          </a:p>
          <a:p>
            <a:pPr eaLnBrk="1" hangingPunct="1">
              <a:spcBef>
                <a:spcPct val="0"/>
              </a:spcBef>
            </a:pPr>
            <a:r>
              <a:rPr lang="en-US" altLang="en-US" dirty="0"/>
              <a:t>I</a:t>
            </a:r>
            <a:r>
              <a:rPr lang="tr-TR" altLang="en-US" dirty="0"/>
              <a:t>n </a:t>
            </a:r>
            <a:r>
              <a:rPr lang="tr-TR" altLang="en-US" dirty="0" err="1"/>
              <a:t>order</a:t>
            </a:r>
            <a:r>
              <a:rPr lang="tr-TR" altLang="en-US" dirty="0"/>
              <a:t> to </a:t>
            </a:r>
            <a:r>
              <a:rPr lang="tr-TR" altLang="en-US" dirty="0" err="1"/>
              <a:t>understand</a:t>
            </a:r>
            <a:r>
              <a:rPr lang="tr-TR" altLang="en-US" dirty="0"/>
              <a:t> ‘</a:t>
            </a:r>
            <a:r>
              <a:rPr lang="tr-TR" altLang="en-US" dirty="0" err="1"/>
              <a:t>cultural</a:t>
            </a:r>
            <a:r>
              <a:rPr lang="tr-TR" altLang="en-US" dirty="0"/>
              <a:t> </a:t>
            </a:r>
            <a:r>
              <a:rPr lang="tr-TR" altLang="en-US" dirty="0" err="1"/>
              <a:t>diversity</a:t>
            </a:r>
            <a:r>
              <a:rPr lang="tr-TR" altLang="en-US" dirty="0"/>
              <a:t> </a:t>
            </a:r>
            <a:r>
              <a:rPr lang="tr-TR" altLang="en-US" dirty="0" err="1"/>
              <a:t>and</a:t>
            </a:r>
            <a:r>
              <a:rPr lang="tr-TR" altLang="en-US" dirty="0"/>
              <a:t> </a:t>
            </a:r>
            <a:r>
              <a:rPr lang="tr-TR" altLang="en-US" dirty="0" err="1"/>
              <a:t>human</a:t>
            </a:r>
            <a:r>
              <a:rPr lang="tr-TR" altLang="en-US" dirty="0"/>
              <a:t> </a:t>
            </a:r>
            <a:r>
              <a:rPr lang="tr-TR" altLang="en-US" dirty="0" err="1"/>
              <a:t>nature</a:t>
            </a:r>
            <a:r>
              <a:rPr lang="tr-TR" altLang="en-US" dirty="0"/>
              <a:t>’, </a:t>
            </a:r>
            <a:r>
              <a:rPr lang="tr-TR" altLang="en-US" dirty="0" err="1"/>
              <a:t>anthropologists</a:t>
            </a:r>
            <a:r>
              <a:rPr lang="tr-TR" altLang="en-US" dirty="0"/>
              <a:t> </a:t>
            </a:r>
            <a:r>
              <a:rPr lang="tr-TR" altLang="en-US" dirty="0" err="1"/>
              <a:t>conduct</a:t>
            </a:r>
            <a:r>
              <a:rPr lang="tr-TR" altLang="en-US" dirty="0"/>
              <a:t> a </a:t>
            </a:r>
            <a:r>
              <a:rPr lang="tr-TR" altLang="en-US" dirty="0" err="1"/>
              <a:t>detailed</a:t>
            </a:r>
            <a:r>
              <a:rPr lang="tr-TR" altLang="en-US" dirty="0"/>
              <a:t> </a:t>
            </a:r>
            <a:r>
              <a:rPr lang="tr-TR" altLang="en-US" dirty="0" err="1"/>
              <a:t>study</a:t>
            </a:r>
            <a:r>
              <a:rPr lang="tr-TR" altLang="en-US" dirty="0"/>
              <a:t> of </a:t>
            </a:r>
            <a:r>
              <a:rPr lang="en-US" altLang="en-US" dirty="0"/>
              <a:t>local life in a particular society – traditionally small-scale non-industrial society yet no longer so … In other words, anthropologists ask </a:t>
            </a:r>
            <a:r>
              <a:rPr lang="en-US" altLang="en-US" u="sng" dirty="0"/>
              <a:t>big questions about human nature from small places</a:t>
            </a:r>
            <a:r>
              <a:rPr lang="en-US" altLang="en-US" dirty="0"/>
              <a:t>. Studying a remote foreign society, which most anthropologists do, help seeing apparently trivial, routine, daily things anew and revealing something </a:t>
            </a:r>
            <a:r>
              <a:rPr lang="en-US" altLang="en-US" dirty="0" err="1"/>
              <a:t>ab</a:t>
            </a:r>
            <a:r>
              <a:rPr lang="tr-TR" altLang="en-US" dirty="0"/>
              <a:t>o</a:t>
            </a:r>
            <a:r>
              <a:rPr lang="en-US" altLang="en-US" dirty="0" err="1"/>
              <a:t>ut</a:t>
            </a:r>
            <a:r>
              <a:rPr lang="en-US" altLang="en-US" dirty="0"/>
              <a:t> human nature.  </a:t>
            </a:r>
            <a:endParaRPr lang="tr-TR" altLang="en-US" dirty="0"/>
          </a:p>
          <a:p>
            <a:pPr eaLnBrk="1" hangingPunct="1">
              <a:spcBef>
                <a:spcPct val="0"/>
              </a:spcBef>
            </a:pPr>
            <a:endParaRPr lang="tr-TR" altLang="en-US" dirty="0"/>
          </a:p>
          <a:p>
            <a:pPr eaLnBrk="1" hangingPunct="1">
              <a:spcBef>
                <a:spcPct val="0"/>
              </a:spcBef>
            </a:pPr>
            <a:r>
              <a:rPr lang="en-US" altLang="en-US" dirty="0"/>
              <a:t>1. In anthropology, fieldwork is the most important source of new knowledge. Anthropological fieldwork takes live among locals in a long term, long enough for one’s existence to be taken almost “natural” and enough to be able to see the world as the locals see it, though it may be impossible in an ultimate sense. </a:t>
            </a:r>
          </a:p>
          <a:p>
            <a:pPr eaLnBrk="1" hangingPunct="1">
              <a:spcBef>
                <a:spcPct val="0"/>
              </a:spcBef>
            </a:pPr>
            <a:r>
              <a:rPr lang="en-US" altLang="en-US" dirty="0"/>
              <a:t>2. In participant observation, an anthropologist immerses oneself into the life of the locals and tries not to be noticed in order to enter as deeply as possible into the social life one researches. Hiding one’s own identity or hidden observation might seem effective, yet it is unethical, that is, an unacceptable form of research. Thus, anthropological fieldwork is not capital intensive but </a:t>
            </a:r>
            <a:r>
              <a:rPr lang="en-US" altLang="en-US" dirty="0" err="1"/>
              <a:t>labour</a:t>
            </a:r>
            <a:r>
              <a:rPr lang="en-US" altLang="en-US" dirty="0"/>
              <a:t> and time intensive. The anthropologist herself is the most important “instrument” of data collection; she invests a great deal of her own time and personality. </a:t>
            </a:r>
          </a:p>
          <a:p>
            <a:pPr eaLnBrk="1" hangingPunct="1">
              <a:spcBef>
                <a:spcPct val="0"/>
              </a:spcBef>
            </a:pPr>
            <a:r>
              <a:rPr lang="en-US" altLang="en-US" dirty="0"/>
              <a:t>3. Many anthropologists involuntarily take on the role of the clown when in the field. But, the locals’ reaction gives an idea about their way of thinking.  A more problematic role of the anthropologist in the field can be the expert role. She tends to be treated formally and hence may access only the elite or only men and not be able to see some aspects of a society. </a:t>
            </a:r>
          </a:p>
          <a:p>
            <a:pPr eaLnBrk="1" hangingPunct="1">
              <a:spcBef>
                <a:spcPct val="0"/>
              </a:spcBef>
            </a:pPr>
            <a:endParaRPr lang="tr-TR"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067B41-4155-40C1-9AA6-26A5EDFE81BD}" type="slidenum">
              <a:rPr lang="tr-TR" altLang="en-US" smtClean="0"/>
              <a:pPr>
                <a:spcBef>
                  <a:spcPct val="0"/>
                </a:spcBef>
              </a:pPr>
              <a:t>7</a:t>
            </a:fld>
            <a:endParaRPr lang="tr-TR" altLang="en-US"/>
          </a:p>
        </p:txBody>
      </p:sp>
    </p:spTree>
    <p:extLst>
      <p:ext uri="{BB962C8B-B14F-4D97-AF65-F5344CB8AC3E}">
        <p14:creationId xmlns:p14="http://schemas.microsoft.com/office/powerpoint/2010/main" val="102747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2A163C-75E5-4D9F-A7B1-40927CB8FFEA}" type="slidenum">
              <a:rPr lang="tr-TR" altLang="en-US" smtClean="0"/>
              <a:pPr>
                <a:spcBef>
                  <a:spcPct val="0"/>
                </a:spcBef>
              </a:pPr>
              <a:t>8</a:t>
            </a:fld>
            <a:endParaRPr lang="tr-TR" altLang="en-US"/>
          </a:p>
        </p:txBody>
      </p:sp>
    </p:spTree>
    <p:extLst>
      <p:ext uri="{BB962C8B-B14F-4D97-AF65-F5344CB8AC3E}">
        <p14:creationId xmlns:p14="http://schemas.microsoft.com/office/powerpoint/2010/main" val="230013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tidy, systematic and well-rounded texts written by anthropologists are the end product of long periods in the field characterized by boredom, illness (unfamiliar climate, strange food, and a different hygienic standard), helplessness (poorly mastered language and code of </a:t>
            </a:r>
            <a:r>
              <a:rPr lang="en-US" altLang="en-US" dirty="0" err="1"/>
              <a:t>behaviour</a:t>
            </a:r>
            <a:r>
              <a:rPr lang="en-US" altLang="en-US" dirty="0"/>
              <a:t>) , private privations (never left alone) and frustration. Anthropological fieldwork is a physically and mentally demanding task. Malinowski’s diary (1967) shocked the anthropologists for he’d been thought as a guru of </a:t>
            </a:r>
            <a:r>
              <a:rPr lang="en-US" altLang="en-US" dirty="0" err="1"/>
              <a:t>p.o.</a:t>
            </a:r>
            <a:r>
              <a:rPr lang="en-US" altLang="en-US" dirty="0"/>
              <a:t> It means that it is possible to conduct a good fieldwork even if she cannot be a “part” of natives.        </a:t>
            </a:r>
            <a:endParaRPr lang="tr-TR" alt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844E6E-A29F-4AB6-9520-FF650D926986}" type="slidenum">
              <a:rPr lang="tr-TR" altLang="en-US" smtClean="0"/>
              <a:pPr>
                <a:spcBef>
                  <a:spcPct val="0"/>
                </a:spcBef>
              </a:pPr>
              <a:t>9</a:t>
            </a:fld>
            <a:endParaRPr lang="tr-TR" altLang="en-US"/>
          </a:p>
        </p:txBody>
      </p:sp>
    </p:spTree>
    <p:extLst>
      <p:ext uri="{BB962C8B-B14F-4D97-AF65-F5344CB8AC3E}">
        <p14:creationId xmlns:p14="http://schemas.microsoft.com/office/powerpoint/2010/main" val="1807691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en-US" dirty="0"/>
          </a:p>
          <a:p>
            <a:r>
              <a:rPr lang="en-US" altLang="en-US" dirty="0" err="1"/>
              <a:t>Etnos</a:t>
            </a:r>
            <a:r>
              <a:rPr lang="tr-TR" altLang="en-US" dirty="0"/>
              <a:t>e</a:t>
            </a:r>
            <a:r>
              <a:rPr lang="en-US" altLang="en-US" dirty="0" err="1"/>
              <a:t>ntr</a:t>
            </a:r>
            <a:r>
              <a:rPr lang="tr-TR" altLang="en-US" dirty="0" err="1"/>
              <a:t>izm</a:t>
            </a:r>
            <a:r>
              <a:rPr lang="tr-TR" altLang="en-US" dirty="0"/>
              <a:t>: Etnik merkezcilik, Başka toplumları bir toplumun kendine özgü kültürel varsayımlarından yola çıkarak yargılarda bulunması</a:t>
            </a:r>
          </a:p>
          <a:p>
            <a:r>
              <a:rPr lang="tr-TR" altLang="en-US" dirty="0"/>
              <a:t>Kültürel görelilik: Doğru, ahlak ve bilginin toplumsal düzlemde kurulduğu ve değişik kültürlere göre farklılaştığını varsayan yaklaşım</a:t>
            </a:r>
          </a:p>
          <a:p>
            <a:pPr eaLnBrk="1" hangingPunct="1">
              <a:spcBef>
                <a:spcPct val="0"/>
              </a:spcBef>
            </a:pPr>
            <a:endParaRPr lang="tr-TR"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C81C50-6860-41CD-9BFD-0AC339158D55}" type="slidenum">
              <a:rPr lang="tr-TR" altLang="en-US" smtClean="0"/>
              <a:pPr>
                <a:spcBef>
                  <a:spcPct val="0"/>
                </a:spcBef>
              </a:pPr>
              <a:t>10</a:t>
            </a:fld>
            <a:endParaRPr lang="tr-TR" altLang="en-US"/>
          </a:p>
        </p:txBody>
      </p:sp>
    </p:spTree>
    <p:extLst>
      <p:ext uri="{BB962C8B-B14F-4D97-AF65-F5344CB8AC3E}">
        <p14:creationId xmlns:p14="http://schemas.microsoft.com/office/powerpoint/2010/main" val="262753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2EE293E0-CBD9-4CA1-9FFC-95B87380E6F9}" type="datetime1">
              <a:rPr lang="tr-TR"/>
              <a:pPr>
                <a:defRPr/>
              </a:pPr>
              <a:t>24.03.2023</a:t>
            </a:fld>
            <a:endParaRPr lang="tr-TR"/>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tr-TR"/>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C96BC07A-A4B8-4284-A8E2-05734EF2A5C3}" type="slidenum">
              <a:rPr lang="tr-TR" altLang="en-US"/>
              <a:pPr>
                <a:defRPr/>
              </a:pPr>
              <a:t>‹#›</a:t>
            </a:fld>
            <a:endParaRPr lang="tr-TR" altLang="en-US"/>
          </a:p>
        </p:txBody>
      </p:sp>
    </p:spTree>
    <p:extLst>
      <p:ext uri="{BB962C8B-B14F-4D97-AF65-F5344CB8AC3E}">
        <p14:creationId xmlns:p14="http://schemas.microsoft.com/office/powerpoint/2010/main" val="408798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549907C-7F70-48E5-95A8-D16FF055214C}" type="datetime1">
              <a:rPr lang="tr-TR"/>
              <a:pPr>
                <a:defRPr/>
              </a:pPr>
              <a:t>24.03.2023</a:t>
            </a:fld>
            <a:endParaRPr lang="tr-TR"/>
          </a:p>
        </p:txBody>
      </p:sp>
      <p:sp>
        <p:nvSpPr>
          <p:cNvPr id="5" name="Footer Placeholder 2"/>
          <p:cNvSpPr>
            <a:spLocks noGrp="1"/>
          </p:cNvSpPr>
          <p:nvPr>
            <p:ph type="ftr" sz="quarter" idx="11"/>
          </p:nvPr>
        </p:nvSpPr>
        <p:spPr/>
        <p:txBody>
          <a:bodyPr/>
          <a:lstStyle>
            <a:lvl1pPr>
              <a:defRPr/>
            </a:lvl1pPr>
          </a:lstStyle>
          <a:p>
            <a:pPr>
              <a:defRPr/>
            </a:pPr>
            <a:endParaRPr lang="tr-TR"/>
          </a:p>
        </p:txBody>
      </p:sp>
      <p:sp>
        <p:nvSpPr>
          <p:cNvPr id="6" name="Slide Number Placeholder 22"/>
          <p:cNvSpPr>
            <a:spLocks noGrp="1"/>
          </p:cNvSpPr>
          <p:nvPr>
            <p:ph type="sldNum" sz="quarter" idx="12"/>
          </p:nvPr>
        </p:nvSpPr>
        <p:spPr/>
        <p:txBody>
          <a:bodyPr/>
          <a:lstStyle>
            <a:lvl1pPr>
              <a:defRPr/>
            </a:lvl1pPr>
          </a:lstStyle>
          <a:p>
            <a:pPr>
              <a:defRPr/>
            </a:pPr>
            <a:fld id="{D8C627C3-63B3-4FB4-8123-4CAFC12C3FA7}" type="slidenum">
              <a:rPr lang="tr-TR" altLang="en-US"/>
              <a:pPr>
                <a:defRPr/>
              </a:pPr>
              <a:t>‹#›</a:t>
            </a:fld>
            <a:endParaRPr lang="tr-TR" altLang="en-US"/>
          </a:p>
        </p:txBody>
      </p:sp>
    </p:spTree>
    <p:extLst>
      <p:ext uri="{BB962C8B-B14F-4D97-AF65-F5344CB8AC3E}">
        <p14:creationId xmlns:p14="http://schemas.microsoft.com/office/powerpoint/2010/main" val="349053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E71135-CC65-48BF-9E38-1FA0C638E03B}" type="datetime1">
              <a:rPr lang="tr-TR"/>
              <a:pPr>
                <a:defRPr/>
              </a:pPr>
              <a:t>24.03.2023</a:t>
            </a:fld>
            <a:endParaRPr lang="tr-TR"/>
          </a:p>
        </p:txBody>
      </p:sp>
      <p:sp>
        <p:nvSpPr>
          <p:cNvPr id="5" name="Footer Placeholder 2"/>
          <p:cNvSpPr>
            <a:spLocks noGrp="1"/>
          </p:cNvSpPr>
          <p:nvPr>
            <p:ph type="ftr" sz="quarter" idx="11"/>
          </p:nvPr>
        </p:nvSpPr>
        <p:spPr/>
        <p:txBody>
          <a:bodyPr/>
          <a:lstStyle>
            <a:lvl1pPr>
              <a:defRPr/>
            </a:lvl1pPr>
          </a:lstStyle>
          <a:p>
            <a:pPr>
              <a:defRPr/>
            </a:pPr>
            <a:endParaRPr lang="tr-TR"/>
          </a:p>
        </p:txBody>
      </p:sp>
      <p:sp>
        <p:nvSpPr>
          <p:cNvPr id="6" name="Slide Number Placeholder 22"/>
          <p:cNvSpPr>
            <a:spLocks noGrp="1"/>
          </p:cNvSpPr>
          <p:nvPr>
            <p:ph type="sldNum" sz="quarter" idx="12"/>
          </p:nvPr>
        </p:nvSpPr>
        <p:spPr/>
        <p:txBody>
          <a:bodyPr/>
          <a:lstStyle>
            <a:lvl1pPr>
              <a:defRPr/>
            </a:lvl1pPr>
          </a:lstStyle>
          <a:p>
            <a:pPr>
              <a:defRPr/>
            </a:pPr>
            <a:fld id="{08B826DD-6E4F-4A8B-8C13-860DC81A81DD}" type="slidenum">
              <a:rPr lang="tr-TR" altLang="en-US"/>
              <a:pPr>
                <a:defRPr/>
              </a:pPr>
              <a:t>‹#›</a:t>
            </a:fld>
            <a:endParaRPr lang="tr-TR" altLang="en-US"/>
          </a:p>
        </p:txBody>
      </p:sp>
    </p:spTree>
    <p:extLst>
      <p:ext uri="{BB962C8B-B14F-4D97-AF65-F5344CB8AC3E}">
        <p14:creationId xmlns:p14="http://schemas.microsoft.com/office/powerpoint/2010/main" val="119112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07B9DAB-460F-4324-BC2C-B2296FB224FC}" type="datetime1">
              <a:rPr lang="tr-TR"/>
              <a:pPr>
                <a:defRPr/>
              </a:pPr>
              <a:t>24.03.2023</a:t>
            </a:fld>
            <a:endParaRPr lang="tr-TR"/>
          </a:p>
        </p:txBody>
      </p:sp>
      <p:sp>
        <p:nvSpPr>
          <p:cNvPr id="5" name="Footer Placeholder 2"/>
          <p:cNvSpPr>
            <a:spLocks noGrp="1"/>
          </p:cNvSpPr>
          <p:nvPr>
            <p:ph type="ftr" sz="quarter" idx="11"/>
          </p:nvPr>
        </p:nvSpPr>
        <p:spPr/>
        <p:txBody>
          <a:bodyPr/>
          <a:lstStyle>
            <a:lvl1pPr>
              <a:defRPr/>
            </a:lvl1pPr>
          </a:lstStyle>
          <a:p>
            <a:pPr>
              <a:defRPr/>
            </a:pPr>
            <a:endParaRPr lang="tr-TR"/>
          </a:p>
        </p:txBody>
      </p:sp>
      <p:sp>
        <p:nvSpPr>
          <p:cNvPr id="6" name="Slide Number Placeholder 22"/>
          <p:cNvSpPr>
            <a:spLocks noGrp="1"/>
          </p:cNvSpPr>
          <p:nvPr>
            <p:ph type="sldNum" sz="quarter" idx="12"/>
          </p:nvPr>
        </p:nvSpPr>
        <p:spPr/>
        <p:txBody>
          <a:bodyPr/>
          <a:lstStyle>
            <a:lvl1pPr>
              <a:defRPr/>
            </a:lvl1pPr>
          </a:lstStyle>
          <a:p>
            <a:pPr>
              <a:defRPr/>
            </a:pPr>
            <a:fld id="{9F583F06-2604-4CCC-8E51-433C238DA256}" type="slidenum">
              <a:rPr lang="tr-TR" altLang="en-US"/>
              <a:pPr>
                <a:defRPr/>
              </a:pPr>
              <a:t>‹#›</a:t>
            </a:fld>
            <a:endParaRPr lang="tr-TR" altLang="en-US"/>
          </a:p>
        </p:txBody>
      </p:sp>
    </p:spTree>
    <p:extLst>
      <p:ext uri="{BB962C8B-B14F-4D97-AF65-F5344CB8AC3E}">
        <p14:creationId xmlns:p14="http://schemas.microsoft.com/office/powerpoint/2010/main" val="143897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835A8660-4882-4898-A9B8-8BC6B9DE3102}" type="datetime1">
              <a:rPr lang="tr-TR"/>
              <a:pPr>
                <a:defRPr/>
              </a:pPr>
              <a:t>24.03.2023</a:t>
            </a:fld>
            <a:endParaRPr lang="tr-TR"/>
          </a:p>
        </p:txBody>
      </p:sp>
      <p:sp>
        <p:nvSpPr>
          <p:cNvPr id="5" name="Footer Placeholder 2"/>
          <p:cNvSpPr>
            <a:spLocks noGrp="1"/>
          </p:cNvSpPr>
          <p:nvPr>
            <p:ph type="ftr" sz="quarter" idx="11"/>
          </p:nvPr>
        </p:nvSpPr>
        <p:spPr/>
        <p:txBody>
          <a:bodyPr/>
          <a:lstStyle>
            <a:lvl1pPr>
              <a:defRPr/>
            </a:lvl1pPr>
          </a:lstStyle>
          <a:p>
            <a:pPr>
              <a:defRPr/>
            </a:pPr>
            <a:endParaRPr lang="tr-TR"/>
          </a:p>
        </p:txBody>
      </p:sp>
      <p:sp>
        <p:nvSpPr>
          <p:cNvPr id="6" name="Slide Number Placeholder 22"/>
          <p:cNvSpPr>
            <a:spLocks noGrp="1"/>
          </p:cNvSpPr>
          <p:nvPr>
            <p:ph type="sldNum" sz="quarter" idx="12"/>
          </p:nvPr>
        </p:nvSpPr>
        <p:spPr/>
        <p:txBody>
          <a:bodyPr/>
          <a:lstStyle>
            <a:lvl1pPr>
              <a:defRPr/>
            </a:lvl1pPr>
          </a:lstStyle>
          <a:p>
            <a:pPr>
              <a:defRPr/>
            </a:pPr>
            <a:fld id="{91C27177-113F-4BDC-81AB-17F4883A4380}" type="slidenum">
              <a:rPr lang="tr-TR" altLang="en-US"/>
              <a:pPr>
                <a:defRPr/>
              </a:pPr>
              <a:t>‹#›</a:t>
            </a:fld>
            <a:endParaRPr lang="tr-TR" altLang="en-US"/>
          </a:p>
        </p:txBody>
      </p:sp>
    </p:spTree>
    <p:extLst>
      <p:ext uri="{BB962C8B-B14F-4D97-AF65-F5344CB8AC3E}">
        <p14:creationId xmlns:p14="http://schemas.microsoft.com/office/powerpoint/2010/main" val="249102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3EC8473C-F3E0-4CE0-A5E1-829FACE456BB}" type="datetime1">
              <a:rPr lang="tr-TR"/>
              <a:pPr>
                <a:defRPr/>
              </a:pPr>
              <a:t>24.03.2023</a:t>
            </a:fld>
            <a:endParaRPr lang="tr-TR"/>
          </a:p>
        </p:txBody>
      </p:sp>
      <p:sp>
        <p:nvSpPr>
          <p:cNvPr id="6" name="Footer Placeholder 2"/>
          <p:cNvSpPr>
            <a:spLocks noGrp="1"/>
          </p:cNvSpPr>
          <p:nvPr>
            <p:ph type="ftr" sz="quarter" idx="11"/>
          </p:nvPr>
        </p:nvSpPr>
        <p:spPr/>
        <p:txBody>
          <a:bodyPr/>
          <a:lstStyle>
            <a:lvl1pPr>
              <a:defRPr/>
            </a:lvl1pPr>
          </a:lstStyle>
          <a:p>
            <a:pPr>
              <a:defRPr/>
            </a:pPr>
            <a:endParaRPr lang="tr-TR"/>
          </a:p>
        </p:txBody>
      </p:sp>
      <p:sp>
        <p:nvSpPr>
          <p:cNvPr id="7" name="Slide Number Placeholder 22"/>
          <p:cNvSpPr>
            <a:spLocks noGrp="1"/>
          </p:cNvSpPr>
          <p:nvPr>
            <p:ph type="sldNum" sz="quarter" idx="12"/>
          </p:nvPr>
        </p:nvSpPr>
        <p:spPr/>
        <p:txBody>
          <a:bodyPr/>
          <a:lstStyle>
            <a:lvl1pPr>
              <a:defRPr/>
            </a:lvl1pPr>
          </a:lstStyle>
          <a:p>
            <a:pPr>
              <a:defRPr/>
            </a:pPr>
            <a:fld id="{D38A93BC-4D4E-48E9-9A2E-9286B75C865F}" type="slidenum">
              <a:rPr lang="tr-TR" altLang="en-US"/>
              <a:pPr>
                <a:defRPr/>
              </a:pPr>
              <a:t>‹#›</a:t>
            </a:fld>
            <a:endParaRPr lang="tr-TR" altLang="en-US"/>
          </a:p>
        </p:txBody>
      </p:sp>
    </p:spTree>
    <p:extLst>
      <p:ext uri="{BB962C8B-B14F-4D97-AF65-F5344CB8AC3E}">
        <p14:creationId xmlns:p14="http://schemas.microsoft.com/office/powerpoint/2010/main" val="55395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fld id="{6F5BA812-9637-4DF8-B05F-719BDE392B3A}" type="datetime1">
              <a:rPr lang="tr-TR"/>
              <a:pPr>
                <a:defRPr/>
              </a:pPr>
              <a:t>24.03.2023</a:t>
            </a:fld>
            <a:endParaRPr lang="tr-TR"/>
          </a:p>
        </p:txBody>
      </p:sp>
      <p:sp>
        <p:nvSpPr>
          <p:cNvPr id="8" name="Slide Number Placeholder 26"/>
          <p:cNvSpPr>
            <a:spLocks noGrp="1"/>
          </p:cNvSpPr>
          <p:nvPr>
            <p:ph type="sldNum" sz="quarter" idx="11"/>
          </p:nvPr>
        </p:nvSpPr>
        <p:spPr/>
        <p:txBody>
          <a:bodyPr/>
          <a:lstStyle>
            <a:lvl1pPr>
              <a:defRPr/>
            </a:lvl1pPr>
          </a:lstStyle>
          <a:p>
            <a:pPr>
              <a:defRPr/>
            </a:pPr>
            <a:fld id="{3BAEC9F8-49E6-4BD3-84AC-2FB50E8D0144}" type="slidenum">
              <a:rPr lang="tr-TR" altLang="en-US"/>
              <a:pPr>
                <a:defRPr/>
              </a:pPr>
              <a:t>‹#›</a:t>
            </a:fld>
            <a:endParaRPr lang="tr-TR" altLang="en-US"/>
          </a:p>
        </p:txBody>
      </p:sp>
      <p:sp>
        <p:nvSpPr>
          <p:cNvPr id="9" name="Footer Placeholder 27"/>
          <p:cNvSpPr>
            <a:spLocks noGrp="1"/>
          </p:cNvSpPr>
          <p:nvPr>
            <p:ph type="ftr" sz="quarter" idx="12"/>
          </p:nvPr>
        </p:nvSpPr>
        <p:spPr/>
        <p:txBody>
          <a:bodyPr rtlCol="0"/>
          <a:lstStyle>
            <a:lvl1pPr>
              <a:defRPr/>
            </a:lvl1pPr>
          </a:lstStyle>
          <a:p>
            <a:pPr>
              <a:defRPr/>
            </a:pPr>
            <a:endParaRPr lang="tr-TR"/>
          </a:p>
        </p:txBody>
      </p:sp>
    </p:spTree>
    <p:extLst>
      <p:ext uri="{BB962C8B-B14F-4D97-AF65-F5344CB8AC3E}">
        <p14:creationId xmlns:p14="http://schemas.microsoft.com/office/powerpoint/2010/main" val="163380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934E1C18-601E-4A40-960E-79041EBE30E4}" type="datetime1">
              <a:rPr lang="tr-TR"/>
              <a:pPr>
                <a:defRPr/>
              </a:pPr>
              <a:t>24.03.2023</a:t>
            </a:fld>
            <a:endParaRPr lang="tr-TR"/>
          </a:p>
        </p:txBody>
      </p:sp>
      <p:sp>
        <p:nvSpPr>
          <p:cNvPr id="4" name="Footer Placeholder 3"/>
          <p:cNvSpPr>
            <a:spLocks noGrp="1"/>
          </p:cNvSpPr>
          <p:nvPr>
            <p:ph type="ftr" sz="quarter" idx="11"/>
          </p:nvPr>
        </p:nvSpPr>
        <p:spPr/>
        <p:txBody>
          <a:bodyPr/>
          <a:lstStyle>
            <a:lvl1pPr>
              <a:defRPr/>
            </a:lvl1pPr>
          </a:lstStyle>
          <a:p>
            <a:pPr>
              <a:defRPr/>
            </a:pPr>
            <a:endParaRPr lang="tr-TR"/>
          </a:p>
        </p:txBody>
      </p:sp>
      <p:sp>
        <p:nvSpPr>
          <p:cNvPr id="5" name="Slide Number Placeholder 4"/>
          <p:cNvSpPr>
            <a:spLocks noGrp="1"/>
          </p:cNvSpPr>
          <p:nvPr>
            <p:ph type="sldNum" sz="quarter" idx="12"/>
          </p:nvPr>
        </p:nvSpPr>
        <p:spPr/>
        <p:txBody>
          <a:bodyPr/>
          <a:lstStyle>
            <a:lvl1pPr>
              <a:defRPr/>
            </a:lvl1pPr>
          </a:lstStyle>
          <a:p>
            <a:pPr>
              <a:defRPr/>
            </a:pPr>
            <a:fld id="{23216627-FE59-487F-8220-FD1C91A696BE}" type="slidenum">
              <a:rPr lang="tr-TR" altLang="en-US"/>
              <a:pPr>
                <a:defRPr/>
              </a:pPr>
              <a:t>‹#›</a:t>
            </a:fld>
            <a:endParaRPr lang="tr-TR" altLang="en-US"/>
          </a:p>
        </p:txBody>
      </p:sp>
    </p:spTree>
    <p:extLst>
      <p:ext uri="{BB962C8B-B14F-4D97-AF65-F5344CB8AC3E}">
        <p14:creationId xmlns:p14="http://schemas.microsoft.com/office/powerpoint/2010/main" val="327863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2F2AD34-2030-4BDC-870D-A8526A701538}" type="datetime1">
              <a:rPr lang="tr-TR"/>
              <a:pPr>
                <a:defRPr/>
              </a:pPr>
              <a:t>24.03.2023</a:t>
            </a:fld>
            <a:endParaRPr lang="tr-TR"/>
          </a:p>
        </p:txBody>
      </p:sp>
      <p:sp>
        <p:nvSpPr>
          <p:cNvPr id="3" name="Footer Placeholder 2"/>
          <p:cNvSpPr>
            <a:spLocks noGrp="1"/>
          </p:cNvSpPr>
          <p:nvPr>
            <p:ph type="ftr" sz="quarter" idx="11"/>
          </p:nvPr>
        </p:nvSpPr>
        <p:spPr/>
        <p:txBody>
          <a:bodyPr/>
          <a:lstStyle>
            <a:lvl1pPr>
              <a:defRPr/>
            </a:lvl1pPr>
          </a:lstStyle>
          <a:p>
            <a:pPr>
              <a:defRPr/>
            </a:pPr>
            <a:endParaRPr lang="tr-TR"/>
          </a:p>
        </p:txBody>
      </p:sp>
      <p:sp>
        <p:nvSpPr>
          <p:cNvPr id="4" name="Slide Number Placeholder 22"/>
          <p:cNvSpPr>
            <a:spLocks noGrp="1"/>
          </p:cNvSpPr>
          <p:nvPr>
            <p:ph type="sldNum" sz="quarter" idx="12"/>
          </p:nvPr>
        </p:nvSpPr>
        <p:spPr/>
        <p:txBody>
          <a:bodyPr/>
          <a:lstStyle>
            <a:lvl1pPr>
              <a:defRPr/>
            </a:lvl1pPr>
          </a:lstStyle>
          <a:p>
            <a:pPr>
              <a:defRPr/>
            </a:pPr>
            <a:fld id="{83EC7A36-7006-468C-92B4-872FB1508CAE}" type="slidenum">
              <a:rPr lang="tr-TR" altLang="en-US"/>
              <a:pPr>
                <a:defRPr/>
              </a:pPr>
              <a:t>‹#›</a:t>
            </a:fld>
            <a:endParaRPr lang="tr-TR" altLang="en-US"/>
          </a:p>
        </p:txBody>
      </p:sp>
    </p:spTree>
    <p:extLst>
      <p:ext uri="{BB962C8B-B14F-4D97-AF65-F5344CB8AC3E}">
        <p14:creationId xmlns:p14="http://schemas.microsoft.com/office/powerpoint/2010/main" val="340763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00B08FFF-86A2-4729-B259-9A7ABCB0BD66}" type="datetime1">
              <a:rPr lang="tr-TR"/>
              <a:pPr>
                <a:defRPr/>
              </a:pPr>
              <a:t>24.03.2023</a:t>
            </a:fld>
            <a:endParaRPr lang="tr-TR"/>
          </a:p>
        </p:txBody>
      </p:sp>
      <p:sp>
        <p:nvSpPr>
          <p:cNvPr id="6" name="Footer Placeholder 2"/>
          <p:cNvSpPr>
            <a:spLocks noGrp="1"/>
          </p:cNvSpPr>
          <p:nvPr>
            <p:ph type="ftr" sz="quarter" idx="11"/>
          </p:nvPr>
        </p:nvSpPr>
        <p:spPr/>
        <p:txBody>
          <a:bodyPr/>
          <a:lstStyle>
            <a:lvl1pPr>
              <a:defRPr/>
            </a:lvl1pPr>
          </a:lstStyle>
          <a:p>
            <a:pPr>
              <a:defRPr/>
            </a:pPr>
            <a:endParaRPr lang="tr-TR"/>
          </a:p>
        </p:txBody>
      </p:sp>
      <p:sp>
        <p:nvSpPr>
          <p:cNvPr id="7" name="Slide Number Placeholder 22"/>
          <p:cNvSpPr>
            <a:spLocks noGrp="1"/>
          </p:cNvSpPr>
          <p:nvPr>
            <p:ph type="sldNum" sz="quarter" idx="12"/>
          </p:nvPr>
        </p:nvSpPr>
        <p:spPr/>
        <p:txBody>
          <a:bodyPr/>
          <a:lstStyle>
            <a:lvl1pPr>
              <a:defRPr/>
            </a:lvl1pPr>
          </a:lstStyle>
          <a:p>
            <a:pPr>
              <a:defRPr/>
            </a:pPr>
            <a:fld id="{BB1825FC-AA41-4C00-B9C9-0DB68218385B}" type="slidenum">
              <a:rPr lang="tr-TR" altLang="en-US"/>
              <a:pPr>
                <a:defRPr/>
              </a:pPr>
              <a:t>‹#›</a:t>
            </a:fld>
            <a:endParaRPr lang="tr-TR" altLang="en-US"/>
          </a:p>
        </p:txBody>
      </p:sp>
    </p:spTree>
    <p:extLst>
      <p:ext uri="{BB962C8B-B14F-4D97-AF65-F5344CB8AC3E}">
        <p14:creationId xmlns:p14="http://schemas.microsoft.com/office/powerpoint/2010/main" val="220954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C59E332F-9C74-4961-AB85-11C558F5C9E4}" type="datetime1">
              <a:rPr lang="tr-TR"/>
              <a:pPr>
                <a:defRPr/>
              </a:pPr>
              <a:t>24.03.2023</a:t>
            </a:fld>
            <a:endParaRPr lang="tr-TR"/>
          </a:p>
        </p:txBody>
      </p:sp>
      <p:sp>
        <p:nvSpPr>
          <p:cNvPr id="6" name="Footer Placeholder 2"/>
          <p:cNvSpPr>
            <a:spLocks noGrp="1"/>
          </p:cNvSpPr>
          <p:nvPr>
            <p:ph type="ftr" sz="quarter" idx="11"/>
          </p:nvPr>
        </p:nvSpPr>
        <p:spPr/>
        <p:txBody>
          <a:bodyPr/>
          <a:lstStyle>
            <a:lvl1pPr>
              <a:defRPr/>
            </a:lvl1pPr>
          </a:lstStyle>
          <a:p>
            <a:pPr>
              <a:defRPr/>
            </a:pPr>
            <a:endParaRPr lang="tr-TR"/>
          </a:p>
        </p:txBody>
      </p:sp>
      <p:sp>
        <p:nvSpPr>
          <p:cNvPr id="7" name="Slide Number Placeholder 22"/>
          <p:cNvSpPr>
            <a:spLocks noGrp="1"/>
          </p:cNvSpPr>
          <p:nvPr>
            <p:ph type="sldNum" sz="quarter" idx="12"/>
          </p:nvPr>
        </p:nvSpPr>
        <p:spPr/>
        <p:txBody>
          <a:bodyPr/>
          <a:lstStyle>
            <a:lvl1pPr>
              <a:defRPr/>
            </a:lvl1pPr>
          </a:lstStyle>
          <a:p>
            <a:pPr>
              <a:defRPr/>
            </a:pPr>
            <a:fld id="{01322C18-3B6C-45A8-9D5B-B49DD71571C6}" type="slidenum">
              <a:rPr lang="tr-TR" altLang="en-US"/>
              <a:pPr>
                <a:defRPr/>
              </a:pPr>
              <a:t>‹#›</a:t>
            </a:fld>
            <a:endParaRPr lang="tr-TR" altLang="en-US"/>
          </a:p>
        </p:txBody>
      </p:sp>
    </p:spTree>
    <p:extLst>
      <p:ext uri="{BB962C8B-B14F-4D97-AF65-F5344CB8AC3E}">
        <p14:creationId xmlns:p14="http://schemas.microsoft.com/office/powerpoint/2010/main" val="214931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cs typeface="Arial" charset="0"/>
              </a:defRPr>
            </a:lvl1pPr>
          </a:lstStyle>
          <a:p>
            <a:pPr>
              <a:defRPr/>
            </a:pPr>
            <a:fld id="{A39E05C2-78E1-4FA2-8581-0E2D61EADB00}" type="datetime1">
              <a:rPr lang="tr-TR"/>
              <a:pPr>
                <a:defRPr/>
              </a:pPr>
              <a:t>24.03.2023</a:t>
            </a:fld>
            <a:endParaRPr lang="tr-T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cs typeface="Arial" charset="0"/>
              </a:defRPr>
            </a:lvl1pPr>
          </a:lstStyle>
          <a:p>
            <a:pPr>
              <a:defRPr/>
            </a:pPr>
            <a:endParaRPr lang="tr-T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CD47A048-2A32-4D30-A73B-719829815C43}"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177" r:id="rId1"/>
    <p:sldLayoutId id="2147484169" r:id="rId2"/>
    <p:sldLayoutId id="2147484170" r:id="rId3"/>
    <p:sldLayoutId id="2147484171" r:id="rId4"/>
    <p:sldLayoutId id="2147484178" r:id="rId5"/>
    <p:sldLayoutId id="2147484179" r:id="rId6"/>
    <p:sldLayoutId id="2147484172" r:id="rId7"/>
    <p:sldLayoutId id="2147484173" r:id="rId8"/>
    <p:sldLayoutId id="2147484174" r:id="rId9"/>
    <p:sldLayoutId id="2147484175" r:id="rId10"/>
    <p:sldLayoutId id="2147484176" r:id="rId11"/>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4213" y="1268413"/>
            <a:ext cx="7772400" cy="1728787"/>
          </a:xfrm>
        </p:spPr>
        <p:txBody>
          <a:bodyPr/>
          <a:lstStyle/>
          <a:p>
            <a:pPr algn="ctr" eaLnBrk="1" hangingPunct="1"/>
            <a:r>
              <a:rPr lang="tr-TR" altLang="en-US" sz="6600"/>
              <a:t>Sosyal Antropoloji</a:t>
            </a:r>
          </a:p>
        </p:txBody>
      </p:sp>
      <p:sp>
        <p:nvSpPr>
          <p:cNvPr id="7171" name="Subtitle 2"/>
          <p:cNvSpPr>
            <a:spLocks noGrp="1"/>
          </p:cNvSpPr>
          <p:nvPr>
            <p:ph type="subTitle" idx="1"/>
          </p:nvPr>
        </p:nvSpPr>
        <p:spPr>
          <a:xfrm>
            <a:off x="539750" y="4437063"/>
            <a:ext cx="7920038" cy="1752600"/>
          </a:xfrm>
        </p:spPr>
        <p:txBody>
          <a:bodyPr/>
          <a:lstStyle/>
          <a:p>
            <a:pPr marL="63500" algn="ctr" eaLnBrk="1" hangingPunct="1">
              <a:buFont typeface="Arial" panose="020B0604020202020204" pitchFamily="34" charset="0"/>
              <a:buNone/>
            </a:pPr>
            <a:r>
              <a:rPr lang="tr-TR" altLang="en-US" sz="4400"/>
              <a:t>1. Antropoloji Nedir? Antropologlar Ne Yapar?</a:t>
            </a:r>
          </a:p>
        </p:txBody>
      </p:sp>
      <p:sp>
        <p:nvSpPr>
          <p:cNvPr id="71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B013865D-B1CB-4EDB-8EED-097D4BAA4138}" type="slidenum">
              <a:rPr lang="tr-TR" altLang="en-US" sz="1800" smtClean="0">
                <a:solidFill>
                  <a:schemeClr val="bg1"/>
                </a:solidFill>
                <a:latin typeface="Calibri" panose="020F0502020204030204" pitchFamily="34" charset="0"/>
              </a:rPr>
              <a:pPr>
                <a:spcBef>
                  <a:spcPct val="0"/>
                </a:spcBef>
                <a:buClrTx/>
                <a:buFontTx/>
                <a:buNone/>
              </a:pPr>
              <a:t>1</a:t>
            </a:fld>
            <a:endParaRPr lang="tr-TR" altLang="en-US" sz="1800">
              <a:solidFill>
                <a:schemeClr val="bg1"/>
              </a:solidFill>
              <a:latin typeface="Calibri" panose="020F050202020403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9388" y="552450"/>
            <a:ext cx="8785225" cy="1143000"/>
          </a:xfrm>
        </p:spPr>
        <p:txBody>
          <a:bodyPr/>
          <a:lstStyle/>
          <a:p>
            <a:pPr algn="ctr" eaLnBrk="1" hangingPunct="1"/>
            <a:r>
              <a:rPr lang="tr-TR" altLang="en-US"/>
              <a:t>Antropolojinin Önemli İlkeleri</a:t>
            </a:r>
          </a:p>
        </p:txBody>
      </p:sp>
      <p:sp>
        <p:nvSpPr>
          <p:cNvPr id="26627" name="Content Placeholder 2"/>
          <p:cNvSpPr>
            <a:spLocks noGrp="1"/>
          </p:cNvSpPr>
          <p:nvPr>
            <p:ph idx="1"/>
          </p:nvPr>
        </p:nvSpPr>
        <p:spPr>
          <a:xfrm>
            <a:off x="395536" y="1879600"/>
            <a:ext cx="8352928" cy="4802188"/>
          </a:xfrm>
        </p:spPr>
        <p:txBody>
          <a:bodyPr/>
          <a:lstStyle/>
          <a:p>
            <a:pPr algn="just" eaLnBrk="1" hangingPunct="1"/>
            <a:r>
              <a:rPr lang="tr-TR" altLang="en-US" sz="3200" dirty="0" err="1"/>
              <a:t>Etnosantrizme</a:t>
            </a:r>
            <a:r>
              <a:rPr lang="tr-TR" altLang="en-US" sz="3200" dirty="0"/>
              <a:t> (Başka toplumları bir toplumun kendine özgü kültürel varsayımlarından yola çıkarak yargılarda bulunması) karşı</a:t>
            </a:r>
          </a:p>
          <a:p>
            <a:pPr algn="just" eaLnBrk="1" hangingPunct="1"/>
            <a:r>
              <a:rPr lang="en-US" altLang="en-US" sz="3200" dirty="0"/>
              <a:t>“</a:t>
            </a:r>
            <a:r>
              <a:rPr lang="tr-TR" altLang="en-US" sz="3200" dirty="0"/>
              <a:t>Metodolojik</a:t>
            </a:r>
            <a:r>
              <a:rPr lang="en-US" altLang="en-US" sz="3200" dirty="0"/>
              <a:t>” </a:t>
            </a:r>
            <a:r>
              <a:rPr lang="tr-TR" altLang="en-US" sz="3200" dirty="0"/>
              <a:t>kültürel görelilik (Doğru, ahlak ve bilginin toplumsal düzlemde kurulduğu ve değişik kültürlere göre farklılaştığını varsayan yaklaşım)</a:t>
            </a:r>
          </a:p>
          <a:p>
            <a:pPr algn="just" eaLnBrk="1" hangingPunct="1"/>
            <a:r>
              <a:rPr lang="tr-TR" altLang="en-US" sz="3200" dirty="0"/>
              <a:t>Bütünsel bakış açısı </a:t>
            </a:r>
          </a:p>
        </p:txBody>
      </p:sp>
      <p:sp>
        <p:nvSpPr>
          <p:cNvPr id="266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420A30E9-00BC-41FC-B85E-C0A72EE60285}" type="slidenum">
              <a:rPr lang="tr-TR" altLang="en-US" sz="1800" smtClean="0">
                <a:solidFill>
                  <a:srgbClr val="FFFFFF"/>
                </a:solidFill>
                <a:latin typeface="Calibri" panose="020F0502020204030204" pitchFamily="34" charset="0"/>
              </a:rPr>
              <a:pPr>
                <a:spcBef>
                  <a:spcPct val="0"/>
                </a:spcBef>
                <a:buClrTx/>
                <a:buFontTx/>
                <a:buNone/>
              </a:pPr>
              <a:t>10</a:t>
            </a:fld>
            <a:endParaRPr lang="tr-TR" altLang="en-US" sz="1800">
              <a:solidFill>
                <a:srgbClr val="FFFFFF"/>
              </a:solidFill>
              <a:latin typeface="Calibri" panose="020F0502020204030204" pitchFamily="34" charset="0"/>
            </a:endParaRPr>
          </a:p>
        </p:txBody>
      </p:sp>
      <p:sp>
        <p:nvSpPr>
          <p:cNvPr id="26630" name="TextBox 3"/>
          <p:cNvSpPr txBox="1">
            <a:spLocks noChangeArrowheads="1"/>
          </p:cNvSpPr>
          <p:nvPr/>
        </p:nvSpPr>
        <p:spPr bwMode="auto">
          <a:xfrm>
            <a:off x="6581775" y="6373813"/>
            <a:ext cx="2354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altLang="en-US" sz="1400">
                <a:solidFill>
                  <a:schemeClr val="bg1"/>
                </a:solidFill>
              </a:rPr>
              <a:t>Kaynak: Khan Akademi Türkçe</a:t>
            </a:r>
            <a:endParaRPr lang="en-US" altLang="en-US" sz="1400">
              <a:solidFill>
                <a:schemeClr val="bg1"/>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420A30E9-00BC-41FC-B85E-C0A72EE60285}" type="slidenum">
              <a:rPr lang="tr-TR" altLang="en-US" sz="1800" smtClean="0">
                <a:solidFill>
                  <a:srgbClr val="FFFFFF"/>
                </a:solidFill>
                <a:latin typeface="Calibri" panose="020F0502020204030204" pitchFamily="34" charset="0"/>
              </a:rPr>
              <a:pPr>
                <a:spcBef>
                  <a:spcPct val="0"/>
                </a:spcBef>
                <a:buClrTx/>
                <a:buFontTx/>
                <a:buNone/>
              </a:pPr>
              <a:t>11</a:t>
            </a:fld>
            <a:endParaRPr lang="tr-TR" altLang="en-US" sz="1800">
              <a:solidFill>
                <a:srgbClr val="FFFFFF"/>
              </a:solidFill>
              <a:latin typeface="Calibri" panose="020F0502020204030204" pitchFamily="34" charset="0"/>
            </a:endParaRPr>
          </a:p>
        </p:txBody>
      </p:sp>
      <p:pic>
        <p:nvPicPr>
          <p:cNvPr id="2662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980728"/>
            <a:ext cx="8684518" cy="570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3"/>
          <p:cNvSpPr txBox="1">
            <a:spLocks noChangeArrowheads="1"/>
          </p:cNvSpPr>
          <p:nvPr/>
        </p:nvSpPr>
        <p:spPr bwMode="auto">
          <a:xfrm>
            <a:off x="6581775" y="6373813"/>
            <a:ext cx="2354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altLang="en-US" sz="1400">
                <a:solidFill>
                  <a:schemeClr val="bg1"/>
                </a:solidFill>
              </a:rPr>
              <a:t>Kaynak: Khan Akademi Türkçe</a:t>
            </a:r>
            <a:endParaRPr lang="en-US" altLang="en-US" sz="1400">
              <a:solidFill>
                <a:schemeClr val="bg1"/>
              </a:solidFill>
            </a:endParaRPr>
          </a:p>
        </p:txBody>
      </p:sp>
    </p:spTree>
    <p:extLst>
      <p:ext uri="{BB962C8B-B14F-4D97-AF65-F5344CB8AC3E}">
        <p14:creationId xmlns:p14="http://schemas.microsoft.com/office/powerpoint/2010/main" val="154517699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95288" y="398463"/>
            <a:ext cx="8229600" cy="981075"/>
          </a:xfrm>
        </p:spPr>
        <p:txBody>
          <a:bodyPr/>
          <a:lstStyle/>
          <a:p>
            <a:pPr algn="ctr" eaLnBrk="1" hangingPunct="1"/>
            <a:r>
              <a:rPr lang="tr-TR" altLang="en-US"/>
              <a:t>Etnografya</a:t>
            </a:r>
          </a:p>
        </p:txBody>
      </p:sp>
      <p:sp>
        <p:nvSpPr>
          <p:cNvPr id="28675" name="Content Placeholder 2"/>
          <p:cNvSpPr>
            <a:spLocks noGrp="1"/>
          </p:cNvSpPr>
          <p:nvPr>
            <p:ph idx="1"/>
          </p:nvPr>
        </p:nvSpPr>
        <p:spPr>
          <a:xfrm>
            <a:off x="513556" y="1561306"/>
            <a:ext cx="8229600" cy="2945607"/>
          </a:xfrm>
        </p:spPr>
        <p:txBody>
          <a:bodyPr/>
          <a:lstStyle/>
          <a:p>
            <a:pPr marL="0" indent="0" algn="ctr" eaLnBrk="1" hangingPunct="1">
              <a:lnSpc>
                <a:spcPct val="90000"/>
              </a:lnSpc>
              <a:buFont typeface="Georgia" panose="02040502050405020303" pitchFamily="18" charset="0"/>
              <a:buNone/>
            </a:pPr>
            <a:r>
              <a:rPr lang="tr-TR" altLang="en-US" sz="1600" dirty="0" err="1"/>
              <a:t>etnografi</a:t>
            </a:r>
            <a:r>
              <a:rPr lang="tr-TR" altLang="en-US" sz="1600" dirty="0"/>
              <a:t> </a:t>
            </a:r>
          </a:p>
          <a:p>
            <a:pPr marL="0" indent="0" algn="ctr" eaLnBrk="1" hangingPunct="1">
              <a:lnSpc>
                <a:spcPct val="90000"/>
              </a:lnSpc>
              <a:buFont typeface="Georgia" panose="02040502050405020303" pitchFamily="18" charset="0"/>
              <a:buNone/>
            </a:pPr>
            <a:r>
              <a:rPr lang="tr-TR" altLang="en-US" sz="1600" dirty="0"/>
              <a:t>↓ </a:t>
            </a:r>
          </a:p>
          <a:p>
            <a:pPr marL="0" indent="0" algn="ctr" eaLnBrk="1" hangingPunct="1">
              <a:lnSpc>
                <a:spcPct val="90000"/>
              </a:lnSpc>
              <a:buFont typeface="Georgia" panose="02040502050405020303" pitchFamily="18" charset="0"/>
              <a:buNone/>
            </a:pPr>
            <a:r>
              <a:rPr lang="tr-TR" altLang="en-US" sz="1600" dirty="0" err="1"/>
              <a:t>ethnography</a:t>
            </a:r>
            <a:r>
              <a:rPr lang="tr-TR" altLang="en-US" sz="1600" dirty="0"/>
              <a:t> </a:t>
            </a:r>
          </a:p>
          <a:p>
            <a:pPr marL="0" indent="0" algn="ctr" eaLnBrk="1" hangingPunct="1">
              <a:lnSpc>
                <a:spcPct val="90000"/>
              </a:lnSpc>
              <a:buFont typeface="Georgia" panose="02040502050405020303" pitchFamily="18" charset="0"/>
              <a:buNone/>
            </a:pPr>
            <a:r>
              <a:rPr lang="tr-TR" altLang="en-US" sz="1600" dirty="0" err="1"/>
              <a:t>ethno</a:t>
            </a:r>
            <a:r>
              <a:rPr lang="tr-TR" altLang="en-US" sz="1600" dirty="0"/>
              <a:t> (halk) + </a:t>
            </a:r>
            <a:r>
              <a:rPr lang="tr-TR" altLang="en-US" sz="1600" dirty="0" err="1"/>
              <a:t>graphy</a:t>
            </a:r>
            <a:r>
              <a:rPr lang="tr-TR" altLang="en-US" sz="1600" dirty="0"/>
              <a:t> (</a:t>
            </a:r>
            <a:r>
              <a:rPr lang="tr-TR" altLang="en-US" sz="1600" i="1" dirty="0" err="1"/>
              <a:t>graphia</a:t>
            </a:r>
            <a:r>
              <a:rPr lang="tr-TR" altLang="en-US" sz="1600" dirty="0"/>
              <a:t>=yazmak) </a:t>
            </a:r>
          </a:p>
          <a:p>
            <a:pPr marL="0" indent="0" algn="ctr" eaLnBrk="1" hangingPunct="1">
              <a:lnSpc>
                <a:spcPct val="90000"/>
              </a:lnSpc>
              <a:buFont typeface="Georgia" panose="02040502050405020303" pitchFamily="18" charset="0"/>
              <a:buNone/>
            </a:pPr>
            <a:r>
              <a:rPr lang="tr-TR" altLang="en-US" sz="1600" dirty="0"/>
              <a:t>= insanlar hakkında yazmak, yazı</a:t>
            </a:r>
          </a:p>
          <a:p>
            <a:pPr marL="0" indent="0" eaLnBrk="1" hangingPunct="1">
              <a:lnSpc>
                <a:spcPct val="90000"/>
              </a:lnSpc>
              <a:buFont typeface="Georgia" panose="02040502050405020303" pitchFamily="18" charset="0"/>
              <a:buNone/>
            </a:pPr>
            <a:endParaRPr lang="tr-TR" altLang="en-US" sz="2600" dirty="0"/>
          </a:p>
          <a:p>
            <a:pPr marL="0" indent="0" eaLnBrk="1" hangingPunct="1">
              <a:lnSpc>
                <a:spcPct val="90000"/>
              </a:lnSpc>
              <a:buFont typeface="Georgia" panose="02040502050405020303" pitchFamily="18" charset="0"/>
              <a:buNone/>
            </a:pPr>
            <a:r>
              <a:rPr lang="en-US" altLang="en-US" sz="2600" dirty="0"/>
              <a:t>“</a:t>
            </a:r>
            <a:r>
              <a:rPr lang="tr-TR" altLang="en-US" sz="2600" dirty="0"/>
              <a:t>Teoriden yoksun ampirik çalışma kördür ve ampirik çalışmadan yoksun teori topaldır (Gedanken </a:t>
            </a:r>
            <a:r>
              <a:rPr lang="tr-TR" altLang="en-US" sz="2600" dirty="0" err="1"/>
              <a:t>ohne</a:t>
            </a:r>
            <a:r>
              <a:rPr lang="tr-TR" altLang="en-US" sz="2600" dirty="0"/>
              <a:t> </a:t>
            </a:r>
            <a:r>
              <a:rPr lang="tr-TR" altLang="en-US" sz="2600" dirty="0" err="1"/>
              <a:t>Begriffe</a:t>
            </a:r>
            <a:r>
              <a:rPr lang="tr-TR" altLang="en-US" sz="2600" dirty="0"/>
              <a:t> </a:t>
            </a:r>
            <a:r>
              <a:rPr lang="tr-TR" altLang="en-US" sz="2600" dirty="0" err="1"/>
              <a:t>sind</a:t>
            </a:r>
            <a:r>
              <a:rPr lang="tr-TR" altLang="en-US" sz="2600" dirty="0"/>
              <a:t> </a:t>
            </a:r>
            <a:r>
              <a:rPr lang="tr-TR" altLang="en-US" sz="2600" dirty="0" err="1"/>
              <a:t>blind</a:t>
            </a:r>
            <a:r>
              <a:rPr lang="tr-TR" altLang="en-US" sz="2600" dirty="0"/>
              <a:t>)</a:t>
            </a:r>
            <a:r>
              <a:rPr lang="en-US" altLang="en-US" sz="2600" dirty="0"/>
              <a:t>”</a:t>
            </a:r>
            <a:r>
              <a:rPr lang="tr-TR" altLang="en-US" sz="2600" dirty="0"/>
              <a:t> </a:t>
            </a:r>
            <a:r>
              <a:rPr lang="tr-TR" altLang="en-US" sz="2600" dirty="0" err="1"/>
              <a:t>Imannuel</a:t>
            </a:r>
            <a:r>
              <a:rPr lang="tr-TR" altLang="en-US" sz="2600" dirty="0"/>
              <a:t> Kant 1781</a:t>
            </a: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550" y="4660900"/>
            <a:ext cx="2233613"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3" y="4641850"/>
            <a:ext cx="2287587"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3488" y="4398963"/>
            <a:ext cx="1408112" cy="219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2238" y="4225925"/>
            <a:ext cx="1385887" cy="210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0" name="Rectangle 3"/>
          <p:cNvSpPr>
            <a:spLocks noChangeArrowheads="1"/>
          </p:cNvSpPr>
          <p:nvPr/>
        </p:nvSpPr>
        <p:spPr bwMode="auto">
          <a:xfrm>
            <a:off x="2814638" y="5340350"/>
            <a:ext cx="43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tr-TR" altLang="en-US">
                <a:latin typeface="Calibri" panose="020F0502020204030204" pitchFamily="34" charset="0"/>
              </a:rPr>
              <a:t>→</a:t>
            </a:r>
          </a:p>
        </p:txBody>
      </p:sp>
      <p:pic>
        <p:nvPicPr>
          <p:cNvPr id="2868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0075" y="5340350"/>
            <a:ext cx="763588"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25475" y="1773238"/>
            <a:ext cx="1574800" cy="9525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tr-TR" sz="2800" dirty="0"/>
              <a:t>teori</a:t>
            </a:r>
          </a:p>
        </p:txBody>
      </p:sp>
      <p:sp>
        <p:nvSpPr>
          <p:cNvPr id="13" name="Oval 12"/>
          <p:cNvSpPr/>
          <p:nvPr/>
        </p:nvSpPr>
        <p:spPr>
          <a:xfrm>
            <a:off x="7053263" y="1700213"/>
            <a:ext cx="1520825" cy="102552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tr-TR" sz="2800" dirty="0"/>
              <a:t>veri</a:t>
            </a:r>
          </a:p>
        </p:txBody>
      </p:sp>
      <p:sp>
        <p:nvSpPr>
          <p:cNvPr id="28684" name="TextBox 5"/>
          <p:cNvSpPr txBox="1">
            <a:spLocks noChangeArrowheads="1"/>
          </p:cNvSpPr>
          <p:nvPr/>
        </p:nvSpPr>
        <p:spPr bwMode="auto">
          <a:xfrm>
            <a:off x="504825" y="6465888"/>
            <a:ext cx="2087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tr-TR" altLang="en-US" sz="1800">
                <a:latin typeface="Calibri" panose="020F0502020204030204" pitchFamily="34" charset="0"/>
              </a:rPr>
              <a:t>Alan çalışması</a:t>
            </a:r>
          </a:p>
        </p:txBody>
      </p:sp>
      <p:sp>
        <p:nvSpPr>
          <p:cNvPr id="28685" name="TextBox 14"/>
          <p:cNvSpPr txBox="1">
            <a:spLocks noChangeArrowheads="1"/>
          </p:cNvSpPr>
          <p:nvPr/>
        </p:nvSpPr>
        <p:spPr bwMode="auto">
          <a:xfrm>
            <a:off x="3665538" y="6470650"/>
            <a:ext cx="2087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tr-TR" altLang="en-US" sz="1800">
                <a:latin typeface="Calibri" panose="020F0502020204030204" pitchFamily="34" charset="0"/>
              </a:rPr>
              <a:t>Saha defteri</a:t>
            </a:r>
          </a:p>
        </p:txBody>
      </p:sp>
      <p:sp>
        <p:nvSpPr>
          <p:cNvPr id="28686" name="TextBox 6"/>
          <p:cNvSpPr txBox="1">
            <a:spLocks noChangeArrowheads="1"/>
          </p:cNvSpPr>
          <p:nvPr/>
        </p:nvSpPr>
        <p:spPr bwMode="auto">
          <a:xfrm>
            <a:off x="7439025" y="6448425"/>
            <a:ext cx="168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eaLnBrk="1" hangingPunct="1">
              <a:spcBef>
                <a:spcPct val="0"/>
              </a:spcBef>
              <a:buClrTx/>
              <a:buFontTx/>
              <a:buNone/>
            </a:pPr>
            <a:r>
              <a:rPr lang="tr-TR" altLang="en-US" sz="1800">
                <a:latin typeface="Calibri" panose="020F0502020204030204" pitchFamily="34" charset="0"/>
              </a:rPr>
              <a:t>etnograf</a:t>
            </a:r>
            <a:r>
              <a:rPr lang="en-US" altLang="en-US" sz="1800">
                <a:latin typeface="Calibri" panose="020F0502020204030204" pitchFamily="34" charset="0"/>
              </a:rPr>
              <a:t>ya</a:t>
            </a:r>
            <a:endParaRPr lang="tr-TR" altLang="en-US" sz="1800">
              <a:latin typeface="Calibri" panose="020F0502020204030204" pitchFamily="34" charset="0"/>
            </a:endParaRPr>
          </a:p>
        </p:txBody>
      </p:sp>
      <p:sp>
        <p:nvSpPr>
          <p:cNvPr id="2868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5EBCD3CD-F699-40DC-A1AA-32EBC502F5DB}" type="slidenum">
              <a:rPr lang="tr-TR" altLang="en-US" sz="1800" smtClean="0">
                <a:solidFill>
                  <a:srgbClr val="FFFFFF"/>
                </a:solidFill>
                <a:latin typeface="Calibri" panose="020F0502020204030204" pitchFamily="34" charset="0"/>
              </a:rPr>
              <a:pPr>
                <a:spcBef>
                  <a:spcPct val="0"/>
                </a:spcBef>
                <a:buClrTx/>
                <a:buFontTx/>
                <a:buNone/>
              </a:pPr>
              <a:t>12</a:t>
            </a:fld>
            <a:endParaRPr lang="tr-TR" altLang="en-US" sz="1800">
              <a:solidFill>
                <a:srgbClr val="FFFFFF"/>
              </a:solidFill>
              <a:latin typeface="Calibri" panose="020F0502020204030204" pitchFamily="34" charset="0"/>
            </a:endParaRPr>
          </a:p>
        </p:txBody>
      </p:sp>
      <p:cxnSp>
        <p:nvCxnSpPr>
          <p:cNvPr id="6" name="Straight Arrow Connector 5"/>
          <p:cNvCxnSpPr/>
          <p:nvPr/>
        </p:nvCxnSpPr>
        <p:spPr>
          <a:xfrm>
            <a:off x="2592388" y="1484784"/>
            <a:ext cx="37576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689" name="TextBox 9"/>
          <p:cNvSpPr txBox="1">
            <a:spLocks noChangeArrowheads="1"/>
          </p:cNvSpPr>
          <p:nvPr/>
        </p:nvSpPr>
        <p:spPr bwMode="auto">
          <a:xfrm>
            <a:off x="817563" y="2767013"/>
            <a:ext cx="1235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tr-TR" altLang="en-US" sz="1800" b="1">
                <a:latin typeface="Calibri" panose="020F0502020204030204" pitchFamily="34" charset="0"/>
              </a:rPr>
              <a:t>tümevarım</a:t>
            </a:r>
          </a:p>
        </p:txBody>
      </p:sp>
      <p:cxnSp>
        <p:nvCxnSpPr>
          <p:cNvPr id="12" name="Straight Arrow Connector 11"/>
          <p:cNvCxnSpPr/>
          <p:nvPr/>
        </p:nvCxnSpPr>
        <p:spPr>
          <a:xfrm flipH="1">
            <a:off x="2339975" y="3057525"/>
            <a:ext cx="49911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691" name="TextBox 16"/>
          <p:cNvSpPr txBox="1">
            <a:spLocks noChangeArrowheads="1"/>
          </p:cNvSpPr>
          <p:nvPr/>
        </p:nvSpPr>
        <p:spPr bwMode="auto">
          <a:xfrm>
            <a:off x="6554788" y="1300163"/>
            <a:ext cx="157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tr-TR" altLang="en-US" sz="1800" b="1">
                <a:latin typeface="Calibri" panose="020F0502020204030204" pitchFamily="34" charset="0"/>
              </a:rPr>
              <a:t>tümdengelim</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97273" y="847793"/>
            <a:ext cx="7920880" cy="1143000"/>
          </a:xfrm>
        </p:spPr>
        <p:txBody>
          <a:bodyPr/>
          <a:lstStyle/>
          <a:p>
            <a:pPr algn="ctr" eaLnBrk="1" hangingPunct="1"/>
            <a:r>
              <a:rPr lang="tr-TR" altLang="en-US" sz="3600" dirty="0"/>
              <a:t>Bilimsel Metin olarak </a:t>
            </a:r>
            <a:r>
              <a:rPr lang="tr-TR" altLang="en-US" sz="3600" dirty="0" err="1"/>
              <a:t>Etnografi</a:t>
            </a:r>
            <a:r>
              <a:rPr lang="tr-TR" altLang="en-US" sz="3600" dirty="0"/>
              <a:t> ve Nesnellik Sorunu</a:t>
            </a:r>
          </a:p>
        </p:txBody>
      </p:sp>
      <p:sp>
        <p:nvSpPr>
          <p:cNvPr id="3" name="Content Placeholder 2"/>
          <p:cNvSpPr>
            <a:spLocks noGrp="1"/>
          </p:cNvSpPr>
          <p:nvPr>
            <p:ph idx="1"/>
          </p:nvPr>
        </p:nvSpPr>
        <p:spPr>
          <a:xfrm>
            <a:off x="179388" y="2132856"/>
            <a:ext cx="8756650" cy="4536232"/>
          </a:xfrm>
        </p:spPr>
        <p:txBody>
          <a:bodyPr>
            <a:normAutofit fontScale="92500" lnSpcReduction="20000"/>
          </a:bodyPr>
          <a:lstStyle/>
          <a:p>
            <a:pPr marL="365760" indent="-256032" algn="just" eaLnBrk="1" fontAlgn="auto" hangingPunct="1">
              <a:spcAft>
                <a:spcPts val="0"/>
              </a:spcAft>
              <a:buClr>
                <a:schemeClr val="accent3"/>
              </a:buClr>
              <a:buFont typeface="Georgia"/>
              <a:buChar char="•"/>
              <a:defRPr/>
            </a:pPr>
            <a:r>
              <a:rPr lang="tr-TR" sz="4000" dirty="0"/>
              <a:t>Yorum</a:t>
            </a:r>
            <a:r>
              <a:rPr lang="en-US" sz="4000" dirty="0"/>
              <a:t>, </a:t>
            </a:r>
            <a:r>
              <a:rPr lang="en-US" sz="4000" dirty="0" err="1"/>
              <a:t>analiz</a:t>
            </a:r>
            <a:r>
              <a:rPr lang="tr-TR" sz="4000" dirty="0"/>
              <a:t> ve gerçeklik</a:t>
            </a:r>
          </a:p>
          <a:p>
            <a:pPr marL="365760" indent="-256032" algn="just" eaLnBrk="1" fontAlgn="auto" hangingPunct="1">
              <a:spcAft>
                <a:spcPts val="0"/>
              </a:spcAft>
              <a:buClr>
                <a:schemeClr val="accent3"/>
              </a:buClr>
              <a:buFont typeface="Georgia"/>
              <a:buChar char="•"/>
              <a:defRPr/>
            </a:pPr>
            <a:r>
              <a:rPr lang="tr-TR" sz="4000" dirty="0"/>
              <a:t>Emik ve etik</a:t>
            </a:r>
            <a:r>
              <a:rPr lang="en-US" sz="4000" dirty="0"/>
              <a:t> </a:t>
            </a:r>
            <a:r>
              <a:rPr lang="tr-TR" sz="4000" dirty="0"/>
              <a:t>yaklaşımlar (toplumsal aktörün ve araştırmacının analitik bakış açıları) </a:t>
            </a:r>
            <a:endParaRPr lang="en-US" sz="4000" dirty="0"/>
          </a:p>
          <a:p>
            <a:pPr marL="365760" indent="-256032" algn="just" eaLnBrk="1" fontAlgn="auto" hangingPunct="1">
              <a:spcAft>
                <a:spcPts val="0"/>
              </a:spcAft>
              <a:buClr>
                <a:schemeClr val="accent3"/>
              </a:buClr>
              <a:buFont typeface="Georgia"/>
              <a:buChar char="•"/>
              <a:defRPr/>
            </a:pPr>
            <a:r>
              <a:rPr lang="tr-TR" sz="4000" dirty="0"/>
              <a:t>Antropolojik araştırmanın yerel topluma etkisi</a:t>
            </a:r>
          </a:p>
          <a:p>
            <a:pPr marL="365760" indent="-256032" algn="just" eaLnBrk="1" fontAlgn="auto" hangingPunct="1">
              <a:spcAft>
                <a:spcPts val="0"/>
              </a:spcAft>
              <a:buClr>
                <a:schemeClr val="accent3"/>
              </a:buClr>
              <a:buFont typeface="Georgia"/>
              <a:buChar char="•"/>
              <a:defRPr/>
            </a:pPr>
            <a:r>
              <a:rPr lang="tr-TR" sz="4000" dirty="0"/>
              <a:t>Siyasal araç olarak etnografik bilgiler </a:t>
            </a:r>
            <a:endParaRPr lang="en-US" sz="4000" dirty="0"/>
          </a:p>
          <a:p>
            <a:pPr marL="365760" indent="-256032" algn="just" eaLnBrk="1" fontAlgn="auto" hangingPunct="1">
              <a:spcAft>
                <a:spcPts val="0"/>
              </a:spcAft>
              <a:buClr>
                <a:schemeClr val="accent3"/>
              </a:buClr>
              <a:buFont typeface="Georgia"/>
              <a:buChar char="•"/>
              <a:defRPr/>
            </a:pPr>
            <a:r>
              <a:rPr lang="tr-TR" sz="4000" dirty="0"/>
              <a:t>Etnografik </a:t>
            </a:r>
            <a:r>
              <a:rPr lang="en-US" sz="4000" dirty="0" err="1"/>
              <a:t>ge</a:t>
            </a:r>
            <a:r>
              <a:rPr lang="tr-TR" sz="4000" dirty="0"/>
              <a:t>niş zaman ve geçmiş zaman …</a:t>
            </a:r>
          </a:p>
          <a:p>
            <a:pPr marL="109728" indent="0" eaLnBrk="1" fontAlgn="auto" hangingPunct="1">
              <a:spcAft>
                <a:spcPts val="0"/>
              </a:spcAft>
              <a:buClr>
                <a:schemeClr val="accent3"/>
              </a:buClr>
              <a:buFont typeface="Georgia" panose="02040502050405020303" pitchFamily="18" charset="0"/>
              <a:buNone/>
              <a:defRPr/>
            </a:pPr>
            <a:endParaRPr lang="tr-TR" sz="3200" dirty="0"/>
          </a:p>
          <a:p>
            <a:pPr marL="365760" indent="-256032" eaLnBrk="1" fontAlgn="auto" hangingPunct="1">
              <a:spcAft>
                <a:spcPts val="0"/>
              </a:spcAft>
              <a:buClr>
                <a:schemeClr val="accent3"/>
              </a:buClr>
              <a:buFont typeface="Georgia"/>
              <a:buChar char="•"/>
              <a:defRPr/>
            </a:pPr>
            <a:endParaRPr lang="tr-TR" dirty="0"/>
          </a:p>
          <a:p>
            <a:pPr marL="365760" indent="-256032" eaLnBrk="1" fontAlgn="auto" hangingPunct="1">
              <a:spcAft>
                <a:spcPts val="0"/>
              </a:spcAft>
              <a:buClr>
                <a:schemeClr val="accent3"/>
              </a:buClr>
              <a:buFont typeface="Georgia"/>
              <a:buChar char="•"/>
              <a:defRPr/>
            </a:pPr>
            <a:endParaRPr lang="tr-TR" dirty="0"/>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4416E665-2682-4951-8EFE-543E865CF9AA}" type="slidenum">
              <a:rPr lang="tr-TR" altLang="en-US" sz="1800" smtClean="0">
                <a:solidFill>
                  <a:srgbClr val="FFFFFF"/>
                </a:solidFill>
                <a:latin typeface="Calibri" panose="020F0502020204030204" pitchFamily="34" charset="0"/>
              </a:rPr>
              <a:pPr>
                <a:spcBef>
                  <a:spcPct val="0"/>
                </a:spcBef>
                <a:buClrTx/>
                <a:buFontTx/>
                <a:buNone/>
              </a:pPr>
              <a:t>13</a:t>
            </a:fld>
            <a:endParaRPr lang="tr-TR" altLang="en-US" sz="1800">
              <a:solidFill>
                <a:srgbClr val="FFFFFF"/>
              </a:solidFill>
              <a:latin typeface="Calibri" panose="020F050202020403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3" y="728663"/>
            <a:ext cx="8929687" cy="1066800"/>
          </a:xfrm>
        </p:spPr>
        <p:txBody>
          <a:bodyPr>
            <a:normAutofit fontScale="90000"/>
          </a:bodyPr>
          <a:lstStyle/>
          <a:p>
            <a:pPr>
              <a:defRPr/>
            </a:pPr>
            <a:r>
              <a:rPr lang="tr-TR" dirty="0"/>
              <a:t>Etnografik geniş zaman ve geçmiş zaman</a:t>
            </a:r>
            <a:br>
              <a:rPr lang="tr-TR" dirty="0"/>
            </a:br>
            <a:endParaRPr lang="tr-TR" dirty="0"/>
          </a:p>
        </p:txBody>
      </p:sp>
      <p:pic>
        <p:nvPicPr>
          <p:cNvPr id="3277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68450" y="4478338"/>
            <a:ext cx="2762250" cy="1652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half" idx="2"/>
          </p:nvPr>
        </p:nvSpPr>
        <p:spPr>
          <a:xfrm>
            <a:off x="4743450" y="5365750"/>
            <a:ext cx="4222750" cy="1036638"/>
          </a:xfrm>
        </p:spPr>
        <p:txBody>
          <a:bodyPr/>
          <a:lstStyle/>
          <a:p>
            <a:pPr marL="109538" indent="0">
              <a:lnSpc>
                <a:spcPct val="90000"/>
              </a:lnSpc>
              <a:buFont typeface="Georgia" panose="02040502050405020303" pitchFamily="18" charset="0"/>
              <a:buNone/>
            </a:pPr>
            <a:r>
              <a:rPr lang="tr-TR" altLang="en-US"/>
              <a:t>II. Sudan İç Savaşı (1985-2005)</a:t>
            </a:r>
          </a:p>
          <a:p>
            <a:pPr marL="109538" indent="0">
              <a:lnSpc>
                <a:spcPct val="90000"/>
              </a:lnSpc>
              <a:buFont typeface="Georgia" panose="02040502050405020303" pitchFamily="18" charset="0"/>
              <a:buNone/>
            </a:pPr>
            <a:r>
              <a:rPr lang="tr-TR" altLang="en-US"/>
              <a:t>Sudan hükümetine karşı Nuer Beyaz Askerleri</a:t>
            </a:r>
          </a:p>
        </p:txBody>
      </p:sp>
      <p:pic>
        <p:nvPicPr>
          <p:cNvPr id="327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42621">
            <a:off x="280988" y="3852863"/>
            <a:ext cx="1136650" cy="176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5445125"/>
            <a:ext cx="1547812"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2089150"/>
            <a:ext cx="2058988"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6" name="Rectangle 4"/>
          <p:cNvSpPr>
            <a:spLocks noChangeArrowheads="1"/>
          </p:cNvSpPr>
          <p:nvPr/>
        </p:nvSpPr>
        <p:spPr bwMode="auto">
          <a:xfrm>
            <a:off x="2339975" y="2085975"/>
            <a:ext cx="21605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tr-TR" altLang="en-US" sz="1800">
                <a:latin typeface="Calibri" panose="020F0502020204030204" pitchFamily="34" charset="0"/>
              </a:rPr>
              <a:t>Nuerler: Güney Sudan’ın bir bölgesinde yaşayan sığır çobanlığı ile geçinen nomadik bir halk. İyi savaşçı olarak bilinir ...</a:t>
            </a:r>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2565400"/>
            <a:ext cx="4291013" cy="271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B7D6CA9-FEF8-42DF-B464-2266133156FC}" type="slidenum">
              <a:rPr lang="tr-TR" altLang="en-US" sz="1800" smtClean="0">
                <a:solidFill>
                  <a:srgbClr val="FFFFFF"/>
                </a:solidFill>
                <a:latin typeface="Calibri" panose="020F0502020204030204" pitchFamily="34" charset="0"/>
              </a:rPr>
              <a:pPr>
                <a:spcBef>
                  <a:spcPct val="0"/>
                </a:spcBef>
                <a:buClrTx/>
                <a:buFontTx/>
                <a:buNone/>
              </a:pPr>
              <a:t>14</a:t>
            </a:fld>
            <a:endParaRPr lang="tr-TR"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613" y="957263"/>
            <a:ext cx="2520950" cy="188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681413"/>
            <a:ext cx="3417888"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957263"/>
            <a:ext cx="1773238"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4649788" y="61055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tr-TR" altLang="en-US" sz="1800">
                <a:latin typeface="Calibri" panose="020F0502020204030204" pitchFamily="34" charset="0"/>
              </a:rPr>
              <a:t>Yanomamölerin arazi mülkiyet hakkı için mücadelesi</a:t>
            </a:r>
          </a:p>
        </p:txBody>
      </p:sp>
      <p:sp>
        <p:nvSpPr>
          <p:cNvPr id="5" name="Rectangle 4"/>
          <p:cNvSpPr>
            <a:spLocks noChangeArrowheads="1"/>
          </p:cNvSpPr>
          <p:nvPr/>
        </p:nvSpPr>
        <p:spPr bwMode="auto">
          <a:xfrm>
            <a:off x="5221288" y="291465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tr-TR" altLang="en-US" sz="1800">
                <a:latin typeface="Calibri" panose="020F0502020204030204" pitchFamily="34" charset="0"/>
              </a:rPr>
              <a:t>Amazon ormanında altın madencileri</a:t>
            </a:r>
          </a:p>
        </p:txBody>
      </p:sp>
      <p:sp>
        <p:nvSpPr>
          <p:cNvPr id="34823" name="Rectangle 5"/>
          <p:cNvSpPr>
            <a:spLocks noChangeArrowheads="1"/>
          </p:cNvSpPr>
          <p:nvPr/>
        </p:nvSpPr>
        <p:spPr bwMode="auto">
          <a:xfrm>
            <a:off x="2101850" y="992188"/>
            <a:ext cx="23987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tr-TR" altLang="en-US" sz="2000">
                <a:latin typeface="Calibri" panose="020F0502020204030204" pitchFamily="34" charset="0"/>
              </a:rPr>
              <a:t>Yanomamöler: Brezilya ve Venezuela sınırında yaşayan yerel halkı ...</a:t>
            </a:r>
          </a:p>
        </p:txBody>
      </p:sp>
      <p:pic>
        <p:nvPicPr>
          <p:cNvPr id="3482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 y="3198813"/>
            <a:ext cx="4454525"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3EA14F03-1513-4C9A-80BD-7C2942F929EC}" type="slidenum">
              <a:rPr lang="tr-TR" altLang="en-US" sz="1800" smtClean="0">
                <a:solidFill>
                  <a:srgbClr val="FFFFFF"/>
                </a:solidFill>
                <a:latin typeface="Calibri" panose="020F0502020204030204" pitchFamily="34" charset="0"/>
              </a:rPr>
              <a:pPr>
                <a:spcBef>
                  <a:spcPct val="0"/>
                </a:spcBef>
                <a:buClrTx/>
                <a:buFontTx/>
                <a:buNone/>
              </a:pPr>
              <a:t>15</a:t>
            </a:fld>
            <a:endParaRPr lang="tr-TR"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549275"/>
            <a:ext cx="1854200"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250" y="2263775"/>
            <a:ext cx="3030538"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3" y="2263775"/>
            <a:ext cx="2043112"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noChangeArrowheads="1"/>
          </p:cNvSpPr>
          <p:nvPr/>
        </p:nvSpPr>
        <p:spPr bwMode="auto">
          <a:xfrm>
            <a:off x="5300663" y="6165850"/>
            <a:ext cx="3541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tr-TR" altLang="en-US" sz="1800">
                <a:latin typeface="Calibri" panose="020F0502020204030204" pitchFamily="34" charset="0"/>
              </a:rPr>
              <a:t>Turizm ve Metalaşan Fiji kültürü</a:t>
            </a:r>
          </a:p>
        </p:txBody>
      </p:sp>
      <p:pic>
        <p:nvPicPr>
          <p:cNvPr id="3687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584700"/>
            <a:ext cx="38004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1" name="TextBox 4"/>
          <p:cNvSpPr txBox="1">
            <a:spLocks noChangeArrowheads="1"/>
          </p:cNvSpPr>
          <p:nvPr/>
        </p:nvSpPr>
        <p:spPr bwMode="auto">
          <a:xfrm>
            <a:off x="2036763" y="638175"/>
            <a:ext cx="33988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tr-TR" altLang="en-US" sz="1800">
                <a:latin typeface="Calibri" panose="020F0502020204030204" pitchFamily="34" charset="0"/>
              </a:rPr>
              <a:t>Melanesia halkları: Pasifik Okyanus’un alt bölgesi, </a:t>
            </a:r>
            <a:r>
              <a:rPr lang="en-US" altLang="en-US" sz="1800">
                <a:latin typeface="Calibri" panose="020F0502020204030204" pitchFamily="34" charset="0"/>
              </a:rPr>
              <a:t>Vanuatu, Solomon </a:t>
            </a:r>
            <a:r>
              <a:rPr lang="tr-TR" altLang="en-US" sz="1800">
                <a:latin typeface="Calibri" panose="020F0502020204030204" pitchFamily="34" charset="0"/>
              </a:rPr>
              <a:t>Adaları</a:t>
            </a:r>
            <a:r>
              <a:rPr lang="en-US" altLang="en-US" sz="1800">
                <a:latin typeface="Calibri" panose="020F0502020204030204" pitchFamily="34" charset="0"/>
              </a:rPr>
              <a:t>, Fiji and Papua </a:t>
            </a:r>
            <a:r>
              <a:rPr lang="tr-TR" altLang="en-US" sz="1800">
                <a:latin typeface="Calibri" panose="020F0502020204030204" pitchFamily="34" charset="0"/>
              </a:rPr>
              <a:t>Yeni</a:t>
            </a:r>
            <a:r>
              <a:rPr lang="en-US" altLang="en-US" sz="1800">
                <a:latin typeface="Calibri" panose="020F0502020204030204" pitchFamily="34" charset="0"/>
              </a:rPr>
              <a:t> Gine</a:t>
            </a:r>
            <a:r>
              <a:rPr lang="tr-TR" altLang="en-US" sz="1800">
                <a:latin typeface="Calibri" panose="020F0502020204030204" pitchFamily="34" charset="0"/>
              </a:rPr>
              <a:t> gibi ülkeler var. Bu bölgedeki toplumsal tabakalaşma sistemi ve yerel kültür bir çok antropologlar tarafından incelenmiştir... </a:t>
            </a:r>
          </a:p>
        </p:txBody>
      </p:sp>
      <p:sp>
        <p:nvSpPr>
          <p:cNvPr id="368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4727A76B-4E5C-42E6-B174-62AA5CC86B8B}" type="slidenum">
              <a:rPr lang="tr-TR" altLang="en-US" sz="1800" smtClean="0">
                <a:solidFill>
                  <a:srgbClr val="FFFFFF"/>
                </a:solidFill>
                <a:latin typeface="Calibri" panose="020F0502020204030204" pitchFamily="34" charset="0"/>
              </a:rPr>
              <a:pPr>
                <a:spcBef>
                  <a:spcPct val="0"/>
                </a:spcBef>
                <a:buClrTx/>
                <a:buFontTx/>
                <a:buNone/>
              </a:pPr>
              <a:t>16</a:t>
            </a:fld>
            <a:endParaRPr lang="tr-TR"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36563"/>
            <a:ext cx="3413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5065713"/>
            <a:ext cx="2667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2335213"/>
            <a:ext cx="173355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2938" y="836613"/>
            <a:ext cx="2038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2388" y="3351213"/>
            <a:ext cx="2576512"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5975" y="1657350"/>
            <a:ext cx="2255838"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4625" y="4557713"/>
            <a:ext cx="2897188"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7" name="TextBox 4"/>
          <p:cNvSpPr txBox="1">
            <a:spLocks noChangeArrowheads="1"/>
          </p:cNvSpPr>
          <p:nvPr/>
        </p:nvSpPr>
        <p:spPr bwMode="auto">
          <a:xfrm>
            <a:off x="1955800" y="1990725"/>
            <a:ext cx="23288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tr-TR" altLang="en-US" sz="1800">
                <a:latin typeface="Calibri" panose="020F0502020204030204" pitchFamily="34" charset="0"/>
              </a:rPr>
              <a:t>Türkler: çoğunlukla Türkiye ve Osmanlı İmparatorluğu'nun eski topraklarında yaşayan halktır. ...</a:t>
            </a:r>
          </a:p>
        </p:txBody>
      </p:sp>
      <p:pic>
        <p:nvPicPr>
          <p:cNvPr id="37898"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179631">
            <a:off x="2311400" y="3614738"/>
            <a:ext cx="1343025" cy="185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A0987F4-2E20-4B97-B9A4-BACD06AA709B}" type="slidenum">
              <a:rPr lang="tr-TR" altLang="en-US" sz="1800" smtClean="0">
                <a:solidFill>
                  <a:srgbClr val="FFFFFF"/>
                </a:solidFill>
                <a:latin typeface="Calibri" panose="020F0502020204030204" pitchFamily="34" charset="0"/>
              </a:rPr>
              <a:pPr>
                <a:spcBef>
                  <a:spcPct val="0"/>
                </a:spcBef>
                <a:buClrTx/>
                <a:buFontTx/>
                <a:buNone/>
              </a:pPr>
              <a:t>17</a:t>
            </a:fld>
            <a:endParaRPr lang="tr-TR" altLang="en-US" sz="1800">
              <a:solidFill>
                <a:srgbClr val="FFFFFF"/>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444500"/>
            <a:ext cx="5018087"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ChangeArrowheads="1"/>
          </p:cNvSpPr>
          <p:nvPr/>
        </p:nvSpPr>
        <p:spPr bwMode="auto">
          <a:xfrm>
            <a:off x="2946400" y="6442075"/>
            <a:ext cx="3425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tr-TR" altLang="en-US" sz="1800">
                <a:latin typeface="Calibri" panose="020F0502020204030204" pitchFamily="34" charset="0"/>
              </a:rPr>
              <a:t>Antropologlar! Antropologlar!</a:t>
            </a:r>
          </a:p>
        </p:txBody>
      </p:sp>
      <p:sp>
        <p:nvSpPr>
          <p:cNvPr id="409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396B8F98-B30D-40EE-96B8-217409CA72AE}" type="slidenum">
              <a:rPr lang="tr-TR" altLang="en-US" sz="1800" smtClean="0">
                <a:solidFill>
                  <a:srgbClr val="FFFFFF"/>
                </a:solidFill>
                <a:latin typeface="Calibri" panose="020F0502020204030204" pitchFamily="34" charset="0"/>
              </a:rPr>
              <a:pPr>
                <a:spcBef>
                  <a:spcPct val="0"/>
                </a:spcBef>
                <a:buClrTx/>
                <a:buFontTx/>
                <a:buNone/>
              </a:pPr>
              <a:t>18</a:t>
            </a:fld>
            <a:endParaRPr lang="tr-TR" altLang="en-US" sz="1800">
              <a:solidFill>
                <a:srgbClr val="FFFFFF"/>
              </a:solidFill>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223240" y="400698"/>
            <a:ext cx="3933727" cy="817352"/>
          </a:xfrm>
        </p:spPr>
        <p:txBody>
          <a:bodyPr/>
          <a:lstStyle/>
          <a:p>
            <a:r>
              <a:rPr lang="tr-TR" altLang="en-US"/>
              <a:t>Oryantalizm</a:t>
            </a:r>
            <a:endParaRPr lang="en-US" altLang="en-US" dirty="0"/>
          </a:p>
        </p:txBody>
      </p:sp>
      <p:sp>
        <p:nvSpPr>
          <p:cNvPr id="3993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6B80A64-9402-41F4-9120-36613FD355C2}" type="slidenum">
              <a:rPr lang="tr-TR" altLang="en-US" smtClean="0">
                <a:solidFill>
                  <a:srgbClr val="FFFFFF"/>
                </a:solidFill>
              </a:rPr>
              <a:pPr/>
              <a:t>19</a:t>
            </a:fld>
            <a:endParaRPr lang="tr-TR" altLang="en-US">
              <a:solidFill>
                <a:srgbClr val="FFFFFF"/>
              </a:solidFill>
            </a:endParaRPr>
          </a:p>
        </p:txBody>
      </p:sp>
      <p:pic>
        <p:nvPicPr>
          <p:cNvPr id="3994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2688" y="871763"/>
            <a:ext cx="2493963"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6"/>
          <p:cNvSpPr>
            <a:spLocks noChangeArrowheads="1"/>
          </p:cNvSpPr>
          <p:nvPr/>
        </p:nvSpPr>
        <p:spPr bwMode="auto">
          <a:xfrm>
            <a:off x="165101" y="1363662"/>
            <a:ext cx="5082771"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a:r>
              <a:rPr lang="en-US" altLang="en-US" sz="3200" dirty="0" err="1"/>
              <a:t>Aydınlanma</a:t>
            </a:r>
            <a:r>
              <a:rPr lang="en-US" altLang="en-US" sz="3200" dirty="0"/>
              <a:t> </a:t>
            </a:r>
            <a:r>
              <a:rPr lang="en-US" altLang="en-US" sz="3200" dirty="0" err="1"/>
              <a:t>çağı</a:t>
            </a:r>
            <a:r>
              <a:rPr lang="en-US" altLang="en-US" sz="3200" dirty="0"/>
              <a:t> </a:t>
            </a:r>
            <a:r>
              <a:rPr lang="en-US" altLang="en-US" sz="3200" dirty="0" err="1"/>
              <a:t>sonrası</a:t>
            </a:r>
            <a:r>
              <a:rPr lang="tr-TR" altLang="en-US" sz="3200" dirty="0"/>
              <a:t> dönemden itibaren</a:t>
            </a:r>
            <a:r>
              <a:rPr lang="en-US" altLang="en-US" sz="3200" dirty="0"/>
              <a:t> Yakın </a:t>
            </a:r>
            <a:r>
              <a:rPr lang="en-US" altLang="en-US" sz="3200" dirty="0" err="1"/>
              <a:t>ve</a:t>
            </a:r>
            <a:r>
              <a:rPr lang="en-US" altLang="en-US" sz="3200" dirty="0"/>
              <a:t> </a:t>
            </a:r>
            <a:r>
              <a:rPr lang="en-US" altLang="en-US" sz="3200" dirty="0" err="1"/>
              <a:t>Uzak</a:t>
            </a:r>
            <a:r>
              <a:rPr lang="en-US" altLang="en-US" sz="3200" dirty="0"/>
              <a:t> </a:t>
            </a:r>
            <a:r>
              <a:rPr lang="en-US" altLang="en-US" sz="3200" dirty="0" err="1"/>
              <a:t>Doğu</a:t>
            </a:r>
            <a:r>
              <a:rPr lang="en-US" altLang="en-US" sz="3200" dirty="0"/>
              <a:t> </a:t>
            </a:r>
            <a:r>
              <a:rPr lang="en-US" altLang="en-US" sz="3200" dirty="0" err="1"/>
              <a:t>toplum</a:t>
            </a:r>
            <a:r>
              <a:rPr lang="en-US" altLang="en-US" sz="3200" dirty="0"/>
              <a:t> </a:t>
            </a:r>
            <a:r>
              <a:rPr lang="en-US" altLang="en-US" sz="3200" dirty="0" err="1"/>
              <a:t>ve</a:t>
            </a:r>
            <a:r>
              <a:rPr lang="en-US" altLang="en-US" sz="3200" dirty="0"/>
              <a:t> </a:t>
            </a:r>
            <a:r>
              <a:rPr lang="en-US" altLang="en-US" sz="3200" dirty="0" err="1"/>
              <a:t>kültürleri</a:t>
            </a:r>
            <a:r>
              <a:rPr lang="en-US" altLang="en-US" sz="3200" dirty="0"/>
              <a:t>, </a:t>
            </a:r>
            <a:r>
              <a:rPr lang="en-US" altLang="en-US" sz="3200" dirty="0" err="1"/>
              <a:t>dilleri</a:t>
            </a:r>
            <a:r>
              <a:rPr lang="en-US" altLang="en-US" sz="3200" dirty="0"/>
              <a:t> </a:t>
            </a:r>
            <a:r>
              <a:rPr lang="en-US" altLang="en-US" sz="3200" dirty="0" err="1"/>
              <a:t>ve</a:t>
            </a:r>
            <a:r>
              <a:rPr lang="en-US" altLang="en-US" sz="3200" dirty="0"/>
              <a:t> </a:t>
            </a:r>
            <a:r>
              <a:rPr lang="en-US" altLang="en-US" sz="3200" dirty="0" err="1"/>
              <a:t>halklarının</a:t>
            </a:r>
            <a:r>
              <a:rPr lang="en-US" altLang="en-US" sz="3200" dirty="0"/>
              <a:t> </a:t>
            </a:r>
            <a:r>
              <a:rPr lang="en-US" altLang="en-US" sz="3200" dirty="0" err="1"/>
              <a:t>incelendiği</a:t>
            </a:r>
            <a:r>
              <a:rPr lang="en-US" altLang="en-US" sz="3200" dirty="0"/>
              <a:t> </a:t>
            </a:r>
            <a:r>
              <a:rPr lang="en-US" altLang="en-US" sz="3200" dirty="0" err="1"/>
              <a:t>batı</a:t>
            </a:r>
            <a:r>
              <a:rPr lang="en-US" altLang="en-US" sz="3200" dirty="0"/>
              <a:t> </a:t>
            </a:r>
            <a:r>
              <a:rPr lang="en-US" altLang="en-US" sz="3200" dirty="0" err="1"/>
              <a:t>merkezli</a:t>
            </a:r>
            <a:r>
              <a:rPr lang="tr-TR" altLang="en-US" sz="3200" dirty="0"/>
              <a:t>, </a:t>
            </a:r>
            <a:r>
              <a:rPr lang="tr-TR" altLang="en-US" sz="3200" dirty="0" err="1"/>
              <a:t>özselleştirci</a:t>
            </a:r>
            <a:r>
              <a:rPr lang="tr-TR" altLang="en-US" sz="3200" dirty="0"/>
              <a:t>, zaman zaman romantik ve dolayısıyla</a:t>
            </a:r>
            <a:r>
              <a:rPr lang="en-US" altLang="en-US" sz="3200" dirty="0"/>
              <a:t> </a:t>
            </a:r>
            <a:r>
              <a:rPr lang="tr-TR" altLang="en-US" sz="3200" dirty="0" err="1"/>
              <a:t>ötekileştirci</a:t>
            </a:r>
            <a:r>
              <a:rPr lang="tr-TR" altLang="en-US" sz="3200" dirty="0"/>
              <a:t> edebi, sanatsal ve bilimsel çalışmaların</a:t>
            </a:r>
            <a:r>
              <a:rPr lang="en-US" altLang="en-US" sz="3200" dirty="0"/>
              <a:t> </a:t>
            </a:r>
            <a:r>
              <a:rPr lang="en-US" altLang="en-US" sz="3200" dirty="0" err="1"/>
              <a:t>tümüne</a:t>
            </a:r>
            <a:r>
              <a:rPr lang="en-US" altLang="en-US" sz="3200" dirty="0"/>
              <a:t> </a:t>
            </a:r>
            <a:r>
              <a:rPr lang="en-US" altLang="en-US" sz="3200" dirty="0" err="1"/>
              <a:t>işaret</a:t>
            </a:r>
            <a:r>
              <a:rPr lang="en-US" altLang="en-US" sz="3200" dirty="0"/>
              <a:t> e</a:t>
            </a:r>
            <a:r>
              <a:rPr lang="tr-TR" altLang="en-US" sz="3200" dirty="0"/>
              <a:t>der.</a:t>
            </a:r>
            <a:endParaRPr lang="en-US" altLang="en-US" sz="3200" dirty="0"/>
          </a:p>
        </p:txBody>
      </p:sp>
      <p:pic>
        <p:nvPicPr>
          <p:cNvPr id="3994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973" y="590648"/>
            <a:ext cx="177482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Box 10"/>
          <p:cNvSpPr txBox="1">
            <a:spLocks noChangeArrowheads="1"/>
          </p:cNvSpPr>
          <p:nvPr/>
        </p:nvSpPr>
        <p:spPr bwMode="auto">
          <a:xfrm>
            <a:off x="7472460" y="3195742"/>
            <a:ext cx="1339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altLang="en-US" dirty="0"/>
              <a:t>Edward Said</a:t>
            </a:r>
          </a:p>
          <a:p>
            <a:r>
              <a:rPr lang="tr-TR" altLang="en-US" dirty="0"/>
              <a:t>(1935-2003) </a:t>
            </a:r>
            <a:endParaRPr lang="en-US" altLang="en-US" dirty="0"/>
          </a:p>
        </p:txBody>
      </p:sp>
      <p:sp>
        <p:nvSpPr>
          <p:cNvPr id="39944" name="TextBox 11"/>
          <p:cNvSpPr txBox="1">
            <a:spLocks noChangeArrowheads="1"/>
          </p:cNvSpPr>
          <p:nvPr/>
        </p:nvSpPr>
        <p:spPr bwMode="auto">
          <a:xfrm>
            <a:off x="6181321" y="3367313"/>
            <a:ext cx="652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tr-TR" altLang="en-US" dirty="0"/>
              <a:t>1978</a:t>
            </a:r>
            <a:endParaRPr lang="en-US" altLang="en-US" dirty="0"/>
          </a:p>
        </p:txBody>
      </p:sp>
      <p:pic>
        <p:nvPicPr>
          <p:cNvPr id="39945"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6548" y="3977737"/>
            <a:ext cx="27368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636404" y="6117779"/>
            <a:ext cx="3350434" cy="646331"/>
          </a:xfrm>
          <a:prstGeom prst="rect">
            <a:avLst/>
          </a:prstGeom>
        </p:spPr>
        <p:txBody>
          <a:bodyPr wrap="square">
            <a:spAutoFit/>
          </a:bodyPr>
          <a:lstStyle/>
          <a:p>
            <a:r>
              <a:rPr lang="tr-TR" dirty="0" err="1"/>
              <a:t>Eugène</a:t>
            </a:r>
            <a:r>
              <a:rPr lang="tr-TR" dirty="0"/>
              <a:t> </a:t>
            </a:r>
            <a:r>
              <a:rPr lang="tr-TR" dirty="0" err="1"/>
              <a:t>Delacroix</a:t>
            </a:r>
            <a:r>
              <a:rPr lang="tr-TR" dirty="0"/>
              <a:t>, </a:t>
            </a:r>
            <a:r>
              <a:rPr lang="tr-TR" i="1" dirty="0" err="1"/>
              <a:t>The</a:t>
            </a:r>
            <a:r>
              <a:rPr lang="tr-TR" i="1" dirty="0"/>
              <a:t> </a:t>
            </a:r>
            <a:r>
              <a:rPr lang="tr-TR" i="1" dirty="0" err="1"/>
              <a:t>Women</a:t>
            </a:r>
            <a:r>
              <a:rPr lang="tr-TR" i="1" dirty="0"/>
              <a:t> of </a:t>
            </a:r>
            <a:r>
              <a:rPr lang="tr-TR" i="1" dirty="0" err="1"/>
              <a:t>Algiers</a:t>
            </a:r>
            <a:r>
              <a:rPr lang="tr-TR" dirty="0"/>
              <a:t>, 1834, </a:t>
            </a:r>
            <a:r>
              <a:rPr lang="tr-TR" dirty="0" err="1"/>
              <a:t>the</a:t>
            </a:r>
            <a:r>
              <a:rPr lang="tr-TR" dirty="0"/>
              <a:t> </a:t>
            </a:r>
            <a:r>
              <a:rPr lang="tr-TR" dirty="0" err="1"/>
              <a:t>Louvre</a:t>
            </a:r>
            <a:r>
              <a:rPr lang="tr-TR" dirty="0"/>
              <a:t>, Paris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03225" y="676275"/>
            <a:ext cx="8229600" cy="1066800"/>
          </a:xfrm>
        </p:spPr>
        <p:txBody>
          <a:bodyPr>
            <a:normAutofit fontScale="90000"/>
          </a:bodyPr>
          <a:lstStyle/>
          <a:p>
            <a:pPr algn="ctr" eaLnBrk="1" fontAlgn="auto" hangingPunct="1">
              <a:spcAft>
                <a:spcPts val="0"/>
              </a:spcAft>
              <a:defRPr/>
            </a:pPr>
            <a:r>
              <a:rPr lang="tr-TR" sz="6600" dirty="0"/>
              <a:t>Etimoloji</a:t>
            </a:r>
          </a:p>
        </p:txBody>
      </p:sp>
      <p:sp>
        <p:nvSpPr>
          <p:cNvPr id="9219" name="Content Placeholder 2"/>
          <p:cNvSpPr>
            <a:spLocks noGrp="1"/>
          </p:cNvSpPr>
          <p:nvPr>
            <p:ph idx="1"/>
          </p:nvPr>
        </p:nvSpPr>
        <p:spPr>
          <a:xfrm>
            <a:off x="250825" y="2420938"/>
            <a:ext cx="8685213" cy="3989387"/>
          </a:xfrm>
        </p:spPr>
        <p:txBody>
          <a:bodyPr/>
          <a:lstStyle/>
          <a:p>
            <a:pPr marL="0" indent="0" algn="ctr" eaLnBrk="1" hangingPunct="1">
              <a:lnSpc>
                <a:spcPct val="150000"/>
              </a:lnSpc>
              <a:buFont typeface="Arial" panose="020B0604020202020204" pitchFamily="34" charset="0"/>
              <a:buNone/>
            </a:pPr>
            <a:r>
              <a:rPr lang="tr-TR" altLang="en-US" sz="3200"/>
              <a:t>Antropoloji </a:t>
            </a:r>
          </a:p>
          <a:p>
            <a:pPr marL="0" indent="0" algn="ctr" eaLnBrk="1" hangingPunct="1">
              <a:lnSpc>
                <a:spcPct val="150000"/>
              </a:lnSpc>
              <a:buFont typeface="Arial" panose="020B0604020202020204" pitchFamily="34" charset="0"/>
              <a:buNone/>
            </a:pPr>
            <a:r>
              <a:rPr lang="tr-TR" altLang="en-US" sz="3200"/>
              <a:t>Anthropology (İng. İnsanlar hakkındaki bilim)</a:t>
            </a:r>
          </a:p>
          <a:p>
            <a:pPr marL="0" indent="0" algn="ctr" eaLnBrk="1" hangingPunct="1">
              <a:buFont typeface="Arial" panose="020B0604020202020204" pitchFamily="34" charset="0"/>
              <a:buNone/>
            </a:pPr>
            <a:endParaRPr lang="tr-TR" altLang="en-US" sz="4000"/>
          </a:p>
          <a:p>
            <a:pPr marL="0" indent="0" algn="ctr" eaLnBrk="1" hangingPunct="1">
              <a:buFont typeface="Arial" panose="020B0604020202020204" pitchFamily="34" charset="0"/>
              <a:buNone/>
            </a:pPr>
            <a:r>
              <a:rPr lang="tr-TR" altLang="en-US" sz="3200"/>
              <a:t>anthropo </a:t>
            </a:r>
            <a:r>
              <a:rPr lang="tr-TR" altLang="en-US" sz="3200">
                <a:latin typeface="Calibri" panose="020F0502020204030204" pitchFamily="34" charset="0"/>
                <a:ea typeface="Calibri" panose="020F0502020204030204" pitchFamily="34" charset="0"/>
                <a:cs typeface="Calibri" panose="020F0502020204030204" pitchFamily="34" charset="0"/>
              </a:rPr>
              <a:t>←</a:t>
            </a:r>
            <a:r>
              <a:rPr lang="tr-TR" altLang="en-US" sz="3200"/>
              <a:t> anthropos (Yun. insan) </a:t>
            </a:r>
          </a:p>
          <a:p>
            <a:pPr marL="0" indent="0" algn="ctr" eaLnBrk="1" hangingPunct="1">
              <a:buFont typeface="Arial" panose="020B0604020202020204" pitchFamily="34" charset="0"/>
              <a:buNone/>
            </a:pPr>
            <a:r>
              <a:rPr lang="tr-TR" altLang="en-US" sz="3200"/>
              <a:t>+</a:t>
            </a:r>
          </a:p>
          <a:p>
            <a:pPr marL="0" indent="0" algn="ctr" eaLnBrk="1" hangingPunct="1">
              <a:buFont typeface="Arial" panose="020B0604020202020204" pitchFamily="34" charset="0"/>
              <a:buNone/>
            </a:pPr>
            <a:r>
              <a:rPr lang="tr-TR" altLang="en-US" sz="3200"/>
              <a:t>logy (bilim) </a:t>
            </a:r>
            <a:r>
              <a:rPr lang="tr-TR" altLang="en-US" sz="3200">
                <a:latin typeface="Calibri" panose="020F0502020204030204" pitchFamily="34" charset="0"/>
                <a:ea typeface="Calibri" panose="020F0502020204030204" pitchFamily="34" charset="0"/>
                <a:cs typeface="Calibri" panose="020F0502020204030204" pitchFamily="34" charset="0"/>
              </a:rPr>
              <a:t>←</a:t>
            </a:r>
            <a:r>
              <a:rPr lang="tr-TR" altLang="en-US" sz="3200"/>
              <a:t> logos (Yun. akıl) </a:t>
            </a:r>
          </a:p>
        </p:txBody>
      </p:sp>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1C7CD28-387C-481A-8ADF-5703F02E513E}" type="slidenum">
              <a:rPr lang="tr-TR" altLang="en-US" sz="1800" smtClean="0">
                <a:solidFill>
                  <a:srgbClr val="FFFFFF"/>
                </a:solidFill>
                <a:latin typeface="Calibri" panose="020F0502020204030204" pitchFamily="34" charset="0"/>
              </a:rPr>
              <a:pPr>
                <a:spcBef>
                  <a:spcPct val="0"/>
                </a:spcBef>
                <a:buClrTx/>
                <a:buFontTx/>
                <a:buNone/>
              </a:pPr>
              <a:t>2</a:t>
            </a:fld>
            <a:endParaRPr lang="tr-TR" altLang="en-US" sz="1800">
              <a:solidFill>
                <a:srgbClr val="FFFFFF"/>
              </a:solidFill>
              <a:latin typeface="Calibri" panose="020F0502020204030204" pitchFamily="34" charset="0"/>
            </a:endParaRPr>
          </a:p>
        </p:txBody>
      </p:sp>
      <p:cxnSp>
        <p:nvCxnSpPr>
          <p:cNvPr id="3" name="Straight Arrow Connector 2"/>
          <p:cNvCxnSpPr/>
          <p:nvPr/>
        </p:nvCxnSpPr>
        <p:spPr>
          <a:xfrm flipV="1">
            <a:off x="4554538" y="3213100"/>
            <a:ext cx="0" cy="215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Equal 5"/>
          <p:cNvSpPr/>
          <p:nvPr/>
        </p:nvSpPr>
        <p:spPr>
          <a:xfrm rot="16200000">
            <a:off x="4277519" y="4042569"/>
            <a:ext cx="631825" cy="420687"/>
          </a:xfrm>
          <a:prstGeom prst="mathEqual">
            <a:avLst/>
          </a:prstGeom>
          <a:solidFill>
            <a:schemeClr val="tx1"/>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schemeClr val="tx1"/>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06438" y="368300"/>
            <a:ext cx="8229600" cy="1066800"/>
          </a:xfrm>
        </p:spPr>
        <p:txBody>
          <a:bodyPr/>
          <a:lstStyle/>
          <a:p>
            <a:r>
              <a:rPr lang="en-US" altLang="en-US"/>
              <a:t>“Modern” </a:t>
            </a:r>
            <a:r>
              <a:rPr lang="tr-TR" altLang="en-US"/>
              <a:t>toplumun antropolojisi</a:t>
            </a:r>
            <a:endParaRPr lang="en-US" altLang="en-US"/>
          </a:p>
        </p:txBody>
      </p:sp>
      <p:sp>
        <p:nvSpPr>
          <p:cNvPr id="3" name="Content Placeholder 2"/>
          <p:cNvSpPr>
            <a:spLocks noGrp="1"/>
          </p:cNvSpPr>
          <p:nvPr>
            <p:ph idx="1"/>
          </p:nvPr>
        </p:nvSpPr>
        <p:spPr>
          <a:xfrm>
            <a:off x="260350" y="1341438"/>
            <a:ext cx="8675688" cy="5327650"/>
          </a:xfrm>
        </p:spPr>
        <p:txBody>
          <a:bodyPr/>
          <a:lstStyle/>
          <a:p>
            <a:pPr marL="109537" indent="0" algn="just">
              <a:lnSpc>
                <a:spcPct val="150000"/>
              </a:lnSpc>
              <a:buFont typeface="Georgia" panose="02040502050405020303" pitchFamily="18" charset="0"/>
              <a:buNone/>
              <a:defRPr/>
            </a:pPr>
            <a:r>
              <a:rPr lang="tr-TR" sz="3600" dirty="0"/>
              <a:t>Gereneksel antropolojik çalışmalarda –sosyolojiden farklı olarak – </a:t>
            </a:r>
          </a:p>
          <a:p>
            <a:pPr marL="852487" indent="-742950" algn="just">
              <a:lnSpc>
                <a:spcPct val="150000"/>
              </a:lnSpc>
              <a:buFont typeface="Georgia" panose="02040502050405020303" pitchFamily="18" charset="0"/>
              <a:buAutoNum type="arabicParenR"/>
              <a:defRPr/>
            </a:pPr>
            <a:r>
              <a:rPr lang="tr-TR" sz="3600" dirty="0"/>
              <a:t>katılımcı gözlem ve saha araştırmasını çok önemsiyordu ve </a:t>
            </a:r>
          </a:p>
          <a:p>
            <a:pPr marL="852487" indent="-742950" algn="just">
              <a:lnSpc>
                <a:spcPct val="150000"/>
              </a:lnSpc>
              <a:buFont typeface="Georgia" panose="02040502050405020303" pitchFamily="18" charset="0"/>
              <a:buAutoNum type="arabicParenR"/>
              <a:defRPr/>
            </a:pPr>
            <a:r>
              <a:rPr lang="tr-TR" sz="3600" dirty="0"/>
              <a:t>çoğunlukla sanayıleşmemiş toplumlar inceleniyordu.  </a:t>
            </a: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7CA039-D989-4EEB-96CC-ECE7E1B5A1AF}" type="slidenum">
              <a:rPr lang="tr-TR" altLang="en-US" smtClean="0">
                <a:solidFill>
                  <a:srgbClr val="FFFFFF"/>
                </a:solidFill>
              </a:rPr>
              <a:pPr/>
              <a:t>20</a:t>
            </a:fld>
            <a:endParaRPr lang="tr-TR" altLang="en-US">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06438" y="368300"/>
            <a:ext cx="8229600" cy="1066800"/>
          </a:xfrm>
        </p:spPr>
        <p:txBody>
          <a:bodyPr/>
          <a:lstStyle/>
          <a:p>
            <a:r>
              <a:rPr lang="en-US" altLang="en-US"/>
              <a:t>“Modern” </a:t>
            </a:r>
            <a:r>
              <a:rPr lang="tr-TR" altLang="en-US"/>
              <a:t>toplumun antropolojisi</a:t>
            </a:r>
            <a:endParaRPr lang="en-US" altLang="en-US"/>
          </a:p>
        </p:txBody>
      </p:sp>
      <p:sp>
        <p:nvSpPr>
          <p:cNvPr id="3" name="Content Placeholder 2"/>
          <p:cNvSpPr>
            <a:spLocks noGrp="1"/>
          </p:cNvSpPr>
          <p:nvPr>
            <p:ph idx="1"/>
          </p:nvPr>
        </p:nvSpPr>
        <p:spPr>
          <a:xfrm>
            <a:off x="260350" y="1341438"/>
            <a:ext cx="8675688" cy="5327650"/>
          </a:xfrm>
        </p:spPr>
        <p:txBody>
          <a:bodyPr/>
          <a:lstStyle/>
          <a:p>
            <a:pPr marL="109537" indent="0" algn="just">
              <a:buFont typeface="Georgia" panose="02040502050405020303" pitchFamily="18" charset="0"/>
              <a:buNone/>
              <a:defRPr/>
            </a:pPr>
            <a:r>
              <a:rPr lang="tr-TR" sz="3600" dirty="0"/>
              <a:t>Ancak, son zamanlarda </a:t>
            </a:r>
            <a:r>
              <a:rPr lang="en-US" sz="3600" dirty="0"/>
              <a:t>“</a:t>
            </a:r>
            <a:r>
              <a:rPr lang="tr-TR" sz="3600" dirty="0"/>
              <a:t>m</a:t>
            </a:r>
            <a:r>
              <a:rPr lang="en-US" sz="3600" dirty="0" err="1"/>
              <a:t>odern</a:t>
            </a:r>
            <a:r>
              <a:rPr lang="en-US" sz="3600" dirty="0"/>
              <a:t>”</a:t>
            </a:r>
            <a:r>
              <a:rPr lang="tr-TR" sz="3600" dirty="0"/>
              <a:t> </a:t>
            </a:r>
            <a:r>
              <a:rPr lang="tr-TR" sz="3600"/>
              <a:t>toplumlarda birçok </a:t>
            </a:r>
            <a:r>
              <a:rPr lang="tr-TR" sz="3600" dirty="0"/>
              <a:t>araştırmalar yapılmaktadır çünkü;</a:t>
            </a:r>
          </a:p>
          <a:p>
            <a:pPr marL="623887" indent="-514350" algn="just">
              <a:buFont typeface="Georgia" panose="02040502050405020303" pitchFamily="18" charset="0"/>
              <a:buAutoNum type="arabicParenR"/>
              <a:defRPr/>
            </a:pPr>
            <a:r>
              <a:rPr lang="tr-TR" sz="3600" dirty="0"/>
              <a:t>modernleşme ve sanayileşmeden etkilenmemiş</a:t>
            </a:r>
            <a:r>
              <a:rPr lang="en-US" sz="3600" dirty="0"/>
              <a:t> </a:t>
            </a:r>
            <a:r>
              <a:rPr lang="tr-TR" sz="3600" dirty="0"/>
              <a:t>toplum yok oldu; </a:t>
            </a:r>
          </a:p>
          <a:p>
            <a:pPr marL="623887" indent="-514350" algn="just">
              <a:buFont typeface="Georgia" panose="02040502050405020303" pitchFamily="18" charset="0"/>
              <a:buAutoNum type="arabicParenR"/>
              <a:defRPr/>
            </a:pPr>
            <a:r>
              <a:rPr lang="en-US" sz="3600" dirty="0"/>
              <a:t>“</a:t>
            </a:r>
            <a:r>
              <a:rPr lang="tr-TR" sz="3600" dirty="0"/>
              <a:t>modern</a:t>
            </a:r>
            <a:r>
              <a:rPr lang="en-US" sz="3600" dirty="0"/>
              <a:t>”</a:t>
            </a:r>
            <a:r>
              <a:rPr lang="tr-TR" sz="3600" dirty="0"/>
              <a:t> toplumların birbirinden çok farklı olabileceğini anlaşıldı; </a:t>
            </a:r>
          </a:p>
          <a:p>
            <a:pPr marL="623887" indent="-514350" algn="just">
              <a:buFont typeface="Georgia" panose="02040502050405020303" pitchFamily="18" charset="0"/>
              <a:buAutoNum type="arabicParenR"/>
              <a:defRPr/>
            </a:pPr>
            <a:r>
              <a:rPr lang="tr-TR" sz="3600" dirty="0"/>
              <a:t>kendi ya</a:t>
            </a:r>
            <a:r>
              <a:rPr lang="en-US" sz="3600" dirty="0"/>
              <a:t> </a:t>
            </a:r>
            <a:r>
              <a:rPr lang="tr-TR" sz="3600" dirty="0"/>
              <a:t>da yakın toplumda araştırma yapmak daha kolaydır.</a:t>
            </a:r>
            <a:endParaRPr lang="en-US" sz="3600" dirty="0"/>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77CA039-D989-4EEB-96CC-ECE7E1B5A1AF}" type="slidenum">
              <a:rPr lang="tr-TR" altLang="en-US" smtClean="0">
                <a:solidFill>
                  <a:srgbClr val="FFFFFF"/>
                </a:solidFill>
              </a:rPr>
              <a:pPr/>
              <a:t>21</a:t>
            </a:fld>
            <a:endParaRPr lang="tr-TR" altLang="en-US">
              <a:solidFill>
                <a:srgbClr val="FFFFFF"/>
              </a:solidFill>
            </a:endParaRPr>
          </a:p>
        </p:txBody>
      </p:sp>
    </p:spTree>
    <p:extLst>
      <p:ext uri="{BB962C8B-B14F-4D97-AF65-F5344CB8AC3E}">
        <p14:creationId xmlns:p14="http://schemas.microsoft.com/office/powerpoint/2010/main" val="195878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8313" y="663575"/>
            <a:ext cx="8229600" cy="1143000"/>
          </a:xfrm>
        </p:spPr>
        <p:txBody>
          <a:bodyPr/>
          <a:lstStyle/>
          <a:p>
            <a:pPr algn="ctr" eaLnBrk="1" hangingPunct="1"/>
            <a:r>
              <a:rPr lang="tr-TR" altLang="en-US" sz="5400"/>
              <a:t>Antropolojinin İlgi Alanı</a:t>
            </a:r>
          </a:p>
        </p:txBody>
      </p:sp>
      <p:sp>
        <p:nvSpPr>
          <p:cNvPr id="11267" name="Content Placeholder 2"/>
          <p:cNvSpPr>
            <a:spLocks noGrp="1"/>
          </p:cNvSpPr>
          <p:nvPr>
            <p:ph idx="1"/>
          </p:nvPr>
        </p:nvSpPr>
        <p:spPr>
          <a:xfrm>
            <a:off x="468313" y="2101850"/>
            <a:ext cx="8467725" cy="4422775"/>
          </a:xfrm>
        </p:spPr>
        <p:txBody>
          <a:bodyPr/>
          <a:lstStyle/>
          <a:p>
            <a:pPr marL="0" indent="0" algn="ctr" eaLnBrk="1" hangingPunct="1">
              <a:buFont typeface="Georgia" panose="02040502050405020303" pitchFamily="18" charset="0"/>
              <a:buNone/>
            </a:pPr>
            <a:r>
              <a:rPr lang="tr-TR" altLang="en-US" sz="4400" dirty="0"/>
              <a:t>Bütün bir insan topluluğu</a:t>
            </a:r>
          </a:p>
          <a:p>
            <a:pPr marL="0" indent="0" algn="ctr" eaLnBrk="1" hangingPunct="1">
              <a:buFont typeface="Georgia" panose="02040502050405020303" pitchFamily="18" charset="0"/>
              <a:buNone/>
            </a:pPr>
            <a:endParaRPr lang="tr-TR" altLang="en-US" sz="4400" dirty="0"/>
          </a:p>
          <a:p>
            <a:pPr marL="0" indent="0" eaLnBrk="1" hangingPunct="1">
              <a:buFont typeface="Georgia" panose="02040502050405020303" pitchFamily="18" charset="0"/>
              <a:buNone/>
            </a:pPr>
            <a:r>
              <a:rPr lang="tr-TR" altLang="en-US" sz="4400" dirty="0"/>
              <a:t>Varoluşumuzun çeşitli yönleri arasındaki bağlantıları anlamaya çalışmak - bütüncül</a:t>
            </a:r>
            <a:r>
              <a:rPr lang="en-US" altLang="en-US" sz="4400" dirty="0"/>
              <a:t> </a:t>
            </a:r>
            <a:r>
              <a:rPr lang="tr-TR" altLang="en-US" sz="4400" dirty="0"/>
              <a:t>yaklaşım</a:t>
            </a:r>
          </a:p>
        </p:txBody>
      </p:sp>
      <p:sp>
        <p:nvSpPr>
          <p:cNvPr id="112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3F7A1999-883E-4BC8-99A0-7814D262630C}" type="slidenum">
              <a:rPr lang="tr-TR" altLang="en-US" sz="1800" smtClean="0">
                <a:solidFill>
                  <a:srgbClr val="FFFFFF"/>
                </a:solidFill>
                <a:latin typeface="Calibri" panose="020F0502020204030204" pitchFamily="34" charset="0"/>
              </a:rPr>
              <a:pPr>
                <a:spcBef>
                  <a:spcPct val="0"/>
                </a:spcBef>
                <a:buClrTx/>
                <a:buFontTx/>
                <a:buNone/>
              </a:pPr>
              <a:t>3</a:t>
            </a:fld>
            <a:endParaRPr lang="tr-TR" altLang="en-US" sz="1800">
              <a:solidFill>
                <a:srgbClr val="FFFFFF"/>
              </a:solidFill>
              <a:latin typeface="Calibri" panose="020F0502020204030204"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750" y="404813"/>
            <a:ext cx="8229600" cy="1066800"/>
          </a:xfrm>
        </p:spPr>
        <p:txBody>
          <a:bodyPr/>
          <a:lstStyle/>
          <a:p>
            <a:pPr algn="ctr" eaLnBrk="1" hangingPunct="1"/>
            <a:r>
              <a:rPr lang="tr-TR" altLang="en-US" sz="5400"/>
              <a:t>Antropoloji ve Alt Alanları</a:t>
            </a:r>
          </a:p>
        </p:txBody>
      </p:sp>
      <p:sp>
        <p:nvSpPr>
          <p:cNvPr id="13315" name="Content Placeholder 2"/>
          <p:cNvSpPr>
            <a:spLocks noGrp="1"/>
          </p:cNvSpPr>
          <p:nvPr>
            <p:ph idx="1"/>
          </p:nvPr>
        </p:nvSpPr>
        <p:spPr>
          <a:xfrm>
            <a:off x="179388" y="1628775"/>
            <a:ext cx="8785225" cy="4945063"/>
          </a:xfrm>
        </p:spPr>
        <p:txBody>
          <a:bodyPr/>
          <a:lstStyle/>
          <a:p>
            <a:pPr algn="just" eaLnBrk="1" hangingPunct="1">
              <a:lnSpc>
                <a:spcPct val="80000"/>
              </a:lnSpc>
              <a:buFont typeface="Arial" panose="020B0604020202020204" pitchFamily="34" charset="0"/>
              <a:buChar char="•"/>
            </a:pPr>
            <a:r>
              <a:rPr lang="tr-TR" altLang="en-US" sz="1800" dirty="0"/>
              <a:t>Fiziksel antropoloji</a:t>
            </a:r>
          </a:p>
          <a:p>
            <a:pPr marL="666750" lvl="2" indent="0" algn="just" eaLnBrk="1" hangingPunct="1">
              <a:lnSpc>
                <a:spcPct val="80000"/>
              </a:lnSpc>
              <a:buClr>
                <a:srgbClr val="A04DA3"/>
              </a:buClr>
              <a:buFont typeface="Wingdings 2" panose="05020102010507070707" pitchFamily="18" charset="2"/>
              <a:buNone/>
            </a:pPr>
            <a:r>
              <a:rPr lang="tr-TR" altLang="en-US" sz="1800" dirty="0">
                <a:solidFill>
                  <a:schemeClr val="tx1"/>
                </a:solidFill>
              </a:rPr>
              <a:t>İnsanın evrimi ve çevresine uyum sağlama meselesini inceleyen bilim dalı </a:t>
            </a:r>
          </a:p>
          <a:p>
            <a:pPr marL="666750" lvl="2" indent="0" algn="just" eaLnBrk="1" hangingPunct="1">
              <a:lnSpc>
                <a:spcPct val="80000"/>
              </a:lnSpc>
              <a:buClr>
                <a:srgbClr val="A04DA3"/>
              </a:buClr>
              <a:buFont typeface="Wingdings 2" panose="05020102010507070707" pitchFamily="18" charset="2"/>
              <a:buNone/>
            </a:pPr>
            <a:r>
              <a:rPr lang="tr-TR" altLang="en-US" sz="1800" dirty="0">
                <a:solidFill>
                  <a:schemeClr val="tx1"/>
                </a:solidFill>
              </a:rPr>
              <a:t>– </a:t>
            </a:r>
            <a:r>
              <a:rPr lang="tr-TR" altLang="en-US" sz="1800" dirty="0" err="1">
                <a:solidFill>
                  <a:schemeClr val="tx1"/>
                </a:solidFill>
              </a:rPr>
              <a:t>paleoantropoloji</a:t>
            </a:r>
            <a:r>
              <a:rPr lang="tr-TR" altLang="en-US" sz="1800" dirty="0">
                <a:solidFill>
                  <a:schemeClr val="tx1"/>
                </a:solidFill>
              </a:rPr>
              <a:t> (insan türünün kökenlerini ve öncüllerini inceleyen bilim dalı)</a:t>
            </a:r>
          </a:p>
          <a:p>
            <a:pPr marL="666750" lvl="2" indent="0" algn="just" eaLnBrk="1" hangingPunct="1">
              <a:lnSpc>
                <a:spcPct val="80000"/>
              </a:lnSpc>
              <a:buClr>
                <a:srgbClr val="A04DA3"/>
              </a:buClr>
              <a:buFont typeface="Wingdings 2" panose="05020102010507070707" pitchFamily="18" charset="2"/>
              <a:buNone/>
            </a:pPr>
            <a:r>
              <a:rPr lang="tr-TR" altLang="en-US" sz="1800" dirty="0">
                <a:solidFill>
                  <a:schemeClr val="tx1"/>
                </a:solidFill>
              </a:rPr>
              <a:t>– </a:t>
            </a:r>
            <a:r>
              <a:rPr lang="tr-TR" altLang="en-US" sz="1800" dirty="0" err="1">
                <a:solidFill>
                  <a:schemeClr val="tx1"/>
                </a:solidFill>
              </a:rPr>
              <a:t>möleküler</a:t>
            </a:r>
            <a:r>
              <a:rPr lang="tr-TR" altLang="en-US" sz="1800" dirty="0">
                <a:solidFill>
                  <a:schemeClr val="tx1"/>
                </a:solidFill>
              </a:rPr>
              <a:t> antropoloji (insan evrimiyle ilgili hipotezleri sınama amacıyla genetik ve biyokimyasal teknikler kullanan bir fiziksel antropoloji dalı)</a:t>
            </a:r>
          </a:p>
          <a:p>
            <a:pPr algn="just" eaLnBrk="1" hangingPunct="1">
              <a:lnSpc>
                <a:spcPct val="80000"/>
              </a:lnSpc>
              <a:buFont typeface="Arial" panose="020B0604020202020204" pitchFamily="34" charset="0"/>
              <a:buChar char="•"/>
            </a:pPr>
            <a:r>
              <a:rPr lang="tr-TR" altLang="en-US" sz="1800" dirty="0"/>
              <a:t>Dilbilimsel antropoloji</a:t>
            </a:r>
          </a:p>
          <a:p>
            <a:pPr marL="666750" lvl="2" indent="0" algn="just" eaLnBrk="1" hangingPunct="1">
              <a:lnSpc>
                <a:spcPct val="80000"/>
              </a:lnSpc>
              <a:buClr>
                <a:srgbClr val="A04DA3"/>
              </a:buClr>
              <a:buFont typeface="Wingdings 2" panose="05020102010507070707" pitchFamily="18" charset="2"/>
              <a:buNone/>
            </a:pPr>
            <a:r>
              <a:rPr lang="tr-TR" altLang="en-US" sz="1800" dirty="0">
                <a:solidFill>
                  <a:schemeClr val="tx1"/>
                </a:solidFill>
              </a:rPr>
              <a:t>Dilin betimlenmesiyle (cümlenin nasıl kurulduğu)  ya da dillerin tarihçesiyle (dillerin zaman içinde nasıl gelişip değiştiği) kültür arasındaki ilişkiyi inceleyen bilim dalı.</a:t>
            </a:r>
          </a:p>
          <a:p>
            <a:pPr algn="just" eaLnBrk="1" hangingPunct="1">
              <a:lnSpc>
                <a:spcPct val="80000"/>
              </a:lnSpc>
              <a:buFont typeface="Arial" panose="020B0604020202020204" pitchFamily="34" charset="0"/>
              <a:buChar char="•"/>
            </a:pPr>
            <a:r>
              <a:rPr lang="tr-TR" altLang="en-US" sz="2400" dirty="0"/>
              <a:t>Kültürel antropoloji</a:t>
            </a:r>
          </a:p>
          <a:p>
            <a:pPr marL="666750" lvl="2" indent="0" algn="just" eaLnBrk="1" hangingPunct="1">
              <a:lnSpc>
                <a:spcPct val="80000"/>
              </a:lnSpc>
              <a:buClr>
                <a:srgbClr val="A04DA3"/>
              </a:buClr>
              <a:buNone/>
            </a:pPr>
            <a:r>
              <a:rPr lang="tr-TR" altLang="en-US" dirty="0">
                <a:solidFill>
                  <a:schemeClr val="tx1"/>
                </a:solidFill>
              </a:rPr>
              <a:t>İnsan davranışı, düşüncesi ve duygularındaki geleneksel kalıplarını inceleyen Kuzey Amerika’da hakim olan bilim dalı.</a:t>
            </a:r>
          </a:p>
          <a:p>
            <a:pPr algn="just" eaLnBrk="1" hangingPunct="1">
              <a:lnSpc>
                <a:spcPct val="80000"/>
              </a:lnSpc>
              <a:buFont typeface="Arial" panose="020B0604020202020204" pitchFamily="34" charset="0"/>
              <a:buChar char="•"/>
            </a:pPr>
            <a:r>
              <a:rPr lang="tr-TR" altLang="en-US" sz="2400" dirty="0"/>
              <a:t>Sosyal antropoloji</a:t>
            </a:r>
          </a:p>
          <a:p>
            <a:pPr marL="666750" lvl="2" indent="0" algn="just" eaLnBrk="1" hangingPunct="1">
              <a:lnSpc>
                <a:spcPct val="80000"/>
              </a:lnSpc>
              <a:buClr>
                <a:srgbClr val="A04DA3"/>
              </a:buClr>
              <a:buNone/>
            </a:pPr>
            <a:r>
              <a:rPr lang="tr-TR" altLang="en-US" dirty="0">
                <a:solidFill>
                  <a:schemeClr val="tx1"/>
                </a:solidFill>
              </a:rPr>
              <a:t>Aile ve akrabalık, siyaset ve ekonomi, din ve kanun gibi toplumsal sistemlerinin toplumlar arası çeşitliği ve benzerliği inceleyen Britanya’da hakim olan bilim dalı  </a:t>
            </a:r>
          </a:p>
        </p:txBody>
      </p:sp>
      <p:sp>
        <p:nvSpPr>
          <p:cNvPr id="133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279671D-AA43-4387-A08F-18069D5CD1FB}" type="slidenum">
              <a:rPr lang="tr-TR" altLang="en-US" sz="1800" smtClean="0">
                <a:solidFill>
                  <a:srgbClr val="FFFFFF"/>
                </a:solidFill>
                <a:latin typeface="Calibri" panose="020F0502020204030204" pitchFamily="34" charset="0"/>
              </a:rPr>
              <a:pPr>
                <a:spcBef>
                  <a:spcPct val="0"/>
                </a:spcBef>
                <a:buClrTx/>
                <a:buFontTx/>
                <a:buNone/>
              </a:pPr>
              <a:t>4</a:t>
            </a:fld>
            <a:endParaRPr lang="tr-TR" altLang="en-US" sz="1800">
              <a:solidFill>
                <a:srgbClr val="FFFFFF"/>
              </a:solidFill>
              <a:latin typeface="Calibri" panose="020F0502020204030204" pitchFamily="34"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836712"/>
            <a:ext cx="8229600" cy="1066800"/>
          </a:xfrm>
        </p:spPr>
        <p:txBody>
          <a:bodyPr/>
          <a:lstStyle/>
          <a:p>
            <a:r>
              <a:rPr lang="tr-TR" altLang="en-US" dirty="0"/>
              <a:t>Kültürel Çeşitlilik ve İnsan Tabiatı </a:t>
            </a:r>
            <a:endParaRPr lang="en-US" altLang="en-US" dirty="0"/>
          </a:p>
        </p:txBody>
      </p:sp>
      <p:sp>
        <p:nvSpPr>
          <p:cNvPr id="15363" name="Content Placeholder 2"/>
          <p:cNvSpPr>
            <a:spLocks noGrp="1"/>
          </p:cNvSpPr>
          <p:nvPr>
            <p:ph idx="1"/>
          </p:nvPr>
        </p:nvSpPr>
        <p:spPr>
          <a:xfrm>
            <a:off x="229741" y="2047875"/>
            <a:ext cx="8684518" cy="4368974"/>
          </a:xfrm>
        </p:spPr>
        <p:txBody>
          <a:bodyPr/>
          <a:lstStyle/>
          <a:p>
            <a:pPr marL="0" indent="0" algn="ctr" eaLnBrk="1" hangingPunct="1">
              <a:buFont typeface="Georgia" panose="02040502050405020303" pitchFamily="18" charset="0"/>
              <a:buNone/>
            </a:pPr>
            <a:r>
              <a:rPr lang="tr-TR" altLang="en-US" sz="4000" dirty="0"/>
              <a:t>Antropoloji, insanların ne kadar </a:t>
            </a:r>
            <a:r>
              <a:rPr lang="tr-TR" altLang="en-US" sz="4000" u="sng" dirty="0"/>
              <a:t>farklılık</a:t>
            </a:r>
            <a:r>
              <a:rPr lang="tr-TR" altLang="en-US" sz="4000" dirty="0"/>
              <a:t> gösterebilecekleri hakkındadır (</a:t>
            </a:r>
            <a:r>
              <a:rPr lang="tr-TR" altLang="en-US" sz="4000" dirty="0" err="1"/>
              <a:t>özelci</a:t>
            </a:r>
            <a:r>
              <a:rPr lang="tr-TR" altLang="en-US" sz="4000" dirty="0"/>
              <a:t> yaklaşım), fakat insanların aynı zamanda hangi ölçüde belirli </a:t>
            </a:r>
            <a:r>
              <a:rPr lang="tr-TR" altLang="en-US" sz="4000" u="sng" dirty="0"/>
              <a:t>ortaklık</a:t>
            </a:r>
            <a:r>
              <a:rPr lang="tr-TR" altLang="en-US" sz="4000" dirty="0"/>
              <a:t>lara sahip olduklarını da (evrenselci yaklaşım) anlamaya çalışır.</a:t>
            </a:r>
          </a:p>
        </p:txBody>
      </p:sp>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1932E3CA-C4B2-4C70-A647-C0D93E85002B}" type="slidenum">
              <a:rPr lang="tr-TR" altLang="en-US" sz="1800" smtClean="0">
                <a:solidFill>
                  <a:srgbClr val="FFFFFF"/>
                </a:solidFill>
                <a:latin typeface="Calibri" panose="020F0502020204030204" pitchFamily="34" charset="0"/>
              </a:rPr>
              <a:pPr>
                <a:spcBef>
                  <a:spcPct val="0"/>
                </a:spcBef>
                <a:buClrTx/>
                <a:buFontTx/>
                <a:buNone/>
              </a:pPr>
              <a:t>5</a:t>
            </a:fld>
            <a:endParaRPr lang="tr-TR" altLang="en-US" sz="1800">
              <a:solidFill>
                <a:srgbClr val="FFFFFF"/>
              </a:solidFill>
              <a:latin typeface="Calibri" panose="020F0502020204030204" pitchFamily="34"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538" y="980728"/>
            <a:ext cx="8258175" cy="5543897"/>
          </a:xfrm>
        </p:spPr>
        <p:txBody>
          <a:bodyPr/>
          <a:lstStyle/>
          <a:p>
            <a:pPr marL="457200" indent="-457200" algn="just" eaLnBrk="1" hangingPunct="1">
              <a:defRPr/>
            </a:pPr>
            <a:r>
              <a:rPr lang="tr-TR" altLang="en-US" sz="3600" dirty="0"/>
              <a:t>Sosyal</a:t>
            </a:r>
            <a:r>
              <a:rPr lang="en-US" altLang="en-US" sz="3600" dirty="0"/>
              <a:t>/</a:t>
            </a:r>
            <a:r>
              <a:rPr lang="tr-TR" altLang="en-US" sz="3600" dirty="0"/>
              <a:t>kültürel antropoloji, sosyal ve kültürel yaşamın </a:t>
            </a:r>
            <a:r>
              <a:rPr lang="tr-TR" altLang="en-US" sz="3600" u="sng" dirty="0"/>
              <a:t>karşılaştırmalı</a:t>
            </a:r>
            <a:r>
              <a:rPr lang="tr-TR" altLang="en-US" sz="3600" dirty="0"/>
              <a:t> olarak incelenmesidir.</a:t>
            </a:r>
          </a:p>
          <a:p>
            <a:pPr marL="0" indent="0" algn="just" eaLnBrk="1" hangingPunct="1">
              <a:buNone/>
              <a:defRPr/>
            </a:pPr>
            <a:endParaRPr lang="tr-TR" sz="3600" dirty="0"/>
          </a:p>
          <a:p>
            <a:pPr algn="just">
              <a:defRPr/>
            </a:pPr>
            <a:r>
              <a:rPr lang="tr-TR" sz="3200" dirty="0"/>
              <a:t>Sosyolojiden farklı olarak yalnız sanayileşmiş toplumu incelemez;</a:t>
            </a:r>
          </a:p>
          <a:p>
            <a:pPr algn="just">
              <a:defRPr/>
            </a:pPr>
            <a:r>
              <a:rPr lang="tr-TR" sz="3200" dirty="0"/>
              <a:t>Felsefeden farklı olarak deneysel araştırmayı önemsel;</a:t>
            </a:r>
          </a:p>
          <a:p>
            <a:pPr algn="just">
              <a:defRPr/>
            </a:pPr>
            <a:r>
              <a:rPr lang="tr-TR" sz="3200" dirty="0"/>
              <a:t>Tarihten farklı olarak toplumları yaşadıkları esnada inceler.</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1733CE7-81E2-41E0-A3E6-D3D76CF96C63}" type="slidenum">
              <a:rPr lang="tr-TR" altLang="en-US" smtClean="0">
                <a:solidFill>
                  <a:srgbClr val="FFFFFF"/>
                </a:solidFill>
              </a:rPr>
              <a:pPr/>
              <a:t>6</a:t>
            </a:fld>
            <a:endParaRPr lang="tr-TR" altLang="en-US">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9512" y="549275"/>
            <a:ext cx="8756525" cy="1295400"/>
          </a:xfrm>
        </p:spPr>
        <p:txBody>
          <a:bodyPr/>
          <a:lstStyle/>
          <a:p>
            <a:pPr algn="ctr" eaLnBrk="1" hangingPunct="1"/>
            <a:r>
              <a:rPr lang="tr-TR" altLang="en-US" sz="3600" dirty="0"/>
              <a:t>Sosyal</a:t>
            </a:r>
            <a:r>
              <a:rPr lang="en-US" altLang="en-US" sz="3600" dirty="0"/>
              <a:t>/</a:t>
            </a:r>
            <a:r>
              <a:rPr lang="tr-TR" altLang="en-US" sz="3600" dirty="0"/>
              <a:t>Kültürel Antropolojinin</a:t>
            </a:r>
            <a:br>
              <a:rPr lang="tr-TR" altLang="en-US" sz="3600" dirty="0"/>
            </a:br>
            <a:r>
              <a:rPr lang="tr-TR" altLang="en-US" sz="3600" dirty="0"/>
              <a:t>Araştırma Yöntemleri</a:t>
            </a:r>
          </a:p>
        </p:txBody>
      </p:sp>
      <p:sp>
        <p:nvSpPr>
          <p:cNvPr id="20483" name="Content Placeholder 2"/>
          <p:cNvSpPr>
            <a:spLocks noGrp="1"/>
          </p:cNvSpPr>
          <p:nvPr>
            <p:ph idx="1"/>
          </p:nvPr>
        </p:nvSpPr>
        <p:spPr>
          <a:xfrm>
            <a:off x="468313" y="1916113"/>
            <a:ext cx="8229600" cy="4525962"/>
          </a:xfrm>
        </p:spPr>
        <p:txBody>
          <a:bodyPr/>
          <a:lstStyle/>
          <a:p>
            <a:pPr algn="ctr" eaLnBrk="1" hangingPunct="1"/>
            <a:r>
              <a:rPr lang="tr-TR" altLang="en-US" sz="4000" dirty="0"/>
              <a:t>Uzun süreli alan çalışması</a:t>
            </a:r>
          </a:p>
          <a:p>
            <a:pPr algn="ctr" eaLnBrk="1" hangingPunct="1"/>
            <a:r>
              <a:rPr lang="tr-TR" altLang="en-US" sz="4000" dirty="0"/>
              <a:t>Katılımcı gözlem</a:t>
            </a:r>
          </a:p>
          <a:p>
            <a:pPr algn="ctr" eaLnBrk="1" hangingPunct="1">
              <a:buFont typeface="Georgia" panose="02040502050405020303" pitchFamily="18" charset="0"/>
              <a:buNone/>
            </a:pPr>
            <a:r>
              <a:rPr lang="tr-TR" altLang="en-US" sz="3600" u="sng" dirty="0"/>
              <a:t>Toplumu içerden anlamaya çalışılması</a:t>
            </a:r>
          </a:p>
          <a:p>
            <a:pPr algn="ctr" eaLnBrk="1" hangingPunct="1">
              <a:buFont typeface="Georgia" panose="02040502050405020303" pitchFamily="18" charset="0"/>
              <a:buNone/>
            </a:pPr>
            <a:endParaRPr lang="tr-TR" altLang="en-US" sz="4000" dirty="0"/>
          </a:p>
          <a:p>
            <a:pPr algn="ctr" eaLnBrk="1" hangingPunct="1">
              <a:buFont typeface="Georgia" panose="02040502050405020303" pitchFamily="18" charset="0"/>
              <a:buNone/>
            </a:pPr>
            <a:endParaRPr lang="tr-TR" altLang="en-US" sz="4000" dirty="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221163"/>
            <a:ext cx="3024188"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3" y="4221163"/>
            <a:ext cx="3159125"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6264CE73-EEC5-42F4-A55C-081CCC7DC0BB}" type="slidenum">
              <a:rPr lang="tr-TR" altLang="en-US" sz="1800" smtClean="0">
                <a:solidFill>
                  <a:srgbClr val="FFFFFF"/>
                </a:solidFill>
                <a:latin typeface="Calibri" panose="020F0502020204030204" pitchFamily="34" charset="0"/>
              </a:rPr>
              <a:pPr>
                <a:spcBef>
                  <a:spcPct val="0"/>
                </a:spcBef>
                <a:buClrTx/>
                <a:buFontTx/>
                <a:buNone/>
              </a:pPr>
              <a:t>7</a:t>
            </a:fld>
            <a:endParaRPr lang="tr-TR" altLang="en-US" sz="1800">
              <a:solidFill>
                <a:srgbClr val="FFFFFF"/>
              </a:solidFill>
              <a:latin typeface="Calibri" panose="020F050202020403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1113" y="765175"/>
            <a:ext cx="9144001" cy="1143000"/>
          </a:xfrm>
        </p:spPr>
        <p:txBody>
          <a:bodyPr/>
          <a:lstStyle/>
          <a:p>
            <a:pPr algn="ctr" eaLnBrk="1" hangingPunct="1"/>
            <a:r>
              <a:rPr lang="tr-TR" altLang="en-US" sz="3600" dirty="0"/>
              <a:t>Katılımcı Gözlem</a:t>
            </a:r>
            <a:r>
              <a:rPr lang="en-US" altLang="en-US" sz="3600" dirty="0"/>
              <a:t> </a:t>
            </a:r>
            <a:br>
              <a:rPr lang="tr-TR" altLang="en-US" sz="3600" dirty="0"/>
            </a:br>
            <a:r>
              <a:rPr lang="tr-TR" altLang="en-US" sz="3600" dirty="0" err="1"/>
              <a:t>Bronislaw</a:t>
            </a:r>
            <a:r>
              <a:rPr lang="tr-TR" altLang="en-US" sz="3600" dirty="0"/>
              <a:t> K. </a:t>
            </a:r>
            <a:r>
              <a:rPr lang="tr-TR" altLang="en-US" sz="3600" dirty="0" err="1"/>
              <a:t>Malinowski</a:t>
            </a:r>
            <a:r>
              <a:rPr lang="tr-TR" altLang="en-US" sz="3600" dirty="0"/>
              <a:t> (1884-1942)</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030413"/>
            <a:ext cx="2435225"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extBox 4"/>
          <p:cNvSpPr txBox="1">
            <a:spLocks noChangeArrowheads="1"/>
          </p:cNvSpPr>
          <p:nvPr/>
        </p:nvSpPr>
        <p:spPr bwMode="auto">
          <a:xfrm>
            <a:off x="5449888" y="5803900"/>
            <a:ext cx="3486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en-US" altLang="en-US" sz="1800" i="1">
                <a:latin typeface="Calibri" panose="020F0502020204030204" pitchFamily="34" charset="0"/>
              </a:rPr>
              <a:t>Argonauts of the Western Pacific</a:t>
            </a:r>
            <a:r>
              <a:rPr lang="tr-TR" altLang="en-US" sz="1800" i="1">
                <a:latin typeface="Calibri" panose="020F0502020204030204" pitchFamily="34" charset="0"/>
              </a:rPr>
              <a:t> (Batı Pasifiğin Maceracılar) </a:t>
            </a:r>
            <a:r>
              <a:rPr lang="tr-TR" altLang="en-US" sz="1800">
                <a:latin typeface="Calibri" panose="020F0502020204030204" pitchFamily="34" charset="0"/>
              </a:rPr>
              <a:t>(1922)</a:t>
            </a:r>
          </a:p>
        </p:txBody>
      </p:sp>
      <p:pic>
        <p:nvPicPr>
          <p:cNvPr id="225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38" y="4076700"/>
            <a:ext cx="4338637"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8F4EDD7-59F0-43E3-876D-12483E4802BC}" type="slidenum">
              <a:rPr lang="tr-TR" altLang="en-US" sz="1800" smtClean="0">
                <a:solidFill>
                  <a:srgbClr val="FFFFFF"/>
                </a:solidFill>
                <a:latin typeface="Calibri" panose="020F0502020204030204" pitchFamily="34" charset="0"/>
              </a:rPr>
              <a:pPr>
                <a:spcBef>
                  <a:spcPct val="0"/>
                </a:spcBef>
                <a:buClrTx/>
                <a:buFontTx/>
                <a:buNone/>
              </a:pPr>
              <a:t>8</a:t>
            </a:fld>
            <a:endParaRPr lang="tr-TR" altLang="en-US" sz="1800">
              <a:solidFill>
                <a:srgbClr val="FFFFFF"/>
              </a:solidFill>
              <a:latin typeface="Calibri" panose="020F0502020204030204" pitchFamily="34" charset="0"/>
            </a:endParaRPr>
          </a:p>
        </p:txBody>
      </p:sp>
      <p:pic>
        <p:nvPicPr>
          <p:cNvPr id="22535"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288925" y="2133600"/>
            <a:ext cx="2335213" cy="2309813"/>
          </a:xfr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1750" y="585788"/>
            <a:ext cx="9144000" cy="1143000"/>
          </a:xfrm>
        </p:spPr>
        <p:txBody>
          <a:bodyPr/>
          <a:lstStyle/>
          <a:p>
            <a:pPr algn="ctr" eaLnBrk="1" hangingPunct="1"/>
            <a:r>
              <a:rPr lang="tr-TR" altLang="en-US">
                <a:latin typeface="Calibri" panose="020F0502020204030204" pitchFamily="34" charset="0"/>
              </a:rPr>
              <a:t>Trobriand Adalılar ile Malinowski</a:t>
            </a:r>
          </a:p>
        </p:txBody>
      </p:sp>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2133600"/>
            <a:ext cx="4386263" cy="283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588" y="3717925"/>
            <a:ext cx="4265612"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62A0F9B-3D94-45D2-A130-40FDED02414D}" type="slidenum">
              <a:rPr lang="tr-TR" altLang="en-US" sz="1800" smtClean="0">
                <a:solidFill>
                  <a:srgbClr val="FFFFFF"/>
                </a:solidFill>
                <a:latin typeface="Calibri" panose="020F0502020204030204" pitchFamily="34" charset="0"/>
              </a:rPr>
              <a:pPr>
                <a:spcBef>
                  <a:spcPct val="0"/>
                </a:spcBef>
                <a:buClrTx/>
                <a:buFontTx/>
                <a:buNone/>
              </a:pPr>
              <a:t>9</a:t>
            </a:fld>
            <a:endParaRPr lang="tr-TR" altLang="en-US" sz="1800">
              <a:solidFill>
                <a:srgbClr val="FFFFFF"/>
              </a:solidFill>
              <a:latin typeface="Calibri" panose="020F0502020204030204" pitchFamily="34" charset="0"/>
            </a:endParaRP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9971</TotalTime>
  <Words>2434</Words>
  <Application>Microsoft Office PowerPoint</Application>
  <PresentationFormat>Ekran Gösterisi (4:3)</PresentationFormat>
  <Paragraphs>167</Paragraphs>
  <Slides>21</Slides>
  <Notes>15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Calibri</vt:lpstr>
      <vt:lpstr>Georgia</vt:lpstr>
      <vt:lpstr>Trebuchet MS</vt:lpstr>
      <vt:lpstr>Wingdings 2</vt:lpstr>
      <vt:lpstr>Urban</vt:lpstr>
      <vt:lpstr>Sosyal Antropoloji</vt:lpstr>
      <vt:lpstr>Etimoloji</vt:lpstr>
      <vt:lpstr>Antropolojinin İlgi Alanı</vt:lpstr>
      <vt:lpstr>Antropoloji ve Alt Alanları</vt:lpstr>
      <vt:lpstr>Kültürel Çeşitlilik ve İnsan Tabiatı </vt:lpstr>
      <vt:lpstr>PowerPoint Sunusu</vt:lpstr>
      <vt:lpstr>Sosyal/Kültürel Antropolojinin Araştırma Yöntemleri</vt:lpstr>
      <vt:lpstr>Katılımcı Gözlem  Bronislaw K. Malinowski (1884-1942)</vt:lpstr>
      <vt:lpstr>Trobriand Adalılar ile Malinowski</vt:lpstr>
      <vt:lpstr>Antropolojinin Önemli İlkeleri</vt:lpstr>
      <vt:lpstr>PowerPoint Sunusu</vt:lpstr>
      <vt:lpstr>Etnografya</vt:lpstr>
      <vt:lpstr>Bilimsel Metin olarak Etnografi ve Nesnellik Sorunu</vt:lpstr>
      <vt:lpstr>Etnografik geniş zaman ve geçmiş zaman </vt:lpstr>
      <vt:lpstr>PowerPoint Sunusu</vt:lpstr>
      <vt:lpstr>PowerPoint Sunusu</vt:lpstr>
      <vt:lpstr>PowerPoint Sunusu</vt:lpstr>
      <vt:lpstr>PowerPoint Sunusu</vt:lpstr>
      <vt:lpstr>Oryantalizm</vt:lpstr>
      <vt:lpstr>“Modern” toplumun antropolojisi</vt:lpstr>
      <vt:lpstr>“Modern” toplumun antropolojisi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Antropoloji</dc:title>
  <dc:creator>miki</dc:creator>
  <cp:lastModifiedBy>Alik Aydın</cp:lastModifiedBy>
  <cp:revision>212</cp:revision>
  <cp:lastPrinted>2016-02-22T14:55:12Z</cp:lastPrinted>
  <dcterms:created xsi:type="dcterms:W3CDTF">2013-09-11T06:40:52Z</dcterms:created>
  <dcterms:modified xsi:type="dcterms:W3CDTF">2023-03-23T22:13:23Z</dcterms:modified>
</cp:coreProperties>
</file>