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57" r:id="rId3"/>
    <p:sldId id="277" r:id="rId4"/>
    <p:sldId id="280" r:id="rId5"/>
    <p:sldId id="279" r:id="rId6"/>
    <p:sldId id="259" r:id="rId7"/>
    <p:sldId id="260" r:id="rId8"/>
    <p:sldId id="261" r:id="rId9"/>
    <p:sldId id="262" r:id="rId10"/>
    <p:sldId id="258" r:id="rId11"/>
    <p:sldId id="276" r:id="rId12"/>
    <p:sldId id="263" r:id="rId13"/>
    <p:sldId id="264" r:id="rId14"/>
    <p:sldId id="265" r:id="rId15"/>
    <p:sldId id="266" r:id="rId16"/>
    <p:sldId id="267" r:id="rId17"/>
    <p:sldId id="269" r:id="rId18"/>
    <p:sldId id="268"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7" autoAdjust="0"/>
  </p:normalViewPr>
  <p:slideViewPr>
    <p:cSldViewPr>
      <p:cViewPr varScale="1">
        <p:scale>
          <a:sx n="78" d="100"/>
          <a:sy n="78" d="100"/>
        </p:scale>
        <p:origin x="15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35B647-F23F-4A86-9F6D-73AC65E73FD7}" type="datetimeFigureOut">
              <a:rPr lang="tr-TR" smtClean="0"/>
              <a:t>24.03.2023</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0708FF-2603-4B80-8656-924BC0680BA6}" type="slidenum">
              <a:rPr lang="tr-TR" smtClean="0"/>
              <a:t>‹#›</a:t>
            </a:fld>
            <a:endParaRPr lang="tr-TR"/>
          </a:p>
        </p:txBody>
      </p:sp>
    </p:spTree>
    <p:extLst>
      <p:ext uri="{BB962C8B-B14F-4D97-AF65-F5344CB8AC3E}">
        <p14:creationId xmlns:p14="http://schemas.microsoft.com/office/powerpoint/2010/main" val="3868614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7433DF-3935-4027-8F7A-691F9060AF98}" type="datetimeFigureOut">
              <a:rPr lang="tr-TR" smtClean="0"/>
              <a:t>24.03.2023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98AD0-E61C-4EDC-91CC-69574EA38CDC}" type="slidenum">
              <a:rPr lang="tr-TR" smtClean="0"/>
              <a:t>‹#›</a:t>
            </a:fld>
            <a:endParaRPr lang="tr-TR"/>
          </a:p>
        </p:txBody>
      </p:sp>
    </p:spTree>
    <p:extLst>
      <p:ext uri="{BB962C8B-B14F-4D97-AF65-F5344CB8AC3E}">
        <p14:creationId xmlns:p14="http://schemas.microsoft.com/office/powerpoint/2010/main" val="85506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t>Eriksen pp.2-3; ss.28-29</a:t>
            </a:r>
          </a:p>
          <a:p>
            <a:pPr algn="just"/>
            <a:endParaRPr lang="tr-TR" dirty="0"/>
          </a:p>
          <a:p>
            <a:pPr algn="just"/>
            <a:r>
              <a:rPr lang="tr-TR" dirty="0"/>
              <a:t>Anthropology emerged </a:t>
            </a:r>
            <a:r>
              <a:rPr lang="en-US" dirty="0"/>
              <a:t>in</a:t>
            </a:r>
            <a:r>
              <a:rPr lang="en-US" baseline="0" dirty="0"/>
              <a:t> its present shape during the twentieth century, but it has important forerunners in the historiography, geography, travel writing, philosophy and jurisprudence of earlier times. </a:t>
            </a:r>
            <a:r>
              <a:rPr lang="en-US" b="1" u="none" baseline="0" dirty="0"/>
              <a:t>If anthropology is basically about cultural diversity</a:t>
            </a:r>
            <a:r>
              <a:rPr lang="en-US" baseline="0" dirty="0"/>
              <a:t>, it is possible to find the roots of the subject in ancient Greece. </a:t>
            </a:r>
            <a:r>
              <a:rPr lang="tr-TR" baseline="0" dirty="0"/>
              <a:t>For example, classic Greek historian Herodotos was a significant pioneer regarding ethnographic description. </a:t>
            </a:r>
            <a:r>
              <a:rPr lang="tr-TR" b="1" baseline="0" dirty="0"/>
              <a:t>Herodot</a:t>
            </a:r>
            <a:r>
              <a:rPr lang="tr-TR" baseline="0" dirty="0"/>
              <a:t>, Yunan Yarımadasının kuzeyinde ve doğusundaki ‘barbarlar’ın geleneklerini ve inançlarını Atinadakiyle karşılaştırarak mutlak bir gerçeğin olamayacağını, </a:t>
            </a:r>
            <a:r>
              <a:rPr lang="tr-TR" b="1" baseline="0" dirty="0"/>
              <a:t>gerçeğin bağlam-sınırlı birşey olduğunu </a:t>
            </a:r>
            <a:r>
              <a:rPr lang="tr-TR" baseline="0" dirty="0"/>
              <a:t>ileri sürmüştür. Herodotos would probably have been sympathetic to the contemporary anthropological view that every society must be understood on its own terms. Ancak, o dönemde kültürel farklılıklara olan ilgi bilimsel olmaktan uzaktır; mesela Herodot’un yazıları </a:t>
            </a:r>
            <a:r>
              <a:rPr lang="tr-TR" b="1" baseline="0" dirty="0"/>
              <a:t>teoriden yoksun</a:t>
            </a:r>
            <a:r>
              <a:rPr lang="tr-TR" baseline="0" dirty="0"/>
              <a:t>dur. </a:t>
            </a:r>
            <a:r>
              <a:rPr lang="en-US" b="1" baseline="0" dirty="0"/>
              <a:t>Strabo</a:t>
            </a:r>
            <a:r>
              <a:rPr lang="en-US" baseline="0" dirty="0"/>
              <a:t> was a Greek geographer, philosopher, and historian who lived in Asia Minor </a:t>
            </a:r>
            <a:r>
              <a:rPr lang="tr-TR" baseline="0" dirty="0"/>
              <a:t>(Pontus) </a:t>
            </a:r>
            <a:r>
              <a:rPr lang="en-US" baseline="0" dirty="0"/>
              <a:t>during the transitional period of the Roman Republic into the Roman Empire.</a:t>
            </a:r>
            <a:r>
              <a:rPr lang="tr-TR" baseline="0" dirty="0"/>
              <a:t> He</a:t>
            </a:r>
            <a:r>
              <a:rPr lang="en-US" baseline="0" dirty="0"/>
              <a:t> is most notable for his work </a:t>
            </a:r>
            <a:r>
              <a:rPr lang="en-US" baseline="0" dirty="0" err="1"/>
              <a:t>Geographica</a:t>
            </a:r>
            <a:r>
              <a:rPr lang="en-US" baseline="0" dirty="0"/>
              <a:t> ("Geography"), which presented </a:t>
            </a:r>
            <a:r>
              <a:rPr lang="en-US" b="1" baseline="0" dirty="0"/>
              <a:t>a descriptive history of people and places from different regions of the world</a:t>
            </a:r>
            <a:r>
              <a:rPr lang="en-US" baseline="0" dirty="0"/>
              <a:t> known to his era.</a:t>
            </a:r>
            <a:r>
              <a:rPr lang="tr-TR" baseline="0" dirty="0"/>
              <a:t> </a:t>
            </a:r>
            <a:r>
              <a:rPr lang="en-US" baseline="0" dirty="0"/>
              <a:t>Strabo's life was characterized by extensive travels. He journeyed to Egypt and Kush, as far west as coastal Tuscany and as far south as Ethiopia in addition to his travels in Asia Minor and the time he spent in Rome. Travel throughout the Mediterranean and Near East, especially for scholarly purposes, was popular during this era and was facilitated by the relative peace enjoyed throughout the reign of Augustus (27 BC – AD 14). He moved to Rome in 44 BC, and stayed there, studying and writing, until at least 31 BC. In 29 BC, on his way to Corinth (where Augustus was at the time), he visited the island of </a:t>
            </a:r>
            <a:r>
              <a:rPr lang="en-US" baseline="0" dirty="0" err="1"/>
              <a:t>Gyaros</a:t>
            </a:r>
            <a:r>
              <a:rPr lang="en-US" baseline="0" dirty="0"/>
              <a:t> in the Aegean Sea. Around 25 BC, he sailed up the Nile until reaching Philae,[n 2] after which point there is little record of his proceedings until AD 17. </a:t>
            </a:r>
            <a:endParaRPr lang="tr-TR" baseline="0" dirty="0"/>
          </a:p>
          <a:p>
            <a:endParaRPr lang="tr-TR" baseline="0" dirty="0"/>
          </a:p>
        </p:txBody>
      </p:sp>
      <p:sp>
        <p:nvSpPr>
          <p:cNvPr id="4" name="Slide Number Placeholder 3"/>
          <p:cNvSpPr>
            <a:spLocks noGrp="1"/>
          </p:cNvSpPr>
          <p:nvPr>
            <p:ph type="sldNum" sz="quarter" idx="10"/>
          </p:nvPr>
        </p:nvSpPr>
        <p:spPr/>
        <p:txBody>
          <a:bodyPr/>
          <a:lstStyle/>
          <a:p>
            <a:fld id="{DEC98AD0-E61C-4EDC-91CC-69574EA38CDC}" type="slidenum">
              <a:rPr lang="tr-TR" smtClean="0"/>
              <a:t>2</a:t>
            </a:fld>
            <a:endParaRPr lang="tr-TR"/>
          </a:p>
        </p:txBody>
      </p:sp>
    </p:spTree>
    <p:extLst>
      <p:ext uri="{BB962C8B-B14F-4D97-AF65-F5344CB8AC3E}">
        <p14:creationId xmlns:p14="http://schemas.microsoft.com/office/powerpoint/2010/main" val="2968900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Eriksen p.5, s.34</a:t>
            </a:r>
          </a:p>
          <a:p>
            <a:endParaRPr lang="tr-TR" dirty="0"/>
          </a:p>
          <a:p>
            <a:pPr algn="just"/>
            <a:r>
              <a:rPr lang="en-US" dirty="0" err="1"/>
              <a:t>Başlangıçta</a:t>
            </a:r>
            <a:r>
              <a:rPr lang="en-US" dirty="0"/>
              <a:t> </a:t>
            </a:r>
            <a:r>
              <a:rPr lang="en-US" dirty="0" err="1"/>
              <a:t>difüzyonist</a:t>
            </a:r>
            <a:r>
              <a:rPr lang="en-US" dirty="0"/>
              <a:t> </a:t>
            </a:r>
            <a:r>
              <a:rPr lang="en-US" dirty="0" err="1"/>
              <a:t>fikirleri</a:t>
            </a:r>
            <a:r>
              <a:rPr lang="en-US" dirty="0"/>
              <a:t> </a:t>
            </a:r>
            <a:r>
              <a:rPr lang="en-US" dirty="0" err="1"/>
              <a:t>benimsemiş</a:t>
            </a:r>
            <a:r>
              <a:rPr lang="en-US" dirty="0"/>
              <a:t> </a:t>
            </a:r>
            <a:r>
              <a:rPr lang="en-US" dirty="0" err="1"/>
              <a:t>olsa</a:t>
            </a:r>
            <a:r>
              <a:rPr lang="en-US" dirty="0"/>
              <a:t> da, </a:t>
            </a:r>
            <a:r>
              <a:rPr lang="en-US" b="1" dirty="0" err="1"/>
              <a:t>tarihsel</a:t>
            </a:r>
            <a:r>
              <a:rPr lang="en-US" b="1" dirty="0"/>
              <a:t> </a:t>
            </a:r>
            <a:r>
              <a:rPr lang="en-US" b="1" dirty="0" err="1"/>
              <a:t>özgücü</a:t>
            </a:r>
            <a:r>
              <a:rPr lang="en-US" b="1" dirty="0"/>
              <a:t> (historical </a:t>
            </a:r>
            <a:r>
              <a:rPr lang="en-US" b="1" dirty="0" err="1"/>
              <a:t>particularist</a:t>
            </a:r>
            <a:r>
              <a:rPr lang="en-US" b="1" dirty="0"/>
              <a:t>) </a:t>
            </a:r>
            <a:r>
              <a:rPr lang="en-US" dirty="0" err="1"/>
              <a:t>yaklaşımı</a:t>
            </a:r>
            <a:r>
              <a:rPr lang="en-US" dirty="0"/>
              <a:t> </a:t>
            </a:r>
            <a:r>
              <a:rPr lang="en-US" dirty="0" err="1"/>
              <a:t>kuran</a:t>
            </a:r>
            <a:r>
              <a:rPr lang="en-US" dirty="0"/>
              <a:t> </a:t>
            </a:r>
            <a:r>
              <a:rPr lang="en-US" dirty="0" err="1"/>
              <a:t>kişi</a:t>
            </a:r>
            <a:r>
              <a:rPr lang="en-US" dirty="0"/>
              <a:t> </a:t>
            </a:r>
            <a:r>
              <a:rPr lang="en-US" dirty="0" err="1"/>
              <a:t>Amerikalı</a:t>
            </a:r>
            <a:r>
              <a:rPr lang="en-US" dirty="0"/>
              <a:t> </a:t>
            </a:r>
            <a:r>
              <a:rPr lang="en-US" dirty="0" err="1"/>
              <a:t>antropolog</a:t>
            </a:r>
            <a:r>
              <a:rPr lang="en-US" dirty="0"/>
              <a:t> Franz </a:t>
            </a:r>
            <a:r>
              <a:rPr lang="en-US" dirty="0" err="1"/>
              <a:t>Boas’tır</a:t>
            </a:r>
            <a:r>
              <a:rPr lang="en-US" dirty="0"/>
              <a:t>. Boas, </a:t>
            </a:r>
            <a:r>
              <a:rPr lang="en-US" dirty="0" err="1"/>
              <a:t>fark­lı</a:t>
            </a:r>
            <a:r>
              <a:rPr lang="en-US" dirty="0"/>
              <a:t> </a:t>
            </a:r>
            <a:r>
              <a:rPr lang="en-US" dirty="0" err="1"/>
              <a:t>yaşam</a:t>
            </a:r>
            <a:r>
              <a:rPr lang="en-US" dirty="0"/>
              <a:t> </a:t>
            </a:r>
            <a:r>
              <a:rPr lang="en-US" dirty="0" err="1"/>
              <a:t>tarzlarının</a:t>
            </a:r>
            <a:r>
              <a:rPr lang="en-US" dirty="0"/>
              <a:t> </a:t>
            </a:r>
            <a:r>
              <a:rPr lang="en-US" dirty="0" err="1"/>
              <a:t>ve</a:t>
            </a:r>
            <a:r>
              <a:rPr lang="en-US" dirty="0"/>
              <a:t> </a:t>
            </a:r>
            <a:r>
              <a:rPr lang="en-US" dirty="0" err="1"/>
              <a:t>düşünce</a:t>
            </a:r>
            <a:r>
              <a:rPr lang="en-US" dirty="0"/>
              <a:t> </a:t>
            </a:r>
            <a:r>
              <a:rPr lang="en-US" dirty="0" err="1"/>
              <a:t>biçimlerinin</a:t>
            </a:r>
            <a:r>
              <a:rPr lang="en-US" dirty="0"/>
              <a:t> son </a:t>
            </a:r>
            <a:r>
              <a:rPr lang="en-US" dirty="0" err="1"/>
              <a:t>tahlilde</a:t>
            </a:r>
            <a:r>
              <a:rPr lang="en-US" dirty="0"/>
              <a:t> </a:t>
            </a:r>
            <a:r>
              <a:rPr lang="en-US" dirty="0" err="1"/>
              <a:t>fiziksel</a:t>
            </a:r>
            <a:r>
              <a:rPr lang="en-US" dirty="0"/>
              <a:t> </a:t>
            </a:r>
            <a:r>
              <a:rPr lang="en-US" dirty="0" err="1"/>
              <a:t>çevreden</a:t>
            </a:r>
            <a:r>
              <a:rPr lang="en-US" dirty="0"/>
              <a:t> </a:t>
            </a:r>
            <a:r>
              <a:rPr lang="en-US" dirty="0" err="1"/>
              <a:t>etkilen­diğini</a:t>
            </a:r>
            <a:r>
              <a:rPr lang="en-US" dirty="0"/>
              <a:t> </a:t>
            </a:r>
            <a:r>
              <a:rPr lang="en-US" dirty="0" err="1"/>
              <a:t>göstermek</a:t>
            </a:r>
            <a:r>
              <a:rPr lang="en-US" dirty="0"/>
              <a:t> </a:t>
            </a:r>
            <a:r>
              <a:rPr lang="en-US" dirty="0" err="1"/>
              <a:t>amacıyla</a:t>
            </a:r>
            <a:r>
              <a:rPr lang="en-US" dirty="0"/>
              <a:t> 1883-1884 </a:t>
            </a:r>
            <a:r>
              <a:rPr lang="en-US" dirty="0" err="1"/>
              <a:t>yıllarında</a:t>
            </a:r>
            <a:r>
              <a:rPr lang="en-US" dirty="0"/>
              <a:t> Baffin </a:t>
            </a:r>
            <a:r>
              <a:rPr lang="en-US" dirty="0" err="1"/>
              <a:t>Adaları</a:t>
            </a:r>
            <a:r>
              <a:rPr lang="en-US" dirty="0"/>
              <a:t> </a:t>
            </a:r>
            <a:r>
              <a:rPr lang="en-US" dirty="0" err="1"/>
              <a:t>Eskimoları</a:t>
            </a:r>
            <a:r>
              <a:rPr lang="en-US" dirty="0"/>
              <a:t> </a:t>
            </a:r>
            <a:r>
              <a:rPr lang="en-US" dirty="0" err="1"/>
              <a:t>arasında</a:t>
            </a:r>
            <a:r>
              <a:rPr lang="en-US" dirty="0"/>
              <a:t> ilk </a:t>
            </a:r>
            <a:r>
              <a:rPr lang="en-US" dirty="0" err="1"/>
              <a:t>alan</a:t>
            </a:r>
            <a:r>
              <a:rPr lang="en-US" dirty="0"/>
              <a:t> </a:t>
            </a:r>
            <a:r>
              <a:rPr lang="en-US" dirty="0" err="1"/>
              <a:t>araştırmasını</a:t>
            </a:r>
            <a:r>
              <a:rPr lang="en-US" dirty="0"/>
              <a:t> </a:t>
            </a:r>
            <a:r>
              <a:rPr lang="en-US" dirty="0" err="1"/>
              <a:t>gerçekleştirdi</a:t>
            </a:r>
            <a:r>
              <a:rPr lang="en-US" dirty="0"/>
              <a:t>. </a:t>
            </a:r>
            <a:r>
              <a:rPr lang="en-US" dirty="0" err="1"/>
              <a:t>Ancak</a:t>
            </a:r>
            <a:r>
              <a:rPr lang="en-US" dirty="0"/>
              <a:t> Boas, </a:t>
            </a:r>
            <a:r>
              <a:rPr lang="en-US" dirty="0" err="1"/>
              <a:t>buradaki</a:t>
            </a:r>
            <a:r>
              <a:rPr lang="en-US" dirty="0"/>
              <a:t> </a:t>
            </a:r>
            <a:r>
              <a:rPr lang="en-US" dirty="0" err="1"/>
              <a:t>gözlemleri</a:t>
            </a:r>
            <a:r>
              <a:rPr lang="en-US" dirty="0"/>
              <a:t> </a:t>
            </a:r>
            <a:r>
              <a:rPr lang="en-US" dirty="0" err="1"/>
              <a:t>sırasında</a:t>
            </a:r>
            <a:r>
              <a:rPr lang="en-US" dirty="0"/>
              <a:t> </a:t>
            </a:r>
            <a:r>
              <a:rPr lang="en-US" b="1" u="none" dirty="0" err="1"/>
              <a:t>bir­birine</a:t>
            </a:r>
            <a:r>
              <a:rPr lang="en-US" b="1" u="none" dirty="0"/>
              <a:t> </a:t>
            </a:r>
            <a:r>
              <a:rPr lang="en-US" b="1" u="none" dirty="0" err="1"/>
              <a:t>çok</a:t>
            </a:r>
            <a:r>
              <a:rPr lang="en-US" b="1" u="none" dirty="0"/>
              <a:t> </a:t>
            </a:r>
            <a:r>
              <a:rPr lang="en-US" b="1" u="none" dirty="0" err="1"/>
              <a:t>benzeyen</a:t>
            </a:r>
            <a:r>
              <a:rPr lang="en-US" b="1" u="none" dirty="0"/>
              <a:t> </a:t>
            </a:r>
            <a:r>
              <a:rPr lang="en-US" b="1" u="none" dirty="0" err="1"/>
              <a:t>iklim</a:t>
            </a:r>
            <a:r>
              <a:rPr lang="en-US" b="1" u="none" dirty="0"/>
              <a:t> </a:t>
            </a:r>
            <a:r>
              <a:rPr lang="en-US" b="1" u="none" dirty="0" err="1"/>
              <a:t>koşularında</a:t>
            </a:r>
            <a:r>
              <a:rPr lang="en-US" b="1" u="none" dirty="0"/>
              <a:t> </a:t>
            </a:r>
            <a:r>
              <a:rPr lang="en-US" b="1" u="none" dirty="0" err="1"/>
              <a:t>geniş</a:t>
            </a:r>
            <a:r>
              <a:rPr lang="en-US" b="1" u="none" dirty="0"/>
              <a:t> </a:t>
            </a:r>
            <a:r>
              <a:rPr lang="en-US" b="1" u="none" dirty="0" err="1"/>
              <a:t>bir</a:t>
            </a:r>
            <a:r>
              <a:rPr lang="en-US" b="1" u="none" dirty="0"/>
              <a:t> </a:t>
            </a:r>
            <a:r>
              <a:rPr lang="en-US" b="1" u="none" dirty="0" err="1"/>
              <a:t>kültürel</a:t>
            </a:r>
            <a:r>
              <a:rPr lang="en-US" b="1" u="none" dirty="0"/>
              <a:t> </a:t>
            </a:r>
            <a:r>
              <a:rPr lang="en-US" b="1" u="none" dirty="0" err="1"/>
              <a:t>çeşitlilikle</a:t>
            </a:r>
            <a:r>
              <a:rPr lang="en-US" b="1" u="none" dirty="0"/>
              <a:t> </a:t>
            </a:r>
            <a:r>
              <a:rPr lang="en-US" b="1" u="none" dirty="0" err="1"/>
              <a:t>karşılaştı</a:t>
            </a:r>
            <a:r>
              <a:rPr lang="en-US" b="1" u="none" dirty="0"/>
              <a:t> </a:t>
            </a:r>
            <a:r>
              <a:rPr lang="en-US" dirty="0" err="1"/>
              <a:t>ve</a:t>
            </a:r>
            <a:r>
              <a:rPr lang="en-US" dirty="0"/>
              <a:t> </a:t>
            </a:r>
            <a:r>
              <a:rPr lang="en-US" dirty="0" err="1"/>
              <a:t>bu</a:t>
            </a:r>
            <a:r>
              <a:rPr lang="en-US" dirty="0"/>
              <a:t> durum </a:t>
            </a:r>
            <a:r>
              <a:rPr lang="en-US" dirty="0" err="1"/>
              <a:t>onun</a:t>
            </a:r>
            <a:r>
              <a:rPr lang="en-US" dirty="0"/>
              <a:t> </a:t>
            </a:r>
            <a:r>
              <a:rPr lang="en-US" dirty="0" err="1"/>
              <a:t>çevresel</a:t>
            </a:r>
            <a:r>
              <a:rPr lang="en-US" dirty="0"/>
              <a:t> </a:t>
            </a:r>
            <a:r>
              <a:rPr lang="en-US" dirty="0" err="1"/>
              <a:t>belirleyicilik</a:t>
            </a:r>
            <a:r>
              <a:rPr lang="en-US" dirty="0"/>
              <a:t> </a:t>
            </a:r>
            <a:r>
              <a:rPr lang="en-US" dirty="0" err="1"/>
              <a:t>tezini</a:t>
            </a:r>
            <a:r>
              <a:rPr lang="en-US" dirty="0"/>
              <a:t> </a:t>
            </a:r>
            <a:r>
              <a:rPr lang="en-US" dirty="0" err="1"/>
              <a:t>terk</a:t>
            </a:r>
            <a:r>
              <a:rPr lang="en-US" dirty="0"/>
              <a:t> </a:t>
            </a:r>
            <a:r>
              <a:rPr lang="en-US" dirty="0" err="1"/>
              <a:t>etmesine</a:t>
            </a:r>
            <a:r>
              <a:rPr lang="en-US" dirty="0"/>
              <a:t> </a:t>
            </a:r>
            <a:r>
              <a:rPr lang="en-US" dirty="0" err="1"/>
              <a:t>yol</a:t>
            </a:r>
            <a:r>
              <a:rPr lang="en-US" dirty="0"/>
              <a:t> </a:t>
            </a:r>
            <a:r>
              <a:rPr lang="en-US" dirty="0" err="1"/>
              <a:t>açtı</a:t>
            </a:r>
            <a:r>
              <a:rPr lang="en-US" dirty="0"/>
              <a:t>. </a:t>
            </a:r>
            <a:r>
              <a:rPr lang="en-US" dirty="0" err="1"/>
              <a:t>Boas’ın</a:t>
            </a:r>
            <a:r>
              <a:rPr lang="en-US" dirty="0"/>
              <a:t> </a:t>
            </a:r>
            <a:r>
              <a:rPr lang="en-US" dirty="0" err="1"/>
              <a:t>bundan</a:t>
            </a:r>
            <a:r>
              <a:rPr lang="en-US" dirty="0"/>
              <a:t> </a:t>
            </a:r>
            <a:r>
              <a:rPr lang="en-US" dirty="0" err="1"/>
              <a:t>sonraki</a:t>
            </a:r>
            <a:r>
              <a:rPr lang="en-US" dirty="0"/>
              <a:t> </a:t>
            </a:r>
            <a:r>
              <a:rPr lang="en-US" dirty="0" err="1"/>
              <a:t>ilgisi</a:t>
            </a:r>
            <a:r>
              <a:rPr lang="en-US" dirty="0"/>
              <a:t> her </a:t>
            </a:r>
            <a:r>
              <a:rPr lang="en-US" dirty="0" err="1"/>
              <a:t>tek</a:t>
            </a:r>
            <a:r>
              <a:rPr lang="en-US" dirty="0"/>
              <a:t> </a:t>
            </a:r>
            <a:r>
              <a:rPr lang="en-US" b="1" dirty="0" err="1"/>
              <a:t>kültür</a:t>
            </a:r>
            <a:r>
              <a:rPr lang="en-US" b="1" dirty="0"/>
              <a:t> </a:t>
            </a:r>
            <a:r>
              <a:rPr lang="en-US" b="1" dirty="0" err="1"/>
              <a:t>içindeki</a:t>
            </a:r>
            <a:r>
              <a:rPr lang="en-US" b="1" dirty="0"/>
              <a:t> </a:t>
            </a:r>
            <a:r>
              <a:rPr lang="en-US" b="1" dirty="0" err="1"/>
              <a:t>ayrıntılara</a:t>
            </a:r>
            <a:r>
              <a:rPr lang="en-US" b="1" dirty="0"/>
              <a:t> </a:t>
            </a:r>
            <a:r>
              <a:rPr lang="en-US" dirty="0" err="1"/>
              <a:t>ve</a:t>
            </a:r>
            <a:r>
              <a:rPr lang="en-US" dirty="0"/>
              <a:t> </a:t>
            </a:r>
            <a:r>
              <a:rPr lang="en-US" dirty="0" err="1"/>
              <a:t>farklı</a:t>
            </a:r>
            <a:r>
              <a:rPr lang="en-US" dirty="0"/>
              <a:t> </a:t>
            </a:r>
            <a:r>
              <a:rPr lang="en-US" dirty="0" err="1"/>
              <a:t>halkların</a:t>
            </a:r>
            <a:r>
              <a:rPr lang="en-US" dirty="0"/>
              <a:t> </a:t>
            </a:r>
            <a:r>
              <a:rPr lang="en-US" dirty="0" err="1"/>
              <a:t>kültürel</a:t>
            </a:r>
            <a:r>
              <a:rPr lang="en-US" dirty="0"/>
              <a:t> </a:t>
            </a:r>
            <a:r>
              <a:rPr lang="en-US" dirty="0" err="1"/>
              <a:t>ve</a:t>
            </a:r>
            <a:r>
              <a:rPr lang="en-US" dirty="0"/>
              <a:t> </a:t>
            </a:r>
            <a:r>
              <a:rPr lang="en-US" dirty="0" err="1"/>
              <a:t>tarih­sel</a:t>
            </a:r>
            <a:r>
              <a:rPr lang="en-US" dirty="0"/>
              <a:t> </a:t>
            </a:r>
            <a:r>
              <a:rPr lang="en-US" dirty="0" err="1"/>
              <a:t>gelenekleri</a:t>
            </a:r>
            <a:r>
              <a:rPr lang="en-US" dirty="0"/>
              <a:t> </a:t>
            </a:r>
            <a:r>
              <a:rPr lang="en-US" dirty="0" err="1"/>
              <a:t>arasındaki</a:t>
            </a:r>
            <a:r>
              <a:rPr lang="en-US" dirty="0"/>
              <a:t> </a:t>
            </a:r>
            <a:r>
              <a:rPr lang="en-US" dirty="0" err="1"/>
              <a:t>ilişkilere</a:t>
            </a:r>
            <a:r>
              <a:rPr lang="en-US" dirty="0"/>
              <a:t> </a:t>
            </a:r>
            <a:r>
              <a:rPr lang="en-US" dirty="0" err="1"/>
              <a:t>yöneldi</a:t>
            </a:r>
            <a:r>
              <a:rPr lang="en-US" dirty="0"/>
              <a:t>. Boas, </a:t>
            </a:r>
            <a:r>
              <a:rPr lang="en-US" dirty="0" err="1"/>
              <a:t>alan</a:t>
            </a:r>
            <a:r>
              <a:rPr lang="en-US" dirty="0"/>
              <a:t> </a:t>
            </a:r>
            <a:r>
              <a:rPr lang="en-US" dirty="0" err="1"/>
              <a:t>araştırmaları</a:t>
            </a:r>
            <a:r>
              <a:rPr lang="en-US" dirty="0"/>
              <a:t> </a:t>
            </a:r>
            <a:r>
              <a:rPr lang="en-US" dirty="0" err="1"/>
              <a:t>sonucunda</a:t>
            </a:r>
            <a:r>
              <a:rPr lang="en-US" dirty="0"/>
              <a:t> </a:t>
            </a:r>
            <a:r>
              <a:rPr lang="en-US" dirty="0" err="1"/>
              <a:t>kültürel</a:t>
            </a:r>
            <a:r>
              <a:rPr lang="en-US" dirty="0"/>
              <a:t> </a:t>
            </a:r>
            <a:r>
              <a:rPr lang="en-US" dirty="0" err="1"/>
              <a:t>gelişmenin</a:t>
            </a:r>
            <a:r>
              <a:rPr lang="en-US" dirty="0"/>
              <a:t> </a:t>
            </a:r>
            <a:r>
              <a:rPr lang="en-US" dirty="0" err="1"/>
              <a:t>evrensel</a:t>
            </a:r>
            <a:r>
              <a:rPr lang="en-US" dirty="0"/>
              <a:t> </a:t>
            </a:r>
            <a:r>
              <a:rPr lang="en-US" dirty="0" err="1"/>
              <a:t>yasalarını</a:t>
            </a:r>
            <a:r>
              <a:rPr lang="en-US" dirty="0"/>
              <a:t> </a:t>
            </a:r>
            <a:r>
              <a:rPr lang="en-US" dirty="0" err="1"/>
              <a:t>araştırmadan</a:t>
            </a:r>
            <a:r>
              <a:rPr lang="en-US" dirty="0"/>
              <a:t> </a:t>
            </a:r>
            <a:r>
              <a:rPr lang="en-US" dirty="0" err="1"/>
              <a:t>önce</a:t>
            </a:r>
            <a:r>
              <a:rPr lang="en-US" dirty="0"/>
              <a:t> </a:t>
            </a:r>
            <a:r>
              <a:rPr lang="en-US" dirty="0" err="1"/>
              <a:t>tek</a:t>
            </a:r>
            <a:r>
              <a:rPr lang="en-US" dirty="0"/>
              <a:t> </a:t>
            </a:r>
            <a:r>
              <a:rPr lang="en-US" dirty="0" err="1"/>
              <a:t>tek</a:t>
            </a:r>
            <a:r>
              <a:rPr lang="en-US" dirty="0"/>
              <a:t> </a:t>
            </a:r>
            <a:r>
              <a:rPr lang="en-US" dirty="0" err="1"/>
              <a:t>kültürlerin</a:t>
            </a:r>
            <a:r>
              <a:rPr lang="en-US" dirty="0"/>
              <a:t> </a:t>
            </a:r>
            <a:r>
              <a:rPr lang="en-US" dirty="0" err="1"/>
              <a:t>nasıl</a:t>
            </a:r>
            <a:r>
              <a:rPr lang="en-US" dirty="0"/>
              <a:t> </a:t>
            </a:r>
            <a:r>
              <a:rPr lang="en-US" dirty="0" err="1"/>
              <a:t>geliştiğine</a:t>
            </a:r>
            <a:r>
              <a:rPr lang="en-US" dirty="0"/>
              <a:t> </a:t>
            </a:r>
            <a:r>
              <a:rPr lang="en-US" dirty="0" err="1"/>
              <a:t>bakılması</a:t>
            </a:r>
            <a:r>
              <a:rPr lang="en-US" dirty="0"/>
              <a:t> </a:t>
            </a:r>
            <a:r>
              <a:rPr lang="en-US" dirty="0" err="1"/>
              <a:t>gerektiğinin</a:t>
            </a:r>
            <a:r>
              <a:rPr lang="en-US" dirty="0"/>
              <a:t> </a:t>
            </a:r>
            <a:r>
              <a:rPr lang="en-US" dirty="0" err="1"/>
              <a:t>altını</a:t>
            </a:r>
            <a:r>
              <a:rPr lang="en-US" dirty="0"/>
              <a:t> </a:t>
            </a:r>
            <a:r>
              <a:rPr lang="en-US" dirty="0" err="1"/>
              <a:t>çizmiştir</a:t>
            </a:r>
            <a:r>
              <a:rPr lang="en-US" dirty="0"/>
              <a:t>. Her </a:t>
            </a:r>
            <a:r>
              <a:rPr lang="en-US" dirty="0" err="1"/>
              <a:t>kültürün</a:t>
            </a:r>
            <a:r>
              <a:rPr lang="en-US" dirty="0"/>
              <a:t> </a:t>
            </a:r>
            <a:r>
              <a:rPr lang="en-US" dirty="0" err="1"/>
              <a:t>kendine</a:t>
            </a:r>
            <a:r>
              <a:rPr lang="en-US" dirty="0"/>
              <a:t> </a:t>
            </a:r>
            <a:r>
              <a:rPr lang="en-US" dirty="0" err="1"/>
              <a:t>özgü</a:t>
            </a:r>
            <a:r>
              <a:rPr lang="en-US" dirty="0"/>
              <a:t> </a:t>
            </a:r>
            <a:r>
              <a:rPr lang="en-US" dirty="0" err="1"/>
              <a:t>ve</a:t>
            </a:r>
            <a:r>
              <a:rPr lang="en-US" dirty="0"/>
              <a:t> </a:t>
            </a:r>
            <a:r>
              <a:rPr lang="en-US" dirty="0" err="1"/>
              <a:t>ay­rı</a:t>
            </a:r>
            <a:r>
              <a:rPr lang="en-US" dirty="0"/>
              <a:t> </a:t>
            </a:r>
            <a:r>
              <a:rPr lang="en-US" dirty="0" err="1"/>
              <a:t>bir</a:t>
            </a:r>
            <a:r>
              <a:rPr lang="en-US" dirty="0"/>
              <a:t> </a:t>
            </a:r>
            <a:r>
              <a:rPr lang="en-US" dirty="0" err="1"/>
              <a:t>tarihi</a:t>
            </a:r>
            <a:r>
              <a:rPr lang="en-US" dirty="0"/>
              <a:t> </a:t>
            </a:r>
            <a:r>
              <a:rPr lang="en-US" dirty="0" err="1"/>
              <a:t>olduğu</a:t>
            </a:r>
            <a:r>
              <a:rPr lang="en-US" dirty="0"/>
              <a:t> </a:t>
            </a:r>
            <a:r>
              <a:rPr lang="en-US" dirty="0" err="1"/>
              <a:t>görüşü</a:t>
            </a:r>
            <a:r>
              <a:rPr lang="en-US" dirty="0"/>
              <a:t> </a:t>
            </a:r>
            <a:r>
              <a:rPr lang="en-US" dirty="0" err="1"/>
              <a:t>tarihsel</a:t>
            </a:r>
            <a:r>
              <a:rPr lang="en-US" dirty="0"/>
              <a:t> </a:t>
            </a:r>
            <a:r>
              <a:rPr lang="en-US" dirty="0" err="1"/>
              <a:t>özgücü</a:t>
            </a:r>
            <a:r>
              <a:rPr lang="en-US" dirty="0"/>
              <a:t> </a:t>
            </a:r>
            <a:r>
              <a:rPr lang="en-US" dirty="0" err="1"/>
              <a:t>yaklaşımın</a:t>
            </a:r>
            <a:r>
              <a:rPr lang="en-US" dirty="0"/>
              <a:t> </a:t>
            </a:r>
            <a:r>
              <a:rPr lang="en-US" dirty="0" err="1"/>
              <a:t>esasıdır</a:t>
            </a:r>
            <a:r>
              <a:rPr lang="en-US" dirty="0"/>
              <a:t>. </a:t>
            </a:r>
            <a:r>
              <a:rPr lang="en-US" dirty="0" err="1"/>
              <a:t>Böylelikle</a:t>
            </a:r>
            <a:r>
              <a:rPr lang="en-US" dirty="0"/>
              <a:t> </a:t>
            </a:r>
            <a:r>
              <a:rPr lang="en-US" dirty="0" err="1"/>
              <a:t>antropo­loji</a:t>
            </a:r>
            <a:r>
              <a:rPr lang="en-US" dirty="0"/>
              <a:t> </a:t>
            </a:r>
            <a:r>
              <a:rPr lang="en-US" dirty="0" err="1"/>
              <a:t>içinde</a:t>
            </a:r>
            <a:r>
              <a:rPr lang="en-US" dirty="0"/>
              <a:t> </a:t>
            </a:r>
            <a:r>
              <a:rPr lang="en-US" b="1" dirty="0" err="1"/>
              <a:t>nomotetik</a:t>
            </a:r>
            <a:r>
              <a:rPr lang="en-US" b="1" dirty="0"/>
              <a:t> </a:t>
            </a:r>
            <a:r>
              <a:rPr lang="en-US" b="1" dirty="0" err="1"/>
              <a:t>bilim</a:t>
            </a:r>
            <a:r>
              <a:rPr lang="en-US" b="1" dirty="0"/>
              <a:t> </a:t>
            </a:r>
            <a:r>
              <a:rPr lang="en-US" b="1" dirty="0" err="1"/>
              <a:t>anlayışı</a:t>
            </a:r>
            <a:r>
              <a:rPr lang="en-US" b="1" dirty="0"/>
              <a:t> </a:t>
            </a:r>
            <a:r>
              <a:rPr lang="en-US" b="1" dirty="0" err="1"/>
              <a:t>yerine</a:t>
            </a:r>
            <a:r>
              <a:rPr lang="en-US" b="1" dirty="0"/>
              <a:t> </a:t>
            </a:r>
            <a:r>
              <a:rPr lang="en-US" b="1" dirty="0" err="1"/>
              <a:t>idyografik</a:t>
            </a:r>
            <a:r>
              <a:rPr lang="en-US" b="1" dirty="0"/>
              <a:t> </a:t>
            </a:r>
            <a:r>
              <a:rPr lang="en-US" b="1" dirty="0" err="1"/>
              <a:t>bilim</a:t>
            </a:r>
            <a:r>
              <a:rPr lang="en-US" b="1" dirty="0"/>
              <a:t> </a:t>
            </a:r>
            <a:r>
              <a:rPr lang="en-US" b="1" dirty="0" err="1"/>
              <a:t>anlayışına</a:t>
            </a:r>
            <a:r>
              <a:rPr lang="en-US" b="1" dirty="0"/>
              <a:t> </a:t>
            </a:r>
            <a:r>
              <a:rPr lang="en-US" dirty="0" err="1"/>
              <a:t>yaklaşan</a:t>
            </a:r>
            <a:r>
              <a:rPr lang="en-US" dirty="0"/>
              <a:t> ilk </a:t>
            </a:r>
            <a:r>
              <a:rPr lang="en-US" dirty="0" err="1"/>
              <a:t>kişi</a:t>
            </a:r>
            <a:r>
              <a:rPr lang="en-US" dirty="0"/>
              <a:t> </a:t>
            </a:r>
            <a:r>
              <a:rPr lang="en-US" dirty="0" err="1"/>
              <a:t>olmuştur</a:t>
            </a:r>
            <a:r>
              <a:rPr lang="en-US" dirty="0"/>
              <a:t> (</a:t>
            </a:r>
            <a:r>
              <a:rPr lang="en-US" dirty="0" err="1"/>
              <a:t>Nomotetik</a:t>
            </a:r>
            <a:r>
              <a:rPr lang="en-US" dirty="0"/>
              <a:t> </a:t>
            </a:r>
            <a:r>
              <a:rPr lang="en-US" dirty="0" err="1"/>
              <a:t>ve</a:t>
            </a:r>
            <a:r>
              <a:rPr lang="en-US" dirty="0"/>
              <a:t> </a:t>
            </a:r>
            <a:r>
              <a:rPr lang="en-US" dirty="0" err="1"/>
              <a:t>idyografik</a:t>
            </a:r>
            <a:r>
              <a:rPr lang="en-US" dirty="0"/>
              <a:t> </a:t>
            </a:r>
            <a:r>
              <a:rPr lang="en-US" dirty="0" err="1"/>
              <a:t>bilim</a:t>
            </a:r>
            <a:r>
              <a:rPr lang="en-US" dirty="0"/>
              <a:t> </a:t>
            </a:r>
            <a:r>
              <a:rPr lang="en-US" dirty="0" err="1"/>
              <a:t>anlayışları</a:t>
            </a:r>
            <a:r>
              <a:rPr lang="en-US" dirty="0"/>
              <a:t> </a:t>
            </a:r>
            <a:r>
              <a:rPr lang="en-US" dirty="0" err="1"/>
              <a:t>için</a:t>
            </a:r>
            <a:r>
              <a:rPr lang="en-US" dirty="0"/>
              <a:t> </a:t>
            </a:r>
            <a:r>
              <a:rPr lang="en-US" dirty="0" err="1"/>
              <a:t>bkz</a:t>
            </a:r>
            <a:r>
              <a:rPr lang="en-US" dirty="0"/>
              <a:t>. </a:t>
            </a:r>
            <a:r>
              <a:rPr lang="en-US" dirty="0" err="1"/>
              <a:t>Ünite</a:t>
            </a:r>
            <a:r>
              <a:rPr lang="en-US" dirty="0"/>
              <a:t> 1).</a:t>
            </a:r>
            <a:r>
              <a:rPr lang="tr-TR" dirty="0"/>
              <a:t> </a:t>
            </a:r>
            <a:r>
              <a:rPr lang="en-US" dirty="0"/>
              <a:t>Boas, </a:t>
            </a:r>
            <a:r>
              <a:rPr lang="en-US" dirty="0" err="1"/>
              <a:t>kültürel</a:t>
            </a:r>
            <a:r>
              <a:rPr lang="en-US" dirty="0"/>
              <a:t> </a:t>
            </a:r>
            <a:r>
              <a:rPr lang="en-US" dirty="0" err="1"/>
              <a:t>gelenekleri</a:t>
            </a:r>
            <a:r>
              <a:rPr lang="en-US" dirty="0"/>
              <a:t> </a:t>
            </a:r>
            <a:r>
              <a:rPr lang="en-US" dirty="0" err="1"/>
              <a:t>ve</a:t>
            </a:r>
            <a:r>
              <a:rPr lang="en-US" dirty="0"/>
              <a:t> </a:t>
            </a:r>
            <a:r>
              <a:rPr lang="en-US" dirty="0" err="1"/>
              <a:t>yaşam</a:t>
            </a:r>
            <a:r>
              <a:rPr lang="en-US" dirty="0"/>
              <a:t> </a:t>
            </a:r>
            <a:r>
              <a:rPr lang="en-US" dirty="0" err="1"/>
              <a:t>tarzlarını</a:t>
            </a:r>
            <a:r>
              <a:rPr lang="en-US" dirty="0"/>
              <a:t> </a:t>
            </a:r>
            <a:r>
              <a:rPr lang="en-US" dirty="0" err="1"/>
              <a:t>açıklamak</a:t>
            </a:r>
            <a:r>
              <a:rPr lang="en-US" dirty="0"/>
              <a:t> </a:t>
            </a:r>
            <a:r>
              <a:rPr lang="en-US" dirty="0" err="1"/>
              <a:t>için</a:t>
            </a:r>
            <a:r>
              <a:rPr lang="en-US" dirty="0"/>
              <a:t> </a:t>
            </a:r>
            <a:r>
              <a:rPr lang="en-US" dirty="0" err="1"/>
              <a:t>üç</a:t>
            </a:r>
            <a:r>
              <a:rPr lang="en-US" dirty="0"/>
              <a:t> </a:t>
            </a:r>
            <a:r>
              <a:rPr lang="en-US" dirty="0" err="1"/>
              <a:t>temel</a:t>
            </a:r>
            <a:r>
              <a:rPr lang="en-US" dirty="0"/>
              <a:t> </a:t>
            </a:r>
            <a:r>
              <a:rPr lang="en-US" dirty="0" err="1"/>
              <a:t>etkeni</a:t>
            </a:r>
            <a:r>
              <a:rPr lang="en-US" dirty="0"/>
              <a:t> </a:t>
            </a:r>
            <a:r>
              <a:rPr lang="en-US" dirty="0" err="1"/>
              <a:t>in­celemenin</a:t>
            </a:r>
            <a:r>
              <a:rPr lang="en-US" dirty="0"/>
              <a:t> </a:t>
            </a:r>
            <a:r>
              <a:rPr lang="en-US" dirty="0" err="1"/>
              <a:t>gerekli</a:t>
            </a:r>
            <a:r>
              <a:rPr lang="en-US" dirty="0"/>
              <a:t> </a:t>
            </a:r>
            <a:r>
              <a:rPr lang="en-US" dirty="0" err="1"/>
              <a:t>olduğunu</a:t>
            </a:r>
            <a:r>
              <a:rPr lang="en-US" dirty="0"/>
              <a:t> </a:t>
            </a:r>
            <a:r>
              <a:rPr lang="en-US" dirty="0" err="1"/>
              <a:t>öne</a:t>
            </a:r>
            <a:r>
              <a:rPr lang="en-US" dirty="0"/>
              <a:t> </a:t>
            </a:r>
            <a:r>
              <a:rPr lang="en-US" dirty="0" err="1"/>
              <a:t>sürüyordu</a:t>
            </a:r>
            <a:r>
              <a:rPr lang="en-US" dirty="0"/>
              <a:t>. </a:t>
            </a:r>
            <a:r>
              <a:rPr lang="en-US" dirty="0" err="1"/>
              <a:t>Bunlar</a:t>
            </a:r>
            <a:r>
              <a:rPr lang="en-US" dirty="0"/>
              <a:t> </a:t>
            </a:r>
            <a:r>
              <a:rPr lang="en-US" dirty="0" err="1"/>
              <a:t>çevresel</a:t>
            </a:r>
            <a:r>
              <a:rPr lang="en-US" dirty="0"/>
              <a:t> </a:t>
            </a:r>
            <a:r>
              <a:rPr lang="en-US" dirty="0" err="1"/>
              <a:t>koşullar</a:t>
            </a:r>
            <a:r>
              <a:rPr lang="en-US" dirty="0"/>
              <a:t>, </a:t>
            </a:r>
            <a:r>
              <a:rPr lang="en-US" dirty="0" err="1"/>
              <a:t>psikolojik</a:t>
            </a:r>
            <a:r>
              <a:rPr lang="en-US" dirty="0"/>
              <a:t> </a:t>
            </a:r>
            <a:r>
              <a:rPr lang="en-US" dirty="0" err="1"/>
              <a:t>etkenler</a:t>
            </a:r>
            <a:r>
              <a:rPr lang="en-US" dirty="0"/>
              <a:t> </a:t>
            </a:r>
            <a:r>
              <a:rPr lang="en-US" dirty="0" err="1"/>
              <a:t>ve</a:t>
            </a:r>
            <a:r>
              <a:rPr lang="en-US" dirty="0"/>
              <a:t> </a:t>
            </a:r>
            <a:r>
              <a:rPr lang="en-US" dirty="0" err="1"/>
              <a:t>tarihsel</a:t>
            </a:r>
            <a:r>
              <a:rPr lang="en-US" dirty="0"/>
              <a:t> </a:t>
            </a:r>
            <a:r>
              <a:rPr lang="en-US" dirty="0" err="1"/>
              <a:t>bağıntılar</a:t>
            </a:r>
            <a:r>
              <a:rPr lang="en-US" dirty="0"/>
              <a:t> </a:t>
            </a:r>
            <a:r>
              <a:rPr lang="en-US" dirty="0" err="1"/>
              <a:t>idi</a:t>
            </a:r>
            <a:r>
              <a:rPr lang="en-US" dirty="0"/>
              <a:t>. Boas </a:t>
            </a:r>
            <a:r>
              <a:rPr lang="en-US" dirty="0" err="1"/>
              <a:t>bunlar</a:t>
            </a:r>
            <a:r>
              <a:rPr lang="en-US" dirty="0"/>
              <a:t> </a:t>
            </a:r>
            <a:r>
              <a:rPr lang="en-US" dirty="0" err="1"/>
              <a:t>içinde</a:t>
            </a:r>
            <a:r>
              <a:rPr lang="en-US" dirty="0"/>
              <a:t> en </a:t>
            </a:r>
            <a:r>
              <a:rPr lang="en-US" dirty="0" err="1"/>
              <a:t>büyük</a:t>
            </a:r>
            <a:r>
              <a:rPr lang="en-US" dirty="0"/>
              <a:t> </a:t>
            </a:r>
            <a:r>
              <a:rPr lang="en-US" dirty="0" err="1"/>
              <a:t>ağırlığı</a:t>
            </a:r>
            <a:r>
              <a:rPr lang="en-US" dirty="0"/>
              <a:t> </a:t>
            </a:r>
            <a:r>
              <a:rPr lang="en-US" dirty="0" err="1"/>
              <a:t>tarihsel</a:t>
            </a:r>
            <a:r>
              <a:rPr lang="en-US" dirty="0"/>
              <a:t> </a:t>
            </a:r>
            <a:r>
              <a:rPr lang="en-US" dirty="0" err="1"/>
              <a:t>ba­ğıntılara</a:t>
            </a:r>
            <a:r>
              <a:rPr lang="en-US" dirty="0"/>
              <a:t> </a:t>
            </a:r>
            <a:r>
              <a:rPr lang="en-US" dirty="0" err="1"/>
              <a:t>tanıdı</a:t>
            </a:r>
            <a:r>
              <a:rPr lang="en-US" dirty="0"/>
              <a:t>. </a:t>
            </a:r>
            <a:r>
              <a:rPr lang="en-US" dirty="0" err="1"/>
              <a:t>Boas’a</a:t>
            </a:r>
            <a:r>
              <a:rPr lang="en-US" dirty="0"/>
              <a:t> </a:t>
            </a:r>
            <a:r>
              <a:rPr lang="en-US" dirty="0" err="1"/>
              <a:t>göre</a:t>
            </a:r>
            <a:r>
              <a:rPr lang="en-US" dirty="0"/>
              <a:t> </a:t>
            </a:r>
            <a:r>
              <a:rPr lang="en-US" dirty="0" err="1"/>
              <a:t>toplumlar</a:t>
            </a:r>
            <a:r>
              <a:rPr lang="en-US" dirty="0"/>
              <a:t> </a:t>
            </a:r>
            <a:r>
              <a:rPr lang="en-US" dirty="0" err="1"/>
              <a:t>ve</a:t>
            </a:r>
            <a:r>
              <a:rPr lang="en-US" dirty="0"/>
              <a:t> </a:t>
            </a:r>
            <a:r>
              <a:rPr lang="en-US" dirty="0" err="1"/>
              <a:t>kültürler</a:t>
            </a:r>
            <a:r>
              <a:rPr lang="en-US" dirty="0"/>
              <a:t>, </a:t>
            </a:r>
            <a:r>
              <a:rPr lang="en-US" dirty="0" err="1"/>
              <a:t>kendi</a:t>
            </a:r>
            <a:r>
              <a:rPr lang="en-US" dirty="0"/>
              <a:t> </a:t>
            </a:r>
            <a:r>
              <a:rPr lang="en-US" dirty="0" err="1"/>
              <a:t>özgül</a:t>
            </a:r>
            <a:r>
              <a:rPr lang="en-US" dirty="0"/>
              <a:t> </a:t>
            </a:r>
            <a:r>
              <a:rPr lang="en-US" dirty="0" err="1"/>
              <a:t>tarihlerinin</a:t>
            </a:r>
            <a:r>
              <a:rPr lang="en-US" dirty="0"/>
              <a:t> </a:t>
            </a:r>
            <a:r>
              <a:rPr lang="en-US" dirty="0" err="1"/>
              <a:t>ürü­nüydü</a:t>
            </a:r>
            <a:r>
              <a:rPr lang="en-US" dirty="0"/>
              <a:t>. </a:t>
            </a:r>
            <a:r>
              <a:rPr lang="en-US" dirty="0" err="1"/>
              <a:t>Dolayısıyla</a:t>
            </a:r>
            <a:r>
              <a:rPr lang="en-US" dirty="0"/>
              <a:t> </a:t>
            </a:r>
            <a:r>
              <a:rPr lang="en-US" dirty="0" err="1"/>
              <a:t>kültürü</a:t>
            </a:r>
            <a:r>
              <a:rPr lang="en-US" dirty="0"/>
              <a:t> </a:t>
            </a:r>
            <a:r>
              <a:rPr lang="en-US" dirty="0" err="1"/>
              <a:t>anlamak</a:t>
            </a:r>
            <a:r>
              <a:rPr lang="en-US" dirty="0"/>
              <a:t> </a:t>
            </a:r>
            <a:r>
              <a:rPr lang="en-US" dirty="0" err="1"/>
              <a:t>ancak</a:t>
            </a:r>
            <a:r>
              <a:rPr lang="en-US" dirty="0"/>
              <a:t> o </a:t>
            </a:r>
            <a:r>
              <a:rPr lang="en-US" dirty="0" err="1"/>
              <a:t>toplumun</a:t>
            </a:r>
            <a:r>
              <a:rPr lang="en-US" dirty="0"/>
              <a:t> </a:t>
            </a:r>
            <a:r>
              <a:rPr lang="en-US" dirty="0" err="1"/>
              <a:t>tarihinin</a:t>
            </a:r>
            <a:r>
              <a:rPr lang="en-US" dirty="0"/>
              <a:t> </a:t>
            </a:r>
            <a:r>
              <a:rPr lang="en-US" dirty="0" err="1"/>
              <a:t>incelenmesiyle</a:t>
            </a:r>
            <a:r>
              <a:rPr lang="en-US" dirty="0"/>
              <a:t> </a:t>
            </a:r>
            <a:r>
              <a:rPr lang="en-US" dirty="0" err="1"/>
              <a:t>mümkündü</a:t>
            </a:r>
            <a:r>
              <a:rPr lang="en-US" dirty="0"/>
              <a:t>. </a:t>
            </a:r>
            <a:r>
              <a:rPr lang="en-US" dirty="0" err="1"/>
              <a:t>Kültürler</a:t>
            </a:r>
            <a:r>
              <a:rPr lang="en-US" dirty="0"/>
              <a:t> </a:t>
            </a:r>
            <a:r>
              <a:rPr lang="en-US" dirty="0" err="1"/>
              <a:t>ayrıca</a:t>
            </a:r>
            <a:r>
              <a:rPr lang="en-US" dirty="0"/>
              <a:t> </a:t>
            </a:r>
            <a:r>
              <a:rPr lang="en-US" dirty="0" err="1"/>
              <a:t>kendi</a:t>
            </a:r>
            <a:r>
              <a:rPr lang="en-US" dirty="0"/>
              <a:t> </a:t>
            </a:r>
            <a:r>
              <a:rPr lang="en-US" dirty="0" err="1"/>
              <a:t>coğrafî</a:t>
            </a:r>
            <a:r>
              <a:rPr lang="en-US" dirty="0"/>
              <a:t> </a:t>
            </a:r>
            <a:r>
              <a:rPr lang="en-US" dirty="0" err="1"/>
              <a:t>bağlamlarından</a:t>
            </a:r>
            <a:r>
              <a:rPr lang="en-US" dirty="0"/>
              <a:t> </a:t>
            </a:r>
            <a:r>
              <a:rPr lang="en-US" dirty="0" err="1"/>
              <a:t>soyutlanarak</a:t>
            </a:r>
            <a:r>
              <a:rPr lang="en-US" dirty="0"/>
              <a:t> da </a:t>
            </a:r>
            <a:r>
              <a:rPr lang="en-US" dirty="0" err="1"/>
              <a:t>anlaşı­lamazdı</a:t>
            </a:r>
            <a:r>
              <a:rPr lang="en-US" dirty="0"/>
              <a:t>. Bu </a:t>
            </a:r>
            <a:r>
              <a:rPr lang="en-US" dirty="0" err="1"/>
              <a:t>açıdan</a:t>
            </a:r>
            <a:r>
              <a:rPr lang="en-US" dirty="0"/>
              <a:t> </a:t>
            </a:r>
            <a:r>
              <a:rPr lang="en-US" dirty="0" err="1"/>
              <a:t>bakıldığında</a:t>
            </a:r>
            <a:r>
              <a:rPr lang="en-US" dirty="0"/>
              <a:t> </a:t>
            </a:r>
            <a:r>
              <a:rPr lang="en-US" dirty="0" err="1"/>
              <a:t>Boas’ın</a:t>
            </a:r>
            <a:r>
              <a:rPr lang="en-US" dirty="0"/>
              <a:t> </a:t>
            </a:r>
            <a:r>
              <a:rPr lang="en-US" dirty="0" err="1"/>
              <a:t>kültürel</a:t>
            </a:r>
            <a:r>
              <a:rPr lang="en-US" dirty="0"/>
              <a:t> </a:t>
            </a:r>
            <a:r>
              <a:rPr lang="en-US" dirty="0" err="1"/>
              <a:t>göreciliğin</a:t>
            </a:r>
            <a:r>
              <a:rPr lang="en-US" dirty="0"/>
              <a:t> </a:t>
            </a:r>
            <a:r>
              <a:rPr lang="en-US" dirty="0" err="1"/>
              <a:t>kurucularından</a:t>
            </a:r>
            <a:r>
              <a:rPr lang="en-US" dirty="0"/>
              <a:t> </a:t>
            </a:r>
            <a:r>
              <a:rPr lang="en-US" dirty="0" err="1"/>
              <a:t>biri</a:t>
            </a:r>
            <a:r>
              <a:rPr lang="en-US" dirty="0"/>
              <a:t> </a:t>
            </a:r>
            <a:r>
              <a:rPr lang="en-US" dirty="0" err="1"/>
              <a:t>olduğu</a:t>
            </a:r>
            <a:r>
              <a:rPr lang="en-US" dirty="0"/>
              <a:t> </a:t>
            </a:r>
            <a:r>
              <a:rPr lang="en-US" dirty="0" err="1"/>
              <a:t>görülür</a:t>
            </a:r>
            <a:r>
              <a:rPr lang="en-US" dirty="0"/>
              <a:t> </a:t>
            </a:r>
            <a:r>
              <a:rPr lang="en-US" dirty="0" err="1"/>
              <a:t>ve</a:t>
            </a:r>
            <a:r>
              <a:rPr lang="en-US" dirty="0"/>
              <a:t> 19. </a:t>
            </a:r>
            <a:r>
              <a:rPr lang="en-US" dirty="0" err="1"/>
              <a:t>yüzyıl</a:t>
            </a:r>
            <a:r>
              <a:rPr lang="en-US" dirty="0"/>
              <a:t> </a:t>
            </a:r>
            <a:r>
              <a:rPr lang="en-US" dirty="0" err="1"/>
              <a:t>evrimciliğine</a:t>
            </a:r>
            <a:r>
              <a:rPr lang="en-US" dirty="0"/>
              <a:t> </a:t>
            </a:r>
            <a:r>
              <a:rPr lang="en-US" dirty="0" err="1"/>
              <a:t>karşı</a:t>
            </a:r>
            <a:r>
              <a:rPr lang="en-US" dirty="0"/>
              <a:t> en </a:t>
            </a:r>
            <a:r>
              <a:rPr lang="en-US" dirty="0" err="1"/>
              <a:t>ciddi</a:t>
            </a:r>
            <a:r>
              <a:rPr lang="en-US" dirty="0"/>
              <a:t> </a:t>
            </a:r>
            <a:r>
              <a:rPr lang="en-US" dirty="0" err="1"/>
              <a:t>kuramsal</a:t>
            </a:r>
            <a:r>
              <a:rPr lang="en-US" dirty="0"/>
              <a:t> </a:t>
            </a:r>
            <a:r>
              <a:rPr lang="en-US" dirty="0" err="1"/>
              <a:t>konumu</a:t>
            </a:r>
            <a:r>
              <a:rPr lang="en-US" dirty="0"/>
              <a:t> </a:t>
            </a:r>
            <a:r>
              <a:rPr lang="en-US" dirty="0" err="1"/>
              <a:t>oluş­turduğu</a:t>
            </a:r>
            <a:r>
              <a:rPr lang="en-US" dirty="0"/>
              <a:t> </a:t>
            </a:r>
            <a:r>
              <a:rPr lang="en-US" dirty="0" err="1"/>
              <a:t>belirlenebilir</a:t>
            </a:r>
            <a:r>
              <a:rPr lang="en-US" dirty="0"/>
              <a:t>. </a:t>
            </a:r>
            <a:r>
              <a:rPr lang="en-US" b="1" u="none" dirty="0" err="1"/>
              <a:t>Kültürel</a:t>
            </a:r>
            <a:r>
              <a:rPr lang="en-US" b="1" u="none" dirty="0"/>
              <a:t> </a:t>
            </a:r>
            <a:r>
              <a:rPr lang="en-US" b="1" u="none" dirty="0" err="1"/>
              <a:t>göreci</a:t>
            </a:r>
            <a:r>
              <a:rPr lang="en-US" b="1" u="none" dirty="0"/>
              <a:t> </a:t>
            </a:r>
            <a:r>
              <a:rPr lang="en-US" b="1" u="none" dirty="0" err="1"/>
              <a:t>yaklaşıma</a:t>
            </a:r>
            <a:r>
              <a:rPr lang="en-US" b="1" u="none" dirty="0"/>
              <a:t> </a:t>
            </a:r>
            <a:r>
              <a:rPr lang="en-US" b="1" u="none" dirty="0" err="1"/>
              <a:t>göre</a:t>
            </a:r>
            <a:r>
              <a:rPr lang="en-US" b="1" u="none" dirty="0"/>
              <a:t> </a:t>
            </a:r>
            <a:r>
              <a:rPr lang="en-US" b="1" u="none" dirty="0" err="1"/>
              <a:t>eğer</a:t>
            </a:r>
            <a:r>
              <a:rPr lang="en-US" b="1" u="none" dirty="0"/>
              <a:t> her </a:t>
            </a:r>
            <a:r>
              <a:rPr lang="en-US" b="1" u="none" dirty="0" err="1"/>
              <a:t>kültür</a:t>
            </a:r>
            <a:r>
              <a:rPr lang="en-US" b="1" u="none" dirty="0"/>
              <a:t> </a:t>
            </a:r>
            <a:r>
              <a:rPr lang="en-US" b="1" u="none" dirty="0" err="1"/>
              <a:t>kendi</a:t>
            </a:r>
            <a:r>
              <a:rPr lang="en-US" b="1" u="none" dirty="0"/>
              <a:t> </a:t>
            </a:r>
            <a:r>
              <a:rPr lang="en-US" b="1" u="none" dirty="0" err="1"/>
              <a:t>tarihi­nin</a:t>
            </a:r>
            <a:r>
              <a:rPr lang="en-US" b="1" u="none" dirty="0"/>
              <a:t> </a:t>
            </a:r>
            <a:r>
              <a:rPr lang="en-US" b="1" u="none" dirty="0" err="1"/>
              <a:t>ürünüyse</a:t>
            </a:r>
            <a:r>
              <a:rPr lang="en-US" b="1" u="none" dirty="0"/>
              <a:t>, </a:t>
            </a:r>
            <a:r>
              <a:rPr lang="en-US" b="1" u="none" dirty="0" err="1"/>
              <a:t>tek</a:t>
            </a:r>
            <a:r>
              <a:rPr lang="en-US" b="1" u="none" dirty="0"/>
              <a:t> </a:t>
            </a:r>
            <a:r>
              <a:rPr lang="en-US" b="1" u="none" dirty="0" err="1"/>
              <a:t>çizgide</a:t>
            </a:r>
            <a:r>
              <a:rPr lang="en-US" b="1" u="none" dirty="0"/>
              <a:t> </a:t>
            </a:r>
            <a:r>
              <a:rPr lang="en-US" b="1" u="none" dirty="0" err="1"/>
              <a:t>ilkelden</a:t>
            </a:r>
            <a:r>
              <a:rPr lang="en-US" b="1" u="none" dirty="0"/>
              <a:t> </a:t>
            </a:r>
            <a:r>
              <a:rPr lang="en-US" b="1" u="none" dirty="0" err="1"/>
              <a:t>gelişmişe</a:t>
            </a:r>
            <a:r>
              <a:rPr lang="en-US" b="1" u="none" dirty="0"/>
              <a:t> </a:t>
            </a:r>
            <a:r>
              <a:rPr lang="en-US" b="1" u="none" dirty="0" err="1"/>
              <a:t>doğru</a:t>
            </a:r>
            <a:r>
              <a:rPr lang="en-US" b="1" u="none" dirty="0"/>
              <a:t> </a:t>
            </a:r>
            <a:r>
              <a:rPr lang="en-US" b="1" u="none" dirty="0" err="1"/>
              <a:t>uzanan</a:t>
            </a:r>
            <a:r>
              <a:rPr lang="en-US" b="1" u="none" dirty="0"/>
              <a:t> </a:t>
            </a:r>
            <a:r>
              <a:rPr lang="en-US" b="1" u="none" dirty="0" err="1"/>
              <a:t>tekil</a:t>
            </a:r>
            <a:r>
              <a:rPr lang="en-US" b="1" u="none" dirty="0"/>
              <a:t> </a:t>
            </a:r>
            <a:r>
              <a:rPr lang="en-US" b="1" u="none" dirty="0" err="1"/>
              <a:t>bir</a:t>
            </a:r>
            <a:r>
              <a:rPr lang="en-US" b="1" u="none" dirty="0"/>
              <a:t> </a:t>
            </a:r>
            <a:r>
              <a:rPr lang="en-US" b="1" u="none" dirty="0" err="1"/>
              <a:t>insanlık</a:t>
            </a:r>
            <a:r>
              <a:rPr lang="en-US" b="1" u="none" dirty="0"/>
              <a:t> </a:t>
            </a:r>
            <a:r>
              <a:rPr lang="en-US" b="1" u="none" dirty="0" err="1"/>
              <a:t>tarihin­den</a:t>
            </a:r>
            <a:r>
              <a:rPr lang="en-US" b="1" u="none" dirty="0"/>
              <a:t> </a:t>
            </a:r>
            <a:r>
              <a:rPr lang="en-US" b="1" u="none" dirty="0" err="1"/>
              <a:t>bahsetmek</a:t>
            </a:r>
            <a:r>
              <a:rPr lang="en-US" b="1" u="none" dirty="0"/>
              <a:t> </a:t>
            </a:r>
            <a:r>
              <a:rPr lang="en-US" b="1" u="none" dirty="0" err="1"/>
              <a:t>olanaklı</a:t>
            </a:r>
            <a:r>
              <a:rPr lang="en-US" b="1" u="none" dirty="0"/>
              <a:t> </a:t>
            </a:r>
            <a:r>
              <a:rPr lang="en-US" b="1" u="none" dirty="0" err="1"/>
              <a:t>değildir</a:t>
            </a:r>
            <a:r>
              <a:rPr lang="en-US" dirty="0"/>
              <a:t>. </a:t>
            </a:r>
            <a:r>
              <a:rPr lang="en-US" b="1" u="none" dirty="0"/>
              <a:t>Bu </a:t>
            </a:r>
            <a:r>
              <a:rPr lang="en-US" b="1" u="none" dirty="0" err="1"/>
              <a:t>nedenle</a:t>
            </a:r>
            <a:r>
              <a:rPr lang="en-US" b="1" u="none" dirty="0"/>
              <a:t> </a:t>
            </a:r>
            <a:r>
              <a:rPr lang="en-US" b="1" u="none" dirty="0" err="1"/>
              <a:t>üstün</a:t>
            </a:r>
            <a:r>
              <a:rPr lang="en-US" b="1" u="none" dirty="0"/>
              <a:t>, </a:t>
            </a:r>
            <a:r>
              <a:rPr lang="en-US" b="1" u="none" dirty="0" err="1"/>
              <a:t>geri</a:t>
            </a:r>
            <a:r>
              <a:rPr lang="en-US" b="1" u="none" dirty="0"/>
              <a:t>, </a:t>
            </a:r>
            <a:r>
              <a:rPr lang="en-US" b="1" u="none" dirty="0" err="1"/>
              <a:t>ilkel</a:t>
            </a:r>
            <a:r>
              <a:rPr lang="en-US" b="1" u="none" dirty="0"/>
              <a:t>, </a:t>
            </a:r>
            <a:r>
              <a:rPr lang="en-US" b="1" u="none" dirty="0" err="1"/>
              <a:t>çağdaş</a:t>
            </a:r>
            <a:r>
              <a:rPr lang="en-US" b="1" u="none" dirty="0"/>
              <a:t> </a:t>
            </a:r>
            <a:r>
              <a:rPr lang="en-US" b="1" u="none" dirty="0" err="1"/>
              <a:t>gibi</a:t>
            </a:r>
            <a:r>
              <a:rPr lang="en-US" b="1" u="none" dirty="0"/>
              <a:t> </a:t>
            </a:r>
            <a:r>
              <a:rPr lang="en-US" b="1" u="none" dirty="0" err="1"/>
              <a:t>terim­lerle</a:t>
            </a:r>
            <a:r>
              <a:rPr lang="en-US" b="1" u="none" dirty="0"/>
              <a:t> </a:t>
            </a:r>
            <a:r>
              <a:rPr lang="en-US" b="1" u="none" dirty="0" err="1"/>
              <a:t>kültürler</a:t>
            </a:r>
            <a:r>
              <a:rPr lang="en-US" b="1" u="none" dirty="0"/>
              <a:t> </a:t>
            </a:r>
            <a:r>
              <a:rPr lang="en-US" b="1" u="none" dirty="0" err="1"/>
              <a:t>arasında</a:t>
            </a:r>
            <a:r>
              <a:rPr lang="en-US" b="1" u="none" dirty="0"/>
              <a:t> </a:t>
            </a:r>
            <a:r>
              <a:rPr lang="en-US" b="1" u="none" dirty="0" err="1"/>
              <a:t>karşılaştırma</a:t>
            </a:r>
            <a:r>
              <a:rPr lang="en-US" b="1" u="none" dirty="0"/>
              <a:t> </a:t>
            </a:r>
            <a:r>
              <a:rPr lang="en-US" b="1" u="none" dirty="0" err="1"/>
              <a:t>yapmanın</a:t>
            </a:r>
            <a:r>
              <a:rPr lang="en-US" b="1" u="none" dirty="0"/>
              <a:t> </a:t>
            </a:r>
            <a:r>
              <a:rPr lang="en-US" b="1" u="none" dirty="0" err="1"/>
              <a:t>hiçbir</a:t>
            </a:r>
            <a:r>
              <a:rPr lang="en-US" b="1" u="none" dirty="0"/>
              <a:t> </a:t>
            </a:r>
            <a:r>
              <a:rPr lang="en-US" b="1" u="none" dirty="0" err="1"/>
              <a:t>geçerliliği</a:t>
            </a:r>
            <a:r>
              <a:rPr lang="en-US" b="1" u="none" dirty="0"/>
              <a:t> </a:t>
            </a:r>
            <a:r>
              <a:rPr lang="en-US" b="1" u="none" dirty="0" err="1"/>
              <a:t>olamaz</a:t>
            </a:r>
            <a:r>
              <a:rPr lang="en-US" b="1" u="none" dirty="0"/>
              <a:t> </a:t>
            </a:r>
            <a:r>
              <a:rPr lang="en-US" dirty="0" err="1"/>
              <a:t>ve</a:t>
            </a:r>
            <a:r>
              <a:rPr lang="en-US" dirty="0"/>
              <a:t> </a:t>
            </a:r>
            <a:r>
              <a:rPr lang="en-US" dirty="0" err="1"/>
              <a:t>buna</a:t>
            </a:r>
            <a:r>
              <a:rPr lang="en-US" dirty="0"/>
              <a:t> </a:t>
            </a:r>
            <a:r>
              <a:rPr lang="en-US" dirty="0" err="1"/>
              <a:t>bağlı</a:t>
            </a:r>
            <a:r>
              <a:rPr lang="en-US" dirty="0"/>
              <a:t> </a:t>
            </a:r>
            <a:r>
              <a:rPr lang="en-US" dirty="0" err="1"/>
              <a:t>olarak</a:t>
            </a:r>
            <a:r>
              <a:rPr lang="en-US" dirty="0"/>
              <a:t> </a:t>
            </a:r>
            <a:r>
              <a:rPr lang="en-US" dirty="0" err="1"/>
              <a:t>genel</a:t>
            </a:r>
            <a:r>
              <a:rPr lang="en-US" dirty="0"/>
              <a:t> </a:t>
            </a:r>
            <a:r>
              <a:rPr lang="en-US" dirty="0" err="1"/>
              <a:t>bir</a:t>
            </a:r>
            <a:r>
              <a:rPr lang="en-US" dirty="0"/>
              <a:t> </a:t>
            </a:r>
            <a:r>
              <a:rPr lang="en-US" dirty="0" err="1"/>
              <a:t>kültür</a:t>
            </a:r>
            <a:r>
              <a:rPr lang="en-US" dirty="0"/>
              <a:t> </a:t>
            </a:r>
            <a:r>
              <a:rPr lang="en-US" dirty="0" err="1"/>
              <a:t>kuramına</a:t>
            </a:r>
            <a:r>
              <a:rPr lang="en-US" dirty="0"/>
              <a:t> da </a:t>
            </a:r>
            <a:r>
              <a:rPr lang="en-US" dirty="0" err="1"/>
              <a:t>varılamazdı</a:t>
            </a:r>
            <a:r>
              <a:rPr lang="en-US" dirty="0"/>
              <a:t>.</a:t>
            </a:r>
            <a:r>
              <a:rPr lang="tr-TR" dirty="0"/>
              <a:t> </a:t>
            </a:r>
            <a:r>
              <a:rPr lang="en-US" dirty="0" err="1"/>
              <a:t>Boas’ın</a:t>
            </a:r>
            <a:r>
              <a:rPr lang="en-US" dirty="0"/>
              <a:t> </a:t>
            </a:r>
            <a:r>
              <a:rPr lang="en-US" dirty="0" err="1"/>
              <a:t>ve</a:t>
            </a:r>
            <a:r>
              <a:rPr lang="en-US" dirty="0"/>
              <a:t> </a:t>
            </a:r>
            <a:r>
              <a:rPr lang="en-US" dirty="0" err="1"/>
              <a:t>kuramının</a:t>
            </a:r>
            <a:r>
              <a:rPr lang="en-US" dirty="0"/>
              <a:t> 20. </a:t>
            </a:r>
            <a:r>
              <a:rPr lang="en-US" dirty="0" err="1"/>
              <a:t>yüzyıl</a:t>
            </a:r>
            <a:r>
              <a:rPr lang="en-US" dirty="0"/>
              <a:t> </a:t>
            </a:r>
            <a:r>
              <a:rPr lang="en-US" dirty="0" err="1"/>
              <a:t>antropolojisi</a:t>
            </a:r>
            <a:r>
              <a:rPr lang="en-US" dirty="0"/>
              <a:t>, </a:t>
            </a:r>
            <a:r>
              <a:rPr lang="en-US" dirty="0" err="1"/>
              <a:t>özellikle</a:t>
            </a:r>
            <a:r>
              <a:rPr lang="en-US" dirty="0"/>
              <a:t> </a:t>
            </a:r>
            <a:r>
              <a:rPr lang="en-US" dirty="0" err="1"/>
              <a:t>Amerikan</a:t>
            </a:r>
            <a:r>
              <a:rPr lang="en-US" dirty="0"/>
              <a:t> </a:t>
            </a:r>
            <a:r>
              <a:rPr lang="en-US" dirty="0" err="1"/>
              <a:t>ve</a:t>
            </a:r>
            <a:r>
              <a:rPr lang="en-US" dirty="0"/>
              <a:t> </a:t>
            </a:r>
            <a:r>
              <a:rPr lang="en-US" dirty="0" err="1"/>
              <a:t>Fransız</a:t>
            </a:r>
            <a:r>
              <a:rPr lang="en-US" dirty="0"/>
              <a:t> </a:t>
            </a:r>
            <a:r>
              <a:rPr lang="en-US" dirty="0" err="1"/>
              <a:t>an­tropolojisi</a:t>
            </a:r>
            <a:r>
              <a:rPr lang="en-US" dirty="0"/>
              <a:t> </a:t>
            </a:r>
            <a:r>
              <a:rPr lang="en-US" dirty="0" err="1"/>
              <a:t>üzerinde</a:t>
            </a:r>
            <a:r>
              <a:rPr lang="en-US" dirty="0"/>
              <a:t> </a:t>
            </a:r>
            <a:r>
              <a:rPr lang="en-US" dirty="0" err="1"/>
              <a:t>büyük</a:t>
            </a:r>
            <a:r>
              <a:rPr lang="en-US" dirty="0"/>
              <a:t> </a:t>
            </a:r>
            <a:r>
              <a:rPr lang="en-US" dirty="0" err="1"/>
              <a:t>bir</a:t>
            </a:r>
            <a:r>
              <a:rPr lang="en-US" dirty="0"/>
              <a:t> </a:t>
            </a:r>
            <a:r>
              <a:rPr lang="en-US" dirty="0" err="1"/>
              <a:t>etkisinin</a:t>
            </a:r>
            <a:r>
              <a:rPr lang="en-US" dirty="0"/>
              <a:t> </a:t>
            </a:r>
            <a:r>
              <a:rPr lang="en-US" dirty="0" err="1"/>
              <a:t>bulunduğu</a:t>
            </a:r>
            <a:r>
              <a:rPr lang="en-US" dirty="0"/>
              <a:t> </a:t>
            </a:r>
            <a:r>
              <a:rPr lang="en-US" dirty="0" err="1"/>
              <a:t>ve</a:t>
            </a:r>
            <a:r>
              <a:rPr lang="en-US" dirty="0"/>
              <a:t> </a:t>
            </a:r>
            <a:r>
              <a:rPr lang="en-US" dirty="0" err="1"/>
              <a:t>antropolojinin</a:t>
            </a:r>
            <a:r>
              <a:rPr lang="en-US" dirty="0"/>
              <a:t> </a:t>
            </a:r>
            <a:r>
              <a:rPr lang="en-US" dirty="0" err="1"/>
              <a:t>temel</a:t>
            </a:r>
            <a:r>
              <a:rPr lang="en-US" dirty="0"/>
              <a:t> </a:t>
            </a:r>
            <a:r>
              <a:rPr lang="en-US" dirty="0" err="1"/>
              <a:t>ilkele­rinden</a:t>
            </a:r>
            <a:r>
              <a:rPr lang="en-US" dirty="0"/>
              <a:t> </a:t>
            </a:r>
            <a:r>
              <a:rPr lang="en-US" dirty="0" err="1"/>
              <a:t>bir</a:t>
            </a:r>
            <a:r>
              <a:rPr lang="en-US" dirty="0"/>
              <a:t> </a:t>
            </a:r>
            <a:r>
              <a:rPr lang="en-US" dirty="0" err="1"/>
              <a:t>kısmının</a:t>
            </a:r>
            <a:r>
              <a:rPr lang="en-US" dirty="0"/>
              <a:t> Boas </a:t>
            </a:r>
            <a:r>
              <a:rPr lang="en-US" dirty="0" err="1"/>
              <a:t>öğretisiyle</a:t>
            </a:r>
            <a:r>
              <a:rPr lang="en-US" dirty="0"/>
              <a:t> </a:t>
            </a:r>
            <a:r>
              <a:rPr lang="en-US" dirty="0" err="1"/>
              <a:t>bağlantılı</a:t>
            </a:r>
            <a:r>
              <a:rPr lang="en-US" dirty="0"/>
              <a:t> </a:t>
            </a:r>
            <a:r>
              <a:rPr lang="en-US" dirty="0" err="1"/>
              <a:t>olduğu</a:t>
            </a:r>
            <a:r>
              <a:rPr lang="en-US" dirty="0"/>
              <a:t> </a:t>
            </a:r>
            <a:r>
              <a:rPr lang="en-US" dirty="0" err="1"/>
              <a:t>söylenebilir</a:t>
            </a:r>
            <a:r>
              <a:rPr lang="en-US" dirty="0"/>
              <a:t>.</a:t>
            </a:r>
          </a:p>
          <a:p>
            <a:pPr algn="just"/>
            <a:r>
              <a:rPr lang="tr-TR" dirty="0"/>
              <a:t>http://sosyolojisi.com/kulture-yaklasimlar-temel-antropoloji-kuramlari/3057.html</a:t>
            </a:r>
          </a:p>
        </p:txBody>
      </p:sp>
      <p:sp>
        <p:nvSpPr>
          <p:cNvPr id="4" name="Slide Number Placeholder 3"/>
          <p:cNvSpPr>
            <a:spLocks noGrp="1"/>
          </p:cNvSpPr>
          <p:nvPr>
            <p:ph type="sldNum" sz="quarter" idx="10"/>
          </p:nvPr>
        </p:nvSpPr>
        <p:spPr/>
        <p:txBody>
          <a:bodyPr/>
          <a:lstStyle/>
          <a:p>
            <a:fld id="{DEC98AD0-E61C-4EDC-91CC-69574EA38CDC}" type="slidenum">
              <a:rPr lang="tr-TR" smtClean="0"/>
              <a:t>12</a:t>
            </a:fld>
            <a:endParaRPr lang="tr-TR"/>
          </a:p>
        </p:txBody>
      </p:sp>
    </p:spTree>
    <p:extLst>
      <p:ext uri="{BB962C8B-B14F-4D97-AF65-F5344CB8AC3E}">
        <p14:creationId xmlns:p14="http://schemas.microsoft.com/office/powerpoint/2010/main" val="245803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err="1"/>
              <a:t>İşlevcilik</a:t>
            </a:r>
            <a:r>
              <a:rPr lang="en-US" dirty="0"/>
              <a:t>, </a:t>
            </a:r>
            <a:r>
              <a:rPr lang="en-US" dirty="0" err="1"/>
              <a:t>kültürel</a:t>
            </a:r>
            <a:r>
              <a:rPr lang="en-US" dirty="0"/>
              <a:t> </a:t>
            </a:r>
            <a:r>
              <a:rPr lang="en-US" dirty="0" err="1"/>
              <a:t>öğelerin</a:t>
            </a:r>
            <a:r>
              <a:rPr lang="en-US" dirty="0"/>
              <a:t> </a:t>
            </a:r>
            <a:r>
              <a:rPr lang="en-US" dirty="0" err="1"/>
              <a:t>kültür</a:t>
            </a:r>
            <a:r>
              <a:rPr lang="en-US" dirty="0"/>
              <a:t> </a:t>
            </a:r>
            <a:r>
              <a:rPr lang="en-US" dirty="0" err="1"/>
              <a:t>bütünü</a:t>
            </a:r>
            <a:r>
              <a:rPr lang="en-US" dirty="0"/>
              <a:t> </a:t>
            </a:r>
            <a:r>
              <a:rPr lang="en-US" dirty="0" err="1"/>
              <a:t>içinde</a:t>
            </a:r>
            <a:r>
              <a:rPr lang="en-US" dirty="0"/>
              <a:t> </a:t>
            </a:r>
            <a:r>
              <a:rPr lang="en-US" dirty="0" err="1"/>
              <a:t>nasıl</a:t>
            </a:r>
            <a:r>
              <a:rPr lang="en-US" dirty="0"/>
              <a:t> </a:t>
            </a:r>
            <a:r>
              <a:rPr lang="en-US" dirty="0" err="1"/>
              <a:t>işlev</a:t>
            </a:r>
            <a:r>
              <a:rPr lang="en-US" dirty="0"/>
              <a:t> </a:t>
            </a:r>
            <a:r>
              <a:rPr lang="en-US" dirty="0" err="1"/>
              <a:t>gördüğünü</a:t>
            </a:r>
            <a:r>
              <a:rPr lang="en-US" dirty="0"/>
              <a:t> </a:t>
            </a:r>
            <a:r>
              <a:rPr lang="en-US" dirty="0" err="1"/>
              <a:t>ve</a:t>
            </a:r>
            <a:r>
              <a:rPr lang="en-US" dirty="0"/>
              <a:t> </a:t>
            </a:r>
            <a:r>
              <a:rPr lang="en-US" dirty="0" err="1"/>
              <a:t>bu</a:t>
            </a:r>
            <a:r>
              <a:rPr lang="en-US" dirty="0"/>
              <a:t> </a:t>
            </a:r>
            <a:r>
              <a:rPr lang="en-US" dirty="0" err="1"/>
              <a:t>bü­tünle</a:t>
            </a:r>
            <a:r>
              <a:rPr lang="en-US" dirty="0"/>
              <a:t> </a:t>
            </a:r>
            <a:r>
              <a:rPr lang="en-US" dirty="0" err="1"/>
              <a:t>nasıl</a:t>
            </a:r>
            <a:r>
              <a:rPr lang="en-US" dirty="0"/>
              <a:t> </a:t>
            </a:r>
            <a:r>
              <a:rPr lang="en-US" dirty="0" err="1"/>
              <a:t>uyum</a:t>
            </a:r>
            <a:r>
              <a:rPr lang="en-US" dirty="0"/>
              <a:t> </a:t>
            </a:r>
            <a:r>
              <a:rPr lang="en-US" dirty="0" err="1"/>
              <a:t>sağladığını</a:t>
            </a:r>
            <a:r>
              <a:rPr lang="en-US" dirty="0"/>
              <a:t> </a:t>
            </a:r>
            <a:r>
              <a:rPr lang="en-US" dirty="0" err="1"/>
              <a:t>antropolojik</a:t>
            </a:r>
            <a:r>
              <a:rPr lang="en-US" dirty="0"/>
              <a:t> </a:t>
            </a:r>
            <a:r>
              <a:rPr lang="en-US" dirty="0" err="1"/>
              <a:t>araştırmanın</a:t>
            </a:r>
            <a:r>
              <a:rPr lang="en-US" dirty="0"/>
              <a:t> </a:t>
            </a:r>
            <a:r>
              <a:rPr lang="en-US" dirty="0" err="1"/>
              <a:t>temel</a:t>
            </a:r>
            <a:r>
              <a:rPr lang="en-US" dirty="0"/>
              <a:t> </a:t>
            </a:r>
            <a:r>
              <a:rPr lang="en-US" dirty="0" err="1"/>
              <a:t>meselesi</a:t>
            </a:r>
            <a:r>
              <a:rPr lang="en-US" dirty="0"/>
              <a:t> </a:t>
            </a:r>
            <a:r>
              <a:rPr lang="en-US" dirty="0" err="1"/>
              <a:t>sayar</a:t>
            </a:r>
            <a:r>
              <a:rPr lang="en-US" dirty="0"/>
              <a:t>. </a:t>
            </a:r>
            <a:r>
              <a:rPr lang="en-US" dirty="0" err="1"/>
              <a:t>îşlev</a:t>
            </a:r>
            <a:r>
              <a:rPr lang="en-US" dirty="0"/>
              <a:t>- </a:t>
            </a:r>
            <a:r>
              <a:rPr lang="en-US" dirty="0" err="1"/>
              <a:t>ciler</a:t>
            </a:r>
            <a:r>
              <a:rPr lang="en-US" dirty="0"/>
              <a:t>, </a:t>
            </a:r>
            <a:r>
              <a:rPr lang="en-US" dirty="0" err="1"/>
              <a:t>antropoloji</a:t>
            </a:r>
            <a:r>
              <a:rPr lang="en-US" dirty="0"/>
              <a:t> </a:t>
            </a:r>
            <a:r>
              <a:rPr lang="en-US" dirty="0" err="1"/>
              <a:t>içinde</a:t>
            </a:r>
            <a:r>
              <a:rPr lang="en-US" dirty="0"/>
              <a:t> </a:t>
            </a:r>
            <a:r>
              <a:rPr lang="en-US" dirty="0" err="1"/>
              <a:t>uzun</a:t>
            </a:r>
            <a:r>
              <a:rPr lang="en-US" dirty="0"/>
              <a:t> </a:t>
            </a:r>
            <a:r>
              <a:rPr lang="en-US" dirty="0" err="1"/>
              <a:t>süreli</a:t>
            </a:r>
            <a:r>
              <a:rPr lang="en-US" dirty="0"/>
              <a:t> </a:t>
            </a:r>
            <a:r>
              <a:rPr lang="en-US" dirty="0" err="1"/>
              <a:t>alan</a:t>
            </a:r>
            <a:r>
              <a:rPr lang="en-US" dirty="0"/>
              <a:t> </a:t>
            </a:r>
            <a:r>
              <a:rPr lang="en-US" dirty="0" err="1"/>
              <a:t>araştırmasını</a:t>
            </a:r>
            <a:r>
              <a:rPr lang="en-US" dirty="0"/>
              <a:t> ilk </a:t>
            </a:r>
            <a:r>
              <a:rPr lang="en-US" dirty="0" err="1"/>
              <a:t>uygulayan</a:t>
            </a:r>
            <a:r>
              <a:rPr lang="en-US" dirty="0"/>
              <a:t> </a:t>
            </a:r>
            <a:r>
              <a:rPr lang="en-US" dirty="0" err="1"/>
              <a:t>grup</a:t>
            </a:r>
            <a:r>
              <a:rPr lang="en-US" dirty="0"/>
              <a:t> </a:t>
            </a:r>
            <a:r>
              <a:rPr lang="en-US" dirty="0" err="1"/>
              <a:t>olarak</a:t>
            </a:r>
            <a:r>
              <a:rPr lang="en-US" dirty="0"/>
              <a:t> </a:t>
            </a:r>
            <a:r>
              <a:rPr lang="en-US" dirty="0" err="1"/>
              <a:t>öncellerinden</a:t>
            </a:r>
            <a:r>
              <a:rPr lang="en-US" dirty="0"/>
              <a:t> </a:t>
            </a:r>
            <a:r>
              <a:rPr lang="en-US" dirty="0" err="1"/>
              <a:t>ayrılırlar</a:t>
            </a:r>
            <a:r>
              <a:rPr lang="en-US" dirty="0"/>
              <a:t>. </a:t>
            </a:r>
            <a:r>
              <a:rPr lang="en-US" dirty="0" err="1"/>
              <a:t>İngiliz</a:t>
            </a:r>
            <a:r>
              <a:rPr lang="en-US" dirty="0"/>
              <a:t> </a:t>
            </a:r>
            <a:r>
              <a:rPr lang="en-US" dirty="0" err="1"/>
              <a:t>İşlevciliğinin</a:t>
            </a:r>
            <a:r>
              <a:rPr lang="en-US" dirty="0"/>
              <a:t> </a:t>
            </a:r>
            <a:r>
              <a:rPr lang="en-US" dirty="0" err="1"/>
              <a:t>kurucusu</a:t>
            </a:r>
            <a:r>
              <a:rPr lang="en-US" dirty="0"/>
              <a:t> </a:t>
            </a:r>
            <a:r>
              <a:rPr lang="en-US" dirty="0" err="1"/>
              <a:t>ve</a:t>
            </a:r>
            <a:r>
              <a:rPr lang="en-US" dirty="0"/>
              <a:t> </a:t>
            </a:r>
            <a:r>
              <a:rPr lang="en-US" dirty="0" err="1"/>
              <a:t>başta</a:t>
            </a:r>
            <a:r>
              <a:rPr lang="en-US" dirty="0"/>
              <a:t> </a:t>
            </a:r>
            <a:r>
              <a:rPr lang="en-US" dirty="0" err="1"/>
              <a:t>gelen</a:t>
            </a:r>
            <a:r>
              <a:rPr lang="en-US" dirty="0"/>
              <a:t> </a:t>
            </a:r>
            <a:r>
              <a:rPr lang="en-US" dirty="0" err="1"/>
              <a:t>kuramcısı</a:t>
            </a:r>
            <a:r>
              <a:rPr lang="en-US" dirty="0"/>
              <a:t> </a:t>
            </a:r>
            <a:r>
              <a:rPr lang="en-US" dirty="0" err="1"/>
              <a:t>Bronislaw</a:t>
            </a:r>
            <a:r>
              <a:rPr lang="en-US" dirty="0"/>
              <a:t> </a:t>
            </a:r>
            <a:r>
              <a:rPr lang="en-US" dirty="0" err="1"/>
              <a:t>Malinowski’dir</a:t>
            </a:r>
            <a:r>
              <a:rPr lang="en-US" dirty="0"/>
              <a:t> (1884-1942). </a:t>
            </a:r>
            <a:r>
              <a:rPr lang="en-US" dirty="0" err="1"/>
              <a:t>Polonya</a:t>
            </a:r>
            <a:r>
              <a:rPr lang="en-US" dirty="0"/>
              <a:t> </a:t>
            </a:r>
            <a:r>
              <a:rPr lang="en-US" dirty="0" err="1"/>
              <a:t>asıllı</a:t>
            </a:r>
            <a:r>
              <a:rPr lang="en-US" dirty="0"/>
              <a:t> </a:t>
            </a:r>
            <a:r>
              <a:rPr lang="en-US" dirty="0" err="1"/>
              <a:t>olan</a:t>
            </a:r>
            <a:r>
              <a:rPr lang="en-US" dirty="0"/>
              <a:t> Malinowski, </a:t>
            </a:r>
            <a:r>
              <a:rPr lang="en-US" dirty="0" err="1"/>
              <a:t>İngiltere’de</a:t>
            </a:r>
            <a:r>
              <a:rPr lang="en-US" dirty="0"/>
              <a:t> </a:t>
            </a:r>
            <a:r>
              <a:rPr lang="en-US" dirty="0" err="1"/>
              <a:t>antropoloji</a:t>
            </a:r>
            <a:r>
              <a:rPr lang="en-US" dirty="0"/>
              <a:t> </a:t>
            </a:r>
            <a:r>
              <a:rPr lang="en-US" dirty="0" err="1"/>
              <a:t>eğitimi</a:t>
            </a:r>
            <a:r>
              <a:rPr lang="en-US" dirty="0"/>
              <a:t> </a:t>
            </a:r>
            <a:r>
              <a:rPr lang="en-US" dirty="0" err="1"/>
              <a:t>görmüş</a:t>
            </a:r>
            <a:r>
              <a:rPr lang="en-US" dirty="0"/>
              <a:t> </a:t>
            </a:r>
            <a:r>
              <a:rPr lang="en-US" dirty="0" err="1"/>
              <a:t>ve</a:t>
            </a:r>
            <a:r>
              <a:rPr lang="en-US" dirty="0"/>
              <a:t> </a:t>
            </a:r>
            <a:r>
              <a:rPr lang="en-US" dirty="0" err="1"/>
              <a:t>Yeni</a:t>
            </a:r>
            <a:r>
              <a:rPr lang="en-US" dirty="0"/>
              <a:t> </a:t>
            </a:r>
            <a:r>
              <a:rPr lang="en-US" dirty="0" err="1"/>
              <a:t>Gine</a:t>
            </a:r>
            <a:r>
              <a:rPr lang="en-US" dirty="0"/>
              <a:t> </a:t>
            </a:r>
            <a:r>
              <a:rPr lang="en-US" dirty="0" err="1"/>
              <a:t>yakınlarındaki</a:t>
            </a:r>
            <a:r>
              <a:rPr lang="en-US" dirty="0"/>
              <a:t> Trobriand </a:t>
            </a:r>
            <a:r>
              <a:rPr lang="en-US" dirty="0" err="1"/>
              <a:t>adalarında</a:t>
            </a:r>
            <a:r>
              <a:rPr lang="en-US" dirty="0"/>
              <a:t> </a:t>
            </a:r>
            <a:r>
              <a:rPr lang="en-US" dirty="0" err="1"/>
              <a:t>üç</a:t>
            </a:r>
            <a:r>
              <a:rPr lang="en-US" dirty="0"/>
              <a:t> </a:t>
            </a:r>
            <a:r>
              <a:rPr lang="en-US" dirty="0" err="1"/>
              <a:t>yıl</a:t>
            </a:r>
            <a:r>
              <a:rPr lang="en-US" dirty="0"/>
              <a:t> </a:t>
            </a:r>
            <a:r>
              <a:rPr lang="en-US" dirty="0" err="1"/>
              <a:t>boyunca</a:t>
            </a:r>
            <a:r>
              <a:rPr lang="en-US" dirty="0"/>
              <a:t> </a:t>
            </a:r>
            <a:r>
              <a:rPr lang="en-US" dirty="0" err="1"/>
              <a:t>alan</a:t>
            </a:r>
            <a:r>
              <a:rPr lang="en-US" dirty="0"/>
              <a:t> </a:t>
            </a:r>
            <a:r>
              <a:rPr lang="en-US" dirty="0" err="1"/>
              <a:t>araştırması</a:t>
            </a:r>
            <a:r>
              <a:rPr lang="en-US" dirty="0"/>
              <a:t> </a:t>
            </a:r>
            <a:r>
              <a:rPr lang="en-US" dirty="0" err="1"/>
              <a:t>yapmıştır</a:t>
            </a:r>
            <a:r>
              <a:rPr lang="en-US" dirty="0"/>
              <a:t>. </a:t>
            </a:r>
            <a:r>
              <a:rPr lang="en-US" dirty="0" err="1"/>
              <a:t>Malinowski’nin</a:t>
            </a:r>
            <a:r>
              <a:rPr lang="en-US" dirty="0"/>
              <a:t> </a:t>
            </a:r>
            <a:r>
              <a:rPr lang="en-US" dirty="0" err="1"/>
              <a:t>bu</a:t>
            </a:r>
            <a:r>
              <a:rPr lang="en-US" dirty="0"/>
              <a:t> </a:t>
            </a:r>
            <a:r>
              <a:rPr lang="en-US" dirty="0" err="1"/>
              <a:t>alan</a:t>
            </a:r>
            <a:r>
              <a:rPr lang="en-US" dirty="0"/>
              <a:t> </a:t>
            </a:r>
            <a:r>
              <a:rPr lang="en-US" dirty="0" err="1"/>
              <a:t>araştırması</a:t>
            </a:r>
            <a:r>
              <a:rPr lang="en-US" dirty="0"/>
              <a:t>, </a:t>
            </a:r>
            <a:r>
              <a:rPr lang="en-US" dirty="0" err="1"/>
              <a:t>daha</a:t>
            </a:r>
            <a:r>
              <a:rPr lang="en-US" dirty="0"/>
              <a:t> </a:t>
            </a:r>
            <a:r>
              <a:rPr lang="en-US" dirty="0" err="1"/>
              <a:t>son­raki</a:t>
            </a:r>
            <a:r>
              <a:rPr lang="en-US" dirty="0"/>
              <a:t> </a:t>
            </a:r>
            <a:r>
              <a:rPr lang="en-US" dirty="0" err="1"/>
              <a:t>alan</a:t>
            </a:r>
            <a:r>
              <a:rPr lang="en-US" dirty="0"/>
              <a:t> </a:t>
            </a:r>
            <a:r>
              <a:rPr lang="en-US" dirty="0" err="1"/>
              <a:t>araştırmaları</a:t>
            </a:r>
            <a:r>
              <a:rPr lang="en-US" dirty="0"/>
              <a:t> </a:t>
            </a:r>
            <a:r>
              <a:rPr lang="en-US" dirty="0" err="1"/>
              <a:t>için</a:t>
            </a:r>
            <a:r>
              <a:rPr lang="en-US" dirty="0"/>
              <a:t> </a:t>
            </a:r>
            <a:r>
              <a:rPr lang="en-US" dirty="0" err="1"/>
              <a:t>temel</a:t>
            </a:r>
            <a:r>
              <a:rPr lang="en-US" dirty="0"/>
              <a:t> </a:t>
            </a:r>
            <a:r>
              <a:rPr lang="en-US" dirty="0" err="1"/>
              <a:t>bir</a:t>
            </a:r>
            <a:r>
              <a:rPr lang="en-US" dirty="0"/>
              <a:t> </a:t>
            </a:r>
            <a:r>
              <a:rPr lang="en-US" dirty="0" err="1"/>
              <a:t>araştırma</a:t>
            </a:r>
            <a:r>
              <a:rPr lang="en-US" dirty="0"/>
              <a:t> </a:t>
            </a:r>
            <a:r>
              <a:rPr lang="en-US" dirty="0" err="1"/>
              <a:t>modeli</a:t>
            </a:r>
            <a:r>
              <a:rPr lang="en-US" dirty="0"/>
              <a:t> </a:t>
            </a:r>
            <a:r>
              <a:rPr lang="en-US" dirty="0" err="1"/>
              <a:t>olarak</a:t>
            </a:r>
            <a:r>
              <a:rPr lang="en-US" dirty="0"/>
              <a:t> </a:t>
            </a:r>
            <a:r>
              <a:rPr lang="en-US" dirty="0" err="1"/>
              <a:t>kabul</a:t>
            </a:r>
            <a:r>
              <a:rPr lang="en-US" dirty="0"/>
              <a:t> </a:t>
            </a:r>
            <a:r>
              <a:rPr lang="en-US" dirty="0" err="1"/>
              <a:t>edilmiştir</a:t>
            </a:r>
            <a:r>
              <a:rPr lang="en-US" dirty="0"/>
              <a:t>.</a:t>
            </a:r>
          </a:p>
          <a:p>
            <a:pPr algn="just"/>
            <a:r>
              <a:rPr lang="en-US" dirty="0" err="1"/>
              <a:t>Malinowski’ye</a:t>
            </a:r>
            <a:r>
              <a:rPr lang="en-US" dirty="0"/>
              <a:t> </a:t>
            </a:r>
            <a:r>
              <a:rPr lang="en-US" dirty="0" err="1"/>
              <a:t>göre</a:t>
            </a:r>
            <a:r>
              <a:rPr lang="en-US" dirty="0"/>
              <a:t> </a:t>
            </a:r>
            <a:r>
              <a:rPr lang="en-US" dirty="0" err="1"/>
              <a:t>bütün</a:t>
            </a:r>
            <a:r>
              <a:rPr lang="en-US" dirty="0"/>
              <a:t> </a:t>
            </a:r>
            <a:r>
              <a:rPr lang="en-US" dirty="0" err="1"/>
              <a:t>insanların</a:t>
            </a:r>
            <a:r>
              <a:rPr lang="en-US" dirty="0"/>
              <a:t>, </a:t>
            </a:r>
            <a:r>
              <a:rPr lang="en-US" dirty="0" err="1"/>
              <a:t>yeme</a:t>
            </a:r>
            <a:r>
              <a:rPr lang="en-US" dirty="0"/>
              <a:t>, </a:t>
            </a:r>
            <a:r>
              <a:rPr lang="en-US" dirty="0" err="1"/>
              <a:t>içme</a:t>
            </a:r>
            <a:r>
              <a:rPr lang="en-US" dirty="0"/>
              <a:t>, </a:t>
            </a:r>
            <a:r>
              <a:rPr lang="en-US" dirty="0" err="1"/>
              <a:t>barınma</a:t>
            </a:r>
            <a:r>
              <a:rPr lang="en-US" dirty="0"/>
              <a:t>, </a:t>
            </a:r>
            <a:r>
              <a:rPr lang="en-US" dirty="0" err="1"/>
              <a:t>giyinme</a:t>
            </a:r>
            <a:r>
              <a:rPr lang="en-US" dirty="0"/>
              <a:t>, </a:t>
            </a:r>
            <a:r>
              <a:rPr lang="en-US" dirty="0" err="1"/>
              <a:t>türün</a:t>
            </a:r>
            <a:r>
              <a:rPr lang="en-US" dirty="0"/>
              <a:t> </a:t>
            </a:r>
            <a:r>
              <a:rPr lang="en-US" dirty="0" err="1"/>
              <a:t>de­vamını</a:t>
            </a:r>
            <a:r>
              <a:rPr lang="en-US" dirty="0"/>
              <a:t> </a:t>
            </a:r>
            <a:r>
              <a:rPr lang="en-US" dirty="0" err="1"/>
              <a:t>sağlamak</a:t>
            </a:r>
            <a:r>
              <a:rPr lang="en-US" dirty="0"/>
              <a:t> </a:t>
            </a:r>
            <a:r>
              <a:rPr lang="en-US" dirty="0" err="1"/>
              <a:t>gibi</a:t>
            </a:r>
            <a:r>
              <a:rPr lang="en-US" dirty="0"/>
              <a:t> </a:t>
            </a:r>
            <a:r>
              <a:rPr lang="en-US" dirty="0" err="1"/>
              <a:t>bazı</a:t>
            </a:r>
            <a:r>
              <a:rPr lang="en-US" dirty="0"/>
              <a:t> </a:t>
            </a:r>
            <a:r>
              <a:rPr lang="en-US" dirty="0" err="1"/>
              <a:t>ortak</a:t>
            </a:r>
            <a:r>
              <a:rPr lang="en-US" dirty="0"/>
              <a:t> </a:t>
            </a:r>
            <a:r>
              <a:rPr lang="en-US" dirty="0" err="1"/>
              <a:t>temel</a:t>
            </a:r>
            <a:r>
              <a:rPr lang="en-US" dirty="0"/>
              <a:t> </a:t>
            </a:r>
            <a:r>
              <a:rPr lang="en-US" dirty="0" err="1"/>
              <a:t>ihtiyaçları</a:t>
            </a:r>
            <a:r>
              <a:rPr lang="en-US" dirty="0"/>
              <a:t> </a:t>
            </a:r>
            <a:r>
              <a:rPr lang="en-US" dirty="0" err="1"/>
              <a:t>vardır</a:t>
            </a:r>
            <a:r>
              <a:rPr lang="en-US" dirty="0"/>
              <a:t>. </a:t>
            </a:r>
            <a:r>
              <a:rPr lang="en-US" dirty="0" err="1"/>
              <a:t>Diğer</a:t>
            </a:r>
            <a:r>
              <a:rPr lang="en-US" dirty="0"/>
              <a:t> </a:t>
            </a:r>
            <a:r>
              <a:rPr lang="en-US" dirty="0" err="1"/>
              <a:t>ihtiyaçlar</a:t>
            </a:r>
            <a:r>
              <a:rPr lang="en-US" dirty="0"/>
              <a:t> </a:t>
            </a:r>
            <a:r>
              <a:rPr lang="en-US" dirty="0" err="1"/>
              <a:t>bu</a:t>
            </a:r>
            <a:r>
              <a:rPr lang="en-US" dirty="0"/>
              <a:t> </a:t>
            </a:r>
            <a:r>
              <a:rPr lang="en-US" dirty="0" err="1"/>
              <a:t>teme­lin</a:t>
            </a:r>
            <a:r>
              <a:rPr lang="en-US" dirty="0"/>
              <a:t> </a:t>
            </a:r>
            <a:r>
              <a:rPr lang="en-US" dirty="0" err="1"/>
              <a:t>üzerinde</a:t>
            </a:r>
            <a:r>
              <a:rPr lang="en-US" dirty="0"/>
              <a:t> </a:t>
            </a:r>
            <a:r>
              <a:rPr lang="en-US" dirty="0" err="1"/>
              <a:t>yükselir</a:t>
            </a:r>
            <a:r>
              <a:rPr lang="en-US" dirty="0"/>
              <a:t>, </a:t>
            </a:r>
            <a:r>
              <a:rPr lang="en-US" dirty="0" err="1"/>
              <a:t>yani</a:t>
            </a:r>
            <a:r>
              <a:rPr lang="en-US" dirty="0"/>
              <a:t> </a:t>
            </a:r>
            <a:r>
              <a:rPr lang="en-US" dirty="0" err="1"/>
              <a:t>temel</a:t>
            </a:r>
            <a:r>
              <a:rPr lang="en-US" dirty="0"/>
              <a:t> </a:t>
            </a:r>
            <a:r>
              <a:rPr lang="en-US" dirty="0" err="1"/>
              <a:t>ihtiyaçların</a:t>
            </a:r>
            <a:r>
              <a:rPr lang="en-US" dirty="0"/>
              <a:t> </a:t>
            </a:r>
            <a:r>
              <a:rPr lang="en-US" dirty="0" err="1"/>
              <a:t>karşılanması</a:t>
            </a:r>
            <a:r>
              <a:rPr lang="en-US" dirty="0"/>
              <a:t> </a:t>
            </a:r>
            <a:r>
              <a:rPr lang="en-US" dirty="0" err="1"/>
              <a:t>ikincil</a:t>
            </a:r>
            <a:r>
              <a:rPr lang="en-US" dirty="0"/>
              <a:t> </a:t>
            </a:r>
            <a:r>
              <a:rPr lang="en-US" dirty="0" err="1"/>
              <a:t>ihtiyaçları</a:t>
            </a:r>
            <a:r>
              <a:rPr lang="en-US" dirty="0"/>
              <a:t> </a:t>
            </a:r>
            <a:r>
              <a:rPr lang="en-US" dirty="0" err="1"/>
              <a:t>ortaya</a:t>
            </a:r>
            <a:r>
              <a:rPr lang="en-US" dirty="0"/>
              <a:t> </a:t>
            </a:r>
            <a:r>
              <a:rPr lang="en-US" dirty="0" err="1"/>
              <a:t>çıkarır</a:t>
            </a:r>
            <a:r>
              <a:rPr lang="en-US" dirty="0"/>
              <a:t>. Malinowski, </a:t>
            </a:r>
            <a:r>
              <a:rPr lang="en-US" b="1" dirty="0" err="1"/>
              <a:t>kültürel</a:t>
            </a:r>
            <a:r>
              <a:rPr lang="en-US" b="1" dirty="0"/>
              <a:t> </a:t>
            </a:r>
            <a:r>
              <a:rPr lang="en-US" b="1" dirty="0" err="1"/>
              <a:t>işlevlerin</a:t>
            </a:r>
            <a:r>
              <a:rPr lang="en-US" b="1" dirty="0"/>
              <a:t> hem </a:t>
            </a:r>
            <a:r>
              <a:rPr lang="en-US" b="1" dirty="0" err="1"/>
              <a:t>temel</a:t>
            </a:r>
            <a:r>
              <a:rPr lang="en-US" b="1" dirty="0"/>
              <a:t> hem de </a:t>
            </a:r>
            <a:r>
              <a:rPr lang="en-US" b="1" dirty="0" err="1"/>
              <a:t>bunlardan</a:t>
            </a:r>
            <a:r>
              <a:rPr lang="en-US" b="1" dirty="0"/>
              <a:t> </a:t>
            </a:r>
            <a:r>
              <a:rPr lang="en-US" b="1" dirty="0" err="1"/>
              <a:t>türeyen</a:t>
            </a:r>
            <a:r>
              <a:rPr lang="en-US" b="1" dirty="0"/>
              <a:t> </a:t>
            </a:r>
            <a:r>
              <a:rPr lang="en-US" b="1" dirty="0" err="1"/>
              <a:t>ikin­cil</a:t>
            </a:r>
            <a:r>
              <a:rPr lang="en-US" b="1" dirty="0"/>
              <a:t> </a:t>
            </a:r>
            <a:r>
              <a:rPr lang="en-US" b="1" dirty="0" err="1"/>
              <a:t>ihtiyaçları</a:t>
            </a:r>
            <a:r>
              <a:rPr lang="en-US" b="1" dirty="0"/>
              <a:t> </a:t>
            </a:r>
            <a:r>
              <a:rPr lang="en-US" b="1" dirty="0" err="1"/>
              <a:t>karşıladığını</a:t>
            </a:r>
            <a:r>
              <a:rPr lang="en-US" b="1" dirty="0"/>
              <a:t> </a:t>
            </a:r>
            <a:r>
              <a:rPr lang="en-US" dirty="0" err="1"/>
              <a:t>söyler</a:t>
            </a:r>
            <a:r>
              <a:rPr lang="en-US" dirty="0"/>
              <a:t> </a:t>
            </a:r>
            <a:r>
              <a:rPr lang="en-US" dirty="0" err="1"/>
              <a:t>ve</a:t>
            </a:r>
            <a:r>
              <a:rPr lang="en-US" dirty="0"/>
              <a:t> </a:t>
            </a:r>
            <a:r>
              <a:rPr lang="en-US" dirty="0" err="1"/>
              <a:t>öncelikle</a:t>
            </a:r>
            <a:r>
              <a:rPr lang="en-US" dirty="0"/>
              <a:t> </a:t>
            </a:r>
            <a:r>
              <a:rPr lang="en-US" dirty="0" err="1"/>
              <a:t>bu</a:t>
            </a:r>
            <a:r>
              <a:rPr lang="en-US" dirty="0"/>
              <a:t> </a:t>
            </a:r>
            <a:r>
              <a:rPr lang="en-US" dirty="0" err="1"/>
              <a:t>ihtiyaçları</a:t>
            </a:r>
            <a:r>
              <a:rPr lang="en-US" dirty="0"/>
              <a:t> </a:t>
            </a:r>
            <a:r>
              <a:rPr lang="en-US" dirty="0" err="1"/>
              <a:t>gidermeye</a:t>
            </a:r>
            <a:r>
              <a:rPr lang="en-US" dirty="0"/>
              <a:t> </a:t>
            </a:r>
            <a:r>
              <a:rPr lang="en-US" dirty="0" err="1"/>
              <a:t>yönelik</a:t>
            </a:r>
            <a:r>
              <a:rPr lang="en-US" dirty="0"/>
              <a:t> </a:t>
            </a:r>
            <a:r>
              <a:rPr lang="en-US" dirty="0" err="1"/>
              <a:t>ol­mayan</a:t>
            </a:r>
            <a:r>
              <a:rPr lang="en-US" dirty="0"/>
              <a:t> </a:t>
            </a:r>
            <a:r>
              <a:rPr lang="en-US" dirty="0" err="1"/>
              <a:t>bir</a:t>
            </a:r>
            <a:r>
              <a:rPr lang="en-US" dirty="0"/>
              <a:t> </a:t>
            </a:r>
            <a:r>
              <a:rPr lang="en-US" dirty="0" err="1"/>
              <a:t>kültürün</a:t>
            </a:r>
            <a:r>
              <a:rPr lang="en-US" dirty="0"/>
              <a:t> </a:t>
            </a:r>
            <a:r>
              <a:rPr lang="en-US" dirty="0" err="1"/>
              <a:t>var</a:t>
            </a:r>
            <a:r>
              <a:rPr lang="en-US" dirty="0"/>
              <a:t> </a:t>
            </a:r>
            <a:r>
              <a:rPr lang="en-US" dirty="0" err="1"/>
              <a:t>olamayacağını</a:t>
            </a:r>
            <a:r>
              <a:rPr lang="en-US" dirty="0"/>
              <a:t> </a:t>
            </a:r>
            <a:r>
              <a:rPr lang="en-US" dirty="0" err="1"/>
              <a:t>vurgular</a:t>
            </a:r>
            <a:r>
              <a:rPr lang="en-US" dirty="0"/>
              <a:t>. </a:t>
            </a:r>
            <a:r>
              <a:rPr lang="en-US" dirty="0" err="1"/>
              <a:t>Böylelikle</a:t>
            </a:r>
            <a:r>
              <a:rPr lang="en-US" dirty="0"/>
              <a:t>, ilk </a:t>
            </a:r>
            <a:r>
              <a:rPr lang="en-US" dirty="0" err="1"/>
              <a:t>bakışta</a:t>
            </a:r>
            <a:r>
              <a:rPr lang="en-US" dirty="0"/>
              <a:t> </a:t>
            </a:r>
            <a:r>
              <a:rPr lang="en-US" dirty="0" err="1"/>
              <a:t>anlamsız</a:t>
            </a:r>
            <a:r>
              <a:rPr lang="en-US" dirty="0"/>
              <a:t> </a:t>
            </a:r>
            <a:r>
              <a:rPr lang="en-US" dirty="0" err="1"/>
              <a:t>ya</a:t>
            </a:r>
            <a:r>
              <a:rPr lang="en-US" dirty="0"/>
              <a:t> da </a:t>
            </a:r>
            <a:r>
              <a:rPr lang="en-US" dirty="0" err="1"/>
              <a:t>temelsiz</a:t>
            </a:r>
            <a:r>
              <a:rPr lang="en-US" dirty="0"/>
              <a:t>, </a:t>
            </a:r>
            <a:r>
              <a:rPr lang="en-US" dirty="0" err="1"/>
              <a:t>başka</a:t>
            </a:r>
            <a:r>
              <a:rPr lang="en-US" dirty="0"/>
              <a:t> </a:t>
            </a:r>
            <a:r>
              <a:rPr lang="en-US" dirty="0" err="1"/>
              <a:t>neden</a:t>
            </a:r>
            <a:r>
              <a:rPr lang="en-US" dirty="0"/>
              <a:t> </a:t>
            </a:r>
            <a:r>
              <a:rPr lang="en-US" dirty="0" err="1"/>
              <a:t>veya</a:t>
            </a:r>
            <a:r>
              <a:rPr lang="en-US" dirty="0"/>
              <a:t> </a:t>
            </a:r>
            <a:r>
              <a:rPr lang="en-US" dirty="0" err="1"/>
              <a:t>so­nuçlarla</a:t>
            </a:r>
            <a:r>
              <a:rPr lang="en-US" dirty="0"/>
              <a:t> </a:t>
            </a:r>
            <a:r>
              <a:rPr lang="en-US" dirty="0" err="1"/>
              <a:t>bağıntılandırılamayan</a:t>
            </a:r>
            <a:r>
              <a:rPr lang="en-US" dirty="0"/>
              <a:t> </a:t>
            </a:r>
            <a:r>
              <a:rPr lang="en-US" dirty="0" err="1"/>
              <a:t>gelenek</a:t>
            </a:r>
            <a:r>
              <a:rPr lang="en-US" dirty="0"/>
              <a:t> </a:t>
            </a:r>
            <a:r>
              <a:rPr lang="en-US" dirty="0" err="1"/>
              <a:t>ve</a:t>
            </a:r>
            <a:r>
              <a:rPr lang="en-US" dirty="0"/>
              <a:t> </a:t>
            </a:r>
            <a:r>
              <a:rPr lang="en-US" dirty="0" err="1"/>
              <a:t>göreneklerin</a:t>
            </a:r>
            <a:r>
              <a:rPr lang="en-US" dirty="0"/>
              <a:t> </a:t>
            </a:r>
            <a:r>
              <a:rPr lang="en-US" dirty="0" err="1"/>
              <a:t>an­lamlı</a:t>
            </a:r>
            <a:r>
              <a:rPr lang="en-US" dirty="0"/>
              <a:t> </a:t>
            </a:r>
            <a:r>
              <a:rPr lang="en-US" dirty="0" err="1"/>
              <a:t>olduğu</a:t>
            </a:r>
            <a:r>
              <a:rPr lang="en-US" dirty="0"/>
              <a:t> </a:t>
            </a:r>
            <a:r>
              <a:rPr lang="en-US" dirty="0" err="1"/>
              <a:t>ortaya</a:t>
            </a:r>
            <a:r>
              <a:rPr lang="en-US" dirty="0"/>
              <a:t> </a:t>
            </a:r>
            <a:r>
              <a:rPr lang="en-US" dirty="0" err="1"/>
              <a:t>çıkacaktır</a:t>
            </a:r>
            <a:r>
              <a:rPr lang="en-US" dirty="0"/>
              <a:t>. </a:t>
            </a:r>
            <a:r>
              <a:rPr lang="en-US" dirty="0" err="1"/>
              <a:t>İşlevcilik</a:t>
            </a:r>
            <a:r>
              <a:rPr lang="en-US" dirty="0"/>
              <a:t>, </a:t>
            </a:r>
            <a:r>
              <a:rPr lang="en-US" dirty="0" err="1"/>
              <a:t>belirli</a:t>
            </a:r>
            <a:r>
              <a:rPr lang="en-US" dirty="0"/>
              <a:t> </a:t>
            </a:r>
            <a:r>
              <a:rPr lang="en-US" dirty="0" err="1"/>
              <a:t>işlevlere</a:t>
            </a:r>
            <a:r>
              <a:rPr lang="en-US" dirty="0"/>
              <a:t> </a:t>
            </a:r>
            <a:r>
              <a:rPr lang="en-US" dirty="0" err="1"/>
              <a:t>sa­hip</a:t>
            </a:r>
            <a:r>
              <a:rPr lang="en-US" dirty="0"/>
              <a:t> </a:t>
            </a:r>
            <a:r>
              <a:rPr lang="en-US" dirty="0" err="1"/>
              <a:t>ögelerin</a:t>
            </a:r>
            <a:r>
              <a:rPr lang="en-US" dirty="0"/>
              <a:t> </a:t>
            </a:r>
            <a:r>
              <a:rPr lang="en-US" dirty="0" err="1"/>
              <a:t>karşılıklı</a:t>
            </a:r>
            <a:r>
              <a:rPr lang="en-US" dirty="0"/>
              <a:t> </a:t>
            </a:r>
            <a:r>
              <a:rPr lang="en-US" dirty="0" err="1"/>
              <a:t>ve</a:t>
            </a:r>
            <a:r>
              <a:rPr lang="en-US" dirty="0"/>
              <a:t> </a:t>
            </a:r>
            <a:r>
              <a:rPr lang="en-US" dirty="0" err="1"/>
              <a:t>bağımlı</a:t>
            </a:r>
            <a:r>
              <a:rPr lang="en-US" dirty="0"/>
              <a:t> </a:t>
            </a:r>
            <a:r>
              <a:rPr lang="en-US" dirty="0" err="1"/>
              <a:t>ilişkileri</a:t>
            </a:r>
            <a:r>
              <a:rPr lang="en-US" dirty="0"/>
              <a:t> </a:t>
            </a:r>
            <a:r>
              <a:rPr lang="en-US" dirty="0" err="1"/>
              <a:t>biçiminde</a:t>
            </a:r>
            <a:r>
              <a:rPr lang="en-US" dirty="0"/>
              <a:t> </a:t>
            </a:r>
            <a:r>
              <a:rPr lang="en-US" dirty="0" err="1"/>
              <a:t>görülen</a:t>
            </a:r>
            <a:r>
              <a:rPr lang="en-US" dirty="0"/>
              <a:t> </a:t>
            </a:r>
            <a:r>
              <a:rPr lang="en-US" dirty="0" err="1"/>
              <a:t>bir</a:t>
            </a:r>
            <a:r>
              <a:rPr lang="en-US" dirty="0"/>
              <a:t> </a:t>
            </a:r>
            <a:r>
              <a:rPr lang="en-US" dirty="0" err="1"/>
              <a:t>kültür</a:t>
            </a:r>
            <a:r>
              <a:rPr lang="en-US" dirty="0"/>
              <a:t> </a:t>
            </a:r>
            <a:r>
              <a:rPr lang="en-US" dirty="0" err="1"/>
              <a:t>bütününe</a:t>
            </a:r>
            <a:r>
              <a:rPr lang="en-US" dirty="0"/>
              <a:t> </a:t>
            </a:r>
            <a:r>
              <a:rPr lang="en-US" dirty="0" err="1"/>
              <a:t>vurgu</a:t>
            </a:r>
            <a:r>
              <a:rPr lang="en-US" dirty="0"/>
              <a:t> </a:t>
            </a:r>
            <a:r>
              <a:rPr lang="en-US" dirty="0" err="1"/>
              <a:t>yaparak</a:t>
            </a:r>
            <a:r>
              <a:rPr lang="en-US" dirty="0"/>
              <a:t>, </a:t>
            </a:r>
            <a:r>
              <a:rPr lang="en-US" dirty="0" err="1"/>
              <a:t>daha</a:t>
            </a:r>
            <a:r>
              <a:rPr lang="en-US" dirty="0"/>
              <a:t> </a:t>
            </a:r>
            <a:r>
              <a:rPr lang="en-US" dirty="0" err="1"/>
              <a:t>önceki</a:t>
            </a:r>
            <a:r>
              <a:rPr lang="en-US" dirty="0"/>
              <a:t> </a:t>
            </a:r>
            <a:r>
              <a:rPr lang="en-US" dirty="0" err="1"/>
              <a:t>kültür</a:t>
            </a:r>
            <a:r>
              <a:rPr lang="en-US" dirty="0"/>
              <a:t> </a:t>
            </a:r>
            <a:r>
              <a:rPr lang="en-US" dirty="0" err="1"/>
              <a:t>ta­rihi</a:t>
            </a:r>
            <a:r>
              <a:rPr lang="en-US" dirty="0"/>
              <a:t> </a:t>
            </a:r>
            <a:r>
              <a:rPr lang="en-US" dirty="0" err="1"/>
              <a:t>yaklaşımından</a:t>
            </a:r>
            <a:r>
              <a:rPr lang="en-US" dirty="0"/>
              <a:t> </a:t>
            </a:r>
            <a:r>
              <a:rPr lang="en-US" dirty="0" err="1"/>
              <a:t>ayrışmıştır</a:t>
            </a:r>
            <a:r>
              <a:rPr lang="en-US" dirty="0"/>
              <a:t>. </a:t>
            </a:r>
            <a:r>
              <a:rPr lang="en-US" dirty="0" err="1"/>
              <a:t>Oysa</a:t>
            </a:r>
            <a:r>
              <a:rPr lang="en-US" dirty="0"/>
              <a:t> </a:t>
            </a:r>
            <a:r>
              <a:rPr lang="en-US" dirty="0" err="1"/>
              <a:t>Boasçı</a:t>
            </a:r>
            <a:r>
              <a:rPr lang="en-US" dirty="0"/>
              <a:t> </a:t>
            </a:r>
            <a:r>
              <a:rPr lang="en-US" dirty="0" err="1"/>
              <a:t>kültür</a:t>
            </a:r>
            <a:r>
              <a:rPr lang="en-US" dirty="0"/>
              <a:t> </a:t>
            </a:r>
            <a:r>
              <a:rPr lang="en-US" dirty="0" err="1"/>
              <a:t>tarihi</a:t>
            </a:r>
            <a:r>
              <a:rPr lang="en-US" dirty="0"/>
              <a:t> </a:t>
            </a:r>
            <a:r>
              <a:rPr lang="en-US" dirty="0" err="1"/>
              <a:t>yak­laşımı</a:t>
            </a:r>
            <a:r>
              <a:rPr lang="en-US" dirty="0"/>
              <a:t> </a:t>
            </a:r>
            <a:r>
              <a:rPr lang="en-US" dirty="0" err="1"/>
              <a:t>için</a:t>
            </a:r>
            <a:r>
              <a:rPr lang="en-US" dirty="0"/>
              <a:t> </a:t>
            </a:r>
            <a:r>
              <a:rPr lang="en-US" dirty="0" err="1"/>
              <a:t>bir</a:t>
            </a:r>
            <a:r>
              <a:rPr lang="en-US" dirty="0"/>
              <a:t> </a:t>
            </a:r>
            <a:r>
              <a:rPr lang="en-US" dirty="0" err="1"/>
              <a:t>geleneği</a:t>
            </a:r>
            <a:r>
              <a:rPr lang="en-US" dirty="0"/>
              <a:t> </a:t>
            </a:r>
            <a:r>
              <a:rPr lang="en-US" dirty="0" err="1"/>
              <a:t>ya</a:t>
            </a:r>
            <a:r>
              <a:rPr lang="en-US" dirty="0"/>
              <a:t> da </a:t>
            </a:r>
            <a:r>
              <a:rPr lang="en-US" dirty="0" err="1"/>
              <a:t>inancı</a:t>
            </a:r>
            <a:r>
              <a:rPr lang="en-US" dirty="0"/>
              <a:t> </a:t>
            </a:r>
            <a:r>
              <a:rPr lang="en-US" dirty="0" err="1"/>
              <a:t>incelemek</a:t>
            </a:r>
            <a:r>
              <a:rPr lang="en-US" dirty="0"/>
              <a:t>, </a:t>
            </a:r>
            <a:r>
              <a:rPr lang="en-US" dirty="0" err="1"/>
              <a:t>onun</a:t>
            </a:r>
            <a:r>
              <a:rPr lang="en-US" dirty="0"/>
              <a:t> </a:t>
            </a:r>
            <a:r>
              <a:rPr lang="en-US" dirty="0" err="1"/>
              <a:t>ya</a:t>
            </a:r>
            <a:r>
              <a:rPr lang="en-US" dirty="0"/>
              <a:t> </a:t>
            </a:r>
            <a:r>
              <a:rPr lang="en-US" dirty="0" err="1"/>
              <a:t>ta­rih</a:t>
            </a:r>
            <a:r>
              <a:rPr lang="en-US" dirty="0"/>
              <a:t> </a:t>
            </a:r>
            <a:r>
              <a:rPr lang="en-US" dirty="0" err="1"/>
              <a:t>ya</a:t>
            </a:r>
            <a:r>
              <a:rPr lang="en-US" dirty="0"/>
              <a:t> da </a:t>
            </a:r>
            <a:r>
              <a:rPr lang="en-US" dirty="0" err="1"/>
              <a:t>insanların</a:t>
            </a:r>
            <a:r>
              <a:rPr lang="en-US" dirty="0"/>
              <a:t> </a:t>
            </a:r>
            <a:r>
              <a:rPr lang="en-US" dirty="0" err="1"/>
              <a:t>evrensel</a:t>
            </a:r>
            <a:r>
              <a:rPr lang="en-US" dirty="0"/>
              <a:t> </a:t>
            </a:r>
            <a:r>
              <a:rPr lang="en-US" dirty="0" err="1"/>
              <a:t>psikolojik</a:t>
            </a:r>
            <a:r>
              <a:rPr lang="en-US" dirty="0"/>
              <a:t> </a:t>
            </a:r>
            <a:r>
              <a:rPr lang="en-US" dirty="0" err="1"/>
              <a:t>özellikleri</a:t>
            </a:r>
            <a:r>
              <a:rPr lang="en-US" dirty="0"/>
              <a:t> </a:t>
            </a:r>
            <a:r>
              <a:rPr lang="en-US" dirty="0" err="1"/>
              <a:t>içindeki</a:t>
            </a:r>
            <a:r>
              <a:rPr lang="en-US" dirty="0"/>
              <a:t> </a:t>
            </a:r>
            <a:r>
              <a:rPr lang="en-US" dirty="0" err="1"/>
              <a:t>kökenini</a:t>
            </a:r>
            <a:r>
              <a:rPr lang="en-US" dirty="0"/>
              <a:t> </a:t>
            </a:r>
            <a:r>
              <a:rPr lang="en-US" dirty="0" err="1"/>
              <a:t>araştırmak</a:t>
            </a:r>
            <a:r>
              <a:rPr lang="en-US" dirty="0"/>
              <a:t> </a:t>
            </a:r>
            <a:r>
              <a:rPr lang="en-US" dirty="0" err="1"/>
              <a:t>anlamına</a:t>
            </a:r>
            <a:r>
              <a:rPr lang="en-US" dirty="0"/>
              <a:t> </a:t>
            </a:r>
            <a:r>
              <a:rPr lang="en-US" dirty="0" err="1"/>
              <a:t>gelmekteydi</a:t>
            </a:r>
            <a:r>
              <a:rPr lang="en-US" dirty="0"/>
              <a:t>.</a:t>
            </a:r>
          </a:p>
          <a:p>
            <a:pPr algn="just"/>
            <a:r>
              <a:rPr lang="en-US" dirty="0" err="1"/>
              <a:t>İşlevciliğin</a:t>
            </a:r>
            <a:r>
              <a:rPr lang="en-US" dirty="0"/>
              <a:t> </a:t>
            </a:r>
            <a:r>
              <a:rPr lang="en-US" dirty="0" err="1"/>
              <a:t>başlıca</a:t>
            </a:r>
            <a:r>
              <a:rPr lang="en-US" dirty="0"/>
              <a:t> </a:t>
            </a:r>
            <a:r>
              <a:rPr lang="en-US" dirty="0" err="1"/>
              <a:t>kuramsal</a:t>
            </a:r>
            <a:r>
              <a:rPr lang="en-US" dirty="0"/>
              <a:t> </a:t>
            </a:r>
            <a:r>
              <a:rPr lang="en-US" dirty="0" err="1"/>
              <a:t>zayıflığı</a:t>
            </a:r>
            <a:r>
              <a:rPr lang="en-US" dirty="0"/>
              <a:t>, </a:t>
            </a:r>
            <a:r>
              <a:rPr lang="en-US" dirty="0" err="1"/>
              <a:t>esas</a:t>
            </a:r>
            <a:r>
              <a:rPr lang="en-US" dirty="0"/>
              <a:t> </a:t>
            </a:r>
            <a:r>
              <a:rPr lang="en-US" dirty="0" err="1"/>
              <a:t>olarak</a:t>
            </a:r>
            <a:r>
              <a:rPr lang="en-US" dirty="0"/>
              <a:t> </a:t>
            </a:r>
            <a:r>
              <a:rPr lang="en-US" dirty="0" err="1"/>
              <a:t>kültü­rün</a:t>
            </a:r>
            <a:r>
              <a:rPr lang="en-US" dirty="0"/>
              <a:t> </a:t>
            </a:r>
            <a:r>
              <a:rPr lang="en-US" dirty="0" err="1"/>
              <a:t>bireyin</a:t>
            </a:r>
            <a:r>
              <a:rPr lang="en-US" dirty="0"/>
              <a:t> </a:t>
            </a:r>
            <a:r>
              <a:rPr lang="en-US" dirty="0" err="1"/>
              <a:t>ihtiyaçlarını</a:t>
            </a:r>
            <a:r>
              <a:rPr lang="en-US" dirty="0"/>
              <a:t> </a:t>
            </a:r>
            <a:r>
              <a:rPr lang="en-US" dirty="0" err="1"/>
              <a:t>karşılamak</a:t>
            </a:r>
            <a:r>
              <a:rPr lang="en-US" dirty="0"/>
              <a:t> </a:t>
            </a:r>
            <a:r>
              <a:rPr lang="en-US" dirty="0" err="1"/>
              <a:t>bakımından</a:t>
            </a:r>
            <a:r>
              <a:rPr lang="en-US" dirty="0"/>
              <a:t> </a:t>
            </a:r>
            <a:r>
              <a:rPr lang="en-US" dirty="0" err="1"/>
              <a:t>nasıl</a:t>
            </a:r>
            <a:r>
              <a:rPr lang="en-US" dirty="0"/>
              <a:t> </a:t>
            </a:r>
            <a:r>
              <a:rPr lang="en-US" dirty="0" err="1"/>
              <a:t>çalıştı­ğına</a:t>
            </a:r>
            <a:r>
              <a:rPr lang="en-US" dirty="0"/>
              <a:t> </a:t>
            </a:r>
            <a:r>
              <a:rPr lang="en-US" dirty="0" err="1"/>
              <a:t>ağırlık</a:t>
            </a:r>
            <a:r>
              <a:rPr lang="en-US" dirty="0"/>
              <a:t> </a:t>
            </a:r>
            <a:r>
              <a:rPr lang="en-US" dirty="0" err="1"/>
              <a:t>verirken</a:t>
            </a:r>
            <a:r>
              <a:rPr lang="en-US" dirty="0"/>
              <a:t>, </a:t>
            </a:r>
            <a:r>
              <a:rPr lang="en-US" dirty="0" err="1"/>
              <a:t>bireyi</a:t>
            </a:r>
            <a:r>
              <a:rPr lang="en-US" dirty="0"/>
              <a:t> </a:t>
            </a:r>
            <a:r>
              <a:rPr lang="en-US" dirty="0" err="1"/>
              <a:t>aşan</a:t>
            </a:r>
            <a:r>
              <a:rPr lang="en-US" dirty="0"/>
              <a:t> </a:t>
            </a:r>
            <a:r>
              <a:rPr lang="en-US" dirty="0" err="1"/>
              <a:t>sosyo-kültürel</a:t>
            </a:r>
            <a:r>
              <a:rPr lang="en-US" dirty="0"/>
              <a:t> </a:t>
            </a:r>
            <a:r>
              <a:rPr lang="en-US" dirty="0" err="1"/>
              <a:t>etki</a:t>
            </a:r>
            <a:r>
              <a:rPr lang="en-US" dirty="0"/>
              <a:t> </a:t>
            </a:r>
            <a:r>
              <a:rPr lang="en-US" dirty="0" err="1"/>
              <a:t>ve</a:t>
            </a:r>
            <a:r>
              <a:rPr lang="en-US" dirty="0"/>
              <a:t> </a:t>
            </a:r>
            <a:r>
              <a:rPr lang="en-US" dirty="0" err="1"/>
              <a:t>olu­şumları</a:t>
            </a:r>
            <a:r>
              <a:rPr lang="en-US" dirty="0"/>
              <a:t> (</a:t>
            </a:r>
            <a:r>
              <a:rPr lang="en-US" dirty="0" err="1"/>
              <a:t>örneğin</a:t>
            </a:r>
            <a:r>
              <a:rPr lang="en-US" dirty="0"/>
              <a:t> </a:t>
            </a:r>
            <a:r>
              <a:rPr lang="en-US" dirty="0" err="1"/>
              <a:t>devrimleri</a:t>
            </a:r>
            <a:r>
              <a:rPr lang="en-US" dirty="0"/>
              <a:t>, </a:t>
            </a:r>
            <a:r>
              <a:rPr lang="en-US" dirty="0" err="1"/>
              <a:t>iktisadî</a:t>
            </a:r>
            <a:r>
              <a:rPr lang="en-US" dirty="0"/>
              <a:t> </a:t>
            </a:r>
            <a:r>
              <a:rPr lang="en-US" dirty="0" err="1"/>
              <a:t>bunalımları</a:t>
            </a:r>
            <a:r>
              <a:rPr lang="en-US" dirty="0"/>
              <a:t> </a:t>
            </a:r>
            <a:r>
              <a:rPr lang="en-US" dirty="0" err="1"/>
              <a:t>ya</a:t>
            </a:r>
            <a:r>
              <a:rPr lang="en-US" dirty="0"/>
              <a:t> da </a:t>
            </a:r>
            <a:r>
              <a:rPr lang="en-US" dirty="0" err="1"/>
              <a:t>aile</a:t>
            </a:r>
            <a:r>
              <a:rPr lang="en-US" dirty="0"/>
              <a:t> </a:t>
            </a:r>
            <a:r>
              <a:rPr lang="en-US" dirty="0" err="1"/>
              <a:t>gibi</a:t>
            </a:r>
            <a:r>
              <a:rPr lang="en-US" dirty="0"/>
              <a:t> </a:t>
            </a:r>
            <a:r>
              <a:rPr lang="en-US" dirty="0" err="1"/>
              <a:t>bazı</a:t>
            </a:r>
            <a:r>
              <a:rPr lang="en-US" dirty="0"/>
              <a:t> </a:t>
            </a:r>
            <a:r>
              <a:rPr lang="en-US" dirty="0" err="1"/>
              <a:t>toplumsal</a:t>
            </a:r>
            <a:r>
              <a:rPr lang="en-US" dirty="0"/>
              <a:t> </a:t>
            </a:r>
            <a:r>
              <a:rPr lang="en-US" dirty="0" err="1"/>
              <a:t>kurumları</a:t>
            </a:r>
            <a:r>
              <a:rPr lang="en-US" dirty="0"/>
              <a:t>) </a:t>
            </a:r>
            <a:r>
              <a:rPr lang="en-US" dirty="0" err="1"/>
              <a:t>ihmal</a:t>
            </a:r>
            <a:r>
              <a:rPr lang="en-US" dirty="0"/>
              <a:t> </a:t>
            </a:r>
            <a:r>
              <a:rPr lang="en-US" dirty="0" err="1"/>
              <a:t>etmesinden</a:t>
            </a:r>
            <a:r>
              <a:rPr lang="en-US" dirty="0"/>
              <a:t> </a:t>
            </a:r>
            <a:r>
              <a:rPr lang="en-US" dirty="0" err="1"/>
              <a:t>ileri</a:t>
            </a:r>
            <a:r>
              <a:rPr lang="en-US" dirty="0"/>
              <a:t> </a:t>
            </a:r>
            <a:r>
              <a:rPr lang="en-US" dirty="0" err="1"/>
              <a:t>gel­mektedir</a:t>
            </a:r>
            <a:r>
              <a:rPr lang="en-US" dirty="0"/>
              <a:t>. </a:t>
            </a:r>
            <a:r>
              <a:rPr lang="en-US" dirty="0" err="1"/>
              <a:t>Öte</a:t>
            </a:r>
            <a:r>
              <a:rPr lang="en-US" dirty="0"/>
              <a:t> </a:t>
            </a:r>
            <a:r>
              <a:rPr lang="en-US" dirty="0" err="1"/>
              <a:t>yandan</a:t>
            </a:r>
            <a:r>
              <a:rPr lang="en-US" dirty="0"/>
              <a:t> </a:t>
            </a:r>
            <a:r>
              <a:rPr lang="en-US" b="1" dirty="0" err="1"/>
              <a:t>eğer</a:t>
            </a:r>
            <a:r>
              <a:rPr lang="en-US" b="1" dirty="0"/>
              <a:t> </a:t>
            </a:r>
            <a:r>
              <a:rPr lang="en-US" b="1" dirty="0" err="1"/>
              <a:t>bütün</a:t>
            </a:r>
            <a:r>
              <a:rPr lang="en-US" b="1" dirty="0"/>
              <a:t> </a:t>
            </a:r>
            <a:r>
              <a:rPr lang="en-US" b="1" dirty="0" err="1"/>
              <a:t>insanların</a:t>
            </a:r>
            <a:r>
              <a:rPr lang="en-US" b="1" dirty="0"/>
              <a:t> </a:t>
            </a:r>
            <a:r>
              <a:rPr lang="en-US" b="1" dirty="0" err="1"/>
              <a:t>ihtiyaçları</a:t>
            </a:r>
            <a:r>
              <a:rPr lang="en-US" b="1" dirty="0"/>
              <a:t> </a:t>
            </a:r>
            <a:r>
              <a:rPr lang="en-US" b="1" dirty="0" err="1"/>
              <a:t>te­melde</a:t>
            </a:r>
            <a:r>
              <a:rPr lang="en-US" b="1" dirty="0"/>
              <a:t> </a:t>
            </a:r>
            <a:r>
              <a:rPr lang="en-US" b="1" dirty="0" err="1"/>
              <a:t>aynıysa</a:t>
            </a:r>
            <a:r>
              <a:rPr lang="en-US" b="1" dirty="0"/>
              <a:t> </a:t>
            </a:r>
            <a:r>
              <a:rPr lang="en-US" b="1" dirty="0" err="1"/>
              <a:t>ve</a:t>
            </a:r>
            <a:r>
              <a:rPr lang="en-US" b="1" dirty="0"/>
              <a:t> </a:t>
            </a:r>
            <a:r>
              <a:rPr lang="en-US" b="1" dirty="0" err="1"/>
              <a:t>kültürler</a:t>
            </a:r>
            <a:r>
              <a:rPr lang="en-US" b="1" dirty="0"/>
              <a:t> </a:t>
            </a:r>
            <a:r>
              <a:rPr lang="en-US" b="1" dirty="0" err="1"/>
              <a:t>bu</a:t>
            </a:r>
            <a:r>
              <a:rPr lang="en-US" b="1" dirty="0"/>
              <a:t> </a:t>
            </a:r>
            <a:r>
              <a:rPr lang="en-US" b="1" dirty="0" err="1"/>
              <a:t>ihtiyaçlar</a:t>
            </a:r>
            <a:r>
              <a:rPr lang="en-US" b="1" dirty="0"/>
              <a:t> </a:t>
            </a:r>
            <a:r>
              <a:rPr lang="en-US" b="1" dirty="0" err="1"/>
              <a:t>temelinde</a:t>
            </a:r>
            <a:r>
              <a:rPr lang="en-US" b="1" dirty="0"/>
              <a:t> </a:t>
            </a:r>
            <a:r>
              <a:rPr lang="en-US" b="1" dirty="0" err="1"/>
              <a:t>örgütlen</a:t>
            </a:r>
            <a:r>
              <a:rPr lang="en-US" b="1" dirty="0"/>
              <a:t>- </a:t>
            </a:r>
            <a:r>
              <a:rPr lang="en-US" b="1" dirty="0" err="1"/>
              <a:t>mişse</a:t>
            </a:r>
            <a:r>
              <a:rPr lang="en-US" b="1" dirty="0"/>
              <a:t>, </a:t>
            </a:r>
            <a:r>
              <a:rPr lang="en-US" b="1" dirty="0" err="1"/>
              <a:t>kültürel</a:t>
            </a:r>
            <a:r>
              <a:rPr lang="en-US" b="1" dirty="0"/>
              <a:t> </a:t>
            </a:r>
            <a:r>
              <a:rPr lang="en-US" b="1" dirty="0" err="1"/>
              <a:t>farklılıkların</a:t>
            </a:r>
            <a:r>
              <a:rPr lang="en-US" b="1" dirty="0"/>
              <a:t> </a:t>
            </a:r>
            <a:r>
              <a:rPr lang="en-US" b="1" dirty="0" err="1"/>
              <a:t>kaynağının</a:t>
            </a:r>
            <a:r>
              <a:rPr lang="en-US" b="1" dirty="0"/>
              <a:t> ne </a:t>
            </a:r>
            <a:r>
              <a:rPr lang="en-US" b="1" dirty="0" err="1"/>
              <a:t>olduğunu</a:t>
            </a:r>
            <a:r>
              <a:rPr lang="en-US" b="1" dirty="0"/>
              <a:t> </a:t>
            </a:r>
            <a:r>
              <a:rPr lang="en-US" b="1" dirty="0" err="1"/>
              <a:t>açıkla­mak</a:t>
            </a:r>
            <a:r>
              <a:rPr lang="en-US" b="1" dirty="0"/>
              <a:t> </a:t>
            </a:r>
            <a:r>
              <a:rPr lang="en-US" b="1" dirty="0" err="1"/>
              <a:t>konusunda</a:t>
            </a:r>
            <a:r>
              <a:rPr lang="en-US" b="1" dirty="0"/>
              <a:t> </a:t>
            </a:r>
            <a:r>
              <a:rPr lang="en-US" b="1" dirty="0" err="1"/>
              <a:t>herhangi</a:t>
            </a:r>
            <a:r>
              <a:rPr lang="en-US" b="1" dirty="0"/>
              <a:t> </a:t>
            </a:r>
            <a:r>
              <a:rPr lang="en-US" b="1" dirty="0" err="1"/>
              <a:t>bir</a:t>
            </a:r>
            <a:r>
              <a:rPr lang="en-US" b="1" dirty="0"/>
              <a:t> </a:t>
            </a:r>
            <a:r>
              <a:rPr lang="en-US" b="1" dirty="0" err="1"/>
              <a:t>açılım</a:t>
            </a:r>
            <a:r>
              <a:rPr lang="en-US" b="1" dirty="0"/>
              <a:t> </a:t>
            </a:r>
            <a:r>
              <a:rPr lang="en-US" b="1" dirty="0" err="1"/>
              <a:t>getirmemektedir</a:t>
            </a:r>
            <a:r>
              <a:rPr lang="en-US" dirty="0"/>
              <a:t>.</a:t>
            </a:r>
          </a:p>
          <a:p>
            <a:pPr algn="just"/>
            <a:r>
              <a:rPr lang="en-US" dirty="0"/>
              <a:t>http://sosyolojisi.com/kulture-yaklasimlar-temel-antropoloji-kuramlari/3057.html</a:t>
            </a:r>
          </a:p>
        </p:txBody>
      </p:sp>
      <p:sp>
        <p:nvSpPr>
          <p:cNvPr id="4" name="Slide Number Placeholder 3"/>
          <p:cNvSpPr>
            <a:spLocks noGrp="1"/>
          </p:cNvSpPr>
          <p:nvPr>
            <p:ph type="sldNum" sz="quarter" idx="10"/>
          </p:nvPr>
        </p:nvSpPr>
        <p:spPr/>
        <p:txBody>
          <a:bodyPr/>
          <a:lstStyle/>
          <a:p>
            <a:fld id="{DEC98AD0-E61C-4EDC-91CC-69574EA38CDC}" type="slidenum">
              <a:rPr lang="tr-TR" smtClean="0"/>
              <a:t>13</a:t>
            </a:fld>
            <a:endParaRPr lang="tr-TR"/>
          </a:p>
        </p:txBody>
      </p:sp>
    </p:spTree>
    <p:extLst>
      <p:ext uri="{BB962C8B-B14F-4D97-AF65-F5344CB8AC3E}">
        <p14:creationId xmlns:p14="http://schemas.microsoft.com/office/powerpoint/2010/main" val="195222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Bu </a:t>
            </a:r>
            <a:r>
              <a:rPr lang="en-US" dirty="0" err="1"/>
              <a:t>yaklaşımın</a:t>
            </a:r>
            <a:r>
              <a:rPr lang="en-US" dirty="0"/>
              <a:t> </a:t>
            </a:r>
            <a:r>
              <a:rPr lang="en-US" dirty="0" err="1"/>
              <a:t>kurucusu</a:t>
            </a:r>
            <a:r>
              <a:rPr lang="en-US" dirty="0"/>
              <a:t> </a:t>
            </a:r>
            <a:r>
              <a:rPr lang="en-US" dirty="0" err="1"/>
              <a:t>ve</a:t>
            </a:r>
            <a:r>
              <a:rPr lang="en-US" dirty="0"/>
              <a:t> ilk </a:t>
            </a:r>
            <a:r>
              <a:rPr lang="en-US" dirty="0" err="1"/>
              <a:t>kuramcısı</a:t>
            </a:r>
            <a:r>
              <a:rPr lang="en-US" dirty="0"/>
              <a:t> </a:t>
            </a:r>
            <a:r>
              <a:rPr lang="en-US" dirty="0" err="1"/>
              <a:t>olan</a:t>
            </a:r>
            <a:r>
              <a:rPr lang="en-US" dirty="0"/>
              <a:t> </a:t>
            </a:r>
            <a:r>
              <a:rPr lang="en-US" dirty="0" err="1"/>
              <a:t>İngiliz</a:t>
            </a:r>
            <a:r>
              <a:rPr lang="en-US" dirty="0"/>
              <a:t> </a:t>
            </a:r>
            <a:r>
              <a:rPr lang="en-US" dirty="0" err="1"/>
              <a:t>antropolog</a:t>
            </a:r>
            <a:r>
              <a:rPr lang="en-US" dirty="0"/>
              <a:t> Alfred R. Radcliffe-Brown (1881-1955), </a:t>
            </a:r>
            <a:r>
              <a:rPr lang="en-US" dirty="0" err="1"/>
              <a:t>toplumu</a:t>
            </a:r>
            <a:r>
              <a:rPr lang="en-US" dirty="0"/>
              <a:t> </a:t>
            </a:r>
            <a:r>
              <a:rPr lang="en-US" dirty="0" err="1"/>
              <a:t>birbirini</a:t>
            </a:r>
            <a:r>
              <a:rPr lang="en-US" dirty="0"/>
              <a:t> </a:t>
            </a:r>
            <a:r>
              <a:rPr lang="en-US" dirty="0" err="1"/>
              <a:t>destekleyen</a:t>
            </a:r>
            <a:r>
              <a:rPr lang="en-US" dirty="0"/>
              <a:t> </a:t>
            </a:r>
            <a:r>
              <a:rPr lang="en-US" dirty="0" err="1"/>
              <a:t>öge</a:t>
            </a:r>
            <a:r>
              <a:rPr lang="en-US" dirty="0"/>
              <a:t> </a:t>
            </a:r>
            <a:r>
              <a:rPr lang="en-US" dirty="0" err="1"/>
              <a:t>ve</a:t>
            </a:r>
            <a:r>
              <a:rPr lang="en-US" dirty="0"/>
              <a:t> </a:t>
            </a:r>
            <a:r>
              <a:rPr lang="en-US" dirty="0" err="1"/>
              <a:t>kurumların</a:t>
            </a:r>
            <a:r>
              <a:rPr lang="en-US" dirty="0"/>
              <a:t> </a:t>
            </a:r>
            <a:r>
              <a:rPr lang="en-US" dirty="0" err="1"/>
              <a:t>karşılıklı</a:t>
            </a:r>
            <a:r>
              <a:rPr lang="en-US" dirty="0"/>
              <a:t> </a:t>
            </a:r>
            <a:r>
              <a:rPr lang="en-US" dirty="0" err="1"/>
              <a:t>ilişkilerinin</a:t>
            </a:r>
            <a:r>
              <a:rPr lang="en-US" dirty="0"/>
              <a:t> </a:t>
            </a:r>
            <a:r>
              <a:rPr lang="en-US" dirty="0" err="1"/>
              <a:t>toplamı</a:t>
            </a:r>
            <a:r>
              <a:rPr lang="en-US" dirty="0"/>
              <a:t> </a:t>
            </a:r>
            <a:r>
              <a:rPr lang="en-US" dirty="0" err="1"/>
              <a:t>olarak</a:t>
            </a:r>
            <a:r>
              <a:rPr lang="en-US" dirty="0"/>
              <a:t> </a:t>
            </a:r>
            <a:r>
              <a:rPr lang="en-US" dirty="0" err="1"/>
              <a:t>gören</a:t>
            </a:r>
            <a:r>
              <a:rPr lang="en-US" dirty="0"/>
              <a:t> </a:t>
            </a:r>
            <a:r>
              <a:rPr lang="en-US" dirty="0" err="1"/>
              <a:t>ve</a:t>
            </a:r>
            <a:r>
              <a:rPr lang="en-US" dirty="0"/>
              <a:t> </a:t>
            </a:r>
            <a:r>
              <a:rPr lang="en-US" dirty="0" err="1"/>
              <a:t>kültürün</a:t>
            </a:r>
            <a:r>
              <a:rPr lang="en-US" dirty="0"/>
              <a:t> </a:t>
            </a:r>
            <a:r>
              <a:rPr lang="en-US" dirty="0" err="1"/>
              <a:t>tek</a:t>
            </a:r>
            <a:r>
              <a:rPr lang="en-US" dirty="0"/>
              <a:t> </a:t>
            </a:r>
            <a:r>
              <a:rPr lang="en-US" dirty="0" err="1"/>
              <a:t>tek</a:t>
            </a:r>
            <a:r>
              <a:rPr lang="en-US" dirty="0"/>
              <a:t> </a:t>
            </a:r>
            <a:r>
              <a:rPr lang="en-US" dirty="0" err="1"/>
              <a:t>bireylerin</a:t>
            </a:r>
            <a:r>
              <a:rPr lang="en-US" dirty="0"/>
              <a:t> </a:t>
            </a:r>
            <a:r>
              <a:rPr lang="en-US" dirty="0" err="1"/>
              <a:t>değil</a:t>
            </a:r>
            <a:r>
              <a:rPr lang="en-US" dirty="0"/>
              <a:t> </a:t>
            </a:r>
            <a:r>
              <a:rPr lang="en-US" dirty="0" err="1"/>
              <a:t>bu</a:t>
            </a:r>
            <a:r>
              <a:rPr lang="en-US" dirty="0"/>
              <a:t> </a:t>
            </a:r>
            <a:r>
              <a:rPr lang="en-US" dirty="0" err="1"/>
              <a:t>toplumsal</a:t>
            </a:r>
            <a:r>
              <a:rPr lang="en-US" dirty="0"/>
              <a:t> </a:t>
            </a:r>
            <a:r>
              <a:rPr lang="en-US" dirty="0" err="1"/>
              <a:t>işleyişin</a:t>
            </a:r>
            <a:r>
              <a:rPr lang="en-US" dirty="0"/>
              <a:t> </a:t>
            </a:r>
            <a:r>
              <a:rPr lang="en-US" dirty="0" err="1"/>
              <a:t>bir</a:t>
            </a:r>
            <a:r>
              <a:rPr lang="en-US" dirty="0"/>
              <a:t> </a:t>
            </a:r>
            <a:r>
              <a:rPr lang="en-US" dirty="0" err="1"/>
              <a:t>ürünü</a:t>
            </a:r>
            <a:r>
              <a:rPr lang="en-US" dirty="0"/>
              <a:t> </a:t>
            </a:r>
            <a:r>
              <a:rPr lang="en-US" dirty="0" err="1"/>
              <a:t>olduğunu</a:t>
            </a:r>
            <a:r>
              <a:rPr lang="en-US" dirty="0"/>
              <a:t> </a:t>
            </a:r>
            <a:r>
              <a:rPr lang="en-US" dirty="0" err="1"/>
              <a:t>söyleyen</a:t>
            </a:r>
            <a:r>
              <a:rPr lang="en-US" dirty="0"/>
              <a:t> </a:t>
            </a:r>
            <a:r>
              <a:rPr lang="en-US" dirty="0" err="1"/>
              <a:t>Fransız</a:t>
            </a:r>
            <a:r>
              <a:rPr lang="en-US" dirty="0"/>
              <a:t> </a:t>
            </a:r>
            <a:r>
              <a:rPr lang="en-US" dirty="0" err="1"/>
              <a:t>sosyolog</a:t>
            </a:r>
            <a:r>
              <a:rPr lang="en-US" dirty="0"/>
              <a:t> E. </a:t>
            </a:r>
            <a:r>
              <a:rPr lang="en-US" dirty="0" err="1"/>
              <a:t>Durkheim’dan</a:t>
            </a:r>
            <a:r>
              <a:rPr lang="en-US" dirty="0"/>
              <a:t> </a:t>
            </a:r>
            <a:r>
              <a:rPr lang="en-US" dirty="0" err="1"/>
              <a:t>etkilen­miştir</a:t>
            </a:r>
            <a:r>
              <a:rPr lang="en-US" dirty="0"/>
              <a:t>. Bu </a:t>
            </a:r>
            <a:r>
              <a:rPr lang="en-US" dirty="0" err="1"/>
              <a:t>çerçevede</a:t>
            </a:r>
            <a:r>
              <a:rPr lang="en-US" dirty="0"/>
              <a:t> Radcliffe-</a:t>
            </a:r>
            <a:r>
              <a:rPr lang="en-US" dirty="0" err="1"/>
              <a:t>Brown’ın</a:t>
            </a:r>
            <a:r>
              <a:rPr lang="en-US" dirty="0"/>
              <a:t> </a:t>
            </a:r>
            <a:r>
              <a:rPr lang="en-US" dirty="0" err="1"/>
              <a:t>ağırlık</a:t>
            </a:r>
            <a:r>
              <a:rPr lang="en-US" dirty="0"/>
              <a:t> </a:t>
            </a:r>
            <a:r>
              <a:rPr lang="en-US" dirty="0" err="1"/>
              <a:t>verdiği</a:t>
            </a:r>
            <a:r>
              <a:rPr lang="en-US" dirty="0"/>
              <a:t> </a:t>
            </a:r>
            <a:r>
              <a:rPr lang="en-US" dirty="0" err="1"/>
              <a:t>odak</a:t>
            </a:r>
            <a:r>
              <a:rPr lang="en-US" dirty="0"/>
              <a:t>, </a:t>
            </a:r>
            <a:r>
              <a:rPr lang="en-US" b="1" dirty="0" err="1"/>
              <a:t>Malinowski’nin</a:t>
            </a:r>
            <a:r>
              <a:rPr lang="en-US" b="1" dirty="0"/>
              <a:t> </a:t>
            </a:r>
            <a:r>
              <a:rPr lang="en-US" b="1" dirty="0" err="1"/>
              <a:t>aksi­ne</a:t>
            </a:r>
            <a:r>
              <a:rPr lang="en-US" b="1" dirty="0"/>
              <a:t>, </a:t>
            </a:r>
            <a:r>
              <a:rPr lang="en-US" b="1" dirty="0" err="1"/>
              <a:t>psikolojik</a:t>
            </a:r>
            <a:r>
              <a:rPr lang="en-US" b="1" dirty="0"/>
              <a:t> </a:t>
            </a:r>
            <a:r>
              <a:rPr lang="en-US" b="1" dirty="0" err="1"/>
              <a:t>ve</a:t>
            </a:r>
            <a:r>
              <a:rPr lang="en-US" b="1" dirty="0"/>
              <a:t> </a:t>
            </a:r>
            <a:r>
              <a:rPr lang="en-US" b="1" dirty="0" err="1"/>
              <a:t>biyolojik</a:t>
            </a:r>
            <a:r>
              <a:rPr lang="en-US" b="1" dirty="0"/>
              <a:t> </a:t>
            </a:r>
            <a:r>
              <a:rPr lang="en-US" b="1" dirty="0" err="1"/>
              <a:t>değil</a:t>
            </a:r>
            <a:r>
              <a:rPr lang="en-US" b="1" dirty="0"/>
              <a:t>, </a:t>
            </a:r>
            <a:r>
              <a:rPr lang="en-US" b="1" dirty="0" err="1"/>
              <a:t>sosyolojik</a:t>
            </a:r>
            <a:r>
              <a:rPr lang="en-US" dirty="0" err="1"/>
              <a:t>tir</a:t>
            </a:r>
            <a:r>
              <a:rPr lang="en-US" dirty="0"/>
              <a:t>. O </a:t>
            </a:r>
            <a:r>
              <a:rPr lang="en-US" dirty="0" err="1"/>
              <a:t>yüzden</a:t>
            </a:r>
            <a:r>
              <a:rPr lang="en-US" dirty="0"/>
              <a:t> </a:t>
            </a:r>
            <a:r>
              <a:rPr lang="en-US" dirty="0" err="1"/>
              <a:t>bu</a:t>
            </a:r>
            <a:r>
              <a:rPr lang="en-US" dirty="0"/>
              <a:t> </a:t>
            </a:r>
            <a:r>
              <a:rPr lang="en-US" dirty="0" err="1"/>
              <a:t>kuram</a:t>
            </a:r>
            <a:r>
              <a:rPr lang="en-US" dirty="0"/>
              <a:t> </a:t>
            </a:r>
            <a:r>
              <a:rPr lang="en-US" dirty="0" err="1"/>
              <a:t>sosyolojinin</a:t>
            </a:r>
            <a:r>
              <a:rPr lang="en-US" dirty="0"/>
              <a:t> </a:t>
            </a:r>
            <a:r>
              <a:rPr lang="en-US" dirty="0" err="1"/>
              <a:t>te­mel</a:t>
            </a:r>
            <a:r>
              <a:rPr lang="en-US" dirty="0"/>
              <a:t> </a:t>
            </a:r>
            <a:r>
              <a:rPr lang="en-US" dirty="0" err="1"/>
              <a:t>kavramlarından</a:t>
            </a:r>
            <a:r>
              <a:rPr lang="en-US" dirty="0"/>
              <a:t> </a:t>
            </a:r>
            <a:r>
              <a:rPr lang="en-US" dirty="0" err="1"/>
              <a:t>biri</a:t>
            </a:r>
            <a:r>
              <a:rPr lang="en-US" dirty="0"/>
              <a:t> </a:t>
            </a:r>
            <a:r>
              <a:rPr lang="en-US" dirty="0" err="1"/>
              <a:t>olan</a:t>
            </a:r>
            <a:r>
              <a:rPr lang="en-US" dirty="0"/>
              <a:t> </a:t>
            </a:r>
            <a:r>
              <a:rPr lang="en-US" b="1" dirty="0" err="1"/>
              <a:t>toplumsal</a:t>
            </a:r>
            <a:r>
              <a:rPr lang="en-US" b="1" dirty="0"/>
              <a:t> </a:t>
            </a:r>
            <a:r>
              <a:rPr lang="en-US" b="1" dirty="0" err="1"/>
              <a:t>yapı</a:t>
            </a:r>
            <a:r>
              <a:rPr lang="en-US" b="1" dirty="0"/>
              <a:t> </a:t>
            </a:r>
            <a:r>
              <a:rPr lang="en-US" b="1" dirty="0" err="1"/>
              <a:t>kavramıyla</a:t>
            </a:r>
            <a:r>
              <a:rPr lang="en-US" b="1" dirty="0"/>
              <a:t> </a:t>
            </a:r>
            <a:r>
              <a:rPr lang="en-US" b="1" dirty="0" err="1"/>
              <a:t>ilişki</a:t>
            </a:r>
            <a:r>
              <a:rPr lang="en-US" b="1" dirty="0"/>
              <a:t> </a:t>
            </a:r>
            <a:r>
              <a:rPr lang="en-US" b="1" dirty="0" err="1"/>
              <a:t>kurmayı</a:t>
            </a:r>
            <a:r>
              <a:rPr lang="en-US" b="1" dirty="0"/>
              <a:t> </a:t>
            </a:r>
            <a:r>
              <a:rPr lang="en-US" b="1" dirty="0" err="1"/>
              <a:t>seçmiştir</a:t>
            </a:r>
            <a:r>
              <a:rPr lang="en-US" dirty="0"/>
              <a:t>. </a:t>
            </a:r>
            <a:r>
              <a:rPr lang="en-US" dirty="0" err="1"/>
              <a:t>Durkheimcı</a:t>
            </a:r>
            <a:r>
              <a:rPr lang="en-US" dirty="0"/>
              <a:t> </a:t>
            </a:r>
            <a:r>
              <a:rPr lang="en-US" dirty="0" err="1"/>
              <a:t>sosyoloji</a:t>
            </a:r>
            <a:r>
              <a:rPr lang="en-US" dirty="0"/>
              <a:t> </a:t>
            </a:r>
            <a:r>
              <a:rPr lang="en-US" dirty="0" err="1"/>
              <a:t>kuramında</a:t>
            </a:r>
            <a:r>
              <a:rPr lang="en-US" dirty="0"/>
              <a:t> </a:t>
            </a:r>
            <a:r>
              <a:rPr lang="en-US" dirty="0" err="1"/>
              <a:t>toplumsal</a:t>
            </a:r>
            <a:r>
              <a:rPr lang="en-US" dirty="0"/>
              <a:t> </a:t>
            </a:r>
            <a:r>
              <a:rPr lang="en-US" dirty="0" err="1"/>
              <a:t>yapıyı</a:t>
            </a:r>
            <a:r>
              <a:rPr lang="en-US" dirty="0"/>
              <a:t> </a:t>
            </a:r>
            <a:r>
              <a:rPr lang="en-US" dirty="0" err="1"/>
              <a:t>kuran</a:t>
            </a:r>
            <a:r>
              <a:rPr lang="en-US" dirty="0"/>
              <a:t> en </a:t>
            </a:r>
            <a:r>
              <a:rPr lang="en-US" dirty="0" err="1"/>
              <a:t>önemli</a:t>
            </a:r>
            <a:r>
              <a:rPr lang="en-US" dirty="0"/>
              <a:t> </a:t>
            </a:r>
            <a:r>
              <a:rPr lang="en-US" dirty="0" err="1"/>
              <a:t>unsur</a:t>
            </a:r>
            <a:r>
              <a:rPr lang="en-US" dirty="0"/>
              <a:t> </a:t>
            </a:r>
            <a:r>
              <a:rPr lang="en-US" dirty="0" err="1"/>
              <a:t>ortak</a:t>
            </a:r>
            <a:r>
              <a:rPr lang="en-US" dirty="0"/>
              <a:t> </a:t>
            </a:r>
            <a:r>
              <a:rPr lang="en-US" dirty="0" err="1"/>
              <a:t>bi­linç</a:t>
            </a:r>
            <a:r>
              <a:rPr lang="en-US" dirty="0"/>
              <a:t> </a:t>
            </a:r>
            <a:r>
              <a:rPr lang="en-US" dirty="0" err="1"/>
              <a:t>durumudur</a:t>
            </a:r>
            <a:r>
              <a:rPr lang="en-US" dirty="0"/>
              <a:t>. </a:t>
            </a:r>
            <a:r>
              <a:rPr lang="en-US" dirty="0" err="1"/>
              <a:t>Ortak</a:t>
            </a:r>
            <a:r>
              <a:rPr lang="en-US" dirty="0"/>
              <a:t> </a:t>
            </a:r>
            <a:r>
              <a:rPr lang="en-US" dirty="0" err="1"/>
              <a:t>bilinç</a:t>
            </a:r>
            <a:r>
              <a:rPr lang="en-US" dirty="0"/>
              <a:t> </a:t>
            </a:r>
            <a:r>
              <a:rPr lang="en-US" dirty="0" err="1"/>
              <a:t>bireyi</a:t>
            </a:r>
            <a:r>
              <a:rPr lang="en-US" dirty="0"/>
              <a:t> </a:t>
            </a:r>
            <a:r>
              <a:rPr lang="en-US" dirty="0" err="1"/>
              <a:t>aşar</a:t>
            </a:r>
            <a:r>
              <a:rPr lang="en-US" dirty="0"/>
              <a:t> </a:t>
            </a:r>
            <a:r>
              <a:rPr lang="en-US" dirty="0" err="1"/>
              <a:t>ve</a:t>
            </a:r>
            <a:r>
              <a:rPr lang="en-US" dirty="0"/>
              <a:t> </a:t>
            </a:r>
            <a:r>
              <a:rPr lang="en-US" dirty="0" err="1"/>
              <a:t>bireysel</a:t>
            </a:r>
            <a:r>
              <a:rPr lang="en-US" dirty="0"/>
              <a:t> </a:t>
            </a:r>
            <a:r>
              <a:rPr lang="en-US" dirty="0" err="1"/>
              <a:t>eylem</a:t>
            </a:r>
            <a:r>
              <a:rPr lang="en-US" dirty="0"/>
              <a:t> </a:t>
            </a:r>
            <a:r>
              <a:rPr lang="en-US" dirty="0" err="1"/>
              <a:t>ve</a:t>
            </a:r>
            <a:r>
              <a:rPr lang="en-US" dirty="0"/>
              <a:t> </a:t>
            </a:r>
            <a:r>
              <a:rPr lang="en-US" dirty="0" err="1"/>
              <a:t>inançlar</a:t>
            </a:r>
            <a:r>
              <a:rPr lang="en-US" dirty="0"/>
              <a:t> </a:t>
            </a:r>
            <a:r>
              <a:rPr lang="en-US" dirty="0" err="1"/>
              <a:t>bu</a:t>
            </a:r>
            <a:r>
              <a:rPr lang="en-US" dirty="0"/>
              <a:t> </a:t>
            </a:r>
            <a:r>
              <a:rPr lang="en-US" dirty="0" err="1"/>
              <a:t>geniş</a:t>
            </a:r>
            <a:r>
              <a:rPr lang="en-US" dirty="0"/>
              <a:t> </a:t>
            </a:r>
            <a:r>
              <a:rPr lang="en-US" dirty="0" err="1"/>
              <a:t>çerçevenin</a:t>
            </a:r>
            <a:r>
              <a:rPr lang="en-US" dirty="0"/>
              <a:t> </a:t>
            </a:r>
            <a:r>
              <a:rPr lang="en-US" dirty="0" err="1"/>
              <a:t>tezahürlerinden</a:t>
            </a:r>
            <a:r>
              <a:rPr lang="en-US" dirty="0"/>
              <a:t> </a:t>
            </a:r>
            <a:r>
              <a:rPr lang="en-US" dirty="0" err="1"/>
              <a:t>oluşur</a:t>
            </a:r>
            <a:r>
              <a:rPr lang="en-US" dirty="0"/>
              <a:t>. Durkheim, </a:t>
            </a:r>
            <a:r>
              <a:rPr lang="en-US" dirty="0" err="1"/>
              <a:t>toplumsal</a:t>
            </a:r>
            <a:r>
              <a:rPr lang="en-US" dirty="0"/>
              <a:t> </a:t>
            </a:r>
            <a:r>
              <a:rPr lang="en-US" dirty="0" err="1"/>
              <a:t>gerçekliğe</a:t>
            </a:r>
            <a:r>
              <a:rPr lang="en-US" dirty="0"/>
              <a:t> </a:t>
            </a:r>
            <a:r>
              <a:rPr lang="en-US" dirty="0" err="1"/>
              <a:t>ilişkin</a:t>
            </a:r>
            <a:r>
              <a:rPr lang="en-US" dirty="0"/>
              <a:t> </a:t>
            </a:r>
            <a:r>
              <a:rPr lang="en-US" dirty="0" err="1"/>
              <a:t>herhan­gi</a:t>
            </a:r>
            <a:r>
              <a:rPr lang="en-US" dirty="0"/>
              <a:t> </a:t>
            </a:r>
            <a:r>
              <a:rPr lang="en-US" dirty="0" err="1"/>
              <a:t>bir</a:t>
            </a:r>
            <a:r>
              <a:rPr lang="en-US" dirty="0"/>
              <a:t> </a:t>
            </a:r>
            <a:r>
              <a:rPr lang="en-US" dirty="0" err="1"/>
              <a:t>unsurun</a:t>
            </a:r>
            <a:r>
              <a:rPr lang="en-US" dirty="0"/>
              <a:t> </a:t>
            </a:r>
            <a:r>
              <a:rPr lang="en-US" dirty="0" err="1"/>
              <a:t>ancak</a:t>
            </a:r>
            <a:r>
              <a:rPr lang="en-US" dirty="0"/>
              <a:t> </a:t>
            </a:r>
            <a:r>
              <a:rPr lang="en-US" dirty="0" err="1"/>
              <a:t>toplumsal</a:t>
            </a:r>
            <a:r>
              <a:rPr lang="en-US" dirty="0"/>
              <a:t> </a:t>
            </a:r>
            <a:r>
              <a:rPr lang="en-US" dirty="0" err="1"/>
              <a:t>gerçekliğe</a:t>
            </a:r>
            <a:r>
              <a:rPr lang="en-US" dirty="0"/>
              <a:t> </a:t>
            </a:r>
            <a:r>
              <a:rPr lang="en-US" dirty="0" err="1"/>
              <a:t>ait</a:t>
            </a:r>
            <a:r>
              <a:rPr lang="en-US" dirty="0"/>
              <a:t> </a:t>
            </a:r>
            <a:r>
              <a:rPr lang="en-US" dirty="0" err="1"/>
              <a:t>bir</a:t>
            </a:r>
            <a:r>
              <a:rPr lang="en-US" dirty="0"/>
              <a:t> </a:t>
            </a:r>
            <a:r>
              <a:rPr lang="en-US" dirty="0" err="1"/>
              <a:t>başka</a:t>
            </a:r>
            <a:r>
              <a:rPr lang="en-US" dirty="0"/>
              <a:t> </a:t>
            </a:r>
            <a:r>
              <a:rPr lang="en-US" dirty="0" err="1"/>
              <a:t>unsurun</a:t>
            </a:r>
            <a:r>
              <a:rPr lang="en-US" dirty="0"/>
              <a:t> </a:t>
            </a:r>
            <a:r>
              <a:rPr lang="en-US" dirty="0" err="1"/>
              <a:t>sonucu</a:t>
            </a:r>
            <a:r>
              <a:rPr lang="en-US" dirty="0"/>
              <a:t> </a:t>
            </a:r>
            <a:r>
              <a:rPr lang="en-US" dirty="0" err="1"/>
              <a:t>olduğunu</a:t>
            </a:r>
            <a:r>
              <a:rPr lang="en-US" dirty="0"/>
              <a:t> </a:t>
            </a:r>
            <a:r>
              <a:rPr lang="en-US" dirty="0" err="1"/>
              <a:t>söyleyen</a:t>
            </a:r>
            <a:r>
              <a:rPr lang="en-US" dirty="0"/>
              <a:t> </a:t>
            </a:r>
            <a:r>
              <a:rPr lang="en-US" dirty="0" err="1"/>
              <a:t>toplumsal</a:t>
            </a:r>
            <a:r>
              <a:rPr lang="en-US" dirty="0"/>
              <a:t> </a:t>
            </a:r>
            <a:r>
              <a:rPr lang="en-US" dirty="0" err="1"/>
              <a:t>belirleyicilik</a:t>
            </a:r>
            <a:r>
              <a:rPr lang="en-US" dirty="0"/>
              <a:t> </a:t>
            </a:r>
            <a:r>
              <a:rPr lang="en-US" dirty="0" err="1"/>
              <a:t>ilkesini</a:t>
            </a:r>
            <a:r>
              <a:rPr lang="en-US" dirty="0"/>
              <a:t> </a:t>
            </a:r>
            <a:r>
              <a:rPr lang="en-US" dirty="0" err="1"/>
              <a:t>getirmiştir</a:t>
            </a:r>
            <a:r>
              <a:rPr lang="en-US" dirty="0"/>
              <a:t>. </a:t>
            </a:r>
            <a:r>
              <a:rPr lang="en-US" dirty="0" err="1"/>
              <a:t>Dolayısıyla</a:t>
            </a:r>
            <a:r>
              <a:rPr lang="en-US" dirty="0"/>
              <a:t>, </a:t>
            </a:r>
            <a:r>
              <a:rPr lang="en-US" dirty="0" err="1"/>
              <a:t>toplumun</a:t>
            </a:r>
            <a:r>
              <a:rPr lang="en-US" dirty="0"/>
              <a:t> </a:t>
            </a:r>
            <a:r>
              <a:rPr lang="en-US" dirty="0" err="1"/>
              <a:t>karşılık­lı</a:t>
            </a:r>
            <a:r>
              <a:rPr lang="en-US" dirty="0"/>
              <a:t> </a:t>
            </a:r>
            <a:r>
              <a:rPr lang="en-US" dirty="0" err="1"/>
              <a:t>ilişkiler</a:t>
            </a:r>
            <a:r>
              <a:rPr lang="en-US" dirty="0"/>
              <a:t> </a:t>
            </a:r>
            <a:r>
              <a:rPr lang="en-US" dirty="0" err="1"/>
              <a:t>içinde</a:t>
            </a:r>
            <a:r>
              <a:rPr lang="en-US" dirty="0"/>
              <a:t> </a:t>
            </a:r>
            <a:r>
              <a:rPr lang="en-US" dirty="0" err="1"/>
              <a:t>olan</a:t>
            </a:r>
            <a:r>
              <a:rPr lang="en-US" dirty="0"/>
              <a:t> </a:t>
            </a:r>
            <a:r>
              <a:rPr lang="en-US" dirty="0" err="1"/>
              <a:t>bireylerden</a:t>
            </a:r>
            <a:r>
              <a:rPr lang="en-US" dirty="0"/>
              <a:t> </a:t>
            </a:r>
            <a:r>
              <a:rPr lang="en-US" dirty="0" err="1"/>
              <a:t>oluştuğunu</a:t>
            </a:r>
            <a:r>
              <a:rPr lang="en-US" dirty="0"/>
              <a:t> </a:t>
            </a:r>
            <a:r>
              <a:rPr lang="en-US" dirty="0" err="1"/>
              <a:t>kabul</a:t>
            </a:r>
            <a:r>
              <a:rPr lang="en-US" dirty="0"/>
              <a:t> </a:t>
            </a:r>
            <a:r>
              <a:rPr lang="en-US" dirty="0" err="1"/>
              <a:t>etmekle</a:t>
            </a:r>
            <a:r>
              <a:rPr lang="en-US" dirty="0"/>
              <a:t> </a:t>
            </a:r>
            <a:r>
              <a:rPr lang="en-US" dirty="0" err="1"/>
              <a:t>birlikte</a:t>
            </a:r>
            <a:r>
              <a:rPr lang="en-US" dirty="0"/>
              <a:t>, </a:t>
            </a:r>
            <a:r>
              <a:rPr lang="en-US" dirty="0" err="1"/>
              <a:t>bu</a:t>
            </a:r>
            <a:r>
              <a:rPr lang="en-US" dirty="0"/>
              <a:t> </a:t>
            </a:r>
            <a:r>
              <a:rPr lang="en-US" dirty="0" err="1"/>
              <a:t>bireylerin</a:t>
            </a:r>
            <a:r>
              <a:rPr lang="en-US" dirty="0"/>
              <a:t> </a:t>
            </a:r>
            <a:r>
              <a:rPr lang="en-US" dirty="0" err="1"/>
              <a:t>bireysel</a:t>
            </a:r>
            <a:r>
              <a:rPr lang="en-US" dirty="0"/>
              <a:t> </a:t>
            </a:r>
            <a:r>
              <a:rPr lang="en-US" dirty="0" err="1"/>
              <a:t>davranışlarıyla</a:t>
            </a:r>
            <a:r>
              <a:rPr lang="en-US" dirty="0"/>
              <a:t> </a:t>
            </a:r>
            <a:r>
              <a:rPr lang="en-US" dirty="0" err="1"/>
              <a:t>açıklanamayacağını</a:t>
            </a:r>
            <a:r>
              <a:rPr lang="en-US" dirty="0"/>
              <a:t> </a:t>
            </a:r>
            <a:r>
              <a:rPr lang="en-US" dirty="0" err="1"/>
              <a:t>öne</a:t>
            </a:r>
            <a:r>
              <a:rPr lang="en-US" dirty="0"/>
              <a:t> </a:t>
            </a:r>
            <a:r>
              <a:rPr lang="en-US" dirty="0" err="1"/>
              <a:t>sürmüştür</a:t>
            </a:r>
            <a:r>
              <a:rPr lang="en-US" dirty="0"/>
              <a:t>. </a:t>
            </a:r>
            <a:r>
              <a:rPr lang="en-US" dirty="0" err="1"/>
              <a:t>Durkheim’a</a:t>
            </a:r>
            <a:r>
              <a:rPr lang="en-US" dirty="0"/>
              <a:t> </a:t>
            </a:r>
            <a:r>
              <a:rPr lang="en-US" dirty="0" err="1"/>
              <a:t>göre</a:t>
            </a:r>
            <a:r>
              <a:rPr lang="en-US" dirty="0"/>
              <a:t> </a:t>
            </a:r>
            <a:r>
              <a:rPr lang="en-US" dirty="0" err="1"/>
              <a:t>top­lumsal</a:t>
            </a:r>
            <a:r>
              <a:rPr lang="en-US" dirty="0"/>
              <a:t> </a:t>
            </a:r>
            <a:r>
              <a:rPr lang="en-US" dirty="0" err="1"/>
              <a:t>gelenekler</a:t>
            </a:r>
            <a:r>
              <a:rPr lang="en-US" dirty="0"/>
              <a:t> </a:t>
            </a:r>
            <a:r>
              <a:rPr lang="en-US" dirty="0" err="1"/>
              <a:t>ve</a:t>
            </a:r>
            <a:r>
              <a:rPr lang="en-US" dirty="0"/>
              <a:t> </a:t>
            </a:r>
            <a:r>
              <a:rPr lang="en-US" dirty="0" err="1"/>
              <a:t>yapılar</a:t>
            </a:r>
            <a:r>
              <a:rPr lang="en-US" dirty="0"/>
              <a:t>, </a:t>
            </a:r>
            <a:r>
              <a:rPr lang="en-US" dirty="0" err="1"/>
              <a:t>bireysel</a:t>
            </a:r>
            <a:r>
              <a:rPr lang="en-US" dirty="0"/>
              <a:t> </a:t>
            </a:r>
            <a:r>
              <a:rPr lang="en-US" dirty="0" err="1"/>
              <a:t>bilinci</a:t>
            </a:r>
            <a:r>
              <a:rPr lang="en-US" dirty="0"/>
              <a:t> en </a:t>
            </a:r>
            <a:r>
              <a:rPr lang="en-US" dirty="0" err="1"/>
              <a:t>bilinçli</a:t>
            </a:r>
            <a:r>
              <a:rPr lang="en-US" dirty="0"/>
              <a:t> </a:t>
            </a:r>
            <a:r>
              <a:rPr lang="en-US" dirty="0" err="1"/>
              <a:t>bireyin</a:t>
            </a:r>
            <a:r>
              <a:rPr lang="en-US" dirty="0"/>
              <a:t> bile </a:t>
            </a:r>
            <a:r>
              <a:rPr lang="en-US" dirty="0" err="1"/>
              <a:t>farkında</a:t>
            </a:r>
            <a:r>
              <a:rPr lang="en-US" dirty="0"/>
              <a:t> </a:t>
            </a:r>
            <a:r>
              <a:rPr lang="en-US" dirty="0" err="1"/>
              <a:t>olama­yacağı</a:t>
            </a:r>
            <a:r>
              <a:rPr lang="en-US" dirty="0"/>
              <a:t> </a:t>
            </a:r>
            <a:r>
              <a:rPr lang="en-US" dirty="0" err="1"/>
              <a:t>şekilde</a:t>
            </a:r>
            <a:r>
              <a:rPr lang="en-US" dirty="0"/>
              <a:t> </a:t>
            </a:r>
            <a:r>
              <a:rPr lang="en-US" dirty="0" err="1"/>
              <a:t>biçimlendirir</a:t>
            </a:r>
            <a:r>
              <a:rPr lang="en-US" dirty="0"/>
              <a:t>. </a:t>
            </a:r>
            <a:r>
              <a:rPr lang="en-US" dirty="0" err="1"/>
              <a:t>Farklı</a:t>
            </a:r>
            <a:r>
              <a:rPr lang="en-US" dirty="0"/>
              <a:t> </a:t>
            </a:r>
            <a:r>
              <a:rPr lang="en-US" dirty="0" err="1"/>
              <a:t>toplumlar</a:t>
            </a:r>
            <a:r>
              <a:rPr lang="en-US" dirty="0"/>
              <a:t> </a:t>
            </a:r>
            <a:r>
              <a:rPr lang="en-US" dirty="0" err="1"/>
              <a:t>farklı</a:t>
            </a:r>
            <a:r>
              <a:rPr lang="en-US" dirty="0"/>
              <a:t> </a:t>
            </a:r>
            <a:r>
              <a:rPr lang="en-US" dirty="0" err="1"/>
              <a:t>düşünce</a:t>
            </a:r>
            <a:r>
              <a:rPr lang="en-US" dirty="0"/>
              <a:t> </a:t>
            </a:r>
            <a:r>
              <a:rPr lang="en-US" dirty="0" err="1"/>
              <a:t>kalıplarına</a:t>
            </a:r>
            <a:r>
              <a:rPr lang="en-US" dirty="0"/>
              <a:t> </a:t>
            </a:r>
            <a:r>
              <a:rPr lang="en-US" dirty="0" err="1"/>
              <a:t>ya</a:t>
            </a:r>
            <a:r>
              <a:rPr lang="en-US" dirty="0"/>
              <a:t> da </a:t>
            </a:r>
            <a:r>
              <a:rPr lang="en-US" dirty="0" err="1"/>
              <a:t>ko­lektif</a:t>
            </a:r>
            <a:r>
              <a:rPr lang="en-US" dirty="0"/>
              <a:t> </a:t>
            </a:r>
            <a:r>
              <a:rPr lang="en-US" dirty="0" err="1"/>
              <a:t>temsillere</a:t>
            </a:r>
            <a:r>
              <a:rPr lang="en-US" dirty="0"/>
              <a:t> </a:t>
            </a:r>
            <a:r>
              <a:rPr lang="en-US" dirty="0" err="1"/>
              <a:t>sahiptir</a:t>
            </a:r>
            <a:r>
              <a:rPr lang="en-US" dirty="0"/>
              <a:t>. </a:t>
            </a:r>
            <a:r>
              <a:rPr lang="en-US" dirty="0" err="1"/>
              <a:t>İşte</a:t>
            </a:r>
            <a:r>
              <a:rPr lang="en-US" dirty="0"/>
              <a:t> </a:t>
            </a:r>
            <a:r>
              <a:rPr lang="en-US" dirty="0" err="1"/>
              <a:t>sosyal</a:t>
            </a:r>
            <a:r>
              <a:rPr lang="en-US" dirty="0"/>
              <a:t> </a:t>
            </a:r>
            <a:r>
              <a:rPr lang="en-US" dirty="0" err="1"/>
              <a:t>bilimin</a:t>
            </a:r>
            <a:r>
              <a:rPr lang="en-US" dirty="0"/>
              <a:t> </a:t>
            </a:r>
            <a:r>
              <a:rPr lang="en-US" dirty="0" err="1"/>
              <a:t>temel</a:t>
            </a:r>
            <a:r>
              <a:rPr lang="en-US" dirty="0"/>
              <a:t> </a:t>
            </a:r>
            <a:r>
              <a:rPr lang="en-US" dirty="0" err="1"/>
              <a:t>inceleme</a:t>
            </a:r>
            <a:r>
              <a:rPr lang="en-US" dirty="0"/>
              <a:t> </a:t>
            </a:r>
            <a:r>
              <a:rPr lang="en-US" dirty="0" err="1"/>
              <a:t>konusu</a:t>
            </a:r>
            <a:r>
              <a:rPr lang="en-US" dirty="0"/>
              <a:t> da </a:t>
            </a:r>
            <a:r>
              <a:rPr lang="en-US" dirty="0" err="1"/>
              <a:t>budur</a:t>
            </a:r>
            <a:r>
              <a:rPr lang="en-US" dirty="0"/>
              <a:t>.</a:t>
            </a:r>
          </a:p>
          <a:p>
            <a:pPr algn="just"/>
            <a:r>
              <a:rPr lang="en-US" dirty="0"/>
              <a:t>Radcliffe-Brown da, </a:t>
            </a:r>
            <a:r>
              <a:rPr lang="en-US" dirty="0" err="1"/>
              <a:t>bu</a:t>
            </a:r>
            <a:r>
              <a:rPr lang="en-US" dirty="0"/>
              <a:t> </a:t>
            </a:r>
            <a:r>
              <a:rPr lang="en-US" dirty="0" err="1"/>
              <a:t>görüşlerden</a:t>
            </a:r>
            <a:r>
              <a:rPr lang="en-US" dirty="0"/>
              <a:t> </a:t>
            </a:r>
            <a:r>
              <a:rPr lang="en-US" dirty="0" err="1"/>
              <a:t>etkilenerek</a:t>
            </a:r>
            <a:r>
              <a:rPr lang="en-US" dirty="0"/>
              <a:t> </a:t>
            </a:r>
            <a:r>
              <a:rPr lang="en-US" b="1" dirty="0" err="1"/>
              <a:t>toplumu</a:t>
            </a:r>
            <a:r>
              <a:rPr lang="en-US" b="1" dirty="0"/>
              <a:t> </a:t>
            </a:r>
            <a:r>
              <a:rPr lang="en-US" b="1" dirty="0" err="1"/>
              <a:t>bir</a:t>
            </a:r>
            <a:r>
              <a:rPr lang="tr-TR" b="1" dirty="0"/>
              <a:t> </a:t>
            </a:r>
            <a:r>
              <a:rPr lang="en-US" b="1" dirty="0" err="1"/>
              <a:t>organizmaya</a:t>
            </a:r>
            <a:r>
              <a:rPr lang="en-US" b="1" dirty="0"/>
              <a:t> </a:t>
            </a:r>
            <a:r>
              <a:rPr lang="en-US" dirty="0" err="1"/>
              <a:t>benzetmiştir</a:t>
            </a:r>
            <a:r>
              <a:rPr lang="en-US" dirty="0"/>
              <a:t>. Buna </a:t>
            </a:r>
            <a:r>
              <a:rPr lang="en-US" dirty="0" err="1"/>
              <a:t>göre</a:t>
            </a:r>
            <a:r>
              <a:rPr lang="en-US" dirty="0"/>
              <a:t> </a:t>
            </a:r>
            <a:r>
              <a:rPr lang="en-US" dirty="0" err="1"/>
              <a:t>bu</a:t>
            </a:r>
            <a:r>
              <a:rPr lang="en-US" dirty="0"/>
              <a:t> </a:t>
            </a:r>
            <a:r>
              <a:rPr lang="en-US" dirty="0" err="1"/>
              <a:t>varlığını</a:t>
            </a:r>
            <a:r>
              <a:rPr lang="en-US" dirty="0"/>
              <a:t> </a:t>
            </a:r>
            <a:r>
              <a:rPr lang="en-US" dirty="0" err="1"/>
              <a:t>kuran</a:t>
            </a:r>
            <a:r>
              <a:rPr lang="en-US" dirty="0"/>
              <a:t> </a:t>
            </a:r>
            <a:r>
              <a:rPr lang="en-US" dirty="0" err="1"/>
              <a:t>ve</a:t>
            </a:r>
            <a:r>
              <a:rPr lang="en-US" dirty="0"/>
              <a:t> </a:t>
            </a:r>
            <a:r>
              <a:rPr lang="en-US" dirty="0" err="1"/>
              <a:t>deva­mını</a:t>
            </a:r>
            <a:r>
              <a:rPr lang="en-US" dirty="0"/>
              <a:t> </a:t>
            </a:r>
            <a:r>
              <a:rPr lang="en-US" dirty="0" err="1"/>
              <a:t>sağlayıcı</a:t>
            </a:r>
            <a:r>
              <a:rPr lang="en-US" dirty="0"/>
              <a:t> </a:t>
            </a:r>
            <a:r>
              <a:rPr lang="en-US" dirty="0" err="1"/>
              <a:t>biçimde</a:t>
            </a:r>
            <a:r>
              <a:rPr lang="en-US" dirty="0"/>
              <a:t>, </a:t>
            </a:r>
            <a:r>
              <a:rPr lang="en-US" dirty="0" err="1"/>
              <a:t>denge</a:t>
            </a:r>
            <a:r>
              <a:rPr lang="en-US" dirty="0"/>
              <a:t> </a:t>
            </a:r>
            <a:r>
              <a:rPr lang="en-US" dirty="0" err="1"/>
              <a:t>halinde</a:t>
            </a:r>
            <a:r>
              <a:rPr lang="en-US" dirty="0"/>
              <a:t> </a:t>
            </a:r>
            <a:r>
              <a:rPr lang="en-US" dirty="0" err="1"/>
              <a:t>çalışan</a:t>
            </a:r>
            <a:r>
              <a:rPr lang="en-US" dirty="0"/>
              <a:t> </a:t>
            </a:r>
            <a:r>
              <a:rPr lang="en-US" dirty="0" err="1"/>
              <a:t>bir</a:t>
            </a:r>
            <a:r>
              <a:rPr lang="en-US" dirty="0"/>
              <a:t> </a:t>
            </a:r>
            <a:r>
              <a:rPr lang="en-US" dirty="0" err="1"/>
              <a:t>bütündür</a:t>
            </a:r>
            <a:r>
              <a:rPr lang="en-US" dirty="0"/>
              <a:t>. </a:t>
            </a:r>
            <a:r>
              <a:rPr lang="en-US" dirty="0" err="1"/>
              <a:t>Öte</a:t>
            </a:r>
            <a:r>
              <a:rPr lang="en-US" dirty="0"/>
              <a:t> </a:t>
            </a:r>
            <a:r>
              <a:rPr lang="en-US" dirty="0" err="1"/>
              <a:t>yandan</a:t>
            </a:r>
            <a:r>
              <a:rPr lang="en-US" dirty="0"/>
              <a:t>, </a:t>
            </a:r>
            <a:r>
              <a:rPr lang="en-US" dirty="0" err="1"/>
              <a:t>Durkheim’ın</a:t>
            </a:r>
            <a:r>
              <a:rPr lang="en-US" dirty="0"/>
              <a:t> </a:t>
            </a:r>
            <a:r>
              <a:rPr lang="en-US" dirty="0" err="1"/>
              <a:t>temel</a:t>
            </a:r>
            <a:r>
              <a:rPr lang="en-US" dirty="0"/>
              <a:t> </a:t>
            </a:r>
            <a:r>
              <a:rPr lang="en-US" dirty="0" err="1"/>
              <a:t>aldığı</a:t>
            </a:r>
            <a:r>
              <a:rPr lang="en-US" dirty="0"/>
              <a:t> </a:t>
            </a:r>
            <a:r>
              <a:rPr lang="en-US" dirty="0" err="1"/>
              <a:t>birey-toplum</a:t>
            </a:r>
            <a:r>
              <a:rPr lang="en-US" dirty="0"/>
              <a:t> </a:t>
            </a:r>
            <a:r>
              <a:rPr lang="en-US" dirty="0" err="1"/>
              <a:t>ilişkisinde</a:t>
            </a:r>
            <a:r>
              <a:rPr lang="en-US" dirty="0"/>
              <a:t> </a:t>
            </a:r>
            <a:r>
              <a:rPr lang="en-US" dirty="0" err="1"/>
              <a:t>oldu­ğu</a:t>
            </a:r>
            <a:r>
              <a:rPr lang="en-US" dirty="0"/>
              <a:t> </a:t>
            </a:r>
            <a:r>
              <a:rPr lang="en-US" dirty="0" err="1"/>
              <a:t>gibi</a:t>
            </a:r>
            <a:r>
              <a:rPr lang="en-US" dirty="0"/>
              <a:t> </a:t>
            </a:r>
            <a:r>
              <a:rPr lang="en-US" dirty="0" err="1"/>
              <a:t>birey</a:t>
            </a:r>
            <a:r>
              <a:rPr lang="en-US" dirty="0"/>
              <a:t>, </a:t>
            </a:r>
            <a:r>
              <a:rPr lang="en-US" dirty="0" err="1"/>
              <a:t>onu</a:t>
            </a:r>
            <a:r>
              <a:rPr lang="en-US" dirty="0"/>
              <a:t> </a:t>
            </a:r>
            <a:r>
              <a:rPr lang="en-US" dirty="0" err="1"/>
              <a:t>aşan</a:t>
            </a:r>
            <a:r>
              <a:rPr lang="en-US" dirty="0"/>
              <a:t> </a:t>
            </a:r>
            <a:r>
              <a:rPr lang="en-US" dirty="0" err="1"/>
              <a:t>toplumsal</a:t>
            </a:r>
            <a:r>
              <a:rPr lang="en-US" dirty="0"/>
              <a:t> </a:t>
            </a:r>
            <a:r>
              <a:rPr lang="en-US" dirty="0" err="1"/>
              <a:t>yasalara</a:t>
            </a:r>
            <a:r>
              <a:rPr lang="en-US" dirty="0"/>
              <a:t> </a:t>
            </a:r>
            <a:r>
              <a:rPr lang="en-US" dirty="0" err="1"/>
              <a:t>boyun</a:t>
            </a:r>
            <a:r>
              <a:rPr lang="en-US" dirty="0"/>
              <a:t> </a:t>
            </a:r>
            <a:r>
              <a:rPr lang="en-US" dirty="0" err="1"/>
              <a:t>eğen</a:t>
            </a:r>
            <a:r>
              <a:rPr lang="en-US" dirty="0"/>
              <a:t>, </a:t>
            </a:r>
            <a:r>
              <a:rPr lang="en-US" dirty="0" err="1"/>
              <a:t>bu</a:t>
            </a:r>
            <a:r>
              <a:rPr lang="en-US" dirty="0"/>
              <a:t> </a:t>
            </a:r>
            <a:r>
              <a:rPr lang="en-US" dirty="0" err="1"/>
              <a:t>yasa­lar</a:t>
            </a:r>
            <a:r>
              <a:rPr lang="en-US" dirty="0"/>
              <a:t> </a:t>
            </a:r>
            <a:r>
              <a:rPr lang="en-US" dirty="0" err="1"/>
              <a:t>gereğince</a:t>
            </a:r>
            <a:r>
              <a:rPr lang="en-US" dirty="0"/>
              <a:t> </a:t>
            </a:r>
            <a:r>
              <a:rPr lang="en-US" dirty="0" err="1"/>
              <a:t>hayatını</a:t>
            </a:r>
            <a:r>
              <a:rPr lang="en-US" dirty="0"/>
              <a:t> </a:t>
            </a:r>
            <a:r>
              <a:rPr lang="en-US" dirty="0" err="1"/>
              <a:t>sürdüren</a:t>
            </a:r>
            <a:r>
              <a:rPr lang="en-US" dirty="0"/>
              <a:t> </a:t>
            </a:r>
            <a:r>
              <a:rPr lang="en-US" dirty="0" err="1"/>
              <a:t>bir</a:t>
            </a:r>
            <a:r>
              <a:rPr lang="en-US" dirty="0"/>
              <a:t> </a:t>
            </a:r>
            <a:r>
              <a:rPr lang="en-US" dirty="0" err="1"/>
              <a:t>unsurdur</a:t>
            </a:r>
            <a:r>
              <a:rPr lang="en-US" dirty="0"/>
              <a:t>; </a:t>
            </a:r>
            <a:r>
              <a:rPr lang="en-US" dirty="0" err="1"/>
              <a:t>bireysel</a:t>
            </a:r>
            <a:r>
              <a:rPr lang="en-US" dirty="0"/>
              <a:t> </a:t>
            </a:r>
            <a:r>
              <a:rPr lang="en-US" dirty="0" err="1"/>
              <a:t>farklılıklar</a:t>
            </a:r>
            <a:r>
              <a:rPr lang="en-US" dirty="0"/>
              <a:t> </a:t>
            </a:r>
            <a:r>
              <a:rPr lang="en-US" dirty="0" err="1"/>
              <a:t>ancak</a:t>
            </a:r>
            <a:r>
              <a:rPr lang="en-US" dirty="0"/>
              <a:t> </a:t>
            </a:r>
            <a:r>
              <a:rPr lang="en-US" dirty="0" err="1"/>
              <a:t>bu</a:t>
            </a:r>
            <a:r>
              <a:rPr lang="en-US" dirty="0"/>
              <a:t> </a:t>
            </a:r>
            <a:r>
              <a:rPr lang="en-US" dirty="0" err="1"/>
              <a:t>çerçeve</a:t>
            </a:r>
            <a:r>
              <a:rPr lang="en-US" dirty="0"/>
              <a:t> </a:t>
            </a:r>
            <a:r>
              <a:rPr lang="en-US" dirty="0" err="1"/>
              <a:t>içinde</a:t>
            </a:r>
            <a:r>
              <a:rPr lang="en-US" dirty="0"/>
              <a:t> </a:t>
            </a:r>
            <a:r>
              <a:rPr lang="en-US" dirty="0" err="1"/>
              <a:t>ortaya</a:t>
            </a:r>
            <a:r>
              <a:rPr lang="en-US" dirty="0"/>
              <a:t> </a:t>
            </a:r>
            <a:r>
              <a:rPr lang="en-US" dirty="0" err="1"/>
              <a:t>çıkabilmektedir</a:t>
            </a:r>
            <a:r>
              <a:rPr lang="en-US" dirty="0"/>
              <a:t>. </a:t>
            </a:r>
            <a:r>
              <a:rPr lang="en-US" dirty="0" err="1"/>
              <a:t>Malinowski’nin</a:t>
            </a:r>
            <a:r>
              <a:rPr lang="en-US" dirty="0"/>
              <a:t> </a:t>
            </a:r>
            <a:r>
              <a:rPr lang="en-US" dirty="0" err="1"/>
              <a:t>kültür</a:t>
            </a:r>
            <a:r>
              <a:rPr lang="en-US" dirty="0"/>
              <a:t> </a:t>
            </a:r>
            <a:r>
              <a:rPr lang="en-US" dirty="0" err="1"/>
              <a:t>kuramında</a:t>
            </a:r>
            <a:r>
              <a:rPr lang="en-US" dirty="0"/>
              <a:t> </a:t>
            </a:r>
            <a:r>
              <a:rPr lang="en-US" dirty="0" err="1"/>
              <a:t>birey</a:t>
            </a:r>
            <a:r>
              <a:rPr lang="en-US" dirty="0"/>
              <a:t> </a:t>
            </a:r>
            <a:r>
              <a:rPr lang="en-US" dirty="0" err="1"/>
              <a:t>esastır</a:t>
            </a:r>
            <a:r>
              <a:rPr lang="en-US" dirty="0"/>
              <a:t> </a:t>
            </a:r>
            <a:r>
              <a:rPr lang="en-US" dirty="0" err="1"/>
              <a:t>ve</a:t>
            </a:r>
            <a:r>
              <a:rPr lang="en-US" dirty="0"/>
              <a:t> </a:t>
            </a:r>
            <a:r>
              <a:rPr lang="en-US" dirty="0" err="1"/>
              <a:t>kültürün</a:t>
            </a:r>
            <a:r>
              <a:rPr lang="en-US" dirty="0"/>
              <a:t> </a:t>
            </a:r>
            <a:r>
              <a:rPr lang="en-US" dirty="0" err="1"/>
              <a:t>bireyi</a:t>
            </a:r>
            <a:r>
              <a:rPr lang="en-US" dirty="0"/>
              <a:t> </a:t>
            </a:r>
            <a:r>
              <a:rPr lang="en-US" dirty="0" err="1"/>
              <a:t>nasıl</a:t>
            </a:r>
            <a:r>
              <a:rPr lang="en-US" dirty="0"/>
              <a:t> </a:t>
            </a:r>
            <a:r>
              <a:rPr lang="en-US" dirty="0" err="1"/>
              <a:t>destekle­diği</a:t>
            </a:r>
            <a:r>
              <a:rPr lang="en-US" dirty="0"/>
              <a:t> </a:t>
            </a:r>
            <a:r>
              <a:rPr lang="en-US" dirty="0" err="1"/>
              <a:t>öne</a:t>
            </a:r>
            <a:r>
              <a:rPr lang="en-US" dirty="0"/>
              <a:t> </a:t>
            </a:r>
            <a:r>
              <a:rPr lang="en-US" dirty="0" err="1"/>
              <a:t>çıkar</a:t>
            </a:r>
            <a:r>
              <a:rPr lang="en-US" dirty="0"/>
              <a:t>. </a:t>
            </a:r>
            <a:r>
              <a:rPr lang="en-US" b="1" dirty="0" err="1"/>
              <a:t>Yapısal-işlevselcilikte</a:t>
            </a:r>
            <a:r>
              <a:rPr lang="en-US" b="1" dirty="0"/>
              <a:t> </a:t>
            </a:r>
            <a:r>
              <a:rPr lang="en-US" b="1" dirty="0" err="1"/>
              <a:t>ise</a:t>
            </a:r>
            <a:r>
              <a:rPr lang="en-US" b="1" dirty="0"/>
              <a:t> </a:t>
            </a:r>
            <a:r>
              <a:rPr lang="en-US" b="1" dirty="0" err="1"/>
              <a:t>konu</a:t>
            </a:r>
            <a:r>
              <a:rPr lang="en-US" b="1" dirty="0"/>
              <a:t>, </a:t>
            </a:r>
            <a:r>
              <a:rPr lang="en-US" b="1" dirty="0" err="1"/>
              <a:t>bunun</a:t>
            </a:r>
            <a:r>
              <a:rPr lang="en-US" b="1" dirty="0"/>
              <a:t> </a:t>
            </a:r>
            <a:r>
              <a:rPr lang="en-US" b="1" dirty="0" err="1"/>
              <a:t>tersine</a:t>
            </a:r>
            <a:r>
              <a:rPr lang="en-US" b="1" dirty="0"/>
              <a:t>, </a:t>
            </a:r>
            <a:r>
              <a:rPr lang="en-US" b="1" dirty="0" err="1"/>
              <a:t>toplumsal</a:t>
            </a:r>
            <a:r>
              <a:rPr lang="en-US" b="1" dirty="0"/>
              <a:t> </a:t>
            </a:r>
            <a:r>
              <a:rPr lang="en-US" b="1" dirty="0" err="1"/>
              <a:t>yapının</a:t>
            </a:r>
            <a:r>
              <a:rPr lang="en-US" b="1" dirty="0"/>
              <a:t> </a:t>
            </a:r>
            <a:r>
              <a:rPr lang="en-US" b="1" dirty="0" err="1"/>
              <a:t>farklı</a:t>
            </a:r>
            <a:r>
              <a:rPr lang="en-US" b="1" dirty="0"/>
              <a:t> </a:t>
            </a:r>
            <a:r>
              <a:rPr lang="en-US" b="1" dirty="0" err="1"/>
              <a:t>ögelerinin</a:t>
            </a:r>
            <a:r>
              <a:rPr lang="en-US" b="1" dirty="0"/>
              <a:t> </a:t>
            </a:r>
            <a:r>
              <a:rPr lang="en-US" b="1" dirty="0" err="1"/>
              <a:t>toplumsal</a:t>
            </a:r>
            <a:r>
              <a:rPr lang="en-US" b="1" dirty="0"/>
              <a:t> </a:t>
            </a:r>
            <a:r>
              <a:rPr lang="en-US" b="1" dirty="0" err="1"/>
              <a:t>düzen</a:t>
            </a:r>
            <a:r>
              <a:rPr lang="en-US" b="1" dirty="0"/>
              <a:t> </a:t>
            </a:r>
            <a:r>
              <a:rPr lang="en-US" b="1" dirty="0" err="1"/>
              <a:t>ve</a:t>
            </a:r>
            <a:r>
              <a:rPr lang="en-US" b="1" dirty="0"/>
              <a:t> </a:t>
            </a:r>
            <a:r>
              <a:rPr lang="en-US" b="1" dirty="0" err="1"/>
              <a:t>dengeyi</a:t>
            </a:r>
            <a:r>
              <a:rPr lang="en-US" b="1" dirty="0"/>
              <a:t> </a:t>
            </a:r>
            <a:r>
              <a:rPr lang="en-US" b="1" dirty="0" err="1"/>
              <a:t>nasıl</a:t>
            </a:r>
            <a:r>
              <a:rPr lang="en-US" b="1" dirty="0"/>
              <a:t> </a:t>
            </a:r>
            <a:r>
              <a:rPr lang="en-US" b="1" dirty="0" err="1"/>
              <a:t>ayakta</a:t>
            </a:r>
            <a:r>
              <a:rPr lang="en-US" b="1" dirty="0"/>
              <a:t> </a:t>
            </a:r>
            <a:r>
              <a:rPr lang="en-US" b="1" dirty="0" err="1"/>
              <a:t>tutacak</a:t>
            </a:r>
            <a:r>
              <a:rPr lang="en-US" b="1" dirty="0"/>
              <a:t> </a:t>
            </a:r>
            <a:r>
              <a:rPr lang="en-US" b="1" dirty="0" err="1"/>
              <a:t>biçimde</a:t>
            </a:r>
            <a:r>
              <a:rPr lang="en-US" b="1" dirty="0"/>
              <a:t> </a:t>
            </a:r>
            <a:r>
              <a:rPr lang="en-US" b="1" dirty="0" err="1"/>
              <a:t>çalıştığı</a:t>
            </a:r>
            <a:r>
              <a:rPr lang="en-US" b="1" dirty="0"/>
              <a:t> </a:t>
            </a:r>
            <a:r>
              <a:rPr lang="en-US" dirty="0" err="1"/>
              <a:t>olmuştur</a:t>
            </a:r>
            <a:r>
              <a:rPr lang="en-US" dirty="0"/>
              <a:t>. Her </a:t>
            </a:r>
            <a:r>
              <a:rPr lang="en-US" dirty="0" err="1"/>
              <a:t>iki</a:t>
            </a:r>
            <a:r>
              <a:rPr lang="en-US" dirty="0"/>
              <a:t> </a:t>
            </a:r>
            <a:r>
              <a:rPr lang="en-US" dirty="0" err="1"/>
              <a:t>yaklaşım</a:t>
            </a:r>
            <a:r>
              <a:rPr lang="en-US" dirty="0"/>
              <a:t> </a:t>
            </a:r>
            <a:r>
              <a:rPr lang="en-US" dirty="0" err="1"/>
              <a:t>arasında</a:t>
            </a:r>
            <a:r>
              <a:rPr lang="en-US" dirty="0"/>
              <a:t> </a:t>
            </a:r>
            <a:r>
              <a:rPr lang="en-US" dirty="0" err="1"/>
              <a:t>vurgu</a:t>
            </a:r>
            <a:r>
              <a:rPr lang="en-US" dirty="0"/>
              <a:t> </a:t>
            </a:r>
            <a:r>
              <a:rPr lang="en-US" dirty="0" err="1"/>
              <a:t>farkı</a:t>
            </a:r>
            <a:r>
              <a:rPr lang="en-US" dirty="0"/>
              <a:t> </a:t>
            </a:r>
            <a:r>
              <a:rPr lang="en-US" dirty="0" err="1"/>
              <a:t>açıktır</a:t>
            </a:r>
            <a:r>
              <a:rPr lang="en-US" dirty="0"/>
              <a:t>: </a:t>
            </a:r>
            <a:r>
              <a:rPr lang="en-US" b="1" dirty="0"/>
              <a:t>Malinowski </a:t>
            </a:r>
            <a:r>
              <a:rPr lang="en-US" b="1" dirty="0" err="1"/>
              <a:t>bireyin</a:t>
            </a:r>
            <a:r>
              <a:rPr lang="en-US" b="1" dirty="0"/>
              <a:t> </a:t>
            </a:r>
            <a:r>
              <a:rPr lang="en-US" b="1" dirty="0" err="1"/>
              <a:t>temel</a:t>
            </a:r>
            <a:r>
              <a:rPr lang="en-US" b="1" dirty="0"/>
              <a:t> </a:t>
            </a:r>
            <a:r>
              <a:rPr lang="en-US" b="1" dirty="0" err="1"/>
              <a:t>ihtiyaçları</a:t>
            </a:r>
            <a:r>
              <a:rPr lang="en-US" b="1" dirty="0"/>
              <a:t> </a:t>
            </a:r>
            <a:r>
              <a:rPr lang="en-US" b="1" dirty="0" err="1"/>
              <a:t>üzerinde</a:t>
            </a:r>
            <a:r>
              <a:rPr lang="en-US" b="1" dirty="0"/>
              <a:t> </a:t>
            </a:r>
            <a:r>
              <a:rPr lang="en-US" b="1" dirty="0" err="1"/>
              <a:t>dururken</a:t>
            </a:r>
            <a:r>
              <a:rPr lang="en-US" b="1" dirty="0"/>
              <a:t>, Radcliffe-Brown </a:t>
            </a:r>
            <a:r>
              <a:rPr lang="en-US" b="1" dirty="0" err="1"/>
              <a:t>toplumsal</a:t>
            </a:r>
            <a:r>
              <a:rPr lang="en-US" b="1" dirty="0"/>
              <a:t> </a:t>
            </a:r>
            <a:r>
              <a:rPr lang="en-US" b="1" dirty="0" err="1"/>
              <a:t>yapının</a:t>
            </a:r>
            <a:r>
              <a:rPr lang="en-US" b="1" dirty="0"/>
              <a:t> </a:t>
            </a:r>
            <a:r>
              <a:rPr lang="en-US" b="1" dirty="0" err="1"/>
              <a:t>işler</a:t>
            </a:r>
            <a:r>
              <a:rPr lang="en-US" b="1" dirty="0"/>
              <a:t> </a:t>
            </a:r>
            <a:r>
              <a:rPr lang="en-US" b="1" dirty="0" err="1"/>
              <a:t>bi­çimde</a:t>
            </a:r>
            <a:r>
              <a:rPr lang="en-US" b="1" dirty="0"/>
              <a:t> </a:t>
            </a:r>
            <a:r>
              <a:rPr lang="en-US" b="1" dirty="0" err="1"/>
              <a:t>sürdürülmesine</a:t>
            </a:r>
            <a:r>
              <a:rPr lang="en-US" b="1" dirty="0"/>
              <a:t> </a:t>
            </a:r>
            <a:r>
              <a:rPr lang="en-US" dirty="0" err="1"/>
              <a:t>dikkati</a:t>
            </a:r>
            <a:r>
              <a:rPr lang="en-US" dirty="0"/>
              <a:t> </a:t>
            </a:r>
            <a:r>
              <a:rPr lang="en-US" dirty="0" err="1"/>
              <a:t>çeker</a:t>
            </a:r>
            <a:r>
              <a:rPr lang="en-US" dirty="0"/>
              <a:t>. Her </a:t>
            </a:r>
            <a:r>
              <a:rPr lang="en-US" dirty="0" err="1"/>
              <a:t>iki</a:t>
            </a:r>
            <a:r>
              <a:rPr lang="en-US" dirty="0"/>
              <a:t> </a:t>
            </a:r>
            <a:r>
              <a:rPr lang="en-US" dirty="0" err="1"/>
              <a:t>görüş</a:t>
            </a:r>
            <a:r>
              <a:rPr lang="en-US" dirty="0"/>
              <a:t> de </a:t>
            </a:r>
            <a:r>
              <a:rPr lang="en-US" dirty="0" err="1"/>
              <a:t>bütüncü</a:t>
            </a:r>
            <a:r>
              <a:rPr lang="en-US" dirty="0"/>
              <a:t> </a:t>
            </a:r>
            <a:r>
              <a:rPr lang="en-US" dirty="0" err="1"/>
              <a:t>kültür</a:t>
            </a:r>
            <a:r>
              <a:rPr lang="en-US" dirty="0"/>
              <a:t> </a:t>
            </a:r>
            <a:r>
              <a:rPr lang="en-US" dirty="0" err="1"/>
              <a:t>anlayışına</a:t>
            </a:r>
            <a:r>
              <a:rPr lang="en-US" dirty="0"/>
              <a:t> </a:t>
            </a:r>
            <a:r>
              <a:rPr lang="en-US" dirty="0" err="1"/>
              <a:t>büyük</a:t>
            </a:r>
            <a:r>
              <a:rPr lang="en-US" dirty="0"/>
              <a:t> </a:t>
            </a:r>
            <a:r>
              <a:rPr lang="en-US" dirty="0" err="1"/>
              <a:t>katkı</a:t>
            </a:r>
            <a:r>
              <a:rPr lang="en-US" dirty="0"/>
              <a:t> </a:t>
            </a:r>
            <a:r>
              <a:rPr lang="en-US" dirty="0" err="1"/>
              <a:t>yapmış</a:t>
            </a:r>
            <a:r>
              <a:rPr lang="en-US" dirty="0"/>
              <a:t>, </a:t>
            </a:r>
            <a:r>
              <a:rPr lang="en-US" dirty="0" err="1"/>
              <a:t>alan</a:t>
            </a:r>
            <a:r>
              <a:rPr lang="en-US" dirty="0"/>
              <a:t> </a:t>
            </a:r>
            <a:r>
              <a:rPr lang="en-US" dirty="0" err="1"/>
              <a:t>araştırması</a:t>
            </a:r>
            <a:r>
              <a:rPr lang="en-US" dirty="0"/>
              <a:t> </a:t>
            </a:r>
            <a:r>
              <a:rPr lang="en-US" dirty="0" err="1"/>
              <a:t>teknikleri­nin</a:t>
            </a:r>
            <a:r>
              <a:rPr lang="en-US" dirty="0"/>
              <a:t> </a:t>
            </a:r>
            <a:r>
              <a:rPr lang="en-US" dirty="0" err="1"/>
              <a:t>gelişiminde</a:t>
            </a:r>
            <a:r>
              <a:rPr lang="en-US" dirty="0"/>
              <a:t> </a:t>
            </a:r>
            <a:r>
              <a:rPr lang="en-US" dirty="0" err="1"/>
              <a:t>büyük</a:t>
            </a:r>
            <a:r>
              <a:rPr lang="en-US" dirty="0"/>
              <a:t> </a:t>
            </a:r>
            <a:r>
              <a:rPr lang="en-US" dirty="0" err="1"/>
              <a:t>bir</a:t>
            </a:r>
            <a:r>
              <a:rPr lang="en-US" dirty="0"/>
              <a:t> </a:t>
            </a:r>
            <a:r>
              <a:rPr lang="en-US" dirty="0" err="1"/>
              <a:t>rol</a:t>
            </a:r>
            <a:r>
              <a:rPr lang="en-US" dirty="0"/>
              <a:t> </a:t>
            </a:r>
            <a:r>
              <a:rPr lang="en-US" dirty="0" err="1"/>
              <a:t>oynamıştır</a:t>
            </a:r>
            <a:r>
              <a:rPr lang="en-US" dirty="0"/>
              <a:t>. </a:t>
            </a:r>
            <a:r>
              <a:rPr lang="en-US" dirty="0" err="1"/>
              <a:t>Kültürel</a:t>
            </a:r>
            <a:r>
              <a:rPr lang="en-US" dirty="0"/>
              <a:t> </a:t>
            </a:r>
            <a:r>
              <a:rPr lang="en-US" dirty="0" err="1"/>
              <a:t>gelenekleri</a:t>
            </a:r>
            <a:r>
              <a:rPr lang="en-US" dirty="0"/>
              <a:t>, </a:t>
            </a:r>
            <a:r>
              <a:rPr lang="en-US" dirty="0" err="1"/>
              <a:t>kurumları</a:t>
            </a:r>
            <a:r>
              <a:rPr lang="en-US" dirty="0"/>
              <a:t>, </a:t>
            </a:r>
            <a:r>
              <a:rPr lang="en-US" dirty="0" err="1"/>
              <a:t>alışkanlıkları</a:t>
            </a:r>
            <a:r>
              <a:rPr lang="en-US" dirty="0"/>
              <a:t> </a:t>
            </a:r>
            <a:r>
              <a:rPr lang="en-US" dirty="0" err="1"/>
              <a:t>tek</a:t>
            </a:r>
            <a:r>
              <a:rPr lang="en-US" dirty="0"/>
              <a:t> </a:t>
            </a:r>
            <a:r>
              <a:rPr lang="en-US" dirty="0" err="1"/>
              <a:t>başına</a:t>
            </a:r>
            <a:r>
              <a:rPr lang="en-US" dirty="0"/>
              <a:t> </a:t>
            </a:r>
            <a:r>
              <a:rPr lang="en-US" dirty="0" err="1"/>
              <a:t>olgular</a:t>
            </a:r>
            <a:r>
              <a:rPr lang="en-US" dirty="0"/>
              <a:t> </a:t>
            </a:r>
            <a:r>
              <a:rPr lang="en-US" dirty="0" err="1"/>
              <a:t>olarak</a:t>
            </a:r>
            <a:r>
              <a:rPr lang="en-US" dirty="0"/>
              <a:t> </a:t>
            </a:r>
            <a:r>
              <a:rPr lang="en-US" dirty="0" err="1"/>
              <a:t>ele</a:t>
            </a:r>
            <a:r>
              <a:rPr lang="en-US" dirty="0"/>
              <a:t> </a:t>
            </a:r>
            <a:r>
              <a:rPr lang="en-US" dirty="0" err="1"/>
              <a:t>almak</a:t>
            </a:r>
            <a:r>
              <a:rPr lang="en-US" dirty="0"/>
              <a:t> </a:t>
            </a:r>
            <a:r>
              <a:rPr lang="en-US" dirty="0" err="1"/>
              <a:t>yeri­ne</a:t>
            </a:r>
            <a:r>
              <a:rPr lang="en-US" dirty="0"/>
              <a:t>, </a:t>
            </a:r>
            <a:r>
              <a:rPr lang="en-US" dirty="0" err="1"/>
              <a:t>içinde</a:t>
            </a:r>
            <a:r>
              <a:rPr lang="en-US" dirty="0"/>
              <a:t> </a:t>
            </a:r>
            <a:r>
              <a:rPr lang="en-US" dirty="0" err="1"/>
              <a:t>var</a:t>
            </a:r>
            <a:r>
              <a:rPr lang="en-US" dirty="0"/>
              <a:t> </a:t>
            </a:r>
            <a:r>
              <a:rPr lang="en-US" dirty="0" err="1"/>
              <a:t>oldukları</a:t>
            </a:r>
            <a:r>
              <a:rPr lang="en-US" dirty="0"/>
              <a:t> </a:t>
            </a:r>
            <a:r>
              <a:rPr lang="en-US" dirty="0" err="1"/>
              <a:t>ve</a:t>
            </a:r>
            <a:r>
              <a:rPr lang="en-US" dirty="0"/>
              <a:t> </a:t>
            </a:r>
            <a:r>
              <a:rPr lang="en-US" dirty="0" err="1"/>
              <a:t>geliştikleri</a:t>
            </a:r>
            <a:r>
              <a:rPr lang="en-US" dirty="0"/>
              <a:t> </a:t>
            </a:r>
            <a:r>
              <a:rPr lang="en-US" dirty="0" err="1"/>
              <a:t>toplumsal</a:t>
            </a:r>
            <a:r>
              <a:rPr lang="en-US" dirty="0"/>
              <a:t> </a:t>
            </a:r>
            <a:r>
              <a:rPr lang="en-US" dirty="0" err="1"/>
              <a:t>bağlama</a:t>
            </a:r>
            <a:r>
              <a:rPr lang="en-US" dirty="0"/>
              <a:t> </a:t>
            </a:r>
            <a:r>
              <a:rPr lang="en-US" dirty="0" err="1"/>
              <a:t>bak­mak</a:t>
            </a:r>
            <a:r>
              <a:rPr lang="en-US" dirty="0"/>
              <a:t> </a:t>
            </a:r>
            <a:r>
              <a:rPr lang="en-US" dirty="0" err="1"/>
              <a:t>gerektiğini</a:t>
            </a:r>
            <a:r>
              <a:rPr lang="en-US" dirty="0"/>
              <a:t> </a:t>
            </a:r>
            <a:r>
              <a:rPr lang="en-US" dirty="0" err="1"/>
              <a:t>vurgulamalarıyla</a:t>
            </a:r>
            <a:r>
              <a:rPr lang="en-US" dirty="0"/>
              <a:t> </a:t>
            </a:r>
            <a:r>
              <a:rPr lang="en-US" dirty="0" err="1"/>
              <a:t>bu</a:t>
            </a:r>
            <a:r>
              <a:rPr lang="en-US" dirty="0"/>
              <a:t> </a:t>
            </a:r>
            <a:r>
              <a:rPr lang="en-US" dirty="0" err="1"/>
              <a:t>kuramlar</a:t>
            </a:r>
            <a:r>
              <a:rPr lang="en-US" dirty="0"/>
              <a:t>, </a:t>
            </a:r>
            <a:r>
              <a:rPr lang="en-US" dirty="0" err="1"/>
              <a:t>antropolojinin</a:t>
            </a:r>
            <a:r>
              <a:rPr lang="tr-TR" dirty="0"/>
              <a:t> </a:t>
            </a:r>
            <a:r>
              <a:rPr lang="en-US" dirty="0" err="1"/>
              <a:t>bütüncü</a:t>
            </a:r>
            <a:r>
              <a:rPr lang="en-US" dirty="0"/>
              <a:t> </a:t>
            </a:r>
            <a:r>
              <a:rPr lang="en-US" dirty="0" err="1"/>
              <a:t>yönünün</a:t>
            </a:r>
            <a:r>
              <a:rPr lang="en-US" dirty="0"/>
              <a:t> </a:t>
            </a:r>
            <a:r>
              <a:rPr lang="en-US" dirty="0" err="1"/>
              <a:t>gelişmesinde</a:t>
            </a:r>
            <a:r>
              <a:rPr lang="en-US" dirty="0"/>
              <a:t> </a:t>
            </a:r>
            <a:r>
              <a:rPr lang="en-US" dirty="0" err="1"/>
              <a:t>önemli</a:t>
            </a:r>
            <a:r>
              <a:rPr lang="en-US" dirty="0"/>
              <a:t> </a:t>
            </a:r>
            <a:r>
              <a:rPr lang="en-US" dirty="0" err="1"/>
              <a:t>bir</a:t>
            </a:r>
            <a:r>
              <a:rPr lang="en-US" dirty="0"/>
              <a:t> </a:t>
            </a:r>
            <a:r>
              <a:rPr lang="en-US" dirty="0" err="1"/>
              <a:t>katkı</a:t>
            </a:r>
            <a:r>
              <a:rPr lang="en-US" dirty="0"/>
              <a:t> </a:t>
            </a:r>
            <a:r>
              <a:rPr lang="en-US" dirty="0" err="1"/>
              <a:t>yapmıştır</a:t>
            </a:r>
            <a:r>
              <a:rPr lang="en-US" dirty="0"/>
              <a:t>. </a:t>
            </a:r>
            <a:r>
              <a:rPr lang="en-US" dirty="0" err="1"/>
              <a:t>Bu­nunla</a:t>
            </a:r>
            <a:r>
              <a:rPr lang="en-US" dirty="0"/>
              <a:t> </a:t>
            </a:r>
            <a:r>
              <a:rPr lang="en-US" dirty="0" err="1"/>
              <a:t>birlikte</a:t>
            </a:r>
            <a:r>
              <a:rPr lang="en-US" dirty="0"/>
              <a:t> her </a:t>
            </a:r>
            <a:r>
              <a:rPr lang="en-US" dirty="0" err="1"/>
              <a:t>iki</a:t>
            </a:r>
            <a:r>
              <a:rPr lang="en-US" dirty="0"/>
              <a:t> </a:t>
            </a:r>
            <a:r>
              <a:rPr lang="en-US" dirty="0" err="1"/>
              <a:t>kuramsal</a:t>
            </a:r>
            <a:r>
              <a:rPr lang="en-US" dirty="0"/>
              <a:t> </a:t>
            </a:r>
            <a:r>
              <a:rPr lang="en-US" dirty="0" err="1"/>
              <a:t>yaklaşım</a:t>
            </a:r>
            <a:r>
              <a:rPr lang="en-US" dirty="0"/>
              <a:t> da </a:t>
            </a:r>
            <a:r>
              <a:rPr lang="en-US" dirty="0" err="1"/>
              <a:t>tarihsel</a:t>
            </a:r>
            <a:r>
              <a:rPr lang="en-US" dirty="0"/>
              <a:t> </a:t>
            </a:r>
            <a:r>
              <a:rPr lang="en-US" dirty="0" err="1"/>
              <a:t>gerçekliği</a:t>
            </a:r>
            <a:r>
              <a:rPr lang="en-US" dirty="0"/>
              <a:t> </a:t>
            </a:r>
            <a:r>
              <a:rPr lang="en-US" dirty="0" err="1"/>
              <a:t>dışarıda</a:t>
            </a:r>
            <a:r>
              <a:rPr lang="en-US" dirty="0"/>
              <a:t> </a:t>
            </a:r>
            <a:r>
              <a:rPr lang="en-US" dirty="0" err="1"/>
              <a:t>bırakmala</a:t>
            </a:r>
            <a:r>
              <a:rPr lang="en-US" dirty="0"/>
              <a:t>- </a:t>
            </a:r>
            <a:r>
              <a:rPr lang="en-US" dirty="0" err="1"/>
              <a:t>rıyla</a:t>
            </a:r>
            <a:r>
              <a:rPr lang="en-US" dirty="0"/>
              <a:t> </a:t>
            </a:r>
            <a:r>
              <a:rPr lang="en-US" dirty="0" err="1"/>
              <a:t>eleştirilmiştir</a:t>
            </a:r>
            <a:r>
              <a:rPr lang="en-US" dirty="0"/>
              <a:t>. </a:t>
            </a:r>
            <a:r>
              <a:rPr lang="en-US" dirty="0" err="1"/>
              <a:t>Ayrıca</a:t>
            </a:r>
            <a:r>
              <a:rPr lang="en-US" dirty="0"/>
              <a:t> hem </a:t>
            </a:r>
            <a:r>
              <a:rPr lang="en-US" dirty="0" err="1"/>
              <a:t>kültürel</a:t>
            </a:r>
            <a:r>
              <a:rPr lang="en-US" dirty="0"/>
              <a:t> </a:t>
            </a:r>
            <a:r>
              <a:rPr lang="en-US" dirty="0" err="1"/>
              <a:t>değişme</a:t>
            </a:r>
            <a:r>
              <a:rPr lang="en-US" dirty="0"/>
              <a:t> </a:t>
            </a:r>
            <a:r>
              <a:rPr lang="en-US" dirty="0" err="1"/>
              <a:t>meselesi</a:t>
            </a:r>
            <a:r>
              <a:rPr lang="en-US" dirty="0"/>
              <a:t> hem de </a:t>
            </a:r>
            <a:r>
              <a:rPr lang="en-US" dirty="0" err="1"/>
              <a:t>fiziksel</a:t>
            </a:r>
            <a:r>
              <a:rPr lang="en-US" dirty="0"/>
              <a:t> </a:t>
            </a:r>
            <a:r>
              <a:rPr lang="en-US" dirty="0" err="1"/>
              <a:t>ve</a:t>
            </a:r>
            <a:r>
              <a:rPr lang="en-US" dirty="0"/>
              <a:t> </a:t>
            </a:r>
            <a:r>
              <a:rPr lang="en-US" dirty="0" err="1"/>
              <a:t>biyo­lojik</a:t>
            </a:r>
            <a:r>
              <a:rPr lang="en-US" dirty="0"/>
              <a:t> </a:t>
            </a:r>
            <a:r>
              <a:rPr lang="en-US" dirty="0" err="1"/>
              <a:t>çevrenin</a:t>
            </a:r>
            <a:r>
              <a:rPr lang="en-US" dirty="0"/>
              <a:t> </a:t>
            </a:r>
            <a:r>
              <a:rPr lang="en-US" dirty="0" err="1"/>
              <a:t>kültür</a:t>
            </a:r>
            <a:r>
              <a:rPr lang="en-US" dirty="0"/>
              <a:t> </a:t>
            </a:r>
            <a:r>
              <a:rPr lang="en-US" dirty="0" err="1"/>
              <a:t>üzerindeki</a:t>
            </a:r>
            <a:r>
              <a:rPr lang="en-US" dirty="0"/>
              <a:t> </a:t>
            </a:r>
            <a:r>
              <a:rPr lang="en-US" dirty="0" err="1"/>
              <a:t>etkileri</a:t>
            </a:r>
            <a:r>
              <a:rPr lang="en-US" dirty="0"/>
              <a:t> </a:t>
            </a:r>
            <a:r>
              <a:rPr lang="en-US" dirty="0" err="1"/>
              <a:t>bu</a:t>
            </a:r>
            <a:r>
              <a:rPr lang="en-US" dirty="0"/>
              <a:t> </a:t>
            </a:r>
            <a:r>
              <a:rPr lang="en-US" dirty="0" err="1"/>
              <a:t>kuramlarda</a:t>
            </a:r>
            <a:r>
              <a:rPr lang="en-US" dirty="0"/>
              <a:t> </a:t>
            </a:r>
            <a:r>
              <a:rPr lang="en-US" dirty="0" err="1"/>
              <a:t>ihmal</a:t>
            </a:r>
            <a:r>
              <a:rPr lang="en-US" dirty="0"/>
              <a:t> </a:t>
            </a:r>
            <a:r>
              <a:rPr lang="en-US" dirty="0" err="1"/>
              <a:t>edilmiştir</a:t>
            </a:r>
            <a:r>
              <a:rPr lang="en-US" dirty="0"/>
              <a:t>.</a:t>
            </a:r>
          </a:p>
          <a:p>
            <a:pPr algn="just"/>
            <a:r>
              <a:rPr lang="en-US" dirty="0"/>
              <a:t>http://sosyolojisi.com/kulture-yaklasimlar-temel-antropoloji-kuramlari/3057.html</a:t>
            </a:r>
          </a:p>
        </p:txBody>
      </p:sp>
      <p:sp>
        <p:nvSpPr>
          <p:cNvPr id="4" name="Slide Number Placeholder 3"/>
          <p:cNvSpPr>
            <a:spLocks noGrp="1"/>
          </p:cNvSpPr>
          <p:nvPr>
            <p:ph type="sldNum" sz="quarter" idx="10"/>
          </p:nvPr>
        </p:nvSpPr>
        <p:spPr/>
        <p:txBody>
          <a:bodyPr/>
          <a:lstStyle/>
          <a:p>
            <a:fld id="{DEC98AD0-E61C-4EDC-91CC-69574EA38CDC}" type="slidenum">
              <a:rPr lang="tr-TR" smtClean="0"/>
              <a:t>14</a:t>
            </a:fld>
            <a:endParaRPr lang="tr-TR"/>
          </a:p>
        </p:txBody>
      </p:sp>
    </p:spTree>
    <p:extLst>
      <p:ext uri="{BB962C8B-B14F-4D97-AF65-F5344CB8AC3E}">
        <p14:creationId xmlns:p14="http://schemas.microsoft.com/office/powerpoint/2010/main" val="414715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err="1"/>
              <a:t>Antropolojide</a:t>
            </a:r>
            <a:r>
              <a:rPr lang="en-US" dirty="0"/>
              <a:t> </a:t>
            </a:r>
            <a:r>
              <a:rPr lang="en-US" dirty="0" err="1"/>
              <a:t>yapısalcı</a:t>
            </a:r>
            <a:r>
              <a:rPr lang="en-US" dirty="0"/>
              <a:t> </a:t>
            </a:r>
            <a:r>
              <a:rPr lang="en-US" dirty="0" err="1"/>
              <a:t>düşünce</a:t>
            </a:r>
            <a:r>
              <a:rPr lang="en-US" dirty="0"/>
              <a:t>, </a:t>
            </a:r>
            <a:r>
              <a:rPr lang="en-US" dirty="0" err="1"/>
              <a:t>dilbilimci</a:t>
            </a:r>
            <a:r>
              <a:rPr lang="en-US" dirty="0"/>
              <a:t> </a:t>
            </a:r>
            <a:r>
              <a:rPr lang="en-US" dirty="0" err="1"/>
              <a:t>Saussaureden</a:t>
            </a:r>
            <a:r>
              <a:rPr lang="en-US" dirty="0"/>
              <a:t> </a:t>
            </a:r>
            <a:r>
              <a:rPr lang="en-US" dirty="0" err="1"/>
              <a:t>etkilenen</a:t>
            </a:r>
            <a:r>
              <a:rPr lang="en-US" dirty="0"/>
              <a:t> Claude Levi- Strauss </a:t>
            </a:r>
            <a:r>
              <a:rPr lang="en-US" dirty="0" err="1"/>
              <a:t>tarafından</a:t>
            </a:r>
            <a:r>
              <a:rPr lang="en-US" dirty="0"/>
              <a:t> </a:t>
            </a:r>
            <a:r>
              <a:rPr lang="en-US" dirty="0" err="1"/>
              <a:t>geliştirilmiştir</a:t>
            </a:r>
            <a:r>
              <a:rPr lang="en-US" dirty="0"/>
              <a:t>. </a:t>
            </a:r>
            <a:r>
              <a:rPr lang="en-US" dirty="0" err="1"/>
              <a:t>Yapısalcılık</a:t>
            </a:r>
            <a:r>
              <a:rPr lang="en-US" dirty="0"/>
              <a:t> da, </a:t>
            </a:r>
            <a:r>
              <a:rPr lang="en-US" b="1" dirty="0" err="1"/>
              <a:t>tıpkı</a:t>
            </a:r>
            <a:r>
              <a:rPr lang="en-US" b="1" dirty="0"/>
              <a:t> </a:t>
            </a:r>
            <a:r>
              <a:rPr lang="en-US" b="1" dirty="0" err="1"/>
              <a:t>işlevci</a:t>
            </a:r>
            <a:r>
              <a:rPr lang="en-US" b="1" dirty="0"/>
              <a:t> </a:t>
            </a:r>
            <a:r>
              <a:rPr lang="en-US" b="1" dirty="0" err="1"/>
              <a:t>ve</a:t>
            </a:r>
            <a:r>
              <a:rPr lang="en-US" b="1" dirty="0"/>
              <a:t> </a:t>
            </a:r>
            <a:r>
              <a:rPr lang="en-US" b="1" dirty="0" err="1"/>
              <a:t>yapısal-işlevselci</a:t>
            </a:r>
            <a:r>
              <a:rPr lang="en-US" b="1" dirty="0"/>
              <a:t> </a:t>
            </a:r>
            <a:r>
              <a:rPr lang="en-US" b="1" dirty="0" err="1"/>
              <a:t>bakış</a:t>
            </a:r>
            <a:r>
              <a:rPr lang="en-US" b="1" dirty="0"/>
              <a:t> </a:t>
            </a:r>
            <a:r>
              <a:rPr lang="en-US" b="1" dirty="0" err="1"/>
              <a:t>açılarında</a:t>
            </a:r>
            <a:r>
              <a:rPr lang="en-US" b="1" dirty="0"/>
              <a:t> </a:t>
            </a:r>
            <a:r>
              <a:rPr lang="en-US" b="1" dirty="0" err="1"/>
              <a:t>olduğu</a:t>
            </a:r>
            <a:r>
              <a:rPr lang="en-US" b="1" dirty="0"/>
              <a:t> </a:t>
            </a:r>
            <a:r>
              <a:rPr lang="en-US" b="1" dirty="0" err="1"/>
              <a:t>gibi</a:t>
            </a:r>
            <a:r>
              <a:rPr lang="en-US" b="1" dirty="0"/>
              <a:t>, </a:t>
            </a:r>
            <a:r>
              <a:rPr lang="en-US" b="1" dirty="0" err="1"/>
              <a:t>tarihi</a:t>
            </a:r>
            <a:r>
              <a:rPr lang="en-US" b="1" dirty="0"/>
              <a:t> </a:t>
            </a:r>
            <a:r>
              <a:rPr lang="en-US" b="1" dirty="0" err="1"/>
              <a:t>dışarda</a:t>
            </a:r>
            <a:r>
              <a:rPr lang="en-US" b="1" dirty="0"/>
              <a:t> </a:t>
            </a:r>
            <a:r>
              <a:rPr lang="en-US" b="1" dirty="0" err="1"/>
              <a:t>bırakan</a:t>
            </a:r>
            <a:r>
              <a:rPr lang="en-US" dirty="0"/>
              <a:t> </a:t>
            </a:r>
            <a:r>
              <a:rPr lang="en-US" dirty="0" err="1"/>
              <a:t>bir</a:t>
            </a:r>
            <a:r>
              <a:rPr lang="en-US" dirty="0"/>
              <a:t> </a:t>
            </a:r>
            <a:r>
              <a:rPr lang="en-US" dirty="0" err="1"/>
              <a:t>analiz</a:t>
            </a:r>
            <a:r>
              <a:rPr lang="en-US" dirty="0"/>
              <a:t> </a:t>
            </a:r>
            <a:r>
              <a:rPr lang="en-US" dirty="0" err="1"/>
              <a:t>çerçevesi</a:t>
            </a:r>
            <a:r>
              <a:rPr lang="en-US" dirty="0"/>
              <a:t> </a:t>
            </a:r>
            <a:r>
              <a:rPr lang="en-US" dirty="0" err="1"/>
              <a:t>oluşturmuş­tur</a:t>
            </a:r>
            <a:r>
              <a:rPr lang="en-US" dirty="0"/>
              <a:t>. </a:t>
            </a:r>
            <a:r>
              <a:rPr lang="en-US" dirty="0" err="1"/>
              <a:t>Yapısalcılık</a:t>
            </a:r>
            <a:r>
              <a:rPr lang="en-US" dirty="0"/>
              <a:t>, </a:t>
            </a:r>
            <a:r>
              <a:rPr lang="en-US" b="1" dirty="0" err="1"/>
              <a:t>toplumsal</a:t>
            </a:r>
            <a:r>
              <a:rPr lang="en-US" b="1" dirty="0"/>
              <a:t> </a:t>
            </a:r>
            <a:r>
              <a:rPr lang="en-US" b="1" dirty="0" err="1"/>
              <a:t>olgu</a:t>
            </a:r>
            <a:r>
              <a:rPr lang="en-US" b="1" dirty="0"/>
              <a:t> </a:t>
            </a:r>
            <a:r>
              <a:rPr lang="en-US" b="1" dirty="0" err="1"/>
              <a:t>ve</a:t>
            </a:r>
            <a:r>
              <a:rPr lang="en-US" b="1" dirty="0"/>
              <a:t> </a:t>
            </a:r>
            <a:r>
              <a:rPr lang="en-US" b="1" dirty="0" err="1"/>
              <a:t>öğelerin</a:t>
            </a:r>
            <a:r>
              <a:rPr lang="en-US" b="1" dirty="0"/>
              <a:t> </a:t>
            </a:r>
            <a:r>
              <a:rPr lang="en-US" b="1" dirty="0" err="1"/>
              <a:t>ancak</a:t>
            </a:r>
            <a:r>
              <a:rPr lang="en-US" b="1" dirty="0"/>
              <a:t> </a:t>
            </a:r>
            <a:r>
              <a:rPr lang="en-US" b="1" dirty="0" err="1"/>
              <a:t>toplumsal</a:t>
            </a:r>
            <a:r>
              <a:rPr lang="en-US" b="1" dirty="0"/>
              <a:t> </a:t>
            </a:r>
            <a:r>
              <a:rPr lang="en-US" b="1" dirty="0" err="1"/>
              <a:t>yapı</a:t>
            </a:r>
            <a:r>
              <a:rPr lang="en-US" b="1" dirty="0"/>
              <a:t> </a:t>
            </a:r>
            <a:r>
              <a:rPr lang="en-US" b="1" dirty="0" err="1"/>
              <a:t>denilen</a:t>
            </a:r>
            <a:r>
              <a:rPr lang="en-US" b="1" dirty="0"/>
              <a:t> </a:t>
            </a:r>
            <a:r>
              <a:rPr lang="en-US" b="1" dirty="0" err="1"/>
              <a:t>ve</a:t>
            </a:r>
            <a:r>
              <a:rPr lang="en-US" b="1" dirty="0"/>
              <a:t> </a:t>
            </a:r>
            <a:r>
              <a:rPr lang="en-US" b="1" dirty="0" err="1"/>
              <a:t>sade­ce</a:t>
            </a:r>
            <a:r>
              <a:rPr lang="en-US" b="1" dirty="0"/>
              <a:t> </a:t>
            </a:r>
            <a:r>
              <a:rPr lang="en-US" b="1" dirty="0" err="1"/>
              <a:t>bir</a:t>
            </a:r>
            <a:r>
              <a:rPr lang="en-US" b="1" dirty="0"/>
              <a:t> model </a:t>
            </a:r>
            <a:r>
              <a:rPr lang="en-US" b="1" dirty="0" err="1"/>
              <a:t>kullanılarak</a:t>
            </a:r>
            <a:r>
              <a:rPr lang="en-US" b="1" dirty="0"/>
              <a:t> </a:t>
            </a:r>
            <a:r>
              <a:rPr lang="en-US" b="1" dirty="0" err="1"/>
              <a:t>erişilebilecek</a:t>
            </a:r>
            <a:r>
              <a:rPr lang="en-US" b="1" dirty="0"/>
              <a:t> </a:t>
            </a:r>
            <a:r>
              <a:rPr lang="en-US" b="1" dirty="0" err="1"/>
              <a:t>gizli</a:t>
            </a:r>
            <a:r>
              <a:rPr lang="en-US" b="1" dirty="0"/>
              <a:t> </a:t>
            </a:r>
            <a:r>
              <a:rPr lang="en-US" b="1" dirty="0" err="1"/>
              <a:t>bir</a:t>
            </a:r>
            <a:r>
              <a:rPr lang="en-US" b="1" dirty="0"/>
              <a:t> </a:t>
            </a:r>
            <a:r>
              <a:rPr lang="en-US" b="1" dirty="0" err="1"/>
              <a:t>boyutu</a:t>
            </a:r>
            <a:r>
              <a:rPr lang="en-US" dirty="0" err="1"/>
              <a:t>n</a:t>
            </a:r>
            <a:r>
              <a:rPr lang="en-US" dirty="0"/>
              <a:t> </a:t>
            </a:r>
            <a:r>
              <a:rPr lang="en-US" dirty="0" err="1"/>
              <a:t>varlığı</a:t>
            </a:r>
            <a:r>
              <a:rPr lang="en-US" dirty="0"/>
              <a:t> </a:t>
            </a:r>
            <a:r>
              <a:rPr lang="en-US" dirty="0" err="1"/>
              <a:t>üzerinden</a:t>
            </a:r>
            <a:r>
              <a:rPr lang="en-US" dirty="0"/>
              <a:t> </a:t>
            </a:r>
            <a:r>
              <a:rPr lang="en-US" dirty="0" err="1"/>
              <a:t>anlaşıla­bileceğini</a:t>
            </a:r>
            <a:r>
              <a:rPr lang="en-US" dirty="0"/>
              <a:t> </a:t>
            </a:r>
            <a:r>
              <a:rPr lang="en-US" dirty="0" err="1"/>
              <a:t>öne</a:t>
            </a:r>
            <a:r>
              <a:rPr lang="en-US" dirty="0"/>
              <a:t> </a:t>
            </a:r>
            <a:r>
              <a:rPr lang="en-US" dirty="0" err="1"/>
              <a:t>sürer</a:t>
            </a:r>
            <a:r>
              <a:rPr lang="en-US" dirty="0"/>
              <a:t>. Bu </a:t>
            </a:r>
            <a:r>
              <a:rPr lang="en-US" dirty="0" err="1"/>
              <a:t>gizli</a:t>
            </a:r>
            <a:r>
              <a:rPr lang="en-US" dirty="0"/>
              <a:t> </a:t>
            </a:r>
            <a:r>
              <a:rPr lang="en-US" dirty="0" err="1"/>
              <a:t>boyut</a:t>
            </a:r>
            <a:r>
              <a:rPr lang="en-US" dirty="0"/>
              <a:t> </a:t>
            </a:r>
            <a:r>
              <a:rPr lang="en-US" b="1" dirty="0" err="1"/>
              <a:t>dilde</a:t>
            </a:r>
            <a:r>
              <a:rPr lang="en-US" b="1" dirty="0"/>
              <a:t> </a:t>
            </a:r>
            <a:r>
              <a:rPr lang="en-US" b="1" dirty="0" err="1"/>
              <a:t>saklı</a:t>
            </a:r>
            <a:r>
              <a:rPr lang="en-US" dirty="0" err="1"/>
              <a:t>dır</a:t>
            </a:r>
            <a:r>
              <a:rPr lang="en-US" dirty="0"/>
              <a:t>. </a:t>
            </a:r>
            <a:r>
              <a:rPr lang="en-US" dirty="0" err="1"/>
              <a:t>Zira</a:t>
            </a:r>
            <a:r>
              <a:rPr lang="en-US" dirty="0"/>
              <a:t> </a:t>
            </a:r>
            <a:r>
              <a:rPr lang="en-US" dirty="0" err="1"/>
              <a:t>dil</a:t>
            </a:r>
            <a:r>
              <a:rPr lang="en-US" dirty="0"/>
              <a:t>, </a:t>
            </a:r>
            <a:r>
              <a:rPr lang="en-US" b="1" dirty="0" err="1"/>
              <a:t>insan</a:t>
            </a:r>
            <a:r>
              <a:rPr lang="en-US" b="1" dirty="0"/>
              <a:t> </a:t>
            </a:r>
            <a:r>
              <a:rPr lang="en-US" b="1" dirty="0" err="1"/>
              <a:t>aklını</a:t>
            </a:r>
            <a:r>
              <a:rPr lang="en-US" b="1" dirty="0"/>
              <a:t> </a:t>
            </a:r>
            <a:r>
              <a:rPr lang="en-US" b="1" dirty="0" err="1"/>
              <a:t>düzenleyen</a:t>
            </a:r>
            <a:r>
              <a:rPr lang="en-US" b="1" dirty="0"/>
              <a:t> </a:t>
            </a:r>
            <a:r>
              <a:rPr lang="en-US" dirty="0" err="1"/>
              <a:t>mekanizmaların</a:t>
            </a:r>
            <a:r>
              <a:rPr lang="en-US" dirty="0"/>
              <a:t> </a:t>
            </a:r>
            <a:r>
              <a:rPr lang="en-US" dirty="0" err="1"/>
              <a:t>dışa</a:t>
            </a:r>
            <a:r>
              <a:rPr lang="en-US" dirty="0"/>
              <a:t> </a:t>
            </a:r>
            <a:r>
              <a:rPr lang="en-US" dirty="0" err="1"/>
              <a:t>vurumudur</a:t>
            </a:r>
            <a:r>
              <a:rPr lang="en-US" dirty="0"/>
              <a:t> </a:t>
            </a:r>
            <a:r>
              <a:rPr lang="en-US" dirty="0" err="1"/>
              <a:t>ve</a:t>
            </a:r>
            <a:r>
              <a:rPr lang="en-US" dirty="0"/>
              <a:t> </a:t>
            </a:r>
            <a:r>
              <a:rPr lang="en-US" dirty="0" err="1"/>
              <a:t>kültür</a:t>
            </a:r>
            <a:r>
              <a:rPr lang="en-US" dirty="0"/>
              <a:t> </a:t>
            </a:r>
            <a:r>
              <a:rPr lang="en-US" dirty="0" err="1"/>
              <a:t>dediğimiz</a:t>
            </a:r>
            <a:r>
              <a:rPr lang="en-US" dirty="0"/>
              <a:t> </a:t>
            </a:r>
            <a:r>
              <a:rPr lang="en-US" dirty="0" err="1"/>
              <a:t>şey</a:t>
            </a:r>
            <a:r>
              <a:rPr lang="en-US" dirty="0"/>
              <a:t>, </a:t>
            </a:r>
            <a:r>
              <a:rPr lang="en-US" dirty="0" err="1"/>
              <a:t>aslında</a:t>
            </a:r>
            <a:r>
              <a:rPr lang="en-US" dirty="0"/>
              <a:t> </a:t>
            </a:r>
            <a:r>
              <a:rPr lang="en-US" dirty="0" err="1"/>
              <a:t>bu</a:t>
            </a:r>
            <a:r>
              <a:rPr lang="en-US" dirty="0"/>
              <a:t> </a:t>
            </a:r>
            <a:r>
              <a:rPr lang="en-US" dirty="0" err="1"/>
              <a:t>mekanizma­ların</a:t>
            </a:r>
            <a:r>
              <a:rPr lang="en-US" dirty="0"/>
              <a:t> </a:t>
            </a:r>
            <a:r>
              <a:rPr lang="en-US" dirty="0" err="1"/>
              <a:t>dışsal</a:t>
            </a:r>
            <a:r>
              <a:rPr lang="en-US" dirty="0"/>
              <a:t> </a:t>
            </a:r>
            <a:r>
              <a:rPr lang="en-US" dirty="0" err="1"/>
              <a:t>yansımasından</a:t>
            </a:r>
            <a:r>
              <a:rPr lang="en-US" dirty="0"/>
              <a:t> </a:t>
            </a:r>
            <a:r>
              <a:rPr lang="en-US" dirty="0" err="1"/>
              <a:t>başka</a:t>
            </a:r>
            <a:r>
              <a:rPr lang="en-US" dirty="0"/>
              <a:t> </a:t>
            </a:r>
            <a:r>
              <a:rPr lang="en-US" dirty="0" err="1"/>
              <a:t>birşey</a:t>
            </a:r>
            <a:r>
              <a:rPr lang="en-US" dirty="0"/>
              <a:t> </a:t>
            </a:r>
            <a:r>
              <a:rPr lang="en-US" dirty="0" err="1"/>
              <a:t>değildir</a:t>
            </a:r>
            <a:r>
              <a:rPr lang="en-US" dirty="0"/>
              <a:t>. </a:t>
            </a:r>
            <a:r>
              <a:rPr lang="en-US" dirty="0" err="1"/>
              <a:t>Dolayısıyla</a:t>
            </a:r>
            <a:r>
              <a:rPr lang="en-US" dirty="0"/>
              <a:t> </a:t>
            </a:r>
            <a:r>
              <a:rPr lang="en-US" dirty="0" err="1"/>
              <a:t>insanların</a:t>
            </a:r>
            <a:r>
              <a:rPr lang="en-US" dirty="0"/>
              <a:t> </a:t>
            </a:r>
            <a:r>
              <a:rPr lang="en-US" dirty="0" err="1"/>
              <a:t>zihinsel</a:t>
            </a:r>
            <a:r>
              <a:rPr lang="en-US" dirty="0"/>
              <a:t> </a:t>
            </a:r>
            <a:r>
              <a:rPr lang="en-US" dirty="0" err="1"/>
              <a:t>al­gıları</a:t>
            </a:r>
            <a:r>
              <a:rPr lang="en-US" dirty="0"/>
              <a:t>, </a:t>
            </a:r>
            <a:r>
              <a:rPr lang="en-US" dirty="0" err="1"/>
              <a:t>insanla</a:t>
            </a:r>
            <a:r>
              <a:rPr lang="en-US" dirty="0"/>
              <a:t> </a:t>
            </a:r>
            <a:r>
              <a:rPr lang="en-US" dirty="0" err="1"/>
              <a:t>nesnel</a:t>
            </a:r>
            <a:r>
              <a:rPr lang="en-US" dirty="0"/>
              <a:t> </a:t>
            </a:r>
            <a:r>
              <a:rPr lang="en-US" dirty="0" err="1"/>
              <a:t>dünya</a:t>
            </a:r>
            <a:r>
              <a:rPr lang="en-US" dirty="0"/>
              <a:t> </a:t>
            </a:r>
            <a:r>
              <a:rPr lang="en-US" dirty="0" err="1"/>
              <a:t>arasındaki</a:t>
            </a:r>
            <a:r>
              <a:rPr lang="en-US" dirty="0"/>
              <a:t> </a:t>
            </a:r>
            <a:r>
              <a:rPr lang="en-US" dirty="0" err="1"/>
              <a:t>yegâne</a:t>
            </a:r>
            <a:r>
              <a:rPr lang="en-US" dirty="0"/>
              <a:t> </a:t>
            </a:r>
            <a:r>
              <a:rPr lang="en-US" dirty="0" err="1"/>
              <a:t>ilişki</a:t>
            </a:r>
            <a:r>
              <a:rPr lang="en-US" dirty="0"/>
              <a:t> </a:t>
            </a:r>
            <a:r>
              <a:rPr lang="en-US" dirty="0" err="1"/>
              <a:t>biçimidir</a:t>
            </a:r>
            <a:r>
              <a:rPr lang="en-US" dirty="0"/>
              <a:t>. </a:t>
            </a:r>
            <a:r>
              <a:rPr lang="en-US" dirty="0" err="1"/>
              <a:t>Doğal</a:t>
            </a:r>
            <a:r>
              <a:rPr lang="en-US" dirty="0"/>
              <a:t> </a:t>
            </a:r>
            <a:r>
              <a:rPr lang="en-US" dirty="0" err="1"/>
              <a:t>ya</a:t>
            </a:r>
            <a:r>
              <a:rPr lang="en-US" dirty="0"/>
              <a:t> da </a:t>
            </a:r>
            <a:r>
              <a:rPr lang="en-US" dirty="0" err="1"/>
              <a:t>nesnel</a:t>
            </a:r>
            <a:r>
              <a:rPr lang="en-US" dirty="0"/>
              <a:t> </a:t>
            </a:r>
            <a:r>
              <a:rPr lang="en-US" dirty="0" err="1"/>
              <a:t>dünya</a:t>
            </a:r>
            <a:r>
              <a:rPr lang="en-US" dirty="0"/>
              <a:t>, </a:t>
            </a:r>
            <a:r>
              <a:rPr lang="en-US" dirty="0" err="1"/>
              <a:t>insanın</a:t>
            </a:r>
            <a:r>
              <a:rPr lang="en-US" dirty="0"/>
              <a:t> </a:t>
            </a:r>
            <a:r>
              <a:rPr lang="en-US" dirty="0" err="1"/>
              <a:t>zihinsel</a:t>
            </a:r>
            <a:r>
              <a:rPr lang="en-US" dirty="0"/>
              <a:t> </a:t>
            </a:r>
            <a:r>
              <a:rPr lang="en-US" dirty="0" err="1"/>
              <a:t>kavrayışı</a:t>
            </a:r>
            <a:r>
              <a:rPr lang="en-US" dirty="0"/>
              <a:t> </a:t>
            </a:r>
            <a:r>
              <a:rPr lang="en-US" dirty="0" err="1"/>
              <a:t>dışında</a:t>
            </a:r>
            <a:r>
              <a:rPr lang="en-US" dirty="0"/>
              <a:t> </a:t>
            </a:r>
            <a:r>
              <a:rPr lang="en-US" dirty="0" err="1"/>
              <a:t>bir</a:t>
            </a:r>
            <a:r>
              <a:rPr lang="en-US" dirty="0"/>
              <a:t> </a:t>
            </a:r>
            <a:r>
              <a:rPr lang="en-US" dirty="0" err="1"/>
              <a:t>gerçeklik</a:t>
            </a:r>
            <a:r>
              <a:rPr lang="en-US" dirty="0"/>
              <a:t> </a:t>
            </a:r>
            <a:r>
              <a:rPr lang="en-US" dirty="0" err="1"/>
              <a:t>değildir</a:t>
            </a:r>
            <a:r>
              <a:rPr lang="en-US" dirty="0"/>
              <a:t>. Bu </a:t>
            </a:r>
            <a:r>
              <a:rPr lang="en-US" dirty="0" err="1"/>
              <a:t>dünya</a:t>
            </a:r>
            <a:r>
              <a:rPr lang="en-US" dirty="0"/>
              <a:t> </a:t>
            </a:r>
            <a:r>
              <a:rPr lang="en-US" dirty="0" err="1"/>
              <a:t>zihnin</a:t>
            </a:r>
            <a:r>
              <a:rPr lang="en-US" dirty="0"/>
              <a:t> </a:t>
            </a:r>
            <a:r>
              <a:rPr lang="en-US" dirty="0" err="1"/>
              <a:t>te­mel</a:t>
            </a:r>
            <a:r>
              <a:rPr lang="en-US" dirty="0"/>
              <a:t> </a:t>
            </a:r>
            <a:r>
              <a:rPr lang="en-US" dirty="0" err="1"/>
              <a:t>mekanizmaları</a:t>
            </a:r>
            <a:r>
              <a:rPr lang="en-US" dirty="0"/>
              <a:t> </a:t>
            </a:r>
            <a:r>
              <a:rPr lang="en-US" dirty="0" err="1"/>
              <a:t>tarafından</a:t>
            </a:r>
            <a:r>
              <a:rPr lang="en-US" dirty="0"/>
              <a:t> </a:t>
            </a:r>
            <a:r>
              <a:rPr lang="en-US" dirty="0" err="1"/>
              <a:t>zihinde</a:t>
            </a:r>
            <a:r>
              <a:rPr lang="en-US" dirty="0"/>
              <a:t> </a:t>
            </a:r>
            <a:r>
              <a:rPr lang="en-US" dirty="0" err="1"/>
              <a:t>inşa</a:t>
            </a:r>
            <a:r>
              <a:rPr lang="en-US" dirty="0"/>
              <a:t> </a:t>
            </a:r>
            <a:r>
              <a:rPr lang="en-US" dirty="0" err="1"/>
              <a:t>edilmekte</a:t>
            </a:r>
            <a:r>
              <a:rPr lang="en-US" dirty="0"/>
              <a:t> </a:t>
            </a:r>
            <a:r>
              <a:rPr lang="en-US" dirty="0" err="1"/>
              <a:t>ve</a:t>
            </a:r>
            <a:r>
              <a:rPr lang="en-US" dirty="0"/>
              <a:t> </a:t>
            </a:r>
            <a:r>
              <a:rPr lang="en-US" dirty="0" err="1"/>
              <a:t>dille</a:t>
            </a:r>
            <a:r>
              <a:rPr lang="en-US" dirty="0"/>
              <a:t> </a:t>
            </a:r>
            <a:r>
              <a:rPr lang="en-US" dirty="0" err="1"/>
              <a:t>dışa</a:t>
            </a:r>
            <a:r>
              <a:rPr lang="en-US" dirty="0"/>
              <a:t> </a:t>
            </a:r>
            <a:r>
              <a:rPr lang="en-US" dirty="0" err="1"/>
              <a:t>vurulmaktadır</a:t>
            </a:r>
            <a:r>
              <a:rPr lang="en-US" dirty="0"/>
              <a:t>. </a:t>
            </a:r>
            <a:r>
              <a:rPr lang="en-US" dirty="0" err="1"/>
              <a:t>İşte</a:t>
            </a:r>
            <a:r>
              <a:rPr lang="en-US" dirty="0"/>
              <a:t> </a:t>
            </a:r>
            <a:r>
              <a:rPr lang="en-US" dirty="0" err="1"/>
              <a:t>yapısalcı</a:t>
            </a:r>
            <a:r>
              <a:rPr lang="en-US" dirty="0"/>
              <a:t> </a:t>
            </a:r>
            <a:r>
              <a:rPr lang="en-US" dirty="0" err="1"/>
              <a:t>antropoloji</a:t>
            </a:r>
            <a:r>
              <a:rPr lang="en-US" dirty="0"/>
              <a:t> </a:t>
            </a:r>
            <a:r>
              <a:rPr lang="en-US" dirty="0" err="1"/>
              <a:t>bu</a:t>
            </a:r>
            <a:r>
              <a:rPr lang="en-US" dirty="0"/>
              <a:t> </a:t>
            </a:r>
            <a:r>
              <a:rPr lang="en-US" dirty="0" err="1"/>
              <a:t>temel</a:t>
            </a:r>
            <a:r>
              <a:rPr lang="en-US" dirty="0"/>
              <a:t> </a:t>
            </a:r>
            <a:r>
              <a:rPr lang="en-US" dirty="0" err="1"/>
              <a:t>mekanizmaların</a:t>
            </a:r>
            <a:r>
              <a:rPr lang="en-US" dirty="0"/>
              <a:t> </a:t>
            </a:r>
            <a:r>
              <a:rPr lang="en-US" dirty="0" err="1"/>
              <a:t>ilkelerini</a:t>
            </a:r>
            <a:r>
              <a:rPr lang="en-US" dirty="0"/>
              <a:t> </a:t>
            </a:r>
            <a:r>
              <a:rPr lang="en-US" dirty="0" err="1"/>
              <a:t>bulmaya</a:t>
            </a:r>
            <a:r>
              <a:rPr lang="en-US" dirty="0"/>
              <a:t> </a:t>
            </a:r>
            <a:r>
              <a:rPr lang="en-US" dirty="0" err="1"/>
              <a:t>çalışır</a:t>
            </a:r>
            <a:r>
              <a:rPr lang="en-US" dirty="0"/>
              <a:t>. </a:t>
            </a:r>
            <a:r>
              <a:rPr lang="en-US" dirty="0" err="1"/>
              <a:t>Yapı­salcılığın</a:t>
            </a:r>
            <a:r>
              <a:rPr lang="en-US" dirty="0"/>
              <a:t> </a:t>
            </a:r>
            <a:r>
              <a:rPr lang="en-US" dirty="0" err="1"/>
              <a:t>temel</a:t>
            </a:r>
            <a:r>
              <a:rPr lang="en-US" dirty="0"/>
              <a:t> </a:t>
            </a:r>
            <a:r>
              <a:rPr lang="en-US" dirty="0" err="1"/>
              <a:t>kabulüne</a:t>
            </a:r>
            <a:r>
              <a:rPr lang="en-US" dirty="0"/>
              <a:t> </a:t>
            </a:r>
            <a:r>
              <a:rPr lang="en-US" dirty="0" err="1"/>
              <a:t>göre</a:t>
            </a:r>
            <a:r>
              <a:rPr lang="en-US" dirty="0"/>
              <a:t> </a:t>
            </a:r>
            <a:r>
              <a:rPr lang="en-US" dirty="0" err="1"/>
              <a:t>bu</a:t>
            </a:r>
            <a:r>
              <a:rPr lang="en-US" dirty="0"/>
              <a:t> </a:t>
            </a:r>
            <a:r>
              <a:rPr lang="en-US" dirty="0" err="1"/>
              <a:t>ilkeler</a:t>
            </a:r>
            <a:r>
              <a:rPr lang="en-US" dirty="0"/>
              <a:t> </a:t>
            </a:r>
            <a:r>
              <a:rPr lang="en-US" dirty="0" err="1"/>
              <a:t>zaten</a:t>
            </a:r>
            <a:r>
              <a:rPr lang="en-US" dirty="0"/>
              <a:t> </a:t>
            </a:r>
            <a:r>
              <a:rPr lang="en-US" dirty="0" err="1"/>
              <a:t>insan</a:t>
            </a:r>
            <a:r>
              <a:rPr lang="en-US" dirty="0"/>
              <a:t> </a:t>
            </a:r>
            <a:r>
              <a:rPr lang="en-US" dirty="0" err="1"/>
              <a:t>düşüncesini</a:t>
            </a:r>
            <a:r>
              <a:rPr lang="en-US" dirty="0"/>
              <a:t> </a:t>
            </a:r>
            <a:r>
              <a:rPr lang="en-US" dirty="0" err="1"/>
              <a:t>yöneten</a:t>
            </a:r>
            <a:r>
              <a:rPr lang="en-US" dirty="0"/>
              <a:t> </a:t>
            </a:r>
            <a:r>
              <a:rPr lang="en-US" dirty="0" err="1"/>
              <a:t>süreçle­rinin</a:t>
            </a:r>
            <a:r>
              <a:rPr lang="en-US" dirty="0"/>
              <a:t> </a:t>
            </a:r>
            <a:r>
              <a:rPr lang="en-US" dirty="0" err="1"/>
              <a:t>yapısında</a:t>
            </a:r>
            <a:r>
              <a:rPr lang="en-US" dirty="0"/>
              <a:t> </a:t>
            </a:r>
            <a:r>
              <a:rPr lang="en-US" dirty="0" err="1"/>
              <a:t>mevcuttur</a:t>
            </a:r>
            <a:r>
              <a:rPr lang="en-US" dirty="0"/>
              <a:t>.</a:t>
            </a:r>
          </a:p>
          <a:p>
            <a:pPr algn="just"/>
            <a:r>
              <a:rPr lang="en-US" dirty="0"/>
              <a:t>Levi-</a:t>
            </a:r>
            <a:r>
              <a:rPr lang="en-US" dirty="0" err="1"/>
              <a:t>Strauss’u</a:t>
            </a:r>
            <a:r>
              <a:rPr lang="en-US" dirty="0"/>
              <a:t> </a:t>
            </a:r>
            <a:r>
              <a:rPr lang="en-US" dirty="0" err="1"/>
              <a:t>izleyen</a:t>
            </a:r>
            <a:r>
              <a:rPr lang="en-US" dirty="0"/>
              <a:t> </a:t>
            </a:r>
            <a:r>
              <a:rPr lang="en-US" dirty="0" err="1"/>
              <a:t>diğer</a:t>
            </a:r>
            <a:r>
              <a:rPr lang="en-US" dirty="0"/>
              <a:t> </a:t>
            </a:r>
            <a:r>
              <a:rPr lang="en-US" dirty="0" err="1"/>
              <a:t>yapısalcılar</a:t>
            </a:r>
            <a:r>
              <a:rPr lang="en-US" dirty="0"/>
              <a:t> </a:t>
            </a:r>
            <a:r>
              <a:rPr lang="en-US" dirty="0" err="1"/>
              <a:t>özgül</a:t>
            </a:r>
            <a:r>
              <a:rPr lang="en-US" dirty="0"/>
              <a:t> </a:t>
            </a:r>
            <a:r>
              <a:rPr lang="en-US" dirty="0" err="1"/>
              <a:t>kültürel</a:t>
            </a:r>
            <a:r>
              <a:rPr lang="en-US" dirty="0"/>
              <a:t> </a:t>
            </a:r>
            <a:r>
              <a:rPr lang="en-US" dirty="0" err="1"/>
              <a:t>sistemle­rin</a:t>
            </a:r>
            <a:r>
              <a:rPr lang="en-US" dirty="0"/>
              <a:t> </a:t>
            </a:r>
            <a:r>
              <a:rPr lang="en-US" dirty="0" err="1"/>
              <a:t>yapısal</a:t>
            </a:r>
            <a:r>
              <a:rPr lang="en-US" dirty="0"/>
              <a:t> </a:t>
            </a:r>
            <a:r>
              <a:rPr lang="en-US" dirty="0" err="1"/>
              <a:t>işleyişini</a:t>
            </a:r>
            <a:r>
              <a:rPr lang="en-US" dirty="0"/>
              <a:t> </a:t>
            </a:r>
            <a:r>
              <a:rPr lang="en-US" dirty="0" err="1"/>
              <a:t>açıklamaya</a:t>
            </a:r>
            <a:r>
              <a:rPr lang="en-US" dirty="0"/>
              <a:t> </a:t>
            </a:r>
            <a:r>
              <a:rPr lang="en-US" dirty="0" err="1"/>
              <a:t>yönelmişlerdir</a:t>
            </a:r>
            <a:r>
              <a:rPr lang="en-US" dirty="0"/>
              <a:t>. </a:t>
            </a:r>
            <a:r>
              <a:rPr lang="en-US" dirty="0" err="1"/>
              <a:t>Fransız</a:t>
            </a:r>
            <a:r>
              <a:rPr lang="en-US" dirty="0"/>
              <a:t> </a:t>
            </a:r>
            <a:r>
              <a:rPr lang="en-US" dirty="0" err="1"/>
              <a:t>antropolog</a:t>
            </a:r>
            <a:r>
              <a:rPr lang="en-US" dirty="0"/>
              <a:t> Louis Dumont (1911-1998) </a:t>
            </a:r>
            <a:r>
              <a:rPr lang="en-US" dirty="0" err="1"/>
              <a:t>Hindistan’daki</a:t>
            </a:r>
            <a:r>
              <a:rPr lang="en-US" dirty="0"/>
              <a:t> </a:t>
            </a:r>
            <a:r>
              <a:rPr lang="en-US" dirty="0" err="1"/>
              <a:t>kast</a:t>
            </a:r>
            <a:r>
              <a:rPr lang="en-US" dirty="0"/>
              <a:t> </a:t>
            </a:r>
            <a:r>
              <a:rPr lang="en-US" dirty="0" err="1"/>
              <a:t>sistemini</a:t>
            </a:r>
            <a:r>
              <a:rPr lang="en-US" dirty="0"/>
              <a:t> </a:t>
            </a:r>
            <a:r>
              <a:rPr lang="en-US" dirty="0" err="1"/>
              <a:t>toplumda­ki</a:t>
            </a:r>
            <a:r>
              <a:rPr lang="en-US" dirty="0"/>
              <a:t> </a:t>
            </a:r>
            <a:r>
              <a:rPr lang="en-US" dirty="0" err="1"/>
              <a:t>üç</a:t>
            </a:r>
            <a:r>
              <a:rPr lang="en-US" dirty="0"/>
              <a:t> </a:t>
            </a:r>
            <a:r>
              <a:rPr lang="en-US" dirty="0" err="1"/>
              <a:t>yapısal</a:t>
            </a:r>
            <a:r>
              <a:rPr lang="en-US" dirty="0"/>
              <a:t> </a:t>
            </a:r>
            <a:r>
              <a:rPr lang="en-US" dirty="0" err="1"/>
              <a:t>ilkeyle</a:t>
            </a:r>
            <a:r>
              <a:rPr lang="en-US" dirty="0"/>
              <a:t>; </a:t>
            </a:r>
            <a:r>
              <a:rPr lang="en-US" dirty="0" err="1"/>
              <a:t>ayrılma</a:t>
            </a:r>
            <a:r>
              <a:rPr lang="en-US" dirty="0"/>
              <a:t>, </a:t>
            </a:r>
            <a:r>
              <a:rPr lang="en-US" dirty="0" err="1"/>
              <a:t>hiyerarşi</a:t>
            </a:r>
            <a:r>
              <a:rPr lang="en-US" dirty="0"/>
              <a:t>, </a:t>
            </a:r>
            <a:r>
              <a:rPr lang="en-US" dirty="0" err="1"/>
              <a:t>etkileşim</a:t>
            </a:r>
            <a:r>
              <a:rPr lang="en-US" dirty="0"/>
              <a:t> </a:t>
            </a:r>
            <a:r>
              <a:rPr lang="en-US" dirty="0" err="1"/>
              <a:t>ilkeleriyle</a:t>
            </a:r>
            <a:r>
              <a:rPr lang="en-US" dirty="0"/>
              <a:t> </a:t>
            </a:r>
            <a:r>
              <a:rPr lang="en-US" dirty="0" err="1"/>
              <a:t>açıkla­maktaydı</a:t>
            </a:r>
            <a:r>
              <a:rPr lang="en-US" dirty="0"/>
              <a:t>. </a:t>
            </a:r>
            <a:r>
              <a:rPr lang="en-US" dirty="0" err="1"/>
              <a:t>Yapısalcılık</a:t>
            </a:r>
            <a:r>
              <a:rPr lang="en-US" dirty="0"/>
              <a:t>, </a:t>
            </a:r>
            <a:r>
              <a:rPr lang="en-US" dirty="0" err="1"/>
              <a:t>sadece</a:t>
            </a:r>
            <a:r>
              <a:rPr lang="en-US" dirty="0"/>
              <a:t> </a:t>
            </a:r>
            <a:r>
              <a:rPr lang="en-US" dirty="0" err="1"/>
              <a:t>tarihi</a:t>
            </a:r>
            <a:r>
              <a:rPr lang="en-US" dirty="0"/>
              <a:t> </a:t>
            </a:r>
            <a:r>
              <a:rPr lang="en-US" dirty="0" err="1"/>
              <a:t>göz</a:t>
            </a:r>
            <a:r>
              <a:rPr lang="en-US" dirty="0"/>
              <a:t> </a:t>
            </a:r>
            <a:r>
              <a:rPr lang="en-US" dirty="0" err="1"/>
              <a:t>ardı</a:t>
            </a:r>
            <a:r>
              <a:rPr lang="en-US" dirty="0"/>
              <a:t> </a:t>
            </a:r>
            <a:r>
              <a:rPr lang="en-US" dirty="0" err="1"/>
              <a:t>etmesiyle</a:t>
            </a:r>
            <a:r>
              <a:rPr lang="en-US" dirty="0"/>
              <a:t> </a:t>
            </a:r>
            <a:r>
              <a:rPr lang="en-US" dirty="0" err="1"/>
              <a:t>değil</a:t>
            </a:r>
            <a:r>
              <a:rPr lang="en-US" dirty="0"/>
              <a:t>, </a:t>
            </a:r>
            <a:r>
              <a:rPr lang="en-US" dirty="0" err="1"/>
              <a:t>de­ğişmeyi</a:t>
            </a:r>
            <a:r>
              <a:rPr lang="en-US" dirty="0"/>
              <a:t> </a:t>
            </a:r>
            <a:r>
              <a:rPr lang="en-US" dirty="0" err="1"/>
              <a:t>açıklamaktaki</a:t>
            </a:r>
            <a:r>
              <a:rPr lang="en-US" dirty="0"/>
              <a:t> </a:t>
            </a:r>
            <a:r>
              <a:rPr lang="en-US" dirty="0" err="1"/>
              <a:t>güçsüzlüğü</a:t>
            </a:r>
            <a:r>
              <a:rPr lang="en-US" dirty="0"/>
              <a:t> </a:t>
            </a:r>
            <a:r>
              <a:rPr lang="en-US" dirty="0" err="1"/>
              <a:t>ve</a:t>
            </a:r>
            <a:r>
              <a:rPr lang="en-US" dirty="0"/>
              <a:t> </a:t>
            </a:r>
            <a:r>
              <a:rPr lang="en-US" dirty="0" err="1"/>
              <a:t>zihinsel</a:t>
            </a:r>
            <a:r>
              <a:rPr lang="en-US" dirty="0"/>
              <a:t> </a:t>
            </a:r>
            <a:r>
              <a:rPr lang="en-US" dirty="0" err="1"/>
              <a:t>süreçlere</a:t>
            </a:r>
            <a:r>
              <a:rPr lang="en-US" dirty="0"/>
              <a:t> </a:t>
            </a:r>
            <a:r>
              <a:rPr lang="en-US" dirty="0" err="1"/>
              <a:t>tanıdığı</a:t>
            </a:r>
            <a:r>
              <a:rPr lang="en-US" dirty="0"/>
              <a:t> </a:t>
            </a:r>
            <a:r>
              <a:rPr lang="en-US" dirty="0" err="1"/>
              <a:t>ağırlık</a:t>
            </a:r>
            <a:r>
              <a:rPr lang="en-US" dirty="0"/>
              <a:t> </a:t>
            </a:r>
            <a:r>
              <a:rPr lang="en-US" dirty="0" err="1"/>
              <a:t>nedeniyle</a:t>
            </a:r>
            <a:r>
              <a:rPr lang="en-US" dirty="0"/>
              <a:t> </a:t>
            </a:r>
            <a:r>
              <a:rPr lang="en-US" dirty="0" err="1"/>
              <a:t>kültürdeki</a:t>
            </a:r>
            <a:r>
              <a:rPr lang="en-US" dirty="0"/>
              <a:t> </a:t>
            </a:r>
            <a:r>
              <a:rPr lang="en-US" dirty="0" err="1"/>
              <a:t>çevresel</a:t>
            </a:r>
            <a:r>
              <a:rPr lang="en-US" dirty="0"/>
              <a:t> </a:t>
            </a:r>
            <a:r>
              <a:rPr lang="en-US" dirty="0" err="1"/>
              <a:t>uyarlanma</a:t>
            </a:r>
            <a:r>
              <a:rPr lang="en-US" dirty="0"/>
              <a:t> </a:t>
            </a:r>
            <a:r>
              <a:rPr lang="en-US" dirty="0" err="1"/>
              <a:t>boyutunu</a:t>
            </a:r>
            <a:r>
              <a:rPr lang="en-US" dirty="0"/>
              <a:t> </a:t>
            </a:r>
            <a:r>
              <a:rPr lang="en-US" dirty="0" err="1"/>
              <a:t>dikkate</a:t>
            </a:r>
            <a:r>
              <a:rPr lang="en-US" dirty="0"/>
              <a:t> </a:t>
            </a:r>
            <a:r>
              <a:rPr lang="en-US" dirty="0" err="1"/>
              <a:t>almamasıyla</a:t>
            </a:r>
            <a:r>
              <a:rPr lang="en-US" dirty="0"/>
              <a:t> </a:t>
            </a:r>
            <a:r>
              <a:rPr lang="en-US" dirty="0" err="1"/>
              <a:t>eleştirilmektedir</a:t>
            </a:r>
            <a:r>
              <a:rPr lang="en-US" dirty="0"/>
              <a:t>.</a:t>
            </a:r>
          </a:p>
          <a:p>
            <a:pPr algn="just"/>
            <a:r>
              <a:rPr lang="en-US" dirty="0"/>
              <a:t>http://sosyolojisi.com/kulture-yaklasimlar-temel-antropoloji-kuramlari/3057.html</a:t>
            </a:r>
          </a:p>
        </p:txBody>
      </p:sp>
      <p:sp>
        <p:nvSpPr>
          <p:cNvPr id="4" name="Slide Number Placeholder 3"/>
          <p:cNvSpPr>
            <a:spLocks noGrp="1"/>
          </p:cNvSpPr>
          <p:nvPr>
            <p:ph type="sldNum" sz="quarter" idx="10"/>
          </p:nvPr>
        </p:nvSpPr>
        <p:spPr/>
        <p:txBody>
          <a:bodyPr/>
          <a:lstStyle/>
          <a:p>
            <a:fld id="{DEC98AD0-E61C-4EDC-91CC-69574EA38CDC}" type="slidenum">
              <a:rPr lang="tr-TR" smtClean="0"/>
              <a:t>15</a:t>
            </a:fld>
            <a:endParaRPr lang="tr-TR"/>
          </a:p>
        </p:txBody>
      </p:sp>
    </p:spTree>
    <p:extLst>
      <p:ext uri="{BB962C8B-B14F-4D97-AF65-F5344CB8AC3E}">
        <p14:creationId xmlns:p14="http://schemas.microsoft.com/office/powerpoint/2010/main" val="425642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98AD0-E61C-4EDC-91CC-69574EA38CDC}" type="slidenum">
              <a:rPr lang="tr-TR" smtClean="0"/>
              <a:t>16</a:t>
            </a:fld>
            <a:endParaRPr lang="tr-TR"/>
          </a:p>
        </p:txBody>
      </p:sp>
    </p:spTree>
    <p:extLst>
      <p:ext uri="{BB962C8B-B14F-4D97-AF65-F5344CB8AC3E}">
        <p14:creationId xmlns:p14="http://schemas.microsoft.com/office/powerpoint/2010/main" val="76257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baseline="0" dirty="0"/>
              <a:t>Bu anlamda daha kabul edilebilir bir öncü, son derece önemli bir kişi olan Tunuslu düşünür </a:t>
            </a:r>
            <a:r>
              <a:rPr lang="tr-TR" b="1" baseline="0" dirty="0"/>
              <a:t>İbn-i Haldun</a:t>
            </a:r>
            <a:r>
              <a:rPr lang="tr-TR" baseline="0" dirty="0"/>
              <a:t>’dur. Başlıca çalışması olan </a:t>
            </a:r>
            <a:r>
              <a:rPr lang="tr-TR" b="1" baseline="0" dirty="0"/>
              <a:t>Mukaddime</a:t>
            </a:r>
            <a:r>
              <a:rPr lang="tr-TR" baseline="0" dirty="0"/>
              <a:t> (Tarihe Giriş), hukuk, eğitim, siyaset ve ekonomi hakkında kayda değer gözlemler barındırmaktadır. Daha önemli olan, trarihsel değişimi ve iktidara gelen yeni grupları açıklarken kilit bir değişken olarak üzerine durduğu </a:t>
            </a:r>
            <a:r>
              <a:rPr lang="tr-TR" b="1" baseline="0" dirty="0"/>
              <a:t>sosyal dayanışma</a:t>
            </a:r>
            <a:r>
              <a:rPr lang="tr-TR" baseline="0" dirty="0"/>
              <a:t>nın farklı biçimlerini vurgulaması ve </a:t>
            </a:r>
            <a:r>
              <a:rPr lang="tr-TR" b="1" baseline="0" dirty="0"/>
              <a:t>din-dışı teorik çerçeve ile açıklaması</a:t>
            </a:r>
            <a:r>
              <a:rPr lang="tr-TR" baseline="0" dirty="0"/>
              <a:t>dır.</a:t>
            </a:r>
          </a:p>
          <a:p>
            <a:pPr algn="just"/>
            <a:endParaRPr lang="tr-TR" baseline="0" dirty="0"/>
          </a:p>
          <a:p>
            <a:endParaRPr lang="en-US" dirty="0"/>
          </a:p>
        </p:txBody>
      </p:sp>
      <p:sp>
        <p:nvSpPr>
          <p:cNvPr id="4" name="Slide Number Placeholder 3"/>
          <p:cNvSpPr>
            <a:spLocks noGrp="1"/>
          </p:cNvSpPr>
          <p:nvPr>
            <p:ph type="sldNum" sz="quarter" idx="10"/>
          </p:nvPr>
        </p:nvSpPr>
        <p:spPr/>
        <p:txBody>
          <a:bodyPr/>
          <a:lstStyle/>
          <a:p>
            <a:fld id="{DEC98AD0-E61C-4EDC-91CC-69574EA38CDC}" type="slidenum">
              <a:rPr lang="tr-TR" smtClean="0"/>
              <a:t>3</a:t>
            </a:fld>
            <a:endParaRPr lang="tr-TR"/>
          </a:p>
        </p:txBody>
      </p:sp>
    </p:spTree>
    <p:extLst>
      <p:ext uri="{BB962C8B-B14F-4D97-AF65-F5344CB8AC3E}">
        <p14:creationId xmlns:p14="http://schemas.microsoft.com/office/powerpoint/2010/main" val="198363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a:t>Avrupa’da ise, kültürel farklılıklar ve insan doğasına olan bilimsel ilgi, Rönesansla gelen yeni entelektüel özgürlüğün ve belki de daha önemlisi Avrupalıların giderek artan şekilde uzak topraklara dair yaptıkları keşif ve işgallarin bir sonucu olarak yeniden ortaya çıkmıştır.     </a:t>
            </a:r>
          </a:p>
          <a:p>
            <a:pPr marL="0" marR="0" indent="0" algn="l" defTabSz="914400" rtl="0" eaLnBrk="1" fontAlgn="auto" latinLnBrk="0" hangingPunct="1">
              <a:lnSpc>
                <a:spcPct val="100000"/>
              </a:lnSpc>
              <a:spcBef>
                <a:spcPts val="0"/>
              </a:spcBef>
              <a:spcAft>
                <a:spcPts val="0"/>
              </a:spcAft>
              <a:buClrTx/>
              <a:buSzTx/>
              <a:buFontTx/>
              <a:buNone/>
              <a:tabLst/>
              <a:defRPr/>
            </a:pPr>
            <a:r>
              <a:rPr lang="tr-TR" b="1" dirty="0"/>
              <a:t>Montaigne, Hobbes ve Vico, Avurupa’da kültürel farklılıklar ve küresel kültür tarihini açıklamaya çalışan ilk düşünür kuşağı</a:t>
            </a:r>
            <a:r>
              <a:rPr lang="tr-TR" b="1" baseline="0" dirty="0"/>
              <a:t> arasındadır</a:t>
            </a:r>
            <a:r>
              <a:rPr lang="tr-TR" baseline="0" dirty="0"/>
              <a:t>. Montaigne, </a:t>
            </a:r>
            <a:r>
              <a:rPr lang="tr-TR" b="1" baseline="0" dirty="0"/>
              <a:t>görecelilik sorunu</a:t>
            </a:r>
            <a:r>
              <a:rPr lang="tr-TR" baseline="0" dirty="0"/>
              <a:t>.</a:t>
            </a:r>
          </a:p>
          <a:p>
            <a:endParaRPr lang="tr-TR" baseline="0" dirty="0"/>
          </a:p>
          <a:p>
            <a:endParaRPr lang="tr-TR" baseline="0" dirty="0"/>
          </a:p>
        </p:txBody>
      </p:sp>
      <p:sp>
        <p:nvSpPr>
          <p:cNvPr id="4" name="Slide Number Placeholder 3"/>
          <p:cNvSpPr>
            <a:spLocks noGrp="1"/>
          </p:cNvSpPr>
          <p:nvPr>
            <p:ph type="sldNum" sz="quarter" idx="10"/>
          </p:nvPr>
        </p:nvSpPr>
        <p:spPr/>
        <p:txBody>
          <a:bodyPr/>
          <a:lstStyle/>
          <a:p>
            <a:fld id="{DEC98AD0-E61C-4EDC-91CC-69574EA38CDC}" type="slidenum">
              <a:rPr lang="tr-TR" smtClean="0"/>
              <a:t>4</a:t>
            </a:fld>
            <a:endParaRPr lang="tr-TR"/>
          </a:p>
        </p:txBody>
      </p:sp>
    </p:spTree>
    <p:extLst>
      <p:ext uri="{BB962C8B-B14F-4D97-AF65-F5344CB8AC3E}">
        <p14:creationId xmlns:p14="http://schemas.microsoft.com/office/powerpoint/2010/main" val="158652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b="1" baseline="0" dirty="0"/>
              <a:t>David Hume</a:t>
            </a:r>
            <a:r>
              <a:rPr lang="tr-TR" baseline="0" dirty="0"/>
              <a:t>, one of the most famous British empiricists, argued that experience was the only trust-worthy source of valid knowledge – </a:t>
            </a:r>
            <a:r>
              <a:rPr lang="tr-TR" b="1" baseline="0" dirty="0"/>
              <a:t>empirical social sciences</a:t>
            </a:r>
            <a:r>
              <a:rPr lang="tr-TR" baseline="0" dirty="0"/>
              <a:t>. </a:t>
            </a:r>
          </a:p>
          <a:p>
            <a:pPr algn="just"/>
            <a:r>
              <a:rPr lang="tr-TR" b="1" dirty="0"/>
              <a:t>Jean-Jacques Rousseau</a:t>
            </a:r>
            <a:r>
              <a:rPr lang="tr-TR" dirty="0"/>
              <a:t>, </a:t>
            </a:r>
            <a:r>
              <a:rPr lang="tr-TR" b="1" dirty="0"/>
              <a:t>kültürün sistematik ve karşılaştırmalı bir tarzda inceleme</a:t>
            </a:r>
            <a:r>
              <a:rPr lang="tr-TR" dirty="0"/>
              <a:t>ye</a:t>
            </a:r>
            <a:r>
              <a:rPr lang="tr-TR" baseline="0" dirty="0"/>
              <a:t> başlayanların en meşhursu. ‘</a:t>
            </a:r>
            <a:r>
              <a:rPr lang="tr-TR" b="1" baseline="0" dirty="0"/>
              <a:t>Yabanılların’ sosyal hayatını ütopik bir ideal </a:t>
            </a:r>
            <a:r>
              <a:rPr lang="tr-TR" baseline="0" dirty="0"/>
              <a:t>olarak göstermiştir.</a:t>
            </a:r>
            <a:r>
              <a:rPr lang="tr-TR" dirty="0"/>
              <a:t> </a:t>
            </a:r>
            <a:endParaRPr lang="en-US" baseline="0" dirty="0"/>
          </a:p>
          <a:p>
            <a:pPr algn="just"/>
            <a:r>
              <a:rPr lang="tr-TR" b="1" dirty="0"/>
              <a:t>Montesquieu</a:t>
            </a:r>
            <a:r>
              <a:rPr lang="tr-TR" dirty="0"/>
              <a:t>, ‘</a:t>
            </a:r>
            <a:r>
              <a:rPr lang="tr-TR" b="1" dirty="0"/>
              <a:t>Farsi Mektuplar</a:t>
            </a:r>
            <a:r>
              <a:rPr lang="tr-TR" dirty="0"/>
              <a:t>’ (1722)</a:t>
            </a:r>
            <a:r>
              <a:rPr lang="tr-TR" baseline="0" dirty="0"/>
              <a:t> kitapta ilk defa Avrupayı Avrupalı olmayanların gözünden resmetmeye çalıştı. </a:t>
            </a:r>
            <a:endParaRPr lang="tr-TR" dirty="0"/>
          </a:p>
          <a:p>
            <a:pPr algn="just"/>
            <a:r>
              <a:rPr lang="tr-TR" b="1" dirty="0"/>
              <a:t>Diderot</a:t>
            </a:r>
            <a:r>
              <a:rPr lang="tr-TR" dirty="0"/>
              <a:t>, diğer halkların inanç ve geleneklerine dair pek çok makaleyi barındıran Fransız Ansikropedisi</a:t>
            </a:r>
            <a:r>
              <a:rPr lang="tr-TR" baseline="0" dirty="0"/>
              <a:t> hazırladı.</a:t>
            </a:r>
            <a:endParaRPr lang="tr-TR" dirty="0"/>
          </a:p>
          <a:p>
            <a:pPr algn="just"/>
            <a:r>
              <a:rPr lang="tr-TR" b="1" dirty="0"/>
              <a:t>Herder</a:t>
            </a:r>
            <a:r>
              <a:rPr lang="tr-TR" dirty="0"/>
              <a:t>, </a:t>
            </a:r>
            <a:r>
              <a:rPr lang="tr-TR" b="1" dirty="0"/>
              <a:t>Fransız Aydınlanma</a:t>
            </a:r>
            <a:r>
              <a:rPr lang="tr-TR" b="1" baseline="0" dirty="0"/>
              <a:t> felsefesinin evrenselci ve akılcı görüşüne karşı </a:t>
            </a:r>
            <a:r>
              <a:rPr lang="tr-TR" baseline="0" dirty="0"/>
              <a:t>çıkmıştır. Her halkın, kendi ruhunun olduğunu ve bu nedenle kendine has değerleri ve geleneklerini koruma hakkı olduğunu ileri sürmüştür – kültürel göreliliği.</a:t>
            </a:r>
            <a:endParaRPr lang="tr-TR" dirty="0"/>
          </a:p>
          <a:p>
            <a:endParaRPr lang="en-US" dirty="0"/>
          </a:p>
          <a:p>
            <a:endParaRPr lang="en-US" dirty="0"/>
          </a:p>
          <a:p>
            <a:endParaRPr lang="tr-TR" dirty="0"/>
          </a:p>
        </p:txBody>
      </p:sp>
      <p:sp>
        <p:nvSpPr>
          <p:cNvPr id="4" name="Slide Number Placeholder 3"/>
          <p:cNvSpPr>
            <a:spLocks noGrp="1"/>
          </p:cNvSpPr>
          <p:nvPr>
            <p:ph type="sldNum" sz="quarter" idx="10"/>
          </p:nvPr>
        </p:nvSpPr>
        <p:spPr/>
        <p:txBody>
          <a:bodyPr/>
          <a:lstStyle/>
          <a:p>
            <a:fld id="{DEC98AD0-E61C-4EDC-91CC-69574EA38CDC}" type="slidenum">
              <a:rPr lang="tr-TR" smtClean="0"/>
              <a:t>5</a:t>
            </a:fld>
            <a:endParaRPr lang="tr-TR"/>
          </a:p>
        </p:txBody>
      </p:sp>
    </p:spTree>
    <p:extLst>
      <p:ext uri="{BB962C8B-B14F-4D97-AF65-F5344CB8AC3E}">
        <p14:creationId xmlns:p14="http://schemas.microsoft.com/office/powerpoint/2010/main" val="351872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Eriksen p.3, s.31</a:t>
            </a:r>
          </a:p>
          <a:p>
            <a:r>
              <a:rPr lang="tr-TR" dirty="0"/>
              <a:t>Status (kinship)</a:t>
            </a:r>
            <a:r>
              <a:rPr lang="tr-TR" baseline="0" dirty="0"/>
              <a:t> </a:t>
            </a:r>
          </a:p>
          <a:p>
            <a:r>
              <a:rPr lang="tr-TR" baseline="0" dirty="0"/>
              <a:t>Akrabalık, mit</a:t>
            </a:r>
          </a:p>
          <a:p>
            <a:r>
              <a:rPr lang="tr-TR" baseline="0" dirty="0"/>
              <a:t>vs. </a:t>
            </a:r>
          </a:p>
          <a:p>
            <a:r>
              <a:rPr lang="tr-TR" baseline="0" dirty="0"/>
              <a:t>Contract (achievement)</a:t>
            </a:r>
            <a:endParaRPr lang="tr-TR" dirty="0"/>
          </a:p>
          <a:p>
            <a:r>
              <a:rPr lang="tr-TR" dirty="0"/>
              <a:t>Kişisel yeterlik,</a:t>
            </a:r>
            <a:r>
              <a:rPr lang="tr-TR" baseline="0" dirty="0"/>
              <a:t> yasa, başarı</a:t>
            </a:r>
          </a:p>
          <a:p>
            <a:endParaRPr lang="tr-TR" baseline="0" dirty="0"/>
          </a:p>
          <a:p>
            <a:pPr algn="just"/>
            <a:r>
              <a:rPr lang="en-US" dirty="0"/>
              <a:t>Sir Henry James Sumner Maine, KCSI (15 August 1822 – 3 February 1888), was a British Whig comparative jurist and historian. He is famous for the thesis outlined in his book </a:t>
            </a:r>
            <a:r>
              <a:rPr lang="en-US" b="1" i="1" dirty="0"/>
              <a:t>Ancient Law </a:t>
            </a:r>
            <a:r>
              <a:rPr lang="en-US" dirty="0"/>
              <a:t>that </a:t>
            </a:r>
            <a:r>
              <a:rPr lang="en-US" b="1" dirty="0"/>
              <a:t>law and society developed "from status to contract</a:t>
            </a:r>
            <a:r>
              <a:rPr lang="en-US" dirty="0"/>
              <a:t>." According to the thesis, in the ancient world individuals were tightly bound by status to traditional groups, while in the modern one, in which individuals are viewed as autonomous agents, they are free to make contracts and form associations with whomever they choose. Because of this thesis, Maine can be seen as one of the forefathers of modern legal anthropology, legal history and sociology of law. </a:t>
            </a:r>
            <a:endParaRPr lang="tr-TR" dirty="0"/>
          </a:p>
        </p:txBody>
      </p:sp>
      <p:sp>
        <p:nvSpPr>
          <p:cNvPr id="4" name="Slide Number Placeholder 3"/>
          <p:cNvSpPr>
            <a:spLocks noGrp="1"/>
          </p:cNvSpPr>
          <p:nvPr>
            <p:ph type="sldNum" sz="quarter" idx="10"/>
          </p:nvPr>
        </p:nvSpPr>
        <p:spPr/>
        <p:txBody>
          <a:bodyPr/>
          <a:lstStyle/>
          <a:p>
            <a:fld id="{DEC98AD0-E61C-4EDC-91CC-69574EA38CDC}" type="slidenum">
              <a:rPr lang="tr-TR" smtClean="0"/>
              <a:t>6</a:t>
            </a:fld>
            <a:endParaRPr lang="tr-TR"/>
          </a:p>
        </p:txBody>
      </p:sp>
    </p:spTree>
    <p:extLst>
      <p:ext uri="{BB962C8B-B14F-4D97-AF65-F5344CB8AC3E}">
        <p14:creationId xmlns:p14="http://schemas.microsoft.com/office/powerpoint/2010/main" val="185832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t>Eriksen p.4,</a:t>
            </a:r>
            <a:r>
              <a:rPr lang="tr-TR" baseline="0" dirty="0"/>
              <a:t> s.31-32</a:t>
            </a:r>
          </a:p>
          <a:p>
            <a:pPr algn="just"/>
            <a:endParaRPr lang="tr-TR" baseline="0" dirty="0"/>
          </a:p>
          <a:p>
            <a:pPr algn="just"/>
            <a:r>
              <a:rPr lang="tr-TR" dirty="0"/>
              <a:t>Evrimcilerin bir diğer önemli ismi Lewis Henry Morgan’dır (1818-1889). </a:t>
            </a:r>
            <a:r>
              <a:rPr lang="en-US" dirty="0"/>
              <a:t>Lewis Henry Morgan (November 21, 1818 – December 17, 1881) was a pioneering American anthropologist and social theorist who worked as a railroad lawyer. He is best known for his work on kinship and social structure, his theories of social evolution, and his ethnography of the Iroquois. Interested in what holds societies together, he proposed the concept that the earliest human domestic institution was the matrilineal clan, not the patriarchal family.</a:t>
            </a:r>
            <a:r>
              <a:rPr lang="tr-TR" dirty="0"/>
              <a:t> </a:t>
            </a:r>
            <a:r>
              <a:rPr lang="en-US" dirty="0"/>
              <a:t>Also interested in what leads to social change, he was a contemporary of the European social theorists Karl Marx and Friedrich Engels, who were influenced by reading his work on social structure and material culture, the influence of technology on progress. Morgan is the only American social theorist to be </a:t>
            </a:r>
            <a:r>
              <a:rPr lang="en-US" b="1" dirty="0"/>
              <a:t>cited by such diverse scholars as Marx, Charles Darwin, and Sigmund Freud</a:t>
            </a:r>
            <a:r>
              <a:rPr lang="en-US" dirty="0"/>
              <a:t>. Elected as a member of the National Academy of Sciences, Morgan served as president of the American Association for the Advancement of Science in 1880.</a:t>
            </a:r>
            <a:r>
              <a:rPr lang="tr-TR" dirty="0"/>
              <a:t>Esas mesleği avukatlık olan ama Amerikan yerlilerinin davalarına bakarken onların farklı kültürlerine ilgi duyarak onları incelemeye girişen Morgan, yazdığı </a:t>
            </a:r>
            <a:r>
              <a:rPr lang="tr-TR" b="1" dirty="0"/>
              <a:t>Eski Top­lum </a:t>
            </a:r>
            <a:r>
              <a:rPr lang="tr-TR" dirty="0"/>
              <a:t>(1871) başlıklı kitapla döneminin düşüncesini büyük ölçüde etkilemiştir. Bu kitapta Morgan insanın </a:t>
            </a:r>
            <a:r>
              <a:rPr lang="tr-TR" b="1" dirty="0"/>
              <a:t>kültürel evrimini teknolojiyi esas alan üç ana evreye ayır­mıştır</a:t>
            </a:r>
            <a:r>
              <a:rPr lang="tr-TR" dirty="0"/>
              <a:t>. Çünkü Morgan teknolojik gelişmenin kültürel evrimle koşut gittiğine inanı­yordu. Morgan’ın ilk evresi </a:t>
            </a:r>
            <a:r>
              <a:rPr lang="tr-TR" b="1" dirty="0"/>
              <a:t>yabanıllık evresi</a:t>
            </a:r>
            <a:r>
              <a:rPr lang="tr-TR" dirty="0"/>
              <a:t>dir. Alt, orta ve üst aşamaları bulunan bu evrede insanlık </a:t>
            </a:r>
            <a:r>
              <a:rPr lang="tr-TR" b="1" dirty="0"/>
              <a:t>avcı-toplayıcılık </a:t>
            </a:r>
            <a:r>
              <a:rPr lang="tr-TR" dirty="0"/>
              <a:t>etkinliğiyle yaşamaktadır – </a:t>
            </a:r>
            <a:r>
              <a:rPr lang="tr-TR" b="1" dirty="0"/>
              <a:t>fire, bow, pottery</a:t>
            </a:r>
            <a:r>
              <a:rPr lang="tr-TR" dirty="0"/>
              <a:t>. Bu evre çömlekçili­ğin keşfine kadar sürmektedir. İkinci evre </a:t>
            </a:r>
            <a:r>
              <a:rPr lang="tr-TR" b="1" dirty="0"/>
              <a:t>barbarlık evresi</a:t>
            </a:r>
            <a:r>
              <a:rPr lang="tr-TR" dirty="0"/>
              <a:t>dir. Bu evre de alt, orta ve üst aşamalara ayrılır. </a:t>
            </a:r>
            <a:r>
              <a:rPr lang="tr-TR" b="1" dirty="0"/>
              <a:t>Çömlekçiliğin gelişimi, yerleşik hayata geçiş, hayvan evcil­leştirmesi, tarım ve demirin ergitilmesi </a:t>
            </a:r>
            <a:r>
              <a:rPr lang="tr-TR" dirty="0"/>
              <a:t>bu evrede gerçekleşmiştir. Homeros zamanının Grek kabileleri, Roma’nın kurulmasından önceki İtalya kabileleri, Sezar zamanının Germen kabileleri bu evreyi yaşayan topluluklardı. </a:t>
            </a:r>
            <a:r>
              <a:rPr lang="tr-TR" b="1" dirty="0"/>
              <a:t>Yazının keşfi</a:t>
            </a:r>
            <a:r>
              <a:rPr lang="tr-TR" dirty="0"/>
              <a:t>yle </a:t>
            </a:r>
            <a:r>
              <a:rPr lang="tr-TR" b="1" dirty="0"/>
              <a:t>uygarlık evre­si</a:t>
            </a:r>
            <a:r>
              <a:rPr lang="tr-TR" dirty="0"/>
              <a:t>ne geçilir. Bu evre de </a:t>
            </a:r>
            <a:r>
              <a:rPr lang="tr-TR" b="1" dirty="0"/>
              <a:t>eski ve modern </a:t>
            </a:r>
            <a:r>
              <a:rPr lang="tr-TR" dirty="0"/>
              <a:t>olmak üzere iki aşamaya ayrılır. Morgan teknolojiye dayalı bu aşamalandırmasma koşut biçimde evrilen bir akrabalık ve ev­lilik sistematiği önermiştir. Ona göre evlilik, kuralsız cinsel ilişkilerin yaşandığı ilk halinden çağdaş tek eşliliğe doğru ilerleyen 15 aşamalı bir evrim geçirmişti. http://sosyolojisi.com/kulture-yaklasimlar-temel-antropoloji-kuramlari/3057.html</a:t>
            </a:r>
          </a:p>
        </p:txBody>
      </p:sp>
      <p:sp>
        <p:nvSpPr>
          <p:cNvPr id="4" name="Slide Number Placeholder 3"/>
          <p:cNvSpPr>
            <a:spLocks noGrp="1"/>
          </p:cNvSpPr>
          <p:nvPr>
            <p:ph type="sldNum" sz="quarter" idx="10"/>
          </p:nvPr>
        </p:nvSpPr>
        <p:spPr/>
        <p:txBody>
          <a:bodyPr/>
          <a:lstStyle/>
          <a:p>
            <a:fld id="{DEC98AD0-E61C-4EDC-91CC-69574EA38CDC}" type="slidenum">
              <a:rPr lang="tr-TR" smtClean="0"/>
              <a:t>7</a:t>
            </a:fld>
            <a:endParaRPr lang="tr-TR"/>
          </a:p>
        </p:txBody>
      </p:sp>
    </p:spTree>
    <p:extLst>
      <p:ext uri="{BB962C8B-B14F-4D97-AF65-F5344CB8AC3E}">
        <p14:creationId xmlns:p14="http://schemas.microsoft.com/office/powerpoint/2010/main" val="221844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Tylor’s</a:t>
            </a:r>
            <a:r>
              <a:rPr lang="en-US" dirty="0"/>
              <a:t> ideology is best described in his most famous work, </a:t>
            </a:r>
            <a:r>
              <a:rPr lang="en-US" b="1" dirty="0"/>
              <a:t>the two-volume Primitive Culture</a:t>
            </a:r>
            <a:r>
              <a:rPr lang="en-US" dirty="0"/>
              <a:t>. The first volume, The Origins of Culture, deals with ethnography including social evolution</a:t>
            </a:r>
            <a:r>
              <a:rPr lang="en-US" b="1" dirty="0"/>
              <a:t>, linguistics, and myth</a:t>
            </a:r>
            <a:r>
              <a:rPr lang="en-US" dirty="0"/>
              <a:t>. The second volume, </a:t>
            </a:r>
            <a:r>
              <a:rPr lang="en-US" b="1" dirty="0"/>
              <a:t>Religion in Primitive Culture, deals mainly with his interpretation of animism</a:t>
            </a:r>
            <a:r>
              <a:rPr lang="en-US" dirty="0"/>
              <a:t>. Fundamental to understanding </a:t>
            </a:r>
            <a:r>
              <a:rPr lang="en-US" dirty="0" err="1"/>
              <a:t>Tylor’s</a:t>
            </a:r>
            <a:r>
              <a:rPr lang="en-US" dirty="0"/>
              <a:t> ideology is his negative feelings towards religion, and especially Christianity.</a:t>
            </a:r>
            <a:r>
              <a:rPr lang="tr-TR" baseline="0" dirty="0"/>
              <a:t> </a:t>
            </a:r>
            <a:r>
              <a:rPr lang="en-US" dirty="0"/>
              <a:t>On the first page of Primitive Culture, </a:t>
            </a:r>
            <a:r>
              <a:rPr lang="en-US" dirty="0" err="1"/>
              <a:t>Tylor</a:t>
            </a:r>
            <a:r>
              <a:rPr lang="en-US" dirty="0"/>
              <a:t> provides a definition which is one of his most widely recognized contributions to anthropology and the study of religion:</a:t>
            </a:r>
          </a:p>
          <a:p>
            <a:r>
              <a:rPr lang="en-US" b="1" dirty="0"/>
              <a:t>Culture, or civilization, taken in its broad, ethnographic sense, is that complex whole which includes knowledge, belief, art, morals, law, custom, and any other capabilities and habits acquired by man as a member of society</a:t>
            </a:r>
            <a:r>
              <a:rPr lang="tr-TR" b="1" baseline="0" dirty="0"/>
              <a:t> (En geniş etnografik anlamıyla, kültür veya uygarlık, bilgi, inanç, sanat, ahlaki değerler, gelenekler ve insanın toplumun bir üyesi olarak kazandığı becerileri ve alışkanlıklarının tamamını içeren karmaşık bir bütünüdür)’.  </a:t>
            </a:r>
            <a:endParaRPr lang="tr-TR" b="1" dirty="0"/>
          </a:p>
          <a:p>
            <a:endParaRPr lang="tr-TR" dirty="0"/>
          </a:p>
          <a:p>
            <a:r>
              <a:rPr lang="en-US" b="1" dirty="0"/>
              <a:t>Unlike many of his predecessors and contemporaries, Tylor asserts that the human mind and its capabilities are the same globally</a:t>
            </a:r>
            <a:r>
              <a:rPr lang="en-US" dirty="0"/>
              <a:t>, despite a particular society’s stage in social evolution. This means that a hunter-gatherer society would possess the same amount of intelligence as an advanced industrial society. The difference, </a:t>
            </a:r>
            <a:r>
              <a:rPr lang="en-US" dirty="0" err="1"/>
              <a:t>Tylor</a:t>
            </a:r>
            <a:r>
              <a:rPr lang="en-US" dirty="0"/>
              <a:t> asserts, is </a:t>
            </a:r>
            <a:r>
              <a:rPr lang="en-US" b="1" dirty="0"/>
              <a:t>educatio</a:t>
            </a:r>
            <a:r>
              <a:rPr lang="en-US" dirty="0"/>
              <a:t>n, which he considers the cumulative knowledge and methodology that takes thousands of years to acquire. </a:t>
            </a:r>
            <a:r>
              <a:rPr lang="en-US" dirty="0" err="1"/>
              <a:t>Tylor</a:t>
            </a:r>
            <a:r>
              <a:rPr lang="en-US" dirty="0"/>
              <a:t> often likens primitive cultures to “children”, and sees culture and the mind of humans as progressive. His work was </a:t>
            </a:r>
            <a:r>
              <a:rPr lang="en-US" b="1" dirty="0"/>
              <a:t>a refutation of the theory of social degeneration</a:t>
            </a:r>
            <a:r>
              <a:rPr lang="en-US" dirty="0"/>
              <a:t>, which was popular at the time</a:t>
            </a:r>
            <a:r>
              <a:rPr lang="tr-TR" dirty="0"/>
              <a:t>.</a:t>
            </a:r>
            <a:endParaRPr lang="en-US" dirty="0"/>
          </a:p>
          <a:p>
            <a:endParaRPr lang="en-US" dirty="0"/>
          </a:p>
          <a:p>
            <a:endParaRPr lang="tr-TR" dirty="0"/>
          </a:p>
        </p:txBody>
      </p:sp>
      <p:sp>
        <p:nvSpPr>
          <p:cNvPr id="4" name="Slide Number Placeholder 3"/>
          <p:cNvSpPr>
            <a:spLocks noGrp="1"/>
          </p:cNvSpPr>
          <p:nvPr>
            <p:ph type="sldNum" sz="quarter" idx="10"/>
          </p:nvPr>
        </p:nvSpPr>
        <p:spPr/>
        <p:txBody>
          <a:bodyPr/>
          <a:lstStyle/>
          <a:p>
            <a:fld id="{DEC98AD0-E61C-4EDC-91CC-69574EA38CDC}" type="slidenum">
              <a:rPr lang="tr-TR" smtClean="0"/>
              <a:t>8</a:t>
            </a:fld>
            <a:endParaRPr lang="tr-TR"/>
          </a:p>
        </p:txBody>
      </p:sp>
    </p:spTree>
    <p:extLst>
      <p:ext uri="{BB962C8B-B14F-4D97-AF65-F5344CB8AC3E}">
        <p14:creationId xmlns:p14="http://schemas.microsoft.com/office/powerpoint/2010/main" val="222813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Eriksen p.5, s.32-33</a:t>
            </a:r>
          </a:p>
        </p:txBody>
      </p:sp>
      <p:sp>
        <p:nvSpPr>
          <p:cNvPr id="4" name="Slide Number Placeholder 3"/>
          <p:cNvSpPr>
            <a:spLocks noGrp="1"/>
          </p:cNvSpPr>
          <p:nvPr>
            <p:ph type="sldNum" sz="quarter" idx="10"/>
          </p:nvPr>
        </p:nvSpPr>
        <p:spPr/>
        <p:txBody>
          <a:bodyPr/>
          <a:lstStyle/>
          <a:p>
            <a:fld id="{DEC98AD0-E61C-4EDC-91CC-69574EA38CDC}" type="slidenum">
              <a:rPr lang="tr-TR" smtClean="0"/>
              <a:t>9</a:t>
            </a:fld>
            <a:endParaRPr lang="tr-TR"/>
          </a:p>
        </p:txBody>
      </p:sp>
    </p:spTree>
    <p:extLst>
      <p:ext uri="{BB962C8B-B14F-4D97-AF65-F5344CB8AC3E}">
        <p14:creationId xmlns:p14="http://schemas.microsoft.com/office/powerpoint/2010/main" val="322910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Eriksen p.4, s.34</a:t>
            </a:r>
          </a:p>
          <a:p>
            <a:endParaRPr lang="tr-TR" dirty="0"/>
          </a:p>
          <a:p>
            <a:pPr algn="just"/>
            <a:r>
              <a:rPr lang="en-US" dirty="0" err="1"/>
              <a:t>Evrimci</a:t>
            </a:r>
            <a:r>
              <a:rPr lang="en-US" dirty="0"/>
              <a:t> </a:t>
            </a:r>
            <a:r>
              <a:rPr lang="en-US" dirty="0" err="1"/>
              <a:t>antropologların</a:t>
            </a:r>
            <a:r>
              <a:rPr lang="en-US" dirty="0"/>
              <a:t> en </a:t>
            </a:r>
            <a:r>
              <a:rPr lang="en-US" dirty="0" err="1"/>
              <a:t>önemli</a:t>
            </a:r>
            <a:r>
              <a:rPr lang="en-US" dirty="0"/>
              <a:t> </a:t>
            </a:r>
            <a:r>
              <a:rPr lang="en-US" dirty="0" err="1"/>
              <a:t>sorunu</a:t>
            </a:r>
            <a:r>
              <a:rPr lang="en-US" dirty="0"/>
              <a:t> </a:t>
            </a:r>
            <a:r>
              <a:rPr lang="en-US" dirty="0" err="1"/>
              <a:t>veri</a:t>
            </a:r>
            <a:r>
              <a:rPr lang="en-US" dirty="0"/>
              <a:t> </a:t>
            </a:r>
            <a:r>
              <a:rPr lang="en-US" dirty="0" err="1"/>
              <a:t>azlığı</a:t>
            </a:r>
            <a:r>
              <a:rPr lang="en-US" dirty="0"/>
              <a:t> </a:t>
            </a:r>
            <a:r>
              <a:rPr lang="en-US" dirty="0" err="1"/>
              <a:t>idi</a:t>
            </a:r>
            <a:r>
              <a:rPr lang="en-US" dirty="0"/>
              <a:t>. </a:t>
            </a:r>
            <a:r>
              <a:rPr lang="en-US" dirty="0" err="1"/>
              <a:t>Evrimci</a:t>
            </a:r>
            <a:r>
              <a:rPr lang="en-US" dirty="0"/>
              <a:t> </a:t>
            </a:r>
            <a:r>
              <a:rPr lang="en-US" dirty="0" err="1"/>
              <a:t>görüşler</a:t>
            </a:r>
            <a:r>
              <a:rPr lang="en-US" dirty="0"/>
              <a:t> </a:t>
            </a:r>
            <a:r>
              <a:rPr lang="en-US" dirty="0" err="1"/>
              <a:t>ve</a:t>
            </a:r>
            <a:r>
              <a:rPr lang="en-US" dirty="0"/>
              <a:t> </a:t>
            </a:r>
            <a:r>
              <a:rPr lang="en-US" dirty="0" err="1"/>
              <a:t>modeller</a:t>
            </a:r>
            <a:r>
              <a:rPr lang="en-US" dirty="0"/>
              <a:t> </a:t>
            </a:r>
            <a:r>
              <a:rPr lang="en-US" dirty="0" err="1"/>
              <a:t>genellikle</a:t>
            </a:r>
            <a:r>
              <a:rPr lang="en-US" dirty="0"/>
              <a:t> </a:t>
            </a:r>
            <a:r>
              <a:rPr lang="en-US" dirty="0" err="1"/>
              <a:t>başkalarının</a:t>
            </a:r>
            <a:r>
              <a:rPr lang="en-US" dirty="0"/>
              <a:t> (</a:t>
            </a:r>
            <a:r>
              <a:rPr lang="en-US" dirty="0" err="1"/>
              <a:t>gezginlerin</a:t>
            </a:r>
            <a:r>
              <a:rPr lang="en-US" dirty="0"/>
              <a:t>, </a:t>
            </a:r>
            <a:r>
              <a:rPr lang="en-US" dirty="0" err="1"/>
              <a:t>askerlerin</a:t>
            </a:r>
            <a:r>
              <a:rPr lang="en-US" dirty="0"/>
              <a:t>, </a:t>
            </a:r>
            <a:r>
              <a:rPr lang="en-US" dirty="0" err="1"/>
              <a:t>kâşiflerin</a:t>
            </a:r>
            <a:r>
              <a:rPr lang="en-US" dirty="0"/>
              <a:t>, </a:t>
            </a:r>
            <a:r>
              <a:rPr lang="en-US" dirty="0" err="1"/>
              <a:t>misyonerlerin</a:t>
            </a:r>
            <a:r>
              <a:rPr lang="en-US" dirty="0"/>
              <a:t>) </a:t>
            </a:r>
            <a:r>
              <a:rPr lang="en-US" dirty="0" err="1"/>
              <a:t>anlatılarına</a:t>
            </a:r>
            <a:r>
              <a:rPr lang="en-US" dirty="0"/>
              <a:t> </a:t>
            </a:r>
            <a:r>
              <a:rPr lang="en-US" dirty="0" err="1"/>
              <a:t>dayanmaktaydı</a:t>
            </a:r>
            <a:r>
              <a:rPr lang="en-US" dirty="0"/>
              <a:t>. </a:t>
            </a:r>
            <a:r>
              <a:rPr lang="en-US" dirty="0" err="1"/>
              <a:t>Dolayısıyla</a:t>
            </a:r>
            <a:r>
              <a:rPr lang="en-US" dirty="0"/>
              <a:t> </a:t>
            </a:r>
            <a:r>
              <a:rPr lang="en-US" dirty="0" err="1"/>
              <a:t>gözlemlerinde</a:t>
            </a:r>
            <a:r>
              <a:rPr lang="en-US" dirty="0"/>
              <a:t> </a:t>
            </a:r>
            <a:r>
              <a:rPr lang="en-US" dirty="0" err="1"/>
              <a:t>sistemli</a:t>
            </a:r>
            <a:r>
              <a:rPr lang="en-US" dirty="0"/>
              <a:t> </a:t>
            </a:r>
            <a:r>
              <a:rPr lang="en-US" dirty="0" err="1"/>
              <a:t>ve</a:t>
            </a:r>
            <a:r>
              <a:rPr lang="en-US" dirty="0"/>
              <a:t> </a:t>
            </a:r>
            <a:r>
              <a:rPr lang="en-US" dirty="0" err="1"/>
              <a:t>nesnel</a:t>
            </a:r>
            <a:r>
              <a:rPr lang="en-US" dirty="0"/>
              <a:t> </a:t>
            </a:r>
            <a:r>
              <a:rPr lang="en-US" dirty="0" err="1"/>
              <a:t>olama­dıkları</a:t>
            </a:r>
            <a:r>
              <a:rPr lang="en-US" dirty="0"/>
              <a:t> </a:t>
            </a:r>
            <a:r>
              <a:rPr lang="en-US" dirty="0" err="1"/>
              <a:t>görülür</a:t>
            </a:r>
            <a:r>
              <a:rPr lang="en-US" dirty="0"/>
              <a:t>. </a:t>
            </a:r>
            <a:r>
              <a:rPr lang="en-US" dirty="0" err="1"/>
              <a:t>Veri</a:t>
            </a:r>
            <a:r>
              <a:rPr lang="en-US" dirty="0"/>
              <a:t> </a:t>
            </a:r>
            <a:r>
              <a:rPr lang="en-US" dirty="0" err="1"/>
              <a:t>azlığı</a:t>
            </a:r>
            <a:r>
              <a:rPr lang="en-US" dirty="0"/>
              <a:t> </a:t>
            </a:r>
            <a:r>
              <a:rPr lang="en-US" dirty="0" err="1"/>
              <a:t>ile</a:t>
            </a:r>
            <a:r>
              <a:rPr lang="en-US" dirty="0"/>
              <a:t> 19. </a:t>
            </a:r>
            <a:r>
              <a:rPr lang="en-US" dirty="0" err="1"/>
              <a:t>yüzyılın</a:t>
            </a:r>
            <a:r>
              <a:rPr lang="en-US" dirty="0"/>
              <a:t> </a:t>
            </a:r>
            <a:r>
              <a:rPr lang="en-US" dirty="0" err="1"/>
              <a:t>hâkim</a:t>
            </a:r>
            <a:r>
              <a:rPr lang="en-US" dirty="0"/>
              <a:t> </a:t>
            </a:r>
            <a:r>
              <a:rPr lang="en-US" dirty="0" err="1"/>
              <a:t>görüşü</a:t>
            </a:r>
            <a:r>
              <a:rPr lang="en-US" dirty="0"/>
              <a:t> </a:t>
            </a:r>
            <a:r>
              <a:rPr lang="en-US" dirty="0" err="1"/>
              <a:t>olan</a:t>
            </a:r>
            <a:r>
              <a:rPr lang="en-US" dirty="0"/>
              <a:t> </a:t>
            </a:r>
            <a:r>
              <a:rPr lang="en-US" dirty="0" err="1"/>
              <a:t>tarihsel</a:t>
            </a:r>
            <a:r>
              <a:rPr lang="en-US" dirty="0"/>
              <a:t> </a:t>
            </a:r>
            <a:r>
              <a:rPr lang="en-US" dirty="0" err="1"/>
              <a:t>ilerleme</a:t>
            </a:r>
            <a:r>
              <a:rPr lang="en-US" dirty="0"/>
              <a:t> </a:t>
            </a:r>
            <a:r>
              <a:rPr lang="en-US" dirty="0" err="1"/>
              <a:t>anla­yışı</a:t>
            </a:r>
            <a:r>
              <a:rPr lang="en-US" dirty="0"/>
              <a:t> </a:t>
            </a:r>
            <a:r>
              <a:rPr lang="en-US" dirty="0" err="1"/>
              <a:t>yan</a:t>
            </a:r>
            <a:r>
              <a:rPr lang="en-US" dirty="0"/>
              <a:t> </a:t>
            </a:r>
            <a:r>
              <a:rPr lang="en-US" dirty="0" err="1"/>
              <a:t>yana</a:t>
            </a:r>
            <a:r>
              <a:rPr lang="en-US" dirty="0"/>
              <a:t> </a:t>
            </a:r>
            <a:r>
              <a:rPr lang="en-US" dirty="0" err="1"/>
              <a:t>gelince</a:t>
            </a:r>
            <a:r>
              <a:rPr lang="en-US" dirty="0"/>
              <a:t>, </a:t>
            </a:r>
            <a:r>
              <a:rPr lang="en-US" dirty="0" err="1"/>
              <a:t>sorunlu</a:t>
            </a:r>
            <a:r>
              <a:rPr lang="en-US" dirty="0"/>
              <a:t> </a:t>
            </a:r>
            <a:r>
              <a:rPr lang="en-US" dirty="0" err="1"/>
              <a:t>bir</a:t>
            </a:r>
            <a:r>
              <a:rPr lang="en-US" dirty="0"/>
              <a:t> </a:t>
            </a:r>
            <a:r>
              <a:rPr lang="en-US" dirty="0" err="1"/>
              <a:t>bakış</a:t>
            </a:r>
            <a:r>
              <a:rPr lang="en-US" dirty="0"/>
              <a:t> </a:t>
            </a:r>
            <a:r>
              <a:rPr lang="en-US" dirty="0" err="1"/>
              <a:t>açısı</a:t>
            </a:r>
            <a:r>
              <a:rPr lang="en-US" dirty="0"/>
              <a:t> </a:t>
            </a:r>
            <a:r>
              <a:rPr lang="en-US" dirty="0" err="1"/>
              <a:t>ortaya</a:t>
            </a:r>
            <a:r>
              <a:rPr lang="en-US" dirty="0"/>
              <a:t> </a:t>
            </a:r>
            <a:r>
              <a:rPr lang="en-US" dirty="0" err="1"/>
              <a:t>çıkmıştı</a:t>
            </a:r>
            <a:r>
              <a:rPr lang="en-US" dirty="0"/>
              <a:t>. Bu </a:t>
            </a:r>
            <a:r>
              <a:rPr lang="en-US" dirty="0" err="1"/>
              <a:t>okul</a:t>
            </a:r>
            <a:r>
              <a:rPr lang="en-US" dirty="0"/>
              <a:t> </a:t>
            </a:r>
            <a:r>
              <a:rPr lang="en-US" dirty="0" err="1"/>
              <a:t>kültür</a:t>
            </a:r>
            <a:r>
              <a:rPr lang="en-US" dirty="0"/>
              <a:t> </a:t>
            </a:r>
            <a:r>
              <a:rPr lang="en-US" dirty="0" err="1"/>
              <a:t>kavra­mını</a:t>
            </a:r>
            <a:r>
              <a:rPr lang="en-US" dirty="0"/>
              <a:t> </a:t>
            </a:r>
            <a:r>
              <a:rPr lang="en-US" dirty="0" err="1"/>
              <a:t>öne</a:t>
            </a:r>
            <a:r>
              <a:rPr lang="en-US" dirty="0"/>
              <a:t> </a:t>
            </a:r>
            <a:r>
              <a:rPr lang="en-US" dirty="0" err="1"/>
              <a:t>çıkarması</a:t>
            </a:r>
            <a:r>
              <a:rPr lang="en-US" dirty="0"/>
              <a:t>, </a:t>
            </a:r>
            <a:r>
              <a:rPr lang="en-US" dirty="0" err="1"/>
              <a:t>fiziksel</a:t>
            </a:r>
            <a:r>
              <a:rPr lang="en-US" dirty="0"/>
              <a:t> </a:t>
            </a:r>
            <a:r>
              <a:rPr lang="en-US" dirty="0" err="1"/>
              <a:t>farkları</a:t>
            </a:r>
            <a:r>
              <a:rPr lang="en-US" dirty="0"/>
              <a:t> ne </a:t>
            </a:r>
            <a:r>
              <a:rPr lang="en-US" dirty="0" err="1"/>
              <a:t>olursa</a:t>
            </a:r>
            <a:r>
              <a:rPr lang="en-US" dirty="0"/>
              <a:t> </a:t>
            </a:r>
            <a:r>
              <a:rPr lang="en-US" dirty="0" err="1"/>
              <a:t>olsun</a:t>
            </a:r>
            <a:r>
              <a:rPr lang="en-US" dirty="0"/>
              <a:t> </a:t>
            </a:r>
            <a:r>
              <a:rPr lang="en-US" dirty="0" err="1"/>
              <a:t>bütün</a:t>
            </a:r>
            <a:r>
              <a:rPr lang="en-US" dirty="0"/>
              <a:t> </a:t>
            </a:r>
            <a:r>
              <a:rPr lang="en-US" dirty="0" err="1"/>
              <a:t>insanların</a:t>
            </a:r>
            <a:r>
              <a:rPr lang="en-US" dirty="0"/>
              <a:t> </a:t>
            </a:r>
            <a:r>
              <a:rPr lang="en-US" dirty="0" err="1"/>
              <a:t>ruhsal</a:t>
            </a:r>
            <a:r>
              <a:rPr lang="en-US" dirty="0"/>
              <a:t> </a:t>
            </a:r>
            <a:r>
              <a:rPr lang="en-US" dirty="0" err="1"/>
              <a:t>bir</a:t>
            </a:r>
            <a:r>
              <a:rPr lang="en-US" dirty="0"/>
              <a:t> </a:t>
            </a:r>
            <a:r>
              <a:rPr lang="en-US" dirty="0" err="1"/>
              <a:t>bir­liği</a:t>
            </a:r>
            <a:r>
              <a:rPr lang="en-US" dirty="0"/>
              <a:t> </a:t>
            </a:r>
            <a:r>
              <a:rPr lang="en-US" dirty="0" err="1"/>
              <a:t>bulunduğunu</a:t>
            </a:r>
            <a:r>
              <a:rPr lang="en-US" dirty="0"/>
              <a:t> </a:t>
            </a:r>
            <a:r>
              <a:rPr lang="en-US" dirty="0" err="1"/>
              <a:t>öne</a:t>
            </a:r>
            <a:r>
              <a:rPr lang="en-US" dirty="0"/>
              <a:t> </a:t>
            </a:r>
            <a:r>
              <a:rPr lang="en-US" dirty="0" err="1"/>
              <a:t>sürmesi</a:t>
            </a:r>
            <a:r>
              <a:rPr lang="en-US" dirty="0"/>
              <a:t> </a:t>
            </a:r>
            <a:r>
              <a:rPr lang="en-US" dirty="0" err="1"/>
              <a:t>ve</a:t>
            </a:r>
            <a:r>
              <a:rPr lang="en-US" dirty="0"/>
              <a:t> </a:t>
            </a:r>
            <a:r>
              <a:rPr lang="en-US" dirty="0" err="1"/>
              <a:t>farklı</a:t>
            </a:r>
            <a:r>
              <a:rPr lang="en-US" dirty="0"/>
              <a:t> </a:t>
            </a:r>
            <a:r>
              <a:rPr lang="en-US" dirty="0" err="1"/>
              <a:t>toplulukların</a:t>
            </a:r>
            <a:r>
              <a:rPr lang="en-US" dirty="0"/>
              <a:t> </a:t>
            </a:r>
            <a:r>
              <a:rPr lang="en-US" dirty="0" err="1"/>
              <a:t>yaşam</a:t>
            </a:r>
            <a:r>
              <a:rPr lang="en-US" dirty="0"/>
              <a:t> </a:t>
            </a:r>
            <a:r>
              <a:rPr lang="en-US" dirty="0" err="1"/>
              <a:t>biçimlerine</a:t>
            </a:r>
            <a:r>
              <a:rPr lang="en-US" dirty="0"/>
              <a:t> </a:t>
            </a:r>
            <a:r>
              <a:rPr lang="en-US" dirty="0" err="1"/>
              <a:t>dikkat</a:t>
            </a:r>
            <a:r>
              <a:rPr lang="en-US" dirty="0"/>
              <a:t> </a:t>
            </a:r>
            <a:r>
              <a:rPr lang="en-US" dirty="0" err="1"/>
              <a:t>çek­mesiyle</a:t>
            </a:r>
            <a:r>
              <a:rPr lang="en-US" dirty="0"/>
              <a:t> </a:t>
            </a:r>
            <a:r>
              <a:rPr lang="en-US" dirty="0" err="1"/>
              <a:t>bir</a:t>
            </a:r>
            <a:r>
              <a:rPr lang="en-US" dirty="0"/>
              <a:t> </a:t>
            </a:r>
            <a:r>
              <a:rPr lang="en-US" dirty="0" err="1"/>
              <a:t>çığır</a:t>
            </a:r>
            <a:r>
              <a:rPr lang="en-US" dirty="0"/>
              <a:t> </a:t>
            </a:r>
            <a:r>
              <a:rPr lang="en-US" dirty="0" err="1"/>
              <a:t>açmıştır</a:t>
            </a:r>
            <a:r>
              <a:rPr lang="en-US" dirty="0"/>
              <a:t> </a:t>
            </a:r>
            <a:r>
              <a:rPr lang="en-US" dirty="0" err="1"/>
              <a:t>ama</a:t>
            </a:r>
            <a:r>
              <a:rPr lang="en-US" dirty="0"/>
              <a:t> </a:t>
            </a:r>
            <a:r>
              <a:rPr lang="en-US" dirty="0" err="1"/>
              <a:t>kültürler</a:t>
            </a:r>
            <a:r>
              <a:rPr lang="en-US" dirty="0"/>
              <a:t> </a:t>
            </a:r>
            <a:r>
              <a:rPr lang="en-US" dirty="0" err="1"/>
              <a:t>arasındaki</a:t>
            </a:r>
            <a:r>
              <a:rPr lang="en-US" dirty="0"/>
              <a:t> </a:t>
            </a:r>
            <a:r>
              <a:rPr lang="en-US" dirty="0" err="1"/>
              <a:t>eşitliği</a:t>
            </a:r>
            <a:r>
              <a:rPr lang="en-US" dirty="0"/>
              <a:t> </a:t>
            </a:r>
            <a:r>
              <a:rPr lang="en-US" dirty="0" err="1"/>
              <a:t>ve</a:t>
            </a:r>
            <a:r>
              <a:rPr lang="en-US" dirty="0"/>
              <a:t> </a:t>
            </a:r>
            <a:r>
              <a:rPr lang="en-US" dirty="0" err="1"/>
              <a:t>kültürel</a:t>
            </a:r>
            <a:r>
              <a:rPr lang="en-US" dirty="0"/>
              <a:t> </a:t>
            </a:r>
            <a:r>
              <a:rPr lang="en-US" dirty="0" err="1"/>
              <a:t>göreciliği</a:t>
            </a:r>
            <a:r>
              <a:rPr lang="en-US" dirty="0"/>
              <a:t> </a:t>
            </a:r>
            <a:r>
              <a:rPr lang="en-US" dirty="0" err="1"/>
              <a:t>ka­bul</a:t>
            </a:r>
            <a:r>
              <a:rPr lang="en-US" dirty="0"/>
              <a:t> </a:t>
            </a:r>
            <a:r>
              <a:rPr lang="en-US" dirty="0" err="1"/>
              <a:t>etmenin</a:t>
            </a:r>
            <a:r>
              <a:rPr lang="en-US" dirty="0"/>
              <a:t> </a:t>
            </a:r>
            <a:r>
              <a:rPr lang="en-US" dirty="0" err="1"/>
              <a:t>çok</a:t>
            </a:r>
            <a:r>
              <a:rPr lang="en-US" dirty="0"/>
              <a:t> </a:t>
            </a:r>
            <a:r>
              <a:rPr lang="en-US" dirty="0" err="1"/>
              <a:t>uzağında</a:t>
            </a:r>
            <a:r>
              <a:rPr lang="en-US" dirty="0"/>
              <a:t> </a:t>
            </a:r>
            <a:r>
              <a:rPr lang="en-US" dirty="0" err="1"/>
              <a:t>kalmıştır</a:t>
            </a:r>
            <a:r>
              <a:rPr lang="en-US" dirty="0"/>
              <a:t>. </a:t>
            </a:r>
            <a:r>
              <a:rPr lang="en-US" dirty="0" err="1"/>
              <a:t>Beyazların</a:t>
            </a:r>
            <a:r>
              <a:rPr lang="en-US" dirty="0"/>
              <a:t> </a:t>
            </a:r>
            <a:r>
              <a:rPr lang="en-US" dirty="0" err="1"/>
              <a:t>temsil</a:t>
            </a:r>
            <a:r>
              <a:rPr lang="en-US" dirty="0"/>
              <a:t> </a:t>
            </a:r>
            <a:r>
              <a:rPr lang="en-US" dirty="0" err="1"/>
              <a:t>ettiği</a:t>
            </a:r>
            <a:r>
              <a:rPr lang="en-US" dirty="0"/>
              <a:t> </a:t>
            </a:r>
            <a:r>
              <a:rPr lang="en-US" dirty="0" err="1"/>
              <a:t>Batılı</a:t>
            </a:r>
            <a:r>
              <a:rPr lang="en-US" dirty="0"/>
              <a:t> modern </a:t>
            </a:r>
            <a:r>
              <a:rPr lang="en-US" dirty="0" err="1"/>
              <a:t>kültürü</a:t>
            </a:r>
            <a:r>
              <a:rPr lang="en-US" dirty="0"/>
              <a:t> </a:t>
            </a:r>
            <a:r>
              <a:rPr lang="en-US" dirty="0" err="1"/>
              <a:t>ve</a:t>
            </a:r>
            <a:r>
              <a:rPr lang="en-US" dirty="0"/>
              <a:t> </a:t>
            </a:r>
            <a:r>
              <a:rPr lang="en-US" dirty="0" err="1"/>
              <a:t>toplum</a:t>
            </a:r>
            <a:r>
              <a:rPr lang="en-US" dirty="0"/>
              <a:t> </a:t>
            </a:r>
            <a:r>
              <a:rPr lang="en-US" dirty="0" err="1"/>
              <a:t>hayatını</a:t>
            </a:r>
            <a:r>
              <a:rPr lang="en-US" dirty="0"/>
              <a:t> </a:t>
            </a:r>
            <a:r>
              <a:rPr lang="en-US" dirty="0" err="1"/>
              <a:t>evrimin</a:t>
            </a:r>
            <a:r>
              <a:rPr lang="en-US" dirty="0"/>
              <a:t> en </a:t>
            </a:r>
            <a:r>
              <a:rPr lang="en-US" dirty="0" err="1"/>
              <a:t>üst</a:t>
            </a:r>
            <a:r>
              <a:rPr lang="en-US" dirty="0"/>
              <a:t> </a:t>
            </a:r>
            <a:r>
              <a:rPr lang="en-US" dirty="0" err="1"/>
              <a:t>basamağına</a:t>
            </a:r>
            <a:r>
              <a:rPr lang="en-US" dirty="0"/>
              <a:t> </a:t>
            </a:r>
            <a:r>
              <a:rPr lang="en-US" dirty="0" err="1"/>
              <a:t>koyma</a:t>
            </a:r>
            <a:r>
              <a:rPr lang="en-US" dirty="0"/>
              <a:t> </a:t>
            </a:r>
            <a:r>
              <a:rPr lang="en-US" dirty="0" err="1"/>
              <a:t>eğilimi</a:t>
            </a:r>
            <a:r>
              <a:rPr lang="en-US" dirty="0"/>
              <a:t>, </a:t>
            </a:r>
            <a:r>
              <a:rPr lang="en-US" u="sng" dirty="0" err="1"/>
              <a:t>evrimcileri</a:t>
            </a:r>
            <a:r>
              <a:rPr lang="en-US" u="sng" dirty="0"/>
              <a:t> </a:t>
            </a:r>
            <a:r>
              <a:rPr lang="en-US" u="sng" dirty="0" err="1"/>
              <a:t>eşitlikçi</a:t>
            </a:r>
            <a:r>
              <a:rPr lang="en-US" u="sng" dirty="0"/>
              <a:t> </a:t>
            </a:r>
            <a:r>
              <a:rPr lang="en-US" u="sng" dirty="0" err="1"/>
              <a:t>ve</a:t>
            </a:r>
            <a:r>
              <a:rPr lang="en-US" u="sng" dirty="0"/>
              <a:t> </a:t>
            </a:r>
            <a:r>
              <a:rPr lang="en-US" u="sng" dirty="0" err="1"/>
              <a:t>göreci</a:t>
            </a:r>
            <a:r>
              <a:rPr lang="en-US" u="sng" dirty="0"/>
              <a:t> </a:t>
            </a:r>
            <a:r>
              <a:rPr lang="en-US" u="sng" dirty="0" err="1"/>
              <a:t>yaklaşımın</a:t>
            </a:r>
            <a:r>
              <a:rPr lang="en-US" u="sng" dirty="0"/>
              <a:t> </a:t>
            </a:r>
            <a:r>
              <a:rPr lang="en-US" u="sng" dirty="0" err="1"/>
              <a:t>tamamen</a:t>
            </a:r>
            <a:r>
              <a:rPr lang="en-US" u="sng" dirty="0"/>
              <a:t> </a:t>
            </a:r>
            <a:r>
              <a:rPr lang="en-US" u="sng" dirty="0" err="1"/>
              <a:t>dışında</a:t>
            </a:r>
            <a:r>
              <a:rPr lang="en-US" u="sng" dirty="0"/>
              <a:t> </a:t>
            </a:r>
            <a:r>
              <a:rPr lang="en-US" u="sng" dirty="0" err="1"/>
              <a:t>tutmaktadır</a:t>
            </a:r>
            <a:r>
              <a:rPr lang="en-US" u="sng" dirty="0"/>
              <a:t>.</a:t>
            </a:r>
            <a:endParaRPr lang="tr-TR" u="sng" dirty="0"/>
          </a:p>
          <a:p>
            <a:pPr algn="just"/>
            <a:endParaRPr lang="tr-TR" dirty="0"/>
          </a:p>
          <a:p>
            <a:pPr algn="just"/>
            <a:r>
              <a:rPr lang="en-US" dirty="0" err="1"/>
              <a:t>Özellikle</a:t>
            </a:r>
            <a:r>
              <a:rPr lang="en-US" dirty="0"/>
              <a:t> </a:t>
            </a:r>
            <a:r>
              <a:rPr lang="en-US" dirty="0" err="1"/>
              <a:t>etnografya</a:t>
            </a:r>
            <a:r>
              <a:rPr lang="en-US" dirty="0"/>
              <a:t> </a:t>
            </a:r>
            <a:r>
              <a:rPr lang="en-US" dirty="0" err="1"/>
              <a:t>müzesi</a:t>
            </a:r>
            <a:r>
              <a:rPr lang="en-US" dirty="0"/>
              <a:t> </a:t>
            </a:r>
            <a:r>
              <a:rPr lang="en-US" dirty="0" err="1"/>
              <a:t>olarak</a:t>
            </a:r>
            <a:r>
              <a:rPr lang="en-US" dirty="0"/>
              <a:t> </a:t>
            </a:r>
            <a:r>
              <a:rPr lang="en-US" dirty="0" err="1"/>
              <a:t>bildiğimiz</a:t>
            </a:r>
            <a:r>
              <a:rPr lang="en-US" dirty="0"/>
              <a:t> </a:t>
            </a:r>
            <a:r>
              <a:rPr lang="en-US" dirty="0" err="1"/>
              <a:t>müzelerde</a:t>
            </a:r>
            <a:r>
              <a:rPr lang="en-US" dirty="0"/>
              <a:t> </a:t>
            </a:r>
            <a:r>
              <a:rPr lang="en-US" dirty="0" err="1"/>
              <a:t>maddî</a:t>
            </a:r>
            <a:r>
              <a:rPr lang="en-US" dirty="0"/>
              <a:t> </a:t>
            </a:r>
            <a:r>
              <a:rPr lang="en-US" dirty="0" err="1"/>
              <a:t>kültür</a:t>
            </a:r>
            <a:r>
              <a:rPr lang="en-US" dirty="0"/>
              <a:t> </a:t>
            </a:r>
            <a:r>
              <a:rPr lang="en-US" dirty="0" err="1"/>
              <a:t>ürünlerinin</a:t>
            </a:r>
            <a:r>
              <a:rPr lang="en-US" dirty="0"/>
              <a:t> </a:t>
            </a:r>
            <a:r>
              <a:rPr lang="en-US" dirty="0" err="1"/>
              <a:t>ve</a:t>
            </a:r>
            <a:r>
              <a:rPr lang="en-US" dirty="0"/>
              <a:t> </a:t>
            </a:r>
            <a:r>
              <a:rPr lang="en-US" dirty="0" err="1"/>
              <a:t>alan</a:t>
            </a:r>
            <a:r>
              <a:rPr lang="en-US" dirty="0"/>
              <a:t> </a:t>
            </a:r>
            <a:r>
              <a:rPr lang="en-US" dirty="0" err="1"/>
              <a:t>araştırmalarından</a:t>
            </a:r>
            <a:r>
              <a:rPr lang="en-US" dirty="0"/>
              <a:t> </a:t>
            </a:r>
            <a:r>
              <a:rPr lang="en-US" dirty="0" err="1"/>
              <a:t>elde</a:t>
            </a:r>
            <a:r>
              <a:rPr lang="en-US" dirty="0"/>
              <a:t> </a:t>
            </a:r>
            <a:r>
              <a:rPr lang="en-US" dirty="0" err="1"/>
              <a:t>edilen</a:t>
            </a:r>
            <a:r>
              <a:rPr lang="en-US" dirty="0"/>
              <a:t> </a:t>
            </a:r>
            <a:r>
              <a:rPr lang="en-US" dirty="0" err="1"/>
              <a:t>verilerin</a:t>
            </a:r>
            <a:r>
              <a:rPr lang="en-US" dirty="0"/>
              <a:t> </a:t>
            </a:r>
            <a:r>
              <a:rPr lang="en-US" dirty="0" err="1"/>
              <a:t>birikmesi</a:t>
            </a:r>
            <a:r>
              <a:rPr lang="en-US" dirty="0"/>
              <a:t>, </a:t>
            </a:r>
            <a:r>
              <a:rPr lang="en-US" dirty="0" err="1"/>
              <a:t>biricik</a:t>
            </a:r>
            <a:r>
              <a:rPr lang="en-US" dirty="0"/>
              <a:t> </a:t>
            </a:r>
            <a:r>
              <a:rPr lang="en-US" dirty="0" err="1"/>
              <a:t>ve</a:t>
            </a:r>
            <a:r>
              <a:rPr lang="en-US" dirty="0"/>
              <a:t> </a:t>
            </a:r>
            <a:r>
              <a:rPr lang="en-US" dirty="0" err="1"/>
              <a:t>tek</a:t>
            </a:r>
            <a:r>
              <a:rPr lang="en-US" dirty="0"/>
              <a:t> </a:t>
            </a:r>
            <a:r>
              <a:rPr lang="en-US" dirty="0" err="1"/>
              <a:t>hatlı</a:t>
            </a:r>
            <a:r>
              <a:rPr lang="en-US" dirty="0"/>
              <a:t> </a:t>
            </a:r>
            <a:r>
              <a:rPr lang="en-US" dirty="0" err="1"/>
              <a:t>bir</a:t>
            </a:r>
            <a:r>
              <a:rPr lang="en-US" dirty="0"/>
              <a:t> </a:t>
            </a:r>
            <a:r>
              <a:rPr lang="en-US" dirty="0" err="1"/>
              <a:t>ev­rim</a:t>
            </a:r>
            <a:r>
              <a:rPr lang="en-US" dirty="0"/>
              <a:t> </a:t>
            </a:r>
            <a:r>
              <a:rPr lang="en-US" dirty="0" err="1"/>
              <a:t>şemasının</a:t>
            </a:r>
            <a:r>
              <a:rPr lang="en-US" dirty="0"/>
              <a:t> </a:t>
            </a:r>
            <a:r>
              <a:rPr lang="en-US" dirty="0" err="1"/>
              <a:t>olanaksızlığını</a:t>
            </a:r>
            <a:r>
              <a:rPr lang="en-US" dirty="0"/>
              <a:t> </a:t>
            </a:r>
            <a:r>
              <a:rPr lang="en-US" dirty="0" err="1"/>
              <a:t>göstermek</a:t>
            </a:r>
            <a:r>
              <a:rPr lang="en-US" dirty="0"/>
              <a:t> </a:t>
            </a:r>
            <a:r>
              <a:rPr lang="en-US" dirty="0" err="1"/>
              <a:t>bakımından</a:t>
            </a:r>
            <a:r>
              <a:rPr lang="en-US" dirty="0"/>
              <a:t> </a:t>
            </a:r>
            <a:r>
              <a:rPr lang="en-US" dirty="0" err="1"/>
              <a:t>yararlı</a:t>
            </a:r>
            <a:r>
              <a:rPr lang="en-US" dirty="0"/>
              <a:t> </a:t>
            </a:r>
            <a:r>
              <a:rPr lang="en-US" dirty="0" err="1"/>
              <a:t>oldu</a:t>
            </a:r>
            <a:r>
              <a:rPr lang="en-US" dirty="0"/>
              <a:t>. Bu </a:t>
            </a:r>
            <a:r>
              <a:rPr lang="en-US" dirty="0" err="1"/>
              <a:t>çerçevede</a:t>
            </a:r>
            <a:r>
              <a:rPr lang="en-US" dirty="0"/>
              <a:t> </a:t>
            </a:r>
            <a:r>
              <a:rPr lang="en-US" dirty="0" err="1"/>
              <a:t>ev­rimciliğe</a:t>
            </a:r>
            <a:r>
              <a:rPr lang="en-US" dirty="0"/>
              <a:t> </a:t>
            </a:r>
            <a:r>
              <a:rPr lang="en-US" dirty="0" err="1"/>
              <a:t>karşı</a:t>
            </a:r>
            <a:r>
              <a:rPr lang="en-US" dirty="0"/>
              <a:t> </a:t>
            </a:r>
            <a:r>
              <a:rPr lang="en-US" dirty="0" err="1"/>
              <a:t>difüzyonizmin</a:t>
            </a:r>
            <a:r>
              <a:rPr lang="en-US" dirty="0"/>
              <a:t> (</a:t>
            </a:r>
            <a:r>
              <a:rPr lang="en-US" dirty="0" err="1"/>
              <a:t>yayılmacılık</a:t>
            </a:r>
            <a:r>
              <a:rPr lang="en-US" dirty="0"/>
              <a:t>) </a:t>
            </a:r>
            <a:r>
              <a:rPr lang="en-US" dirty="0" err="1"/>
              <a:t>yükseldiğini</a:t>
            </a:r>
            <a:r>
              <a:rPr lang="en-US" dirty="0"/>
              <a:t> </a:t>
            </a:r>
            <a:r>
              <a:rPr lang="en-US" dirty="0" err="1"/>
              <a:t>görmekteyiz</a:t>
            </a:r>
            <a:r>
              <a:rPr lang="en-US" dirty="0"/>
              <a:t>. </a:t>
            </a:r>
            <a:r>
              <a:rPr lang="en-US" dirty="0" err="1"/>
              <a:t>Difüzyo­nizm</a:t>
            </a:r>
            <a:r>
              <a:rPr lang="en-US" dirty="0"/>
              <a:t>, </a:t>
            </a:r>
            <a:r>
              <a:rPr lang="en-US" dirty="0" err="1"/>
              <a:t>kültürün</a:t>
            </a:r>
            <a:r>
              <a:rPr lang="en-US" dirty="0"/>
              <a:t> </a:t>
            </a:r>
            <a:r>
              <a:rPr lang="en-US" dirty="0" err="1"/>
              <a:t>gelişim</a:t>
            </a:r>
            <a:r>
              <a:rPr lang="en-US" dirty="0"/>
              <a:t> </a:t>
            </a:r>
            <a:r>
              <a:rPr lang="en-US" dirty="0" err="1"/>
              <a:t>ve</a:t>
            </a:r>
            <a:r>
              <a:rPr lang="en-US" dirty="0"/>
              <a:t> </a:t>
            </a:r>
            <a:r>
              <a:rPr lang="en-US" dirty="0" err="1"/>
              <a:t>değişiminde</a:t>
            </a:r>
            <a:r>
              <a:rPr lang="en-US" dirty="0"/>
              <a:t> en </a:t>
            </a:r>
            <a:r>
              <a:rPr lang="en-US" dirty="0" err="1"/>
              <a:t>önemli</a:t>
            </a:r>
            <a:r>
              <a:rPr lang="en-US" dirty="0"/>
              <a:t> </a:t>
            </a:r>
            <a:r>
              <a:rPr lang="en-US" dirty="0" err="1"/>
              <a:t>etkenin</a:t>
            </a:r>
            <a:r>
              <a:rPr lang="en-US" dirty="0"/>
              <a:t> </a:t>
            </a:r>
            <a:r>
              <a:rPr lang="en-US" dirty="0" err="1"/>
              <a:t>başka</a:t>
            </a:r>
            <a:r>
              <a:rPr lang="en-US" dirty="0"/>
              <a:t> </a:t>
            </a:r>
            <a:r>
              <a:rPr lang="en-US" dirty="0" err="1"/>
              <a:t>kültürlerden</a:t>
            </a:r>
            <a:r>
              <a:rPr lang="en-US" dirty="0"/>
              <a:t> </a:t>
            </a:r>
            <a:r>
              <a:rPr lang="en-US" dirty="0" err="1"/>
              <a:t>gelen</a:t>
            </a:r>
            <a:r>
              <a:rPr lang="en-US" dirty="0"/>
              <a:t> </a:t>
            </a:r>
            <a:r>
              <a:rPr lang="en-US" dirty="0" err="1"/>
              <a:t>maddî</a:t>
            </a:r>
            <a:r>
              <a:rPr lang="en-US" dirty="0"/>
              <a:t> </a:t>
            </a:r>
            <a:r>
              <a:rPr lang="en-US" dirty="0" err="1"/>
              <a:t>ve</a:t>
            </a:r>
            <a:r>
              <a:rPr lang="en-US" dirty="0"/>
              <a:t> </a:t>
            </a:r>
            <a:r>
              <a:rPr lang="en-US" dirty="0" err="1"/>
              <a:t>manevî</a:t>
            </a:r>
            <a:r>
              <a:rPr lang="en-US" dirty="0"/>
              <a:t> </a:t>
            </a:r>
            <a:r>
              <a:rPr lang="en-US" dirty="0" err="1"/>
              <a:t>öğelerin</a:t>
            </a:r>
            <a:r>
              <a:rPr lang="en-US" dirty="0"/>
              <a:t> o </a:t>
            </a:r>
            <a:r>
              <a:rPr lang="en-US" dirty="0" err="1"/>
              <a:t>kültüre</a:t>
            </a:r>
            <a:r>
              <a:rPr lang="en-US" dirty="0"/>
              <a:t> </a:t>
            </a:r>
            <a:r>
              <a:rPr lang="en-US" dirty="0" err="1"/>
              <a:t>girmesiyle</a:t>
            </a:r>
            <a:r>
              <a:rPr lang="en-US" dirty="0"/>
              <a:t> </a:t>
            </a:r>
            <a:r>
              <a:rPr lang="en-US" dirty="0" err="1"/>
              <a:t>gerçekleştiğini</a:t>
            </a:r>
            <a:r>
              <a:rPr lang="en-US" dirty="0"/>
              <a:t> </a:t>
            </a:r>
            <a:r>
              <a:rPr lang="en-US" dirty="0" err="1"/>
              <a:t>öne</a:t>
            </a:r>
            <a:r>
              <a:rPr lang="en-US" dirty="0"/>
              <a:t> </a:t>
            </a:r>
            <a:r>
              <a:rPr lang="en-US" dirty="0" err="1"/>
              <a:t>sürer</a:t>
            </a:r>
            <a:r>
              <a:rPr lang="en-US" dirty="0"/>
              <a:t>. </a:t>
            </a:r>
            <a:r>
              <a:rPr lang="en-US" dirty="0" err="1"/>
              <a:t>Difüzyo­nizm</a:t>
            </a:r>
            <a:r>
              <a:rPr lang="en-US" dirty="0"/>
              <a:t>, </a:t>
            </a:r>
            <a:r>
              <a:rPr lang="en-US" dirty="0" err="1"/>
              <a:t>özellikle</a:t>
            </a:r>
            <a:r>
              <a:rPr lang="en-US" dirty="0"/>
              <a:t> </a:t>
            </a:r>
            <a:r>
              <a:rPr lang="en-US" dirty="0" err="1"/>
              <a:t>teknolojik</a:t>
            </a:r>
            <a:r>
              <a:rPr lang="en-US" dirty="0"/>
              <a:t> </a:t>
            </a:r>
            <a:r>
              <a:rPr lang="en-US" dirty="0" err="1"/>
              <a:t>yeniliklerin</a:t>
            </a:r>
            <a:r>
              <a:rPr lang="en-US" dirty="0"/>
              <a:t> her </a:t>
            </a:r>
            <a:r>
              <a:rPr lang="en-US" dirty="0" err="1"/>
              <a:t>kültürde</a:t>
            </a:r>
            <a:r>
              <a:rPr lang="en-US" dirty="0"/>
              <a:t> </a:t>
            </a:r>
            <a:r>
              <a:rPr lang="en-US" dirty="0" err="1"/>
              <a:t>kendi</a:t>
            </a:r>
            <a:r>
              <a:rPr lang="en-US" dirty="0"/>
              <a:t> </a:t>
            </a:r>
            <a:r>
              <a:rPr lang="en-US" dirty="0" err="1"/>
              <a:t>başına</a:t>
            </a:r>
            <a:r>
              <a:rPr lang="en-US" dirty="0"/>
              <a:t> </a:t>
            </a:r>
            <a:r>
              <a:rPr lang="en-US" dirty="0" err="1"/>
              <a:t>gerçekleşemeyece­ğini</a:t>
            </a:r>
            <a:r>
              <a:rPr lang="en-US" dirty="0"/>
              <a:t> </a:t>
            </a:r>
            <a:r>
              <a:rPr lang="en-US" dirty="0" err="1"/>
              <a:t>söyleyerek</a:t>
            </a:r>
            <a:r>
              <a:rPr lang="en-US" dirty="0"/>
              <a:t>, </a:t>
            </a:r>
            <a:r>
              <a:rPr lang="en-US" dirty="0" err="1"/>
              <a:t>kültür</a:t>
            </a:r>
            <a:r>
              <a:rPr lang="en-US" dirty="0"/>
              <a:t> </a:t>
            </a:r>
            <a:r>
              <a:rPr lang="en-US" dirty="0" err="1"/>
              <a:t>içinde</a:t>
            </a:r>
            <a:r>
              <a:rPr lang="en-US" dirty="0"/>
              <a:t> </a:t>
            </a:r>
            <a:r>
              <a:rPr lang="en-US" dirty="0" err="1"/>
              <a:t>özgün</a:t>
            </a:r>
            <a:r>
              <a:rPr lang="en-US" dirty="0"/>
              <a:t> </a:t>
            </a:r>
            <a:r>
              <a:rPr lang="en-US" dirty="0" err="1"/>
              <a:t>buluşların</a:t>
            </a:r>
            <a:r>
              <a:rPr lang="en-US" dirty="0"/>
              <a:t> </a:t>
            </a:r>
            <a:r>
              <a:rPr lang="en-US" dirty="0" err="1"/>
              <a:t>ortaya</a:t>
            </a:r>
            <a:r>
              <a:rPr lang="en-US" dirty="0"/>
              <a:t> </a:t>
            </a:r>
            <a:r>
              <a:rPr lang="en-US" dirty="0" err="1"/>
              <a:t>çıkmasının</a:t>
            </a:r>
            <a:r>
              <a:rPr lang="en-US" dirty="0"/>
              <a:t> </a:t>
            </a:r>
            <a:r>
              <a:rPr lang="en-US" dirty="0" err="1"/>
              <a:t>istisnaî</a:t>
            </a:r>
            <a:r>
              <a:rPr lang="en-US" dirty="0"/>
              <a:t> </a:t>
            </a:r>
            <a:r>
              <a:rPr lang="en-US" dirty="0" err="1"/>
              <a:t>ama</a:t>
            </a:r>
            <a:r>
              <a:rPr lang="en-US" dirty="0"/>
              <a:t> </a:t>
            </a:r>
            <a:r>
              <a:rPr lang="en-US" dirty="0" err="1"/>
              <a:t>baş­ka</a:t>
            </a:r>
            <a:r>
              <a:rPr lang="en-US" dirty="0"/>
              <a:t> </a:t>
            </a:r>
            <a:r>
              <a:rPr lang="en-US" dirty="0" err="1"/>
              <a:t>kültürlerden</a:t>
            </a:r>
            <a:r>
              <a:rPr lang="en-US" dirty="0"/>
              <a:t> </a:t>
            </a:r>
            <a:r>
              <a:rPr lang="en-US" dirty="0" err="1"/>
              <a:t>almanın</a:t>
            </a:r>
            <a:r>
              <a:rPr lang="en-US" dirty="0"/>
              <a:t> </a:t>
            </a:r>
            <a:r>
              <a:rPr lang="en-US" dirty="0" err="1"/>
              <a:t>genel</a:t>
            </a:r>
            <a:r>
              <a:rPr lang="en-US" dirty="0"/>
              <a:t> </a:t>
            </a:r>
            <a:r>
              <a:rPr lang="en-US" dirty="0" err="1"/>
              <a:t>kural</a:t>
            </a:r>
            <a:r>
              <a:rPr lang="en-US" dirty="0"/>
              <a:t> </a:t>
            </a:r>
            <a:r>
              <a:rPr lang="en-US" dirty="0" err="1"/>
              <a:t>olduğunu</a:t>
            </a:r>
            <a:r>
              <a:rPr lang="en-US" dirty="0"/>
              <a:t> </a:t>
            </a:r>
            <a:r>
              <a:rPr lang="en-US" dirty="0" err="1"/>
              <a:t>savunur</a:t>
            </a:r>
            <a:r>
              <a:rPr lang="en-US" dirty="0"/>
              <a:t>. </a:t>
            </a:r>
            <a:r>
              <a:rPr lang="en-US" dirty="0" err="1"/>
              <a:t>Difüzyonizm</a:t>
            </a:r>
            <a:r>
              <a:rPr lang="en-US" dirty="0"/>
              <a:t>, </a:t>
            </a:r>
            <a:r>
              <a:rPr lang="en-US" dirty="0" err="1"/>
              <a:t>müzeciliğin</a:t>
            </a:r>
            <a:r>
              <a:rPr lang="en-US" dirty="0"/>
              <a:t> en </a:t>
            </a:r>
            <a:r>
              <a:rPr lang="en-US" dirty="0" err="1"/>
              <a:t>gelişkin</a:t>
            </a:r>
            <a:r>
              <a:rPr lang="en-US" dirty="0"/>
              <a:t> </a:t>
            </a:r>
            <a:r>
              <a:rPr lang="en-US" dirty="0" err="1"/>
              <a:t>olduğu</a:t>
            </a:r>
            <a:r>
              <a:rPr lang="en-US" dirty="0"/>
              <a:t> </a:t>
            </a:r>
            <a:r>
              <a:rPr lang="en-US" dirty="0" err="1"/>
              <a:t>ülke</a:t>
            </a:r>
            <a:r>
              <a:rPr lang="en-US" dirty="0"/>
              <a:t> </a:t>
            </a:r>
            <a:r>
              <a:rPr lang="en-US" dirty="0" err="1"/>
              <a:t>olması</a:t>
            </a:r>
            <a:r>
              <a:rPr lang="en-US" dirty="0"/>
              <a:t> </a:t>
            </a:r>
            <a:r>
              <a:rPr lang="en-US" dirty="0" err="1"/>
              <a:t>nedeniyle</a:t>
            </a:r>
            <a:r>
              <a:rPr lang="en-US" dirty="0"/>
              <a:t> ilk </a:t>
            </a:r>
            <a:r>
              <a:rPr lang="en-US" dirty="0" err="1"/>
              <a:t>olarak</a:t>
            </a:r>
            <a:r>
              <a:rPr lang="en-US" dirty="0"/>
              <a:t> </a:t>
            </a:r>
            <a:r>
              <a:rPr lang="en-US" dirty="0" err="1"/>
              <a:t>Almanya</a:t>
            </a:r>
            <a:r>
              <a:rPr lang="en-US" dirty="0"/>
              <a:t> da </a:t>
            </a:r>
            <a:r>
              <a:rPr lang="en-US" dirty="0" err="1"/>
              <a:t>gelişti</a:t>
            </a:r>
            <a:r>
              <a:rPr lang="en-US" dirty="0"/>
              <a:t>. </a:t>
            </a:r>
            <a:r>
              <a:rPr lang="en-US" dirty="0" err="1"/>
              <a:t>Önde</a:t>
            </a:r>
            <a:r>
              <a:rPr lang="en-US" dirty="0"/>
              <a:t> </a:t>
            </a:r>
            <a:r>
              <a:rPr lang="en-US" dirty="0" err="1"/>
              <a:t>gelen</a:t>
            </a:r>
            <a:r>
              <a:rPr lang="en-US" dirty="0"/>
              <a:t> </a:t>
            </a:r>
            <a:r>
              <a:rPr lang="en-US" dirty="0" err="1"/>
              <a:t>Alman</a:t>
            </a:r>
            <a:r>
              <a:rPr lang="en-US" dirty="0"/>
              <a:t> </a:t>
            </a:r>
            <a:r>
              <a:rPr lang="en-US" dirty="0" err="1"/>
              <a:t>difüzyonistleri</a:t>
            </a:r>
            <a:r>
              <a:rPr lang="en-US" dirty="0"/>
              <a:t>, </a:t>
            </a:r>
            <a:r>
              <a:rPr lang="en-US" dirty="0" err="1"/>
              <a:t>insanlık</a:t>
            </a:r>
            <a:r>
              <a:rPr lang="en-US" dirty="0"/>
              <a:t> </a:t>
            </a:r>
            <a:r>
              <a:rPr lang="en-US" dirty="0" err="1"/>
              <a:t>tarihinde</a:t>
            </a:r>
            <a:r>
              <a:rPr lang="en-US" dirty="0"/>
              <a:t> </a:t>
            </a:r>
            <a:r>
              <a:rPr lang="en-US" dirty="0" err="1"/>
              <a:t>bir</a:t>
            </a:r>
            <a:r>
              <a:rPr lang="en-US" dirty="0"/>
              <a:t> </a:t>
            </a:r>
            <a:r>
              <a:rPr lang="en-US" dirty="0" err="1"/>
              <a:t>kaç</a:t>
            </a:r>
            <a:r>
              <a:rPr lang="en-US" dirty="0"/>
              <a:t> </a:t>
            </a:r>
            <a:r>
              <a:rPr lang="en-US" dirty="0" err="1"/>
              <a:t>çekirdek</a:t>
            </a:r>
            <a:r>
              <a:rPr lang="en-US" dirty="0"/>
              <a:t> </a:t>
            </a:r>
            <a:r>
              <a:rPr lang="en-US" dirty="0" err="1"/>
              <a:t>bölge</a:t>
            </a:r>
            <a:r>
              <a:rPr lang="en-US" dirty="0"/>
              <a:t> </a:t>
            </a:r>
            <a:r>
              <a:rPr lang="en-US" dirty="0" err="1"/>
              <a:t>olduğunu</a:t>
            </a:r>
            <a:r>
              <a:rPr lang="en-US" dirty="0"/>
              <a:t> </a:t>
            </a:r>
            <a:r>
              <a:rPr lang="en-US" dirty="0" err="1"/>
              <a:t>ve</a:t>
            </a:r>
            <a:r>
              <a:rPr lang="en-US" dirty="0"/>
              <a:t> </a:t>
            </a:r>
            <a:r>
              <a:rPr lang="en-US" dirty="0" err="1"/>
              <a:t>kültü­rel</a:t>
            </a:r>
            <a:r>
              <a:rPr lang="en-US" dirty="0"/>
              <a:t> </a:t>
            </a:r>
            <a:r>
              <a:rPr lang="en-US" dirty="0" err="1"/>
              <a:t>öğelerin</a:t>
            </a:r>
            <a:r>
              <a:rPr lang="en-US" dirty="0"/>
              <a:t> </a:t>
            </a:r>
            <a:r>
              <a:rPr lang="en-US" dirty="0" err="1"/>
              <a:t>oralardan</a:t>
            </a:r>
            <a:r>
              <a:rPr lang="en-US" dirty="0"/>
              <a:t> </a:t>
            </a:r>
            <a:r>
              <a:rPr lang="en-US" dirty="0" err="1"/>
              <a:t>çevreye</a:t>
            </a:r>
            <a:r>
              <a:rPr lang="en-US" dirty="0"/>
              <a:t> </a:t>
            </a:r>
            <a:r>
              <a:rPr lang="en-US" dirty="0" err="1"/>
              <a:t>yayıldığını</a:t>
            </a:r>
            <a:r>
              <a:rPr lang="en-US" dirty="0"/>
              <a:t> </a:t>
            </a:r>
            <a:r>
              <a:rPr lang="en-US" dirty="0" err="1"/>
              <a:t>söylüyorlardı</a:t>
            </a:r>
            <a:r>
              <a:rPr lang="en-US" dirty="0"/>
              <a:t>. </a:t>
            </a:r>
            <a:r>
              <a:rPr lang="en-US" dirty="0" err="1"/>
              <a:t>Mısır</a:t>
            </a:r>
            <a:r>
              <a:rPr lang="en-US" dirty="0"/>
              <a:t> </a:t>
            </a:r>
            <a:r>
              <a:rPr lang="en-US" dirty="0" err="1"/>
              <a:t>ve</a:t>
            </a:r>
            <a:r>
              <a:rPr lang="en-US" dirty="0"/>
              <a:t> </a:t>
            </a:r>
            <a:r>
              <a:rPr lang="en-US" dirty="0" err="1"/>
              <a:t>Mezopotamya</a:t>
            </a:r>
            <a:r>
              <a:rPr lang="en-US" dirty="0"/>
              <a:t> </a:t>
            </a:r>
            <a:r>
              <a:rPr lang="en-US" dirty="0" err="1"/>
              <a:t>gibi</a:t>
            </a:r>
            <a:r>
              <a:rPr lang="en-US" dirty="0"/>
              <a:t> </a:t>
            </a:r>
            <a:r>
              <a:rPr lang="en-US" dirty="0" err="1"/>
              <a:t>yüksek</a:t>
            </a:r>
            <a:r>
              <a:rPr lang="en-US" dirty="0"/>
              <a:t> </a:t>
            </a:r>
            <a:r>
              <a:rPr lang="en-US" dirty="0" err="1"/>
              <a:t>kültürlenn</a:t>
            </a:r>
            <a:r>
              <a:rPr lang="en-US" dirty="0"/>
              <a:t> </a:t>
            </a:r>
            <a:r>
              <a:rPr lang="en-US" dirty="0" err="1"/>
              <a:t>önce</a:t>
            </a:r>
            <a:r>
              <a:rPr lang="en-US" dirty="0"/>
              <a:t> </a:t>
            </a:r>
            <a:r>
              <a:rPr lang="en-US" dirty="0" err="1"/>
              <a:t>temas</a:t>
            </a:r>
            <a:r>
              <a:rPr lang="en-US" dirty="0"/>
              <a:t> </a:t>
            </a:r>
            <a:r>
              <a:rPr lang="en-US" dirty="0" err="1"/>
              <a:t>yoluyla</a:t>
            </a:r>
            <a:r>
              <a:rPr lang="en-US" dirty="0"/>
              <a:t> </a:t>
            </a:r>
            <a:r>
              <a:rPr lang="en-US" dirty="0" err="1"/>
              <a:t>yayıldığını</a:t>
            </a:r>
            <a:r>
              <a:rPr lang="en-US" dirty="0"/>
              <a:t> </a:t>
            </a:r>
            <a:r>
              <a:rPr lang="en-US" dirty="0" err="1"/>
              <a:t>ve</a:t>
            </a:r>
            <a:r>
              <a:rPr lang="en-US" dirty="0"/>
              <a:t> </a:t>
            </a:r>
            <a:r>
              <a:rPr lang="en-US" dirty="0" err="1"/>
              <a:t>ardından</a:t>
            </a:r>
            <a:r>
              <a:rPr lang="en-US" dirty="0"/>
              <a:t> </a:t>
            </a:r>
            <a:r>
              <a:rPr lang="en-US" dirty="0" err="1"/>
              <a:t>göç</a:t>
            </a:r>
            <a:r>
              <a:rPr lang="en-US" dirty="0"/>
              <a:t> </a:t>
            </a:r>
            <a:r>
              <a:rPr lang="en-US" dirty="0" err="1"/>
              <a:t>ve</a:t>
            </a:r>
            <a:r>
              <a:rPr lang="en-US" dirty="0"/>
              <a:t> </a:t>
            </a:r>
            <a:r>
              <a:rPr lang="en-US" dirty="0" err="1"/>
              <a:t>fetih</a:t>
            </a:r>
            <a:r>
              <a:rPr lang="en-US" dirty="0"/>
              <a:t> </a:t>
            </a:r>
            <a:r>
              <a:rPr lang="en-US" dirty="0" err="1"/>
              <a:t>gibi</a:t>
            </a:r>
            <a:r>
              <a:rPr lang="en-US" dirty="0"/>
              <a:t> </a:t>
            </a:r>
            <a:r>
              <a:rPr lang="en-US" dirty="0" err="1"/>
              <a:t>sü­reçler</a:t>
            </a:r>
            <a:r>
              <a:rPr lang="en-US" dirty="0"/>
              <a:t> </a:t>
            </a:r>
            <a:r>
              <a:rPr lang="en-US" dirty="0" err="1"/>
              <a:t>yardımıyla</a:t>
            </a:r>
            <a:r>
              <a:rPr lang="en-US" dirty="0"/>
              <a:t> </a:t>
            </a:r>
            <a:r>
              <a:rPr lang="en-US" dirty="0" err="1"/>
              <a:t>daha</a:t>
            </a:r>
            <a:r>
              <a:rPr lang="en-US" dirty="0"/>
              <a:t> </a:t>
            </a:r>
            <a:r>
              <a:rPr lang="en-US" dirty="0" err="1"/>
              <a:t>geniş</a:t>
            </a:r>
            <a:r>
              <a:rPr lang="en-US" dirty="0"/>
              <a:t> </a:t>
            </a:r>
            <a:r>
              <a:rPr lang="en-US" dirty="0" err="1"/>
              <a:t>alanlara</a:t>
            </a:r>
            <a:r>
              <a:rPr lang="en-US" dirty="0"/>
              <a:t> </a:t>
            </a:r>
            <a:r>
              <a:rPr lang="en-US" dirty="0" err="1"/>
              <a:t>dağıldığını</a:t>
            </a:r>
            <a:r>
              <a:rPr lang="en-US" dirty="0"/>
              <a:t> </a:t>
            </a:r>
            <a:r>
              <a:rPr lang="en-US" dirty="0" err="1"/>
              <a:t>savunuyorlardı</a:t>
            </a:r>
            <a:r>
              <a:rPr lang="en-US" dirty="0"/>
              <a:t>. Bu </a:t>
            </a:r>
            <a:r>
              <a:rPr lang="en-US" dirty="0" err="1"/>
              <a:t>yaklaşımı</a:t>
            </a:r>
            <a:r>
              <a:rPr lang="en-US" dirty="0"/>
              <a:t> </a:t>
            </a:r>
            <a:r>
              <a:rPr lang="en-US" dirty="0" err="1"/>
              <a:t>ne­deniyle</a:t>
            </a:r>
            <a:r>
              <a:rPr lang="en-US" dirty="0"/>
              <a:t> </a:t>
            </a:r>
            <a:r>
              <a:rPr lang="en-US" dirty="0" err="1"/>
              <a:t>bu</a:t>
            </a:r>
            <a:r>
              <a:rPr lang="en-US" dirty="0"/>
              <a:t> </a:t>
            </a:r>
            <a:r>
              <a:rPr lang="en-US" dirty="0" err="1"/>
              <a:t>kuram</a:t>
            </a:r>
            <a:r>
              <a:rPr lang="en-US" dirty="0"/>
              <a:t>, </a:t>
            </a:r>
            <a:r>
              <a:rPr lang="en-US" dirty="0" err="1"/>
              <a:t>kültür-çevre</a:t>
            </a:r>
            <a:r>
              <a:rPr lang="en-US" dirty="0"/>
              <a:t> </a:t>
            </a:r>
            <a:r>
              <a:rPr lang="en-US" dirty="0" err="1"/>
              <a:t>kuramı</a:t>
            </a:r>
            <a:r>
              <a:rPr lang="en-US" dirty="0"/>
              <a:t> </a:t>
            </a:r>
            <a:r>
              <a:rPr lang="en-US" dirty="0" err="1"/>
              <a:t>olarak</a:t>
            </a:r>
            <a:r>
              <a:rPr lang="en-US" dirty="0"/>
              <a:t> da </a:t>
            </a:r>
            <a:r>
              <a:rPr lang="en-US" dirty="0" err="1"/>
              <a:t>adlandırılmıştır</a:t>
            </a:r>
            <a:r>
              <a:rPr lang="en-US" dirty="0"/>
              <a:t>.</a:t>
            </a:r>
            <a:r>
              <a:rPr lang="tr-TR" dirty="0"/>
              <a:t> http://sosyolojisi.com/kulture-yaklasimlar-temel-antropoloji-kuramlari/3057.html</a:t>
            </a:r>
          </a:p>
        </p:txBody>
      </p:sp>
      <p:sp>
        <p:nvSpPr>
          <p:cNvPr id="4" name="Slide Number Placeholder 3"/>
          <p:cNvSpPr>
            <a:spLocks noGrp="1"/>
          </p:cNvSpPr>
          <p:nvPr>
            <p:ph type="sldNum" sz="quarter" idx="10"/>
          </p:nvPr>
        </p:nvSpPr>
        <p:spPr/>
        <p:txBody>
          <a:bodyPr/>
          <a:lstStyle/>
          <a:p>
            <a:fld id="{DEC98AD0-E61C-4EDC-91CC-69574EA38CDC}" type="slidenum">
              <a:rPr lang="tr-TR" smtClean="0"/>
              <a:t>10</a:t>
            </a:fld>
            <a:endParaRPr lang="tr-TR"/>
          </a:p>
        </p:txBody>
      </p:sp>
    </p:spTree>
    <p:extLst>
      <p:ext uri="{BB962C8B-B14F-4D97-AF65-F5344CB8AC3E}">
        <p14:creationId xmlns:p14="http://schemas.microsoft.com/office/powerpoint/2010/main" val="86816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D3E8CAA8-B884-4847-987D-0D70F18D0EA2}" type="datetime1">
              <a:rPr lang="tr-TR" smtClean="0"/>
              <a:t>24.03.2023</a:t>
            </a:fld>
            <a:endParaRPr lang="tr-TR"/>
          </a:p>
        </p:txBody>
      </p:sp>
      <p:sp>
        <p:nvSpPr>
          <p:cNvPr id="17" name="Footer Placeholder 16"/>
          <p:cNvSpPr>
            <a:spLocks noGrp="1"/>
          </p:cNvSpPr>
          <p:nvPr>
            <p:ph type="ftr" sz="quarter" idx="11"/>
          </p:nvPr>
        </p:nvSpPr>
        <p:spPr>
          <a:xfrm>
            <a:off x="5410200" y="4205288"/>
            <a:ext cx="1295400" cy="457200"/>
          </a:xfrm>
        </p:spPr>
        <p:txBody>
          <a:bodyPr/>
          <a:lstStyle/>
          <a:p>
            <a:endParaRPr lang="tr-T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AA88CDE-640D-41AD-98DD-52943ED18A9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5DAFA7-D179-4565-95E1-A667A4E19A4A}" type="datetime1">
              <a:rPr lang="tr-TR" smtClean="0"/>
              <a:t>24.03.2023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A88CDE-640D-41AD-98DD-52943ED18A9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5ED3F7-0C93-4B08-A5D7-073B6A48408C}" type="datetime1">
              <a:rPr lang="tr-TR" smtClean="0"/>
              <a:t>24.03.2023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A88CDE-640D-41AD-98DD-52943ED18A9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2573A14-4BA8-4310-9652-12320C125EDD}" type="datetime1">
              <a:rPr lang="tr-TR" smtClean="0"/>
              <a:t>24.03.2023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A88CDE-640D-41AD-98DD-52943ED18A9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2BC08E8-851B-4E9D-A421-C741F462C957}" type="datetime1">
              <a:rPr lang="tr-TR" smtClean="0"/>
              <a:t>24.03.2023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A88CDE-640D-41AD-98DD-52943ED18A9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7D1642-C2AD-4F56-A20A-0F6C36901288}" type="datetime1">
              <a:rPr lang="tr-TR" smtClean="0"/>
              <a:t>24.03.2023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A88CDE-640D-41AD-98DD-52943ED18A9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50F7586F-C549-4EFB-88AB-E6C722EAC68E}" type="datetime1">
              <a:rPr lang="tr-TR" smtClean="0"/>
              <a:t>24.03.2023</a:t>
            </a:fld>
            <a:endParaRPr lang="tr-TR"/>
          </a:p>
        </p:txBody>
      </p:sp>
      <p:sp>
        <p:nvSpPr>
          <p:cNvPr id="27" name="Slide Number Placeholder 26"/>
          <p:cNvSpPr>
            <a:spLocks noGrp="1"/>
          </p:cNvSpPr>
          <p:nvPr>
            <p:ph type="sldNum" sz="quarter" idx="11"/>
          </p:nvPr>
        </p:nvSpPr>
        <p:spPr/>
        <p:txBody>
          <a:bodyPr rtlCol="0"/>
          <a:lstStyle/>
          <a:p>
            <a:fld id="{1AA88CDE-640D-41AD-98DD-52943ED18A9D}" type="slidenum">
              <a:rPr lang="tr-TR" smtClean="0"/>
              <a:t>‹#›</a:t>
            </a:fld>
            <a:endParaRPr lang="tr-TR"/>
          </a:p>
        </p:txBody>
      </p:sp>
      <p:sp>
        <p:nvSpPr>
          <p:cNvPr id="28" name="Footer Placeholder 27"/>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DA4125B7-3800-4382-B4B7-0131CA708DA3}" type="datetime1">
              <a:rPr lang="tr-TR" smtClean="0"/>
              <a:t>24.03.2023</a:t>
            </a:fld>
            <a:endParaRPr lang="tr-TR"/>
          </a:p>
        </p:txBody>
      </p:sp>
      <p:sp>
        <p:nvSpPr>
          <p:cNvPr id="4" name="Footer Placeholder 3"/>
          <p:cNvSpPr>
            <a:spLocks noGrp="1"/>
          </p:cNvSpPr>
          <p:nvPr>
            <p:ph type="ftr" sz="quarter" idx="11"/>
          </p:nvPr>
        </p:nvSpPr>
        <p:spPr>
          <a:xfrm>
            <a:off x="5257800" y="612648"/>
            <a:ext cx="1325880" cy="457200"/>
          </a:xfrm>
        </p:spPr>
        <p:txBody>
          <a:bodyPr/>
          <a:lstStyle/>
          <a:p>
            <a:endParaRPr lang="tr-TR"/>
          </a:p>
        </p:txBody>
      </p:sp>
      <p:sp>
        <p:nvSpPr>
          <p:cNvPr id="5" name="Slide Number Placeholder 4"/>
          <p:cNvSpPr>
            <a:spLocks noGrp="1"/>
          </p:cNvSpPr>
          <p:nvPr>
            <p:ph type="sldNum" sz="quarter" idx="12"/>
          </p:nvPr>
        </p:nvSpPr>
        <p:spPr>
          <a:xfrm>
            <a:off x="8174736" y="2272"/>
            <a:ext cx="762000" cy="365760"/>
          </a:xfrm>
        </p:spPr>
        <p:txBody>
          <a:bodyPr/>
          <a:lstStyle/>
          <a:p>
            <a:fld id="{1AA88CDE-640D-41AD-98DD-52943ED18A9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58333-6399-425A-9AA6-E999509B5AD8}" type="datetime1">
              <a:rPr lang="tr-TR" smtClean="0"/>
              <a:t>24.03.2023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AA88CDE-640D-41AD-98DD-52943ED18A9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2A57EA6-BDB4-4AF5-8467-2DB3C773D85C}" type="datetime1">
              <a:rPr lang="tr-TR" smtClean="0"/>
              <a:t>24.03.2023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A88CDE-640D-41AD-98DD-52943ED18A9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29AAB24-CF2E-4DE4-B4AD-86A833360545}" type="datetime1">
              <a:rPr lang="tr-TR" smtClean="0"/>
              <a:t>24.03.2023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A88CDE-640D-41AD-98DD-52943ED18A9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57A86FD-9800-40F4-9FE3-7C66CEECD2AA}" type="datetime1">
              <a:rPr lang="tr-TR" smtClean="0"/>
              <a:t>24.03.2023</a:t>
            </a:fld>
            <a:endParaRPr lang="tr-T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AA88CDE-640D-41AD-98DD-52943ED18A9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132856"/>
            <a:ext cx="8458200" cy="1470025"/>
          </a:xfrm>
        </p:spPr>
        <p:txBody>
          <a:bodyPr>
            <a:normAutofit/>
          </a:bodyPr>
          <a:lstStyle/>
          <a:p>
            <a:pPr algn="ctr"/>
            <a:r>
              <a:rPr lang="tr-TR" sz="6000" dirty="0"/>
              <a:t>Sosyal Antropoloji</a:t>
            </a:r>
          </a:p>
        </p:txBody>
      </p:sp>
      <p:sp>
        <p:nvSpPr>
          <p:cNvPr id="3" name="Subtitle 2"/>
          <p:cNvSpPr>
            <a:spLocks noGrp="1"/>
          </p:cNvSpPr>
          <p:nvPr>
            <p:ph type="subTitle" idx="1"/>
          </p:nvPr>
        </p:nvSpPr>
        <p:spPr>
          <a:xfrm>
            <a:off x="755576" y="4437112"/>
            <a:ext cx="7920880" cy="864096"/>
          </a:xfrm>
        </p:spPr>
        <p:txBody>
          <a:bodyPr>
            <a:normAutofit/>
          </a:bodyPr>
          <a:lstStyle/>
          <a:p>
            <a:pPr algn="ctr"/>
            <a:r>
              <a:rPr lang="tr-TR" sz="3600" dirty="0"/>
              <a:t>2. Antropolojinin Kısa Bir Tarihi</a:t>
            </a:r>
          </a:p>
        </p:txBody>
      </p:sp>
      <p:sp>
        <p:nvSpPr>
          <p:cNvPr id="4" name="Slide Number Placeholder 3"/>
          <p:cNvSpPr>
            <a:spLocks noGrp="1"/>
          </p:cNvSpPr>
          <p:nvPr>
            <p:ph type="sldNum" sz="quarter" idx="12"/>
          </p:nvPr>
        </p:nvSpPr>
        <p:spPr/>
        <p:txBody>
          <a:bodyPr/>
          <a:lstStyle/>
          <a:p>
            <a:fld id="{1AA88CDE-640D-41AD-98DD-52943ED18A9D}" type="slidenum">
              <a:rPr lang="tr-TR" smtClean="0"/>
              <a:t>1</a:t>
            </a:fld>
            <a:endParaRPr lang="tr-TR" dirty="0"/>
          </a:p>
        </p:txBody>
      </p:sp>
    </p:spTree>
    <p:extLst>
      <p:ext uri="{BB962C8B-B14F-4D97-AF65-F5344CB8AC3E}">
        <p14:creationId xmlns:p14="http://schemas.microsoft.com/office/powerpoint/2010/main" val="148401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066800"/>
          </a:xfrm>
        </p:spPr>
        <p:txBody>
          <a:bodyPr>
            <a:noAutofit/>
          </a:bodyPr>
          <a:lstStyle/>
          <a:p>
            <a:pPr algn="ctr"/>
            <a:r>
              <a:rPr lang="tr-TR" sz="5400" dirty="0"/>
              <a:t>19.yüzyıl Antropolojisinin Özellikleri </a:t>
            </a:r>
          </a:p>
        </p:txBody>
      </p:sp>
      <p:sp>
        <p:nvSpPr>
          <p:cNvPr id="3" name="Content Placeholder 2"/>
          <p:cNvSpPr>
            <a:spLocks noGrp="1"/>
          </p:cNvSpPr>
          <p:nvPr>
            <p:ph idx="1"/>
          </p:nvPr>
        </p:nvSpPr>
        <p:spPr>
          <a:xfrm>
            <a:off x="64096" y="2492896"/>
            <a:ext cx="8872640" cy="4081640"/>
          </a:xfrm>
        </p:spPr>
        <p:txBody>
          <a:bodyPr>
            <a:normAutofit lnSpcReduction="10000"/>
          </a:bodyPr>
          <a:lstStyle/>
          <a:p>
            <a:r>
              <a:rPr lang="tr-TR" sz="5200" dirty="0"/>
              <a:t>Sosyal evrimcilik ve </a:t>
            </a:r>
            <a:r>
              <a:rPr lang="en-US" sz="5200" dirty="0"/>
              <a:t>“</a:t>
            </a:r>
            <a:r>
              <a:rPr lang="tr-TR" sz="5200" dirty="0"/>
              <a:t>ilkel toplum</a:t>
            </a:r>
            <a:r>
              <a:rPr lang="en-US" sz="5200" dirty="0"/>
              <a:t>”</a:t>
            </a:r>
            <a:endParaRPr lang="tr-TR" sz="5200" dirty="0"/>
          </a:p>
          <a:p>
            <a:r>
              <a:rPr lang="tr-TR" sz="5200" dirty="0"/>
              <a:t>Kültürel görelilikten yoksun</a:t>
            </a:r>
          </a:p>
          <a:p>
            <a:r>
              <a:rPr lang="tr-TR" sz="5200" dirty="0"/>
              <a:t>Yayılmacılık (difüzyonizm)</a:t>
            </a:r>
          </a:p>
          <a:p>
            <a:r>
              <a:rPr lang="en-US" sz="5200" dirty="0"/>
              <a:t>“</a:t>
            </a:r>
            <a:r>
              <a:rPr lang="tr-TR" sz="5200" dirty="0"/>
              <a:t>Koltuk antropologları</a:t>
            </a:r>
            <a:r>
              <a:rPr lang="en-US" sz="5200" dirty="0"/>
              <a:t>”</a:t>
            </a:r>
            <a:endParaRPr lang="tr-TR" sz="5200" dirty="0"/>
          </a:p>
          <a:p>
            <a:pPr marL="109728" indent="0" algn="ctr">
              <a:buNone/>
            </a:pPr>
            <a:endParaRPr lang="tr-TR" dirty="0"/>
          </a:p>
        </p:txBody>
      </p:sp>
      <p:sp>
        <p:nvSpPr>
          <p:cNvPr id="4" name="Slide Number Placeholder 3"/>
          <p:cNvSpPr>
            <a:spLocks noGrp="1"/>
          </p:cNvSpPr>
          <p:nvPr>
            <p:ph type="sldNum" sz="quarter" idx="12"/>
          </p:nvPr>
        </p:nvSpPr>
        <p:spPr/>
        <p:txBody>
          <a:bodyPr/>
          <a:lstStyle/>
          <a:p>
            <a:fld id="{1AA88CDE-640D-41AD-98DD-52943ED18A9D}" type="slidenum">
              <a:rPr lang="tr-TR" smtClean="0"/>
              <a:t>10</a:t>
            </a:fld>
            <a:endParaRPr lang="tr-TR"/>
          </a:p>
        </p:txBody>
      </p:sp>
    </p:spTree>
    <p:extLst>
      <p:ext uri="{BB962C8B-B14F-4D97-AF65-F5344CB8AC3E}">
        <p14:creationId xmlns:p14="http://schemas.microsoft.com/office/powerpoint/2010/main" val="1947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656184"/>
          </a:xfrm>
        </p:spPr>
        <p:txBody>
          <a:bodyPr>
            <a:normAutofit/>
          </a:bodyPr>
          <a:lstStyle/>
          <a:p>
            <a:pPr algn="ctr"/>
            <a:r>
              <a:rPr lang="tr-TR" dirty="0"/>
              <a:t>Modern Antropoloji</a:t>
            </a:r>
            <a:br>
              <a:rPr lang="tr-TR" dirty="0"/>
            </a:br>
            <a:r>
              <a:rPr lang="tr-TR" sz="3200" dirty="0"/>
              <a:t>19.yy sonu-20.yy başı</a:t>
            </a:r>
          </a:p>
        </p:txBody>
      </p:sp>
      <p:sp>
        <p:nvSpPr>
          <p:cNvPr id="3" name="Content Placeholder 2"/>
          <p:cNvSpPr>
            <a:spLocks noGrp="1"/>
          </p:cNvSpPr>
          <p:nvPr>
            <p:ph idx="1"/>
          </p:nvPr>
        </p:nvSpPr>
        <p:spPr>
          <a:xfrm>
            <a:off x="457200" y="1916832"/>
            <a:ext cx="8229600" cy="4657704"/>
          </a:xfrm>
        </p:spPr>
        <p:txBody>
          <a:bodyPr>
            <a:normAutofit fontScale="92500"/>
          </a:bodyPr>
          <a:lstStyle/>
          <a:p>
            <a:r>
              <a:rPr lang="tr-TR" sz="4400" dirty="0"/>
              <a:t>Sosyal evrim teorisinden kültürel göreliliğe</a:t>
            </a:r>
          </a:p>
          <a:p>
            <a:r>
              <a:rPr lang="tr-TR" sz="4400" dirty="0"/>
              <a:t>Deneyimsel çalışmalar</a:t>
            </a:r>
          </a:p>
          <a:p>
            <a:r>
              <a:rPr lang="tr-TR" sz="4400" dirty="0"/>
              <a:t>Küçük-ölçekli toplumlarda daha detaylı saha araştırmalar</a:t>
            </a:r>
          </a:p>
          <a:p>
            <a:r>
              <a:rPr lang="tr-TR" sz="4400" dirty="0"/>
              <a:t>Titiz ve sistematik karşılaştırma ve geniş sentezler</a:t>
            </a:r>
          </a:p>
          <a:p>
            <a:pPr marL="109728" indent="0">
              <a:buNone/>
            </a:pPr>
            <a:endParaRPr lang="tr-TR" dirty="0"/>
          </a:p>
        </p:txBody>
      </p:sp>
      <p:sp>
        <p:nvSpPr>
          <p:cNvPr id="4" name="Slide Number Placeholder 3"/>
          <p:cNvSpPr>
            <a:spLocks noGrp="1"/>
          </p:cNvSpPr>
          <p:nvPr>
            <p:ph type="sldNum" sz="quarter" idx="12"/>
          </p:nvPr>
        </p:nvSpPr>
        <p:spPr/>
        <p:txBody>
          <a:bodyPr/>
          <a:lstStyle/>
          <a:p>
            <a:fld id="{1AA88CDE-640D-41AD-98DD-52943ED18A9D}" type="slidenum">
              <a:rPr lang="tr-TR" smtClean="0"/>
              <a:t>11</a:t>
            </a:fld>
            <a:endParaRPr lang="tr-TR"/>
          </a:p>
        </p:txBody>
      </p:sp>
    </p:spTree>
    <p:extLst>
      <p:ext uri="{BB962C8B-B14F-4D97-AF65-F5344CB8AC3E}">
        <p14:creationId xmlns:p14="http://schemas.microsoft.com/office/powerpoint/2010/main" val="153453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576064"/>
          </a:xfrm>
        </p:spPr>
        <p:txBody>
          <a:bodyPr>
            <a:normAutofit fontScale="90000"/>
          </a:bodyPr>
          <a:lstStyle/>
          <a:p>
            <a:pPr algn="ctr"/>
            <a:r>
              <a:rPr lang="tr-TR" sz="6000" dirty="0"/>
              <a:t>Modern Antropoloji</a:t>
            </a:r>
          </a:p>
        </p:txBody>
      </p:sp>
      <p:sp>
        <p:nvSpPr>
          <p:cNvPr id="5" name="Content Placeholder 4"/>
          <p:cNvSpPr>
            <a:spLocks noGrp="1"/>
          </p:cNvSpPr>
          <p:nvPr>
            <p:ph sz="half" idx="2"/>
          </p:nvPr>
        </p:nvSpPr>
        <p:spPr>
          <a:xfrm>
            <a:off x="3790256" y="1988840"/>
            <a:ext cx="5146480" cy="4669979"/>
          </a:xfrm>
        </p:spPr>
        <p:txBody>
          <a:bodyPr>
            <a:noAutofit/>
          </a:bodyPr>
          <a:lstStyle/>
          <a:p>
            <a:r>
              <a:rPr lang="tr-TR" sz="2800" dirty="0"/>
              <a:t>Alman kökenli Amerikan antropolog (Columbia Üniv.)</a:t>
            </a:r>
          </a:p>
          <a:p>
            <a:pPr lvl="0"/>
            <a:r>
              <a:rPr lang="tr-TR" sz="2800" dirty="0"/>
              <a:t>Amerikan kültürel antropolojinin kurucusu</a:t>
            </a:r>
          </a:p>
          <a:p>
            <a:pPr lvl="0"/>
            <a:r>
              <a:rPr lang="tr-TR" sz="2800" dirty="0"/>
              <a:t>İnuitler, Kwakiult yerliler üzerine saha araştırması</a:t>
            </a:r>
          </a:p>
          <a:p>
            <a:pPr lvl="0"/>
            <a:r>
              <a:rPr lang="tr-TR" sz="2800" i="1" dirty="0"/>
              <a:t>İlkel Adamın Düşüncesi </a:t>
            </a:r>
            <a:r>
              <a:rPr lang="tr-TR" sz="2800" dirty="0"/>
              <a:t>(1911)</a:t>
            </a:r>
          </a:p>
          <a:p>
            <a:pPr lvl="0"/>
            <a:r>
              <a:rPr lang="tr-TR" sz="2800" dirty="0"/>
              <a:t>Teorik yaklaşım: tarihsel özgücülük, kültürel görelilik</a:t>
            </a:r>
          </a:p>
        </p:txBody>
      </p:sp>
      <p:sp>
        <p:nvSpPr>
          <p:cNvPr id="6" name="Title 1"/>
          <p:cNvSpPr txBox="1">
            <a:spLocks/>
          </p:cNvSpPr>
          <p:nvPr/>
        </p:nvSpPr>
        <p:spPr>
          <a:xfrm>
            <a:off x="467544" y="1412776"/>
            <a:ext cx="8229600" cy="576064"/>
          </a:xfrm>
          <a:prstGeom prst="rect">
            <a:avLst/>
          </a:prstGeom>
        </p:spPr>
        <p:txBody>
          <a:bodyPr vert="horz" anchor="ctr">
            <a:normAutofit fontScale="6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lvl="0"/>
            <a:r>
              <a:rPr lang="tr-TR" sz="6000" dirty="0"/>
              <a:t>Franz Boas (1858-1942)</a:t>
            </a:r>
          </a:p>
        </p:txBody>
      </p:sp>
      <p:pic>
        <p:nvPicPr>
          <p:cNvPr id="614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9512" y="2523629"/>
            <a:ext cx="3610744"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A88CDE-640D-41AD-98DD-52943ED18A9D}" type="slidenum">
              <a:rPr lang="tr-TR" smtClean="0"/>
              <a:t>12</a:t>
            </a:fld>
            <a:endParaRPr lang="tr-TR"/>
          </a:p>
        </p:txBody>
      </p:sp>
    </p:spTree>
    <p:extLst>
      <p:ext uri="{BB962C8B-B14F-4D97-AF65-F5344CB8AC3E}">
        <p14:creationId xmlns:p14="http://schemas.microsoft.com/office/powerpoint/2010/main" val="41215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836712"/>
            <a:ext cx="8229600" cy="1066800"/>
          </a:xfrm>
        </p:spPr>
        <p:txBody>
          <a:bodyPr>
            <a:normAutofit fontScale="90000"/>
          </a:bodyPr>
          <a:lstStyle/>
          <a:p>
            <a:pPr lvl="0"/>
            <a:r>
              <a:rPr lang="tr-TR" dirty="0"/>
              <a:t>Bronislaw Malinowski (1884-1942)</a:t>
            </a:r>
            <a:br>
              <a:rPr lang="tr-TR" dirty="0"/>
            </a:br>
            <a:endParaRPr lang="tr-TR" dirty="0"/>
          </a:p>
        </p:txBody>
      </p:sp>
      <p:sp>
        <p:nvSpPr>
          <p:cNvPr id="6" name="Content Placeholder 5"/>
          <p:cNvSpPr>
            <a:spLocks noGrp="1"/>
          </p:cNvSpPr>
          <p:nvPr>
            <p:ph sz="half" idx="2"/>
          </p:nvPr>
        </p:nvSpPr>
        <p:spPr>
          <a:xfrm>
            <a:off x="3923928" y="1484784"/>
            <a:ext cx="5220072" cy="5373216"/>
          </a:xfrm>
        </p:spPr>
        <p:txBody>
          <a:bodyPr>
            <a:noAutofit/>
          </a:bodyPr>
          <a:lstStyle/>
          <a:p>
            <a:pPr lvl="0"/>
            <a:r>
              <a:rPr lang="tr-TR" sz="2800" dirty="0"/>
              <a:t>Polonya kökenli İngiliz sosyal antropolog (LSE)</a:t>
            </a:r>
          </a:p>
          <a:p>
            <a:pPr lvl="0"/>
            <a:r>
              <a:rPr lang="tr-TR" sz="2800" dirty="0"/>
              <a:t>Sosyal antropolojinin kurucusu</a:t>
            </a:r>
          </a:p>
          <a:p>
            <a:pPr lvl="0"/>
            <a:r>
              <a:rPr lang="tr-TR" sz="2800" dirty="0"/>
              <a:t>Etnografik alan çalışmasının kurucusu -katılımcı gözlem</a:t>
            </a:r>
          </a:p>
          <a:p>
            <a:pPr lvl="0"/>
            <a:r>
              <a:rPr lang="tr-TR" sz="2800" dirty="0"/>
              <a:t>Trobriand Adaları’nda saha araştırması, 1915-1918</a:t>
            </a:r>
          </a:p>
          <a:p>
            <a:pPr lvl="0"/>
            <a:r>
              <a:rPr lang="tr-TR" sz="2800" i="1" dirty="0"/>
              <a:t>Batı Pasifik Maceracıları </a:t>
            </a:r>
            <a:r>
              <a:rPr lang="tr-TR" sz="2800" dirty="0"/>
              <a:t>(1922)</a:t>
            </a:r>
          </a:p>
          <a:p>
            <a:r>
              <a:rPr lang="tr-TR" sz="2800" dirty="0"/>
              <a:t>Teorik yaklaşım: İşlevselcilik</a:t>
            </a:r>
          </a:p>
          <a:p>
            <a:pPr marL="109728" lvl="0" indent="0">
              <a:buNone/>
            </a:pPr>
            <a:endParaRPr lang="tr-TR" sz="2400" dirty="0"/>
          </a:p>
        </p:txBody>
      </p:sp>
      <p:pic>
        <p:nvPicPr>
          <p:cNvPr id="71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9512" y="2551584"/>
            <a:ext cx="3744416" cy="394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AA88CDE-640D-41AD-98DD-52943ED18A9D}" type="slidenum">
              <a:rPr lang="tr-TR" smtClean="0"/>
              <a:t>13</a:t>
            </a:fld>
            <a:endParaRPr lang="tr-TR" dirty="0"/>
          </a:p>
        </p:txBody>
      </p:sp>
    </p:spTree>
    <p:extLst>
      <p:ext uri="{BB962C8B-B14F-4D97-AF65-F5344CB8AC3E}">
        <p14:creationId xmlns:p14="http://schemas.microsoft.com/office/powerpoint/2010/main" val="136133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836712"/>
            <a:ext cx="8229600" cy="1066800"/>
          </a:xfrm>
        </p:spPr>
        <p:txBody>
          <a:bodyPr>
            <a:normAutofit fontScale="90000"/>
          </a:bodyPr>
          <a:lstStyle/>
          <a:p>
            <a:pPr lvl="0"/>
            <a:r>
              <a:rPr lang="tr-TR" dirty="0"/>
              <a:t>Alfred Radcliff-Brown  (1881-1955)</a:t>
            </a:r>
            <a:br>
              <a:rPr lang="tr-TR" dirty="0"/>
            </a:br>
            <a:endParaRPr lang="tr-TR" dirty="0"/>
          </a:p>
        </p:txBody>
      </p:sp>
      <p:sp>
        <p:nvSpPr>
          <p:cNvPr id="6" name="Content Placeholder 5"/>
          <p:cNvSpPr>
            <a:spLocks noGrp="1"/>
          </p:cNvSpPr>
          <p:nvPr>
            <p:ph sz="half" idx="2"/>
          </p:nvPr>
        </p:nvSpPr>
        <p:spPr>
          <a:xfrm>
            <a:off x="4353343" y="1988840"/>
            <a:ext cx="4683153" cy="4786547"/>
          </a:xfrm>
        </p:spPr>
        <p:txBody>
          <a:bodyPr>
            <a:normAutofit/>
          </a:bodyPr>
          <a:lstStyle/>
          <a:p>
            <a:pPr lvl="0"/>
            <a:r>
              <a:rPr lang="tr-TR" sz="2800" dirty="0"/>
              <a:t>İngiliz sosyal antropolog (Oxford Üniv.)</a:t>
            </a:r>
          </a:p>
          <a:p>
            <a:pPr lvl="0"/>
            <a:r>
              <a:rPr lang="tr-TR" sz="2800" i="1" dirty="0"/>
              <a:t>Andaman Adalıları (1922); İlkel Toplumda Toplumsal Yapı ve İşlev (1952)</a:t>
            </a:r>
          </a:p>
          <a:p>
            <a:r>
              <a:rPr lang="tr-TR" sz="2800" dirty="0"/>
              <a:t>Teorik yaklaşım: Yapısal-İşlevselcilik</a:t>
            </a:r>
          </a:p>
          <a:p>
            <a:pPr marL="109728" lvl="0" indent="0">
              <a:buNone/>
            </a:pPr>
            <a:endParaRPr lang="tr-TR" sz="2800" i="1" dirty="0"/>
          </a:p>
          <a:p>
            <a:endParaRPr lang="tr-TR" sz="2800" dirty="0"/>
          </a:p>
        </p:txBody>
      </p:sp>
      <p:pic>
        <p:nvPicPr>
          <p:cNvPr id="819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3885799" cy="433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AA88CDE-640D-41AD-98DD-52943ED18A9D}" type="slidenum">
              <a:rPr lang="tr-TR" smtClean="0"/>
              <a:t>14</a:t>
            </a:fld>
            <a:endParaRPr lang="tr-TR"/>
          </a:p>
        </p:txBody>
      </p:sp>
    </p:spTree>
    <p:extLst>
      <p:ext uri="{BB962C8B-B14F-4D97-AF65-F5344CB8AC3E}">
        <p14:creationId xmlns:p14="http://schemas.microsoft.com/office/powerpoint/2010/main" val="113924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229600" cy="791300"/>
          </a:xfrm>
        </p:spPr>
        <p:txBody>
          <a:bodyPr/>
          <a:lstStyle/>
          <a:p>
            <a:r>
              <a:rPr lang="tr-TR" dirty="0"/>
              <a:t>Claude Levi-Strauss (1908-2009)</a:t>
            </a:r>
          </a:p>
        </p:txBody>
      </p:sp>
      <p:sp>
        <p:nvSpPr>
          <p:cNvPr id="5" name="Content Placeholder 4"/>
          <p:cNvSpPr>
            <a:spLocks noGrp="1"/>
          </p:cNvSpPr>
          <p:nvPr>
            <p:ph sz="half" idx="2"/>
          </p:nvPr>
        </p:nvSpPr>
        <p:spPr/>
        <p:txBody>
          <a:bodyPr>
            <a:normAutofit lnSpcReduction="10000"/>
          </a:bodyPr>
          <a:lstStyle/>
          <a:p>
            <a:pPr lvl="0"/>
            <a:r>
              <a:rPr lang="tr-TR" sz="3200" dirty="0"/>
              <a:t>Fransız antropolog</a:t>
            </a:r>
          </a:p>
          <a:p>
            <a:pPr lvl="0"/>
            <a:r>
              <a:rPr lang="tr-TR" sz="3200" dirty="0"/>
              <a:t>Brazilya’da saha araştırması</a:t>
            </a:r>
          </a:p>
          <a:p>
            <a:pPr lvl="0"/>
            <a:r>
              <a:rPr lang="tr-TR" sz="3200" i="1" dirty="0"/>
              <a:t>Akrabalığın Temel Yapıları </a:t>
            </a:r>
            <a:r>
              <a:rPr lang="fr-FR" sz="3200" dirty="0"/>
              <a:t>(1949</a:t>
            </a:r>
            <a:r>
              <a:rPr lang="tr-TR" sz="3200" dirty="0"/>
              <a:t>); </a:t>
            </a:r>
            <a:r>
              <a:rPr lang="tr-TR" sz="3200" i="1" dirty="0"/>
              <a:t>Yaban Düşünce  </a:t>
            </a:r>
            <a:r>
              <a:rPr lang="tr-TR" sz="3200" dirty="0"/>
              <a:t>(1962)</a:t>
            </a:r>
          </a:p>
          <a:p>
            <a:pPr lvl="0"/>
            <a:r>
              <a:rPr lang="tr-TR" sz="3200" dirty="0"/>
              <a:t>Teorik yaklaşım: Yapısalcılık</a:t>
            </a:r>
          </a:p>
          <a:p>
            <a:pPr marL="109728" indent="0">
              <a:buNone/>
            </a:pPr>
            <a:endParaRPr lang="tr-TR" sz="2800" dirty="0"/>
          </a:p>
        </p:txBody>
      </p:sp>
      <p:pic>
        <p:nvPicPr>
          <p:cNvPr id="921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552" y="3933056"/>
            <a:ext cx="3722773" cy="280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7" y="2148025"/>
            <a:ext cx="2739959" cy="168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95536" y="404664"/>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tr-TR" sz="5400" dirty="0"/>
              <a:t>Çağdaş Antropoloji</a:t>
            </a:r>
          </a:p>
        </p:txBody>
      </p:sp>
      <p:sp>
        <p:nvSpPr>
          <p:cNvPr id="3" name="Slide Number Placeholder 2"/>
          <p:cNvSpPr>
            <a:spLocks noGrp="1"/>
          </p:cNvSpPr>
          <p:nvPr>
            <p:ph type="sldNum" sz="quarter" idx="12"/>
          </p:nvPr>
        </p:nvSpPr>
        <p:spPr/>
        <p:txBody>
          <a:bodyPr/>
          <a:lstStyle/>
          <a:p>
            <a:fld id="{1AA88CDE-640D-41AD-98DD-52943ED18A9D}" type="slidenum">
              <a:rPr lang="tr-TR" smtClean="0"/>
              <a:t>15</a:t>
            </a:fld>
            <a:endParaRPr lang="tr-TR"/>
          </a:p>
        </p:txBody>
      </p:sp>
    </p:spTree>
    <p:extLst>
      <p:ext uri="{BB962C8B-B14F-4D97-AF65-F5344CB8AC3E}">
        <p14:creationId xmlns:p14="http://schemas.microsoft.com/office/powerpoint/2010/main" val="336299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1066800"/>
          </a:xfrm>
        </p:spPr>
        <p:txBody>
          <a:bodyPr/>
          <a:lstStyle/>
          <a:p>
            <a:pPr lvl="0"/>
            <a:r>
              <a:rPr lang="tr-TR" dirty="0"/>
              <a:t>Clifford Geertz (1926-2006)</a:t>
            </a:r>
          </a:p>
        </p:txBody>
      </p:sp>
      <p:sp>
        <p:nvSpPr>
          <p:cNvPr id="5" name="Content Placeholder 4"/>
          <p:cNvSpPr>
            <a:spLocks noGrp="1"/>
          </p:cNvSpPr>
          <p:nvPr>
            <p:ph sz="half" idx="2"/>
          </p:nvPr>
        </p:nvSpPr>
        <p:spPr>
          <a:xfrm>
            <a:off x="4648200" y="2249424"/>
            <a:ext cx="4244280" cy="4525963"/>
          </a:xfrm>
        </p:spPr>
        <p:txBody>
          <a:bodyPr/>
          <a:lstStyle/>
          <a:p>
            <a:pPr lvl="0"/>
            <a:r>
              <a:rPr lang="tr-TR" sz="2400" dirty="0"/>
              <a:t>Amerikalı kültürel antropolog</a:t>
            </a:r>
          </a:p>
          <a:p>
            <a:pPr lvl="0"/>
            <a:r>
              <a:rPr lang="tr-TR" sz="2400" dirty="0"/>
              <a:t>Cava, Bali, Kuzey Afrika’da saha araştırması</a:t>
            </a:r>
          </a:p>
          <a:p>
            <a:pPr lvl="0"/>
            <a:r>
              <a:rPr lang="tr-TR" sz="2400" i="1" dirty="0"/>
              <a:t>Cavanın Dini </a:t>
            </a:r>
            <a:r>
              <a:rPr lang="tr-TR" sz="2400" dirty="0"/>
              <a:t>(1960); </a:t>
            </a:r>
            <a:r>
              <a:rPr lang="tr-TR" sz="2400" i="1" dirty="0"/>
              <a:t>Kültürlerin Yorumlanması </a:t>
            </a:r>
            <a:r>
              <a:rPr lang="en-US" sz="2400" dirty="0"/>
              <a:t>(1973)</a:t>
            </a:r>
            <a:endParaRPr lang="tr-TR" sz="2400" dirty="0"/>
          </a:p>
          <a:p>
            <a:pPr lvl="0"/>
            <a:r>
              <a:rPr lang="tr-TR" sz="2400" dirty="0"/>
              <a:t>Teorik yaklaşım: Sembolik</a:t>
            </a:r>
            <a:r>
              <a:rPr lang="en-US" sz="2400" dirty="0"/>
              <a:t>/</a:t>
            </a:r>
            <a:r>
              <a:rPr lang="tr-TR" sz="2400" dirty="0"/>
              <a:t>Yolumlayıcı antropoloji</a:t>
            </a:r>
          </a:p>
          <a:p>
            <a:endParaRPr lang="tr-TR" dirty="0"/>
          </a:p>
        </p:txBody>
      </p:sp>
      <p:pic>
        <p:nvPicPr>
          <p:cNvPr id="1024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7544" y="2564904"/>
            <a:ext cx="3884041" cy="367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A88CDE-640D-41AD-98DD-52943ED18A9D}" type="slidenum">
              <a:rPr lang="tr-TR" smtClean="0"/>
              <a:t>16</a:t>
            </a:fld>
            <a:endParaRPr lang="tr-TR"/>
          </a:p>
        </p:txBody>
      </p:sp>
    </p:spTree>
    <p:extLst>
      <p:ext uri="{BB962C8B-B14F-4D97-AF65-F5344CB8AC3E}">
        <p14:creationId xmlns:p14="http://schemas.microsoft.com/office/powerpoint/2010/main" val="285831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814028"/>
            <a:ext cx="8229600" cy="1066800"/>
          </a:xfrm>
        </p:spPr>
        <p:txBody>
          <a:bodyPr>
            <a:normAutofit fontScale="90000"/>
          </a:bodyPr>
          <a:lstStyle/>
          <a:p>
            <a:pPr lvl="0"/>
            <a:r>
              <a:rPr lang="tr-TR" dirty="0"/>
              <a:t>Pierre Bourdieu (1930-2002)</a:t>
            </a:r>
            <a:br>
              <a:rPr lang="tr-TR" dirty="0"/>
            </a:br>
            <a:endParaRPr lang="tr-TR" dirty="0"/>
          </a:p>
        </p:txBody>
      </p:sp>
      <p:sp>
        <p:nvSpPr>
          <p:cNvPr id="5" name="Content Placeholder 4"/>
          <p:cNvSpPr>
            <a:spLocks noGrp="1"/>
          </p:cNvSpPr>
          <p:nvPr>
            <p:ph sz="half" idx="2"/>
          </p:nvPr>
        </p:nvSpPr>
        <p:spPr>
          <a:xfrm>
            <a:off x="4355976" y="1772816"/>
            <a:ext cx="4608512" cy="4968552"/>
          </a:xfrm>
        </p:spPr>
        <p:txBody>
          <a:bodyPr>
            <a:normAutofit fontScale="92500" lnSpcReduction="20000"/>
          </a:bodyPr>
          <a:lstStyle/>
          <a:p>
            <a:pPr lvl="0"/>
            <a:r>
              <a:rPr lang="tr-TR" sz="3200" dirty="0"/>
              <a:t>Fransız antropolog, sosyolog</a:t>
            </a:r>
          </a:p>
          <a:p>
            <a:pPr lvl="0"/>
            <a:r>
              <a:rPr lang="tr-TR" sz="3200" dirty="0"/>
              <a:t>Cezayir’de saha araştırması</a:t>
            </a:r>
          </a:p>
          <a:p>
            <a:pPr lvl="0"/>
            <a:r>
              <a:rPr lang="tr-TR" sz="3200" i="1" dirty="0"/>
              <a:t>Cezayir </a:t>
            </a:r>
            <a:r>
              <a:rPr lang="tr-TR" sz="3200" dirty="0"/>
              <a:t>(1960); </a:t>
            </a:r>
            <a:r>
              <a:rPr lang="tr-TR" sz="3200" i="1" dirty="0"/>
              <a:t>Ayrım </a:t>
            </a:r>
            <a:r>
              <a:rPr lang="tr-TR" sz="3200" dirty="0"/>
              <a:t>(1979); </a:t>
            </a:r>
            <a:r>
              <a:rPr lang="tr-TR" sz="3200" i="1" dirty="0"/>
              <a:t>Pratiğin Mantığı </a:t>
            </a:r>
            <a:r>
              <a:rPr lang="tr-TR" sz="3200" dirty="0"/>
              <a:t>(1990)</a:t>
            </a:r>
          </a:p>
          <a:p>
            <a:r>
              <a:rPr lang="tr-TR" sz="3200" dirty="0"/>
              <a:t>Levi-Strauss eleştiricisi</a:t>
            </a:r>
          </a:p>
          <a:p>
            <a:r>
              <a:rPr lang="tr-TR" sz="3200" dirty="0"/>
              <a:t>Önemli kavramlar: ‘pratik’, ‘habitus’, ‘kültürel yeniden üretim’</a:t>
            </a:r>
          </a:p>
          <a:p>
            <a:endParaRPr lang="tr-TR" sz="3200" dirty="0"/>
          </a:p>
          <a:p>
            <a:pPr lvl="0"/>
            <a:endParaRPr lang="tr-TR" sz="3200" dirty="0"/>
          </a:p>
          <a:p>
            <a:pPr lvl="0"/>
            <a:endParaRPr lang="tr-TR" dirty="0"/>
          </a:p>
          <a:p>
            <a:endParaRPr lang="tr-TR" dirty="0"/>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88840"/>
            <a:ext cx="4038600" cy="423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A88CDE-640D-41AD-98DD-52943ED18A9D}" type="slidenum">
              <a:rPr lang="tr-TR" smtClean="0"/>
              <a:t>17</a:t>
            </a:fld>
            <a:endParaRPr lang="tr-TR"/>
          </a:p>
        </p:txBody>
      </p:sp>
    </p:spTree>
    <p:extLst>
      <p:ext uri="{BB962C8B-B14F-4D97-AF65-F5344CB8AC3E}">
        <p14:creationId xmlns:p14="http://schemas.microsoft.com/office/powerpoint/2010/main" val="69545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8964488" cy="1296144"/>
          </a:xfrm>
        </p:spPr>
        <p:txBody>
          <a:bodyPr>
            <a:noAutofit/>
          </a:bodyPr>
          <a:lstStyle/>
          <a:p>
            <a:pPr algn="ctr"/>
            <a:r>
              <a:rPr lang="tr-TR" sz="4800" dirty="0"/>
              <a:t>Kriz ... 1970’ler Sonrası Öz Eleştirleri</a:t>
            </a:r>
          </a:p>
        </p:txBody>
      </p:sp>
      <p:sp>
        <p:nvSpPr>
          <p:cNvPr id="3" name="Content Placeholder 2"/>
          <p:cNvSpPr>
            <a:spLocks noGrp="1"/>
          </p:cNvSpPr>
          <p:nvPr>
            <p:ph idx="1"/>
          </p:nvPr>
        </p:nvSpPr>
        <p:spPr>
          <a:xfrm>
            <a:off x="179512" y="2601536"/>
            <a:ext cx="8507288" cy="3973000"/>
          </a:xfrm>
        </p:spPr>
        <p:txBody>
          <a:bodyPr/>
          <a:lstStyle/>
          <a:p>
            <a:r>
              <a:rPr lang="tr-TR" sz="6000" dirty="0"/>
              <a:t>Yapısal-İşlevselciliğe tepkiler</a:t>
            </a:r>
          </a:p>
          <a:p>
            <a:r>
              <a:rPr lang="tr-TR" sz="6000" dirty="0"/>
              <a:t>Neo-Marksist yaklaşım</a:t>
            </a:r>
          </a:p>
          <a:p>
            <a:r>
              <a:rPr lang="tr-TR" sz="6000" dirty="0"/>
              <a:t>Feminist antropoloji</a:t>
            </a:r>
          </a:p>
          <a:p>
            <a:pPr marL="109728" indent="0">
              <a:buNone/>
            </a:pPr>
            <a:endParaRPr lang="tr-TR" dirty="0"/>
          </a:p>
          <a:p>
            <a:endParaRPr lang="tr-TR" dirty="0"/>
          </a:p>
          <a:p>
            <a:endParaRPr lang="tr-TR" dirty="0"/>
          </a:p>
          <a:p>
            <a:endParaRPr lang="tr-TR" dirty="0"/>
          </a:p>
          <a:p>
            <a:endParaRPr lang="tr-TR" dirty="0"/>
          </a:p>
        </p:txBody>
      </p:sp>
      <p:sp>
        <p:nvSpPr>
          <p:cNvPr id="4" name="Slide Number Placeholder 3"/>
          <p:cNvSpPr>
            <a:spLocks noGrp="1"/>
          </p:cNvSpPr>
          <p:nvPr>
            <p:ph type="sldNum" sz="quarter" idx="12"/>
          </p:nvPr>
        </p:nvSpPr>
        <p:spPr/>
        <p:txBody>
          <a:bodyPr/>
          <a:lstStyle/>
          <a:p>
            <a:fld id="{1AA88CDE-640D-41AD-98DD-52943ED18A9D}" type="slidenum">
              <a:rPr lang="tr-TR" smtClean="0"/>
              <a:t>18</a:t>
            </a:fld>
            <a:endParaRPr lang="tr-TR"/>
          </a:p>
        </p:txBody>
      </p:sp>
    </p:spTree>
    <p:extLst>
      <p:ext uri="{BB962C8B-B14F-4D97-AF65-F5344CB8AC3E}">
        <p14:creationId xmlns:p14="http://schemas.microsoft.com/office/powerpoint/2010/main" val="27135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66800"/>
          </a:xfrm>
        </p:spPr>
        <p:txBody>
          <a:bodyPr>
            <a:normAutofit/>
          </a:bodyPr>
          <a:lstStyle/>
          <a:p>
            <a:pPr algn="ctr"/>
            <a:r>
              <a:rPr lang="tr-TR" dirty="0"/>
              <a:t>Antropolojinin Öncüleri</a:t>
            </a:r>
          </a:p>
        </p:txBody>
      </p:sp>
      <p:sp>
        <p:nvSpPr>
          <p:cNvPr id="3" name="Content Placeholder 2"/>
          <p:cNvSpPr>
            <a:spLocks noGrp="1"/>
          </p:cNvSpPr>
          <p:nvPr>
            <p:ph idx="1"/>
          </p:nvPr>
        </p:nvSpPr>
        <p:spPr>
          <a:xfrm>
            <a:off x="364142" y="4470122"/>
            <a:ext cx="4218202" cy="1573502"/>
          </a:xfrm>
        </p:spPr>
        <p:txBody>
          <a:bodyPr>
            <a:normAutofit/>
          </a:bodyPr>
          <a:lstStyle/>
          <a:p>
            <a:pPr marL="109728" indent="0" algn="ctr">
              <a:buNone/>
            </a:pPr>
            <a:r>
              <a:rPr lang="tr-TR" dirty="0"/>
              <a:t>Antik Yunan tarihçi Herodot</a:t>
            </a:r>
          </a:p>
          <a:p>
            <a:pPr marL="109728" indent="0" algn="ctr">
              <a:buNone/>
            </a:pPr>
            <a:r>
              <a:rPr lang="tr-TR" dirty="0"/>
              <a:t>(İ.Ö. </a:t>
            </a:r>
            <a:r>
              <a:rPr lang="pl-PL" dirty="0"/>
              <a:t>484 </a:t>
            </a:r>
            <a:r>
              <a:rPr lang="tr-TR" dirty="0"/>
              <a:t>– İ.Ö.</a:t>
            </a:r>
            <a:r>
              <a:rPr lang="pl-PL" dirty="0"/>
              <a:t> 425</a:t>
            </a:r>
            <a:r>
              <a:rPr lang="tr-TR" dirty="0"/>
              <a:t>)</a:t>
            </a:r>
            <a:r>
              <a:rPr lang="pl-PL" dirty="0"/>
              <a:t> </a:t>
            </a:r>
            <a:endParaRPr lang="tr-TR" dirty="0"/>
          </a:p>
          <a:p>
            <a:pPr marL="109728" indent="0" algn="ctr">
              <a:buNone/>
            </a:pPr>
            <a:endParaRPr lang="tr-TR" dirty="0"/>
          </a:p>
          <a:p>
            <a:pPr marL="109728" indent="0">
              <a:buNone/>
            </a:pPr>
            <a:endParaRPr lang="tr-TR" dirty="0"/>
          </a:p>
        </p:txBody>
      </p:sp>
      <p:sp>
        <p:nvSpPr>
          <p:cNvPr id="4" name="Slide Number Placeholder 3"/>
          <p:cNvSpPr>
            <a:spLocks noGrp="1"/>
          </p:cNvSpPr>
          <p:nvPr>
            <p:ph type="sldNum" sz="quarter" idx="12"/>
          </p:nvPr>
        </p:nvSpPr>
        <p:spPr/>
        <p:txBody>
          <a:bodyPr/>
          <a:lstStyle/>
          <a:p>
            <a:fld id="{1AA88CDE-640D-41AD-98DD-52943ED18A9D}" type="slidenum">
              <a:rPr lang="tr-TR" smtClean="0"/>
              <a:t>2</a:t>
            </a:fld>
            <a:endParaRPr lang="tr-TR" dirty="0"/>
          </a:p>
        </p:txBody>
      </p:sp>
      <p:pic>
        <p:nvPicPr>
          <p:cNvPr id="5" name="Picture 4"/>
          <p:cNvPicPr>
            <a:picLocks noChangeAspect="1"/>
          </p:cNvPicPr>
          <p:nvPr/>
        </p:nvPicPr>
        <p:blipFill>
          <a:blip r:embed="rId3"/>
          <a:stretch>
            <a:fillRect/>
          </a:stretch>
        </p:blipFill>
        <p:spPr>
          <a:xfrm>
            <a:off x="403586" y="2164608"/>
            <a:ext cx="4139313" cy="2267742"/>
          </a:xfrm>
          <a:prstGeom prst="rect">
            <a:avLst/>
          </a:prstGeom>
        </p:spPr>
      </p:pic>
      <p:sp>
        <p:nvSpPr>
          <p:cNvPr id="7" name="TextBox 6"/>
          <p:cNvSpPr txBox="1"/>
          <p:nvPr/>
        </p:nvSpPr>
        <p:spPr>
          <a:xfrm>
            <a:off x="4982953" y="5340066"/>
            <a:ext cx="3932688" cy="954107"/>
          </a:xfrm>
          <a:prstGeom prst="rect">
            <a:avLst/>
          </a:prstGeom>
          <a:noFill/>
        </p:spPr>
        <p:txBody>
          <a:bodyPr wrap="square" rtlCol="0">
            <a:spAutoFit/>
          </a:bodyPr>
          <a:lstStyle/>
          <a:p>
            <a:pPr algn="ctr"/>
            <a:r>
              <a:rPr lang="tr-TR" sz="2800" dirty="0"/>
              <a:t>Coğrafyacı Strabon</a:t>
            </a:r>
          </a:p>
          <a:p>
            <a:pPr algn="ctr"/>
            <a:r>
              <a:rPr lang="tr-TR" sz="2800" dirty="0"/>
              <a:t>(İ.Ö. 64 - İ.Ö. 24)</a:t>
            </a:r>
            <a:endParaRPr lang="en-US" sz="2800" dirty="0"/>
          </a:p>
        </p:txBody>
      </p:sp>
      <p:pic>
        <p:nvPicPr>
          <p:cNvPr id="8" name="Picture 7"/>
          <p:cNvPicPr>
            <a:picLocks noChangeAspect="1"/>
          </p:cNvPicPr>
          <p:nvPr/>
        </p:nvPicPr>
        <p:blipFill>
          <a:blip r:embed="rId4"/>
          <a:stretch>
            <a:fillRect/>
          </a:stretch>
        </p:blipFill>
        <p:spPr>
          <a:xfrm>
            <a:off x="5294689" y="1692306"/>
            <a:ext cx="3261047" cy="3623700"/>
          </a:xfrm>
          <a:prstGeom prst="rect">
            <a:avLst/>
          </a:prstGeom>
        </p:spPr>
      </p:pic>
    </p:spTree>
    <p:extLst>
      <p:ext uri="{BB962C8B-B14F-4D97-AF65-F5344CB8AC3E}">
        <p14:creationId xmlns:p14="http://schemas.microsoft.com/office/powerpoint/2010/main" val="313669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328"/>
            <a:ext cx="8229600" cy="1066800"/>
          </a:xfrm>
        </p:spPr>
        <p:txBody>
          <a:bodyPr/>
          <a:lstStyle/>
          <a:p>
            <a:pPr algn="ctr"/>
            <a:r>
              <a:rPr lang="tr-TR" dirty="0"/>
              <a:t>Antropolojinin Öncüleri</a:t>
            </a:r>
            <a:endParaRPr lang="en-US" dirty="0"/>
          </a:p>
        </p:txBody>
      </p:sp>
      <p:sp>
        <p:nvSpPr>
          <p:cNvPr id="3" name="Content Placeholder 2"/>
          <p:cNvSpPr>
            <a:spLocks noGrp="1"/>
          </p:cNvSpPr>
          <p:nvPr>
            <p:ph idx="1"/>
          </p:nvPr>
        </p:nvSpPr>
        <p:spPr>
          <a:xfrm>
            <a:off x="2915816" y="5229200"/>
            <a:ext cx="3168352" cy="1345336"/>
          </a:xfrm>
        </p:spPr>
        <p:txBody>
          <a:bodyPr>
            <a:normAutofit lnSpcReduction="10000"/>
          </a:bodyPr>
          <a:lstStyle/>
          <a:p>
            <a:pPr marL="109728" indent="0" algn="ctr">
              <a:buNone/>
            </a:pPr>
            <a:r>
              <a:rPr lang="tr-TR" dirty="0"/>
              <a:t>Tunuslu tarihçi </a:t>
            </a:r>
          </a:p>
          <a:p>
            <a:pPr marL="109728" indent="0" algn="ctr">
              <a:buNone/>
            </a:pPr>
            <a:r>
              <a:rPr lang="tr-TR" dirty="0"/>
              <a:t>İbn-i Haldun</a:t>
            </a:r>
          </a:p>
          <a:p>
            <a:pPr marL="109728" indent="0" algn="ctr">
              <a:buNone/>
            </a:pPr>
            <a:r>
              <a:rPr lang="tr-TR" dirty="0"/>
              <a:t>1332-1406</a:t>
            </a:r>
          </a:p>
        </p:txBody>
      </p:sp>
      <p:sp>
        <p:nvSpPr>
          <p:cNvPr id="4" name="Slide Number Placeholder 3"/>
          <p:cNvSpPr>
            <a:spLocks noGrp="1"/>
          </p:cNvSpPr>
          <p:nvPr>
            <p:ph type="sldNum" sz="quarter" idx="12"/>
          </p:nvPr>
        </p:nvSpPr>
        <p:spPr/>
        <p:txBody>
          <a:bodyPr/>
          <a:lstStyle/>
          <a:p>
            <a:fld id="{1AA88CDE-640D-41AD-98DD-52943ED18A9D}" type="slidenum">
              <a:rPr lang="tr-TR" smtClean="0"/>
              <a:t>3</a:t>
            </a:fld>
            <a:endParaRPr lang="tr-TR"/>
          </a:p>
        </p:txBody>
      </p:sp>
      <p:pic>
        <p:nvPicPr>
          <p:cNvPr id="7" name="Picture 6"/>
          <p:cNvPicPr>
            <a:picLocks noChangeAspect="1"/>
          </p:cNvPicPr>
          <p:nvPr/>
        </p:nvPicPr>
        <p:blipFill>
          <a:blip r:embed="rId3"/>
          <a:stretch>
            <a:fillRect/>
          </a:stretch>
        </p:blipFill>
        <p:spPr>
          <a:xfrm>
            <a:off x="2227370" y="2053155"/>
            <a:ext cx="4545243" cy="3024652"/>
          </a:xfrm>
          <a:prstGeom prst="rect">
            <a:avLst/>
          </a:prstGeom>
        </p:spPr>
      </p:pic>
    </p:spTree>
    <p:extLst>
      <p:ext uri="{BB962C8B-B14F-4D97-AF65-F5344CB8AC3E}">
        <p14:creationId xmlns:p14="http://schemas.microsoft.com/office/powerpoint/2010/main" val="300351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56" y="571680"/>
            <a:ext cx="8229600" cy="1066800"/>
          </a:xfrm>
        </p:spPr>
        <p:txBody>
          <a:bodyPr/>
          <a:lstStyle/>
          <a:p>
            <a:pPr algn="ctr"/>
            <a:r>
              <a:rPr lang="tr-TR" dirty="0"/>
              <a:t>Antropolojinin Öncüleri</a:t>
            </a:r>
            <a:endParaRPr lang="en-US" dirty="0"/>
          </a:p>
        </p:txBody>
      </p:sp>
      <p:sp>
        <p:nvSpPr>
          <p:cNvPr id="3" name="Content Placeholder 2"/>
          <p:cNvSpPr>
            <a:spLocks noGrp="1"/>
          </p:cNvSpPr>
          <p:nvPr>
            <p:ph idx="1"/>
          </p:nvPr>
        </p:nvSpPr>
        <p:spPr>
          <a:xfrm>
            <a:off x="291566" y="1484784"/>
            <a:ext cx="8610622" cy="5089752"/>
          </a:xfrm>
        </p:spPr>
        <p:txBody>
          <a:bodyPr>
            <a:normAutofit/>
          </a:bodyPr>
          <a:lstStyle/>
          <a:p>
            <a:pPr marL="109728" indent="0">
              <a:buNone/>
            </a:pPr>
            <a:r>
              <a:rPr lang="tr-TR" dirty="0"/>
              <a:t>16.-17. yüzyıl Avrupa</a:t>
            </a:r>
          </a:p>
          <a:p>
            <a:pPr algn="just"/>
            <a:r>
              <a:rPr lang="tr-TR" dirty="0"/>
              <a:t>Uzak topraklarda keşif ve işgaller</a:t>
            </a:r>
          </a:p>
          <a:p>
            <a:pPr algn="just"/>
            <a:r>
              <a:rPr lang="tr-TR" dirty="0"/>
              <a:t>Yeni entelektüel özgürlüğü (Rönesans ve Aydınlana)</a:t>
            </a:r>
          </a:p>
          <a:p>
            <a:pPr algn="just">
              <a:buFont typeface="Wingdings" panose="05000000000000000000" pitchFamily="2" charset="2"/>
              <a:buChar char="Ø"/>
            </a:pPr>
            <a:r>
              <a:rPr lang="tr-TR" dirty="0"/>
              <a:t> İnsan doğasına ve kültürel değişkenliğe ilgi</a:t>
            </a:r>
          </a:p>
          <a:p>
            <a:pPr marL="109728" indent="0" algn="just">
              <a:buNone/>
            </a:pPr>
            <a:endParaRPr lang="tr-TR" dirty="0"/>
          </a:p>
          <a:p>
            <a:pPr marL="109728" indent="0" algn="ctr">
              <a:buNone/>
            </a:pPr>
            <a:endParaRPr lang="tr-TR" dirty="0"/>
          </a:p>
          <a:p>
            <a:pPr marL="109728" indent="0">
              <a:buNone/>
            </a:pPr>
            <a:endParaRPr lang="tr-TR" dirty="0"/>
          </a:p>
          <a:p>
            <a:pPr marL="109728" indent="0">
              <a:buNone/>
            </a:pPr>
            <a:endParaRPr lang="tr-TR" dirty="0"/>
          </a:p>
          <a:p>
            <a:pPr marL="109728" indent="0">
              <a:buNone/>
            </a:pPr>
            <a:r>
              <a:rPr lang="tr-TR" dirty="0"/>
              <a:t>	</a:t>
            </a:r>
            <a:endParaRPr lang="en-US" dirty="0"/>
          </a:p>
        </p:txBody>
      </p:sp>
      <p:sp>
        <p:nvSpPr>
          <p:cNvPr id="4" name="Slide Number Placeholder 3"/>
          <p:cNvSpPr>
            <a:spLocks noGrp="1"/>
          </p:cNvSpPr>
          <p:nvPr>
            <p:ph type="sldNum" sz="quarter" idx="12"/>
          </p:nvPr>
        </p:nvSpPr>
        <p:spPr/>
        <p:txBody>
          <a:bodyPr/>
          <a:lstStyle/>
          <a:p>
            <a:fld id="{1AA88CDE-640D-41AD-98DD-52943ED18A9D}" type="slidenum">
              <a:rPr lang="tr-TR" smtClean="0"/>
              <a:t>4</a:t>
            </a:fld>
            <a:endParaRPr lang="tr-TR"/>
          </a:p>
        </p:txBody>
      </p:sp>
      <p:pic>
        <p:nvPicPr>
          <p:cNvPr id="5" name="Picture 4"/>
          <p:cNvPicPr>
            <a:picLocks noChangeAspect="1"/>
          </p:cNvPicPr>
          <p:nvPr/>
        </p:nvPicPr>
        <p:blipFill>
          <a:blip r:embed="rId3"/>
          <a:stretch>
            <a:fillRect/>
          </a:stretch>
        </p:blipFill>
        <p:spPr>
          <a:xfrm>
            <a:off x="83999" y="4131942"/>
            <a:ext cx="2762250" cy="1657350"/>
          </a:xfrm>
          <a:prstGeom prst="rect">
            <a:avLst/>
          </a:prstGeom>
        </p:spPr>
      </p:pic>
      <p:sp>
        <p:nvSpPr>
          <p:cNvPr id="7" name="TextBox 6"/>
          <p:cNvSpPr txBox="1"/>
          <p:nvPr/>
        </p:nvSpPr>
        <p:spPr>
          <a:xfrm>
            <a:off x="291566" y="5858688"/>
            <a:ext cx="2347117" cy="923330"/>
          </a:xfrm>
          <a:prstGeom prst="rect">
            <a:avLst/>
          </a:prstGeom>
          <a:noFill/>
        </p:spPr>
        <p:txBody>
          <a:bodyPr wrap="none" rtlCol="0">
            <a:spAutoFit/>
          </a:bodyPr>
          <a:lstStyle/>
          <a:p>
            <a:pPr algn="ctr"/>
            <a:r>
              <a:rPr lang="tr-TR" dirty="0"/>
              <a:t>Michel de Montaigne</a:t>
            </a:r>
          </a:p>
          <a:p>
            <a:pPr algn="ctr"/>
            <a:r>
              <a:rPr lang="tr-TR" dirty="0"/>
              <a:t> (1533-1592)</a:t>
            </a:r>
          </a:p>
          <a:p>
            <a:endParaRPr lang="en-US" dirty="0"/>
          </a:p>
        </p:txBody>
      </p:sp>
      <p:pic>
        <p:nvPicPr>
          <p:cNvPr id="8" name="Picture 7"/>
          <p:cNvPicPr>
            <a:picLocks noChangeAspect="1"/>
          </p:cNvPicPr>
          <p:nvPr/>
        </p:nvPicPr>
        <p:blipFill>
          <a:blip r:embed="rId4"/>
          <a:stretch>
            <a:fillRect/>
          </a:stretch>
        </p:blipFill>
        <p:spPr>
          <a:xfrm>
            <a:off x="3011883" y="4131942"/>
            <a:ext cx="2905125" cy="1571625"/>
          </a:xfrm>
          <a:prstGeom prst="rect">
            <a:avLst/>
          </a:prstGeom>
        </p:spPr>
      </p:pic>
      <p:pic>
        <p:nvPicPr>
          <p:cNvPr id="11" name="Picture 10"/>
          <p:cNvPicPr>
            <a:picLocks noChangeAspect="1"/>
          </p:cNvPicPr>
          <p:nvPr/>
        </p:nvPicPr>
        <p:blipFill>
          <a:blip r:embed="rId5"/>
          <a:stretch>
            <a:fillRect/>
          </a:stretch>
        </p:blipFill>
        <p:spPr>
          <a:xfrm>
            <a:off x="6191725" y="4255767"/>
            <a:ext cx="2695575" cy="1409700"/>
          </a:xfrm>
          <a:prstGeom prst="rect">
            <a:avLst/>
          </a:prstGeom>
        </p:spPr>
      </p:pic>
      <p:sp>
        <p:nvSpPr>
          <p:cNvPr id="14" name="TextBox 13"/>
          <p:cNvSpPr txBox="1"/>
          <p:nvPr/>
        </p:nvSpPr>
        <p:spPr>
          <a:xfrm>
            <a:off x="6556931" y="5824463"/>
            <a:ext cx="2073003" cy="923330"/>
          </a:xfrm>
          <a:prstGeom prst="rect">
            <a:avLst/>
          </a:prstGeom>
          <a:noFill/>
        </p:spPr>
        <p:txBody>
          <a:bodyPr wrap="none" rtlCol="0">
            <a:spAutoFit/>
          </a:bodyPr>
          <a:lstStyle/>
          <a:p>
            <a:pPr algn="ctr"/>
            <a:r>
              <a:rPr lang="tr-TR" dirty="0"/>
              <a:t>Giambattista Vico </a:t>
            </a:r>
          </a:p>
          <a:p>
            <a:pPr algn="ctr"/>
            <a:r>
              <a:rPr lang="tr-TR" dirty="0"/>
              <a:t>(1668-1744)</a:t>
            </a:r>
          </a:p>
          <a:p>
            <a:endParaRPr lang="en-US" dirty="0"/>
          </a:p>
        </p:txBody>
      </p:sp>
      <p:sp>
        <p:nvSpPr>
          <p:cNvPr id="16" name="TextBox 15"/>
          <p:cNvSpPr txBox="1"/>
          <p:nvPr/>
        </p:nvSpPr>
        <p:spPr>
          <a:xfrm>
            <a:off x="3390056" y="5824463"/>
            <a:ext cx="1846980" cy="923330"/>
          </a:xfrm>
          <a:prstGeom prst="rect">
            <a:avLst/>
          </a:prstGeom>
          <a:noFill/>
        </p:spPr>
        <p:txBody>
          <a:bodyPr wrap="none" rtlCol="0">
            <a:spAutoFit/>
          </a:bodyPr>
          <a:lstStyle/>
          <a:p>
            <a:pPr algn="ctr"/>
            <a:r>
              <a:rPr lang="tr-TR" dirty="0"/>
              <a:t>Thomas Hobbes</a:t>
            </a:r>
          </a:p>
          <a:p>
            <a:pPr algn="ctr"/>
            <a:r>
              <a:rPr lang="tr-TR" dirty="0"/>
              <a:t> (1588-1679)</a:t>
            </a:r>
          </a:p>
          <a:p>
            <a:endParaRPr lang="en-US" dirty="0"/>
          </a:p>
        </p:txBody>
      </p:sp>
    </p:spTree>
    <p:extLst>
      <p:ext uri="{BB962C8B-B14F-4D97-AF65-F5344CB8AC3E}">
        <p14:creationId xmlns:p14="http://schemas.microsoft.com/office/powerpoint/2010/main" val="36437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56" y="571680"/>
            <a:ext cx="8229600" cy="1066800"/>
          </a:xfrm>
        </p:spPr>
        <p:txBody>
          <a:bodyPr/>
          <a:lstStyle/>
          <a:p>
            <a:pPr algn="ctr"/>
            <a:r>
              <a:rPr lang="tr-TR" dirty="0"/>
              <a:t>Antropolojinin Öncüleri</a:t>
            </a:r>
            <a:endParaRPr lang="en-US" dirty="0"/>
          </a:p>
        </p:txBody>
      </p:sp>
      <p:sp>
        <p:nvSpPr>
          <p:cNvPr id="3" name="Content Placeholder 2"/>
          <p:cNvSpPr>
            <a:spLocks noGrp="1"/>
          </p:cNvSpPr>
          <p:nvPr>
            <p:ph idx="1"/>
          </p:nvPr>
        </p:nvSpPr>
        <p:spPr>
          <a:xfrm>
            <a:off x="457200" y="1484784"/>
            <a:ext cx="8229600" cy="5089752"/>
          </a:xfrm>
        </p:spPr>
        <p:txBody>
          <a:bodyPr>
            <a:normAutofit/>
          </a:bodyPr>
          <a:lstStyle/>
          <a:p>
            <a:pPr marL="109728" indent="0">
              <a:buNone/>
            </a:pPr>
            <a:r>
              <a:rPr lang="tr-TR" dirty="0"/>
              <a:t>18. yüzyıl Aydınlanma filozoflar</a:t>
            </a:r>
          </a:p>
          <a:p>
            <a:pPr marL="109728" indent="0">
              <a:buNone/>
            </a:pPr>
            <a:r>
              <a:rPr lang="tr-TR" dirty="0"/>
              <a:t>	</a:t>
            </a:r>
          </a:p>
          <a:p>
            <a:pPr marL="109728" indent="0">
              <a:buNone/>
            </a:pPr>
            <a:endParaRPr lang="tr-TR" dirty="0"/>
          </a:p>
          <a:p>
            <a:pPr marL="109728" indent="0">
              <a:buNone/>
            </a:pPr>
            <a:endParaRPr lang="tr-TR" dirty="0"/>
          </a:p>
          <a:p>
            <a:pPr marL="109728" indent="0">
              <a:buNone/>
            </a:pPr>
            <a:endParaRPr lang="tr-TR" dirty="0"/>
          </a:p>
          <a:p>
            <a:pPr marL="109728" indent="0">
              <a:buNone/>
            </a:pPr>
            <a:endParaRPr lang="tr-TR" dirty="0"/>
          </a:p>
          <a:p>
            <a:pPr marL="109728" indent="0">
              <a:buNone/>
            </a:pPr>
            <a:r>
              <a:rPr lang="tr-TR" dirty="0"/>
              <a:t>				</a:t>
            </a:r>
            <a:endParaRPr lang="en-US" dirty="0"/>
          </a:p>
        </p:txBody>
      </p:sp>
      <p:sp>
        <p:nvSpPr>
          <p:cNvPr id="4" name="Slide Number Placeholder 3"/>
          <p:cNvSpPr>
            <a:spLocks noGrp="1"/>
          </p:cNvSpPr>
          <p:nvPr>
            <p:ph type="sldNum" sz="quarter" idx="12"/>
          </p:nvPr>
        </p:nvSpPr>
        <p:spPr/>
        <p:txBody>
          <a:bodyPr/>
          <a:lstStyle/>
          <a:p>
            <a:fld id="{1AA88CDE-640D-41AD-98DD-52943ED18A9D}" type="slidenum">
              <a:rPr lang="tr-TR" smtClean="0"/>
              <a:t>5</a:t>
            </a:fld>
            <a:endParaRPr lang="tr-TR"/>
          </a:p>
        </p:txBody>
      </p:sp>
      <p:pic>
        <p:nvPicPr>
          <p:cNvPr id="5" name="Picture 4"/>
          <p:cNvPicPr>
            <a:picLocks noChangeAspect="1"/>
          </p:cNvPicPr>
          <p:nvPr/>
        </p:nvPicPr>
        <p:blipFill>
          <a:blip r:embed="rId3"/>
          <a:stretch>
            <a:fillRect/>
          </a:stretch>
        </p:blipFill>
        <p:spPr>
          <a:xfrm>
            <a:off x="510597" y="2217120"/>
            <a:ext cx="1427348" cy="1728211"/>
          </a:xfrm>
          <a:prstGeom prst="rect">
            <a:avLst/>
          </a:prstGeom>
        </p:spPr>
      </p:pic>
      <p:pic>
        <p:nvPicPr>
          <p:cNvPr id="6" name="Picture 5"/>
          <p:cNvPicPr>
            <a:picLocks noChangeAspect="1"/>
          </p:cNvPicPr>
          <p:nvPr/>
        </p:nvPicPr>
        <p:blipFill>
          <a:blip r:embed="rId4"/>
          <a:stretch>
            <a:fillRect/>
          </a:stretch>
        </p:blipFill>
        <p:spPr>
          <a:xfrm>
            <a:off x="2800964" y="2268059"/>
            <a:ext cx="1297462" cy="1649537"/>
          </a:xfrm>
          <a:prstGeom prst="rect">
            <a:avLst/>
          </a:prstGeom>
        </p:spPr>
      </p:pic>
      <p:pic>
        <p:nvPicPr>
          <p:cNvPr id="7" name="Picture 6"/>
          <p:cNvPicPr>
            <a:picLocks noChangeAspect="1"/>
          </p:cNvPicPr>
          <p:nvPr/>
        </p:nvPicPr>
        <p:blipFill>
          <a:blip r:embed="rId5"/>
          <a:stretch>
            <a:fillRect/>
          </a:stretch>
        </p:blipFill>
        <p:spPr>
          <a:xfrm>
            <a:off x="5425664" y="2260123"/>
            <a:ext cx="1403598" cy="1699454"/>
          </a:xfrm>
          <a:prstGeom prst="rect">
            <a:avLst/>
          </a:prstGeom>
        </p:spPr>
      </p:pic>
      <p:pic>
        <p:nvPicPr>
          <p:cNvPr id="8" name="Picture 7"/>
          <p:cNvPicPr>
            <a:picLocks noChangeAspect="1"/>
          </p:cNvPicPr>
          <p:nvPr/>
        </p:nvPicPr>
        <p:blipFill>
          <a:blip r:embed="rId6"/>
          <a:stretch>
            <a:fillRect/>
          </a:stretch>
        </p:blipFill>
        <p:spPr>
          <a:xfrm>
            <a:off x="3013434" y="4730424"/>
            <a:ext cx="1831466" cy="1241103"/>
          </a:xfrm>
          <a:prstGeom prst="rect">
            <a:avLst/>
          </a:prstGeom>
        </p:spPr>
      </p:pic>
      <p:pic>
        <p:nvPicPr>
          <p:cNvPr id="9" name="Picture 8"/>
          <p:cNvPicPr>
            <a:picLocks noChangeAspect="1"/>
          </p:cNvPicPr>
          <p:nvPr/>
        </p:nvPicPr>
        <p:blipFill>
          <a:blip r:embed="rId7"/>
          <a:stretch>
            <a:fillRect/>
          </a:stretch>
        </p:blipFill>
        <p:spPr>
          <a:xfrm>
            <a:off x="7039908" y="4353471"/>
            <a:ext cx="1410186" cy="1776834"/>
          </a:xfrm>
          <a:prstGeom prst="rect">
            <a:avLst/>
          </a:prstGeom>
        </p:spPr>
      </p:pic>
      <p:sp>
        <p:nvSpPr>
          <p:cNvPr id="10" name="TextBox 9"/>
          <p:cNvSpPr txBox="1"/>
          <p:nvPr/>
        </p:nvSpPr>
        <p:spPr>
          <a:xfrm>
            <a:off x="434044" y="4029660"/>
            <a:ext cx="1539204" cy="923330"/>
          </a:xfrm>
          <a:prstGeom prst="rect">
            <a:avLst/>
          </a:prstGeom>
          <a:noFill/>
        </p:spPr>
        <p:txBody>
          <a:bodyPr wrap="none" rtlCol="0">
            <a:spAutoFit/>
          </a:bodyPr>
          <a:lstStyle/>
          <a:p>
            <a:pPr algn="ctr"/>
            <a:r>
              <a:rPr lang="tr-TR" dirty="0"/>
              <a:t>David Hume </a:t>
            </a:r>
          </a:p>
          <a:p>
            <a:pPr algn="ctr"/>
            <a:r>
              <a:rPr lang="tr-TR" dirty="0"/>
              <a:t>(1711-76)</a:t>
            </a:r>
          </a:p>
          <a:p>
            <a:endParaRPr lang="en-US" dirty="0"/>
          </a:p>
        </p:txBody>
      </p:sp>
      <p:sp>
        <p:nvSpPr>
          <p:cNvPr id="11" name="TextBox 10"/>
          <p:cNvSpPr txBox="1"/>
          <p:nvPr/>
        </p:nvSpPr>
        <p:spPr>
          <a:xfrm>
            <a:off x="3013434" y="6086210"/>
            <a:ext cx="1670650" cy="923330"/>
          </a:xfrm>
          <a:prstGeom prst="rect">
            <a:avLst/>
          </a:prstGeom>
          <a:noFill/>
        </p:spPr>
        <p:txBody>
          <a:bodyPr wrap="none" rtlCol="0">
            <a:spAutoFit/>
          </a:bodyPr>
          <a:lstStyle/>
          <a:p>
            <a:pPr algn="ctr"/>
            <a:r>
              <a:rPr lang="tr-TR" dirty="0"/>
              <a:t>Denis Diderot </a:t>
            </a:r>
          </a:p>
          <a:p>
            <a:pPr algn="ctr"/>
            <a:r>
              <a:rPr lang="tr-TR" dirty="0"/>
              <a:t>(1713-84)</a:t>
            </a:r>
          </a:p>
          <a:p>
            <a:endParaRPr lang="en-US" dirty="0"/>
          </a:p>
        </p:txBody>
      </p:sp>
      <p:sp>
        <p:nvSpPr>
          <p:cNvPr id="12" name="TextBox 11"/>
          <p:cNvSpPr txBox="1"/>
          <p:nvPr/>
        </p:nvSpPr>
        <p:spPr>
          <a:xfrm>
            <a:off x="2144690" y="3986971"/>
            <a:ext cx="2610010" cy="923330"/>
          </a:xfrm>
          <a:prstGeom prst="rect">
            <a:avLst/>
          </a:prstGeom>
          <a:noFill/>
        </p:spPr>
        <p:txBody>
          <a:bodyPr wrap="none" rtlCol="0">
            <a:spAutoFit/>
          </a:bodyPr>
          <a:lstStyle/>
          <a:p>
            <a:pPr algn="ctr"/>
            <a:r>
              <a:rPr lang="tr-TR" dirty="0"/>
              <a:t>Jean-Jacques Rousseau</a:t>
            </a:r>
          </a:p>
          <a:p>
            <a:pPr algn="ctr"/>
            <a:r>
              <a:rPr lang="tr-TR" dirty="0"/>
              <a:t>(1712-78)</a:t>
            </a:r>
          </a:p>
          <a:p>
            <a:endParaRPr lang="en-US" dirty="0"/>
          </a:p>
        </p:txBody>
      </p:sp>
      <p:sp>
        <p:nvSpPr>
          <p:cNvPr id="14" name="TextBox 13"/>
          <p:cNvSpPr txBox="1"/>
          <p:nvPr/>
        </p:nvSpPr>
        <p:spPr>
          <a:xfrm>
            <a:off x="4844900" y="3999358"/>
            <a:ext cx="2565126" cy="923330"/>
          </a:xfrm>
          <a:prstGeom prst="rect">
            <a:avLst/>
          </a:prstGeom>
          <a:noFill/>
        </p:spPr>
        <p:txBody>
          <a:bodyPr wrap="none" rtlCol="0">
            <a:spAutoFit/>
          </a:bodyPr>
          <a:lstStyle/>
          <a:p>
            <a:pPr algn="ctr"/>
            <a:r>
              <a:rPr lang="tr-TR" dirty="0"/>
              <a:t>Baron de Montesquieu </a:t>
            </a:r>
          </a:p>
          <a:p>
            <a:pPr algn="ctr"/>
            <a:r>
              <a:rPr lang="tr-TR" dirty="0"/>
              <a:t>(1689-1755)</a:t>
            </a:r>
          </a:p>
          <a:p>
            <a:endParaRPr lang="en-US" dirty="0"/>
          </a:p>
        </p:txBody>
      </p:sp>
      <p:sp>
        <p:nvSpPr>
          <p:cNvPr id="16" name="TextBox 15"/>
          <p:cNvSpPr txBox="1"/>
          <p:nvPr/>
        </p:nvSpPr>
        <p:spPr>
          <a:xfrm>
            <a:off x="5715983" y="6115472"/>
            <a:ext cx="3220753" cy="923330"/>
          </a:xfrm>
          <a:prstGeom prst="rect">
            <a:avLst/>
          </a:prstGeom>
          <a:noFill/>
        </p:spPr>
        <p:txBody>
          <a:bodyPr wrap="none" rtlCol="0">
            <a:spAutoFit/>
          </a:bodyPr>
          <a:lstStyle/>
          <a:p>
            <a:pPr algn="ctr"/>
            <a:r>
              <a:rPr lang="tr-TR" dirty="0"/>
              <a:t>Johann Gottfrieb von Herder </a:t>
            </a:r>
          </a:p>
          <a:p>
            <a:pPr algn="ctr"/>
            <a:r>
              <a:rPr lang="tr-TR" dirty="0"/>
              <a:t>(1744-1803)</a:t>
            </a:r>
            <a:endParaRPr lang="en-US" dirty="0"/>
          </a:p>
          <a:p>
            <a:endParaRPr lang="en-US" dirty="0"/>
          </a:p>
        </p:txBody>
      </p:sp>
    </p:spTree>
    <p:extLst>
      <p:ext uri="{BB962C8B-B14F-4D97-AF65-F5344CB8AC3E}">
        <p14:creationId xmlns:p14="http://schemas.microsoft.com/office/powerpoint/2010/main" val="211796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2276872"/>
            <a:ext cx="8229600" cy="557808"/>
          </a:xfrm>
        </p:spPr>
        <p:txBody>
          <a:bodyPr>
            <a:normAutofit fontScale="90000"/>
          </a:bodyPr>
          <a:lstStyle/>
          <a:p>
            <a:pPr marL="109728" indent="0"/>
            <a:r>
              <a:rPr lang="tr-TR" dirty="0"/>
              <a:t>Henry Maine (1822-88)</a:t>
            </a:r>
            <a:br>
              <a:rPr lang="tr-TR" dirty="0"/>
            </a:br>
            <a:endParaRPr lang="tr-TR"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23528" y="2708920"/>
            <a:ext cx="3168352" cy="40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sz="half" idx="2"/>
          </p:nvPr>
        </p:nvSpPr>
        <p:spPr>
          <a:xfrm>
            <a:off x="3923928" y="3356992"/>
            <a:ext cx="4752528" cy="3168352"/>
          </a:xfrm>
        </p:spPr>
        <p:txBody>
          <a:bodyPr>
            <a:normAutofit fontScale="55000" lnSpcReduction="20000"/>
          </a:bodyPr>
          <a:lstStyle/>
          <a:p>
            <a:r>
              <a:rPr lang="tr-TR" sz="6400" dirty="0"/>
              <a:t>İngiliz hukukçu</a:t>
            </a:r>
          </a:p>
          <a:p>
            <a:r>
              <a:rPr lang="tr-TR" sz="6400" i="1" dirty="0"/>
              <a:t>Antik Yasa </a:t>
            </a:r>
            <a:r>
              <a:rPr lang="tr-TR" sz="6400" dirty="0"/>
              <a:t>(1861)</a:t>
            </a:r>
          </a:p>
          <a:p>
            <a:r>
              <a:rPr lang="tr-TR" sz="6400" dirty="0"/>
              <a:t>Statü temelli toplum ve sözleşme temelli toplum</a:t>
            </a:r>
          </a:p>
          <a:p>
            <a:endParaRPr lang="tr-TR" sz="4000" dirty="0"/>
          </a:p>
          <a:p>
            <a:endParaRPr lang="tr-TR" dirty="0"/>
          </a:p>
          <a:p>
            <a:pPr marL="109728" indent="0">
              <a:buNone/>
            </a:pPr>
            <a:br>
              <a:rPr lang="tr-TR" dirty="0"/>
            </a:br>
            <a:r>
              <a:rPr lang="tr-TR" dirty="0"/>
              <a:t>	</a:t>
            </a:r>
          </a:p>
        </p:txBody>
      </p:sp>
      <p:sp>
        <p:nvSpPr>
          <p:cNvPr id="8" name="TextBox 7"/>
          <p:cNvSpPr txBox="1"/>
          <p:nvPr/>
        </p:nvSpPr>
        <p:spPr>
          <a:xfrm>
            <a:off x="323528" y="522696"/>
            <a:ext cx="8568952" cy="1200329"/>
          </a:xfrm>
          <a:prstGeom prst="rect">
            <a:avLst/>
          </a:prstGeom>
          <a:noFill/>
        </p:spPr>
        <p:txBody>
          <a:bodyPr wrap="square" rtlCol="0">
            <a:spAutoFit/>
          </a:bodyPr>
          <a:lstStyle/>
          <a:p>
            <a:pPr algn="ctr"/>
            <a:r>
              <a:rPr lang="tr-TR" sz="4000" dirty="0"/>
              <a:t>19.Yüzyılda Antropoloji</a:t>
            </a:r>
          </a:p>
          <a:p>
            <a:pPr algn="ctr"/>
            <a:r>
              <a:rPr lang="tr-TR" sz="3200" dirty="0"/>
              <a:t>‘İlkel toplum’ kuramları</a:t>
            </a:r>
          </a:p>
        </p:txBody>
      </p:sp>
      <p:sp>
        <p:nvSpPr>
          <p:cNvPr id="3" name="Slide Number Placeholder 2"/>
          <p:cNvSpPr>
            <a:spLocks noGrp="1"/>
          </p:cNvSpPr>
          <p:nvPr>
            <p:ph type="sldNum" sz="quarter" idx="12"/>
          </p:nvPr>
        </p:nvSpPr>
        <p:spPr/>
        <p:txBody>
          <a:bodyPr/>
          <a:lstStyle/>
          <a:p>
            <a:fld id="{1AA88CDE-640D-41AD-98DD-52943ED18A9D}" type="slidenum">
              <a:rPr lang="tr-TR" smtClean="0"/>
              <a:t>6</a:t>
            </a:fld>
            <a:endParaRPr lang="tr-TR"/>
          </a:p>
        </p:txBody>
      </p:sp>
    </p:spTree>
    <p:extLst>
      <p:ext uri="{BB962C8B-B14F-4D97-AF65-F5344CB8AC3E}">
        <p14:creationId xmlns:p14="http://schemas.microsoft.com/office/powerpoint/2010/main" val="51975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Lewis Henry Morgan (1818-82) </a:t>
            </a:r>
            <a:br>
              <a:rPr lang="tr-TR" dirty="0"/>
            </a:br>
            <a:endParaRPr lang="tr-TR" dirty="0"/>
          </a:p>
        </p:txBody>
      </p:sp>
      <p:sp>
        <p:nvSpPr>
          <p:cNvPr id="4" name="Content Placeholder 3"/>
          <p:cNvSpPr>
            <a:spLocks noGrp="1"/>
          </p:cNvSpPr>
          <p:nvPr>
            <p:ph sz="half" idx="2"/>
          </p:nvPr>
        </p:nvSpPr>
        <p:spPr>
          <a:xfrm>
            <a:off x="3769568" y="2060848"/>
            <a:ext cx="5167168" cy="4525963"/>
          </a:xfrm>
        </p:spPr>
        <p:txBody>
          <a:bodyPr>
            <a:normAutofit/>
          </a:bodyPr>
          <a:lstStyle/>
          <a:p>
            <a:r>
              <a:rPr lang="tr-TR" sz="2800" dirty="0"/>
              <a:t>Amerikalı hukukçu, antropolog</a:t>
            </a:r>
          </a:p>
          <a:p>
            <a:r>
              <a:rPr lang="tr-TR" sz="2800" dirty="0"/>
              <a:t>Iroquoislar hakkında etnografik çalışma</a:t>
            </a:r>
            <a:endParaRPr lang="tr-TR" sz="2800" i="1" dirty="0"/>
          </a:p>
          <a:p>
            <a:r>
              <a:rPr lang="tr-TR" sz="2800" i="1" dirty="0"/>
              <a:t>Antik Toplum </a:t>
            </a:r>
            <a:r>
              <a:rPr lang="tr-TR" sz="2800" dirty="0"/>
              <a:t>(1877)</a:t>
            </a:r>
          </a:p>
          <a:p>
            <a:r>
              <a:rPr lang="tr-TR" sz="2800" dirty="0"/>
              <a:t>Ayrıntılı akrabalık sistemi incelemesi</a:t>
            </a:r>
          </a:p>
          <a:p>
            <a:r>
              <a:rPr lang="tr-TR" sz="2800" dirty="0"/>
              <a:t>Toplumun materyalist evrim şeması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4" y="2213208"/>
            <a:ext cx="3312368" cy="442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A88CDE-640D-41AD-98DD-52943ED18A9D}" type="slidenum">
              <a:rPr lang="tr-TR" smtClean="0"/>
              <a:t>7</a:t>
            </a:fld>
            <a:endParaRPr lang="tr-TR"/>
          </a:p>
        </p:txBody>
      </p:sp>
    </p:spTree>
    <p:extLst>
      <p:ext uri="{BB962C8B-B14F-4D97-AF65-F5344CB8AC3E}">
        <p14:creationId xmlns:p14="http://schemas.microsoft.com/office/powerpoint/2010/main" val="23991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136" y="518552"/>
            <a:ext cx="8229600" cy="1066800"/>
          </a:xfrm>
        </p:spPr>
        <p:txBody>
          <a:bodyPr/>
          <a:lstStyle/>
          <a:p>
            <a:r>
              <a:rPr lang="tr-TR" dirty="0"/>
              <a:t>Edward Tylor (1832-1917)</a:t>
            </a:r>
          </a:p>
        </p:txBody>
      </p:sp>
      <p:sp>
        <p:nvSpPr>
          <p:cNvPr id="6" name="Content Placeholder 5"/>
          <p:cNvSpPr>
            <a:spLocks noGrp="1"/>
          </p:cNvSpPr>
          <p:nvPr>
            <p:ph sz="half" idx="2"/>
          </p:nvPr>
        </p:nvSpPr>
        <p:spPr>
          <a:xfrm>
            <a:off x="3707904" y="1735872"/>
            <a:ext cx="5228832" cy="4933488"/>
          </a:xfrm>
        </p:spPr>
        <p:txBody>
          <a:bodyPr>
            <a:normAutofit fontScale="70000" lnSpcReduction="20000"/>
          </a:bodyPr>
          <a:lstStyle/>
          <a:p>
            <a:pPr algn="just"/>
            <a:r>
              <a:rPr lang="tr-TR" sz="4000" dirty="0"/>
              <a:t>İngiliz antropolog</a:t>
            </a:r>
          </a:p>
          <a:p>
            <a:pPr algn="just"/>
            <a:r>
              <a:rPr lang="tr-TR" sz="4000" i="1" dirty="0"/>
              <a:t>İlkel Kültür </a:t>
            </a:r>
            <a:r>
              <a:rPr lang="tr-TR" sz="4000" dirty="0"/>
              <a:t>(1871)</a:t>
            </a:r>
          </a:p>
          <a:p>
            <a:pPr algn="just"/>
            <a:r>
              <a:rPr lang="tr-TR" sz="4000" dirty="0"/>
              <a:t>Teorik yaklaşım: kültürel evrimcilik</a:t>
            </a:r>
          </a:p>
          <a:p>
            <a:pPr algn="just"/>
            <a:r>
              <a:rPr lang="tr-TR" sz="4000" dirty="0"/>
              <a:t>Kültürün tanımlaması: ‘Geniş etnografik anlamıyla, kültür, bilgi, inanç, sanat, ahlaki değerler, yasalar, orf, adetler ve bir insanın </a:t>
            </a:r>
            <a:r>
              <a:rPr lang="tr-TR" sz="4000" u="sng" dirty="0"/>
              <a:t>toplumun bir üyesi olarak kazandığı becerileri ve alışkanlıklarının tamamı</a:t>
            </a:r>
            <a:r>
              <a:rPr lang="tr-TR" sz="4000" dirty="0"/>
              <a:t>nı içeren karmaşık bir bütünüdür’</a:t>
            </a:r>
          </a:p>
          <a:p>
            <a:endParaRPr lang="tr-TR"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44" y="2196044"/>
            <a:ext cx="3185031" cy="417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AA88CDE-640D-41AD-98DD-52943ED18A9D}" type="slidenum">
              <a:rPr lang="tr-TR" smtClean="0"/>
              <a:t>8</a:t>
            </a:fld>
            <a:endParaRPr lang="tr-TR"/>
          </a:p>
        </p:txBody>
      </p:sp>
    </p:spTree>
    <p:extLst>
      <p:ext uri="{BB962C8B-B14F-4D97-AF65-F5344CB8AC3E}">
        <p14:creationId xmlns:p14="http://schemas.microsoft.com/office/powerpoint/2010/main" val="53372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066800"/>
          </a:xfrm>
        </p:spPr>
        <p:txBody>
          <a:bodyPr/>
          <a:lstStyle/>
          <a:p>
            <a:r>
              <a:rPr lang="tr-TR" dirty="0"/>
              <a:t>James Frazer (1854-1917)</a:t>
            </a:r>
          </a:p>
        </p:txBody>
      </p:sp>
      <p:sp>
        <p:nvSpPr>
          <p:cNvPr id="5" name="Content Placeholder 4"/>
          <p:cNvSpPr>
            <a:spLocks noGrp="1"/>
          </p:cNvSpPr>
          <p:nvPr>
            <p:ph sz="half" idx="2"/>
          </p:nvPr>
        </p:nvSpPr>
        <p:spPr>
          <a:xfrm>
            <a:off x="4644008" y="1988840"/>
            <a:ext cx="4244280" cy="4680520"/>
          </a:xfrm>
        </p:spPr>
        <p:txBody>
          <a:bodyPr>
            <a:normAutofit/>
          </a:bodyPr>
          <a:lstStyle/>
          <a:p>
            <a:r>
              <a:rPr lang="tr-TR" sz="3200" dirty="0"/>
              <a:t>İngiltere’nin ilk Sosyal Antropoloji kürsüsünün başkanı</a:t>
            </a:r>
          </a:p>
          <a:p>
            <a:r>
              <a:rPr lang="tr-TR" sz="3200" i="1" dirty="0"/>
              <a:t>Altın Dal </a:t>
            </a:r>
            <a:r>
              <a:rPr lang="tr-TR" sz="3200" dirty="0"/>
              <a:t>(1890, 1911, 1915)</a:t>
            </a:r>
          </a:p>
          <a:p>
            <a:r>
              <a:rPr lang="tr-TR" sz="3200" dirty="0"/>
              <a:t>Sihirden dine, dinden bilime gelişen düşünce evrimi</a:t>
            </a:r>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6948" y="1916832"/>
            <a:ext cx="3834649" cy="442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A88CDE-640D-41AD-98DD-52943ED18A9D}" type="slidenum">
              <a:rPr lang="tr-TR" smtClean="0"/>
              <a:t>9</a:t>
            </a:fld>
            <a:endParaRPr lang="tr-TR"/>
          </a:p>
        </p:txBody>
      </p:sp>
    </p:spTree>
    <p:extLst>
      <p:ext uri="{BB962C8B-B14F-4D97-AF65-F5344CB8AC3E}">
        <p14:creationId xmlns:p14="http://schemas.microsoft.com/office/powerpoint/2010/main" val="1989060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3172</TotalTime>
  <Words>3853</Words>
  <Application>Microsoft Office PowerPoint</Application>
  <PresentationFormat>Ekran Gösterisi (4:3)</PresentationFormat>
  <Paragraphs>202</Paragraphs>
  <Slides>18</Slides>
  <Notes>14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Calibri</vt:lpstr>
      <vt:lpstr>Georgia</vt:lpstr>
      <vt:lpstr>Trebuchet MS</vt:lpstr>
      <vt:lpstr>Wingdings</vt:lpstr>
      <vt:lpstr>Wingdings 2</vt:lpstr>
      <vt:lpstr>Urban</vt:lpstr>
      <vt:lpstr>Sosyal Antropoloji</vt:lpstr>
      <vt:lpstr>Antropolojinin Öncüleri</vt:lpstr>
      <vt:lpstr>Antropolojinin Öncüleri</vt:lpstr>
      <vt:lpstr>Antropolojinin Öncüleri</vt:lpstr>
      <vt:lpstr>Antropolojinin Öncüleri</vt:lpstr>
      <vt:lpstr>Henry Maine (1822-88) </vt:lpstr>
      <vt:lpstr>Lewis Henry Morgan (1818-82)  </vt:lpstr>
      <vt:lpstr>Edward Tylor (1832-1917)</vt:lpstr>
      <vt:lpstr>James Frazer (1854-1917)</vt:lpstr>
      <vt:lpstr>19.yüzyıl Antropolojisinin Özellikleri </vt:lpstr>
      <vt:lpstr>Modern Antropoloji 19.yy sonu-20.yy başı</vt:lpstr>
      <vt:lpstr>Modern Antropoloji</vt:lpstr>
      <vt:lpstr>Bronislaw Malinowski (1884-1942) </vt:lpstr>
      <vt:lpstr>Alfred Radcliff-Brown  (1881-1955) </vt:lpstr>
      <vt:lpstr>Claude Levi-Strauss (1908-2009)</vt:lpstr>
      <vt:lpstr>Clifford Geertz (1926-2006)</vt:lpstr>
      <vt:lpstr>Pierre Bourdieu (1930-2002) </vt:lpstr>
      <vt:lpstr>Kriz ... 1970’ler Sonrası Öz Eleştirleri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miki</dc:creator>
  <cp:lastModifiedBy>Alik Aydın</cp:lastModifiedBy>
  <cp:revision>145</cp:revision>
  <cp:lastPrinted>2016-02-29T13:14:05Z</cp:lastPrinted>
  <dcterms:created xsi:type="dcterms:W3CDTF">2013-09-17T08:24:09Z</dcterms:created>
  <dcterms:modified xsi:type="dcterms:W3CDTF">2023-03-23T22:11:08Z</dcterms:modified>
</cp:coreProperties>
</file>