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62" r:id="rId9"/>
    <p:sldId id="263" r:id="rId10"/>
    <p:sldId id="264" r:id="rId11"/>
    <p:sldId id="265" r:id="rId12"/>
    <p:sldId id="267" r:id="rId13"/>
    <p:sldId id="268" r:id="rId14"/>
    <p:sldId id="266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272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92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6203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363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2009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362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94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066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343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230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3/30/2023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748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293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15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799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559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06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175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803601" y="286555"/>
            <a:ext cx="8915399" cy="1181637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C00000"/>
                </a:solidFill>
              </a:rPr>
              <a:t>TOPLUMSAL TABAKALAŞMA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03601" y="1661375"/>
            <a:ext cx="9954810" cy="5061397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chemeClr val="accent1"/>
                </a:solidFill>
              </a:rPr>
              <a:t>Toplumsal </a:t>
            </a:r>
            <a:r>
              <a:rPr lang="tr-TR" sz="2800" b="1" dirty="0" err="1">
                <a:solidFill>
                  <a:schemeClr val="accent1"/>
                </a:solidFill>
              </a:rPr>
              <a:t>tabakalaşma</a:t>
            </a:r>
            <a:r>
              <a:rPr lang="tr-TR" sz="2800" dirty="0"/>
              <a:t>, </a:t>
            </a:r>
            <a:r>
              <a:rPr lang="tr-TR" sz="2800" i="1" dirty="0"/>
              <a:t>toplumda belirli bir hiyerarşi içinde insanların sıralanmasını ifade eder.</a:t>
            </a:r>
            <a:r>
              <a:rPr lang="tr-TR" sz="2800" dirty="0"/>
              <a:t> </a:t>
            </a:r>
          </a:p>
          <a:p>
            <a:r>
              <a:rPr lang="tr-TR" sz="2800" dirty="0"/>
              <a:t>İnsan kategorilerinin hiyerarşik biçimde sıralandığı ve yapılaşmış eşitsizliklerin gözlemlendiği bu duruma </a:t>
            </a:r>
            <a:r>
              <a:rPr lang="tr-TR" sz="2800" b="1" i="1" dirty="0">
                <a:solidFill>
                  <a:srgbClr val="C00000"/>
                </a:solidFill>
              </a:rPr>
              <a:t>sosyal </a:t>
            </a:r>
            <a:r>
              <a:rPr lang="tr-TR" sz="2800" b="1" i="1" dirty="0" err="1">
                <a:solidFill>
                  <a:srgbClr val="C00000"/>
                </a:solidFill>
              </a:rPr>
              <a:t>tabakalaşma</a:t>
            </a:r>
            <a:r>
              <a:rPr lang="tr-TR" sz="2800" dirty="0">
                <a:solidFill>
                  <a:srgbClr val="C00000"/>
                </a:solidFill>
              </a:rPr>
              <a:t> </a:t>
            </a:r>
            <a:r>
              <a:rPr lang="tr-TR" sz="2800" dirty="0"/>
              <a:t>denilir.</a:t>
            </a:r>
          </a:p>
          <a:p>
            <a:r>
              <a:rPr lang="tr-TR" sz="2800" b="1" dirty="0" err="1">
                <a:solidFill>
                  <a:schemeClr val="accent1"/>
                </a:solidFill>
              </a:rPr>
              <a:t>Tabakalaşma</a:t>
            </a:r>
            <a:r>
              <a:rPr lang="tr-TR" sz="2800" dirty="0">
                <a:solidFill>
                  <a:schemeClr val="accent1"/>
                </a:solidFill>
              </a:rPr>
              <a:t>,</a:t>
            </a:r>
            <a:r>
              <a:rPr lang="tr-TR" sz="2800" dirty="0"/>
              <a:t> ödüllere ve fırsatlara eşit bir biçimde ulaşamayan </a:t>
            </a:r>
            <a:r>
              <a:rPr lang="tr-TR" sz="2800" i="1" dirty="0"/>
              <a:t>mesleklere ya da tabakalara göre toplumun bölünmesid</a:t>
            </a:r>
            <a:r>
              <a:rPr lang="tr-TR" sz="2800" dirty="0"/>
              <a:t>ir.</a:t>
            </a:r>
          </a:p>
          <a:p>
            <a:r>
              <a:rPr lang="tr-TR" sz="2800" b="1" dirty="0">
                <a:solidFill>
                  <a:schemeClr val="accent1"/>
                </a:solidFill>
              </a:rPr>
              <a:t>Toplumsal tabaka</a:t>
            </a:r>
            <a:r>
              <a:rPr lang="tr-TR" sz="2800" dirty="0">
                <a:solidFill>
                  <a:schemeClr val="accent1"/>
                </a:solidFill>
              </a:rPr>
              <a:t>, </a:t>
            </a:r>
            <a:r>
              <a:rPr lang="tr-TR" sz="2800" i="1" dirty="0"/>
              <a:t>yaşamda benzer avantaj ve dezavantajları paylaşan insan grubudur</a:t>
            </a:r>
            <a:r>
              <a:rPr lang="tr-TR" sz="2800" dirty="0"/>
              <a:t>.</a:t>
            </a:r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452609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00011" y="624110"/>
            <a:ext cx="9804601" cy="689535"/>
          </a:xfrm>
        </p:spPr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SINIFSIZ TOPLUM DENEYİMLERİ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00011" y="1532587"/>
            <a:ext cx="10354613" cy="5215944"/>
          </a:xfrm>
        </p:spPr>
        <p:txBody>
          <a:bodyPr>
            <a:normAutofit/>
          </a:bodyPr>
          <a:lstStyle/>
          <a:p>
            <a:r>
              <a:rPr lang="tr-TR" sz="3200" dirty="0"/>
              <a:t>Küba</a:t>
            </a:r>
          </a:p>
          <a:p>
            <a:pPr marL="0" indent="0">
              <a:buNone/>
            </a:pPr>
            <a:endParaRPr lang="tr-TR" sz="32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441" y="2106434"/>
            <a:ext cx="9525000" cy="486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61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51528" y="276381"/>
            <a:ext cx="10097036" cy="1280890"/>
          </a:xfrm>
        </p:spPr>
        <p:txBody>
          <a:bodyPr>
            <a:noAutofit/>
          </a:bodyPr>
          <a:lstStyle/>
          <a:p>
            <a:r>
              <a:rPr lang="tr-TR" sz="4000" b="1" dirty="0" err="1">
                <a:solidFill>
                  <a:srgbClr val="C00000"/>
                </a:solidFill>
              </a:rPr>
              <a:t>Tabakalaşmanın</a:t>
            </a:r>
            <a:r>
              <a:rPr lang="tr-TR" sz="4000" b="1" dirty="0">
                <a:solidFill>
                  <a:srgbClr val="C00000"/>
                </a:solidFill>
              </a:rPr>
              <a:t> Meşrulaştırılması: İdeoloji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27279" y="1700011"/>
            <a:ext cx="10921285" cy="5022761"/>
          </a:xfrm>
        </p:spPr>
        <p:txBody>
          <a:bodyPr/>
          <a:lstStyle/>
          <a:p>
            <a:r>
              <a:rPr lang="tr-TR" dirty="0"/>
              <a:t>Yaşanan eşitsizlik durumuna nasıl doğal bir şeymiş gibi görülür?</a:t>
            </a:r>
          </a:p>
          <a:p>
            <a:r>
              <a:rPr lang="tr-TR" dirty="0"/>
              <a:t>Eşitsizlik durumunu nasıl normalleştirilir?</a:t>
            </a:r>
          </a:p>
          <a:p>
            <a:r>
              <a:rPr lang="tr-TR" dirty="0"/>
              <a:t>İnsanlar kapitalizmin yarattığı koşullara niçin katlanır?</a:t>
            </a:r>
          </a:p>
          <a:p>
            <a:r>
              <a:rPr lang="tr-TR" dirty="0"/>
              <a:t>%1’e karşı %99 niçin sessiz?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417" y="3398547"/>
            <a:ext cx="487680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29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51528" y="276381"/>
            <a:ext cx="10097036" cy="1280890"/>
          </a:xfrm>
        </p:spPr>
        <p:txBody>
          <a:bodyPr>
            <a:noAutofit/>
          </a:bodyPr>
          <a:lstStyle/>
          <a:p>
            <a:r>
              <a:rPr lang="tr-TR" sz="4000" b="1" dirty="0" err="1">
                <a:solidFill>
                  <a:srgbClr val="C00000"/>
                </a:solidFill>
              </a:rPr>
              <a:t>Tabakalaşmanın</a:t>
            </a:r>
            <a:r>
              <a:rPr lang="tr-TR" sz="4000" b="1" dirty="0">
                <a:solidFill>
                  <a:srgbClr val="C00000"/>
                </a:solidFill>
              </a:rPr>
              <a:t> Meşrulaştırılması: İdeoloji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27279" y="1700011"/>
            <a:ext cx="10921285" cy="5022761"/>
          </a:xfrm>
        </p:spPr>
        <p:txBody>
          <a:bodyPr/>
          <a:lstStyle/>
          <a:p>
            <a:r>
              <a:rPr lang="tr-TR" dirty="0"/>
              <a:t>İdeoloji toplumun hiyerarşik biçimde bölünmesine olanak sağlayan bir araçtır. </a:t>
            </a:r>
          </a:p>
          <a:p>
            <a:r>
              <a:rPr lang="tr-TR" dirty="0" err="1"/>
              <a:t>Eeşitsizliği</a:t>
            </a:r>
            <a:r>
              <a:rPr lang="tr-TR" dirty="0"/>
              <a:t> normal ve haklı çıkaran kültürel inançlar ve düşünceler yayarlar. </a:t>
            </a:r>
          </a:p>
          <a:p>
            <a:r>
              <a:rPr lang="tr-TR" dirty="0"/>
              <a:t>Azınlığın elindeki zenginliği piyasa kanunu olarak sunarlar (Liberalizm) </a:t>
            </a:r>
          </a:p>
          <a:p>
            <a:r>
              <a:rPr lang="tr-TR" dirty="0"/>
              <a:t>Azınlığın zenginliğini meşrulaştıran ideolojik aygıtlardır. </a:t>
            </a:r>
          </a:p>
          <a:p>
            <a:r>
              <a:rPr lang="tr-TR" dirty="0"/>
              <a:t>Din, eğitim, aile, hukuk, siyaset, ekonomi ilkeleri hep birlikte mülkiyet rejimini korurlar.</a:t>
            </a:r>
          </a:p>
          <a:p>
            <a:r>
              <a:rPr lang="tr-TR" dirty="0"/>
              <a:t>Çalışma ahlakı (Ahlak)</a:t>
            </a:r>
          </a:p>
          <a:p>
            <a:r>
              <a:rPr lang="tr-TR" dirty="0"/>
              <a:t>Amerikan Rüyası (Kültür)</a:t>
            </a:r>
          </a:p>
          <a:p>
            <a:r>
              <a:rPr lang="tr-TR" dirty="0"/>
              <a:t>Sınıf Yükselme Vaadi (Liberalizm)</a:t>
            </a:r>
          </a:p>
          <a:p>
            <a:r>
              <a:rPr lang="tr-TR" dirty="0"/>
              <a:t>Sebat etme ve sabır nasihati (Din)</a:t>
            </a:r>
          </a:p>
          <a:p>
            <a:r>
              <a:rPr lang="tr-TR" dirty="0"/>
              <a:t>Hukuk (Mülkiyet Düzeni)</a:t>
            </a:r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640" y="3644721"/>
            <a:ext cx="2367924" cy="322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725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51528" y="276381"/>
            <a:ext cx="10097036" cy="1280890"/>
          </a:xfrm>
        </p:spPr>
        <p:txBody>
          <a:bodyPr>
            <a:noAutofit/>
          </a:bodyPr>
          <a:lstStyle/>
          <a:p>
            <a:r>
              <a:rPr lang="tr-TR" sz="4000" b="1" dirty="0" err="1">
                <a:solidFill>
                  <a:srgbClr val="C00000"/>
                </a:solidFill>
              </a:rPr>
              <a:t>Tabakalaşmanın</a:t>
            </a:r>
            <a:r>
              <a:rPr lang="tr-TR" sz="4000" b="1" dirty="0">
                <a:solidFill>
                  <a:srgbClr val="C00000"/>
                </a:solidFill>
              </a:rPr>
              <a:t> Meşrulaştırılması: İdeoloji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15" y="1557271"/>
            <a:ext cx="10006885" cy="5300729"/>
          </a:xfrm>
        </p:spPr>
      </p:pic>
    </p:spTree>
    <p:extLst>
      <p:ext uri="{BB962C8B-B14F-4D97-AF65-F5344CB8AC3E}">
        <p14:creationId xmlns:p14="http://schemas.microsoft.com/office/powerpoint/2010/main" val="2593664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18952" y="379411"/>
            <a:ext cx="9581947" cy="1037265"/>
          </a:xfrm>
        </p:spPr>
        <p:txBody>
          <a:bodyPr>
            <a:noAutofit/>
          </a:bodyPr>
          <a:lstStyle/>
          <a:p>
            <a:r>
              <a:rPr lang="tr-TR" sz="4000" b="1" dirty="0">
                <a:solidFill>
                  <a:srgbClr val="C00000"/>
                </a:solidFill>
              </a:rPr>
              <a:t>TABAKALAŞMA TEORİLERİ</a:t>
            </a:r>
            <a:br>
              <a:rPr lang="tr-TR" sz="4000" b="1" dirty="0">
                <a:solidFill>
                  <a:srgbClr val="C00000"/>
                </a:solidFill>
              </a:rPr>
            </a:br>
            <a:endParaRPr lang="tr-TR" sz="4000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12963" y="1313645"/>
            <a:ext cx="10087936" cy="5422005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tr-TR" sz="2400" b="1" dirty="0" err="1">
                <a:solidFill>
                  <a:srgbClr val="C00000"/>
                </a:solidFill>
              </a:rPr>
              <a:t>Davis</a:t>
            </a:r>
            <a:r>
              <a:rPr lang="tr-TR" sz="2400" b="1" dirty="0">
                <a:solidFill>
                  <a:srgbClr val="C00000"/>
                </a:solidFill>
              </a:rPr>
              <a:t> ve </a:t>
            </a:r>
            <a:r>
              <a:rPr lang="tr-TR" sz="2400" b="1" dirty="0" err="1">
                <a:solidFill>
                  <a:srgbClr val="C00000"/>
                </a:solidFill>
              </a:rPr>
              <a:t>Moore’un</a:t>
            </a:r>
            <a:r>
              <a:rPr lang="tr-TR" sz="2400" b="1" dirty="0">
                <a:solidFill>
                  <a:srgbClr val="C00000"/>
                </a:solidFill>
              </a:rPr>
              <a:t> Toplumsal Bir İşlev Olarak </a:t>
            </a:r>
            <a:r>
              <a:rPr lang="tr-TR" sz="2400" b="1" dirty="0" err="1">
                <a:solidFill>
                  <a:srgbClr val="C00000"/>
                </a:solidFill>
              </a:rPr>
              <a:t>Tabakalaşma</a:t>
            </a:r>
            <a:r>
              <a:rPr lang="tr-TR" sz="2400" b="1" dirty="0">
                <a:solidFill>
                  <a:srgbClr val="C00000"/>
                </a:solidFill>
              </a:rPr>
              <a:t> Teorisi</a:t>
            </a:r>
          </a:p>
          <a:p>
            <a:r>
              <a:rPr lang="tr-TR" sz="2400" dirty="0">
                <a:solidFill>
                  <a:srgbClr val="002060"/>
                </a:solidFill>
              </a:rPr>
              <a:t>Toplum için önemli, gerekli ve faydalı bir unsur </a:t>
            </a:r>
          </a:p>
          <a:p>
            <a:r>
              <a:rPr lang="tr-TR" sz="2400" dirty="0">
                <a:solidFill>
                  <a:srgbClr val="002060"/>
                </a:solidFill>
              </a:rPr>
              <a:t>İşbölümü</a:t>
            </a:r>
          </a:p>
          <a:p>
            <a:r>
              <a:rPr lang="tr-TR" sz="2400" dirty="0">
                <a:solidFill>
                  <a:srgbClr val="002060"/>
                </a:solidFill>
              </a:rPr>
              <a:t>Vasıflı-vasıfsız işler</a:t>
            </a:r>
          </a:p>
          <a:p>
            <a:r>
              <a:rPr lang="tr-TR" sz="2400" dirty="0">
                <a:solidFill>
                  <a:srgbClr val="002060"/>
                </a:solidFill>
              </a:rPr>
              <a:t>Eğitim durumu</a:t>
            </a:r>
          </a:p>
          <a:p>
            <a:r>
              <a:rPr lang="tr-TR" sz="2400" dirty="0">
                <a:solidFill>
                  <a:srgbClr val="002060"/>
                </a:solidFill>
              </a:rPr>
              <a:t>Yüksek ve düşük statülü işler</a:t>
            </a:r>
          </a:p>
          <a:p>
            <a:r>
              <a:rPr lang="tr-TR" sz="2400" dirty="0">
                <a:solidFill>
                  <a:srgbClr val="002060"/>
                </a:solidFill>
              </a:rPr>
              <a:t>Toplumsal ödüllerin kazanılması için sergilenen rekabet</a:t>
            </a:r>
          </a:p>
          <a:p>
            <a:r>
              <a:rPr lang="tr-TR" sz="2400" dirty="0">
                <a:solidFill>
                  <a:srgbClr val="002060"/>
                </a:solidFill>
              </a:rPr>
              <a:t>Prestij mücadelesi</a:t>
            </a:r>
          </a:p>
          <a:p>
            <a:r>
              <a:rPr lang="tr-TR" sz="2400" dirty="0">
                <a:solidFill>
                  <a:srgbClr val="002060"/>
                </a:solidFill>
              </a:rPr>
              <a:t>Verimliliğin ve zenginliğin artması</a:t>
            </a:r>
          </a:p>
          <a:p>
            <a:r>
              <a:rPr lang="tr-TR" sz="2400" dirty="0">
                <a:solidFill>
                  <a:srgbClr val="002060"/>
                </a:solidFill>
              </a:rPr>
              <a:t>Ücret eşitliği verimliliği düşürür</a:t>
            </a:r>
          </a:p>
        </p:txBody>
      </p:sp>
    </p:spTree>
    <p:extLst>
      <p:ext uri="{BB962C8B-B14F-4D97-AF65-F5344CB8AC3E}">
        <p14:creationId xmlns:p14="http://schemas.microsoft.com/office/powerpoint/2010/main" val="3344940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18952" y="379411"/>
            <a:ext cx="9581947" cy="1037265"/>
          </a:xfrm>
        </p:spPr>
        <p:txBody>
          <a:bodyPr>
            <a:noAutofit/>
          </a:bodyPr>
          <a:lstStyle/>
          <a:p>
            <a:r>
              <a:rPr lang="tr-TR" sz="4000" b="1" dirty="0">
                <a:solidFill>
                  <a:srgbClr val="C00000"/>
                </a:solidFill>
              </a:rPr>
              <a:t>TABAKALAŞMA TEORİLERİ</a:t>
            </a:r>
            <a:br>
              <a:rPr lang="tr-TR" sz="4000" b="1" dirty="0">
                <a:solidFill>
                  <a:srgbClr val="C00000"/>
                </a:solidFill>
              </a:rPr>
            </a:br>
            <a:endParaRPr lang="tr-TR" sz="4000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12963" y="1313645"/>
            <a:ext cx="10087936" cy="5422005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tr-TR" sz="2400" b="1" dirty="0">
                <a:solidFill>
                  <a:srgbClr val="C00000"/>
                </a:solidFill>
              </a:rPr>
              <a:t>Karl </a:t>
            </a:r>
            <a:r>
              <a:rPr lang="tr-TR" sz="2400" b="1" dirty="0" err="1">
                <a:solidFill>
                  <a:srgbClr val="C00000"/>
                </a:solidFill>
              </a:rPr>
              <a:t>Marx</a:t>
            </a:r>
            <a:r>
              <a:rPr lang="tr-TR" sz="2400" b="1" dirty="0">
                <a:solidFill>
                  <a:srgbClr val="C00000"/>
                </a:solidFill>
              </a:rPr>
              <a:t> ve Sınıf Çatışması Teorisi</a:t>
            </a:r>
          </a:p>
          <a:p>
            <a:r>
              <a:rPr lang="tr-TR" sz="2400" dirty="0"/>
              <a:t>Toplumların niçin tabakalara ayrılır </a:t>
            </a:r>
          </a:p>
          <a:p>
            <a:r>
              <a:rPr lang="tr-TR" sz="2400" dirty="0"/>
              <a:t>Bu </a:t>
            </a:r>
            <a:r>
              <a:rPr lang="tr-TR" sz="2400" dirty="0">
                <a:solidFill>
                  <a:srgbClr val="0070C0"/>
                </a:solidFill>
              </a:rPr>
              <a:t>ideoloji</a:t>
            </a:r>
            <a:r>
              <a:rPr lang="tr-TR" sz="2400" dirty="0"/>
              <a:t> ile nasıl meşrulaştırılır</a:t>
            </a:r>
          </a:p>
          <a:p>
            <a:r>
              <a:rPr lang="tr-TR" sz="2400" dirty="0"/>
              <a:t>İnsanlık dışı sonuçları nasıl düzeltilir</a:t>
            </a:r>
          </a:p>
          <a:p>
            <a:r>
              <a:rPr lang="tr-TR" sz="2400" dirty="0"/>
              <a:t>İnsanların yaşamlarını kazanmak için kullandıkları araçlar onların sınıfını belirler</a:t>
            </a:r>
          </a:p>
          <a:p>
            <a:r>
              <a:rPr lang="tr-TR" sz="2400" dirty="0">
                <a:solidFill>
                  <a:srgbClr val="0070C0"/>
                </a:solidFill>
              </a:rPr>
              <a:t>üretim araçlarının mülkiyeti </a:t>
            </a:r>
          </a:p>
          <a:p>
            <a:r>
              <a:rPr lang="tr-TR" sz="2400" dirty="0">
                <a:solidFill>
                  <a:srgbClr val="0070C0"/>
                </a:solidFill>
              </a:rPr>
              <a:t>Artı-değer teorisi</a:t>
            </a:r>
          </a:p>
          <a:p>
            <a:r>
              <a:rPr lang="tr-TR" sz="2400" dirty="0">
                <a:solidFill>
                  <a:srgbClr val="0070C0"/>
                </a:solidFill>
              </a:rPr>
              <a:t>Servet,</a:t>
            </a:r>
            <a:r>
              <a:rPr lang="tr-TR" sz="2400" b="1" i="1" dirty="0"/>
              <a:t> </a:t>
            </a:r>
            <a:r>
              <a:rPr lang="tr-TR" sz="2400" dirty="0"/>
              <a:t>kişilerin sahip olduğu bütün varlıklara işaret eden bir kavramdır</a:t>
            </a:r>
          </a:p>
          <a:p>
            <a:r>
              <a:rPr lang="tr-TR" sz="2400" dirty="0">
                <a:solidFill>
                  <a:srgbClr val="0070C0"/>
                </a:solidFill>
              </a:rPr>
              <a:t>Gelir</a:t>
            </a:r>
            <a:r>
              <a:rPr lang="tr-TR" sz="2400" b="1" i="1" dirty="0"/>
              <a:t> </a:t>
            </a:r>
            <a:r>
              <a:rPr lang="tr-TR" sz="2400" dirty="0"/>
              <a:t>ise ücret karşılığı çalışılan mesleklerden gelen maaşları veya yatırımları (kâr payı, faiz geliri) ifade eden</a:t>
            </a:r>
          </a:p>
          <a:p>
            <a:endParaRPr lang="tr-TR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569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18952" y="379411"/>
            <a:ext cx="9581947" cy="1037265"/>
          </a:xfrm>
        </p:spPr>
        <p:txBody>
          <a:bodyPr>
            <a:noAutofit/>
          </a:bodyPr>
          <a:lstStyle/>
          <a:p>
            <a:r>
              <a:rPr lang="tr-TR" sz="4000" b="1" dirty="0">
                <a:solidFill>
                  <a:srgbClr val="C00000"/>
                </a:solidFill>
              </a:rPr>
              <a:t>TABAKALAŞMA TEORİLERİ</a:t>
            </a:r>
            <a:br>
              <a:rPr lang="tr-TR" sz="4000" b="1" dirty="0">
                <a:solidFill>
                  <a:srgbClr val="C00000"/>
                </a:solidFill>
              </a:rPr>
            </a:br>
            <a:endParaRPr lang="tr-TR" sz="4000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35689" y="1081826"/>
            <a:ext cx="10487116" cy="5776174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tr-TR" sz="2400" b="1" dirty="0" err="1">
                <a:solidFill>
                  <a:srgbClr val="C00000"/>
                </a:solidFill>
              </a:rPr>
              <a:t>Max</a:t>
            </a:r>
            <a:r>
              <a:rPr lang="tr-TR" sz="2400" b="1" dirty="0">
                <a:solidFill>
                  <a:srgbClr val="C00000"/>
                </a:solidFill>
              </a:rPr>
              <a:t> </a:t>
            </a:r>
            <a:r>
              <a:rPr lang="tr-TR" sz="2400" b="1" dirty="0" err="1">
                <a:solidFill>
                  <a:srgbClr val="C00000"/>
                </a:solidFill>
              </a:rPr>
              <a:t>Weber’in</a:t>
            </a:r>
            <a:r>
              <a:rPr lang="tr-TR" sz="2400" b="1" dirty="0">
                <a:solidFill>
                  <a:srgbClr val="C00000"/>
                </a:solidFill>
              </a:rPr>
              <a:t> Sınıf-Statü-Parti Yaklaşımı</a:t>
            </a:r>
          </a:p>
          <a:p>
            <a:r>
              <a:rPr lang="tr-TR" sz="2400" b="1" dirty="0">
                <a:solidFill>
                  <a:srgbClr val="0070C0"/>
                </a:solidFill>
              </a:rPr>
              <a:t>«Sınıf»</a:t>
            </a:r>
            <a:r>
              <a:rPr lang="tr-TR" sz="2400" dirty="0"/>
              <a:t> yapısı göründüğünden daha karmaşıktır</a:t>
            </a:r>
          </a:p>
          <a:p>
            <a:pPr lvl="1"/>
            <a:r>
              <a:rPr lang="tr-TR" sz="2200" dirty="0"/>
              <a:t>Yüksek kazançlı beyaz yakalılar (</a:t>
            </a:r>
            <a:r>
              <a:rPr lang="tr-TR" sz="2200" dirty="0" err="1"/>
              <a:t>Ceo</a:t>
            </a:r>
            <a:r>
              <a:rPr lang="tr-TR" sz="2200" dirty="0"/>
              <a:t>, yönetici, doktor, mühendis </a:t>
            </a:r>
            <a:r>
              <a:rPr lang="tr-TR" sz="2200" dirty="0" err="1"/>
              <a:t>vs</a:t>
            </a:r>
            <a:r>
              <a:rPr lang="tr-TR" sz="2200" dirty="0"/>
              <a:t>)</a:t>
            </a:r>
          </a:p>
          <a:p>
            <a:pPr lvl="1"/>
            <a:r>
              <a:rPr lang="tr-TR" sz="2200" dirty="0"/>
              <a:t>Mavi yakalı işçiler (Vasıflı yüksek ücretli)</a:t>
            </a:r>
          </a:p>
          <a:p>
            <a:pPr lvl="1"/>
            <a:r>
              <a:rPr lang="tr-TR" sz="2200" dirty="0"/>
              <a:t>Vasıfsız işçiler (Düşük ücretliler-Güvencesiz, düzensiz çalışanlar)</a:t>
            </a:r>
          </a:p>
          <a:p>
            <a:pPr lvl="1"/>
            <a:r>
              <a:rPr lang="tr-TR" sz="2200" dirty="0"/>
              <a:t>İşsizler-yedek işgücü-sınıf altı bireyler</a:t>
            </a:r>
          </a:p>
          <a:p>
            <a:r>
              <a:rPr lang="tr-TR" sz="2200" dirty="0"/>
              <a:t>S</a:t>
            </a:r>
            <a:r>
              <a:rPr lang="tr-TR" sz="2400" dirty="0"/>
              <a:t>ınıfsal konumdan bağımsız olarak işleyen </a:t>
            </a:r>
            <a:r>
              <a:rPr lang="tr-TR" sz="2400" b="1" dirty="0">
                <a:solidFill>
                  <a:srgbClr val="0070C0"/>
                </a:solidFill>
              </a:rPr>
              <a:t>«Statü»</a:t>
            </a:r>
            <a:r>
              <a:rPr lang="tr-TR" sz="2400" dirty="0"/>
              <a:t> </a:t>
            </a:r>
          </a:p>
          <a:p>
            <a:pPr lvl="1"/>
            <a:r>
              <a:rPr lang="tr-TR" sz="2000" dirty="0"/>
              <a:t>Öğretmenler, doktorlar, akademisyenler ve yüksek saygınlık ilişkisi</a:t>
            </a:r>
          </a:p>
          <a:p>
            <a:pPr lvl="1"/>
            <a:r>
              <a:rPr lang="tr-TR" sz="2000" dirty="0"/>
              <a:t>Yahudi iş insanlarının yüksek gelire rağmen bazı ülkelerdeki düşük saygınlığı</a:t>
            </a:r>
          </a:p>
          <a:p>
            <a:pPr lvl="1"/>
            <a:r>
              <a:rPr lang="tr-TR" sz="2000" dirty="0"/>
              <a:t>Sonradan görme-miras yedi etiketleri üst sınıftaki bireylere düşük statü atfeder</a:t>
            </a:r>
          </a:p>
          <a:p>
            <a:r>
              <a:rPr lang="tr-TR" sz="2200" dirty="0"/>
              <a:t>Siyasi nüfuzdan doğan </a:t>
            </a:r>
            <a:r>
              <a:rPr lang="tr-TR" sz="2200" b="1" dirty="0">
                <a:solidFill>
                  <a:srgbClr val="0070C0"/>
                </a:solidFill>
              </a:rPr>
              <a:t>«güç»</a:t>
            </a:r>
            <a:r>
              <a:rPr lang="tr-TR" sz="2200" b="1" i="1" dirty="0"/>
              <a:t> </a:t>
            </a:r>
            <a:r>
              <a:rPr lang="tr-TR" sz="2200" dirty="0"/>
              <a:t>ya da </a:t>
            </a:r>
            <a:r>
              <a:rPr lang="tr-TR" sz="2200" b="1" dirty="0">
                <a:solidFill>
                  <a:srgbClr val="0070C0"/>
                </a:solidFill>
              </a:rPr>
              <a:t>«parti»</a:t>
            </a:r>
          </a:p>
          <a:p>
            <a:pPr lvl="1"/>
            <a:r>
              <a:rPr lang="tr-TR" sz="2000" dirty="0"/>
              <a:t>Yönetici seçkinler ve devlet görevlileri (Devlet gücünü elinde bulunduran </a:t>
            </a:r>
            <a:r>
              <a:rPr lang="tr-TR" sz="2000" dirty="0" err="1"/>
              <a:t>bütokratik</a:t>
            </a:r>
            <a:r>
              <a:rPr lang="tr-TR" sz="2000" dirty="0"/>
              <a:t> elitler)</a:t>
            </a:r>
          </a:p>
        </p:txBody>
      </p:sp>
    </p:spTree>
    <p:extLst>
      <p:ext uri="{BB962C8B-B14F-4D97-AF65-F5344CB8AC3E}">
        <p14:creationId xmlns:p14="http://schemas.microsoft.com/office/powerpoint/2010/main" val="2902361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18952" y="379411"/>
            <a:ext cx="9581947" cy="1037265"/>
          </a:xfrm>
        </p:spPr>
        <p:txBody>
          <a:bodyPr>
            <a:noAutofit/>
          </a:bodyPr>
          <a:lstStyle/>
          <a:p>
            <a:r>
              <a:rPr lang="tr-TR" sz="4000" b="1" dirty="0">
                <a:solidFill>
                  <a:srgbClr val="C00000"/>
                </a:solidFill>
              </a:rPr>
              <a:t>TABAKALAŞMA ve YOKSULLUK</a:t>
            </a:r>
            <a:br>
              <a:rPr lang="tr-TR" sz="4000" b="1" dirty="0">
                <a:solidFill>
                  <a:srgbClr val="C00000"/>
                </a:solidFill>
              </a:rPr>
            </a:br>
            <a:endParaRPr lang="tr-TR" sz="4000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35689" y="1519706"/>
            <a:ext cx="10487116" cy="5338293"/>
          </a:xfrm>
        </p:spPr>
        <p:txBody>
          <a:bodyPr>
            <a:noAutofit/>
          </a:bodyPr>
          <a:lstStyle/>
          <a:p>
            <a:pPr>
              <a:buClr>
                <a:srgbClr val="0070C0"/>
              </a:buClr>
            </a:pPr>
            <a:r>
              <a:rPr lang="tr-TR" sz="2400" b="1" dirty="0">
                <a:solidFill>
                  <a:srgbClr val="0070C0"/>
                </a:solidFill>
              </a:rPr>
              <a:t>YOKSULLUĞUN STANDARDI NEDİR?</a:t>
            </a:r>
          </a:p>
          <a:p>
            <a:pPr>
              <a:buClr>
                <a:srgbClr val="0070C0"/>
              </a:buClr>
            </a:pPr>
            <a:r>
              <a:rPr lang="tr-TR" sz="2400" b="1" dirty="0">
                <a:solidFill>
                  <a:srgbClr val="0070C0"/>
                </a:solidFill>
              </a:rPr>
              <a:t>KİMLER YOKSUL SAYILIR?</a:t>
            </a:r>
          </a:p>
          <a:p>
            <a:r>
              <a:rPr lang="tr-TR" sz="2400" b="1" dirty="0">
                <a:solidFill>
                  <a:srgbClr val="C00000"/>
                </a:solidFill>
              </a:rPr>
              <a:t>Medyan gelirin %60’ından az geliri</a:t>
            </a:r>
          </a:p>
          <a:p>
            <a:pPr marL="0" indent="0">
              <a:buNone/>
            </a:pPr>
            <a:r>
              <a:rPr lang="tr-TR" sz="2400" b="1" dirty="0">
                <a:solidFill>
                  <a:srgbClr val="C00000"/>
                </a:solidFill>
              </a:rPr>
              <a:t>    olanlara yoksul denir.</a:t>
            </a:r>
          </a:p>
          <a:p>
            <a:r>
              <a:rPr lang="tr-TR" sz="2400" b="1" dirty="0">
                <a:solidFill>
                  <a:srgbClr val="C00000"/>
                </a:solidFill>
              </a:rPr>
              <a:t>Türkiye’de yoksulluk oranı %21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355" y="1068945"/>
            <a:ext cx="4361645" cy="578905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8" y="4069590"/>
            <a:ext cx="7795877" cy="289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68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18952" y="379412"/>
            <a:ext cx="9581947" cy="934234"/>
          </a:xfrm>
        </p:spPr>
        <p:txBody>
          <a:bodyPr>
            <a:noAutofit/>
          </a:bodyPr>
          <a:lstStyle/>
          <a:p>
            <a:r>
              <a:rPr lang="tr-TR" sz="4000" b="1" dirty="0">
                <a:solidFill>
                  <a:srgbClr val="C00000"/>
                </a:solidFill>
              </a:rPr>
              <a:t>YOKSULLUK TANIMLARI</a:t>
            </a:r>
            <a:br>
              <a:rPr lang="tr-TR" sz="4000" b="1" dirty="0">
                <a:solidFill>
                  <a:srgbClr val="C00000"/>
                </a:solidFill>
              </a:rPr>
            </a:br>
            <a:endParaRPr lang="tr-TR" sz="4000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48568" y="1210613"/>
            <a:ext cx="10487116" cy="5647387"/>
          </a:xfrm>
        </p:spPr>
        <p:txBody>
          <a:bodyPr>
            <a:noAutofit/>
          </a:bodyPr>
          <a:lstStyle/>
          <a:p>
            <a:pPr>
              <a:buClr>
                <a:srgbClr val="0070C0"/>
              </a:buClr>
            </a:pPr>
            <a:r>
              <a:rPr lang="tr-TR" sz="2400" b="1" dirty="0">
                <a:solidFill>
                  <a:srgbClr val="0070C0"/>
                </a:solidFill>
              </a:rPr>
              <a:t>Yoksulluk: </a:t>
            </a:r>
            <a:r>
              <a:rPr lang="tr-TR" sz="2400" dirty="0"/>
              <a:t>İnsanların temel ihtiyaçlarını karşılayamama durumudur. </a:t>
            </a:r>
            <a:r>
              <a:rPr lang="tr-TR" sz="2400" b="1" i="1" dirty="0"/>
              <a:t>Dar anlamda yoksulluk</a:t>
            </a:r>
            <a:r>
              <a:rPr lang="tr-TR" sz="2400" dirty="0"/>
              <a:t>, açlıktan ölme ve barınacak yeri olmama durumu iken, </a:t>
            </a:r>
            <a:r>
              <a:rPr lang="tr-TR" sz="2400" b="1" i="1" dirty="0"/>
              <a:t>geniş anlamda yoksulluk</a:t>
            </a:r>
            <a:r>
              <a:rPr lang="tr-TR" sz="2400" dirty="0"/>
              <a:t>, gıda, giyim ve barınma gibi olanakları yaşamlarını devam ettirmeye yettiği halde toplumun genel düzeyinin gerisinde kalmayı ifade eder.</a:t>
            </a:r>
          </a:p>
          <a:p>
            <a:pPr>
              <a:buClr>
                <a:srgbClr val="7030A0"/>
              </a:buClr>
            </a:pPr>
            <a:r>
              <a:rPr lang="tr-TR" sz="2400" b="1" dirty="0">
                <a:solidFill>
                  <a:srgbClr val="7030A0"/>
                </a:solidFill>
              </a:rPr>
              <a:t>Mutlak Yoksulluk: </a:t>
            </a:r>
            <a:r>
              <a:rPr lang="tr-TR" sz="2400" dirty="0" err="1"/>
              <a:t>Hanehalkı</a:t>
            </a:r>
            <a:r>
              <a:rPr lang="tr-TR" sz="2400" dirty="0"/>
              <a:t> veya bireyin yaşamını sürdürebilecek asgari refah düzeyini yakalayamaması durumudur. Mutlak yoksul oranı, bu asgari refah düzeyini yakalayamayanların sayısının toplam nüfusa oranıdır.</a:t>
            </a:r>
            <a:r>
              <a:rPr lang="tr-TR" sz="2400" b="1" dirty="0"/>
              <a:t> </a:t>
            </a:r>
            <a:endParaRPr lang="tr-TR" sz="2400" b="1" dirty="0">
              <a:solidFill>
                <a:srgbClr val="7030A0"/>
              </a:solidFill>
            </a:endParaRPr>
          </a:p>
          <a:p>
            <a:r>
              <a:rPr lang="tr-TR" sz="2400" b="1" dirty="0">
                <a:solidFill>
                  <a:srgbClr val="C00000"/>
                </a:solidFill>
              </a:rPr>
              <a:t>Göreli Yoksulluk: </a:t>
            </a:r>
            <a:r>
              <a:rPr lang="tr-TR" sz="2400" dirty="0"/>
              <a:t>Bireylerin, toplumun ortalama refah düzeyinin belli bir oranının altında olması durumudur.</a:t>
            </a:r>
            <a:endParaRPr lang="tr-TR" sz="2400" b="1" dirty="0">
              <a:solidFill>
                <a:srgbClr val="C00000"/>
              </a:solidFill>
            </a:endParaRPr>
          </a:p>
          <a:p>
            <a:pPr fontAlgn="base"/>
            <a:r>
              <a:rPr lang="tr-TR" sz="2400" dirty="0"/>
              <a:t>Günümüzde Türkiye’de mutlak yoksulluk sınırı asgari ücretin (2324 TL) üstündedir. Göreli yoksulluk rakamı ise dört kişilik bir aile için aylık 7492 liradır.</a:t>
            </a:r>
          </a:p>
        </p:txBody>
      </p:sp>
    </p:spTree>
    <p:extLst>
      <p:ext uri="{BB962C8B-B14F-4D97-AF65-F5344CB8AC3E}">
        <p14:creationId xmlns:p14="http://schemas.microsoft.com/office/powerpoint/2010/main" val="764839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18952" y="379412"/>
            <a:ext cx="9581947" cy="934234"/>
          </a:xfrm>
        </p:spPr>
        <p:txBody>
          <a:bodyPr>
            <a:noAutofit/>
          </a:bodyPr>
          <a:lstStyle/>
          <a:p>
            <a:r>
              <a:rPr lang="tr-TR" sz="4000" b="1" dirty="0">
                <a:solidFill>
                  <a:srgbClr val="C00000"/>
                </a:solidFill>
              </a:rPr>
              <a:t>YOKSULLUĞUN SEBEPLERİ</a:t>
            </a:r>
            <a:br>
              <a:rPr lang="tr-TR" sz="4000" b="1" dirty="0">
                <a:solidFill>
                  <a:srgbClr val="C00000"/>
                </a:solidFill>
              </a:rPr>
            </a:br>
            <a:endParaRPr lang="tr-TR" sz="4000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48568" y="1210613"/>
            <a:ext cx="10487116" cy="5647387"/>
          </a:xfrm>
        </p:spPr>
        <p:txBody>
          <a:bodyPr>
            <a:noAutofit/>
          </a:bodyPr>
          <a:lstStyle/>
          <a:p>
            <a:r>
              <a:rPr lang="tr-TR" sz="4800" dirty="0">
                <a:solidFill>
                  <a:srgbClr val="7030A0"/>
                </a:solidFill>
              </a:rPr>
              <a:t>Yoksulları Suçlayan Açıklama Modeli</a:t>
            </a:r>
          </a:p>
          <a:p>
            <a:endParaRPr lang="tr-TR" sz="4800" dirty="0">
              <a:solidFill>
                <a:srgbClr val="7030A0"/>
              </a:solidFill>
            </a:endParaRPr>
          </a:p>
          <a:p>
            <a:r>
              <a:rPr lang="tr-TR" sz="4800" dirty="0">
                <a:solidFill>
                  <a:srgbClr val="0070C0"/>
                </a:solidFill>
              </a:rPr>
              <a:t>Toplumsal ve Ekonomik Süreçleri Suçlayan Açıklama Modeli</a:t>
            </a:r>
          </a:p>
        </p:txBody>
      </p:sp>
    </p:spTree>
    <p:extLst>
      <p:ext uri="{BB962C8B-B14F-4D97-AF65-F5344CB8AC3E}">
        <p14:creationId xmlns:p14="http://schemas.microsoft.com/office/powerpoint/2010/main" val="2429521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00011" y="624110"/>
            <a:ext cx="10251583" cy="1280890"/>
          </a:xfrm>
        </p:spPr>
        <p:txBody>
          <a:bodyPr>
            <a:normAutofit/>
          </a:bodyPr>
          <a:lstStyle/>
          <a:p>
            <a:r>
              <a:rPr lang="tr-TR" sz="4400" b="1" dirty="0">
                <a:solidFill>
                  <a:srgbClr val="C00000"/>
                </a:solidFill>
              </a:rPr>
              <a:t>TOPLUMSAL TABAKALAŞMA</a:t>
            </a:r>
            <a:endParaRPr lang="tr-TR" sz="44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921" y="1416676"/>
            <a:ext cx="5804079" cy="5441324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6676"/>
            <a:ext cx="6387921" cy="544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876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18952" y="379412"/>
            <a:ext cx="9581947" cy="934234"/>
          </a:xfrm>
        </p:spPr>
        <p:txBody>
          <a:bodyPr>
            <a:noAutofit/>
          </a:bodyPr>
          <a:lstStyle/>
          <a:p>
            <a:r>
              <a:rPr lang="tr-TR" sz="4000" b="1" dirty="0">
                <a:solidFill>
                  <a:srgbClr val="C00000"/>
                </a:solidFill>
              </a:rPr>
              <a:t>YOKSULLUK İLE İLGİLİ KAVRAMLAR</a:t>
            </a:r>
            <a:br>
              <a:rPr lang="tr-TR" sz="4000" b="1" dirty="0">
                <a:solidFill>
                  <a:srgbClr val="C00000"/>
                </a:solidFill>
              </a:rPr>
            </a:br>
            <a:endParaRPr lang="tr-TR" sz="4000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61447" y="1210613"/>
            <a:ext cx="10487116" cy="5647387"/>
          </a:xfrm>
        </p:spPr>
        <p:txBody>
          <a:bodyPr>
            <a:noAutofit/>
          </a:bodyPr>
          <a:lstStyle/>
          <a:p>
            <a:r>
              <a:rPr lang="tr-TR" sz="4800" dirty="0">
                <a:solidFill>
                  <a:srgbClr val="7030A0"/>
                </a:solidFill>
              </a:rPr>
              <a:t>Yoksulluk Kültürü-Kendini Devam Ettiren Yoksulluk</a:t>
            </a:r>
          </a:p>
          <a:p>
            <a:r>
              <a:rPr lang="tr-TR" sz="4800" dirty="0">
                <a:solidFill>
                  <a:srgbClr val="00B050"/>
                </a:solidFill>
              </a:rPr>
              <a:t>Kadın Yoksullaşması</a:t>
            </a:r>
          </a:p>
          <a:p>
            <a:r>
              <a:rPr lang="tr-TR" sz="4800" dirty="0">
                <a:solidFill>
                  <a:srgbClr val="0070C0"/>
                </a:solidFill>
              </a:rPr>
              <a:t>Çalışan Yoksulluğu</a:t>
            </a:r>
          </a:p>
          <a:p>
            <a:r>
              <a:rPr lang="tr-TR" sz="4800" dirty="0">
                <a:solidFill>
                  <a:srgbClr val="FFFF00"/>
                </a:solidFill>
              </a:rPr>
              <a:t>Küresel Eşitsizlik ve Küresel Yoksulluk</a:t>
            </a:r>
          </a:p>
        </p:txBody>
      </p:sp>
    </p:spTree>
    <p:extLst>
      <p:ext uri="{BB962C8B-B14F-4D97-AF65-F5344CB8AC3E}">
        <p14:creationId xmlns:p14="http://schemas.microsoft.com/office/powerpoint/2010/main" val="1402163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74255" y="624110"/>
            <a:ext cx="9830358" cy="1280890"/>
          </a:xfrm>
        </p:spPr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TABAKALAŞMA SİSTEMLERİ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74255" y="1365161"/>
            <a:ext cx="9830357" cy="4546061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tr-TR" sz="3200" b="1" dirty="0">
                <a:solidFill>
                  <a:srgbClr val="C00000"/>
                </a:solidFill>
              </a:rPr>
              <a:t>KÖLELİK</a:t>
            </a:r>
          </a:p>
          <a:p>
            <a:r>
              <a:rPr lang="tr-TR" sz="3200" dirty="0">
                <a:solidFill>
                  <a:srgbClr val="7030A0"/>
                </a:solidFill>
              </a:rPr>
              <a:t>Kölelik, bazı insanların diğer insanlara bir mal gibi sahip olmasıdır. </a:t>
            </a:r>
          </a:p>
          <a:p>
            <a:r>
              <a:rPr lang="tr-TR" sz="3200" dirty="0">
                <a:solidFill>
                  <a:srgbClr val="7030A0"/>
                </a:solidFill>
              </a:rPr>
              <a:t>Avcı ve toplayıcı toplumlarda nadir olmasına karşılık tarım toplumlarında son derece yaygın olmuştur. </a:t>
            </a:r>
          </a:p>
          <a:p>
            <a:endParaRPr lang="tr-TR" sz="3200" dirty="0">
              <a:solidFill>
                <a:srgbClr val="7030A0"/>
              </a:solidFill>
            </a:endParaRPr>
          </a:p>
          <a:p>
            <a:pPr>
              <a:buFont typeface="+mj-lt"/>
              <a:buAutoNum type="arabicPeriod"/>
            </a:pP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637269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74255" y="84271"/>
            <a:ext cx="9830358" cy="1280890"/>
          </a:xfrm>
        </p:spPr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TABAKALAŞMA SİSTEMLERİ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74255" y="1056068"/>
            <a:ext cx="10517745" cy="5801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b="1" dirty="0">
                <a:solidFill>
                  <a:srgbClr val="C00000"/>
                </a:solidFill>
              </a:rPr>
              <a:t>2. KAST SİSTEMİ VE ZÜMRELER</a:t>
            </a:r>
          </a:p>
          <a:p>
            <a:r>
              <a:rPr lang="tr-TR" sz="2800" dirty="0"/>
              <a:t>Doğuştan getirilen özelliklere dayanan </a:t>
            </a:r>
            <a:r>
              <a:rPr lang="tr-TR" sz="2800" dirty="0" err="1"/>
              <a:t>tabakalaşma</a:t>
            </a:r>
            <a:r>
              <a:rPr lang="tr-TR" sz="2800" dirty="0"/>
              <a:t> biçimidir</a:t>
            </a:r>
          </a:p>
          <a:p>
            <a:r>
              <a:rPr lang="tr-TR" sz="2800" dirty="0"/>
              <a:t>Tabakalar arası geçiş imkanı yoktur </a:t>
            </a:r>
            <a:r>
              <a:rPr lang="tr-TR" sz="2800" b="1" dirty="0">
                <a:solidFill>
                  <a:srgbClr val="7030A0"/>
                </a:solidFill>
              </a:rPr>
              <a:t>(Kapalı </a:t>
            </a:r>
            <a:r>
              <a:rPr lang="tr-TR" sz="2800" b="1" dirty="0" err="1">
                <a:solidFill>
                  <a:srgbClr val="7030A0"/>
                </a:solidFill>
              </a:rPr>
              <a:t>Tabakalaşma</a:t>
            </a:r>
            <a:r>
              <a:rPr lang="tr-TR" sz="2800" b="1" dirty="0">
                <a:solidFill>
                  <a:srgbClr val="7030A0"/>
                </a:solidFill>
              </a:rPr>
              <a:t>)</a:t>
            </a:r>
          </a:p>
          <a:p>
            <a:r>
              <a:rPr lang="tr-TR" sz="2800" dirty="0"/>
              <a:t>Tarım toplumlarına özgü </a:t>
            </a:r>
            <a:r>
              <a:rPr lang="tr-TR" sz="2800" dirty="0" err="1"/>
              <a:t>tabakalaşmadır</a:t>
            </a:r>
            <a:r>
              <a:rPr lang="tr-TR" sz="2800" dirty="0"/>
              <a:t>.</a:t>
            </a:r>
          </a:p>
          <a:p>
            <a:r>
              <a:rPr lang="tr-TR" sz="2800" dirty="0"/>
              <a:t>Avrupa feodalitesi</a:t>
            </a:r>
          </a:p>
          <a:p>
            <a:r>
              <a:rPr lang="tr-TR" sz="2800" dirty="0"/>
              <a:t>Soyluluk</a:t>
            </a:r>
          </a:p>
          <a:p>
            <a:r>
              <a:rPr lang="tr-TR" sz="2800" dirty="0"/>
              <a:t>Soya dayalı servet</a:t>
            </a:r>
          </a:p>
          <a:p>
            <a:r>
              <a:rPr lang="tr-TR" sz="2800" dirty="0">
                <a:solidFill>
                  <a:schemeClr val="tx2">
                    <a:lumMod val="75000"/>
                  </a:schemeClr>
                </a:solidFill>
              </a:rPr>
              <a:t>Sosyal durumun değişmezliği yüksektir </a:t>
            </a:r>
            <a:r>
              <a:rPr lang="tr-TR" sz="2800" b="1" dirty="0">
                <a:solidFill>
                  <a:srgbClr val="7030A0"/>
                </a:solidFill>
              </a:rPr>
              <a:t>(statü tutarlılığı)</a:t>
            </a:r>
          </a:p>
          <a:p>
            <a:endParaRPr lang="tr-TR" sz="2800" dirty="0">
              <a:solidFill>
                <a:srgbClr val="7030A0"/>
              </a:solidFill>
            </a:endParaRPr>
          </a:p>
          <a:p>
            <a:pPr>
              <a:buFont typeface="+mj-lt"/>
              <a:buAutoNum type="arabicPeriod"/>
            </a:pP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386310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74255" y="84271"/>
            <a:ext cx="9830358" cy="1280890"/>
          </a:xfrm>
        </p:spPr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TABAKALAŞMA SİSTEMLERİ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74255" y="1056068"/>
            <a:ext cx="10517745" cy="580193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sz="3200" b="1" dirty="0">
                <a:solidFill>
                  <a:srgbClr val="C00000"/>
                </a:solidFill>
              </a:rPr>
              <a:t>2. KAST SİSTEMİ VE ZÜMRELER</a:t>
            </a:r>
          </a:p>
          <a:p>
            <a:r>
              <a:rPr lang="tr-TR" sz="3200" dirty="0"/>
              <a:t>Avrupa Feodal Sistemi ve Osmanlı Mülkiyet Sistemi de kastı andıran </a:t>
            </a:r>
            <a:r>
              <a:rPr lang="tr-TR" sz="3200" b="1" dirty="0">
                <a:solidFill>
                  <a:srgbClr val="7030A0"/>
                </a:solidFill>
              </a:rPr>
              <a:t>Zümre </a:t>
            </a:r>
            <a:r>
              <a:rPr lang="tr-TR" sz="3200" b="1" dirty="0" err="1">
                <a:solidFill>
                  <a:srgbClr val="7030A0"/>
                </a:solidFill>
              </a:rPr>
              <a:t>Tabakalaşması</a:t>
            </a:r>
            <a:r>
              <a:rPr lang="tr-TR" sz="3200" dirty="0" err="1"/>
              <a:t>nı</a:t>
            </a:r>
            <a:r>
              <a:rPr lang="tr-TR" sz="3200" dirty="0"/>
              <a:t> yansıtır.</a:t>
            </a:r>
          </a:p>
          <a:p>
            <a:r>
              <a:rPr lang="tr-TR" sz="3200" b="1" dirty="0">
                <a:solidFill>
                  <a:srgbClr val="7030A0"/>
                </a:solidFill>
              </a:rPr>
              <a:t>Zümreler</a:t>
            </a:r>
            <a:r>
              <a:rPr lang="tr-TR" sz="3200" dirty="0"/>
              <a:t> sisteminde </a:t>
            </a:r>
            <a:r>
              <a:rPr lang="tr-TR" sz="3200" dirty="0" err="1"/>
              <a:t>tabakalaşma</a:t>
            </a:r>
            <a:r>
              <a:rPr lang="tr-TR" sz="3200" dirty="0"/>
              <a:t>, üyesi olunan </a:t>
            </a:r>
            <a:r>
              <a:rPr lang="tr-TR" sz="3200" i="1" dirty="0"/>
              <a:t>aile</a:t>
            </a:r>
            <a:r>
              <a:rPr lang="tr-TR" sz="3200" dirty="0"/>
              <a:t>nin </a:t>
            </a:r>
            <a:r>
              <a:rPr lang="tr-TR" sz="3200" i="1" dirty="0"/>
              <a:t>toplumsal statüsüne bağlıdır</a:t>
            </a:r>
            <a:r>
              <a:rPr lang="tr-TR" sz="3200" dirty="0"/>
              <a:t>. </a:t>
            </a:r>
          </a:p>
          <a:p>
            <a:r>
              <a:rPr lang="tr-TR" sz="3200" dirty="0"/>
              <a:t>Her sosyal tabaka, </a:t>
            </a:r>
            <a:r>
              <a:rPr lang="tr-TR" sz="3200" b="1" dirty="0">
                <a:solidFill>
                  <a:srgbClr val="7030A0"/>
                </a:solidFill>
              </a:rPr>
              <a:t>belirli haklara ve ayrıcalıklara sahiptir;</a:t>
            </a:r>
          </a:p>
          <a:p>
            <a:r>
              <a:rPr lang="tr-TR" sz="3200" dirty="0"/>
              <a:t>Ortaçağ Avrupa’sında ve Osmanlısında </a:t>
            </a:r>
            <a:r>
              <a:rPr lang="tr-TR" sz="3200" b="1" i="1" dirty="0">
                <a:solidFill>
                  <a:srgbClr val="7030A0"/>
                </a:solidFill>
              </a:rPr>
              <a:t>soylular</a:t>
            </a:r>
            <a:r>
              <a:rPr lang="tr-TR" sz="3200" dirty="0"/>
              <a:t>, toplumsal sıralamada en üst düzeydeydiler. </a:t>
            </a:r>
          </a:p>
          <a:p>
            <a:r>
              <a:rPr lang="tr-TR" sz="3200" b="1" i="1" dirty="0">
                <a:solidFill>
                  <a:srgbClr val="7030A0"/>
                </a:solidFill>
              </a:rPr>
              <a:t>Kilisede papaz</a:t>
            </a:r>
            <a:r>
              <a:rPr lang="tr-TR" sz="3200" dirty="0"/>
              <a:t>-Bürokraside </a:t>
            </a:r>
            <a:r>
              <a:rPr lang="tr-TR" sz="3200" b="1" i="1" dirty="0">
                <a:solidFill>
                  <a:srgbClr val="7030A0"/>
                </a:solidFill>
              </a:rPr>
              <a:t>Şeyhülislam ve Din Adamı </a:t>
            </a:r>
            <a:r>
              <a:rPr lang="tr-TR" sz="3200" dirty="0"/>
              <a:t>olmak da oldukça prestijli bir iştir. </a:t>
            </a:r>
          </a:p>
          <a:p>
            <a:r>
              <a:rPr lang="tr-TR" sz="3200" dirty="0"/>
              <a:t>Onların altında </a:t>
            </a:r>
            <a:r>
              <a:rPr lang="tr-TR" sz="3200" b="1" i="1" dirty="0">
                <a:solidFill>
                  <a:srgbClr val="7030A0"/>
                </a:solidFill>
              </a:rPr>
              <a:t>avam</a:t>
            </a:r>
            <a:r>
              <a:rPr lang="tr-TR" sz="3200" b="1" dirty="0">
                <a:solidFill>
                  <a:srgbClr val="7030A0"/>
                </a:solidFill>
              </a:rPr>
              <a:t>-</a:t>
            </a:r>
            <a:r>
              <a:rPr lang="tr-TR" sz="3200" b="1" i="1" dirty="0">
                <a:solidFill>
                  <a:srgbClr val="7030A0"/>
                </a:solidFill>
              </a:rPr>
              <a:t>reaya</a:t>
            </a:r>
            <a:r>
              <a:rPr lang="tr-TR" sz="3200" dirty="0"/>
              <a:t> gelir. Bu grup içinde tüccarlar, zanaatçılar, köylüler ve serfler yer almıştır.</a:t>
            </a:r>
          </a:p>
          <a:p>
            <a:pPr marL="0" indent="0">
              <a:buNone/>
            </a:pPr>
            <a:endParaRPr lang="tr-TR" sz="3200" dirty="0"/>
          </a:p>
          <a:p>
            <a:endParaRPr lang="tr-TR" sz="3200" dirty="0">
              <a:solidFill>
                <a:srgbClr val="7030A0"/>
              </a:solidFill>
            </a:endParaRPr>
          </a:p>
          <a:p>
            <a:pPr>
              <a:buFont typeface="+mj-lt"/>
              <a:buAutoNum type="arabicPeriod"/>
            </a:pP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465187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74255" y="84271"/>
            <a:ext cx="9830358" cy="1280890"/>
          </a:xfrm>
        </p:spPr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TABAKALAŞMA SİSTEMLERİ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74255" y="1056068"/>
            <a:ext cx="10517745" cy="58019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3200" b="1" dirty="0">
                <a:solidFill>
                  <a:srgbClr val="C00000"/>
                </a:solidFill>
              </a:rPr>
              <a:t>3. SINIF TİPİ TABAKALAŞMA SİSTEMİ</a:t>
            </a:r>
          </a:p>
          <a:p>
            <a:r>
              <a:rPr lang="tr-TR" sz="3200" dirty="0"/>
              <a:t>Yetenek ve Çalışma </a:t>
            </a:r>
            <a:r>
              <a:rPr lang="tr-TR" sz="3200" b="1" dirty="0">
                <a:solidFill>
                  <a:srgbClr val="7030A0"/>
                </a:solidFill>
              </a:rPr>
              <a:t>(</a:t>
            </a:r>
            <a:r>
              <a:rPr lang="tr-TR" sz="3200" b="1" dirty="0" err="1">
                <a:solidFill>
                  <a:srgbClr val="7030A0"/>
                </a:solidFill>
              </a:rPr>
              <a:t>Meritokrasi</a:t>
            </a:r>
            <a:r>
              <a:rPr lang="tr-TR" sz="3200" b="1" dirty="0">
                <a:solidFill>
                  <a:srgbClr val="7030A0"/>
                </a:solidFill>
              </a:rPr>
              <a:t>)</a:t>
            </a:r>
          </a:p>
          <a:p>
            <a:r>
              <a:rPr lang="tr-TR" sz="3200" dirty="0"/>
              <a:t>Eğitim ve Fırsat Eşitliği</a:t>
            </a:r>
          </a:p>
          <a:p>
            <a:r>
              <a:rPr lang="tr-TR" sz="3200" dirty="0"/>
              <a:t>Sınıflar arası geçiş imkanı </a:t>
            </a:r>
            <a:r>
              <a:rPr lang="tr-TR" sz="3200" b="1" dirty="0">
                <a:solidFill>
                  <a:srgbClr val="7030A0"/>
                </a:solidFill>
              </a:rPr>
              <a:t>(Açık </a:t>
            </a:r>
            <a:r>
              <a:rPr lang="tr-TR" sz="3200" b="1" dirty="0" err="1">
                <a:solidFill>
                  <a:srgbClr val="7030A0"/>
                </a:solidFill>
              </a:rPr>
              <a:t>tabakalaşma</a:t>
            </a:r>
            <a:r>
              <a:rPr lang="tr-TR" sz="3200" b="1" dirty="0">
                <a:solidFill>
                  <a:srgbClr val="7030A0"/>
                </a:solidFill>
              </a:rPr>
              <a:t>)</a:t>
            </a:r>
          </a:p>
          <a:p>
            <a:r>
              <a:rPr lang="tr-TR" sz="3200" dirty="0"/>
              <a:t>Sınıflar arası evlilik </a:t>
            </a:r>
          </a:p>
          <a:p>
            <a:r>
              <a:rPr lang="tr-TR" sz="3200" dirty="0"/>
              <a:t>Sınıfsal Yapı:</a:t>
            </a:r>
          </a:p>
          <a:p>
            <a:pPr lvl="2"/>
            <a:r>
              <a:rPr lang="tr-TR" sz="2800" b="1" dirty="0">
                <a:solidFill>
                  <a:srgbClr val="7030A0"/>
                </a:solidFill>
              </a:rPr>
              <a:t>Burjuvazi </a:t>
            </a:r>
            <a:r>
              <a:rPr lang="tr-TR" sz="2800" dirty="0"/>
              <a:t>(üretim araçlarının mülkiyetine sahip sınıf)</a:t>
            </a:r>
          </a:p>
          <a:p>
            <a:pPr lvl="2"/>
            <a:r>
              <a:rPr lang="tr-TR" sz="2800" dirty="0"/>
              <a:t>Profesyonel </a:t>
            </a:r>
            <a:r>
              <a:rPr lang="tr-TR" sz="2800" b="1" dirty="0">
                <a:solidFill>
                  <a:srgbClr val="7030A0"/>
                </a:solidFill>
              </a:rPr>
              <a:t>Beyaz Yakalı</a:t>
            </a:r>
            <a:r>
              <a:rPr lang="tr-TR" sz="2800" dirty="0"/>
              <a:t>lar (orta ve orta üst sınıf)</a:t>
            </a:r>
          </a:p>
          <a:p>
            <a:pPr lvl="2"/>
            <a:r>
              <a:rPr lang="tr-TR" sz="2800" b="1" dirty="0">
                <a:solidFill>
                  <a:srgbClr val="7030A0"/>
                </a:solidFill>
              </a:rPr>
              <a:t>Mavi Yakalılar-İşçi Sınıfı</a:t>
            </a:r>
            <a:r>
              <a:rPr lang="tr-TR" sz="2800" dirty="0"/>
              <a:t> (alt ve alt orta sınıf)</a:t>
            </a:r>
          </a:p>
          <a:p>
            <a:pPr lvl="2"/>
            <a:r>
              <a:rPr lang="tr-TR" sz="2800" dirty="0"/>
              <a:t>İşsizler ve Vasıfsızlar (alt sınıf-sınıf altı-toplumsal atık)</a:t>
            </a:r>
          </a:p>
          <a:p>
            <a:endParaRPr lang="tr-TR" sz="3200" dirty="0">
              <a:solidFill>
                <a:srgbClr val="7030A0"/>
              </a:solidFill>
            </a:endParaRPr>
          </a:p>
          <a:p>
            <a:pPr>
              <a:buFont typeface="+mj-lt"/>
              <a:buAutoNum type="arabicPeriod"/>
            </a:pP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15417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74255" y="84271"/>
            <a:ext cx="9830358" cy="1280890"/>
          </a:xfrm>
        </p:spPr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TABAKALAŞMA VE TOPLUMSAL HAREKETLİLİK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74255" y="1056068"/>
            <a:ext cx="10517745" cy="580193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3200" i="1" dirty="0">
                <a:solidFill>
                  <a:srgbClr val="FFC000"/>
                </a:solidFill>
              </a:rPr>
              <a:t>Bir toplumsal statüden diğerine geçiş</a:t>
            </a:r>
            <a:r>
              <a:rPr lang="tr-TR" sz="3200" dirty="0">
                <a:solidFill>
                  <a:srgbClr val="FFC000"/>
                </a:solidFill>
              </a:rPr>
              <a:t> olarak tanımlanabilir. </a:t>
            </a:r>
          </a:p>
          <a:p>
            <a:pPr>
              <a:lnSpc>
                <a:spcPct val="150000"/>
              </a:lnSpc>
            </a:pPr>
            <a:r>
              <a:rPr lang="tr-TR" sz="3200" b="1" dirty="0">
                <a:solidFill>
                  <a:srgbClr val="FF0000"/>
                </a:solidFill>
              </a:rPr>
              <a:t>Yatay hareketlilik</a:t>
            </a:r>
            <a:r>
              <a:rPr lang="tr-TR" sz="3200" dirty="0">
                <a:solidFill>
                  <a:srgbClr val="FF0000"/>
                </a:solidFill>
              </a:rPr>
              <a:t>, insanların bir statüden, benzer prestije sahip başka bir statüye geçmesidir. </a:t>
            </a:r>
          </a:p>
          <a:p>
            <a:pPr>
              <a:lnSpc>
                <a:spcPct val="150000"/>
              </a:lnSpc>
            </a:pPr>
            <a:r>
              <a:rPr lang="tr-TR" sz="3200" b="1" dirty="0">
                <a:solidFill>
                  <a:srgbClr val="00B0F0"/>
                </a:solidFill>
              </a:rPr>
              <a:t>Dikey hareketlilik</a:t>
            </a:r>
            <a:r>
              <a:rPr lang="tr-TR" sz="3200" dirty="0">
                <a:solidFill>
                  <a:srgbClr val="00B0F0"/>
                </a:solidFill>
              </a:rPr>
              <a:t>, insanların bir statüden daha farklı bir prestije ve öneme sahip bir başka statüye geçişidir.</a:t>
            </a:r>
          </a:p>
          <a:p>
            <a:pPr>
              <a:lnSpc>
                <a:spcPct val="150000"/>
              </a:lnSpc>
            </a:pPr>
            <a:endParaRPr lang="tr-TR" sz="3200" dirty="0">
              <a:solidFill>
                <a:srgbClr val="FFC000"/>
              </a:solidFill>
            </a:endParaRPr>
          </a:p>
          <a:p>
            <a:pPr>
              <a:buFont typeface="+mj-lt"/>
              <a:buAutoNum type="arabicPeriod"/>
            </a:pP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132710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00011" y="624110"/>
            <a:ext cx="9804601" cy="689535"/>
          </a:xfrm>
        </p:spPr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SINIFSIZ TOPLUM DENEYİMLERİ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00011" y="1532587"/>
            <a:ext cx="10354613" cy="5215944"/>
          </a:xfrm>
        </p:spPr>
        <p:txBody>
          <a:bodyPr>
            <a:normAutofit/>
          </a:bodyPr>
          <a:lstStyle/>
          <a:p>
            <a:r>
              <a:rPr lang="tr-TR" sz="3200" dirty="0"/>
              <a:t>Avcı-Toplayıcılar ve İlk Tarım Toplumları</a:t>
            </a:r>
          </a:p>
          <a:p>
            <a:r>
              <a:rPr lang="tr-TR" sz="3200" dirty="0"/>
              <a:t>SSCB (Sovyet Sosyalist Cumhuriyetler Birliği)</a:t>
            </a:r>
          </a:p>
          <a:p>
            <a:endParaRPr lang="tr-TR" sz="32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592" y="2730321"/>
            <a:ext cx="8165205" cy="401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839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00011" y="624110"/>
            <a:ext cx="9804601" cy="689535"/>
          </a:xfrm>
        </p:spPr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SINIFSIZ TOPLUM DENEYİMLERİ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00011" y="1532587"/>
            <a:ext cx="10354613" cy="5215944"/>
          </a:xfrm>
        </p:spPr>
        <p:txBody>
          <a:bodyPr>
            <a:normAutofit/>
          </a:bodyPr>
          <a:lstStyle/>
          <a:p>
            <a:r>
              <a:rPr lang="tr-TR" sz="3200" dirty="0"/>
              <a:t>Çin</a:t>
            </a:r>
          </a:p>
          <a:p>
            <a:pPr marL="0" indent="0">
              <a:buNone/>
            </a:pPr>
            <a:endParaRPr lang="tr-TR" sz="32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90" y="2112135"/>
            <a:ext cx="10959921" cy="474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63816"/>
      </p:ext>
    </p:extLst>
  </p:cSld>
  <p:clrMapOvr>
    <a:masterClrMapping/>
  </p:clrMapOvr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191</TotalTime>
  <Words>884</Words>
  <Application>Microsoft Office PowerPoint</Application>
  <PresentationFormat>Geniş ekran</PresentationFormat>
  <Paragraphs>121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 3</vt:lpstr>
      <vt:lpstr>Duman</vt:lpstr>
      <vt:lpstr>TOPLUMSAL TABAKALAŞMA</vt:lpstr>
      <vt:lpstr>TOPLUMSAL TABAKALAŞMA</vt:lpstr>
      <vt:lpstr>TABAKALAŞMA SİSTEMLERİ</vt:lpstr>
      <vt:lpstr>TABAKALAŞMA SİSTEMLERİ</vt:lpstr>
      <vt:lpstr>TABAKALAŞMA SİSTEMLERİ</vt:lpstr>
      <vt:lpstr>TABAKALAŞMA SİSTEMLERİ</vt:lpstr>
      <vt:lpstr>TABAKALAŞMA VE TOPLUMSAL HAREKETLİLİK</vt:lpstr>
      <vt:lpstr>SINIFSIZ TOPLUM DENEYİMLERİ</vt:lpstr>
      <vt:lpstr>SINIFSIZ TOPLUM DENEYİMLERİ</vt:lpstr>
      <vt:lpstr>SINIFSIZ TOPLUM DENEYİMLERİ</vt:lpstr>
      <vt:lpstr>Tabakalaşmanın Meşrulaştırılması: İdeoloji</vt:lpstr>
      <vt:lpstr>Tabakalaşmanın Meşrulaştırılması: İdeoloji</vt:lpstr>
      <vt:lpstr>Tabakalaşmanın Meşrulaştırılması: İdeoloji</vt:lpstr>
      <vt:lpstr>TABAKALAŞMA TEORİLERİ </vt:lpstr>
      <vt:lpstr>TABAKALAŞMA TEORİLERİ </vt:lpstr>
      <vt:lpstr>TABAKALAŞMA TEORİLERİ </vt:lpstr>
      <vt:lpstr>TABAKALAŞMA ve YOKSULLUK </vt:lpstr>
      <vt:lpstr>YOKSULLUK TANIMLARI </vt:lpstr>
      <vt:lpstr>YOKSULLUĞUN SEBEPLERİ </vt:lpstr>
      <vt:lpstr>YOKSULLUK İLE İLGİLİ KAVRAMLAR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TOPLUMSAL TABAKALAŞMA</dc:title>
  <dc:creator>isa demir</dc:creator>
  <cp:lastModifiedBy>Alik Aydın</cp:lastModifiedBy>
  <cp:revision>20</cp:revision>
  <dcterms:created xsi:type="dcterms:W3CDTF">2020-10-31T08:18:36Z</dcterms:created>
  <dcterms:modified xsi:type="dcterms:W3CDTF">2023-03-30T11:48:10Z</dcterms:modified>
</cp:coreProperties>
</file>