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6" r:id="rId2"/>
    <p:sldId id="257" r:id="rId3"/>
    <p:sldId id="292" r:id="rId4"/>
    <p:sldId id="258" r:id="rId5"/>
    <p:sldId id="336" r:id="rId6"/>
    <p:sldId id="262" r:id="rId7"/>
    <p:sldId id="299" r:id="rId8"/>
    <p:sldId id="300" r:id="rId9"/>
    <p:sldId id="301" r:id="rId10"/>
    <p:sldId id="261" r:id="rId11"/>
    <p:sldId id="303" r:id="rId12"/>
    <p:sldId id="306" r:id="rId13"/>
    <p:sldId id="307" r:id="rId14"/>
    <p:sldId id="309" r:id="rId15"/>
    <p:sldId id="310" r:id="rId16"/>
    <p:sldId id="311" r:id="rId17"/>
    <p:sldId id="264" r:id="rId18"/>
    <p:sldId id="265" r:id="rId19"/>
    <p:sldId id="267" r:id="rId20"/>
    <p:sldId id="315" r:id="rId21"/>
    <p:sldId id="372" r:id="rId22"/>
    <p:sldId id="266" r:id="rId23"/>
    <p:sldId id="316" r:id="rId24"/>
    <p:sldId id="260" r:id="rId25"/>
    <p:sldId id="293" r:id="rId26"/>
    <p:sldId id="294" r:id="rId27"/>
    <p:sldId id="295" r:id="rId28"/>
    <p:sldId id="281" r:id="rId29"/>
    <p:sldId id="282" r:id="rId30"/>
    <p:sldId id="297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1" r:id="rId39"/>
    <p:sldId id="337" r:id="rId40"/>
    <p:sldId id="346" r:id="rId41"/>
    <p:sldId id="269" r:id="rId42"/>
    <p:sldId id="273" r:id="rId43"/>
    <p:sldId id="274" r:id="rId44"/>
    <p:sldId id="275" r:id="rId45"/>
    <p:sldId id="276" r:id="rId46"/>
    <p:sldId id="371" r:id="rId47"/>
    <p:sldId id="259" r:id="rId48"/>
    <p:sldId id="338" r:id="rId49"/>
    <p:sldId id="340" r:id="rId50"/>
    <p:sldId id="345" r:id="rId51"/>
    <p:sldId id="347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291" autoAdjust="0"/>
  </p:normalViewPr>
  <p:slideViewPr>
    <p:cSldViewPr snapToGrid="0">
      <p:cViewPr varScale="1">
        <p:scale>
          <a:sx n="68" d="100"/>
          <a:sy n="68" d="100"/>
        </p:scale>
        <p:origin x="8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9EE0-BE76-4064-AD62-343823641FA5}" type="datetimeFigureOut">
              <a:rPr lang="tr-TR" smtClean="0"/>
              <a:t>1.04.2022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EAF3E5F-FE44-44F7-B093-FF6CF476E2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1913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9EE0-BE76-4064-AD62-343823641FA5}" type="datetimeFigureOut">
              <a:rPr lang="tr-TR" smtClean="0"/>
              <a:t>1.04.2022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3E5F-FE44-44F7-B093-FF6CF476E2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7244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9EE0-BE76-4064-AD62-343823641FA5}" type="datetimeFigureOut">
              <a:rPr lang="tr-TR" smtClean="0"/>
              <a:t>1.04.2022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EAF3E5F-FE44-44F7-B093-FF6CF476E2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548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9EE0-BE76-4064-AD62-343823641FA5}" type="datetimeFigureOut">
              <a:rPr lang="tr-TR" smtClean="0"/>
              <a:t>1.04.2022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EAF3E5F-FE44-44F7-B093-FF6CF476E2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755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9EE0-BE76-4064-AD62-343823641FA5}" type="datetimeFigureOut">
              <a:rPr lang="tr-TR" smtClean="0"/>
              <a:t>1.04.2022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EAF3E5F-FE44-44F7-B093-FF6CF476E2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6405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9EE0-BE76-4064-AD62-343823641FA5}" type="datetimeFigureOut">
              <a:rPr lang="tr-TR" smtClean="0"/>
              <a:t>1.04.2022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3E5F-FE44-44F7-B093-FF6CF476E2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4954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9EE0-BE76-4064-AD62-343823641FA5}" type="datetimeFigureOut">
              <a:rPr lang="tr-TR" smtClean="0"/>
              <a:t>1.04.2022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3E5F-FE44-44F7-B093-FF6CF476E2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8212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9EE0-BE76-4064-AD62-343823641FA5}" type="datetimeFigureOut">
              <a:rPr lang="tr-TR" smtClean="0"/>
              <a:t>1.04.2022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3E5F-FE44-44F7-B093-FF6CF476E2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512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9EE0-BE76-4064-AD62-343823641FA5}" type="datetimeFigureOut">
              <a:rPr lang="tr-TR" smtClean="0"/>
              <a:t>1.04.2022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EAF3E5F-FE44-44F7-B093-FF6CF476E2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8455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9EE0-BE76-4064-AD62-343823641FA5}" type="datetimeFigureOut">
              <a:rPr lang="tr-TR" smtClean="0"/>
              <a:t>1.04.2022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EAF3E5F-FE44-44F7-B093-FF6CF476E2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5026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9EE0-BE76-4064-AD62-343823641FA5}" type="datetimeFigureOut">
              <a:rPr lang="tr-TR" smtClean="0"/>
              <a:t>1.04.2022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EAF3E5F-FE44-44F7-B093-FF6CF476E2C5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1054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9EE0-BE76-4064-AD62-343823641FA5}" type="datetimeFigureOut">
              <a:rPr lang="tr-TR" smtClean="0"/>
              <a:t>1.04.2022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EAF3E5F-FE44-44F7-B093-FF6CF476E2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90509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9EE0-BE76-4064-AD62-343823641FA5}" type="datetimeFigureOut">
              <a:rPr lang="tr-TR" smtClean="0"/>
              <a:t>1.04.2022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EAF3E5F-FE44-44F7-B093-FF6CF476E2C5}" type="slidenum">
              <a:rPr lang="tr-TR" smtClean="0"/>
              <a:t>‹#›</a:t>
            </a:fld>
            <a:endParaRPr lang="tr-T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2855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9EE0-BE76-4064-AD62-343823641FA5}" type="datetimeFigureOut">
              <a:rPr lang="tr-TR" smtClean="0"/>
              <a:t>1.04.2022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EAF3E5F-FE44-44F7-B093-FF6CF476E2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470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9EE0-BE76-4064-AD62-343823641FA5}" type="datetimeFigureOut">
              <a:rPr lang="tr-TR" smtClean="0"/>
              <a:t>1.04.2022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3E5F-FE44-44F7-B093-FF6CF476E2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05918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9EE0-BE76-4064-AD62-343823641FA5}" type="datetimeFigureOut">
              <a:rPr lang="tr-TR" smtClean="0"/>
              <a:t>1.04.2022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3E5F-FE44-44F7-B093-FF6CF476E2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9222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09EE0-BE76-4064-AD62-343823641FA5}" type="datetimeFigureOut">
              <a:rPr lang="tr-TR" smtClean="0"/>
              <a:t>1.04.2022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EAF3E5F-FE44-44F7-B093-FF6CF476E2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7098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D65C24D2-0327-4396-BCB6-BE75F6A59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289" y="2772498"/>
            <a:ext cx="9875724" cy="1106667"/>
          </a:xfrm>
        </p:spPr>
        <p:txBody>
          <a:bodyPr>
            <a:noAutofit/>
          </a:bodyPr>
          <a:lstStyle/>
          <a:p>
            <a:r>
              <a:rPr lang="tr-TR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TARIMSAL BİYOTEKNOLOJİ</a:t>
            </a:r>
          </a:p>
        </p:txBody>
      </p:sp>
    </p:spTree>
    <p:extLst>
      <p:ext uri="{BB962C8B-B14F-4D97-AF65-F5344CB8AC3E}">
        <p14:creationId xmlns:p14="http://schemas.microsoft.com/office/powerpoint/2010/main" val="1265456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0E984CB6-D640-4E74-81FF-27CDE6899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9945" y="2543787"/>
            <a:ext cx="8158301" cy="4644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BİYOTEKNOLOJİ NEDİR?</a:t>
            </a:r>
          </a:p>
        </p:txBody>
      </p:sp>
    </p:spTree>
    <p:extLst>
      <p:ext uri="{BB962C8B-B14F-4D97-AF65-F5344CB8AC3E}">
        <p14:creationId xmlns:p14="http://schemas.microsoft.com/office/powerpoint/2010/main" val="2462093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38C77AA-4F67-4807-923F-4D7EE0673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284" y="1540189"/>
            <a:ext cx="10835432" cy="3777622"/>
          </a:xfrm>
        </p:spPr>
        <p:txBody>
          <a:bodyPr/>
          <a:lstStyle/>
          <a:p>
            <a:pPr marL="91440" indent="-91440" algn="just" eaLnBrk="1" fontAlgn="auto" hangingPunct="1">
              <a:defRPr/>
            </a:pPr>
            <a:r>
              <a:rPr lang="tr-TR" altLang="tr-T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BİYO:</a:t>
            </a:r>
            <a:r>
              <a:rPr lang="tr-TR" altLang="tr-T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84048" lvl="1" indent="-182880" algn="just" eaLnBrk="1" fontAlgn="auto" hangingPunct="1">
              <a:defRPr/>
            </a:pPr>
            <a:r>
              <a:rPr lang="tr-TR" altLang="tr-T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Canlı, yaşam</a:t>
            </a:r>
          </a:p>
          <a:p>
            <a:pPr marL="91440" indent="-91440" algn="just" eaLnBrk="1" fontAlgn="auto" hangingPunct="1">
              <a:defRPr/>
            </a:pPr>
            <a:r>
              <a:rPr lang="tr-TR" altLang="tr-TR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TEKNOLOJİ:</a:t>
            </a:r>
          </a:p>
          <a:p>
            <a:pPr marL="384048" lvl="1" indent="-182880" algn="just" eaLnBrk="1" fontAlgn="auto" hangingPunct="1">
              <a:defRPr/>
            </a:pPr>
            <a:r>
              <a:rPr lang="tr-TR" altLang="tr-T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İnsanların doğal koşulları kendi lehine değiştirme yöntemleri,</a:t>
            </a:r>
          </a:p>
          <a:p>
            <a:pPr marL="384048" lvl="1" indent="-182880" algn="just" eaLnBrk="1" fontAlgn="auto" hangingPunct="1">
              <a:defRPr/>
            </a:pPr>
            <a:r>
              <a:rPr lang="tr-TR" altLang="tr-T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İnsanın bulunduğu ortamı değiştirmek üzere sahip olduğu ve kullandığı tekniklerin </a:t>
            </a:r>
          </a:p>
          <a:p>
            <a:pPr marL="201168" lvl="1" indent="0" algn="just" eaLnBrk="1" fontAlgn="auto" hangingPunct="1">
              <a:buFont typeface="Calibri" panose="020F0502020204030204" pitchFamily="34" charset="0"/>
              <a:buNone/>
              <a:defRPr/>
            </a:pPr>
            <a:r>
              <a:rPr lang="tr-TR" altLang="tr-T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(araç ve sistematiklerin) tümü .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9110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0921EFE-618F-4DF0-9C4A-77EEE3F15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077" y="1579141"/>
            <a:ext cx="9811705" cy="424488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r-TR" sz="1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Canlıların veya onların ürünlerinin insana (veya çevresine) yararlı bir ürün üretmek veya bir problemi çözmek için </a:t>
            </a:r>
            <a:r>
              <a:rPr lang="tr-TR" sz="15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için</a:t>
            </a:r>
            <a:r>
              <a:rPr lang="tr-TR" sz="1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kullanılması.</a:t>
            </a:r>
          </a:p>
          <a:p>
            <a:pPr marL="0" indent="0" algn="just">
              <a:buNone/>
            </a:pPr>
            <a:endParaRPr lang="tr-TR" sz="15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tr-TR" alt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Biyoloji ve teknolojinin birlikte kullanımı</a:t>
            </a:r>
          </a:p>
          <a:p>
            <a:pPr eaLnBrk="1" hangingPunct="1">
              <a:buFont typeface="Georgia" panose="02040502050405020303" pitchFamily="18" charset="0"/>
              <a:buNone/>
            </a:pPr>
            <a:endParaRPr lang="tr-TR" altLang="tr-TR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tr-TR" alt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Biyolojik sistemlerin kullanımı</a:t>
            </a:r>
          </a:p>
          <a:p>
            <a:pPr eaLnBrk="1" hangingPunct="1"/>
            <a:endParaRPr lang="tr-TR" altLang="tr-TR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tr-TR" alt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Büyük çaplı üretim</a:t>
            </a:r>
          </a:p>
          <a:p>
            <a:pPr eaLnBrk="1" hangingPunct="1"/>
            <a:endParaRPr lang="tr-TR" altLang="tr-TR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tr-TR" alt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Ticari getiri /İnsan sağlığı ve faydasına yönelik ürün </a:t>
            </a:r>
            <a:r>
              <a:rPr lang="tr-TR" alt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eldesi</a:t>
            </a:r>
            <a:endParaRPr lang="tr-TR" altLang="tr-TR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tr-TR" sz="15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747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CB9AA51-C58F-4CE2-8351-06AEAAA3A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784" y="2626410"/>
            <a:ext cx="9228406" cy="1396949"/>
          </a:xfrm>
        </p:spPr>
        <p:txBody>
          <a:bodyPr>
            <a:noAutofit/>
          </a:bodyPr>
          <a:lstStyle/>
          <a:p>
            <a:pPr algn="ctr"/>
            <a:r>
              <a:rPr lang="tr-TR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Biyoteknolojinin</a:t>
            </a:r>
            <a:r>
              <a:rPr lang="tr-TR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Tarihçesi</a:t>
            </a:r>
          </a:p>
        </p:txBody>
      </p:sp>
    </p:spTree>
    <p:extLst>
      <p:ext uri="{BB962C8B-B14F-4D97-AF65-F5344CB8AC3E}">
        <p14:creationId xmlns:p14="http://schemas.microsoft.com/office/powerpoint/2010/main" val="2546689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7CC7B7C-738E-421F-BC0D-1E2D6342A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232" y="2112601"/>
            <a:ext cx="11226751" cy="3816626"/>
          </a:xfrm>
        </p:spPr>
        <p:txBody>
          <a:bodyPr/>
          <a:lstStyle/>
          <a:p>
            <a:pPr eaLnBrk="1" hangingPunct="1"/>
            <a:r>
              <a:rPr lang="tr-TR" altLang="tr-TR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Biyoteknolojinin</a:t>
            </a:r>
            <a:r>
              <a:rPr lang="tr-TR" alt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M.Ö. 6000 yıllarında Sümerlerin ve Babillerin fermantasyon tekniği kullanarak bira yapmaya başlaması,</a:t>
            </a:r>
          </a:p>
          <a:p>
            <a:pPr algn="just" eaLnBrk="1" hangingPunct="1"/>
            <a:endParaRPr lang="tr-TR" altLang="tr-T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tr-TR" alt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M.Ö. 4000 yıllarında Mısırlıların ekmek mayası kullanmalarıyla ortaya çıktığı kabul edilmektedir. </a:t>
            </a:r>
          </a:p>
          <a:p>
            <a:pPr eaLnBrk="1" hangingPunct="1"/>
            <a:endParaRPr lang="tr-TR" altLang="tr-T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tr-TR" alt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Yoğurt, ekmek, peynir, antibiyotikler gibi diğer ürünler izlemiştir</a:t>
            </a:r>
          </a:p>
          <a:p>
            <a:pPr lvl="1"/>
            <a:endParaRPr lang="tr-TR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6455F72-9492-4316-AD0D-A0133559E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678" y="727691"/>
            <a:ext cx="5642643" cy="739357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4000" b="1" u="sng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r>
              <a:rPr lang="tr-TR" altLang="tr-TR" sz="4000" b="1" u="sng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Tarihçesi</a:t>
            </a:r>
          </a:p>
        </p:txBody>
      </p:sp>
    </p:spTree>
    <p:extLst>
      <p:ext uri="{BB962C8B-B14F-4D97-AF65-F5344CB8AC3E}">
        <p14:creationId xmlns:p14="http://schemas.microsoft.com/office/powerpoint/2010/main" val="553347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4D19CB-DDD0-407D-9493-6EE319FD5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9739" y="1966953"/>
            <a:ext cx="4135901" cy="739358"/>
          </a:xfrm>
        </p:spPr>
        <p:txBody>
          <a:bodyPr rtlCol="0">
            <a:noAutofit/>
          </a:bodyPr>
          <a:lstStyle/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1665 Robert </a:t>
            </a:r>
            <a:r>
              <a:rPr lang="tr-TR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Hooke</a:t>
            </a:r>
            <a:r>
              <a:rPr lang="tr-TR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‘’hücre’’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tr-T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tr-T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0C9D2134-B31B-49F8-8052-B1E19AD10EFE}"/>
              </a:ext>
            </a:extLst>
          </p:cNvPr>
          <p:cNvSpPr txBox="1">
            <a:spLocks/>
          </p:cNvSpPr>
          <p:nvPr/>
        </p:nvSpPr>
        <p:spPr>
          <a:xfrm>
            <a:off x="1611455" y="3429000"/>
            <a:ext cx="9867250" cy="292409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indent="-256032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2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1673 	Anton van </a:t>
            </a:r>
            <a:r>
              <a:rPr lang="tr-TR" sz="2200" b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Leeuwenhoek</a:t>
            </a:r>
            <a:r>
              <a:rPr lang="tr-TR" sz="22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mikroskop ile protozoa ve bakterileri keşfetti.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Protozoa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bakterilerin fermantasyonda rol 	oynayabileceğini açıklayan 	ilk bilim adamı </a:t>
            </a:r>
          </a:p>
          <a:p>
            <a:pPr marL="365760" indent="-256032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87B8A21-DBF5-47D2-B355-5530A0AA7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966" y="504907"/>
            <a:ext cx="5642643" cy="739357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4000" b="1" u="sng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r>
              <a:rPr lang="tr-TR" altLang="tr-TR" sz="4000" b="1" u="sng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Tarihçesi</a:t>
            </a:r>
          </a:p>
        </p:txBody>
      </p:sp>
    </p:spTree>
    <p:extLst>
      <p:ext uri="{BB962C8B-B14F-4D97-AF65-F5344CB8AC3E}">
        <p14:creationId xmlns:p14="http://schemas.microsoft.com/office/powerpoint/2010/main" val="2142072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2F01DCDD-2815-4101-B67D-B1549A077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312" y="3529806"/>
            <a:ext cx="154305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609C6020-5037-4CCA-8900-B419304D5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906" y="951749"/>
            <a:ext cx="1893887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90241A76-62D5-4110-8304-E25E649F2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64038" y="1080495"/>
            <a:ext cx="7821636" cy="5621094"/>
          </a:xfrm>
        </p:spPr>
        <p:txBody>
          <a:bodyPr rtlCol="0">
            <a:noAutofit/>
          </a:bodyPr>
          <a:lstStyle/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1857’de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Pasteur’ün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fermentasyonu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tarif etmeye başladığı kabul edilir.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Fermentasyon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teknolojisi</a:t>
            </a:r>
          </a:p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endParaRPr lang="tr-TR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1861	Louis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Pasteur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pastörizasyon</a:t>
            </a:r>
          </a:p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Mayalanma olayından ve bulaşıcı hastalıklardan mikroorganizmaların sorumlu olduğunu kanıtlamış</a:t>
            </a:r>
          </a:p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endParaRPr lang="tr-TR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lvl="1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1843-1910 	Robert </a:t>
            </a: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Koch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Bakteriyoloji</a:t>
            </a:r>
          </a:p>
          <a:p>
            <a:pPr marL="365760" lvl="1" indent="-256032" algn="just"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Geliştirdiği bakteriyoloji tekniklerinin ışığında, bakterilerin tanımı ve hastalık yapıcı etkinliklerinin incelenmesi için başvurduğu kurallar bu bilim dalının temel ölçütlerini oluşturdu. </a:t>
            </a:r>
          </a:p>
          <a:p>
            <a:pPr marL="365760" lvl="1" indent="-256032" algn="just"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Şarbon basili,</a:t>
            </a:r>
          </a:p>
          <a:p>
            <a:pPr marL="365760" lvl="1" indent="-256032" algn="just"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Korela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basili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0A062BC-B268-43C5-A0F4-D4D48611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083" y="50488"/>
            <a:ext cx="5642643" cy="739357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4000" b="1" u="sng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r>
              <a:rPr lang="tr-TR" altLang="tr-TR" sz="4000" b="1" u="sng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Tarihçesi</a:t>
            </a:r>
          </a:p>
        </p:txBody>
      </p:sp>
    </p:spTree>
    <p:extLst>
      <p:ext uri="{BB962C8B-B14F-4D97-AF65-F5344CB8AC3E}">
        <p14:creationId xmlns:p14="http://schemas.microsoft.com/office/powerpoint/2010/main" val="2710885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AC08FA-62A5-4D82-802E-DFC5EADE8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3453" y="1070182"/>
            <a:ext cx="6948655" cy="5664617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1865 	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Gregor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Mendel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bezelyeler ile çalışarak kalıtım kurallarını ortaya koydu. Bu çalışma genetik biliminin başlangıcı kabul edilir. 	</a:t>
            </a:r>
          </a:p>
          <a:p>
            <a:pPr eaLnBrk="1" hangingPunct="1"/>
            <a:b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1869 	Johann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Friedrich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Miescher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nükleik asidi ilk defa izole etti.	</a:t>
            </a:r>
          </a:p>
          <a:p>
            <a:pPr eaLnBrk="1" hangingPunct="1"/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FB5CA22-D3E8-44A7-ADE6-7CC951F2D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753" y="4226341"/>
            <a:ext cx="15875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CEE7EC3E-09B7-4E34-8D3F-7AB659EF5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166" y="1070182"/>
            <a:ext cx="2352675" cy="238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FE33EE7-BC61-4BBA-A1C2-A3802CCF654B}"/>
              </a:ext>
            </a:extLst>
          </p:cNvPr>
          <p:cNvSpPr txBox="1">
            <a:spLocks/>
          </p:cNvSpPr>
          <p:nvPr/>
        </p:nvSpPr>
        <p:spPr>
          <a:xfrm>
            <a:off x="3049503" y="199817"/>
            <a:ext cx="5642643" cy="7393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tr-TR" altLang="tr-TR" sz="4000" b="1" u="sng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Biyoteknoloji: Tarihçesi</a:t>
            </a:r>
            <a:endParaRPr lang="tr-TR" altLang="tr-TR" sz="4000" b="1" u="sng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06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556080B3-8F8D-4734-89C7-7A56E728DFCB}"/>
              </a:ext>
            </a:extLst>
          </p:cNvPr>
          <p:cNvSpPr txBox="1"/>
          <p:nvPr/>
        </p:nvSpPr>
        <p:spPr>
          <a:xfrm>
            <a:off x="1239078" y="1834085"/>
            <a:ext cx="971384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biyoloji” ve “teknoloji” kelimelerinden türetilerek </a:t>
            </a:r>
            <a:r>
              <a:rPr lang="tr-TR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ilk kez 1919 yılında Karl </a:t>
            </a:r>
            <a:r>
              <a:rPr lang="tr-TR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Erkey</a:t>
            </a:r>
            <a:r>
              <a:rPr lang="tr-TR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tarafından kullanılmıştır.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teriminin o zamanki tanımı, anlamı ve kapsamı, günümüze kadar gelişen modern tekniklerin bu alana uygulanması ile, önemli ölçüde değişikliklere uğramıştır.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Karl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Ereky’nin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biyoteknolojiyi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tanımı’’ </a:t>
            </a:r>
            <a:r>
              <a:rPr lang="tr-T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Biyoteknolojik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Sistemler Yardımıyla Hammaddelerin Yeni Ürünlere Dönüştürüldüğü işlemlerdir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şeklinde tanımlamıştır. </a:t>
            </a:r>
          </a:p>
          <a:p>
            <a:pPr algn="just"/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C90181E-1A7E-49B8-9960-9CC296621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677" y="622710"/>
            <a:ext cx="5642643" cy="739357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4000" b="1" u="sng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r>
              <a:rPr lang="tr-TR" altLang="tr-TR" sz="4000" b="1" u="sng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Tarihçesi</a:t>
            </a:r>
          </a:p>
        </p:txBody>
      </p:sp>
    </p:spTree>
    <p:extLst>
      <p:ext uri="{BB962C8B-B14F-4D97-AF65-F5344CB8AC3E}">
        <p14:creationId xmlns:p14="http://schemas.microsoft.com/office/powerpoint/2010/main" val="1595578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C387B84-8951-4A1C-AC31-1629379C6229}"/>
              </a:ext>
            </a:extLst>
          </p:cNvPr>
          <p:cNvSpPr txBox="1">
            <a:spLocks/>
          </p:cNvSpPr>
          <p:nvPr/>
        </p:nvSpPr>
        <p:spPr>
          <a:xfrm>
            <a:off x="2088064" y="1399297"/>
            <a:ext cx="7501105" cy="4059406"/>
          </a:xfrm>
          <a:prstGeom prst="rect">
            <a:avLst/>
          </a:prstGeom>
        </p:spPr>
        <p:txBody>
          <a:bodyPr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1928  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Alexander 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Fleming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09728" indent="0" algn="just">
              <a:buClr>
                <a:schemeClr val="accent3"/>
              </a:buClr>
              <a:buNone/>
              <a:defRPr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Penisilin keşfi</a:t>
            </a:r>
          </a:p>
          <a:p>
            <a:pPr marL="109728" indent="0" algn="just">
              <a:buClr>
                <a:schemeClr val="accent3"/>
              </a:buClr>
              <a:buNone/>
              <a:defRPr/>
            </a:pPr>
            <a:endParaRPr lang="tr-TR" sz="2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1938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Proteinler ve DNA çeşitli laboratuvarlarda çalışılmaya başlandı. “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Moleküler biyoloji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terimi gündeme girdi. </a:t>
            </a:r>
          </a:p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1941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Jost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ilk kez “Genetik Mühendisliği” terimini kullandı.</a:t>
            </a:r>
          </a:p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36191F3-88F7-4C9A-BDBD-08EE02D30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542" y="307809"/>
            <a:ext cx="5642643" cy="739357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4000" b="1" u="sng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r>
              <a:rPr lang="tr-TR" altLang="tr-TR" sz="4000" b="1" u="sng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Tarihçesi</a:t>
            </a:r>
          </a:p>
        </p:txBody>
      </p:sp>
    </p:spTree>
    <p:extLst>
      <p:ext uri="{BB962C8B-B14F-4D97-AF65-F5344CB8AC3E}">
        <p14:creationId xmlns:p14="http://schemas.microsoft.com/office/powerpoint/2010/main" val="3077380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062E40-00A0-4958-B16B-855725797C11}"/>
              </a:ext>
            </a:extLst>
          </p:cNvPr>
          <p:cNvSpPr txBox="1">
            <a:spLocks/>
          </p:cNvSpPr>
          <p:nvPr/>
        </p:nvSpPr>
        <p:spPr>
          <a:xfrm>
            <a:off x="644769" y="1865514"/>
            <a:ext cx="10902461" cy="413824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tr-TR" altLang="tr-T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alt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1944 	</a:t>
            </a:r>
            <a:r>
              <a:rPr lang="tr-TR" altLang="tr-TR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Avery</a:t>
            </a:r>
            <a:r>
              <a:rPr lang="tr-TR" alt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altLang="tr-TR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Macleod</a:t>
            </a:r>
            <a:r>
              <a:rPr lang="tr-TR" alt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altLang="tr-TR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McCarty</a:t>
            </a:r>
            <a:r>
              <a:rPr lang="tr-TR" alt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genetik materyalin (aktarılan) DNA olduğunu gösterdi. 	</a:t>
            </a:r>
          </a:p>
          <a:p>
            <a:pPr algn="just"/>
            <a:endParaRPr lang="tr-TR" altLang="tr-T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alt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1953</a:t>
            </a:r>
            <a:r>
              <a:rPr lang="tr-TR" alt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Watson ve </a:t>
            </a:r>
            <a:r>
              <a:rPr lang="tr-TR" altLang="tr-TR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Crick</a:t>
            </a:r>
            <a:r>
              <a:rPr lang="tr-TR" alt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DNA’nın ikili sarmal yapısını belirledi. </a:t>
            </a:r>
            <a:r>
              <a:rPr lang="tr-TR" altLang="tr-TR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endParaRPr lang="tr-TR" altLang="tr-TR" sz="25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alt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1970</a:t>
            </a:r>
            <a:r>
              <a:rPr lang="tr-TR" alt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İlk “</a:t>
            </a:r>
            <a:r>
              <a:rPr lang="tr-TR" altLang="tr-TR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restriction</a:t>
            </a:r>
            <a:r>
              <a:rPr lang="tr-TR" alt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endonuclease</a:t>
            </a:r>
            <a:r>
              <a:rPr lang="tr-TR" alt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(genetik materyali kesebilen enzim) izole edildi. 	</a:t>
            </a:r>
          </a:p>
          <a:p>
            <a:pPr algn="just"/>
            <a:endParaRPr lang="tr-TR" altLang="tr-T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1818E30-72A3-44E2-AE9D-EEACB77D7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0441" y="968280"/>
            <a:ext cx="5642643" cy="739357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4000" b="1" u="sng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r>
              <a:rPr lang="tr-TR" altLang="tr-TR" sz="4000" b="1" u="sng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Tarihçesi</a:t>
            </a:r>
          </a:p>
        </p:txBody>
      </p:sp>
    </p:spTree>
    <p:extLst>
      <p:ext uri="{BB962C8B-B14F-4D97-AF65-F5344CB8AC3E}">
        <p14:creationId xmlns:p14="http://schemas.microsoft.com/office/powerpoint/2010/main" val="965752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E72EA72-87D9-4693-B380-115E8E23E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678" y="1104803"/>
            <a:ext cx="5642643" cy="739357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4000" b="1" u="sng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r>
              <a:rPr lang="tr-TR" altLang="tr-TR" sz="4000" b="1" u="sng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Tarihçesi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951F600-1D75-4029-8123-24E7F2F9F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06" y="2194468"/>
            <a:ext cx="11042088" cy="2469063"/>
          </a:xfrm>
        </p:spPr>
        <p:txBody>
          <a:bodyPr>
            <a:noAutofit/>
          </a:bodyPr>
          <a:lstStyle/>
          <a:p>
            <a:pPr algn="just" eaLnBrk="1" hangingPunct="1"/>
            <a:r>
              <a:rPr lang="tr-TR" alt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1973: </a:t>
            </a:r>
            <a:r>
              <a:rPr lang="tr-TR" alt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Boyer ve </a:t>
            </a:r>
            <a:r>
              <a:rPr lang="tr-TR" altLang="tr-TR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Cohen</a:t>
            </a:r>
            <a:r>
              <a:rPr lang="tr-TR" alt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tarafından </a:t>
            </a:r>
            <a:r>
              <a:rPr lang="tr-TR" altLang="tr-TR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Rekombinant</a:t>
            </a:r>
            <a:r>
              <a:rPr lang="tr-TR" alt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DNA Teknolojisi </a:t>
            </a:r>
            <a:r>
              <a:rPr lang="tr-TR" alt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geliştirildi:</a:t>
            </a:r>
            <a:r>
              <a:rPr lang="tr-TR" alt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 algn="just" eaLnBrk="1" hangingPunct="1"/>
            <a:r>
              <a:rPr lang="tr-TR" alt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Herhangi bir canlıdan alınan bir gen, bakteri DNA’sı (</a:t>
            </a:r>
            <a:r>
              <a:rPr lang="tr-TR" altLang="tr-TR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plazmid</a:t>
            </a:r>
            <a:r>
              <a:rPr lang="tr-TR" alt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içine yerleştirilerek, yeni genin bakteri, bitki ya da hayvan hücresi tarafından ifadesi (ekspresyonu) yolu ile insan sağlığı ve kullanım için önemli bir çok ürünün </a:t>
            </a:r>
            <a:r>
              <a:rPr lang="tr-TR" altLang="tr-TR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eldesi</a:t>
            </a:r>
            <a:r>
              <a:rPr lang="tr-TR" alt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(aşılar, insülin, ilaç sanayi, zirai amaçlı kullanım, </a:t>
            </a:r>
            <a:r>
              <a:rPr lang="tr-TR" altLang="tr-TR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biyodegradasyon</a:t>
            </a:r>
            <a:r>
              <a:rPr lang="tr-TR" alt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gibi). </a:t>
            </a:r>
          </a:p>
          <a:p>
            <a:pPr algn="just" eaLnBrk="1" hangingPunct="1"/>
            <a:endParaRPr lang="tr-TR" altLang="tr-T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111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E191EB-97BF-414F-B9E1-08D3290E325B}"/>
              </a:ext>
            </a:extLst>
          </p:cNvPr>
          <p:cNvSpPr txBox="1">
            <a:spLocks/>
          </p:cNvSpPr>
          <p:nvPr/>
        </p:nvSpPr>
        <p:spPr>
          <a:xfrm>
            <a:off x="661675" y="1392701"/>
            <a:ext cx="10494006" cy="4304715"/>
          </a:xfrm>
          <a:prstGeom prst="rect">
            <a:avLst/>
          </a:prstGeom>
        </p:spPr>
        <p:txBody>
          <a:bodyPr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1975 	</a:t>
            </a:r>
            <a:r>
              <a:rPr 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Kohler</a:t>
            </a: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Milstein</a:t>
            </a: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monoklonal</a:t>
            </a: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antikorların üretimini tanımladılar. </a:t>
            </a:r>
            <a:r>
              <a:rPr lang="tr-T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endParaRPr lang="tr-TR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1977       DNA </a:t>
            </a:r>
            <a:r>
              <a:rPr lang="tr-TR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sekanslama</a:t>
            </a:r>
            <a:r>
              <a:rPr lang="tr-T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teknolojilerinin başlangıcı-genetik mühendisliği</a:t>
            </a:r>
          </a:p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endParaRPr lang="tr-TR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Rekombinant</a:t>
            </a: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olarak üretilen ilk ürün insülindir ve 1982 yılında insanlar üzerinde uygulanması Amerikan Gıda ve İlaç Dairesi (U.S.A </a:t>
            </a:r>
            <a:r>
              <a:rPr 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Drug</a:t>
            </a: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Administration, FDA) tarafından onaylanmıştır.</a:t>
            </a:r>
          </a:p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endParaRPr lang="tr-TR" sz="26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endParaRPr lang="tr-TR" sz="2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001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E1AE4E-A5F7-490E-9826-5FF2E42FEA08}"/>
              </a:ext>
            </a:extLst>
          </p:cNvPr>
          <p:cNvSpPr txBox="1">
            <a:spLocks/>
          </p:cNvSpPr>
          <p:nvPr/>
        </p:nvSpPr>
        <p:spPr>
          <a:xfrm>
            <a:off x="869852" y="1688255"/>
            <a:ext cx="10452296" cy="46162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1980 ABD Yüksek Mahkemesi genetik olarak değiştirilmiş mikroorganizmaların patentlenebileceğine karar verdi.</a:t>
            </a:r>
          </a:p>
          <a:p>
            <a:pPr algn="just"/>
            <a:endParaRPr lang="tr-TR" altLang="tr-TR" sz="2800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1982: Avrupa’da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rekombinant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DNA teknolojisi ile üretilmiş ilk hayvan aşısının kullanımı onaylandı.</a:t>
            </a:r>
          </a:p>
          <a:p>
            <a:pPr algn="just"/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1983: Genetik olarak değiştirilmiş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plazmidler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bitkilerin transformasyonu için kullanıldı.</a:t>
            </a:r>
            <a:endParaRPr lang="tr-TR" alt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065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0A65C92-4CF3-4597-A5F0-E37FEA4A49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0276" y="1212413"/>
            <a:ext cx="10691448" cy="4827439"/>
          </a:xfrm>
        </p:spPr>
        <p:txBody>
          <a:bodyPr rtlCol="0">
            <a:normAutofit fontScale="70000" lnSpcReduction="20000"/>
          </a:bodyPr>
          <a:lstStyle/>
          <a:p>
            <a:pPr marL="91440" indent="-91440" algn="just" eaLnBrk="1" fontAlgn="auto" hangingPunct="1">
              <a:defRPr/>
            </a:pPr>
            <a:endParaRPr lang="tr-TR" altLang="tr-TR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algn="just" eaLnBrk="1" fontAlgn="auto" hangingPunct="1">
              <a:defRPr/>
            </a:pPr>
            <a:r>
              <a:rPr lang="tr-TR" altLang="tr-T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1985	</a:t>
            </a:r>
            <a:r>
              <a:rPr lang="tr-TR" altLang="tr-T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Kary</a:t>
            </a:r>
            <a:r>
              <a:rPr lang="tr-TR" altLang="tr-T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Mullis</a:t>
            </a:r>
            <a:r>
              <a:rPr lang="tr-TR" altLang="tr-T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arkadaşları tarafından PCR yönteminin keşfedilmesi. </a:t>
            </a:r>
          </a:p>
          <a:p>
            <a:pPr marL="91440" indent="-91440" algn="just" eaLnBrk="1" fontAlgn="auto" hangingPunct="1">
              <a:defRPr/>
            </a:pPr>
            <a:r>
              <a:rPr lang="tr-TR" altLang="tr-T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1990 İnsan genom projesi başlatıldı.</a:t>
            </a:r>
          </a:p>
          <a:p>
            <a:pPr marL="91440" indent="-91440" algn="just" eaLnBrk="1" fontAlgn="auto" hangingPunct="1">
              <a:defRPr/>
            </a:pPr>
            <a:r>
              <a:rPr lang="tr-TR" altLang="tr-T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1994</a:t>
            </a:r>
            <a:r>
              <a:rPr lang="tr-TR" altLang="tr-T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yılında, ilk genetik mühendisliği ile geliştirilmiş ‘</a:t>
            </a:r>
            <a:r>
              <a:rPr lang="tr-TR" altLang="tr-T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FlavrSavr</a:t>
            </a:r>
            <a:r>
              <a:rPr lang="tr-TR" altLang="tr-T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‘domates Dünya Gıda Örgütü tarafından kabul edilmiştir. </a:t>
            </a:r>
            <a:r>
              <a:rPr lang="tr-TR" altLang="tr-T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1996</a:t>
            </a:r>
            <a:r>
              <a:rPr lang="tr-TR" altLang="tr-T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yılında, genetik olarak değiştirilmiş bitkiler ticari amaçla büyük ölçekte ekilmeye başlanmıştır.</a:t>
            </a:r>
          </a:p>
          <a:p>
            <a:pPr marL="91440" indent="-91440" algn="just" eaLnBrk="1" fontAlgn="auto" hangingPunct="1">
              <a:defRPr/>
            </a:pPr>
            <a:endParaRPr lang="tr-TR" altLang="tr-TR" sz="24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algn="just" eaLnBrk="1" fontAlgn="auto" hangingPunct="1">
              <a:defRPr/>
            </a:pPr>
            <a:r>
              <a:rPr lang="tr-TR" altLang="tr-T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1997 Koyun (</a:t>
            </a:r>
            <a:r>
              <a:rPr lang="tr-TR" altLang="tr-T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Dolly</a:t>
            </a:r>
            <a:r>
              <a:rPr lang="tr-TR" altLang="tr-T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klonlandı.</a:t>
            </a:r>
          </a:p>
          <a:p>
            <a:pPr marL="91440" indent="-91440" algn="just" eaLnBrk="1" fontAlgn="auto" hangingPunct="1">
              <a:defRPr/>
            </a:pPr>
            <a:endParaRPr lang="tr-TR" altLang="tr-TR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algn="just" eaLnBrk="1" fontAlgn="auto" hangingPunct="1">
              <a:defRPr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2000 Altın pirinç geliştirildi.</a:t>
            </a:r>
          </a:p>
          <a:p>
            <a:pPr marL="91440" indent="-91440" algn="just" eaLnBrk="1" fontAlgn="auto" hangingPunct="1">
              <a:defRPr/>
            </a:pP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algn="just" eaLnBrk="1" fontAlgn="auto" hangingPunct="1">
              <a:defRPr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2002: Gen çipleri (‘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complete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human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microarrays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’) ticari ürün olarak piyasaya sürüldü).</a:t>
            </a:r>
          </a:p>
          <a:p>
            <a:pPr marL="91440" indent="-91440" algn="just" eaLnBrk="1" fontAlgn="auto" hangingPunct="1">
              <a:defRPr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algn="just" eaLnBrk="1" fontAlgn="auto" hangingPunct="1">
              <a:defRPr/>
            </a:pPr>
            <a:r>
              <a:rPr lang="tr-TR" altLang="tr-T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 Aziz Sancar </a:t>
            </a:r>
            <a:r>
              <a:rPr lang="tr-TR" altLang="tr-T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Noberl</a:t>
            </a:r>
            <a:r>
              <a:rPr lang="tr-TR" altLang="tr-T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ödülü ‘’hücrelerin hasarlı DNA’yı tamir ederek genetik bilgiyi nasıl koruduklarını moleküler düzeyde haritalayan”</a:t>
            </a:r>
          </a:p>
          <a:p>
            <a:pPr marL="91440" indent="-91440" algn="just" eaLnBrk="1" fontAlgn="auto" hangingPunct="1">
              <a:defRPr/>
            </a:pPr>
            <a:r>
              <a:rPr lang="tr-TR" altLang="tr-T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CRISPR </a:t>
            </a:r>
            <a:r>
              <a:rPr lang="tr-TR" altLang="tr-T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</a:t>
            </a:r>
            <a:r>
              <a:rPr lang="tr-TR" altLang="tr-T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</a:t>
            </a:r>
          </a:p>
        </p:txBody>
      </p:sp>
    </p:spTree>
    <p:extLst>
      <p:ext uri="{BB962C8B-B14F-4D97-AF65-F5344CB8AC3E}">
        <p14:creationId xmlns:p14="http://schemas.microsoft.com/office/powerpoint/2010/main" val="35054130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426BBA0-7A8E-4CEB-843F-04E047BD1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254" y="1540189"/>
            <a:ext cx="9979546" cy="3777622"/>
          </a:xfrm>
        </p:spPr>
        <p:txBody>
          <a:bodyPr>
            <a:normAutofit/>
          </a:bodyPr>
          <a:lstStyle/>
          <a:p>
            <a:pPr algn="just"/>
            <a:r>
              <a:rPr lang="tr-TR" alt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r>
              <a:rPr lang="tr-TR" alt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tarihsel süreç içinde üç döneme ayrılmaktadır.</a:t>
            </a:r>
          </a:p>
          <a:p>
            <a:pPr lvl="1" algn="just"/>
            <a:r>
              <a:rPr lang="tr-TR" altLang="tr-TR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Geleneksel dönem</a:t>
            </a:r>
          </a:p>
          <a:p>
            <a:pPr lvl="1" algn="just"/>
            <a:r>
              <a:rPr lang="tr-TR" altLang="tr-TR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 dönem</a:t>
            </a:r>
          </a:p>
          <a:p>
            <a:pPr lvl="1" algn="just"/>
            <a:r>
              <a:rPr lang="tr-TR" altLang="tr-TR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 </a:t>
            </a:r>
            <a:r>
              <a:rPr lang="tr-TR" altLang="tr-TR" sz="3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endParaRPr lang="tr-TR" altLang="tr-TR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sz="3000" dirty="0"/>
          </a:p>
        </p:txBody>
      </p:sp>
    </p:spTree>
    <p:extLst>
      <p:ext uri="{BB962C8B-B14F-4D97-AF65-F5344CB8AC3E}">
        <p14:creationId xmlns:p14="http://schemas.microsoft.com/office/powerpoint/2010/main" val="695296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7BEC85C-3EA6-448B-8EA4-763B47FF5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9540" y="2173357"/>
            <a:ext cx="10272920" cy="4275569"/>
          </a:xfrm>
        </p:spPr>
        <p:txBody>
          <a:bodyPr>
            <a:noAutofit/>
          </a:bodyPr>
          <a:lstStyle/>
          <a:p>
            <a:pPr algn="just"/>
            <a:r>
              <a:rPr lang="tr-TR" alt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1919 ve 1939’lu yılları kapsayan ‘</a:t>
            </a:r>
            <a:r>
              <a:rPr lang="tr-TR" altLang="tr-TR" sz="3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geleneksel </a:t>
            </a:r>
            <a:r>
              <a:rPr lang="tr-TR" altLang="tr-TR" sz="3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dönem</a:t>
            </a:r>
            <a:r>
              <a:rPr lang="tr-TR" alt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’deki</a:t>
            </a:r>
            <a:r>
              <a:rPr lang="tr-TR" alt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bilgi birikimi ve teknolojiyle biyolojik sistemler (bakteri, maya, mantar), herhangi bir değişime tabi tutulmaksızın ekmek, peynir, yoğurt, alkol vb. maddelerin üretilmesinde kullanılmıştır.</a:t>
            </a:r>
          </a:p>
          <a:p>
            <a:endParaRPr lang="tr-TR" sz="3000" dirty="0"/>
          </a:p>
        </p:txBody>
      </p:sp>
    </p:spTree>
    <p:extLst>
      <p:ext uri="{BB962C8B-B14F-4D97-AF65-F5344CB8AC3E}">
        <p14:creationId xmlns:p14="http://schemas.microsoft.com/office/powerpoint/2010/main" val="2915847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2B8DF2C-107B-430C-8A5E-BF9674AE3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452" y="2177853"/>
            <a:ext cx="11269834" cy="1948840"/>
          </a:xfrm>
        </p:spPr>
        <p:txBody>
          <a:bodyPr>
            <a:noAutofit/>
          </a:bodyPr>
          <a:lstStyle/>
          <a:p>
            <a:pPr algn="just"/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1940’lı ve 1973’li yılları kapsayan ‘</a:t>
            </a:r>
            <a:r>
              <a:rPr lang="tr-TR" altLang="tr-T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 </a:t>
            </a:r>
            <a:r>
              <a:rPr lang="tr-TR" altLang="tr-TR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dönem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’de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genomların da köklü bir değişiklik yapılmaksızın, biyolojik sistemlerin (mikroorganizmaların) endüstride kullanım alanları genişletilmiş sınırlı tekniklerle fermantasyon teknolojisi kullanarak antibiyotik, enzim, protein ve organik asitler vb. maddelerin üretimi geliştirilmiştir.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36510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EDECEBF-1084-491E-8F79-80F913354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784" y="3407017"/>
            <a:ext cx="11028432" cy="1449387"/>
          </a:xfrm>
        </p:spPr>
        <p:txBody>
          <a:bodyPr/>
          <a:lstStyle/>
          <a:p>
            <a:pPr algn="just"/>
            <a:r>
              <a:rPr lang="tr-TR" alt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1973 ve sonrası ‘</a:t>
            </a:r>
            <a:r>
              <a:rPr lang="tr-TR" altLang="tr-TR" sz="2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 </a:t>
            </a:r>
            <a:r>
              <a:rPr lang="tr-TR" altLang="tr-TR" sz="25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r>
              <a:rPr lang="tr-TR" altLang="tr-TR" sz="2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’’</a:t>
            </a:r>
            <a:r>
              <a:rPr lang="tr-TR" alt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dönemi’ gelişmiş ve modern tekniklerin biyolojik sistemlere uygulanmasına ilişkin çalışmaları kapsamaktadır.</a:t>
            </a:r>
          </a:p>
          <a:p>
            <a:endParaRPr lang="tr-T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EEE086F-52C9-4523-BCAF-F586E558F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5777" y="1257762"/>
            <a:ext cx="7543800" cy="144938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Modern </a:t>
            </a:r>
            <a:r>
              <a:rPr lang="tr-T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biyoteknoloji</a:t>
            </a:r>
            <a: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b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(1973 – günümüze)</a:t>
            </a:r>
          </a:p>
        </p:txBody>
      </p:sp>
    </p:spTree>
    <p:extLst>
      <p:ext uri="{BB962C8B-B14F-4D97-AF65-F5344CB8AC3E}">
        <p14:creationId xmlns:p14="http://schemas.microsoft.com/office/powerpoint/2010/main" val="3782699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94A514-ED36-4984-BC5E-DE2456B2E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2011" y="1483917"/>
            <a:ext cx="6372666" cy="4551122"/>
          </a:xfrm>
        </p:spPr>
        <p:txBody>
          <a:bodyPr>
            <a:normAutofit fontScale="77500" lnSpcReduction="20000"/>
          </a:bodyPr>
          <a:lstStyle/>
          <a:p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Rekombinant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DNA teknolojisi,</a:t>
            </a:r>
          </a:p>
          <a:p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Doku Kültürü çalışmaları,</a:t>
            </a:r>
          </a:p>
          <a:p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Genom kütüphanelerinin oluşturulması,</a:t>
            </a:r>
          </a:p>
          <a:p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Yeni Nesil Dizileme,</a:t>
            </a:r>
          </a:p>
          <a:p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CRISPR-Cas9,</a:t>
            </a:r>
          </a:p>
          <a:p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Flow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sitometri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FISH,</a:t>
            </a:r>
          </a:p>
          <a:p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GISH,</a:t>
            </a:r>
          </a:p>
          <a:p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Biyoinformatik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analizler</a:t>
            </a:r>
          </a:p>
          <a:p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Hayvan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biyoteknolojisi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Enzimler</a:t>
            </a:r>
          </a:p>
        </p:txBody>
      </p:sp>
    </p:spTree>
    <p:extLst>
      <p:ext uri="{BB962C8B-B14F-4D97-AF65-F5344CB8AC3E}">
        <p14:creationId xmlns:p14="http://schemas.microsoft.com/office/powerpoint/2010/main" val="31928927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EEE086F-52C9-4523-BCAF-F586E558F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99633"/>
            <a:ext cx="7543800" cy="144938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Modern </a:t>
            </a:r>
            <a:r>
              <a:rPr lang="tr-T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biyoteknoloji</a:t>
            </a:r>
            <a: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b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(1973 – günümüze)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41795A6-540F-4C80-B4A0-7424E98F4CF5}"/>
              </a:ext>
            </a:extLst>
          </p:cNvPr>
          <p:cNvSpPr txBox="1">
            <a:spLocks/>
          </p:cNvSpPr>
          <p:nvPr/>
        </p:nvSpPr>
        <p:spPr>
          <a:xfrm>
            <a:off x="1134281" y="1602947"/>
            <a:ext cx="9923438" cy="45354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 algn="just"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Rekombinant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DNA teknolojisinin uygulanmaya başlaması bu dönemin miladıdır. </a:t>
            </a:r>
          </a:p>
          <a:p>
            <a:pPr marL="658368" lvl="1" indent="-246888" algn="just">
              <a:buFont typeface="Georgia"/>
              <a:buChar char="▫"/>
              <a:defRPr/>
            </a:pP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Transgenik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mikroorganizmalar, bitkiler ve hayvanlar kullanılmaya başlandı. </a:t>
            </a:r>
          </a:p>
          <a:p>
            <a:pPr marL="923544" lvl="2" indent="-219456" algn="just">
              <a:buFont typeface="Wingdings 2"/>
              <a:buChar char=""/>
              <a:defRPr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Birçok değerli bileşen (aşı, antikor, hormon) çok büyük miktarlarda ve saf olarak üretilmeye başlandı. </a:t>
            </a:r>
          </a:p>
          <a:p>
            <a:pPr marL="923544" lvl="2" indent="-219456" algn="just">
              <a:buFont typeface="Wingdings 2"/>
              <a:buChar char=""/>
              <a:defRPr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Hastalık ve çevre şartlarına dayanıklı bitki ve hayvan türleri (GDO); bitki ve hayvan ıslahı</a:t>
            </a:r>
          </a:p>
          <a:p>
            <a:pPr marL="658368" lvl="1" indent="-246888" algn="just">
              <a:buFont typeface="Georgia"/>
              <a:buChar char="▫"/>
              <a:defRPr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•Gen haritalarının çıkarılması </a:t>
            </a:r>
          </a:p>
          <a:p>
            <a:pPr marL="658368" lvl="1" indent="-246888" algn="just">
              <a:buFont typeface="Georgia"/>
              <a:buNone/>
              <a:defRPr/>
            </a:pP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Rekombinant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DNA teknolojisi yardımıyla oluşturulan organizmalar, endüstride ve diğer alanlarda (mikrobiyoloji, biyoloji, biyokimya, insan ve hayvan sağlığı, hayvan ıslahı, ziraat, çevre, </a:t>
            </a:r>
            <a:r>
              <a:rPr lang="tr-T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v.s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çok fazla kullanılmaya başlanmıştır.</a:t>
            </a:r>
          </a:p>
          <a:p>
            <a:pPr marL="365760" indent="-256032" algn="just">
              <a:lnSpc>
                <a:spcPct val="170000"/>
              </a:lnSpc>
              <a:buClr>
                <a:schemeClr val="accent3"/>
              </a:buClr>
              <a:buFont typeface="Georgia"/>
              <a:buChar char="•"/>
              <a:defRPr/>
            </a:pP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 algn="just">
              <a:buClr>
                <a:schemeClr val="accent3"/>
              </a:buClr>
              <a:buFont typeface="Georgia"/>
              <a:buNone/>
              <a:defRPr/>
            </a:pP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4595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61A4189-C858-4D85-A0BE-65084EC8D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068" y="1322708"/>
            <a:ext cx="11106340" cy="5098981"/>
          </a:xfrm>
        </p:spPr>
        <p:txBody>
          <a:bodyPr rtlCol="0">
            <a:noAutofit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tr-TR" sz="25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Genom kitaplığının = bankalarının kurulması,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Oluşan bankalardan arzu edilen genin izolasyonunun ve nükleotid dizisinin saptanması ve bu dizilerde değişiklikler yapılması veya başka organizmalara aktarılması,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 regülasyonunun saptanması,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Biyoteknolojik</a:t>
            </a:r>
            <a:r>
              <a:rPr lang="tr-TR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aşılar, proteinler, enzimler, antibiyotikler, hormonlar, sitokininler, monoklonal antikorlar, teşhis koruma ve tedavi araştırmalarında kullanılan diagnostik maddelerin ve kimyasalların üretilmesi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Doğal koşulları altında ancak yüz binlerce yıl içinde meydana gelebilecek mutasyonların, </a:t>
            </a:r>
            <a:r>
              <a:rPr lang="tr-TR" sz="2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vitro </a:t>
            </a:r>
            <a:r>
              <a:rPr lang="tr-TR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kısa sürede oluşturulması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BFAC473-406A-4B22-8F91-DC4883AAD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7338" y="126959"/>
            <a:ext cx="7543800" cy="144938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Modern </a:t>
            </a:r>
            <a:r>
              <a:rPr lang="tr-T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biyoteknoloji</a:t>
            </a:r>
            <a: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b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(1973 – günümüze)</a:t>
            </a:r>
          </a:p>
        </p:txBody>
      </p:sp>
    </p:spTree>
    <p:extLst>
      <p:ext uri="{BB962C8B-B14F-4D97-AF65-F5344CB8AC3E}">
        <p14:creationId xmlns:p14="http://schemas.microsoft.com/office/powerpoint/2010/main" val="6964907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4BD5F65-792A-47D3-88D8-F64696789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205" y="2072308"/>
            <a:ext cx="10781590" cy="2713383"/>
          </a:xfrm>
        </p:spPr>
        <p:txBody>
          <a:bodyPr>
            <a:noAutofit/>
          </a:bodyPr>
          <a:lstStyle/>
          <a:p>
            <a:pPr algn="just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Günümüzde modern tekniklerin uygulanması ile yerini modern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biyoteknolojiye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bırakmış ve yeni ilaçların üretilmesi,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transgenik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bitki ve hayvanların elde edilmesi, gen aşılarının geliştirilmesi ve çevre kirliliğini önlemeyi amaçlayan gibi birçok alanda önemli katkılar sağlamıştır.</a:t>
            </a:r>
          </a:p>
        </p:txBody>
      </p:sp>
    </p:spTree>
    <p:extLst>
      <p:ext uri="{BB962C8B-B14F-4D97-AF65-F5344CB8AC3E}">
        <p14:creationId xmlns:p14="http://schemas.microsoft.com/office/powerpoint/2010/main" val="4510046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36514-C000-4AC9-904A-681081F1B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447" y="1274649"/>
            <a:ext cx="9613605" cy="1280890"/>
          </a:xfrm>
        </p:spPr>
        <p:txBody>
          <a:bodyPr>
            <a:normAutofit/>
          </a:bodyPr>
          <a:lstStyle/>
          <a:p>
            <a:r>
              <a:rPr lang="tr-TR" sz="3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Avrupa </a:t>
            </a:r>
            <a:r>
              <a:rPr lang="tr-TR" sz="35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r>
              <a:rPr lang="tr-TR" sz="3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Federasyonu tanımı; </a:t>
            </a:r>
            <a:r>
              <a:rPr lang="tr-TR" sz="35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endParaRPr lang="tr-TR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855E0B3-E266-46CC-91A3-11EE4670F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8929" y="3018976"/>
            <a:ext cx="9784666" cy="1280890"/>
          </a:xfrm>
        </p:spPr>
        <p:txBody>
          <a:bodyPr>
            <a:normAutofit/>
          </a:bodyPr>
          <a:lstStyle/>
          <a:p>
            <a:pPr algn="just"/>
            <a:r>
              <a:rPr lang="tr-TR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İnsan ve çevre sağlığını olumsuz etkilemeyecek yöntemlerle, </a:t>
            </a:r>
            <a:r>
              <a:rPr lang="tr-TR" sz="2500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biyolojik sistemler</a:t>
            </a:r>
            <a:r>
              <a:rPr lang="tr-TR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tr-TR" sz="2500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bilim ve mühendislik ilkeleri</a:t>
            </a:r>
            <a:r>
              <a:rPr lang="tr-TR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dayalı olarak </a:t>
            </a:r>
            <a:r>
              <a:rPr lang="tr-TR" sz="2500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ve hizmet üretimi</a:t>
            </a:r>
            <a:r>
              <a:rPr lang="tr-TR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nde kullanılmasıdır</a:t>
            </a:r>
            <a:r>
              <a:rPr lang="tr-TR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tr-TR" sz="2500" u="sng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3967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DAD8ED9-F53B-4D7D-9CB3-139DA5415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015" y="1105706"/>
            <a:ext cx="9153564" cy="12811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Biyoteknoloji kapsamındaki biyolojik sistemler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E5946C7-15C2-43E5-8144-A9163199B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9649" y="2386818"/>
            <a:ext cx="5401994" cy="3778250"/>
          </a:xfrm>
        </p:spPr>
        <p:txBody>
          <a:bodyPr/>
          <a:lstStyle/>
          <a:p>
            <a:pPr eaLnBrk="1" hangingPunct="1"/>
            <a:endParaRPr lang="tr-TR" altLang="tr-TR" dirty="0"/>
          </a:p>
          <a:p>
            <a:pPr eaLnBrk="1" hangingPunct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altLang="tr-TR" dirty="0"/>
              <a:t> Mikroorganizmalar </a:t>
            </a:r>
          </a:p>
          <a:p>
            <a:pPr eaLnBrk="1" hangingPunct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altLang="tr-TR" dirty="0"/>
              <a:t> Bitki hücre ve dokuları </a:t>
            </a:r>
          </a:p>
          <a:p>
            <a:pPr eaLnBrk="1" hangingPunct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altLang="tr-TR" dirty="0"/>
              <a:t> Hayvan hücre ve dokuları </a:t>
            </a:r>
          </a:p>
          <a:p>
            <a:pPr eaLnBrk="1" hangingPunct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altLang="tr-TR" dirty="0"/>
              <a:t> Enzimler ve proteinler </a:t>
            </a:r>
          </a:p>
          <a:p>
            <a:pPr eaLnBrk="1" hangingPunct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tr-TR" altLang="tr-TR" dirty="0"/>
              <a:t> Genetik materyal </a:t>
            </a:r>
          </a:p>
          <a:p>
            <a:pPr eaLnBrk="1" hangingPunct="1">
              <a:buFont typeface="Courier New" panose="02070309020205020404" pitchFamily="49" charset="0"/>
              <a:buChar char="o"/>
            </a:pPr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41407539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72E4AE3-5D2C-43DA-8ABB-08ACEAEA3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7765" y="307890"/>
            <a:ext cx="8912225" cy="858129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Ürün 			  /	      Hizmetler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7983D4D-0E0A-405D-8C7F-6F07F1AA0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08894" y="956603"/>
            <a:ext cx="4687106" cy="6091311"/>
          </a:xfrm>
        </p:spPr>
        <p:txBody>
          <a:bodyPr rtlCol="0">
            <a:noAutofit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tr-TR" sz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tr-TR" sz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6450" lvl="1" indent="-246888" eaLnBrk="1" fontAlgn="auto" hangingPunct="1">
              <a:spcAft>
                <a:spcPts val="0"/>
              </a:spcAft>
              <a:buFont typeface="Georgia"/>
              <a:buChar char="▫"/>
              <a:defRPr/>
            </a:pPr>
            <a:r>
              <a:rPr lang="tr-T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Enzimler, biyopolimerler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6450" lvl="1" indent="-246888" eaLnBrk="1" fontAlgn="auto" hangingPunct="1">
              <a:spcAft>
                <a:spcPts val="0"/>
              </a:spcAft>
              <a:buFont typeface="Georgia"/>
              <a:buChar char="▫"/>
              <a:defRPr/>
            </a:pP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Antib</a:t>
            </a:r>
            <a:r>
              <a:rPr lang="tr-T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iyotikler, steroidler, alkaloidler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6450" lvl="1" indent="-246888" eaLnBrk="1" fontAlgn="auto" hangingPunct="1">
              <a:spcAft>
                <a:spcPts val="0"/>
              </a:spcAft>
              <a:buFont typeface="Georgia"/>
              <a:buChar char="▫"/>
              <a:defRPr/>
            </a:pPr>
            <a:r>
              <a:rPr lang="tr-T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Gıda katkıları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6450" lvl="1" indent="-246888" eaLnBrk="1" fontAlgn="auto" hangingPunct="1">
              <a:spcAft>
                <a:spcPts val="0"/>
              </a:spcAft>
              <a:buFont typeface="Georgia"/>
              <a:buChar char="▫"/>
              <a:defRPr/>
            </a:pPr>
            <a:r>
              <a:rPr lang="tr-TR" sz="1200" i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Ticari kimyasallar</a:t>
            </a:r>
            <a:endParaRPr lang="en-US" sz="1200" i="1" u="sng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08100" lvl="2" indent="-219456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tr-T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hacimli üretilen ucuz kimyasallar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6450" lvl="1" indent="-246888" eaLnBrk="1" fontAlgn="auto" hangingPunct="1">
              <a:spcAft>
                <a:spcPts val="0"/>
              </a:spcAft>
              <a:buFont typeface="Georgia"/>
              <a:buChar char="▫"/>
              <a:defRPr/>
            </a:pPr>
            <a:r>
              <a:rPr lang="tr-T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Atık su arıtımı</a:t>
            </a:r>
          </a:p>
          <a:p>
            <a:pPr marL="806450" lvl="1" indent="-246888" eaLnBrk="1" fontAlgn="auto" hangingPunct="1">
              <a:spcAft>
                <a:spcPts val="0"/>
              </a:spcAft>
              <a:buFont typeface="Georgia"/>
              <a:buChar char="▫"/>
              <a:defRPr/>
            </a:pPr>
            <a:r>
              <a:rPr lang="tr-T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Biyoyakıt</a:t>
            </a:r>
          </a:p>
          <a:p>
            <a:pPr marL="806450" lvl="1" indent="-246888" eaLnBrk="1" fontAlgn="auto" hangingPunct="1">
              <a:spcAft>
                <a:spcPts val="0"/>
              </a:spcAft>
              <a:buFont typeface="Georgia"/>
              <a:buChar char="▫"/>
              <a:defRPr/>
            </a:pPr>
            <a:r>
              <a:rPr lang="tr-T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Biyoremediasyon</a:t>
            </a:r>
          </a:p>
          <a:p>
            <a:pPr marL="806450" lvl="1" indent="-246888" eaLnBrk="1" fontAlgn="auto" hangingPunct="1">
              <a:spcAft>
                <a:spcPts val="0"/>
              </a:spcAft>
              <a:buFont typeface="Georgia"/>
              <a:buChar char="▫"/>
              <a:defRPr/>
            </a:pPr>
            <a:r>
              <a:rPr lang="tr-TR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Biyopestisitler</a:t>
            </a:r>
            <a:endParaRPr lang="tr-TR" sz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6450" lvl="1" indent="-246888" eaLnBrk="1" fontAlgn="auto" hangingPunct="1">
              <a:spcAft>
                <a:spcPts val="0"/>
              </a:spcAft>
              <a:buFont typeface="Georgia"/>
              <a:buChar char="▫"/>
              <a:defRPr/>
            </a:pPr>
            <a:r>
              <a:rPr lang="tr-TR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Biyoreaktörler</a:t>
            </a:r>
            <a:endParaRPr lang="tr-TR" sz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6450" lvl="1" indent="-246888" eaLnBrk="1" fontAlgn="auto" hangingPunct="1">
              <a:spcAft>
                <a:spcPts val="0"/>
              </a:spcAft>
              <a:buFont typeface="Georgia"/>
              <a:buChar char="▫"/>
              <a:defRPr/>
            </a:pPr>
            <a:r>
              <a:rPr lang="tr-T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Transgenik bitki ve hayvanlar</a:t>
            </a:r>
          </a:p>
          <a:p>
            <a:pPr marL="806450" lvl="1" indent="-246888" eaLnBrk="1" fontAlgn="auto" hangingPunct="1">
              <a:spcAft>
                <a:spcPts val="0"/>
              </a:spcAft>
              <a:buFont typeface="Georgia"/>
              <a:buChar char="▫"/>
              <a:defRPr/>
            </a:pPr>
            <a:r>
              <a:rPr lang="tr-T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Aşılar/Monoklonal antibadiler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tr-TR" sz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tr-TR" sz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C026D6D8-7C56-4A15-BE63-10A428C85C98}"/>
              </a:ext>
            </a:extLst>
          </p:cNvPr>
          <p:cNvSpPr txBox="1">
            <a:spLocks/>
          </p:cNvSpPr>
          <p:nvPr/>
        </p:nvSpPr>
        <p:spPr>
          <a:xfrm>
            <a:off x="6096000" y="1375435"/>
            <a:ext cx="4038600" cy="4525962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Atık teknolojisi: </a:t>
            </a: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–Atıkların yeniden kullanılabilmesi </a:t>
            </a: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–Atıklardan yeni ürün </a:t>
            </a: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eldesi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Hastalık tanılarının geliştirilmesi </a:t>
            </a: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Aşıların geliştirilmesi </a:t>
            </a: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•İnsan ve diğer canlıların genomunun incelenmesi </a:t>
            </a: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8960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9894975-4DD1-42DE-A00B-6E2AC3DE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009" y="1518859"/>
            <a:ext cx="8211063" cy="820620"/>
          </a:xfrm>
        </p:spPr>
        <p:txBody>
          <a:bodyPr/>
          <a:lstStyle/>
          <a:p>
            <a:r>
              <a:rPr lang="tr-T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çok disiplinli bir bilimdir.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16A1F0E-6137-43F9-9F26-DE48D0450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589" y="2723270"/>
            <a:ext cx="11124822" cy="1720947"/>
          </a:xfrm>
        </p:spPr>
        <p:txBody>
          <a:bodyPr>
            <a:normAutofit/>
          </a:bodyPr>
          <a:lstStyle/>
          <a:p>
            <a:pPr algn="just"/>
            <a:r>
              <a:rPr lang="tr-TR" sz="2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Başlıca odak noktası moleküler biyoloji olmasına rağmen kimya, biyoloji, matematik, bilgisayar bilimleri ve mühendislik, felsefe, ekonomi gibi diğer bilim dalları ile ilişkili kapsamlı ve </a:t>
            </a:r>
            <a:r>
              <a:rPr lang="tr-TR" sz="25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interdisipliner</a:t>
            </a:r>
            <a:r>
              <a:rPr lang="tr-TR" sz="2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bir alandır.</a:t>
            </a:r>
          </a:p>
        </p:txBody>
      </p:sp>
    </p:spTree>
    <p:extLst>
      <p:ext uri="{BB962C8B-B14F-4D97-AF65-F5344CB8AC3E}">
        <p14:creationId xmlns:p14="http://schemas.microsoft.com/office/powerpoint/2010/main" val="3567498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303EBCB-B2C4-45E9-855B-396F4525F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1987" y="2131143"/>
            <a:ext cx="5568046" cy="2595714"/>
          </a:xfrm>
        </p:spPr>
        <p:txBody>
          <a:bodyPr/>
          <a:lstStyle/>
          <a:p>
            <a:pPr algn="just"/>
            <a:r>
              <a:rPr lang="tr-TR" dirty="0"/>
              <a:t>Kökleri </a:t>
            </a:r>
            <a:r>
              <a:rPr lang="tr-TR" u="sng" dirty="0"/>
              <a:t>temel bilimler </a:t>
            </a:r>
            <a:r>
              <a:rPr lang="tr-TR" dirty="0"/>
              <a:t>oluşturmaktadır.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Canlı organizmaların biyokimyasal, moleküler ve genetik düzeylerde temel süreçlerinin araştırılmasıdır.</a:t>
            </a:r>
          </a:p>
          <a:p>
            <a:pPr marL="0" indent="0" algn="just">
              <a:buNone/>
            </a:pPr>
            <a:endParaRPr lang="tr-TR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225F5A9-4426-47FB-BCBE-7F485C934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524724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CDA1FB31-4860-4613-A03C-AC6159184901}"/>
              </a:ext>
            </a:extLst>
          </p:cNvPr>
          <p:cNvCxnSpPr>
            <a:cxnSpLocks/>
          </p:cNvCxnSpPr>
          <p:nvPr/>
        </p:nvCxnSpPr>
        <p:spPr>
          <a:xfrm>
            <a:off x="8257735" y="2490093"/>
            <a:ext cx="0" cy="5064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19882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175F21D-6A42-489A-97BF-6DDDA2D14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3719" y="1719221"/>
            <a:ext cx="10261112" cy="3204472"/>
          </a:xfrm>
        </p:spPr>
        <p:txBody>
          <a:bodyPr rtlCol="0">
            <a:normAutofit/>
          </a:bodyPr>
          <a:lstStyle/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Mavi Biyoteknoloji (Çevre biyoteknolojisi): </a:t>
            </a:r>
            <a:r>
              <a:rPr lang="tr-T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Deniz ve sulardaki biyoteknoloji uygulamaları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Yeşil </a:t>
            </a:r>
            <a:r>
              <a:rPr lang="tr-TR" sz="2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r>
              <a:rPr lang="tr-TR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(Tarım biyoteknolojisi): </a:t>
            </a:r>
            <a:r>
              <a:rPr lang="tr-T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Tarım alanındaki </a:t>
            </a:r>
            <a:r>
              <a:rPr lang="tr-T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r>
              <a:rPr lang="tr-T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uygulamaları.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Kırmızı Biyoteknoloji (Medikal Biyoteknoloji): </a:t>
            </a:r>
            <a:r>
              <a:rPr lang="tr-T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Tıp ve ezcacılık alanındaki biyoteknoloji uygulamaları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tr-T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Beyaz Biyoteknoloji (Endüstriyel </a:t>
            </a:r>
            <a:r>
              <a:rPr lang="tr-TR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r>
              <a:rPr lang="tr-T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büyük çaplı ürünlerin üretimi.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</a:t>
            </a:r>
            <a:r>
              <a:rPr lang="tr-TR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yoinformatik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tr-T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analizi için biyoloji ve bilgisayar bilimlerinin kullanımı (farmastötik ve genomik çalışmaları)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tr-T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8644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C780717-0271-4260-B0FC-ABDBED461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9866" y="1008406"/>
            <a:ext cx="5552268" cy="838930"/>
          </a:xfrm>
        </p:spPr>
        <p:txBody>
          <a:bodyPr>
            <a:noAutofit/>
          </a:bodyPr>
          <a:lstStyle/>
          <a:p>
            <a:r>
              <a:rPr lang="tr-TR" sz="4500" b="1" u="sng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r>
              <a:rPr lang="tr-TR" sz="45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Türleri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BE36FA0-CBCF-4B4F-B948-2BC48A18F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0799" y="2004425"/>
            <a:ext cx="5372327" cy="4154659"/>
          </a:xfrm>
        </p:spPr>
        <p:txBody>
          <a:bodyPr>
            <a:noAutofit/>
          </a:bodyPr>
          <a:lstStyle/>
          <a:p>
            <a:pPr algn="ctr"/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Mikrobiyal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endParaRPr lang="tr-T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Tarımsal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endParaRPr lang="tr-T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Hayvan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Biyoteknolojisi</a:t>
            </a:r>
            <a:endParaRPr lang="tr-T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Adli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endParaRPr lang="tr-T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Biyoremediasyon</a:t>
            </a:r>
            <a:endParaRPr lang="tr-T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Akuatik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endParaRPr lang="tr-T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Tıbbi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endParaRPr lang="tr-T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7285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8EBE01-4228-4F4B-93E2-30F41EF96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084" y="1411902"/>
            <a:ext cx="5045832" cy="782659"/>
          </a:xfrm>
        </p:spPr>
        <p:txBody>
          <a:bodyPr>
            <a:normAutofit/>
          </a:bodyPr>
          <a:lstStyle/>
          <a:p>
            <a:pPr algn="ctr"/>
            <a:r>
              <a:rPr lang="tr-TR" sz="35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Mikrobiyal</a:t>
            </a:r>
            <a:r>
              <a:rPr lang="tr-TR" sz="3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5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endParaRPr lang="tr-TR" sz="35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E0D678B-84F3-43A0-A188-927ED80C1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275" y="2568526"/>
            <a:ext cx="10099561" cy="1890932"/>
          </a:xfrm>
        </p:spPr>
        <p:txBody>
          <a:bodyPr>
            <a:normAutofit/>
          </a:bodyPr>
          <a:lstStyle/>
          <a:p>
            <a:pPr algn="just"/>
            <a:r>
              <a:rPr lang="tr-TR" sz="25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Bakteri ve mayalar gibi mikroorganizmaların  kullanarak ve bu organizmaların manipülasyonuyla pek çok gıdanın yapımı ve işlenmesini kolaylaştıran, ayrıca endüstriyel atıkların daha etkin temizlenmesinde kullanılan daha iyi enzimlerin ve canlıların </a:t>
            </a:r>
            <a:r>
              <a:rPr lang="tr-TR" sz="25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eldesini</a:t>
            </a:r>
            <a:r>
              <a:rPr lang="tr-TR" sz="25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içermektedir. </a:t>
            </a:r>
            <a:endParaRPr lang="tr-T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1032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EEE9A74-A615-44E2-B160-F21D52C65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1386" y="821058"/>
            <a:ext cx="5045832" cy="895201"/>
          </a:xfrm>
        </p:spPr>
        <p:txBody>
          <a:bodyPr>
            <a:normAutofit/>
          </a:bodyPr>
          <a:lstStyle/>
          <a:p>
            <a:r>
              <a:rPr lang="tr-TR" sz="35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Tarımsal </a:t>
            </a:r>
            <a:r>
              <a:rPr lang="tr-TR" sz="35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endParaRPr lang="tr-TR" sz="35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7330AB-17D4-4B49-ACC4-3AA10BB02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582" y="1908517"/>
            <a:ext cx="10061440" cy="1833489"/>
          </a:xfrm>
        </p:spPr>
        <p:txBody>
          <a:bodyPr>
            <a:normAutofit/>
          </a:bodyPr>
          <a:lstStyle/>
          <a:p>
            <a:pPr algn="just"/>
            <a:r>
              <a:rPr 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Bitki genomlarına yapılan genetik </a:t>
            </a:r>
            <a:r>
              <a:rPr lang="tr-TR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müdaheleler</a:t>
            </a:r>
            <a:r>
              <a:rPr 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sonrasında kimyasal ilaç kullanılmasına gerek duyulmayan zararlılara dayanıklı, daha yüksek protein veya vitamin içeriğine sahip bitkiler ile çeşitli stres faktörlerine toleransı ve ürün verimi yüksek bitkilerin üretimini kapsamaktadır.</a:t>
            </a:r>
          </a:p>
        </p:txBody>
      </p:sp>
    </p:spTree>
    <p:extLst>
      <p:ext uri="{BB962C8B-B14F-4D97-AF65-F5344CB8AC3E}">
        <p14:creationId xmlns:p14="http://schemas.microsoft.com/office/powerpoint/2010/main" val="2513254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6106F2B-942E-4CBF-9E75-B95612D15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777" y="891397"/>
            <a:ext cx="5373968" cy="726388"/>
          </a:xfrm>
        </p:spPr>
        <p:txBody>
          <a:bodyPr>
            <a:noAutofit/>
          </a:bodyPr>
          <a:lstStyle/>
          <a:p>
            <a:r>
              <a:rPr lang="tr-TR" sz="3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Hayvan </a:t>
            </a:r>
            <a:r>
              <a:rPr lang="tr-TR" sz="35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Biyoteknolojisi</a:t>
            </a:r>
            <a:br>
              <a:rPr lang="tr-TR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D0B8CA6-BBF6-4FDC-92E2-B996B64DE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78269"/>
            <a:ext cx="9777845" cy="2596661"/>
          </a:xfrm>
        </p:spPr>
        <p:txBody>
          <a:bodyPr>
            <a:normAutofit/>
          </a:bodyPr>
          <a:lstStyle/>
          <a:p>
            <a:pPr algn="just"/>
            <a:r>
              <a:rPr lang="tr-TR" sz="25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Keçiler, sığırlar, koyunlar ve tavuklar gibi hayvanları </a:t>
            </a:r>
            <a:r>
              <a:rPr lang="tr-TR" sz="25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biyoreaktör</a:t>
            </a:r>
            <a:r>
              <a:rPr lang="tr-TR" sz="25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olarak kullanılarak antikorlar gibi tıbbi değeri olan proteinler ile insan tedavisinde kullanılan diğer </a:t>
            </a:r>
            <a:r>
              <a:rPr lang="tr-TR" sz="25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terapötik</a:t>
            </a:r>
            <a:r>
              <a:rPr lang="tr-TR" sz="25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proteinlerin elde edilmesinde kullanılan teknolojiler; et, süt, yumurta gibi ürün verimi yüksek hayvanların ıslah ve </a:t>
            </a:r>
            <a:r>
              <a:rPr lang="tr-TR" sz="25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transgenik</a:t>
            </a:r>
            <a:r>
              <a:rPr lang="tr-TR" sz="25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teknolojiler kullanarak </a:t>
            </a:r>
            <a:r>
              <a:rPr lang="tr-TR" sz="25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eldesi</a:t>
            </a:r>
            <a:r>
              <a:rPr lang="tr-TR" sz="25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gibi teknikleri içermektedir. </a:t>
            </a:r>
            <a:endParaRPr lang="tr-T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0479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C8860F-08B1-4D17-B346-3A187978E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3163" y="932709"/>
            <a:ext cx="3765672" cy="881133"/>
          </a:xfrm>
        </p:spPr>
        <p:txBody>
          <a:bodyPr>
            <a:normAutofit/>
          </a:bodyPr>
          <a:lstStyle/>
          <a:p>
            <a:r>
              <a:rPr lang="tr-TR" sz="35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Adli </a:t>
            </a:r>
            <a:r>
              <a:rPr lang="tr-TR" sz="35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endParaRPr lang="tr-TR" sz="35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52742D2-3BAD-4C8E-8D06-E89781B33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218006"/>
            <a:ext cx="10332512" cy="315585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Kolluk güçleri için önemli bir araçtır.</a:t>
            </a:r>
          </a:p>
          <a:p>
            <a:pPr algn="just"/>
            <a:r>
              <a:rPr 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DNA kanıtlarına dayanarak bir kişiden şüphelenilmesi veya şüphenin giderilmesi mümkün olabilir!</a:t>
            </a:r>
          </a:p>
          <a:p>
            <a:pPr algn="just"/>
            <a:endParaRPr lang="tr-T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Doku, saç, kan veya vücut sıvılarından çok az miktarda örnekler ile </a:t>
            </a:r>
            <a:r>
              <a:rPr lang="tr-TR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gerçekleştirlir</a:t>
            </a:r>
            <a:r>
              <a:rPr 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tr-T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Babalık testleri</a:t>
            </a:r>
          </a:p>
          <a:p>
            <a:pPr algn="just"/>
            <a:r>
              <a:rPr 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Kimlik tespiti</a:t>
            </a:r>
          </a:p>
        </p:txBody>
      </p:sp>
    </p:spTree>
    <p:extLst>
      <p:ext uri="{BB962C8B-B14F-4D97-AF65-F5344CB8AC3E}">
        <p14:creationId xmlns:p14="http://schemas.microsoft.com/office/powerpoint/2010/main" val="32161130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BBD59E-657F-4813-8491-08E4D9F17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638" y="1149746"/>
            <a:ext cx="3568724" cy="810795"/>
          </a:xfrm>
        </p:spPr>
        <p:txBody>
          <a:bodyPr>
            <a:normAutofit/>
          </a:bodyPr>
          <a:lstStyle/>
          <a:p>
            <a:r>
              <a:rPr lang="tr-TR" sz="35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Biyoremediasyon</a:t>
            </a:r>
            <a:endParaRPr lang="tr-TR" sz="35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077AA7F-5E33-4383-8B3C-86905C769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616" y="2317652"/>
            <a:ext cx="10747716" cy="1111348"/>
          </a:xfrm>
        </p:spPr>
        <p:txBody>
          <a:bodyPr>
            <a:normAutofit/>
          </a:bodyPr>
          <a:lstStyle/>
          <a:p>
            <a:pPr algn="just"/>
            <a:r>
              <a:rPr 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Doğal ve insan yapımı çeşitli maddeleri, özellikle çevre kirliliğine sebep olanları işleme ve ayrıştırmada </a:t>
            </a:r>
            <a:r>
              <a:rPr lang="tr-TR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biyoteknolojinin</a:t>
            </a:r>
            <a:r>
              <a:rPr 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kullanılmasıdır.</a:t>
            </a:r>
          </a:p>
        </p:txBody>
      </p:sp>
    </p:spTree>
    <p:extLst>
      <p:ext uri="{BB962C8B-B14F-4D97-AF65-F5344CB8AC3E}">
        <p14:creationId xmlns:p14="http://schemas.microsoft.com/office/powerpoint/2010/main" val="31245636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09DF30-A7C4-4745-9D1A-ECF2DCDDB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3674" y="1341562"/>
            <a:ext cx="4684651" cy="726389"/>
          </a:xfrm>
        </p:spPr>
        <p:txBody>
          <a:bodyPr>
            <a:noAutofit/>
          </a:bodyPr>
          <a:lstStyle/>
          <a:p>
            <a:r>
              <a:rPr lang="tr-TR" sz="35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Akuatik</a:t>
            </a:r>
            <a:r>
              <a:rPr lang="tr-TR" sz="3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5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endParaRPr lang="tr-TR" sz="35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2705587-5C71-4139-A2EE-6371AC5E4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484" y="2791265"/>
            <a:ext cx="10325686" cy="9472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Balık veya kabuklu deniz hayvanlarının </a:t>
            </a:r>
            <a:r>
              <a:rPr lang="tr-TR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kontrolllü</a:t>
            </a:r>
            <a:r>
              <a:rPr 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koşullarda gıda amaçlı yetiştirilmesidir.</a:t>
            </a:r>
          </a:p>
        </p:txBody>
      </p:sp>
    </p:spTree>
    <p:extLst>
      <p:ext uri="{BB962C8B-B14F-4D97-AF65-F5344CB8AC3E}">
        <p14:creationId xmlns:p14="http://schemas.microsoft.com/office/powerpoint/2010/main" val="35821413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761AAD1-3625-4BDA-A1B5-37A10F870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9019" y="1047818"/>
            <a:ext cx="4201770" cy="838930"/>
          </a:xfrm>
        </p:spPr>
        <p:txBody>
          <a:bodyPr/>
          <a:lstStyle/>
          <a:p>
            <a:r>
              <a:rPr lang="tr-T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Tıbbi </a:t>
            </a:r>
            <a:r>
              <a:rPr lang="tr-TR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endParaRPr lang="tr-TR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75CFFAA-18CD-4446-A434-4D017C4BA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6590" y="2513428"/>
            <a:ext cx="10478580" cy="136925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tr-TR" sz="24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Rekombinant</a:t>
            </a:r>
            <a:r>
              <a:rPr lang="tr-TR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proteinlerin üretimi, hastalık tanısında ve adli uygulamalarda </a:t>
            </a:r>
            <a:r>
              <a:rPr lang="tr-TR" sz="24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biyobelirteçlerin</a:t>
            </a:r>
            <a:r>
              <a:rPr lang="tr-TR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kullanımının geliştirilmesini, aşılar ve </a:t>
            </a:r>
            <a:r>
              <a:rPr lang="tr-TR" sz="24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terapötik</a:t>
            </a:r>
            <a:r>
              <a:rPr lang="tr-TR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antikorların </a:t>
            </a:r>
            <a:r>
              <a:rPr lang="tr-TR" sz="24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eldesi</a:t>
            </a:r>
            <a:r>
              <a:rPr lang="tr-TR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gen terapi, doku mühendisliği, kök hücreler ve </a:t>
            </a:r>
            <a:r>
              <a:rPr lang="tr-TR" sz="24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reprodüktif</a:t>
            </a:r>
            <a:r>
              <a:rPr lang="tr-TR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amaçlı klonlama uygulamalarını kapsamaktadır.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294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451B352-691F-4B23-B539-11A62C2E1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6377" y="1021524"/>
            <a:ext cx="6659246" cy="708804"/>
          </a:xfrm>
        </p:spPr>
        <p:txBody>
          <a:bodyPr>
            <a:noAutofit/>
          </a:bodyPr>
          <a:lstStyle/>
          <a:p>
            <a:r>
              <a:rPr lang="tr-TR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TARIMSAL BİYOTEKNOLOJİ</a:t>
            </a:r>
            <a:br>
              <a:rPr lang="tr-TR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u="sng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FA2A144-41B3-4A80-B8E0-B08D93CED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994" y="2455984"/>
            <a:ext cx="11065205" cy="1946031"/>
          </a:xfrm>
        </p:spPr>
        <p:txBody>
          <a:bodyPr>
            <a:normAutofit/>
          </a:bodyPr>
          <a:lstStyle/>
          <a:p>
            <a:pPr algn="just"/>
            <a:r>
              <a:rPr lang="tr-TR" sz="2500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Bitki genomlarına yapılan genetik </a:t>
            </a:r>
            <a:r>
              <a:rPr lang="tr-TR" sz="2500" u="sng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müdaheleler</a:t>
            </a:r>
            <a:r>
              <a:rPr lang="tr-TR" sz="2500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sonrasında kimyasal ilaç kullanılmasına gerek duyulmayan zararlılara dayanıklı, daha yüksek protein veya vitamin içeriğine sahip bitkiler ile çeşitli stres faktörlerine toleransı ve ürün verimi yüksek bitkilerin üretilmesi için çalışmaları kapsar.</a:t>
            </a:r>
            <a:endParaRPr lang="tr-TR" sz="2500" b="1" u="sng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500" b="1" u="sng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500" b="1" u="sng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500" b="1" u="sng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2224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521560D-2E0C-4300-BFBB-2A0D02EC8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699" y="2369974"/>
            <a:ext cx="10929842" cy="1636542"/>
          </a:xfrm>
        </p:spPr>
        <p:txBody>
          <a:bodyPr/>
          <a:lstStyle/>
          <a:p>
            <a:pPr algn="just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Tarımsal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biyoteknolojı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farklı alanlarda kullanılmaktadır. Bitkisel üretimde hayvansal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üretmde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ormancılık faaliyetlerinde gıda faaliyetlerinde su ürünleri faaliyetlerinde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biyoteknolojı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kullanılmaktadır.</a:t>
            </a:r>
          </a:p>
          <a:p>
            <a:pPr algn="just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yaygın kullanımı bitkisel üretimdedir.</a:t>
            </a:r>
          </a:p>
        </p:txBody>
      </p:sp>
    </p:spTree>
    <p:extLst>
      <p:ext uri="{BB962C8B-B14F-4D97-AF65-F5344CB8AC3E}">
        <p14:creationId xmlns:p14="http://schemas.microsoft.com/office/powerpoint/2010/main" val="21326019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F22671F-DF98-4C9D-97FF-1E43CBB94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75212"/>
            <a:ext cx="8209086" cy="858397"/>
          </a:xfrm>
        </p:spPr>
        <p:txBody>
          <a:bodyPr>
            <a:normAutofit/>
          </a:bodyPr>
          <a:lstStyle/>
          <a:p>
            <a:r>
              <a:rPr lang="tr-TR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Tarımsal </a:t>
            </a:r>
            <a:r>
              <a:rPr lang="tr-TR" sz="40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Biyoteknolojide</a:t>
            </a:r>
            <a:r>
              <a:rPr lang="tr-TR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Amaç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D38DAE6A-1E05-4909-81E5-CCC1C4A36D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638299" y="1750255"/>
            <a:ext cx="8915400" cy="377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Hayvansal ve bitkisel ürünlerin verim ve kalitesinin artırılması</a:t>
            </a:r>
          </a:p>
          <a:p>
            <a:pPr algn="just"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Hastalıklara ve kötü çevre şartlarına dirençli türlerin geliştirilmesi</a:t>
            </a:r>
          </a:p>
          <a:p>
            <a:pPr algn="just"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Rekombinant</a:t>
            </a:r>
            <a:r>
              <a:rPr lang="tr-TR" alt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aşıların ve </a:t>
            </a:r>
            <a:r>
              <a:rPr lang="tr-TR" alt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farmasötik</a:t>
            </a:r>
            <a:r>
              <a:rPr lang="tr-TR" alt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moleküllerin geliştirilmesi (çeşitli hayvan aşıları ve insanlarda kullanılan bazı ilaçların bitkisel ve hayvansal üretim sistemlerinde üretilmesi)</a:t>
            </a:r>
          </a:p>
          <a:p>
            <a:pPr algn="just"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Hastalıkların tanı ve tedavisi</a:t>
            </a:r>
          </a:p>
          <a:p>
            <a:pPr algn="just"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 kaynaklarının korumaya alınması</a:t>
            </a:r>
          </a:p>
          <a:p>
            <a:pPr algn="just"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Gıdaların miktar ile kalitesinin artırılması ve raf ömrünün uzatılması</a:t>
            </a:r>
          </a:p>
          <a:p>
            <a:pPr algn="just" eaLnBrk="1" hangingPunct="1">
              <a:lnSpc>
                <a:spcPct val="170000"/>
              </a:lnSpc>
              <a:spcBef>
                <a:spcPct val="0"/>
              </a:spcBef>
              <a:buClr>
                <a:srgbClr val="FF9900"/>
              </a:buClr>
              <a:buSzPct val="200000"/>
              <a:buFont typeface="Wingdings" panose="05000000000000000000" pitchFamily="2" charset="2"/>
              <a:buChar char="ü"/>
            </a:pPr>
            <a:r>
              <a:rPr lang="tr-TR" alt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Fermante</a:t>
            </a:r>
            <a:r>
              <a:rPr lang="tr-TR" alt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ürünler için kültürlerin geliştirilmesi ve patojen kontrolü</a:t>
            </a:r>
          </a:p>
        </p:txBody>
      </p:sp>
    </p:spTree>
    <p:extLst>
      <p:ext uri="{BB962C8B-B14F-4D97-AF65-F5344CB8AC3E}">
        <p14:creationId xmlns:p14="http://schemas.microsoft.com/office/powerpoint/2010/main" val="6350460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5E2702C-9557-4B83-B826-41AE0B8CF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2678" y="771939"/>
            <a:ext cx="9228483" cy="5314122"/>
          </a:xfrm>
        </p:spPr>
        <p:txBody>
          <a:bodyPr>
            <a:noAutofit/>
          </a:bodyPr>
          <a:lstStyle/>
          <a:p>
            <a:pPr algn="just"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30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Tarımsal </a:t>
            </a:r>
            <a:r>
              <a:rPr lang="tr-TR" altLang="en-US" sz="3000" b="1" dirty="0" err="1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r>
              <a:rPr lang="tr-TR" altLang="en-US" sz="30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30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Kapsam: </a:t>
            </a:r>
            <a:endParaRPr lang="tr-TR" altLang="en-US" sz="25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rgbClr val="FFCC00"/>
              </a:buClr>
              <a:buFont typeface="Symbol" panose="05050102010706020507" pitchFamily="18" charset="2"/>
              <a:buChar char="·"/>
            </a:pPr>
            <a:r>
              <a:rPr lang="tr-TR" alt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Rekombinant</a:t>
            </a:r>
            <a:r>
              <a:rPr lang="tr-TR" alt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DNA teknolojileri ve </a:t>
            </a:r>
            <a:r>
              <a:rPr lang="tr-TR" alt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mikrobiyal</a:t>
            </a:r>
            <a:r>
              <a:rPr lang="tr-TR" alt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r>
              <a:rPr lang="tr-TR" alt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Clr>
                <a:srgbClr val="FFCC00"/>
              </a:buClr>
              <a:buFontTx/>
              <a:buChar char="•"/>
            </a:pPr>
            <a:r>
              <a:rPr lang="tr-TR" alt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Biyotik</a:t>
            </a:r>
            <a:r>
              <a:rPr lang="tr-TR" alt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alt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abiyotik</a:t>
            </a:r>
            <a:r>
              <a:rPr lang="tr-TR" alt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stres koşullarına dayanıklılık, </a:t>
            </a:r>
          </a:p>
          <a:p>
            <a:pPr algn="just">
              <a:buClr>
                <a:srgbClr val="FFCC00"/>
              </a:buClr>
              <a:buFontTx/>
              <a:buChar char="•"/>
            </a:pPr>
            <a:r>
              <a:rPr lang="tr-TR" alt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Kalite ve yüksek verimli bitki ve hayvanların geliştirilmesinde kullanılan </a:t>
            </a:r>
            <a:r>
              <a:rPr lang="tr-TR" alt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r>
              <a:rPr lang="tr-TR" alt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uygulamaları, </a:t>
            </a:r>
          </a:p>
          <a:p>
            <a:pPr algn="just">
              <a:buClr>
                <a:srgbClr val="FFCC00"/>
              </a:buClr>
              <a:buFontTx/>
              <a:buChar char="•"/>
            </a:pPr>
            <a:r>
              <a:rPr lang="tr-TR" alt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Genetiği değiştirilmiş bitki ve hayvanlar. </a:t>
            </a:r>
          </a:p>
          <a:p>
            <a:pPr algn="just">
              <a:buClr>
                <a:srgbClr val="FFCC00"/>
              </a:buClr>
              <a:buFontTx/>
              <a:buChar char="•"/>
            </a:pPr>
            <a:r>
              <a:rPr lang="tr-TR" alt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Biyoyakıt</a:t>
            </a:r>
            <a:r>
              <a:rPr lang="tr-TR" alt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ilaç endüstrisi için ürün geliştirme.  </a:t>
            </a:r>
          </a:p>
          <a:p>
            <a:pPr algn="just">
              <a:buClr>
                <a:srgbClr val="FFCC00"/>
              </a:buClr>
              <a:buFontTx/>
              <a:buChar char="•"/>
            </a:pPr>
            <a:r>
              <a:rPr lang="tr-TR" alt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Biyogüvenlik</a:t>
            </a:r>
            <a:r>
              <a:rPr lang="tr-TR" alt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yasal düzenlemeler.</a:t>
            </a:r>
          </a:p>
          <a:p>
            <a:pPr algn="just"/>
            <a:endParaRPr lang="tr-T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8987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İçerik Yer Tutucusu">
            <a:extLst>
              <a:ext uri="{FF2B5EF4-FFF2-40B4-BE49-F238E27FC236}">
                <a16:creationId xmlns:a16="http://schemas.microsoft.com/office/drawing/2014/main" id="{DBCBEF1B-0E78-4EF6-AA03-4ED4E35E61F9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2376902" y="542693"/>
            <a:ext cx="7794039" cy="5970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 marL="273050" indent="-2730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8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Bitki </a:t>
            </a:r>
            <a:r>
              <a:rPr lang="tr-TR" altLang="en-US" sz="1800" b="1" dirty="0" err="1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Biyoteknolojisi</a:t>
            </a:r>
            <a:endParaRPr lang="tr-TR" altLang="en-US" sz="1800" b="1" dirty="0">
              <a:solidFill>
                <a:srgbClr val="FFCC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tr-TR" altLang="en-US" sz="1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tr-TR" altLang="en-US" sz="18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Bitki </a:t>
            </a:r>
            <a:r>
              <a:rPr lang="tr-TR" altLang="en-US" sz="1800" b="1" dirty="0" err="1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Biyoteknolojisi</a:t>
            </a:r>
            <a:r>
              <a:rPr lang="tr-TR" altLang="en-US" sz="18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Uygulama Alanları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</a:t>
            </a:r>
            <a:r>
              <a:rPr lang="tr-TR" altLang="en-US" sz="18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Sitogenetik</a:t>
            </a: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Doku kültürü uygulamaları 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-Gen Bankası, </a:t>
            </a:r>
            <a:r>
              <a:rPr lang="tr-TR" altLang="en-US" sz="18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Biyoçeşitlilik</a:t>
            </a: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Moleküler Genetik Uygulamaları ve </a:t>
            </a:r>
            <a:r>
              <a:rPr lang="tr-TR" altLang="en-US" sz="18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Biyoinformatik</a:t>
            </a:r>
            <a:endParaRPr lang="tr-TR" altLang="en-US" sz="1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-Laboratuvar düzeni, besin ortamları ve kültür şartları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-Bitki ıslahı ve tohum teknolojisinde moleküler genetik uygulamalar 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tr-TR" altLang="en-US" sz="18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Doku Kültürünün Temel Araştırmalarda, Islahta ve Ticari Uygulamaları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</a:t>
            </a:r>
            <a:r>
              <a:rPr lang="tr-TR" altLang="en-US" sz="18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Organogenesis</a:t>
            </a: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somatik </a:t>
            </a:r>
            <a:r>
              <a:rPr lang="tr-TR" altLang="en-US" sz="18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embriyogenesis</a:t>
            </a:r>
            <a:endParaRPr lang="tr-TR" altLang="en-US" sz="1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</a:t>
            </a:r>
            <a:r>
              <a:rPr lang="tr-TR" altLang="en-US" sz="18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Protoplast</a:t>
            </a: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kültürü ve somatik melezleme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</a:t>
            </a:r>
            <a:r>
              <a:rPr lang="tr-TR" altLang="en-US" sz="18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Mikroçoğaltım</a:t>
            </a: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altLang="en-US" sz="18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haploid</a:t>
            </a: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bitki üretimi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-Hastalıksız bitki üretimi,	-</a:t>
            </a:r>
            <a:r>
              <a:rPr lang="tr-TR" altLang="en-US" sz="18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Sekonder</a:t>
            </a: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en-US" sz="18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metabolit</a:t>
            </a: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üretimi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tr-TR" altLang="en-US" sz="18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Bitki </a:t>
            </a:r>
            <a:r>
              <a:rPr lang="tr-TR" altLang="en-US" sz="1800" b="1" dirty="0" err="1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Transgen</a:t>
            </a:r>
            <a:r>
              <a:rPr lang="tr-TR" altLang="en-US" sz="18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Teknolojisinde Kullanılan Yöntemler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-Klonlama (</a:t>
            </a:r>
            <a:r>
              <a:rPr lang="tr-TR" altLang="en-US" sz="18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Rekombinant</a:t>
            </a: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DNA)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-Gen aktarımı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-YAC ve BAC kütüphaneler (maya ve bakteri yapay kromozom)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-Vektörler (Mikrobiyolojik)</a:t>
            </a:r>
          </a:p>
        </p:txBody>
      </p:sp>
    </p:spTree>
    <p:extLst>
      <p:ext uri="{BB962C8B-B14F-4D97-AF65-F5344CB8AC3E}">
        <p14:creationId xmlns:p14="http://schemas.microsoft.com/office/powerpoint/2010/main" val="14820485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74B8812-3EA2-4B93-9BEC-AC7D4ADF5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8634" y="773723"/>
            <a:ext cx="10125978" cy="5809957"/>
          </a:xfrm>
        </p:spPr>
        <p:txBody>
          <a:bodyPr>
            <a:noAutofit/>
          </a:bodyPr>
          <a:lstStyle/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tr-TR" altLang="en-US" sz="1500" b="1" dirty="0" err="1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Biyoteknolojinin</a:t>
            </a:r>
            <a:r>
              <a:rPr lang="tr-TR" altLang="en-US" sz="15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Hayvancılıkta Kullanım Alanları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-Hayvan ıslahı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-Üreme performansı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-Ürün miktarı ve kalitesinin artırılması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-Hayvan besleme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-Hayvan sağlığı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tr-TR" altLang="en-US" sz="15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Üreme </a:t>
            </a:r>
            <a:r>
              <a:rPr lang="tr-TR" altLang="en-US" sz="1500" b="1" dirty="0" err="1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Biyoteknolojileri</a:t>
            </a:r>
            <a:r>
              <a:rPr lang="tr-TR" altLang="en-US" sz="15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-Suni tohumlama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-Senkronizasyon, </a:t>
            </a:r>
            <a:r>
              <a:rPr lang="tr-TR" altLang="en-US" sz="1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süperovulasyon</a:t>
            </a:r>
            <a:r>
              <a:rPr lang="tr-TR" altLang="en-US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ET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-IVP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-Cinsiyet tayini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</a:t>
            </a:r>
            <a:r>
              <a:rPr lang="tr-TR" altLang="en-US" sz="1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Cryopreservasyon</a:t>
            </a:r>
            <a:endParaRPr lang="tr-TR" altLang="en-US" sz="15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tr-TR" altLang="en-US" sz="15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Klonlama, </a:t>
            </a:r>
            <a:r>
              <a:rPr lang="tr-TR" altLang="en-US" sz="1500" b="1" dirty="0" err="1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Transgenik</a:t>
            </a:r>
            <a:r>
              <a:rPr lang="tr-TR" altLang="en-US" sz="15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Hayvan ve Aşı Üretimleri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-Klonlama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</a:t>
            </a:r>
            <a:r>
              <a:rPr lang="tr-TR" altLang="en-US" sz="1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Transgenik</a:t>
            </a:r>
            <a:r>
              <a:rPr lang="tr-TR" altLang="en-US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hayvan üretimi		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-Aşılar, </a:t>
            </a:r>
            <a:r>
              <a:rPr lang="tr-TR" altLang="en-US" sz="1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xenotransplantasyon</a:t>
            </a:r>
            <a:r>
              <a:rPr lang="tr-TR" altLang="en-US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altLang="en-US" sz="1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farmasötik</a:t>
            </a:r>
            <a:r>
              <a:rPr lang="tr-TR" altLang="en-US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ürünler</a:t>
            </a:r>
          </a:p>
          <a:p>
            <a:endParaRPr lang="tr-TR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2 İçerik Yer Tutucusu">
            <a:extLst>
              <a:ext uri="{FF2B5EF4-FFF2-40B4-BE49-F238E27FC236}">
                <a16:creationId xmlns:a16="http://schemas.microsoft.com/office/drawing/2014/main" id="{69304057-DF70-4CD7-97EA-67E211A40759}"/>
              </a:ext>
            </a:extLst>
          </p:cNvPr>
          <p:cNvSpPr txBox="1">
            <a:spLocks/>
          </p:cNvSpPr>
          <p:nvPr/>
        </p:nvSpPr>
        <p:spPr bwMode="auto">
          <a:xfrm>
            <a:off x="1614293" y="0"/>
            <a:ext cx="8429625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4500" b="1" dirty="0">
                <a:solidFill>
                  <a:srgbClr val="FFCC00"/>
                </a:solidFill>
              </a:rPr>
              <a:t>Hayvancılıkta </a:t>
            </a:r>
            <a:r>
              <a:rPr lang="tr-TR" altLang="en-US" sz="4500" b="1" dirty="0" err="1">
                <a:solidFill>
                  <a:srgbClr val="FFCC00"/>
                </a:solidFill>
              </a:rPr>
              <a:t>Biyoteknoloji</a:t>
            </a:r>
            <a:endParaRPr lang="tr-TR" altLang="en-US" sz="4500" b="1" dirty="0">
              <a:solidFill>
                <a:srgbClr val="FFCC00"/>
              </a:solidFill>
            </a:endParaRPr>
          </a:p>
          <a:p>
            <a:pPr>
              <a:buClr>
                <a:srgbClr val="0BD0D9"/>
              </a:buClr>
              <a:buSzPct val="95000"/>
              <a:buFontTx/>
              <a:buNone/>
            </a:pPr>
            <a:endParaRPr lang="tr-TR" altLang="en-US" sz="4500" b="1" dirty="0">
              <a:solidFill>
                <a:schemeClr val="tx2"/>
              </a:solidFill>
            </a:endParaRP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tr-TR" altLang="en-US" sz="45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3646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İçerik Yer Tutucusu">
            <a:extLst>
              <a:ext uri="{FF2B5EF4-FFF2-40B4-BE49-F238E27FC236}">
                <a16:creationId xmlns:a16="http://schemas.microsoft.com/office/drawing/2014/main" id="{14998A40-DE7D-4740-A036-281673149C9F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2967526" y="846137"/>
            <a:ext cx="7386295" cy="516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>
            <a:lvl1pPr marL="273050" indent="-2730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24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Enzim ve </a:t>
            </a:r>
            <a:r>
              <a:rPr lang="tr-TR" altLang="en-US" sz="2400" b="1" dirty="0" err="1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Mikrobiyal</a:t>
            </a:r>
            <a:r>
              <a:rPr lang="tr-TR" altLang="en-US" sz="24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en-US" sz="2400" b="1" dirty="0" err="1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endParaRPr lang="tr-TR" altLang="en-US" sz="2400" b="1" dirty="0">
              <a:solidFill>
                <a:srgbClr val="FFCC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tr-TR" altLang="en-US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tr-TR" altLang="en-US" sz="2000" b="1" dirty="0" err="1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Rekombinant</a:t>
            </a:r>
            <a:r>
              <a:rPr lang="tr-TR" altLang="en-US" sz="20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Enzim Teknolojisi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</a:t>
            </a:r>
            <a:r>
              <a:rPr lang="tr-TR" alt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Rekombinant</a:t>
            </a:r>
            <a:r>
              <a:rPr lang="tr-TR" alt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proteinler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</a:t>
            </a:r>
            <a:r>
              <a:rPr lang="tr-TR" alt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Rekombinant</a:t>
            </a:r>
            <a:r>
              <a:rPr lang="tr-TR" alt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enzim üretimi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-Tarım ve teknolojide kullanılan </a:t>
            </a:r>
            <a:r>
              <a:rPr lang="tr-TR" alt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rekombinant</a:t>
            </a:r>
            <a:r>
              <a:rPr lang="tr-TR" alt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enzimler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tr-TR" altLang="en-US" sz="2000" b="1" dirty="0" err="1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Mikrobiyal</a:t>
            </a:r>
            <a:r>
              <a:rPr lang="tr-TR" altLang="en-US" sz="20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en-US" sz="2000" b="1" dirty="0" err="1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endParaRPr lang="tr-TR" altLang="en-US" sz="2000" b="1" dirty="0">
              <a:solidFill>
                <a:srgbClr val="FFCC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</a:t>
            </a:r>
            <a:r>
              <a:rPr lang="tr-TR" alt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Mikrobiyal</a:t>
            </a:r>
            <a:r>
              <a:rPr lang="tr-TR" alt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enzimler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-Bakteriyel transformasyon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-Gıda teknolojisinde kullanılan mikroorganizmalar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-Bitki ve hayvan sağlığında mikroorganizmalar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tr-TR" altLang="en-US" sz="2000" b="1" dirty="0" err="1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Biyosensörler</a:t>
            </a:r>
            <a:r>
              <a:rPr lang="tr-TR" altLang="en-US" sz="20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Biyolojik Silahlar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</a:t>
            </a:r>
            <a:r>
              <a:rPr lang="tr-TR" alt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Biyosilah</a:t>
            </a:r>
            <a:r>
              <a:rPr lang="tr-TR" alt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olarak mikroplar</a:t>
            </a: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-Enzim tabanlı </a:t>
            </a:r>
            <a:r>
              <a:rPr lang="tr-TR" alt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biyosensörler</a:t>
            </a:r>
            <a:endParaRPr lang="tr-TR" altLang="en-US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tr-TR" alt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</a:t>
            </a:r>
            <a:r>
              <a:rPr lang="tr-TR" alt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Mikrobiyal</a:t>
            </a:r>
            <a:r>
              <a:rPr lang="tr-TR" alt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biyosensörler</a:t>
            </a:r>
            <a:endParaRPr lang="tr-TR" altLang="en-US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tr-TR" altLang="en-US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tr-TR" altLang="en-US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298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EFD7BF2-57DD-494D-9CE6-56269BDC5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781300"/>
            <a:ext cx="6808006" cy="1295400"/>
          </a:xfrm>
        </p:spPr>
        <p:txBody>
          <a:bodyPr>
            <a:normAutofit/>
          </a:bodyPr>
          <a:lstStyle/>
          <a:p>
            <a:r>
              <a:rPr lang="tr-TR" sz="4000" b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NEDEN ÖNEMLİ ?????</a:t>
            </a:r>
          </a:p>
        </p:txBody>
      </p:sp>
    </p:spTree>
    <p:extLst>
      <p:ext uri="{BB962C8B-B14F-4D97-AF65-F5344CB8AC3E}">
        <p14:creationId xmlns:p14="http://schemas.microsoft.com/office/powerpoint/2010/main" val="5111237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etin kutusu">
            <a:extLst>
              <a:ext uri="{FF2B5EF4-FFF2-40B4-BE49-F238E27FC236}">
                <a16:creationId xmlns:a16="http://schemas.microsoft.com/office/drawing/2014/main" id="{F01C11B3-C46F-4589-8C7D-A3DC61667A6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9204" y="2218607"/>
            <a:ext cx="10790321" cy="3022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Gıda maddelerinin üretim miktarının verim artışı ile artırılması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çevrenin korunması, tarımın </a:t>
            </a:r>
            <a:r>
              <a:rPr lang="tr-T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sürüdürülebilir</a:t>
            </a: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şekilde  yapılması ve </a:t>
            </a:r>
            <a:r>
              <a:rPr lang="tr-T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biyoçeşitliliği</a:t>
            </a: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korunması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Zamandan kazanç</a:t>
            </a:r>
          </a:p>
        </p:txBody>
      </p:sp>
    </p:spTree>
    <p:extLst>
      <p:ext uri="{BB962C8B-B14F-4D97-AF65-F5344CB8AC3E}">
        <p14:creationId xmlns:p14="http://schemas.microsoft.com/office/powerpoint/2010/main" val="30005992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467A1C6-774D-4BE1-AF4B-F69624C17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874" y="1385671"/>
            <a:ext cx="10578905" cy="5472329"/>
          </a:xfrm>
        </p:spPr>
        <p:txBody>
          <a:bodyPr>
            <a:normAutofit/>
          </a:bodyPr>
          <a:lstStyle/>
          <a:p>
            <a:pPr algn="just"/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ARGE alt yapıları, bilimsel çalışmalar ve teknoloji ile birlikte elde edilen ürünün birim fiyatında düşüş  ve ürün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tüketiceye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daha kolay ve hızlı ulaşması.</a:t>
            </a:r>
          </a:p>
          <a:p>
            <a:pPr algn="just"/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Dünya nüfusundaki yetersiz beslenmenin önüne geçmek. </a:t>
            </a:r>
          </a:p>
          <a:p>
            <a:pPr algn="just"/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Birim alandan daha fazla verim almak. </a:t>
            </a:r>
          </a:p>
          <a:p>
            <a:pPr algn="just"/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Tarımsal faaliyetlerde verimliliği yükseltmek.</a:t>
            </a:r>
          </a:p>
        </p:txBody>
      </p:sp>
    </p:spTree>
    <p:extLst>
      <p:ext uri="{BB962C8B-B14F-4D97-AF65-F5344CB8AC3E}">
        <p14:creationId xmlns:p14="http://schemas.microsoft.com/office/powerpoint/2010/main" val="8611287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11A49374-74AA-4620-BF42-9F5656512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182" y="1390155"/>
            <a:ext cx="11156852" cy="4757428"/>
          </a:xfrm>
        </p:spPr>
        <p:txBody>
          <a:bodyPr>
            <a:normAutofit/>
          </a:bodyPr>
          <a:lstStyle/>
          <a:p>
            <a:pPr algn="just"/>
            <a:r>
              <a:rPr lang="tr-TR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Tarımsal faaliyetlerin iyileştirilmesi ile ortadan kaldırılabilecek problemlerdir</a:t>
            </a:r>
            <a:r>
              <a:rPr lang="tr-T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Tarımsal faaliyetler iklim değişikliklerinden etkilenmektedir.</a:t>
            </a:r>
          </a:p>
          <a:p>
            <a:pPr algn="just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Gıda fiyatı ve ilkim değişikliği birbiri ile ilişkili olarak değişiklik göstermektedir.</a:t>
            </a:r>
          </a:p>
          <a:p>
            <a:pPr algn="just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Üretim maliyetleri, nüfus artısı ve iklim belirsizleri devam etmesi durumunda üretim alanlarının daha fazlasına ihtiyaç duyulacağını göstermektedir.</a:t>
            </a:r>
          </a:p>
          <a:p>
            <a:pPr algn="just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Artan nüfusa karsı mevcut alanların  daha fazlasına ihtiyaç var ve alanları nüfusla artışa göre arttırılamayacağı (sınırlıdır) için üretim alanlarındaki üretim miktarını arttırmamız gerekir bu da ancak tarımsal faaliyetlerde teknolojik veya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biyoteknolojık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faaliyetlerin arttırılması ile mümkündür.</a:t>
            </a:r>
          </a:p>
        </p:txBody>
      </p:sp>
    </p:spTree>
    <p:extLst>
      <p:ext uri="{BB962C8B-B14F-4D97-AF65-F5344CB8AC3E}">
        <p14:creationId xmlns:p14="http://schemas.microsoft.com/office/powerpoint/2010/main" val="22060980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etin kutusu">
            <a:extLst>
              <a:ext uri="{FF2B5EF4-FFF2-40B4-BE49-F238E27FC236}">
                <a16:creationId xmlns:a16="http://schemas.microsoft.com/office/drawing/2014/main" id="{00336BB7-734E-49E0-9424-93216DE8795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56253" y="844964"/>
            <a:ext cx="10515600" cy="46597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Problemleri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/>
            </a:pPr>
            <a:endParaRPr lang="tr-T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Hastalık</a:t>
            </a:r>
          </a:p>
          <a:p>
            <a:pPr lvl="2" algn="just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Yabancı ot</a:t>
            </a:r>
          </a:p>
          <a:p>
            <a:pPr lvl="2" algn="just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Zararlılar</a:t>
            </a:r>
          </a:p>
          <a:p>
            <a:pPr lvl="2" algn="just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Kuraklık</a:t>
            </a:r>
          </a:p>
          <a:p>
            <a:pPr lvl="1" algn="just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/>
            </a:pP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Düşük verim</a:t>
            </a:r>
          </a:p>
          <a:p>
            <a:pPr lvl="1" algn="just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/>
            </a:pP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Düşük gelir </a:t>
            </a:r>
          </a:p>
          <a:p>
            <a:pPr lvl="1" algn="just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/>
            </a:pP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Yetersiz beslenme</a:t>
            </a:r>
          </a:p>
          <a:p>
            <a:pPr lvl="1" algn="just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/>
            </a:pP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Düşük toprak verimliliği</a:t>
            </a:r>
          </a:p>
          <a:p>
            <a:pPr lvl="1" algn="just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/>
            </a:pP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Bitki besleme ürünlerinin yüksek maliyeti</a:t>
            </a:r>
          </a:p>
          <a:p>
            <a:pPr lvl="1" algn="just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/>
            </a:pP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Asitli yada tuzlu topraklar</a:t>
            </a:r>
          </a:p>
          <a:p>
            <a:pPr lvl="1" algn="just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/>
            </a:pP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Doğal kaynakların  yok olması</a:t>
            </a:r>
          </a:p>
          <a:p>
            <a:pPr lvl="1" algn="just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/>
            </a:pP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Yetersiz pazar ve pazarlama şartları</a:t>
            </a:r>
          </a:p>
          <a:p>
            <a:pPr lvl="1" algn="just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/>
            </a:pP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Kredi ve teknik bilgi yetersizlikleri</a:t>
            </a:r>
          </a:p>
          <a:p>
            <a:pPr marL="457200" lvl="1" indent="0" algn="just" eaLnBrk="1" hangingPunct="1">
              <a:spcBef>
                <a:spcPct val="20000"/>
              </a:spcBef>
              <a:buClr>
                <a:schemeClr val="hlink"/>
              </a:buClr>
              <a:buNone/>
              <a:defRPr/>
            </a:pPr>
            <a:endParaRPr lang="tr-T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just" eaLnBrk="1" hangingPunct="1">
              <a:spcBef>
                <a:spcPct val="20000"/>
              </a:spcBef>
              <a:buClr>
                <a:schemeClr val="hlink"/>
              </a:buClr>
              <a:buNone/>
              <a:defRPr/>
            </a:pP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problemler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teknolojı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veya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uygulamalarını kullanmamasından kaynaklanır. 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Biyoteknolojinin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tarımsal faaliyetlerde yaygın olarak kullanılması  gelişmekte veya gelişmemiş ülkelerde kullanılması bu problemlerin çözüm getirebilir.</a:t>
            </a:r>
          </a:p>
        </p:txBody>
      </p:sp>
    </p:spTree>
    <p:extLst>
      <p:ext uri="{BB962C8B-B14F-4D97-AF65-F5344CB8AC3E}">
        <p14:creationId xmlns:p14="http://schemas.microsoft.com/office/powerpoint/2010/main" val="16553843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75CFB37C-6B27-4773-8571-7A1898134C0B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1889760" y="1599755"/>
            <a:ext cx="8412480" cy="39395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just" eaLnBrk="1" hangingPunct="1">
              <a:spcBef>
                <a:spcPct val="50000"/>
              </a:spcBef>
              <a:buClr>
                <a:schemeClr val="hlink"/>
              </a:buClr>
              <a:buFontTx/>
              <a:buChar char="-"/>
              <a:defRPr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Elde edilen ürün miktarını artırma ve verimlilik. </a:t>
            </a:r>
          </a:p>
          <a:p>
            <a:pPr marL="342900" indent="-342900" algn="just" eaLnBrk="1" hangingPunct="1">
              <a:spcBef>
                <a:spcPct val="50000"/>
              </a:spcBef>
              <a:buClr>
                <a:schemeClr val="hlink"/>
              </a:buClr>
              <a:buFontTx/>
              <a:buChar char="-"/>
              <a:defRPr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Ürün kalitesinin iyileştirilmesi.</a:t>
            </a:r>
          </a:p>
          <a:p>
            <a:pPr marL="0" indent="0" algn="just">
              <a:spcBef>
                <a:spcPct val="50000"/>
              </a:spcBef>
              <a:buClr>
                <a:schemeClr val="hlink"/>
              </a:buClr>
              <a:buNone/>
              <a:defRPr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TEMEL AMAÇ ürün miktarını arttırmakla beraber ürün kalitesinin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iyileştirimesi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 eaLnBrk="1" hangingPunct="1">
              <a:spcBef>
                <a:spcPct val="50000"/>
              </a:spcBef>
              <a:buClr>
                <a:schemeClr val="hlink"/>
              </a:buClr>
              <a:buFontTx/>
              <a:buChar char="-"/>
              <a:defRPr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Hastalık ve zararlılara karşı koruma.</a:t>
            </a:r>
          </a:p>
          <a:p>
            <a:pPr marL="342900" indent="-342900" algn="just" eaLnBrk="1" hangingPunct="1">
              <a:spcBef>
                <a:spcPct val="50000"/>
              </a:spcBef>
              <a:buClr>
                <a:schemeClr val="hlink"/>
              </a:buClr>
              <a:buFontTx/>
              <a:buChar char="-"/>
              <a:defRPr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Ürüne işlemede kolaylıklar .</a:t>
            </a:r>
          </a:p>
          <a:p>
            <a:pPr marL="342900" indent="-342900" algn="just" eaLnBrk="1" hangingPunct="1">
              <a:spcBef>
                <a:spcPct val="50000"/>
              </a:spcBef>
              <a:buClr>
                <a:schemeClr val="hlink"/>
              </a:buClr>
              <a:buFontTx/>
              <a:buChar char="-"/>
              <a:defRPr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Besleme değerinin ve lezzetin artırılması.</a:t>
            </a:r>
          </a:p>
          <a:p>
            <a:pPr marL="342900" indent="-342900" algn="just" eaLnBrk="1" hangingPunct="1">
              <a:spcBef>
                <a:spcPct val="50000"/>
              </a:spcBef>
              <a:buClr>
                <a:schemeClr val="hlink"/>
              </a:buClr>
              <a:buFontTx/>
              <a:buChar char="-"/>
              <a:defRPr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Daha az kimyasal kullanımının sağlanması .</a:t>
            </a:r>
          </a:p>
          <a:p>
            <a:pPr marL="342900" indent="-342900" algn="just" eaLnBrk="1" hangingPunct="1">
              <a:spcBef>
                <a:spcPct val="50000"/>
              </a:spcBef>
              <a:buClr>
                <a:schemeClr val="hlink"/>
              </a:buClr>
              <a:buFontTx/>
              <a:buChar char="-"/>
              <a:defRPr/>
            </a:pP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F889ADDF-683A-42D6-BEA5-28248FC032F0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043917" y="850599"/>
            <a:ext cx="7447671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Tarımsal </a:t>
            </a:r>
            <a:r>
              <a:rPr lang="tr-T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Biyoteknolojiden</a:t>
            </a: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beklenen faydalar </a:t>
            </a:r>
          </a:p>
        </p:txBody>
      </p:sp>
    </p:spTree>
    <p:extLst>
      <p:ext uri="{BB962C8B-B14F-4D97-AF65-F5344CB8AC3E}">
        <p14:creationId xmlns:p14="http://schemas.microsoft.com/office/powerpoint/2010/main" val="2769694273"/>
      </p:ext>
    </p:extLst>
  </p:cSld>
  <p:clrMapOvr>
    <a:masterClrMapping/>
  </p:clrMapOvr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TM02892315[[fn=Duman]]</Template>
  <TotalTime>944</TotalTime>
  <Words>2265</Words>
  <Application>Microsoft Office PowerPoint</Application>
  <PresentationFormat>Geniş ekran</PresentationFormat>
  <Paragraphs>318</Paragraphs>
  <Slides>51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10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51</vt:i4>
      </vt:variant>
    </vt:vector>
  </HeadingPairs>
  <TitlesOfParts>
    <vt:vector size="62" baseType="lpstr">
      <vt:lpstr>Arial</vt:lpstr>
      <vt:lpstr>Calibri</vt:lpstr>
      <vt:lpstr>Century Gothic</vt:lpstr>
      <vt:lpstr>Courier New</vt:lpstr>
      <vt:lpstr>Georgia</vt:lpstr>
      <vt:lpstr>Symbol</vt:lpstr>
      <vt:lpstr>Times New Roman</vt:lpstr>
      <vt:lpstr>Wingdings</vt:lpstr>
      <vt:lpstr>Wingdings 2</vt:lpstr>
      <vt:lpstr>Wingdings 3</vt:lpstr>
      <vt:lpstr>Duman</vt:lpstr>
      <vt:lpstr>TARIMSAL BİYOTEKNOLOJİ</vt:lpstr>
      <vt:lpstr>PowerPoint Sunusu</vt:lpstr>
      <vt:lpstr>PowerPoint Sunusu</vt:lpstr>
      <vt:lpstr>PowerPoint Sunusu</vt:lpstr>
      <vt:lpstr>Biyoteknolojinin Tarihçesi</vt:lpstr>
      <vt:lpstr>Biyoteknoloji: Tarihçesi</vt:lpstr>
      <vt:lpstr>Biyoteknoloji: Tarihçesi</vt:lpstr>
      <vt:lpstr>Biyoteknoloji: Tarihçesi</vt:lpstr>
      <vt:lpstr>1865  Gregor Mendel bezelyeler ile çalışarak kalıtım kurallarını ortaya koydu. Bu çalışma genetik biliminin başlangıcı kabul edilir.     1869  Johann Friedrich Miescher nükleik asidi ilk defa izole etti.   </vt:lpstr>
      <vt:lpstr>Biyoteknoloji: Tarihçesi</vt:lpstr>
      <vt:lpstr>Biyoteknoloji: Tarihçesi</vt:lpstr>
      <vt:lpstr>Biyoteknoloji: Tarihçesi</vt:lpstr>
      <vt:lpstr>Biyoteknoloji: Tarihçesi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Modern biyoteknoloji  (1973 – günümüze)</vt:lpstr>
      <vt:lpstr>PowerPoint Sunusu</vt:lpstr>
      <vt:lpstr>Modern biyoteknoloji  (1973 – günümüze)</vt:lpstr>
      <vt:lpstr>Modern biyoteknoloji  (1973 – günümüze)</vt:lpstr>
      <vt:lpstr>PowerPoint Sunusu</vt:lpstr>
      <vt:lpstr>Avrupa Biyoteknoloji Federasyonu tanımı; Biyoteknoloji</vt:lpstr>
      <vt:lpstr>Biyoteknoloji kapsamındaki biyolojik sistemler</vt:lpstr>
      <vt:lpstr>Ürün      /       Hizmetler</vt:lpstr>
      <vt:lpstr>Biyoteknoloji çok disiplinli bir bilimdir.</vt:lpstr>
      <vt:lpstr>PowerPoint Sunusu</vt:lpstr>
      <vt:lpstr>PowerPoint Sunusu</vt:lpstr>
      <vt:lpstr>Biyoteknoloji Türleri</vt:lpstr>
      <vt:lpstr>Mikrobiyal Biyoteknoloji</vt:lpstr>
      <vt:lpstr>Tarımsal Biyoteknoloji</vt:lpstr>
      <vt:lpstr>Hayvan Biyoteknolojisi </vt:lpstr>
      <vt:lpstr>Adli Biyoteknoloji</vt:lpstr>
      <vt:lpstr>Biyoremediasyon</vt:lpstr>
      <vt:lpstr>Akuatik Biyoteknoloji</vt:lpstr>
      <vt:lpstr>Tıbbi Biyoteknoloji</vt:lpstr>
      <vt:lpstr>TARIMSAL BİYOTEKNOLOJİ </vt:lpstr>
      <vt:lpstr>PowerPoint Sunusu</vt:lpstr>
      <vt:lpstr>Tarımsal Biyoteknolojide Amaç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Tarımsal Biyoteknolojiden beklenen faydalar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BİYOTEKNOLOJİYE GİRİŞ</dc:title>
  <dc:creator>Lenovo</dc:creator>
  <cp:lastModifiedBy>Lenovo</cp:lastModifiedBy>
  <cp:revision>159</cp:revision>
  <dcterms:created xsi:type="dcterms:W3CDTF">2022-02-23T08:58:43Z</dcterms:created>
  <dcterms:modified xsi:type="dcterms:W3CDTF">2022-04-01T09:37:48Z</dcterms:modified>
</cp:coreProperties>
</file>