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41"/>
  </p:notesMasterIdLst>
  <p:sldIdLst>
    <p:sldId id="256" r:id="rId2"/>
    <p:sldId id="257" r:id="rId3"/>
    <p:sldId id="283" r:id="rId4"/>
    <p:sldId id="284" r:id="rId5"/>
    <p:sldId id="285" r:id="rId6"/>
    <p:sldId id="286" r:id="rId7"/>
    <p:sldId id="287" r:id="rId8"/>
    <p:sldId id="329" r:id="rId9"/>
    <p:sldId id="330" r:id="rId10"/>
    <p:sldId id="331" r:id="rId11"/>
    <p:sldId id="332" r:id="rId12"/>
    <p:sldId id="334" r:id="rId13"/>
    <p:sldId id="333" r:id="rId14"/>
    <p:sldId id="335" r:id="rId15"/>
    <p:sldId id="336" r:id="rId16"/>
    <p:sldId id="394" r:id="rId17"/>
    <p:sldId id="397" r:id="rId18"/>
    <p:sldId id="395" r:id="rId19"/>
    <p:sldId id="258" r:id="rId20"/>
    <p:sldId id="259" r:id="rId21"/>
    <p:sldId id="260" r:id="rId22"/>
    <p:sldId id="288" r:id="rId23"/>
    <p:sldId id="289" r:id="rId24"/>
    <p:sldId id="290" r:id="rId25"/>
    <p:sldId id="291" r:id="rId26"/>
    <p:sldId id="292" r:id="rId27"/>
    <p:sldId id="265" r:id="rId28"/>
    <p:sldId id="266" r:id="rId29"/>
    <p:sldId id="264" r:id="rId30"/>
    <p:sldId id="310" r:id="rId31"/>
    <p:sldId id="308" r:id="rId32"/>
    <p:sldId id="380" r:id="rId33"/>
    <p:sldId id="312" r:id="rId34"/>
    <p:sldId id="398" r:id="rId35"/>
    <p:sldId id="313" r:id="rId36"/>
    <p:sldId id="314" r:id="rId37"/>
    <p:sldId id="315" r:id="rId38"/>
    <p:sldId id="316" r:id="rId39"/>
    <p:sldId id="317" r:id="rId40"/>
    <p:sldId id="318" r:id="rId41"/>
    <p:sldId id="319" r:id="rId42"/>
    <p:sldId id="320" r:id="rId43"/>
    <p:sldId id="476" r:id="rId44"/>
    <p:sldId id="477" r:id="rId45"/>
    <p:sldId id="321" r:id="rId46"/>
    <p:sldId id="322" r:id="rId47"/>
    <p:sldId id="323" r:id="rId48"/>
    <p:sldId id="324" r:id="rId49"/>
    <p:sldId id="325" r:id="rId50"/>
    <p:sldId id="327" r:id="rId51"/>
    <p:sldId id="328" r:id="rId52"/>
    <p:sldId id="399" r:id="rId53"/>
    <p:sldId id="400" r:id="rId54"/>
    <p:sldId id="401" r:id="rId55"/>
    <p:sldId id="402" r:id="rId56"/>
    <p:sldId id="478" r:id="rId57"/>
    <p:sldId id="403" r:id="rId58"/>
    <p:sldId id="404" r:id="rId59"/>
    <p:sldId id="405" r:id="rId60"/>
    <p:sldId id="406" r:id="rId61"/>
    <p:sldId id="407" r:id="rId62"/>
    <p:sldId id="408" r:id="rId63"/>
    <p:sldId id="409" r:id="rId64"/>
    <p:sldId id="479" r:id="rId65"/>
    <p:sldId id="410" r:id="rId66"/>
    <p:sldId id="411" r:id="rId67"/>
    <p:sldId id="412" r:id="rId68"/>
    <p:sldId id="413" r:id="rId69"/>
    <p:sldId id="425" r:id="rId70"/>
    <p:sldId id="415" r:id="rId71"/>
    <p:sldId id="416" r:id="rId72"/>
    <p:sldId id="417" r:id="rId73"/>
    <p:sldId id="418" r:id="rId74"/>
    <p:sldId id="480" r:id="rId75"/>
    <p:sldId id="419" r:id="rId76"/>
    <p:sldId id="420" r:id="rId77"/>
    <p:sldId id="282" r:id="rId78"/>
    <p:sldId id="426" r:id="rId79"/>
    <p:sldId id="427" r:id="rId80"/>
    <p:sldId id="428" r:id="rId81"/>
    <p:sldId id="483" r:id="rId82"/>
    <p:sldId id="484" r:id="rId83"/>
    <p:sldId id="485" r:id="rId84"/>
    <p:sldId id="429" r:id="rId85"/>
    <p:sldId id="486" r:id="rId86"/>
    <p:sldId id="430" r:id="rId87"/>
    <p:sldId id="431" r:id="rId88"/>
    <p:sldId id="432" r:id="rId89"/>
    <p:sldId id="481" r:id="rId90"/>
    <p:sldId id="482" r:id="rId91"/>
    <p:sldId id="293" r:id="rId92"/>
    <p:sldId id="294" r:id="rId93"/>
    <p:sldId id="295" r:id="rId94"/>
    <p:sldId id="296" r:id="rId95"/>
    <p:sldId id="297" r:id="rId96"/>
    <p:sldId id="298" r:id="rId97"/>
    <p:sldId id="299" r:id="rId98"/>
    <p:sldId id="300" r:id="rId99"/>
    <p:sldId id="301" r:id="rId100"/>
    <p:sldId id="302" r:id="rId101"/>
    <p:sldId id="303" r:id="rId102"/>
    <p:sldId id="487" r:id="rId103"/>
    <p:sldId id="305" r:id="rId104"/>
    <p:sldId id="304" r:id="rId105"/>
    <p:sldId id="436" r:id="rId106"/>
    <p:sldId id="437" r:id="rId107"/>
    <p:sldId id="439" r:id="rId108"/>
    <p:sldId id="444" r:id="rId109"/>
    <p:sldId id="445" r:id="rId110"/>
    <p:sldId id="446" r:id="rId111"/>
    <p:sldId id="447" r:id="rId112"/>
    <p:sldId id="448" r:id="rId113"/>
    <p:sldId id="449" r:id="rId114"/>
    <p:sldId id="450" r:id="rId115"/>
    <p:sldId id="451" r:id="rId116"/>
    <p:sldId id="453" r:id="rId117"/>
    <p:sldId id="454" r:id="rId118"/>
    <p:sldId id="455" r:id="rId119"/>
    <p:sldId id="456" r:id="rId120"/>
    <p:sldId id="457" r:id="rId121"/>
    <p:sldId id="458" r:id="rId122"/>
    <p:sldId id="459" r:id="rId123"/>
    <p:sldId id="460" r:id="rId124"/>
    <p:sldId id="461" r:id="rId125"/>
    <p:sldId id="462" r:id="rId126"/>
    <p:sldId id="463" r:id="rId127"/>
    <p:sldId id="464" r:id="rId128"/>
    <p:sldId id="465" r:id="rId129"/>
    <p:sldId id="488" r:id="rId130"/>
    <p:sldId id="489" r:id="rId131"/>
    <p:sldId id="490" r:id="rId132"/>
    <p:sldId id="491" r:id="rId133"/>
    <p:sldId id="492" r:id="rId134"/>
    <p:sldId id="493" r:id="rId135"/>
    <p:sldId id="422" r:id="rId136"/>
    <p:sldId id="423" r:id="rId137"/>
    <p:sldId id="497" r:id="rId138"/>
    <p:sldId id="496" r:id="rId139"/>
    <p:sldId id="467" r:id="rId14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15" autoAdjust="0"/>
    <p:restoredTop sz="94291" autoAdjust="0"/>
  </p:normalViewPr>
  <p:slideViewPr>
    <p:cSldViewPr snapToGrid="0">
      <p:cViewPr varScale="1">
        <p:scale>
          <a:sx n="68" d="100"/>
          <a:sy n="68" d="100"/>
        </p:scale>
        <p:origin x="69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presProps" Target="presProp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5387A8-D9C0-4544-B450-46DDCCDAFC82}" type="datetimeFigureOut">
              <a:rPr lang="tr-TR" smtClean="0"/>
              <a:t>13.04.2022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BBD5FC-8D47-41B2-A339-387CAE8D863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36878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BBD5FC-8D47-41B2-A339-387CAE8D8635}" type="slidenum">
              <a:rPr lang="tr-TR" smtClean="0"/>
              <a:t>127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586613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4/13/2022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4/13/2022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4/13/2022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4/13/2022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4/13/2022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4/13/2022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4/13/2022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4/13/2022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2B1694A-2529-4A38-94E1-ADD6B73304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58888" y="2399660"/>
            <a:ext cx="7036905" cy="1029340"/>
          </a:xfrm>
        </p:spPr>
        <p:txBody>
          <a:bodyPr/>
          <a:lstStyle/>
          <a:p>
            <a:r>
              <a:rPr lang="tr-TR" sz="7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DOKU KÜLTÜRÜ</a:t>
            </a:r>
          </a:p>
        </p:txBody>
      </p:sp>
    </p:spTree>
    <p:extLst>
      <p:ext uri="{BB962C8B-B14F-4D97-AF65-F5344CB8AC3E}">
        <p14:creationId xmlns:p14="http://schemas.microsoft.com/office/powerpoint/2010/main" val="2707904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3F153BF-EB2D-447A-9E6E-BEEF27C5EF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184" y="1325703"/>
            <a:ext cx="10507501" cy="4558262"/>
          </a:xfrm>
        </p:spPr>
        <p:txBody>
          <a:bodyPr>
            <a:normAutofit/>
          </a:bodyPr>
          <a:lstStyle/>
          <a:p>
            <a:r>
              <a:rPr lang="tr-TR" sz="2800" dirty="0"/>
              <a:t>Bitki hücre ve dokularının in </a:t>
            </a:r>
            <a:r>
              <a:rPr lang="tr-TR" sz="2800" dirty="0" err="1"/>
              <a:t>vitro</a:t>
            </a:r>
            <a:r>
              <a:rPr lang="tr-TR" sz="2800" dirty="0"/>
              <a:t> koşullarda yönlendirilmesidir.</a:t>
            </a:r>
          </a:p>
          <a:p>
            <a:r>
              <a:rPr lang="tr-TR" sz="2800" dirty="0"/>
              <a:t>Bitki </a:t>
            </a:r>
            <a:r>
              <a:rPr lang="tr-TR" sz="2800" dirty="0" err="1"/>
              <a:t>biyoteknolojisinin</a:t>
            </a:r>
            <a:r>
              <a:rPr lang="tr-TR" sz="2800" dirty="0"/>
              <a:t> önemli bir alanıdır.</a:t>
            </a:r>
          </a:p>
          <a:p>
            <a:endParaRPr lang="tr-TR" sz="2800" dirty="0"/>
          </a:p>
          <a:p>
            <a:endParaRPr lang="tr-TR" sz="2400" dirty="0"/>
          </a:p>
          <a:p>
            <a:r>
              <a:rPr lang="tr-TR" sz="2400" dirty="0"/>
              <a:t>Steril koşullarda</a:t>
            </a:r>
          </a:p>
          <a:p>
            <a:r>
              <a:rPr lang="tr-TR" sz="2400" dirty="0"/>
              <a:t>Geliştirilmiş </a:t>
            </a:r>
            <a:r>
              <a:rPr lang="tr-TR" sz="2400" dirty="0" err="1"/>
              <a:t>besiyerlerinde</a:t>
            </a:r>
            <a:endParaRPr lang="tr-TR" sz="2400" dirty="0"/>
          </a:p>
          <a:p>
            <a:r>
              <a:rPr lang="tr-TR" sz="2400" dirty="0"/>
              <a:t>Kültüre alınarak</a:t>
            </a:r>
            <a:endParaRPr lang="tr-TR" sz="2000" dirty="0"/>
          </a:p>
        </p:txBody>
      </p:sp>
      <p:sp>
        <p:nvSpPr>
          <p:cNvPr id="4" name="Sağ Ayraç 3">
            <a:extLst>
              <a:ext uri="{FF2B5EF4-FFF2-40B4-BE49-F238E27FC236}">
                <a16:creationId xmlns:a16="http://schemas.microsoft.com/office/drawing/2014/main" id="{28BE85E6-54C4-4DED-B20B-BD65A57117D8}"/>
              </a:ext>
            </a:extLst>
          </p:cNvPr>
          <p:cNvSpPr/>
          <p:nvPr/>
        </p:nvSpPr>
        <p:spPr>
          <a:xfrm>
            <a:off x="4711884" y="4089400"/>
            <a:ext cx="424070" cy="1320800"/>
          </a:xfrm>
          <a:prstGeom prst="righ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 b="1" dirty="0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37ED2CB4-8A13-4588-A5E9-8E25F0062967}"/>
              </a:ext>
            </a:extLst>
          </p:cNvPr>
          <p:cNvSpPr txBox="1"/>
          <p:nvPr/>
        </p:nvSpPr>
        <p:spPr>
          <a:xfrm>
            <a:off x="5253751" y="4241968"/>
            <a:ext cx="17227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/>
              <a:t>Dokulardan, hücrelerden, hücreden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EEB217E8-A452-40E8-8EC2-15A614D810EF}"/>
              </a:ext>
            </a:extLst>
          </p:cNvPr>
          <p:cNvSpPr txBox="1"/>
          <p:nvPr/>
        </p:nvSpPr>
        <p:spPr>
          <a:xfrm>
            <a:off x="7637670" y="4395856"/>
            <a:ext cx="34079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000" dirty="0"/>
              <a:t>Tam bir bitki yetiştirme in </a:t>
            </a:r>
            <a:r>
              <a:rPr lang="tr-TR" sz="2000" dirty="0" err="1"/>
              <a:t>vivo</a:t>
            </a:r>
            <a:r>
              <a:rPr lang="tr-TR" sz="2000" dirty="0"/>
              <a:t> koşullarda</a:t>
            </a:r>
          </a:p>
        </p:txBody>
      </p:sp>
      <p:cxnSp>
        <p:nvCxnSpPr>
          <p:cNvPr id="8" name="Düz Ok Bağlayıcısı 7">
            <a:extLst>
              <a:ext uri="{FF2B5EF4-FFF2-40B4-BE49-F238E27FC236}">
                <a16:creationId xmlns:a16="http://schemas.microsoft.com/office/drawing/2014/main" id="{181B7463-CD7A-4AAA-91D4-9E6D810ADC6B}"/>
              </a:ext>
            </a:extLst>
          </p:cNvPr>
          <p:cNvCxnSpPr/>
          <p:nvPr/>
        </p:nvCxnSpPr>
        <p:spPr>
          <a:xfrm>
            <a:off x="7606748" y="4749800"/>
            <a:ext cx="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Düz Ok Bağlayıcısı 9">
            <a:extLst>
              <a:ext uri="{FF2B5EF4-FFF2-40B4-BE49-F238E27FC236}">
                <a16:creationId xmlns:a16="http://schemas.microsoft.com/office/drawing/2014/main" id="{B9E2B3F6-903D-4BE1-8C3B-2EF8B91BE548}"/>
              </a:ext>
            </a:extLst>
          </p:cNvPr>
          <p:cNvCxnSpPr>
            <a:cxnSpLocks/>
          </p:cNvCxnSpPr>
          <p:nvPr/>
        </p:nvCxnSpPr>
        <p:spPr>
          <a:xfrm>
            <a:off x="6745356" y="4749799"/>
            <a:ext cx="72887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65606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7392914-2E98-47CC-8698-29F01F0095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489" y="610085"/>
            <a:ext cx="11673694" cy="59876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tr-TR" sz="20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algn="just"/>
            <a:r>
              <a:rPr lang="tr-TR" sz="2800" b="0" i="0" u="sng" strike="noStrike" baseline="0" dirty="0">
                <a:solidFill>
                  <a:srgbClr val="FF0000"/>
                </a:solidFill>
                <a:latin typeface="Constantia" panose="02030602050306030303" pitchFamily="18" charset="0"/>
              </a:rPr>
              <a:t>Bitki doku kültürü</a:t>
            </a:r>
            <a:r>
              <a:rPr lang="tr-TR" sz="2800" b="0" i="0" u="none" strike="noStrike" baseline="0" dirty="0">
                <a:solidFill>
                  <a:srgbClr val="FF0000"/>
                </a:solidFill>
                <a:latin typeface="Constantia" panose="02030602050306030303" pitchFamily="18" charset="0"/>
              </a:rPr>
              <a:t>; </a:t>
            </a:r>
            <a:r>
              <a:rPr lang="tr-TR" sz="2800" b="0" i="0" u="none" strike="noStrike" baseline="0" dirty="0">
                <a:solidFill>
                  <a:srgbClr val="C00000"/>
                </a:solidFill>
                <a:latin typeface="Constantia" panose="02030602050306030303" pitchFamily="18" charset="0"/>
              </a:rPr>
              <a:t>aseptik şartlarda, yapay besi ortamında, bütün bir bitki hücre (</a:t>
            </a:r>
            <a:r>
              <a:rPr lang="tr-TR" sz="2800" b="0" i="0" u="none" strike="noStrike" baseline="0" dirty="0" err="1">
                <a:solidFill>
                  <a:srgbClr val="C00000"/>
                </a:solidFill>
                <a:latin typeface="Constantia" panose="02030602050306030303" pitchFamily="18" charset="0"/>
              </a:rPr>
              <a:t>meristematik</a:t>
            </a:r>
            <a:r>
              <a:rPr lang="tr-TR" sz="2800" b="0" i="0" u="none" strike="noStrike" baseline="0" dirty="0">
                <a:solidFill>
                  <a:srgbClr val="C00000"/>
                </a:solidFill>
                <a:latin typeface="Constantia" panose="02030602050306030303" pitchFamily="18" charset="0"/>
              </a:rPr>
              <a:t> hücreler, süspansiyon veya </a:t>
            </a:r>
            <a:r>
              <a:rPr lang="tr-TR" sz="2800" b="0" i="0" u="none" strike="noStrike" baseline="0" dirty="0" err="1">
                <a:solidFill>
                  <a:srgbClr val="C00000"/>
                </a:solidFill>
                <a:latin typeface="Constantia" panose="02030602050306030303" pitchFamily="18" charset="0"/>
              </a:rPr>
              <a:t>kallushücreleri</a:t>
            </a:r>
            <a:r>
              <a:rPr lang="tr-TR" sz="2800" b="0" i="0" u="none" strike="noStrike" baseline="0" dirty="0">
                <a:solidFill>
                  <a:srgbClr val="C00000"/>
                </a:solidFill>
                <a:latin typeface="Constantia" panose="02030602050306030303" pitchFamily="18" charset="0"/>
              </a:rPr>
              <a:t>), doku (çeşitli bitki kısımları=</a:t>
            </a:r>
            <a:r>
              <a:rPr lang="tr-TR" sz="2800" b="0" i="0" u="none" strike="noStrike" baseline="0" dirty="0" err="1">
                <a:solidFill>
                  <a:srgbClr val="C00000"/>
                </a:solidFill>
                <a:latin typeface="Constantia" panose="02030602050306030303" pitchFamily="18" charset="0"/>
              </a:rPr>
              <a:t>eksplant</a:t>
            </a:r>
            <a:r>
              <a:rPr lang="tr-TR" sz="2800" b="0" i="0" u="none" strike="noStrike" baseline="0" dirty="0">
                <a:solidFill>
                  <a:srgbClr val="C00000"/>
                </a:solidFill>
                <a:latin typeface="Constantia" panose="02030602050306030303" pitchFamily="18" charset="0"/>
              </a:rPr>
              <a:t>) veya organ (</a:t>
            </a:r>
            <a:r>
              <a:rPr lang="tr-TR" sz="2800" b="0" i="0" u="none" strike="noStrike" baseline="0" dirty="0" err="1">
                <a:solidFill>
                  <a:srgbClr val="C00000"/>
                </a:solidFill>
                <a:latin typeface="Constantia" panose="02030602050306030303" pitchFamily="18" charset="0"/>
              </a:rPr>
              <a:t>apikalmeristem</a:t>
            </a:r>
            <a:r>
              <a:rPr lang="tr-TR" sz="2800" b="0" i="0" u="none" strike="noStrike" baseline="0" dirty="0">
                <a:solidFill>
                  <a:srgbClr val="C00000"/>
                </a:solidFill>
                <a:latin typeface="Constantia" panose="02030602050306030303" pitchFamily="18" charset="0"/>
              </a:rPr>
              <a:t>, kök vb.) gibi bitki kısımlarından yeni doku, bitki veya bitkisel ürünlerin (</a:t>
            </a:r>
            <a:r>
              <a:rPr lang="tr-TR" sz="2800" b="0" i="0" u="none" strike="noStrike" baseline="0" dirty="0" err="1">
                <a:solidFill>
                  <a:srgbClr val="C00000"/>
                </a:solidFill>
                <a:latin typeface="Constantia" panose="02030602050306030303" pitchFamily="18" charset="0"/>
              </a:rPr>
              <a:t>metabolitlerin</a:t>
            </a:r>
            <a:r>
              <a:rPr lang="tr-TR" sz="2800" b="0" i="0" u="none" strike="noStrike" baseline="0" dirty="0">
                <a:solidFill>
                  <a:srgbClr val="C00000"/>
                </a:solidFill>
                <a:latin typeface="Constantia" panose="02030602050306030303" pitchFamily="18" charset="0"/>
              </a:rPr>
              <a:t>) üretilmesidir. </a:t>
            </a:r>
          </a:p>
          <a:p>
            <a:pPr algn="just"/>
            <a:endParaRPr lang="tr-TR" sz="2800" dirty="0">
              <a:solidFill>
                <a:srgbClr val="C00000"/>
              </a:solidFill>
              <a:latin typeface="Constantia" panose="02030602050306030303" pitchFamily="18" charset="0"/>
            </a:endParaRPr>
          </a:p>
          <a:p>
            <a:pPr algn="just"/>
            <a:r>
              <a:rPr lang="tr-TR" sz="2800" b="0" i="0" u="none" strike="noStrike" baseline="0" dirty="0">
                <a:solidFill>
                  <a:srgbClr val="C00000"/>
                </a:solidFill>
                <a:latin typeface="Constantia" panose="02030602050306030303" pitchFamily="18" charset="0"/>
              </a:rPr>
              <a:t>Bitki doku kültürü işlemlerinde, genetik iyileştirmede temel sistem </a:t>
            </a:r>
            <a:r>
              <a:rPr lang="tr-TR" sz="2800" b="0" i="0" u="sng" strike="noStrike" baseline="0" dirty="0">
                <a:solidFill>
                  <a:srgbClr val="C00000"/>
                </a:solidFill>
                <a:latin typeface="Constantia" panose="02030602050306030303" pitchFamily="18" charset="0"/>
              </a:rPr>
              <a:t>bitki </a:t>
            </a:r>
            <a:r>
              <a:rPr lang="tr-TR" sz="2800" b="0" i="0" u="sng" strike="noStrike" baseline="0" dirty="0" err="1">
                <a:solidFill>
                  <a:srgbClr val="C00000"/>
                </a:solidFill>
                <a:latin typeface="Constantia" panose="02030602050306030303" pitchFamily="18" charset="0"/>
              </a:rPr>
              <a:t>rejenerasyonudur</a:t>
            </a:r>
            <a:r>
              <a:rPr lang="tr-TR" sz="2800" b="0" i="0" u="sng" strike="noStrike" baseline="0" dirty="0">
                <a:solidFill>
                  <a:srgbClr val="C00000"/>
                </a:solidFill>
                <a:latin typeface="Constantia" panose="02030602050306030303" pitchFamily="18" charset="0"/>
              </a:rPr>
              <a:t>.</a:t>
            </a:r>
          </a:p>
          <a:p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381868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26478C9-8CD2-4079-AD04-7AC9E6651D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521" y="567344"/>
            <a:ext cx="11953462" cy="5352249"/>
          </a:xfrm>
        </p:spPr>
        <p:txBody>
          <a:bodyPr>
            <a:normAutofit/>
          </a:bodyPr>
          <a:lstStyle/>
          <a:p>
            <a:pPr algn="l"/>
            <a:endParaRPr lang="tr-TR" sz="20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marL="0" indent="0">
              <a:buNone/>
            </a:pPr>
            <a:r>
              <a:rPr lang="tr-TR" sz="2000" b="0" i="0" u="none" strike="noStrike" baseline="0" dirty="0">
                <a:solidFill>
                  <a:srgbClr val="C00000"/>
                </a:solidFill>
                <a:latin typeface="Constantia" panose="02030602050306030303" pitchFamily="18" charset="0"/>
              </a:rPr>
              <a:t>Bitki </a:t>
            </a:r>
            <a:r>
              <a:rPr lang="tr-TR" sz="2000" b="0" i="0" u="none" strike="noStrike" baseline="0" dirty="0" err="1">
                <a:solidFill>
                  <a:srgbClr val="C00000"/>
                </a:solidFill>
                <a:latin typeface="Constantia" panose="02030602050306030303" pitchFamily="18" charset="0"/>
              </a:rPr>
              <a:t>rejenerasyonu</a:t>
            </a:r>
            <a:r>
              <a:rPr lang="tr-TR" sz="2000" b="0" i="0" u="none" strike="noStrike" baseline="0" dirty="0">
                <a:solidFill>
                  <a:srgbClr val="C00000"/>
                </a:solidFill>
                <a:latin typeface="Constantia" panose="02030602050306030303" pitchFamily="18" charset="0"/>
              </a:rPr>
              <a:t> kültürü yapılan hücrelerin özelliklerine göre 3 kısımda </a:t>
            </a:r>
            <a:r>
              <a:rPr lang="tr-TR" sz="2000" b="0" i="0" u="none" strike="noStrike" baseline="0" dirty="0" err="1">
                <a:solidFill>
                  <a:srgbClr val="C00000"/>
                </a:solidFill>
                <a:latin typeface="Constantia" panose="02030602050306030303" pitchFamily="18" charset="0"/>
              </a:rPr>
              <a:t>incelenlenir</a:t>
            </a:r>
            <a:r>
              <a:rPr lang="tr-TR" sz="2000" b="0" i="0" u="none" strike="noStrike" baseline="0" dirty="0">
                <a:solidFill>
                  <a:srgbClr val="C00000"/>
                </a:solidFill>
                <a:latin typeface="Constantia" panose="02030602050306030303" pitchFamily="18" charset="0"/>
              </a:rPr>
              <a:t>. </a:t>
            </a:r>
          </a:p>
          <a:p>
            <a:r>
              <a:rPr lang="tr-TR" sz="2000" b="0" i="0" u="none" strike="noStrike" baseline="0" dirty="0">
                <a:solidFill>
                  <a:srgbClr val="C00000"/>
                </a:solidFill>
                <a:latin typeface="Constantia" panose="02030602050306030303" pitchFamily="18" charset="0"/>
              </a:rPr>
              <a:t>1. Organize olmuş </a:t>
            </a:r>
            <a:r>
              <a:rPr lang="tr-TR" sz="2000" b="0" i="0" u="none" strike="noStrike" baseline="0" dirty="0" err="1">
                <a:solidFill>
                  <a:srgbClr val="C00000"/>
                </a:solidFill>
                <a:latin typeface="Constantia" panose="02030602050306030303" pitchFamily="18" charset="0"/>
              </a:rPr>
              <a:t>meristematik</a:t>
            </a:r>
            <a:r>
              <a:rPr lang="tr-TR" sz="2000" b="0" i="0" u="none" strike="noStrike" baseline="0" dirty="0">
                <a:solidFill>
                  <a:srgbClr val="C00000"/>
                </a:solidFill>
                <a:latin typeface="Constantia" panose="02030602050306030303" pitchFamily="18" charset="0"/>
              </a:rPr>
              <a:t> hücreleri ihtiva eden somatik dokulardan </a:t>
            </a:r>
            <a:r>
              <a:rPr lang="tr-TR" sz="2000" b="0" i="0" u="none" strike="noStrike" baseline="0" dirty="0" err="1">
                <a:solidFill>
                  <a:srgbClr val="C00000"/>
                </a:solidFill>
                <a:latin typeface="Constantia" panose="02030602050306030303" pitchFamily="18" charset="0"/>
              </a:rPr>
              <a:t>rejenerasyon</a:t>
            </a:r>
            <a:endParaRPr lang="tr-TR" sz="2000" b="0" i="0" u="none" strike="noStrike" baseline="0" dirty="0">
              <a:solidFill>
                <a:srgbClr val="C00000"/>
              </a:solidFill>
              <a:latin typeface="Constantia" panose="02030602050306030303" pitchFamily="18" charset="0"/>
            </a:endParaRPr>
          </a:p>
          <a:p>
            <a:pPr marL="0" indent="0">
              <a:buNone/>
            </a:pPr>
            <a:r>
              <a:rPr lang="tr-TR" sz="2000" b="0" i="0" u="none" strike="noStrike" baseline="0" dirty="0">
                <a:solidFill>
                  <a:srgbClr val="C00000"/>
                </a:solidFill>
                <a:latin typeface="Constantia" panose="02030602050306030303" pitchFamily="18" charset="0"/>
              </a:rPr>
              <a:t>Uç ve yan meristemlerden bitkiler çoğalır. Buna meristem kültürü yoluyla </a:t>
            </a:r>
            <a:r>
              <a:rPr lang="tr-TR" sz="2000" b="0" i="0" u="none" strike="noStrike" baseline="0" dirty="0" err="1">
                <a:solidFill>
                  <a:srgbClr val="C00000"/>
                </a:solidFill>
                <a:latin typeface="Constantia" panose="02030602050306030303" pitchFamily="18" charset="0"/>
              </a:rPr>
              <a:t>klonal</a:t>
            </a:r>
            <a:r>
              <a:rPr lang="tr-TR" sz="2000" b="0" i="0" u="none" strike="noStrike" baseline="0" dirty="0">
                <a:solidFill>
                  <a:srgbClr val="C00000"/>
                </a:solidFill>
                <a:latin typeface="Constantia" panose="02030602050306030303" pitchFamily="18" charset="0"/>
              </a:rPr>
              <a:t> </a:t>
            </a:r>
            <a:r>
              <a:rPr lang="tr-TR" sz="2000" b="0" i="0" u="none" strike="noStrike" baseline="0" dirty="0" err="1">
                <a:solidFill>
                  <a:srgbClr val="C00000"/>
                </a:solidFill>
                <a:latin typeface="Constantia" panose="02030602050306030303" pitchFamily="18" charset="0"/>
              </a:rPr>
              <a:t>çağaltım</a:t>
            </a:r>
            <a:r>
              <a:rPr lang="tr-TR" sz="2000" b="0" i="0" u="none" strike="noStrike" baseline="0" dirty="0">
                <a:solidFill>
                  <a:srgbClr val="C00000"/>
                </a:solidFill>
                <a:latin typeface="Constantia" panose="02030602050306030303" pitchFamily="18" charset="0"/>
              </a:rPr>
              <a:t> da denir. Elde edilen hücreler tamamen </a:t>
            </a:r>
            <a:r>
              <a:rPr lang="tr-TR" sz="2000" b="0" i="0" u="none" strike="noStrike" baseline="0" dirty="0" err="1">
                <a:solidFill>
                  <a:srgbClr val="C00000"/>
                </a:solidFill>
                <a:latin typeface="Constantia" panose="02030602050306030303" pitchFamily="18" charset="0"/>
              </a:rPr>
              <a:t>donör</a:t>
            </a:r>
            <a:r>
              <a:rPr lang="tr-TR" sz="2000" b="0" i="0" u="none" strike="noStrike" baseline="0" dirty="0">
                <a:solidFill>
                  <a:srgbClr val="C00000"/>
                </a:solidFill>
                <a:latin typeface="Constantia" panose="02030602050306030303" pitchFamily="18" charset="0"/>
              </a:rPr>
              <a:t> bitkiye benzer. </a:t>
            </a:r>
          </a:p>
          <a:p>
            <a:pPr marL="0" indent="0">
              <a:buNone/>
            </a:pPr>
            <a:endParaRPr lang="tr-TR" sz="2000" b="0" i="0" u="none" strike="noStrike" baseline="0" dirty="0">
              <a:solidFill>
                <a:srgbClr val="C00000"/>
              </a:solidFill>
              <a:latin typeface="Constantia" panose="02030602050306030303" pitchFamily="18" charset="0"/>
            </a:endParaRPr>
          </a:p>
          <a:p>
            <a:r>
              <a:rPr lang="tr-TR" sz="2000" b="0" i="0" u="none" strike="noStrike" baseline="0" dirty="0">
                <a:solidFill>
                  <a:srgbClr val="C00000"/>
                </a:solidFill>
                <a:latin typeface="Constantia" panose="02030602050306030303" pitchFamily="18" charset="0"/>
              </a:rPr>
              <a:t>2. </a:t>
            </a:r>
            <a:r>
              <a:rPr lang="tr-TR" sz="2000" b="0" i="0" u="none" strike="noStrike" baseline="0" dirty="0" err="1">
                <a:solidFill>
                  <a:srgbClr val="C00000"/>
                </a:solidFill>
                <a:latin typeface="Constantia" panose="02030602050306030303" pitchFamily="18" charset="0"/>
              </a:rPr>
              <a:t>Meristematik</a:t>
            </a:r>
            <a:r>
              <a:rPr lang="tr-TR" sz="2000" b="0" i="0" u="none" strike="noStrike" baseline="0" dirty="0">
                <a:solidFill>
                  <a:srgbClr val="C00000"/>
                </a:solidFill>
                <a:latin typeface="Constantia" panose="02030602050306030303" pitchFamily="18" charset="0"/>
              </a:rPr>
              <a:t> olmayan hücrelerden </a:t>
            </a:r>
            <a:r>
              <a:rPr lang="tr-TR" sz="2000" b="0" i="0" u="none" strike="noStrike" baseline="0" dirty="0" err="1">
                <a:solidFill>
                  <a:srgbClr val="C00000"/>
                </a:solidFill>
                <a:latin typeface="Constantia" panose="02030602050306030303" pitchFamily="18" charset="0"/>
              </a:rPr>
              <a:t>rejenerasyon</a:t>
            </a:r>
            <a:endParaRPr lang="tr-TR" sz="2000" b="0" i="0" u="none" strike="noStrike" baseline="0" dirty="0">
              <a:solidFill>
                <a:srgbClr val="C00000"/>
              </a:solidFill>
              <a:latin typeface="Constantia" panose="02030602050306030303" pitchFamily="18" charset="0"/>
            </a:endParaRPr>
          </a:p>
          <a:p>
            <a:pPr algn="just"/>
            <a:r>
              <a:rPr lang="tr-TR" sz="2000" b="0" i="0" u="none" strike="noStrike" baseline="0" dirty="0">
                <a:solidFill>
                  <a:srgbClr val="C00000"/>
                </a:solidFill>
                <a:latin typeface="Constantia" panose="02030602050306030303" pitchFamily="18" charset="0"/>
              </a:rPr>
              <a:t>Bitki </a:t>
            </a:r>
            <a:r>
              <a:rPr lang="tr-TR" sz="2000" b="0" i="0" u="none" strike="noStrike" baseline="0" dirty="0" err="1">
                <a:solidFill>
                  <a:srgbClr val="C00000"/>
                </a:solidFill>
                <a:latin typeface="Constantia" panose="02030602050306030303" pitchFamily="18" charset="0"/>
              </a:rPr>
              <a:t>eksplantının</a:t>
            </a:r>
            <a:r>
              <a:rPr lang="tr-TR" sz="2000" b="0" i="0" u="none" strike="noStrike" baseline="0" dirty="0">
                <a:solidFill>
                  <a:srgbClr val="C00000"/>
                </a:solidFill>
                <a:latin typeface="Constantia" panose="02030602050306030303" pitchFamily="18" charset="0"/>
              </a:rPr>
              <a:t>  kesilmiş yüzeylerindeki belirli somatik hücrelerin bir kısmının genellikle bitki büyüme düzenleyicilerinin (</a:t>
            </a:r>
            <a:r>
              <a:rPr lang="tr-TR" sz="2000" b="0" i="0" u="none" strike="noStrike" baseline="0" dirty="0" err="1">
                <a:solidFill>
                  <a:srgbClr val="C00000"/>
                </a:solidFill>
                <a:latin typeface="Constantia" panose="02030602050306030303" pitchFamily="18" charset="0"/>
              </a:rPr>
              <a:t>oksin</a:t>
            </a:r>
            <a:r>
              <a:rPr lang="tr-TR" sz="2000" b="0" i="0" u="none" strike="noStrike" baseline="0" dirty="0">
                <a:solidFill>
                  <a:srgbClr val="C00000"/>
                </a:solidFill>
                <a:latin typeface="Constantia" panose="02030602050306030303" pitchFamily="18" charset="0"/>
              </a:rPr>
              <a:t> ve </a:t>
            </a:r>
            <a:r>
              <a:rPr lang="tr-TR" sz="2000" b="0" i="0" u="none" strike="noStrike" baseline="0" dirty="0" err="1">
                <a:solidFill>
                  <a:srgbClr val="C00000"/>
                </a:solidFill>
                <a:latin typeface="Constantia" panose="02030602050306030303" pitchFamily="18" charset="0"/>
              </a:rPr>
              <a:t>sitokinin</a:t>
            </a:r>
            <a:r>
              <a:rPr lang="tr-TR" sz="2000" b="0" i="0" u="none" strike="noStrike" baseline="0" dirty="0">
                <a:solidFill>
                  <a:srgbClr val="C00000"/>
                </a:solidFill>
                <a:latin typeface="Constantia" panose="02030602050306030303" pitchFamily="18" charset="0"/>
              </a:rPr>
              <a:t>) etkisi sonucu bölünerek ve organize olarak organları ve daha sonrada bitkiyi veya bir somatik hücrenin bölünerek embriyo veya daha sonrada tam bir bitkiyi oluşturması şeklinde olabilir. </a:t>
            </a:r>
          </a:p>
          <a:p>
            <a:pPr algn="just"/>
            <a:endParaRPr lang="tr-TR" sz="2000" b="0" i="0" u="none" strike="noStrike" baseline="0" dirty="0">
              <a:solidFill>
                <a:srgbClr val="C00000"/>
              </a:solidFill>
              <a:latin typeface="Constantia" panose="02030602050306030303" pitchFamily="18" charset="0"/>
            </a:endParaRPr>
          </a:p>
          <a:p>
            <a:r>
              <a:rPr lang="tr-TR" sz="2000" dirty="0">
                <a:solidFill>
                  <a:srgbClr val="C00000"/>
                </a:solidFill>
                <a:latin typeface="Constantia" panose="02030602050306030303" pitchFamily="18" charset="0"/>
              </a:rPr>
              <a:t>3. </a:t>
            </a:r>
            <a:r>
              <a:rPr lang="tr-TR" sz="2000" b="0" i="0" u="none" strike="noStrike" baseline="0" dirty="0" err="1">
                <a:solidFill>
                  <a:srgbClr val="C00000"/>
                </a:solidFill>
                <a:latin typeface="Constantia" panose="02030602050306030303" pitchFamily="18" charset="0"/>
              </a:rPr>
              <a:t>Mayoz</a:t>
            </a:r>
            <a:r>
              <a:rPr lang="tr-TR" sz="2000" b="0" i="0" u="none" strike="noStrike" baseline="0" dirty="0">
                <a:solidFill>
                  <a:srgbClr val="C00000"/>
                </a:solidFill>
                <a:latin typeface="Constantia" panose="02030602050306030303" pitchFamily="18" charset="0"/>
              </a:rPr>
              <a:t> bölünme geçirmiş gamet hücrelerden </a:t>
            </a:r>
            <a:r>
              <a:rPr lang="tr-TR" sz="2000" b="0" i="0" u="none" strike="noStrike" baseline="0" dirty="0" err="1">
                <a:solidFill>
                  <a:srgbClr val="C00000"/>
                </a:solidFill>
                <a:latin typeface="Constantia" panose="02030602050306030303" pitchFamily="18" charset="0"/>
              </a:rPr>
              <a:t>rejenerasyon</a:t>
            </a:r>
            <a:endParaRPr lang="tr-TR" sz="2000" b="0" i="0" u="none" strike="noStrike" baseline="0" dirty="0">
              <a:solidFill>
                <a:srgbClr val="C00000"/>
              </a:solidFill>
              <a:latin typeface="Constantia" panose="02030602050306030303" pitchFamily="18" charset="0"/>
            </a:endParaRPr>
          </a:p>
          <a:p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34062712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3">
            <a:extLst>
              <a:ext uri="{FF2B5EF4-FFF2-40B4-BE49-F238E27FC236}">
                <a16:creationId xmlns:a16="http://schemas.microsoft.com/office/drawing/2014/main" id="{3712773F-1A13-42AC-B93B-9F1533111A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6120000"/>
              </p:ext>
            </p:extLst>
          </p:nvPr>
        </p:nvGraphicFramePr>
        <p:xfrm>
          <a:off x="1199598" y="1051562"/>
          <a:ext cx="9144000" cy="475487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58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99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tarih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Çalışmalar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Araştırcılar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spc="-15" dirty="0">
                          <a:latin typeface="Constantia"/>
                          <a:cs typeface="Constantia"/>
                        </a:rPr>
                        <a:t>1902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spc="-5" dirty="0">
                          <a:latin typeface="Constantia"/>
                          <a:cs typeface="Constantia"/>
                        </a:rPr>
                        <a:t>İlk</a:t>
                      </a:r>
                      <a:r>
                        <a:rPr sz="1800" spc="434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10" dirty="0">
                          <a:latin typeface="Constantia"/>
                          <a:cs typeface="Constantia"/>
                        </a:rPr>
                        <a:t>izole</a:t>
                      </a:r>
                      <a:r>
                        <a:rPr sz="1800" spc="-95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5" dirty="0">
                          <a:latin typeface="Constantia"/>
                          <a:cs typeface="Constantia"/>
                        </a:rPr>
                        <a:t>edilmiş</a:t>
                      </a:r>
                      <a:r>
                        <a:rPr sz="1800" spc="-30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5" dirty="0">
                          <a:latin typeface="Constantia"/>
                          <a:cs typeface="Constantia"/>
                        </a:rPr>
                        <a:t>hücrelerin</a:t>
                      </a:r>
                      <a:r>
                        <a:rPr sz="1800" spc="-65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5" dirty="0">
                          <a:latin typeface="Constantia"/>
                          <a:cs typeface="Constantia"/>
                        </a:rPr>
                        <a:t>kültürü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spc="-5" dirty="0">
                          <a:latin typeface="Constantia"/>
                          <a:cs typeface="Constantia"/>
                        </a:rPr>
                        <a:t>haberland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5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5" dirty="0">
                          <a:latin typeface="Constantia"/>
                          <a:cs typeface="Constantia"/>
                        </a:rPr>
                        <a:t>1904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" dirty="0">
                          <a:latin typeface="Constantia"/>
                          <a:cs typeface="Constantia"/>
                        </a:rPr>
                        <a:t>Olgun</a:t>
                      </a:r>
                      <a:r>
                        <a:rPr sz="1800" spc="-65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10" dirty="0">
                          <a:latin typeface="Constantia"/>
                          <a:cs typeface="Constantia"/>
                        </a:rPr>
                        <a:t>embriyoların</a:t>
                      </a:r>
                      <a:r>
                        <a:rPr sz="1800" spc="-65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5" dirty="0">
                          <a:latin typeface="Constantia"/>
                          <a:cs typeface="Constantia"/>
                        </a:rPr>
                        <a:t>kültür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" dirty="0">
                          <a:latin typeface="Constantia"/>
                          <a:cs typeface="Constantia"/>
                        </a:rPr>
                        <a:t>Hanning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5" dirty="0">
                          <a:latin typeface="Constantia"/>
                          <a:cs typeface="Constantia"/>
                        </a:rPr>
                        <a:t>1917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 dirty="0">
                          <a:latin typeface="Constantia"/>
                          <a:cs typeface="Constantia"/>
                        </a:rPr>
                        <a:t>Biyoteknolojşi</a:t>
                      </a:r>
                      <a:r>
                        <a:rPr sz="1800" spc="-15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10" dirty="0">
                          <a:latin typeface="Constantia"/>
                          <a:cs typeface="Constantia"/>
                        </a:rPr>
                        <a:t>teriminin</a:t>
                      </a:r>
                      <a:r>
                        <a:rPr sz="1800" spc="-15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5" dirty="0">
                          <a:latin typeface="Constantia"/>
                          <a:cs typeface="Constantia"/>
                        </a:rPr>
                        <a:t>ilk</a:t>
                      </a:r>
                      <a:r>
                        <a:rPr sz="1800" spc="-55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5" dirty="0">
                          <a:latin typeface="Constantia"/>
                          <a:cs typeface="Constantia"/>
                        </a:rPr>
                        <a:t>defa</a:t>
                      </a:r>
                      <a:r>
                        <a:rPr sz="1800" spc="-45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5" dirty="0">
                          <a:latin typeface="Constantia"/>
                          <a:cs typeface="Constantia"/>
                        </a:rPr>
                        <a:t>kullanımı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 dirty="0">
                          <a:latin typeface="Constantia"/>
                          <a:cs typeface="Constantia"/>
                        </a:rPr>
                        <a:t>Karl</a:t>
                      </a:r>
                      <a:r>
                        <a:rPr sz="1800" spc="-35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5" dirty="0">
                          <a:latin typeface="Constantia"/>
                          <a:cs typeface="Constantia"/>
                        </a:rPr>
                        <a:t>Eraky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5" dirty="0">
                          <a:latin typeface="Constantia"/>
                          <a:cs typeface="Constantia"/>
                        </a:rPr>
                        <a:t>1920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 dirty="0">
                          <a:latin typeface="Constantia"/>
                          <a:cs typeface="Constantia"/>
                        </a:rPr>
                        <a:t>Oksinin</a:t>
                      </a:r>
                      <a:r>
                        <a:rPr sz="1800" spc="-40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5" dirty="0">
                          <a:latin typeface="Constantia"/>
                          <a:cs typeface="Constantia"/>
                        </a:rPr>
                        <a:t>tanımlanması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30" dirty="0">
                          <a:latin typeface="Constantia"/>
                          <a:cs typeface="Constantia"/>
                        </a:rPr>
                        <a:t>W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e</a:t>
                      </a:r>
                      <a:r>
                        <a:rPr sz="1800" spc="10" dirty="0">
                          <a:latin typeface="Constantia"/>
                          <a:cs typeface="Constantia"/>
                        </a:rPr>
                        <a:t>n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t</a:t>
                      </a:r>
                      <a:r>
                        <a:rPr sz="1800" spc="-105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55" dirty="0">
                          <a:latin typeface="Constantia"/>
                          <a:cs typeface="Constantia"/>
                        </a:rPr>
                        <a:t>v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e</a:t>
                      </a:r>
                      <a:r>
                        <a:rPr sz="1800" spc="-70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a</a:t>
                      </a:r>
                      <a:r>
                        <a:rPr sz="1800" spc="-20" dirty="0">
                          <a:latin typeface="Constantia"/>
                          <a:cs typeface="Constantia"/>
                        </a:rPr>
                        <a:t>r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k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5" dirty="0">
                          <a:latin typeface="Constantia"/>
                          <a:cs typeface="Constantia"/>
                        </a:rPr>
                        <a:t>1922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60" dirty="0">
                          <a:latin typeface="Constantia"/>
                          <a:cs typeface="Constantia"/>
                        </a:rPr>
                        <a:t>K</a:t>
                      </a:r>
                      <a:r>
                        <a:rPr sz="1800" spc="5" dirty="0">
                          <a:latin typeface="Constantia"/>
                          <a:cs typeface="Constantia"/>
                        </a:rPr>
                        <a:t>ö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k</a:t>
                      </a:r>
                      <a:r>
                        <a:rPr sz="1800" spc="-75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55" dirty="0">
                          <a:latin typeface="Constantia"/>
                          <a:cs typeface="Constantia"/>
                        </a:rPr>
                        <a:t>v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e</a:t>
                      </a:r>
                      <a:r>
                        <a:rPr sz="1800" spc="-70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15" dirty="0">
                          <a:latin typeface="Constantia"/>
                          <a:cs typeface="Constantia"/>
                        </a:rPr>
                        <a:t>s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ü</a:t>
                      </a:r>
                      <a:r>
                        <a:rPr sz="1800" spc="-20" dirty="0">
                          <a:latin typeface="Constantia"/>
                          <a:cs typeface="Constantia"/>
                        </a:rPr>
                        <a:t>r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gün</a:t>
                      </a:r>
                      <a:r>
                        <a:rPr sz="1800" spc="-60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u</a:t>
                      </a:r>
                      <a:r>
                        <a:rPr sz="1800" spc="5" dirty="0">
                          <a:latin typeface="Constantia"/>
                          <a:cs typeface="Constantia"/>
                        </a:rPr>
                        <a:t>ç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larının</a:t>
                      </a:r>
                      <a:r>
                        <a:rPr sz="1800" spc="-60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laba</a:t>
                      </a:r>
                      <a:r>
                        <a:rPr sz="1800" spc="-20" dirty="0">
                          <a:latin typeface="Constantia"/>
                          <a:cs typeface="Constantia"/>
                        </a:rPr>
                        <a:t>r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a</a:t>
                      </a:r>
                      <a:r>
                        <a:rPr sz="1800" spc="-15" dirty="0">
                          <a:latin typeface="Constantia"/>
                          <a:cs typeface="Constantia"/>
                        </a:rPr>
                        <a:t>t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ua</a:t>
                      </a:r>
                      <a:r>
                        <a:rPr sz="1800" spc="-20" dirty="0">
                          <a:latin typeface="Constantia"/>
                          <a:cs typeface="Constantia"/>
                        </a:rPr>
                        <a:t>r</a:t>
                      </a:r>
                      <a:r>
                        <a:rPr sz="1800" spc="5" dirty="0">
                          <a:latin typeface="Constantia"/>
                          <a:cs typeface="Constantia"/>
                        </a:rPr>
                        <a:t>d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a</a:t>
                      </a:r>
                      <a:r>
                        <a:rPr sz="1800" spc="-140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20" dirty="0">
                          <a:latin typeface="Constantia"/>
                          <a:cs typeface="Constantia"/>
                        </a:rPr>
                        <a:t>ç</a:t>
                      </a:r>
                      <a:r>
                        <a:rPr sz="1800" spc="5" dirty="0">
                          <a:latin typeface="Constantia"/>
                          <a:cs typeface="Constantia"/>
                        </a:rPr>
                        <a:t>o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ğa</a:t>
                      </a:r>
                      <a:r>
                        <a:rPr sz="1800" spc="-10" dirty="0">
                          <a:latin typeface="Constantia"/>
                          <a:cs typeface="Constantia"/>
                        </a:rPr>
                        <a:t>l</a:t>
                      </a:r>
                      <a:r>
                        <a:rPr sz="1800" spc="-15" dirty="0">
                          <a:latin typeface="Constantia"/>
                          <a:cs typeface="Constantia"/>
                        </a:rPr>
                        <a:t>t</a:t>
                      </a:r>
                      <a:r>
                        <a:rPr sz="1800" spc="-10" dirty="0">
                          <a:latin typeface="Constantia"/>
                          <a:cs typeface="Constantia"/>
                        </a:rPr>
                        <a:t>ı</a:t>
                      </a:r>
                      <a:r>
                        <a:rPr sz="1800" spc="-5" dirty="0">
                          <a:latin typeface="Constantia"/>
                          <a:cs typeface="Constantia"/>
                        </a:rPr>
                        <a:t>mı</a:t>
                      </a:r>
                      <a:endParaRPr sz="1800" dirty="0">
                        <a:latin typeface="Constantia"/>
                        <a:cs typeface="Constantia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60" dirty="0">
                          <a:latin typeface="Constantia"/>
                          <a:cs typeface="Constantia"/>
                        </a:rPr>
                        <a:t>K</a:t>
                      </a:r>
                      <a:r>
                        <a:rPr sz="1800" spc="5" dirty="0">
                          <a:latin typeface="Constantia"/>
                          <a:cs typeface="Constantia"/>
                        </a:rPr>
                        <a:t>o</a:t>
                      </a:r>
                      <a:r>
                        <a:rPr sz="1800" spc="-40" dirty="0">
                          <a:latin typeface="Constantia"/>
                          <a:cs typeface="Constantia"/>
                        </a:rPr>
                        <a:t>tt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e</a:t>
                      </a:r>
                      <a:r>
                        <a:rPr sz="1800" spc="-70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55" dirty="0">
                          <a:latin typeface="Constantia"/>
                          <a:cs typeface="Constantia"/>
                        </a:rPr>
                        <a:t>v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e</a:t>
                      </a:r>
                      <a:r>
                        <a:rPr sz="1800" spc="-70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20" dirty="0">
                          <a:latin typeface="Constantia"/>
                          <a:cs typeface="Constantia"/>
                        </a:rPr>
                        <a:t>r</a:t>
                      </a:r>
                      <a:r>
                        <a:rPr sz="1800" spc="5" dirty="0">
                          <a:latin typeface="Constantia"/>
                          <a:cs typeface="Constantia"/>
                        </a:rPr>
                        <a:t>o</a:t>
                      </a:r>
                      <a:r>
                        <a:rPr sz="1800" spc="-5" dirty="0">
                          <a:latin typeface="Constantia"/>
                          <a:cs typeface="Constantia"/>
                        </a:rPr>
                        <a:t>b</a:t>
                      </a:r>
                      <a:r>
                        <a:rPr sz="1800" spc="5" dirty="0">
                          <a:latin typeface="Constantia"/>
                          <a:cs typeface="Constantia"/>
                        </a:rPr>
                        <a:t>b</a:t>
                      </a:r>
                      <a:r>
                        <a:rPr sz="1800" spc="-10" dirty="0">
                          <a:latin typeface="Constantia"/>
                          <a:cs typeface="Constantia"/>
                        </a:rPr>
                        <a:t>i</a:t>
                      </a:r>
                      <a:r>
                        <a:rPr sz="1800" spc="5" dirty="0">
                          <a:latin typeface="Constantia"/>
                          <a:cs typeface="Constantia"/>
                        </a:rPr>
                        <a:t>n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s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15" dirty="0">
                          <a:latin typeface="Constantia"/>
                          <a:cs typeface="Constantia"/>
                        </a:rPr>
                        <a:t>1924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5" dirty="0">
                          <a:latin typeface="Constantia"/>
                          <a:cs typeface="Constantia"/>
                        </a:rPr>
                        <a:t>İlk</a:t>
                      </a:r>
                      <a:r>
                        <a:rPr sz="1800" spc="-55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15" dirty="0">
                          <a:latin typeface="Constantia"/>
                          <a:cs typeface="Constantia"/>
                        </a:rPr>
                        <a:t>embriyo</a:t>
                      </a:r>
                      <a:r>
                        <a:rPr sz="1800" spc="-65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5" dirty="0">
                          <a:latin typeface="Constantia"/>
                          <a:cs typeface="Constantia"/>
                        </a:rPr>
                        <a:t>kurtarma</a:t>
                      </a:r>
                      <a:r>
                        <a:rPr sz="1800" spc="-75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10" dirty="0">
                          <a:latin typeface="Constantia"/>
                          <a:cs typeface="Constantia"/>
                        </a:rPr>
                        <a:t>tekniği</a:t>
                      </a:r>
                      <a:r>
                        <a:rPr sz="1800" spc="15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5" dirty="0">
                          <a:latin typeface="Constantia"/>
                          <a:cs typeface="Constantia"/>
                        </a:rPr>
                        <a:t>(mısır)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10" dirty="0">
                          <a:latin typeface="Constantia"/>
                          <a:cs typeface="Constantia"/>
                        </a:rPr>
                        <a:t>Dieterich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5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15" dirty="0">
                          <a:latin typeface="Constantia"/>
                          <a:cs typeface="Constantia"/>
                        </a:rPr>
                        <a:t>1934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5" dirty="0">
                          <a:latin typeface="Constantia"/>
                          <a:cs typeface="Constantia"/>
                        </a:rPr>
                        <a:t>İlk</a:t>
                      </a:r>
                      <a:r>
                        <a:rPr sz="1800" spc="-65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5" dirty="0">
                          <a:latin typeface="Constantia"/>
                          <a:cs typeface="Constantia"/>
                        </a:rPr>
                        <a:t>sürekli</a:t>
                      </a:r>
                      <a:r>
                        <a:rPr sz="1800" spc="-40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10" dirty="0">
                          <a:latin typeface="Constantia"/>
                          <a:cs typeface="Constantia"/>
                        </a:rPr>
                        <a:t>kök</a:t>
                      </a:r>
                      <a:r>
                        <a:rPr sz="1800" spc="-40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5" dirty="0">
                          <a:latin typeface="Constantia"/>
                          <a:cs typeface="Constantia"/>
                        </a:rPr>
                        <a:t>kültürleri</a:t>
                      </a:r>
                      <a:r>
                        <a:rPr sz="1800" spc="-40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5" dirty="0">
                          <a:latin typeface="Constantia"/>
                          <a:cs typeface="Constantia"/>
                        </a:rPr>
                        <a:t>(domates)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15" dirty="0">
                          <a:latin typeface="Constantia"/>
                          <a:cs typeface="Constantia"/>
                        </a:rPr>
                        <a:t>White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15" dirty="0">
                          <a:latin typeface="Constantia"/>
                          <a:cs typeface="Constantia"/>
                        </a:rPr>
                        <a:t>1934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5" dirty="0">
                          <a:latin typeface="Constantia"/>
                          <a:cs typeface="Constantia"/>
                        </a:rPr>
                        <a:t>İlk</a:t>
                      </a:r>
                      <a:r>
                        <a:rPr sz="1800" spc="-45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5" dirty="0">
                          <a:latin typeface="Constantia"/>
                          <a:cs typeface="Constantia"/>
                        </a:rPr>
                        <a:t>kallus</a:t>
                      </a:r>
                      <a:r>
                        <a:rPr sz="1800" spc="-90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5" dirty="0">
                          <a:latin typeface="Constantia"/>
                          <a:cs typeface="Constantia"/>
                        </a:rPr>
                        <a:t>oluşumu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5" dirty="0">
                          <a:latin typeface="Constantia"/>
                          <a:cs typeface="Constantia"/>
                        </a:rPr>
                        <a:t>Gautheret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spc="-5" dirty="0">
                          <a:latin typeface="Constantia"/>
                          <a:cs typeface="Constantia"/>
                        </a:rPr>
                        <a:t>1942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spc="-5" dirty="0">
                          <a:latin typeface="Constantia"/>
                          <a:cs typeface="Constantia"/>
                        </a:rPr>
                        <a:t>İlk</a:t>
                      </a:r>
                      <a:r>
                        <a:rPr sz="1800" spc="-25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5" dirty="0">
                          <a:latin typeface="Constantia"/>
                          <a:cs typeface="Constantia"/>
                        </a:rPr>
                        <a:t>kallus</a:t>
                      </a:r>
                      <a:r>
                        <a:rPr sz="1800" spc="-50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5" dirty="0">
                          <a:latin typeface="Constantia"/>
                          <a:cs typeface="Constantia"/>
                        </a:rPr>
                        <a:t>kültürlerinden</a:t>
                      </a:r>
                      <a:r>
                        <a:rPr sz="1800" spc="-70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5" dirty="0">
                          <a:latin typeface="Constantia"/>
                          <a:cs typeface="Constantia"/>
                        </a:rPr>
                        <a:t>sekonder</a:t>
                      </a:r>
                      <a:r>
                        <a:rPr sz="1800" spc="-75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5" dirty="0">
                          <a:latin typeface="Constantia"/>
                          <a:cs typeface="Constantia"/>
                        </a:rPr>
                        <a:t>metabolit</a:t>
                      </a:r>
                      <a:r>
                        <a:rPr sz="1800" spc="-75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5" dirty="0">
                          <a:latin typeface="Constantia"/>
                          <a:cs typeface="Constantia"/>
                        </a:rPr>
                        <a:t>eldesi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spc="-5" dirty="0">
                          <a:latin typeface="Constantia"/>
                          <a:cs typeface="Constantia"/>
                        </a:rPr>
                        <a:t>Gautheret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575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spc="-10" dirty="0">
                          <a:latin typeface="Constantia"/>
                          <a:cs typeface="Constantia"/>
                        </a:rPr>
                        <a:t>1946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spc="-5" dirty="0">
                          <a:latin typeface="Constantia"/>
                          <a:cs typeface="Constantia"/>
                        </a:rPr>
                        <a:t>Sürgün</a:t>
                      </a:r>
                      <a:r>
                        <a:rPr sz="1800" spc="-90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uçlarından</a:t>
                      </a:r>
                      <a:r>
                        <a:rPr sz="1800" spc="-65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(apikal</a:t>
                      </a:r>
                      <a:r>
                        <a:rPr sz="1800" spc="-10" dirty="0">
                          <a:latin typeface="Constantia"/>
                          <a:cs typeface="Constantia"/>
                        </a:rPr>
                        <a:t> meristem)</a:t>
                      </a:r>
                      <a:r>
                        <a:rPr sz="1800" spc="15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5" dirty="0">
                          <a:latin typeface="Constantia"/>
                          <a:cs typeface="Constantia"/>
                        </a:rPr>
                        <a:t>ilk</a:t>
                      </a:r>
                      <a:r>
                        <a:rPr sz="1800" spc="-35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5" dirty="0">
                          <a:latin typeface="Constantia"/>
                          <a:cs typeface="Constantia"/>
                        </a:rPr>
                        <a:t>bitki</a:t>
                      </a:r>
                      <a:r>
                        <a:rPr sz="1800" spc="-30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eldesi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dirty="0">
                          <a:latin typeface="Constantia"/>
                          <a:cs typeface="Constantia"/>
                        </a:rPr>
                        <a:t>Ball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spc="-5" dirty="0">
                          <a:latin typeface="Constantia"/>
                          <a:cs typeface="Constantia"/>
                        </a:rPr>
                        <a:t>1953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spc="-5" dirty="0">
                          <a:latin typeface="Constantia"/>
                          <a:cs typeface="Constantia"/>
                        </a:rPr>
                        <a:t>DNA</a:t>
                      </a:r>
                      <a:r>
                        <a:rPr sz="1800" spc="-30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nın</a:t>
                      </a:r>
                      <a:r>
                        <a:rPr sz="1800" spc="-100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10" dirty="0">
                          <a:latin typeface="Constantia"/>
                          <a:cs typeface="Constantia"/>
                        </a:rPr>
                        <a:t>yapısının </a:t>
                      </a:r>
                      <a:r>
                        <a:rPr sz="1800" spc="-5" dirty="0">
                          <a:latin typeface="Constantia"/>
                          <a:cs typeface="Constantia"/>
                        </a:rPr>
                        <a:t>belirlenmesi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spc="-25" dirty="0">
                          <a:latin typeface="Constantia"/>
                          <a:cs typeface="Constantia"/>
                        </a:rPr>
                        <a:t>Watson</a:t>
                      </a:r>
                      <a:r>
                        <a:rPr sz="1800" spc="-30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5" dirty="0">
                          <a:latin typeface="Constantia"/>
                          <a:cs typeface="Constantia"/>
                        </a:rPr>
                        <a:t>Crick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6575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spc="-5" dirty="0">
                          <a:latin typeface="Constantia"/>
                          <a:cs typeface="Constantia"/>
                        </a:rPr>
                        <a:t>1954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spc="-60" dirty="0">
                          <a:latin typeface="Constantia"/>
                          <a:cs typeface="Constantia"/>
                        </a:rPr>
                        <a:t>H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ü</a:t>
                      </a:r>
                      <a:r>
                        <a:rPr sz="1800" spc="5" dirty="0">
                          <a:latin typeface="Constantia"/>
                          <a:cs typeface="Constantia"/>
                        </a:rPr>
                        <a:t>c</a:t>
                      </a:r>
                      <a:r>
                        <a:rPr sz="1800" spc="-20" dirty="0">
                          <a:latin typeface="Constantia"/>
                          <a:cs typeface="Constantia"/>
                        </a:rPr>
                        <a:t>r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e</a:t>
                      </a:r>
                      <a:r>
                        <a:rPr sz="1800" spc="-95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15" dirty="0">
                          <a:latin typeface="Constantia"/>
                          <a:cs typeface="Constantia"/>
                        </a:rPr>
                        <a:t>s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ü</a:t>
                      </a:r>
                      <a:r>
                        <a:rPr sz="1800" spc="-15" dirty="0">
                          <a:latin typeface="Constantia"/>
                          <a:cs typeface="Constantia"/>
                        </a:rPr>
                        <a:t>s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pan</a:t>
                      </a:r>
                      <a:r>
                        <a:rPr sz="1800" spc="-5" dirty="0">
                          <a:latin typeface="Constantia"/>
                          <a:cs typeface="Constantia"/>
                        </a:rPr>
                        <a:t>s</a:t>
                      </a:r>
                      <a:r>
                        <a:rPr sz="1800" spc="-35" dirty="0">
                          <a:latin typeface="Constantia"/>
                          <a:cs typeface="Constantia"/>
                        </a:rPr>
                        <a:t>i</a:t>
                      </a:r>
                      <a:r>
                        <a:rPr sz="1800" spc="-55" dirty="0">
                          <a:latin typeface="Constantia"/>
                          <a:cs typeface="Constantia"/>
                        </a:rPr>
                        <a:t>y</a:t>
                      </a:r>
                      <a:r>
                        <a:rPr sz="1800" spc="5" dirty="0">
                          <a:latin typeface="Constantia"/>
                          <a:cs typeface="Constantia"/>
                        </a:rPr>
                        <a:t>on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ların</a:t>
                      </a:r>
                      <a:r>
                        <a:rPr sz="1800" spc="10" dirty="0">
                          <a:latin typeface="Constantia"/>
                          <a:cs typeface="Constantia"/>
                        </a:rPr>
                        <a:t>d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an </a:t>
                      </a:r>
                      <a:r>
                        <a:rPr sz="1800" spc="-65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5" dirty="0">
                          <a:latin typeface="Constantia"/>
                          <a:cs typeface="Constantia"/>
                        </a:rPr>
                        <a:t>il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k</a:t>
                      </a:r>
                      <a:r>
                        <a:rPr sz="1800" spc="-10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5" dirty="0">
                          <a:latin typeface="Constantia"/>
                          <a:cs typeface="Constantia"/>
                        </a:rPr>
                        <a:t>bi</a:t>
                      </a:r>
                      <a:r>
                        <a:rPr sz="1800" spc="-15" dirty="0">
                          <a:latin typeface="Constantia"/>
                          <a:cs typeface="Constantia"/>
                        </a:rPr>
                        <a:t>t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ki</a:t>
                      </a:r>
                      <a:r>
                        <a:rPr sz="1800" spc="-40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el</a:t>
                      </a:r>
                      <a:r>
                        <a:rPr sz="1800" spc="5" dirty="0">
                          <a:latin typeface="Constantia"/>
                          <a:cs typeface="Constantia"/>
                        </a:rPr>
                        <a:t>d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e</a:t>
                      </a:r>
                      <a:r>
                        <a:rPr sz="1800" spc="-10" dirty="0">
                          <a:latin typeface="Constantia"/>
                          <a:cs typeface="Constantia"/>
                        </a:rPr>
                        <a:t>s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i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spc="-50" dirty="0">
                          <a:latin typeface="Constantia"/>
                          <a:cs typeface="Constantia"/>
                        </a:rPr>
                        <a:t>M</a:t>
                      </a:r>
                      <a:r>
                        <a:rPr sz="1800" spc="5" dirty="0">
                          <a:latin typeface="Constantia"/>
                          <a:cs typeface="Constantia"/>
                        </a:rPr>
                        <a:t>u</a:t>
                      </a:r>
                      <a:r>
                        <a:rPr sz="1800" spc="-10" dirty="0">
                          <a:latin typeface="Constantia"/>
                          <a:cs typeface="Constantia"/>
                        </a:rPr>
                        <a:t>i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r</a:t>
                      </a:r>
                      <a:r>
                        <a:rPr sz="1800" spc="-114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55" dirty="0">
                          <a:latin typeface="Constantia"/>
                          <a:cs typeface="Constantia"/>
                        </a:rPr>
                        <a:t>v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e</a:t>
                      </a:r>
                      <a:r>
                        <a:rPr sz="1800" spc="-95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a</a:t>
                      </a:r>
                      <a:r>
                        <a:rPr sz="1800" spc="-20" dirty="0">
                          <a:latin typeface="Constantia"/>
                          <a:cs typeface="Constantia"/>
                        </a:rPr>
                        <a:t>r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k</a:t>
                      </a:r>
                    </a:p>
                  </a:txBody>
                  <a:tcPr marL="0" marR="0" marT="3238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25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468F95C1-FC60-4399-9BCC-BB6E011185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5913991"/>
              </p:ext>
            </p:extLst>
          </p:nvPr>
        </p:nvGraphicFramePr>
        <p:xfrm>
          <a:off x="639461" y="505658"/>
          <a:ext cx="9736991" cy="564361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651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005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712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1957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İ</a:t>
                      </a:r>
                      <a:r>
                        <a:rPr sz="1800" b="1" spc="5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l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k</a:t>
                      </a:r>
                      <a:r>
                        <a:rPr sz="1800" b="1" spc="-60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s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i</a:t>
                      </a:r>
                      <a:r>
                        <a:rPr sz="1800" b="1" spc="-30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t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o</a:t>
                      </a:r>
                      <a:r>
                        <a:rPr sz="1800" b="1" spc="5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k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inin</a:t>
                      </a:r>
                      <a:r>
                        <a:rPr sz="1800" b="1" spc="-40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t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anı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m</a:t>
                      </a:r>
                      <a:r>
                        <a:rPr sz="1800" b="1" spc="5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l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an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m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a</a:t>
                      </a:r>
                      <a:r>
                        <a:rPr sz="1800" b="1" spc="-15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s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ı</a:t>
                      </a:r>
                      <a:r>
                        <a:rPr sz="1800" b="1" spc="-45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b="1" spc="-50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v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e</a:t>
                      </a:r>
                      <a:r>
                        <a:rPr sz="1800" b="1" spc="-80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o</a:t>
                      </a:r>
                      <a:r>
                        <a:rPr sz="1800" b="1" spc="-15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r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gan</a:t>
                      </a:r>
                      <a:endParaRPr sz="1800">
                        <a:latin typeface="Constantia"/>
                        <a:cs typeface="Constantia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oluşumunda</a:t>
                      </a:r>
                      <a:r>
                        <a:rPr sz="1800" b="1" spc="310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sitokinin/oksin</a:t>
                      </a:r>
                      <a:r>
                        <a:rPr sz="1800" b="1" spc="-65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oranının</a:t>
                      </a:r>
                      <a:endParaRPr sz="1800">
                        <a:latin typeface="Constantia"/>
                        <a:cs typeface="Constantia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öneminin</a:t>
                      </a:r>
                      <a:r>
                        <a:rPr sz="1800" b="1" spc="-80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b="1" spc="-15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ortaya</a:t>
                      </a:r>
                      <a:r>
                        <a:rPr sz="1800" b="1" spc="-40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konulması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Skoog</a:t>
                      </a:r>
                      <a:r>
                        <a:rPr sz="1800" b="1" spc="-80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ve</a:t>
                      </a:r>
                      <a:r>
                        <a:rPr sz="1800" b="1" spc="-80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miller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" dirty="0">
                          <a:latin typeface="Constantia"/>
                          <a:cs typeface="Constantia"/>
                        </a:rPr>
                        <a:t>1958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" dirty="0">
                          <a:latin typeface="Constantia"/>
                          <a:cs typeface="Constantia"/>
                        </a:rPr>
                        <a:t>İlk</a:t>
                      </a:r>
                      <a:r>
                        <a:rPr sz="1800" spc="-60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5" dirty="0">
                          <a:latin typeface="Constantia"/>
                          <a:cs typeface="Constantia"/>
                        </a:rPr>
                        <a:t>somatik</a:t>
                      </a:r>
                      <a:r>
                        <a:rPr sz="1800" spc="-60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10" dirty="0">
                          <a:latin typeface="Constantia"/>
                          <a:cs typeface="Constantia"/>
                        </a:rPr>
                        <a:t>embriypgenesis</a:t>
                      </a:r>
                      <a:r>
                        <a:rPr sz="1800" spc="-50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10" dirty="0">
                          <a:latin typeface="Constantia"/>
                          <a:cs typeface="Constantia"/>
                        </a:rPr>
                        <a:t>(havuç)</a:t>
                      </a:r>
                      <a:endParaRPr sz="1800" dirty="0">
                        <a:latin typeface="Constantia"/>
                        <a:cs typeface="Constantia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" dirty="0">
                          <a:latin typeface="Constantia"/>
                          <a:cs typeface="Constantia"/>
                        </a:rPr>
                        <a:t>S</a:t>
                      </a:r>
                      <a:r>
                        <a:rPr sz="1800" spc="-40" dirty="0">
                          <a:latin typeface="Constantia"/>
                          <a:cs typeface="Constantia"/>
                        </a:rPr>
                        <a:t>t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e</a:t>
                      </a:r>
                      <a:r>
                        <a:rPr sz="1800" spc="-20" dirty="0">
                          <a:latin typeface="Constantia"/>
                          <a:cs typeface="Constantia"/>
                        </a:rPr>
                        <a:t>w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a</a:t>
                      </a:r>
                      <a:r>
                        <a:rPr sz="1800" spc="-20" dirty="0">
                          <a:latin typeface="Constantia"/>
                          <a:cs typeface="Constantia"/>
                        </a:rPr>
                        <a:t>r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d</a:t>
                      </a:r>
                      <a:r>
                        <a:rPr sz="1800" spc="-55" dirty="0">
                          <a:latin typeface="Constantia"/>
                          <a:cs typeface="Constantia"/>
                        </a:rPr>
                        <a:t> v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e</a:t>
                      </a:r>
                      <a:r>
                        <a:rPr sz="1800" spc="-70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a</a:t>
                      </a:r>
                      <a:r>
                        <a:rPr sz="1800" spc="-20" dirty="0">
                          <a:latin typeface="Constantia"/>
                          <a:cs typeface="Constantia"/>
                        </a:rPr>
                        <a:t>r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k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5" dirty="0">
                          <a:latin typeface="Constantia"/>
                          <a:cs typeface="Constantia"/>
                        </a:rPr>
                        <a:t>1960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94678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5" dirty="0">
                          <a:latin typeface="Constantia"/>
                          <a:cs typeface="Constantia"/>
                        </a:rPr>
                        <a:t>Enzimler</a:t>
                      </a:r>
                      <a:r>
                        <a:rPr sz="1800" spc="-70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5" dirty="0">
                          <a:latin typeface="Constantia"/>
                          <a:cs typeface="Constantia"/>
                        </a:rPr>
                        <a:t>kullanılarak</a:t>
                      </a:r>
                      <a:r>
                        <a:rPr sz="1800" spc="-70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5" dirty="0">
                          <a:latin typeface="Constantia"/>
                          <a:cs typeface="Constantia"/>
                        </a:rPr>
                        <a:t>ilk</a:t>
                      </a:r>
                      <a:r>
                        <a:rPr sz="1800" spc="-45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canlı</a:t>
                      </a:r>
                      <a:r>
                        <a:rPr sz="1800" spc="-40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10" dirty="0">
                          <a:latin typeface="Constantia"/>
                          <a:cs typeface="Constantia"/>
                        </a:rPr>
                        <a:t>protoplast </a:t>
                      </a:r>
                      <a:r>
                        <a:rPr sz="1800" spc="-434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10" dirty="0">
                          <a:latin typeface="Constantia"/>
                          <a:cs typeface="Constantia"/>
                        </a:rPr>
                        <a:t>izolasyonu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5" dirty="0">
                          <a:latin typeface="Constantia"/>
                          <a:cs typeface="Constantia"/>
                        </a:rPr>
                        <a:t>Cocking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10" dirty="0">
                          <a:latin typeface="Constantia"/>
                          <a:cs typeface="Constantia"/>
                        </a:rPr>
                        <a:t>1962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5" dirty="0">
                          <a:latin typeface="Constantia"/>
                          <a:cs typeface="Constantia"/>
                        </a:rPr>
                        <a:t>MS</a:t>
                      </a:r>
                      <a:r>
                        <a:rPr sz="1800" spc="-40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5" dirty="0">
                          <a:latin typeface="Constantia"/>
                          <a:cs typeface="Constantia"/>
                        </a:rPr>
                        <a:t>besi</a:t>
                      </a:r>
                      <a:r>
                        <a:rPr sz="1800" spc="-40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5" dirty="0">
                          <a:latin typeface="Constantia"/>
                          <a:cs typeface="Constantia"/>
                        </a:rPr>
                        <a:t>ortamının</a:t>
                      </a:r>
                      <a:r>
                        <a:rPr sz="1800" spc="-85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10" dirty="0">
                          <a:latin typeface="Constantia"/>
                          <a:cs typeface="Constantia"/>
                        </a:rPr>
                        <a:t>geliştirilmasi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50" dirty="0">
                          <a:latin typeface="Constantia"/>
                          <a:cs typeface="Constantia"/>
                        </a:rPr>
                        <a:t>M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u</a:t>
                      </a:r>
                      <a:r>
                        <a:rPr sz="1800" spc="-20" dirty="0">
                          <a:latin typeface="Constantia"/>
                          <a:cs typeface="Constantia"/>
                        </a:rPr>
                        <a:t>r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a</a:t>
                      </a:r>
                      <a:r>
                        <a:rPr sz="1800" spc="-10" dirty="0">
                          <a:latin typeface="Constantia"/>
                          <a:cs typeface="Constantia"/>
                        </a:rPr>
                        <a:t>s</a:t>
                      </a:r>
                      <a:r>
                        <a:rPr sz="1800" spc="-15" dirty="0">
                          <a:latin typeface="Constantia"/>
                          <a:cs typeface="Constantia"/>
                        </a:rPr>
                        <a:t>h</a:t>
                      </a:r>
                      <a:r>
                        <a:rPr sz="1800" spc="-5" dirty="0">
                          <a:latin typeface="Constantia"/>
                          <a:cs typeface="Constantia"/>
                        </a:rPr>
                        <a:t>i</a:t>
                      </a:r>
                      <a:r>
                        <a:rPr sz="1800" spc="-60" dirty="0">
                          <a:latin typeface="Constantia"/>
                          <a:cs typeface="Constantia"/>
                        </a:rPr>
                        <a:t>g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e</a:t>
                      </a:r>
                      <a:r>
                        <a:rPr sz="1800" spc="-85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55" dirty="0">
                          <a:latin typeface="Constantia"/>
                          <a:cs typeface="Constantia"/>
                        </a:rPr>
                        <a:t>v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e</a:t>
                      </a:r>
                      <a:r>
                        <a:rPr sz="1800" spc="-65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10" dirty="0">
                          <a:latin typeface="Constantia"/>
                          <a:cs typeface="Constantia"/>
                        </a:rPr>
                        <a:t>s</a:t>
                      </a:r>
                      <a:r>
                        <a:rPr sz="1800" spc="-30" dirty="0">
                          <a:latin typeface="Constantia"/>
                          <a:cs typeface="Constantia"/>
                        </a:rPr>
                        <a:t>k</a:t>
                      </a:r>
                      <a:r>
                        <a:rPr sz="1800" spc="5" dirty="0">
                          <a:latin typeface="Constantia"/>
                          <a:cs typeface="Constantia"/>
                        </a:rPr>
                        <a:t>oo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g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5" dirty="0">
                          <a:latin typeface="Constantia"/>
                          <a:cs typeface="Constantia"/>
                        </a:rPr>
                        <a:t>1965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60" dirty="0">
                          <a:latin typeface="Constantia"/>
                          <a:cs typeface="Constantia"/>
                        </a:rPr>
                        <a:t>Tek</a:t>
                      </a:r>
                      <a:r>
                        <a:rPr sz="1800" spc="-35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5" dirty="0">
                          <a:latin typeface="Constantia"/>
                          <a:cs typeface="Constantia"/>
                        </a:rPr>
                        <a:t>hücreden</a:t>
                      </a:r>
                      <a:r>
                        <a:rPr sz="1800" spc="-65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5" dirty="0">
                          <a:latin typeface="Constantia"/>
                          <a:cs typeface="Constantia"/>
                        </a:rPr>
                        <a:t>bitki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10" dirty="0">
                          <a:latin typeface="Constantia"/>
                          <a:cs typeface="Constantia"/>
                        </a:rPr>
                        <a:t>rejenerasyonu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30" dirty="0">
                          <a:latin typeface="Constantia"/>
                          <a:cs typeface="Constantia"/>
                        </a:rPr>
                        <a:t>Vasil</a:t>
                      </a:r>
                      <a:r>
                        <a:rPr sz="1800" spc="-65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30" dirty="0">
                          <a:latin typeface="Constantia"/>
                          <a:cs typeface="Constantia"/>
                        </a:rPr>
                        <a:t>ve</a:t>
                      </a:r>
                      <a:r>
                        <a:rPr sz="1800" spc="-45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5" dirty="0">
                          <a:latin typeface="Constantia"/>
                          <a:cs typeface="Constantia"/>
                        </a:rPr>
                        <a:t>Hilderbrandı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spc="-5" dirty="0">
                          <a:latin typeface="Constantia"/>
                          <a:cs typeface="Constantia"/>
                        </a:rPr>
                        <a:t>1967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spc="-5" dirty="0">
                          <a:latin typeface="Constantia"/>
                          <a:cs typeface="Constantia"/>
                        </a:rPr>
                        <a:t>İlk</a:t>
                      </a:r>
                      <a:r>
                        <a:rPr sz="1800" spc="-30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5" dirty="0">
                          <a:latin typeface="Constantia"/>
                          <a:cs typeface="Constantia"/>
                        </a:rPr>
                        <a:t>haploid</a:t>
                      </a:r>
                      <a:r>
                        <a:rPr sz="1800" spc="5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5" dirty="0">
                          <a:latin typeface="Constantia"/>
                          <a:cs typeface="Constantia"/>
                        </a:rPr>
                        <a:t>bitkinin</a:t>
                      </a:r>
                      <a:r>
                        <a:rPr sz="1800" spc="-25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5" dirty="0">
                          <a:latin typeface="Constantia"/>
                          <a:cs typeface="Constantia"/>
                        </a:rPr>
                        <a:t>üretimi</a:t>
                      </a:r>
                      <a:r>
                        <a:rPr sz="1800" spc="-10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5" dirty="0">
                          <a:latin typeface="Constantia"/>
                          <a:cs typeface="Constantia"/>
                        </a:rPr>
                        <a:t>(anter</a:t>
                      </a:r>
                      <a:r>
                        <a:rPr sz="1800" spc="-110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polen</a:t>
                      </a:r>
                      <a:r>
                        <a:rPr sz="1800" spc="-45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5" dirty="0">
                          <a:latin typeface="Constantia"/>
                          <a:cs typeface="Constantia"/>
                        </a:rPr>
                        <a:t>kültürü)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dirty="0">
                          <a:latin typeface="Constantia"/>
                          <a:cs typeface="Constantia"/>
                        </a:rPr>
                        <a:t>B</a:t>
                      </a:r>
                      <a:r>
                        <a:rPr sz="1800" spc="5" dirty="0">
                          <a:latin typeface="Constantia"/>
                          <a:cs typeface="Constantia"/>
                        </a:rPr>
                        <a:t>o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u</a:t>
                      </a:r>
                      <a:r>
                        <a:rPr sz="1800" spc="-20" dirty="0">
                          <a:latin typeface="Constantia"/>
                          <a:cs typeface="Constantia"/>
                        </a:rPr>
                        <a:t>r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g</a:t>
                      </a:r>
                      <a:r>
                        <a:rPr sz="1800" spc="-10" dirty="0">
                          <a:latin typeface="Constantia"/>
                          <a:cs typeface="Constantia"/>
                        </a:rPr>
                        <a:t>i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n</a:t>
                      </a:r>
                      <a:r>
                        <a:rPr sz="1800" spc="-100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55" dirty="0">
                          <a:latin typeface="Constantia"/>
                          <a:cs typeface="Constantia"/>
                        </a:rPr>
                        <a:t>v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e</a:t>
                      </a:r>
                      <a:r>
                        <a:rPr sz="1800" spc="-20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Ni</a:t>
                      </a:r>
                      <a:r>
                        <a:rPr sz="1800" spc="-15" dirty="0">
                          <a:latin typeface="Constantia"/>
                          <a:cs typeface="Constantia"/>
                        </a:rPr>
                        <a:t>t</a:t>
                      </a:r>
                      <a:r>
                        <a:rPr sz="1800" spc="-10" dirty="0">
                          <a:latin typeface="Constantia"/>
                          <a:cs typeface="Constantia"/>
                        </a:rPr>
                        <a:t>s</a:t>
                      </a:r>
                      <a:r>
                        <a:rPr sz="1800" spc="10" dirty="0">
                          <a:latin typeface="Constantia"/>
                          <a:cs typeface="Constantia"/>
                        </a:rPr>
                        <a:t>c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h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spc="-5" dirty="0">
                          <a:latin typeface="Constantia"/>
                          <a:cs typeface="Constantia"/>
                        </a:rPr>
                        <a:t>1968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dirty="0">
                          <a:latin typeface="Constantia"/>
                          <a:cs typeface="Constantia"/>
                        </a:rPr>
                        <a:t>B5</a:t>
                      </a:r>
                      <a:r>
                        <a:rPr sz="1800" spc="-85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5" dirty="0">
                          <a:latin typeface="Constantia"/>
                          <a:cs typeface="Constantia"/>
                        </a:rPr>
                        <a:t>ortamının</a:t>
                      </a:r>
                      <a:r>
                        <a:rPr sz="1800" spc="-75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10" dirty="0">
                          <a:latin typeface="Constantia"/>
                          <a:cs typeface="Constantia"/>
                        </a:rPr>
                        <a:t>geliştirilmesi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spc="5" dirty="0">
                          <a:latin typeface="Constantia"/>
                          <a:cs typeface="Constantia"/>
                        </a:rPr>
                        <a:t>G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am</a:t>
                      </a:r>
                      <a:r>
                        <a:rPr sz="1800" spc="5" dirty="0">
                          <a:latin typeface="Constantia"/>
                          <a:cs typeface="Constantia"/>
                        </a:rPr>
                        <a:t>bo</a:t>
                      </a:r>
                      <a:r>
                        <a:rPr sz="1800" spc="-20" dirty="0">
                          <a:latin typeface="Constantia"/>
                          <a:cs typeface="Constantia"/>
                        </a:rPr>
                        <a:t>r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g</a:t>
                      </a:r>
                      <a:r>
                        <a:rPr sz="1800" spc="-90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55" dirty="0">
                          <a:latin typeface="Constantia"/>
                          <a:cs typeface="Constantia"/>
                        </a:rPr>
                        <a:t>v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e</a:t>
                      </a:r>
                      <a:r>
                        <a:rPr sz="1800" spc="-70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a</a:t>
                      </a:r>
                      <a:r>
                        <a:rPr sz="1800" spc="-20" dirty="0">
                          <a:latin typeface="Constantia"/>
                          <a:cs typeface="Constantia"/>
                        </a:rPr>
                        <a:t>r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k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spc="-15" dirty="0">
                          <a:latin typeface="Constantia"/>
                          <a:cs typeface="Constantia"/>
                        </a:rPr>
                        <a:t>1970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spc="-35" dirty="0">
                          <a:latin typeface="Constantia"/>
                          <a:cs typeface="Constantia"/>
                        </a:rPr>
                        <a:t>HEPA </a:t>
                      </a:r>
                      <a:r>
                        <a:rPr sz="1800" spc="-5" dirty="0">
                          <a:latin typeface="Constantia"/>
                          <a:cs typeface="Constantia"/>
                        </a:rPr>
                        <a:t>filtrelerinin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10" dirty="0">
                          <a:latin typeface="Constantia"/>
                          <a:cs typeface="Constantia"/>
                        </a:rPr>
                        <a:t>kullanılmaya</a:t>
                      </a:r>
                      <a:r>
                        <a:rPr sz="1800" spc="-65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5" dirty="0">
                          <a:latin typeface="Constantia"/>
                          <a:cs typeface="Constantia"/>
                        </a:rPr>
                        <a:t>başlanması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spc="-5" dirty="0">
                          <a:latin typeface="Constantia"/>
                          <a:cs typeface="Constantia"/>
                        </a:rPr>
                        <a:t>1971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spc="-5" dirty="0">
                          <a:latin typeface="Constantia"/>
                          <a:cs typeface="Constantia"/>
                        </a:rPr>
                        <a:t>Protoplastlardan</a:t>
                      </a:r>
                      <a:r>
                        <a:rPr sz="1800" spc="-65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5" dirty="0">
                          <a:latin typeface="Constantia"/>
                          <a:cs typeface="Constantia"/>
                        </a:rPr>
                        <a:t>ilk</a:t>
                      </a:r>
                      <a:r>
                        <a:rPr sz="1800" spc="-35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5" dirty="0">
                          <a:latin typeface="Constantia"/>
                          <a:cs typeface="Constantia"/>
                        </a:rPr>
                        <a:t>bitki</a:t>
                      </a:r>
                      <a:r>
                        <a:rPr sz="1800" spc="-15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10" dirty="0">
                          <a:latin typeface="Constantia"/>
                          <a:cs typeface="Constantia"/>
                        </a:rPr>
                        <a:t>rejenerasyonu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spc="-35" dirty="0">
                          <a:latin typeface="Constantia"/>
                          <a:cs typeface="Constantia"/>
                        </a:rPr>
                        <a:t>N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ag</a:t>
                      </a:r>
                      <a:r>
                        <a:rPr sz="1800" spc="-10" dirty="0">
                          <a:latin typeface="Constantia"/>
                          <a:cs typeface="Constantia"/>
                        </a:rPr>
                        <a:t>a</a:t>
                      </a:r>
                      <a:r>
                        <a:rPr sz="1800" spc="-15" dirty="0">
                          <a:latin typeface="Constantia"/>
                          <a:cs typeface="Constantia"/>
                        </a:rPr>
                        <a:t>t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a</a:t>
                      </a:r>
                      <a:r>
                        <a:rPr sz="1800" spc="-90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55" dirty="0">
                          <a:latin typeface="Constantia"/>
                          <a:cs typeface="Constantia"/>
                        </a:rPr>
                        <a:t>v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e</a:t>
                      </a:r>
                      <a:r>
                        <a:rPr sz="1800" spc="-70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125" dirty="0">
                          <a:latin typeface="Constantia"/>
                          <a:cs typeface="Constantia"/>
                        </a:rPr>
                        <a:t>T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a</a:t>
                      </a:r>
                      <a:r>
                        <a:rPr sz="1800" spc="-10" dirty="0">
                          <a:latin typeface="Constantia"/>
                          <a:cs typeface="Constantia"/>
                        </a:rPr>
                        <a:t>k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abe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9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spc="-15" dirty="0">
                          <a:latin typeface="Constantia"/>
                          <a:cs typeface="Constantia"/>
                        </a:rPr>
                        <a:t>1978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spc="-5" dirty="0">
                          <a:latin typeface="Constantia"/>
                          <a:cs typeface="Constantia"/>
                        </a:rPr>
                        <a:t>Cin</a:t>
                      </a:r>
                      <a:r>
                        <a:rPr sz="1800" spc="-10" dirty="0">
                          <a:latin typeface="Constantia"/>
                          <a:cs typeface="Constantia"/>
                        </a:rPr>
                        <a:t>s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ler</a:t>
                      </a:r>
                      <a:r>
                        <a:rPr sz="1800" spc="-114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a</a:t>
                      </a:r>
                      <a:r>
                        <a:rPr sz="1800" spc="-20" dirty="0">
                          <a:latin typeface="Constantia"/>
                          <a:cs typeface="Constantia"/>
                        </a:rPr>
                        <a:t>r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a</a:t>
                      </a:r>
                      <a:r>
                        <a:rPr sz="1800" spc="-15" dirty="0">
                          <a:latin typeface="Constantia"/>
                          <a:cs typeface="Constantia"/>
                        </a:rPr>
                        <a:t>s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ı</a:t>
                      </a:r>
                      <a:r>
                        <a:rPr sz="1800" spc="-10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5" dirty="0">
                          <a:latin typeface="Constantia"/>
                          <a:cs typeface="Constantia"/>
                        </a:rPr>
                        <a:t>il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k</a:t>
                      </a:r>
                      <a:r>
                        <a:rPr sz="1800" spc="-80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15" dirty="0">
                          <a:latin typeface="Constantia"/>
                          <a:cs typeface="Constantia"/>
                        </a:rPr>
                        <a:t>s</a:t>
                      </a:r>
                      <a:r>
                        <a:rPr sz="1800" spc="5" dirty="0">
                          <a:latin typeface="Constantia"/>
                          <a:cs typeface="Constantia"/>
                        </a:rPr>
                        <a:t>o</a:t>
                      </a:r>
                      <a:r>
                        <a:rPr sz="1800" spc="-5" dirty="0">
                          <a:latin typeface="Constantia"/>
                          <a:cs typeface="Constantia"/>
                        </a:rPr>
                        <a:t>ma</a:t>
                      </a:r>
                      <a:r>
                        <a:rPr sz="1800" spc="-15" dirty="0">
                          <a:latin typeface="Constantia"/>
                          <a:cs typeface="Constantia"/>
                        </a:rPr>
                        <a:t>t</a:t>
                      </a:r>
                      <a:r>
                        <a:rPr sz="1800" spc="-10" dirty="0">
                          <a:latin typeface="Constantia"/>
                          <a:cs typeface="Constantia"/>
                        </a:rPr>
                        <a:t>i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k</a:t>
                      </a:r>
                      <a:r>
                        <a:rPr sz="1800" spc="10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5" dirty="0">
                          <a:latin typeface="Constantia"/>
                          <a:cs typeface="Constantia"/>
                        </a:rPr>
                        <a:t>melez</a:t>
                      </a:r>
                      <a:r>
                        <a:rPr sz="1800" spc="-10" dirty="0">
                          <a:latin typeface="Constantia"/>
                          <a:cs typeface="Constantia"/>
                        </a:rPr>
                        <a:t>l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eme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spc="-25" dirty="0">
                          <a:latin typeface="Constantia"/>
                          <a:cs typeface="Constantia"/>
                        </a:rPr>
                        <a:t>M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el</a:t>
                      </a:r>
                      <a:r>
                        <a:rPr sz="1800" spc="5" dirty="0">
                          <a:latin typeface="Constantia"/>
                          <a:cs typeface="Constantia"/>
                        </a:rPr>
                        <a:t>c</a:t>
                      </a:r>
                      <a:r>
                        <a:rPr sz="1800" spc="-15" dirty="0">
                          <a:latin typeface="Constantia"/>
                          <a:cs typeface="Constantia"/>
                        </a:rPr>
                        <a:t>h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e</a:t>
                      </a:r>
                      <a:r>
                        <a:rPr sz="1800" spc="5" dirty="0">
                          <a:latin typeface="Constantia"/>
                          <a:cs typeface="Constantia"/>
                        </a:rPr>
                        <a:t>r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s</a:t>
                      </a:r>
                      <a:r>
                        <a:rPr sz="1800" spc="-125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55" dirty="0">
                          <a:latin typeface="Constantia"/>
                          <a:cs typeface="Constantia"/>
                        </a:rPr>
                        <a:t>v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e</a:t>
                      </a:r>
                      <a:r>
                        <a:rPr sz="1800" spc="-95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a</a:t>
                      </a:r>
                      <a:r>
                        <a:rPr sz="1800" spc="-20" dirty="0">
                          <a:latin typeface="Constantia"/>
                          <a:cs typeface="Constantia"/>
                        </a:rPr>
                        <a:t>r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k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15" dirty="0">
                          <a:latin typeface="Constantia"/>
                          <a:cs typeface="Constantia"/>
                        </a:rPr>
                        <a:t>1983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20" dirty="0">
                          <a:latin typeface="Constantia"/>
                          <a:cs typeface="Constantia"/>
                        </a:rPr>
                        <a:t>Transgenik</a:t>
                      </a:r>
                      <a:r>
                        <a:rPr sz="1800" spc="-50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5" dirty="0">
                          <a:latin typeface="Constantia"/>
                          <a:cs typeface="Constantia"/>
                        </a:rPr>
                        <a:t>ilk</a:t>
                      </a:r>
                      <a:r>
                        <a:rPr sz="1800" spc="-25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5" dirty="0">
                          <a:latin typeface="Constantia"/>
                          <a:cs typeface="Constantia"/>
                        </a:rPr>
                        <a:t>bitkinin</a:t>
                      </a:r>
                      <a:r>
                        <a:rPr sz="1800" spc="-40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elde</a:t>
                      </a:r>
                      <a:r>
                        <a:rPr sz="1800" spc="-90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5" dirty="0">
                          <a:latin typeface="Constantia"/>
                          <a:cs typeface="Constantia"/>
                        </a:rPr>
                        <a:t>edilmesi</a:t>
                      </a:r>
                      <a:r>
                        <a:rPr sz="1800" spc="-10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5" dirty="0">
                          <a:latin typeface="Constantia"/>
                          <a:cs typeface="Constantia"/>
                        </a:rPr>
                        <a:t>(tütün)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10" dirty="0">
                          <a:latin typeface="Constantia"/>
                          <a:cs typeface="Constantia"/>
                        </a:rPr>
                        <a:t>1986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20" dirty="0">
                          <a:latin typeface="Constantia"/>
                          <a:cs typeface="Constantia"/>
                        </a:rPr>
                        <a:t>Transgenik</a:t>
                      </a:r>
                      <a:r>
                        <a:rPr sz="1800" spc="-55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5" dirty="0">
                          <a:latin typeface="Constantia"/>
                          <a:cs typeface="Constantia"/>
                        </a:rPr>
                        <a:t>ilk</a:t>
                      </a:r>
                      <a:r>
                        <a:rPr sz="1800" spc="-25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5" dirty="0">
                          <a:latin typeface="Constantia"/>
                          <a:cs typeface="Constantia"/>
                        </a:rPr>
                        <a:t>bitkinin</a:t>
                      </a:r>
                      <a:r>
                        <a:rPr sz="1800" spc="-20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10" dirty="0">
                          <a:latin typeface="Constantia"/>
                          <a:cs typeface="Constantia"/>
                        </a:rPr>
                        <a:t>tarla</a:t>
                      </a:r>
                      <a:r>
                        <a:rPr sz="1800" spc="-55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10" dirty="0">
                          <a:latin typeface="Constantia"/>
                          <a:cs typeface="Constantia"/>
                        </a:rPr>
                        <a:t>testleri</a:t>
                      </a:r>
                      <a:r>
                        <a:rPr sz="1800" spc="-5" dirty="0">
                          <a:latin typeface="Constantia"/>
                          <a:cs typeface="Constantia"/>
                        </a:rPr>
                        <a:t> (tütün)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80692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10" dirty="0">
                          <a:latin typeface="Constantia"/>
                          <a:cs typeface="Constantia"/>
                        </a:rPr>
                        <a:t>1990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10" dirty="0">
                          <a:latin typeface="Constantia"/>
                          <a:cs typeface="Constantia"/>
                        </a:rPr>
                        <a:t>Sentetik</a:t>
                      </a:r>
                      <a:r>
                        <a:rPr sz="1800" spc="-35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10" dirty="0">
                          <a:latin typeface="Constantia"/>
                          <a:cs typeface="Constantia"/>
                        </a:rPr>
                        <a:t>tohum</a:t>
                      </a:r>
                      <a:r>
                        <a:rPr sz="1800" spc="-70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15" dirty="0">
                          <a:latin typeface="Constantia"/>
                          <a:cs typeface="Constantia"/>
                        </a:rPr>
                        <a:t>geliştirme</a:t>
                      </a:r>
                      <a:r>
                        <a:rPr sz="1800" spc="-65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30" dirty="0">
                          <a:latin typeface="Constantia"/>
                          <a:cs typeface="Constantia"/>
                        </a:rPr>
                        <a:t>ve</a:t>
                      </a:r>
                      <a:r>
                        <a:rPr sz="1800" spc="-15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10" dirty="0">
                          <a:latin typeface="Constantia"/>
                          <a:cs typeface="Constantia"/>
                        </a:rPr>
                        <a:t>hızlı</a:t>
                      </a:r>
                      <a:r>
                        <a:rPr sz="1800" spc="-50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dondurma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247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F0BBF71B-B147-4CE5-B1D6-E2DA859556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57" y="365178"/>
            <a:ext cx="9253645" cy="5480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1067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8AEB2B1-8B35-4E0B-A53C-79D2A3620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10112586" cy="740898"/>
          </a:xfrm>
        </p:spPr>
        <p:txBody>
          <a:bodyPr>
            <a:normAutofit fontScale="90000"/>
          </a:bodyPr>
          <a:lstStyle/>
          <a:p>
            <a:pPr algn="just"/>
            <a:r>
              <a:rPr lang="tr-TR" sz="3200" b="1" dirty="0"/>
              <a:t>Bitki Doku Kültürlerinin Bitki Islahındaki Uygulamaları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96BA5C5-BD0B-4059-8B98-E493C027FE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6657" y="1617784"/>
            <a:ext cx="10830038" cy="3880773"/>
          </a:xfrm>
        </p:spPr>
        <p:txBody>
          <a:bodyPr>
            <a:normAutofit/>
          </a:bodyPr>
          <a:lstStyle/>
          <a:p>
            <a:pPr algn="just"/>
            <a:r>
              <a:rPr lang="tr-TR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Türler arası melezlemelerden sonra embriyo kültürü</a:t>
            </a:r>
          </a:p>
          <a:p>
            <a:pPr marL="0" indent="0" algn="just">
              <a:buNone/>
            </a:pPr>
            <a:r>
              <a:rPr lang="tr-TR" sz="2400" dirty="0"/>
              <a:t>Zigot oluşumundan sonra ortaya çıkan uyuşmazlıklar in </a:t>
            </a:r>
            <a:r>
              <a:rPr lang="tr-TR" sz="2400" dirty="0" err="1"/>
              <a:t>vivo</a:t>
            </a:r>
            <a:r>
              <a:rPr lang="tr-TR" sz="2400" dirty="0"/>
              <a:t> melezlemelerde embriyo oluşumunu veya oluşan embriyoların yaşamalarını engellemektedir.</a:t>
            </a:r>
          </a:p>
          <a:p>
            <a:pPr marL="0" indent="0" algn="just">
              <a:buNone/>
            </a:pPr>
            <a:r>
              <a:rPr lang="tr-TR" sz="2400" dirty="0"/>
              <a:t>Bu embriyolar özel besin ortamlarında doku kültürü ile geliştirilmekte ve yeni melez bitkiler elde edilebilmektedir. Embriyo kurtarma Tekniği denilmektedir.</a:t>
            </a:r>
          </a:p>
        </p:txBody>
      </p:sp>
    </p:spTree>
    <p:extLst>
      <p:ext uri="{BB962C8B-B14F-4D97-AF65-F5344CB8AC3E}">
        <p14:creationId xmlns:p14="http://schemas.microsoft.com/office/powerpoint/2010/main" val="30683862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2AAD733-EDF7-45E3-9971-35724013A7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610" y="759656"/>
            <a:ext cx="11507372" cy="4887811"/>
          </a:xfrm>
        </p:spPr>
        <p:txBody>
          <a:bodyPr>
            <a:normAutofit/>
          </a:bodyPr>
          <a:lstStyle/>
          <a:p>
            <a:r>
              <a:rPr lang="tr-TR" sz="24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Haploid</a:t>
            </a:r>
            <a:r>
              <a:rPr lang="tr-TR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bitki üretiminde </a:t>
            </a:r>
            <a:r>
              <a:rPr lang="tr-TR" sz="24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anter</a:t>
            </a:r>
            <a:r>
              <a:rPr lang="tr-TR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(polen) ve yumurtalık (</a:t>
            </a:r>
            <a:r>
              <a:rPr lang="tr-TR" sz="24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ovül</a:t>
            </a:r>
            <a:r>
              <a:rPr lang="tr-TR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kültürü</a:t>
            </a:r>
          </a:p>
          <a:p>
            <a:endParaRPr lang="tr-TR" sz="24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just">
              <a:buNone/>
            </a:pPr>
            <a:r>
              <a:rPr lang="tr-TR" sz="2400" dirty="0"/>
              <a:t>Özellikle  kendine döllenen bitkilerde yapılan klasik bitki ıslahı melezlemeleri sonrası hatların saflaştırılması uzun zaman alır.</a:t>
            </a:r>
          </a:p>
          <a:p>
            <a:pPr marL="0" indent="0" algn="just">
              <a:buNone/>
            </a:pPr>
            <a:endParaRPr lang="tr-TR" sz="2400" dirty="0"/>
          </a:p>
          <a:p>
            <a:pPr marL="0" indent="0" algn="just">
              <a:buNone/>
            </a:pPr>
            <a:r>
              <a:rPr lang="tr-TR" sz="2400" dirty="0" err="1"/>
              <a:t>Mayoz</a:t>
            </a:r>
            <a:r>
              <a:rPr lang="tr-TR" sz="2400" dirty="0"/>
              <a:t> bölünme geçirmiş </a:t>
            </a:r>
            <a:r>
              <a:rPr lang="tr-TR" sz="2400" dirty="0" err="1"/>
              <a:t>haploid</a:t>
            </a:r>
            <a:r>
              <a:rPr lang="tr-TR" sz="2400" dirty="0"/>
              <a:t> sayıda kromozoma sahip hücrelerde (polen/</a:t>
            </a:r>
            <a:r>
              <a:rPr lang="tr-TR" sz="2400" dirty="0" err="1"/>
              <a:t>mikrospor</a:t>
            </a:r>
            <a:r>
              <a:rPr lang="tr-TR" sz="2400" dirty="0"/>
              <a:t> veya </a:t>
            </a:r>
            <a:r>
              <a:rPr lang="tr-TR" sz="2400" dirty="0" err="1"/>
              <a:t>megaspor</a:t>
            </a:r>
            <a:r>
              <a:rPr lang="tr-TR" sz="2400" dirty="0"/>
              <a:t>) veya bu hücreleri ihtiva eden bitki kısımlarının (</a:t>
            </a:r>
            <a:r>
              <a:rPr lang="tr-TR" sz="2400" dirty="0" err="1"/>
              <a:t>anter</a:t>
            </a:r>
            <a:r>
              <a:rPr lang="tr-TR" sz="2400" dirty="0"/>
              <a:t> veya yumurtalık) doku kültürü yoluyla elde edilen hücrelerinde veya </a:t>
            </a:r>
            <a:r>
              <a:rPr lang="tr-TR" sz="2400" dirty="0" err="1"/>
              <a:t>rejenerantlaruıda</a:t>
            </a:r>
            <a:r>
              <a:rPr lang="tr-TR" sz="2400" dirty="0"/>
              <a:t> yapılan </a:t>
            </a:r>
            <a:r>
              <a:rPr lang="tr-TR" sz="2400" dirty="0" err="1"/>
              <a:t>kromzom</a:t>
            </a:r>
            <a:r>
              <a:rPr lang="tr-TR" sz="2400" dirty="0"/>
              <a:t> katlanması sonucu %100 </a:t>
            </a:r>
            <a:r>
              <a:rPr lang="tr-TR" sz="2400" dirty="0" err="1"/>
              <a:t>homozigot</a:t>
            </a:r>
            <a:r>
              <a:rPr lang="tr-TR" sz="2400" dirty="0"/>
              <a:t> bitkiler elde edilmektedir. İN VİTRO HAPLOİD TEKNİĞİ.</a:t>
            </a:r>
          </a:p>
        </p:txBody>
      </p:sp>
    </p:spTree>
    <p:extLst>
      <p:ext uri="{BB962C8B-B14F-4D97-AF65-F5344CB8AC3E}">
        <p14:creationId xmlns:p14="http://schemas.microsoft.com/office/powerpoint/2010/main" val="39494763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9E7CD87-8C3E-4791-8F7B-89E2313831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370" y="697549"/>
            <a:ext cx="11533424" cy="4718513"/>
          </a:xfrm>
        </p:spPr>
        <p:txBody>
          <a:bodyPr>
            <a:normAutofit/>
          </a:bodyPr>
          <a:lstStyle/>
          <a:p>
            <a:pPr algn="just"/>
            <a:r>
              <a:rPr lang="tr-TR" sz="28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Somaklonal</a:t>
            </a:r>
            <a:r>
              <a:rPr lang="tr-TR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varyasyon</a:t>
            </a:r>
          </a:p>
          <a:p>
            <a:pPr marL="0" indent="0" algn="just">
              <a:buNone/>
            </a:pPr>
            <a:r>
              <a:rPr lang="tr-TR" sz="2800" dirty="0"/>
              <a:t>Bu </a:t>
            </a:r>
            <a:r>
              <a:rPr lang="tr-TR" sz="2800" dirty="0" err="1"/>
              <a:t>varyasonlar</a:t>
            </a:r>
            <a:r>
              <a:rPr lang="tr-TR" sz="2800" dirty="0"/>
              <a:t> yeni çeşit geliştirme ve iyileştirmelerde ıslahçılar tarafından kullanılmaktadır.,</a:t>
            </a:r>
          </a:p>
          <a:p>
            <a:pPr marL="0" indent="0" algn="just">
              <a:buNone/>
            </a:pPr>
            <a:endParaRPr lang="tr-TR" sz="2800" dirty="0"/>
          </a:p>
          <a:p>
            <a:pPr marL="0" indent="0" algn="just">
              <a:buNone/>
            </a:pPr>
            <a:r>
              <a:rPr lang="tr-TR" sz="2800" dirty="0" err="1"/>
              <a:t>Somaklonal</a:t>
            </a:r>
            <a:r>
              <a:rPr lang="tr-TR" sz="2800" dirty="0"/>
              <a:t> varyasyon sonucu ortaya çıkan değişiklikler bazı pigmentlerin yapısındaki farklılaşmalar sonucu çiçek renginin, yaprak ve çiçek morfolojisinin, tohum veriminin, bitki canlılığı ve iriliğinin, uçucu yağ kompozisyonu, hastalıklara tolerans veya dayanıklılığın değişmesi </a:t>
            </a:r>
            <a:r>
              <a:rPr lang="tr-TR" sz="2800" dirty="0" err="1"/>
              <a:t>sayılanilir</a:t>
            </a:r>
            <a:r>
              <a:rPr lang="tr-TR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934365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47E806E-F799-4FE6-A438-FEB6FF439B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640" y="641278"/>
            <a:ext cx="11378680" cy="4451227"/>
          </a:xfrm>
        </p:spPr>
        <p:txBody>
          <a:bodyPr>
            <a:normAutofit/>
          </a:bodyPr>
          <a:lstStyle/>
          <a:p>
            <a:r>
              <a:rPr lang="tr-TR" sz="32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</a:t>
            </a:r>
            <a:r>
              <a:rPr lang="tr-TR" sz="3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32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vitro</a:t>
            </a:r>
            <a:r>
              <a:rPr lang="tr-TR" sz="3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seleksiyon</a:t>
            </a:r>
          </a:p>
          <a:p>
            <a:endParaRPr lang="tr-TR" sz="32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just">
              <a:buNone/>
            </a:pPr>
            <a:r>
              <a:rPr lang="tr-TR" sz="2800" dirty="0"/>
              <a:t>Tuz, herbisitler, patojenler </a:t>
            </a:r>
            <a:r>
              <a:rPr lang="tr-TR" sz="2800" dirty="0" err="1"/>
              <a:t>vb</a:t>
            </a:r>
            <a:r>
              <a:rPr lang="tr-TR" sz="2800" dirty="0"/>
              <a:t> faktörlere karşı dayanıklılığa göre yapılan seleksiyonlar sonucu bu hücrelerden elde edilen bitkilerde ilgili faktörlere dayanıklı ve toleranslı bitkiler ortaya çıkabilir. </a:t>
            </a:r>
            <a:r>
              <a:rPr lang="tr-TR" sz="2800" dirty="0" err="1"/>
              <a:t>In</a:t>
            </a:r>
            <a:r>
              <a:rPr lang="tr-TR" sz="2800" dirty="0"/>
              <a:t> </a:t>
            </a:r>
            <a:r>
              <a:rPr lang="tr-TR" sz="2800" dirty="0" err="1"/>
              <a:t>vitro</a:t>
            </a:r>
            <a:r>
              <a:rPr lang="tr-TR" sz="2800" dirty="0"/>
              <a:t> Seleksiyon denir.</a:t>
            </a:r>
          </a:p>
        </p:txBody>
      </p:sp>
    </p:spTree>
    <p:extLst>
      <p:ext uri="{BB962C8B-B14F-4D97-AF65-F5344CB8AC3E}">
        <p14:creationId xmlns:p14="http://schemas.microsoft.com/office/powerpoint/2010/main" val="42827465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0486098-DABF-41D0-8B07-3347815E6E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7506" y="781955"/>
            <a:ext cx="11575626" cy="5112408"/>
          </a:xfrm>
        </p:spPr>
        <p:txBody>
          <a:bodyPr>
            <a:normAutofit/>
          </a:bodyPr>
          <a:lstStyle/>
          <a:p>
            <a:r>
              <a:rPr lang="tr-TR" sz="24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</a:t>
            </a:r>
            <a:r>
              <a:rPr lang="tr-TR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vitro</a:t>
            </a:r>
            <a:r>
              <a:rPr lang="tr-TR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germ</a:t>
            </a:r>
            <a:r>
              <a:rPr lang="tr-TR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plazm</a:t>
            </a:r>
            <a:r>
              <a:rPr lang="tr-TR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muhafazası</a:t>
            </a:r>
          </a:p>
          <a:p>
            <a:pPr marL="0" indent="0" algn="just">
              <a:buNone/>
            </a:pPr>
            <a:r>
              <a:rPr lang="tr-TR" sz="2400" dirty="0" err="1"/>
              <a:t>Totipotent</a:t>
            </a:r>
            <a:r>
              <a:rPr lang="tr-TR" sz="2400" dirty="0"/>
              <a:t> hücrelerin in </a:t>
            </a:r>
            <a:r>
              <a:rPr lang="tr-TR" sz="2400" dirty="0" err="1"/>
              <a:t>vitro</a:t>
            </a:r>
            <a:r>
              <a:rPr lang="tr-TR" sz="2400" dirty="0"/>
              <a:t> kültürü, </a:t>
            </a:r>
            <a:r>
              <a:rPr lang="tr-TR" sz="2400" dirty="0" err="1"/>
              <a:t>kallus</a:t>
            </a:r>
            <a:r>
              <a:rPr lang="tr-TR" sz="2400" dirty="0"/>
              <a:t> veya </a:t>
            </a:r>
            <a:r>
              <a:rPr lang="tr-TR" sz="2400" dirty="0" err="1"/>
              <a:t>süspansyion</a:t>
            </a:r>
            <a:r>
              <a:rPr lang="tr-TR" sz="2400" dirty="0"/>
              <a:t> hücreleri şeklinde uzun süreli olarak veya belirli aralıklarla yeniden oluşturularak saklanabilir ve ihtiyaç duyulduğunda bu hücrelerden yeni bitkiler oluşturulabilir.</a:t>
            </a:r>
          </a:p>
          <a:p>
            <a:pPr marL="0" indent="0" algn="just">
              <a:buNone/>
            </a:pPr>
            <a:endParaRPr lang="tr-TR" sz="2400" dirty="0"/>
          </a:p>
          <a:p>
            <a:pPr marL="0" indent="0" algn="just">
              <a:buNone/>
            </a:pPr>
            <a:r>
              <a:rPr lang="tr-TR" sz="2400" dirty="0"/>
              <a:t>Alternatif olarak ilgili hücreler, meristemler veya elde edilen minyatür bitkiler düşük sıcaklıkta, çok az besin maddesi ve alana ihtiyaç göstererek saklanabilir (1-4 yıl).</a:t>
            </a:r>
          </a:p>
          <a:p>
            <a:pPr marL="0" indent="0" algn="just">
              <a:buNone/>
            </a:pPr>
            <a:endParaRPr lang="tr-TR" sz="2400" dirty="0"/>
          </a:p>
          <a:p>
            <a:pPr marL="0" indent="0" algn="just">
              <a:buNone/>
            </a:pPr>
            <a:r>
              <a:rPr lang="tr-TR" sz="2400" dirty="0"/>
              <a:t>Benzer şekilde çok düşük </a:t>
            </a:r>
            <a:r>
              <a:rPr lang="tr-TR" sz="2400" dirty="0" err="1"/>
              <a:t>sıcacklıklarda</a:t>
            </a:r>
            <a:r>
              <a:rPr lang="tr-TR" sz="2400" dirty="0"/>
              <a:t>, sıvı azot içinde oku ve hücreler hızlı bir şekilde dondurulup saklanabilir.</a:t>
            </a:r>
          </a:p>
          <a:p>
            <a:pPr marL="0" indent="0">
              <a:buNone/>
            </a:pPr>
            <a:endParaRPr lang="tr-TR" sz="24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tr-TR" sz="24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061561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0486098-DABF-41D0-8B07-3347815E6E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7506" y="781955"/>
            <a:ext cx="11631897" cy="5773590"/>
          </a:xfrm>
        </p:spPr>
        <p:txBody>
          <a:bodyPr>
            <a:normAutofit/>
          </a:bodyPr>
          <a:lstStyle/>
          <a:p>
            <a:r>
              <a:rPr lang="tr-TR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Somatik hücre melezlemesi</a:t>
            </a:r>
          </a:p>
          <a:p>
            <a:pPr marL="0" indent="0">
              <a:buNone/>
            </a:pPr>
            <a:r>
              <a:rPr lang="tr-TR" sz="2400" dirty="0" err="1"/>
              <a:t>Pre</a:t>
            </a:r>
            <a:r>
              <a:rPr lang="tr-TR" sz="2400" dirty="0"/>
              <a:t> </a:t>
            </a:r>
            <a:r>
              <a:rPr lang="tr-TR" sz="2400" dirty="0" err="1"/>
              <a:t>zigotik</a:t>
            </a:r>
            <a:r>
              <a:rPr lang="tr-TR" sz="2400" dirty="0"/>
              <a:t> eşeysel uyuşmazlıklar sebebiyle klasik melezleme ile elde edilemeyen </a:t>
            </a:r>
            <a:r>
              <a:rPr lang="tr-TR" sz="2400" dirty="0" err="1"/>
              <a:t>hibritlerin</a:t>
            </a:r>
            <a:r>
              <a:rPr lang="tr-TR" sz="2400" dirty="0"/>
              <a:t> elde edilmesinde kimyasal ve fiziksel metotlar kullanılarak uygulanan bir tekniktir.</a:t>
            </a:r>
          </a:p>
          <a:p>
            <a:endParaRPr lang="tr-TR" sz="24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tr-TR" sz="24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tr-TR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 transferi</a:t>
            </a:r>
          </a:p>
          <a:p>
            <a:pPr marL="0" indent="0" algn="just">
              <a:buNone/>
            </a:pPr>
            <a:r>
              <a:rPr lang="tr-TR" sz="2400" dirty="0"/>
              <a:t>Doku kültürlerinin bitkileri iyileştirmede en </a:t>
            </a:r>
            <a:r>
              <a:rPr lang="tr-TR" sz="2400" dirty="0" err="1"/>
              <a:t>öenmli</a:t>
            </a:r>
            <a:r>
              <a:rPr lang="tr-TR" sz="2400" dirty="0"/>
              <a:t> ve yaygın olarak kullanılan uygulamalarından birisi de gen veya genlerin bitkilere aktarılmasıdır. Bunun için mutlaka tekrarlanabilir bir hücre bitki </a:t>
            </a:r>
            <a:r>
              <a:rPr lang="tr-TR" sz="2400" dirty="0" err="1"/>
              <a:t>rejenerasyonu</a:t>
            </a:r>
            <a:r>
              <a:rPr lang="tr-TR" sz="2400" dirty="0"/>
              <a:t> sistemine ihtiyaç vardır.</a:t>
            </a:r>
          </a:p>
        </p:txBody>
      </p:sp>
    </p:spTree>
    <p:extLst>
      <p:ext uri="{BB962C8B-B14F-4D97-AF65-F5344CB8AC3E}">
        <p14:creationId xmlns:p14="http://schemas.microsoft.com/office/powerpoint/2010/main" val="31821136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DCBB5A2-24F9-464E-AD36-582290EDD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099" y="525194"/>
            <a:ext cx="10703429" cy="1320800"/>
          </a:xfrm>
        </p:spPr>
        <p:txBody>
          <a:bodyPr/>
          <a:lstStyle/>
          <a:p>
            <a:r>
              <a:rPr lang="tr-TR" b="1" u="sng" dirty="0"/>
              <a:t>Bitki Doku Kültürü DİĞER UYGULAMALARI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956CFA0-7A0D-4236-A247-8A7EB72927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099" y="2076183"/>
            <a:ext cx="11449018" cy="3880773"/>
          </a:xfrm>
        </p:spPr>
        <p:txBody>
          <a:bodyPr>
            <a:normAutofit/>
          </a:bodyPr>
          <a:lstStyle/>
          <a:p>
            <a:r>
              <a:rPr lang="tr-TR" sz="28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Mikroçoğaltım</a:t>
            </a:r>
            <a:endParaRPr lang="tr-TR" sz="28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just">
              <a:buNone/>
            </a:pPr>
            <a:r>
              <a:rPr lang="tr-TR" sz="2800" dirty="0"/>
              <a:t>Organize meristemlerden, henüz olgunlaşmamış veya olgunlaşmasını tamamlamış somatik hücrelerden direkt veya </a:t>
            </a:r>
            <a:r>
              <a:rPr lang="tr-TR" sz="2800" dirty="0" err="1"/>
              <a:t>indirekt</a:t>
            </a:r>
            <a:r>
              <a:rPr lang="tr-TR" sz="2800" dirty="0"/>
              <a:t> yollarla bitkilerin çoğaltılması ve köklendirilmesi işlemine denir.</a:t>
            </a:r>
          </a:p>
          <a:p>
            <a:pPr marL="0" indent="0" algn="just">
              <a:buNone/>
            </a:pPr>
            <a:r>
              <a:rPr lang="tr-TR" sz="2800" dirty="0"/>
              <a:t>ABD de doku kültürü ticari uygulaması 1970de başlamış (orkide ve süs bitkilerinde) ve bu yolla elde edilen ürünlerin pazar değeri bu gün yılda 15 milyar dolara ulaşmıştır.</a:t>
            </a:r>
          </a:p>
        </p:txBody>
      </p:sp>
    </p:spTree>
    <p:extLst>
      <p:ext uri="{BB962C8B-B14F-4D97-AF65-F5344CB8AC3E}">
        <p14:creationId xmlns:p14="http://schemas.microsoft.com/office/powerpoint/2010/main" val="17424540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D9226E3-0FD3-4706-AC19-CEDA4BC448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3777" y="1406771"/>
            <a:ext cx="10365804" cy="2335235"/>
          </a:xfrm>
        </p:spPr>
        <p:txBody>
          <a:bodyPr>
            <a:normAutofit/>
          </a:bodyPr>
          <a:lstStyle/>
          <a:p>
            <a:endParaRPr lang="tr-TR" sz="40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tr-TR" sz="40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Sekonder</a:t>
            </a:r>
            <a:r>
              <a:rPr lang="tr-TR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40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Metabolit</a:t>
            </a:r>
            <a:r>
              <a:rPr lang="tr-TR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Üretimi</a:t>
            </a:r>
          </a:p>
        </p:txBody>
      </p:sp>
    </p:spTree>
    <p:extLst>
      <p:ext uri="{BB962C8B-B14F-4D97-AF65-F5344CB8AC3E}">
        <p14:creationId xmlns:p14="http://schemas.microsoft.com/office/powerpoint/2010/main" val="30442456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E15F8C1-772F-497A-B366-4FA100063D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1354" y="601393"/>
            <a:ext cx="11338560" cy="6133514"/>
          </a:xfrm>
        </p:spPr>
        <p:txBody>
          <a:bodyPr/>
          <a:lstStyle/>
          <a:p>
            <a:pPr algn="just"/>
            <a:r>
              <a:rPr lang="tr-TR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SEKONDER METABOLİT</a:t>
            </a:r>
          </a:p>
          <a:p>
            <a:pPr marL="0" indent="0" algn="just">
              <a:buNone/>
            </a:pPr>
            <a:r>
              <a:rPr lang="tr-TR" sz="2400" b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Sekonder</a:t>
            </a:r>
            <a:r>
              <a:rPr lang="tr-TR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metabolit</a:t>
            </a:r>
            <a:r>
              <a:rPr lang="tr-TR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tr-TR" sz="2400" b="1" dirty="0">
                <a:solidFill>
                  <a:schemeClr val="tx1"/>
                </a:solidFill>
              </a:rPr>
              <a:t>bitkinin normal büyüme gelişmesinde ihtiyaç duymadığı anca hücre metabolizmasının yan ürünleridir.</a:t>
            </a:r>
          </a:p>
          <a:p>
            <a:pPr marL="0" indent="0" algn="just">
              <a:buNone/>
            </a:pPr>
            <a:r>
              <a:rPr lang="tr-TR" sz="2400" b="1" dirty="0" err="1">
                <a:solidFill>
                  <a:schemeClr val="tx1"/>
                </a:solidFill>
              </a:rPr>
              <a:t>Flavonoidler</a:t>
            </a:r>
            <a:r>
              <a:rPr lang="tr-TR" sz="2400" b="1" dirty="0">
                <a:solidFill>
                  <a:schemeClr val="tx1"/>
                </a:solidFill>
              </a:rPr>
              <a:t>, tanenler, </a:t>
            </a:r>
            <a:r>
              <a:rPr lang="tr-TR" sz="2400" b="1" dirty="0" err="1">
                <a:solidFill>
                  <a:schemeClr val="tx1"/>
                </a:solidFill>
              </a:rPr>
              <a:t>terpenler</a:t>
            </a:r>
            <a:r>
              <a:rPr lang="tr-TR" sz="2400" b="1" dirty="0">
                <a:solidFill>
                  <a:schemeClr val="tx1"/>
                </a:solidFill>
              </a:rPr>
              <a:t> ve </a:t>
            </a:r>
            <a:r>
              <a:rPr lang="tr-TR" sz="2400" b="1" dirty="0" err="1">
                <a:solidFill>
                  <a:schemeClr val="tx1"/>
                </a:solidFill>
              </a:rPr>
              <a:t>alkaloidler</a:t>
            </a:r>
            <a:r>
              <a:rPr lang="tr-TR" sz="2400" b="1" dirty="0">
                <a:solidFill>
                  <a:schemeClr val="tx1"/>
                </a:solidFill>
              </a:rPr>
              <a:t> vb.</a:t>
            </a:r>
          </a:p>
          <a:p>
            <a:pPr marL="0" indent="0" algn="just">
              <a:buNone/>
            </a:pPr>
            <a:endParaRPr lang="tr-TR" sz="2400" b="1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tr-TR" sz="2400" b="1" dirty="0" err="1">
                <a:solidFill>
                  <a:schemeClr val="tx1"/>
                </a:solidFill>
              </a:rPr>
              <a:t>Sekonder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metabolitler</a:t>
            </a:r>
            <a:r>
              <a:rPr lang="tr-TR" sz="2400" b="1" dirty="0">
                <a:solidFill>
                  <a:schemeClr val="tx1"/>
                </a:solidFill>
              </a:rPr>
              <a:t> hücre kültürleri kullanılarak üretilmektedir.</a:t>
            </a:r>
          </a:p>
          <a:p>
            <a:pPr marL="0" indent="0" algn="just">
              <a:buNone/>
            </a:pPr>
            <a:endParaRPr lang="tr-TR" sz="2400" b="1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tr-TR" sz="2400" b="1" dirty="0">
                <a:solidFill>
                  <a:schemeClr val="tx1"/>
                </a:solidFill>
              </a:rPr>
              <a:t>-</a:t>
            </a:r>
            <a:r>
              <a:rPr lang="tr-TR" sz="2000" b="1" dirty="0">
                <a:solidFill>
                  <a:schemeClr val="tx1"/>
                </a:solidFill>
              </a:rPr>
              <a:t>Kuralık, tuzluluk </a:t>
            </a:r>
            <a:r>
              <a:rPr lang="tr-TR" sz="2000" b="1" dirty="0" err="1">
                <a:solidFill>
                  <a:schemeClr val="tx1"/>
                </a:solidFill>
              </a:rPr>
              <a:t>vb</a:t>
            </a:r>
            <a:r>
              <a:rPr lang="tr-TR" sz="2000" b="1" dirty="0">
                <a:solidFill>
                  <a:schemeClr val="tx1"/>
                </a:solidFill>
              </a:rPr>
              <a:t> değişik çevresel etkenlerin oluşturduğu stres ortamına karşı koyma.</a:t>
            </a:r>
          </a:p>
          <a:p>
            <a:pPr marL="0" indent="0" algn="just">
              <a:buNone/>
            </a:pPr>
            <a:r>
              <a:rPr lang="tr-TR" sz="2000" b="1" dirty="0">
                <a:solidFill>
                  <a:schemeClr val="tx1"/>
                </a:solidFill>
              </a:rPr>
              <a:t>-</a:t>
            </a:r>
            <a:r>
              <a:rPr lang="tr-TR" sz="2000" b="1" dirty="0" err="1">
                <a:solidFill>
                  <a:schemeClr val="tx1"/>
                </a:solidFill>
              </a:rPr>
              <a:t>Herbivorlara</a:t>
            </a:r>
            <a:r>
              <a:rPr lang="tr-TR" sz="2000" b="1" dirty="0">
                <a:solidFill>
                  <a:schemeClr val="tx1"/>
                </a:solidFill>
              </a:rPr>
              <a:t> karşı savunma</a:t>
            </a:r>
          </a:p>
          <a:p>
            <a:pPr marL="0" indent="0" algn="just">
              <a:buNone/>
            </a:pPr>
            <a:r>
              <a:rPr lang="tr-TR" sz="2000" b="1" dirty="0">
                <a:solidFill>
                  <a:schemeClr val="tx1"/>
                </a:solidFill>
              </a:rPr>
              <a:t>-Mikroorganizmalara karşı savunma</a:t>
            </a:r>
          </a:p>
          <a:p>
            <a:pPr marL="0" indent="0" algn="just">
              <a:buNone/>
            </a:pPr>
            <a:r>
              <a:rPr lang="tr-TR" sz="2000" b="1" dirty="0">
                <a:solidFill>
                  <a:schemeClr val="tx1"/>
                </a:solidFill>
              </a:rPr>
              <a:t>- Bazı </a:t>
            </a:r>
            <a:r>
              <a:rPr lang="tr-TR" sz="2000" b="1" dirty="0" err="1">
                <a:solidFill>
                  <a:schemeClr val="tx1"/>
                </a:solidFill>
              </a:rPr>
              <a:t>metabolik</a:t>
            </a:r>
            <a:r>
              <a:rPr lang="tr-TR" sz="2000" b="1" dirty="0">
                <a:solidFill>
                  <a:schemeClr val="tx1"/>
                </a:solidFill>
              </a:rPr>
              <a:t> ve daha gelişmiş ekolojik işlevler.</a:t>
            </a:r>
          </a:p>
          <a:p>
            <a:endParaRPr lang="tr-TR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76917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14E10FE-F653-4791-9E26-B26A97E188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880" y="1621600"/>
            <a:ext cx="11605846" cy="3868017"/>
          </a:xfrm>
        </p:spPr>
        <p:txBody>
          <a:bodyPr>
            <a:normAutofit lnSpcReduction="10000"/>
          </a:bodyPr>
          <a:lstStyle/>
          <a:p>
            <a:pPr lvl="1"/>
            <a:r>
              <a:rPr lang="tr-TR" sz="3200" dirty="0"/>
              <a:t>İlaç olarak: tütünden elde edilen ve </a:t>
            </a:r>
            <a:r>
              <a:rPr lang="tr-TR" sz="3200" dirty="0" err="1"/>
              <a:t>insenktisit</a:t>
            </a:r>
            <a:r>
              <a:rPr lang="tr-TR" sz="3200" dirty="0"/>
              <a:t> </a:t>
            </a:r>
            <a:r>
              <a:rPr lang="tr-TR" sz="3200" dirty="0" err="1"/>
              <a:t>olarakta</a:t>
            </a:r>
            <a:r>
              <a:rPr lang="tr-TR" sz="3200" dirty="0"/>
              <a:t> kullanılan </a:t>
            </a:r>
            <a:r>
              <a:rPr lang="tr-TR" sz="3200" dirty="0" err="1"/>
              <a:t>nikontin</a:t>
            </a:r>
            <a:r>
              <a:rPr lang="tr-TR" sz="3200" dirty="0"/>
              <a:t> ile kahve ve çaydan elde edilen ve merkezi sinir sistemini uyarıcı olarak kullanılan kafein.</a:t>
            </a:r>
          </a:p>
          <a:p>
            <a:pPr lvl="1"/>
            <a:endParaRPr lang="tr-TR" sz="3200" dirty="0"/>
          </a:p>
          <a:p>
            <a:pPr lvl="1" algn="just"/>
            <a:r>
              <a:rPr lang="tr-TR" sz="3200" dirty="0"/>
              <a:t>Gıda katkı maddesi</a:t>
            </a:r>
          </a:p>
          <a:p>
            <a:pPr lvl="1"/>
            <a:endParaRPr lang="tr-TR" sz="3200" dirty="0"/>
          </a:p>
          <a:p>
            <a:pPr lvl="1"/>
            <a:r>
              <a:rPr lang="tr-TR" sz="3200" dirty="0"/>
              <a:t>Parfümeri ve </a:t>
            </a:r>
            <a:r>
              <a:rPr lang="tr-TR" sz="3200" dirty="0" err="1"/>
              <a:t>ziraai</a:t>
            </a:r>
            <a:r>
              <a:rPr lang="tr-TR" sz="3200" dirty="0"/>
              <a:t> mücadelede</a:t>
            </a:r>
          </a:p>
        </p:txBody>
      </p:sp>
    </p:spTree>
    <p:extLst>
      <p:ext uri="{BB962C8B-B14F-4D97-AF65-F5344CB8AC3E}">
        <p14:creationId xmlns:p14="http://schemas.microsoft.com/office/powerpoint/2010/main" val="35250878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o 4">
            <a:extLst>
              <a:ext uri="{FF2B5EF4-FFF2-40B4-BE49-F238E27FC236}">
                <a16:creationId xmlns:a16="http://schemas.microsoft.com/office/drawing/2014/main" id="{DFCC09EA-6E22-4C33-8D7F-180C3B93BD8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5577652"/>
              </p:ext>
            </p:extLst>
          </p:nvPr>
        </p:nvGraphicFramePr>
        <p:xfrm>
          <a:off x="1198368" y="2090249"/>
          <a:ext cx="9099183" cy="2397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33061">
                  <a:extLst>
                    <a:ext uri="{9D8B030D-6E8A-4147-A177-3AD203B41FA5}">
                      <a16:colId xmlns:a16="http://schemas.microsoft.com/office/drawing/2014/main" val="2461428450"/>
                    </a:ext>
                  </a:extLst>
                </a:gridCol>
                <a:gridCol w="3033061">
                  <a:extLst>
                    <a:ext uri="{9D8B030D-6E8A-4147-A177-3AD203B41FA5}">
                      <a16:colId xmlns:a16="http://schemas.microsoft.com/office/drawing/2014/main" val="1088710459"/>
                    </a:ext>
                  </a:extLst>
                </a:gridCol>
                <a:gridCol w="3033061">
                  <a:extLst>
                    <a:ext uri="{9D8B030D-6E8A-4147-A177-3AD203B41FA5}">
                      <a16:colId xmlns:a16="http://schemas.microsoft.com/office/drawing/2014/main" val="2020838793"/>
                    </a:ext>
                  </a:extLst>
                </a:gridCol>
              </a:tblGrid>
              <a:tr h="479469">
                <a:tc>
                  <a:txBody>
                    <a:bodyPr/>
                    <a:lstStyle/>
                    <a:p>
                      <a:r>
                        <a:rPr lang="tr-TR" dirty="0"/>
                        <a:t>İlaç etken maddesi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Elde edildiği bitki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Tedavi İşleri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08821"/>
                  </a:ext>
                </a:extLst>
              </a:tr>
              <a:tr h="479469">
                <a:tc>
                  <a:txBody>
                    <a:bodyPr/>
                    <a:lstStyle/>
                    <a:p>
                      <a:r>
                        <a:rPr lang="tr-TR" dirty="0" err="1"/>
                        <a:t>Digitoksin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err="1"/>
                        <a:t>Digitalis</a:t>
                      </a:r>
                      <a:r>
                        <a:rPr lang="tr-TR" dirty="0"/>
                        <a:t> </a:t>
                      </a:r>
                      <a:r>
                        <a:rPr lang="tr-TR" dirty="0" err="1"/>
                        <a:t>purpurea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err="1"/>
                        <a:t>Kardiyovasküler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894956"/>
                  </a:ext>
                </a:extLst>
              </a:tr>
              <a:tr h="479469">
                <a:tc>
                  <a:txBody>
                    <a:bodyPr/>
                    <a:lstStyle/>
                    <a:p>
                      <a:r>
                        <a:rPr lang="tr-TR" dirty="0" err="1"/>
                        <a:t>Efedrin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err="1"/>
                        <a:t>Ephedra</a:t>
                      </a:r>
                      <a:r>
                        <a:rPr lang="tr-TR" dirty="0"/>
                        <a:t> </a:t>
                      </a:r>
                      <a:r>
                        <a:rPr lang="tr-TR" dirty="0" err="1"/>
                        <a:t>sinica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 Bronş açıcı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8719604"/>
                  </a:ext>
                </a:extLst>
              </a:tr>
              <a:tr h="479469">
                <a:tc>
                  <a:txBody>
                    <a:bodyPr/>
                    <a:lstStyle/>
                    <a:p>
                      <a:r>
                        <a:rPr lang="tr-TR" dirty="0"/>
                        <a:t>Kodein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err="1"/>
                        <a:t>Papaver</a:t>
                      </a:r>
                      <a:r>
                        <a:rPr lang="tr-TR" dirty="0"/>
                        <a:t> </a:t>
                      </a:r>
                      <a:r>
                        <a:rPr lang="tr-TR" dirty="0" err="1"/>
                        <a:t>sonniferm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Öksürük kesici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0416179"/>
                  </a:ext>
                </a:extLst>
              </a:tr>
              <a:tr h="479469">
                <a:tc>
                  <a:txBody>
                    <a:bodyPr/>
                    <a:lstStyle/>
                    <a:p>
                      <a:r>
                        <a:rPr lang="tr-TR" dirty="0" err="1"/>
                        <a:t>Vinkristin</a:t>
                      </a:r>
                      <a:r>
                        <a:rPr lang="tr-TR" dirty="0"/>
                        <a:t>, </a:t>
                      </a:r>
                      <a:r>
                        <a:rPr lang="tr-TR" dirty="0" err="1"/>
                        <a:t>Vinblastin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err="1"/>
                        <a:t>Catharantus</a:t>
                      </a:r>
                      <a:r>
                        <a:rPr lang="tr-TR" dirty="0"/>
                        <a:t> </a:t>
                      </a:r>
                      <a:r>
                        <a:rPr lang="tr-TR" dirty="0" err="1"/>
                        <a:t>roseus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Kanser tedavisi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5732658"/>
                  </a:ext>
                </a:extLst>
              </a:tr>
            </a:tbl>
          </a:graphicData>
        </a:graphic>
      </p:graphicFrame>
      <p:sp>
        <p:nvSpPr>
          <p:cNvPr id="5" name="Metin kutusu 4">
            <a:extLst>
              <a:ext uri="{FF2B5EF4-FFF2-40B4-BE49-F238E27FC236}">
                <a16:creationId xmlns:a16="http://schemas.microsoft.com/office/drawing/2014/main" id="{1D3F8C26-FB0C-4403-810E-10E5A3CF9597}"/>
              </a:ext>
            </a:extLst>
          </p:cNvPr>
          <p:cNvSpPr txBox="1"/>
          <p:nvPr/>
        </p:nvSpPr>
        <p:spPr>
          <a:xfrm>
            <a:off x="1198368" y="1491174"/>
            <a:ext cx="98588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/>
              <a:t>İlaç sanayiinde kullanılan bazı önemli bitkisel kökenli maddeler</a:t>
            </a:r>
          </a:p>
        </p:txBody>
      </p:sp>
    </p:spTree>
    <p:extLst>
      <p:ext uri="{BB962C8B-B14F-4D97-AF65-F5344CB8AC3E}">
        <p14:creationId xmlns:p14="http://schemas.microsoft.com/office/powerpoint/2010/main" val="16011619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50A3A72-3B3E-47B1-8C22-1680E6E7C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261" y="617552"/>
            <a:ext cx="1681553" cy="1053548"/>
          </a:xfrm>
        </p:spPr>
        <p:txBody>
          <a:bodyPr/>
          <a:lstStyle/>
          <a:p>
            <a:r>
              <a:rPr lang="tr-TR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!!!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2D47876-96FF-4450-B309-EBCEBAC3CA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261" y="1305340"/>
            <a:ext cx="11323313" cy="5059018"/>
          </a:xfrm>
        </p:spPr>
        <p:txBody>
          <a:bodyPr>
            <a:noAutofit/>
          </a:bodyPr>
          <a:lstStyle/>
          <a:p>
            <a:pPr algn="l"/>
            <a:endParaRPr lang="tr-TR" sz="18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Yeni çeşit geliştirmek ve mevcut çeşitlerde genetik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varyabiliteoluşturmak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, </a:t>
            </a:r>
          </a:p>
          <a:p>
            <a:r>
              <a:rPr lang="tr-TR" sz="20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Kaybolmakta olan türlerin korunması, </a:t>
            </a:r>
          </a:p>
          <a:p>
            <a:r>
              <a:rPr lang="tr-TR" sz="20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Hastalıklardan ari bitkisel materyal elde edilmesi, </a:t>
            </a:r>
          </a:p>
          <a:p>
            <a:r>
              <a:rPr lang="tr-TR" sz="20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Çoğaltılması zor olan türlerin üretimi </a:t>
            </a:r>
          </a:p>
          <a:p>
            <a:r>
              <a:rPr lang="tr-TR" sz="20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Hastalıklara dayanıklılığı arttırmak</a:t>
            </a:r>
          </a:p>
          <a:p>
            <a:r>
              <a:rPr lang="tr-TR" sz="20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Dayanıklı bitki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genotiplerinikorumak</a:t>
            </a:r>
            <a:endParaRPr lang="tr-TR" sz="20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r>
              <a:rPr lang="tr-TR" sz="20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Bitki hastalıklarına karsı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somaklonaldayanıklılık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olusturmak</a:t>
            </a:r>
            <a:endParaRPr lang="tr-TR" sz="20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r>
              <a:rPr lang="tr-TR" sz="20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Dayanıklı bireyleri seçmek veya dayanıklılığa cevap veren genlerin aktarılmasını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kolaylastırmak</a:t>
            </a:r>
            <a:endParaRPr lang="tr-TR" sz="20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r>
              <a:rPr lang="tr-TR" sz="20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Gen aktarımına yardımcı olmak </a:t>
            </a:r>
          </a:p>
          <a:p>
            <a:endParaRPr lang="tr-TR" sz="1400" dirty="0"/>
          </a:p>
        </p:txBody>
      </p:sp>
    </p:spTree>
    <p:extLst>
      <p:ext uri="{BB962C8B-B14F-4D97-AF65-F5344CB8AC3E}">
        <p14:creationId xmlns:p14="http://schemas.microsoft.com/office/powerpoint/2010/main" val="19311314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7C0D941-77BE-4CF8-BCA6-25AA990E7C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5043" y="1100415"/>
            <a:ext cx="11790969" cy="5287133"/>
          </a:xfrm>
        </p:spPr>
        <p:txBody>
          <a:bodyPr>
            <a:normAutofit/>
          </a:bodyPr>
          <a:lstStyle/>
          <a:p>
            <a:r>
              <a:rPr lang="tr-TR" sz="2400" dirty="0">
                <a:solidFill>
                  <a:schemeClr val="tx1"/>
                </a:solidFill>
              </a:rPr>
              <a:t>Bitki hücreleri </a:t>
            </a:r>
            <a:r>
              <a:rPr lang="tr-TR" sz="2400" dirty="0" err="1">
                <a:solidFill>
                  <a:schemeClr val="tx1"/>
                </a:solidFill>
              </a:rPr>
              <a:t>totipotensi</a:t>
            </a:r>
            <a:r>
              <a:rPr lang="tr-TR" sz="2400" dirty="0">
                <a:solidFill>
                  <a:schemeClr val="tx1"/>
                </a:solidFill>
              </a:rPr>
              <a:t> özelliğine sahiptir.</a:t>
            </a:r>
          </a:p>
          <a:p>
            <a:r>
              <a:rPr lang="tr-TR" sz="2400" dirty="0">
                <a:solidFill>
                  <a:schemeClr val="tx1"/>
                </a:solidFill>
              </a:rPr>
              <a:t>Büyüme ortamı ile hormonların etkisi ile yönlendirilebilirler</a:t>
            </a:r>
            <a:r>
              <a:rPr lang="tr-TR" sz="2400" dirty="0"/>
              <a:t>.</a:t>
            </a:r>
          </a:p>
          <a:p>
            <a:endParaRPr lang="tr-TR" sz="2400" dirty="0"/>
          </a:p>
          <a:p>
            <a:pPr marL="0" indent="0">
              <a:buNone/>
            </a:pPr>
            <a:r>
              <a:rPr lang="tr-TR" sz="2400" dirty="0" err="1"/>
              <a:t>Totipotensi</a:t>
            </a:r>
            <a:r>
              <a:rPr lang="tr-TR" sz="2400" dirty="0"/>
              <a:t>, tek bir eşeysiz bitki hücresinden  tüm bir bitkinin </a:t>
            </a:r>
            <a:r>
              <a:rPr lang="tr-TR" sz="2400" dirty="0" err="1"/>
              <a:t>rejenere</a:t>
            </a:r>
            <a:r>
              <a:rPr lang="tr-TR" sz="2400" dirty="0"/>
              <a:t> edilmesini mümkün kılar.</a:t>
            </a:r>
          </a:p>
          <a:p>
            <a:pPr marL="0" indent="0">
              <a:buNone/>
            </a:pPr>
            <a:endParaRPr lang="tr-TR" sz="2400" dirty="0"/>
          </a:p>
          <a:p>
            <a:pPr marL="0" indent="0" algn="just">
              <a:buNone/>
            </a:pPr>
            <a:r>
              <a:rPr lang="tr-TR" sz="2400" dirty="0">
                <a:solidFill>
                  <a:srgbClr val="002060"/>
                </a:solidFill>
              </a:rPr>
              <a:t>Bu özellikleri sayesinde her bitki hücresi uygun sinyaller verildiğinde bir hücre tipinden diğer hücre tipine dönüşebilir ve tam organizasyonlu bir bitkiyi oluşturabilmektedir.</a:t>
            </a:r>
          </a:p>
          <a:p>
            <a:pPr marL="0" indent="0">
              <a:buNone/>
            </a:pPr>
            <a:endParaRPr lang="tr-TR" sz="2400" dirty="0"/>
          </a:p>
          <a:p>
            <a:pPr marL="0" indent="0">
              <a:buNone/>
            </a:pPr>
            <a:endParaRPr lang="tr-TR" sz="2400" dirty="0"/>
          </a:p>
          <a:p>
            <a:pPr marL="0" indent="0">
              <a:buNone/>
            </a:pP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23067427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>
            <a:extLst>
              <a:ext uri="{FF2B5EF4-FFF2-40B4-BE49-F238E27FC236}">
                <a16:creationId xmlns:a16="http://schemas.microsoft.com/office/drawing/2014/main" id="{3932E07F-3861-490A-9EE7-5D5FEE2363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129" y="1765127"/>
            <a:ext cx="8518950" cy="3327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94004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F6B52B6-1673-4168-9430-B4205AC07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525" y="0"/>
            <a:ext cx="5590944" cy="702365"/>
          </a:xfrm>
        </p:spPr>
        <p:txBody>
          <a:bodyPr>
            <a:normAutofit/>
          </a:bodyPr>
          <a:lstStyle/>
          <a:p>
            <a:r>
              <a:rPr lang="tr-T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Doku kültürü Aşamaları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7E80683-35CD-4F10-9CD6-94FC65A382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255" y="993912"/>
            <a:ext cx="11620684" cy="5698435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tr-TR" sz="2400" dirty="0"/>
              <a:t>1. Uygun laboratuvar düzeneğinin kurulması,</a:t>
            </a:r>
          </a:p>
          <a:p>
            <a:pPr algn="just"/>
            <a:endParaRPr lang="tr-TR" sz="2400" dirty="0"/>
          </a:p>
          <a:p>
            <a:pPr algn="just"/>
            <a:r>
              <a:rPr lang="tr-TR" sz="2400" dirty="0"/>
              <a:t>2. Kullanılacak bitki parçalarının ve besin ortamlarının seçimi, hazırlanması ve sterilizasyonu.</a:t>
            </a:r>
          </a:p>
          <a:p>
            <a:pPr algn="just"/>
            <a:endParaRPr lang="tr-TR" sz="2400" dirty="0"/>
          </a:p>
          <a:p>
            <a:pPr algn="just"/>
            <a:r>
              <a:rPr lang="tr-TR" sz="2400" dirty="0"/>
              <a:t>3. </a:t>
            </a:r>
            <a:r>
              <a:rPr lang="tr-TR" sz="2400" dirty="0" err="1"/>
              <a:t>Kallus</a:t>
            </a:r>
            <a:r>
              <a:rPr lang="tr-TR" sz="2400" dirty="0"/>
              <a:t> ve hücre </a:t>
            </a:r>
            <a:r>
              <a:rPr lang="tr-TR" sz="2400" dirty="0" err="1"/>
              <a:t>süspansiyonsiyonlarının</a:t>
            </a:r>
            <a:r>
              <a:rPr lang="tr-TR" sz="2400" dirty="0"/>
              <a:t> oluşturulması.</a:t>
            </a:r>
          </a:p>
          <a:p>
            <a:pPr algn="just"/>
            <a:endParaRPr lang="tr-TR" sz="2400" dirty="0"/>
          </a:p>
          <a:p>
            <a:pPr algn="just"/>
            <a:r>
              <a:rPr lang="tr-TR" sz="2400" dirty="0"/>
              <a:t>4. Bitki </a:t>
            </a:r>
            <a:r>
              <a:rPr lang="tr-TR" sz="2400" dirty="0" err="1"/>
              <a:t>rejenerasyonunun</a:t>
            </a:r>
            <a:r>
              <a:rPr lang="tr-TR" sz="2400" dirty="0"/>
              <a:t> uyarılması (</a:t>
            </a:r>
            <a:r>
              <a:rPr lang="tr-TR" sz="2400" dirty="0" err="1"/>
              <a:t>organogenesis</a:t>
            </a:r>
            <a:r>
              <a:rPr lang="tr-TR" sz="2400" dirty="0"/>
              <a:t>, somatik </a:t>
            </a:r>
            <a:r>
              <a:rPr lang="tr-TR" sz="2400" dirty="0" err="1"/>
              <a:t>embriyogenesis</a:t>
            </a:r>
            <a:r>
              <a:rPr lang="tr-TR" sz="2400" dirty="0"/>
              <a:t> veya meristem çoğaltım yolu)</a:t>
            </a:r>
          </a:p>
          <a:p>
            <a:pPr algn="just"/>
            <a:endParaRPr lang="tr-TR" sz="2400" dirty="0"/>
          </a:p>
          <a:p>
            <a:pPr algn="just"/>
            <a:r>
              <a:rPr lang="tr-TR" sz="2400" dirty="0"/>
              <a:t>5. Oluşan sürgünlerin çoğaltılması, boylarının uzatılması, somatik embriyoların olgunlaştırılması.</a:t>
            </a:r>
          </a:p>
          <a:p>
            <a:pPr algn="just"/>
            <a:endParaRPr lang="tr-TR" sz="2400" dirty="0"/>
          </a:p>
          <a:p>
            <a:pPr algn="just"/>
            <a:r>
              <a:rPr lang="tr-TR" sz="2400" dirty="0"/>
              <a:t>6. Uzayan sürgünlerin köklendirilmesi.</a:t>
            </a:r>
          </a:p>
          <a:p>
            <a:pPr algn="just"/>
            <a:endParaRPr lang="tr-TR" sz="2400" dirty="0"/>
          </a:p>
          <a:p>
            <a:pPr algn="just"/>
            <a:r>
              <a:rPr lang="tr-TR" sz="2400" dirty="0"/>
              <a:t>7. Köklenen bitkilerin dış ortama aktarılması (</a:t>
            </a:r>
            <a:r>
              <a:rPr lang="tr-TR" sz="2400" dirty="0" err="1"/>
              <a:t>aklimatizasyon</a:t>
            </a:r>
            <a:r>
              <a:rPr lang="tr-TR" sz="2400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4374272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ACC301C-A3E1-44BC-855D-95B574C1AF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350415"/>
            <a:ext cx="11700934" cy="6157170"/>
          </a:xfrm>
        </p:spPr>
        <p:txBody>
          <a:bodyPr>
            <a:normAutofit/>
          </a:bodyPr>
          <a:lstStyle/>
          <a:p>
            <a:pPr algn="just"/>
            <a:r>
              <a:rPr lang="tr-TR" sz="2600" b="1" u="sng" dirty="0">
                <a:solidFill>
                  <a:schemeClr val="tx1"/>
                </a:solidFill>
              </a:rPr>
              <a:t>Laboratuvar Düzeni </a:t>
            </a:r>
          </a:p>
          <a:p>
            <a:pPr algn="just"/>
            <a:endParaRPr lang="tr-TR" sz="2000" b="1" u="sng" dirty="0">
              <a:solidFill>
                <a:schemeClr val="tx1"/>
              </a:solidFill>
            </a:endParaRPr>
          </a:p>
          <a:p>
            <a:pPr algn="just"/>
            <a:r>
              <a:rPr lang="tr-TR" sz="2600" b="1" u="sng" dirty="0">
                <a:solidFill>
                  <a:schemeClr val="tx1"/>
                </a:solidFill>
              </a:rPr>
              <a:t>Sterilizasyon Teknikleri </a:t>
            </a:r>
            <a:r>
              <a:rPr lang="tr-TR" sz="2000" dirty="0">
                <a:solidFill>
                  <a:schemeClr val="tx1"/>
                </a:solidFill>
              </a:rPr>
              <a:t>: bakteriler en yaygın </a:t>
            </a:r>
            <a:r>
              <a:rPr lang="tr-TR" sz="2000" dirty="0" err="1">
                <a:solidFill>
                  <a:schemeClr val="tx1"/>
                </a:solidFill>
              </a:rPr>
              <a:t>kontaminasyonlardır</a:t>
            </a:r>
            <a:r>
              <a:rPr lang="tr-TR" sz="2000" dirty="0">
                <a:solidFill>
                  <a:schemeClr val="tx1"/>
                </a:solidFill>
              </a:rPr>
              <a:t> (</a:t>
            </a:r>
            <a:r>
              <a:rPr lang="tr-TR" sz="2000" dirty="0" err="1">
                <a:solidFill>
                  <a:schemeClr val="tx1"/>
                </a:solidFill>
              </a:rPr>
              <a:t>Agrobacterium</a:t>
            </a:r>
            <a:r>
              <a:rPr lang="tr-TR" sz="2000" dirty="0">
                <a:solidFill>
                  <a:schemeClr val="tx1"/>
                </a:solidFill>
              </a:rPr>
              <a:t>, </a:t>
            </a:r>
            <a:r>
              <a:rPr lang="tr-TR" sz="2000" dirty="0" err="1">
                <a:solidFill>
                  <a:schemeClr val="tx1"/>
                </a:solidFill>
              </a:rPr>
              <a:t>Baciullus</a:t>
            </a:r>
            <a:r>
              <a:rPr lang="tr-TR" sz="2000" dirty="0">
                <a:solidFill>
                  <a:schemeClr val="tx1"/>
                </a:solidFill>
              </a:rPr>
              <a:t>, </a:t>
            </a:r>
            <a:r>
              <a:rPr lang="tr-TR" sz="2000" dirty="0" err="1">
                <a:solidFill>
                  <a:schemeClr val="tx1"/>
                </a:solidFill>
              </a:rPr>
              <a:t>Pseudomonas</a:t>
            </a:r>
            <a:r>
              <a:rPr lang="tr-TR" sz="2000" dirty="0">
                <a:solidFill>
                  <a:schemeClr val="tx1"/>
                </a:solidFill>
              </a:rPr>
              <a:t>, </a:t>
            </a:r>
            <a:r>
              <a:rPr lang="tr-TR" sz="2000" dirty="0" err="1">
                <a:solidFill>
                  <a:schemeClr val="tx1"/>
                </a:solidFill>
              </a:rPr>
              <a:t>Staphyllococcus</a:t>
            </a:r>
            <a:r>
              <a:rPr lang="tr-TR" sz="2000" dirty="0">
                <a:solidFill>
                  <a:schemeClr val="tx1"/>
                </a:solidFill>
              </a:rPr>
              <a:t>). Bitki materyalleri ile gelirler, iyi yüzey sterilizasyonu yapılmadığı sürece problem!</a:t>
            </a:r>
          </a:p>
          <a:p>
            <a:pPr algn="just"/>
            <a:endParaRPr lang="tr-TR" sz="2000" dirty="0">
              <a:solidFill>
                <a:schemeClr val="tx1"/>
              </a:solidFill>
            </a:endParaRPr>
          </a:p>
          <a:p>
            <a:pPr algn="just"/>
            <a:r>
              <a:rPr lang="tr-TR" sz="2000" dirty="0">
                <a:solidFill>
                  <a:schemeClr val="tx1"/>
                </a:solidFill>
              </a:rPr>
              <a:t>Sterilizasyon sterilize edilecek yer ve materyale göre: </a:t>
            </a:r>
          </a:p>
          <a:p>
            <a:pPr marL="457200" indent="-457200" algn="just">
              <a:buAutoNum type="arabicPeriod"/>
            </a:pPr>
            <a:r>
              <a:rPr lang="tr-TR" sz="2000" dirty="0">
                <a:solidFill>
                  <a:schemeClr val="tx1"/>
                </a:solidFill>
              </a:rPr>
              <a:t>Çalışma ortamı sterilizasyonu: %70 alkol, sodyum </a:t>
            </a:r>
            <a:r>
              <a:rPr lang="tr-TR" sz="2000" dirty="0" err="1">
                <a:solidFill>
                  <a:schemeClr val="tx1"/>
                </a:solidFill>
              </a:rPr>
              <a:t>hipoklorit</a:t>
            </a:r>
            <a:r>
              <a:rPr lang="tr-TR" sz="2000" dirty="0">
                <a:solidFill>
                  <a:schemeClr val="tx1"/>
                </a:solidFill>
              </a:rPr>
              <a:t>  (%5), Kabin içinde UV lambası açılır vb.</a:t>
            </a:r>
          </a:p>
          <a:p>
            <a:pPr marL="457200" indent="-457200" algn="just">
              <a:buAutoNum type="arabicPeriod"/>
            </a:pPr>
            <a:r>
              <a:rPr lang="tr-TR" sz="2000" dirty="0">
                <a:solidFill>
                  <a:schemeClr val="tx1"/>
                </a:solidFill>
              </a:rPr>
              <a:t>Kullanılacak alet ekipman, kap ve besin ortamlarının sterilizasyonu: Besin ortamı </a:t>
            </a:r>
            <a:r>
              <a:rPr lang="tr-TR" sz="2000" dirty="0" err="1">
                <a:solidFill>
                  <a:schemeClr val="tx1"/>
                </a:solidFill>
              </a:rPr>
              <a:t>otoklavlanır</a:t>
            </a:r>
            <a:r>
              <a:rPr lang="tr-TR" sz="2000" dirty="0">
                <a:solidFill>
                  <a:schemeClr val="tx1"/>
                </a:solidFill>
              </a:rPr>
              <a:t>, ekipmanlar otoklav veya sıcak hava fırınında (etüv)</a:t>
            </a:r>
          </a:p>
          <a:p>
            <a:pPr marL="457200" indent="-457200" algn="just">
              <a:buAutoNum type="arabicPeriod"/>
            </a:pPr>
            <a:r>
              <a:rPr lang="tr-TR" sz="2000" dirty="0">
                <a:solidFill>
                  <a:schemeClr val="tx1"/>
                </a:solidFill>
              </a:rPr>
              <a:t>Bitki materyallerinin sterilizasyonu:  etil alkol, sodyum veya kalsiyum </a:t>
            </a:r>
            <a:r>
              <a:rPr lang="tr-TR" sz="2000" dirty="0" err="1">
                <a:solidFill>
                  <a:schemeClr val="tx1"/>
                </a:solidFill>
              </a:rPr>
              <a:t>hipoklorit</a:t>
            </a:r>
            <a:r>
              <a:rPr lang="tr-TR" sz="2000" dirty="0">
                <a:solidFill>
                  <a:schemeClr val="tx1"/>
                </a:solidFill>
              </a:rPr>
              <a:t>, </a:t>
            </a:r>
            <a:r>
              <a:rPr lang="tr-TR" sz="2000" dirty="0" err="1">
                <a:solidFill>
                  <a:schemeClr val="tx1"/>
                </a:solidFill>
              </a:rPr>
              <a:t>civa</a:t>
            </a:r>
            <a:r>
              <a:rPr lang="tr-TR" sz="2000" dirty="0">
                <a:solidFill>
                  <a:schemeClr val="tx1"/>
                </a:solidFill>
              </a:rPr>
              <a:t> klorür, gümüş nitrat, hidrojen peroksit. Kullanılacak bitki parçasına göre işlemler değişiklik gösterir.</a:t>
            </a:r>
          </a:p>
          <a:p>
            <a:pPr marL="0" indent="0" algn="just">
              <a:buNone/>
            </a:pPr>
            <a:endParaRPr lang="tr-TR" sz="2000" dirty="0">
              <a:solidFill>
                <a:schemeClr val="tx1"/>
              </a:solidFill>
            </a:endParaRPr>
          </a:p>
          <a:p>
            <a:pPr algn="just"/>
            <a:endParaRPr lang="tr-TR" sz="2000" dirty="0">
              <a:solidFill>
                <a:schemeClr val="tx1"/>
              </a:solidFill>
            </a:endParaRPr>
          </a:p>
          <a:p>
            <a:pPr algn="just"/>
            <a:endParaRPr lang="tr-TR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54473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CA42933-D69B-4C82-BB0C-27C747E27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132" y="352812"/>
            <a:ext cx="4623536" cy="927652"/>
          </a:xfrm>
        </p:spPr>
        <p:txBody>
          <a:bodyPr/>
          <a:lstStyle/>
          <a:p>
            <a:r>
              <a:rPr lang="tr-TR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BESİN ORTAMLARI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FCB650B-4E9B-49A1-8017-9108FDE6B0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545508"/>
            <a:ext cx="11887200" cy="4722771"/>
          </a:xfrm>
        </p:spPr>
        <p:txBody>
          <a:bodyPr>
            <a:normAutofit lnSpcReduction="10000"/>
          </a:bodyPr>
          <a:lstStyle/>
          <a:p>
            <a:pPr algn="just"/>
            <a:r>
              <a:rPr lang="tr-TR" sz="2400" dirty="0">
                <a:solidFill>
                  <a:schemeClr val="tx1"/>
                </a:solidFill>
              </a:rPr>
              <a:t>Bitki besin ortamlarında yer alan </a:t>
            </a:r>
            <a:r>
              <a:rPr lang="tr-TR" sz="2400" dirty="0" err="1">
                <a:solidFill>
                  <a:schemeClr val="tx1"/>
                </a:solidFill>
              </a:rPr>
              <a:t>komponentler</a:t>
            </a:r>
            <a:r>
              <a:rPr lang="tr-TR" sz="2400" dirty="0">
                <a:solidFill>
                  <a:schemeClr val="tx1"/>
                </a:solidFill>
              </a:rPr>
              <a:t>: su, makro elementler, mikro elementler, vitaminler, şekerler (karbon kaynağı), yarı-katılaştırıcılar (jel yapıcılar: </a:t>
            </a:r>
            <a:r>
              <a:rPr lang="tr-TR" sz="2400" dirty="0" err="1">
                <a:solidFill>
                  <a:schemeClr val="tx1"/>
                </a:solidFill>
              </a:rPr>
              <a:t>agar</a:t>
            </a:r>
            <a:r>
              <a:rPr lang="tr-TR" sz="2400" dirty="0">
                <a:solidFill>
                  <a:schemeClr val="tx1"/>
                </a:solidFill>
              </a:rPr>
              <a:t>, </a:t>
            </a:r>
            <a:r>
              <a:rPr lang="tr-TR" sz="2400" dirty="0" err="1">
                <a:solidFill>
                  <a:schemeClr val="tx1"/>
                </a:solidFill>
              </a:rPr>
              <a:t>agaroz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vb</a:t>
            </a:r>
            <a:r>
              <a:rPr lang="tr-TR" sz="2400" dirty="0">
                <a:solidFill>
                  <a:schemeClr val="tx1"/>
                </a:solidFill>
              </a:rPr>
              <a:t>), bitki büyüme düzenleyicileri, tamponlar, amino asitler ve kimyasal olarak tanınmayanlar.</a:t>
            </a:r>
          </a:p>
          <a:p>
            <a:pPr algn="just"/>
            <a:endParaRPr lang="tr-TR" sz="2400" dirty="0">
              <a:solidFill>
                <a:schemeClr val="tx1"/>
              </a:solidFill>
            </a:endParaRPr>
          </a:p>
          <a:p>
            <a:pPr algn="just"/>
            <a:r>
              <a:rPr lang="tr-TR" sz="2400" dirty="0">
                <a:solidFill>
                  <a:schemeClr val="tx1"/>
                </a:solidFill>
              </a:rPr>
              <a:t>Sıvı ortamlar için makro, mikro elemenler, bazı vitaminler, karbon kaynağı</a:t>
            </a:r>
          </a:p>
          <a:p>
            <a:pPr algn="just"/>
            <a:endParaRPr lang="tr-TR" sz="2400" dirty="0">
              <a:solidFill>
                <a:schemeClr val="tx1"/>
              </a:solidFill>
            </a:endParaRPr>
          </a:p>
          <a:p>
            <a:pPr algn="just"/>
            <a:r>
              <a:rPr lang="tr-TR" sz="2400" dirty="0">
                <a:solidFill>
                  <a:schemeClr val="tx1"/>
                </a:solidFill>
              </a:rPr>
              <a:t>Yarı katı ortamlar için ilave olarak </a:t>
            </a:r>
            <a:r>
              <a:rPr lang="tr-TR" sz="2400" dirty="0" err="1">
                <a:solidFill>
                  <a:schemeClr val="tx1"/>
                </a:solidFill>
              </a:rPr>
              <a:t>agar</a:t>
            </a:r>
            <a:r>
              <a:rPr lang="tr-TR" sz="2400" dirty="0">
                <a:solidFill>
                  <a:schemeClr val="tx1"/>
                </a:solidFill>
              </a:rPr>
              <a:t> veya </a:t>
            </a:r>
            <a:r>
              <a:rPr lang="tr-TR" sz="2400" dirty="0" err="1">
                <a:solidFill>
                  <a:schemeClr val="tx1"/>
                </a:solidFill>
              </a:rPr>
              <a:t>agaroz</a:t>
            </a:r>
            <a:r>
              <a:rPr lang="tr-TR" sz="2400" dirty="0">
                <a:solidFill>
                  <a:schemeClr val="tx1"/>
                </a:solidFill>
              </a:rPr>
              <a:t>.</a:t>
            </a:r>
          </a:p>
          <a:p>
            <a:pPr algn="just"/>
            <a:endParaRPr lang="tr-TR" sz="2400" dirty="0">
              <a:solidFill>
                <a:schemeClr val="tx1"/>
              </a:solidFill>
            </a:endParaRPr>
          </a:p>
          <a:p>
            <a:pPr algn="just"/>
            <a:r>
              <a:rPr lang="tr-TR" sz="2400" dirty="0">
                <a:solidFill>
                  <a:schemeClr val="tx1"/>
                </a:solidFill>
              </a:rPr>
              <a:t>Temel besin ortamına bitki büyüme düzenleyicileri ilavesiyle her tür bitki, her bitki parçası, dokusu veya hücresi için farklı ve özel besin ortamları hazırlanabilir.</a:t>
            </a:r>
          </a:p>
          <a:p>
            <a:pPr algn="just"/>
            <a:endParaRPr lang="tr-TR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17212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914FEC-6E5C-47BA-B021-E257C4905B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660" y="673362"/>
            <a:ext cx="11754679" cy="5511275"/>
          </a:xfrm>
        </p:spPr>
        <p:txBody>
          <a:bodyPr>
            <a:normAutofit/>
          </a:bodyPr>
          <a:lstStyle/>
          <a:p>
            <a:r>
              <a:rPr lang="tr-TR" sz="2000" dirty="0">
                <a:solidFill>
                  <a:schemeClr val="tx1"/>
                </a:solidFill>
              </a:rPr>
              <a:t>Su besin ortamının %90 dan fazlasını oluşturur.</a:t>
            </a:r>
          </a:p>
          <a:p>
            <a:endParaRPr lang="tr-TR" sz="2000" dirty="0">
              <a:solidFill>
                <a:schemeClr val="tx1"/>
              </a:solidFill>
            </a:endParaRPr>
          </a:p>
          <a:p>
            <a:r>
              <a:rPr lang="tr-TR" sz="20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Makro elementler</a:t>
            </a:r>
            <a:r>
              <a:rPr lang="tr-TR" sz="2000" dirty="0">
                <a:solidFill>
                  <a:schemeClr val="tx1"/>
                </a:solidFill>
              </a:rPr>
              <a:t>: </a:t>
            </a:r>
            <a:r>
              <a:rPr lang="tr-TR" sz="2400" u="sng" dirty="0">
                <a:solidFill>
                  <a:schemeClr val="tx1"/>
                </a:solidFill>
              </a:rPr>
              <a:t>Azot</a:t>
            </a:r>
            <a:r>
              <a:rPr lang="tr-TR" sz="2000" dirty="0">
                <a:solidFill>
                  <a:schemeClr val="tx1"/>
                </a:solidFill>
              </a:rPr>
              <a:t>, potasyum, fosfor, sodyum, magnezyum, kükürt, kalsiyum…</a:t>
            </a:r>
          </a:p>
          <a:p>
            <a:r>
              <a:rPr lang="tr-TR" sz="20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Mikro elementler</a:t>
            </a:r>
            <a:r>
              <a:rPr lang="tr-TR" sz="2000" dirty="0">
                <a:solidFill>
                  <a:schemeClr val="tx1"/>
                </a:solidFill>
              </a:rPr>
              <a:t>: Demir, manganez, çinko, bor, bakır, molibden, kobalt, iyot..</a:t>
            </a:r>
          </a:p>
          <a:p>
            <a:r>
              <a:rPr lang="tr-TR" sz="24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Vitaminler</a:t>
            </a:r>
            <a:r>
              <a:rPr lang="tr-TR" sz="2000" dirty="0">
                <a:solidFill>
                  <a:schemeClr val="tx1"/>
                </a:solidFill>
              </a:rPr>
              <a:t>: </a:t>
            </a:r>
            <a:r>
              <a:rPr lang="tr-TR" sz="2400" dirty="0" err="1">
                <a:solidFill>
                  <a:schemeClr val="tx1"/>
                </a:solidFill>
              </a:rPr>
              <a:t>thiamin</a:t>
            </a:r>
            <a:r>
              <a:rPr lang="tr-TR" sz="2400" dirty="0">
                <a:solidFill>
                  <a:schemeClr val="tx1"/>
                </a:solidFill>
              </a:rPr>
              <a:t>, </a:t>
            </a:r>
            <a:r>
              <a:rPr lang="tr-TR" sz="2400" dirty="0" err="1">
                <a:solidFill>
                  <a:schemeClr val="tx1"/>
                </a:solidFill>
              </a:rPr>
              <a:t>pridoksin</a:t>
            </a:r>
            <a:r>
              <a:rPr lang="tr-TR" sz="2400" dirty="0">
                <a:solidFill>
                  <a:schemeClr val="tx1"/>
                </a:solidFill>
              </a:rPr>
              <a:t>, </a:t>
            </a:r>
            <a:r>
              <a:rPr lang="tr-TR" sz="2400" dirty="0" err="1">
                <a:solidFill>
                  <a:schemeClr val="tx1"/>
                </a:solidFill>
              </a:rPr>
              <a:t>nikotinik</a:t>
            </a:r>
            <a:r>
              <a:rPr lang="tr-TR" sz="2400" dirty="0">
                <a:solidFill>
                  <a:schemeClr val="tx1"/>
                </a:solidFill>
              </a:rPr>
              <a:t> asit.</a:t>
            </a:r>
          </a:p>
          <a:p>
            <a:pPr marL="0" indent="0">
              <a:buNone/>
            </a:pPr>
            <a:r>
              <a:rPr lang="tr-TR" sz="2400" dirty="0" err="1">
                <a:solidFill>
                  <a:schemeClr val="tx1"/>
                </a:solidFill>
              </a:rPr>
              <a:t>Myo-inositol</a:t>
            </a:r>
            <a:r>
              <a:rPr lang="tr-TR" sz="2400" dirty="0">
                <a:solidFill>
                  <a:schemeClr val="tx1"/>
                </a:solidFill>
              </a:rPr>
              <a:t>, d </a:t>
            </a:r>
            <a:r>
              <a:rPr lang="tr-TR" sz="2400" dirty="0" err="1">
                <a:solidFill>
                  <a:schemeClr val="tx1"/>
                </a:solidFill>
              </a:rPr>
              <a:t>biotin</a:t>
            </a:r>
            <a:r>
              <a:rPr lang="tr-TR" sz="2400" dirty="0">
                <a:solidFill>
                  <a:schemeClr val="tx1"/>
                </a:solidFill>
              </a:rPr>
              <a:t>.</a:t>
            </a:r>
          </a:p>
          <a:p>
            <a:pPr marL="0" indent="0" algn="just">
              <a:buNone/>
            </a:pPr>
            <a:r>
              <a:rPr lang="tr-TR" sz="2000" dirty="0" err="1">
                <a:solidFill>
                  <a:schemeClr val="tx1"/>
                </a:solidFill>
              </a:rPr>
              <a:t>Folik</a:t>
            </a:r>
            <a:r>
              <a:rPr lang="tr-TR" sz="2000" dirty="0">
                <a:solidFill>
                  <a:schemeClr val="tx1"/>
                </a:solidFill>
              </a:rPr>
              <a:t> asit, </a:t>
            </a:r>
            <a:r>
              <a:rPr lang="tr-TR" sz="2000" dirty="0" err="1">
                <a:solidFill>
                  <a:schemeClr val="tx1"/>
                </a:solidFill>
              </a:rPr>
              <a:t>askorbik</a:t>
            </a:r>
            <a:r>
              <a:rPr lang="tr-TR" sz="2000" dirty="0">
                <a:solidFill>
                  <a:schemeClr val="tx1"/>
                </a:solidFill>
              </a:rPr>
              <a:t> asit (</a:t>
            </a:r>
            <a:r>
              <a:rPr lang="tr-TR" sz="2000" dirty="0" err="1">
                <a:solidFill>
                  <a:schemeClr val="tx1"/>
                </a:solidFill>
              </a:rPr>
              <a:t>Vit</a:t>
            </a:r>
            <a:r>
              <a:rPr lang="tr-TR" sz="2000" dirty="0">
                <a:solidFill>
                  <a:schemeClr val="tx1"/>
                </a:solidFill>
              </a:rPr>
              <a:t> C), </a:t>
            </a:r>
            <a:r>
              <a:rPr lang="tr-TR" sz="2000" dirty="0" err="1">
                <a:solidFill>
                  <a:schemeClr val="tx1"/>
                </a:solidFill>
              </a:rPr>
              <a:t>retinol</a:t>
            </a:r>
            <a:r>
              <a:rPr lang="tr-TR" sz="2000" dirty="0">
                <a:solidFill>
                  <a:schemeClr val="tx1"/>
                </a:solidFill>
              </a:rPr>
              <a:t>, alfa </a:t>
            </a:r>
            <a:r>
              <a:rPr lang="tr-TR" sz="2000" dirty="0" err="1">
                <a:solidFill>
                  <a:schemeClr val="tx1"/>
                </a:solidFill>
              </a:rPr>
              <a:t>tokoferol</a:t>
            </a:r>
            <a:r>
              <a:rPr lang="tr-TR" sz="2000" dirty="0">
                <a:solidFill>
                  <a:schemeClr val="tx1"/>
                </a:solidFill>
              </a:rPr>
              <a:t> (</a:t>
            </a:r>
            <a:r>
              <a:rPr lang="tr-TR" sz="2000" dirty="0" err="1">
                <a:solidFill>
                  <a:schemeClr val="tx1"/>
                </a:solidFill>
              </a:rPr>
              <a:t>Vit</a:t>
            </a:r>
            <a:r>
              <a:rPr lang="tr-TR" sz="2000" dirty="0">
                <a:solidFill>
                  <a:schemeClr val="tx1"/>
                </a:solidFill>
              </a:rPr>
              <a:t> E), </a:t>
            </a:r>
            <a:r>
              <a:rPr lang="tr-TR" sz="2000" dirty="0" err="1">
                <a:solidFill>
                  <a:schemeClr val="tx1"/>
                </a:solidFill>
              </a:rPr>
              <a:t>riboflavin</a:t>
            </a:r>
            <a:r>
              <a:rPr lang="tr-TR" sz="2000" dirty="0">
                <a:solidFill>
                  <a:schemeClr val="tx1"/>
                </a:solidFill>
              </a:rPr>
              <a:t> vitaminler ise bazen </a:t>
            </a:r>
            <a:r>
              <a:rPr lang="tr-TR" sz="2000" dirty="0" err="1">
                <a:solidFill>
                  <a:schemeClr val="tx1"/>
                </a:solidFill>
              </a:rPr>
              <a:t>besiyerlerine</a:t>
            </a:r>
            <a:r>
              <a:rPr lang="tr-TR" sz="2000" dirty="0">
                <a:solidFill>
                  <a:schemeClr val="tx1"/>
                </a:solidFill>
              </a:rPr>
              <a:t> ilave edilebilir.</a:t>
            </a:r>
          </a:p>
          <a:p>
            <a:endParaRPr lang="tr-TR" sz="2000" dirty="0">
              <a:solidFill>
                <a:schemeClr val="tx1"/>
              </a:solidFill>
            </a:endParaRPr>
          </a:p>
          <a:p>
            <a:r>
              <a:rPr lang="tr-TR" sz="24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Şekerler</a:t>
            </a:r>
            <a:r>
              <a:rPr lang="tr-TR" sz="2000" dirty="0">
                <a:solidFill>
                  <a:schemeClr val="tx1"/>
                </a:solidFill>
              </a:rPr>
              <a:t>: Enerji kaynağı olarak çeşitli şekerler kullanılır. En fazla </a:t>
            </a:r>
            <a:r>
              <a:rPr lang="tr-TR" sz="2000" dirty="0" err="1">
                <a:solidFill>
                  <a:schemeClr val="tx1"/>
                </a:solidFill>
              </a:rPr>
              <a:t>sakkaroz</a:t>
            </a:r>
            <a:r>
              <a:rPr lang="tr-TR" sz="2000" dirty="0">
                <a:solidFill>
                  <a:schemeClr val="tx1"/>
                </a:solidFill>
              </a:rPr>
              <a:t> kullanılır.</a:t>
            </a:r>
          </a:p>
          <a:p>
            <a:pPr marL="0" indent="0">
              <a:buNone/>
            </a:pPr>
            <a:r>
              <a:rPr lang="tr-TR" sz="2000" dirty="0">
                <a:solidFill>
                  <a:schemeClr val="tx1"/>
                </a:solidFill>
              </a:rPr>
              <a:t>Diğer şekerler ise </a:t>
            </a:r>
            <a:r>
              <a:rPr lang="tr-TR" sz="2000" dirty="0" err="1">
                <a:solidFill>
                  <a:schemeClr val="tx1"/>
                </a:solidFill>
              </a:rPr>
              <a:t>glikoz,maltoz</a:t>
            </a:r>
            <a:r>
              <a:rPr lang="tr-TR" sz="2000" dirty="0">
                <a:solidFill>
                  <a:schemeClr val="tx1"/>
                </a:solidFill>
              </a:rPr>
              <a:t>, </a:t>
            </a:r>
            <a:r>
              <a:rPr lang="tr-TR" sz="2000" dirty="0" err="1">
                <a:solidFill>
                  <a:schemeClr val="tx1"/>
                </a:solidFill>
              </a:rPr>
              <a:t>rafinoz</a:t>
            </a:r>
            <a:r>
              <a:rPr lang="tr-TR" sz="2000" dirty="0">
                <a:solidFill>
                  <a:schemeClr val="tx1"/>
                </a:solidFill>
              </a:rPr>
              <a:t>, früktoz.</a:t>
            </a:r>
          </a:p>
        </p:txBody>
      </p:sp>
    </p:spTree>
    <p:extLst>
      <p:ext uri="{BB962C8B-B14F-4D97-AF65-F5344CB8AC3E}">
        <p14:creationId xmlns:p14="http://schemas.microsoft.com/office/powerpoint/2010/main" val="4113955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C9AC47D-54F6-45FD-8018-021AAF8D9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050" y="427625"/>
            <a:ext cx="11421900" cy="6002750"/>
          </a:xfrm>
        </p:spPr>
        <p:txBody>
          <a:bodyPr>
            <a:normAutofit fontScale="92500" lnSpcReduction="10000"/>
          </a:bodyPr>
          <a:lstStyle/>
          <a:p>
            <a:endParaRPr lang="tr-TR" sz="2400" dirty="0">
              <a:solidFill>
                <a:schemeClr val="tx1"/>
              </a:solidFill>
            </a:endParaRPr>
          </a:p>
          <a:p>
            <a:r>
              <a:rPr lang="tr-TR" sz="2400" dirty="0">
                <a:solidFill>
                  <a:schemeClr val="tx1"/>
                </a:solidFill>
              </a:rPr>
              <a:t>Amino asitler</a:t>
            </a:r>
          </a:p>
          <a:p>
            <a:endParaRPr lang="tr-TR" sz="2400" dirty="0">
              <a:solidFill>
                <a:schemeClr val="tx1"/>
              </a:solidFill>
            </a:endParaRPr>
          </a:p>
          <a:p>
            <a:r>
              <a:rPr lang="tr-TR" sz="2400" dirty="0">
                <a:solidFill>
                  <a:schemeClr val="tx1"/>
                </a:solidFill>
              </a:rPr>
              <a:t>Kimyasal olarak tanımlanmayan maddeler : Hindistan cevizi sütü, </a:t>
            </a:r>
            <a:r>
              <a:rPr lang="tr-TR" sz="2400" dirty="0" err="1">
                <a:solidFill>
                  <a:schemeClr val="tx1"/>
                </a:solidFill>
              </a:rPr>
              <a:t>kazamino</a:t>
            </a:r>
            <a:r>
              <a:rPr lang="tr-TR" sz="2400" dirty="0">
                <a:solidFill>
                  <a:schemeClr val="tx1"/>
                </a:solidFill>
              </a:rPr>
              <a:t>, maya özü.</a:t>
            </a:r>
          </a:p>
          <a:p>
            <a:endParaRPr lang="tr-TR" sz="2400" dirty="0">
              <a:solidFill>
                <a:schemeClr val="tx1"/>
              </a:solidFill>
            </a:endParaRPr>
          </a:p>
          <a:p>
            <a:r>
              <a:rPr lang="tr-TR" sz="2400" dirty="0">
                <a:solidFill>
                  <a:schemeClr val="tx1"/>
                </a:solidFill>
              </a:rPr>
              <a:t>Organik asitler: </a:t>
            </a:r>
            <a:r>
              <a:rPr lang="tr-TR" sz="2400" dirty="0" err="1">
                <a:solidFill>
                  <a:schemeClr val="tx1"/>
                </a:solidFill>
              </a:rPr>
              <a:t>fumarik</a:t>
            </a:r>
            <a:r>
              <a:rPr lang="tr-TR" sz="2400" dirty="0">
                <a:solidFill>
                  <a:schemeClr val="tx1"/>
                </a:solidFill>
              </a:rPr>
              <a:t> asit, malik asit, sitrik asit ve sodyum </a:t>
            </a:r>
            <a:r>
              <a:rPr lang="tr-TR" sz="2400" dirty="0" err="1">
                <a:solidFill>
                  <a:schemeClr val="tx1"/>
                </a:solidFill>
              </a:rPr>
              <a:t>piruvat</a:t>
            </a:r>
            <a:r>
              <a:rPr lang="tr-TR" sz="2400" dirty="0">
                <a:solidFill>
                  <a:schemeClr val="tx1"/>
                </a:solidFill>
              </a:rPr>
              <a:t>.</a:t>
            </a:r>
          </a:p>
          <a:p>
            <a:endParaRPr lang="tr-TR" sz="2400" dirty="0">
              <a:solidFill>
                <a:schemeClr val="tx1"/>
              </a:solidFill>
            </a:endParaRPr>
          </a:p>
          <a:p>
            <a:r>
              <a:rPr lang="tr-TR" sz="2400" dirty="0">
                <a:solidFill>
                  <a:schemeClr val="tx1"/>
                </a:solidFill>
              </a:rPr>
              <a:t>Antibiyotik (</a:t>
            </a:r>
            <a:r>
              <a:rPr lang="tr-TR" sz="2400" dirty="0" err="1">
                <a:solidFill>
                  <a:schemeClr val="tx1"/>
                </a:solidFill>
              </a:rPr>
              <a:t>kanamisin</a:t>
            </a:r>
            <a:r>
              <a:rPr lang="tr-TR" sz="2400" dirty="0">
                <a:solidFill>
                  <a:schemeClr val="tx1"/>
                </a:solidFill>
              </a:rPr>
              <a:t>, streptomisin, </a:t>
            </a:r>
            <a:r>
              <a:rPr lang="tr-TR" sz="2400" dirty="0" err="1">
                <a:solidFill>
                  <a:schemeClr val="tx1"/>
                </a:solidFill>
              </a:rPr>
              <a:t>gentamisin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vb</a:t>
            </a:r>
            <a:r>
              <a:rPr lang="tr-TR" sz="2400" dirty="0">
                <a:solidFill>
                  <a:schemeClr val="tx1"/>
                </a:solidFill>
              </a:rPr>
              <a:t>) </a:t>
            </a:r>
          </a:p>
          <a:p>
            <a:endParaRPr lang="tr-TR" sz="2400" dirty="0">
              <a:solidFill>
                <a:schemeClr val="tx1"/>
              </a:solidFill>
            </a:endParaRPr>
          </a:p>
          <a:p>
            <a:r>
              <a:rPr lang="tr-TR" sz="2400" dirty="0" err="1">
                <a:solidFill>
                  <a:schemeClr val="tx1"/>
                </a:solidFill>
              </a:rPr>
              <a:t>Biyositler</a:t>
            </a:r>
            <a:r>
              <a:rPr lang="tr-TR" sz="2400" dirty="0">
                <a:solidFill>
                  <a:schemeClr val="tx1"/>
                </a:solidFill>
              </a:rPr>
              <a:t>: </a:t>
            </a:r>
            <a:r>
              <a:rPr lang="tr-TR" sz="2400" dirty="0" err="1">
                <a:solidFill>
                  <a:schemeClr val="tx1"/>
                </a:solidFill>
              </a:rPr>
              <a:t>beisn</a:t>
            </a:r>
            <a:r>
              <a:rPr lang="tr-TR" sz="2400" dirty="0">
                <a:solidFill>
                  <a:schemeClr val="tx1"/>
                </a:solidFill>
              </a:rPr>
              <a:t> ortamının kirlenmesini uzun süreli korumada kullanılan </a:t>
            </a:r>
            <a:r>
              <a:rPr lang="tr-TR" sz="2400" dirty="0" err="1">
                <a:solidFill>
                  <a:schemeClr val="tx1"/>
                </a:solidFill>
              </a:rPr>
              <a:t>biyositlerarasında</a:t>
            </a:r>
            <a:r>
              <a:rPr lang="tr-TR" sz="2400" dirty="0">
                <a:solidFill>
                  <a:schemeClr val="tx1"/>
                </a:solidFill>
              </a:rPr>
              <a:t> en yaygının PPM (bitki koruma </a:t>
            </a:r>
            <a:r>
              <a:rPr lang="tr-TR" sz="2400" dirty="0" err="1">
                <a:solidFill>
                  <a:schemeClr val="tx1"/>
                </a:solidFill>
              </a:rPr>
              <a:t>soslüsyonu</a:t>
            </a:r>
            <a:r>
              <a:rPr lang="tr-TR" sz="2400" dirty="0">
                <a:solidFill>
                  <a:schemeClr val="tx1"/>
                </a:solidFill>
              </a:rPr>
              <a:t>).</a:t>
            </a:r>
          </a:p>
          <a:p>
            <a:endParaRPr lang="tr-TR" sz="2400" dirty="0">
              <a:solidFill>
                <a:schemeClr val="tx1"/>
              </a:solidFill>
            </a:endParaRPr>
          </a:p>
          <a:p>
            <a:r>
              <a:rPr lang="tr-TR" sz="2400" dirty="0">
                <a:solidFill>
                  <a:schemeClr val="tx1"/>
                </a:solidFill>
              </a:rPr>
              <a:t>Diğer </a:t>
            </a:r>
            <a:r>
              <a:rPr lang="tr-TR" sz="2400" dirty="0" err="1">
                <a:solidFill>
                  <a:schemeClr val="tx1"/>
                </a:solidFill>
              </a:rPr>
              <a:t>komponentler</a:t>
            </a:r>
            <a:endParaRPr lang="tr-TR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77016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CE69B34-72B9-4D4B-97A8-F9413CBD9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112" y="119270"/>
            <a:ext cx="4862075" cy="728869"/>
          </a:xfrm>
        </p:spPr>
        <p:txBody>
          <a:bodyPr>
            <a:normAutofit/>
          </a:bodyPr>
          <a:lstStyle/>
          <a:p>
            <a:r>
              <a:rPr lang="tr-TR" sz="3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Büyüme Düzenleyicileri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2C3174A-2905-4586-A6CE-16CFB1DC2C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556" y="907773"/>
            <a:ext cx="12010888" cy="5830957"/>
          </a:xfrm>
        </p:spPr>
        <p:txBody>
          <a:bodyPr>
            <a:normAutofit/>
          </a:bodyPr>
          <a:lstStyle/>
          <a:p>
            <a:pPr algn="just"/>
            <a:r>
              <a:rPr lang="tr-TR" sz="2000" dirty="0"/>
              <a:t>Bazal </a:t>
            </a:r>
            <a:r>
              <a:rPr lang="tr-TR" sz="2000" dirty="0" err="1"/>
              <a:t>besiyeri</a:t>
            </a:r>
            <a:r>
              <a:rPr lang="tr-TR" sz="2000" dirty="0"/>
              <a:t> bitki dokularını canlı ve sağlıklı tutacak şekilde tasarlanır.</a:t>
            </a:r>
          </a:p>
          <a:p>
            <a:pPr algn="just"/>
            <a:r>
              <a:rPr lang="tr-TR" sz="2000" dirty="0"/>
              <a:t>Kültüre alınan bitki dokularının gelişimsel programını yönlendirmek için bitki büyüme düzenleyicilerine veya hormonlara ihtiyaç vardır.</a:t>
            </a:r>
          </a:p>
          <a:p>
            <a:pPr algn="just"/>
            <a:endParaRPr lang="tr-TR" sz="2000" dirty="0"/>
          </a:p>
          <a:p>
            <a:pPr algn="just"/>
            <a:r>
              <a:rPr lang="tr-TR" sz="2000" dirty="0"/>
              <a:t>En önemli büyüme düzenleyicileri </a:t>
            </a:r>
            <a:r>
              <a:rPr lang="tr-TR" sz="2000" dirty="0" err="1"/>
              <a:t>oksinler</a:t>
            </a:r>
            <a:r>
              <a:rPr lang="tr-TR" sz="2000" dirty="0"/>
              <a:t>, </a:t>
            </a:r>
            <a:r>
              <a:rPr lang="tr-TR" sz="2000" dirty="0" err="1"/>
              <a:t>sitokininler</a:t>
            </a:r>
            <a:r>
              <a:rPr lang="tr-TR" sz="2000" dirty="0"/>
              <a:t>, </a:t>
            </a:r>
            <a:r>
              <a:rPr lang="tr-TR" sz="2000" dirty="0" err="1"/>
              <a:t>giberellinlerdir</a:t>
            </a:r>
            <a:r>
              <a:rPr lang="tr-TR" sz="2000" dirty="0"/>
              <a:t>.</a:t>
            </a:r>
          </a:p>
          <a:p>
            <a:pPr algn="just"/>
            <a:endParaRPr lang="tr-TR" sz="2000" dirty="0"/>
          </a:p>
          <a:p>
            <a:pPr algn="just"/>
            <a:r>
              <a:rPr lang="tr-TR" sz="2000" dirty="0"/>
              <a:t>OKSİNLER; hücre büyümesi ve kök gelişimini teşvik eder.</a:t>
            </a:r>
          </a:p>
          <a:p>
            <a:pPr marL="0" indent="0" algn="just">
              <a:buNone/>
            </a:pPr>
            <a:r>
              <a:rPr lang="tr-TR" sz="2000" dirty="0" err="1"/>
              <a:t>İndol</a:t>
            </a:r>
            <a:r>
              <a:rPr lang="tr-TR" sz="2000" dirty="0"/>
              <a:t> asetik </a:t>
            </a:r>
            <a:r>
              <a:rPr lang="tr-TR" sz="2000" dirty="0" err="1"/>
              <a:t>asiy</a:t>
            </a:r>
            <a:r>
              <a:rPr lang="tr-TR" sz="2000" dirty="0"/>
              <a:t> IAA), </a:t>
            </a:r>
            <a:r>
              <a:rPr lang="tr-TR" sz="2000" dirty="0" err="1"/>
              <a:t>indol</a:t>
            </a:r>
            <a:r>
              <a:rPr lang="tr-TR" sz="2000" dirty="0"/>
              <a:t> </a:t>
            </a:r>
            <a:r>
              <a:rPr lang="tr-TR" sz="2000" dirty="0" err="1"/>
              <a:t>bütirik</a:t>
            </a:r>
            <a:r>
              <a:rPr lang="tr-TR" sz="2000" dirty="0"/>
              <a:t> asit (IBA), NAA (</a:t>
            </a:r>
            <a:r>
              <a:rPr lang="tr-TR" sz="2000" dirty="0" err="1"/>
              <a:t>naftalen</a:t>
            </a:r>
            <a:r>
              <a:rPr lang="tr-TR" sz="2000" dirty="0"/>
              <a:t> asetik asit) ve 2,4 D ( 2,4- </a:t>
            </a:r>
            <a:r>
              <a:rPr lang="tr-TR" sz="2000" dirty="0" err="1"/>
              <a:t>diklorofenoksiasetik</a:t>
            </a:r>
            <a:r>
              <a:rPr lang="tr-TR" sz="2000" dirty="0"/>
              <a:t> asit).</a:t>
            </a:r>
          </a:p>
          <a:p>
            <a:pPr algn="just"/>
            <a:r>
              <a:rPr lang="tr-TR" sz="2000" dirty="0"/>
              <a:t>SİTOKİNİNLER; hücre bölünmesi ve sürgün büyümesini teşvik eder.</a:t>
            </a:r>
          </a:p>
          <a:p>
            <a:pPr marL="0" indent="0" algn="just">
              <a:buNone/>
            </a:pPr>
            <a:r>
              <a:rPr lang="tr-TR" sz="2000" dirty="0"/>
              <a:t>BAP (</a:t>
            </a:r>
            <a:r>
              <a:rPr lang="tr-TR" sz="2000" dirty="0" err="1"/>
              <a:t>benzilaminopürin</a:t>
            </a:r>
            <a:r>
              <a:rPr lang="tr-TR" sz="2000" dirty="0"/>
              <a:t>), </a:t>
            </a:r>
            <a:r>
              <a:rPr lang="tr-TR" sz="2000" dirty="0" err="1"/>
              <a:t>zeatin</a:t>
            </a:r>
            <a:r>
              <a:rPr lang="tr-TR" sz="2000" dirty="0"/>
              <a:t> ve </a:t>
            </a:r>
            <a:r>
              <a:rPr lang="tr-TR" sz="2000" dirty="0" err="1"/>
              <a:t>kinetin</a:t>
            </a:r>
            <a:r>
              <a:rPr lang="tr-TR" sz="2000" dirty="0"/>
              <a:t>.</a:t>
            </a:r>
          </a:p>
          <a:p>
            <a:pPr algn="just"/>
            <a:r>
              <a:rPr lang="tr-TR" sz="2000" dirty="0" err="1"/>
              <a:t>Sitokinin</a:t>
            </a:r>
            <a:r>
              <a:rPr lang="tr-TR" sz="2000" dirty="0"/>
              <a:t> ve </a:t>
            </a:r>
            <a:r>
              <a:rPr lang="tr-TR" sz="2000" dirty="0" err="1"/>
              <a:t>oksinlere</a:t>
            </a:r>
            <a:r>
              <a:rPr lang="tr-TR" sz="2000" dirty="0"/>
              <a:t> ek olarak bitki besi ortamında </a:t>
            </a:r>
            <a:r>
              <a:rPr lang="tr-TR" sz="2000" dirty="0" err="1"/>
              <a:t>jasmonik</a:t>
            </a:r>
            <a:r>
              <a:rPr lang="tr-TR" sz="2000" dirty="0"/>
              <a:t> asit ve </a:t>
            </a:r>
            <a:r>
              <a:rPr lang="tr-TR" sz="2000" dirty="0" err="1"/>
              <a:t>absisik</a:t>
            </a:r>
            <a:r>
              <a:rPr lang="tr-TR" sz="2000" dirty="0"/>
              <a:t> asit  </a:t>
            </a:r>
            <a:r>
              <a:rPr lang="tr-TR" sz="2000" dirty="0" err="1"/>
              <a:t>vb</a:t>
            </a:r>
            <a:r>
              <a:rPr lang="tr-TR" sz="2000" dirty="0"/>
              <a:t> hormonlarda kullanılır.</a:t>
            </a:r>
          </a:p>
        </p:txBody>
      </p:sp>
    </p:spTree>
    <p:extLst>
      <p:ext uri="{BB962C8B-B14F-4D97-AF65-F5344CB8AC3E}">
        <p14:creationId xmlns:p14="http://schemas.microsoft.com/office/powerpoint/2010/main" val="13951544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4888545-52FF-4109-BA76-2EF7A4FEFB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2" y="384313"/>
            <a:ext cx="11209867" cy="6255026"/>
          </a:xfrm>
        </p:spPr>
        <p:txBody>
          <a:bodyPr>
            <a:normAutofit/>
          </a:bodyPr>
          <a:lstStyle/>
          <a:p>
            <a:r>
              <a:rPr lang="tr-TR" sz="2000" dirty="0"/>
              <a:t>Etilenin kontrolü!</a:t>
            </a:r>
          </a:p>
          <a:p>
            <a:endParaRPr lang="tr-TR" sz="2000" dirty="0"/>
          </a:p>
          <a:p>
            <a:r>
              <a:rPr lang="tr-TR" sz="2000" dirty="0"/>
              <a:t>Bitkiler in </a:t>
            </a:r>
            <a:r>
              <a:rPr lang="tr-TR" sz="2000" dirty="0" err="1"/>
              <a:t>vitro</a:t>
            </a:r>
            <a:r>
              <a:rPr lang="tr-TR" sz="2000" dirty="0"/>
              <a:t> koşullarda kapalı ortamlardan büyütüldükleri için etilen birikimi gerçekleşir ve kültürlere zarar verebilir.</a:t>
            </a:r>
          </a:p>
          <a:p>
            <a:endParaRPr lang="tr-TR" sz="2000" dirty="0"/>
          </a:p>
          <a:p>
            <a:r>
              <a:rPr lang="tr-TR" sz="2000" dirty="0"/>
              <a:t>Etilen inhibitörleri eklenerek sürgün gelişimi arttırılır.</a:t>
            </a:r>
          </a:p>
          <a:p>
            <a:endParaRPr lang="tr-TR" sz="2000" dirty="0"/>
          </a:p>
          <a:p>
            <a:r>
              <a:rPr lang="tr-TR" sz="2000" dirty="0"/>
              <a:t>Etilen inhibitörleri     Gümüş nitrat, AVG( </a:t>
            </a:r>
            <a:r>
              <a:rPr lang="tr-TR" sz="2000" dirty="0" err="1"/>
              <a:t>aminoethoxyvinylglycine</a:t>
            </a:r>
            <a:r>
              <a:rPr lang="tr-TR" sz="2000" dirty="0"/>
              <a:t>), gümüş </a:t>
            </a:r>
            <a:r>
              <a:rPr lang="tr-TR" sz="2000" dirty="0" err="1"/>
              <a:t>thiosülfat</a:t>
            </a:r>
            <a:r>
              <a:rPr lang="tr-TR" sz="2000" dirty="0"/>
              <a:t>.</a:t>
            </a:r>
          </a:p>
          <a:p>
            <a:pPr algn="just"/>
            <a:endParaRPr lang="tr-TR" sz="2000" dirty="0"/>
          </a:p>
          <a:p>
            <a:r>
              <a:rPr lang="tr-TR" sz="2000" dirty="0"/>
              <a:t>Bitki türü ve deneye bağlı olarak kültüre alınmış olan örnekler düzenli aralıklarda taze </a:t>
            </a:r>
            <a:r>
              <a:rPr lang="tr-TR" sz="2000" dirty="0" err="1"/>
              <a:t>besiyerlerine</a:t>
            </a:r>
            <a:r>
              <a:rPr lang="tr-TR" sz="2000" dirty="0"/>
              <a:t> aktarılırlar (</a:t>
            </a:r>
            <a:r>
              <a:rPr lang="tr-TR" sz="2000" dirty="0" err="1"/>
              <a:t>altkültür</a:t>
            </a:r>
            <a:r>
              <a:rPr lang="tr-TR" sz="2000" dirty="0"/>
              <a:t>).</a:t>
            </a:r>
          </a:p>
          <a:p>
            <a:r>
              <a:rPr lang="tr-TR" sz="2000" dirty="0" err="1"/>
              <a:t>Altkültür</a:t>
            </a:r>
            <a:r>
              <a:rPr lang="tr-TR" sz="2000" dirty="0"/>
              <a:t> yapılmazsa kültüre alınan dokular azalan besi kaynakları yönünden rekabet içinde olurlar. </a:t>
            </a:r>
          </a:p>
        </p:txBody>
      </p:sp>
      <p:sp>
        <p:nvSpPr>
          <p:cNvPr id="4" name="Sağ Ayraç 3">
            <a:extLst>
              <a:ext uri="{FF2B5EF4-FFF2-40B4-BE49-F238E27FC236}">
                <a16:creationId xmlns:a16="http://schemas.microsoft.com/office/drawing/2014/main" id="{30AFB1E7-7173-4546-B086-26E682863B71}"/>
              </a:ext>
            </a:extLst>
          </p:cNvPr>
          <p:cNvSpPr/>
          <p:nvPr/>
        </p:nvSpPr>
        <p:spPr>
          <a:xfrm>
            <a:off x="3246782" y="3289851"/>
            <a:ext cx="172278" cy="384313"/>
          </a:xfrm>
          <a:prstGeom prst="righ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23674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14D6EC6-5760-4C84-BB2E-DF4FB28762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15936"/>
            <a:ext cx="12192000" cy="2770534"/>
          </a:xfrm>
        </p:spPr>
        <p:txBody>
          <a:bodyPr>
            <a:normAutofit lnSpcReduction="10000"/>
          </a:bodyPr>
          <a:lstStyle/>
          <a:p>
            <a:pPr algn="just"/>
            <a:endParaRPr lang="tr-TR" sz="2400" u="sng" dirty="0"/>
          </a:p>
          <a:p>
            <a:pPr algn="just"/>
            <a:r>
              <a:rPr lang="tr-TR" sz="2400" u="sng" dirty="0" err="1"/>
              <a:t>Eksplant</a:t>
            </a:r>
            <a:r>
              <a:rPr lang="tr-TR" sz="2400" u="sng" dirty="0"/>
              <a:t>: doku kültüründe kullanılan başlangıç bitki materyalini ifade eder.</a:t>
            </a:r>
          </a:p>
          <a:p>
            <a:pPr algn="just"/>
            <a:endParaRPr lang="tr-TR" sz="2400" u="sng" dirty="0"/>
          </a:p>
          <a:p>
            <a:pPr algn="just"/>
            <a:endParaRPr lang="tr-TR" sz="2400" u="sng" dirty="0"/>
          </a:p>
          <a:p>
            <a:pPr algn="just"/>
            <a:r>
              <a:rPr lang="tr-TR" sz="2400" u="sng" dirty="0"/>
              <a:t>Bir çok bitki türü için MS uygundur fakat MS dışında kullanılan başka ortamlarda vardır.</a:t>
            </a:r>
          </a:p>
          <a:p>
            <a:pPr algn="just"/>
            <a:endParaRPr lang="tr-TR" sz="2400" u="sng" dirty="0"/>
          </a:p>
        </p:txBody>
      </p:sp>
    </p:spTree>
    <p:extLst>
      <p:ext uri="{BB962C8B-B14F-4D97-AF65-F5344CB8AC3E}">
        <p14:creationId xmlns:p14="http://schemas.microsoft.com/office/powerpoint/2010/main" val="13431206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4714766-7FD1-45A0-8D55-644C5EDC18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406236"/>
            <a:ext cx="11607433" cy="4952361"/>
          </a:xfrm>
        </p:spPr>
        <p:txBody>
          <a:bodyPr>
            <a:normAutofit/>
          </a:bodyPr>
          <a:lstStyle/>
          <a:p>
            <a:r>
              <a:rPr lang="tr-TR" sz="2400" b="1" i="0" u="none" strike="noStrike" baseline="0" dirty="0" err="1">
                <a:solidFill>
                  <a:srgbClr val="FF0000"/>
                </a:solidFill>
                <a:latin typeface="Calibri" panose="020F0502020204030204" pitchFamily="34" charset="0"/>
              </a:rPr>
              <a:t>Mikrocoğaltım</a:t>
            </a:r>
            <a:endParaRPr lang="tr-TR" sz="2400" b="0" i="0" u="none" strike="noStrike" baseline="0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algn="just"/>
            <a:r>
              <a:rPr lang="tr-TR" sz="24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Bir bitkiden alınan ve tam bir bitkiyi oluşturabilme potansiyeline sahip bitki kısımlarından (embriyo,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govde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,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surgun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, kok,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kallus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, tek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hucreya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da polen tanesi vb.) yapay besin ortamlarında ve aseptik koşullar altında yeni bitkilerin elde edilmesine </a:t>
            </a:r>
            <a:r>
              <a:rPr lang="tr-TR" sz="2400" b="0" i="0" u="none" strike="noStrike" baseline="0" dirty="0" err="1">
                <a:solidFill>
                  <a:srgbClr val="FF0000"/>
                </a:solidFill>
                <a:latin typeface="Constantia" panose="02030602050306030303" pitchFamily="18" charset="0"/>
              </a:rPr>
              <a:t>mikrocoğaltım</a:t>
            </a:r>
            <a:r>
              <a:rPr lang="tr-TR" sz="2400" b="0" i="0" u="none" strike="noStrike" baseline="0" dirty="0">
                <a:solidFill>
                  <a:srgbClr val="FF0000"/>
                </a:solidFill>
                <a:latin typeface="Constantia" panose="02030602050306030303" pitchFamily="18" charset="0"/>
              </a:rPr>
              <a:t> 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denir.</a:t>
            </a:r>
          </a:p>
          <a:p>
            <a:pPr algn="just"/>
            <a:r>
              <a:rPr lang="tr-TR" sz="24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Bitkilerin in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vitro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uretimi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, kullanılan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eksplantın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ozelliğinegore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(embriyo, meristem,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anter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, hücre veya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protoplast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kulturuvb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.) adlandırılır.</a:t>
            </a:r>
          </a:p>
          <a:p>
            <a:pPr algn="just"/>
            <a:r>
              <a:rPr lang="tr-TR" sz="24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Mikrocoğaltımın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basarısı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,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eksplantların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alındığı anaç bitkinin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genotipi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, sağlık durumu, ve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yetismekosulları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(beslenme,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ısık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, sıcaklık, vb.) ile doğrudan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iliskilidir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350680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0D4B4C-321D-4C84-A348-5890967DA8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855" y="1202876"/>
            <a:ext cx="11268787" cy="4747757"/>
          </a:xfrm>
        </p:spPr>
        <p:txBody>
          <a:bodyPr/>
          <a:lstStyle/>
          <a:p>
            <a:r>
              <a:rPr lang="tr-TR" sz="2400" b="1" i="0" u="sng" strike="noStrike" baseline="0" dirty="0">
                <a:solidFill>
                  <a:srgbClr val="04607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Mikro çoğaltımın avantajları</a:t>
            </a:r>
          </a:p>
          <a:p>
            <a:endParaRPr lang="tr-TR" sz="2400" b="1" i="0" u="sng" strike="noStrike" baseline="0" dirty="0">
              <a:solidFill>
                <a:srgbClr val="04607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  <a:p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a) </a:t>
            </a:r>
            <a:r>
              <a:rPr lang="tr-TR" sz="1800" b="1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Hastalık ve zararlılardan arındırılmış bitkisel materyal elde edilmesi</a:t>
            </a:r>
            <a:endParaRPr lang="tr-TR" sz="18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1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b) Kitlesel </a:t>
            </a:r>
            <a:r>
              <a:rPr lang="tr-TR" b="1" dirty="0">
                <a:solidFill>
                  <a:srgbClr val="000000"/>
                </a:solidFill>
                <a:latin typeface="Constantia" panose="02030602050306030303" pitchFamily="18" charset="0"/>
              </a:rPr>
              <a:t>ü</a:t>
            </a:r>
            <a:r>
              <a:rPr lang="tr-TR" sz="1800" b="1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retimde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; </a:t>
            </a:r>
          </a:p>
          <a:p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Uretilen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bitkilerde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fenotipik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ve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genotipik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benzerlik (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homojenite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)</a:t>
            </a:r>
          </a:p>
          <a:p>
            <a:r>
              <a:rPr lang="nn-NO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nn-NO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Diğer yontemlerden daha kısa k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ü</a:t>
            </a:r>
            <a:r>
              <a:rPr lang="nn-NO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lt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ü</a:t>
            </a:r>
            <a:r>
              <a:rPr lang="nn-NO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r s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ü</a:t>
            </a:r>
            <a:r>
              <a:rPr lang="nn-NO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resi</a:t>
            </a:r>
          </a:p>
          <a:p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Zor </a:t>
            </a:r>
            <a:r>
              <a:rPr lang="tr-TR" dirty="0">
                <a:solidFill>
                  <a:srgbClr val="000000"/>
                </a:solidFill>
                <a:latin typeface="Constantia" panose="02030602050306030303" pitchFamily="18" charset="0"/>
              </a:rPr>
              <a:t>ü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retilen türlerin daha kolay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uretimi</a:t>
            </a:r>
            <a:endParaRPr lang="tr-TR" sz="18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Secilen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belirli/üstün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genotiplerin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hızlı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uretimi</a:t>
            </a:r>
            <a:endParaRPr lang="tr-TR" sz="18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◦</a:t>
            </a:r>
            <a:r>
              <a:rPr lang="tr-TR" dirty="0">
                <a:solidFill>
                  <a:srgbClr val="000000"/>
                </a:solidFill>
                <a:latin typeface="Constantia" panose="02030602050306030303" pitchFamily="18" charset="0"/>
              </a:rPr>
              <a:t>Ü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retimde daha az anaç kullanılması</a:t>
            </a:r>
          </a:p>
          <a:p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c) </a:t>
            </a:r>
            <a:r>
              <a:rPr lang="tr-TR" sz="1800" b="1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Somaklonalvaryasyondan</a:t>
            </a:r>
            <a:r>
              <a:rPr lang="tr-TR" sz="1800" b="1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dolayı yeni </a:t>
            </a:r>
            <a:r>
              <a:rPr lang="tr-TR" sz="1800" b="1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cesitlerin</a:t>
            </a:r>
            <a:r>
              <a:rPr lang="tr-TR" sz="1800" b="1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/ </a:t>
            </a:r>
            <a:r>
              <a:rPr lang="tr-TR" sz="1800" b="1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genotiplerinelde</a:t>
            </a:r>
            <a:r>
              <a:rPr lang="tr-TR" sz="1800" b="1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edilmesi</a:t>
            </a:r>
            <a:endParaRPr lang="tr-TR" sz="18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30261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>
            <a:extLst>
              <a:ext uri="{FF2B5EF4-FFF2-40B4-BE49-F238E27FC236}">
                <a16:creationId xmlns:a16="http://schemas.microsoft.com/office/drawing/2014/main" id="{4278A702-E547-4D64-AE42-A3DBFF28E9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/>
              <a:t>Mikroçoğaltım Aşamaları</a:t>
            </a:r>
          </a:p>
        </p:txBody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2E469338-2845-416B-8A03-883DF7EF3C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buClr>
                <a:schemeClr val="tx1"/>
              </a:buClr>
              <a:buFont typeface="Wingdings" panose="05000000000000000000" pitchFamily="2" charset="2"/>
              <a:buAutoNum type="arabicPeriod"/>
            </a:pPr>
            <a:r>
              <a:rPr lang="tr-TR" altLang="tr-TR" dirty="0"/>
              <a:t>Hazırlık Aşaması</a:t>
            </a:r>
          </a:p>
          <a:p>
            <a:pPr marL="609600" indent="-609600">
              <a:buClr>
                <a:schemeClr val="tx1"/>
              </a:buClr>
              <a:buFont typeface="Wingdings" panose="05000000000000000000" pitchFamily="2" charset="2"/>
              <a:buAutoNum type="arabicPeriod"/>
            </a:pPr>
            <a:r>
              <a:rPr lang="tr-TR" altLang="tr-TR" dirty="0"/>
              <a:t>Kültür Başlangıç Aşaması</a:t>
            </a:r>
          </a:p>
          <a:p>
            <a:pPr marL="609600" indent="-609600">
              <a:buClr>
                <a:schemeClr val="tx1"/>
              </a:buClr>
              <a:buFont typeface="Wingdings" panose="05000000000000000000" pitchFamily="2" charset="2"/>
              <a:buAutoNum type="arabicPeriod"/>
            </a:pPr>
            <a:r>
              <a:rPr lang="tr-TR" altLang="tr-TR" dirty="0"/>
              <a:t>Sürgün Çoğaltım Aşaması</a:t>
            </a:r>
          </a:p>
          <a:p>
            <a:pPr marL="609600" indent="-609600">
              <a:buClr>
                <a:schemeClr val="tx1"/>
              </a:buClr>
              <a:buFont typeface="Wingdings" panose="05000000000000000000" pitchFamily="2" charset="2"/>
              <a:buAutoNum type="arabicPeriod"/>
            </a:pPr>
            <a:r>
              <a:rPr lang="tr-TR" altLang="tr-TR" dirty="0"/>
              <a:t>Sürgün Gelişimi ve Köklendirme </a:t>
            </a:r>
          </a:p>
          <a:p>
            <a:pPr marL="609600" indent="-609600">
              <a:buClr>
                <a:schemeClr val="tx1"/>
              </a:buClr>
              <a:buFont typeface="Wingdings" panose="05000000000000000000" pitchFamily="2" charset="2"/>
              <a:buAutoNum type="arabicPeriod"/>
            </a:pPr>
            <a:r>
              <a:rPr lang="tr-TR" altLang="tr-TR" dirty="0"/>
              <a:t>Dış Ortama Alıştırma</a:t>
            </a:r>
          </a:p>
        </p:txBody>
      </p: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8E11E7A-C0D2-4CFB-AA35-C07FCAE4A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4729553" cy="1007165"/>
          </a:xfrm>
        </p:spPr>
        <p:txBody>
          <a:bodyPr/>
          <a:lstStyle/>
          <a:p>
            <a:r>
              <a:rPr lang="tr-TR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MERİSTEM KÜLTÜRÜ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8DA479C-A85F-4C32-8BA7-882E2BAF21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053" y="1616765"/>
            <a:ext cx="11209866" cy="2040835"/>
          </a:xfrm>
        </p:spPr>
        <p:txBody>
          <a:bodyPr/>
          <a:lstStyle/>
          <a:p>
            <a:pPr algn="l"/>
            <a:endParaRPr lang="tr-TR" sz="18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algn="just"/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Bitkilerin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primer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meristematik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dokularının izole edilerek steril koşullarda ve yapay besin ortamları üzerinde yetiştirme ve bu yolla yeni bitkiler elde etme esasına dayanan bir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vejetatif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mikro-çoğaltım yöntemidir. </a:t>
            </a:r>
          </a:p>
          <a:p>
            <a:endParaRPr lang="tr-TR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ED4BA749-8992-427E-8DB5-E1F19663FE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1348" y="3557151"/>
            <a:ext cx="2732571" cy="2572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4566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52E29DF-FDCD-49EF-9431-465A1C82B7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762" y="936701"/>
            <a:ext cx="12049238" cy="4282413"/>
          </a:xfrm>
        </p:spPr>
        <p:txBody>
          <a:bodyPr/>
          <a:lstStyle/>
          <a:p>
            <a:pPr algn="just"/>
            <a:r>
              <a:rPr lang="tr-TR" sz="2400" b="1" i="0" u="none" baseline="0" dirty="0">
                <a:solidFill>
                  <a:srgbClr val="04607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Bitki doku kültürlerinde </a:t>
            </a:r>
            <a:r>
              <a:rPr lang="tr-TR" sz="2400" b="1" i="0" u="none" baseline="0" dirty="0" err="1">
                <a:solidFill>
                  <a:srgbClr val="04607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kontaminsyon</a:t>
            </a:r>
            <a:endParaRPr lang="tr-TR" sz="2400" b="1" i="0" u="none" baseline="0" dirty="0">
              <a:solidFill>
                <a:srgbClr val="04607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tr-TR" sz="20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Etkisiz yüzeysel sterilizasyonun neden olduğu akut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kontaminasyon</a:t>
            </a:r>
            <a:endParaRPr lang="tr-TR" sz="20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marL="0" indent="0" algn="just">
              <a:buNone/>
            </a:pPr>
            <a:r>
              <a:rPr lang="tr-TR" sz="20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Eksplant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içinde gizli olan mikroorganizmaların veya alt kültür sırasında yerleşen mikroorganizmaların neden olduğu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kontaminasyon</a:t>
            </a:r>
            <a:endParaRPr lang="tr-TR" sz="20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marL="0" indent="0" algn="just">
              <a:buNone/>
            </a:pPr>
            <a:r>
              <a:rPr lang="tr-TR" sz="20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Uzun bir steril kültür döneminden sonra doğal olarak meydana gelen kronik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kontaminasyon</a:t>
            </a:r>
            <a:endParaRPr lang="tr-TR" sz="20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marL="0" indent="0" algn="just">
              <a:buNone/>
            </a:pPr>
            <a:endParaRPr lang="tr-TR" sz="200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marL="0" indent="0" algn="just">
              <a:buNone/>
            </a:pPr>
            <a:endParaRPr lang="tr-TR" sz="20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marL="0" indent="0" algn="just">
              <a:buNone/>
            </a:pPr>
            <a:r>
              <a:rPr lang="tr-TR" sz="2000" dirty="0" err="1">
                <a:solidFill>
                  <a:srgbClr val="000000"/>
                </a:solidFill>
                <a:latin typeface="Constantia" panose="02030602050306030303" pitchFamily="18" charset="0"/>
              </a:rPr>
              <a:t>Mikroçoğaltılan</a:t>
            </a:r>
            <a:r>
              <a:rPr lang="tr-TR" sz="2000" dirty="0">
                <a:solidFill>
                  <a:srgbClr val="000000"/>
                </a:solidFill>
                <a:latin typeface="Constantia" panose="02030602050306030303" pitchFamily="18" charset="0"/>
              </a:rPr>
              <a:t> bütün bitkiler hastalıktan arı değildir.</a:t>
            </a:r>
          </a:p>
          <a:p>
            <a:pPr marL="0" indent="0" algn="just">
              <a:buNone/>
            </a:pP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Meristem kültürü bu amaçla kullanılabilen bir tekniktir.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81303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DC52F96-97A6-4AF8-B856-B46348D335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258957"/>
            <a:ext cx="11012919" cy="5001165"/>
          </a:xfrm>
        </p:spPr>
        <p:txBody>
          <a:bodyPr/>
          <a:lstStyle/>
          <a:p>
            <a:pPr algn="l"/>
            <a:endParaRPr lang="tr-TR" sz="18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r>
              <a:rPr lang="tr-TR" sz="1800" b="0" i="0" u="none" strike="noStrike" baseline="0" dirty="0">
                <a:solidFill>
                  <a:srgbClr val="FF0000"/>
                </a:solidFill>
                <a:latin typeface="Constantia" panose="02030602050306030303" pitchFamily="18" charset="0"/>
              </a:rPr>
              <a:t>Meristem ve sürgün ucu kültürlerinin uygulama alanları: </a:t>
            </a:r>
          </a:p>
          <a:p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Virüssüz materyal elde etmek</a:t>
            </a:r>
          </a:p>
          <a:p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Mikro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coğaltım</a:t>
            </a:r>
            <a:endParaRPr lang="tr-TR" sz="18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muhafazası</a:t>
            </a:r>
          </a:p>
          <a:p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Genetik transformasyonlar</a:t>
            </a:r>
          </a:p>
          <a:p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Bitki materyallerinin uluslar arası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değisimi</a:t>
            </a:r>
            <a:endParaRPr lang="tr-TR" sz="18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Bakteri ve mantarlardan ari bitkilerin üretilmesi</a:t>
            </a:r>
          </a:p>
          <a:p>
            <a:endParaRPr lang="tr-TR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1955---- 6 patates çeşidinde virüsten arı bitki elde edilmiştir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318588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3650CDB-1935-439F-B162-70916AD4AE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008" y="661537"/>
            <a:ext cx="11891983" cy="5534925"/>
          </a:xfrm>
        </p:spPr>
        <p:txBody>
          <a:bodyPr>
            <a:normAutofit lnSpcReduction="10000"/>
          </a:bodyPr>
          <a:lstStyle/>
          <a:p>
            <a:pPr algn="just"/>
            <a:r>
              <a:rPr lang="tr-TR" sz="2400" b="1" i="0" u="none" strike="noStrike" baseline="0" dirty="0" err="1">
                <a:solidFill>
                  <a:srgbClr val="04607A"/>
                </a:solidFill>
                <a:latin typeface="Calibri" panose="020F0502020204030204" pitchFamily="34" charset="0"/>
              </a:rPr>
              <a:t>Eksplantınbüyüklüğü</a:t>
            </a:r>
            <a:endParaRPr lang="tr-TR" sz="2400" b="0" i="0" u="none" strike="noStrike" baseline="0" dirty="0">
              <a:solidFill>
                <a:srgbClr val="04607A"/>
              </a:solidFill>
              <a:latin typeface="Calibri" panose="020F0502020204030204" pitchFamily="34" charset="0"/>
            </a:endParaRPr>
          </a:p>
          <a:p>
            <a:pPr algn="just"/>
            <a:r>
              <a:rPr lang="tr-TR" sz="24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Büyük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eksplantlar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daha yüksek canlılık ve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rejenerasyon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kapasitesine sahip olmasına karşın, küçük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eksplantlar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virüs eliminasyonunda daha avantajlıdır.</a:t>
            </a:r>
          </a:p>
          <a:p>
            <a:pPr algn="just"/>
            <a:endParaRPr lang="tr-TR" sz="24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algn="just"/>
            <a:r>
              <a:rPr lang="tr-TR" sz="2400" b="1" i="0" u="none" strike="noStrike" baseline="0" dirty="0" err="1">
                <a:solidFill>
                  <a:srgbClr val="04607A"/>
                </a:solidFill>
                <a:latin typeface="Calibri" panose="020F0502020204030204" pitchFamily="34" charset="0"/>
              </a:rPr>
              <a:t>Donörbitkinin</a:t>
            </a:r>
            <a:r>
              <a:rPr lang="tr-TR" sz="2400" b="1" i="0" u="none" strike="noStrike" baseline="0" dirty="0">
                <a:solidFill>
                  <a:srgbClr val="04607A"/>
                </a:solidFill>
                <a:latin typeface="Calibri" panose="020F0502020204030204" pitchFamily="34" charset="0"/>
              </a:rPr>
              <a:t> fizyolojik durumu</a:t>
            </a:r>
            <a:endParaRPr lang="tr-TR" sz="2400" b="0" i="0" u="none" strike="noStrike" baseline="0" dirty="0">
              <a:solidFill>
                <a:srgbClr val="04607A"/>
              </a:solidFill>
              <a:latin typeface="Calibri" panose="020F0502020204030204" pitchFamily="34" charset="0"/>
            </a:endParaRPr>
          </a:p>
          <a:p>
            <a:pPr algn="just"/>
            <a:r>
              <a:rPr lang="tr-TR" sz="24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Meristem ucu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eksplantları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bitkide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vegetatif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büyümenin aktif olduğu bir donemde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alınırda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kültürde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basarı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oranı artmaktadır.</a:t>
            </a:r>
          </a:p>
          <a:p>
            <a:pPr algn="just"/>
            <a:endParaRPr lang="tr-TR" sz="24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algn="just"/>
            <a:r>
              <a:rPr lang="tr-TR" sz="2400" b="1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Eksplantın</a:t>
            </a:r>
            <a:r>
              <a:rPr lang="tr-TR" sz="2400" b="1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alındığı mevsim</a:t>
            </a:r>
            <a:endParaRPr lang="tr-TR" sz="24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algn="just"/>
            <a:r>
              <a:rPr lang="tr-TR" sz="24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Kullanılan bitki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türünegore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,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eksplantın</a:t>
            </a:r>
            <a:r>
              <a:rPr lang="tr-TR" sz="240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alındığı mevsim başarıyı</a:t>
            </a:r>
            <a:r>
              <a:rPr lang="tr-TR" sz="240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etkilemektedir.</a:t>
            </a:r>
          </a:p>
          <a:p>
            <a:pPr algn="just"/>
            <a:r>
              <a:rPr lang="tr-TR" sz="2400" dirty="0">
                <a:solidFill>
                  <a:srgbClr val="000000"/>
                </a:solidFill>
                <a:latin typeface="Constantia" panose="02030602050306030303" pitchFamily="18" charset="0"/>
              </a:rPr>
              <a:t>Karanfil –erken ilkbahar sonbahar,</a:t>
            </a:r>
          </a:p>
          <a:p>
            <a:pPr algn="just"/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Papaya--- yazın.</a:t>
            </a:r>
          </a:p>
          <a:p>
            <a:pPr algn="just"/>
            <a:endParaRPr lang="tr-TR" sz="24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algn="just"/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206808326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6678D2F-5D63-45D6-8A6C-CC84E54F7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970" y="880975"/>
            <a:ext cx="11354246" cy="4561478"/>
          </a:xfrm>
        </p:spPr>
        <p:txBody>
          <a:bodyPr>
            <a:normAutofit lnSpcReduction="10000"/>
          </a:bodyPr>
          <a:lstStyle/>
          <a:p>
            <a:pPr algn="just"/>
            <a:endParaRPr lang="tr-TR" sz="20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algn="just"/>
            <a:r>
              <a:rPr lang="tr-TR" sz="2000" b="1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Çesit</a:t>
            </a:r>
            <a:endParaRPr lang="tr-TR" sz="20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algn="just"/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Bitki doku kültürlerinde, iki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genotip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aynı kültür koşulları altında her zaman benzer </a:t>
            </a:r>
            <a:r>
              <a:rPr lang="tr-TR" sz="2000" dirty="0">
                <a:solidFill>
                  <a:srgbClr val="000000"/>
                </a:solidFill>
                <a:latin typeface="Constantia" panose="02030602050306030303" pitchFamily="18" charset="0"/>
              </a:rPr>
              <a:t>ş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ekilde cevap vermemektedir.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Invitro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kültürde, farklı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genotipler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arasındaki bu </a:t>
            </a:r>
            <a:r>
              <a:rPr lang="tr-TR" sz="2000" dirty="0">
                <a:solidFill>
                  <a:srgbClr val="000000"/>
                </a:solidFill>
                <a:latin typeface="Constantia" panose="02030602050306030303" pitchFamily="18" charset="0"/>
              </a:rPr>
              <a:t>ö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nemli farklılığı fizyolojik ve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epigenetik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faktorlerde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etkilemektedir.</a:t>
            </a:r>
          </a:p>
          <a:p>
            <a:pPr algn="just"/>
            <a:endParaRPr lang="tr-TR" sz="20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algn="just"/>
            <a:r>
              <a:rPr lang="tr-TR" sz="2000" dirty="0">
                <a:solidFill>
                  <a:srgbClr val="000000"/>
                </a:solidFill>
                <a:latin typeface="Constantia" panose="02030602050306030303" pitchFamily="18" charset="0"/>
              </a:rPr>
              <a:t>KÜLTÜR ORTAMI: MS ortamı kullanılmaktadır.</a:t>
            </a:r>
          </a:p>
          <a:p>
            <a:pPr algn="just"/>
            <a:endParaRPr lang="tr-TR" sz="20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algn="just"/>
            <a:r>
              <a:rPr lang="tr-TR" sz="2000" b="1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Mineral tuzlar</a:t>
            </a:r>
            <a:endParaRPr lang="tr-TR" sz="20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algn="just"/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Eksplantlar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genc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fidanlardan alındığı zaman MS ortamı uygundur, ancak olgun ağaçlardan alınan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eksplantlar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için bu ortam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toksiktir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ve bu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eksplantlar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için düşük tuz oranına sahip ortamlar daha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elverislidir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.</a:t>
            </a:r>
          </a:p>
          <a:p>
            <a:pPr algn="just"/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24046966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B3AA18E-783F-434D-A83B-55EFD3B950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8673" y="958542"/>
            <a:ext cx="11594654" cy="3880773"/>
          </a:xfrm>
        </p:spPr>
        <p:txBody>
          <a:bodyPr>
            <a:normAutofit fontScale="92500"/>
          </a:bodyPr>
          <a:lstStyle/>
          <a:p>
            <a:pPr algn="just"/>
            <a:endParaRPr lang="tr-TR" sz="24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algn="just"/>
            <a:r>
              <a:rPr lang="tr-TR" sz="2400" b="1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Sekerler</a:t>
            </a:r>
            <a:endParaRPr lang="tr-TR" sz="24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algn="just"/>
            <a:r>
              <a:rPr lang="tr-TR" sz="24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Karbon kaynağı, meristem ucu kültürü için kullanılan kültür ortamının </a:t>
            </a:r>
            <a:r>
              <a:rPr lang="tr-TR" sz="2400" dirty="0">
                <a:solidFill>
                  <a:srgbClr val="000000"/>
                </a:solidFill>
                <a:latin typeface="Constantia" panose="02030602050306030303" pitchFamily="18" charset="0"/>
              </a:rPr>
              <a:t>ö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nemli bir unsurudur.</a:t>
            </a:r>
          </a:p>
          <a:p>
            <a:pPr algn="just"/>
            <a:r>
              <a:rPr lang="tr-TR" sz="24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Genel olarak tüm besin ortamları karbon kaynağı olarak %1-3 oranında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sakkaroz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icerir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.</a:t>
            </a:r>
          </a:p>
          <a:p>
            <a:pPr algn="just"/>
            <a:endParaRPr lang="tr-TR" sz="24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algn="just"/>
            <a:r>
              <a:rPr lang="tr-TR" sz="2400" b="1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Agar</a:t>
            </a:r>
            <a:endParaRPr lang="tr-TR" sz="24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algn="just"/>
            <a:r>
              <a:rPr lang="tr-TR" sz="24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Coğunlukla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eksplantlar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yarı-katı ortamda kültüre alınmakta ve kültür ortamında ortamı katılaştırmak için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agar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kullanılmaktadır.</a:t>
            </a:r>
          </a:p>
          <a:p>
            <a:pPr algn="just"/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61357635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5B920C6-42BA-4247-8B04-2AEACAE6B5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135" y="124951"/>
            <a:ext cx="11596552" cy="660809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sz="2800" b="1" i="0" u="none" strike="noStrike" baseline="0" dirty="0">
                <a:solidFill>
                  <a:srgbClr val="04607A"/>
                </a:solidFill>
                <a:latin typeface="Calibri" panose="020F0502020204030204" pitchFamily="34" charset="0"/>
              </a:rPr>
              <a:t>Büyüme düzenleyicileri</a:t>
            </a:r>
            <a:endParaRPr lang="tr-TR" sz="2800" b="0" i="0" u="none" strike="noStrike" baseline="0" dirty="0">
              <a:solidFill>
                <a:srgbClr val="04607A"/>
              </a:solidFill>
              <a:latin typeface="Calibri" panose="020F0502020204030204" pitchFamily="34" charset="0"/>
            </a:endParaRPr>
          </a:p>
          <a:p>
            <a:pPr algn="just"/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Coğu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bitki türlerinde büyümeyi ve meristemin gelişimini destekleyen düşük bir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sitokinin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düzeyi genellikle uygun olmaktadır.</a:t>
            </a:r>
          </a:p>
          <a:p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Oksinler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kulturu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başlatmak için mutlaka gerekli olmamasına karsın, düşük konsantrasyonlarda ilave edilmesi faydalı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bulunmustur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.</a:t>
            </a:r>
          </a:p>
          <a:p>
            <a:r>
              <a:rPr lang="tr-TR" sz="20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Giberellinler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, sürgün gelişimini ve çoklu sürgün oluşumunu teşvik etmesi nedeniyle kültür ortamına ilave edilebilir.</a:t>
            </a:r>
          </a:p>
          <a:p>
            <a:endParaRPr lang="tr-TR" sz="2400" dirty="0"/>
          </a:p>
          <a:p>
            <a:pPr marL="0" indent="0">
              <a:buNone/>
            </a:pPr>
            <a:r>
              <a:rPr lang="tr-TR" sz="3200" b="1" i="0" u="none" strike="noStrike" baseline="0" dirty="0">
                <a:solidFill>
                  <a:srgbClr val="04607A"/>
                </a:solidFill>
                <a:latin typeface="Calibri" panose="020F0502020204030204" pitchFamily="34" charset="0"/>
              </a:rPr>
              <a:t>Kültür </a:t>
            </a:r>
            <a:r>
              <a:rPr lang="tr-TR" sz="3200" b="1" i="0" u="none" strike="noStrike" baseline="0" dirty="0" err="1">
                <a:solidFill>
                  <a:srgbClr val="04607A"/>
                </a:solidFill>
                <a:latin typeface="Calibri" panose="020F0502020204030204" pitchFamily="34" charset="0"/>
              </a:rPr>
              <a:t>sartları</a:t>
            </a:r>
            <a:endParaRPr lang="tr-TR" sz="3200" b="0" i="0" u="none" strike="noStrike" baseline="0" dirty="0">
              <a:solidFill>
                <a:srgbClr val="04607A"/>
              </a:solidFill>
              <a:latin typeface="Calibri" panose="020F0502020204030204" pitchFamily="34" charset="0"/>
            </a:endParaRPr>
          </a:p>
          <a:p>
            <a:r>
              <a:rPr lang="tr-TR" sz="24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Isık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, sıcaklık,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fotoperiyot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gibi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cevre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sartları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in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vitro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’ da farklılaşmayı etkilemektedir.</a:t>
            </a:r>
          </a:p>
          <a:p>
            <a:r>
              <a:rPr lang="tr-TR" sz="24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Optimal koşullar her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genotip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icin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ayrı ayrı belirlenmelidir.</a:t>
            </a:r>
          </a:p>
          <a:p>
            <a:endParaRPr lang="tr-TR" sz="240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marL="0" indent="0">
              <a:buNone/>
            </a:pPr>
            <a:r>
              <a:rPr lang="tr-TR" sz="2400" b="1" i="0" u="none" strike="noStrike" baseline="0" dirty="0">
                <a:solidFill>
                  <a:srgbClr val="04607A"/>
                </a:solidFill>
                <a:latin typeface="Calibri" panose="020F0502020204030204" pitchFamily="34" charset="0"/>
              </a:rPr>
              <a:t>Meristem ucu kültürü uygulamalarında kullanılan besin ortamları</a:t>
            </a:r>
            <a:endParaRPr lang="tr-TR" sz="2400" b="0" i="0" u="none" strike="noStrike" baseline="0" dirty="0">
              <a:solidFill>
                <a:srgbClr val="04607A"/>
              </a:solidFill>
              <a:latin typeface="Calibri" panose="020F0502020204030204" pitchFamily="34" charset="0"/>
            </a:endParaRPr>
          </a:p>
          <a:p>
            <a:r>
              <a:rPr lang="tr-TR" sz="24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En yaygın kullanılan besin ortamı MS(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Murashigeve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Skoog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) ortamıdır.</a:t>
            </a:r>
          </a:p>
          <a:p>
            <a:r>
              <a:rPr lang="tr-TR" sz="24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Ortamda büyüme düzenleyicilerinin çeşit ve konsantrasyonları türlere göre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değismektedir</a:t>
            </a:r>
            <a:endParaRPr lang="tr-TR" sz="24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endParaRPr lang="tr-TR" sz="20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364050192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797C618-2DCF-410D-AA74-B38D612051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0856" y="1149937"/>
            <a:ext cx="11370287" cy="3880773"/>
          </a:xfrm>
        </p:spPr>
        <p:txBody>
          <a:bodyPr/>
          <a:lstStyle/>
          <a:p>
            <a:pPr algn="l"/>
            <a:endParaRPr lang="tr-TR" sz="18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r>
              <a:rPr lang="tr-TR" sz="1800" b="1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Meristem ucu kültürü uygulamalarında</a:t>
            </a:r>
            <a:r>
              <a:rPr lang="tr-TR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1800" b="1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yüzey sterilizasyonu</a:t>
            </a:r>
            <a:endParaRPr lang="tr-TR" sz="18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r>
              <a:rPr lang="nb-NO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nb-NO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% 90’lık etil alkole (10-30 sn) batırma,</a:t>
            </a:r>
          </a:p>
          <a:p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% 0,5-10 sodyum hipokloritsolusyonunda15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dkbekletme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ve steril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distiles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u ile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birkackez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calkalama</a:t>
            </a:r>
            <a:endParaRPr lang="tr-TR" sz="18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marL="0" indent="0">
              <a:buNone/>
            </a:pPr>
            <a:endParaRPr lang="tr-TR" sz="1800" b="0" i="0" u="none" strike="noStrike" baseline="0" dirty="0">
              <a:solidFill>
                <a:srgbClr val="0AD0D9"/>
              </a:solidFill>
              <a:latin typeface="Wingdings 2" panose="05020102010507070707" pitchFamily="18" charset="2"/>
            </a:endParaRPr>
          </a:p>
          <a:p>
            <a:r>
              <a:rPr lang="tr-TR" sz="1800" b="1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Kültür odası </a:t>
            </a:r>
            <a:r>
              <a:rPr lang="tr-TR" sz="1800" b="1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kosulları</a:t>
            </a:r>
            <a:endParaRPr lang="tr-TR" sz="18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Genellikle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buyume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odasının sıcaklığı 24-26 0C’ye, aydınlatma ise 4000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luks’eayarlanır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8134589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B826CD9-781E-426F-9938-AEC8C0455B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421" y="545432"/>
            <a:ext cx="11245516" cy="5502442"/>
          </a:xfrm>
        </p:spPr>
        <p:txBody>
          <a:bodyPr/>
          <a:lstStyle/>
          <a:p>
            <a:pPr algn="just"/>
            <a:r>
              <a:rPr lang="tr-TR" sz="2000" b="1" i="0" u="none" strike="noStrike" baseline="0" dirty="0">
                <a:solidFill>
                  <a:srgbClr val="04607A"/>
                </a:solidFill>
                <a:latin typeface="Calibri" panose="020F0502020204030204" pitchFamily="34" charset="0"/>
              </a:rPr>
              <a:t>Meristem ucu kültürü metodunun uygulanması</a:t>
            </a:r>
            <a:endParaRPr lang="tr-TR" sz="2000" b="0" i="0" u="none" strike="noStrike" baseline="0" dirty="0">
              <a:solidFill>
                <a:srgbClr val="04607A"/>
              </a:solidFill>
              <a:latin typeface="Calibri" panose="020F0502020204030204" pitchFamily="34" charset="0"/>
            </a:endParaRPr>
          </a:p>
          <a:p>
            <a:pPr algn="just"/>
            <a:r>
              <a:rPr lang="tr-TR" sz="20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Eksplantın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alınacağı uygun bir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donor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secilir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. Bitkiden en az bir boğum (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nod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)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iceren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sap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parcaları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kesilir.</a:t>
            </a:r>
          </a:p>
          <a:p>
            <a:pPr algn="just"/>
            <a:r>
              <a:rPr lang="tr-TR" sz="20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Donor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bitkiye uygun sterilizasyon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yontemi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belirlenir. Kesilen sap parçalarına uygulanır.</a:t>
            </a:r>
          </a:p>
          <a:p>
            <a:pPr algn="just"/>
            <a:r>
              <a:rPr lang="tr-TR" sz="20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Bitki materyali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binokuler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stereomikroskop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tablasına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yerlestirilir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. Tomurcuğun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apikal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meristemini görmek için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oncelikle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yapraklar temizlenir sonra genç yaprak taslakları ile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apikal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kubbe kesilir.</a:t>
            </a:r>
          </a:p>
          <a:p>
            <a:pPr algn="just"/>
            <a:r>
              <a:rPr lang="tr-TR" sz="20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Ayrılan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eksplant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kultur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ortamına yerleştirilir ve ortamın su kaybını </a:t>
            </a:r>
            <a:r>
              <a:rPr lang="tr-TR" sz="2000" dirty="0">
                <a:solidFill>
                  <a:srgbClr val="000000"/>
                </a:solidFill>
                <a:latin typeface="Constantia" panose="02030602050306030303" pitchFamily="18" charset="0"/>
              </a:rPr>
              <a:t>ö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nlemek için kültür kapları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parafilmile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kaplanır.</a:t>
            </a:r>
          </a:p>
          <a:p>
            <a:pPr algn="just"/>
            <a:r>
              <a:rPr lang="tr-TR" sz="20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Kaplar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kultur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odasına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yerlestirilir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ve genellikle25 °C’de 4000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luks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ısıkta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12-16 saat 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fotoperiyotta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bırakılır.</a:t>
            </a:r>
          </a:p>
          <a:p>
            <a:pPr algn="just"/>
            <a:r>
              <a:rPr lang="tr-TR" sz="20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Eğer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eksplant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canlılığını devam ettirirse 7-14 gün içerisinde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eksplantta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bir uzama ve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bitkicik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gelişimi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görulur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.</a:t>
            </a:r>
          </a:p>
          <a:p>
            <a:pPr algn="just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756223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7934D2B-31F0-475C-8638-89C87FE466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322" y="1053684"/>
            <a:ext cx="11594877" cy="4657799"/>
          </a:xfrm>
        </p:spPr>
        <p:txBody>
          <a:bodyPr>
            <a:normAutofit/>
          </a:bodyPr>
          <a:lstStyle/>
          <a:p>
            <a:pPr algn="just"/>
            <a:endParaRPr lang="tr-TR" sz="24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algn="just"/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Gelisen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bitkicikler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çoğaltım için boğumlarının ayrılabileceği büyüklüğe ulaşıncaya kadar in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vitro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’ da gelişmeye bırakılır.</a:t>
            </a:r>
          </a:p>
          <a:p>
            <a:pPr algn="just"/>
            <a:endParaRPr lang="tr-TR" sz="24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algn="just"/>
            <a:r>
              <a:rPr lang="tr-TR" sz="24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In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vitro’da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gelisen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bitkicikler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steril koşullar altında kültür kaplarından çıkarılır ve boğumlarına ayrılır.</a:t>
            </a:r>
          </a:p>
          <a:p>
            <a:pPr algn="just"/>
            <a:endParaRPr lang="tr-TR" sz="24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algn="just"/>
            <a:r>
              <a:rPr lang="tr-TR" sz="2400" dirty="0">
                <a:solidFill>
                  <a:srgbClr val="000000"/>
                </a:solidFill>
                <a:latin typeface="Constantia" panose="02030602050306030303" pitchFamily="18" charset="0"/>
              </a:rPr>
              <a:t> B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üyümesini sağlayacak taze ortama aktarılır.</a:t>
            </a:r>
          </a:p>
          <a:p>
            <a:pPr algn="just"/>
            <a:endParaRPr lang="tr-TR" sz="24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algn="just"/>
            <a:r>
              <a:rPr lang="tr-TR" sz="24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Boylece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orijinal bitki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virusten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ari olarak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coğaltılabilir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.</a:t>
            </a:r>
          </a:p>
          <a:p>
            <a:pPr algn="just"/>
            <a:endParaRPr lang="tr-TR" sz="24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algn="just"/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41835122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805A2CE-DD0F-4741-9D8D-BF26AA5485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8859" y="1302460"/>
            <a:ext cx="9789029" cy="5323423"/>
          </a:xfrm>
        </p:spPr>
        <p:txBody>
          <a:bodyPr>
            <a:normAutofit/>
          </a:bodyPr>
          <a:lstStyle/>
          <a:p>
            <a:r>
              <a:rPr lang="tr-TR" sz="1800" b="1" i="0" u="none" strike="noStrike" baseline="0" dirty="0">
                <a:solidFill>
                  <a:srgbClr val="04607A"/>
                </a:solidFill>
                <a:latin typeface="Calibri" panose="020F0502020204030204" pitchFamily="34" charset="0"/>
              </a:rPr>
              <a:t>Meristem ucu kültürü çalışmalarında dikkat edilecek noktalar</a:t>
            </a:r>
            <a:endParaRPr lang="tr-TR" sz="1800" b="0" i="0" u="none" strike="noStrike" baseline="0" dirty="0">
              <a:solidFill>
                <a:srgbClr val="04607A"/>
              </a:solidFill>
              <a:latin typeface="Calibri" panose="020F0502020204030204" pitchFamily="34" charset="0"/>
            </a:endParaRPr>
          </a:p>
          <a:p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Donor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dokular genç kısımlardan ve bitkinin aktif olarak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buyuyenbolgelerindenalınmalı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.</a:t>
            </a:r>
          </a:p>
          <a:p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Meristem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bolgesietil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alkol ile silinmiş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binokulerstereomikroskobualtında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yatay hava akışlı kabinde çalışarak meristem bölgesi izole edilmelidir.</a:t>
            </a:r>
          </a:p>
          <a:p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Cok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kucuk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eksplantın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kültüre alınması halinde gelişme  sansı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dusuktur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.</a:t>
            </a:r>
          </a:p>
          <a:p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Bu nedenle meristemin yaprak taslakları ile birlikte kültüre alınması başarıyı arttırmaktadır.</a:t>
            </a:r>
          </a:p>
          <a:p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Kesmenin bir sonucu olarak ortaya çıkan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fenolik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oksidasyon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toksik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etki yapabilir.</a:t>
            </a:r>
          </a:p>
          <a:p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Kararma durumu halinde meristem derhal taze ortama aktarılması ile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onlenebilir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1270275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DD493D7-741A-4F4A-B1B0-B28902CF9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438" y="1077377"/>
            <a:ext cx="11533424" cy="3880773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tr-TR" sz="2400" b="1" i="0" u="none" strike="noStrike" baseline="0" dirty="0">
                <a:solidFill>
                  <a:srgbClr val="04607A"/>
                </a:solidFill>
                <a:latin typeface="Calibri" panose="020F0502020204030204" pitchFamily="34" charset="0"/>
              </a:rPr>
              <a:t>Meristem ucu kültürü tekniğinin sınırlamaları</a:t>
            </a:r>
            <a:endParaRPr lang="tr-TR" sz="2400" b="0" i="0" u="none" strike="noStrike" baseline="0" dirty="0">
              <a:solidFill>
                <a:srgbClr val="04607A"/>
              </a:solidFill>
              <a:latin typeface="Calibri" panose="020F0502020204030204" pitchFamily="34" charset="0"/>
            </a:endParaRPr>
          </a:p>
          <a:p>
            <a:pPr algn="just"/>
            <a:r>
              <a:rPr lang="tr-TR" sz="24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Virusten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arındırmada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eksplant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boyutu ile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kontaminasyon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derecesi arasında negatif bir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iliskivardır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.</a:t>
            </a:r>
          </a:p>
          <a:p>
            <a:pPr algn="just"/>
            <a:r>
              <a:rPr lang="tr-TR" sz="24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Virusten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arındırılmış bitkilerin elde edilmesinde stok bitkinin fizyolojik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durumuetkili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olmaktadır.</a:t>
            </a:r>
          </a:p>
          <a:p>
            <a:pPr algn="just"/>
            <a:r>
              <a:rPr lang="tr-TR" sz="24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Meristem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kulturunun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virüs eliminasyonunda etkili bir yöntem olarak tanımlanmasına karsın meristemlerin her zaman virüsten arındırılmış olmadığı da unutulmamalıdır.</a:t>
            </a:r>
          </a:p>
          <a:p>
            <a:pPr algn="just"/>
            <a:endParaRPr lang="tr-TR" sz="240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algn="just"/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Meristem ucu kültürünün tek başına başarısız olduğu durumlarda termoterapi, kemoterapi,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krayoterapi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yöntemleri ile birlikte uygulamanın daha elverişli olduğu belirtilmiştir.</a:t>
            </a:r>
          </a:p>
          <a:p>
            <a:pPr algn="just"/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70113275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8C7F12A-65A0-4995-9E9B-99562A98F3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743" y="408319"/>
            <a:ext cx="10167129" cy="6041362"/>
          </a:xfrm>
        </p:spPr>
        <p:txBody>
          <a:bodyPr/>
          <a:lstStyle/>
          <a:p>
            <a:pPr algn="l"/>
            <a:endParaRPr lang="tr-TR" sz="24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r>
              <a:rPr lang="tr-TR" sz="2400" b="1" i="0" u="sng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  </a:t>
            </a:r>
            <a:r>
              <a:rPr lang="tr-TR" sz="2400" b="1" i="0" u="sng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Virusten</a:t>
            </a:r>
            <a:r>
              <a:rPr lang="tr-TR" sz="2400" b="1" i="0" u="sng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ari bitkilerin </a:t>
            </a:r>
            <a:r>
              <a:rPr lang="tr-TR" sz="2400" b="1" u="sng" dirty="0">
                <a:solidFill>
                  <a:srgbClr val="000000"/>
                </a:solidFill>
                <a:latin typeface="Constantia" panose="02030602050306030303" pitchFamily="18" charset="0"/>
              </a:rPr>
              <a:t>ü</a:t>
            </a:r>
            <a:r>
              <a:rPr lang="tr-TR" sz="2400" b="1" i="0" u="sng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retilmesinde kullanılan yöntemler</a:t>
            </a:r>
          </a:p>
          <a:p>
            <a:r>
              <a:rPr lang="tr-TR" sz="24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Meristem ucu kültürü</a:t>
            </a:r>
          </a:p>
          <a:p>
            <a:r>
              <a:rPr lang="tr-TR" sz="24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Sıcaklık uygulaması (termoterapi)</a:t>
            </a:r>
          </a:p>
          <a:p>
            <a:r>
              <a:rPr lang="tr-TR" sz="24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Meristem kültürü ile birlikte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sıcaklıkuygulaması</a:t>
            </a:r>
            <a:endParaRPr lang="tr-TR" sz="24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r>
              <a:rPr lang="tr-TR" sz="24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Kimyasal madde kullanımı (kemoterapi)</a:t>
            </a:r>
          </a:p>
          <a:p>
            <a:r>
              <a:rPr lang="tr-TR" sz="24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Soğuk uygulaması (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krayoterapi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)</a:t>
            </a:r>
          </a:p>
          <a:p>
            <a:r>
              <a:rPr lang="tr-TR" sz="24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Mikro asılama</a:t>
            </a:r>
          </a:p>
          <a:p>
            <a:r>
              <a:rPr lang="tr-TR" sz="24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Virusten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ari bitkilerin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kallus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ve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protoplasttan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elde edilmesi</a:t>
            </a:r>
          </a:p>
          <a:p>
            <a:r>
              <a:rPr lang="tr-TR" sz="24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Virusten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ari diğer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eksplantların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kullanılması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8822823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1B259F8-D838-44A7-BA2E-52F238E71A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911" y="1049648"/>
            <a:ext cx="10760688" cy="5399678"/>
          </a:xfrm>
        </p:spPr>
        <p:txBody>
          <a:bodyPr>
            <a:normAutofit/>
          </a:bodyPr>
          <a:lstStyle/>
          <a:p>
            <a:pPr algn="just"/>
            <a:r>
              <a:rPr lang="tr-TR" sz="2400" b="1" i="0" u="none" strike="noStrike" baseline="0" dirty="0">
                <a:solidFill>
                  <a:srgbClr val="04607A"/>
                </a:solidFill>
                <a:latin typeface="Calibri" panose="020F0502020204030204" pitchFamily="34" charset="0"/>
              </a:rPr>
              <a:t>Sıcaklık uygulaması (termoterapi)</a:t>
            </a:r>
            <a:endParaRPr lang="tr-TR" sz="2400" b="0" i="0" u="none" strike="noStrike" baseline="0" dirty="0">
              <a:solidFill>
                <a:srgbClr val="04607A"/>
              </a:solidFill>
              <a:latin typeface="Calibri" panose="020F0502020204030204" pitchFamily="34" charset="0"/>
            </a:endParaRPr>
          </a:p>
          <a:p>
            <a:pPr algn="just"/>
            <a:r>
              <a:rPr lang="tr-TR" sz="24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Sıcak uygulaması aktif olarak büyüyen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vegetatif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materyal üzerinde etkili olmaktadır.</a:t>
            </a:r>
          </a:p>
          <a:p>
            <a:pPr algn="just"/>
            <a:r>
              <a:rPr lang="tr-TR" sz="24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Sıcaklık uygulaması ile çoğu virüsler ve bazı sistemik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bakteriyal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hastalıklar elimine olmaktadır.</a:t>
            </a:r>
          </a:p>
          <a:p>
            <a:pPr algn="just"/>
            <a:r>
              <a:rPr lang="tr-TR" sz="24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Sıcaklık uygulamasında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buyume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için gerekli optimum sıcaklığın üzerinde bir sıcaklık seçmek gereklidir. Fakat bu sıcaklık aynı zamanda  bitki materyali için öldürücü olmayan bir sıcaklık olmalıdır.</a:t>
            </a:r>
          </a:p>
          <a:p>
            <a:pPr algn="just"/>
            <a:r>
              <a:rPr lang="tr-TR" sz="24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Sıcaklık uygulamasında bitki kısımları (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celikler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veya soğanlar, yumrular) sıcak suda ya da sıcak havada (50-52 °C) belirli surelerde (10-30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dk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) bırakılmaktadır.</a:t>
            </a:r>
          </a:p>
          <a:p>
            <a:pPr algn="just"/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25664437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FB9F7C3-9E8D-4454-89D9-25EB96DF56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8667" y="843673"/>
            <a:ext cx="11514666" cy="5458653"/>
          </a:xfrm>
        </p:spPr>
        <p:txBody>
          <a:bodyPr>
            <a:normAutofit fontScale="92500" lnSpcReduction="10000"/>
          </a:bodyPr>
          <a:lstStyle/>
          <a:p>
            <a:r>
              <a:rPr lang="tr-TR" sz="3600" b="1" i="0" u="none" strike="noStrike" baseline="0" dirty="0">
                <a:solidFill>
                  <a:srgbClr val="04607A"/>
                </a:solidFill>
                <a:latin typeface="Calibri" panose="020F0502020204030204" pitchFamily="34" charset="0"/>
              </a:rPr>
              <a:t>Meristem kültürü ile birlikte sıcaklık uygulaması</a:t>
            </a:r>
            <a:endParaRPr lang="tr-TR" sz="3600" b="0" i="0" u="none" strike="noStrike" baseline="0" dirty="0">
              <a:solidFill>
                <a:srgbClr val="04607A"/>
              </a:solidFill>
              <a:latin typeface="Calibri" panose="020F0502020204030204" pitchFamily="34" charset="0"/>
            </a:endParaRPr>
          </a:p>
          <a:p>
            <a:r>
              <a:rPr lang="tr-TR" sz="36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Sıcaklık uygulaması, çoğunlukla sadece meristem </a:t>
            </a:r>
            <a:r>
              <a:rPr lang="tr-TR" sz="2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kulturu</a:t>
            </a:r>
            <a:r>
              <a:rPr lang="tr-TR" sz="2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ile uzaklaştırılması zor olan virüslerin eliminasyonu için kullanılmaktadır.</a:t>
            </a:r>
          </a:p>
          <a:p>
            <a:pPr algn="l"/>
            <a:endParaRPr lang="tr-TR" sz="20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Sıcaklık uygulaması 3 farklı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sekilde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yapılmaktadır;</a:t>
            </a:r>
          </a:p>
          <a:p>
            <a:endParaRPr lang="tr-TR" sz="20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Bulaşık olan bitkiler </a:t>
            </a:r>
            <a:r>
              <a:rPr lang="tr-TR" sz="2000" dirty="0">
                <a:solidFill>
                  <a:srgbClr val="000000"/>
                </a:solidFill>
                <a:latin typeface="Constantia" panose="02030602050306030303" pitchFamily="18" charset="0"/>
              </a:rPr>
              <a:t>ö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nce artan sıcaklıklara maruz bırakılır sonra meristem uçları kültüre alınır.</a:t>
            </a:r>
          </a:p>
          <a:p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Meristemlerin kültüre alınmasından </a:t>
            </a:r>
            <a:r>
              <a:rPr lang="tr-TR" sz="2000" dirty="0">
                <a:solidFill>
                  <a:srgbClr val="000000"/>
                </a:solidFill>
                <a:latin typeface="Constantia" panose="02030602050306030303" pitchFamily="18" charset="0"/>
              </a:rPr>
              <a:t>ö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nce in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vitro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sürgünlere yüksek sıcaklık uygulaması yapılır.</a:t>
            </a:r>
          </a:p>
          <a:p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Kültüre alınan meristemlere sıcaklık uygulaması yapılır.</a:t>
            </a:r>
          </a:p>
          <a:p>
            <a:endParaRPr lang="tr-TR" sz="200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Çilekte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mild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yellow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edge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virüsü eliminasyonunda 38°C 15 gün uygulama %50,</a:t>
            </a:r>
          </a:p>
          <a:p>
            <a:r>
              <a:rPr lang="tr-TR" sz="2000" dirty="0">
                <a:solidFill>
                  <a:srgbClr val="000000"/>
                </a:solidFill>
                <a:latin typeface="Constantia" panose="02030602050306030303" pitchFamily="18" charset="0"/>
              </a:rPr>
              <a:t>Aynı sıcaklıkta 48 gün bırakılan bitkilerden alınan meristemlerden elde edilen bitkilerin %100 virüs elimine edilmiş.</a:t>
            </a:r>
            <a:endParaRPr lang="tr-TR" sz="20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endParaRPr lang="tr-TR" sz="32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182228505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50F9DD3-610A-4212-A02C-8253A4A041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0813" y="1966915"/>
            <a:ext cx="11445371" cy="3477281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tr-TR" sz="3200" b="1" i="0" u="none" strike="noStrike" baseline="0" dirty="0">
                <a:solidFill>
                  <a:srgbClr val="04607A"/>
                </a:solidFill>
                <a:latin typeface="Calibri" panose="020F0502020204030204" pitchFamily="34" charset="0"/>
              </a:rPr>
              <a:t>Kimyasal madde kullanımı</a:t>
            </a:r>
          </a:p>
          <a:p>
            <a:pPr algn="just"/>
            <a:r>
              <a:rPr lang="tr-TR" sz="3200" b="0" i="0" u="none" strike="noStrike" baseline="0" dirty="0">
                <a:solidFill>
                  <a:srgbClr val="04607A"/>
                </a:solidFill>
                <a:latin typeface="Calibri" panose="020F0502020204030204" pitchFamily="34" charset="0"/>
              </a:rPr>
              <a:t>Virüs </a:t>
            </a:r>
            <a:r>
              <a:rPr lang="tr-TR" sz="3200" b="0" i="0" u="none" strike="noStrike" baseline="0" dirty="0" err="1">
                <a:solidFill>
                  <a:srgbClr val="04607A"/>
                </a:solidFill>
                <a:latin typeface="Calibri" panose="020F0502020204030204" pitchFamily="34" charset="0"/>
              </a:rPr>
              <a:t>replikasyonunu</a:t>
            </a:r>
            <a:r>
              <a:rPr lang="tr-TR" sz="3200" b="0" i="0" u="none" strike="noStrike" baseline="0" dirty="0">
                <a:solidFill>
                  <a:srgbClr val="04607A"/>
                </a:solidFill>
                <a:latin typeface="Calibri" panose="020F0502020204030204" pitchFamily="34" charset="0"/>
              </a:rPr>
              <a:t> engelleyen veya virüs hareketini önleyen bileşik uygulanırsa kültüre alınan organ ve dokulardan virüsü arındırma çok basit olur.</a:t>
            </a:r>
          </a:p>
          <a:p>
            <a:pPr algn="just"/>
            <a:endParaRPr lang="tr-TR" sz="3200" b="0" i="0" u="none" strike="noStrike" baseline="0" dirty="0">
              <a:solidFill>
                <a:srgbClr val="04607A"/>
              </a:solidFill>
              <a:latin typeface="Calibri" panose="020F0502020204030204" pitchFamily="34" charset="0"/>
            </a:endParaRPr>
          </a:p>
          <a:p>
            <a:pPr algn="just"/>
            <a:r>
              <a:rPr lang="tr-TR" sz="32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32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Yaygın olarak </a:t>
            </a:r>
            <a:r>
              <a:rPr lang="tr-TR" sz="32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ribavirin</a:t>
            </a:r>
            <a:r>
              <a:rPr lang="tr-TR" sz="32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(virazole-1.</a:t>
            </a:r>
            <a:r>
              <a:rPr lang="el-GR" sz="32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β-</a:t>
            </a:r>
            <a:r>
              <a:rPr lang="tr-TR" sz="32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Dribofuranosyl-1,2,4-triazole-3-carboxamide) kullanılmaktadır.</a:t>
            </a:r>
          </a:p>
          <a:p>
            <a:pPr algn="just"/>
            <a:endParaRPr lang="tr-TR" sz="320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algn="just"/>
            <a:r>
              <a:rPr lang="tr-TR" sz="32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Patates M (PVM) virüsü eliminasyonu. </a:t>
            </a:r>
          </a:p>
          <a:p>
            <a:pPr algn="just"/>
            <a:r>
              <a:rPr lang="tr-TR" sz="3200" dirty="0">
                <a:solidFill>
                  <a:srgbClr val="000000"/>
                </a:solidFill>
                <a:latin typeface="Constantia" panose="02030602050306030303" pitchFamily="18" charset="0"/>
              </a:rPr>
              <a:t>%59 virüsten arı,    205mikroM </a:t>
            </a:r>
            <a:r>
              <a:rPr lang="tr-TR" sz="3200" dirty="0" err="1">
                <a:solidFill>
                  <a:srgbClr val="000000"/>
                </a:solidFill>
                <a:latin typeface="Constantia" panose="02030602050306030303" pitchFamily="18" charset="0"/>
              </a:rPr>
              <a:t>ribavirin</a:t>
            </a:r>
            <a:r>
              <a:rPr lang="tr-TR" sz="3200" dirty="0">
                <a:solidFill>
                  <a:srgbClr val="000000"/>
                </a:solidFill>
                <a:latin typeface="Constantia" panose="02030602050306030303" pitchFamily="18" charset="0"/>
              </a:rPr>
              <a:t> uygulaması ile %100 virüsten arı.</a:t>
            </a:r>
            <a:endParaRPr lang="tr-TR" sz="32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algn="just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294600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5EAD3D7-5980-4776-B3F6-AC36B70280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701" y="1488613"/>
            <a:ext cx="11239483" cy="3880773"/>
          </a:xfrm>
        </p:spPr>
        <p:txBody>
          <a:bodyPr>
            <a:normAutofit/>
          </a:bodyPr>
          <a:lstStyle/>
          <a:p>
            <a:pPr algn="just"/>
            <a:endParaRPr lang="tr-TR" sz="2400" b="0" i="0" u="none" strike="noStrike" baseline="0" dirty="0">
              <a:solidFill>
                <a:srgbClr val="000000"/>
              </a:solidFill>
              <a:latin typeface="Wingdings 2" panose="05020102010507070707" pitchFamily="18" charset="2"/>
            </a:endParaRPr>
          </a:p>
          <a:p>
            <a:pPr algn="just"/>
            <a:r>
              <a:rPr lang="tr-TR" sz="2800" b="1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Soğuk uygulama (</a:t>
            </a:r>
            <a:r>
              <a:rPr lang="tr-TR" sz="2800" b="1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krayoterapi</a:t>
            </a:r>
            <a:r>
              <a:rPr lang="tr-TR" sz="2800" b="1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)</a:t>
            </a:r>
            <a:endParaRPr lang="tr-TR" sz="28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algn="just"/>
            <a:r>
              <a:rPr lang="tr-TR" sz="2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Yüksek sıcaklık uygulamaları ile meristem kültürünün kombinasyonuna benzer </a:t>
            </a:r>
            <a:r>
              <a:rPr lang="tr-TR" sz="2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sekilde</a:t>
            </a:r>
            <a:r>
              <a:rPr lang="tr-TR" sz="2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meristem ucu kültürü ile birlikte düşük sıcaklık uygulamalarının da virüs eliminasyonu konusunda başarılı olmaktadır.</a:t>
            </a:r>
          </a:p>
          <a:p>
            <a:pPr algn="just"/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201704121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5DA6FC7-EB14-41A5-81A4-C15E6EF513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8667" y="1488613"/>
            <a:ext cx="11514666" cy="3880773"/>
          </a:xfrm>
        </p:spPr>
        <p:txBody>
          <a:bodyPr>
            <a:normAutofit/>
          </a:bodyPr>
          <a:lstStyle/>
          <a:p>
            <a:pPr algn="just"/>
            <a:r>
              <a:rPr lang="tr-TR" sz="2400" b="1" i="0" u="none" strike="noStrike" baseline="0" dirty="0">
                <a:solidFill>
                  <a:srgbClr val="FF0000"/>
                </a:solidFill>
                <a:latin typeface="Calibri" panose="020F0502020204030204" pitchFamily="34" charset="0"/>
              </a:rPr>
              <a:t>Virüsten ari bitkilerin </a:t>
            </a:r>
            <a:r>
              <a:rPr lang="tr-TR" sz="2400" b="1" i="0" u="none" strike="noStrike" baseline="0" dirty="0" err="1">
                <a:solidFill>
                  <a:srgbClr val="FF0000"/>
                </a:solidFill>
                <a:latin typeface="Calibri" panose="020F0502020204030204" pitchFamily="34" charset="0"/>
              </a:rPr>
              <a:t>kallus</a:t>
            </a:r>
            <a:r>
              <a:rPr lang="tr-TR" sz="2400" b="1" i="0" u="none" strike="noStrike" baseline="0" dirty="0">
                <a:solidFill>
                  <a:srgbClr val="FF0000"/>
                </a:solidFill>
                <a:latin typeface="Calibri" panose="020F0502020204030204" pitchFamily="34" charset="0"/>
              </a:rPr>
              <a:t> ve </a:t>
            </a:r>
            <a:r>
              <a:rPr lang="tr-TR" sz="2400" b="1" i="0" u="none" strike="noStrike" baseline="0" dirty="0" err="1">
                <a:solidFill>
                  <a:srgbClr val="FF0000"/>
                </a:solidFill>
                <a:latin typeface="Calibri" panose="020F0502020204030204" pitchFamily="34" charset="0"/>
              </a:rPr>
              <a:t>protoplasttan</a:t>
            </a:r>
            <a:r>
              <a:rPr lang="tr-TR" sz="2400" b="1" i="0" u="none" strike="noStrike" baseline="0" dirty="0">
                <a:solidFill>
                  <a:srgbClr val="FF0000"/>
                </a:solidFill>
                <a:latin typeface="Calibri" panose="020F0502020204030204" pitchFamily="34" charset="0"/>
              </a:rPr>
              <a:t> elde edilmesi</a:t>
            </a:r>
            <a:endParaRPr lang="tr-TR" sz="2400" b="0" i="0" u="none" strike="noStrike" baseline="0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algn="just"/>
            <a:r>
              <a:rPr lang="tr-TR" sz="24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Adventif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tomurcuk veya somatik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embriyogenesis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yoluyla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nusellustan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kaynaklanan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kallustan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rejenere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olan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bitkicikler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 yüksek derecede virüsten aridir.</a:t>
            </a:r>
          </a:p>
          <a:p>
            <a:pPr algn="just"/>
            <a:endParaRPr lang="tr-TR" sz="24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algn="just"/>
            <a:r>
              <a:rPr lang="tr-TR" sz="2400" b="1" i="0" u="none" strike="noStrike" baseline="0" dirty="0">
                <a:solidFill>
                  <a:srgbClr val="FF0000"/>
                </a:solidFill>
                <a:latin typeface="Constantia" panose="02030602050306030303" pitchFamily="18" charset="0"/>
              </a:rPr>
              <a:t>Virüsten ari diğer </a:t>
            </a:r>
            <a:r>
              <a:rPr lang="tr-TR" sz="2400" b="1" i="0" u="none" strike="noStrike" baseline="0" dirty="0" err="1">
                <a:solidFill>
                  <a:srgbClr val="FF0000"/>
                </a:solidFill>
                <a:latin typeface="Constantia" panose="02030602050306030303" pitchFamily="18" charset="0"/>
              </a:rPr>
              <a:t>eksplantlar</a:t>
            </a:r>
            <a:endParaRPr lang="tr-TR" sz="2400" b="0" i="0" u="none" strike="noStrike" baseline="0" dirty="0">
              <a:solidFill>
                <a:srgbClr val="FF0000"/>
              </a:solidFill>
              <a:latin typeface="Constantia" panose="02030602050306030303" pitchFamily="18" charset="0"/>
            </a:endParaRPr>
          </a:p>
          <a:p>
            <a:pPr algn="just"/>
            <a:r>
              <a:rPr lang="tr-TR" sz="24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Virusle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bulaşık olan bitkilerin yaprakları patojenin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penetrasyonyapamadığı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yerlerde koyu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yesilalanlara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sahiptir. 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Boyle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bölgelerden alınan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eksplantlardan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elde edilen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rejenerantların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çoğu virüsten ari olmaktadır.</a:t>
            </a:r>
          </a:p>
          <a:p>
            <a:pPr algn="just"/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149529338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AF74F2C-B1A3-40F3-9D64-481F8CA572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797" y="1488613"/>
            <a:ext cx="11402371" cy="388077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sz="2800" b="1" i="0" u="none" strike="noStrike" baseline="0" dirty="0">
                <a:solidFill>
                  <a:srgbClr val="FF0000"/>
                </a:solidFill>
                <a:latin typeface="Calibri" panose="020F0502020204030204" pitchFamily="34" charset="0"/>
              </a:rPr>
              <a:t>Bakteri ve Mantarlardan Ari Bitkilerin Üretimi</a:t>
            </a:r>
            <a:endParaRPr lang="tr-TR" sz="2800" b="0" i="0" u="none" strike="noStrike" baseline="0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algn="just"/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Meristem kültürü tekniği,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donor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bitkinin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bakteriyal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ve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fungalpatojenler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ile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enfekteolduğu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durumlarda da avantaj sağlamaktadır.</a:t>
            </a:r>
          </a:p>
          <a:p>
            <a:pPr algn="just"/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Bitkide terminal bölgenin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vaskuler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farklılaşma bölgesinin </a:t>
            </a:r>
            <a:r>
              <a:rPr lang="tr-TR" sz="2400" dirty="0">
                <a:solidFill>
                  <a:srgbClr val="000000"/>
                </a:solidFill>
                <a:latin typeface="Constantia" panose="02030602050306030303" pitchFamily="18" charset="0"/>
              </a:rPr>
              <a:t>ü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st kısmı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patojenik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partikülleri pek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icermez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.</a:t>
            </a:r>
          </a:p>
          <a:p>
            <a:pPr algn="just"/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Bu nedenle, eğer bulaşık olan bir bitkiden,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soz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konusu bu bölgeden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kucukbir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eksplant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alınıp in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vitro’da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başarılı olarak geliştirilirse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patojensiz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bitki elde edilmesi mümkün olmaktadır.</a:t>
            </a:r>
          </a:p>
          <a:p>
            <a:pPr algn="just"/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342631845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77FE2CF-DF5D-4D3B-8919-42F4EB6B6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965" y="1636541"/>
            <a:ext cx="4176020" cy="642425"/>
          </a:xfrm>
        </p:spPr>
        <p:txBody>
          <a:bodyPr/>
          <a:lstStyle/>
          <a:p>
            <a:r>
              <a:rPr lang="tr-TR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SONUÇ OLARAK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ACD0953-ED6B-4EB3-8EC2-9185E860D1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661921"/>
            <a:ext cx="11824156" cy="2275840"/>
          </a:xfrm>
        </p:spPr>
        <p:txBody>
          <a:bodyPr>
            <a:normAutofit/>
          </a:bodyPr>
          <a:lstStyle/>
          <a:p>
            <a:r>
              <a:rPr lang="tr-TR" sz="2000" dirty="0"/>
              <a:t>Meristem ucu kültürü gerek </a:t>
            </a:r>
            <a:r>
              <a:rPr lang="tr-TR" sz="2000" dirty="0" err="1"/>
              <a:t>mikroçoğaltım</a:t>
            </a:r>
            <a:r>
              <a:rPr lang="tr-TR" sz="2000" dirty="0"/>
              <a:t> gerek virüsten arı bitkileri elde etme amacı ile kullanılır.</a:t>
            </a:r>
          </a:p>
          <a:p>
            <a:r>
              <a:rPr lang="tr-TR" sz="2000" dirty="0"/>
              <a:t>Genellikte meristem ucu kültürü süs bitkilerinden krizantem, karanfil, tarla bitkilerinden patates, çilek, narenciyede rutin olarak uygulanmaktadır.</a:t>
            </a:r>
          </a:p>
        </p:txBody>
      </p:sp>
    </p:spTree>
    <p:extLst>
      <p:ext uri="{BB962C8B-B14F-4D97-AF65-F5344CB8AC3E}">
        <p14:creationId xmlns:p14="http://schemas.microsoft.com/office/powerpoint/2010/main" val="155463417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E5E1A58-9EAF-4F46-BA1A-8754DEF51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PROTOPLAST KÜLTÜRÜ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83853D0-84C9-4FD1-9FE5-CBC9091669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7167" y="1775655"/>
            <a:ext cx="11034279" cy="3880773"/>
          </a:xfrm>
        </p:spPr>
        <p:txBody>
          <a:bodyPr>
            <a:normAutofit/>
          </a:bodyPr>
          <a:lstStyle/>
          <a:p>
            <a:pPr algn="just"/>
            <a:endParaRPr lang="tr-TR" sz="20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algn="just"/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Selülozik yapıdaki hücre çeperleri, mekanik ya da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enzimatik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yollarla çıkarılmış olan hücrelere “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protoplast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” denilmektedir.</a:t>
            </a:r>
          </a:p>
          <a:p>
            <a:pPr algn="just"/>
            <a:endParaRPr lang="tr-TR" sz="200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algn="just"/>
            <a:endParaRPr lang="tr-TR" sz="20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algn="just"/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Protoplast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kültürü ise, izole edilen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protoplastların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, hücre modifikasyonu ve somatik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hibridizasyon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yöntemleriyle bitki tür ve çeşitlerinin geliştirilmesi amacına yönelik olarak, uygun besin ortamlarında kültüre alınmasıdır.</a:t>
            </a:r>
          </a:p>
          <a:p>
            <a:pPr algn="just"/>
            <a:endParaRPr lang="tr-TR" sz="20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algn="just"/>
            <a:endParaRPr lang="tr-TR" sz="2000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090A28CD-0F8A-41FF-A5A1-48B1E7A73E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8105" y="0"/>
            <a:ext cx="2875085" cy="2300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52385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83853D0-84C9-4FD1-9FE5-CBC9091669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Protoplastların</a:t>
            </a:r>
            <a:r>
              <a:rPr lang="tr-TR" dirty="0"/>
              <a:t> canlılığı üzerine etki eden faktörler;</a:t>
            </a:r>
          </a:p>
          <a:p>
            <a:endParaRPr lang="tr-TR" dirty="0"/>
          </a:p>
          <a:p>
            <a:r>
              <a:rPr lang="tr-TR" dirty="0"/>
              <a:t>Enzimin saflığı</a:t>
            </a:r>
          </a:p>
          <a:p>
            <a:endParaRPr lang="tr-TR" dirty="0"/>
          </a:p>
          <a:p>
            <a:r>
              <a:rPr lang="tr-TR" dirty="0"/>
              <a:t>Kültür ortamının </a:t>
            </a:r>
            <a:r>
              <a:rPr lang="tr-TR" dirty="0" err="1"/>
              <a:t>ozmotik</a:t>
            </a:r>
            <a:r>
              <a:rPr lang="tr-TR" dirty="0"/>
              <a:t> basıncı</a:t>
            </a:r>
          </a:p>
        </p:txBody>
      </p:sp>
    </p:spTree>
    <p:extLst>
      <p:ext uri="{BB962C8B-B14F-4D97-AF65-F5344CB8AC3E}">
        <p14:creationId xmlns:p14="http://schemas.microsoft.com/office/powerpoint/2010/main" val="176557294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83853D0-84C9-4FD1-9FE5-CBC9091669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5983" y="1189918"/>
            <a:ext cx="11660033" cy="3880773"/>
          </a:xfrm>
        </p:spPr>
        <p:txBody>
          <a:bodyPr>
            <a:normAutofit/>
          </a:bodyPr>
          <a:lstStyle/>
          <a:p>
            <a:pPr algn="just"/>
            <a:endParaRPr lang="tr-TR" sz="28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algn="just"/>
            <a:r>
              <a:rPr lang="tr-TR" sz="2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Bir bitkinin hücre, doku, organ, meristem veya  embriyo gibi </a:t>
            </a:r>
            <a:r>
              <a:rPr lang="tr-TR" sz="2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çesitli</a:t>
            </a:r>
            <a:r>
              <a:rPr lang="tr-TR" sz="2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parçalarından yeni bitki veya bitkiler elde edilmesine bitki </a:t>
            </a:r>
            <a:r>
              <a:rPr lang="tr-TR" sz="2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rejenerasyonu</a:t>
            </a:r>
            <a:r>
              <a:rPr lang="tr-TR" sz="2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denir.</a:t>
            </a:r>
          </a:p>
          <a:p>
            <a:pPr algn="just"/>
            <a:endParaRPr lang="tr-TR" sz="28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algn="just"/>
            <a:r>
              <a:rPr lang="tr-TR" sz="2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Invitro</a:t>
            </a:r>
            <a:r>
              <a:rPr lang="tr-TR" sz="2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2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sartlarda</a:t>
            </a:r>
            <a:r>
              <a:rPr lang="tr-TR" sz="2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2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tekhücreden</a:t>
            </a:r>
            <a:r>
              <a:rPr lang="tr-TR" sz="2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2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yenibitki</a:t>
            </a:r>
            <a:r>
              <a:rPr lang="tr-TR" sz="2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elde edilmesine </a:t>
            </a:r>
            <a:r>
              <a:rPr lang="tr-TR" sz="2800" b="0" i="0" u="none" strike="noStrike" baseline="0" dirty="0" err="1">
                <a:solidFill>
                  <a:srgbClr val="FF0000"/>
                </a:solidFill>
                <a:latin typeface="Constantia" panose="02030602050306030303" pitchFamily="18" charset="0"/>
              </a:rPr>
              <a:t>totipotansi</a:t>
            </a:r>
            <a:r>
              <a:rPr lang="tr-TR" sz="2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, böyle bir </a:t>
            </a:r>
            <a:r>
              <a:rPr lang="tr-TR" sz="2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hücreyede</a:t>
            </a:r>
            <a:r>
              <a:rPr lang="tr-TR" sz="2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2800" b="0" i="0" u="none" strike="noStrike" baseline="0" dirty="0" err="1">
                <a:solidFill>
                  <a:srgbClr val="FF0000"/>
                </a:solidFill>
                <a:latin typeface="Constantia" panose="02030602050306030303" pitchFamily="18" charset="0"/>
              </a:rPr>
              <a:t>totipotent</a:t>
            </a:r>
            <a:r>
              <a:rPr lang="tr-TR" sz="2800" b="0" i="0" u="none" strike="noStrike" baseline="0" dirty="0">
                <a:solidFill>
                  <a:srgbClr val="FF0000"/>
                </a:solidFill>
                <a:latin typeface="Constantia" panose="02030602050306030303" pitchFamily="18" charset="0"/>
              </a:rPr>
              <a:t> </a:t>
            </a:r>
            <a:r>
              <a:rPr lang="tr-TR" sz="2800" b="0" i="0" u="none" strike="noStrike" baseline="0" dirty="0" err="1">
                <a:solidFill>
                  <a:srgbClr val="FF0000"/>
                </a:solidFill>
                <a:latin typeface="Constantia" panose="02030602050306030303" pitchFamily="18" charset="0"/>
              </a:rPr>
              <a:t>hücre</a:t>
            </a:r>
            <a:r>
              <a:rPr lang="tr-TR" sz="2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denir</a:t>
            </a:r>
            <a:r>
              <a:rPr lang="tr-TR" sz="2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.</a:t>
            </a:r>
          </a:p>
          <a:p>
            <a:pPr algn="just"/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76761653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977F6C4-EBF3-4FD0-AA17-E7F64FBB46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694" y="852294"/>
            <a:ext cx="11514666" cy="3880773"/>
          </a:xfrm>
        </p:spPr>
        <p:txBody>
          <a:bodyPr>
            <a:normAutofit/>
          </a:bodyPr>
          <a:lstStyle/>
          <a:p>
            <a:pPr algn="just"/>
            <a:endParaRPr lang="tr-TR" sz="24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algn="just"/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Bitkilerde hücre duvarı hücre için mekanik bir sınır ve destek olarak görev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yapmakta,ozmotik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değişiklikler sonucu hücrenin patlamasını ve mikroorganizmaların hücreyi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enfekteetmesini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engellemektedir.</a:t>
            </a:r>
          </a:p>
          <a:p>
            <a:pPr algn="just"/>
            <a:endParaRPr lang="tr-TR" sz="2400" dirty="0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7F426E69-BF9C-4F11-B9BC-A3A5E5B4C798}"/>
              </a:ext>
            </a:extLst>
          </p:cNvPr>
          <p:cNvSpPr txBox="1"/>
          <p:nvPr/>
        </p:nvSpPr>
        <p:spPr>
          <a:xfrm>
            <a:off x="337624" y="3237136"/>
            <a:ext cx="6105378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600" b="0" i="0" u="none" strike="noStrike" baseline="0" dirty="0">
                <a:solidFill>
                  <a:srgbClr val="C00000"/>
                </a:solidFill>
                <a:latin typeface="Calibri" panose="020F0502020204030204" pitchFamily="34" charset="0"/>
              </a:rPr>
              <a:t>Bitki hücre duvarının 3 ana unsuru</a:t>
            </a:r>
          </a:p>
          <a:p>
            <a:r>
              <a:rPr lang="tr-TR" sz="16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Selüloz</a:t>
            </a:r>
          </a:p>
          <a:p>
            <a:r>
              <a:rPr lang="tr-TR" sz="16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Hemiselüloz</a:t>
            </a:r>
            <a:endParaRPr lang="tr-TR" sz="18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r>
              <a:rPr lang="tr-TR" sz="16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Pektik maddeler</a:t>
            </a:r>
          </a:p>
          <a:p>
            <a:r>
              <a:rPr lang="tr-TR" sz="16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Hücre duvarı, hücrenin büyüklüğünü, seklini ve dengesini belirler.</a:t>
            </a:r>
          </a:p>
        </p:txBody>
      </p:sp>
    </p:spTree>
    <p:extLst>
      <p:ext uri="{BB962C8B-B14F-4D97-AF65-F5344CB8AC3E}">
        <p14:creationId xmlns:p14="http://schemas.microsoft.com/office/powerpoint/2010/main" val="279021203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83853D0-84C9-4FD1-9FE5-CBC9091669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3604" y="994008"/>
            <a:ext cx="9648352" cy="4869984"/>
          </a:xfrm>
        </p:spPr>
        <p:txBody>
          <a:bodyPr>
            <a:normAutofit fontScale="92500"/>
          </a:bodyPr>
          <a:lstStyle/>
          <a:p>
            <a:r>
              <a:rPr lang="tr-TR" sz="3200" b="0" i="0" u="none" strike="noStrike" baseline="0" dirty="0" err="1">
                <a:solidFill>
                  <a:srgbClr val="04607A"/>
                </a:solidFill>
                <a:latin typeface="Calibri" panose="020F0502020204030204" pitchFamily="34" charset="0"/>
              </a:rPr>
              <a:t>Protoplastizolasyonu</a:t>
            </a:r>
            <a:r>
              <a:rPr lang="tr-TR" sz="3200" b="0" i="0" u="none" strike="noStrike" baseline="0" dirty="0">
                <a:solidFill>
                  <a:srgbClr val="04607A"/>
                </a:solidFill>
                <a:latin typeface="Calibri" panose="020F0502020204030204" pitchFamily="34" charset="0"/>
              </a:rPr>
              <a:t> </a:t>
            </a:r>
          </a:p>
          <a:p>
            <a:r>
              <a:rPr lang="tr-TR" sz="2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Eksplantkaynakları</a:t>
            </a:r>
            <a:endParaRPr lang="tr-TR" sz="28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r>
              <a:rPr lang="tr-TR" sz="2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Donör</a:t>
            </a:r>
            <a:r>
              <a:rPr lang="tr-TR" sz="2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bitki materyalinin ön muamelesi ve yetiştirme </a:t>
            </a:r>
            <a:r>
              <a:rPr lang="tr-TR" sz="2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sartları</a:t>
            </a:r>
            <a:endParaRPr lang="tr-TR" sz="28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r>
              <a:rPr lang="tr-TR" sz="2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Protoplast</a:t>
            </a:r>
            <a:r>
              <a:rPr lang="tr-TR" sz="2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izolasyonunda kullanılan yıkama solüsyonları, enzimler ve enzim </a:t>
            </a:r>
            <a:r>
              <a:rPr lang="tr-TR" sz="2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karısımları</a:t>
            </a:r>
            <a:endParaRPr lang="tr-TR" sz="28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r>
              <a:rPr lang="tr-TR" sz="2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Ozmotik</a:t>
            </a:r>
            <a:r>
              <a:rPr lang="tr-TR" sz="2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 </a:t>
            </a:r>
            <a:r>
              <a:rPr lang="tr-TR" sz="2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sartlar</a:t>
            </a:r>
            <a:r>
              <a:rPr lang="tr-TR" sz="2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ve </a:t>
            </a:r>
            <a:r>
              <a:rPr lang="tr-TR" sz="2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plazmolizasyon</a:t>
            </a:r>
            <a:endParaRPr lang="tr-TR" sz="28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r>
              <a:rPr lang="tr-TR" sz="2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Enzim </a:t>
            </a:r>
            <a:r>
              <a:rPr lang="tr-TR" sz="2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inkübasyonu</a:t>
            </a:r>
            <a:endParaRPr lang="tr-TR" sz="28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r>
              <a:rPr lang="tr-TR" sz="2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Protoplastların</a:t>
            </a:r>
            <a:r>
              <a:rPr lang="tr-TR" sz="2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yıkanması ve </a:t>
            </a:r>
            <a:r>
              <a:rPr lang="tr-TR" sz="2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saflastırılması</a:t>
            </a:r>
            <a:endParaRPr lang="tr-TR" sz="28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r>
              <a:rPr lang="tr-TR" sz="2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İzolasyon sonrası uygulanan testler</a:t>
            </a:r>
          </a:p>
          <a:p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76564472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83853D0-84C9-4FD1-9FE5-CBC9091669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773723"/>
            <a:ext cx="11514666" cy="5267639"/>
          </a:xfrm>
        </p:spPr>
        <p:txBody>
          <a:bodyPr>
            <a:normAutofit/>
          </a:bodyPr>
          <a:lstStyle/>
          <a:p>
            <a:pPr algn="just"/>
            <a:r>
              <a:rPr lang="tr-TR" sz="2400" b="0" i="0" u="none" strike="noStrike" baseline="0" dirty="0" err="1">
                <a:solidFill>
                  <a:srgbClr val="04607A"/>
                </a:solidFill>
                <a:latin typeface="Calibri" panose="020F0502020204030204" pitchFamily="34" charset="0"/>
              </a:rPr>
              <a:t>Eksplantkaynakları</a:t>
            </a:r>
            <a:endParaRPr lang="tr-TR" sz="2400" b="0" i="0" u="none" strike="noStrike" baseline="0" dirty="0">
              <a:solidFill>
                <a:srgbClr val="04607A"/>
              </a:solidFill>
              <a:latin typeface="Calibri" panose="020F0502020204030204" pitchFamily="34" charset="0"/>
            </a:endParaRPr>
          </a:p>
          <a:p>
            <a:pPr algn="just"/>
            <a:r>
              <a:rPr lang="tr-TR" sz="24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400" b="0" i="0" u="none" strike="noStrike" baseline="0" dirty="0">
                <a:solidFill>
                  <a:srgbClr val="54A839"/>
                </a:solidFill>
                <a:latin typeface="Constantia" panose="02030602050306030303" pitchFamily="18" charset="0"/>
              </a:rPr>
              <a:t>Yaprak </a:t>
            </a:r>
            <a:r>
              <a:rPr lang="tr-TR" sz="2400" b="0" i="0" u="none" strike="noStrike" baseline="0" dirty="0" err="1">
                <a:solidFill>
                  <a:srgbClr val="54A839"/>
                </a:solidFill>
                <a:latin typeface="Constantia" panose="02030602050306030303" pitchFamily="18" charset="0"/>
              </a:rPr>
              <a:t>mezofil</a:t>
            </a:r>
            <a:r>
              <a:rPr lang="tr-TR" sz="2400" b="0" i="0" u="none" strike="noStrike" baseline="0" dirty="0">
                <a:solidFill>
                  <a:srgbClr val="54A839"/>
                </a:solidFill>
                <a:latin typeface="Constantia" panose="02030602050306030303" pitchFamily="18" charset="0"/>
              </a:rPr>
              <a:t> hücreleri </a:t>
            </a:r>
            <a:endParaRPr lang="tr-TR" sz="24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algn="just"/>
            <a:r>
              <a:rPr lang="tr-TR" sz="24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400" b="0" i="0" u="none" strike="noStrike" baseline="0" dirty="0">
                <a:solidFill>
                  <a:srgbClr val="54A839"/>
                </a:solidFill>
                <a:latin typeface="Constantia" panose="02030602050306030303" pitchFamily="18" charset="0"/>
              </a:rPr>
              <a:t>Genç bitki dokuları</a:t>
            </a:r>
          </a:p>
          <a:p>
            <a:pPr algn="just"/>
            <a:r>
              <a:rPr lang="tr-TR" sz="24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400" b="0" i="0" u="none" strike="noStrike" baseline="0" dirty="0">
                <a:solidFill>
                  <a:srgbClr val="54A839"/>
                </a:solidFill>
                <a:latin typeface="Constantia" panose="02030602050306030303" pitchFamily="18" charset="0"/>
              </a:rPr>
              <a:t>Henüz </a:t>
            </a:r>
            <a:r>
              <a:rPr lang="tr-TR" sz="2400" b="0" i="0" u="none" strike="noStrike" baseline="0" dirty="0" err="1">
                <a:solidFill>
                  <a:srgbClr val="54A839"/>
                </a:solidFill>
                <a:latin typeface="Constantia" panose="02030602050306030303" pitchFamily="18" charset="0"/>
              </a:rPr>
              <a:t>olgunlasmamıs</a:t>
            </a:r>
            <a:r>
              <a:rPr lang="tr-TR" sz="2400" b="0" i="0" u="none" strike="noStrike" baseline="0" dirty="0">
                <a:solidFill>
                  <a:srgbClr val="54A839"/>
                </a:solidFill>
                <a:latin typeface="Constantia" panose="02030602050306030303" pitchFamily="18" charset="0"/>
              </a:rPr>
              <a:t>  bitki doku ve organları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(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embriyo,kotiledon,meyvekabuğu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)</a:t>
            </a:r>
          </a:p>
          <a:p>
            <a:pPr algn="just"/>
            <a:r>
              <a:rPr lang="tr-TR" sz="24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400" b="0" i="0" u="none" strike="noStrike" baseline="0" dirty="0" err="1">
                <a:solidFill>
                  <a:srgbClr val="54A839"/>
                </a:solidFill>
                <a:latin typeface="Constantia" panose="02030602050306030303" pitchFamily="18" charset="0"/>
              </a:rPr>
              <a:t>Meristematik</a:t>
            </a:r>
            <a:r>
              <a:rPr lang="tr-TR" sz="2400" b="0" i="0" u="none" strike="noStrike" baseline="0" dirty="0">
                <a:solidFill>
                  <a:srgbClr val="54A839"/>
                </a:solidFill>
                <a:latin typeface="Constantia" panose="02030602050306030303" pitchFamily="18" charset="0"/>
              </a:rPr>
              <a:t> hücreleri içeren dokular 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(gövde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apikalmeristemi,yan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vekök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ucumeristemleri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)</a:t>
            </a:r>
          </a:p>
          <a:p>
            <a:pPr algn="just"/>
            <a:r>
              <a:rPr lang="tr-TR" sz="24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400" b="0" i="0" u="none" strike="noStrike" baseline="0" dirty="0">
                <a:solidFill>
                  <a:srgbClr val="54A839"/>
                </a:solidFill>
                <a:latin typeface="Constantia" panose="02030602050306030303" pitchFamily="18" charset="0"/>
              </a:rPr>
              <a:t>Özel </a:t>
            </a:r>
            <a:r>
              <a:rPr lang="tr-TR" sz="2400" b="0" i="0" u="none" strike="noStrike" baseline="0" dirty="0" err="1">
                <a:solidFill>
                  <a:srgbClr val="54A839"/>
                </a:solidFill>
                <a:latin typeface="Constantia" panose="02030602050306030303" pitchFamily="18" charset="0"/>
              </a:rPr>
              <a:t>protoplast</a:t>
            </a:r>
            <a:r>
              <a:rPr lang="tr-TR" sz="2400" b="0" i="0" u="none" strike="noStrike" baseline="0" dirty="0">
                <a:solidFill>
                  <a:srgbClr val="54A839"/>
                </a:solidFill>
                <a:latin typeface="Constantia" panose="02030602050306030303" pitchFamily="18" charset="0"/>
              </a:rPr>
              <a:t> kaynakları 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(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polentanesi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,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stomahücrelerivb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.)</a:t>
            </a:r>
          </a:p>
          <a:p>
            <a:pPr algn="just"/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167704364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83853D0-84C9-4FD1-9FE5-CBC9091669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858129"/>
            <a:ext cx="9901571" cy="5183233"/>
          </a:xfrm>
        </p:spPr>
        <p:txBody>
          <a:bodyPr/>
          <a:lstStyle/>
          <a:p>
            <a:pPr algn="just"/>
            <a:r>
              <a:rPr lang="tr-TR" sz="2400" b="1" i="0" u="sng" strike="noStrike" baseline="0" dirty="0" err="1">
                <a:solidFill>
                  <a:srgbClr val="C00000"/>
                </a:solidFill>
                <a:latin typeface="Calibri" panose="020F0502020204030204" pitchFamily="34" charset="0"/>
              </a:rPr>
              <a:t>Dönör</a:t>
            </a:r>
            <a:r>
              <a:rPr lang="tr-TR" sz="2400" b="1" i="0" u="sng" strike="noStrike" baseline="0" dirty="0">
                <a:solidFill>
                  <a:srgbClr val="C00000"/>
                </a:solidFill>
                <a:latin typeface="Calibri" panose="020F0502020204030204" pitchFamily="34" charset="0"/>
              </a:rPr>
              <a:t> bitki materyalinin ön muamelesi ve yetiştirme şartları</a:t>
            </a:r>
          </a:p>
          <a:p>
            <a:pPr algn="just"/>
            <a:endParaRPr lang="tr-TR" sz="2400" b="1" i="0" u="sng" strike="noStrike" baseline="0" dirty="0">
              <a:solidFill>
                <a:srgbClr val="C00000"/>
              </a:solidFill>
              <a:latin typeface="Calibri" panose="020F0502020204030204" pitchFamily="34" charset="0"/>
            </a:endParaRPr>
          </a:p>
          <a:p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Eksplantın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alındığı bitkinin gelişme evresi ve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sartları</a:t>
            </a:r>
            <a:endParaRPr lang="tr-TR" sz="18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endParaRPr lang="tr-TR" sz="18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Kültür ortamı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komponentleri</a:t>
            </a:r>
            <a:endParaRPr lang="tr-TR" sz="18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endParaRPr lang="tr-TR" sz="18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Sıcaklık</a:t>
            </a:r>
          </a:p>
          <a:p>
            <a:endParaRPr lang="tr-TR" sz="18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Isık</a:t>
            </a:r>
            <a:endParaRPr lang="tr-TR" sz="18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1051467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83853D0-84C9-4FD1-9FE5-CBC9091669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1401" y="1488613"/>
            <a:ext cx="9690555" cy="3880773"/>
          </a:xfrm>
        </p:spPr>
        <p:txBody>
          <a:bodyPr/>
          <a:lstStyle/>
          <a:p>
            <a:r>
              <a:rPr lang="tr-TR" sz="1800" b="0" i="0" u="none" strike="noStrike" baseline="0" dirty="0" err="1">
                <a:solidFill>
                  <a:srgbClr val="C00000"/>
                </a:solidFill>
                <a:latin typeface="Calibri" panose="020F0502020204030204" pitchFamily="34" charset="0"/>
              </a:rPr>
              <a:t>Protoplast</a:t>
            </a:r>
            <a:r>
              <a:rPr lang="tr-TR" sz="1800" b="0" i="0" u="none" strike="noStrike" baseline="0" dirty="0">
                <a:solidFill>
                  <a:srgbClr val="C00000"/>
                </a:solidFill>
                <a:latin typeface="Calibri" panose="020F0502020204030204" pitchFamily="34" charset="0"/>
              </a:rPr>
              <a:t> izolasyonunda kullanılan yıkama solüsyonları, enzimler ve enzim solüsyonları</a:t>
            </a:r>
          </a:p>
          <a:p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>
                <a:solidFill>
                  <a:srgbClr val="C00000"/>
                </a:solidFill>
                <a:latin typeface="Constantia" panose="02030602050306030303" pitchFamily="18" charset="0"/>
              </a:rPr>
              <a:t>Yıkama solüsyonları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;</a:t>
            </a:r>
          </a:p>
          <a:p>
            <a:endParaRPr lang="tr-TR" sz="18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CaCl2,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manitol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, CPW</a:t>
            </a:r>
          </a:p>
          <a:p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>
                <a:solidFill>
                  <a:srgbClr val="C00000"/>
                </a:solidFill>
                <a:latin typeface="Constantia" panose="02030602050306030303" pitchFamily="18" charset="0"/>
              </a:rPr>
              <a:t>Enzimler;</a:t>
            </a:r>
          </a:p>
          <a:p>
            <a:endParaRPr lang="tr-TR" sz="1800" b="0" i="0" u="none" strike="noStrike" baseline="0" dirty="0">
              <a:solidFill>
                <a:srgbClr val="C00000"/>
              </a:solidFill>
              <a:latin typeface="Constantia" panose="02030602050306030303" pitchFamily="18" charset="0"/>
            </a:endParaRPr>
          </a:p>
          <a:p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Selülaz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,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hemiselülaz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,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pektinaz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0996000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83853D0-84C9-4FD1-9FE5-CBC9091669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8860" y="1263530"/>
            <a:ext cx="11856979" cy="4898119"/>
          </a:xfrm>
        </p:spPr>
        <p:txBody>
          <a:bodyPr>
            <a:normAutofit/>
          </a:bodyPr>
          <a:lstStyle/>
          <a:p>
            <a:r>
              <a:rPr lang="tr-TR" sz="1600" b="0" i="0" u="none" strike="noStrike" baseline="0" dirty="0" err="1">
                <a:solidFill>
                  <a:srgbClr val="04607A"/>
                </a:solidFill>
                <a:latin typeface="Calibri" panose="020F0502020204030204" pitchFamily="34" charset="0"/>
              </a:rPr>
              <a:t>Ozmotikşartlar</a:t>
            </a:r>
            <a:r>
              <a:rPr lang="tr-TR" sz="1600" b="0" i="0" u="none" strike="noStrike" baseline="0" dirty="0">
                <a:solidFill>
                  <a:srgbClr val="04607A"/>
                </a:solidFill>
                <a:latin typeface="Calibri" panose="020F0502020204030204" pitchFamily="34" charset="0"/>
              </a:rPr>
              <a:t> ve </a:t>
            </a:r>
            <a:r>
              <a:rPr lang="tr-TR" sz="1600" b="0" i="0" u="none" strike="noStrike" baseline="0" dirty="0" err="1">
                <a:solidFill>
                  <a:srgbClr val="04607A"/>
                </a:solidFill>
                <a:latin typeface="Calibri" panose="020F0502020204030204" pitchFamily="34" charset="0"/>
              </a:rPr>
              <a:t>plazmolizasyon</a:t>
            </a:r>
            <a:endParaRPr lang="tr-TR" sz="1600" b="0" i="0" u="none" strike="noStrike" baseline="0" dirty="0">
              <a:solidFill>
                <a:srgbClr val="04607A"/>
              </a:solidFill>
              <a:latin typeface="Calibri" panose="020F0502020204030204" pitchFamily="34" charset="0"/>
            </a:endParaRPr>
          </a:p>
          <a:p>
            <a:endParaRPr lang="tr-TR" sz="1600" b="0" i="0" u="none" strike="noStrike" baseline="0" dirty="0">
              <a:latin typeface="Calibri" panose="020F0502020204030204" pitchFamily="34" charset="0"/>
            </a:endParaRPr>
          </a:p>
          <a:p>
            <a:r>
              <a:rPr lang="tr-TR" sz="1600" b="0" i="0" u="none" strike="noStrike" baseline="0" dirty="0" err="1">
                <a:solidFill>
                  <a:srgbClr val="FF0000"/>
                </a:solidFill>
                <a:latin typeface="Constantia" panose="02030602050306030303" pitchFamily="18" charset="0"/>
              </a:rPr>
              <a:t>Ozmotik</a:t>
            </a:r>
            <a:r>
              <a:rPr lang="tr-TR" sz="1600" b="0" i="0" u="none" strike="noStrike" baseline="0" dirty="0">
                <a:solidFill>
                  <a:srgbClr val="FF0000"/>
                </a:solidFill>
                <a:latin typeface="Constantia" panose="02030602050306030303" pitchFamily="18" charset="0"/>
              </a:rPr>
              <a:t> basıncı ayarlamak için;</a:t>
            </a:r>
          </a:p>
          <a:p>
            <a:r>
              <a:rPr lang="tr-TR" sz="16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6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Manitol</a:t>
            </a:r>
            <a:endParaRPr lang="tr-TR" sz="16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r>
              <a:rPr lang="tr-TR" sz="16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6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Sorbitol</a:t>
            </a:r>
            <a:endParaRPr lang="tr-TR" sz="16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r>
              <a:rPr lang="tr-TR" sz="16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6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Glikoz</a:t>
            </a:r>
          </a:p>
          <a:p>
            <a:r>
              <a:rPr lang="tr-TR" sz="16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6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Sakkaroz</a:t>
            </a:r>
            <a:endParaRPr lang="tr-TR" sz="16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r>
              <a:rPr lang="tr-TR" sz="16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6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KCl</a:t>
            </a:r>
            <a:endParaRPr lang="tr-TR" sz="16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r>
              <a:rPr lang="tr-TR" sz="16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6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CaCl2 kullanılır.</a:t>
            </a:r>
          </a:p>
          <a:p>
            <a:endParaRPr lang="tr-TR" sz="16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r>
              <a:rPr lang="tr-TR" sz="16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600" b="0" i="0" u="none" strike="noStrike" baseline="0" dirty="0">
                <a:solidFill>
                  <a:srgbClr val="FF0000"/>
                </a:solidFill>
                <a:latin typeface="Constantia" panose="02030602050306030303" pitchFamily="18" charset="0"/>
              </a:rPr>
              <a:t>Enzim </a:t>
            </a:r>
            <a:r>
              <a:rPr lang="tr-TR" sz="1600" b="0" i="0" u="none" strike="noStrike" baseline="0" dirty="0" err="1">
                <a:solidFill>
                  <a:srgbClr val="FF0000"/>
                </a:solidFill>
                <a:latin typeface="Constantia" panose="02030602050306030303" pitchFamily="18" charset="0"/>
              </a:rPr>
              <a:t>inkübasyonu</a:t>
            </a:r>
            <a:endParaRPr lang="tr-TR" sz="1600" b="0" i="0" u="none" strike="noStrike" baseline="0" dirty="0">
              <a:solidFill>
                <a:srgbClr val="FF0000"/>
              </a:solidFill>
              <a:latin typeface="Constantia" panose="02030602050306030303" pitchFamily="18" charset="0"/>
            </a:endParaRPr>
          </a:p>
          <a:p>
            <a:r>
              <a:rPr lang="tr-TR" sz="16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6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İnkübasyonsüresi</a:t>
            </a:r>
            <a:r>
              <a:rPr lang="tr-TR" sz="16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kısa tutulmalıdır.</a:t>
            </a:r>
          </a:p>
          <a:p>
            <a:r>
              <a:rPr lang="tr-TR" sz="16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6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Sıcaklık arttıkça </a:t>
            </a:r>
            <a:r>
              <a:rPr lang="tr-TR" sz="16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inkübasyonsüresi</a:t>
            </a:r>
            <a:r>
              <a:rPr lang="tr-TR" sz="16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kısalır.</a:t>
            </a:r>
          </a:p>
          <a:p>
            <a:endParaRPr lang="tr-TR" sz="1600" dirty="0"/>
          </a:p>
        </p:txBody>
      </p:sp>
    </p:spTree>
    <p:extLst>
      <p:ext uri="{BB962C8B-B14F-4D97-AF65-F5344CB8AC3E}">
        <p14:creationId xmlns:p14="http://schemas.microsoft.com/office/powerpoint/2010/main" val="273128534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83853D0-84C9-4FD1-9FE5-CBC9091669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520" y="1386866"/>
            <a:ext cx="10098519" cy="3880773"/>
          </a:xfrm>
        </p:spPr>
        <p:txBody>
          <a:bodyPr>
            <a:normAutofit/>
          </a:bodyPr>
          <a:lstStyle/>
          <a:p>
            <a:r>
              <a:rPr lang="tr-TR" sz="2800" b="0" i="0" u="none" strike="noStrike" baseline="0" dirty="0" err="1">
                <a:solidFill>
                  <a:srgbClr val="FF0000"/>
                </a:solidFill>
                <a:latin typeface="Calibri" panose="020F0502020204030204" pitchFamily="34" charset="0"/>
              </a:rPr>
              <a:t>Protoplastların</a:t>
            </a:r>
            <a:r>
              <a:rPr lang="tr-TR" sz="2800" b="0" i="0" u="none" strike="noStrike" baseline="0" dirty="0">
                <a:solidFill>
                  <a:srgbClr val="FF0000"/>
                </a:solidFill>
                <a:latin typeface="Calibri" panose="020F0502020204030204" pitchFamily="34" charset="0"/>
              </a:rPr>
              <a:t> yıkanması ve saflaştırılması</a:t>
            </a:r>
          </a:p>
          <a:p>
            <a:r>
              <a:rPr lang="tr-TR" sz="2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En çok kullanılan saflaştırma </a:t>
            </a:r>
            <a:r>
              <a:rPr lang="tr-TR" sz="2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metodları</a:t>
            </a:r>
            <a:r>
              <a:rPr lang="tr-TR" sz="2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;</a:t>
            </a:r>
          </a:p>
          <a:p>
            <a:endParaRPr lang="tr-TR" sz="28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r>
              <a:rPr lang="tr-TR" sz="2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Filtrasyon</a:t>
            </a:r>
            <a:endParaRPr lang="tr-TR" sz="28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r>
              <a:rPr lang="tr-TR" sz="2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Santrifüj</a:t>
            </a:r>
          </a:p>
          <a:p>
            <a:r>
              <a:rPr lang="tr-TR" sz="2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Karısık</a:t>
            </a:r>
            <a:r>
              <a:rPr lang="tr-TR" sz="2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2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method</a:t>
            </a:r>
            <a:endParaRPr lang="tr-TR" sz="28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r>
              <a:rPr lang="tr-TR" sz="2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Daha yoğun bir çözelti içinde yüzdürme</a:t>
            </a:r>
          </a:p>
          <a:p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205837175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83853D0-84C9-4FD1-9FE5-CBC9091669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643" y="900333"/>
            <a:ext cx="11866099" cy="5542670"/>
          </a:xfrm>
        </p:spPr>
        <p:txBody>
          <a:bodyPr>
            <a:normAutofit/>
          </a:bodyPr>
          <a:lstStyle/>
          <a:p>
            <a:pPr algn="l"/>
            <a:endParaRPr lang="tr-TR" sz="24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r>
              <a:rPr lang="tr-TR" sz="2400" b="1" i="0" u="sng" strike="noStrike" baseline="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Filtrasyon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metodunda,ortalama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protoplastçapına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göre değişen ve azalan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porozitede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bir seri filtreden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protoplastlar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geçirilir ve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azsayıda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santrifüj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islemiuygulanır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.</a:t>
            </a:r>
          </a:p>
          <a:p>
            <a:endParaRPr lang="tr-TR" sz="24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En çok kullanılan teknik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filtrasyon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ve santrifüj işleminin birlikte uygulanmasıdır.</a:t>
            </a:r>
          </a:p>
          <a:p>
            <a:endParaRPr lang="tr-TR" sz="24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İlk önce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protoplast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karışımı bir filtreden geçirilir,dahasonra5-10dksantrifüjedilir.</a:t>
            </a:r>
          </a:p>
          <a:p>
            <a:endParaRPr lang="tr-TR" sz="24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algn="just"/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Bazıdurumlarda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protoplastlar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sakkaroz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çözeltisinde düşük devirde santrifüj edilir.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Sakkaroz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çözeltisi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protoplastlardan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daha fazla yoğun olduğu için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protoplastlar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çözelti üzerinde toplanırlar ve pipetle çekilerek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uzaklastırılırlar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. Buna yüzdürme metodu denir.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142090627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tin kutusu 4">
            <a:extLst>
              <a:ext uri="{FF2B5EF4-FFF2-40B4-BE49-F238E27FC236}">
                <a16:creationId xmlns:a16="http://schemas.microsoft.com/office/drawing/2014/main" id="{F767FA4E-C734-4E1F-8FAA-94E4AEA99B5A}"/>
              </a:ext>
            </a:extLst>
          </p:cNvPr>
          <p:cNvSpPr txBox="1"/>
          <p:nvPr/>
        </p:nvSpPr>
        <p:spPr>
          <a:xfrm>
            <a:off x="379828" y="1628116"/>
            <a:ext cx="109728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4800" b="0" i="0" u="none" strike="noStrike" baseline="0" dirty="0">
                <a:solidFill>
                  <a:srgbClr val="04607A"/>
                </a:solidFill>
                <a:latin typeface="Calibri" panose="020F0502020204030204" pitchFamily="34" charset="0"/>
              </a:rPr>
              <a:t>İzolasyon sonrası uygulanan testler</a:t>
            </a:r>
          </a:p>
          <a:p>
            <a:endParaRPr lang="tr-TR" sz="4800" b="0" i="0" u="none" strike="noStrike" baseline="0" dirty="0">
              <a:solidFill>
                <a:srgbClr val="04607A"/>
              </a:solidFill>
              <a:latin typeface="Calibri" panose="020F0502020204030204" pitchFamily="34" charset="0"/>
            </a:endParaRPr>
          </a:p>
          <a:p>
            <a:r>
              <a:rPr lang="tr-TR" sz="24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Hücre duvarı kalıntısının tespiti</a:t>
            </a:r>
          </a:p>
          <a:p>
            <a:r>
              <a:rPr lang="tr-TR" sz="24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Canlılık testleri</a:t>
            </a:r>
          </a:p>
          <a:p>
            <a:r>
              <a:rPr lang="tr-TR" sz="24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Protoplastbüyüklüğü</a:t>
            </a:r>
            <a:r>
              <a:rPr lang="tr-TR" sz="2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 ve verim tespiti</a:t>
            </a:r>
          </a:p>
        </p:txBody>
      </p:sp>
    </p:spTree>
    <p:extLst>
      <p:ext uri="{BB962C8B-B14F-4D97-AF65-F5344CB8AC3E}">
        <p14:creationId xmlns:p14="http://schemas.microsoft.com/office/powerpoint/2010/main" val="311235950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83853D0-84C9-4FD1-9FE5-CBC9091669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183" y="1488613"/>
            <a:ext cx="10956648" cy="4490156"/>
          </a:xfrm>
        </p:spPr>
        <p:txBody>
          <a:bodyPr>
            <a:normAutofit lnSpcReduction="10000"/>
          </a:bodyPr>
          <a:lstStyle/>
          <a:p>
            <a:pPr algn="just"/>
            <a:r>
              <a:rPr lang="tr-TR" sz="3600" b="1" i="0" u="sng" strike="noStrike" baseline="0" dirty="0" err="1">
                <a:solidFill>
                  <a:srgbClr val="04607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Protoplast</a:t>
            </a:r>
            <a:r>
              <a:rPr lang="tr-TR" sz="3600" b="1" i="0" u="sng" strike="noStrike" baseline="0" dirty="0">
                <a:solidFill>
                  <a:srgbClr val="04607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kültürünün kullanım amaçları</a:t>
            </a:r>
          </a:p>
          <a:p>
            <a:pPr marL="0" indent="0" algn="just">
              <a:buNone/>
            </a:pPr>
            <a:endParaRPr lang="tr-TR" sz="3600" b="1" i="0" u="sng" strike="noStrike" baseline="0" dirty="0">
              <a:solidFill>
                <a:srgbClr val="04607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  <a:p>
            <a:pPr algn="just"/>
            <a:r>
              <a:rPr lang="tr-TR" sz="2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Somoklonal</a:t>
            </a:r>
            <a:r>
              <a:rPr lang="tr-TR" sz="2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varyasyon yaratılarak, bunlar arasından amaca uygun fertlerin seçilmesi,</a:t>
            </a:r>
          </a:p>
          <a:p>
            <a:pPr algn="just"/>
            <a:r>
              <a:rPr lang="tr-TR" sz="2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Melezlenmeleri mümkün olmayan türlerin </a:t>
            </a:r>
            <a:r>
              <a:rPr lang="tr-TR" sz="2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protoplastfüzyonuile</a:t>
            </a:r>
            <a:r>
              <a:rPr lang="tr-TR" sz="2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melezlenebilmeleri,</a:t>
            </a:r>
          </a:p>
          <a:p>
            <a:pPr algn="just"/>
            <a:r>
              <a:rPr lang="tr-TR" sz="2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Protoplastlar</a:t>
            </a:r>
            <a:r>
              <a:rPr lang="tr-TR" sz="2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bünyelerine </a:t>
            </a:r>
            <a:r>
              <a:rPr lang="tr-TR" sz="2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makromoleküller</a:t>
            </a:r>
            <a:r>
              <a:rPr lang="tr-TR" sz="2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, </a:t>
            </a:r>
            <a:r>
              <a:rPr lang="tr-TR" sz="2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organeller</a:t>
            </a:r>
            <a:r>
              <a:rPr lang="tr-TR" sz="2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2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vehatta</a:t>
            </a:r>
            <a:r>
              <a:rPr lang="tr-TR" sz="2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hücre çekirdekleri de alabildiğinden, istenilen bilgilerin yeni bitkiler </a:t>
            </a:r>
            <a:r>
              <a:rPr lang="tr-TR" sz="2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eaktarılması</a:t>
            </a:r>
            <a:r>
              <a:rPr lang="tr-TR" sz="2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.</a:t>
            </a:r>
          </a:p>
          <a:p>
            <a:pPr algn="just"/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232036789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83853D0-84C9-4FD1-9FE5-CBC9091669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647115"/>
            <a:ext cx="9507675" cy="5394248"/>
          </a:xfrm>
        </p:spPr>
        <p:txBody>
          <a:bodyPr/>
          <a:lstStyle/>
          <a:p>
            <a:r>
              <a:rPr lang="tr-TR" sz="1800" b="0" i="0" u="none" strike="noStrike" baseline="0" dirty="0" err="1">
                <a:solidFill>
                  <a:srgbClr val="04607A"/>
                </a:solidFill>
                <a:latin typeface="Calibri" panose="020F0502020204030204" pitchFamily="34" charset="0"/>
              </a:rPr>
              <a:t>Protoplastkültür</a:t>
            </a:r>
            <a:r>
              <a:rPr lang="tr-TR" sz="1800" b="0" i="0" u="none" strike="noStrike" baseline="0" dirty="0">
                <a:solidFill>
                  <a:srgbClr val="04607A"/>
                </a:solidFill>
                <a:latin typeface="Calibri" panose="020F0502020204030204" pitchFamily="34" charset="0"/>
              </a:rPr>
              <a:t> teknikleri </a:t>
            </a:r>
          </a:p>
          <a:p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Sıvı damla kültürleri tekniği</a:t>
            </a:r>
          </a:p>
          <a:p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Sıvı kültür tekniği</a:t>
            </a:r>
          </a:p>
          <a:p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Agaroz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blokları kültürü tekniği</a:t>
            </a:r>
          </a:p>
          <a:p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Agaroz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damla kültürü</a:t>
            </a:r>
          </a:p>
          <a:p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Asılı veya </a:t>
            </a:r>
            <a:r>
              <a:rPr lang="tr-TR" dirty="0">
                <a:solidFill>
                  <a:srgbClr val="000000"/>
                </a:solidFill>
                <a:latin typeface="Constantia" panose="02030602050306030303" pitchFamily="18" charset="0"/>
              </a:rPr>
              <a:t>oturan damla kültür</a:t>
            </a:r>
            <a:endParaRPr lang="tr-TR" sz="18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Agar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üzerinde sıvı kültür tekniği</a:t>
            </a:r>
          </a:p>
          <a:p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Agar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ozortamı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kültürü tekniği</a:t>
            </a:r>
          </a:p>
          <a:p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Protoplastların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tutuklanması</a:t>
            </a:r>
          </a:p>
          <a:p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Nörskültürleri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ve besleyici hücreler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1975381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83853D0-84C9-4FD1-9FE5-CBC9091669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407963"/>
            <a:ext cx="10956648" cy="5633399"/>
          </a:xfrm>
        </p:spPr>
        <p:txBody>
          <a:bodyPr>
            <a:normAutofit/>
          </a:bodyPr>
          <a:lstStyle/>
          <a:p>
            <a:pPr algn="just"/>
            <a:r>
              <a:rPr lang="tr-TR" sz="2400" b="0" i="0" u="none" strike="noStrike" baseline="0" dirty="0" err="1">
                <a:solidFill>
                  <a:srgbClr val="04607A"/>
                </a:solidFill>
                <a:latin typeface="Calibri" panose="020F0502020204030204" pitchFamily="34" charset="0"/>
              </a:rPr>
              <a:t>Protoplastların</a:t>
            </a:r>
            <a:r>
              <a:rPr lang="tr-TR" sz="2400" b="0" i="0" u="none" strike="noStrike" baseline="0" dirty="0">
                <a:solidFill>
                  <a:srgbClr val="04607A"/>
                </a:solidFill>
                <a:latin typeface="Calibri" panose="020F0502020204030204" pitchFamily="34" charset="0"/>
              </a:rPr>
              <a:t> kültür sonrası  </a:t>
            </a:r>
            <a:r>
              <a:rPr lang="tr-TR" sz="2400" b="0" i="0" u="none" strike="noStrike" baseline="0" dirty="0" err="1">
                <a:solidFill>
                  <a:srgbClr val="04607A"/>
                </a:solidFill>
                <a:latin typeface="Calibri" panose="020F0502020204030204" pitchFamily="34" charset="0"/>
              </a:rPr>
              <a:t>oratya</a:t>
            </a:r>
            <a:r>
              <a:rPr lang="tr-TR" sz="2400" b="0" i="0" u="none" strike="noStrike" baseline="0" dirty="0">
                <a:solidFill>
                  <a:srgbClr val="04607A"/>
                </a:solidFill>
                <a:latin typeface="Calibri" panose="020F0502020204030204" pitchFamily="34" charset="0"/>
              </a:rPr>
              <a:t> </a:t>
            </a:r>
            <a:r>
              <a:rPr lang="tr-TR" sz="2400" b="0" i="0" u="none" strike="noStrike" baseline="0" dirty="0" err="1">
                <a:solidFill>
                  <a:srgbClr val="04607A"/>
                </a:solidFill>
                <a:latin typeface="Calibri" panose="020F0502020204030204" pitchFamily="34" charset="0"/>
              </a:rPr>
              <a:t>çıkabilecekdavranışları</a:t>
            </a:r>
            <a:endParaRPr lang="tr-TR" sz="2400" b="0" i="0" u="none" strike="noStrike" baseline="0" dirty="0">
              <a:solidFill>
                <a:srgbClr val="04607A"/>
              </a:solidFill>
              <a:latin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tr-TR" sz="2400" b="0" i="0" u="none" strike="noStrike" baseline="0" dirty="0" err="1">
                <a:solidFill>
                  <a:srgbClr val="54A839"/>
                </a:solidFill>
                <a:latin typeface="Constantia" panose="02030602050306030303" pitchFamily="18" charset="0"/>
              </a:rPr>
              <a:t>Stresetepki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: enzim etkisi sonucu bitki hücresinin kendi savunma mekanizmasını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gelistirmesi</a:t>
            </a:r>
            <a:endParaRPr lang="tr-TR" sz="24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marL="0" indent="0" algn="just">
              <a:buNone/>
            </a:pPr>
            <a:r>
              <a:rPr lang="tr-TR" sz="2400" b="0" i="0" u="none" strike="noStrike" baseline="0" dirty="0" err="1">
                <a:solidFill>
                  <a:srgbClr val="54A839"/>
                </a:solidFill>
                <a:latin typeface="Constantia" panose="02030602050306030303" pitchFamily="18" charset="0"/>
              </a:rPr>
              <a:t>Tamirmekanizması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: hücre zarında ve zar proteinlerinde oluşan zararın giderilmesi, yeni zarın oluşturulması</a:t>
            </a:r>
            <a:endParaRPr lang="tr-TR" sz="240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marL="0" indent="0" algn="just">
              <a:buNone/>
            </a:pPr>
            <a:r>
              <a:rPr lang="tr-TR" sz="2400" b="0" i="0" u="none" strike="noStrike" baseline="0" dirty="0">
                <a:solidFill>
                  <a:srgbClr val="54A839"/>
                </a:solidFill>
                <a:latin typeface="Constantia" panose="02030602050306030303" pitchFamily="18" charset="0"/>
              </a:rPr>
              <a:t>Adaptasyon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: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organellerin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ve sitoplazmanın morfolojik ve fonksiyonel olarak adaptasyonu</a:t>
            </a:r>
          </a:p>
          <a:p>
            <a:pPr marL="0" indent="0" algn="just">
              <a:buNone/>
            </a:pPr>
            <a:r>
              <a:rPr lang="tr-TR" sz="2400" b="0" i="0" u="none" strike="noStrike" baseline="0" dirty="0">
                <a:solidFill>
                  <a:srgbClr val="54A839"/>
                </a:solidFill>
                <a:latin typeface="Constantia" panose="02030602050306030303" pitchFamily="18" charset="0"/>
              </a:rPr>
              <a:t>Hücre bölünmesi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: hücre hayat döngüsünün yeniden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baslaması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, hücre bölünmesi ve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kallus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olusumu</a:t>
            </a:r>
            <a:endParaRPr lang="tr-TR" sz="24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marL="0" indent="0" algn="just">
              <a:buNone/>
            </a:pPr>
            <a:r>
              <a:rPr lang="tr-TR" sz="2400" b="0" i="0" u="none" strike="noStrike" baseline="0" dirty="0" err="1">
                <a:solidFill>
                  <a:srgbClr val="54A839"/>
                </a:solidFill>
                <a:latin typeface="Constantia" panose="02030602050306030303" pitchFamily="18" charset="0"/>
              </a:rPr>
              <a:t>Morfogenesis</a:t>
            </a:r>
            <a:r>
              <a:rPr lang="tr-TR" sz="2400" b="0" i="0" u="none" strike="noStrike" baseline="0" dirty="0">
                <a:solidFill>
                  <a:srgbClr val="54A839"/>
                </a:solidFill>
                <a:latin typeface="Constantia" panose="02030602050306030303" pitchFamily="18" charset="0"/>
              </a:rPr>
              <a:t>: 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organize hücre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gelismesi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, bölünmenin uyarılması ve değişimin başlayarak organize doku ve daha sonra bitkilerin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olusturulması</a:t>
            </a:r>
            <a:endParaRPr lang="tr-TR" sz="24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algn="just"/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190242277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83853D0-84C9-4FD1-9FE5-CBC9091669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430263"/>
            <a:ext cx="11514666" cy="4859189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tr-TR" sz="3600" b="1" i="0" u="sng" strike="noStrike" baseline="0" dirty="0">
                <a:solidFill>
                  <a:srgbClr val="04607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Somatik hücreler arası melezleme (</a:t>
            </a:r>
            <a:r>
              <a:rPr lang="tr-TR" sz="3600" b="1" i="0" u="sng" strike="noStrike" baseline="0" dirty="0" err="1">
                <a:solidFill>
                  <a:srgbClr val="04607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protoplast</a:t>
            </a:r>
            <a:r>
              <a:rPr lang="tr-TR" sz="3600" b="1" i="0" u="sng" strike="noStrike" baseline="0" dirty="0">
                <a:solidFill>
                  <a:srgbClr val="04607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füzyon)</a:t>
            </a:r>
          </a:p>
          <a:p>
            <a:pPr algn="just"/>
            <a:r>
              <a:rPr lang="tr-TR" sz="2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Protoplast</a:t>
            </a:r>
            <a:r>
              <a:rPr lang="tr-TR" sz="2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füzyonu ve somatik melezleme, </a:t>
            </a:r>
            <a:r>
              <a:rPr lang="tr-TR" sz="2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pre-zigotik</a:t>
            </a:r>
            <a:r>
              <a:rPr lang="tr-TR" sz="2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eşeysel uyuşmazlıklar nedeniyle, klasik melezleme ile elde edilemeye </a:t>
            </a:r>
            <a:r>
              <a:rPr lang="tr-TR" sz="2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hibritlerin</a:t>
            </a:r>
            <a:r>
              <a:rPr lang="tr-TR" sz="2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elde edilmesinde kimyasal ve fiziksel yöntemler kullanılarak uygulanan bir tekniktir.</a:t>
            </a:r>
          </a:p>
          <a:p>
            <a:pPr algn="just"/>
            <a:endParaRPr lang="tr-TR" sz="280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algn="just"/>
            <a:r>
              <a:rPr lang="tr-TR" sz="2800" b="0" i="0" u="none" strike="noStrike" baseline="0" dirty="0">
                <a:solidFill>
                  <a:srgbClr val="54A839"/>
                </a:solidFill>
                <a:latin typeface="Constantia" panose="02030602050306030303" pitchFamily="18" charset="0"/>
              </a:rPr>
              <a:t>Somatik melezleme</a:t>
            </a:r>
            <a:r>
              <a:rPr lang="tr-TR" sz="2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, iki </a:t>
            </a:r>
            <a:r>
              <a:rPr lang="tr-TR" sz="2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protoplastın</a:t>
            </a:r>
            <a:r>
              <a:rPr lang="tr-TR" sz="2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çekirdek, sitoplazma veya her ikisinin de birbirleriyle belirli ortam ve </a:t>
            </a:r>
            <a:r>
              <a:rPr lang="tr-TR" sz="2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sartlarda</a:t>
            </a:r>
            <a:r>
              <a:rPr lang="tr-TR" sz="2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2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birlestirilmesidir</a:t>
            </a:r>
            <a:r>
              <a:rPr lang="tr-TR" sz="2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. Füzyon sonucu oluşan yapılara füzyon ürünleri veya </a:t>
            </a:r>
            <a:r>
              <a:rPr lang="tr-TR" sz="2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heterokaryonlardenir</a:t>
            </a:r>
            <a:r>
              <a:rPr lang="tr-TR" sz="2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.</a:t>
            </a:r>
          </a:p>
          <a:p>
            <a:pPr algn="just"/>
            <a:endParaRPr lang="tr-TR" sz="28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algn="just"/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274596108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E2D494D-B8BC-4476-B343-AE1DF2DC9A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1402" y="1107830"/>
            <a:ext cx="10211060" cy="4642339"/>
          </a:xfrm>
        </p:spPr>
        <p:txBody>
          <a:bodyPr/>
          <a:lstStyle/>
          <a:p>
            <a:r>
              <a:rPr lang="tr-TR" sz="2800" b="1" i="0" u="none" strike="noStrike" baseline="0" dirty="0" err="1">
                <a:solidFill>
                  <a:srgbClr val="04607A"/>
                </a:solidFill>
                <a:latin typeface="Calibri" panose="020F0502020204030204" pitchFamily="34" charset="0"/>
              </a:rPr>
              <a:t>Protoplast</a:t>
            </a:r>
            <a:r>
              <a:rPr lang="tr-TR" sz="2800" b="1" i="0" u="none" strike="noStrike" baseline="0" dirty="0">
                <a:solidFill>
                  <a:srgbClr val="04607A"/>
                </a:solidFill>
                <a:latin typeface="Calibri" panose="020F0502020204030204" pitchFamily="34" charset="0"/>
              </a:rPr>
              <a:t> füzyon aşamaları </a:t>
            </a:r>
          </a:p>
          <a:p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Füzyonu olacak her iki cins veya türden tekrarlanabilir bir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sekildeprotoplastlarelde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edilir</a:t>
            </a:r>
          </a:p>
          <a:p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Protoplastlarçesitlimetodlarlabirlestirilir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(füzyon)</a:t>
            </a:r>
          </a:p>
          <a:p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Füzyon ürünlerinin seçimi yapılır</a:t>
            </a:r>
          </a:p>
          <a:p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kültürü sonucu önce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kallus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sonra sürgün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rejenerasyonu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yoluyla bitkiler elde edilir</a:t>
            </a:r>
          </a:p>
          <a:p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Somatik melezler seleksiyona tabi tutulur</a:t>
            </a:r>
          </a:p>
          <a:p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Somatik melez bitkiler ebeveynlerle karşılaştırmalı olarak analiz edilir</a:t>
            </a:r>
          </a:p>
          <a:p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Verim ve tarla denemeleri yapılır</a:t>
            </a:r>
          </a:p>
          <a:p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Tohum üretimi ve tescil işlemi yapılır.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7777659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E2D494D-B8BC-4476-B343-AE1DF2DC9A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6996" y="1780761"/>
            <a:ext cx="8596668" cy="3880773"/>
          </a:xfrm>
        </p:spPr>
        <p:txBody>
          <a:bodyPr>
            <a:normAutofit/>
          </a:bodyPr>
          <a:lstStyle/>
          <a:p>
            <a:r>
              <a:rPr lang="tr-TR" sz="3200" b="0" i="0" u="none" strike="noStrike" baseline="0" dirty="0" err="1">
                <a:solidFill>
                  <a:srgbClr val="54A839"/>
                </a:solidFill>
                <a:latin typeface="Constantia" panose="02030602050306030303" pitchFamily="18" charset="0"/>
              </a:rPr>
              <a:t>Protoplastfüzyonunda</a:t>
            </a:r>
            <a:r>
              <a:rPr lang="tr-TR" sz="32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;</a:t>
            </a:r>
          </a:p>
          <a:p>
            <a:r>
              <a:rPr lang="tr-TR" sz="32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32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Polietilen glikol (PEG) ile füzyon ve</a:t>
            </a:r>
          </a:p>
          <a:p>
            <a:r>
              <a:rPr lang="tr-TR" sz="32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32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Elektrofüzyon</a:t>
            </a:r>
            <a:r>
              <a:rPr lang="tr-TR" sz="32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32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metodları</a:t>
            </a:r>
            <a:r>
              <a:rPr lang="tr-TR" sz="32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kullanılmaktadır.</a:t>
            </a:r>
          </a:p>
          <a:p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288363416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E2D494D-B8BC-4476-B343-AE1DF2DC9A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8666" y="984740"/>
            <a:ext cx="11514667" cy="5112894"/>
          </a:xfrm>
        </p:spPr>
        <p:txBody>
          <a:bodyPr>
            <a:normAutofit/>
          </a:bodyPr>
          <a:lstStyle/>
          <a:p>
            <a:r>
              <a:rPr lang="tr-TR" sz="3600" b="1" i="0" u="sng" strike="noStrike" baseline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Somatik </a:t>
            </a:r>
            <a:r>
              <a:rPr lang="tr-TR" sz="3600" b="1" i="0" u="sng" strike="noStrike" baseline="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hibritlerin</a:t>
            </a:r>
            <a:r>
              <a:rPr lang="tr-TR" sz="3600" b="1" i="0" u="sng" strike="noStrike" baseline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analizi </a:t>
            </a:r>
            <a:endParaRPr lang="tr-TR" sz="3200" b="1" i="0" u="sng" strike="noStrike" baseline="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  <a:p>
            <a:r>
              <a:rPr lang="tr-TR" sz="32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32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RAPD profilleri</a:t>
            </a:r>
          </a:p>
          <a:p>
            <a:r>
              <a:rPr lang="tr-TR" sz="32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32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Kromozom sayımı</a:t>
            </a:r>
          </a:p>
          <a:p>
            <a:r>
              <a:rPr lang="tr-TR" sz="32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32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Southernanalizi</a:t>
            </a:r>
            <a:endParaRPr lang="tr-TR" sz="32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r>
              <a:rPr lang="tr-TR" sz="32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32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FlowSitometri</a:t>
            </a:r>
            <a:endParaRPr lang="tr-TR" sz="32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r>
              <a:rPr lang="tr-TR" sz="32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32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RFLP</a:t>
            </a:r>
          </a:p>
          <a:p>
            <a:r>
              <a:rPr lang="tr-TR" sz="32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32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İn </a:t>
            </a:r>
            <a:r>
              <a:rPr lang="tr-TR" sz="32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situ</a:t>
            </a:r>
            <a:r>
              <a:rPr lang="tr-TR" sz="32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32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genomik</a:t>
            </a:r>
            <a:r>
              <a:rPr lang="tr-TR" sz="32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melezleme gibi biyokimyasal ve </a:t>
            </a:r>
            <a:r>
              <a:rPr lang="tr-TR" sz="32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sitolojikmetodlarkullanılarak</a:t>
            </a:r>
            <a:r>
              <a:rPr lang="tr-TR" sz="32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yapılır.</a:t>
            </a:r>
          </a:p>
          <a:p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193833542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E2D494D-B8BC-4476-B343-AE1DF2DC9A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91175"/>
            <a:ext cx="8596668" cy="4550187"/>
          </a:xfrm>
        </p:spPr>
        <p:txBody>
          <a:bodyPr/>
          <a:lstStyle/>
          <a:p>
            <a:r>
              <a:rPr lang="tr-TR" sz="1800" b="0" i="0" u="none" strike="noStrike" baseline="0" dirty="0" err="1">
                <a:solidFill>
                  <a:srgbClr val="C00000"/>
                </a:solidFill>
                <a:latin typeface="Calibri" panose="020F0502020204030204" pitchFamily="34" charset="0"/>
              </a:rPr>
              <a:t>Evebeynlerle</a:t>
            </a:r>
            <a:r>
              <a:rPr lang="tr-TR" sz="1800" b="0" i="0" u="none" strike="noStrike" baseline="0" dirty="0">
                <a:solidFill>
                  <a:srgbClr val="C00000"/>
                </a:solidFill>
                <a:latin typeface="Calibri" panose="020F0502020204030204" pitchFamily="34" charset="0"/>
              </a:rPr>
              <a:t>, F1 </a:t>
            </a:r>
            <a:r>
              <a:rPr lang="tr-TR" sz="1800" b="0" i="0" u="none" strike="noStrike" baseline="0" dirty="0" err="1">
                <a:solidFill>
                  <a:srgbClr val="C00000"/>
                </a:solidFill>
                <a:latin typeface="Calibri" panose="020F0502020204030204" pitchFamily="34" charset="0"/>
              </a:rPr>
              <a:t>hibrit</a:t>
            </a:r>
            <a:r>
              <a:rPr lang="tr-TR" sz="1800" b="0" i="0" u="none" strike="noStrike" baseline="0" dirty="0">
                <a:solidFill>
                  <a:srgbClr val="C00000"/>
                </a:solidFill>
                <a:latin typeface="Calibri" panose="020F0502020204030204" pitchFamily="34" charset="0"/>
              </a:rPr>
              <a:t> ve somatik </a:t>
            </a:r>
            <a:r>
              <a:rPr lang="tr-TR" sz="1800" b="0" i="0" u="none" strike="noStrike" baseline="0" dirty="0" err="1">
                <a:solidFill>
                  <a:srgbClr val="C00000"/>
                </a:solidFill>
                <a:latin typeface="Calibri" panose="020F0502020204030204" pitchFamily="34" charset="0"/>
              </a:rPr>
              <a:t>hibritbitkilerin</a:t>
            </a:r>
            <a:r>
              <a:rPr lang="tr-TR" sz="1800" b="0" i="0" u="none" strike="noStrike" baseline="0" dirty="0">
                <a:solidFill>
                  <a:srgbClr val="C00000"/>
                </a:solidFill>
                <a:latin typeface="Calibri" panose="020F0502020204030204" pitchFamily="34" charset="0"/>
              </a:rPr>
              <a:t> karşılaştırılmasında;</a:t>
            </a:r>
          </a:p>
          <a:p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Kromozom sayısı ve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karyotipi</a:t>
            </a:r>
            <a:endParaRPr lang="tr-TR" sz="18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İzozimler</a:t>
            </a:r>
            <a:endParaRPr lang="tr-TR" sz="18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Mitokondriyel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DNA miktarının tespiti</a:t>
            </a:r>
          </a:p>
          <a:p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Kloroplast DNA miktarının tespiti</a:t>
            </a:r>
          </a:p>
          <a:p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Nüklear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DNA miktarının tespiti</a:t>
            </a:r>
          </a:p>
          <a:p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Genel morfoloji (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somaklonalvaryasyon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)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0148216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E2D494D-B8BC-4476-B343-AE1DF2DC9A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640" y="1420838"/>
            <a:ext cx="10492415" cy="3277772"/>
          </a:xfrm>
        </p:spPr>
        <p:txBody>
          <a:bodyPr>
            <a:normAutofit/>
          </a:bodyPr>
          <a:lstStyle/>
          <a:p>
            <a:pPr algn="just"/>
            <a:r>
              <a:rPr lang="tr-TR" sz="2800" b="1" i="0" u="sng" strike="noStrike" baseline="0" dirty="0" err="1">
                <a:solidFill>
                  <a:srgbClr val="04607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Protoplast</a:t>
            </a:r>
            <a:r>
              <a:rPr lang="tr-TR" sz="2800" b="1" i="0" u="sng" strike="noStrike" baseline="0" dirty="0">
                <a:solidFill>
                  <a:srgbClr val="04607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kültürünün dezavantajları</a:t>
            </a:r>
          </a:p>
          <a:p>
            <a:pPr algn="just"/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Her bitki türü için tekrarlanabilir bir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sekildeprotoplasttanbitki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elde etme metodu geliştirilmiş değildir.</a:t>
            </a:r>
          </a:p>
          <a:p>
            <a:pPr algn="just"/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Heterokaryonlarınetkin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bir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sekildeayırımı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yapılamamaktadır.</a:t>
            </a:r>
          </a:p>
          <a:p>
            <a:pPr algn="just"/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Somatik melez bitkiler genellikle steril olmakta, döl vermemekte veya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fertil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olması durumunda çok geniş bir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somaklonal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varyasyon göstermektedir.</a:t>
            </a:r>
          </a:p>
          <a:p>
            <a:pPr algn="just"/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350229914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947AEAC-B9A3-4515-A47B-D2BFA80B78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2160589"/>
            <a:ext cx="11364611" cy="3880773"/>
          </a:xfrm>
        </p:spPr>
        <p:txBody>
          <a:bodyPr/>
          <a:lstStyle/>
          <a:p>
            <a:r>
              <a:rPr lang="tr-TR" dirty="0"/>
              <a:t>Yüksek yumru verimli patates birçok hastalığa karşı hassastır.</a:t>
            </a:r>
          </a:p>
          <a:p>
            <a:endParaRPr lang="tr-TR" dirty="0"/>
          </a:p>
          <a:p>
            <a:r>
              <a:rPr lang="tr-TR" dirty="0"/>
              <a:t>Yabani patates türü olan AS. </a:t>
            </a:r>
            <a:r>
              <a:rPr lang="tr-TR" dirty="0" err="1"/>
              <a:t>Brevidesn</a:t>
            </a:r>
            <a:r>
              <a:rPr lang="tr-TR" dirty="0"/>
              <a:t> ise yumru oluşturmamasına rağmen birçok </a:t>
            </a:r>
            <a:r>
              <a:rPr lang="tr-TR" dirty="0" err="1"/>
              <a:t>hastalıpa</a:t>
            </a:r>
            <a:r>
              <a:rPr lang="tr-TR" dirty="0"/>
              <a:t> dayanıklıdır.</a:t>
            </a:r>
          </a:p>
          <a:p>
            <a:endParaRPr lang="tr-TR" dirty="0"/>
          </a:p>
          <a:p>
            <a:r>
              <a:rPr lang="tr-TR" dirty="0"/>
              <a:t>Somatik melezleme yolu ile iki türün </a:t>
            </a:r>
            <a:r>
              <a:rPr lang="tr-TR" dirty="0" err="1"/>
              <a:t>protoplastlarını</a:t>
            </a:r>
            <a:r>
              <a:rPr lang="tr-TR" dirty="0"/>
              <a:t> füzyonu sağlanarak hem hastalıklara dayanıklı </a:t>
            </a:r>
            <a:r>
              <a:rPr lang="tr-TR" dirty="0" err="1"/>
              <a:t>hemde</a:t>
            </a:r>
            <a:r>
              <a:rPr lang="tr-TR" dirty="0"/>
              <a:t> daha verimli melez patates bitkileri elde </a:t>
            </a:r>
            <a:r>
              <a:rPr lang="tr-TR" dirty="0" err="1"/>
              <a:t>edtmek</a:t>
            </a:r>
            <a:r>
              <a:rPr lang="tr-TR" dirty="0"/>
              <a:t> mümkün olmuştur.</a:t>
            </a:r>
          </a:p>
          <a:p>
            <a:endParaRPr lang="tr-TR" dirty="0"/>
          </a:p>
          <a:p>
            <a:pPr marL="0" indent="0">
              <a:buNone/>
            </a:pPr>
            <a:r>
              <a:rPr lang="tr-TR" dirty="0"/>
              <a:t>Pırasa, soğan, ayçiçeği, </a:t>
            </a:r>
            <a:r>
              <a:rPr lang="tr-TR" dirty="0" err="1"/>
              <a:t>brüksel</a:t>
            </a:r>
            <a:r>
              <a:rPr lang="tr-TR" dirty="0"/>
              <a:t> lahanası </a:t>
            </a:r>
            <a:r>
              <a:rPr lang="tr-TR" dirty="0" err="1"/>
              <a:t>vb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0747592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473B318-654B-4DC6-BD66-80795E4AD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HAPLOİD BİTKİ ÜRETİMİ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E2D494D-B8BC-4476-B343-AE1DF2DC9A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746" y="1930400"/>
            <a:ext cx="11758507" cy="3880773"/>
          </a:xfrm>
        </p:spPr>
        <p:txBody>
          <a:bodyPr>
            <a:normAutofit/>
          </a:bodyPr>
          <a:lstStyle/>
          <a:p>
            <a:pPr algn="just"/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Somatik hücrelerindeki kromozom sayısı, ait oldukları bitki türünün gamet hücrelerinde bulunan kromozom sayısı kadar olan bitkilere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haploid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bitkiler denmektedir.</a:t>
            </a:r>
          </a:p>
          <a:p>
            <a:pPr algn="just"/>
            <a:r>
              <a:rPr lang="tr-TR" sz="20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Haploidler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, her bir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lokustaki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allelerden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sadece bir seriyi içermekte ve bu özellikleri ile ıslah çalışmalarında önemli yer tutmaktadırlar.</a:t>
            </a:r>
          </a:p>
          <a:p>
            <a:pPr algn="just"/>
            <a:r>
              <a:rPr lang="tr-TR" sz="20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Haploid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bitkilerin kromozom sayılarının katlanması sayesinde %100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homozigot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saf hatlar elde edilebilmektedir.</a:t>
            </a:r>
          </a:p>
          <a:p>
            <a:pPr algn="just"/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202546464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E2D494D-B8BC-4476-B343-AE1DF2DC9A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9627" y="1488613"/>
            <a:ext cx="11392746" cy="3880773"/>
          </a:xfrm>
        </p:spPr>
        <p:txBody>
          <a:bodyPr>
            <a:normAutofit/>
          </a:bodyPr>
          <a:lstStyle/>
          <a:p>
            <a:pPr algn="just"/>
            <a:endParaRPr lang="tr-TR" sz="24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algn="just"/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Haploid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bitkilerin elde edilmesinde kullanılan başlangıç materyalleri gametlerdir.</a:t>
            </a:r>
          </a:p>
          <a:p>
            <a:pPr algn="just"/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Esas olarak,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haploidlerin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elde edilebilmesi için iki yöntem bulunmaktadır;</a:t>
            </a:r>
          </a:p>
          <a:p>
            <a:pPr algn="just"/>
            <a:r>
              <a:rPr lang="es-ES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-ya erkek gametten ya da</a:t>
            </a:r>
          </a:p>
          <a:p>
            <a:pPr algn="just"/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-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disi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gametten in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vitro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kosullarda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bitki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olusumunusağlanabilmektedir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.</a:t>
            </a:r>
          </a:p>
          <a:p>
            <a:pPr algn="just"/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234383203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D37B0DC-D8D5-4E1D-B164-A67B8924AD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980" y="823316"/>
            <a:ext cx="10126654" cy="5211368"/>
          </a:xfrm>
        </p:spPr>
        <p:txBody>
          <a:bodyPr>
            <a:normAutofit/>
          </a:bodyPr>
          <a:lstStyle/>
          <a:p>
            <a:pPr algn="just"/>
            <a:r>
              <a:rPr lang="tr-TR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ERKEK GAMETTEN HAPLOİD BİTKİ ELDE ETME (ANDROGENESİS)</a:t>
            </a:r>
          </a:p>
        </p:txBody>
      </p:sp>
    </p:spTree>
    <p:extLst>
      <p:ext uri="{BB962C8B-B14F-4D97-AF65-F5344CB8AC3E}">
        <p14:creationId xmlns:p14="http://schemas.microsoft.com/office/powerpoint/2010/main" val="223245457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E68DD72-E63F-4ECF-B0BC-50AD166334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082" y="534572"/>
            <a:ext cx="11394831" cy="5281707"/>
          </a:xfrm>
        </p:spPr>
        <p:txBody>
          <a:bodyPr>
            <a:normAutofit fontScale="92500"/>
          </a:bodyPr>
          <a:lstStyle/>
          <a:p>
            <a:pPr algn="just"/>
            <a:r>
              <a:rPr lang="tr-TR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ANTER KÜLTÜRÜNÜN YAPILIŞI</a:t>
            </a:r>
          </a:p>
          <a:p>
            <a:pPr algn="just"/>
            <a:endParaRPr lang="tr-TR" sz="2400" dirty="0"/>
          </a:p>
          <a:p>
            <a:pPr marL="0" indent="0" algn="just">
              <a:buNone/>
            </a:pPr>
            <a:r>
              <a:rPr lang="tr-TR" sz="2400" dirty="0"/>
              <a:t>Anter kültürü esas olarak </a:t>
            </a:r>
            <a:r>
              <a:rPr lang="tr-TR" sz="2400" dirty="0" err="1"/>
              <a:t>içerisnde</a:t>
            </a:r>
            <a:r>
              <a:rPr lang="tr-TR" sz="2400" dirty="0"/>
              <a:t> </a:t>
            </a:r>
            <a:r>
              <a:rPr lang="tr-TR" sz="2400" dirty="0" err="1"/>
              <a:t>olgunlaşmamaış</a:t>
            </a:r>
            <a:r>
              <a:rPr lang="tr-TR" sz="2400" dirty="0"/>
              <a:t> polenleri bulunduran </a:t>
            </a:r>
            <a:r>
              <a:rPr lang="tr-TR" sz="2400" dirty="0" err="1"/>
              <a:t>anterlerin</a:t>
            </a:r>
            <a:r>
              <a:rPr lang="tr-TR" sz="2400" dirty="0"/>
              <a:t>, </a:t>
            </a:r>
            <a:r>
              <a:rPr lang="tr-TR" sz="2400" dirty="0" err="1"/>
              <a:t>tormucuklarından</a:t>
            </a:r>
            <a:r>
              <a:rPr lang="tr-TR" sz="2400" dirty="0"/>
              <a:t> ayrılarak in </a:t>
            </a:r>
            <a:r>
              <a:rPr lang="tr-TR" sz="2400" dirty="0" err="1"/>
              <a:t>vitro</a:t>
            </a:r>
            <a:r>
              <a:rPr lang="tr-TR" sz="2400" dirty="0"/>
              <a:t> koşullarda yapay besin ortamlarına yerleştirilmesi ve burada olgunlaşmamış polenlerden embriyolar elde edilmesi olayına verilen isim.</a:t>
            </a:r>
          </a:p>
          <a:p>
            <a:pPr marL="0" indent="0" algn="just">
              <a:buNone/>
            </a:pPr>
            <a:endParaRPr lang="tr-TR" sz="2400" dirty="0"/>
          </a:p>
          <a:p>
            <a:pPr marL="0" indent="0" algn="just">
              <a:buNone/>
            </a:pPr>
            <a:r>
              <a:rPr lang="tr-TR" sz="2400" dirty="0"/>
              <a:t>Henüz </a:t>
            </a:r>
            <a:r>
              <a:rPr lang="tr-TR" sz="2400" dirty="0" err="1"/>
              <a:t>olgunlasmamıs</a:t>
            </a:r>
            <a:r>
              <a:rPr lang="tr-TR" sz="2400" dirty="0"/>
              <a:t> ve içerisinde birinci polen mitozu </a:t>
            </a:r>
            <a:r>
              <a:rPr lang="tr-TR" sz="2400" dirty="0" err="1"/>
              <a:t>asamasına</a:t>
            </a:r>
            <a:r>
              <a:rPr lang="tr-TR" sz="2400" dirty="0"/>
              <a:t> </a:t>
            </a:r>
            <a:r>
              <a:rPr lang="tr-TR" sz="2400" dirty="0" err="1"/>
              <a:t>gelmis</a:t>
            </a:r>
            <a:r>
              <a:rPr lang="tr-TR" sz="2400" dirty="0"/>
              <a:t> tek çekirdekli </a:t>
            </a:r>
            <a:r>
              <a:rPr lang="tr-TR" sz="2400" dirty="0" err="1"/>
              <a:t>mikrosporları</a:t>
            </a:r>
            <a:r>
              <a:rPr lang="tr-TR" sz="2400" dirty="0"/>
              <a:t> bulunduran </a:t>
            </a:r>
            <a:r>
              <a:rPr lang="tr-TR" sz="2400" dirty="0" err="1"/>
              <a:t>anterler</a:t>
            </a:r>
            <a:r>
              <a:rPr lang="tr-TR" sz="2400" dirty="0"/>
              <a:t> , </a:t>
            </a:r>
            <a:r>
              <a:rPr lang="tr-TR" sz="2400" dirty="0" err="1"/>
              <a:t>anter</a:t>
            </a:r>
            <a:r>
              <a:rPr lang="tr-TR" sz="2400" dirty="0"/>
              <a:t> kültürü için uygun </a:t>
            </a:r>
            <a:r>
              <a:rPr lang="tr-TR" sz="2400" dirty="0" err="1"/>
              <a:t>baslangıç</a:t>
            </a:r>
            <a:r>
              <a:rPr lang="tr-TR" sz="2400" dirty="0"/>
              <a:t> materyalidir.</a:t>
            </a:r>
          </a:p>
          <a:p>
            <a:pPr marL="0" indent="0" algn="just">
              <a:buNone/>
            </a:pPr>
            <a:r>
              <a:rPr lang="tr-TR" sz="2400" dirty="0"/>
              <a:t> </a:t>
            </a:r>
          </a:p>
          <a:p>
            <a:pPr marL="0" indent="0" algn="just">
              <a:buNone/>
            </a:pPr>
            <a:r>
              <a:rPr lang="tr-TR" sz="2400" dirty="0"/>
              <a:t>Belirlenen </a:t>
            </a:r>
            <a:r>
              <a:rPr lang="tr-TR" sz="2400" dirty="0" err="1"/>
              <a:t>asamadaki</a:t>
            </a:r>
            <a:r>
              <a:rPr lang="tr-TR" sz="2400" dirty="0"/>
              <a:t> </a:t>
            </a:r>
            <a:r>
              <a:rPr lang="tr-TR" sz="2400" dirty="0" err="1"/>
              <a:t>anterleri</a:t>
            </a:r>
            <a:r>
              <a:rPr lang="tr-TR" sz="2400" dirty="0"/>
              <a:t> bulunduran </a:t>
            </a:r>
            <a:r>
              <a:rPr lang="tr-TR" sz="2400" dirty="0" err="1"/>
              <a:t>çiçeK</a:t>
            </a:r>
            <a:r>
              <a:rPr lang="tr-TR" sz="2400" dirty="0"/>
              <a:t> tomurcukları, yüzeysel dezenfeksiyon </a:t>
            </a:r>
            <a:r>
              <a:rPr lang="tr-TR" sz="2400" dirty="0" err="1"/>
              <a:t>islemine</a:t>
            </a:r>
            <a:r>
              <a:rPr lang="tr-TR" sz="2400" dirty="0"/>
              <a:t> tabi tutulduktan sonra steril </a:t>
            </a:r>
            <a:r>
              <a:rPr lang="tr-TR" sz="2400" dirty="0" err="1"/>
              <a:t>kosullarda</a:t>
            </a:r>
            <a:r>
              <a:rPr lang="tr-TR" sz="2400" dirty="0"/>
              <a:t> tomurcukları içerisinden çıkartılan </a:t>
            </a:r>
            <a:r>
              <a:rPr lang="tr-TR" sz="2400" dirty="0" err="1"/>
              <a:t>anterler</a:t>
            </a:r>
            <a:r>
              <a:rPr lang="tr-TR" sz="2400" dirty="0"/>
              <a:t> , önceden </a:t>
            </a:r>
            <a:r>
              <a:rPr lang="tr-TR" sz="2400" dirty="0" err="1"/>
              <a:t>hazırlanmıs</a:t>
            </a:r>
            <a:r>
              <a:rPr lang="tr-TR" sz="2400" dirty="0"/>
              <a:t> ve </a:t>
            </a:r>
            <a:r>
              <a:rPr lang="tr-TR" sz="2400" dirty="0" err="1"/>
              <a:t>otoklavlanarak</a:t>
            </a:r>
            <a:r>
              <a:rPr lang="tr-TR" sz="2400" dirty="0"/>
              <a:t> sterilize hale </a:t>
            </a:r>
            <a:r>
              <a:rPr lang="tr-TR" sz="2400" dirty="0" err="1"/>
              <a:t>getirilmis</a:t>
            </a:r>
            <a:r>
              <a:rPr lang="tr-TR" sz="2400" dirty="0"/>
              <a:t> besi ortamlarının üzerine </a:t>
            </a:r>
            <a:r>
              <a:rPr lang="tr-TR" sz="2400" dirty="0" err="1"/>
              <a:t>yerlestirilmektedir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341192710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08019D5-7AE4-4CAE-93F4-10764E1CDE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521" y="1865167"/>
            <a:ext cx="10703429" cy="3880773"/>
          </a:xfrm>
        </p:spPr>
        <p:txBody>
          <a:bodyPr>
            <a:normAutofit/>
          </a:bodyPr>
          <a:lstStyle/>
          <a:p>
            <a:pPr algn="just"/>
            <a:r>
              <a:rPr lang="tr-TR" sz="2400" dirty="0"/>
              <a:t>Çoğunlukla </a:t>
            </a:r>
            <a:r>
              <a:rPr lang="tr-TR" sz="2400" dirty="0" err="1"/>
              <a:t>petri</a:t>
            </a:r>
            <a:r>
              <a:rPr lang="tr-TR" sz="2400" dirty="0"/>
              <a:t> kutularına, </a:t>
            </a:r>
            <a:r>
              <a:rPr lang="tr-TR" sz="2400" dirty="0" err="1"/>
              <a:t>agarla</a:t>
            </a:r>
            <a:r>
              <a:rPr lang="tr-TR" sz="2400" dirty="0"/>
              <a:t> katılaştırılmış besin ortamlarına </a:t>
            </a:r>
            <a:r>
              <a:rPr lang="tr-TR" sz="2400" dirty="0" err="1"/>
              <a:t>yerlestirilen</a:t>
            </a:r>
            <a:r>
              <a:rPr lang="tr-TR" sz="2400" dirty="0"/>
              <a:t> </a:t>
            </a:r>
            <a:r>
              <a:rPr lang="tr-TR" sz="2400" dirty="0" err="1"/>
              <a:t>anterlerin</a:t>
            </a:r>
            <a:r>
              <a:rPr lang="tr-TR" sz="2400" dirty="0"/>
              <a:t> dikim işlemi tamamlandıktan sonra </a:t>
            </a:r>
            <a:r>
              <a:rPr lang="tr-TR" sz="2400" dirty="0" err="1"/>
              <a:t>petri</a:t>
            </a:r>
            <a:r>
              <a:rPr lang="tr-TR" sz="2400" dirty="0"/>
              <a:t> kutularının kenarları bir film </a:t>
            </a:r>
            <a:r>
              <a:rPr lang="tr-TR" sz="2400" dirty="0" err="1"/>
              <a:t>seritle</a:t>
            </a:r>
            <a:r>
              <a:rPr lang="tr-TR" sz="2400" dirty="0"/>
              <a:t> kapatılarak herhangi bir enfeksiyona karsı, </a:t>
            </a:r>
            <a:r>
              <a:rPr lang="tr-TR" sz="2400" dirty="0" err="1"/>
              <a:t>dıs</a:t>
            </a:r>
            <a:r>
              <a:rPr lang="tr-TR" sz="2400" dirty="0"/>
              <a:t> ortamdaki atmosferle olan </a:t>
            </a:r>
            <a:r>
              <a:rPr lang="tr-TR" sz="2400" dirty="0" err="1"/>
              <a:t>iliski</a:t>
            </a:r>
            <a:r>
              <a:rPr lang="tr-TR" sz="2400" dirty="0"/>
              <a:t> kesilmektedir.</a:t>
            </a:r>
          </a:p>
          <a:p>
            <a:pPr algn="just"/>
            <a:endParaRPr lang="tr-TR" sz="2400" dirty="0"/>
          </a:p>
          <a:p>
            <a:pPr algn="just"/>
            <a:r>
              <a:rPr lang="tr-TR" sz="2400" dirty="0" err="1"/>
              <a:t>Petri</a:t>
            </a:r>
            <a:r>
              <a:rPr lang="tr-TR" sz="2400" dirty="0"/>
              <a:t> kutuları içerisindeki </a:t>
            </a:r>
            <a:r>
              <a:rPr lang="tr-TR" sz="2400" dirty="0" err="1"/>
              <a:t>anterler</a:t>
            </a:r>
            <a:r>
              <a:rPr lang="tr-TR" sz="2400" dirty="0"/>
              <a:t> </a:t>
            </a:r>
            <a:r>
              <a:rPr lang="tr-TR" sz="2400" dirty="0" err="1"/>
              <a:t>inkübasyon</a:t>
            </a:r>
            <a:r>
              <a:rPr lang="tr-TR" sz="2400" dirty="0"/>
              <a:t> için </a:t>
            </a:r>
            <a:r>
              <a:rPr lang="tr-TR" sz="2400" dirty="0" err="1"/>
              <a:t>değisik</a:t>
            </a:r>
            <a:r>
              <a:rPr lang="tr-TR" sz="2400" dirty="0"/>
              <a:t> </a:t>
            </a:r>
            <a:r>
              <a:rPr lang="tr-TR" sz="2400" dirty="0" err="1"/>
              <a:t>kosullara</a:t>
            </a:r>
            <a:r>
              <a:rPr lang="tr-TR" sz="2400" dirty="0"/>
              <a:t> alınabilmekte, tütün gibi </a:t>
            </a:r>
            <a:r>
              <a:rPr lang="tr-TR" sz="2400" dirty="0" err="1"/>
              <a:t>anter</a:t>
            </a:r>
            <a:r>
              <a:rPr lang="tr-TR" sz="2400" dirty="0"/>
              <a:t> kültürüne son derece olumlu yanıt veren bitkilerde 24 28oC sıcaklıkta ve </a:t>
            </a:r>
            <a:r>
              <a:rPr lang="tr-TR" sz="2400" dirty="0" err="1"/>
              <a:t>fotoperiyodik</a:t>
            </a:r>
            <a:r>
              <a:rPr lang="tr-TR" sz="2400" dirty="0"/>
              <a:t> bir düzende aydınlatılan bir iklim dolabında yapılan </a:t>
            </a:r>
            <a:r>
              <a:rPr lang="tr-TR" sz="2400" dirty="0" err="1"/>
              <a:t>inkübasyon</a:t>
            </a:r>
            <a:r>
              <a:rPr lang="tr-TR" sz="2400" dirty="0"/>
              <a:t> yeterli olmaktadır.</a:t>
            </a:r>
          </a:p>
        </p:txBody>
      </p:sp>
    </p:spTree>
    <p:extLst>
      <p:ext uri="{BB962C8B-B14F-4D97-AF65-F5344CB8AC3E}">
        <p14:creationId xmlns:p14="http://schemas.microsoft.com/office/powerpoint/2010/main" val="177558339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25315BE-12DE-4220-A5E2-64D46C1BD0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7505" y="1755899"/>
            <a:ext cx="11055122" cy="3880773"/>
          </a:xfrm>
        </p:spPr>
        <p:txBody>
          <a:bodyPr>
            <a:normAutofit/>
          </a:bodyPr>
          <a:lstStyle/>
          <a:p>
            <a:pPr algn="just"/>
            <a:endParaRPr lang="tr-TR" sz="24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algn="just"/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Androgenesis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direkt ve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indirektandrogenesis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olmak üzere ikiye ayrılmaktadır.</a:t>
            </a:r>
          </a:p>
          <a:p>
            <a:pPr algn="just"/>
            <a:r>
              <a:rPr lang="tr-TR" sz="2400" dirty="0">
                <a:solidFill>
                  <a:srgbClr val="000000"/>
                </a:solidFill>
                <a:latin typeface="Constantia" panose="02030602050306030303" pitchFamily="18" charset="0"/>
              </a:rPr>
              <a:t>Ya doğrudan embriyo oluşumu gerçekleşmekte  ve 6-8 hafta içerisinde toprağa transfer edebilecek  gelişme düzeyine ulaşmış bitkiler elde edilebilmekte yada </a:t>
            </a:r>
            <a:r>
              <a:rPr lang="tr-TR" sz="2400" dirty="0" err="1">
                <a:solidFill>
                  <a:srgbClr val="000000"/>
                </a:solidFill>
                <a:latin typeface="Constantia" panose="02030602050306030303" pitchFamily="18" charset="0"/>
              </a:rPr>
              <a:t>haploid</a:t>
            </a:r>
            <a:r>
              <a:rPr lang="tr-TR" sz="240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2400" dirty="0" err="1">
                <a:solidFill>
                  <a:srgbClr val="000000"/>
                </a:solidFill>
                <a:latin typeface="Constantia" panose="02030602050306030303" pitchFamily="18" charset="0"/>
              </a:rPr>
              <a:t>kalluş</a:t>
            </a:r>
            <a:r>
              <a:rPr lang="tr-TR" sz="2400" dirty="0">
                <a:solidFill>
                  <a:srgbClr val="000000"/>
                </a:solidFill>
                <a:latin typeface="Constantia" panose="02030602050306030303" pitchFamily="18" charset="0"/>
              </a:rPr>
              <a:t> oluşmakta ve bitki </a:t>
            </a:r>
            <a:r>
              <a:rPr lang="tr-TR" sz="2400" dirty="0" err="1">
                <a:solidFill>
                  <a:srgbClr val="000000"/>
                </a:solidFill>
                <a:latin typeface="Constantia" panose="02030602050306030303" pitchFamily="18" charset="0"/>
              </a:rPr>
              <a:t>rejenerasyonu</a:t>
            </a:r>
            <a:r>
              <a:rPr lang="tr-TR" sz="2400" dirty="0">
                <a:solidFill>
                  <a:srgbClr val="000000"/>
                </a:solidFill>
                <a:latin typeface="Constantia" panose="02030602050306030303" pitchFamily="18" charset="0"/>
              </a:rPr>
              <a:t> yoluna gidilmektedir.</a:t>
            </a:r>
          </a:p>
          <a:p>
            <a:pPr algn="just"/>
            <a:r>
              <a:rPr lang="tr-TR" sz="2400" b="0" i="0" u="none" strike="noStrike" baseline="0" dirty="0">
                <a:solidFill>
                  <a:srgbClr val="FF0000"/>
                </a:solidFill>
                <a:latin typeface="Constantia" panose="02030602050306030303" pitchFamily="18" charset="0"/>
              </a:rPr>
              <a:t>İlki direkt </a:t>
            </a:r>
            <a:r>
              <a:rPr lang="tr-TR" sz="2400" b="0" i="0" u="none" strike="noStrike" baseline="0" dirty="0" err="1">
                <a:solidFill>
                  <a:srgbClr val="FF0000"/>
                </a:solidFill>
                <a:latin typeface="Constantia" panose="02030602050306030303" pitchFamily="18" charset="0"/>
              </a:rPr>
              <a:t>androgenesis</a:t>
            </a:r>
            <a:r>
              <a:rPr lang="tr-TR" sz="2400" b="0" i="0" u="none" strike="noStrike" baseline="0" dirty="0">
                <a:solidFill>
                  <a:srgbClr val="FF0000"/>
                </a:solidFill>
                <a:latin typeface="Constantia" panose="02030602050306030303" pitchFamily="18" charset="0"/>
              </a:rPr>
              <a:t> </a:t>
            </a:r>
          </a:p>
          <a:p>
            <a:pPr algn="just"/>
            <a:r>
              <a:rPr lang="tr-TR" sz="2400" dirty="0">
                <a:solidFill>
                  <a:srgbClr val="000000"/>
                </a:solidFill>
                <a:latin typeface="Constantia" panose="02030602050306030303" pitchFamily="18" charset="0"/>
              </a:rPr>
              <a:t>İkinci </a:t>
            </a:r>
            <a:r>
              <a:rPr lang="tr-TR" sz="2400" b="0" i="0" u="none" strike="noStrike" baseline="0" dirty="0" err="1">
                <a:solidFill>
                  <a:srgbClr val="FF0000"/>
                </a:solidFill>
                <a:latin typeface="Constantia" panose="02030602050306030303" pitchFamily="18" charset="0"/>
              </a:rPr>
              <a:t>indirektandrogenesis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46797494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7BF5574-48F7-4452-98EC-1846B71CBC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964" y="140677"/>
            <a:ext cx="11336475" cy="6330461"/>
          </a:xfrm>
        </p:spPr>
        <p:txBody>
          <a:bodyPr>
            <a:normAutofit/>
          </a:bodyPr>
          <a:lstStyle/>
          <a:p>
            <a:pPr algn="l"/>
            <a:endParaRPr lang="tr-TR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r>
              <a:rPr lang="tr-TR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Anterkültüründe</a:t>
            </a:r>
            <a:r>
              <a:rPr lang="tr-TR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basarı</a:t>
            </a:r>
            <a:r>
              <a:rPr lang="tr-TR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, çok büyük bir oranda </a:t>
            </a:r>
            <a:r>
              <a:rPr lang="tr-TR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anterlerin</a:t>
            </a:r>
            <a:r>
              <a:rPr lang="tr-TR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alındığı bitkilerin </a:t>
            </a:r>
            <a:r>
              <a:rPr lang="tr-TR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genotipinebağlıdır</a:t>
            </a:r>
            <a:r>
              <a:rPr lang="tr-TR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.</a:t>
            </a:r>
          </a:p>
          <a:p>
            <a:pPr algn="l"/>
            <a:endParaRPr lang="tr-TR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r>
              <a:rPr lang="tr-TR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Donör</a:t>
            </a:r>
            <a:r>
              <a:rPr lang="tr-TR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bitkinin </a:t>
            </a:r>
            <a:r>
              <a:rPr lang="tr-TR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genotipison</a:t>
            </a:r>
            <a:r>
              <a:rPr lang="tr-TR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derece </a:t>
            </a:r>
            <a:r>
              <a:rPr lang="tr-TR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elverisliolsa</a:t>
            </a:r>
            <a:r>
              <a:rPr lang="tr-TR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bile, </a:t>
            </a:r>
            <a:r>
              <a:rPr lang="tr-TR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mikrosporlardan</a:t>
            </a:r>
            <a:r>
              <a:rPr lang="tr-TR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in </a:t>
            </a:r>
            <a:r>
              <a:rPr lang="tr-TR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vitro</a:t>
            </a:r>
            <a:r>
              <a:rPr lang="tr-TR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kosullarda</a:t>
            </a:r>
            <a:r>
              <a:rPr lang="tr-TR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haploid</a:t>
            </a:r>
            <a:r>
              <a:rPr lang="tr-TR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embriyo </a:t>
            </a:r>
            <a:r>
              <a:rPr lang="tr-TR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uyartımını</a:t>
            </a:r>
            <a:r>
              <a:rPr lang="tr-TR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basarabilmek</a:t>
            </a:r>
            <a:r>
              <a:rPr lang="tr-TR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, bu bitkilerin yetiştirildiği </a:t>
            </a:r>
            <a:r>
              <a:rPr lang="tr-TR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kosullarada</a:t>
            </a:r>
            <a:r>
              <a:rPr lang="tr-TR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bağlıdır.</a:t>
            </a:r>
          </a:p>
          <a:p>
            <a:endParaRPr lang="tr-TR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r>
              <a:rPr lang="tr-TR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Bitkilerin yetiştirildiği dönemdeki sıcaklık, </a:t>
            </a:r>
            <a:r>
              <a:rPr lang="tr-TR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ısıkyoğunluğu</a:t>
            </a:r>
            <a:r>
              <a:rPr lang="tr-TR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ve günlük ışıklanma süresi, havadaki CO2 konsantrasyonu, bitkinin beslenme </a:t>
            </a:r>
            <a:r>
              <a:rPr lang="tr-TR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kosullarıbasta</a:t>
            </a:r>
            <a:r>
              <a:rPr lang="tr-TR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olmak üzere tüm çevresel faktörler, o bitkilerden alınan </a:t>
            </a:r>
            <a:r>
              <a:rPr lang="tr-TR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anterlerdenelde</a:t>
            </a:r>
            <a:r>
              <a:rPr lang="tr-TR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edilecek </a:t>
            </a:r>
            <a:r>
              <a:rPr lang="tr-TR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basarı</a:t>
            </a:r>
            <a:r>
              <a:rPr lang="tr-TR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üzerinde etkili olabilmektedir.</a:t>
            </a:r>
          </a:p>
          <a:p>
            <a:pPr algn="l"/>
            <a:endParaRPr lang="tr-TR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algn="l"/>
            <a:r>
              <a:rPr lang="tr-TR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Anterlerin </a:t>
            </a:r>
            <a:r>
              <a:rPr lang="tr-TR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donor</a:t>
            </a:r>
            <a:r>
              <a:rPr lang="tr-TR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bitkiden elde edildiği andaki </a:t>
            </a:r>
            <a:r>
              <a:rPr lang="tr-TR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mikrosporların</a:t>
            </a:r>
            <a:r>
              <a:rPr lang="tr-TR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içinde bulundukları gelişme dönemidir. </a:t>
            </a:r>
            <a:r>
              <a:rPr lang="tr-TR" dirty="0">
                <a:solidFill>
                  <a:srgbClr val="000000"/>
                </a:solidFill>
                <a:latin typeface="Constantia" panose="02030602050306030303" pitchFamily="18" charset="0"/>
              </a:rPr>
              <a:t>(tek çekirdekli </a:t>
            </a:r>
            <a:r>
              <a:rPr lang="tr-TR" dirty="0" err="1">
                <a:solidFill>
                  <a:srgbClr val="000000"/>
                </a:solidFill>
                <a:latin typeface="Constantia" panose="02030602050306030303" pitchFamily="18" charset="0"/>
              </a:rPr>
              <a:t>mikrospor</a:t>
            </a:r>
            <a:r>
              <a:rPr lang="tr-TR" dirty="0">
                <a:solidFill>
                  <a:srgbClr val="000000"/>
                </a:solidFill>
                <a:latin typeface="Constantia" panose="02030602050306030303" pitchFamily="18" charset="0"/>
              </a:rPr>
              <a:t>- erken veya geç dönemi)</a:t>
            </a:r>
            <a:r>
              <a:rPr lang="tr-TR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</a:p>
          <a:p>
            <a:pPr algn="l"/>
            <a:endParaRPr lang="tr-TR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marL="0" indent="0">
              <a:buNone/>
            </a:pPr>
            <a:r>
              <a:rPr lang="tr-TR" b="1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Mikrospor</a:t>
            </a:r>
            <a:r>
              <a:rPr lang="tr-TR" b="1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b="1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gelisme</a:t>
            </a:r>
            <a:r>
              <a:rPr lang="tr-TR" b="1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b="1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asamasını</a:t>
            </a:r>
            <a:r>
              <a:rPr lang="tr-TR" b="1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belirlemek için </a:t>
            </a:r>
            <a:r>
              <a:rPr lang="tr-TR" b="1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kullanılanyöntemler</a:t>
            </a:r>
            <a:r>
              <a:rPr lang="tr-TR" b="1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; </a:t>
            </a:r>
            <a:endParaRPr lang="tr-TR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marL="0" indent="0">
              <a:buNone/>
            </a:pPr>
            <a:r>
              <a:rPr lang="tr-TR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ezme </a:t>
            </a:r>
            <a:r>
              <a:rPr lang="tr-TR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preparasyontekniği</a:t>
            </a:r>
            <a:r>
              <a:rPr lang="tr-TR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ve </a:t>
            </a:r>
            <a:r>
              <a:rPr lang="tr-TR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asetokarminile</a:t>
            </a:r>
            <a:r>
              <a:rPr lang="tr-TR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hızlı boyama</a:t>
            </a:r>
          </a:p>
          <a:p>
            <a:pPr marL="0" indent="0">
              <a:buNone/>
            </a:pPr>
            <a:r>
              <a:rPr lang="tr-TR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flouresansmikroskobu</a:t>
            </a:r>
            <a:r>
              <a:rPr lang="tr-TR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ve preparat hazırlanması, DAPI</a:t>
            </a:r>
          </a:p>
          <a:p>
            <a:endParaRPr lang="tr-TR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endParaRPr lang="tr-TR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endParaRPr lang="tr-TR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8939701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7878CF4-0F77-4C20-A3E6-FBD4AD2BC2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032" y="838226"/>
            <a:ext cx="11519355" cy="5478168"/>
          </a:xfrm>
        </p:spPr>
        <p:txBody>
          <a:bodyPr>
            <a:normAutofit/>
          </a:bodyPr>
          <a:lstStyle/>
          <a:p>
            <a:r>
              <a:rPr lang="tr-TR" sz="1800" b="1" i="0" u="none" strike="noStrike" baseline="0" dirty="0">
                <a:solidFill>
                  <a:srgbClr val="04607A"/>
                </a:solidFill>
                <a:latin typeface="Calibri" panose="020F0502020204030204" pitchFamily="34" charset="0"/>
              </a:rPr>
              <a:t>ANTERLERE YAPILAN ÖN UYGULAMALAR</a:t>
            </a:r>
            <a:endParaRPr lang="tr-TR" sz="1800" b="0" i="0" u="none" strike="noStrike" baseline="0" dirty="0">
              <a:solidFill>
                <a:srgbClr val="04607A"/>
              </a:solidFill>
              <a:latin typeface="Calibri" panose="020F0502020204030204" pitchFamily="34" charset="0"/>
            </a:endParaRPr>
          </a:p>
          <a:p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Anterkültüründe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en etkili ön uygulama,  yapılan soğuk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soklarıdır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. </a:t>
            </a:r>
          </a:p>
          <a:p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4-1oC’ler arasında, 72 saat ile 4 haftaya kadar tutulan tomurcuklar; arpa, patates, mısır, buğday ve biber gibi bazı türlerde polen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rejenerasyonubakımından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olumlu yanıtlar  vermiştir</a:t>
            </a:r>
          </a:p>
          <a:p>
            <a:endParaRPr lang="tr-TR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r>
              <a:rPr lang="es-ES" sz="1800" b="1" i="0" u="none" strike="noStrike" baseline="0" dirty="0">
                <a:solidFill>
                  <a:srgbClr val="04607A"/>
                </a:solidFill>
                <a:latin typeface="Calibri" panose="020F0502020204030204" pitchFamily="34" charset="0"/>
              </a:rPr>
              <a:t>BESIN ORTAMıNıN BILESIMI VE YAP</a:t>
            </a:r>
            <a:r>
              <a:rPr lang="tr-TR" sz="1800" b="1" i="0" u="none" strike="noStrike" baseline="0" dirty="0">
                <a:solidFill>
                  <a:srgbClr val="04607A"/>
                </a:solidFill>
                <a:latin typeface="Calibri" panose="020F0502020204030204" pitchFamily="34" charset="0"/>
              </a:rPr>
              <a:t>ISI</a:t>
            </a:r>
            <a:endParaRPr lang="es-ES" sz="1800" b="0" i="0" u="none" strike="noStrike" baseline="0" dirty="0">
              <a:solidFill>
                <a:srgbClr val="04607A"/>
              </a:solidFill>
              <a:latin typeface="Calibri" panose="020F0502020204030204" pitchFamily="34" charset="0"/>
            </a:endParaRPr>
          </a:p>
          <a:p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Anter kültüründe genel olarak ilk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asamadagametofitik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dokuları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sporofitik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gelişmeye dönüştürme yönünde uyaracak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oksinlergerekli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iken;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bitkiciğe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dönüşüm aşamasında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sitokininlerin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varlığına gereksinim duyulur.</a:t>
            </a:r>
          </a:p>
          <a:p>
            <a:pPr algn="l"/>
            <a:endParaRPr lang="tr-TR" sz="18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Temel besin ortamı olarak,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anterkültüründe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en fazla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Murashigeve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Skoog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,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Whiteve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Nitschortamları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kullanılmaktadır.</a:t>
            </a:r>
          </a:p>
          <a:p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Karbon kaynağı olarak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anter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kültürlerinde büyük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birçoğunlukla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sakkarozkullanılmaktadır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.</a:t>
            </a:r>
          </a:p>
          <a:p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Besin ortamına özellikle kültürün ilk günlerinde ilave edilen yüksek seker dozları (%6-12),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anterkültüründen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haploidlerinelde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edilmesinde olumlu etki yapmaktadır.</a:t>
            </a:r>
          </a:p>
          <a:p>
            <a:endParaRPr lang="tr-TR" sz="18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endParaRPr lang="tr-TR" sz="18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4585775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FF0FD21-E353-4CA5-AE6A-9F184E2A00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7844" y="1035174"/>
            <a:ext cx="11238002" cy="3880773"/>
          </a:xfrm>
        </p:spPr>
        <p:txBody>
          <a:bodyPr/>
          <a:lstStyle/>
          <a:p>
            <a:pPr algn="just"/>
            <a:r>
              <a:rPr lang="tr-TR" sz="1800" b="1" i="0" u="none" strike="noStrike" baseline="0" dirty="0">
                <a:solidFill>
                  <a:srgbClr val="04607A"/>
                </a:solidFill>
                <a:latin typeface="Calibri" panose="020F0502020204030204" pitchFamily="34" charset="0"/>
              </a:rPr>
              <a:t>İNKÜBASYON KOSULLARI</a:t>
            </a:r>
            <a:endParaRPr lang="tr-TR" sz="1800" b="0" i="0" u="none" strike="noStrike" baseline="0" dirty="0">
              <a:solidFill>
                <a:srgbClr val="04607A"/>
              </a:solidFill>
              <a:latin typeface="Calibri" panose="020F0502020204030204" pitchFamily="34" charset="0"/>
            </a:endParaRPr>
          </a:p>
          <a:p>
            <a:pPr algn="just"/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İnkübasyonsırasındaki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ısık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, ya da sıcaklık gibi çevresel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kosullaranterkültüründen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sağlanacak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basarı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üzerinde etki yapan diğer bir grup faktördür.</a:t>
            </a:r>
          </a:p>
          <a:p>
            <a:pPr algn="just"/>
            <a:endParaRPr lang="tr-TR" sz="18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algn="just"/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Baslangıçtaanterlergenellikle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karanlıkta ve 20 ila 30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oC’lerarasında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kültüre alınmaktadır. Kültürün ilerleyen aşamalarında düşük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ısıkyoğunluğu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(2000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lux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) ve değişik günlük ışıklanma sürelerinde bekletilen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anterlerde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embriyo oluşum gerçekleştikten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sonra;rejenere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olan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bitkicikler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daha yüksek ışık yoğunluğuna (3000-10000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lux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) sahip koşullara aktarılmaktadır.</a:t>
            </a:r>
          </a:p>
          <a:p>
            <a:pPr algn="just"/>
            <a:endParaRPr lang="tr-TR" sz="18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algn="just"/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Bazı bitki türlerine ait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anter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kültürlerinde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inkübasyonun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ilk günlerinde yüksek sıcaklık uygulamaları, embriyo oluşumu üzerinde çok olumlu etki yapmaktadır.</a:t>
            </a:r>
          </a:p>
          <a:p>
            <a:pPr algn="just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350516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692DC2A-4DD9-468E-82F3-C0D5F30D4B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439" y="1358730"/>
            <a:ext cx="11406814" cy="3880773"/>
          </a:xfrm>
        </p:spPr>
        <p:txBody>
          <a:bodyPr>
            <a:normAutofit/>
          </a:bodyPr>
          <a:lstStyle/>
          <a:p>
            <a:r>
              <a:rPr lang="tr-TR" sz="2800" b="1" i="0" u="none" strike="noStrike" baseline="0" dirty="0">
                <a:solidFill>
                  <a:srgbClr val="04607A"/>
                </a:solidFill>
                <a:latin typeface="Calibri" panose="020F0502020204030204" pitchFamily="34" charset="0"/>
              </a:rPr>
              <a:t>DİSİ GAMETTEN HAPLOİDİ UYARTIMI (GYNOGENESİS VE PARTHENOGENESİS)</a:t>
            </a:r>
            <a:endParaRPr lang="tr-TR" sz="2800" b="0" i="0" u="none" strike="noStrike" baseline="0" dirty="0">
              <a:solidFill>
                <a:srgbClr val="04607A"/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tr-TR" sz="2800" dirty="0">
              <a:solidFill>
                <a:srgbClr val="0AD0D9"/>
              </a:solidFill>
              <a:latin typeface="Wingdings 2" panose="05020102010507070707" pitchFamily="18" charset="2"/>
            </a:endParaRPr>
          </a:p>
          <a:p>
            <a:pPr marL="0" indent="0">
              <a:buNone/>
            </a:pPr>
            <a:r>
              <a:rPr lang="tr-TR" sz="2800" b="1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Ovül</a:t>
            </a:r>
            <a:r>
              <a:rPr lang="tr-TR" sz="2800" b="1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ve </a:t>
            </a:r>
            <a:r>
              <a:rPr lang="tr-TR" sz="2800" b="1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Ovaryum</a:t>
            </a:r>
            <a:r>
              <a:rPr lang="tr-TR" sz="2800" b="1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Kültürleri</a:t>
            </a:r>
            <a:endParaRPr lang="tr-TR" sz="28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marL="0" indent="0">
              <a:buNone/>
            </a:pPr>
            <a:r>
              <a:rPr lang="tr-TR" sz="2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Döllenmemis</a:t>
            </a:r>
            <a:r>
              <a:rPr lang="tr-TR" sz="2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yumurtalığın ya da yumurta hücrelerinin kültüre alınmasıyla </a:t>
            </a:r>
            <a:r>
              <a:rPr lang="tr-TR" sz="2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haploid</a:t>
            </a:r>
            <a:r>
              <a:rPr lang="tr-TR" sz="2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embriyo ve bitki oluşumuna </a:t>
            </a:r>
            <a:r>
              <a:rPr lang="tr-TR" sz="2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ovaryum</a:t>
            </a:r>
            <a:r>
              <a:rPr lang="tr-TR" sz="2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’ veya ‘</a:t>
            </a:r>
            <a:r>
              <a:rPr lang="tr-TR" sz="2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ovülkültürleri</a:t>
            </a:r>
            <a:r>
              <a:rPr lang="tr-TR" sz="2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’ adı verilmektedir.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176157881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1D85ACF-8A35-43B6-91A2-4B95498104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371" y="1232122"/>
            <a:ext cx="11294272" cy="3880773"/>
          </a:xfrm>
        </p:spPr>
        <p:txBody>
          <a:bodyPr>
            <a:normAutofit lnSpcReduction="10000"/>
          </a:bodyPr>
          <a:lstStyle/>
          <a:p>
            <a:pPr algn="just"/>
            <a:r>
              <a:rPr lang="tr-TR" sz="2400" b="1" i="0" u="none" strike="noStrike" baseline="0" dirty="0">
                <a:solidFill>
                  <a:srgbClr val="04607A"/>
                </a:solidFill>
                <a:latin typeface="Calibri" panose="020F0502020204030204" pitchFamily="34" charset="0"/>
              </a:rPr>
              <a:t>EKSIK VEYA YETERSIZ POLENLERLE TOZLAMA</a:t>
            </a:r>
            <a:endParaRPr lang="tr-TR" sz="2400" b="0" i="0" u="none" strike="noStrike" baseline="0" dirty="0">
              <a:solidFill>
                <a:srgbClr val="04607A"/>
              </a:solidFill>
              <a:latin typeface="Calibri" panose="020F0502020204030204" pitchFamily="34" charset="0"/>
            </a:endParaRPr>
          </a:p>
          <a:p>
            <a:pPr algn="just"/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Partenogenetik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embriyo oluşumunu uyarmak üzere kullanılacak eksik veya yetersiz polenleri elde etmek için,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değisikkimyasal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maddeler ile radyoaktif ısın uygulamalarından yararlanılmaktadır.</a:t>
            </a:r>
          </a:p>
          <a:p>
            <a:pPr algn="just"/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Ayrıca, uzak akrabalar arası melezlemeler,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tozlamaların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geciktirilmesi, sıcaklık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soklarıda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uygulanan diğer tekniklerdir.</a:t>
            </a:r>
          </a:p>
          <a:p>
            <a:pPr algn="just"/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Polenlere yapılan bu uygulamalar sayesinde polen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generatifçekirdeği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inaktifhale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geçirilmekte, bununla birlikte çimlenme yeteneğini koruyan polenler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disiciktepesi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üzerinde çimlendiklerinde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olusturduklarıuyartım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sonucunda,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partenogenetik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olarak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haploid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embriyolar meydana gelmektedir.</a:t>
            </a:r>
          </a:p>
          <a:p>
            <a:pPr algn="just"/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132574922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4B89C06-7875-4630-AE99-A5198D9B69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183" y="1488613"/>
            <a:ext cx="10787835" cy="3880773"/>
          </a:xfrm>
        </p:spPr>
        <p:txBody>
          <a:bodyPr>
            <a:normAutofit/>
          </a:bodyPr>
          <a:lstStyle/>
          <a:p>
            <a:pPr algn="just"/>
            <a:r>
              <a:rPr lang="tr-TR" sz="1800" b="1" i="0" u="none" strike="noStrike" baseline="0" dirty="0">
                <a:solidFill>
                  <a:srgbClr val="04607A"/>
                </a:solidFill>
                <a:latin typeface="Calibri" panose="020F0502020204030204" pitchFamily="34" charset="0"/>
              </a:rPr>
              <a:t>HAPLOİD BİTKİLERDE KROMOZOMKATLAMA</a:t>
            </a:r>
            <a:endParaRPr lang="tr-TR" sz="1800" b="0" i="0" u="none" strike="noStrike" baseline="0" dirty="0">
              <a:solidFill>
                <a:srgbClr val="04607A"/>
              </a:solidFill>
              <a:latin typeface="Calibri" panose="020F0502020204030204" pitchFamily="34" charset="0"/>
            </a:endParaRPr>
          </a:p>
          <a:p>
            <a:pPr algn="just"/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Haploid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bitkilerin kromozom setlerinin katlanması ve % 100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homozigotsafhatlarınhızla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gelistirilmesi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, haploidi tekniğinin esasını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olusturmaktadır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.</a:t>
            </a:r>
          </a:p>
          <a:p>
            <a:pPr algn="just"/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Kromozom katlanması pratikte çoğunlukla kimyasal madde uygulamalarıyla gerçekleştirilmektedir uygulamalarıyla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gerçeklestirilmektedir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.</a:t>
            </a:r>
          </a:p>
          <a:p>
            <a:pPr algn="just"/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Günümüzde kromozom katlaması için bitki ıslahçıları tarafından en yaygın kullanılan kimyasal madde,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kolhisindir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.</a:t>
            </a:r>
          </a:p>
          <a:p>
            <a:pPr algn="just"/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Kolhisin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, uygulandığı dokuların hücrelerinde mitoz bölünmenin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metafazsafhasında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iğ ipliklerinin oluşumunu engeller ve dolayısı ile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replikasyona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uğramıs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kromozomların kutuplara çekilmesini önleyerek, kromozom sayısının iki katına çıkmasını sağlar.</a:t>
            </a:r>
          </a:p>
          <a:p>
            <a:pPr algn="just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9030595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24F47FE-6B5E-442C-926E-4D3883B8E0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7506" y="683481"/>
            <a:ext cx="11026987" cy="5773590"/>
          </a:xfrm>
        </p:spPr>
        <p:txBody>
          <a:bodyPr>
            <a:normAutofit/>
          </a:bodyPr>
          <a:lstStyle/>
          <a:p>
            <a:pPr algn="just"/>
            <a:r>
              <a:rPr lang="tr-TR" sz="2800" i="0" u="sng" strike="noStrike" baseline="0" dirty="0">
                <a:solidFill>
                  <a:srgbClr val="04607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PLOİDİ BELİRLEME</a:t>
            </a:r>
          </a:p>
          <a:p>
            <a:pPr algn="just"/>
            <a:r>
              <a:rPr lang="tr-TR" sz="20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000" b="1" i="0" u="none" strike="noStrike" baseline="0" dirty="0" err="1">
                <a:solidFill>
                  <a:srgbClr val="FF0000"/>
                </a:solidFill>
                <a:latin typeface="Constantia" panose="02030602050306030303" pitchFamily="18" charset="0"/>
              </a:rPr>
              <a:t>FenotipikGözlemler</a:t>
            </a:r>
            <a:r>
              <a:rPr lang="tr-TR" sz="2000" b="1" i="0" u="none" strike="noStrike" baseline="0" dirty="0">
                <a:solidFill>
                  <a:srgbClr val="FF0000"/>
                </a:solidFill>
                <a:latin typeface="Constantia" panose="02030602050306030303" pitchFamily="18" charset="0"/>
              </a:rPr>
              <a:t>: 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Bitkilerin kromozom sayısı Arttıkça, bitkinin tüm organlarında bir irileşme meydana gelmekte; buna karşılık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haploidbitkilerin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elde edilmesi halinde bitkinin organları tam olarak oluştuğu halde diploitlere göre daha küçük olmaktadır.</a:t>
            </a:r>
          </a:p>
          <a:p>
            <a:pPr algn="just"/>
            <a:r>
              <a:rPr lang="tr-TR" sz="20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000" b="1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Kromozom Sayımları: 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Bitkilerin genellikle kök uçlarında yapılan kromozom sayımları, güvenirliliği en fazla olan yöntemdir. Sağlıklı ve güçlü bir gelişme gösteren taze kök uçlarından alınan örnekler, kromozom sayımları için en uygun materyaldir.</a:t>
            </a:r>
          </a:p>
          <a:p>
            <a:pPr algn="just"/>
            <a:endParaRPr lang="tr-TR" sz="20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algn="just"/>
            <a:r>
              <a:rPr lang="tr-TR" sz="2000" b="1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FlowSitometri: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Her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bitki türü için yöntemin optimize edilme gereksinimi, bu yöntemin dezavantajlarından biri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olsada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;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miksoploidhücrelerinvarlığınınortayaçıkartılması,bir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kişinin günde100’denfazlabitkide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analizyapabilme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olanağını sunması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gibiavantajlarıvardır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.</a:t>
            </a:r>
          </a:p>
          <a:p>
            <a:pPr algn="just"/>
            <a:endParaRPr lang="tr-TR" sz="20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algn="just"/>
            <a:endParaRPr lang="tr-TR" sz="20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algn="just"/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209580519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DE5AA41-908E-437D-A1ED-5028273E5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522" y="1794829"/>
            <a:ext cx="8596668" cy="3880773"/>
          </a:xfrm>
        </p:spPr>
        <p:txBody>
          <a:bodyPr/>
          <a:lstStyle/>
          <a:p>
            <a:pPr algn="just"/>
            <a:endParaRPr lang="tr-TR" sz="18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algn="just"/>
            <a:r>
              <a:rPr lang="tr-TR" sz="1800" b="1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Stomatal</a:t>
            </a:r>
            <a:r>
              <a:rPr lang="tr-TR" sz="1800" b="1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İncelemeler: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Değisik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bitki türlerinde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stomaların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iriliği, dolayısıyla birim alanda bulunan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stoma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sayısı ile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ploididüzeyi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arasında güvenilir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iliskilersaptanmıstır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.</a:t>
            </a:r>
          </a:p>
          <a:p>
            <a:pPr algn="just"/>
            <a:endParaRPr lang="tr-TR" sz="18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algn="just"/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Örneğin kereviz, tütün, brüksellahanası, havuç, karpuz, kavun, hıyar, biber ve kabakta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haploid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bitkilerin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stomalarının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diploidlerine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göre daha küçük olduğu, dolayısıyla birim alanda daha fazla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stomabulunduğu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saptanmıstır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.</a:t>
            </a:r>
          </a:p>
          <a:p>
            <a:pPr algn="just"/>
            <a:endParaRPr lang="tr-TR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ED5583FF-E529-48AB-96F2-0FA19AB45E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0143" y="2523653"/>
            <a:ext cx="2281473" cy="1810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68434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5C7E3BB-4C0A-4A2E-946A-75E6EDCE2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401"/>
            <a:ext cx="6414868" cy="811237"/>
          </a:xfrm>
        </p:spPr>
        <p:txBody>
          <a:bodyPr/>
          <a:lstStyle/>
          <a:p>
            <a:r>
              <a:rPr lang="tr-TR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HAPLOİDLERİN AVANTAJLARI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1DA77AF-F8CE-4355-8CB6-A31F7D7C08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332" y="816638"/>
            <a:ext cx="11915336" cy="5612297"/>
          </a:xfrm>
        </p:spPr>
        <p:txBody>
          <a:bodyPr>
            <a:normAutofit fontScale="92500" lnSpcReduction="10000"/>
          </a:bodyPr>
          <a:lstStyle/>
          <a:p>
            <a:pPr algn="just"/>
            <a:endParaRPr lang="tr-TR" sz="18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algn="just"/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1.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Haploidleri</a:t>
            </a:r>
            <a:r>
              <a:rPr lang="tr-TR" dirty="0" err="1">
                <a:solidFill>
                  <a:srgbClr val="000000"/>
                </a:solidFill>
                <a:latin typeface="Constantia" panose="02030602050306030303" pitchFamily="18" charset="0"/>
              </a:rPr>
              <a:t>N</a:t>
            </a:r>
            <a:r>
              <a:rPr lang="tr-TR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kullanmanın en basta gelen avantajı, tam bir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homozigotiyi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çok kısa bir sürede elde etme olanağını sunmasıdır.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Dihaploid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hatların kullanılmasıyla genetik ve ıslah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çalısmalarınıyapmak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kolaylaşmakta ve sonuca daha çabuk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ulasılabilmektedir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.</a:t>
            </a:r>
          </a:p>
          <a:p>
            <a:pPr algn="just"/>
            <a:endParaRPr lang="tr-TR" sz="18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algn="just"/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2. Yabancı döllenen türlerde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heterozigotioranı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çok yüksek olduğundan bunlarda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homozigothatların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elde edilmesi için 10-12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generasyonboyunca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kendilemeleryapmak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gerekmekte; kendine döllenen türlerde bile aynı amaçla 5-7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generasyon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kendilemeislemine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gereksinim duyulmaktadır.</a:t>
            </a:r>
          </a:p>
          <a:p>
            <a:pPr algn="just"/>
            <a:endParaRPr lang="tr-TR" sz="18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algn="just"/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3.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Homozigot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bitkilerin üretimi özellikle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dioiktürlerde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ve kendine uyuşmazlık sorunu bulunan bitkilerde zor olup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dihaploidizasyon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 bu bakımdan büyük kolaylık sağlamaktadır.</a:t>
            </a:r>
          </a:p>
          <a:p>
            <a:pPr algn="just"/>
            <a:endParaRPr lang="tr-TR" sz="18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algn="just"/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4. Resesif genler, dominant genler tarafından maskelenemeyeceğinden,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homozigot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bireylerde genetik açılımı izlemek daha basit bir işlem haline gelmektedir</a:t>
            </a:r>
          </a:p>
          <a:p>
            <a:pPr marL="0" indent="0" algn="just">
              <a:buNone/>
            </a:pP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.</a:t>
            </a:r>
          </a:p>
          <a:p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5. F1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hibritçesitleringelistirilmesinde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homozigothatlar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arasında üstün kombinasyon yeteneği verenlerinin belirlenmesi yöntemi kullanıldığından, haploidinin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hibritçesit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ıslahında özel bir önemi bulunmaktadır.</a:t>
            </a:r>
          </a:p>
          <a:p>
            <a:pPr algn="l"/>
            <a:endParaRPr lang="tr-TR" sz="18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endParaRPr lang="tr-TR" sz="18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algn="just"/>
            <a:endParaRPr lang="tr-TR" sz="18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algn="just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1961510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5FB2EDF-199C-4CDB-A909-245D8991E9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8667" y="731521"/>
            <a:ext cx="11514666" cy="5197300"/>
          </a:xfrm>
        </p:spPr>
        <p:txBody>
          <a:bodyPr>
            <a:normAutofit/>
          </a:bodyPr>
          <a:lstStyle/>
          <a:p>
            <a:pPr algn="just"/>
            <a:endParaRPr lang="tr-TR" sz="18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endParaRPr lang="tr-TR" sz="18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6. Yonca ve patates gibi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tetraploidlerinbulunduğu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türlerde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haploidizasyon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,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diploidbitkilerin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üretiminde kullanılabilmektedir. Elde edilen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diploidlerticari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olarak ilginç olabileceği gibi; bu yolla bazı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tetraploidürünlerde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; yabani türler ile kültür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çesitleriarasında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diploidseviyede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melezleme yaparak kombinasyon yoluna gidilmektedir.</a:t>
            </a:r>
          </a:p>
          <a:p>
            <a:pPr algn="just"/>
            <a:endParaRPr lang="tr-TR" sz="18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algn="just"/>
            <a:endParaRPr lang="tr-TR" sz="18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algn="just"/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7.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Haploidler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ve katlanmaları ile elde edilen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dihaplodiler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sitolojik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, fizyolojik ve genetik açıdan önemli deneysel materyaldir.</a:t>
            </a:r>
          </a:p>
          <a:p>
            <a:pPr algn="just"/>
            <a:endParaRPr lang="tr-TR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algn="just"/>
            <a:r>
              <a:rPr lang="tr-TR" dirty="0">
                <a:solidFill>
                  <a:srgbClr val="000000"/>
                </a:solidFill>
                <a:latin typeface="Constantia" panose="02030602050306030303" pitchFamily="18" charset="0"/>
              </a:rPr>
              <a:t>8. Islah etkinliğinin arttırılması </a:t>
            </a:r>
            <a:r>
              <a:rPr lang="tr-TR" dirty="0" err="1">
                <a:solidFill>
                  <a:srgbClr val="000000"/>
                </a:solidFill>
                <a:latin typeface="Constantia" panose="02030602050306030303" pitchFamily="18" charset="0"/>
              </a:rPr>
              <a:t>haploidizasyonun</a:t>
            </a:r>
            <a:r>
              <a:rPr lang="tr-TR" dirty="0">
                <a:solidFill>
                  <a:srgbClr val="000000"/>
                </a:solidFill>
                <a:latin typeface="Constantia" panose="02030602050306030303" pitchFamily="18" charset="0"/>
              </a:rPr>
              <a:t> sağladığı  en </a:t>
            </a:r>
            <a:r>
              <a:rPr lang="tr-TR" dirty="0" err="1">
                <a:solidFill>
                  <a:srgbClr val="000000"/>
                </a:solidFill>
                <a:latin typeface="Constantia" panose="02030602050306030303" pitchFamily="18" charset="0"/>
              </a:rPr>
              <a:t>öenmli</a:t>
            </a:r>
            <a:r>
              <a:rPr lang="tr-TR" dirty="0">
                <a:solidFill>
                  <a:srgbClr val="000000"/>
                </a:solidFill>
                <a:latin typeface="Constantia" panose="02030602050306030303" pitchFamily="18" charset="0"/>
              </a:rPr>
              <a:t> avantajlar arasındadır.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8433406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C2EEFF0-B455-4255-AF1F-70D2487128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839" y="1046922"/>
            <a:ext cx="4477762" cy="689113"/>
          </a:xfrm>
        </p:spPr>
        <p:txBody>
          <a:bodyPr/>
          <a:lstStyle/>
          <a:p>
            <a:r>
              <a:rPr lang="tr-TR" sz="3600" b="1" i="0" u="sng" strike="noStrike" baseline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ORGANOGENESİS</a:t>
            </a:r>
            <a:endParaRPr lang="tr-TR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ADE82D6-AD65-4223-8A0F-8519E53AAD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6272" y="2213598"/>
            <a:ext cx="11355641" cy="3880773"/>
          </a:xfrm>
        </p:spPr>
        <p:txBody>
          <a:bodyPr/>
          <a:lstStyle/>
          <a:p>
            <a:pPr algn="l"/>
            <a:endParaRPr lang="tr-TR" sz="18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Hücrelere ve dokulara baskı uygulayıp bazı değişikliklere sebep olarak sürgün veya kök taslağı diye adlandırılan tek kutuplu ve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vasküler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sistemi kökenini aldığı dokuya bağlı olan bir yapının meydana gelmesi işlemine </a:t>
            </a:r>
            <a:r>
              <a:rPr lang="tr-TR" sz="2000" b="1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organogenesis</a:t>
            </a:r>
            <a:r>
              <a:rPr lang="tr-TR" sz="2000" b="1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denir.</a:t>
            </a:r>
          </a:p>
          <a:p>
            <a:endParaRPr lang="tr-TR" sz="200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In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vitro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olarak yetiştirilen bitki dokular farklılaşabilmekte ve yeni organlar oluşturabilmektedir!!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3156833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C0DF2BE-635B-46C3-AD42-E00076172C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12450"/>
            <a:ext cx="11739954" cy="4651028"/>
          </a:xfrm>
        </p:spPr>
        <p:txBody>
          <a:bodyPr>
            <a:normAutofit/>
          </a:bodyPr>
          <a:lstStyle/>
          <a:p>
            <a:pPr algn="l"/>
            <a:endParaRPr lang="tr-TR" sz="24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r>
              <a:rPr lang="tr-TR" sz="2800" b="0" i="0" u="none" strike="noStrike" baseline="0" dirty="0">
                <a:solidFill>
                  <a:srgbClr val="C00000"/>
                </a:solidFill>
                <a:latin typeface="Constantia" panose="02030602050306030303" pitchFamily="18" charset="0"/>
              </a:rPr>
              <a:t>Etkin bir organ </a:t>
            </a:r>
            <a:r>
              <a:rPr lang="tr-TR" sz="2800" b="0" i="0" u="none" strike="noStrike" baseline="0" dirty="0" err="1">
                <a:solidFill>
                  <a:srgbClr val="C00000"/>
                </a:solidFill>
                <a:latin typeface="Constantia" panose="02030602050306030303" pitchFamily="18" charset="0"/>
              </a:rPr>
              <a:t>olusumunun</a:t>
            </a:r>
            <a:r>
              <a:rPr lang="tr-TR" sz="2800" b="0" i="0" u="none" strike="noStrike" baseline="0" dirty="0">
                <a:solidFill>
                  <a:srgbClr val="C00000"/>
                </a:solidFill>
                <a:latin typeface="Constantia" panose="02030602050306030303" pitchFamily="18" charset="0"/>
              </a:rPr>
              <a:t> yerine getirilebilmesi için gerekli olan </a:t>
            </a:r>
            <a:r>
              <a:rPr lang="tr-TR" sz="2800" b="0" i="0" u="none" strike="noStrike" baseline="0" dirty="0" err="1">
                <a:solidFill>
                  <a:srgbClr val="C00000"/>
                </a:solidFill>
                <a:latin typeface="Constantia" panose="02030602050306030303" pitchFamily="18" charset="0"/>
              </a:rPr>
              <a:t>sartlar</a:t>
            </a:r>
            <a:r>
              <a:rPr lang="tr-TR" sz="2800" b="0" i="0" u="none" strike="noStrike" baseline="0" dirty="0">
                <a:solidFill>
                  <a:srgbClr val="C00000"/>
                </a:solidFill>
                <a:latin typeface="Constantia" panose="02030602050306030303" pitchFamily="18" charset="0"/>
              </a:rPr>
              <a:t>;</a:t>
            </a:r>
          </a:p>
          <a:p>
            <a:r>
              <a:rPr lang="tr-TR" sz="2800" b="0" i="0" u="none" strike="noStrike" baseline="0" dirty="0">
                <a:solidFill>
                  <a:srgbClr val="C00000"/>
                </a:solidFill>
                <a:latin typeface="Constantia" panose="02030602050306030303" pitchFamily="18" charset="0"/>
              </a:rPr>
              <a:t>1.uygun </a:t>
            </a:r>
            <a:r>
              <a:rPr lang="tr-TR" sz="2800" b="0" i="0" u="none" strike="noStrike" baseline="0" dirty="0" err="1">
                <a:solidFill>
                  <a:srgbClr val="C00000"/>
                </a:solidFill>
                <a:latin typeface="Constantia" panose="02030602050306030303" pitchFamily="18" charset="0"/>
              </a:rPr>
              <a:t>eksplantın</a:t>
            </a:r>
            <a:r>
              <a:rPr lang="tr-TR" sz="2800" b="0" i="0" u="none" strike="noStrike" baseline="0" dirty="0">
                <a:solidFill>
                  <a:srgbClr val="C00000"/>
                </a:solidFill>
                <a:latin typeface="Constantia" panose="02030602050306030303" pitchFamily="18" charset="0"/>
              </a:rPr>
              <a:t> seçilmesi,</a:t>
            </a:r>
          </a:p>
          <a:p>
            <a:r>
              <a:rPr lang="tr-TR" sz="2800" b="0" i="0" u="none" strike="noStrike" baseline="0" dirty="0">
                <a:solidFill>
                  <a:srgbClr val="C00000"/>
                </a:solidFill>
                <a:latin typeface="Constantia" panose="02030602050306030303" pitchFamily="18" charset="0"/>
              </a:rPr>
              <a:t>2.büyümede aktif maddeleri içeren uygun bir besin ortamının seçilmesi ve</a:t>
            </a:r>
          </a:p>
          <a:p>
            <a:r>
              <a:rPr lang="tr-TR" sz="2800" b="0" i="0" u="none" strike="noStrike" baseline="0" dirty="0">
                <a:solidFill>
                  <a:srgbClr val="C00000"/>
                </a:solidFill>
                <a:latin typeface="Constantia" panose="02030602050306030303" pitchFamily="18" charset="0"/>
              </a:rPr>
              <a:t>3.fiziksel çevre koşullarının kontrolüdür.</a:t>
            </a:r>
          </a:p>
          <a:p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294297697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AC466DD-AA6C-4527-90C3-143956F28D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07" y="1885364"/>
            <a:ext cx="9990665" cy="3087272"/>
          </a:xfrm>
        </p:spPr>
        <p:txBody>
          <a:bodyPr/>
          <a:lstStyle/>
          <a:p>
            <a:r>
              <a:rPr lang="tr-TR" sz="2400" b="0" i="0" u="none" strike="noStrike" baseline="0" dirty="0">
                <a:solidFill>
                  <a:srgbClr val="04607A"/>
                </a:solidFill>
                <a:latin typeface="Calibri" panose="020F0502020204030204" pitchFamily="34" charset="0"/>
              </a:rPr>
              <a:t>EKSPLANT SEÇİMİ</a:t>
            </a:r>
          </a:p>
          <a:p>
            <a:r>
              <a:rPr lang="tr-TR" sz="1800" b="0" i="0" u="none" strike="noStrike" baseline="0" dirty="0">
                <a:solidFill>
                  <a:schemeClr val="tx1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1" i="0" u="none" strike="noStrike" baseline="0" dirty="0">
                <a:solidFill>
                  <a:schemeClr val="tx1"/>
                </a:solidFill>
                <a:latin typeface="Constantia" panose="02030602050306030303" pitchFamily="18" charset="0"/>
              </a:rPr>
              <a:t>Kültüre alınan </a:t>
            </a:r>
            <a:r>
              <a:rPr lang="tr-TR" sz="1800" b="1" i="0" u="none" strike="noStrike" baseline="0" dirty="0" err="1">
                <a:solidFill>
                  <a:schemeClr val="tx1"/>
                </a:solidFill>
                <a:latin typeface="Constantia" panose="02030602050306030303" pitchFamily="18" charset="0"/>
              </a:rPr>
              <a:t>eksplantın</a:t>
            </a:r>
            <a:r>
              <a:rPr lang="tr-TR" sz="1800" b="1" i="0" u="none" strike="noStrike" baseline="0" dirty="0">
                <a:solidFill>
                  <a:schemeClr val="tx1"/>
                </a:solidFill>
                <a:latin typeface="Constantia" panose="02030602050306030303" pitchFamily="18" charset="0"/>
              </a:rPr>
              <a:t> davranışını etkileyen faktörler;</a:t>
            </a:r>
            <a:endParaRPr lang="tr-TR" sz="1800" b="0" i="0" u="none" strike="noStrike" baseline="0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r>
              <a:rPr lang="tr-TR" sz="1800" b="0" i="0" u="none" strike="noStrike" baseline="0" dirty="0">
                <a:solidFill>
                  <a:schemeClr val="tx1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>
                <a:solidFill>
                  <a:schemeClr val="tx1"/>
                </a:solidFill>
                <a:latin typeface="Constantia" panose="02030602050306030303" pitchFamily="18" charset="0"/>
              </a:rPr>
              <a:t>Basta </a:t>
            </a:r>
            <a:r>
              <a:rPr lang="tr-TR" sz="1800" b="0" i="0" u="none" strike="noStrike" baseline="0" dirty="0" err="1">
                <a:solidFill>
                  <a:schemeClr val="tx1"/>
                </a:solidFill>
                <a:latin typeface="Constantia" panose="02030602050306030303" pitchFamily="18" charset="0"/>
              </a:rPr>
              <a:t>genotipik</a:t>
            </a:r>
            <a:r>
              <a:rPr lang="tr-TR" sz="1800" b="0" i="0" u="none" strike="noStrike" baseline="0" dirty="0">
                <a:solidFill>
                  <a:schemeClr val="tx1"/>
                </a:solidFill>
                <a:latin typeface="Constantia" panose="02030602050306030303" pitchFamily="18" charset="0"/>
              </a:rPr>
              <a:t> varyasyon olmak üzere doku kaynağı olarak kullanılan organ, </a:t>
            </a:r>
          </a:p>
          <a:p>
            <a:r>
              <a:rPr lang="tr-TR" sz="1800" b="0" i="0" u="none" strike="noStrike" baseline="0" dirty="0">
                <a:solidFill>
                  <a:schemeClr val="tx1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>
                <a:solidFill>
                  <a:schemeClr val="tx1"/>
                </a:solidFill>
                <a:latin typeface="Constantia" panose="02030602050306030303" pitchFamily="18" charset="0"/>
              </a:rPr>
              <a:t>organın </a:t>
            </a:r>
            <a:r>
              <a:rPr lang="tr-TR" sz="1800" b="0" i="0" u="none" strike="noStrike" baseline="0" dirty="0" err="1">
                <a:solidFill>
                  <a:schemeClr val="tx1"/>
                </a:solidFill>
                <a:latin typeface="Constantia" panose="02030602050306030303" pitchFamily="18" charset="0"/>
              </a:rPr>
              <a:t>ontogenetikve</a:t>
            </a:r>
            <a:r>
              <a:rPr lang="tr-TR" sz="1800" b="0" i="0" u="none" strike="noStrike" baseline="0" dirty="0">
                <a:solidFill>
                  <a:schemeClr val="tx1"/>
                </a:solidFill>
                <a:latin typeface="Constantia" panose="02030602050306030303" pitchFamily="18" charset="0"/>
              </a:rPr>
              <a:t> fizyolojik yası,  </a:t>
            </a:r>
          </a:p>
          <a:p>
            <a:r>
              <a:rPr lang="tr-TR" sz="1800" b="0" i="0" u="none" strike="noStrike" baseline="0" dirty="0">
                <a:solidFill>
                  <a:schemeClr val="tx1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 err="1">
                <a:solidFill>
                  <a:schemeClr val="tx1"/>
                </a:solidFill>
                <a:latin typeface="Constantia" panose="02030602050306030303" pitchFamily="18" charset="0"/>
              </a:rPr>
              <a:t>eksplantınbitkiden</a:t>
            </a:r>
            <a:r>
              <a:rPr lang="tr-TR" sz="1800" b="0" i="0" u="none" strike="noStrike" baseline="0" dirty="0">
                <a:solidFill>
                  <a:schemeClr val="tx1"/>
                </a:solidFill>
                <a:latin typeface="Constantia" panose="02030602050306030303" pitchFamily="18" charset="0"/>
              </a:rPr>
              <a:t> alındığı dönem, </a:t>
            </a:r>
          </a:p>
          <a:p>
            <a:r>
              <a:rPr lang="tr-TR" sz="1800" b="0" i="0" u="none" strike="noStrike" baseline="0" dirty="0">
                <a:solidFill>
                  <a:schemeClr val="tx1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 err="1">
                <a:solidFill>
                  <a:schemeClr val="tx1"/>
                </a:solidFill>
                <a:latin typeface="Constantia" panose="02030602050306030303" pitchFamily="18" charset="0"/>
              </a:rPr>
              <a:t>ekplantın</a:t>
            </a:r>
            <a:r>
              <a:rPr lang="tr-TR" sz="1800" b="0" i="0" u="none" strike="noStrike" baseline="0" dirty="0">
                <a:solidFill>
                  <a:schemeClr val="tx1"/>
                </a:solidFill>
                <a:latin typeface="Constantia" panose="02030602050306030303" pitchFamily="18" charset="0"/>
              </a:rPr>
              <a:t> büyüklüğü ve </a:t>
            </a:r>
            <a:r>
              <a:rPr lang="tr-TR" sz="1800" b="0" i="0" u="none" strike="noStrike" baseline="0" dirty="0" err="1">
                <a:solidFill>
                  <a:schemeClr val="tx1"/>
                </a:solidFill>
                <a:latin typeface="Constantia" panose="02030602050306030303" pitchFamily="18" charset="0"/>
              </a:rPr>
              <a:t>eksplantın</a:t>
            </a:r>
            <a:r>
              <a:rPr lang="tr-TR" sz="1800" b="0" i="0" u="none" strike="noStrike" baseline="0" dirty="0">
                <a:solidFill>
                  <a:schemeClr val="tx1"/>
                </a:solidFill>
                <a:latin typeface="Constantia" panose="02030602050306030303" pitchFamily="18" charset="0"/>
              </a:rPr>
              <a:t> alındığı bitkinin diğer genel özellikleri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7283247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9CE19C5-3A62-436B-9B60-33F678ED8F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6847" y="1603998"/>
            <a:ext cx="8596668" cy="3880773"/>
          </a:xfrm>
        </p:spPr>
        <p:txBody>
          <a:bodyPr/>
          <a:lstStyle/>
          <a:p>
            <a:r>
              <a:rPr lang="tr-TR" sz="2000" b="0" i="0" u="none" strike="noStrike" baseline="0" dirty="0" err="1">
                <a:solidFill>
                  <a:srgbClr val="04607A"/>
                </a:solidFill>
                <a:latin typeface="Calibri" panose="020F0502020204030204" pitchFamily="34" charset="0"/>
              </a:rPr>
              <a:t>Oorganesiz</a:t>
            </a:r>
            <a:r>
              <a:rPr lang="tr-TR" sz="2000" b="0" i="0" u="none" strike="noStrike" baseline="0" dirty="0">
                <a:solidFill>
                  <a:srgbClr val="04607A"/>
                </a:solidFill>
                <a:latin typeface="Calibri" panose="020F0502020204030204" pitchFamily="34" charset="0"/>
              </a:rPr>
              <a:t> çalışmalarında yaygın olarak kullanılan </a:t>
            </a:r>
            <a:r>
              <a:rPr lang="tr-TR" sz="2000" b="0" i="0" u="none" strike="noStrike" baseline="0" dirty="0" err="1">
                <a:solidFill>
                  <a:srgbClr val="04607A"/>
                </a:solidFill>
                <a:latin typeface="Calibri" panose="020F0502020204030204" pitchFamily="34" charset="0"/>
              </a:rPr>
              <a:t>eksplantlar</a:t>
            </a:r>
            <a:endParaRPr lang="tr-TR" sz="2000" b="0" i="0" u="none" strike="noStrike" baseline="0" dirty="0">
              <a:solidFill>
                <a:srgbClr val="04607A"/>
              </a:solidFill>
              <a:latin typeface="Calibri" panose="020F0502020204030204" pitchFamily="34" charset="0"/>
            </a:endParaRPr>
          </a:p>
          <a:p>
            <a:r>
              <a:rPr lang="tr-TR" sz="20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000" b="0" i="0" u="none" strike="noStrike" baseline="0" dirty="0">
                <a:solidFill>
                  <a:schemeClr val="tx1"/>
                </a:solidFill>
                <a:latin typeface="Constantia" panose="02030602050306030303" pitchFamily="18" charset="0"/>
              </a:rPr>
              <a:t>gövde,</a:t>
            </a:r>
          </a:p>
          <a:p>
            <a:r>
              <a:rPr lang="tr-TR" sz="2000" b="0" i="0" u="none" strike="noStrike" baseline="0" dirty="0">
                <a:solidFill>
                  <a:schemeClr val="tx1"/>
                </a:solidFill>
                <a:latin typeface="Wingdings 2" panose="05020102010507070707" pitchFamily="18" charset="2"/>
              </a:rPr>
              <a:t></a:t>
            </a:r>
            <a:r>
              <a:rPr lang="tr-TR" sz="2000" b="0" i="0" u="none" strike="noStrike" baseline="0" dirty="0">
                <a:solidFill>
                  <a:schemeClr val="tx1"/>
                </a:solidFill>
                <a:latin typeface="Constantia" panose="02030602050306030303" pitchFamily="18" charset="0"/>
              </a:rPr>
              <a:t>kök,</a:t>
            </a:r>
          </a:p>
          <a:p>
            <a:r>
              <a:rPr lang="tr-TR" sz="2000" b="0" i="0" u="none" strike="noStrike" baseline="0" dirty="0">
                <a:solidFill>
                  <a:schemeClr val="tx1"/>
                </a:solidFill>
                <a:latin typeface="Wingdings 2" panose="05020102010507070707" pitchFamily="18" charset="2"/>
              </a:rPr>
              <a:t></a:t>
            </a:r>
            <a:r>
              <a:rPr lang="tr-TR" sz="2000" b="0" i="0" u="none" strike="noStrike" baseline="0" dirty="0">
                <a:solidFill>
                  <a:schemeClr val="tx1"/>
                </a:solidFill>
                <a:latin typeface="Constantia" panose="02030602050306030303" pitchFamily="18" charset="0"/>
              </a:rPr>
              <a:t>yaprak,</a:t>
            </a:r>
          </a:p>
          <a:p>
            <a:r>
              <a:rPr lang="tr-TR" sz="2000" b="0" i="0" u="none" strike="noStrike" baseline="0" dirty="0">
                <a:solidFill>
                  <a:schemeClr val="tx1"/>
                </a:solidFill>
                <a:latin typeface="Wingdings 2" panose="05020102010507070707" pitchFamily="18" charset="2"/>
              </a:rPr>
              <a:t></a:t>
            </a:r>
            <a:r>
              <a:rPr lang="tr-TR" sz="2000" b="0" i="0" u="none" strike="noStrike" baseline="0" dirty="0">
                <a:solidFill>
                  <a:schemeClr val="tx1"/>
                </a:solidFill>
                <a:latin typeface="Constantia" panose="02030602050306030303" pitchFamily="18" charset="0"/>
              </a:rPr>
              <a:t>çiçek durumu,</a:t>
            </a:r>
          </a:p>
          <a:p>
            <a:r>
              <a:rPr lang="tr-TR" sz="2000" b="0" i="0" u="none" strike="noStrike" baseline="0" dirty="0">
                <a:solidFill>
                  <a:schemeClr val="tx1"/>
                </a:solidFill>
                <a:latin typeface="Wingdings 2" panose="05020102010507070707" pitchFamily="18" charset="2"/>
              </a:rPr>
              <a:t></a:t>
            </a:r>
            <a:r>
              <a:rPr lang="tr-TR" sz="2000" b="0" i="0" u="none" strike="noStrike" baseline="0" dirty="0">
                <a:solidFill>
                  <a:schemeClr val="tx1"/>
                </a:solidFill>
                <a:latin typeface="Constantia" panose="02030602050306030303" pitchFamily="18" charset="0"/>
              </a:rPr>
              <a:t>yumurtalık veya yumurta hücresi,</a:t>
            </a:r>
          </a:p>
          <a:p>
            <a:r>
              <a:rPr lang="tr-TR" sz="2000" b="0" i="0" u="none" strike="noStrike" baseline="0" dirty="0">
                <a:solidFill>
                  <a:schemeClr val="tx1"/>
                </a:solidFill>
                <a:latin typeface="Constantia" panose="02030602050306030303" pitchFamily="18" charset="0"/>
              </a:rPr>
              <a:t>tohum embriyosu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39256792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F91AE3B-1CC7-4B4D-B375-51D9E888DD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434" y="1033542"/>
            <a:ext cx="11574631" cy="5156242"/>
          </a:xfrm>
        </p:spPr>
        <p:txBody>
          <a:bodyPr>
            <a:normAutofit/>
          </a:bodyPr>
          <a:lstStyle/>
          <a:p>
            <a:pPr algn="just"/>
            <a:r>
              <a:rPr lang="tr-TR" sz="3600" b="1" i="0" u="sng" strike="noStrike" baseline="0" dirty="0">
                <a:solidFill>
                  <a:srgbClr val="04607A"/>
                </a:solidFill>
                <a:latin typeface="Calibri" panose="020F0502020204030204" pitchFamily="34" charset="0"/>
              </a:rPr>
              <a:t>Besin ortamlarının seçilmesi </a:t>
            </a:r>
          </a:p>
          <a:p>
            <a:pPr algn="just"/>
            <a:r>
              <a:rPr lang="tr-TR" sz="24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400" b="1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besin ortamının temel içerikleri;</a:t>
            </a:r>
            <a:endParaRPr lang="tr-TR" sz="24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algn="just"/>
            <a:r>
              <a:rPr lang="tr-TR" sz="24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400" b="0" i="0" u="sng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inorganik maddeler,</a:t>
            </a:r>
          </a:p>
          <a:p>
            <a:pPr algn="just"/>
            <a:r>
              <a:rPr lang="tr-TR" sz="24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400" b="0" i="0" u="sng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organik maddeler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,: enerji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gereksinmi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sakkaroz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.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Encok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eklenen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vitamın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thiamin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. İNOSİTOL: ise birçok dokunun büyüme ve farklılaşmasına yardım eder.</a:t>
            </a:r>
          </a:p>
          <a:p>
            <a:pPr algn="just"/>
            <a:r>
              <a:rPr lang="tr-TR" sz="24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400" b="0" i="0" u="sng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bitki büyüme  düzenleyicileri </a:t>
            </a:r>
            <a:r>
              <a:rPr lang="tr-TR" sz="2400" dirty="0" err="1">
                <a:solidFill>
                  <a:srgbClr val="000000"/>
                </a:solidFill>
                <a:latin typeface="Constantia" panose="02030602050306030303" pitchFamily="18" charset="0"/>
              </a:rPr>
              <a:t>oksin</a:t>
            </a:r>
            <a:r>
              <a:rPr lang="tr-TR" sz="2400" dirty="0">
                <a:solidFill>
                  <a:srgbClr val="000000"/>
                </a:solidFill>
                <a:latin typeface="Constantia" panose="02030602050306030303" pitchFamily="18" charset="0"/>
              </a:rPr>
              <a:t> , </a:t>
            </a:r>
            <a:r>
              <a:rPr lang="tr-TR" sz="2400" dirty="0" err="1">
                <a:solidFill>
                  <a:srgbClr val="000000"/>
                </a:solidFill>
                <a:latin typeface="Constantia" panose="02030602050306030303" pitchFamily="18" charset="0"/>
              </a:rPr>
              <a:t>sitokinin</a:t>
            </a:r>
            <a:r>
              <a:rPr lang="tr-TR" sz="2400" dirty="0">
                <a:solidFill>
                  <a:srgbClr val="000000"/>
                </a:solidFill>
                <a:latin typeface="Constantia" panose="02030602050306030303" pitchFamily="18" charset="0"/>
              </a:rPr>
              <a:t>. </a:t>
            </a:r>
            <a:r>
              <a:rPr lang="tr-TR" sz="2400" dirty="0" err="1">
                <a:solidFill>
                  <a:srgbClr val="000000"/>
                </a:solidFill>
                <a:latin typeface="Constantia" panose="02030602050306030303" pitchFamily="18" charset="0"/>
              </a:rPr>
              <a:t>Giberellin</a:t>
            </a:r>
            <a:r>
              <a:rPr lang="tr-TR" sz="2400" dirty="0">
                <a:solidFill>
                  <a:srgbClr val="000000"/>
                </a:solidFill>
                <a:latin typeface="Constantia" panose="02030602050306030303" pitchFamily="18" charset="0"/>
              </a:rPr>
              <a:t>, </a:t>
            </a:r>
            <a:r>
              <a:rPr lang="tr-TR" sz="2400" dirty="0" err="1">
                <a:solidFill>
                  <a:srgbClr val="000000"/>
                </a:solidFill>
                <a:latin typeface="Constantia" panose="02030602050306030303" pitchFamily="18" charset="0"/>
              </a:rPr>
              <a:t>absisik</a:t>
            </a:r>
            <a:r>
              <a:rPr lang="tr-TR" sz="2400" dirty="0">
                <a:solidFill>
                  <a:srgbClr val="000000"/>
                </a:solidFill>
                <a:latin typeface="Constantia" panose="02030602050306030303" pitchFamily="18" charset="0"/>
              </a:rPr>
              <a:t> ait diğer bitki büyüme düzenleyicileri ortama eklenen. Fakat genelleme yapılamaz çünkü bu maddeler farklı bitki türlerinde gelişimi teşvik edebilir veya engelleyebilir.</a:t>
            </a:r>
            <a:endParaRPr lang="tr-TR" sz="24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algn="just"/>
            <a:r>
              <a:rPr lang="tr-TR" sz="24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doğal kompleksler olmak üzere 4 ana grup</a:t>
            </a:r>
          </a:p>
          <a:p>
            <a:pPr algn="just"/>
            <a:r>
              <a:rPr lang="tr-TR" sz="24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altında incelenir.</a:t>
            </a:r>
          </a:p>
          <a:p>
            <a:pPr algn="just"/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402814557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4701B56-3DA4-495A-91B4-04470497D5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08" y="1216129"/>
            <a:ext cx="10335222" cy="4425742"/>
          </a:xfrm>
        </p:spPr>
        <p:txBody>
          <a:bodyPr/>
          <a:lstStyle/>
          <a:p>
            <a:pPr algn="just"/>
            <a:r>
              <a:rPr lang="tr-TR" sz="3600" b="1" i="0" u="sng" strike="noStrike" baseline="0" dirty="0">
                <a:solidFill>
                  <a:srgbClr val="04607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Kültür şartları </a:t>
            </a:r>
          </a:p>
          <a:p>
            <a:pPr algn="just"/>
            <a:r>
              <a:rPr lang="tr-TR" sz="24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kültür ortamının fiziksel hali,</a:t>
            </a:r>
          </a:p>
          <a:p>
            <a:pPr algn="just"/>
            <a:r>
              <a:rPr lang="tr-TR" sz="24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pH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,</a:t>
            </a:r>
          </a:p>
          <a:p>
            <a:pPr algn="just"/>
            <a:r>
              <a:rPr lang="tr-TR" sz="24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nem,</a:t>
            </a:r>
          </a:p>
          <a:p>
            <a:pPr algn="just"/>
            <a:r>
              <a:rPr lang="tr-TR" sz="24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ısık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,</a:t>
            </a:r>
          </a:p>
          <a:p>
            <a:pPr algn="just"/>
            <a:r>
              <a:rPr lang="tr-TR" sz="24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sıcaklık ve</a:t>
            </a:r>
          </a:p>
          <a:p>
            <a:pPr algn="just"/>
            <a:r>
              <a:rPr lang="tr-TR" sz="24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kültür kaplarında biriken gazların miktarı</a:t>
            </a:r>
          </a:p>
          <a:p>
            <a:pPr algn="just"/>
            <a:r>
              <a:rPr lang="tr-TR" sz="24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organogenesis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basarısınıetkilemektedir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7030952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5FB65E8-53AB-4012-A63B-DC038466C6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3107" y="2147337"/>
            <a:ext cx="9884649" cy="1417498"/>
          </a:xfrm>
        </p:spPr>
        <p:txBody>
          <a:bodyPr/>
          <a:lstStyle/>
          <a:p>
            <a:r>
              <a:rPr lang="tr-TR" sz="3600" b="1" i="0" u="sng" strike="noStrike" baseline="0" dirty="0">
                <a:solidFill>
                  <a:srgbClr val="04607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Ortamın </a:t>
            </a:r>
            <a:r>
              <a:rPr lang="tr-TR" sz="3600" b="1" i="0" u="sng" strike="noStrike" baseline="0" dirty="0" err="1">
                <a:solidFill>
                  <a:srgbClr val="04607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pH</a:t>
            </a:r>
            <a:endParaRPr lang="tr-TR" sz="3600" b="1" i="0" u="sng" strike="noStrike" baseline="0" dirty="0">
              <a:solidFill>
                <a:srgbClr val="04607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  <a:p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2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Besin ortamının </a:t>
            </a:r>
            <a:r>
              <a:rPr lang="tr-TR" sz="2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pH’sıgenellikle</a:t>
            </a:r>
            <a:r>
              <a:rPr lang="tr-TR" sz="2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5.0 ile 6.5 arasındadır.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303293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FE51E7F-BC47-4830-A740-A5FEEA53F8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2777" y="1431720"/>
            <a:ext cx="11183362" cy="2265637"/>
          </a:xfrm>
        </p:spPr>
        <p:txBody>
          <a:bodyPr/>
          <a:lstStyle/>
          <a:p>
            <a:r>
              <a:rPr lang="tr-TR" sz="2800" b="1" i="0" u="sng" strike="noStrike" baseline="0" dirty="0">
                <a:solidFill>
                  <a:srgbClr val="04607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nem</a:t>
            </a:r>
          </a:p>
          <a:p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kültür çevresinin nem oranı genellikle %100’e yakındır.</a:t>
            </a:r>
          </a:p>
          <a:p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Bazı durumlarda nem oranının düzenlenmesi  farklılaşmanın ne yönde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olacağınnınbelirlenmesi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açısından önemlidir.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11831901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959D1DC-9D33-4BE9-BE94-3375C552C4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3019" y="1299197"/>
            <a:ext cx="11156857" cy="3880773"/>
          </a:xfrm>
        </p:spPr>
        <p:txBody>
          <a:bodyPr/>
          <a:lstStyle/>
          <a:p>
            <a:r>
              <a:rPr lang="tr-TR" sz="3600" b="1" i="0" u="sng" strike="noStrike" baseline="0" dirty="0">
                <a:solidFill>
                  <a:srgbClr val="04607A"/>
                </a:solidFill>
                <a:latin typeface="Calibri" panose="020F0502020204030204" pitchFamily="34" charset="0"/>
              </a:rPr>
              <a:t>ışık</a:t>
            </a:r>
          </a:p>
          <a:p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farklılaşma için gerekli ışık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bilesenleri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;</a:t>
            </a:r>
          </a:p>
          <a:p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ısığınsiddeti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,</a:t>
            </a:r>
          </a:p>
          <a:p>
            <a:r>
              <a:rPr lang="es-ES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es-ES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gün içinde uygulama periyodu ve</a:t>
            </a:r>
          </a:p>
          <a:p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niteliğidir.</a:t>
            </a:r>
          </a:p>
          <a:p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Maksimum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kallus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büyümesi karanlıkta olmasına rağmen, düşük ışık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siddeti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organogenesisve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embriyogenesis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arttırabilir.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40671105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666E76A-0BC0-47A9-B2B4-CD3246DFBA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414" y="1488613"/>
            <a:ext cx="11541171" cy="3880773"/>
          </a:xfrm>
        </p:spPr>
        <p:txBody>
          <a:bodyPr/>
          <a:lstStyle/>
          <a:p>
            <a:pPr algn="just"/>
            <a:r>
              <a:rPr lang="tr-TR" sz="3200" b="1" i="0" u="sng" strike="noStrike" baseline="0" dirty="0">
                <a:solidFill>
                  <a:srgbClr val="04607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SICAKLIK</a:t>
            </a:r>
          </a:p>
          <a:p>
            <a:pPr algn="just"/>
            <a:r>
              <a:rPr lang="tr-TR" sz="24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Genellikle kültürler 20 ile 30 °C arasındaki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sabitsıcaklıklarda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tutulurlar.</a:t>
            </a:r>
          </a:p>
          <a:p>
            <a:pPr algn="just"/>
            <a:endParaRPr lang="tr-TR" sz="24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algn="just"/>
            <a:r>
              <a:rPr lang="tr-TR" sz="24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Belli bir bitki türü için büyüme  ve farklılaşmanın optimum düzeyde gerçekleştiği sıcaklık değerlerinin önceden belirlenmesi gerekir.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06582304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5BA46058-7002-4091-997A-D5EE8C2796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7566" y="145773"/>
            <a:ext cx="8521148" cy="5592417"/>
          </a:xfrm>
        </p:spPr>
      </p:pic>
    </p:spTree>
    <p:extLst>
      <p:ext uri="{BB962C8B-B14F-4D97-AF65-F5344CB8AC3E}">
        <p14:creationId xmlns:p14="http://schemas.microsoft.com/office/powerpoint/2010/main" val="1505272772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CCB9C43-F86D-4EEB-9743-845B02FD44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0047" y="1203986"/>
            <a:ext cx="11322407" cy="3880773"/>
          </a:xfrm>
        </p:spPr>
        <p:txBody>
          <a:bodyPr>
            <a:normAutofit/>
          </a:bodyPr>
          <a:lstStyle/>
          <a:p>
            <a:r>
              <a:rPr lang="tr-TR" sz="2400" dirty="0" err="1"/>
              <a:t>In</a:t>
            </a:r>
            <a:r>
              <a:rPr lang="tr-TR" sz="2400" dirty="0"/>
              <a:t> </a:t>
            </a:r>
            <a:r>
              <a:rPr lang="tr-TR" sz="2400" dirty="0" err="1"/>
              <a:t>vıtro</a:t>
            </a:r>
            <a:r>
              <a:rPr lang="tr-TR" sz="2400" dirty="0"/>
              <a:t> organ gelişimi </a:t>
            </a:r>
            <a:r>
              <a:rPr lang="tr-TR" sz="2400" dirty="0" err="1"/>
              <a:t>indirekt</a:t>
            </a:r>
            <a:r>
              <a:rPr lang="tr-TR" sz="2400" dirty="0"/>
              <a:t> </a:t>
            </a:r>
            <a:r>
              <a:rPr lang="tr-TR" sz="2400" dirty="0" err="1"/>
              <a:t>organogenesis</a:t>
            </a:r>
            <a:r>
              <a:rPr lang="tr-TR" sz="2400" dirty="0"/>
              <a:t> ve direkt </a:t>
            </a:r>
            <a:r>
              <a:rPr lang="tr-TR" sz="2400" dirty="0" err="1"/>
              <a:t>organogenesis</a:t>
            </a:r>
            <a:r>
              <a:rPr lang="tr-TR" sz="2400" dirty="0"/>
              <a:t> olmak üzere 2 modeli vardır.</a:t>
            </a:r>
          </a:p>
          <a:p>
            <a:endParaRPr lang="tr-TR" sz="2400" dirty="0"/>
          </a:p>
          <a:p>
            <a:r>
              <a:rPr lang="tr-TR" sz="2400" dirty="0" err="1"/>
              <a:t>Indirekt</a:t>
            </a:r>
            <a:r>
              <a:rPr lang="tr-TR" sz="2400" dirty="0"/>
              <a:t> </a:t>
            </a:r>
            <a:r>
              <a:rPr lang="tr-TR" sz="2400" dirty="0" err="1"/>
              <a:t>organogenesisde</a:t>
            </a:r>
            <a:r>
              <a:rPr lang="tr-TR" sz="2400" dirty="0"/>
              <a:t>, </a:t>
            </a:r>
            <a:r>
              <a:rPr lang="tr-TR" sz="2400" dirty="0" err="1"/>
              <a:t>meristematik</a:t>
            </a:r>
            <a:r>
              <a:rPr lang="tr-TR" sz="2400" dirty="0"/>
              <a:t> bir merkezin oluşumundan ve onu takip eden kök sürgün gelişiminden önce alınan </a:t>
            </a:r>
            <a:r>
              <a:rPr lang="tr-TR" sz="2400" dirty="0" err="1"/>
              <a:t>eksplant</a:t>
            </a:r>
            <a:r>
              <a:rPr lang="tr-TR" sz="2400" dirty="0"/>
              <a:t> organize olmamış </a:t>
            </a:r>
            <a:r>
              <a:rPr lang="tr-TR" sz="2400" dirty="0" err="1"/>
              <a:t>kallus</a:t>
            </a:r>
            <a:r>
              <a:rPr lang="tr-TR" sz="2400" dirty="0"/>
              <a:t> kümesinin oluşması için uyarılır. </a:t>
            </a:r>
          </a:p>
          <a:p>
            <a:r>
              <a:rPr lang="tr-TR" sz="2400" dirty="0"/>
              <a:t>Direkt </a:t>
            </a:r>
            <a:r>
              <a:rPr lang="tr-TR" sz="2400" dirty="0" err="1"/>
              <a:t>organogenesiste</a:t>
            </a:r>
            <a:r>
              <a:rPr lang="tr-TR" sz="2400" dirty="0"/>
              <a:t> ise </a:t>
            </a:r>
            <a:r>
              <a:rPr lang="tr-TR" sz="2400" dirty="0" err="1"/>
              <a:t>kallus</a:t>
            </a:r>
            <a:r>
              <a:rPr lang="tr-TR" sz="2400" dirty="0"/>
              <a:t> gelişimi hiç görülmez.</a:t>
            </a:r>
          </a:p>
        </p:txBody>
      </p:sp>
    </p:spTree>
    <p:extLst>
      <p:ext uri="{BB962C8B-B14F-4D97-AF65-F5344CB8AC3E}">
        <p14:creationId xmlns:p14="http://schemas.microsoft.com/office/powerpoint/2010/main" val="1806217255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B45699D-C486-462B-8725-D2169B9BDB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265" y="1630502"/>
            <a:ext cx="11845970" cy="3880773"/>
          </a:xfrm>
        </p:spPr>
        <p:txBody>
          <a:bodyPr>
            <a:normAutofit/>
          </a:bodyPr>
          <a:lstStyle/>
          <a:p>
            <a:pPr algn="l"/>
            <a:endParaRPr lang="tr-TR" sz="24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r>
              <a:rPr lang="nb-NO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Organogenesisteki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nb-NO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anahtar morfolojik özellik meristematik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nb-NO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merkezlerin olusumudur.</a:t>
            </a:r>
          </a:p>
          <a:p>
            <a:r>
              <a:rPr lang="tr-TR" sz="24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Direkt ve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indirekt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organogenesisin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her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ikisiden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de,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meristematik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merkezler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vakuollü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parenkima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hücrelerinden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olusurlar</a:t>
            </a:r>
            <a:endParaRPr lang="tr-TR" sz="24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258710651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D22302-9BCE-4D6A-BE75-3AC353FEAF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"/>
            <a:ext cx="10944822" cy="1547446"/>
          </a:xfrm>
        </p:spPr>
        <p:txBody>
          <a:bodyPr>
            <a:normAutofit/>
          </a:bodyPr>
          <a:lstStyle/>
          <a:p>
            <a:pPr algn="l"/>
            <a:endParaRPr lang="tr-TR" sz="18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r>
              <a:rPr lang="tr-TR" sz="2800" b="0" i="0" u="none" strike="noStrike" baseline="0" dirty="0" err="1">
                <a:solidFill>
                  <a:srgbClr val="FF0000"/>
                </a:solidFill>
                <a:latin typeface="Constantia" panose="02030602050306030303" pitchFamily="18" charset="0"/>
              </a:rPr>
              <a:t>Kallus</a:t>
            </a:r>
            <a:r>
              <a:rPr lang="tr-TR" sz="2800" b="0" i="0" u="none" strike="noStrike" baseline="0" dirty="0">
                <a:solidFill>
                  <a:srgbClr val="FF0000"/>
                </a:solidFill>
                <a:latin typeface="Constantia" panose="02030602050306030303" pitchFamily="18" charset="0"/>
              </a:rPr>
              <a:t>: organizasyon göstermemiş hücreler yığını olarak tanımlanır. </a:t>
            </a:r>
            <a:endParaRPr lang="tr-TR" dirty="0"/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874A00C9-7CE3-4628-9562-7AEDB3E6EA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046" y="1689639"/>
            <a:ext cx="3587043" cy="3201228"/>
          </a:xfrm>
          <a:prstGeom prst="rect">
            <a:avLst/>
          </a:prstGeom>
        </p:spPr>
      </p:pic>
      <p:sp>
        <p:nvSpPr>
          <p:cNvPr id="4" name="İçerik Yer Tutucusu 2">
            <a:extLst>
              <a:ext uri="{FF2B5EF4-FFF2-40B4-BE49-F238E27FC236}">
                <a16:creationId xmlns:a16="http://schemas.microsoft.com/office/drawing/2014/main" id="{5D796F28-DE67-471E-8454-30691469C555}"/>
              </a:ext>
            </a:extLst>
          </p:cNvPr>
          <p:cNvSpPr txBox="1">
            <a:spLocks/>
          </p:cNvSpPr>
          <p:nvPr/>
        </p:nvSpPr>
        <p:spPr>
          <a:xfrm>
            <a:off x="5472411" y="1337947"/>
            <a:ext cx="5777948" cy="4810055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200">
                <a:solidFill>
                  <a:srgbClr val="04607A"/>
                </a:solidFill>
                <a:latin typeface="Calibri" panose="020F0502020204030204" pitchFamily="34" charset="0"/>
              </a:rPr>
              <a:t>Kallusdan sürgün gelişimi</a:t>
            </a:r>
          </a:p>
          <a:p>
            <a:endParaRPr lang="tr-TR" sz="2200">
              <a:solidFill>
                <a:srgbClr val="04607A"/>
              </a:solidFill>
              <a:latin typeface="Calibri" panose="020F0502020204030204" pitchFamily="34" charset="0"/>
            </a:endParaRPr>
          </a:p>
          <a:p>
            <a:r>
              <a:rPr lang="tr-TR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>
                <a:solidFill>
                  <a:srgbClr val="000000"/>
                </a:solidFill>
                <a:latin typeface="Constantia" panose="02030602050306030303" pitchFamily="18" charset="0"/>
              </a:rPr>
              <a:t>eksplantın çevresinde hücre dizileri olusur</a:t>
            </a:r>
          </a:p>
          <a:p>
            <a:r>
              <a:rPr lang="tr-TR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>
                <a:solidFill>
                  <a:srgbClr val="000000"/>
                </a:solidFill>
                <a:latin typeface="Constantia" panose="02030602050306030303" pitchFamily="18" charset="0"/>
              </a:rPr>
              <a:t>hücre dizileri ve eksplantar asındaki bölgelerde trake elementleri ortaya çıkar </a:t>
            </a:r>
          </a:p>
          <a:p>
            <a:r>
              <a:rPr lang="tr-TR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>
                <a:solidFill>
                  <a:srgbClr val="000000"/>
                </a:solidFill>
                <a:latin typeface="Constantia" panose="02030602050306030303" pitchFamily="18" charset="0"/>
              </a:rPr>
              <a:t>Kültürden bir hafta sonra trake elementlerinin yanında hücre bölünme bölgeleri gözlenmeye baslar.</a:t>
            </a:r>
          </a:p>
          <a:p>
            <a:r>
              <a:rPr lang="tr-TR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>
                <a:solidFill>
                  <a:srgbClr val="000000"/>
                </a:solidFill>
                <a:latin typeface="Constantia" panose="02030602050306030303" pitchFamily="18" charset="0"/>
              </a:rPr>
              <a:t>Bu bölgenin içinde özellikle kallusun alt yarısında takip eden günlerde meristematik merkezler olusur.</a:t>
            </a:r>
          </a:p>
          <a:p>
            <a:r>
              <a:rPr lang="tr-TR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>
                <a:solidFill>
                  <a:srgbClr val="000000"/>
                </a:solidFill>
                <a:latin typeface="Constantia" panose="02030602050306030303" pitchFamily="18" charset="0"/>
              </a:rPr>
              <a:t>Bu merkezler daha sonraki günlerde gözle görülebilir sürgün taslağını olustururlar.</a:t>
            </a:r>
          </a:p>
          <a:p>
            <a:r>
              <a:rPr lang="tr-TR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>
                <a:solidFill>
                  <a:srgbClr val="000000"/>
                </a:solidFill>
                <a:latin typeface="Constantia" panose="02030602050306030303" pitchFamily="18" charset="0"/>
              </a:rPr>
              <a:t>En önce oluşan sürgünler ortama temas eden kallus yüzeylerinin geniş çıkıntıları üzerinde görülür.</a:t>
            </a:r>
          </a:p>
          <a:p>
            <a:r>
              <a:rPr lang="tr-TR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>
                <a:solidFill>
                  <a:srgbClr val="000000"/>
                </a:solidFill>
                <a:latin typeface="Constantia" panose="02030602050306030303" pitchFamily="18" charset="0"/>
              </a:rPr>
              <a:t>Tomurcuklar iki hafta sonra ortaya çıkar ve  bariz yapraklı vejetatif sürgünler 18-21 günlük dokularda gözlenebilir.</a:t>
            </a:r>
          </a:p>
          <a:p>
            <a:endParaRPr lang="tr-TR"/>
          </a:p>
          <a:p>
            <a:endParaRPr lang="tr-TR"/>
          </a:p>
          <a:p>
            <a:r>
              <a:rPr lang="tr-TR"/>
              <a:t>ANAHTAR OLAY PARENKİMA VAKUOL HÜCRELERİNIN BÖLÜNMEYE BAŞLAMASI VE MERİSTEMATİK HÜCRELERİ OLUŞTURMASI.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5573219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2403DF5-29F3-403D-B1D4-C3F0C7F73F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endParaRPr lang="tr-TR" sz="18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Etkin bir organ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olusumunun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yerine getirilebilmesi için gerekli olan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sartlar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;</a:t>
            </a:r>
          </a:p>
          <a:p>
            <a:r>
              <a:rPr lang="tr-TR" sz="1800" b="0" i="0" u="none" strike="noStrike" baseline="0" dirty="0">
                <a:solidFill>
                  <a:srgbClr val="0AD0D9"/>
                </a:solidFill>
                <a:latin typeface="Constantia" panose="02030602050306030303" pitchFamily="18" charset="0"/>
              </a:rPr>
              <a:t>1.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uygun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eksplantınseçilmesi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,</a:t>
            </a:r>
          </a:p>
          <a:p>
            <a:r>
              <a:rPr lang="tr-TR" sz="1800" b="0" i="0" u="none" strike="noStrike" baseline="0" dirty="0">
                <a:solidFill>
                  <a:srgbClr val="0AD0D9"/>
                </a:solidFill>
                <a:latin typeface="Constantia" panose="02030602050306030303" pitchFamily="18" charset="0"/>
              </a:rPr>
              <a:t>2.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büyümede aktif maddeleri içeren uygun bir besin ortamının seçilmesi ve</a:t>
            </a:r>
          </a:p>
          <a:p>
            <a:r>
              <a:rPr lang="tr-TR" sz="1800" b="0" i="0" u="none" strike="noStrike" baseline="0" dirty="0">
                <a:solidFill>
                  <a:srgbClr val="0AD0D9"/>
                </a:solidFill>
                <a:latin typeface="Constantia" panose="02030602050306030303" pitchFamily="18" charset="0"/>
              </a:rPr>
              <a:t>3.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fiziksel çevre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kosullarınınkontrolüdür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05473665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1ABA11D-4E0F-4E08-BA74-E3AA245C24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1800" b="0" i="0" u="none" strike="noStrike" baseline="0" dirty="0">
                <a:solidFill>
                  <a:srgbClr val="04607A"/>
                </a:solidFill>
                <a:latin typeface="Calibri" panose="020F0502020204030204" pitchFamily="34" charset="0"/>
              </a:rPr>
              <a:t>EKSPLANT SEÇİMİ</a:t>
            </a:r>
          </a:p>
          <a:p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1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Kültüre alınan </a:t>
            </a:r>
            <a:r>
              <a:rPr lang="tr-TR" sz="1800" b="1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eksplantındavranısınıetkileyen</a:t>
            </a:r>
            <a:r>
              <a:rPr lang="tr-TR" sz="1800" b="1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faktörler;</a:t>
            </a:r>
            <a:endParaRPr lang="tr-TR" sz="18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Basta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genotipikvaryasyon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olmak üzere doku kaynağı olarak kullanılan organ, </a:t>
            </a:r>
          </a:p>
          <a:p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organın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ontogenetikve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fizyolojik yası,  </a:t>
            </a:r>
          </a:p>
          <a:p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eksplantınbitkiden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alındığı dönem, </a:t>
            </a:r>
          </a:p>
          <a:p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ekplantınbüyüklüğü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ve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eksplantınalındığı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bitkinin diğer genel özellikleri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3372975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9683414-B9E2-434F-A7C0-EAF11B77F7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116" y="1488613"/>
            <a:ext cx="10196992" cy="3880773"/>
          </a:xfrm>
        </p:spPr>
        <p:txBody>
          <a:bodyPr/>
          <a:lstStyle/>
          <a:p>
            <a:pPr algn="l"/>
            <a:endParaRPr lang="tr-TR" sz="18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ortamın katı ya da sıvı olması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organogenesisteönemli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rol oynar.</a:t>
            </a:r>
          </a:p>
          <a:p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Agarile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katılaştırılmış ortamda büyütülen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kallus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yavas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büyür ve var olan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kallus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kümesinin çevresinde yeni hücreler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gelisir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.</a:t>
            </a:r>
          </a:p>
          <a:p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Fakat hücre süspansiyon kültürlerinde tek veya küme hücreler devamlı olarak besin ortamına maruz kaldığından daha fazla büyüme gösterirler.</a:t>
            </a:r>
          </a:p>
          <a:p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Genel olarak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organogenesisteen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çok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basarı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katı ortam üzerinde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kallusveya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yayılmıshücre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süspansiyonları ile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sağlanmıstır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35447725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E74622C-8645-452B-94F3-BFF4B28BFA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979" y="1801263"/>
            <a:ext cx="10731565" cy="3255473"/>
          </a:xfrm>
        </p:spPr>
        <p:txBody>
          <a:bodyPr/>
          <a:lstStyle/>
          <a:p>
            <a:pPr algn="just"/>
            <a:r>
              <a:rPr lang="tr-TR" sz="2800" b="0" i="0" u="none" strike="noStrike" baseline="0" dirty="0" err="1">
                <a:solidFill>
                  <a:srgbClr val="04607A"/>
                </a:solidFill>
                <a:latin typeface="Calibri" panose="020F0502020204030204" pitchFamily="34" charset="0"/>
              </a:rPr>
              <a:t>Oorganesisde</a:t>
            </a:r>
            <a:r>
              <a:rPr lang="tr-TR" sz="2800" b="0" i="0" u="none" strike="noStrike" baseline="0" dirty="0">
                <a:solidFill>
                  <a:srgbClr val="04607A"/>
                </a:solidFill>
                <a:latin typeface="Calibri" panose="020F0502020204030204" pitchFamily="34" charset="0"/>
              </a:rPr>
              <a:t> meydana gelen önemli olaylar</a:t>
            </a:r>
          </a:p>
          <a:p>
            <a:pPr algn="just"/>
            <a:r>
              <a:rPr lang="tr-TR" sz="1800" b="1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Hücresel yeterlilik ve kararlılık:</a:t>
            </a:r>
            <a:endParaRPr lang="tr-TR" sz="18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algn="just"/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Organogenesisteönemli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olan yaklaşımlardan biri esneklik (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plastisise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) teorisidir.</a:t>
            </a:r>
          </a:p>
          <a:p>
            <a:pPr algn="just"/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Organ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olusumununerken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safhalarında gelişim süreci esnek bir yol izler.</a:t>
            </a:r>
          </a:p>
          <a:p>
            <a:pPr algn="just"/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Gelismenin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belli bir kritik dönemine kadar, meristemi meydana getiren hücre veya hücreler tarafsız davranır, fakat daha sonra ortamdaki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sartlara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veya uyarıcılara göre ya sürgün meristemi ya da kök meristemi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olaraksartlanırlarve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morfogenetik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süreç sürgün veya kök olarak sonuçlanır.</a:t>
            </a:r>
          </a:p>
          <a:p>
            <a:pPr algn="just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7578980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332C50D-7F64-4CF4-A0A0-7BFCE0B17C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439" y="1727763"/>
            <a:ext cx="10393940" cy="3880773"/>
          </a:xfrm>
        </p:spPr>
        <p:txBody>
          <a:bodyPr/>
          <a:lstStyle/>
          <a:p>
            <a:pPr algn="l"/>
            <a:endParaRPr lang="tr-TR" sz="18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Eksplantın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ortama konulmasından belirgin bir organın ortaya çıkmasına kadar geçen süre içinde, üç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asamada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incelenebilecek bir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diziolaylar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meydana gelmektedir.</a:t>
            </a:r>
          </a:p>
          <a:p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1) yeterlilik (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competence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)</a:t>
            </a:r>
          </a:p>
          <a:p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2) kararlılık (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determination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)</a:t>
            </a:r>
          </a:p>
          <a:p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3) morfolojik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farklılasma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53002562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AF6A624-AE9E-461A-90C0-F15154AF47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392" y="618979"/>
            <a:ext cx="11621216" cy="5992836"/>
          </a:xfrm>
        </p:spPr>
        <p:txBody>
          <a:bodyPr>
            <a:normAutofit/>
          </a:bodyPr>
          <a:lstStyle/>
          <a:p>
            <a:pPr algn="just"/>
            <a:endParaRPr lang="tr-TR" sz="18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algn="just"/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Yeterliliğin kazanıldığı birinci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asamada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, ortama konulan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eksplantdokusu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,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organogenik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bir uyarım için belli bir yetenek, diğer bir ifadeyle yeterlilik kazanır ve bu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asamadaöncelikle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olgun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eksplantdokusunun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tersine-farklılaşması (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dedifferentiation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)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gerçeklesir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. Bu durumda yeterliliğin kazanılması herhangi bir ortamda (sürgün, kök veya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kallus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)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gerçeklesebilir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.</a:t>
            </a:r>
          </a:p>
          <a:p>
            <a:pPr algn="just"/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Bu ilk aşamanın sonunda organ oluşturmak için yeterlilik kazanan hücre veya hücrelerin, belli bir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gelismetipi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(sürgün, kök veya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kallusolusumu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) için kararlı hale getirilmeleri gerekir.</a:t>
            </a:r>
          </a:p>
          <a:p>
            <a:pPr algn="just"/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Bu işlemin gerçekleştirildiği süreç in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vitro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organogenesisteki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kararlılık aşaması olarak adlandırılır ve söz konusu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gelismetipinin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belirlenmesinde, ortamdaki bitki büyüme düzenleyicilerinin konsantrasyon ve kombinasyonları önemli olmaktadır.</a:t>
            </a:r>
          </a:p>
          <a:p>
            <a:pPr algn="just"/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Üçüncü aşamada ise, morfolojik farklılaşma ve gelişme tamamlanarak belirgin organlar gözükmeye baslar ve bu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gelismenintamamlanması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, yine herhangi bir ortamda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gerçeklesebilir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.</a:t>
            </a:r>
          </a:p>
          <a:p>
            <a:pPr algn="just"/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İkinci asama sonunda hücre  veya hücreler hangi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organogenik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yol için kararlı hale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gelmislerse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, artık onların meydana getireceği organ tipini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değistirmekmümkün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değildir.</a:t>
            </a:r>
          </a:p>
          <a:p>
            <a:pPr algn="just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42439252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2D538A6-5B17-4F91-9003-95FD548FDA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7168" y="767887"/>
            <a:ext cx="11097324" cy="4718513"/>
          </a:xfrm>
        </p:spPr>
        <p:txBody>
          <a:bodyPr>
            <a:normAutofit/>
          </a:bodyPr>
          <a:lstStyle/>
          <a:p>
            <a:pPr algn="just"/>
            <a:r>
              <a:rPr lang="tr-TR" sz="3200" b="1" i="0" u="sng" strike="noStrike" baseline="0" dirty="0" err="1">
                <a:solidFill>
                  <a:srgbClr val="04607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Organesisin</a:t>
            </a:r>
            <a:r>
              <a:rPr lang="tr-TR" sz="3200" b="1" i="0" u="sng" strike="noStrike" baseline="0" dirty="0">
                <a:solidFill>
                  <a:srgbClr val="04607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avantajları</a:t>
            </a:r>
          </a:p>
          <a:p>
            <a:pPr algn="just"/>
            <a:r>
              <a:rPr lang="tr-TR" sz="24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Hücre veya dokulardan yeni bitki meydana getirmeye imkan tanıdığı için,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generatif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yoldan çoğaltılması zor olan bitkilerin üretimine olanak sağlamaktadır.</a:t>
            </a:r>
          </a:p>
          <a:p>
            <a:pPr algn="just"/>
            <a:r>
              <a:rPr lang="tr-TR" sz="24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Bitki transformasyon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çalısmalarındaoldukça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önemlidir.</a:t>
            </a:r>
          </a:p>
          <a:p>
            <a:pPr algn="just"/>
            <a:endParaRPr lang="tr-TR" sz="2400" dirty="0"/>
          </a:p>
          <a:p>
            <a:pPr algn="just"/>
            <a:r>
              <a:rPr lang="tr-TR" sz="2400" b="1" i="0" u="sng" strike="noStrike" baseline="0" dirty="0" err="1">
                <a:solidFill>
                  <a:srgbClr val="04607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Organesisin</a:t>
            </a:r>
            <a:r>
              <a:rPr lang="tr-TR" sz="2400" b="1" i="0" u="sng" strike="noStrike" baseline="0" dirty="0">
                <a:solidFill>
                  <a:srgbClr val="04607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dezavantajları</a:t>
            </a:r>
          </a:p>
          <a:p>
            <a:pPr algn="just"/>
            <a:r>
              <a:rPr lang="tr-TR" sz="24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Bütün bitki türleri için evrensel bir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rejenerasyon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protokolü yoktur. Her bitki türü hatta her bitki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çesidiiçin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spesifik bir sistemin optimize edilmesi gerekir.</a:t>
            </a:r>
          </a:p>
          <a:p>
            <a:pPr algn="just"/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82492736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986860E-6BCE-4E5B-9152-101B78BBFD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251" y="1453661"/>
            <a:ext cx="6243971" cy="951914"/>
          </a:xfrm>
        </p:spPr>
        <p:txBody>
          <a:bodyPr/>
          <a:lstStyle/>
          <a:p>
            <a:r>
              <a:rPr lang="tr-TR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SOMATİK EMBRİYOGENEZİS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4E48F3F-00D8-4742-B0D7-B1551EBB76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7506" y="2118386"/>
            <a:ext cx="11139528" cy="3880773"/>
          </a:xfrm>
        </p:spPr>
        <p:txBody>
          <a:bodyPr>
            <a:normAutofit fontScale="92500"/>
          </a:bodyPr>
          <a:lstStyle/>
          <a:p>
            <a:pPr algn="just"/>
            <a:endParaRPr lang="tr-TR" sz="24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algn="just"/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Bitki hücrelerinden embriyo elde etmek için yumurta hücresini kullanabiliriz.</a:t>
            </a:r>
          </a:p>
          <a:p>
            <a:pPr algn="just"/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Ancak embriyo elde edilmesi yumurta hücresiyle sınırlı değildir.</a:t>
            </a:r>
          </a:p>
          <a:p>
            <a:pPr algn="just"/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İn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vitrokültür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sartlarını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ve  özellikle de bitki büyüme düzenleyicilerini ayarlayarak bir bitkinin herhangi bir somatik hücre, doku veya organından embriyo elde edebiliriz.</a:t>
            </a:r>
          </a:p>
          <a:p>
            <a:pPr algn="just"/>
            <a:endParaRPr lang="tr-TR" sz="240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algn="just"/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Somatik doku hücreleri öncelikle yüksek oranda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oksin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içeren ortamda kültüre alınır, daha sonra da 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oksin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içermeyen yeni ortama aktarılırsa embriyo üretme yeteneği kazanmaktadır.</a:t>
            </a:r>
          </a:p>
          <a:p>
            <a:pPr algn="just"/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77205529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1058FC9-382B-4ED8-AC30-D9E43CB893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20841" y="0"/>
            <a:ext cx="9395135" cy="1940386"/>
          </a:xfrm>
        </p:spPr>
        <p:txBody>
          <a:bodyPr>
            <a:normAutofit/>
          </a:bodyPr>
          <a:lstStyle/>
          <a:p>
            <a:pPr algn="l"/>
            <a:endParaRPr lang="tr-TR" sz="24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Vejetatif</a:t>
            </a:r>
            <a:r>
              <a:rPr lang="tr-TR" sz="240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hücrelerden gelişen embriyolar</a:t>
            </a:r>
            <a:r>
              <a:rPr lang="tr-TR" sz="240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2400" b="1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somatik embriyo</a:t>
            </a:r>
            <a:r>
              <a:rPr lang="tr-TR" sz="240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olarak adlandırılmaktadır.</a:t>
            </a:r>
          </a:p>
          <a:p>
            <a:endParaRPr lang="tr-TR" sz="2400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013BE1DA-6F15-4091-BC1A-3ADB2569D2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714" y="2362954"/>
            <a:ext cx="3041964" cy="3395050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3B1D099D-6483-4E3F-9946-FF652AF5BC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8618" y="0"/>
            <a:ext cx="2147668" cy="2362954"/>
          </a:xfrm>
          <a:prstGeom prst="rect">
            <a:avLst/>
          </a:prstGeom>
        </p:spPr>
      </p:pic>
      <p:sp>
        <p:nvSpPr>
          <p:cNvPr id="9" name="Metin kutusu 8">
            <a:extLst>
              <a:ext uri="{FF2B5EF4-FFF2-40B4-BE49-F238E27FC236}">
                <a16:creationId xmlns:a16="http://schemas.microsoft.com/office/drawing/2014/main" id="{04C2EBE0-6FB1-4620-9544-7B205F14DA91}"/>
              </a:ext>
            </a:extLst>
          </p:cNvPr>
          <p:cNvSpPr txBox="1"/>
          <p:nvPr/>
        </p:nvSpPr>
        <p:spPr>
          <a:xfrm>
            <a:off x="3268916" y="1940386"/>
            <a:ext cx="6105378" cy="13696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tr-TR" sz="11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algn="just"/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Somatik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embriyogenesisilk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defa havuç bitkisinin somatik dokularından elde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edilmistir</a:t>
            </a:r>
            <a:endParaRPr lang="tr-TR" sz="24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</p:txBody>
      </p:sp>
      <p:pic>
        <p:nvPicPr>
          <p:cNvPr id="10" name="Resim 9">
            <a:extLst>
              <a:ext uri="{FF2B5EF4-FFF2-40B4-BE49-F238E27FC236}">
                <a16:creationId xmlns:a16="http://schemas.microsoft.com/office/drawing/2014/main" id="{42678D36-A01A-4586-AC62-0596D530CE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7822" y="3548009"/>
            <a:ext cx="3093283" cy="2929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829460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etin kutusu 6">
            <a:extLst>
              <a:ext uri="{FF2B5EF4-FFF2-40B4-BE49-F238E27FC236}">
                <a16:creationId xmlns:a16="http://schemas.microsoft.com/office/drawing/2014/main" id="{2CA146EB-90D4-4ABC-991C-AA4054D907AE}"/>
              </a:ext>
            </a:extLst>
          </p:cNvPr>
          <p:cNvSpPr txBox="1"/>
          <p:nvPr/>
        </p:nvSpPr>
        <p:spPr>
          <a:xfrm>
            <a:off x="93785" y="750261"/>
            <a:ext cx="1209821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tr-TR" sz="10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Genel olarak somatik embriyo üretimi için çok değişik bitki kısımları kullanılabilmektedir.</a:t>
            </a:r>
          </a:p>
          <a:p>
            <a:endParaRPr lang="tr-TR" sz="18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Ancak,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olgunlasmamıszigotikembriyolar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somatik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embriyogenesisiçin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önemli bir kaynak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olusturmaktadır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.</a:t>
            </a:r>
          </a:p>
          <a:p>
            <a:endParaRPr lang="tr-TR" sz="18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Bunun nedeni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zigotikembriyoların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embriyogenik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gelisme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için gerekli olan genleri aktif hale getirdiklerine inanılmaktadır.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5539F75A-4957-4AE1-A02A-43A0852FE894}"/>
              </a:ext>
            </a:extLst>
          </p:cNvPr>
          <p:cNvSpPr txBox="1"/>
          <p:nvPr/>
        </p:nvSpPr>
        <p:spPr>
          <a:xfrm>
            <a:off x="407963" y="3287804"/>
            <a:ext cx="610537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tr-TR" sz="10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algn="just"/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Günümüzde mısır, buğday, çeltik, soya, bezelye ve yonca gibi birçok önemli kültür bitkisinde yüksek oranda somatik embriyo üreten yöntemler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gelistirilmistir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.</a:t>
            </a:r>
          </a:p>
        </p:txBody>
      </p:sp>
      <p:pic>
        <p:nvPicPr>
          <p:cNvPr id="11" name="Resim 10">
            <a:extLst>
              <a:ext uri="{FF2B5EF4-FFF2-40B4-BE49-F238E27FC236}">
                <a16:creationId xmlns:a16="http://schemas.microsoft.com/office/drawing/2014/main" id="{C0627496-4259-4F15-96CF-61633BB4CA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6566" y="4476524"/>
            <a:ext cx="5906852" cy="2106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952953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6DD25A7-8153-4DF9-B248-CF8920950A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235" y="753820"/>
            <a:ext cx="11491220" cy="3880773"/>
          </a:xfrm>
        </p:spPr>
        <p:txBody>
          <a:bodyPr/>
          <a:lstStyle/>
          <a:p>
            <a:pPr algn="just"/>
            <a:endParaRPr lang="tr-TR" sz="24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algn="just"/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Somatik embriyo elde etmek için somatik doku hücreleri öncelikle yüksek oranda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oksin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(genellikle 2,4-D) içeren ortamda kültüre alınır.</a:t>
            </a:r>
          </a:p>
          <a:p>
            <a:pPr algn="just"/>
            <a:r>
              <a:rPr lang="tr-TR" sz="24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Daha sonra da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oksin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İçermeyen yeni ortama aktarılırsa embriyo üretme yeteneğini kazanmaktadırlar.</a:t>
            </a:r>
          </a:p>
          <a:p>
            <a:pPr algn="just"/>
            <a:r>
              <a:rPr lang="tr-TR" sz="24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Oksinlerin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somatik bitki hücrelerine embriyo üretimi için yeniden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zigotik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bir kapasite kazandırdığı belirtilmektedir.</a:t>
            </a:r>
          </a:p>
          <a:p>
            <a:pPr algn="just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94709953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CFCDB32-EED5-4DE8-9DE1-E510CD92DB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032" y="1308296"/>
            <a:ext cx="9816374" cy="4718999"/>
          </a:xfrm>
        </p:spPr>
        <p:txBody>
          <a:bodyPr>
            <a:normAutofit/>
          </a:bodyPr>
          <a:lstStyle/>
          <a:p>
            <a:pPr algn="just"/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1.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Eksplantkaynağı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:</a:t>
            </a:r>
          </a:p>
          <a:p>
            <a:pPr algn="just"/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Somatik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embriyogenesisin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basarısında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eksplant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kaynağı son derece önemli olmaktadır.</a:t>
            </a:r>
          </a:p>
          <a:p>
            <a:pPr algn="just"/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Yüksek oranda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basarı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için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eksplantın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hızlı hücre bölünmesine sahip iyi gelişen ve sağlıklı bitkilerden alınması gereklidir.</a:t>
            </a:r>
          </a:p>
          <a:p>
            <a:pPr algn="just"/>
            <a:endParaRPr lang="tr-TR" sz="18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algn="just"/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2.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Genotip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:</a:t>
            </a:r>
          </a:p>
          <a:p>
            <a:pPr algn="just"/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Somatik embriyo oluşturma frekansı bakımından türler arasında önemli farklılıklar gözlendiği, aynı tür içerisindeki farklı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genotipve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çesitlerindahi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embriyo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olusturmakabiliyetleri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farklı olmaktadır.</a:t>
            </a:r>
          </a:p>
          <a:p>
            <a:pPr algn="just"/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Örneğin patateste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anterkültürü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yoluyla somatik embriyo üretimi kalıtsal olup,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düsükembriyogenesiskapasitesine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sahip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genotiplerarasında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yapılan melezlemeler sonucunda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rejenerasyonkabiliyeti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daha yüksek olan döller elde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edilebilmistir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.</a:t>
            </a:r>
          </a:p>
          <a:p>
            <a:pPr algn="just"/>
            <a:endParaRPr lang="tr-TR" sz="20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algn="just"/>
            <a:endParaRPr lang="tr-TR" sz="2000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34358939-FA3E-478A-972B-A49153B113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5406" y="2803"/>
            <a:ext cx="2176594" cy="2639120"/>
          </a:xfrm>
          <a:prstGeom prst="rect">
            <a:avLst/>
          </a:prstGeo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5E9AD7DA-6E12-4BAD-9A46-113470847BAD}"/>
              </a:ext>
            </a:extLst>
          </p:cNvPr>
          <p:cNvSpPr txBox="1"/>
          <p:nvPr/>
        </p:nvSpPr>
        <p:spPr>
          <a:xfrm>
            <a:off x="478301" y="447306"/>
            <a:ext cx="61053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Eksplant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: in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vitro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çalışmalarda başlangıç bitki parçası.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8766309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39A60DE-A20F-4DE9-B677-86B9DCD035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251" y="1358731"/>
            <a:ext cx="10576820" cy="4394955"/>
          </a:xfrm>
        </p:spPr>
        <p:txBody>
          <a:bodyPr>
            <a:normAutofit/>
          </a:bodyPr>
          <a:lstStyle/>
          <a:p>
            <a:pPr algn="just"/>
            <a:endParaRPr lang="tr-TR" sz="20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algn="just"/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Besin ortamına ilave edilen büyüme düzenleyicilerinden </a:t>
            </a:r>
            <a:r>
              <a:rPr lang="tr-TR" sz="2000" b="1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oksinler</a:t>
            </a:r>
            <a:r>
              <a:rPr lang="tr-TR" sz="2000" b="1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somatik embriyo </a:t>
            </a:r>
            <a:r>
              <a:rPr lang="tr-TR" sz="2000" b="1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olusumunuen</a:t>
            </a:r>
            <a:r>
              <a:rPr lang="tr-TR" sz="2000" b="1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fazla etkileyen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bilesiklerdir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.</a:t>
            </a:r>
          </a:p>
          <a:p>
            <a:pPr algn="just"/>
            <a:r>
              <a:rPr lang="tr-TR" sz="20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Embriyogenesis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oluşumunu teşvik etmek için en fazla kullanılan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oksin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2,4-diklorofenoksiasetik asit (2,4-D)olmasına rağmen, </a:t>
            </a:r>
            <a:r>
              <a:rPr lang="el-G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α-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naftalenasetikasit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(NAA),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pikloramve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dikamba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gibi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oksinler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de ya tek baslarına veya 2,4-Dile birlikte kullanılmaktadırlar.</a:t>
            </a:r>
          </a:p>
          <a:p>
            <a:pPr algn="just"/>
            <a:r>
              <a:rPr lang="tr-TR" sz="20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Genellikle 2,4-D besin ortamlarına 0.5-2 mg/l oranında katılmaktadır.</a:t>
            </a:r>
          </a:p>
          <a:p>
            <a:pPr algn="just"/>
            <a:r>
              <a:rPr lang="tr-TR" sz="20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Öte yandan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oksinler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somatik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embriyogenesisi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tesvik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etmek için kullanılmalarına karsın, ortamda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oksininsürekli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bulunması somatik embriyoların gelişimini engellemektedir.</a:t>
            </a:r>
          </a:p>
          <a:p>
            <a:pPr algn="just"/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2391610009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7C2C240-9A71-4723-8A26-2E65FEC861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415344"/>
            <a:ext cx="11589693" cy="5183598"/>
          </a:xfrm>
        </p:spPr>
        <p:txBody>
          <a:bodyPr>
            <a:normAutofit/>
          </a:bodyPr>
          <a:lstStyle/>
          <a:p>
            <a:pPr algn="just"/>
            <a:endParaRPr lang="tr-TR" sz="18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algn="just"/>
            <a:r>
              <a:rPr lang="tr-TR" sz="1800" b="1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Sitokininlerin</a:t>
            </a:r>
            <a:r>
              <a:rPr lang="tr-TR" sz="1800" b="1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besin ortamına ilave edilmesi genellikle somatik embriyo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olusumunuengellemektedir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.</a:t>
            </a:r>
          </a:p>
          <a:p>
            <a:pPr algn="just"/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Ancak, tam bir embriyo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olgunlasmasıve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bitki gelişimi için içsel hormon seviyesine bağlı olarak çok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düsük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oranlarda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sitokinin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ve özellikle de BA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gerekliolmaktadır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.</a:t>
            </a:r>
          </a:p>
          <a:p>
            <a:pPr algn="just"/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Bazı bitki türlerinde </a:t>
            </a:r>
            <a:r>
              <a:rPr lang="tr-TR" sz="1800" b="1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gibberellikasit</a:t>
            </a:r>
            <a:r>
              <a:rPr lang="tr-TR" sz="1800" b="1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de 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embriyoların bitkiye dönüşümünü teşvik etmektedir.</a:t>
            </a:r>
          </a:p>
          <a:p>
            <a:pPr algn="just"/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Ortama </a:t>
            </a:r>
            <a:r>
              <a:rPr lang="tr-TR" sz="1800" b="1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absisikasit</a:t>
            </a:r>
            <a:r>
              <a:rPr lang="tr-TR" sz="1800" b="1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(ABA) ilave edilmesinin de 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anormal embriyo gelişimini engellediği belirtilmektedir.</a:t>
            </a:r>
          </a:p>
          <a:p>
            <a:pPr algn="just"/>
            <a:endParaRPr lang="tr-TR" sz="18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algn="just"/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Murahigeve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Skoogtarafından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gelistirilenMS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temel besin ortamı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embriyogenesisçalısmalarındayaygın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olarak kullanılmaktadır.</a:t>
            </a:r>
          </a:p>
          <a:p>
            <a:pPr algn="just"/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İlave olarak , B5, SH ve N6 ortamları da birçok bitki türünde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basarılısonuçlar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vermektedir.</a:t>
            </a:r>
          </a:p>
          <a:p>
            <a:pPr algn="just"/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Yüksek oranda indirgen N formu somatik embriyo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olusumunuve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gelisiminitesviketmektedir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.</a:t>
            </a:r>
          </a:p>
          <a:p>
            <a:pPr algn="just"/>
            <a:endParaRPr lang="tr-TR" sz="18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algn="just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65837051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BB64787-8085-4D3B-ADB5-1893192395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7845" y="1488613"/>
            <a:ext cx="11012918" cy="3880773"/>
          </a:xfrm>
        </p:spPr>
        <p:txBody>
          <a:bodyPr>
            <a:normAutofit/>
          </a:bodyPr>
          <a:lstStyle/>
          <a:p>
            <a:r>
              <a:rPr lang="tr-TR" sz="2000" b="0" i="0" u="none" strike="noStrike" baseline="0" dirty="0">
                <a:solidFill>
                  <a:srgbClr val="04607A"/>
                </a:solidFill>
                <a:latin typeface="Calibri" panose="020F0502020204030204" pitchFamily="34" charset="0"/>
              </a:rPr>
              <a:t>4. Çevre Sartları:</a:t>
            </a:r>
          </a:p>
          <a:p>
            <a:r>
              <a:rPr lang="tr-TR" sz="20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Isıkkaynağı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, yoğunluğu ve süresi ile sıcaklık somatik embriyo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olusumundaönemli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rol oynamaktadır.</a:t>
            </a:r>
          </a:p>
          <a:p>
            <a:r>
              <a:rPr lang="tr-TR" sz="20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Kallusolusumu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 için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eksplantlar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önce karanlıkta veya 500-1000 lüks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ısıkaltında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16 saatlik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fotoperiyotta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kültüre alınırlar daha sonra embriyo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olgunlasmasıve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bitkicik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gelisimiiçin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5000-10000 lüks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ısıksiddetine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tabi tutulurlar.</a:t>
            </a:r>
          </a:p>
          <a:p>
            <a:r>
              <a:rPr lang="tr-TR" sz="20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Bitki türüne bağlı olmakla beraber en yüksek oranda embriyo gelişimi 24-26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Cde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gerçeklesmektedir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.</a:t>
            </a:r>
          </a:p>
          <a:p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586071614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0D8E709-9B3D-4EE1-8F8C-D6B54F48FE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030" y="1488613"/>
            <a:ext cx="11181733" cy="3880773"/>
          </a:xfrm>
        </p:spPr>
        <p:txBody>
          <a:bodyPr/>
          <a:lstStyle/>
          <a:p>
            <a:r>
              <a:rPr lang="tr-TR" sz="2400" b="0" i="0" u="none" strike="noStrike" baseline="0" dirty="0">
                <a:solidFill>
                  <a:srgbClr val="04607A"/>
                </a:solidFill>
                <a:latin typeface="Calibri" panose="020F0502020204030204" pitchFamily="34" charset="0"/>
              </a:rPr>
              <a:t>Somatik embriyo </a:t>
            </a:r>
            <a:r>
              <a:rPr lang="tr-TR" sz="2400" b="0" i="0" u="none" strike="noStrike" baseline="0" dirty="0" err="1">
                <a:solidFill>
                  <a:srgbClr val="04607A"/>
                </a:solidFill>
                <a:latin typeface="Calibri" panose="020F0502020204030204" pitchFamily="34" charset="0"/>
              </a:rPr>
              <a:t>rejenerasyonu</a:t>
            </a:r>
            <a:endParaRPr lang="tr-TR" sz="2400" b="0" i="0" u="none" strike="noStrike" baseline="0" dirty="0">
              <a:solidFill>
                <a:srgbClr val="04607A"/>
              </a:solidFill>
              <a:latin typeface="Calibri" panose="020F0502020204030204" pitchFamily="34" charset="0"/>
            </a:endParaRPr>
          </a:p>
          <a:p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Kültüre alınan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eksplantlardan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hızlı bölünen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embriyonik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hücreleri elde etmek için öncelikle yüksek konsantrasyonlarda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oksine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ihtiyaç duyulmaktadır.</a:t>
            </a:r>
          </a:p>
          <a:p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Oksin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içeren besin ortamlarında embriyo oluşumu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tesvikedildikten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sonra kültürler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oksiniçermeyen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ortama aktarılmalıdır. Bu safhadan sonra ortama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oksinilave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edilmesi embriyo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gelisiminiengellemektedir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.</a:t>
            </a:r>
          </a:p>
          <a:p>
            <a:pPr algn="l"/>
            <a:endParaRPr lang="tr-TR" sz="18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algn="just"/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Bitki türü , kullanılan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eksplantve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besin ortamının içeriğine bağlı olarak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embriyogenesisDİREKT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ve İNDİREKT olmak üzere iki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sekildegerçeklesmektedir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492336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757B99D-B6D5-46C8-AAD9-6B260D2C91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753" y="636563"/>
            <a:ext cx="11894494" cy="5584874"/>
          </a:xfrm>
        </p:spPr>
        <p:txBody>
          <a:bodyPr>
            <a:normAutofit/>
          </a:bodyPr>
          <a:lstStyle/>
          <a:p>
            <a:pPr algn="just"/>
            <a:r>
              <a:rPr lang="tr-TR" sz="2800" b="1" i="0" u="sng" strike="noStrike" baseline="0" dirty="0">
                <a:solidFill>
                  <a:srgbClr val="04607A"/>
                </a:solidFill>
                <a:latin typeface="Calibri" panose="020F0502020204030204" pitchFamily="34" charset="0"/>
              </a:rPr>
              <a:t>Direkt </a:t>
            </a:r>
            <a:r>
              <a:rPr lang="tr-TR" sz="2800" b="1" i="0" u="sng" strike="noStrike" baseline="0" dirty="0" err="1">
                <a:solidFill>
                  <a:srgbClr val="04607A"/>
                </a:solidFill>
                <a:latin typeface="Calibri" panose="020F0502020204030204" pitchFamily="34" charset="0"/>
              </a:rPr>
              <a:t>emriyogenesis</a:t>
            </a:r>
            <a:endParaRPr lang="tr-TR" sz="2800" b="1" i="0" u="sng" strike="noStrike" baseline="0" dirty="0">
              <a:solidFill>
                <a:srgbClr val="04607A"/>
              </a:solidFill>
              <a:latin typeface="Calibri" panose="020F0502020204030204" pitchFamily="34" charset="0"/>
            </a:endParaRPr>
          </a:p>
          <a:p>
            <a:pPr algn="just"/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Bu yöntemde somatik embriyolar ara bir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kallus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safhası olmadan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eksplant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doku üzerinde bulunan tek bir hücre veya hücre gruplarından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gelisirler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. </a:t>
            </a:r>
          </a:p>
          <a:p>
            <a:pPr algn="just"/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Direkt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embriyogenesis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için en fazla kullanılan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eksplantolgunlasmamıssomatik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embriyolardır.</a:t>
            </a:r>
          </a:p>
          <a:p>
            <a:pPr algn="just"/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Bu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eksplantlardauygun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bir fizyolojik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gelismesafhasında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olmalıdırlar. Genellikle tozlanmadan 14-15 gün sonra izole edilen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zigotik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embriyolar üzerinde en yüksek oranda somatik embriyo oluşumu gözlenmektedir.</a:t>
            </a:r>
          </a:p>
          <a:p>
            <a:pPr algn="just"/>
            <a:r>
              <a:rPr lang="tr-TR" sz="2400" b="1" i="0" u="sng" strike="noStrike" baseline="0" dirty="0">
                <a:solidFill>
                  <a:srgbClr val="04607A"/>
                </a:solidFill>
                <a:latin typeface="Calibri" panose="020F0502020204030204" pitchFamily="34" charset="0"/>
              </a:rPr>
              <a:t>Olgunlaşmamış </a:t>
            </a:r>
            <a:r>
              <a:rPr lang="tr-TR" sz="2400" b="1" i="0" u="sng" strike="noStrike" baseline="0" dirty="0" err="1">
                <a:solidFill>
                  <a:srgbClr val="04607A"/>
                </a:solidFill>
                <a:latin typeface="Calibri" panose="020F0502020204030204" pitchFamily="34" charset="0"/>
              </a:rPr>
              <a:t>zigotik</a:t>
            </a:r>
            <a:r>
              <a:rPr lang="tr-TR" sz="2400" b="1" i="0" u="sng" strike="noStrike" baseline="0" dirty="0">
                <a:solidFill>
                  <a:srgbClr val="04607A"/>
                </a:solidFill>
                <a:latin typeface="Calibri" panose="020F0502020204030204" pitchFamily="34" charset="0"/>
              </a:rPr>
              <a:t> veya embriyolardan direkt </a:t>
            </a:r>
            <a:r>
              <a:rPr lang="tr-TR" sz="2400" b="1" i="0" u="sng" strike="noStrike" baseline="0" dirty="0" err="1">
                <a:solidFill>
                  <a:srgbClr val="04607A"/>
                </a:solidFill>
                <a:latin typeface="Calibri" panose="020F0502020204030204" pitchFamily="34" charset="0"/>
              </a:rPr>
              <a:t>embriyogenesis</a:t>
            </a:r>
            <a:endParaRPr lang="tr-TR" sz="2400" b="1" i="0" u="sng" strike="noStrike" baseline="0" dirty="0">
              <a:solidFill>
                <a:srgbClr val="04607A"/>
              </a:solidFill>
              <a:latin typeface="Calibri" panose="020F0502020204030204" pitchFamily="34" charset="0"/>
            </a:endParaRPr>
          </a:p>
          <a:p>
            <a:pPr algn="just"/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Çiçeklenmeden 10-21 gün sonra 2-6 mm büyüklükteki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olgunlasmamıstohumları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tasıyanbaklalar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hasat edilir.</a:t>
            </a:r>
          </a:p>
          <a:p>
            <a:pPr algn="just"/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Sterilizasyon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gerçeklestirilir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.</a:t>
            </a:r>
          </a:p>
          <a:p>
            <a:pPr algn="just"/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Olgunlasmamıs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kotiledonlar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düz  yüzeyleri yukarı gelecek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sekildeembriyo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tesvikortamlarına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yerlestirilir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.</a:t>
            </a:r>
          </a:p>
          <a:p>
            <a:pPr algn="just"/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Kültür baslangıcından4-6 hafta sonra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kotiledonlarüzerinde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olusansomatik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embriyolar ve dokular kesilerek embriyo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gelismeortamına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aktarılır.</a:t>
            </a:r>
          </a:p>
          <a:p>
            <a:pPr algn="just"/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Embriyo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gelismeortamında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4 hafta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gelisen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ve 5 mm den büyük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olanembriyolar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çimlenme ve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gelismeiçin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MS ortamına aktarılarak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bitkicikler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elde edilir.</a:t>
            </a:r>
          </a:p>
          <a:p>
            <a:pPr algn="just"/>
            <a:endParaRPr lang="tr-TR" sz="18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algn="just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6294911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E9F3255-36ED-4FF3-AF06-8F0DD743AD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7168" y="1203986"/>
            <a:ext cx="11336475" cy="4788851"/>
          </a:xfrm>
        </p:spPr>
        <p:txBody>
          <a:bodyPr>
            <a:normAutofit/>
          </a:bodyPr>
          <a:lstStyle/>
          <a:p>
            <a:pPr algn="just"/>
            <a:r>
              <a:rPr lang="tr-TR" sz="2800" b="1" i="0" u="sng" strike="noStrike" baseline="0" dirty="0" err="1">
                <a:solidFill>
                  <a:srgbClr val="04607A"/>
                </a:solidFill>
                <a:latin typeface="Calibri" panose="020F0502020204030204" pitchFamily="34" charset="0"/>
              </a:rPr>
              <a:t>İndirekembriyogenesis</a:t>
            </a:r>
            <a:endParaRPr lang="tr-TR" sz="2800" b="1" i="0" u="sng" strike="noStrike" baseline="0" dirty="0">
              <a:solidFill>
                <a:srgbClr val="04607A"/>
              </a:solidFill>
              <a:latin typeface="Calibri" panose="020F0502020204030204" pitchFamily="34" charset="0"/>
            </a:endParaRPr>
          </a:p>
          <a:p>
            <a:pPr algn="just"/>
            <a:r>
              <a:rPr lang="tr-TR" sz="20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İndirektembriyogenesiste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eksplant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yüksek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oksiniçeren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besin ortamında kültüre alındığı zaman önce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embriyonik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kallusolusumu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daha sonra da bu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kallus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üzerinde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pro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-embriyoların oluştuğu gözlenir.</a:t>
            </a:r>
          </a:p>
          <a:p>
            <a:pPr algn="just"/>
            <a:r>
              <a:rPr lang="tr-TR" sz="20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Bu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kallus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oksini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çermeyen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besin ortamına aktarıldığı zaman da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pro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-embriyolardan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bipolar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(kök ve sürgün ucu meristemleri aynı anda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olusansürgün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ekseni) embriyolar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olusurve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sartlaruygun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ise bu embriyolardan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bitkicikler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elde edilir.</a:t>
            </a:r>
          </a:p>
          <a:p>
            <a:pPr algn="just"/>
            <a:r>
              <a:rPr lang="tr-TR" sz="20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Oksin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içeren katı besin ortamında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gelisenembriyonikkalluslarküçük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parçalara ayrılarak yine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oksiniçeren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sıvı besin ortamlarına alınarak süspansiyon kültürleri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olusturulabilir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.</a:t>
            </a:r>
          </a:p>
          <a:p>
            <a:pPr algn="just"/>
            <a:r>
              <a:rPr lang="tr-TR" sz="20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Süspansiyon kültürlerinde önce hücreler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kallusparçasından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ayrılır daha sonra da tekrar hızlı bölünerek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kallusyumaklarını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olustururlar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.</a:t>
            </a:r>
          </a:p>
          <a:p>
            <a:pPr algn="just"/>
            <a:r>
              <a:rPr lang="tr-TR" sz="20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Bu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kallusyumakları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oksiniçermeyen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besin ortamına aktarıldığında ise somatik embriyolar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gelisir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.</a:t>
            </a:r>
          </a:p>
          <a:p>
            <a:pPr algn="just"/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3333939780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90C2A10-0533-40C0-8E46-CBFE65A554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6995" y="1074853"/>
            <a:ext cx="11041054" cy="3880773"/>
          </a:xfrm>
        </p:spPr>
        <p:txBody>
          <a:bodyPr/>
          <a:lstStyle/>
          <a:p>
            <a:pPr algn="l"/>
            <a:endParaRPr lang="tr-TR" sz="18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algn="just"/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İndirektembriyogenesise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;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olgunlasmamısmısır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zigotik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embriyolarından ve havuç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hipokotillerindensomatik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embriyo üretimi örnek olarak verilebilir.</a:t>
            </a:r>
          </a:p>
          <a:p>
            <a:endParaRPr lang="tr-TR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FED31CD9-B683-4352-9D15-6EEF1B998D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4808" y="2739368"/>
            <a:ext cx="4891192" cy="263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535526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EC9AF56-4149-422C-B85E-23D33CC45A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8860" y="1147715"/>
            <a:ext cx="11111392" cy="3880773"/>
          </a:xfrm>
        </p:spPr>
        <p:txBody>
          <a:bodyPr/>
          <a:lstStyle/>
          <a:p>
            <a:pPr algn="just"/>
            <a:r>
              <a:rPr lang="tr-TR" sz="2400" b="1" i="0" u="sng" strike="noStrike" baseline="0" dirty="0">
                <a:solidFill>
                  <a:srgbClr val="04607A"/>
                </a:solidFill>
                <a:latin typeface="Calibri" panose="020F0502020204030204" pitchFamily="34" charset="0"/>
              </a:rPr>
              <a:t>Somatik </a:t>
            </a:r>
            <a:r>
              <a:rPr lang="tr-TR" sz="2400" b="1" i="0" u="sng" strike="noStrike" baseline="0" dirty="0" err="1">
                <a:solidFill>
                  <a:srgbClr val="04607A"/>
                </a:solidFill>
                <a:latin typeface="Calibri" panose="020F0502020204030204" pitchFamily="34" charset="0"/>
              </a:rPr>
              <a:t>embriyogenesisikullanım</a:t>
            </a:r>
            <a:r>
              <a:rPr lang="tr-TR" sz="2400" b="1" i="0" u="sng" strike="noStrike" baseline="0" dirty="0">
                <a:solidFill>
                  <a:srgbClr val="04607A"/>
                </a:solidFill>
                <a:latin typeface="Calibri" panose="020F0502020204030204" pitchFamily="34" charset="0"/>
              </a:rPr>
              <a:t> alanları </a:t>
            </a:r>
          </a:p>
          <a:p>
            <a:pPr algn="just"/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KLONAL ÇOĞALTIM:</a:t>
            </a:r>
          </a:p>
          <a:p>
            <a:pPr algn="just"/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Somatik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embriyogenesis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birçok bitki türünün, özellikle de orman ağaçlarının hızlı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klonal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        ç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oğaltılmasında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önemli bir potansiyele sahiptir. </a:t>
            </a:r>
          </a:p>
          <a:p>
            <a:pPr algn="just"/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Teorik olarak tek bir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eksplant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sınırsız sayıda embriyo üretebilir.</a:t>
            </a:r>
          </a:p>
          <a:p>
            <a:pPr algn="just"/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Hücre süspansiyon kültürlerinden sınırsız sayıda embriyo üretilebilmesi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arastırıcılarıticari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amaçla kullanılabilecek mekanik ve otomatik kültür sistemlerinin geliştirilmesine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yöneltmistir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.</a:t>
            </a:r>
          </a:p>
          <a:p>
            <a:pPr algn="just"/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Böyle bir sistemle çok az bir isçilikle çok sayıda embriyo üretimi sağlanarak, tohumla üretimle rekabet etme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amaçlanmıstır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.</a:t>
            </a:r>
          </a:p>
          <a:p>
            <a:pPr algn="just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08848204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5A19F13-C270-4C96-8159-0666ED8726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591" y="1333274"/>
            <a:ext cx="10527695" cy="3880773"/>
          </a:xfrm>
        </p:spPr>
        <p:txBody>
          <a:bodyPr/>
          <a:lstStyle/>
          <a:p>
            <a:pPr algn="l"/>
            <a:endParaRPr lang="tr-TR" sz="18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SENTETİK TOHUM ÜRETİMİ:</a:t>
            </a:r>
          </a:p>
          <a:p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Somatik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embriyogenesis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sonucunda oluşan ürün bir embriyo olup, tohum içerisinde bulunan embriyonun bir benzeridir.</a:t>
            </a:r>
          </a:p>
          <a:p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Daha da önemlisi somatik embriyolar tam bir bitki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olusturabilme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programına da sahiptirler.</a:t>
            </a:r>
          </a:p>
          <a:p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Bu yüzden somatik embriyolar kaplanmış tohum olarak kullanılabilme potansiyeline sahiptirler.</a:t>
            </a:r>
          </a:p>
          <a:p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Somatik embriyoların sentetik tohum olarak kullanımı büyük bir ekonomik öneme sahip olabilir.</a:t>
            </a:r>
          </a:p>
          <a:p>
            <a:r>
              <a:rPr lang="tr-TR" dirty="0">
                <a:solidFill>
                  <a:srgbClr val="000000"/>
                </a:solidFill>
                <a:latin typeface="Constantia" panose="02030602050306030303" pitchFamily="18" charset="0"/>
              </a:rPr>
              <a:t>Somatik embriyolar bitkinin somatik hücrelerinden geliştikleri için </a:t>
            </a:r>
            <a:r>
              <a:rPr lang="tr-TR" dirty="0" err="1">
                <a:solidFill>
                  <a:srgbClr val="000000"/>
                </a:solidFill>
                <a:latin typeface="Constantia" panose="02030602050306030303" pitchFamily="18" charset="0"/>
              </a:rPr>
              <a:t>zigotik</a:t>
            </a:r>
            <a:r>
              <a:rPr lang="tr-TR" dirty="0">
                <a:solidFill>
                  <a:srgbClr val="000000"/>
                </a:solidFill>
                <a:latin typeface="Constantia" panose="02030602050306030303" pitchFamily="18" charset="0"/>
              </a:rPr>
              <a:t> embriyolardaki açılmalar olmamakta ve somatik embriyolardan elde edilen sentetik tohumlardan çoğaltım şeklindedir.</a:t>
            </a:r>
          </a:p>
          <a:p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Kreviz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, havuz, ladin …..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31437200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78D2B40-D7D6-44E4-ADAD-D0498BD893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738558"/>
            <a:ext cx="10337669" cy="3880773"/>
          </a:xfrm>
        </p:spPr>
        <p:txBody>
          <a:bodyPr>
            <a:normAutofit fontScale="92500" lnSpcReduction="20000"/>
          </a:bodyPr>
          <a:lstStyle/>
          <a:p>
            <a:pPr algn="l"/>
            <a:endParaRPr lang="tr-TR" sz="18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r>
              <a:rPr lang="tr-TR" sz="1800" b="0" i="0" u="none" strike="noStrike" baseline="0" dirty="0">
                <a:solidFill>
                  <a:srgbClr val="FF0000"/>
                </a:solidFill>
                <a:latin typeface="Constantia" panose="02030602050306030303" pitchFamily="18" charset="0"/>
              </a:rPr>
              <a:t>Somatik embriyoların sentetik tohum olarak hızlı </a:t>
            </a:r>
            <a:r>
              <a:rPr lang="tr-TR" sz="1800" b="0" i="0" u="none" strike="noStrike" baseline="0" dirty="0" err="1">
                <a:solidFill>
                  <a:srgbClr val="FF0000"/>
                </a:solidFill>
                <a:latin typeface="Constantia" panose="02030602050306030303" pitchFamily="18" charset="0"/>
              </a:rPr>
              <a:t>klonalçoğaltımda</a:t>
            </a:r>
            <a:r>
              <a:rPr lang="tr-TR" sz="1800" b="0" i="0" u="none" strike="noStrike" baseline="0" dirty="0">
                <a:solidFill>
                  <a:srgbClr val="FF0000"/>
                </a:solidFill>
                <a:latin typeface="Constantia" panose="02030602050306030303" pitchFamily="18" charset="0"/>
              </a:rPr>
              <a:t> kullanılabilmesi için su tekniklerin geliştirilmesi gerekmektedir:</a:t>
            </a:r>
          </a:p>
          <a:p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1. Bitkiye dönüşebilme kabiliyeti yüksek olan embriyoların üretilmesi</a:t>
            </a:r>
          </a:p>
          <a:p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2. İstenen miktarda embriyo üretimi sağlayacak kültür sisteminin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gelistirilmesi</a:t>
            </a:r>
            <a:endParaRPr lang="tr-TR" sz="18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r>
              <a:rPr lang="tr-TR" sz="18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3. Kültür sistemi ile kaplama işleminin entegrasyonu</a:t>
            </a:r>
          </a:p>
          <a:p>
            <a:endParaRPr lang="tr-TR" dirty="0"/>
          </a:p>
          <a:p>
            <a:endParaRPr lang="tr-TR" dirty="0"/>
          </a:p>
          <a:p>
            <a:r>
              <a:rPr lang="tr-TR" dirty="0"/>
              <a:t>Kaplanmış tohum, </a:t>
            </a:r>
            <a:r>
              <a:rPr lang="tr-TR" dirty="0" err="1"/>
              <a:t>Hidrojel</a:t>
            </a:r>
            <a:r>
              <a:rPr lang="tr-TR" dirty="0"/>
              <a:t> ve </a:t>
            </a:r>
            <a:r>
              <a:rPr lang="tr-TR" dirty="0" err="1"/>
              <a:t>Desikasyon</a:t>
            </a:r>
            <a:r>
              <a:rPr lang="tr-TR" dirty="0"/>
              <a:t> olmak üzere iyi farklı yöntemle elde edilmektedir.</a:t>
            </a:r>
          </a:p>
          <a:p>
            <a:pPr marL="0" indent="0">
              <a:buNone/>
            </a:pPr>
            <a:r>
              <a:rPr lang="tr-TR" dirty="0" err="1"/>
              <a:t>Alijinat</a:t>
            </a:r>
            <a:r>
              <a:rPr lang="tr-TR" dirty="0"/>
              <a:t> </a:t>
            </a:r>
            <a:r>
              <a:rPr lang="tr-TR" dirty="0" err="1"/>
              <a:t>düşk</a:t>
            </a:r>
            <a:r>
              <a:rPr lang="tr-TR" dirty="0"/>
              <a:t> </a:t>
            </a:r>
            <a:r>
              <a:rPr lang="tr-TR" dirty="0" err="1"/>
              <a:t>toksiside</a:t>
            </a:r>
            <a:r>
              <a:rPr lang="tr-TR" dirty="0"/>
              <a:t> ve hızlı jelleşme özelliğine sahip.</a:t>
            </a:r>
          </a:p>
          <a:p>
            <a:pPr marL="0" indent="0">
              <a:buNone/>
            </a:pPr>
            <a:r>
              <a:rPr lang="tr-TR" dirty="0" err="1"/>
              <a:t>Desikasyon</a:t>
            </a:r>
            <a:r>
              <a:rPr lang="tr-TR" dirty="0"/>
              <a:t> yönteminde ise somatik embriyolar ya eriyebilir reçine ve polietilen glikol ile kaplanarak veya kaplamadan </a:t>
            </a:r>
            <a:r>
              <a:rPr lang="tr-TR" dirty="0" err="1"/>
              <a:t>kurutulur.x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03917209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CCB2433-5D65-42B4-A094-53B3829DF9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-146513"/>
            <a:ext cx="11843657" cy="3880773"/>
          </a:xfrm>
        </p:spPr>
        <p:txBody>
          <a:bodyPr/>
          <a:lstStyle/>
          <a:p>
            <a:pPr algn="l"/>
            <a:endParaRPr lang="tr-TR" sz="18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r>
              <a:rPr lang="tr-TR" sz="1800" b="0" i="0" u="none" strike="noStrike" baseline="0" dirty="0">
                <a:solidFill>
                  <a:srgbClr val="FF0000"/>
                </a:solidFill>
                <a:latin typeface="Constantia" panose="02030602050306030303" pitchFamily="18" charset="0"/>
              </a:rPr>
              <a:t>GEN AKTARIMI:</a:t>
            </a:r>
          </a:p>
          <a:p>
            <a:pPr algn="just"/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Somatik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embriyogenesisin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belki de en önemli kullanım alanı bitkilere gen aktarımındadır.  </a:t>
            </a:r>
          </a:p>
          <a:p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Kullanılan tüm gen aktarım tekniklerinde, istenilen gen veya genleri taşıyan bir DNA parçasının bitki hücrelerinin kromozomlarına kalıcı olarak yerleştirilmesi ve bu bitki hücrelerinden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embriyogenesis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veya </a:t>
            </a:r>
            <a:r>
              <a:rPr lang="tr-TR" sz="18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organogenesisa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aracılığıyla yeni bitkilerin elde edilmesi gerekmektedir.</a:t>
            </a:r>
          </a:p>
          <a:p>
            <a:endParaRPr lang="tr-TR" sz="18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endParaRPr lang="tr-TR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DF0569C6-50E0-450C-BA4F-688A14EF69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2434" y="3195977"/>
            <a:ext cx="6409853" cy="3476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96675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3F6D5C2-1FCE-449D-8A74-A99F93394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799" y="91945"/>
            <a:ext cx="8596668" cy="1320800"/>
          </a:xfrm>
        </p:spPr>
        <p:txBody>
          <a:bodyPr/>
          <a:lstStyle/>
          <a:p>
            <a:r>
              <a:rPr lang="tr-TR" dirty="0"/>
              <a:t>GENETİK KAYNAKLARIN MUHAFAZASI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D3F97394-0A84-4A90-BB79-082497E95982}"/>
              </a:ext>
            </a:extLst>
          </p:cNvPr>
          <p:cNvSpPr txBox="1"/>
          <p:nvPr/>
        </p:nvSpPr>
        <p:spPr>
          <a:xfrm>
            <a:off x="104458" y="3172301"/>
            <a:ext cx="115486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dirty="0"/>
              <a:t>Bitkilerin canlılıklarını ve genetik yapılarını bozmadan muhafaza edilmeleri (</a:t>
            </a:r>
            <a:r>
              <a:rPr lang="tr-TR" dirty="0" err="1"/>
              <a:t>germplazm</a:t>
            </a:r>
            <a:r>
              <a:rPr lang="tr-TR" dirty="0"/>
              <a:t> muhafazası) çok önemlidir.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9EFBB3C1-B79B-4E75-9E06-7A5D51A556DD}"/>
              </a:ext>
            </a:extLst>
          </p:cNvPr>
          <p:cNvSpPr txBox="1"/>
          <p:nvPr/>
        </p:nvSpPr>
        <p:spPr>
          <a:xfrm>
            <a:off x="417799" y="4244926"/>
            <a:ext cx="1092200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dirty="0"/>
              <a:t>Muhafaza şekilleri çeşitli yöntemlere sahiptir.</a:t>
            </a:r>
          </a:p>
          <a:p>
            <a:pPr algn="just"/>
            <a:endParaRPr lang="tr-TR" dirty="0"/>
          </a:p>
          <a:p>
            <a:pPr algn="just"/>
            <a:r>
              <a:rPr lang="tr-TR" dirty="0"/>
              <a:t>Bunlar kullanım amacına uygun olarak; muhafaza yerine, bitki çeşidine, materyalin yapısına ve genetik kompozisyonuna uygun olarak seçilmelidir.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BECA29F8-35DD-4966-B32E-4B7E1F4EA33A}"/>
              </a:ext>
            </a:extLst>
          </p:cNvPr>
          <p:cNvSpPr txBox="1"/>
          <p:nvPr/>
        </p:nvSpPr>
        <p:spPr>
          <a:xfrm>
            <a:off x="0" y="1114792"/>
            <a:ext cx="1154868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sz="2000" dirty="0"/>
              <a:t>Tarımın başlangıcından bu yana tohumların ve bitkisel materyalin korunması yaygın bir uygulama olmuştur.</a:t>
            </a:r>
          </a:p>
          <a:p>
            <a:pPr algn="just"/>
            <a:endParaRPr lang="tr-TR" sz="2000" dirty="0"/>
          </a:p>
          <a:p>
            <a:pPr algn="just"/>
            <a:r>
              <a:rPr lang="tr-TR" sz="2000" dirty="0"/>
              <a:t>Kültürü yapılan bitkinin geliştirilmesi için çeşitli </a:t>
            </a:r>
            <a:r>
              <a:rPr lang="tr-TR" sz="2000" dirty="0" err="1"/>
              <a:t>kaynakalrın</a:t>
            </a:r>
            <a:r>
              <a:rPr lang="tr-TR" sz="2000" dirty="0"/>
              <a:t> ve tohumların elde bulundurulması ve muhafazası son yıllarda gıda güvenliği bakımından da önem kazanmıştır.</a:t>
            </a:r>
          </a:p>
        </p:txBody>
      </p:sp>
    </p:spTree>
    <p:extLst>
      <p:ext uri="{BB962C8B-B14F-4D97-AF65-F5344CB8AC3E}">
        <p14:creationId xmlns:p14="http://schemas.microsoft.com/office/powerpoint/2010/main" val="3008455379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3F6D5C2-1FCE-449D-8A74-A99F93394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Bitki Kültürlerinin </a:t>
            </a:r>
            <a:r>
              <a:rPr lang="tr-TR" dirty="0" err="1"/>
              <a:t>In</a:t>
            </a:r>
            <a:r>
              <a:rPr lang="tr-TR" dirty="0"/>
              <a:t> </a:t>
            </a:r>
            <a:r>
              <a:rPr lang="tr-TR" dirty="0" err="1"/>
              <a:t>vitro</a:t>
            </a:r>
            <a:r>
              <a:rPr lang="tr-TR" dirty="0"/>
              <a:t> Muhafazası</a:t>
            </a:r>
            <a:br>
              <a:rPr lang="tr-TR" dirty="0"/>
            </a:br>
            <a:br>
              <a:rPr lang="tr-TR" dirty="0"/>
            </a:br>
            <a:r>
              <a:rPr lang="tr-TR" sz="2700" dirty="0"/>
              <a:t>GENETİK KAYNAKLARIN MUHAFAZASI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0C16131-A7C1-4617-B959-D2CED32027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10106780" cy="3880773"/>
          </a:xfrm>
        </p:spPr>
        <p:txBody>
          <a:bodyPr>
            <a:normAutofit/>
          </a:bodyPr>
          <a:lstStyle/>
          <a:p>
            <a:pPr algn="l"/>
            <a:endParaRPr lang="tr-TR" sz="24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r>
              <a:rPr lang="tr-TR" sz="2400" b="0" i="0" u="none" strike="noStrike" baseline="0" dirty="0" err="1">
                <a:solidFill>
                  <a:srgbClr val="FF0000"/>
                </a:solidFill>
                <a:latin typeface="Constantia" panose="02030602050306030303" pitchFamily="18" charset="0"/>
              </a:rPr>
              <a:t>Germplazm</a:t>
            </a:r>
            <a:r>
              <a:rPr lang="tr-TR" sz="2400" b="0" i="0" u="none" strike="noStrike" baseline="0" dirty="0">
                <a:solidFill>
                  <a:srgbClr val="FF0000"/>
                </a:solidFill>
                <a:latin typeface="Constantia" panose="02030602050306030303" pitchFamily="18" charset="0"/>
              </a:rPr>
              <a:t> muhafazasında iki temel yöntem uygulanmaktadır;</a:t>
            </a:r>
          </a:p>
          <a:p>
            <a:r>
              <a:rPr lang="tr-TR" sz="24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Bitki materyalinde büyümenin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yavaslatılmasıveya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 azaltılması</a:t>
            </a:r>
          </a:p>
          <a:p>
            <a:r>
              <a:rPr lang="tr-TR" sz="2400" b="0" i="0" u="none" strike="noStrike" baseline="0" dirty="0">
                <a:solidFill>
                  <a:srgbClr val="0AD0D9"/>
                </a:solidFill>
                <a:latin typeface="Wingdings 2" panose="05020102010507070707" pitchFamily="18" charset="2"/>
              </a:rPr>
              <a:t>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Bitki materyalinin soğukta muhafaza edilmesi (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krayoprezervasyon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)</a:t>
            </a:r>
          </a:p>
          <a:p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2352277434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360833" y="1308386"/>
            <a:ext cx="7101348" cy="1018035"/>
          </a:xfrm>
        </p:spPr>
        <p:txBody>
          <a:bodyPr>
            <a:normAutofit/>
          </a:bodyPr>
          <a:lstStyle/>
          <a:p>
            <a:r>
              <a:rPr lang="tr-TR" dirty="0"/>
              <a:t>1. Yavaş Büyütme İle Muhafaza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844062" y="2798912"/>
            <a:ext cx="9805182" cy="3282696"/>
          </a:xfrm>
        </p:spPr>
        <p:txBody>
          <a:bodyPr/>
          <a:lstStyle/>
          <a:p>
            <a:pPr algn="just"/>
            <a:r>
              <a:rPr lang="tr-TR" sz="2000" dirty="0"/>
              <a:t>Yavaş yada azaltılmış büyütme ile muhafazanın esası, bitki kültürlerinin canlı kalabilmelerinin izin verildiği oranda, kültür ortamının ve kültür koşullarının değiştirilmesine dayanmaktadır.</a:t>
            </a:r>
          </a:p>
          <a:p>
            <a:pPr algn="just"/>
            <a:r>
              <a:rPr lang="tr-TR" sz="2000" dirty="0"/>
              <a:t>Değiştirilmiş koşullarda büyüme oranı, oldukça düşük olmaktadır.</a:t>
            </a:r>
          </a:p>
          <a:p>
            <a:pPr algn="just"/>
            <a:r>
              <a:rPr lang="tr-TR" sz="2000" dirty="0"/>
              <a:t>Böyle bir uygulamanın avantajı kültür bozulmasının kolayca fark edilmesidir.</a:t>
            </a:r>
          </a:p>
          <a:p>
            <a:pPr algn="just"/>
            <a:r>
              <a:rPr lang="tr-TR" sz="2000" dirty="0"/>
              <a:t>Bu sayede canlılık kaybından kaçılabilir.</a:t>
            </a:r>
          </a:p>
          <a:p>
            <a:pPr algn="just"/>
            <a:endParaRPr lang="tr-TR" dirty="0"/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704655" y="2637668"/>
            <a:ext cx="10782690" cy="2159415"/>
          </a:xfrm>
        </p:spPr>
        <p:txBody>
          <a:bodyPr>
            <a:normAutofit/>
          </a:bodyPr>
          <a:lstStyle/>
          <a:p>
            <a:pPr algn="just"/>
            <a:r>
              <a:rPr lang="tr-TR" dirty="0"/>
              <a:t>kültür ortamında (</a:t>
            </a:r>
            <a:r>
              <a:rPr lang="tr-TR" dirty="0" err="1"/>
              <a:t>besiyeri</a:t>
            </a:r>
            <a:r>
              <a:rPr lang="tr-TR" dirty="0"/>
              <a:t> içeriği) ve kültür şartlarında (sıcaklık, ışık) yapılan bazı optimizasyonlarla </a:t>
            </a:r>
          </a:p>
          <a:p>
            <a:pPr algn="just"/>
            <a:r>
              <a:rPr lang="tr-TR" dirty="0"/>
              <a:t>canlılık ve genetik kararlılıklarında herhangi bir değişiklik x</a:t>
            </a:r>
          </a:p>
          <a:p>
            <a:pPr algn="just"/>
            <a:r>
              <a:rPr lang="tr-TR" dirty="0"/>
              <a:t> </a:t>
            </a:r>
            <a:r>
              <a:rPr lang="tr-TR" dirty="0" err="1"/>
              <a:t>besiyeri</a:t>
            </a:r>
            <a:r>
              <a:rPr lang="tr-TR" dirty="0"/>
              <a:t> gereksinimlerini azaltarak alt kültür sürelerini uzatmak</a:t>
            </a:r>
          </a:p>
          <a:p>
            <a:pPr algn="just"/>
            <a:r>
              <a:rPr lang="tr-TR" dirty="0"/>
              <a:t>bitkileri yavaş büyümeye teşvik etmektir.</a:t>
            </a:r>
          </a:p>
        </p:txBody>
      </p:sp>
      <p:sp>
        <p:nvSpPr>
          <p:cNvPr id="4" name="1 Başlık"/>
          <p:cNvSpPr>
            <a:spLocks noGrp="1"/>
          </p:cNvSpPr>
          <p:nvPr>
            <p:ph type="title"/>
          </p:nvPr>
        </p:nvSpPr>
        <p:spPr>
          <a:xfrm>
            <a:off x="1730282" y="1619634"/>
            <a:ext cx="8266470" cy="1018035"/>
          </a:xfrm>
        </p:spPr>
        <p:txBody>
          <a:bodyPr>
            <a:normAutofit/>
          </a:bodyPr>
          <a:lstStyle/>
          <a:p>
            <a:r>
              <a:rPr lang="tr-TR" dirty="0"/>
              <a:t>1. Yavaş Büyütme İle Muhafaza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124178" y="1359772"/>
            <a:ext cx="8266470" cy="1018035"/>
          </a:xfrm>
        </p:spPr>
        <p:txBody>
          <a:bodyPr/>
          <a:lstStyle/>
          <a:p>
            <a:r>
              <a:rPr lang="tr-TR" dirty="0"/>
              <a:t>1. Yavaş Büyütme İle Muhafaza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846356" y="2521736"/>
            <a:ext cx="8246070" cy="3663696"/>
          </a:xfrm>
        </p:spPr>
        <p:txBody>
          <a:bodyPr/>
          <a:lstStyle/>
          <a:p>
            <a:r>
              <a:rPr lang="tr-TR" dirty="0"/>
              <a:t>Kullanılan yöntemler; </a:t>
            </a:r>
          </a:p>
          <a:p>
            <a:pPr>
              <a:buNone/>
            </a:pPr>
            <a:r>
              <a:rPr lang="tr-TR" dirty="0"/>
              <a:t>1) </a:t>
            </a:r>
            <a:r>
              <a:rPr lang="tr-TR" i="1" dirty="0" err="1"/>
              <a:t>In</a:t>
            </a:r>
            <a:r>
              <a:rPr lang="tr-TR" i="1" dirty="0"/>
              <a:t> </a:t>
            </a:r>
            <a:r>
              <a:rPr lang="tr-TR" i="1" dirty="0" err="1"/>
              <a:t>vitro</a:t>
            </a:r>
            <a:r>
              <a:rPr lang="tr-TR" i="1" dirty="0"/>
              <a:t> </a:t>
            </a:r>
            <a:r>
              <a:rPr lang="tr-TR" dirty="0"/>
              <a:t>kültür sıcaklığının azaltılması</a:t>
            </a:r>
          </a:p>
          <a:p>
            <a:pPr>
              <a:buNone/>
            </a:pPr>
            <a:r>
              <a:rPr lang="tr-TR" dirty="0"/>
              <a:t>2) Kültür ortamının değiştirilmesi</a:t>
            </a:r>
          </a:p>
          <a:p>
            <a:pPr>
              <a:buNone/>
            </a:pPr>
            <a:r>
              <a:rPr lang="tr-TR" dirty="0"/>
              <a:t>3) Sıcaklık ve kültür ortamının birlikte değiştirilmesi</a:t>
            </a:r>
          </a:p>
          <a:p>
            <a:pPr>
              <a:buNone/>
            </a:pPr>
            <a:r>
              <a:rPr lang="tr-TR" dirty="0"/>
              <a:t>4) Gaz alışveriş ortamının değiştirilmesi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Tablo"/>
          <p:cNvGraphicFramePr>
            <a:graphicFrameLocks noGrp="1"/>
          </p:cNvGraphicFramePr>
          <p:nvPr/>
        </p:nvGraphicFramePr>
        <p:xfrm>
          <a:off x="1968500" y="1231897"/>
          <a:ext cx="8382000" cy="48463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191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3074"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6676">
                <a:tc>
                  <a:txBody>
                    <a:bodyPr/>
                    <a:lstStyle/>
                    <a:p>
                      <a:r>
                        <a:rPr lang="tr-TR" dirty="0"/>
                        <a:t>Mineral yağ ile kaplama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Solunumu</a:t>
                      </a:r>
                      <a:r>
                        <a:rPr lang="tr-TR" baseline="0" dirty="0"/>
                        <a:t> engelleme</a:t>
                      </a:r>
                    </a:p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6676">
                <a:tc>
                  <a:txBody>
                    <a:bodyPr/>
                    <a:lstStyle/>
                    <a:p>
                      <a:r>
                        <a:rPr lang="tr-TR" dirty="0"/>
                        <a:t>Düşük</a:t>
                      </a:r>
                      <a:r>
                        <a:rPr lang="tr-TR" baseline="0" dirty="0"/>
                        <a:t> basınç ve düşük oksijen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Solunumu azaltma</a:t>
                      </a:r>
                    </a:p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6676">
                <a:tc>
                  <a:txBody>
                    <a:bodyPr/>
                    <a:lstStyle/>
                    <a:p>
                      <a:r>
                        <a:rPr lang="tr-TR" dirty="0" err="1"/>
                        <a:t>Sükroz</a:t>
                      </a:r>
                      <a:r>
                        <a:rPr lang="tr-TR" dirty="0"/>
                        <a:t> içermeyen besin ortamı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err="1"/>
                        <a:t>Metabolik</a:t>
                      </a:r>
                      <a:r>
                        <a:rPr lang="tr-TR" dirty="0"/>
                        <a:t> faaliyetlerin azaltılması</a:t>
                      </a:r>
                    </a:p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6676">
                <a:tc>
                  <a:txBody>
                    <a:bodyPr/>
                    <a:lstStyle/>
                    <a:p>
                      <a:r>
                        <a:rPr lang="tr-TR" dirty="0"/>
                        <a:t>Suyun azaltılması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err="1"/>
                        <a:t>Metabolik</a:t>
                      </a:r>
                      <a:r>
                        <a:rPr lang="tr-TR" dirty="0"/>
                        <a:t> faaliyetlerin azaltılması</a:t>
                      </a:r>
                    </a:p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6676">
                <a:tc>
                  <a:txBody>
                    <a:bodyPr/>
                    <a:lstStyle/>
                    <a:p>
                      <a:r>
                        <a:rPr lang="tr-TR" dirty="0"/>
                        <a:t>Besin ortamına</a:t>
                      </a:r>
                      <a:r>
                        <a:rPr lang="tr-TR" baseline="0" dirty="0"/>
                        <a:t> </a:t>
                      </a:r>
                      <a:r>
                        <a:rPr lang="tr-TR" baseline="0" dirty="0" err="1"/>
                        <a:t>absisik</a:t>
                      </a:r>
                      <a:r>
                        <a:rPr lang="tr-TR" baseline="0" dirty="0"/>
                        <a:t> asit ilavesi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err="1"/>
                        <a:t>Metabolik</a:t>
                      </a:r>
                      <a:r>
                        <a:rPr lang="tr-TR" dirty="0"/>
                        <a:t> faaliyetlerin azaltılması</a:t>
                      </a:r>
                    </a:p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26676">
                <a:tc>
                  <a:txBody>
                    <a:bodyPr/>
                    <a:lstStyle/>
                    <a:p>
                      <a:r>
                        <a:rPr lang="tr-TR" dirty="0" err="1"/>
                        <a:t>Manitol</a:t>
                      </a:r>
                      <a:r>
                        <a:rPr lang="tr-TR" dirty="0"/>
                        <a:t> ilavesi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err="1"/>
                        <a:t>Metabolik</a:t>
                      </a:r>
                      <a:r>
                        <a:rPr lang="tr-TR" dirty="0"/>
                        <a:t> faaliyetlerin azaltılması</a:t>
                      </a:r>
                    </a:p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26676">
                <a:tc>
                  <a:txBody>
                    <a:bodyPr/>
                    <a:lstStyle/>
                    <a:p>
                      <a:r>
                        <a:rPr lang="tr-TR" dirty="0"/>
                        <a:t>Düşük sıcaklıkta depolama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err="1"/>
                        <a:t>Metabolik</a:t>
                      </a:r>
                      <a:r>
                        <a:rPr lang="tr-TR" dirty="0"/>
                        <a:t> faaliyetlerin yavaşlatılması</a:t>
                      </a:r>
                    </a:p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4" name="Picture 4" descr="TP Horticulture Services Facility | Temasek Polytechni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54275" y="741362"/>
            <a:ext cx="7200000" cy="540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Plant tissue Culture 7.5 | Plant tissue, Plants, Growing plant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55875" y="1312863"/>
            <a:ext cx="6858000" cy="45529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Tissue Culture Lab Investment Project* *Net profit* *2015/16 – 16 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06575" y="1522413"/>
            <a:ext cx="8534400" cy="48006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2.Soğukta muhafaza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42778" y="1589348"/>
            <a:ext cx="11175609" cy="4457651"/>
          </a:xfrm>
        </p:spPr>
        <p:txBody>
          <a:bodyPr>
            <a:normAutofit/>
          </a:bodyPr>
          <a:lstStyle/>
          <a:p>
            <a:pPr algn="just"/>
            <a:r>
              <a:rPr lang="tr-TR" sz="2000" dirty="0" err="1"/>
              <a:t>Sogukta</a:t>
            </a:r>
            <a:r>
              <a:rPr lang="tr-TR" sz="2000" dirty="0"/>
              <a:t> muhafaza terimi bitki örneklerinin dakikada birkaç </a:t>
            </a:r>
            <a:r>
              <a:rPr lang="tr-TR" sz="2000" baseline="30000" dirty="0"/>
              <a:t>0</a:t>
            </a:r>
            <a:r>
              <a:rPr lang="tr-TR" sz="2000" dirty="0"/>
              <a:t>C kademe kademe soğutularak muhafazasını ifade eder.</a:t>
            </a:r>
          </a:p>
          <a:p>
            <a:pPr algn="just"/>
            <a:endParaRPr lang="tr-TR" sz="2000" dirty="0"/>
          </a:p>
          <a:p>
            <a:pPr algn="just"/>
            <a:endParaRPr lang="tr-TR" sz="2000" dirty="0"/>
          </a:p>
          <a:p>
            <a:pPr algn="just"/>
            <a:r>
              <a:rPr lang="tr-TR" sz="2000" dirty="0"/>
              <a:t>Genellikle örnekler dakikada 30 ile 40 </a:t>
            </a:r>
            <a:r>
              <a:rPr lang="tr-TR" sz="2000" baseline="30000" dirty="0"/>
              <a:t>0</a:t>
            </a:r>
            <a:r>
              <a:rPr lang="tr-TR" sz="2000" dirty="0"/>
              <a:t>C  soğutulur ve sonra sıvılaştırılmış gazlara daldırılarak depo edilirler.</a:t>
            </a: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üp Bebek Fiyatları | Tüp Bebek Fiyat 2015 | Tüp Bebek | Tüp Bebek 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82563"/>
            <a:ext cx="4876800" cy="2800351"/>
          </a:xfrm>
          <a:prstGeom prst="rect">
            <a:avLst/>
          </a:prstGeom>
          <a:noFill/>
        </p:spPr>
      </p:pic>
      <p:pic>
        <p:nvPicPr>
          <p:cNvPr id="1028" name="Picture 4" descr="Dondurarak Bitki Koruma İlk Yerel Tohum Donduruldu - TAB Habe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57575" y="3165476"/>
            <a:ext cx="6934200" cy="30765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CAFAA2D-B9AE-4CE4-A16C-9DABCAFC6D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235" y="1358731"/>
            <a:ext cx="11800710" cy="3880773"/>
          </a:xfrm>
        </p:spPr>
        <p:txBody>
          <a:bodyPr>
            <a:normAutofit fontScale="92500" lnSpcReduction="10000"/>
          </a:bodyPr>
          <a:lstStyle/>
          <a:p>
            <a:pPr algn="just"/>
            <a:endParaRPr lang="tr-TR" sz="24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algn="just"/>
            <a:r>
              <a:rPr lang="tr-TR" sz="2400" b="0" i="0" u="none" strike="noStrike" baseline="0" dirty="0">
                <a:solidFill>
                  <a:srgbClr val="04607A"/>
                </a:solidFill>
                <a:latin typeface="Calibri" panose="020F0502020204030204" pitchFamily="34" charset="0"/>
              </a:rPr>
              <a:t>Dondurma işleri ve zararları</a:t>
            </a:r>
          </a:p>
          <a:p>
            <a:pPr marL="0" indent="0" algn="just">
              <a:buNone/>
            </a:pP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Bitkisel hücrelerde donmanın iki tipi vardır;</a:t>
            </a:r>
          </a:p>
          <a:p>
            <a:pPr marL="0" indent="0" algn="just">
              <a:buNone/>
            </a:pPr>
            <a:endParaRPr lang="tr-TR" sz="24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algn="just"/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1. Hücre 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dısı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(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ekstraselülar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) donma</a:t>
            </a:r>
          </a:p>
          <a:p>
            <a:pPr algn="just"/>
            <a:r>
              <a:rPr lang="tr-TR" sz="2400" dirty="0">
                <a:solidFill>
                  <a:srgbClr val="000000"/>
                </a:solidFill>
                <a:latin typeface="Constantia" panose="02030602050306030303" pitchFamily="18" charset="0"/>
              </a:rPr>
              <a:t>Soğuğa duyarlı bitkilerde Duyarlı bitkilerde -5 </a:t>
            </a:r>
            <a:r>
              <a:rPr lang="tr-TR" sz="2400" baseline="30000" dirty="0"/>
              <a:t>0</a:t>
            </a:r>
            <a:r>
              <a:rPr lang="tr-TR" sz="2400" dirty="0"/>
              <a:t>C de bile dayanamazlar buna karşın </a:t>
            </a:r>
            <a:r>
              <a:rPr lang="tr-TR" sz="2400" dirty="0">
                <a:solidFill>
                  <a:srgbClr val="000000"/>
                </a:solidFill>
                <a:latin typeface="Constantia" panose="02030602050306030303" pitchFamily="18" charset="0"/>
              </a:rPr>
              <a:t>, dayanıklı bitkilerde -70 </a:t>
            </a:r>
            <a:r>
              <a:rPr lang="tr-TR" sz="2400" baseline="30000" dirty="0"/>
              <a:t>0</a:t>
            </a:r>
            <a:r>
              <a:rPr lang="tr-TR" sz="2400" dirty="0"/>
              <a:t>C </a:t>
            </a:r>
            <a:r>
              <a:rPr lang="tr-TR" sz="2400" dirty="0" err="1"/>
              <a:t>nin</a:t>
            </a:r>
            <a:r>
              <a:rPr lang="tr-TR" sz="2400" dirty="0"/>
              <a:t> altında donlarda bile canlı kalırlar.</a:t>
            </a:r>
          </a:p>
          <a:p>
            <a:pPr algn="just"/>
            <a:endParaRPr lang="tr-TR" sz="24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algn="just"/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2. Hücre içi (</a:t>
            </a:r>
            <a:r>
              <a:rPr lang="tr-TR" sz="2400" b="0" i="0" u="none" strike="noStrike" baseline="0" dirty="0" err="1">
                <a:solidFill>
                  <a:srgbClr val="000000"/>
                </a:solidFill>
                <a:latin typeface="Constantia" panose="02030602050306030303" pitchFamily="18" charset="0"/>
              </a:rPr>
              <a:t>intraselülar</a:t>
            </a:r>
            <a:r>
              <a:rPr lang="tr-TR" sz="2400" b="0" i="0" u="none" strike="noStrike" baseline="0" dirty="0">
                <a:solidFill>
                  <a:srgbClr val="000000"/>
                </a:solidFill>
                <a:latin typeface="Constantia" panose="02030602050306030303" pitchFamily="18" charset="0"/>
              </a:rPr>
              <a:t>) donma</a:t>
            </a:r>
          </a:p>
          <a:p>
            <a:pPr marL="0" indent="0">
              <a:buNone/>
            </a:pPr>
            <a:endParaRPr lang="tr-TR" sz="1800" b="0" i="0" u="none" strike="noStrike" baseline="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55928729"/>
      </p:ext>
    </p:extLst>
  </p:cSld>
  <p:clrMapOvr>
    <a:masterClrMapping/>
  </p:clrMapOvr>
</p:sld>
</file>

<file path=ppt/theme/theme1.xml><?xml version="1.0" encoding="utf-8"?>
<a:theme xmlns:a="http://schemas.openxmlformats.org/drawingml/2006/main" name="Yüzeyler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1675</TotalTime>
  <Words>7766</Words>
  <Application>Microsoft Office PowerPoint</Application>
  <PresentationFormat>Geniş ekran</PresentationFormat>
  <Paragraphs>938</Paragraphs>
  <Slides>139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8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139</vt:i4>
      </vt:variant>
    </vt:vector>
  </HeadingPairs>
  <TitlesOfParts>
    <vt:vector size="148" baseType="lpstr">
      <vt:lpstr>Arial</vt:lpstr>
      <vt:lpstr>Calibri</vt:lpstr>
      <vt:lpstr>Constantia</vt:lpstr>
      <vt:lpstr>Times New Roman</vt:lpstr>
      <vt:lpstr>Trebuchet MS</vt:lpstr>
      <vt:lpstr>Wingdings</vt:lpstr>
      <vt:lpstr>Wingdings 2</vt:lpstr>
      <vt:lpstr>Wingdings 3</vt:lpstr>
      <vt:lpstr>Yüzeyler</vt:lpstr>
      <vt:lpstr>DOKU KÜLTÜRÜ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Bitki Doku Kültürlerinin Bitki Islahındaki Uygulamaları</vt:lpstr>
      <vt:lpstr>PowerPoint Sunusu</vt:lpstr>
      <vt:lpstr>PowerPoint Sunusu</vt:lpstr>
      <vt:lpstr>PowerPoint Sunusu</vt:lpstr>
      <vt:lpstr>PowerPoint Sunusu</vt:lpstr>
      <vt:lpstr>PowerPoint Sunusu</vt:lpstr>
      <vt:lpstr>Bitki Doku Kültürü DİĞER UYGULAMALARI</vt:lpstr>
      <vt:lpstr>PowerPoint Sunusu</vt:lpstr>
      <vt:lpstr>PowerPoint Sunusu</vt:lpstr>
      <vt:lpstr>PowerPoint Sunusu</vt:lpstr>
      <vt:lpstr>PowerPoint Sunusu</vt:lpstr>
      <vt:lpstr>!!!</vt:lpstr>
      <vt:lpstr>PowerPoint Sunusu</vt:lpstr>
      <vt:lpstr>PowerPoint Sunusu</vt:lpstr>
      <vt:lpstr>Doku kültürü Aşamaları</vt:lpstr>
      <vt:lpstr>PowerPoint Sunusu</vt:lpstr>
      <vt:lpstr>BESİN ORTAMLARI</vt:lpstr>
      <vt:lpstr>PowerPoint Sunusu</vt:lpstr>
      <vt:lpstr>PowerPoint Sunusu</vt:lpstr>
      <vt:lpstr>Büyüme Düzenleyicileri</vt:lpstr>
      <vt:lpstr>PowerPoint Sunusu</vt:lpstr>
      <vt:lpstr>PowerPoint Sunusu</vt:lpstr>
      <vt:lpstr>PowerPoint Sunusu</vt:lpstr>
      <vt:lpstr>PowerPoint Sunusu</vt:lpstr>
      <vt:lpstr>Mikroçoğaltım Aşamaları</vt:lpstr>
      <vt:lpstr>MERİSTEM KÜLTÜRÜ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SONUÇ OLARAK</vt:lpstr>
      <vt:lpstr>PROTOPLAST KÜLTÜRÜ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HAPLOİD BİTKİ ÜRETİMİ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HAPLOİDLERİN AVANTAJLARI</vt:lpstr>
      <vt:lpstr>PowerPoint Sunusu</vt:lpstr>
      <vt:lpstr>ORGANOGENESİS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SOMATİK EMBRİYOGENEZİS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GENETİK KAYNAKLARIN MUHAFAZASI</vt:lpstr>
      <vt:lpstr>Bitki Kültürlerinin In vitro Muhafazası  GENETİK KAYNAKLARIN MUHAFAZASI</vt:lpstr>
      <vt:lpstr>1. Yavaş Büyütme İle Muhafaza</vt:lpstr>
      <vt:lpstr>1. Yavaş Büyütme İle Muhafaza</vt:lpstr>
      <vt:lpstr>1. Yavaş Büyütme İle Muhafaza</vt:lpstr>
      <vt:lpstr>PowerPoint Sunusu</vt:lpstr>
      <vt:lpstr>PowerPoint Sunusu</vt:lpstr>
      <vt:lpstr>PowerPoint Sunusu</vt:lpstr>
      <vt:lpstr>PowerPoint Sunusu</vt:lpstr>
      <vt:lpstr>2.Soğukta muhafaza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DOKU KÜLTÜRÜ</dc:title>
  <dc:creator>Lenovo</dc:creator>
  <cp:lastModifiedBy>Lenovo</cp:lastModifiedBy>
  <cp:revision>282</cp:revision>
  <dcterms:created xsi:type="dcterms:W3CDTF">2022-03-22T07:21:56Z</dcterms:created>
  <dcterms:modified xsi:type="dcterms:W3CDTF">2022-04-13T14:10:52Z</dcterms:modified>
</cp:coreProperties>
</file>