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70" r:id="rId3"/>
    <p:sldId id="258" r:id="rId4"/>
    <p:sldId id="260" r:id="rId5"/>
    <p:sldId id="261" r:id="rId6"/>
    <p:sldId id="271" r:id="rId7"/>
    <p:sldId id="301" r:id="rId8"/>
    <p:sldId id="272" r:id="rId9"/>
    <p:sldId id="273" r:id="rId10"/>
    <p:sldId id="274" r:id="rId11"/>
    <p:sldId id="275" r:id="rId12"/>
    <p:sldId id="263" r:id="rId13"/>
    <p:sldId id="264" r:id="rId14"/>
    <p:sldId id="278" r:id="rId15"/>
    <p:sldId id="276" r:id="rId16"/>
    <p:sldId id="267" r:id="rId17"/>
    <p:sldId id="281" r:id="rId18"/>
    <p:sldId id="265" r:id="rId19"/>
    <p:sldId id="280" r:id="rId20"/>
    <p:sldId id="282" r:id="rId21"/>
    <p:sldId id="300" r:id="rId22"/>
    <p:sldId id="268" r:id="rId23"/>
    <p:sldId id="269" r:id="rId24"/>
    <p:sldId id="284" r:id="rId25"/>
    <p:sldId id="285" r:id="rId26"/>
    <p:sldId id="286" r:id="rId27"/>
    <p:sldId id="287" r:id="rId28"/>
    <p:sldId id="288" r:id="rId29"/>
    <p:sldId id="289" r:id="rId30"/>
    <p:sldId id="290" r:id="rId31"/>
    <p:sldId id="291" r:id="rId32"/>
    <p:sldId id="292" r:id="rId33"/>
    <p:sldId id="294" r:id="rId34"/>
    <p:sldId id="295" r:id="rId35"/>
    <p:sldId id="296" r:id="rId36"/>
    <p:sldId id="297" r:id="rId37"/>
    <p:sldId id="298" r:id="rId38"/>
    <p:sldId id="299" r:id="rId39"/>
    <p:sldId id="302" r:id="rId40"/>
    <p:sldId id="304" r:id="rId41"/>
    <p:sldId id="305" r:id="rId42"/>
    <p:sldId id="306" r:id="rId43"/>
    <p:sldId id="307" r:id="rId44"/>
    <p:sldId id="308" r:id="rId45"/>
    <p:sldId id="315" r:id="rId46"/>
    <p:sldId id="316" r:id="rId47"/>
    <p:sldId id="317" r:id="rId48"/>
    <p:sldId id="318" r:id="rId49"/>
    <p:sldId id="319" r:id="rId50"/>
    <p:sldId id="325" r:id="rId51"/>
    <p:sldId id="320" r:id="rId52"/>
    <p:sldId id="322" r:id="rId53"/>
    <p:sldId id="323" r:id="rId54"/>
    <p:sldId id="324" r:id="rId55"/>
    <p:sldId id="309" r:id="rId56"/>
    <p:sldId id="310" r:id="rId57"/>
    <p:sldId id="311" r:id="rId58"/>
    <p:sldId id="312" r:id="rId59"/>
    <p:sldId id="326"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2555"/>
    <a:srgbClr val="4F31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41" autoAdjust="0"/>
    <p:restoredTop sz="94660"/>
  </p:normalViewPr>
  <p:slideViewPr>
    <p:cSldViewPr snapToGrid="0">
      <p:cViewPr varScale="1">
        <p:scale>
          <a:sx n="72" d="100"/>
          <a:sy n="72" d="100"/>
        </p:scale>
        <p:origin x="4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stilini düzenlemek için tıklayın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2A54C80-263E-416B-A8E0-580EDEADCBDC}" type="datetimeFigureOut">
              <a:rPr lang="en-US" dirty="0"/>
              <a:t>4/13/2022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stilini düzenlemek için tıklayın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4/13/2022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D9E433-8894-465A-8895-B21A267B812D}"/>
              </a:ext>
            </a:extLst>
          </p:cNvPr>
          <p:cNvSpPr>
            <a:spLocks noGrp="1"/>
          </p:cNvSpPr>
          <p:nvPr>
            <p:ph type="title"/>
          </p:nvPr>
        </p:nvSpPr>
        <p:spPr>
          <a:xfrm>
            <a:off x="961732" y="132521"/>
            <a:ext cx="4106701" cy="795130"/>
          </a:xfrm>
        </p:spPr>
        <p:txBody>
          <a:bodyPr>
            <a:normAutofit fontScale="90000"/>
          </a:bodyPr>
          <a:lstStyle/>
          <a:p>
            <a:r>
              <a:rPr lang="tr-TR" sz="4400" b="1" u="sng" dirty="0">
                <a:effectLst>
                  <a:outerShdw blurRad="38100" dist="38100" dir="2700000" algn="tl">
                    <a:srgbClr val="000000">
                      <a:alpha val="43137"/>
                    </a:srgbClr>
                  </a:outerShdw>
                </a:effectLst>
              </a:rPr>
              <a:t>TRANSPİRASYON</a:t>
            </a:r>
          </a:p>
        </p:txBody>
      </p:sp>
      <p:sp>
        <p:nvSpPr>
          <p:cNvPr id="3" name="İçerik Yer Tutucusu 2">
            <a:extLst>
              <a:ext uri="{FF2B5EF4-FFF2-40B4-BE49-F238E27FC236}">
                <a16:creationId xmlns:a16="http://schemas.microsoft.com/office/drawing/2014/main" id="{429E535E-EDBE-4E6B-972E-DBA5F74C6C42}"/>
              </a:ext>
            </a:extLst>
          </p:cNvPr>
          <p:cNvSpPr>
            <a:spLocks noGrp="1"/>
          </p:cNvSpPr>
          <p:nvPr>
            <p:ph idx="1"/>
          </p:nvPr>
        </p:nvSpPr>
        <p:spPr>
          <a:xfrm>
            <a:off x="677333" y="1404731"/>
            <a:ext cx="10070179" cy="4636632"/>
          </a:xfrm>
        </p:spPr>
        <p:txBody>
          <a:bodyPr>
            <a:normAutofit/>
          </a:bodyPr>
          <a:lstStyle/>
          <a:p>
            <a:r>
              <a:rPr lang="tr-TR" sz="2400" dirty="0">
                <a:solidFill>
                  <a:schemeClr val="accent3">
                    <a:lumMod val="50000"/>
                  </a:schemeClr>
                </a:solidFill>
              </a:rPr>
              <a:t>Bitkiler tarafından alınan suyun büyük bir bölümü su buhar olarak atmosfere verilir.</a:t>
            </a:r>
          </a:p>
          <a:p>
            <a:r>
              <a:rPr lang="tr-TR" sz="2400" dirty="0">
                <a:solidFill>
                  <a:schemeClr val="accent3">
                    <a:lumMod val="50000"/>
                  </a:schemeClr>
                </a:solidFill>
              </a:rPr>
              <a:t>Alınan suyun küçük bir bölümü ise </a:t>
            </a:r>
            <a:r>
              <a:rPr lang="tr-TR" sz="2400" dirty="0" err="1">
                <a:solidFill>
                  <a:schemeClr val="accent3">
                    <a:lumMod val="50000"/>
                  </a:schemeClr>
                </a:solidFill>
              </a:rPr>
              <a:t>metabolik</a:t>
            </a:r>
            <a:r>
              <a:rPr lang="tr-TR" sz="2400" dirty="0">
                <a:solidFill>
                  <a:schemeClr val="accent3">
                    <a:lumMod val="50000"/>
                  </a:schemeClr>
                </a:solidFill>
              </a:rPr>
              <a:t> işlevlerde kullanılır.</a:t>
            </a:r>
          </a:p>
          <a:p>
            <a:endParaRPr lang="tr-TR" sz="2400" dirty="0">
              <a:solidFill>
                <a:schemeClr val="accent3">
                  <a:lumMod val="50000"/>
                </a:schemeClr>
              </a:solidFill>
            </a:endParaRPr>
          </a:p>
          <a:p>
            <a:r>
              <a:rPr lang="tr-TR" sz="2400" dirty="0">
                <a:solidFill>
                  <a:schemeClr val="accent3">
                    <a:lumMod val="50000"/>
                  </a:schemeClr>
                </a:solidFill>
              </a:rPr>
              <a:t>Bitkilerde su başlıca iki şekilde yiter.</a:t>
            </a:r>
          </a:p>
          <a:p>
            <a:pPr marL="0" indent="0">
              <a:buNone/>
            </a:pPr>
            <a:r>
              <a:rPr lang="tr-TR" sz="2400" dirty="0">
                <a:solidFill>
                  <a:schemeClr val="accent3">
                    <a:lumMod val="50000"/>
                  </a:schemeClr>
                </a:solidFill>
              </a:rPr>
              <a:t>a. Buhar şeklinde su yitmesi            </a:t>
            </a:r>
            <a:r>
              <a:rPr lang="tr-TR" sz="2400" dirty="0" err="1">
                <a:solidFill>
                  <a:schemeClr val="accent3">
                    <a:lumMod val="50000"/>
                  </a:schemeClr>
                </a:solidFill>
              </a:rPr>
              <a:t>Transpirasyon</a:t>
            </a:r>
            <a:endParaRPr lang="tr-TR" sz="2400" dirty="0">
              <a:solidFill>
                <a:schemeClr val="accent3">
                  <a:lumMod val="50000"/>
                </a:schemeClr>
              </a:solidFill>
            </a:endParaRPr>
          </a:p>
          <a:p>
            <a:pPr marL="0" indent="0">
              <a:buNone/>
            </a:pPr>
            <a:r>
              <a:rPr lang="tr-TR" sz="2400" dirty="0">
                <a:solidFill>
                  <a:schemeClr val="accent3">
                    <a:lumMod val="50000"/>
                  </a:schemeClr>
                </a:solidFill>
              </a:rPr>
              <a:t>b. Sıvı şekilde su yitmesi                 </a:t>
            </a:r>
            <a:r>
              <a:rPr lang="tr-TR" sz="2400" dirty="0" err="1">
                <a:solidFill>
                  <a:schemeClr val="accent3">
                    <a:lumMod val="50000"/>
                  </a:schemeClr>
                </a:solidFill>
              </a:rPr>
              <a:t>Gutasyon</a:t>
            </a:r>
            <a:r>
              <a:rPr lang="tr-TR" sz="2400" dirty="0">
                <a:solidFill>
                  <a:schemeClr val="accent3">
                    <a:lumMod val="50000"/>
                  </a:schemeClr>
                </a:solidFill>
              </a:rPr>
              <a:t> ve </a:t>
            </a:r>
            <a:r>
              <a:rPr lang="tr-TR" sz="2400" dirty="0" err="1">
                <a:solidFill>
                  <a:schemeClr val="accent3">
                    <a:lumMod val="50000"/>
                  </a:schemeClr>
                </a:solidFill>
              </a:rPr>
              <a:t>Eksüdasyon</a:t>
            </a:r>
            <a:endParaRPr lang="tr-TR" sz="2400" dirty="0">
              <a:solidFill>
                <a:schemeClr val="accent3">
                  <a:lumMod val="50000"/>
                </a:schemeClr>
              </a:solidFill>
            </a:endParaRPr>
          </a:p>
        </p:txBody>
      </p:sp>
      <p:cxnSp>
        <p:nvCxnSpPr>
          <p:cNvPr id="5" name="Düz Ok Bağlayıcısı 4">
            <a:extLst>
              <a:ext uri="{FF2B5EF4-FFF2-40B4-BE49-F238E27FC236}">
                <a16:creationId xmlns:a16="http://schemas.microsoft.com/office/drawing/2014/main" id="{253BEB99-780A-4CEA-AE90-3324A10B865A}"/>
              </a:ext>
            </a:extLst>
          </p:cNvPr>
          <p:cNvCxnSpPr/>
          <p:nvPr/>
        </p:nvCxnSpPr>
        <p:spPr>
          <a:xfrm>
            <a:off x="4863548" y="3988905"/>
            <a:ext cx="62285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6" name="Düz Ok Bağlayıcısı 5">
            <a:extLst>
              <a:ext uri="{FF2B5EF4-FFF2-40B4-BE49-F238E27FC236}">
                <a16:creationId xmlns:a16="http://schemas.microsoft.com/office/drawing/2014/main" id="{3CC7BEE6-3EFC-467D-86B5-1F7DC4BB9358}"/>
              </a:ext>
            </a:extLst>
          </p:cNvPr>
          <p:cNvCxnSpPr/>
          <p:nvPr/>
        </p:nvCxnSpPr>
        <p:spPr>
          <a:xfrm>
            <a:off x="4863548" y="4459357"/>
            <a:ext cx="62285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345136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5F52A85-7EF5-48CA-9678-811A68C1887B}"/>
              </a:ext>
            </a:extLst>
          </p:cNvPr>
          <p:cNvSpPr>
            <a:spLocks noGrp="1"/>
          </p:cNvSpPr>
          <p:nvPr>
            <p:ph idx="1"/>
          </p:nvPr>
        </p:nvSpPr>
        <p:spPr>
          <a:xfrm>
            <a:off x="185530" y="106504"/>
            <a:ext cx="11436626" cy="6281044"/>
          </a:xfrm>
        </p:spPr>
        <p:txBody>
          <a:bodyPr>
            <a:normAutofit fontScale="85000" lnSpcReduction="10000"/>
          </a:bodyPr>
          <a:lstStyle/>
          <a:p>
            <a:pPr marL="0" indent="0">
              <a:buNone/>
            </a:pPr>
            <a:endParaRPr lang="tr-TR" sz="2400" dirty="0">
              <a:solidFill>
                <a:schemeClr val="accent3">
                  <a:lumMod val="50000"/>
                </a:schemeClr>
              </a:solidFill>
            </a:endParaRPr>
          </a:p>
          <a:p>
            <a:r>
              <a:rPr lang="tr-TR" sz="2400" dirty="0">
                <a:solidFill>
                  <a:schemeClr val="accent3">
                    <a:lumMod val="50000"/>
                  </a:schemeClr>
                </a:solidFill>
              </a:rPr>
              <a:t>Bitki kökleri ile topraktan alınan su </a:t>
            </a:r>
            <a:r>
              <a:rPr lang="tr-TR" sz="2400" dirty="0" err="1">
                <a:solidFill>
                  <a:schemeClr val="accent3">
                    <a:lumMod val="50000"/>
                  </a:schemeClr>
                </a:solidFill>
              </a:rPr>
              <a:t>ksilem</a:t>
            </a:r>
            <a:r>
              <a:rPr lang="tr-TR" sz="2400" dirty="0">
                <a:solidFill>
                  <a:schemeClr val="accent3">
                    <a:lumMod val="50000"/>
                  </a:schemeClr>
                </a:solidFill>
              </a:rPr>
              <a:t> iletim dokusu ile yaprakların </a:t>
            </a:r>
            <a:r>
              <a:rPr lang="tr-TR" sz="2400" dirty="0" err="1">
                <a:solidFill>
                  <a:schemeClr val="accent3">
                    <a:lumMod val="50000"/>
                  </a:schemeClr>
                </a:solidFill>
              </a:rPr>
              <a:t>mezofil</a:t>
            </a:r>
            <a:r>
              <a:rPr lang="tr-TR" sz="2400" dirty="0">
                <a:solidFill>
                  <a:schemeClr val="accent3">
                    <a:lumMod val="50000"/>
                  </a:schemeClr>
                </a:solidFill>
              </a:rPr>
              <a:t> hücrelerine taşınmaktadır.</a:t>
            </a:r>
          </a:p>
          <a:p>
            <a:pPr marL="0" indent="0">
              <a:buNone/>
            </a:pPr>
            <a:endParaRPr lang="tr-TR" sz="2400" dirty="0">
              <a:solidFill>
                <a:schemeClr val="accent3">
                  <a:lumMod val="50000"/>
                </a:schemeClr>
              </a:solidFill>
            </a:endParaRPr>
          </a:p>
          <a:p>
            <a:r>
              <a:rPr lang="tr-TR" sz="2400" dirty="0">
                <a:solidFill>
                  <a:schemeClr val="accent3">
                    <a:lumMod val="50000"/>
                  </a:schemeClr>
                </a:solidFill>
              </a:rPr>
              <a:t>İnce duvarlı </a:t>
            </a:r>
            <a:r>
              <a:rPr lang="tr-TR" sz="2400" dirty="0" err="1">
                <a:solidFill>
                  <a:schemeClr val="accent3">
                    <a:lumMod val="50000"/>
                  </a:schemeClr>
                </a:solidFill>
              </a:rPr>
              <a:t>mezofil</a:t>
            </a:r>
            <a:r>
              <a:rPr lang="tr-TR" sz="2400" dirty="0">
                <a:solidFill>
                  <a:schemeClr val="accent3">
                    <a:lumMod val="50000"/>
                  </a:schemeClr>
                </a:solidFill>
              </a:rPr>
              <a:t> hücreleri aralarındaki geniş boşluklar aracılığıyla hücre yüzeylerinden suyun buhar şeklinde yitmesi için uygun yapıları vardır.</a:t>
            </a:r>
          </a:p>
          <a:p>
            <a:endParaRPr lang="tr-TR" sz="2400" dirty="0">
              <a:solidFill>
                <a:schemeClr val="accent3">
                  <a:lumMod val="50000"/>
                </a:schemeClr>
              </a:solidFill>
            </a:endParaRPr>
          </a:p>
          <a:p>
            <a:r>
              <a:rPr lang="tr-TR" sz="2400" dirty="0">
                <a:solidFill>
                  <a:schemeClr val="accent3">
                    <a:lumMod val="50000"/>
                  </a:schemeClr>
                </a:solidFill>
              </a:rPr>
              <a:t>Ayrıca bitki yapraklarının </a:t>
            </a:r>
            <a:r>
              <a:rPr lang="tr-TR" sz="2400" dirty="0" err="1">
                <a:solidFill>
                  <a:schemeClr val="accent3">
                    <a:lumMod val="50000"/>
                  </a:schemeClr>
                </a:solidFill>
              </a:rPr>
              <a:t>epidermal</a:t>
            </a:r>
            <a:r>
              <a:rPr lang="tr-TR" sz="2400" dirty="0">
                <a:solidFill>
                  <a:schemeClr val="accent3">
                    <a:lumMod val="50000"/>
                  </a:schemeClr>
                </a:solidFill>
              </a:rPr>
              <a:t> yüzeylerinin bir bölümü gözenek= </a:t>
            </a:r>
            <a:r>
              <a:rPr lang="tr-TR" sz="2400" dirty="0" err="1">
                <a:solidFill>
                  <a:schemeClr val="accent3">
                    <a:lumMod val="50000"/>
                  </a:schemeClr>
                </a:solidFill>
              </a:rPr>
              <a:t>stoma</a:t>
            </a:r>
            <a:r>
              <a:rPr lang="tr-TR" sz="2400" dirty="0">
                <a:solidFill>
                  <a:schemeClr val="accent3">
                    <a:lumMod val="50000"/>
                  </a:schemeClr>
                </a:solidFill>
              </a:rPr>
              <a:t> olarak bilinen çok sayıda mikroskobik delik ile kaplanmıştır.</a:t>
            </a:r>
          </a:p>
          <a:p>
            <a:endParaRPr lang="tr-TR" sz="2400" dirty="0">
              <a:solidFill>
                <a:schemeClr val="accent3">
                  <a:lumMod val="50000"/>
                </a:schemeClr>
              </a:solidFill>
            </a:endParaRPr>
          </a:p>
          <a:p>
            <a:r>
              <a:rPr lang="tr-TR" sz="2400" dirty="0">
                <a:solidFill>
                  <a:schemeClr val="accent3">
                    <a:lumMod val="50000"/>
                  </a:schemeClr>
                </a:solidFill>
              </a:rPr>
              <a:t>Yaprakların hücreler arası boşluklarına açılmak üzere mikroskobik delikler yaprakların içi ile çevre arasında bağlantı sağlar.</a:t>
            </a:r>
          </a:p>
          <a:p>
            <a:endParaRPr lang="tr-TR" sz="2400" dirty="0">
              <a:solidFill>
                <a:schemeClr val="accent3">
                  <a:lumMod val="50000"/>
                </a:schemeClr>
              </a:solidFill>
            </a:endParaRPr>
          </a:p>
          <a:p>
            <a:r>
              <a:rPr lang="tr-TR" sz="2400" dirty="0">
                <a:solidFill>
                  <a:schemeClr val="accent3">
                    <a:lumMod val="50000"/>
                  </a:schemeClr>
                </a:solidFill>
              </a:rPr>
              <a:t>Böylelikle </a:t>
            </a:r>
            <a:r>
              <a:rPr lang="tr-TR" sz="2400" dirty="0" err="1">
                <a:solidFill>
                  <a:schemeClr val="accent3">
                    <a:lumMod val="50000"/>
                  </a:schemeClr>
                </a:solidFill>
              </a:rPr>
              <a:t>transpirasyon</a:t>
            </a:r>
            <a:r>
              <a:rPr lang="tr-TR" sz="2400" dirty="0">
                <a:solidFill>
                  <a:schemeClr val="accent3">
                    <a:lumMod val="50000"/>
                  </a:schemeClr>
                </a:solidFill>
              </a:rPr>
              <a:t>, köklerle topraktan alınan </a:t>
            </a:r>
            <a:r>
              <a:rPr lang="tr-TR" sz="2400" dirty="0" err="1">
                <a:solidFill>
                  <a:schemeClr val="accent3">
                    <a:lumMod val="50000"/>
                  </a:schemeClr>
                </a:solidFill>
              </a:rPr>
              <a:t>ksilem</a:t>
            </a:r>
            <a:r>
              <a:rPr lang="tr-TR" sz="2400" dirty="0">
                <a:solidFill>
                  <a:schemeClr val="accent3">
                    <a:lumMod val="50000"/>
                  </a:schemeClr>
                </a:solidFill>
              </a:rPr>
              <a:t> dokusu ile yapraklara taşınan ve </a:t>
            </a:r>
            <a:r>
              <a:rPr lang="tr-TR" sz="2400" dirty="0" err="1">
                <a:solidFill>
                  <a:schemeClr val="accent3">
                    <a:lumMod val="50000"/>
                  </a:schemeClr>
                </a:solidFill>
              </a:rPr>
              <a:t>mezofil</a:t>
            </a:r>
            <a:r>
              <a:rPr lang="tr-TR" sz="2400" dirty="0">
                <a:solidFill>
                  <a:schemeClr val="accent3">
                    <a:lumMod val="50000"/>
                  </a:schemeClr>
                </a:solidFill>
              </a:rPr>
              <a:t> hücrelerden gözenekler ile buhar şeklinde yiten kesintisiz su akımıdır.</a:t>
            </a:r>
          </a:p>
          <a:p>
            <a:endParaRPr lang="tr-TR" sz="2400" dirty="0">
              <a:solidFill>
                <a:schemeClr val="accent3">
                  <a:lumMod val="50000"/>
                </a:schemeClr>
              </a:solidFill>
            </a:endParaRPr>
          </a:p>
          <a:p>
            <a:r>
              <a:rPr lang="tr-TR" sz="2400" dirty="0">
                <a:solidFill>
                  <a:schemeClr val="accent3">
                    <a:lumMod val="50000"/>
                  </a:schemeClr>
                </a:solidFill>
              </a:rPr>
              <a:t>Bitki yaprakları </a:t>
            </a:r>
            <a:r>
              <a:rPr lang="tr-TR" sz="2400" dirty="0" err="1">
                <a:solidFill>
                  <a:schemeClr val="accent3">
                    <a:lumMod val="50000"/>
                  </a:schemeClr>
                </a:solidFill>
              </a:rPr>
              <a:t>transpirasyonun</a:t>
            </a:r>
            <a:r>
              <a:rPr lang="tr-TR" sz="2400" dirty="0">
                <a:solidFill>
                  <a:schemeClr val="accent3">
                    <a:lumMod val="50000"/>
                  </a:schemeClr>
                </a:solidFill>
              </a:rPr>
              <a:t> oluştuğu asal organlardır. </a:t>
            </a:r>
          </a:p>
          <a:p>
            <a:endParaRPr lang="tr-TR" sz="2400" dirty="0">
              <a:solidFill>
                <a:schemeClr val="accent3">
                  <a:lumMod val="50000"/>
                </a:schemeClr>
              </a:solidFill>
            </a:endParaRPr>
          </a:p>
        </p:txBody>
      </p:sp>
    </p:spTree>
    <p:extLst>
      <p:ext uri="{BB962C8B-B14F-4D97-AF65-F5344CB8AC3E}">
        <p14:creationId xmlns:p14="http://schemas.microsoft.com/office/powerpoint/2010/main" val="1861061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5F52A85-7EF5-48CA-9678-811A68C1887B}"/>
              </a:ext>
            </a:extLst>
          </p:cNvPr>
          <p:cNvSpPr>
            <a:spLocks noGrp="1"/>
          </p:cNvSpPr>
          <p:nvPr>
            <p:ph idx="1"/>
          </p:nvPr>
        </p:nvSpPr>
        <p:spPr>
          <a:xfrm>
            <a:off x="225287" y="331791"/>
            <a:ext cx="12059478" cy="6281044"/>
          </a:xfrm>
        </p:spPr>
        <p:txBody>
          <a:bodyPr>
            <a:normAutofit/>
          </a:bodyPr>
          <a:lstStyle/>
          <a:p>
            <a:pPr algn="just"/>
            <a:r>
              <a:rPr lang="tr-TR" sz="2800" dirty="0">
                <a:solidFill>
                  <a:schemeClr val="accent3">
                    <a:lumMod val="50000"/>
                  </a:schemeClr>
                </a:solidFill>
              </a:rPr>
              <a:t>Bitkiler buhar şeklinde su </a:t>
            </a:r>
          </a:p>
          <a:p>
            <a:pPr marL="0" indent="0" algn="just">
              <a:buNone/>
            </a:pPr>
            <a:r>
              <a:rPr lang="tr-TR" sz="2800" dirty="0">
                <a:solidFill>
                  <a:schemeClr val="accent3">
                    <a:lumMod val="50000"/>
                  </a:schemeClr>
                </a:solidFill>
              </a:rPr>
              <a:t>1.Gözeneksel </a:t>
            </a:r>
            <a:r>
              <a:rPr lang="tr-TR" sz="2800" dirty="0" err="1">
                <a:solidFill>
                  <a:schemeClr val="accent3">
                    <a:lumMod val="50000"/>
                  </a:schemeClr>
                </a:solidFill>
              </a:rPr>
              <a:t>transpirasyon</a:t>
            </a:r>
            <a:r>
              <a:rPr lang="tr-TR" sz="2800" dirty="0">
                <a:solidFill>
                  <a:schemeClr val="accent3">
                    <a:lumMod val="50000"/>
                  </a:schemeClr>
                </a:solidFill>
              </a:rPr>
              <a:t> (</a:t>
            </a:r>
            <a:r>
              <a:rPr lang="tr-TR" sz="2800" dirty="0" err="1">
                <a:solidFill>
                  <a:schemeClr val="accent3">
                    <a:lumMod val="50000"/>
                  </a:schemeClr>
                </a:solidFill>
              </a:rPr>
              <a:t>Stomatal</a:t>
            </a:r>
            <a:r>
              <a:rPr lang="tr-TR" sz="2800" dirty="0">
                <a:solidFill>
                  <a:schemeClr val="accent3">
                    <a:lumMod val="50000"/>
                  </a:schemeClr>
                </a:solidFill>
              </a:rPr>
              <a:t>)</a:t>
            </a:r>
          </a:p>
          <a:p>
            <a:pPr marL="0" indent="0" algn="just">
              <a:buNone/>
            </a:pPr>
            <a:r>
              <a:rPr lang="tr-TR" sz="2800" dirty="0">
                <a:solidFill>
                  <a:schemeClr val="accent3">
                    <a:lumMod val="50000"/>
                  </a:schemeClr>
                </a:solidFill>
              </a:rPr>
              <a:t>2. </a:t>
            </a:r>
            <a:r>
              <a:rPr lang="tr-TR" sz="2800" dirty="0" err="1">
                <a:solidFill>
                  <a:schemeClr val="accent3">
                    <a:lumMod val="50000"/>
                  </a:schemeClr>
                </a:solidFill>
              </a:rPr>
              <a:t>Kükitülar</a:t>
            </a:r>
            <a:r>
              <a:rPr lang="tr-TR" sz="2800" dirty="0">
                <a:solidFill>
                  <a:schemeClr val="accent3">
                    <a:lumMod val="50000"/>
                  </a:schemeClr>
                </a:solidFill>
              </a:rPr>
              <a:t> </a:t>
            </a:r>
            <a:r>
              <a:rPr lang="tr-TR" sz="2800" dirty="0" err="1">
                <a:solidFill>
                  <a:schemeClr val="accent3">
                    <a:lumMod val="50000"/>
                  </a:schemeClr>
                </a:solidFill>
              </a:rPr>
              <a:t>transpirasyon</a:t>
            </a:r>
            <a:r>
              <a:rPr lang="tr-TR" sz="2800" dirty="0">
                <a:solidFill>
                  <a:schemeClr val="accent3">
                    <a:lumMod val="50000"/>
                  </a:schemeClr>
                </a:solidFill>
              </a:rPr>
              <a:t> (</a:t>
            </a:r>
            <a:r>
              <a:rPr lang="tr-TR" sz="2800" dirty="0" err="1">
                <a:solidFill>
                  <a:schemeClr val="accent3">
                    <a:lumMod val="50000"/>
                  </a:schemeClr>
                </a:solidFill>
              </a:rPr>
              <a:t>Cuticular</a:t>
            </a:r>
            <a:r>
              <a:rPr lang="tr-TR" sz="2800" dirty="0">
                <a:solidFill>
                  <a:schemeClr val="accent3">
                    <a:lumMod val="50000"/>
                  </a:schemeClr>
                </a:solidFill>
              </a:rPr>
              <a:t>) </a:t>
            </a:r>
          </a:p>
          <a:p>
            <a:pPr marL="0" indent="0" algn="just">
              <a:buNone/>
            </a:pPr>
            <a:r>
              <a:rPr lang="tr-TR" sz="2800" dirty="0">
                <a:solidFill>
                  <a:schemeClr val="accent3">
                    <a:lumMod val="50000"/>
                  </a:schemeClr>
                </a:solidFill>
              </a:rPr>
              <a:t>3. </a:t>
            </a:r>
            <a:r>
              <a:rPr lang="tr-TR" sz="2800" dirty="0" err="1">
                <a:solidFill>
                  <a:schemeClr val="accent3">
                    <a:lumMod val="50000"/>
                  </a:schemeClr>
                </a:solidFill>
              </a:rPr>
              <a:t>Lentikular</a:t>
            </a:r>
            <a:r>
              <a:rPr lang="tr-TR" sz="2800" dirty="0">
                <a:solidFill>
                  <a:schemeClr val="accent3">
                    <a:lumMod val="50000"/>
                  </a:schemeClr>
                </a:solidFill>
              </a:rPr>
              <a:t> </a:t>
            </a:r>
            <a:r>
              <a:rPr lang="tr-TR" sz="2800" dirty="0" err="1">
                <a:solidFill>
                  <a:schemeClr val="accent3">
                    <a:lumMod val="50000"/>
                  </a:schemeClr>
                </a:solidFill>
              </a:rPr>
              <a:t>transpirason</a:t>
            </a:r>
            <a:r>
              <a:rPr lang="tr-TR" sz="2800" dirty="0">
                <a:solidFill>
                  <a:schemeClr val="accent3">
                    <a:lumMod val="50000"/>
                  </a:schemeClr>
                </a:solidFill>
              </a:rPr>
              <a:t> (</a:t>
            </a:r>
            <a:r>
              <a:rPr lang="tr-TR" sz="2800" dirty="0" err="1">
                <a:solidFill>
                  <a:schemeClr val="accent3">
                    <a:lumMod val="50000"/>
                  </a:schemeClr>
                </a:solidFill>
              </a:rPr>
              <a:t>Lenticular</a:t>
            </a:r>
            <a:r>
              <a:rPr lang="tr-TR" sz="2800" dirty="0">
                <a:solidFill>
                  <a:schemeClr val="accent3">
                    <a:lumMod val="50000"/>
                  </a:schemeClr>
                </a:solidFill>
              </a:rPr>
              <a:t>) </a:t>
            </a:r>
          </a:p>
          <a:p>
            <a:pPr marL="0" indent="0" algn="just">
              <a:buNone/>
            </a:pPr>
            <a:r>
              <a:rPr lang="tr-TR" sz="2800" dirty="0">
                <a:solidFill>
                  <a:schemeClr val="accent3">
                    <a:lumMod val="50000"/>
                  </a:schemeClr>
                </a:solidFill>
              </a:rPr>
              <a:t>olmak üzere üç şekilde yiter.</a:t>
            </a:r>
          </a:p>
          <a:p>
            <a:pPr marL="0" indent="0" algn="just">
              <a:buNone/>
            </a:pPr>
            <a:endParaRPr lang="tr-TR" sz="2800" dirty="0">
              <a:solidFill>
                <a:schemeClr val="accent3">
                  <a:lumMod val="50000"/>
                </a:schemeClr>
              </a:solidFill>
            </a:endParaRPr>
          </a:p>
          <a:p>
            <a:pPr marL="0" indent="0" algn="just">
              <a:buNone/>
            </a:pPr>
            <a:endParaRPr lang="tr-TR" sz="2400" dirty="0">
              <a:solidFill>
                <a:schemeClr val="accent3">
                  <a:lumMod val="50000"/>
                </a:schemeClr>
              </a:solidFill>
            </a:endParaRPr>
          </a:p>
          <a:p>
            <a:pPr marL="0" indent="0" algn="just">
              <a:buNone/>
            </a:pPr>
            <a:r>
              <a:rPr lang="tr-TR" sz="2400" b="1" u="sng" dirty="0" err="1">
                <a:solidFill>
                  <a:schemeClr val="accent3">
                    <a:lumMod val="50000"/>
                  </a:schemeClr>
                </a:solidFill>
                <a:effectLst>
                  <a:outerShdw blurRad="38100" dist="38100" dir="2700000" algn="tl">
                    <a:srgbClr val="000000">
                      <a:alpha val="43137"/>
                    </a:srgbClr>
                  </a:outerShdw>
                </a:effectLst>
              </a:rPr>
              <a:t>Gözeneksel</a:t>
            </a:r>
            <a:r>
              <a:rPr lang="tr-TR" sz="2400" b="1" u="sng" dirty="0">
                <a:solidFill>
                  <a:schemeClr val="accent3">
                    <a:lumMod val="50000"/>
                  </a:schemeClr>
                </a:solidFill>
                <a:effectLst>
                  <a:outerShdw blurRad="38100" dist="38100" dir="2700000" algn="tl">
                    <a:srgbClr val="000000">
                      <a:alpha val="43137"/>
                    </a:srgbClr>
                  </a:outerShdw>
                </a:effectLst>
              </a:rPr>
              <a:t> </a:t>
            </a:r>
            <a:r>
              <a:rPr lang="tr-TR" sz="2400" b="1" u="sng" dirty="0" err="1">
                <a:solidFill>
                  <a:schemeClr val="accent3">
                    <a:lumMod val="50000"/>
                  </a:schemeClr>
                </a:solidFill>
                <a:effectLst>
                  <a:outerShdw blurRad="38100" dist="38100" dir="2700000" algn="tl">
                    <a:srgbClr val="000000">
                      <a:alpha val="43137"/>
                    </a:srgbClr>
                  </a:outerShdw>
                </a:effectLst>
              </a:rPr>
              <a:t>Transpirasyon</a:t>
            </a:r>
            <a:r>
              <a:rPr lang="tr-TR" sz="2400" dirty="0">
                <a:solidFill>
                  <a:schemeClr val="accent3">
                    <a:lumMod val="50000"/>
                  </a:schemeClr>
                </a:solidFill>
              </a:rPr>
              <a:t>   Yapraklarda </a:t>
            </a:r>
            <a:r>
              <a:rPr lang="tr-TR" sz="2400" dirty="0" err="1">
                <a:solidFill>
                  <a:schemeClr val="accent3">
                    <a:lumMod val="50000"/>
                  </a:schemeClr>
                </a:solidFill>
              </a:rPr>
              <a:t>transpirasyon</a:t>
            </a:r>
            <a:r>
              <a:rPr lang="tr-TR" sz="2400" dirty="0">
                <a:solidFill>
                  <a:schemeClr val="accent3">
                    <a:lumMod val="50000"/>
                  </a:schemeClr>
                </a:solidFill>
              </a:rPr>
              <a:t> gözenekler (</a:t>
            </a:r>
            <a:r>
              <a:rPr lang="tr-TR" sz="2400" dirty="0" err="1">
                <a:solidFill>
                  <a:schemeClr val="accent3">
                    <a:lumMod val="50000"/>
                  </a:schemeClr>
                </a:solidFill>
              </a:rPr>
              <a:t>stomalar</a:t>
            </a:r>
            <a:r>
              <a:rPr lang="tr-TR" sz="2400" dirty="0">
                <a:solidFill>
                  <a:schemeClr val="accent3">
                    <a:lumMod val="50000"/>
                  </a:schemeClr>
                </a:solidFill>
              </a:rPr>
              <a:t>) aracılığıyla olmaktadır           </a:t>
            </a:r>
          </a:p>
          <a:p>
            <a:pPr marL="0" indent="0" algn="just">
              <a:buNone/>
            </a:pPr>
            <a:r>
              <a:rPr lang="tr-TR" sz="2800" dirty="0">
                <a:solidFill>
                  <a:schemeClr val="accent3">
                    <a:lumMod val="50000"/>
                  </a:schemeClr>
                </a:solidFill>
              </a:rPr>
              <a:t>Bitki yapraklarında suyun %90’ından fazlası bu yol ile yiter.</a:t>
            </a:r>
          </a:p>
          <a:p>
            <a:pPr marL="0" indent="0" algn="just">
              <a:buNone/>
            </a:pPr>
            <a:r>
              <a:rPr lang="tr-TR" sz="2800" dirty="0">
                <a:solidFill>
                  <a:schemeClr val="accent3">
                    <a:lumMod val="50000"/>
                  </a:schemeClr>
                </a:solidFill>
              </a:rPr>
              <a:t> </a:t>
            </a:r>
          </a:p>
          <a:p>
            <a:pPr marL="0" indent="0" algn="just">
              <a:buNone/>
            </a:pPr>
            <a:endParaRPr lang="tr-TR" sz="2800" dirty="0">
              <a:solidFill>
                <a:schemeClr val="accent3">
                  <a:lumMod val="50000"/>
                </a:schemeClr>
              </a:solidFill>
            </a:endParaRPr>
          </a:p>
        </p:txBody>
      </p:sp>
      <p:cxnSp>
        <p:nvCxnSpPr>
          <p:cNvPr id="4" name="Düz Ok Bağlayıcısı 3">
            <a:extLst>
              <a:ext uri="{FF2B5EF4-FFF2-40B4-BE49-F238E27FC236}">
                <a16:creationId xmlns:a16="http://schemas.microsoft.com/office/drawing/2014/main" id="{9B3D7CB3-28B8-4E65-B3E6-1B23688F9629}"/>
              </a:ext>
            </a:extLst>
          </p:cNvPr>
          <p:cNvCxnSpPr>
            <a:cxnSpLocks/>
          </p:cNvCxnSpPr>
          <p:nvPr/>
        </p:nvCxnSpPr>
        <p:spPr>
          <a:xfrm>
            <a:off x="4293705" y="4409661"/>
            <a:ext cx="728870"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724189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FBA2B0-8821-4CD6-ABE0-059D1C5A23BD}"/>
              </a:ext>
            </a:extLst>
          </p:cNvPr>
          <p:cNvSpPr>
            <a:spLocks noGrp="1"/>
          </p:cNvSpPr>
          <p:nvPr>
            <p:ph idx="1"/>
          </p:nvPr>
        </p:nvSpPr>
        <p:spPr>
          <a:xfrm>
            <a:off x="225287" y="781878"/>
            <a:ext cx="11449879" cy="5605669"/>
          </a:xfrm>
        </p:spPr>
        <p:txBody>
          <a:bodyPr>
            <a:normAutofit/>
          </a:bodyPr>
          <a:lstStyle/>
          <a:p>
            <a:pPr marL="0" indent="0">
              <a:buNone/>
            </a:pPr>
            <a:r>
              <a:rPr lang="tr-TR" sz="2400" dirty="0">
                <a:solidFill>
                  <a:schemeClr val="accent3">
                    <a:lumMod val="50000"/>
                  </a:schemeClr>
                </a:solidFill>
              </a:rPr>
              <a:t>Bitki yapraklarının yüzeyleri  kütin (muma benzeyen bir yapı) ile kaplıdır.</a:t>
            </a:r>
          </a:p>
          <a:p>
            <a:r>
              <a:rPr lang="tr-TR" sz="2400" dirty="0">
                <a:solidFill>
                  <a:schemeClr val="accent3">
                    <a:lumMod val="50000"/>
                  </a:schemeClr>
                </a:solidFill>
              </a:rPr>
              <a:t>Su kolay geçmez!!</a:t>
            </a:r>
          </a:p>
          <a:p>
            <a:r>
              <a:rPr lang="tr-TR" sz="2400" dirty="0" err="1">
                <a:solidFill>
                  <a:schemeClr val="accent3">
                    <a:lumMod val="50000"/>
                  </a:schemeClr>
                </a:solidFill>
              </a:rPr>
              <a:t>Transpirasyonu</a:t>
            </a:r>
            <a:r>
              <a:rPr lang="tr-TR" sz="2400" dirty="0">
                <a:solidFill>
                  <a:schemeClr val="accent3">
                    <a:lumMod val="50000"/>
                  </a:schemeClr>
                </a:solidFill>
              </a:rPr>
              <a:t> önler!!</a:t>
            </a:r>
          </a:p>
          <a:p>
            <a:endParaRPr lang="tr-TR" sz="2400" dirty="0">
              <a:solidFill>
                <a:schemeClr val="accent3">
                  <a:lumMod val="50000"/>
                </a:schemeClr>
              </a:solidFill>
            </a:endParaRPr>
          </a:p>
          <a:p>
            <a:r>
              <a:rPr lang="tr-TR" sz="2400" dirty="0" err="1">
                <a:solidFill>
                  <a:schemeClr val="accent3">
                    <a:lumMod val="50000"/>
                  </a:schemeClr>
                </a:solidFill>
              </a:rPr>
              <a:t>Kutin</a:t>
            </a:r>
            <a:r>
              <a:rPr lang="tr-TR" sz="2400" dirty="0">
                <a:solidFill>
                  <a:schemeClr val="accent3">
                    <a:lumMod val="50000"/>
                  </a:schemeClr>
                </a:solidFill>
              </a:rPr>
              <a:t> tabakasının kalınlığı bitkiler arasında farklılık göstermek ile beraber çevre koşulları da etkilidir.</a:t>
            </a:r>
          </a:p>
          <a:p>
            <a:endParaRPr lang="tr-TR" sz="2400" dirty="0">
              <a:solidFill>
                <a:schemeClr val="accent3">
                  <a:lumMod val="50000"/>
                </a:schemeClr>
              </a:solidFill>
            </a:endParaRPr>
          </a:p>
          <a:p>
            <a:r>
              <a:rPr lang="tr-TR" sz="2400" dirty="0" err="1">
                <a:solidFill>
                  <a:schemeClr val="accent3">
                    <a:lumMod val="50000"/>
                  </a:schemeClr>
                </a:solidFill>
              </a:rPr>
              <a:t>Kutin</a:t>
            </a:r>
            <a:r>
              <a:rPr lang="tr-TR" sz="2400" dirty="0">
                <a:solidFill>
                  <a:schemeClr val="accent3">
                    <a:lumMod val="50000"/>
                  </a:schemeClr>
                </a:solidFill>
              </a:rPr>
              <a:t> tabakalarında bulunan küçük geçitler ile </a:t>
            </a:r>
            <a:r>
              <a:rPr lang="tr-TR" sz="2400" dirty="0" err="1">
                <a:solidFill>
                  <a:schemeClr val="accent3">
                    <a:lumMod val="50000"/>
                  </a:schemeClr>
                </a:solidFill>
              </a:rPr>
              <a:t>epidermal</a:t>
            </a:r>
            <a:r>
              <a:rPr lang="tr-TR" sz="2400" dirty="0">
                <a:solidFill>
                  <a:schemeClr val="accent3">
                    <a:lumMod val="50000"/>
                  </a:schemeClr>
                </a:solidFill>
              </a:rPr>
              <a:t> hücrelerden buhar yolu ile az miktarda su yitirilir           </a:t>
            </a:r>
            <a:r>
              <a:rPr lang="tr-TR" sz="2400" dirty="0" err="1">
                <a:solidFill>
                  <a:schemeClr val="accent3">
                    <a:lumMod val="50000"/>
                  </a:schemeClr>
                </a:solidFill>
              </a:rPr>
              <a:t>Kütikular</a:t>
            </a:r>
            <a:r>
              <a:rPr lang="tr-TR" sz="2400" dirty="0">
                <a:solidFill>
                  <a:schemeClr val="accent3">
                    <a:lumMod val="50000"/>
                  </a:schemeClr>
                </a:solidFill>
              </a:rPr>
              <a:t> </a:t>
            </a:r>
            <a:r>
              <a:rPr lang="tr-TR" sz="2400" dirty="0" err="1">
                <a:solidFill>
                  <a:schemeClr val="accent3">
                    <a:lumMod val="50000"/>
                  </a:schemeClr>
                </a:solidFill>
              </a:rPr>
              <a:t>Transpirasyon</a:t>
            </a:r>
            <a:r>
              <a:rPr lang="tr-TR" sz="2400" dirty="0">
                <a:solidFill>
                  <a:schemeClr val="accent3">
                    <a:lumMod val="50000"/>
                  </a:schemeClr>
                </a:solidFill>
              </a:rPr>
              <a:t>.  Otsu bitkilerin </a:t>
            </a:r>
            <a:r>
              <a:rPr lang="tr-TR" sz="2400" dirty="0" err="1">
                <a:solidFill>
                  <a:schemeClr val="accent3">
                    <a:lumMod val="50000"/>
                  </a:schemeClr>
                </a:solidFill>
              </a:rPr>
              <a:t>gövde,çiçek</a:t>
            </a:r>
            <a:r>
              <a:rPr lang="tr-TR" sz="2400" dirty="0">
                <a:solidFill>
                  <a:schemeClr val="accent3">
                    <a:lumMod val="50000"/>
                  </a:schemeClr>
                </a:solidFill>
              </a:rPr>
              <a:t> ve meyvelerinde. </a:t>
            </a:r>
          </a:p>
          <a:p>
            <a:r>
              <a:rPr lang="tr-TR" sz="2400" dirty="0">
                <a:solidFill>
                  <a:schemeClr val="accent3">
                    <a:lumMod val="50000"/>
                  </a:schemeClr>
                </a:solidFill>
              </a:rPr>
              <a:t>Suyun yaklaşık %5i </a:t>
            </a:r>
            <a:r>
              <a:rPr lang="tr-TR" sz="2400" dirty="0" err="1">
                <a:solidFill>
                  <a:schemeClr val="accent3">
                    <a:lumMod val="50000"/>
                  </a:schemeClr>
                </a:solidFill>
              </a:rPr>
              <a:t>kütikular</a:t>
            </a:r>
            <a:r>
              <a:rPr lang="tr-TR" sz="2400" dirty="0">
                <a:solidFill>
                  <a:schemeClr val="accent3">
                    <a:lumMod val="50000"/>
                  </a:schemeClr>
                </a:solidFill>
              </a:rPr>
              <a:t> </a:t>
            </a:r>
            <a:r>
              <a:rPr lang="tr-TR" sz="2400" dirty="0" err="1">
                <a:solidFill>
                  <a:schemeClr val="accent3">
                    <a:lumMod val="50000"/>
                  </a:schemeClr>
                </a:solidFill>
              </a:rPr>
              <a:t>traspirasyon</a:t>
            </a:r>
            <a:r>
              <a:rPr lang="tr-TR" sz="2400" dirty="0">
                <a:solidFill>
                  <a:schemeClr val="accent3">
                    <a:lumMod val="50000"/>
                  </a:schemeClr>
                </a:solidFill>
              </a:rPr>
              <a:t> ile yiter.</a:t>
            </a:r>
          </a:p>
        </p:txBody>
      </p:sp>
      <p:cxnSp>
        <p:nvCxnSpPr>
          <p:cNvPr id="4" name="Düz Ok Bağlayıcısı 3">
            <a:extLst>
              <a:ext uri="{FF2B5EF4-FFF2-40B4-BE49-F238E27FC236}">
                <a16:creationId xmlns:a16="http://schemas.microsoft.com/office/drawing/2014/main" id="{939AE77F-E6E7-4198-842A-2AA16B224668}"/>
              </a:ext>
            </a:extLst>
          </p:cNvPr>
          <p:cNvCxnSpPr>
            <a:cxnSpLocks/>
          </p:cNvCxnSpPr>
          <p:nvPr/>
        </p:nvCxnSpPr>
        <p:spPr>
          <a:xfrm>
            <a:off x="4996071" y="4740965"/>
            <a:ext cx="728870"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065768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E21F6E-711C-4C7F-9F87-D1B1693D6FD3}"/>
              </a:ext>
            </a:extLst>
          </p:cNvPr>
          <p:cNvSpPr>
            <a:spLocks noGrp="1"/>
          </p:cNvSpPr>
          <p:nvPr>
            <p:ph idx="1"/>
          </p:nvPr>
        </p:nvSpPr>
        <p:spPr>
          <a:xfrm>
            <a:off x="187003" y="954158"/>
            <a:ext cx="11461658" cy="5340625"/>
          </a:xfrm>
        </p:spPr>
        <p:txBody>
          <a:bodyPr>
            <a:normAutofit/>
          </a:bodyPr>
          <a:lstStyle/>
          <a:p>
            <a:pPr algn="just"/>
            <a:r>
              <a:rPr lang="tr-TR" sz="2400" dirty="0" err="1">
                <a:solidFill>
                  <a:schemeClr val="accent3">
                    <a:lumMod val="50000"/>
                  </a:schemeClr>
                </a:solidFill>
              </a:rPr>
              <a:t>Lentikular</a:t>
            </a:r>
            <a:r>
              <a:rPr lang="tr-TR" sz="2400" dirty="0">
                <a:solidFill>
                  <a:schemeClr val="accent3">
                    <a:lumMod val="50000"/>
                  </a:schemeClr>
                </a:solidFill>
              </a:rPr>
              <a:t> </a:t>
            </a:r>
            <a:r>
              <a:rPr lang="tr-TR" sz="2400" dirty="0" err="1">
                <a:solidFill>
                  <a:schemeClr val="accent3">
                    <a:lumMod val="50000"/>
                  </a:schemeClr>
                </a:solidFill>
              </a:rPr>
              <a:t>Transpirasyon</a:t>
            </a:r>
            <a:r>
              <a:rPr lang="tr-TR" sz="2400" dirty="0">
                <a:solidFill>
                  <a:schemeClr val="accent3">
                    <a:lumMod val="50000"/>
                  </a:schemeClr>
                </a:solidFill>
              </a:rPr>
              <a:t>, bitkilerin meyve, gövde ve dallarını kaplayan mantarımsı dokularda bulunan küçük aralıklardan (</a:t>
            </a:r>
            <a:r>
              <a:rPr lang="tr-TR" sz="2400" dirty="0" err="1">
                <a:solidFill>
                  <a:schemeClr val="accent3">
                    <a:lumMod val="50000"/>
                  </a:schemeClr>
                </a:solidFill>
              </a:rPr>
              <a:t>Lentiseller</a:t>
            </a:r>
            <a:r>
              <a:rPr lang="tr-TR" sz="2400" dirty="0">
                <a:solidFill>
                  <a:schemeClr val="accent3">
                    <a:lumMod val="50000"/>
                  </a:schemeClr>
                </a:solidFill>
              </a:rPr>
              <a:t>) buhar şeklinde yiter. </a:t>
            </a:r>
            <a:r>
              <a:rPr lang="tr-TR" sz="2400" dirty="0" err="1">
                <a:solidFill>
                  <a:schemeClr val="accent3">
                    <a:lumMod val="50000"/>
                  </a:schemeClr>
                </a:solidFill>
              </a:rPr>
              <a:t>Lentikular</a:t>
            </a:r>
            <a:r>
              <a:rPr lang="tr-TR" sz="2400" dirty="0">
                <a:solidFill>
                  <a:schemeClr val="accent3">
                    <a:lumMod val="50000"/>
                  </a:schemeClr>
                </a:solidFill>
              </a:rPr>
              <a:t> </a:t>
            </a:r>
            <a:r>
              <a:rPr lang="tr-TR" sz="2400" dirty="0" err="1">
                <a:solidFill>
                  <a:schemeClr val="accent3">
                    <a:lumMod val="50000"/>
                  </a:schemeClr>
                </a:solidFill>
              </a:rPr>
              <a:t>transpirasyon</a:t>
            </a:r>
            <a:r>
              <a:rPr lang="tr-TR" sz="2400" dirty="0">
                <a:solidFill>
                  <a:schemeClr val="accent3">
                    <a:lumMod val="50000"/>
                  </a:schemeClr>
                </a:solidFill>
              </a:rPr>
              <a:t>. %0.1 oranında.</a:t>
            </a:r>
          </a:p>
          <a:p>
            <a:pPr algn="just"/>
            <a:endParaRPr lang="tr-TR" sz="2400" dirty="0">
              <a:solidFill>
                <a:schemeClr val="accent3">
                  <a:lumMod val="50000"/>
                </a:schemeClr>
              </a:solidFill>
            </a:endParaRPr>
          </a:p>
          <a:p>
            <a:pPr algn="just"/>
            <a:endParaRPr lang="tr-TR" sz="2400" dirty="0">
              <a:solidFill>
                <a:schemeClr val="accent3">
                  <a:lumMod val="50000"/>
                </a:schemeClr>
              </a:solidFill>
            </a:endParaRPr>
          </a:p>
          <a:p>
            <a:pPr algn="just"/>
            <a:r>
              <a:rPr lang="tr-TR" sz="2400" dirty="0" err="1">
                <a:solidFill>
                  <a:schemeClr val="accent3">
                    <a:lumMod val="50000"/>
                  </a:schemeClr>
                </a:solidFill>
              </a:rPr>
              <a:t>Gözeneksel</a:t>
            </a:r>
            <a:r>
              <a:rPr lang="tr-TR" sz="2400" dirty="0">
                <a:solidFill>
                  <a:schemeClr val="accent3">
                    <a:lumMod val="50000"/>
                  </a:schemeClr>
                </a:solidFill>
              </a:rPr>
              <a:t> </a:t>
            </a:r>
            <a:r>
              <a:rPr lang="tr-TR" sz="2400" dirty="0" err="1">
                <a:solidFill>
                  <a:schemeClr val="accent3">
                    <a:lumMod val="50000"/>
                  </a:schemeClr>
                </a:solidFill>
              </a:rPr>
              <a:t>transpirasyon</a:t>
            </a:r>
            <a:r>
              <a:rPr lang="tr-TR" sz="2400" dirty="0">
                <a:solidFill>
                  <a:schemeClr val="accent3">
                    <a:lumMod val="50000"/>
                  </a:schemeClr>
                </a:solidFill>
              </a:rPr>
              <a:t> yitirilen suya oranla </a:t>
            </a:r>
            <a:r>
              <a:rPr lang="tr-TR" sz="2400" dirty="0" err="1">
                <a:solidFill>
                  <a:schemeClr val="accent3">
                    <a:lumMod val="50000"/>
                  </a:schemeClr>
                </a:solidFill>
              </a:rPr>
              <a:t>kutikülar</a:t>
            </a:r>
            <a:r>
              <a:rPr lang="tr-TR" sz="2400" dirty="0">
                <a:solidFill>
                  <a:schemeClr val="accent3">
                    <a:lumMod val="50000"/>
                  </a:schemeClr>
                </a:solidFill>
              </a:rPr>
              <a:t> ve </a:t>
            </a:r>
            <a:r>
              <a:rPr lang="tr-TR" sz="2400" dirty="0" err="1">
                <a:solidFill>
                  <a:schemeClr val="accent3">
                    <a:lumMod val="50000"/>
                  </a:schemeClr>
                </a:solidFill>
              </a:rPr>
              <a:t>lentikülar</a:t>
            </a:r>
            <a:r>
              <a:rPr lang="tr-TR" sz="2400" dirty="0">
                <a:solidFill>
                  <a:schemeClr val="accent3">
                    <a:lumMod val="50000"/>
                  </a:schemeClr>
                </a:solidFill>
              </a:rPr>
              <a:t> </a:t>
            </a:r>
            <a:r>
              <a:rPr lang="tr-TR" sz="2400" dirty="0" err="1">
                <a:solidFill>
                  <a:schemeClr val="accent3">
                    <a:lumMod val="50000"/>
                  </a:schemeClr>
                </a:solidFill>
              </a:rPr>
              <a:t>trasnpirasyonla</a:t>
            </a:r>
            <a:r>
              <a:rPr lang="tr-TR" sz="2400" dirty="0">
                <a:solidFill>
                  <a:schemeClr val="accent3">
                    <a:lumMod val="50000"/>
                  </a:schemeClr>
                </a:solidFill>
              </a:rPr>
              <a:t> yitirilen su önemsiz olarak belirtilecek kadar azdır.</a:t>
            </a:r>
          </a:p>
          <a:p>
            <a:pPr algn="just"/>
            <a:endParaRPr lang="tr-TR" sz="2400" dirty="0">
              <a:solidFill>
                <a:schemeClr val="accent3">
                  <a:lumMod val="50000"/>
                </a:schemeClr>
              </a:solidFill>
            </a:endParaRPr>
          </a:p>
          <a:p>
            <a:pPr algn="just"/>
            <a:endParaRPr lang="tr-TR" sz="2400" dirty="0">
              <a:solidFill>
                <a:schemeClr val="accent3">
                  <a:lumMod val="50000"/>
                </a:schemeClr>
              </a:solidFill>
            </a:endParaRPr>
          </a:p>
          <a:p>
            <a:pPr algn="just"/>
            <a:r>
              <a:rPr lang="tr-TR" sz="2400" dirty="0">
                <a:solidFill>
                  <a:schemeClr val="accent3">
                    <a:lumMod val="50000"/>
                  </a:schemeClr>
                </a:solidFill>
              </a:rPr>
              <a:t>FAKAT gözeneklerin kapalı olduğu sıcak ve kurak koşullar altında </a:t>
            </a:r>
            <a:r>
              <a:rPr lang="tr-TR" sz="2400" dirty="0" err="1">
                <a:solidFill>
                  <a:schemeClr val="accent3">
                    <a:lumMod val="50000"/>
                  </a:schemeClr>
                </a:solidFill>
              </a:rPr>
              <a:t>kütikular</a:t>
            </a:r>
            <a:r>
              <a:rPr lang="tr-TR" sz="2400" dirty="0">
                <a:solidFill>
                  <a:schemeClr val="accent3">
                    <a:lumMod val="50000"/>
                  </a:schemeClr>
                </a:solidFill>
              </a:rPr>
              <a:t> ve </a:t>
            </a:r>
            <a:r>
              <a:rPr lang="tr-TR" sz="2400" dirty="0" err="1">
                <a:solidFill>
                  <a:schemeClr val="accent3">
                    <a:lumMod val="50000"/>
                  </a:schemeClr>
                </a:solidFill>
              </a:rPr>
              <a:t>lentikular</a:t>
            </a:r>
            <a:r>
              <a:rPr lang="tr-TR" sz="2400" dirty="0">
                <a:solidFill>
                  <a:schemeClr val="accent3">
                    <a:lumMod val="50000"/>
                  </a:schemeClr>
                </a:solidFill>
              </a:rPr>
              <a:t> </a:t>
            </a:r>
            <a:r>
              <a:rPr lang="tr-TR" sz="2400" dirty="0" err="1">
                <a:solidFill>
                  <a:schemeClr val="accent3">
                    <a:lumMod val="50000"/>
                  </a:schemeClr>
                </a:solidFill>
              </a:rPr>
              <a:t>transpirasyon</a:t>
            </a:r>
            <a:r>
              <a:rPr lang="tr-TR" sz="2400" dirty="0">
                <a:solidFill>
                  <a:schemeClr val="accent3">
                    <a:lumMod val="50000"/>
                  </a:schemeClr>
                </a:solidFill>
              </a:rPr>
              <a:t> ile yitirilen su önemli olabilir.</a:t>
            </a:r>
          </a:p>
          <a:p>
            <a:pPr algn="just"/>
            <a:endParaRPr lang="tr-TR" sz="2400" dirty="0">
              <a:solidFill>
                <a:schemeClr val="accent3">
                  <a:lumMod val="50000"/>
                </a:schemeClr>
              </a:solidFill>
            </a:endParaRPr>
          </a:p>
          <a:p>
            <a:pPr algn="just"/>
            <a:endParaRPr lang="tr-TR" sz="2400" dirty="0">
              <a:solidFill>
                <a:schemeClr val="accent3">
                  <a:lumMod val="50000"/>
                </a:schemeClr>
              </a:solidFill>
            </a:endParaRPr>
          </a:p>
          <a:p>
            <a:pPr algn="just"/>
            <a:endParaRPr lang="tr-TR" sz="2400" dirty="0">
              <a:solidFill>
                <a:schemeClr val="accent3">
                  <a:lumMod val="50000"/>
                </a:schemeClr>
              </a:solidFill>
            </a:endParaRPr>
          </a:p>
        </p:txBody>
      </p:sp>
    </p:spTree>
    <p:extLst>
      <p:ext uri="{BB962C8B-B14F-4D97-AF65-F5344CB8AC3E}">
        <p14:creationId xmlns:p14="http://schemas.microsoft.com/office/powerpoint/2010/main" val="3721386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BA3A208-EECA-4096-B633-4AF46F691665}"/>
              </a:ext>
            </a:extLst>
          </p:cNvPr>
          <p:cNvSpPr>
            <a:spLocks noGrp="1"/>
          </p:cNvSpPr>
          <p:nvPr>
            <p:ph idx="1"/>
          </p:nvPr>
        </p:nvSpPr>
        <p:spPr>
          <a:xfrm>
            <a:off x="305536" y="1004095"/>
            <a:ext cx="11580927" cy="5114854"/>
          </a:xfrm>
        </p:spPr>
        <p:txBody>
          <a:bodyPr>
            <a:normAutofit/>
          </a:bodyPr>
          <a:lstStyle/>
          <a:p>
            <a:pPr marL="0" indent="0" algn="just">
              <a:buNone/>
            </a:pPr>
            <a:r>
              <a:rPr lang="tr-TR" sz="2000" b="1" u="sng" dirty="0">
                <a:solidFill>
                  <a:srgbClr val="002060"/>
                </a:solidFill>
                <a:effectLst>
                  <a:outerShdw blurRad="38100" dist="38100" dir="2700000" algn="tl">
                    <a:srgbClr val="000000">
                      <a:alpha val="43137"/>
                    </a:srgbClr>
                  </a:outerShdw>
                </a:effectLst>
              </a:rPr>
              <a:t>SUYUN YAPRAKTAN ATMOSFERE GEÇİŞİ</a:t>
            </a:r>
          </a:p>
          <a:p>
            <a:pPr marL="0" indent="0" algn="just">
              <a:buNone/>
            </a:pPr>
            <a:endParaRPr lang="tr-TR" sz="2000" dirty="0">
              <a:solidFill>
                <a:srgbClr val="002060"/>
              </a:solidFill>
            </a:endParaRPr>
          </a:p>
          <a:p>
            <a:pPr algn="just"/>
            <a:r>
              <a:rPr lang="tr-TR" sz="2000" dirty="0">
                <a:solidFill>
                  <a:srgbClr val="002060"/>
                </a:solidFill>
              </a:rPr>
              <a:t>1. Su yapraktan atmosfere çıkarken </a:t>
            </a:r>
            <a:r>
              <a:rPr lang="tr-TR" sz="2000" dirty="0" err="1">
                <a:solidFill>
                  <a:srgbClr val="002060"/>
                </a:solidFill>
              </a:rPr>
              <a:t>ksilem</a:t>
            </a:r>
            <a:r>
              <a:rPr lang="tr-TR" sz="2000" dirty="0">
                <a:solidFill>
                  <a:srgbClr val="002060"/>
                </a:solidFill>
              </a:rPr>
              <a:t> tarafından </a:t>
            </a:r>
            <a:r>
              <a:rPr lang="tr-TR" sz="2000" dirty="0" err="1">
                <a:solidFill>
                  <a:srgbClr val="002060"/>
                </a:solidFill>
              </a:rPr>
              <a:t>mezofilin</a:t>
            </a:r>
            <a:r>
              <a:rPr lang="tr-TR" sz="2000" dirty="0">
                <a:solidFill>
                  <a:srgbClr val="002060"/>
                </a:solidFill>
              </a:rPr>
              <a:t> hücre çeperlerine çekilir.</a:t>
            </a:r>
          </a:p>
          <a:p>
            <a:pPr algn="just"/>
            <a:endParaRPr lang="tr-TR" sz="2000" dirty="0">
              <a:solidFill>
                <a:srgbClr val="002060"/>
              </a:solidFill>
            </a:endParaRPr>
          </a:p>
          <a:p>
            <a:pPr algn="just"/>
            <a:r>
              <a:rPr lang="tr-TR" sz="2000" dirty="0">
                <a:solidFill>
                  <a:srgbClr val="002060"/>
                </a:solidFill>
              </a:rPr>
              <a:t>2. Oradan da </a:t>
            </a:r>
            <a:r>
              <a:rPr lang="tr-TR" sz="2000" dirty="0" err="1">
                <a:solidFill>
                  <a:srgbClr val="002060"/>
                </a:solidFill>
              </a:rPr>
              <a:t>evoporasyonla</a:t>
            </a:r>
            <a:r>
              <a:rPr lang="tr-TR" sz="2000" dirty="0">
                <a:solidFill>
                  <a:srgbClr val="002060"/>
                </a:solidFill>
              </a:rPr>
              <a:t> yaprak hava boşluklarına akar.</a:t>
            </a:r>
          </a:p>
          <a:p>
            <a:pPr algn="just"/>
            <a:endParaRPr lang="tr-TR" sz="2000" dirty="0">
              <a:solidFill>
                <a:srgbClr val="002060"/>
              </a:solidFill>
            </a:endParaRPr>
          </a:p>
          <a:p>
            <a:pPr algn="just"/>
            <a:endParaRPr lang="tr-TR" sz="2000" dirty="0">
              <a:solidFill>
                <a:srgbClr val="002060"/>
              </a:solidFill>
            </a:endParaRPr>
          </a:p>
          <a:p>
            <a:pPr algn="just"/>
            <a:r>
              <a:rPr lang="tr-TR" sz="2000" dirty="0">
                <a:solidFill>
                  <a:srgbClr val="002060"/>
                </a:solidFill>
              </a:rPr>
              <a:t>3. Buhar halinde </a:t>
            </a:r>
            <a:r>
              <a:rPr lang="tr-TR" sz="2000" dirty="0" err="1">
                <a:solidFill>
                  <a:srgbClr val="002060"/>
                </a:solidFill>
              </a:rPr>
              <a:t>stoma</a:t>
            </a:r>
            <a:r>
              <a:rPr lang="tr-TR" sz="2000" dirty="0">
                <a:solidFill>
                  <a:srgbClr val="002060"/>
                </a:solidFill>
              </a:rPr>
              <a:t> açıklığından </a:t>
            </a:r>
            <a:r>
              <a:rPr lang="tr-TR" sz="2000" dirty="0" err="1">
                <a:solidFill>
                  <a:srgbClr val="002060"/>
                </a:solidFill>
              </a:rPr>
              <a:t>yağrağın</a:t>
            </a:r>
            <a:r>
              <a:rPr lang="tr-TR" sz="2000" dirty="0">
                <a:solidFill>
                  <a:srgbClr val="002060"/>
                </a:solidFill>
              </a:rPr>
              <a:t> dış kısmına çıkar.</a:t>
            </a:r>
          </a:p>
          <a:p>
            <a:pPr algn="just"/>
            <a:endParaRPr lang="tr-TR" sz="2000" dirty="0">
              <a:solidFill>
                <a:srgbClr val="002060"/>
              </a:solidFill>
            </a:endParaRPr>
          </a:p>
          <a:p>
            <a:pPr algn="just"/>
            <a:r>
              <a:rPr lang="tr-TR" sz="2000" dirty="0">
                <a:solidFill>
                  <a:srgbClr val="002060"/>
                </a:solidFill>
              </a:rPr>
              <a:t>4. Su bu şekilde difüzyonla çıkar. Suyun bu hareketini su buharının konsantrasyon </a:t>
            </a:r>
            <a:r>
              <a:rPr lang="tr-TR" sz="2000" dirty="0" err="1">
                <a:solidFill>
                  <a:srgbClr val="002060"/>
                </a:solidFill>
              </a:rPr>
              <a:t>gradiyenti</a:t>
            </a:r>
            <a:r>
              <a:rPr lang="tr-TR" sz="2000" dirty="0">
                <a:solidFill>
                  <a:srgbClr val="002060"/>
                </a:solidFill>
              </a:rPr>
              <a:t>  kontrol eder.</a:t>
            </a:r>
          </a:p>
          <a:p>
            <a:pPr algn="just"/>
            <a:endParaRPr lang="tr-TR" sz="2000" dirty="0"/>
          </a:p>
        </p:txBody>
      </p:sp>
      <p:cxnSp>
        <p:nvCxnSpPr>
          <p:cNvPr id="5" name="Düz Ok Bağlayıcısı 4">
            <a:extLst>
              <a:ext uri="{FF2B5EF4-FFF2-40B4-BE49-F238E27FC236}">
                <a16:creationId xmlns:a16="http://schemas.microsoft.com/office/drawing/2014/main" id="{E689F396-D7BE-4E74-8C37-2F893673CCC9}"/>
              </a:ext>
            </a:extLst>
          </p:cNvPr>
          <p:cNvCxnSpPr>
            <a:cxnSpLocks/>
          </p:cNvCxnSpPr>
          <p:nvPr/>
        </p:nvCxnSpPr>
        <p:spPr>
          <a:xfrm>
            <a:off x="4174435" y="2279374"/>
            <a:ext cx="0" cy="490331"/>
          </a:xfrm>
          <a:prstGeom prst="straightConnector1">
            <a:avLst/>
          </a:prstGeom>
          <a:ln w="76200">
            <a:solidFill>
              <a:srgbClr val="002060"/>
            </a:solidFill>
            <a:tailEnd type="triangle"/>
          </a:ln>
        </p:spPr>
        <p:style>
          <a:lnRef idx="1">
            <a:schemeClr val="dk1"/>
          </a:lnRef>
          <a:fillRef idx="0">
            <a:schemeClr val="dk1"/>
          </a:fillRef>
          <a:effectRef idx="0">
            <a:schemeClr val="dk1"/>
          </a:effectRef>
          <a:fontRef idx="minor">
            <a:schemeClr val="tx1"/>
          </a:fontRef>
        </p:style>
      </p:cxnSp>
      <p:cxnSp>
        <p:nvCxnSpPr>
          <p:cNvPr id="7" name="Düz Ok Bağlayıcısı 6">
            <a:extLst>
              <a:ext uri="{FF2B5EF4-FFF2-40B4-BE49-F238E27FC236}">
                <a16:creationId xmlns:a16="http://schemas.microsoft.com/office/drawing/2014/main" id="{671355E2-1B05-4256-81A4-E291C349EAE4}"/>
              </a:ext>
            </a:extLst>
          </p:cNvPr>
          <p:cNvCxnSpPr>
            <a:cxnSpLocks/>
          </p:cNvCxnSpPr>
          <p:nvPr/>
        </p:nvCxnSpPr>
        <p:spPr>
          <a:xfrm>
            <a:off x="4174435" y="3316356"/>
            <a:ext cx="0" cy="490331"/>
          </a:xfrm>
          <a:prstGeom prst="straightConnector1">
            <a:avLst/>
          </a:prstGeom>
          <a:ln w="76200">
            <a:solidFill>
              <a:srgbClr val="002060"/>
            </a:solidFill>
            <a:tailEnd type="triangle"/>
          </a:ln>
        </p:spPr>
        <p:style>
          <a:lnRef idx="1">
            <a:schemeClr val="dk1"/>
          </a:lnRef>
          <a:fillRef idx="0">
            <a:schemeClr val="dk1"/>
          </a:fillRef>
          <a:effectRef idx="0">
            <a:schemeClr val="dk1"/>
          </a:effectRef>
          <a:fontRef idx="minor">
            <a:schemeClr val="tx1"/>
          </a:fontRef>
        </p:style>
      </p:cxnSp>
      <p:cxnSp>
        <p:nvCxnSpPr>
          <p:cNvPr id="8" name="Düz Ok Bağlayıcısı 7">
            <a:extLst>
              <a:ext uri="{FF2B5EF4-FFF2-40B4-BE49-F238E27FC236}">
                <a16:creationId xmlns:a16="http://schemas.microsoft.com/office/drawing/2014/main" id="{AFA755FA-EEF7-4451-B43E-2BE0049D791C}"/>
              </a:ext>
            </a:extLst>
          </p:cNvPr>
          <p:cNvCxnSpPr>
            <a:cxnSpLocks/>
          </p:cNvCxnSpPr>
          <p:nvPr/>
        </p:nvCxnSpPr>
        <p:spPr>
          <a:xfrm>
            <a:off x="4174435" y="4515677"/>
            <a:ext cx="0" cy="490331"/>
          </a:xfrm>
          <a:prstGeom prst="straightConnector1">
            <a:avLst/>
          </a:prstGeom>
          <a:ln w="76200">
            <a:solidFill>
              <a:srgbClr val="00206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742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3DAE53-44C7-4C04-BD51-24869C7A1737}"/>
              </a:ext>
            </a:extLst>
          </p:cNvPr>
          <p:cNvSpPr>
            <a:spLocks noGrp="1"/>
          </p:cNvSpPr>
          <p:nvPr>
            <p:ph type="title"/>
          </p:nvPr>
        </p:nvSpPr>
        <p:spPr>
          <a:xfrm>
            <a:off x="2015803" y="432325"/>
            <a:ext cx="7658283" cy="768626"/>
          </a:xfrm>
        </p:spPr>
        <p:txBody>
          <a:bodyPr/>
          <a:lstStyle/>
          <a:p>
            <a:r>
              <a:rPr lang="tr-TR" b="1" u="sng" dirty="0">
                <a:effectLst>
                  <a:outerShdw blurRad="38100" dist="38100" dir="2700000" algn="tl">
                    <a:srgbClr val="000000">
                      <a:alpha val="43137"/>
                    </a:srgbClr>
                  </a:outerShdw>
                </a:effectLst>
              </a:rPr>
              <a:t>TRANSPİRASYONUN MEKANİZMASI</a:t>
            </a:r>
          </a:p>
        </p:txBody>
      </p:sp>
      <p:sp>
        <p:nvSpPr>
          <p:cNvPr id="3" name="İçerik Yer Tutucusu 2">
            <a:extLst>
              <a:ext uri="{FF2B5EF4-FFF2-40B4-BE49-F238E27FC236}">
                <a16:creationId xmlns:a16="http://schemas.microsoft.com/office/drawing/2014/main" id="{7D09CB8D-450D-451E-BE28-3CB9C926C3D0}"/>
              </a:ext>
            </a:extLst>
          </p:cNvPr>
          <p:cNvSpPr>
            <a:spLocks noGrp="1"/>
          </p:cNvSpPr>
          <p:nvPr>
            <p:ph idx="1"/>
          </p:nvPr>
        </p:nvSpPr>
        <p:spPr>
          <a:xfrm>
            <a:off x="571317" y="1617250"/>
            <a:ext cx="11342388" cy="3880773"/>
          </a:xfrm>
        </p:spPr>
        <p:txBody>
          <a:bodyPr>
            <a:normAutofit/>
          </a:bodyPr>
          <a:lstStyle/>
          <a:p>
            <a:pPr algn="just"/>
            <a:r>
              <a:rPr lang="tr-TR" sz="2400" dirty="0" err="1"/>
              <a:t>Transpirasyon</a:t>
            </a:r>
            <a:r>
              <a:rPr lang="tr-TR" sz="2400" dirty="0"/>
              <a:t> fiziksel etmenlerin etkilediği bir buharlaşma olmak ile beraber yaprakların yapısı, atmosferle ilişkisi, </a:t>
            </a:r>
            <a:r>
              <a:rPr lang="tr-TR" sz="2400" dirty="0" err="1"/>
              <a:t>stomaların</a:t>
            </a:r>
            <a:r>
              <a:rPr lang="tr-TR" sz="2400" dirty="0"/>
              <a:t> tepkisi vb. etmenlerinde etkilediği fizyolojik bir işlemdir.</a:t>
            </a:r>
          </a:p>
          <a:p>
            <a:pPr algn="just"/>
            <a:endParaRPr lang="tr-TR" sz="2400" dirty="0"/>
          </a:p>
          <a:p>
            <a:pPr algn="just"/>
            <a:r>
              <a:rPr lang="tr-TR" sz="2400" dirty="0"/>
              <a:t>İki aşamada gerçekleşir; </a:t>
            </a:r>
          </a:p>
          <a:p>
            <a:pPr algn="just"/>
            <a:r>
              <a:rPr lang="tr-TR" sz="2400" dirty="0"/>
              <a:t>1) Su buharının hücre duvarından hücreler arası boşluğa geçmesi </a:t>
            </a:r>
          </a:p>
          <a:p>
            <a:pPr algn="just"/>
            <a:r>
              <a:rPr lang="tr-TR" sz="2400" dirty="0"/>
              <a:t>2) Difüzyon ile atmosfere geçmesi.</a:t>
            </a:r>
          </a:p>
        </p:txBody>
      </p:sp>
    </p:spTree>
    <p:extLst>
      <p:ext uri="{BB962C8B-B14F-4D97-AF65-F5344CB8AC3E}">
        <p14:creationId xmlns:p14="http://schemas.microsoft.com/office/powerpoint/2010/main" val="353379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0846801-2156-4B8E-B7E6-A133FE9CAC23}"/>
              </a:ext>
            </a:extLst>
          </p:cNvPr>
          <p:cNvSpPr>
            <a:spLocks noGrp="1"/>
          </p:cNvSpPr>
          <p:nvPr>
            <p:ph idx="1"/>
          </p:nvPr>
        </p:nvSpPr>
        <p:spPr>
          <a:xfrm>
            <a:off x="2425884" y="664481"/>
            <a:ext cx="7923327" cy="731752"/>
          </a:xfrm>
        </p:spPr>
        <p:txBody>
          <a:bodyPr>
            <a:normAutofit/>
          </a:bodyPr>
          <a:lstStyle/>
          <a:p>
            <a:pPr marL="0" indent="0">
              <a:buNone/>
            </a:pPr>
            <a:r>
              <a:rPr lang="tr-TR" sz="2400" b="1" u="sng" dirty="0">
                <a:solidFill>
                  <a:srgbClr val="002060"/>
                </a:solidFill>
              </a:rPr>
              <a:t>Yapraktan </a:t>
            </a:r>
            <a:r>
              <a:rPr lang="tr-TR" sz="2400" b="1" u="sng" dirty="0" err="1">
                <a:solidFill>
                  <a:srgbClr val="002060"/>
                </a:solidFill>
              </a:rPr>
              <a:t>transpirasyonda</a:t>
            </a:r>
            <a:r>
              <a:rPr lang="tr-TR" sz="2400" b="1" u="sng" dirty="0">
                <a:solidFill>
                  <a:srgbClr val="002060"/>
                </a:solidFill>
              </a:rPr>
              <a:t> etkili faktörler</a:t>
            </a:r>
          </a:p>
          <a:p>
            <a:pPr>
              <a:buAutoNum type="arabicPeriod"/>
            </a:pPr>
            <a:endParaRPr lang="tr-TR" sz="2400" dirty="0">
              <a:solidFill>
                <a:srgbClr val="002060"/>
              </a:solidFill>
            </a:endParaRPr>
          </a:p>
          <a:p>
            <a:pPr marL="0" indent="0">
              <a:buNone/>
            </a:pPr>
            <a:endParaRPr lang="tr-TR" sz="2000" dirty="0">
              <a:solidFill>
                <a:srgbClr val="002060"/>
              </a:solidFill>
            </a:endParaRPr>
          </a:p>
        </p:txBody>
      </p:sp>
      <p:sp>
        <p:nvSpPr>
          <p:cNvPr id="5" name="Metin kutusu 4">
            <a:extLst>
              <a:ext uri="{FF2B5EF4-FFF2-40B4-BE49-F238E27FC236}">
                <a16:creationId xmlns:a16="http://schemas.microsoft.com/office/drawing/2014/main" id="{AC79A26A-C76E-4827-89AD-8401E5BDB9AF}"/>
              </a:ext>
            </a:extLst>
          </p:cNvPr>
          <p:cNvSpPr txBox="1"/>
          <p:nvPr/>
        </p:nvSpPr>
        <p:spPr>
          <a:xfrm>
            <a:off x="1650633" y="2612312"/>
            <a:ext cx="7923328" cy="707886"/>
          </a:xfrm>
          <a:prstGeom prst="rect">
            <a:avLst/>
          </a:prstGeom>
          <a:noFill/>
          <a:ln w="38100">
            <a:solidFill>
              <a:srgbClr val="FF0000"/>
            </a:solidFill>
          </a:ln>
        </p:spPr>
        <p:txBody>
          <a:bodyPr wrap="square" rtlCol="0">
            <a:spAutoFit/>
          </a:bodyPr>
          <a:lstStyle/>
          <a:p>
            <a:pPr marL="457200" indent="-457200">
              <a:buAutoNum type="arabicPeriod"/>
            </a:pPr>
            <a:r>
              <a:rPr lang="tr-TR" sz="2000" dirty="0">
                <a:solidFill>
                  <a:srgbClr val="002060"/>
                </a:solidFill>
              </a:rPr>
              <a:t>Yaprak </a:t>
            </a:r>
            <a:r>
              <a:rPr lang="tr-TR" sz="2000" dirty="0" err="1">
                <a:solidFill>
                  <a:srgbClr val="002060"/>
                </a:solidFill>
              </a:rPr>
              <a:t>içindenki</a:t>
            </a:r>
            <a:r>
              <a:rPr lang="tr-TR" sz="2000" dirty="0">
                <a:solidFill>
                  <a:srgbClr val="002060"/>
                </a:solidFill>
              </a:rPr>
              <a:t> hava boşluğu ile dışındaki atmosfer arasındaki </a:t>
            </a:r>
          </a:p>
          <a:p>
            <a:r>
              <a:rPr lang="tr-TR" sz="2000" u="sng" dirty="0">
                <a:solidFill>
                  <a:srgbClr val="002060"/>
                </a:solidFill>
              </a:rPr>
              <a:t>Su Buharı Konsantrasyon Farkı </a:t>
            </a:r>
            <a:r>
              <a:rPr lang="tr-TR" sz="2000" dirty="0">
                <a:solidFill>
                  <a:srgbClr val="002060"/>
                </a:solidFill>
              </a:rPr>
              <a:t>(</a:t>
            </a:r>
            <a:r>
              <a:rPr lang="tr-TR" sz="2000" dirty="0" err="1">
                <a:solidFill>
                  <a:srgbClr val="002060"/>
                </a:solidFill>
              </a:rPr>
              <a:t>C</a:t>
            </a:r>
            <a:r>
              <a:rPr lang="tr-TR" sz="2000" baseline="-25000" dirty="0" err="1">
                <a:solidFill>
                  <a:srgbClr val="002060"/>
                </a:solidFill>
              </a:rPr>
              <a:t>wv</a:t>
            </a:r>
            <a:r>
              <a:rPr lang="tr-TR" sz="2000" baseline="-25000" dirty="0">
                <a:solidFill>
                  <a:srgbClr val="002060"/>
                </a:solidFill>
              </a:rPr>
              <a:t>(yaprak) </a:t>
            </a:r>
            <a:r>
              <a:rPr lang="tr-TR" sz="2000" dirty="0">
                <a:solidFill>
                  <a:srgbClr val="002060"/>
                </a:solidFill>
              </a:rPr>
              <a:t>- </a:t>
            </a:r>
            <a:r>
              <a:rPr lang="tr-TR" sz="2000" dirty="0" err="1">
                <a:solidFill>
                  <a:srgbClr val="002060"/>
                </a:solidFill>
              </a:rPr>
              <a:t>C</a:t>
            </a:r>
            <a:r>
              <a:rPr lang="tr-TR" sz="2000" baseline="-25000" dirty="0" err="1">
                <a:solidFill>
                  <a:srgbClr val="002060"/>
                </a:solidFill>
              </a:rPr>
              <a:t>wv</a:t>
            </a:r>
            <a:r>
              <a:rPr lang="tr-TR" sz="2000" baseline="-25000" dirty="0">
                <a:solidFill>
                  <a:srgbClr val="002060"/>
                </a:solidFill>
              </a:rPr>
              <a:t>(hava) </a:t>
            </a:r>
            <a:r>
              <a:rPr lang="tr-TR" sz="2000" baseline="30000" dirty="0">
                <a:solidFill>
                  <a:srgbClr val="002060"/>
                </a:solidFill>
              </a:rPr>
              <a:t>)</a:t>
            </a:r>
            <a:endParaRPr lang="tr-TR" sz="2000" baseline="30000" dirty="0"/>
          </a:p>
        </p:txBody>
      </p:sp>
      <p:sp>
        <p:nvSpPr>
          <p:cNvPr id="6" name="Metin kutusu 5">
            <a:extLst>
              <a:ext uri="{FF2B5EF4-FFF2-40B4-BE49-F238E27FC236}">
                <a16:creationId xmlns:a16="http://schemas.microsoft.com/office/drawing/2014/main" id="{0A5E7B6E-DE8B-4FDD-928D-5A640A36DCE0}"/>
              </a:ext>
            </a:extLst>
          </p:cNvPr>
          <p:cNvSpPr txBox="1"/>
          <p:nvPr/>
        </p:nvSpPr>
        <p:spPr>
          <a:xfrm>
            <a:off x="3466178" y="4245688"/>
            <a:ext cx="3988904" cy="1015663"/>
          </a:xfrm>
          <a:prstGeom prst="rect">
            <a:avLst/>
          </a:prstGeom>
          <a:noFill/>
          <a:ln w="38100">
            <a:solidFill>
              <a:srgbClr val="FF0000"/>
            </a:solidFill>
          </a:ln>
        </p:spPr>
        <p:txBody>
          <a:bodyPr wrap="square" rtlCol="0">
            <a:spAutoFit/>
          </a:bodyPr>
          <a:lstStyle/>
          <a:p>
            <a:r>
              <a:rPr lang="tr-TR" sz="2000" dirty="0"/>
              <a:t>2</a:t>
            </a:r>
            <a:r>
              <a:rPr lang="tr-TR" sz="2000" dirty="0">
                <a:solidFill>
                  <a:srgbClr val="002060"/>
                </a:solidFill>
              </a:rPr>
              <a:t>. Hava sıcaklığı ve Su moleküllerinin difüzyonuna karşı engeller (</a:t>
            </a:r>
            <a:r>
              <a:rPr lang="tr-TR" sz="2000" dirty="0" err="1">
                <a:solidFill>
                  <a:srgbClr val="002060"/>
                </a:solidFill>
              </a:rPr>
              <a:t>r</a:t>
            </a:r>
            <a:r>
              <a:rPr lang="tr-TR" sz="2000" baseline="-25000" dirty="0" err="1">
                <a:solidFill>
                  <a:srgbClr val="002060"/>
                </a:solidFill>
              </a:rPr>
              <a:t>s</a:t>
            </a:r>
            <a:r>
              <a:rPr lang="tr-TR" sz="2000" dirty="0">
                <a:solidFill>
                  <a:srgbClr val="002060"/>
                </a:solidFill>
              </a:rPr>
              <a:t> </a:t>
            </a:r>
            <a:r>
              <a:rPr lang="tr-TR" sz="2000" baseline="-25000" dirty="0">
                <a:solidFill>
                  <a:srgbClr val="002060"/>
                </a:solidFill>
              </a:rPr>
              <a:t>(yaprak) </a:t>
            </a:r>
            <a:r>
              <a:rPr lang="tr-TR" sz="2000" dirty="0">
                <a:solidFill>
                  <a:srgbClr val="002060"/>
                </a:solidFill>
              </a:rPr>
              <a:t>+ </a:t>
            </a:r>
            <a:r>
              <a:rPr lang="tr-TR" sz="2000" dirty="0" err="1">
                <a:solidFill>
                  <a:srgbClr val="002060"/>
                </a:solidFill>
              </a:rPr>
              <a:t>r</a:t>
            </a:r>
            <a:r>
              <a:rPr lang="tr-TR" sz="2000" baseline="-25000" dirty="0" err="1">
                <a:solidFill>
                  <a:srgbClr val="002060"/>
                </a:solidFill>
              </a:rPr>
              <a:t>b</a:t>
            </a:r>
            <a:r>
              <a:rPr lang="tr-TR" sz="2000" baseline="-25000" dirty="0">
                <a:solidFill>
                  <a:srgbClr val="002060"/>
                </a:solidFill>
              </a:rPr>
              <a:t>(hava)</a:t>
            </a:r>
            <a:r>
              <a:rPr lang="tr-TR" sz="2000" dirty="0">
                <a:solidFill>
                  <a:srgbClr val="002060"/>
                </a:solidFill>
              </a:rPr>
              <a:t>)</a:t>
            </a:r>
            <a:endParaRPr lang="tr-TR" sz="2000" dirty="0"/>
          </a:p>
        </p:txBody>
      </p:sp>
      <p:cxnSp>
        <p:nvCxnSpPr>
          <p:cNvPr id="8" name="Düz Ok Bağlayıcısı 7">
            <a:extLst>
              <a:ext uri="{FF2B5EF4-FFF2-40B4-BE49-F238E27FC236}">
                <a16:creationId xmlns:a16="http://schemas.microsoft.com/office/drawing/2014/main" id="{EF6BD412-5C8F-4EE0-A4B7-60361295857B}"/>
              </a:ext>
            </a:extLst>
          </p:cNvPr>
          <p:cNvCxnSpPr>
            <a:cxnSpLocks/>
          </p:cNvCxnSpPr>
          <p:nvPr/>
        </p:nvCxnSpPr>
        <p:spPr>
          <a:xfrm>
            <a:off x="5612297" y="1596649"/>
            <a:ext cx="0" cy="815247"/>
          </a:xfrm>
          <a:prstGeom prst="straightConnector1">
            <a:avLst/>
          </a:prstGeom>
          <a:ln w="101600">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568686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63B591-4A1C-4F6C-AE60-5869753F9D46}"/>
              </a:ext>
            </a:extLst>
          </p:cNvPr>
          <p:cNvSpPr>
            <a:spLocks noGrp="1"/>
          </p:cNvSpPr>
          <p:nvPr>
            <p:ph idx="1"/>
          </p:nvPr>
        </p:nvSpPr>
        <p:spPr>
          <a:xfrm>
            <a:off x="265779" y="530572"/>
            <a:ext cx="11660441" cy="5379898"/>
          </a:xfrm>
        </p:spPr>
        <p:txBody>
          <a:bodyPr>
            <a:normAutofit/>
          </a:bodyPr>
          <a:lstStyle/>
          <a:p>
            <a:pPr algn="just"/>
            <a:r>
              <a:rPr lang="tr-TR" sz="2400" u="sng" dirty="0">
                <a:solidFill>
                  <a:srgbClr val="002060"/>
                </a:solidFill>
              </a:rPr>
              <a:t>1.</a:t>
            </a:r>
          </a:p>
          <a:p>
            <a:pPr algn="just"/>
            <a:r>
              <a:rPr lang="tr-TR" sz="2400" u="sng" dirty="0">
                <a:solidFill>
                  <a:srgbClr val="002060"/>
                </a:solidFill>
              </a:rPr>
              <a:t>Bitkilerde suyun buhar şeklinde atmosfere difüzyonunun gerçekleşmesinde;</a:t>
            </a:r>
            <a:endParaRPr lang="tr-TR" sz="2400" dirty="0">
              <a:solidFill>
                <a:srgbClr val="002060"/>
              </a:solidFill>
            </a:endParaRPr>
          </a:p>
          <a:p>
            <a:pPr marL="0" indent="0" algn="just">
              <a:buNone/>
            </a:pPr>
            <a:r>
              <a:rPr lang="tr-TR" sz="2400" dirty="0">
                <a:solidFill>
                  <a:srgbClr val="002060"/>
                </a:solidFill>
              </a:rPr>
              <a:t>Yaprağın hava boşluğu ile yaprağın dışında  yani atmosfer ile arasındaki su buharı konsantrasyon farklı itici güçtür!!!!!</a:t>
            </a:r>
          </a:p>
          <a:p>
            <a:pPr marL="0" indent="0" algn="just">
              <a:buNone/>
            </a:pPr>
            <a:r>
              <a:rPr lang="tr-TR" sz="2400" dirty="0">
                <a:solidFill>
                  <a:srgbClr val="002060"/>
                </a:solidFill>
              </a:rPr>
              <a:t>Yapraktaki su buharı konsantrasyonunun &gt; yaprağın çevresindeki atmosferin su buharın konsantrasyonu fazlalığı oranında </a:t>
            </a:r>
            <a:r>
              <a:rPr lang="tr-TR" sz="2400" dirty="0" err="1">
                <a:solidFill>
                  <a:srgbClr val="002060"/>
                </a:solidFill>
              </a:rPr>
              <a:t>transpirasyon</a:t>
            </a:r>
            <a:r>
              <a:rPr lang="tr-TR" sz="2400" dirty="0">
                <a:solidFill>
                  <a:srgbClr val="002060"/>
                </a:solidFill>
              </a:rPr>
              <a:t> ile bitkide su yiter</a:t>
            </a:r>
          </a:p>
        </p:txBody>
      </p:sp>
      <p:sp>
        <p:nvSpPr>
          <p:cNvPr id="4" name="İçerik Yer Tutucusu 2">
            <a:extLst>
              <a:ext uri="{FF2B5EF4-FFF2-40B4-BE49-F238E27FC236}">
                <a16:creationId xmlns:a16="http://schemas.microsoft.com/office/drawing/2014/main" id="{D02EFF11-BE39-4FC3-BDCD-DC66D77E11D9}"/>
              </a:ext>
            </a:extLst>
          </p:cNvPr>
          <p:cNvSpPr txBox="1">
            <a:spLocks/>
          </p:cNvSpPr>
          <p:nvPr/>
        </p:nvSpPr>
        <p:spPr>
          <a:xfrm>
            <a:off x="119922" y="3897224"/>
            <a:ext cx="11629591" cy="224895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tr-TR" sz="2400" dirty="0">
                <a:solidFill>
                  <a:srgbClr val="002060"/>
                </a:solidFill>
              </a:rPr>
              <a:t>Yaprak hava boşluğunda ki su buharı konsantrasyonu (</a:t>
            </a:r>
            <a:r>
              <a:rPr lang="tr-TR" sz="2400" dirty="0" err="1">
                <a:solidFill>
                  <a:srgbClr val="002060"/>
                </a:solidFill>
              </a:rPr>
              <a:t>C</a:t>
            </a:r>
            <a:r>
              <a:rPr lang="tr-TR" sz="2400" baseline="-25000" dirty="0" err="1">
                <a:solidFill>
                  <a:srgbClr val="002060"/>
                </a:solidFill>
              </a:rPr>
              <a:t>wv</a:t>
            </a:r>
            <a:r>
              <a:rPr lang="tr-TR" sz="2400" baseline="-25000" dirty="0">
                <a:solidFill>
                  <a:srgbClr val="002060"/>
                </a:solidFill>
              </a:rPr>
              <a:t>(yaprak)</a:t>
            </a:r>
            <a:r>
              <a:rPr lang="tr-TR" sz="2400" dirty="0">
                <a:solidFill>
                  <a:srgbClr val="002060"/>
                </a:solidFill>
              </a:rPr>
              <a:t>)</a:t>
            </a:r>
            <a:r>
              <a:rPr lang="tr-TR" sz="2400" baseline="-25000" dirty="0">
                <a:solidFill>
                  <a:srgbClr val="002060"/>
                </a:solidFill>
              </a:rPr>
              <a:t>   </a:t>
            </a:r>
            <a:r>
              <a:rPr lang="tr-TR" sz="2400" dirty="0">
                <a:solidFill>
                  <a:srgbClr val="002060"/>
                </a:solidFill>
              </a:rPr>
              <a:t>hücrelerdeki su potansiyeli ile yaprak sıcaklığından etkilenir.</a:t>
            </a:r>
          </a:p>
          <a:p>
            <a:endParaRPr lang="tr-TR" sz="2400" dirty="0">
              <a:solidFill>
                <a:srgbClr val="002060"/>
              </a:solidFill>
            </a:endParaRPr>
          </a:p>
          <a:p>
            <a:r>
              <a:rPr lang="tr-TR" sz="2000" dirty="0">
                <a:solidFill>
                  <a:srgbClr val="002060"/>
                </a:solidFill>
              </a:rPr>
              <a:t>Su potansiyeli ve sıcaklık            yaprak hava boşluğundaki su buharı konsantrasyonu  </a:t>
            </a:r>
          </a:p>
        </p:txBody>
      </p:sp>
      <p:cxnSp>
        <p:nvCxnSpPr>
          <p:cNvPr id="5" name="Düz Ok Bağlayıcısı 4">
            <a:extLst>
              <a:ext uri="{FF2B5EF4-FFF2-40B4-BE49-F238E27FC236}">
                <a16:creationId xmlns:a16="http://schemas.microsoft.com/office/drawing/2014/main" id="{73E22D90-26F1-4D6E-8258-38A5EB7F2BD5}"/>
              </a:ext>
            </a:extLst>
          </p:cNvPr>
          <p:cNvCxnSpPr>
            <a:cxnSpLocks/>
          </p:cNvCxnSpPr>
          <p:nvPr/>
        </p:nvCxnSpPr>
        <p:spPr>
          <a:xfrm flipV="1">
            <a:off x="3729509" y="5008451"/>
            <a:ext cx="0" cy="839449"/>
          </a:xfrm>
          <a:prstGeom prst="straightConnector1">
            <a:avLst/>
          </a:prstGeom>
          <a:ln w="127000">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6" name="Düz Ok Bağlayıcısı 5">
            <a:extLst>
              <a:ext uri="{FF2B5EF4-FFF2-40B4-BE49-F238E27FC236}">
                <a16:creationId xmlns:a16="http://schemas.microsoft.com/office/drawing/2014/main" id="{C78D6EF5-13F0-463E-A770-C08C3297D9D7}"/>
              </a:ext>
            </a:extLst>
          </p:cNvPr>
          <p:cNvCxnSpPr>
            <a:cxnSpLocks/>
          </p:cNvCxnSpPr>
          <p:nvPr/>
        </p:nvCxnSpPr>
        <p:spPr>
          <a:xfrm flipV="1">
            <a:off x="10574257" y="5074710"/>
            <a:ext cx="0" cy="839449"/>
          </a:xfrm>
          <a:prstGeom prst="straightConnector1">
            <a:avLst/>
          </a:prstGeom>
          <a:ln w="127000">
            <a:headEnd type="none" w="med" len="med"/>
            <a:tailEnd type="arrow"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915896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çerik Yer Tutucusu 11">
            <a:extLst>
              <a:ext uri="{FF2B5EF4-FFF2-40B4-BE49-F238E27FC236}">
                <a16:creationId xmlns:a16="http://schemas.microsoft.com/office/drawing/2014/main" id="{92F889F8-85C6-4C23-8415-30F3B9115CC0}"/>
              </a:ext>
            </a:extLst>
          </p:cNvPr>
          <p:cNvSpPr>
            <a:spLocks noGrp="1"/>
          </p:cNvSpPr>
          <p:nvPr>
            <p:ph idx="1"/>
          </p:nvPr>
        </p:nvSpPr>
        <p:spPr>
          <a:xfrm>
            <a:off x="127416" y="466700"/>
            <a:ext cx="11937167" cy="6278657"/>
          </a:xfrm>
        </p:spPr>
        <p:txBody>
          <a:bodyPr>
            <a:normAutofit lnSpcReduction="10000"/>
          </a:bodyPr>
          <a:lstStyle/>
          <a:p>
            <a:r>
              <a:rPr lang="tr-TR" sz="2400" dirty="0">
                <a:solidFill>
                  <a:srgbClr val="002060"/>
                </a:solidFill>
              </a:rPr>
              <a:t>2.</a:t>
            </a:r>
          </a:p>
          <a:p>
            <a:pPr marL="0" indent="0">
              <a:buNone/>
            </a:pPr>
            <a:r>
              <a:rPr lang="tr-TR" sz="2400" dirty="0">
                <a:solidFill>
                  <a:srgbClr val="002060"/>
                </a:solidFill>
              </a:rPr>
              <a:t>Su buharını difüzyonunda karşılaşılan engellerde </a:t>
            </a:r>
          </a:p>
          <a:p>
            <a:pPr>
              <a:buAutoNum type="arabicPeriod"/>
            </a:pPr>
            <a:r>
              <a:rPr lang="tr-TR" sz="2400" dirty="0">
                <a:solidFill>
                  <a:srgbClr val="002060"/>
                </a:solidFill>
              </a:rPr>
              <a:t>Yaprak </a:t>
            </a:r>
            <a:r>
              <a:rPr lang="tr-TR" sz="2400" dirty="0" err="1">
                <a:solidFill>
                  <a:srgbClr val="002060"/>
                </a:solidFill>
              </a:rPr>
              <a:t>Stoma</a:t>
            </a:r>
            <a:r>
              <a:rPr lang="tr-TR" sz="2400" dirty="0">
                <a:solidFill>
                  <a:srgbClr val="002060"/>
                </a:solidFill>
              </a:rPr>
              <a:t> Direnci (</a:t>
            </a:r>
            <a:r>
              <a:rPr lang="tr-TR" sz="2400" dirty="0" err="1">
                <a:solidFill>
                  <a:srgbClr val="002060"/>
                </a:solidFill>
              </a:rPr>
              <a:t>r</a:t>
            </a:r>
            <a:r>
              <a:rPr lang="tr-TR" sz="2400" baseline="-25000" dirty="0" err="1">
                <a:solidFill>
                  <a:srgbClr val="002060"/>
                </a:solidFill>
              </a:rPr>
              <a:t>s</a:t>
            </a:r>
            <a:r>
              <a:rPr lang="tr-TR" sz="2400" dirty="0">
                <a:solidFill>
                  <a:srgbClr val="002060"/>
                </a:solidFill>
              </a:rPr>
              <a:t>)</a:t>
            </a:r>
          </a:p>
          <a:p>
            <a:pPr>
              <a:buFont typeface="Wingdings 3" charset="2"/>
              <a:buAutoNum type="arabicPeriod"/>
            </a:pPr>
            <a:r>
              <a:rPr lang="tr-TR" sz="2400" dirty="0">
                <a:solidFill>
                  <a:srgbClr val="002060"/>
                </a:solidFill>
              </a:rPr>
              <a:t>Bitki yapraklarının çevresinde oluşan direnç - Yaprak Çevresi Direnci (</a:t>
            </a:r>
            <a:r>
              <a:rPr lang="tr-TR" sz="2400" dirty="0" err="1">
                <a:solidFill>
                  <a:srgbClr val="002060"/>
                </a:solidFill>
              </a:rPr>
              <a:t>r</a:t>
            </a:r>
            <a:r>
              <a:rPr lang="tr-TR" sz="2400" baseline="-25000" dirty="0" err="1">
                <a:solidFill>
                  <a:srgbClr val="002060"/>
                </a:solidFill>
              </a:rPr>
              <a:t>b</a:t>
            </a:r>
            <a:r>
              <a:rPr lang="tr-TR" sz="2400" dirty="0">
                <a:solidFill>
                  <a:srgbClr val="002060"/>
                </a:solidFill>
              </a:rPr>
              <a:t>)</a:t>
            </a:r>
          </a:p>
          <a:p>
            <a:pPr>
              <a:buFont typeface="Wingdings 3" charset="2"/>
              <a:buAutoNum type="arabicPeriod"/>
            </a:pPr>
            <a:endParaRPr lang="tr-TR" sz="2400" dirty="0">
              <a:solidFill>
                <a:srgbClr val="002060"/>
              </a:solidFill>
            </a:endParaRPr>
          </a:p>
          <a:p>
            <a:pPr marL="0" indent="0" algn="just">
              <a:buNone/>
            </a:pPr>
            <a:r>
              <a:rPr lang="tr-TR" sz="2400" dirty="0">
                <a:solidFill>
                  <a:srgbClr val="002060"/>
                </a:solidFill>
              </a:rPr>
              <a:t>Yapraklar </a:t>
            </a:r>
            <a:r>
              <a:rPr lang="tr-TR" sz="2400" dirty="0" err="1">
                <a:solidFill>
                  <a:srgbClr val="002060"/>
                </a:solidFill>
              </a:rPr>
              <a:t>epidermal</a:t>
            </a:r>
            <a:r>
              <a:rPr lang="tr-TR" sz="2400" dirty="0">
                <a:solidFill>
                  <a:srgbClr val="002060"/>
                </a:solidFill>
              </a:rPr>
              <a:t> dış yüzeyi kütin tabakası ile kaplı. </a:t>
            </a:r>
          </a:p>
          <a:p>
            <a:pPr marL="0" indent="0" algn="just">
              <a:buNone/>
            </a:pPr>
            <a:r>
              <a:rPr lang="tr-TR" sz="2400" dirty="0">
                <a:solidFill>
                  <a:srgbClr val="002060"/>
                </a:solidFill>
              </a:rPr>
              <a:t> Suyun buhar şeklinde difüzyonu </a:t>
            </a:r>
            <a:r>
              <a:rPr lang="tr-TR" sz="2400" dirty="0" err="1">
                <a:solidFill>
                  <a:srgbClr val="002060"/>
                </a:solidFill>
              </a:rPr>
              <a:t>stomalar</a:t>
            </a:r>
            <a:r>
              <a:rPr lang="tr-TR" sz="2400" dirty="0">
                <a:solidFill>
                  <a:srgbClr val="002060"/>
                </a:solidFill>
              </a:rPr>
              <a:t> ile gerçekleşir.</a:t>
            </a:r>
          </a:p>
          <a:p>
            <a:pPr marL="0" indent="0">
              <a:buNone/>
            </a:pPr>
            <a:endParaRPr lang="tr-TR" sz="2400" dirty="0">
              <a:solidFill>
                <a:srgbClr val="002060"/>
              </a:solidFill>
            </a:endParaRPr>
          </a:p>
          <a:p>
            <a:pPr marL="0" indent="0">
              <a:buNone/>
            </a:pPr>
            <a:r>
              <a:rPr lang="tr-TR" sz="2400" dirty="0" err="1">
                <a:solidFill>
                  <a:srgbClr val="002060"/>
                </a:solidFill>
              </a:rPr>
              <a:t>Stoma</a:t>
            </a:r>
            <a:r>
              <a:rPr lang="tr-TR" sz="2400" dirty="0">
                <a:solidFill>
                  <a:srgbClr val="002060"/>
                </a:solidFill>
              </a:rPr>
              <a:t> </a:t>
            </a:r>
            <a:r>
              <a:rPr lang="tr-TR" sz="2400" dirty="0" err="1">
                <a:solidFill>
                  <a:srgbClr val="002060"/>
                </a:solidFill>
              </a:rPr>
              <a:t>delikçikleri</a:t>
            </a:r>
            <a:r>
              <a:rPr lang="tr-TR" sz="2400" dirty="0">
                <a:solidFill>
                  <a:srgbClr val="002060"/>
                </a:solidFill>
              </a:rPr>
              <a:t> </a:t>
            </a:r>
            <a:r>
              <a:rPr lang="tr-TR" sz="2400" dirty="0" err="1">
                <a:solidFill>
                  <a:srgbClr val="002060"/>
                </a:solidFill>
              </a:rPr>
              <a:t>epidermis</a:t>
            </a:r>
            <a:r>
              <a:rPr lang="tr-TR" sz="2400" dirty="0">
                <a:solidFill>
                  <a:srgbClr val="002060"/>
                </a:solidFill>
              </a:rPr>
              <a:t> ve kütinden geçerek suyun buhar şeklinde yitirilmesinde karşı direnci en aza indirebilme özelliğine sahip!!!</a:t>
            </a:r>
          </a:p>
          <a:p>
            <a:pPr marL="0" indent="0">
              <a:buNone/>
            </a:pPr>
            <a:endParaRPr lang="tr-TR" sz="2400" dirty="0">
              <a:solidFill>
                <a:srgbClr val="002060"/>
              </a:solidFill>
            </a:endParaRPr>
          </a:p>
          <a:p>
            <a:pPr marL="0" indent="0">
              <a:buNone/>
            </a:pPr>
            <a:r>
              <a:rPr lang="tr-TR" sz="2400" dirty="0">
                <a:solidFill>
                  <a:srgbClr val="002060"/>
                </a:solidFill>
              </a:rPr>
              <a:t>Mikroskobik boyutlarda olan </a:t>
            </a:r>
            <a:r>
              <a:rPr lang="tr-TR" sz="2400" dirty="0" err="1">
                <a:solidFill>
                  <a:srgbClr val="002060"/>
                </a:solidFill>
              </a:rPr>
              <a:t>stoma</a:t>
            </a:r>
            <a:r>
              <a:rPr lang="tr-TR" sz="2400" dirty="0">
                <a:solidFill>
                  <a:srgbClr val="002060"/>
                </a:solidFill>
              </a:rPr>
              <a:t> </a:t>
            </a:r>
            <a:r>
              <a:rPr lang="tr-TR" sz="2400" dirty="0" err="1">
                <a:solidFill>
                  <a:srgbClr val="002060"/>
                </a:solidFill>
              </a:rPr>
              <a:t>delikçiklerinin</a:t>
            </a:r>
            <a:r>
              <a:rPr lang="tr-TR" sz="2400" dirty="0">
                <a:solidFill>
                  <a:srgbClr val="002060"/>
                </a:solidFill>
              </a:rPr>
              <a:t> açılıp kapanmaları ile suyun buhar şeklinde atmosfere yitirilmesi ve fotosentezde kullanmak üzere atmosferden CO</a:t>
            </a:r>
            <a:r>
              <a:rPr lang="tr-TR" sz="2400" baseline="-25000" dirty="0">
                <a:solidFill>
                  <a:srgbClr val="002060"/>
                </a:solidFill>
              </a:rPr>
              <a:t>2 </a:t>
            </a:r>
            <a:r>
              <a:rPr lang="tr-TR" sz="2400" dirty="0">
                <a:solidFill>
                  <a:srgbClr val="002060"/>
                </a:solidFill>
              </a:rPr>
              <a:t> yaprağa girişi düzenlenir.	</a:t>
            </a:r>
          </a:p>
          <a:p>
            <a:pPr marL="0" indent="0">
              <a:buNone/>
            </a:pPr>
            <a:endParaRPr lang="tr-TR" sz="2400" dirty="0">
              <a:solidFill>
                <a:srgbClr val="002060"/>
              </a:solidFill>
            </a:endParaRPr>
          </a:p>
        </p:txBody>
      </p:sp>
    </p:spTree>
    <p:extLst>
      <p:ext uri="{BB962C8B-B14F-4D97-AF65-F5344CB8AC3E}">
        <p14:creationId xmlns:p14="http://schemas.microsoft.com/office/powerpoint/2010/main" val="2256839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2487AEF-3954-4642-83D2-FA7A96C11186}"/>
              </a:ext>
            </a:extLst>
          </p:cNvPr>
          <p:cNvSpPr>
            <a:spLocks noGrp="1"/>
          </p:cNvSpPr>
          <p:nvPr>
            <p:ph idx="1"/>
          </p:nvPr>
        </p:nvSpPr>
        <p:spPr>
          <a:xfrm>
            <a:off x="139557" y="2397174"/>
            <a:ext cx="11813903" cy="3195243"/>
          </a:xfrm>
        </p:spPr>
        <p:txBody>
          <a:bodyPr>
            <a:normAutofit/>
          </a:bodyPr>
          <a:lstStyle/>
          <a:p>
            <a:pPr algn="just"/>
            <a:r>
              <a:rPr lang="tr-TR" sz="2400" dirty="0">
                <a:solidFill>
                  <a:srgbClr val="002060"/>
                </a:solidFill>
              </a:rPr>
              <a:t>Difüzyon eden su buharı  yaprak çevresini saran hava buharından geçtikten sonra atmosfere karışır.</a:t>
            </a:r>
          </a:p>
          <a:p>
            <a:pPr algn="just"/>
            <a:endParaRPr lang="tr-TR" sz="2400" dirty="0">
              <a:solidFill>
                <a:srgbClr val="002060"/>
              </a:solidFill>
            </a:endParaRPr>
          </a:p>
          <a:p>
            <a:pPr algn="just"/>
            <a:r>
              <a:rPr lang="tr-TR" sz="2400" dirty="0">
                <a:solidFill>
                  <a:srgbClr val="002060"/>
                </a:solidFill>
              </a:rPr>
              <a:t>Yaprağı saran hava tabakasının kalınlığı ölçüsünde su buharının yapraktan atmosfere geçişine karşı  yaprak çevresi direnci artar.</a:t>
            </a:r>
          </a:p>
          <a:p>
            <a:endParaRPr lang="tr-TR" sz="2400" dirty="0">
              <a:solidFill>
                <a:srgbClr val="002060"/>
              </a:solidFill>
            </a:endParaRPr>
          </a:p>
        </p:txBody>
      </p:sp>
    </p:spTree>
    <p:extLst>
      <p:ext uri="{BB962C8B-B14F-4D97-AF65-F5344CB8AC3E}">
        <p14:creationId xmlns:p14="http://schemas.microsoft.com/office/powerpoint/2010/main" val="1425988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832482-C65E-464A-BAF1-141693984B99}"/>
              </a:ext>
            </a:extLst>
          </p:cNvPr>
          <p:cNvSpPr>
            <a:spLocks noGrp="1"/>
          </p:cNvSpPr>
          <p:nvPr>
            <p:ph type="title"/>
          </p:nvPr>
        </p:nvSpPr>
        <p:spPr>
          <a:xfrm>
            <a:off x="385786" y="186015"/>
            <a:ext cx="5537936" cy="901148"/>
          </a:xfrm>
        </p:spPr>
        <p:txBody>
          <a:bodyPr/>
          <a:lstStyle/>
          <a:p>
            <a:r>
              <a:rPr lang="tr-TR" b="1" u="sng" dirty="0">
                <a:effectLst>
                  <a:outerShdw blurRad="38100" dist="38100" dir="2700000" algn="tl">
                    <a:srgbClr val="000000">
                      <a:alpha val="43137"/>
                    </a:srgbClr>
                  </a:outerShdw>
                </a:effectLst>
              </a:rPr>
              <a:t>TRANSPİRASYON BİRİMİ</a:t>
            </a:r>
          </a:p>
        </p:txBody>
      </p:sp>
      <p:sp>
        <p:nvSpPr>
          <p:cNvPr id="3" name="İçerik Yer Tutucusu 2">
            <a:extLst>
              <a:ext uri="{FF2B5EF4-FFF2-40B4-BE49-F238E27FC236}">
                <a16:creationId xmlns:a16="http://schemas.microsoft.com/office/drawing/2014/main" id="{6DAD16E4-8075-440A-BA44-F4A9A5F8A740}"/>
              </a:ext>
            </a:extLst>
          </p:cNvPr>
          <p:cNvSpPr>
            <a:spLocks noGrp="1"/>
          </p:cNvSpPr>
          <p:nvPr>
            <p:ph idx="1"/>
          </p:nvPr>
        </p:nvSpPr>
        <p:spPr>
          <a:xfrm>
            <a:off x="212034" y="1087162"/>
            <a:ext cx="11767931" cy="5446159"/>
          </a:xfrm>
        </p:spPr>
        <p:txBody>
          <a:bodyPr>
            <a:normAutofit fontScale="85000" lnSpcReduction="20000"/>
          </a:bodyPr>
          <a:lstStyle/>
          <a:p>
            <a:pPr marL="0" indent="0" algn="just">
              <a:buNone/>
            </a:pPr>
            <a:r>
              <a:rPr lang="tr-TR" sz="2000" dirty="0" err="1">
                <a:solidFill>
                  <a:srgbClr val="002060"/>
                </a:solidFill>
              </a:rPr>
              <a:t>Transpirasyon</a:t>
            </a:r>
            <a:r>
              <a:rPr lang="tr-TR" sz="2000" dirty="0">
                <a:solidFill>
                  <a:srgbClr val="002060"/>
                </a:solidFill>
              </a:rPr>
              <a:t> ile yitirilen su miktarı </a:t>
            </a:r>
          </a:p>
          <a:p>
            <a:pPr algn="just"/>
            <a:r>
              <a:rPr lang="tr-TR" sz="2000" dirty="0">
                <a:solidFill>
                  <a:srgbClr val="002060"/>
                </a:solidFill>
              </a:rPr>
              <a:t>Birim yaprak alanı,</a:t>
            </a:r>
          </a:p>
          <a:p>
            <a:pPr algn="just"/>
            <a:r>
              <a:rPr lang="tr-TR" sz="2000" dirty="0">
                <a:solidFill>
                  <a:srgbClr val="002060"/>
                </a:solidFill>
              </a:rPr>
              <a:t>Birim kuru ya da yaş bitki ağırlığı,</a:t>
            </a:r>
          </a:p>
          <a:p>
            <a:pPr algn="just"/>
            <a:r>
              <a:rPr lang="tr-TR" sz="2000" dirty="0">
                <a:solidFill>
                  <a:srgbClr val="002060"/>
                </a:solidFill>
              </a:rPr>
              <a:t>Tek olarak bitki ya da tarla  veya orman ilkesine göre ifade edilmektedir.</a:t>
            </a:r>
          </a:p>
          <a:p>
            <a:pPr algn="just"/>
            <a:endParaRPr lang="tr-TR" sz="2000" dirty="0">
              <a:solidFill>
                <a:srgbClr val="002060"/>
              </a:solidFill>
            </a:endParaRPr>
          </a:p>
          <a:p>
            <a:pPr marL="0" indent="0" algn="just">
              <a:buNone/>
            </a:pPr>
            <a:r>
              <a:rPr lang="tr-TR" sz="2000" b="1" u="sng" dirty="0">
                <a:solidFill>
                  <a:srgbClr val="002060"/>
                </a:solidFill>
              </a:rPr>
              <a:t>TRANSPİRASYON HIZI</a:t>
            </a:r>
            <a:r>
              <a:rPr lang="tr-TR" sz="2000" dirty="0">
                <a:solidFill>
                  <a:srgbClr val="002060"/>
                </a:solidFill>
              </a:rPr>
              <a:t>             Belli zamanda ölçülen ve belli ilkeye göre ifade edilen </a:t>
            </a:r>
            <a:r>
              <a:rPr lang="tr-TR" sz="2000" dirty="0" err="1">
                <a:solidFill>
                  <a:srgbClr val="002060"/>
                </a:solidFill>
              </a:rPr>
              <a:t>transpirasyon</a:t>
            </a:r>
            <a:r>
              <a:rPr lang="tr-TR" sz="2000" dirty="0">
                <a:solidFill>
                  <a:srgbClr val="002060"/>
                </a:solidFill>
              </a:rPr>
              <a:t>.</a:t>
            </a:r>
          </a:p>
          <a:p>
            <a:pPr marL="0" indent="0" algn="just">
              <a:buNone/>
            </a:pPr>
            <a:endParaRPr lang="tr-TR" sz="2000" dirty="0">
              <a:solidFill>
                <a:srgbClr val="002060"/>
              </a:solidFill>
            </a:endParaRPr>
          </a:p>
          <a:p>
            <a:pPr marL="0" indent="0" algn="just">
              <a:buNone/>
            </a:pPr>
            <a:r>
              <a:rPr lang="tr-TR" sz="2000" dirty="0" err="1">
                <a:solidFill>
                  <a:srgbClr val="002060"/>
                </a:solidFill>
              </a:rPr>
              <a:t>Transpirasyon</a:t>
            </a:r>
            <a:r>
              <a:rPr lang="tr-TR" sz="2000" dirty="0">
                <a:solidFill>
                  <a:srgbClr val="002060"/>
                </a:solidFill>
              </a:rPr>
              <a:t> hızı bitkide bitkiye değişikli gösterebilir hatta farklı koşullarda yetişen aynı bitkiler arasında önemli farklılıklar gözlemlenebilir.</a:t>
            </a:r>
          </a:p>
          <a:p>
            <a:pPr marL="0" indent="0" algn="just">
              <a:buNone/>
            </a:pPr>
            <a:endParaRPr lang="tr-TR" sz="2000" dirty="0">
              <a:solidFill>
                <a:srgbClr val="002060"/>
              </a:solidFill>
            </a:endParaRPr>
          </a:p>
          <a:p>
            <a:pPr marL="0" indent="0" algn="just">
              <a:buNone/>
            </a:pPr>
            <a:r>
              <a:rPr lang="tr-TR" sz="2000" dirty="0">
                <a:solidFill>
                  <a:srgbClr val="002060"/>
                </a:solidFill>
              </a:rPr>
              <a:t>Ilıman iklim yörelerinde geniş yapraklı bitkilerde </a:t>
            </a:r>
            <a:r>
              <a:rPr lang="tr-TR" sz="2000" dirty="0" err="1">
                <a:solidFill>
                  <a:srgbClr val="002060"/>
                </a:solidFill>
              </a:rPr>
              <a:t>transpirasyon</a:t>
            </a:r>
            <a:r>
              <a:rPr lang="tr-TR" sz="2000" dirty="0">
                <a:solidFill>
                  <a:srgbClr val="002060"/>
                </a:solidFill>
              </a:rPr>
              <a:t> ile 1 saatte yitirilen su her bir dm</a:t>
            </a:r>
            <a:r>
              <a:rPr lang="tr-TR" sz="2000" baseline="30000" dirty="0">
                <a:solidFill>
                  <a:srgbClr val="002060"/>
                </a:solidFill>
              </a:rPr>
              <a:t>2 </a:t>
            </a:r>
            <a:r>
              <a:rPr lang="tr-TR" sz="2000" dirty="0">
                <a:solidFill>
                  <a:srgbClr val="002060"/>
                </a:solidFill>
              </a:rPr>
              <a:t> yaprak alanında yaklaşık 5 g.</a:t>
            </a:r>
          </a:p>
          <a:p>
            <a:pPr marL="0" indent="0" algn="just">
              <a:buNone/>
            </a:pPr>
            <a:r>
              <a:rPr lang="tr-TR" sz="2000" dirty="0" err="1">
                <a:solidFill>
                  <a:srgbClr val="002060"/>
                </a:solidFill>
              </a:rPr>
              <a:t>Gözeneksel</a:t>
            </a:r>
            <a:r>
              <a:rPr lang="tr-TR" sz="2000" dirty="0">
                <a:solidFill>
                  <a:srgbClr val="002060"/>
                </a:solidFill>
              </a:rPr>
              <a:t> </a:t>
            </a:r>
            <a:r>
              <a:rPr lang="tr-TR" sz="2000" dirty="0" err="1">
                <a:solidFill>
                  <a:srgbClr val="002060"/>
                </a:solidFill>
              </a:rPr>
              <a:t>transpirasyon</a:t>
            </a:r>
            <a:r>
              <a:rPr lang="tr-TR" sz="2000" dirty="0">
                <a:solidFill>
                  <a:srgbClr val="002060"/>
                </a:solidFill>
              </a:rPr>
              <a:t> için uygun koşullarda 1 saatte </a:t>
            </a:r>
            <a:r>
              <a:rPr lang="tr-TR" sz="2000" dirty="0" err="1">
                <a:solidFill>
                  <a:srgbClr val="002060"/>
                </a:solidFill>
              </a:rPr>
              <a:t>transpirasyon</a:t>
            </a:r>
            <a:r>
              <a:rPr lang="tr-TR" sz="2000" dirty="0">
                <a:solidFill>
                  <a:srgbClr val="002060"/>
                </a:solidFill>
              </a:rPr>
              <a:t> ile yitirilen su miktarı her bir dm</a:t>
            </a:r>
            <a:r>
              <a:rPr lang="tr-TR" sz="2000" baseline="30000" dirty="0">
                <a:solidFill>
                  <a:srgbClr val="002060"/>
                </a:solidFill>
              </a:rPr>
              <a:t>2 </a:t>
            </a:r>
            <a:r>
              <a:rPr lang="tr-TR" sz="2000" dirty="0">
                <a:solidFill>
                  <a:srgbClr val="002060"/>
                </a:solidFill>
              </a:rPr>
              <a:t> yaprak alanında yaklaşık 0.5 g ile 2.5g arasında değişmektedir.</a:t>
            </a:r>
          </a:p>
          <a:p>
            <a:pPr marL="0" indent="0" algn="just">
              <a:buNone/>
            </a:pPr>
            <a:endParaRPr lang="tr-TR" sz="2000" dirty="0">
              <a:solidFill>
                <a:srgbClr val="002060"/>
              </a:solidFill>
            </a:endParaRPr>
          </a:p>
          <a:p>
            <a:pPr marL="0" indent="0" algn="just">
              <a:buNone/>
            </a:pPr>
            <a:r>
              <a:rPr lang="tr-TR" sz="2000" dirty="0">
                <a:solidFill>
                  <a:srgbClr val="002060"/>
                </a:solidFill>
              </a:rPr>
              <a:t>toprağın kuru olduğu zamanlarda düşük sıcaklıkta veya </a:t>
            </a:r>
            <a:r>
              <a:rPr lang="tr-TR" sz="2000" dirty="0" err="1">
                <a:solidFill>
                  <a:srgbClr val="002060"/>
                </a:solidFill>
              </a:rPr>
              <a:t>transpirasyon</a:t>
            </a:r>
            <a:r>
              <a:rPr lang="tr-TR" sz="2000" dirty="0">
                <a:solidFill>
                  <a:srgbClr val="002060"/>
                </a:solidFill>
              </a:rPr>
              <a:t> için uygun olmayan koşullar altında koşullarda 1 saatte </a:t>
            </a:r>
            <a:r>
              <a:rPr lang="tr-TR" sz="2000" dirty="0" err="1">
                <a:solidFill>
                  <a:srgbClr val="002060"/>
                </a:solidFill>
              </a:rPr>
              <a:t>transpirasyon</a:t>
            </a:r>
            <a:r>
              <a:rPr lang="tr-TR" sz="2000" dirty="0">
                <a:solidFill>
                  <a:srgbClr val="002060"/>
                </a:solidFill>
              </a:rPr>
              <a:t> ile yitirilen su miktarı her bir dm</a:t>
            </a:r>
            <a:r>
              <a:rPr lang="tr-TR" sz="2000" baseline="30000" dirty="0">
                <a:solidFill>
                  <a:srgbClr val="002060"/>
                </a:solidFill>
              </a:rPr>
              <a:t>2 </a:t>
            </a:r>
            <a:r>
              <a:rPr lang="tr-TR" sz="2000" dirty="0">
                <a:solidFill>
                  <a:srgbClr val="002060"/>
                </a:solidFill>
              </a:rPr>
              <a:t> yaprak alanında yaklaşık 0.1 g veya daha azdır.</a:t>
            </a:r>
          </a:p>
          <a:p>
            <a:pPr marL="0" indent="0" algn="just">
              <a:buNone/>
            </a:pPr>
            <a:endParaRPr lang="tr-TR" sz="2000" dirty="0">
              <a:solidFill>
                <a:srgbClr val="002060"/>
              </a:solidFill>
            </a:endParaRPr>
          </a:p>
        </p:txBody>
      </p:sp>
      <p:cxnSp>
        <p:nvCxnSpPr>
          <p:cNvPr id="4" name="Düz Ok Bağlayıcısı 3">
            <a:extLst>
              <a:ext uri="{FF2B5EF4-FFF2-40B4-BE49-F238E27FC236}">
                <a16:creationId xmlns:a16="http://schemas.microsoft.com/office/drawing/2014/main" id="{D70D426C-01D7-47BA-94E7-401446D24B95}"/>
              </a:ext>
            </a:extLst>
          </p:cNvPr>
          <p:cNvCxnSpPr>
            <a:cxnSpLocks/>
          </p:cNvCxnSpPr>
          <p:nvPr/>
        </p:nvCxnSpPr>
        <p:spPr>
          <a:xfrm>
            <a:off x="2398646" y="2898912"/>
            <a:ext cx="728870"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681899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80686A5-DDC9-4734-B441-D920595B97EA}"/>
              </a:ext>
            </a:extLst>
          </p:cNvPr>
          <p:cNvSpPr>
            <a:spLocks noGrp="1"/>
          </p:cNvSpPr>
          <p:nvPr>
            <p:ph idx="1"/>
          </p:nvPr>
        </p:nvSpPr>
        <p:spPr>
          <a:xfrm>
            <a:off x="185530" y="500107"/>
            <a:ext cx="11667803" cy="5511275"/>
          </a:xfrm>
        </p:spPr>
        <p:txBody>
          <a:bodyPr>
            <a:normAutofit/>
          </a:bodyPr>
          <a:lstStyle/>
          <a:p>
            <a:pPr algn="just"/>
            <a:r>
              <a:rPr lang="tr-TR" sz="3600" dirty="0" err="1">
                <a:solidFill>
                  <a:srgbClr val="002060"/>
                </a:solidFill>
              </a:rPr>
              <a:t>Transpirasyon</a:t>
            </a:r>
            <a:r>
              <a:rPr lang="tr-TR" sz="3600" dirty="0">
                <a:solidFill>
                  <a:srgbClr val="002060"/>
                </a:solidFill>
              </a:rPr>
              <a:t> Oranı</a:t>
            </a:r>
          </a:p>
          <a:p>
            <a:pPr algn="just"/>
            <a:endParaRPr lang="tr-TR" sz="3600" dirty="0">
              <a:solidFill>
                <a:srgbClr val="002060"/>
              </a:solidFill>
            </a:endParaRPr>
          </a:p>
          <a:p>
            <a:pPr marL="0" indent="0" algn="just">
              <a:buNone/>
            </a:pPr>
            <a:r>
              <a:rPr lang="tr-TR" sz="2400" dirty="0">
                <a:solidFill>
                  <a:srgbClr val="002060"/>
                </a:solidFill>
              </a:rPr>
              <a:t>Gelişme dönemi içerisinde bitkinin aldığı su miktarı  ile gelişme dönemi sonunda bitkinin kazandığı kuru madde miktarı arasındaki oran.</a:t>
            </a:r>
          </a:p>
          <a:p>
            <a:pPr marL="0" indent="0" algn="just">
              <a:buNone/>
            </a:pPr>
            <a:r>
              <a:rPr lang="tr-TR" sz="2400" dirty="0" err="1">
                <a:solidFill>
                  <a:srgbClr val="002060"/>
                </a:solidFill>
              </a:rPr>
              <a:t>Örn</a:t>
            </a:r>
            <a:r>
              <a:rPr lang="tr-TR" sz="2400" dirty="0">
                <a:solidFill>
                  <a:srgbClr val="002060"/>
                </a:solidFill>
              </a:rPr>
              <a:t>: </a:t>
            </a:r>
            <a:r>
              <a:rPr lang="tr-TR" sz="2400" dirty="0" err="1">
                <a:solidFill>
                  <a:srgbClr val="002060"/>
                </a:solidFill>
              </a:rPr>
              <a:t>transpirasyon</a:t>
            </a:r>
            <a:r>
              <a:rPr lang="tr-TR" sz="2400" dirty="0">
                <a:solidFill>
                  <a:srgbClr val="002060"/>
                </a:solidFill>
              </a:rPr>
              <a:t> oranı 450 ; 1 gr kuru maddeyi elde etmek için bitkinin 450g suyu kullanmış.</a:t>
            </a:r>
          </a:p>
          <a:p>
            <a:pPr marL="0" indent="0" algn="just">
              <a:buNone/>
            </a:pPr>
            <a:endParaRPr lang="tr-TR" sz="2400" dirty="0">
              <a:solidFill>
                <a:srgbClr val="002060"/>
              </a:solidFill>
            </a:endParaRPr>
          </a:p>
          <a:p>
            <a:pPr marL="0" indent="0" algn="just">
              <a:buNone/>
            </a:pPr>
            <a:r>
              <a:rPr lang="tr-TR" sz="2400" dirty="0" err="1">
                <a:solidFill>
                  <a:srgbClr val="002060"/>
                </a:solidFill>
              </a:rPr>
              <a:t>Transpirasyon</a:t>
            </a:r>
            <a:r>
              <a:rPr lang="tr-TR" sz="2400" dirty="0">
                <a:solidFill>
                  <a:srgbClr val="002060"/>
                </a:solidFill>
              </a:rPr>
              <a:t> oranı bitkiler arasında ve farklı koşullardan yetiştirilmiş aynı bitkiler arasında dahi değişiklik göstermektedir.</a:t>
            </a:r>
          </a:p>
        </p:txBody>
      </p:sp>
    </p:spTree>
    <p:extLst>
      <p:ext uri="{BB962C8B-B14F-4D97-AF65-F5344CB8AC3E}">
        <p14:creationId xmlns:p14="http://schemas.microsoft.com/office/powerpoint/2010/main" val="784802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4BED03-5F47-4B31-AE19-2FAE03CE8ECE}"/>
              </a:ext>
            </a:extLst>
          </p:cNvPr>
          <p:cNvSpPr>
            <a:spLocks noGrp="1"/>
          </p:cNvSpPr>
          <p:nvPr>
            <p:ph type="title"/>
          </p:nvPr>
        </p:nvSpPr>
        <p:spPr>
          <a:xfrm>
            <a:off x="876117" y="169606"/>
            <a:ext cx="4882808" cy="879987"/>
          </a:xfrm>
        </p:spPr>
        <p:txBody>
          <a:bodyPr/>
          <a:lstStyle/>
          <a:p>
            <a:r>
              <a:rPr lang="tr-TR" b="1" u="sng" dirty="0">
                <a:effectLst>
                  <a:outerShdw blurRad="38100" dist="38100" dir="2700000" algn="tl">
                    <a:srgbClr val="000000">
                      <a:alpha val="43137"/>
                    </a:srgbClr>
                  </a:outerShdw>
                </a:effectLst>
              </a:rPr>
              <a:t>STOMALARIN YAPISI</a:t>
            </a:r>
          </a:p>
        </p:txBody>
      </p:sp>
      <p:sp>
        <p:nvSpPr>
          <p:cNvPr id="3" name="İçerik Yer Tutucusu 2">
            <a:extLst>
              <a:ext uri="{FF2B5EF4-FFF2-40B4-BE49-F238E27FC236}">
                <a16:creationId xmlns:a16="http://schemas.microsoft.com/office/drawing/2014/main" id="{11146BD8-320E-4805-AA97-6D63B2AD7EDA}"/>
              </a:ext>
            </a:extLst>
          </p:cNvPr>
          <p:cNvSpPr>
            <a:spLocks noGrp="1"/>
          </p:cNvSpPr>
          <p:nvPr>
            <p:ph idx="1"/>
          </p:nvPr>
        </p:nvSpPr>
        <p:spPr>
          <a:xfrm>
            <a:off x="331304" y="1179929"/>
            <a:ext cx="7076661" cy="5084396"/>
          </a:xfrm>
        </p:spPr>
        <p:txBody>
          <a:bodyPr>
            <a:normAutofit/>
          </a:bodyPr>
          <a:lstStyle/>
          <a:p>
            <a:pPr algn="just"/>
            <a:r>
              <a:rPr lang="tr-TR" sz="2000" b="1" u="sng" dirty="0" err="1">
                <a:solidFill>
                  <a:srgbClr val="FF0000"/>
                </a:solidFill>
                <a:effectLst>
                  <a:outerShdw blurRad="38100" dist="38100" dir="2700000" algn="tl">
                    <a:srgbClr val="000000">
                      <a:alpha val="43137"/>
                    </a:srgbClr>
                  </a:outerShdw>
                </a:effectLst>
              </a:rPr>
              <a:t>Stomalar</a:t>
            </a:r>
            <a:r>
              <a:rPr lang="tr-TR" sz="2000" b="1" u="sng" dirty="0">
                <a:solidFill>
                  <a:srgbClr val="FF0000"/>
                </a:solidFill>
                <a:effectLst>
                  <a:outerShdw blurRad="38100" dist="38100" dir="2700000" algn="tl">
                    <a:srgbClr val="000000">
                      <a:alpha val="43137"/>
                    </a:srgbClr>
                  </a:outerShdw>
                </a:effectLst>
              </a:rPr>
              <a:t>,</a:t>
            </a:r>
            <a:r>
              <a:rPr lang="tr-TR" sz="2000" dirty="0">
                <a:solidFill>
                  <a:srgbClr val="FF0000"/>
                </a:solidFill>
              </a:rPr>
              <a:t> </a:t>
            </a:r>
            <a:r>
              <a:rPr lang="tr-TR" sz="2000" dirty="0">
                <a:solidFill>
                  <a:schemeClr val="accent3">
                    <a:lumMod val="50000"/>
                  </a:schemeClr>
                </a:solidFill>
              </a:rPr>
              <a:t>bitkilerin </a:t>
            </a:r>
            <a:r>
              <a:rPr lang="tr-TR" sz="2000" dirty="0" err="1">
                <a:solidFill>
                  <a:schemeClr val="accent3">
                    <a:lumMod val="50000"/>
                  </a:schemeClr>
                </a:solidFill>
              </a:rPr>
              <a:t>epidermisinde</a:t>
            </a:r>
            <a:r>
              <a:rPr lang="tr-TR" sz="2000" dirty="0">
                <a:solidFill>
                  <a:schemeClr val="accent3">
                    <a:lumMod val="50000"/>
                  </a:schemeClr>
                </a:solidFill>
              </a:rPr>
              <a:t> bulunan mikroskobik </a:t>
            </a:r>
            <a:r>
              <a:rPr lang="tr-TR" sz="2000" dirty="0" err="1">
                <a:solidFill>
                  <a:schemeClr val="accent3">
                    <a:lumMod val="50000"/>
                  </a:schemeClr>
                </a:solidFill>
              </a:rPr>
              <a:t>delikçiklerdir</a:t>
            </a:r>
            <a:r>
              <a:rPr lang="tr-TR" sz="2000" dirty="0">
                <a:solidFill>
                  <a:schemeClr val="accent3">
                    <a:lumMod val="50000"/>
                  </a:schemeClr>
                </a:solidFill>
              </a:rPr>
              <a:t>.</a:t>
            </a:r>
          </a:p>
          <a:p>
            <a:pPr algn="just"/>
            <a:endParaRPr lang="tr-TR" sz="2000" dirty="0">
              <a:solidFill>
                <a:schemeClr val="accent3">
                  <a:lumMod val="50000"/>
                </a:schemeClr>
              </a:solidFill>
            </a:endParaRPr>
          </a:p>
        </p:txBody>
      </p:sp>
      <p:pic>
        <p:nvPicPr>
          <p:cNvPr id="5" name="Resim 4">
            <a:extLst>
              <a:ext uri="{FF2B5EF4-FFF2-40B4-BE49-F238E27FC236}">
                <a16:creationId xmlns:a16="http://schemas.microsoft.com/office/drawing/2014/main" id="{D9552C8E-5329-4E43-9A5F-69A48F4B17F4}"/>
              </a:ext>
            </a:extLst>
          </p:cNvPr>
          <p:cNvPicPr>
            <a:picLocks noChangeAspect="1"/>
          </p:cNvPicPr>
          <p:nvPr/>
        </p:nvPicPr>
        <p:blipFill>
          <a:blip r:embed="rId2"/>
          <a:stretch>
            <a:fillRect/>
          </a:stretch>
        </p:blipFill>
        <p:spPr>
          <a:xfrm>
            <a:off x="556591" y="3186145"/>
            <a:ext cx="7076661" cy="2970131"/>
          </a:xfrm>
          <a:prstGeom prst="rect">
            <a:avLst/>
          </a:prstGeom>
        </p:spPr>
      </p:pic>
      <p:pic>
        <p:nvPicPr>
          <p:cNvPr id="1026" name="Picture 2">
            <a:extLst>
              <a:ext uri="{FF2B5EF4-FFF2-40B4-BE49-F238E27FC236}">
                <a16:creationId xmlns:a16="http://schemas.microsoft.com/office/drawing/2014/main" id="{D8140205-25BF-4C58-A017-8CC8E52F7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252" y="794489"/>
            <a:ext cx="4452731" cy="263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4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4BED03-5F47-4B31-AE19-2FAE03CE8ECE}"/>
              </a:ext>
            </a:extLst>
          </p:cNvPr>
          <p:cNvSpPr>
            <a:spLocks noGrp="1"/>
          </p:cNvSpPr>
          <p:nvPr>
            <p:ph type="title"/>
          </p:nvPr>
        </p:nvSpPr>
        <p:spPr>
          <a:xfrm>
            <a:off x="876117" y="169606"/>
            <a:ext cx="4882808" cy="879987"/>
          </a:xfrm>
        </p:spPr>
        <p:txBody>
          <a:bodyPr/>
          <a:lstStyle/>
          <a:p>
            <a:r>
              <a:rPr lang="tr-TR" b="1" u="sng" dirty="0">
                <a:effectLst>
                  <a:outerShdw blurRad="38100" dist="38100" dir="2700000" algn="tl">
                    <a:srgbClr val="000000">
                      <a:alpha val="43137"/>
                    </a:srgbClr>
                  </a:outerShdw>
                </a:effectLst>
              </a:rPr>
              <a:t>STOMALARIN YAPISI</a:t>
            </a:r>
          </a:p>
        </p:txBody>
      </p:sp>
      <p:sp>
        <p:nvSpPr>
          <p:cNvPr id="3" name="İçerik Yer Tutucusu 2">
            <a:extLst>
              <a:ext uri="{FF2B5EF4-FFF2-40B4-BE49-F238E27FC236}">
                <a16:creationId xmlns:a16="http://schemas.microsoft.com/office/drawing/2014/main" id="{11146BD8-320E-4805-AA97-6D63B2AD7EDA}"/>
              </a:ext>
            </a:extLst>
          </p:cNvPr>
          <p:cNvSpPr>
            <a:spLocks noGrp="1"/>
          </p:cNvSpPr>
          <p:nvPr>
            <p:ph idx="1"/>
          </p:nvPr>
        </p:nvSpPr>
        <p:spPr>
          <a:xfrm>
            <a:off x="219516" y="1049593"/>
            <a:ext cx="5876484" cy="5084396"/>
          </a:xfrm>
        </p:spPr>
        <p:txBody>
          <a:bodyPr>
            <a:normAutofit fontScale="85000" lnSpcReduction="20000"/>
          </a:bodyPr>
          <a:lstStyle/>
          <a:p>
            <a:pPr algn="just"/>
            <a:r>
              <a:rPr lang="tr-TR" sz="2000" b="1" u="sng" dirty="0">
                <a:solidFill>
                  <a:srgbClr val="FF0000"/>
                </a:solidFill>
                <a:effectLst>
                  <a:outerShdw blurRad="38100" dist="38100" dir="2700000" algn="tl">
                    <a:srgbClr val="000000">
                      <a:alpha val="43137"/>
                    </a:srgbClr>
                  </a:outerShdw>
                </a:effectLst>
              </a:rPr>
              <a:t>Bekçi hücreleri </a:t>
            </a:r>
            <a:r>
              <a:rPr lang="tr-TR" sz="2000" dirty="0">
                <a:solidFill>
                  <a:schemeClr val="accent3">
                    <a:lumMod val="50000"/>
                  </a:schemeClr>
                </a:solidFill>
              </a:rPr>
              <a:t>olarak adlandırılan iki özel </a:t>
            </a:r>
            <a:r>
              <a:rPr lang="tr-TR" sz="2000" dirty="0" err="1">
                <a:solidFill>
                  <a:schemeClr val="accent3">
                    <a:lumMod val="50000"/>
                  </a:schemeClr>
                </a:solidFill>
              </a:rPr>
              <a:t>epidermal</a:t>
            </a:r>
            <a:r>
              <a:rPr lang="tr-TR" sz="2000" dirty="0">
                <a:solidFill>
                  <a:schemeClr val="accent3">
                    <a:lumMod val="50000"/>
                  </a:schemeClr>
                </a:solidFill>
              </a:rPr>
              <a:t> hücreye sahiptir. </a:t>
            </a:r>
            <a:r>
              <a:rPr lang="tr-TR" sz="2000" dirty="0">
                <a:solidFill>
                  <a:srgbClr val="002060"/>
                </a:solidFill>
              </a:rPr>
              <a:t>Yapraklarda </a:t>
            </a:r>
            <a:r>
              <a:rPr lang="tr-TR" sz="2000" dirty="0" err="1">
                <a:solidFill>
                  <a:srgbClr val="002060"/>
                </a:solidFill>
              </a:rPr>
              <a:t>transpirasyonun</a:t>
            </a:r>
            <a:r>
              <a:rPr lang="tr-TR" sz="2000" dirty="0">
                <a:solidFill>
                  <a:srgbClr val="002060"/>
                </a:solidFill>
              </a:rPr>
              <a:t> düzenlenmesinde BEKÇİ HÜCRELERİ (</a:t>
            </a:r>
            <a:r>
              <a:rPr lang="tr-TR" sz="2000" dirty="0" err="1">
                <a:solidFill>
                  <a:srgbClr val="002060"/>
                </a:solidFill>
              </a:rPr>
              <a:t>guard</a:t>
            </a:r>
            <a:r>
              <a:rPr lang="tr-TR" sz="2000" dirty="0">
                <a:solidFill>
                  <a:srgbClr val="002060"/>
                </a:solidFill>
              </a:rPr>
              <a:t> </a:t>
            </a:r>
            <a:r>
              <a:rPr lang="tr-TR" sz="2000" dirty="0" err="1">
                <a:solidFill>
                  <a:srgbClr val="002060"/>
                </a:solidFill>
              </a:rPr>
              <a:t>cells</a:t>
            </a:r>
            <a:r>
              <a:rPr lang="tr-TR" sz="2000" dirty="0">
                <a:solidFill>
                  <a:srgbClr val="002060"/>
                </a:solidFill>
              </a:rPr>
              <a:t>) aracılığı ile </a:t>
            </a:r>
            <a:r>
              <a:rPr lang="tr-TR" sz="2000" dirty="0" err="1">
                <a:solidFill>
                  <a:srgbClr val="002060"/>
                </a:solidFill>
              </a:rPr>
              <a:t>stomalar</a:t>
            </a:r>
            <a:r>
              <a:rPr lang="tr-TR" sz="2000" dirty="0">
                <a:solidFill>
                  <a:srgbClr val="002060"/>
                </a:solidFill>
              </a:rPr>
              <a:t> açılıp kapanır.</a:t>
            </a:r>
          </a:p>
          <a:p>
            <a:pPr algn="just"/>
            <a:endParaRPr lang="tr-TR" sz="2000" dirty="0">
              <a:solidFill>
                <a:schemeClr val="accent3">
                  <a:lumMod val="50000"/>
                </a:schemeClr>
              </a:solidFill>
            </a:endParaRPr>
          </a:p>
          <a:p>
            <a:pPr algn="just"/>
            <a:r>
              <a:rPr lang="tr-TR" sz="2000" dirty="0">
                <a:solidFill>
                  <a:schemeClr val="accent3">
                    <a:lumMod val="50000"/>
                  </a:schemeClr>
                </a:solidFill>
              </a:rPr>
              <a:t>Asal olarak yaprak </a:t>
            </a:r>
            <a:r>
              <a:rPr lang="tr-TR" sz="2000" dirty="0" err="1">
                <a:solidFill>
                  <a:schemeClr val="accent3">
                    <a:lumMod val="50000"/>
                  </a:schemeClr>
                </a:solidFill>
              </a:rPr>
              <a:t>epidermisinde</a:t>
            </a:r>
            <a:r>
              <a:rPr lang="tr-TR" sz="2000" dirty="0">
                <a:solidFill>
                  <a:schemeClr val="accent3">
                    <a:lumMod val="50000"/>
                  </a:schemeClr>
                </a:solidFill>
              </a:rPr>
              <a:t> bulunurlar!!!</a:t>
            </a:r>
          </a:p>
          <a:p>
            <a:pPr algn="just"/>
            <a:endParaRPr lang="tr-TR" sz="2000" dirty="0">
              <a:solidFill>
                <a:schemeClr val="accent3">
                  <a:lumMod val="50000"/>
                </a:schemeClr>
              </a:solidFill>
            </a:endParaRPr>
          </a:p>
          <a:p>
            <a:pPr algn="just"/>
            <a:r>
              <a:rPr lang="tr-TR" sz="2000" dirty="0">
                <a:solidFill>
                  <a:schemeClr val="accent3">
                    <a:lumMod val="50000"/>
                  </a:schemeClr>
                </a:solidFill>
              </a:rPr>
              <a:t>Farklı bitkiler farklı </a:t>
            </a:r>
            <a:r>
              <a:rPr lang="tr-TR" sz="2000" dirty="0" err="1">
                <a:solidFill>
                  <a:schemeClr val="accent3">
                    <a:lumMod val="50000"/>
                  </a:schemeClr>
                </a:solidFill>
              </a:rPr>
              <a:t>stoma</a:t>
            </a:r>
            <a:r>
              <a:rPr lang="tr-TR" sz="2000" dirty="0">
                <a:solidFill>
                  <a:schemeClr val="accent3">
                    <a:lumMod val="50000"/>
                  </a:schemeClr>
                </a:solidFill>
              </a:rPr>
              <a:t> yapıları </a:t>
            </a:r>
            <a:r>
              <a:rPr lang="tr-TR" sz="2000" dirty="0" err="1">
                <a:solidFill>
                  <a:schemeClr val="accent3">
                    <a:lumMod val="50000"/>
                  </a:schemeClr>
                </a:solidFill>
              </a:rPr>
              <a:t>göstersede</a:t>
            </a:r>
            <a:r>
              <a:rPr lang="tr-TR" sz="2000" dirty="0">
                <a:solidFill>
                  <a:schemeClr val="accent3">
                    <a:lumMod val="50000"/>
                  </a:schemeClr>
                </a:solidFill>
              </a:rPr>
              <a:t> temelde </a:t>
            </a:r>
            <a:r>
              <a:rPr lang="tr-TR" sz="2000" dirty="0" err="1">
                <a:solidFill>
                  <a:schemeClr val="accent3">
                    <a:lumMod val="50000"/>
                  </a:schemeClr>
                </a:solidFill>
              </a:rPr>
              <a:t>stoma</a:t>
            </a:r>
            <a:r>
              <a:rPr lang="tr-TR" sz="2000" dirty="0">
                <a:solidFill>
                  <a:schemeClr val="accent3">
                    <a:lumMod val="50000"/>
                  </a:schemeClr>
                </a:solidFill>
              </a:rPr>
              <a:t> iki bekçi hücre arasındaki mikroskobik «	</a:t>
            </a:r>
            <a:r>
              <a:rPr lang="tr-TR" sz="2000" dirty="0" err="1">
                <a:solidFill>
                  <a:schemeClr val="accent3">
                    <a:lumMod val="50000"/>
                  </a:schemeClr>
                </a:solidFill>
              </a:rPr>
              <a:t>delikçiktir</a:t>
            </a:r>
            <a:r>
              <a:rPr lang="tr-TR" sz="2000" dirty="0">
                <a:solidFill>
                  <a:schemeClr val="accent3">
                    <a:lumMod val="50000"/>
                  </a:schemeClr>
                </a:solidFill>
              </a:rPr>
              <a:t>.</a:t>
            </a:r>
          </a:p>
          <a:p>
            <a:pPr algn="just"/>
            <a:endParaRPr lang="tr-TR" sz="2000" dirty="0">
              <a:solidFill>
                <a:schemeClr val="accent3">
                  <a:lumMod val="50000"/>
                </a:schemeClr>
              </a:solidFill>
            </a:endParaRPr>
          </a:p>
          <a:p>
            <a:pPr algn="just"/>
            <a:r>
              <a:rPr lang="tr-TR" sz="2000" dirty="0">
                <a:solidFill>
                  <a:schemeClr val="accent3">
                    <a:lumMod val="50000"/>
                  </a:schemeClr>
                </a:solidFill>
              </a:rPr>
              <a:t>Bekçi hücrelerinin yanında </a:t>
            </a:r>
            <a:r>
              <a:rPr lang="tr-TR" sz="2400" b="1" u="sng" dirty="0">
                <a:solidFill>
                  <a:srgbClr val="FF0000"/>
                </a:solidFill>
                <a:effectLst>
                  <a:outerShdw blurRad="38100" dist="38100" dir="2700000" algn="tl">
                    <a:srgbClr val="000000">
                      <a:alpha val="43137"/>
                    </a:srgbClr>
                  </a:outerShdw>
                </a:effectLst>
              </a:rPr>
              <a:t>Yardımcı hücreler </a:t>
            </a:r>
            <a:r>
              <a:rPr lang="tr-TR" sz="2000" dirty="0">
                <a:solidFill>
                  <a:schemeClr val="accent3">
                    <a:lumMod val="50000"/>
                  </a:schemeClr>
                </a:solidFill>
              </a:rPr>
              <a:t>olarak isimlendirilen farklılaşmış </a:t>
            </a:r>
            <a:r>
              <a:rPr lang="tr-TR" sz="2000" dirty="0" err="1">
                <a:solidFill>
                  <a:schemeClr val="accent3">
                    <a:lumMod val="50000"/>
                  </a:schemeClr>
                </a:solidFill>
              </a:rPr>
              <a:t>epidermal</a:t>
            </a:r>
            <a:r>
              <a:rPr lang="tr-TR" sz="2000" dirty="0">
                <a:solidFill>
                  <a:schemeClr val="accent3">
                    <a:lumMod val="50000"/>
                  </a:schemeClr>
                </a:solidFill>
              </a:rPr>
              <a:t> hücreler bulunmaktadır. Yardımcı hücreler </a:t>
            </a:r>
            <a:r>
              <a:rPr lang="tr-TR" sz="2000" dirty="0" err="1">
                <a:solidFill>
                  <a:schemeClr val="accent3">
                    <a:lumMod val="50000"/>
                  </a:schemeClr>
                </a:solidFill>
              </a:rPr>
              <a:t>stoma</a:t>
            </a:r>
            <a:r>
              <a:rPr lang="tr-TR" sz="2000" dirty="0">
                <a:solidFill>
                  <a:schemeClr val="accent3">
                    <a:lumMod val="50000"/>
                  </a:schemeClr>
                </a:solidFill>
              </a:rPr>
              <a:t> </a:t>
            </a:r>
            <a:r>
              <a:rPr lang="tr-TR" sz="2000" dirty="0" err="1">
                <a:solidFill>
                  <a:schemeClr val="accent3">
                    <a:lumMod val="50000"/>
                  </a:schemeClr>
                </a:solidFill>
              </a:rPr>
              <a:t>delikçiklerinin</a:t>
            </a:r>
            <a:r>
              <a:rPr lang="tr-TR" sz="2000" dirty="0">
                <a:solidFill>
                  <a:schemeClr val="accent3">
                    <a:lumMod val="50000"/>
                  </a:schemeClr>
                </a:solidFill>
              </a:rPr>
              <a:t> açılıp kapanmasında bekçi hücrelerine yardımcı olur.</a:t>
            </a:r>
          </a:p>
          <a:p>
            <a:pPr algn="just"/>
            <a:endParaRPr lang="tr-TR" sz="2000" dirty="0">
              <a:solidFill>
                <a:schemeClr val="accent3">
                  <a:lumMod val="50000"/>
                </a:schemeClr>
              </a:solidFill>
            </a:endParaRPr>
          </a:p>
          <a:p>
            <a:pPr algn="just"/>
            <a:r>
              <a:rPr lang="tr-TR" sz="2000" dirty="0">
                <a:solidFill>
                  <a:schemeClr val="accent3">
                    <a:lumMod val="50000"/>
                  </a:schemeClr>
                </a:solidFill>
              </a:rPr>
              <a:t>Bekçi hücreler + Yardımcı hücreler + </a:t>
            </a:r>
            <a:r>
              <a:rPr lang="tr-TR" sz="2000" dirty="0" err="1">
                <a:solidFill>
                  <a:schemeClr val="accent3">
                    <a:lumMod val="50000"/>
                  </a:schemeClr>
                </a:solidFill>
              </a:rPr>
              <a:t>Delikçikler</a:t>
            </a:r>
            <a:r>
              <a:rPr lang="tr-TR" sz="2000" dirty="0">
                <a:solidFill>
                  <a:schemeClr val="accent3">
                    <a:lumMod val="50000"/>
                  </a:schemeClr>
                </a:solidFill>
              </a:rPr>
              <a:t> = STOMA KOMPLEKSİ</a:t>
            </a:r>
          </a:p>
        </p:txBody>
      </p:sp>
      <p:pic>
        <p:nvPicPr>
          <p:cNvPr id="6" name="Resim 5">
            <a:extLst>
              <a:ext uri="{FF2B5EF4-FFF2-40B4-BE49-F238E27FC236}">
                <a16:creationId xmlns:a16="http://schemas.microsoft.com/office/drawing/2014/main" id="{F1F923E9-7CE8-4CF1-9F65-B71109DA676C}"/>
              </a:ext>
            </a:extLst>
          </p:cNvPr>
          <p:cNvPicPr>
            <a:picLocks noChangeAspect="1"/>
          </p:cNvPicPr>
          <p:nvPr/>
        </p:nvPicPr>
        <p:blipFill>
          <a:blip r:embed="rId2"/>
          <a:stretch>
            <a:fillRect/>
          </a:stretch>
        </p:blipFill>
        <p:spPr>
          <a:xfrm>
            <a:off x="6053058" y="1378226"/>
            <a:ext cx="6172692" cy="3767937"/>
          </a:xfrm>
          <a:prstGeom prst="rect">
            <a:avLst/>
          </a:prstGeom>
        </p:spPr>
      </p:pic>
    </p:spTree>
    <p:extLst>
      <p:ext uri="{BB962C8B-B14F-4D97-AF65-F5344CB8AC3E}">
        <p14:creationId xmlns:p14="http://schemas.microsoft.com/office/powerpoint/2010/main" val="4186975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AC488E0-459A-42D3-A457-218901085EE4}"/>
              </a:ext>
            </a:extLst>
          </p:cNvPr>
          <p:cNvSpPr>
            <a:spLocks noGrp="1"/>
          </p:cNvSpPr>
          <p:nvPr>
            <p:ph idx="1"/>
          </p:nvPr>
        </p:nvSpPr>
        <p:spPr>
          <a:xfrm>
            <a:off x="0" y="99214"/>
            <a:ext cx="12192000" cy="3880773"/>
          </a:xfrm>
        </p:spPr>
        <p:txBody>
          <a:bodyPr>
            <a:normAutofit fontScale="92500" lnSpcReduction="20000"/>
          </a:bodyPr>
          <a:lstStyle/>
          <a:p>
            <a:pPr algn="ctr"/>
            <a:r>
              <a:rPr lang="tr-TR" dirty="0">
                <a:solidFill>
                  <a:srgbClr val="5B2555"/>
                </a:solidFill>
              </a:rPr>
              <a:t>Bekçi hücreler </a:t>
            </a:r>
            <a:r>
              <a:rPr lang="tr-TR" dirty="0" err="1">
                <a:solidFill>
                  <a:srgbClr val="5B2555"/>
                </a:solidFill>
              </a:rPr>
              <a:t>membranlarının</a:t>
            </a:r>
            <a:r>
              <a:rPr lang="tr-TR" dirty="0">
                <a:solidFill>
                  <a:srgbClr val="5B2555"/>
                </a:solidFill>
              </a:rPr>
              <a:t> gözeneğe bakan kısımları yardımcı hücrelere bakan kısımlarına göre daha kalındır.</a:t>
            </a:r>
          </a:p>
          <a:p>
            <a:pPr algn="ctr"/>
            <a:endParaRPr lang="tr-TR" dirty="0">
              <a:solidFill>
                <a:srgbClr val="5B2555"/>
              </a:solidFill>
            </a:endParaRPr>
          </a:p>
          <a:p>
            <a:pPr algn="ctr"/>
            <a:r>
              <a:rPr lang="tr-TR" dirty="0">
                <a:solidFill>
                  <a:srgbClr val="5B2555"/>
                </a:solidFill>
              </a:rPr>
              <a:t>Bu özelliği sayesinde turgor durumunda gözenek deliği açılmakta ve turgor durumu ortadan kalkınca kapanmaktadır.</a:t>
            </a:r>
          </a:p>
          <a:p>
            <a:pPr algn="ctr"/>
            <a:endParaRPr lang="tr-TR" dirty="0">
              <a:solidFill>
                <a:srgbClr val="5B2555"/>
              </a:solidFill>
            </a:endParaRPr>
          </a:p>
          <a:p>
            <a:pPr algn="ctr"/>
            <a:r>
              <a:rPr lang="tr-TR" dirty="0">
                <a:solidFill>
                  <a:srgbClr val="5B2555"/>
                </a:solidFill>
              </a:rPr>
              <a:t>Turgor durumunda bekçi hücre </a:t>
            </a:r>
            <a:r>
              <a:rPr lang="tr-TR" dirty="0" err="1">
                <a:solidFill>
                  <a:srgbClr val="5B2555"/>
                </a:solidFill>
              </a:rPr>
              <a:t>membranları</a:t>
            </a:r>
            <a:r>
              <a:rPr lang="tr-TR" dirty="0">
                <a:solidFill>
                  <a:srgbClr val="5B2555"/>
                </a:solidFill>
              </a:rPr>
              <a:t> gerilir.</a:t>
            </a:r>
          </a:p>
          <a:p>
            <a:pPr algn="ctr"/>
            <a:endParaRPr lang="tr-TR" dirty="0">
              <a:solidFill>
                <a:srgbClr val="5B2555"/>
              </a:solidFill>
            </a:endParaRPr>
          </a:p>
          <a:p>
            <a:pPr algn="ctr"/>
            <a:r>
              <a:rPr lang="tr-TR" dirty="0">
                <a:solidFill>
                  <a:srgbClr val="5B2555"/>
                </a:solidFill>
              </a:rPr>
              <a:t>Bu gerilme </a:t>
            </a:r>
            <a:r>
              <a:rPr lang="tr-TR" dirty="0" err="1">
                <a:solidFill>
                  <a:srgbClr val="5B2555"/>
                </a:solidFill>
              </a:rPr>
              <a:t>membranları</a:t>
            </a:r>
            <a:r>
              <a:rPr lang="tr-TR" dirty="0">
                <a:solidFill>
                  <a:srgbClr val="5B2555"/>
                </a:solidFill>
              </a:rPr>
              <a:t> ince yanlarında daha fazla, kalın yanlarında daha az olur.</a:t>
            </a:r>
          </a:p>
          <a:p>
            <a:pPr algn="ctr"/>
            <a:endParaRPr lang="tr-TR" dirty="0">
              <a:solidFill>
                <a:srgbClr val="5B2555"/>
              </a:solidFill>
            </a:endParaRPr>
          </a:p>
          <a:p>
            <a:pPr algn="ctr"/>
            <a:r>
              <a:rPr lang="tr-TR" dirty="0">
                <a:solidFill>
                  <a:srgbClr val="5B2555"/>
                </a:solidFill>
              </a:rPr>
              <a:t>Bekçi hücre </a:t>
            </a:r>
            <a:r>
              <a:rPr lang="tr-TR" dirty="0" err="1">
                <a:solidFill>
                  <a:srgbClr val="5B2555"/>
                </a:solidFill>
              </a:rPr>
              <a:t>membranlarının</a:t>
            </a:r>
            <a:r>
              <a:rPr lang="tr-TR" dirty="0">
                <a:solidFill>
                  <a:srgbClr val="5B2555"/>
                </a:solidFill>
              </a:rPr>
              <a:t> gözenek deliğine bakan yanları kalın olduğu için az gerilir diğer yanı ise daha fazla gerildiği için  kalın taraf çekilerek içbükey duruma gelir.</a:t>
            </a:r>
          </a:p>
          <a:p>
            <a:pPr algn="ctr"/>
            <a:endParaRPr lang="tr-TR" dirty="0">
              <a:solidFill>
                <a:srgbClr val="5B2555"/>
              </a:solidFill>
            </a:endParaRPr>
          </a:p>
          <a:p>
            <a:pPr algn="ctr"/>
            <a:r>
              <a:rPr lang="tr-TR" dirty="0">
                <a:solidFill>
                  <a:srgbClr val="5B2555"/>
                </a:solidFill>
              </a:rPr>
              <a:t>Bekçi hücrelerinde oluşan çekim gücü ile gözeneğin ortasında elips şeklinde gözenek deliği oluşur</a:t>
            </a:r>
            <a:r>
              <a:rPr lang="tr-TR" sz="1600" dirty="0">
                <a:solidFill>
                  <a:srgbClr val="5B2555"/>
                </a:solidFill>
              </a:rPr>
              <a:t>.</a:t>
            </a:r>
          </a:p>
          <a:p>
            <a:pPr algn="ctr"/>
            <a:endParaRPr lang="tr-TR" sz="1600" dirty="0">
              <a:solidFill>
                <a:srgbClr val="5B2555"/>
              </a:solidFill>
            </a:endParaRPr>
          </a:p>
        </p:txBody>
      </p:sp>
      <p:pic>
        <p:nvPicPr>
          <p:cNvPr id="4" name="Resim 3">
            <a:extLst>
              <a:ext uri="{FF2B5EF4-FFF2-40B4-BE49-F238E27FC236}">
                <a16:creationId xmlns:a16="http://schemas.microsoft.com/office/drawing/2014/main" id="{85E5F002-D210-416E-9562-05021B894E91}"/>
              </a:ext>
            </a:extLst>
          </p:cNvPr>
          <p:cNvPicPr>
            <a:picLocks noChangeAspect="1"/>
          </p:cNvPicPr>
          <p:nvPr/>
        </p:nvPicPr>
        <p:blipFill>
          <a:blip r:embed="rId2"/>
          <a:stretch>
            <a:fillRect/>
          </a:stretch>
        </p:blipFill>
        <p:spPr>
          <a:xfrm>
            <a:off x="2862470" y="4226756"/>
            <a:ext cx="5778648" cy="2631244"/>
          </a:xfrm>
          <a:prstGeom prst="rect">
            <a:avLst/>
          </a:prstGeom>
        </p:spPr>
      </p:pic>
      <p:cxnSp>
        <p:nvCxnSpPr>
          <p:cNvPr id="5" name="Düz Ok Bağlayıcısı 4">
            <a:extLst>
              <a:ext uri="{FF2B5EF4-FFF2-40B4-BE49-F238E27FC236}">
                <a16:creationId xmlns:a16="http://schemas.microsoft.com/office/drawing/2014/main" id="{4E827BBC-D55E-419F-BD41-B27522C10693}"/>
              </a:ext>
            </a:extLst>
          </p:cNvPr>
          <p:cNvCxnSpPr>
            <a:cxnSpLocks/>
          </p:cNvCxnSpPr>
          <p:nvPr/>
        </p:nvCxnSpPr>
        <p:spPr>
          <a:xfrm>
            <a:off x="5796038" y="427706"/>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7" name="Düz Ok Bağlayıcısı 6">
            <a:extLst>
              <a:ext uri="{FF2B5EF4-FFF2-40B4-BE49-F238E27FC236}">
                <a16:creationId xmlns:a16="http://schemas.microsoft.com/office/drawing/2014/main" id="{0461BDAE-86D6-4548-8DB7-3D55D391FF77}"/>
              </a:ext>
            </a:extLst>
          </p:cNvPr>
          <p:cNvCxnSpPr>
            <a:cxnSpLocks/>
          </p:cNvCxnSpPr>
          <p:nvPr/>
        </p:nvCxnSpPr>
        <p:spPr>
          <a:xfrm>
            <a:off x="5796038" y="1061886"/>
            <a:ext cx="0" cy="417870"/>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10" name="Düz Ok Bağlayıcısı 9">
            <a:extLst>
              <a:ext uri="{FF2B5EF4-FFF2-40B4-BE49-F238E27FC236}">
                <a16:creationId xmlns:a16="http://schemas.microsoft.com/office/drawing/2014/main" id="{F10DD425-8808-4445-A3A5-E55EA3956B9B}"/>
              </a:ext>
            </a:extLst>
          </p:cNvPr>
          <p:cNvCxnSpPr>
            <a:cxnSpLocks/>
          </p:cNvCxnSpPr>
          <p:nvPr/>
        </p:nvCxnSpPr>
        <p:spPr>
          <a:xfrm>
            <a:off x="5796038" y="1715135"/>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11" name="Düz Ok Bağlayıcısı 10">
            <a:extLst>
              <a:ext uri="{FF2B5EF4-FFF2-40B4-BE49-F238E27FC236}">
                <a16:creationId xmlns:a16="http://schemas.microsoft.com/office/drawing/2014/main" id="{B50F91FE-43C5-49E8-A964-1E9CE2C980BD}"/>
              </a:ext>
            </a:extLst>
          </p:cNvPr>
          <p:cNvCxnSpPr>
            <a:cxnSpLocks/>
          </p:cNvCxnSpPr>
          <p:nvPr/>
        </p:nvCxnSpPr>
        <p:spPr>
          <a:xfrm>
            <a:off x="5796038" y="2408906"/>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12" name="Düz Ok Bağlayıcısı 11">
            <a:extLst>
              <a:ext uri="{FF2B5EF4-FFF2-40B4-BE49-F238E27FC236}">
                <a16:creationId xmlns:a16="http://schemas.microsoft.com/office/drawing/2014/main" id="{F30AD130-3026-4ADC-8EA4-EFC9E74A2C4C}"/>
              </a:ext>
            </a:extLst>
          </p:cNvPr>
          <p:cNvCxnSpPr>
            <a:cxnSpLocks/>
          </p:cNvCxnSpPr>
          <p:nvPr/>
        </p:nvCxnSpPr>
        <p:spPr>
          <a:xfrm>
            <a:off x="5800876" y="3244645"/>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835256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C0C602-723D-4385-AA12-03E6A094B7DC}"/>
              </a:ext>
            </a:extLst>
          </p:cNvPr>
          <p:cNvSpPr>
            <a:spLocks noGrp="1"/>
          </p:cNvSpPr>
          <p:nvPr>
            <p:ph idx="1"/>
          </p:nvPr>
        </p:nvSpPr>
        <p:spPr>
          <a:xfrm>
            <a:off x="306272" y="530571"/>
            <a:ext cx="10958075" cy="6168403"/>
          </a:xfrm>
        </p:spPr>
        <p:txBody>
          <a:bodyPr>
            <a:normAutofit fontScale="92500" lnSpcReduction="20000"/>
          </a:bodyPr>
          <a:lstStyle/>
          <a:p>
            <a:pPr algn="just"/>
            <a:r>
              <a:rPr lang="tr-TR" sz="2400" dirty="0">
                <a:solidFill>
                  <a:srgbClr val="002060"/>
                </a:solidFill>
              </a:rPr>
              <a:t>Selüloz </a:t>
            </a:r>
            <a:r>
              <a:rPr lang="tr-TR" sz="2400" dirty="0" err="1">
                <a:solidFill>
                  <a:srgbClr val="002060"/>
                </a:solidFill>
              </a:rPr>
              <a:t>mikrofibrilleri</a:t>
            </a:r>
            <a:r>
              <a:rPr lang="tr-TR" sz="2400" dirty="0">
                <a:solidFill>
                  <a:srgbClr val="002060"/>
                </a:solidFill>
              </a:rPr>
              <a:t> bir araya gelerek </a:t>
            </a:r>
            <a:r>
              <a:rPr lang="tr-TR" sz="2400" dirty="0" err="1">
                <a:solidFill>
                  <a:srgbClr val="002060"/>
                </a:solidFill>
              </a:rPr>
              <a:t>stoma</a:t>
            </a:r>
            <a:r>
              <a:rPr lang="tr-TR" sz="2400" dirty="0">
                <a:solidFill>
                  <a:srgbClr val="002060"/>
                </a:solidFill>
              </a:rPr>
              <a:t> </a:t>
            </a:r>
            <a:r>
              <a:rPr lang="tr-TR" sz="2400" dirty="0" err="1">
                <a:solidFill>
                  <a:srgbClr val="002060"/>
                </a:solidFill>
              </a:rPr>
              <a:t>porunun</a:t>
            </a:r>
            <a:r>
              <a:rPr lang="tr-TR" sz="2400" dirty="0">
                <a:solidFill>
                  <a:srgbClr val="002060"/>
                </a:solidFill>
              </a:rPr>
              <a:t> açılması ve kapanmasında önemli rol alır.</a:t>
            </a:r>
          </a:p>
          <a:p>
            <a:pPr algn="just"/>
            <a:endParaRPr lang="tr-TR" sz="2400" dirty="0">
              <a:solidFill>
                <a:srgbClr val="002060"/>
              </a:solidFill>
            </a:endParaRPr>
          </a:p>
          <a:p>
            <a:pPr algn="just"/>
            <a:r>
              <a:rPr lang="tr-TR" sz="2400" dirty="0">
                <a:solidFill>
                  <a:srgbClr val="002060"/>
                </a:solidFill>
              </a:rPr>
              <a:t>Hücre çeperinin sağlamlığı ve şekli üzerinde önemli etkisi vardır.</a:t>
            </a:r>
          </a:p>
          <a:p>
            <a:pPr algn="just"/>
            <a:endParaRPr lang="tr-TR" sz="2400" dirty="0">
              <a:solidFill>
                <a:srgbClr val="002060"/>
              </a:solidFill>
            </a:endParaRPr>
          </a:p>
          <a:p>
            <a:pPr algn="just"/>
            <a:r>
              <a:rPr lang="tr-TR" sz="2400" dirty="0">
                <a:solidFill>
                  <a:srgbClr val="002060"/>
                </a:solidFill>
              </a:rPr>
              <a:t>Işık şiddeti ve kalitesi, sıcaklık, nem, hücre içi CO</a:t>
            </a:r>
            <a:r>
              <a:rPr lang="tr-TR" sz="2400" baseline="-25000" dirty="0">
                <a:solidFill>
                  <a:srgbClr val="002060"/>
                </a:solidFill>
              </a:rPr>
              <a:t>2 </a:t>
            </a:r>
            <a:r>
              <a:rPr lang="tr-TR" sz="2400" dirty="0">
                <a:solidFill>
                  <a:srgbClr val="002060"/>
                </a:solidFill>
              </a:rPr>
              <a:t>konsantrasyonu bekçi hücreleri tarafından algılanır. Bu sinyal </a:t>
            </a:r>
            <a:r>
              <a:rPr lang="tr-TR" sz="2400" dirty="0" err="1">
                <a:solidFill>
                  <a:srgbClr val="002060"/>
                </a:solidFill>
              </a:rPr>
              <a:t>stomanın</a:t>
            </a:r>
            <a:r>
              <a:rPr lang="tr-TR" sz="2400" dirty="0">
                <a:solidFill>
                  <a:srgbClr val="002060"/>
                </a:solidFill>
              </a:rPr>
              <a:t> açılmasını sağlayan bir dizi yanıtın verilmesine neden olur.</a:t>
            </a:r>
          </a:p>
          <a:p>
            <a:pPr algn="just"/>
            <a:endParaRPr lang="tr-TR" sz="2400" dirty="0">
              <a:solidFill>
                <a:srgbClr val="002060"/>
              </a:solidFill>
            </a:endParaRPr>
          </a:p>
          <a:p>
            <a:pPr algn="just"/>
            <a:r>
              <a:rPr lang="tr-TR" sz="2400" dirty="0">
                <a:solidFill>
                  <a:srgbClr val="002060"/>
                </a:solidFill>
              </a:rPr>
              <a:t>Su potansiyeli azalır, su bekçi hücrelerine girer. Hücreye su girdikçe turgor basıncı artar.</a:t>
            </a:r>
          </a:p>
          <a:p>
            <a:pPr algn="just"/>
            <a:endParaRPr lang="tr-TR" sz="2400" dirty="0">
              <a:solidFill>
                <a:srgbClr val="002060"/>
              </a:solidFill>
            </a:endParaRPr>
          </a:p>
          <a:p>
            <a:pPr algn="just"/>
            <a:r>
              <a:rPr lang="tr-TR" sz="2400" dirty="0">
                <a:solidFill>
                  <a:srgbClr val="002060"/>
                </a:solidFill>
              </a:rPr>
              <a:t>Çeperler esnektir. Bekçi hücrelerinin hacimleri geriye dönüşebilir olarak %49-100 arası artar.</a:t>
            </a:r>
          </a:p>
          <a:p>
            <a:pPr algn="just"/>
            <a:endParaRPr lang="tr-TR" sz="2400" dirty="0">
              <a:solidFill>
                <a:srgbClr val="002060"/>
              </a:solidFill>
            </a:endParaRPr>
          </a:p>
          <a:p>
            <a:pPr algn="just"/>
            <a:r>
              <a:rPr lang="tr-TR" sz="2400" dirty="0">
                <a:solidFill>
                  <a:srgbClr val="002060"/>
                </a:solidFill>
              </a:rPr>
              <a:t>Hücre çeperlerinin </a:t>
            </a:r>
            <a:r>
              <a:rPr lang="tr-TR" sz="2400" dirty="0" err="1">
                <a:solidFill>
                  <a:srgbClr val="002060"/>
                </a:solidFill>
              </a:rPr>
              <a:t>fakrlı</a:t>
            </a:r>
            <a:r>
              <a:rPr lang="tr-TR" sz="2400" dirty="0">
                <a:solidFill>
                  <a:srgbClr val="002060"/>
                </a:solidFill>
              </a:rPr>
              <a:t> kalınlıkta olması </a:t>
            </a:r>
            <a:r>
              <a:rPr lang="tr-TR" sz="2400" dirty="0" err="1">
                <a:solidFill>
                  <a:srgbClr val="002060"/>
                </a:solidFill>
              </a:rPr>
              <a:t>stoma</a:t>
            </a:r>
            <a:r>
              <a:rPr lang="tr-TR" sz="2400" dirty="0">
                <a:solidFill>
                  <a:srgbClr val="002060"/>
                </a:solidFill>
              </a:rPr>
              <a:t> </a:t>
            </a:r>
            <a:r>
              <a:rPr lang="tr-TR" sz="2400" dirty="0" err="1">
                <a:solidFill>
                  <a:srgbClr val="002060"/>
                </a:solidFill>
              </a:rPr>
              <a:t>poru</a:t>
            </a:r>
            <a:r>
              <a:rPr lang="tr-TR" sz="2400" dirty="0">
                <a:solidFill>
                  <a:srgbClr val="002060"/>
                </a:solidFill>
              </a:rPr>
              <a:t> açılıp </a:t>
            </a:r>
            <a:r>
              <a:rPr lang="tr-TR" sz="2400" dirty="0" err="1">
                <a:solidFill>
                  <a:srgbClr val="002060"/>
                </a:solidFill>
              </a:rPr>
              <a:t>kapnmasını</a:t>
            </a:r>
            <a:r>
              <a:rPr lang="tr-TR" sz="2400" dirty="0">
                <a:solidFill>
                  <a:srgbClr val="002060"/>
                </a:solidFill>
              </a:rPr>
              <a:t> sağlar.</a:t>
            </a:r>
          </a:p>
        </p:txBody>
      </p:sp>
    </p:spTree>
    <p:extLst>
      <p:ext uri="{BB962C8B-B14F-4D97-AF65-F5344CB8AC3E}">
        <p14:creationId xmlns:p14="http://schemas.microsoft.com/office/powerpoint/2010/main" val="148820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27A442-2C82-4F48-BF64-35B6A6793FE6}"/>
              </a:ext>
            </a:extLst>
          </p:cNvPr>
          <p:cNvSpPr>
            <a:spLocks noGrp="1"/>
          </p:cNvSpPr>
          <p:nvPr>
            <p:ph type="title"/>
          </p:nvPr>
        </p:nvSpPr>
        <p:spPr>
          <a:xfrm>
            <a:off x="677334" y="185531"/>
            <a:ext cx="6531849" cy="874643"/>
          </a:xfrm>
        </p:spPr>
        <p:txBody>
          <a:bodyPr/>
          <a:lstStyle/>
          <a:p>
            <a:r>
              <a:rPr lang="tr-TR" b="1" u="sng" dirty="0">
                <a:effectLst>
                  <a:outerShdw blurRad="38100" dist="38100" dir="2700000" algn="tl">
                    <a:srgbClr val="000000">
                      <a:alpha val="43137"/>
                    </a:srgbClr>
                  </a:outerShdw>
                </a:effectLst>
              </a:rPr>
              <a:t>STOMALAR</a:t>
            </a:r>
          </a:p>
        </p:txBody>
      </p:sp>
      <p:sp>
        <p:nvSpPr>
          <p:cNvPr id="3" name="İçerik Yer Tutucusu 2">
            <a:extLst>
              <a:ext uri="{FF2B5EF4-FFF2-40B4-BE49-F238E27FC236}">
                <a16:creationId xmlns:a16="http://schemas.microsoft.com/office/drawing/2014/main" id="{843C5020-2AD4-42F1-AA96-A092F082EAB0}"/>
              </a:ext>
            </a:extLst>
          </p:cNvPr>
          <p:cNvSpPr>
            <a:spLocks noGrp="1"/>
          </p:cNvSpPr>
          <p:nvPr>
            <p:ph idx="1"/>
          </p:nvPr>
        </p:nvSpPr>
        <p:spPr>
          <a:xfrm>
            <a:off x="425542" y="1033670"/>
            <a:ext cx="11089124" cy="5367129"/>
          </a:xfrm>
        </p:spPr>
        <p:txBody>
          <a:bodyPr/>
          <a:lstStyle/>
          <a:p>
            <a:endParaRPr lang="tr-TR" dirty="0">
              <a:solidFill>
                <a:srgbClr val="002060"/>
              </a:solidFill>
            </a:endParaRPr>
          </a:p>
          <a:p>
            <a:r>
              <a:rPr lang="tr-TR" dirty="0">
                <a:solidFill>
                  <a:srgbClr val="002060"/>
                </a:solidFill>
              </a:rPr>
              <a:t>Bekçi hücrelerinin </a:t>
            </a:r>
            <a:r>
              <a:rPr lang="tr-TR" dirty="0" err="1">
                <a:solidFill>
                  <a:srgbClr val="002060"/>
                </a:solidFill>
              </a:rPr>
              <a:t>epidermis</a:t>
            </a:r>
            <a:r>
              <a:rPr lang="tr-TR" dirty="0">
                <a:solidFill>
                  <a:srgbClr val="002060"/>
                </a:solidFill>
              </a:rPr>
              <a:t> hücrelerinden farkları</a:t>
            </a:r>
          </a:p>
          <a:p>
            <a:pPr>
              <a:buAutoNum type="alphaLcPeriod"/>
            </a:pPr>
            <a:r>
              <a:rPr lang="tr-TR" dirty="0">
                <a:solidFill>
                  <a:srgbClr val="002060"/>
                </a:solidFill>
              </a:rPr>
              <a:t>Bekçi hücreleri </a:t>
            </a:r>
            <a:r>
              <a:rPr lang="tr-TR" dirty="0" err="1">
                <a:solidFill>
                  <a:srgbClr val="002060"/>
                </a:solidFill>
              </a:rPr>
              <a:t>epidermis</a:t>
            </a:r>
            <a:r>
              <a:rPr lang="tr-TR" dirty="0">
                <a:solidFill>
                  <a:srgbClr val="002060"/>
                </a:solidFill>
              </a:rPr>
              <a:t> hücrelerine göre çok daha küçüktür.</a:t>
            </a:r>
          </a:p>
          <a:p>
            <a:pPr>
              <a:buAutoNum type="alphaLcPeriod"/>
            </a:pPr>
            <a:r>
              <a:rPr lang="tr-TR" dirty="0">
                <a:solidFill>
                  <a:srgbClr val="002060"/>
                </a:solidFill>
              </a:rPr>
              <a:t>Bekçi hücreleri kloroplast içermekte ve fotosentez yapabilmektedir.</a:t>
            </a:r>
          </a:p>
          <a:p>
            <a:pPr>
              <a:buAutoNum type="alphaLcPeriod"/>
            </a:pPr>
            <a:r>
              <a:rPr lang="tr-TR" dirty="0">
                <a:solidFill>
                  <a:srgbClr val="002060"/>
                </a:solidFill>
              </a:rPr>
              <a:t>Bekçi hücre duvarları kalındır</a:t>
            </a:r>
          </a:p>
          <a:p>
            <a:pPr>
              <a:buAutoNum type="alphaLcPeriod"/>
            </a:pPr>
            <a:r>
              <a:rPr lang="tr-TR" dirty="0">
                <a:solidFill>
                  <a:srgbClr val="002060"/>
                </a:solidFill>
              </a:rPr>
              <a:t>Bekçi hücrelerinin en önemli karakteristik özelliği geceleri biriktirdiği nişastayı gündüz şekere dönüştürmesidir.</a:t>
            </a:r>
          </a:p>
          <a:p>
            <a:pPr>
              <a:buAutoNum type="alphaLcPeriod"/>
            </a:pPr>
            <a:endParaRPr lang="tr-TR" dirty="0">
              <a:solidFill>
                <a:srgbClr val="002060"/>
              </a:solidFill>
            </a:endParaRPr>
          </a:p>
          <a:p>
            <a:pPr marL="0" indent="0">
              <a:buNone/>
            </a:pPr>
            <a:r>
              <a:rPr lang="tr-TR" dirty="0" err="1">
                <a:solidFill>
                  <a:srgbClr val="002060"/>
                </a:solidFill>
              </a:rPr>
              <a:t>Epidermal</a:t>
            </a:r>
            <a:r>
              <a:rPr lang="tr-TR" dirty="0">
                <a:solidFill>
                  <a:srgbClr val="002060"/>
                </a:solidFill>
              </a:rPr>
              <a:t> hücrelerde kloroplast bulunmaz. Bekçi hücrelerinde fotosentez minimum düzeyde oluşur. Bu hücrelerde klorofil gece gündüz oluşurken, </a:t>
            </a:r>
            <a:r>
              <a:rPr lang="tr-TR" dirty="0" err="1">
                <a:solidFill>
                  <a:srgbClr val="002060"/>
                </a:solidFill>
              </a:rPr>
              <a:t>mezofil</a:t>
            </a:r>
            <a:r>
              <a:rPr lang="tr-TR" dirty="0">
                <a:solidFill>
                  <a:srgbClr val="002060"/>
                </a:solidFill>
              </a:rPr>
              <a:t> hücrelerinde klorofil ışık olduğu zaman oluşur.</a:t>
            </a:r>
          </a:p>
        </p:txBody>
      </p:sp>
    </p:spTree>
    <p:extLst>
      <p:ext uri="{BB962C8B-B14F-4D97-AF65-F5344CB8AC3E}">
        <p14:creationId xmlns:p14="http://schemas.microsoft.com/office/powerpoint/2010/main" val="4294372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DC6DF3E-DEDE-4380-A167-BADFB86E5FA6}"/>
              </a:ext>
            </a:extLst>
          </p:cNvPr>
          <p:cNvSpPr>
            <a:spLocks noGrp="1"/>
          </p:cNvSpPr>
          <p:nvPr>
            <p:ph idx="1"/>
          </p:nvPr>
        </p:nvSpPr>
        <p:spPr>
          <a:xfrm>
            <a:off x="279768" y="716102"/>
            <a:ext cx="11037589" cy="5976246"/>
          </a:xfrm>
        </p:spPr>
        <p:txBody>
          <a:bodyPr>
            <a:normAutofit/>
          </a:bodyPr>
          <a:lstStyle/>
          <a:p>
            <a:pPr algn="just"/>
            <a:r>
              <a:rPr lang="tr-TR" sz="2400" dirty="0">
                <a:solidFill>
                  <a:srgbClr val="002060"/>
                </a:solidFill>
              </a:rPr>
              <a:t>Su bol olduğundan. </a:t>
            </a:r>
            <a:r>
              <a:rPr lang="tr-TR" sz="2400" dirty="0" err="1">
                <a:solidFill>
                  <a:srgbClr val="002060"/>
                </a:solidFill>
              </a:rPr>
              <a:t>Stomalar</a:t>
            </a:r>
            <a:r>
              <a:rPr lang="tr-TR" sz="2400" dirty="0">
                <a:solidFill>
                  <a:srgbClr val="002060"/>
                </a:solidFill>
              </a:rPr>
              <a:t> gündüzleri açılır, geceleri kapanır .Geceleri </a:t>
            </a:r>
            <a:r>
              <a:rPr lang="tr-TR" sz="2400" dirty="0" err="1">
                <a:solidFill>
                  <a:srgbClr val="002060"/>
                </a:solidFill>
              </a:rPr>
              <a:t>stoma</a:t>
            </a:r>
            <a:r>
              <a:rPr lang="tr-TR" sz="2400" dirty="0">
                <a:solidFill>
                  <a:srgbClr val="002060"/>
                </a:solidFill>
              </a:rPr>
              <a:t> açıklığı küçük tutulur.</a:t>
            </a:r>
          </a:p>
          <a:p>
            <a:pPr algn="just"/>
            <a:endParaRPr lang="tr-TR" sz="2400" dirty="0">
              <a:solidFill>
                <a:srgbClr val="002060"/>
              </a:solidFill>
            </a:endParaRPr>
          </a:p>
          <a:p>
            <a:pPr algn="just"/>
            <a:r>
              <a:rPr lang="tr-TR" sz="2400" dirty="0">
                <a:solidFill>
                  <a:srgbClr val="002060"/>
                </a:solidFill>
              </a:rPr>
              <a:t>Toprakta su kıt olduğunda </a:t>
            </a:r>
            <a:r>
              <a:rPr lang="tr-TR" sz="2400" dirty="0" err="1">
                <a:solidFill>
                  <a:srgbClr val="002060"/>
                </a:solidFill>
              </a:rPr>
              <a:t>stomalar</a:t>
            </a:r>
            <a:r>
              <a:rPr lang="tr-TR" sz="2400" dirty="0">
                <a:solidFill>
                  <a:srgbClr val="002060"/>
                </a:solidFill>
              </a:rPr>
              <a:t> daha az açılır</a:t>
            </a:r>
          </a:p>
          <a:p>
            <a:endParaRPr lang="tr-TR" sz="2400" dirty="0">
              <a:solidFill>
                <a:srgbClr val="002060"/>
              </a:solidFill>
            </a:endParaRPr>
          </a:p>
          <a:p>
            <a:pPr algn="just"/>
            <a:r>
              <a:rPr lang="tr-TR" sz="2400" dirty="0">
                <a:solidFill>
                  <a:srgbClr val="002060"/>
                </a:solidFill>
              </a:rPr>
              <a:t>Bitkiler kurak koşullarda </a:t>
            </a:r>
            <a:r>
              <a:rPr lang="tr-TR" sz="2400" dirty="0" err="1">
                <a:solidFill>
                  <a:srgbClr val="002060"/>
                </a:solidFill>
              </a:rPr>
              <a:t>stomalarını</a:t>
            </a:r>
            <a:r>
              <a:rPr lang="tr-TR" sz="2400" dirty="0">
                <a:solidFill>
                  <a:srgbClr val="002060"/>
                </a:solidFill>
              </a:rPr>
              <a:t> kapatarak su kaybını önler.</a:t>
            </a:r>
          </a:p>
          <a:p>
            <a:endParaRPr lang="tr-TR" sz="2400" dirty="0">
              <a:solidFill>
                <a:srgbClr val="002060"/>
              </a:solidFill>
            </a:endParaRPr>
          </a:p>
          <a:p>
            <a:pPr algn="just"/>
            <a:r>
              <a:rPr lang="tr-TR" sz="2400" dirty="0">
                <a:solidFill>
                  <a:srgbClr val="002060"/>
                </a:solidFill>
              </a:rPr>
              <a:t>Suyun bol ve yaprağa ulaşan güneş ışınlarının fotosentezi kolaylaştırdığı güneşli bir sabah yaprağın içinde CO</a:t>
            </a:r>
            <a:r>
              <a:rPr lang="tr-TR" sz="2400" baseline="-25000" dirty="0">
                <a:solidFill>
                  <a:srgbClr val="002060"/>
                </a:solidFill>
              </a:rPr>
              <a:t>2 </a:t>
            </a:r>
            <a:r>
              <a:rPr lang="tr-TR" sz="2400" dirty="0">
                <a:solidFill>
                  <a:srgbClr val="002060"/>
                </a:solidFill>
              </a:rPr>
              <a:t> ihtiyacı büyüktür. </a:t>
            </a:r>
            <a:r>
              <a:rPr lang="tr-TR" sz="2400" dirty="0" err="1">
                <a:solidFill>
                  <a:srgbClr val="002060"/>
                </a:solidFill>
              </a:rPr>
              <a:t>Stomalar</a:t>
            </a:r>
            <a:r>
              <a:rPr lang="tr-TR" sz="2400" dirty="0">
                <a:solidFill>
                  <a:srgbClr val="002060"/>
                </a:solidFill>
              </a:rPr>
              <a:t> geniş açılarak CO</a:t>
            </a:r>
            <a:r>
              <a:rPr lang="tr-TR" sz="2400" baseline="-25000" dirty="0">
                <a:solidFill>
                  <a:srgbClr val="002060"/>
                </a:solidFill>
              </a:rPr>
              <a:t>2 </a:t>
            </a:r>
            <a:r>
              <a:rPr lang="tr-TR" sz="2400" dirty="0">
                <a:solidFill>
                  <a:srgbClr val="002060"/>
                </a:solidFill>
              </a:rPr>
              <a:t> difüzyonuna direnci azaltır. Bu durumda su kaybı da olur fakat bol su bulunduğundan bitkinin suyu büyüme, üreme için önemli fotosentez ürünleri için harcaması avantajlıdır.</a:t>
            </a:r>
            <a:endParaRPr lang="tr-TR" sz="2400" baseline="-25000" dirty="0">
              <a:solidFill>
                <a:srgbClr val="002060"/>
              </a:solidFill>
            </a:endParaRPr>
          </a:p>
        </p:txBody>
      </p:sp>
    </p:spTree>
    <p:extLst>
      <p:ext uri="{BB962C8B-B14F-4D97-AF65-F5344CB8AC3E}">
        <p14:creationId xmlns:p14="http://schemas.microsoft.com/office/powerpoint/2010/main" val="3254932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FBAB39-BBCE-4C1E-854A-8E0791FFAB37}"/>
              </a:ext>
            </a:extLst>
          </p:cNvPr>
          <p:cNvSpPr>
            <a:spLocks noGrp="1"/>
          </p:cNvSpPr>
          <p:nvPr>
            <p:ph idx="1"/>
          </p:nvPr>
        </p:nvSpPr>
        <p:spPr>
          <a:xfrm>
            <a:off x="398302" y="1272694"/>
            <a:ext cx="11395396" cy="3880773"/>
          </a:xfrm>
        </p:spPr>
        <p:txBody>
          <a:bodyPr>
            <a:normAutofit/>
          </a:bodyPr>
          <a:lstStyle/>
          <a:p>
            <a:r>
              <a:rPr lang="tr-TR" sz="2800" dirty="0"/>
              <a:t>STOMALAR</a:t>
            </a:r>
          </a:p>
          <a:p>
            <a:r>
              <a:rPr lang="tr-TR" sz="2800" dirty="0"/>
              <a:t>1.Tüm çift çenekli bitkiler ile çoğu tek çenekli bitki, kara yosunları, eğrelti otu, açık tohumlu bitkiler.</a:t>
            </a:r>
          </a:p>
          <a:p>
            <a:endParaRPr lang="tr-TR" sz="2800" dirty="0"/>
          </a:p>
          <a:p>
            <a:r>
              <a:rPr lang="tr-TR" sz="2800" dirty="0"/>
              <a:t>2. Çayır bitkileri, hurma ağacı vb.</a:t>
            </a:r>
          </a:p>
        </p:txBody>
      </p:sp>
    </p:spTree>
    <p:extLst>
      <p:ext uri="{BB962C8B-B14F-4D97-AF65-F5344CB8AC3E}">
        <p14:creationId xmlns:p14="http://schemas.microsoft.com/office/powerpoint/2010/main" val="1505227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117BAF9-B903-4BDE-BBD5-8A05C3706AAE}"/>
              </a:ext>
            </a:extLst>
          </p:cNvPr>
          <p:cNvSpPr>
            <a:spLocks noGrp="1"/>
          </p:cNvSpPr>
          <p:nvPr>
            <p:ph idx="1"/>
          </p:nvPr>
        </p:nvSpPr>
        <p:spPr>
          <a:xfrm>
            <a:off x="319525" y="1223570"/>
            <a:ext cx="11236371" cy="4700152"/>
          </a:xfrm>
        </p:spPr>
        <p:txBody>
          <a:bodyPr>
            <a:normAutofit/>
          </a:bodyPr>
          <a:lstStyle/>
          <a:p>
            <a:pPr algn="just"/>
            <a:r>
              <a:rPr lang="tr-TR" sz="2400" dirty="0"/>
              <a:t>Çayır bitkilerinde bekçi hücreleri uç kısımları yuvarlak halter şeklindedir.</a:t>
            </a:r>
          </a:p>
          <a:p>
            <a:pPr algn="just"/>
            <a:r>
              <a:rPr lang="tr-TR" sz="2400" dirty="0" err="1"/>
              <a:t>Delikçik</a:t>
            </a:r>
            <a:r>
              <a:rPr lang="tr-TR" sz="2400" dirty="0"/>
              <a:t> ise uzunca bir yarık gibidir.</a:t>
            </a:r>
          </a:p>
          <a:p>
            <a:pPr algn="just"/>
            <a:r>
              <a:rPr lang="tr-TR" sz="2400" dirty="0"/>
              <a:t>Bekçi hücre+ yardımcı hücre</a:t>
            </a:r>
          </a:p>
          <a:p>
            <a:pPr algn="just"/>
            <a:r>
              <a:rPr lang="tr-TR" sz="2400" dirty="0"/>
              <a:t>Bekçi hücrelerinin </a:t>
            </a:r>
            <a:r>
              <a:rPr lang="tr-TR" sz="2400" dirty="0" err="1"/>
              <a:t>delikçiğe</a:t>
            </a:r>
            <a:r>
              <a:rPr lang="tr-TR" sz="2400" dirty="0"/>
              <a:t> bakan orta kısmı kalın uç kısımdaki duvarları incedir.</a:t>
            </a:r>
          </a:p>
          <a:p>
            <a:pPr algn="just"/>
            <a:r>
              <a:rPr lang="tr-TR" sz="2400" dirty="0"/>
              <a:t>Selüloz </a:t>
            </a:r>
            <a:r>
              <a:rPr lang="tr-TR" sz="2400" dirty="0" err="1"/>
              <a:t>mikrofibrilleri</a:t>
            </a:r>
            <a:r>
              <a:rPr lang="tr-TR" sz="2400" dirty="0"/>
              <a:t>  bekçi hücrelerinde dikey konumdadır.</a:t>
            </a:r>
          </a:p>
          <a:p>
            <a:pPr algn="just"/>
            <a:r>
              <a:rPr lang="tr-TR" sz="2400" dirty="0" err="1"/>
              <a:t>Stoma</a:t>
            </a:r>
            <a:r>
              <a:rPr lang="tr-TR" sz="2400" dirty="0"/>
              <a:t> </a:t>
            </a:r>
            <a:r>
              <a:rPr lang="tr-TR" sz="2400" dirty="0" err="1"/>
              <a:t>delikçiğine</a:t>
            </a:r>
            <a:r>
              <a:rPr lang="tr-TR" sz="2400" dirty="0"/>
              <a:t> bakan duvarları kalın ve selüloz </a:t>
            </a:r>
            <a:r>
              <a:rPr lang="tr-TR" sz="2400" dirty="0" err="1"/>
              <a:t>mikrofibrillerinin</a:t>
            </a:r>
            <a:r>
              <a:rPr lang="tr-TR" sz="2400" dirty="0"/>
              <a:t> farklı şekildeki konumları bekçi hücrelerinin turgor durumuna gelmesi ve açılması </a:t>
            </a:r>
            <a:r>
              <a:rPr lang="tr-TR" sz="2400" dirty="0" err="1"/>
              <a:t>ayrıcatrgor</a:t>
            </a:r>
            <a:r>
              <a:rPr lang="tr-TR" sz="2400" dirty="0"/>
              <a:t> ortadan kalkınca kapanmasına neden olur.</a:t>
            </a:r>
          </a:p>
        </p:txBody>
      </p:sp>
      <p:pic>
        <p:nvPicPr>
          <p:cNvPr id="1026" name="Picture 2">
            <a:extLst>
              <a:ext uri="{FF2B5EF4-FFF2-40B4-BE49-F238E27FC236}">
                <a16:creationId xmlns:a16="http://schemas.microsoft.com/office/drawing/2014/main" id="{7B63B7B4-A97D-4A36-BBC9-FE5D39C026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739" t="14135" b="9605"/>
          <a:stretch/>
        </p:blipFill>
        <p:spPr bwMode="auto">
          <a:xfrm>
            <a:off x="9912626" y="4810327"/>
            <a:ext cx="2279374" cy="190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793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DC3A15-FA9F-4F5E-9F30-945B955822A8}"/>
              </a:ext>
            </a:extLst>
          </p:cNvPr>
          <p:cNvSpPr>
            <a:spLocks noGrp="1"/>
          </p:cNvSpPr>
          <p:nvPr>
            <p:ph type="title"/>
          </p:nvPr>
        </p:nvSpPr>
        <p:spPr>
          <a:xfrm>
            <a:off x="2135073" y="745960"/>
            <a:ext cx="6200544" cy="784666"/>
          </a:xfrm>
        </p:spPr>
        <p:txBody>
          <a:bodyPr>
            <a:normAutofit fontScale="90000"/>
          </a:bodyPr>
          <a:lstStyle/>
          <a:p>
            <a:r>
              <a:rPr lang="tr-TR" b="1" u="sng" dirty="0">
                <a:effectLst>
                  <a:outerShdw blurRad="38100" dist="38100" dir="2700000" algn="tl">
                    <a:srgbClr val="000000">
                      <a:alpha val="43137"/>
                    </a:srgbClr>
                  </a:outerShdw>
                </a:effectLst>
              </a:rPr>
              <a:t>Sayı, Dağılım ve Büyüklükleri</a:t>
            </a:r>
          </a:p>
        </p:txBody>
      </p:sp>
      <p:sp>
        <p:nvSpPr>
          <p:cNvPr id="3" name="İçerik Yer Tutucusu 2">
            <a:extLst>
              <a:ext uri="{FF2B5EF4-FFF2-40B4-BE49-F238E27FC236}">
                <a16:creationId xmlns:a16="http://schemas.microsoft.com/office/drawing/2014/main" id="{E8A3774F-2562-466D-B1B7-A1390F765D1E}"/>
              </a:ext>
            </a:extLst>
          </p:cNvPr>
          <p:cNvSpPr>
            <a:spLocks noGrp="1"/>
          </p:cNvSpPr>
          <p:nvPr>
            <p:ph idx="1"/>
          </p:nvPr>
        </p:nvSpPr>
        <p:spPr>
          <a:xfrm>
            <a:off x="232649" y="1921566"/>
            <a:ext cx="11726701" cy="3286539"/>
          </a:xfrm>
        </p:spPr>
        <p:txBody>
          <a:bodyPr>
            <a:normAutofit fontScale="92500" lnSpcReduction="20000"/>
          </a:bodyPr>
          <a:lstStyle/>
          <a:p>
            <a:pPr algn="just"/>
            <a:r>
              <a:rPr lang="tr-TR" sz="2400" dirty="0"/>
              <a:t>Bitkiden bitkiye, bir bitkinin farklı organlarında gözeneklerin sayı ve dağılımları farklılık gösterir.</a:t>
            </a:r>
          </a:p>
          <a:p>
            <a:pPr algn="just"/>
            <a:endParaRPr lang="tr-TR" sz="2400" dirty="0"/>
          </a:p>
          <a:p>
            <a:pPr algn="just"/>
            <a:r>
              <a:rPr lang="tr-TR" sz="2400" dirty="0"/>
              <a:t>Üst </a:t>
            </a:r>
            <a:r>
              <a:rPr lang="tr-TR" sz="2400" dirty="0" err="1"/>
              <a:t>epidermise</a:t>
            </a:r>
            <a:r>
              <a:rPr lang="tr-TR" sz="2400" dirty="0"/>
              <a:t> kıyasla alt </a:t>
            </a:r>
            <a:r>
              <a:rPr lang="tr-TR" sz="2400" dirty="0" err="1"/>
              <a:t>epidermiste</a:t>
            </a:r>
            <a:r>
              <a:rPr lang="tr-TR" sz="2400" dirty="0"/>
              <a:t> daha fazla ve büyüktürler.</a:t>
            </a:r>
          </a:p>
          <a:p>
            <a:pPr algn="just"/>
            <a:endParaRPr lang="tr-TR" sz="2400" dirty="0"/>
          </a:p>
          <a:p>
            <a:pPr algn="just"/>
            <a:r>
              <a:rPr lang="tr-TR" sz="2400" dirty="0"/>
              <a:t>Gaz molekülleri gözenek deliklerinden </a:t>
            </a:r>
            <a:r>
              <a:rPr lang="tr-TR" sz="2400" dirty="0" err="1"/>
              <a:t>difüze</a:t>
            </a:r>
            <a:r>
              <a:rPr lang="tr-TR" sz="2400" dirty="0"/>
              <a:t> olabilir.</a:t>
            </a:r>
          </a:p>
          <a:p>
            <a:pPr algn="just"/>
            <a:endParaRPr lang="tr-TR" sz="2400" dirty="0"/>
          </a:p>
          <a:p>
            <a:pPr algn="just"/>
            <a:r>
              <a:rPr lang="tr-TR" sz="2400" dirty="0"/>
              <a:t>Gözenek sayısı üzerinde, bitki çeşidi ve bitkinin içinde bulunduğu çevre koşulları etkilidir.</a:t>
            </a:r>
          </a:p>
          <a:p>
            <a:pPr algn="just"/>
            <a:endParaRPr lang="tr-TR" sz="2400" dirty="0"/>
          </a:p>
        </p:txBody>
      </p:sp>
    </p:spTree>
    <p:extLst>
      <p:ext uri="{BB962C8B-B14F-4D97-AF65-F5344CB8AC3E}">
        <p14:creationId xmlns:p14="http://schemas.microsoft.com/office/powerpoint/2010/main" val="1181799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FF0B44-5302-4D85-B49E-BB24A646D797}"/>
              </a:ext>
            </a:extLst>
          </p:cNvPr>
          <p:cNvSpPr>
            <a:spLocks noGrp="1"/>
          </p:cNvSpPr>
          <p:nvPr>
            <p:ph type="title"/>
          </p:nvPr>
        </p:nvSpPr>
        <p:spPr>
          <a:xfrm>
            <a:off x="338666" y="156238"/>
            <a:ext cx="11514667" cy="1320800"/>
          </a:xfrm>
        </p:spPr>
        <p:txBody>
          <a:bodyPr/>
          <a:lstStyle/>
          <a:p>
            <a:r>
              <a:rPr lang="tr-TR" b="1" u="sng" dirty="0">
                <a:effectLst>
                  <a:outerShdw blurRad="38100" dist="38100" dir="2700000" algn="tl">
                    <a:srgbClr val="000000">
                      <a:alpha val="43137"/>
                    </a:srgbClr>
                  </a:outerShdw>
                </a:effectLst>
              </a:rPr>
              <a:t>GÖZENEKLERİN AÇILIP KAPANMA MEKANİZMALARI</a:t>
            </a:r>
          </a:p>
        </p:txBody>
      </p:sp>
      <p:sp>
        <p:nvSpPr>
          <p:cNvPr id="3" name="İçerik Yer Tutucusu 2">
            <a:extLst>
              <a:ext uri="{FF2B5EF4-FFF2-40B4-BE49-F238E27FC236}">
                <a16:creationId xmlns:a16="http://schemas.microsoft.com/office/drawing/2014/main" id="{3A49F14A-C933-4D99-B503-F2BB59C02E48}"/>
              </a:ext>
            </a:extLst>
          </p:cNvPr>
          <p:cNvSpPr>
            <a:spLocks noGrp="1"/>
          </p:cNvSpPr>
          <p:nvPr>
            <p:ph idx="1"/>
          </p:nvPr>
        </p:nvSpPr>
        <p:spPr>
          <a:xfrm>
            <a:off x="206145" y="1371020"/>
            <a:ext cx="11283491" cy="4950266"/>
          </a:xfrm>
        </p:spPr>
        <p:txBody>
          <a:bodyPr>
            <a:normAutofit/>
          </a:bodyPr>
          <a:lstStyle/>
          <a:p>
            <a:pPr algn="just"/>
            <a:r>
              <a:rPr lang="tr-TR" dirty="0">
                <a:solidFill>
                  <a:schemeClr val="accent4">
                    <a:lumMod val="75000"/>
                  </a:schemeClr>
                </a:solidFill>
              </a:rPr>
              <a:t>Gözeneklerin açılıp kapanmaları fizyolojik bir olaydır.</a:t>
            </a:r>
          </a:p>
          <a:p>
            <a:pPr algn="just"/>
            <a:endParaRPr lang="tr-TR" dirty="0">
              <a:solidFill>
                <a:schemeClr val="accent4">
                  <a:lumMod val="75000"/>
                </a:schemeClr>
              </a:solidFill>
            </a:endParaRPr>
          </a:p>
          <a:p>
            <a:pPr algn="just"/>
            <a:r>
              <a:rPr lang="tr-TR" dirty="0">
                <a:solidFill>
                  <a:schemeClr val="accent4">
                    <a:lumMod val="75000"/>
                  </a:schemeClr>
                </a:solidFill>
              </a:rPr>
              <a:t>Gözenekler açıldığında hücrelerarası boşluğunda bulunan oksijen, </a:t>
            </a:r>
            <a:r>
              <a:rPr lang="tr-TR" dirty="0" err="1">
                <a:solidFill>
                  <a:schemeClr val="accent4">
                    <a:lumMod val="75000"/>
                  </a:schemeClr>
                </a:solidFill>
              </a:rPr>
              <a:t>karbondiksit</a:t>
            </a:r>
            <a:r>
              <a:rPr lang="tr-TR" dirty="0">
                <a:solidFill>
                  <a:schemeClr val="accent4">
                    <a:lumMod val="75000"/>
                  </a:schemeClr>
                </a:solidFill>
              </a:rPr>
              <a:t>, su buharı ve az da olsa diğer gazlar atmosferde bulunan gazlar ile yer değiştirerek </a:t>
            </a:r>
            <a:r>
              <a:rPr lang="tr-TR" dirty="0" err="1">
                <a:solidFill>
                  <a:schemeClr val="accent4">
                    <a:lumMod val="75000"/>
                  </a:schemeClr>
                </a:solidFill>
              </a:rPr>
              <a:t>karşılılıklı</a:t>
            </a:r>
            <a:r>
              <a:rPr lang="tr-TR" dirty="0">
                <a:solidFill>
                  <a:schemeClr val="accent4">
                    <a:lumMod val="75000"/>
                  </a:schemeClr>
                </a:solidFill>
              </a:rPr>
              <a:t> bir olay cereyan eder.</a:t>
            </a:r>
          </a:p>
          <a:p>
            <a:pPr algn="just"/>
            <a:endParaRPr lang="tr-TR" dirty="0">
              <a:solidFill>
                <a:schemeClr val="accent4">
                  <a:lumMod val="75000"/>
                </a:schemeClr>
              </a:solidFill>
            </a:endParaRPr>
          </a:p>
          <a:p>
            <a:pPr algn="just"/>
            <a:r>
              <a:rPr lang="tr-TR" dirty="0">
                <a:solidFill>
                  <a:schemeClr val="accent4">
                    <a:lumMod val="75000"/>
                  </a:schemeClr>
                </a:solidFill>
              </a:rPr>
              <a:t>Gözenekler kapandığında ise çevreden yaprağa yapraktan çevreye gaz girişi ve çıkışı büyük ölçüde önlenir.</a:t>
            </a:r>
          </a:p>
          <a:p>
            <a:pPr algn="just"/>
            <a:endParaRPr lang="tr-TR" dirty="0">
              <a:solidFill>
                <a:schemeClr val="accent4">
                  <a:lumMod val="75000"/>
                </a:schemeClr>
              </a:solidFill>
            </a:endParaRPr>
          </a:p>
          <a:p>
            <a:pPr algn="just"/>
            <a:r>
              <a:rPr lang="tr-TR" dirty="0">
                <a:solidFill>
                  <a:schemeClr val="accent4">
                    <a:lumMod val="75000"/>
                  </a:schemeClr>
                </a:solidFill>
              </a:rPr>
              <a:t>Bitkilerin tamamına yakınında gözeneklerin açılıp kapanmalarında ışık doğrudan ya da dolaylı etkilidir. Böyle bitkiler FOTOAKTİF bitkiler.</a:t>
            </a:r>
          </a:p>
          <a:p>
            <a:pPr algn="just"/>
            <a:endParaRPr lang="tr-TR" dirty="0">
              <a:solidFill>
                <a:schemeClr val="accent4">
                  <a:lumMod val="75000"/>
                </a:schemeClr>
              </a:solidFill>
            </a:endParaRPr>
          </a:p>
          <a:p>
            <a:pPr algn="just"/>
            <a:r>
              <a:rPr lang="tr-TR" dirty="0">
                <a:solidFill>
                  <a:schemeClr val="accent4">
                    <a:lumMod val="75000"/>
                  </a:schemeClr>
                </a:solidFill>
              </a:rPr>
              <a:t>CAM bitkileri başta olmak üzere sınırlı sayıda bitkide gözeneklerin açılıp kapanmalarında ışığın etkisi söz konusu değildir. SKOTOAKTİF bitkiler.</a:t>
            </a:r>
          </a:p>
          <a:p>
            <a:pPr algn="just"/>
            <a:endParaRPr lang="tr-TR" dirty="0">
              <a:solidFill>
                <a:schemeClr val="accent4">
                  <a:lumMod val="75000"/>
                </a:schemeClr>
              </a:solidFill>
            </a:endParaRPr>
          </a:p>
          <a:p>
            <a:pPr algn="just"/>
            <a:endParaRPr lang="tr-TR" dirty="0">
              <a:solidFill>
                <a:schemeClr val="accent4">
                  <a:lumMod val="75000"/>
                </a:schemeClr>
              </a:solidFill>
            </a:endParaRPr>
          </a:p>
        </p:txBody>
      </p:sp>
    </p:spTree>
    <p:extLst>
      <p:ext uri="{BB962C8B-B14F-4D97-AF65-F5344CB8AC3E}">
        <p14:creationId xmlns:p14="http://schemas.microsoft.com/office/powerpoint/2010/main" val="3021665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C69ED2-7DBB-49CC-972F-E9F48104E509}"/>
              </a:ext>
            </a:extLst>
          </p:cNvPr>
          <p:cNvSpPr>
            <a:spLocks noGrp="1"/>
          </p:cNvSpPr>
          <p:nvPr>
            <p:ph type="title"/>
          </p:nvPr>
        </p:nvSpPr>
        <p:spPr>
          <a:xfrm>
            <a:off x="266516" y="702365"/>
            <a:ext cx="12243537" cy="1320800"/>
          </a:xfrm>
        </p:spPr>
        <p:txBody>
          <a:bodyPr/>
          <a:lstStyle/>
          <a:p>
            <a:r>
              <a:rPr lang="tr-TR" b="1" u="sng" dirty="0" err="1">
                <a:effectLst>
                  <a:outerShdw blurRad="38100" dist="38100" dir="2700000" algn="tl">
                    <a:srgbClr val="000000">
                      <a:alpha val="43137"/>
                    </a:srgbClr>
                  </a:outerShdw>
                </a:effectLst>
              </a:rPr>
              <a:t>Gözenekerin</a:t>
            </a:r>
            <a:r>
              <a:rPr lang="tr-TR" b="1" u="sng" dirty="0">
                <a:effectLst>
                  <a:outerShdw blurRad="38100" dist="38100" dir="2700000" algn="tl">
                    <a:srgbClr val="000000">
                      <a:alpha val="43137"/>
                    </a:srgbClr>
                  </a:outerShdw>
                </a:effectLst>
              </a:rPr>
              <a:t> Açılıp </a:t>
            </a:r>
            <a:r>
              <a:rPr lang="tr-TR" b="1" u="sng" dirty="0" err="1">
                <a:effectLst>
                  <a:outerShdw blurRad="38100" dist="38100" dir="2700000" algn="tl">
                    <a:srgbClr val="000000">
                      <a:alpha val="43137"/>
                    </a:srgbClr>
                  </a:outerShdw>
                </a:effectLst>
              </a:rPr>
              <a:t>Kapanmalarıan</a:t>
            </a:r>
            <a:r>
              <a:rPr lang="tr-TR" b="1" u="sng" dirty="0">
                <a:effectLst>
                  <a:outerShdw blurRad="38100" dist="38100" dir="2700000" algn="tl">
                    <a:srgbClr val="000000">
                      <a:alpha val="43137"/>
                    </a:srgbClr>
                  </a:outerShdw>
                </a:effectLst>
              </a:rPr>
              <a:t> İlişkin Kuramlar</a:t>
            </a:r>
          </a:p>
        </p:txBody>
      </p:sp>
      <p:sp>
        <p:nvSpPr>
          <p:cNvPr id="3" name="İçerik Yer Tutucusu 2">
            <a:extLst>
              <a:ext uri="{FF2B5EF4-FFF2-40B4-BE49-F238E27FC236}">
                <a16:creationId xmlns:a16="http://schemas.microsoft.com/office/drawing/2014/main" id="{632149D9-E6FA-4F46-99D7-445BEEE6C2A9}"/>
              </a:ext>
            </a:extLst>
          </p:cNvPr>
          <p:cNvSpPr>
            <a:spLocks noGrp="1"/>
          </p:cNvSpPr>
          <p:nvPr>
            <p:ph idx="1"/>
          </p:nvPr>
        </p:nvSpPr>
        <p:spPr>
          <a:xfrm>
            <a:off x="412290" y="2544901"/>
            <a:ext cx="10825553" cy="2795724"/>
          </a:xfrm>
        </p:spPr>
        <p:txBody>
          <a:bodyPr>
            <a:normAutofit/>
          </a:bodyPr>
          <a:lstStyle/>
          <a:p>
            <a:r>
              <a:rPr lang="tr-TR" sz="2800" dirty="0" err="1"/>
              <a:t>Glikollat</a:t>
            </a:r>
            <a:r>
              <a:rPr lang="tr-TR" sz="2800" dirty="0"/>
              <a:t> Kuramı</a:t>
            </a:r>
          </a:p>
          <a:p>
            <a:r>
              <a:rPr lang="tr-TR" sz="2800" dirty="0" err="1"/>
              <a:t>Nişaşta</a:t>
            </a:r>
            <a:r>
              <a:rPr lang="tr-TR" sz="2800" dirty="0"/>
              <a:t> Şeker Kuramı (Klasik Kuram)</a:t>
            </a:r>
          </a:p>
          <a:p>
            <a:r>
              <a:rPr lang="tr-TR" sz="2800" dirty="0"/>
              <a:t>Potasyum (K</a:t>
            </a:r>
            <a:r>
              <a:rPr lang="tr-TR" sz="2800" baseline="30000" dirty="0"/>
              <a:t>+</a:t>
            </a:r>
            <a:r>
              <a:rPr lang="tr-TR" sz="2800" dirty="0"/>
              <a:t>) taşınması ve </a:t>
            </a:r>
            <a:r>
              <a:rPr lang="tr-TR" sz="2800" dirty="0" err="1"/>
              <a:t>Hormonal</a:t>
            </a:r>
            <a:r>
              <a:rPr lang="tr-TR" sz="2800" dirty="0"/>
              <a:t> Kuram (Modern Kuram)</a:t>
            </a:r>
          </a:p>
        </p:txBody>
      </p:sp>
    </p:spTree>
    <p:extLst>
      <p:ext uri="{BB962C8B-B14F-4D97-AF65-F5344CB8AC3E}">
        <p14:creationId xmlns:p14="http://schemas.microsoft.com/office/powerpoint/2010/main" val="1672100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2F0084-EF6F-42BC-BD5B-73E5D9E76FF6}"/>
              </a:ext>
            </a:extLst>
          </p:cNvPr>
          <p:cNvSpPr>
            <a:spLocks noGrp="1"/>
          </p:cNvSpPr>
          <p:nvPr>
            <p:ph type="title"/>
          </p:nvPr>
        </p:nvSpPr>
        <p:spPr>
          <a:xfrm>
            <a:off x="677334" y="609600"/>
            <a:ext cx="4742805" cy="954157"/>
          </a:xfrm>
        </p:spPr>
        <p:txBody>
          <a:bodyPr>
            <a:normAutofit/>
          </a:bodyPr>
          <a:lstStyle/>
          <a:p>
            <a:r>
              <a:rPr lang="tr-TR" sz="4000" b="1" u="sng" dirty="0" err="1">
                <a:effectLst>
                  <a:outerShdw blurRad="38100" dist="38100" dir="2700000" algn="tl">
                    <a:srgbClr val="000000">
                      <a:alpha val="43137"/>
                    </a:srgbClr>
                  </a:outerShdw>
                </a:effectLst>
              </a:rPr>
              <a:t>Glikollat</a:t>
            </a:r>
            <a:r>
              <a:rPr lang="tr-TR" sz="4000" b="1" u="sng" dirty="0">
                <a:effectLst>
                  <a:outerShdw blurRad="38100" dist="38100" dir="2700000" algn="tl">
                    <a:srgbClr val="000000">
                      <a:alpha val="43137"/>
                    </a:srgbClr>
                  </a:outerShdw>
                </a:effectLst>
              </a:rPr>
              <a:t> Kuramı</a:t>
            </a:r>
          </a:p>
        </p:txBody>
      </p:sp>
      <p:sp>
        <p:nvSpPr>
          <p:cNvPr id="3" name="İçerik Yer Tutucusu 2">
            <a:extLst>
              <a:ext uri="{FF2B5EF4-FFF2-40B4-BE49-F238E27FC236}">
                <a16:creationId xmlns:a16="http://schemas.microsoft.com/office/drawing/2014/main" id="{9DFF3B44-F408-4881-AB54-06A99FB7858E}"/>
              </a:ext>
            </a:extLst>
          </p:cNvPr>
          <p:cNvSpPr>
            <a:spLocks noGrp="1"/>
          </p:cNvSpPr>
          <p:nvPr>
            <p:ph idx="1"/>
          </p:nvPr>
        </p:nvSpPr>
        <p:spPr>
          <a:xfrm>
            <a:off x="213508" y="1855789"/>
            <a:ext cx="11673692" cy="4770298"/>
          </a:xfrm>
        </p:spPr>
        <p:txBody>
          <a:bodyPr>
            <a:normAutofit/>
          </a:bodyPr>
          <a:lstStyle/>
          <a:p>
            <a:pPr algn="just"/>
            <a:r>
              <a:rPr lang="tr-TR" sz="2000" dirty="0">
                <a:solidFill>
                  <a:schemeClr val="accent5">
                    <a:lumMod val="75000"/>
                  </a:schemeClr>
                </a:solidFill>
              </a:rPr>
              <a:t>Kurama göre CO</a:t>
            </a:r>
            <a:r>
              <a:rPr lang="tr-TR" sz="2000" baseline="-25000" dirty="0">
                <a:solidFill>
                  <a:schemeClr val="accent5">
                    <a:lumMod val="75000"/>
                  </a:schemeClr>
                </a:solidFill>
              </a:rPr>
              <a:t>2 </a:t>
            </a:r>
            <a:r>
              <a:rPr lang="tr-TR" sz="2000" dirty="0">
                <a:solidFill>
                  <a:schemeClr val="accent5">
                    <a:lumMod val="75000"/>
                  </a:schemeClr>
                </a:solidFill>
              </a:rPr>
              <a:t>konsantrasyonu az ve O</a:t>
            </a:r>
            <a:r>
              <a:rPr lang="tr-TR" sz="2000" baseline="-25000" dirty="0">
                <a:solidFill>
                  <a:schemeClr val="accent5">
                    <a:lumMod val="75000"/>
                  </a:schemeClr>
                </a:solidFill>
              </a:rPr>
              <a:t>2 </a:t>
            </a:r>
            <a:r>
              <a:rPr lang="tr-TR" sz="2000" dirty="0">
                <a:solidFill>
                  <a:schemeClr val="accent5">
                    <a:lumMod val="75000"/>
                  </a:schemeClr>
                </a:solidFill>
              </a:rPr>
              <a:t>fazla olduğu zaman </a:t>
            </a:r>
            <a:r>
              <a:rPr lang="tr-TR" sz="2000" dirty="0" err="1">
                <a:solidFill>
                  <a:schemeClr val="accent5">
                    <a:lumMod val="75000"/>
                  </a:schemeClr>
                </a:solidFill>
              </a:rPr>
              <a:t>glikollat</a:t>
            </a:r>
            <a:r>
              <a:rPr lang="tr-TR" sz="2000" dirty="0">
                <a:solidFill>
                  <a:schemeClr val="accent5">
                    <a:lumMod val="75000"/>
                  </a:schemeClr>
                </a:solidFill>
              </a:rPr>
              <a:t> sentezi gerçekleşir.</a:t>
            </a:r>
          </a:p>
          <a:p>
            <a:pPr algn="just"/>
            <a:endParaRPr lang="tr-TR" sz="2000" dirty="0">
              <a:solidFill>
                <a:schemeClr val="accent5">
                  <a:lumMod val="75000"/>
                </a:schemeClr>
              </a:solidFill>
            </a:endParaRPr>
          </a:p>
          <a:p>
            <a:pPr algn="just"/>
            <a:r>
              <a:rPr lang="tr-TR" sz="2000" dirty="0" err="1">
                <a:solidFill>
                  <a:schemeClr val="accent5">
                    <a:lumMod val="75000"/>
                  </a:schemeClr>
                </a:solidFill>
              </a:rPr>
              <a:t>Glisin</a:t>
            </a:r>
            <a:r>
              <a:rPr lang="tr-TR" sz="2000" dirty="0">
                <a:solidFill>
                  <a:schemeClr val="accent5">
                    <a:lumMod val="75000"/>
                  </a:schemeClr>
                </a:solidFill>
              </a:rPr>
              <a:t> Serin döngüsü sonunda </a:t>
            </a:r>
            <a:r>
              <a:rPr lang="tr-TR" sz="2000" dirty="0" err="1">
                <a:solidFill>
                  <a:schemeClr val="accent5">
                    <a:lumMod val="75000"/>
                  </a:schemeClr>
                </a:solidFill>
              </a:rPr>
              <a:t>glikollat</a:t>
            </a:r>
            <a:r>
              <a:rPr lang="tr-TR" sz="2000" dirty="0">
                <a:solidFill>
                  <a:schemeClr val="accent5">
                    <a:lumMod val="75000"/>
                  </a:schemeClr>
                </a:solidFill>
              </a:rPr>
              <a:t> karbonhidratlara dönüşür.</a:t>
            </a:r>
          </a:p>
          <a:p>
            <a:pPr algn="just"/>
            <a:endParaRPr lang="tr-TR" sz="2000" dirty="0">
              <a:solidFill>
                <a:schemeClr val="accent5">
                  <a:lumMod val="75000"/>
                </a:schemeClr>
              </a:solidFill>
            </a:endParaRPr>
          </a:p>
          <a:p>
            <a:pPr algn="just"/>
            <a:r>
              <a:rPr lang="tr-TR" sz="2000" dirty="0">
                <a:solidFill>
                  <a:schemeClr val="accent5">
                    <a:lumMod val="75000"/>
                  </a:schemeClr>
                </a:solidFill>
              </a:rPr>
              <a:t>Suda çözünebilir karbonhidratların birikmesi sonucu bekçi hücrelerinde </a:t>
            </a:r>
            <a:r>
              <a:rPr lang="tr-TR" sz="2000" dirty="0" err="1">
                <a:solidFill>
                  <a:schemeClr val="accent5">
                    <a:lumMod val="75000"/>
                  </a:schemeClr>
                </a:solidFill>
              </a:rPr>
              <a:t>osmotik</a:t>
            </a:r>
            <a:r>
              <a:rPr lang="tr-TR" sz="2000" dirty="0">
                <a:solidFill>
                  <a:schemeClr val="accent5">
                    <a:lumMod val="75000"/>
                  </a:schemeClr>
                </a:solidFill>
              </a:rPr>
              <a:t> basınç ve difüzyon basıncı farkı artar.</a:t>
            </a:r>
          </a:p>
          <a:p>
            <a:pPr algn="just"/>
            <a:endParaRPr lang="tr-TR" sz="2000" dirty="0">
              <a:solidFill>
                <a:schemeClr val="accent5">
                  <a:lumMod val="75000"/>
                </a:schemeClr>
              </a:solidFill>
            </a:endParaRPr>
          </a:p>
          <a:p>
            <a:pPr algn="just"/>
            <a:r>
              <a:rPr lang="tr-TR" sz="2000" dirty="0">
                <a:solidFill>
                  <a:schemeClr val="accent5">
                    <a:lumMod val="75000"/>
                  </a:schemeClr>
                </a:solidFill>
              </a:rPr>
              <a:t>Bekçi hücrelerinde su potansiyeli azalması ile bitişik </a:t>
            </a:r>
            <a:r>
              <a:rPr lang="tr-TR" sz="2000" dirty="0" err="1">
                <a:solidFill>
                  <a:schemeClr val="accent5">
                    <a:lumMod val="75000"/>
                  </a:schemeClr>
                </a:solidFill>
              </a:rPr>
              <a:t>mezofil</a:t>
            </a:r>
            <a:r>
              <a:rPr lang="tr-TR" sz="2000" dirty="0">
                <a:solidFill>
                  <a:schemeClr val="accent5">
                    <a:lumMod val="75000"/>
                  </a:schemeClr>
                </a:solidFill>
              </a:rPr>
              <a:t> hücrelerinden bekçi hücrelerine su girişi olur.</a:t>
            </a:r>
          </a:p>
          <a:p>
            <a:pPr algn="just"/>
            <a:endParaRPr lang="tr-TR" sz="2000" dirty="0">
              <a:solidFill>
                <a:schemeClr val="accent5">
                  <a:lumMod val="75000"/>
                </a:schemeClr>
              </a:solidFill>
            </a:endParaRPr>
          </a:p>
          <a:p>
            <a:pPr algn="just"/>
            <a:r>
              <a:rPr lang="tr-TR" sz="2000" dirty="0">
                <a:solidFill>
                  <a:schemeClr val="accent5">
                    <a:lumMod val="75000"/>
                  </a:schemeClr>
                </a:solidFill>
              </a:rPr>
              <a:t>Bekçi hücrelerinin turgor durumuna geçmesi ile gözenekler açılır.</a:t>
            </a:r>
          </a:p>
          <a:p>
            <a:pPr marL="0" indent="0" algn="just">
              <a:buNone/>
            </a:pPr>
            <a:endParaRPr lang="tr-TR" dirty="0">
              <a:solidFill>
                <a:schemeClr val="accent5">
                  <a:lumMod val="75000"/>
                </a:schemeClr>
              </a:solidFill>
            </a:endParaRPr>
          </a:p>
        </p:txBody>
      </p:sp>
      <p:cxnSp>
        <p:nvCxnSpPr>
          <p:cNvPr id="4" name="Düz Ok Bağlayıcısı 3">
            <a:extLst>
              <a:ext uri="{FF2B5EF4-FFF2-40B4-BE49-F238E27FC236}">
                <a16:creationId xmlns:a16="http://schemas.microsoft.com/office/drawing/2014/main" id="{BE82F371-F880-46C5-9CCC-BDA67BEC0567}"/>
              </a:ext>
            </a:extLst>
          </p:cNvPr>
          <p:cNvCxnSpPr>
            <a:cxnSpLocks/>
          </p:cNvCxnSpPr>
          <p:nvPr/>
        </p:nvCxnSpPr>
        <p:spPr>
          <a:xfrm>
            <a:off x="5420139" y="2382401"/>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5" name="Düz Ok Bağlayıcısı 4">
            <a:extLst>
              <a:ext uri="{FF2B5EF4-FFF2-40B4-BE49-F238E27FC236}">
                <a16:creationId xmlns:a16="http://schemas.microsoft.com/office/drawing/2014/main" id="{B40B5CD7-855A-4CBD-9ABF-5801C677043D}"/>
              </a:ext>
            </a:extLst>
          </p:cNvPr>
          <p:cNvCxnSpPr>
            <a:cxnSpLocks/>
          </p:cNvCxnSpPr>
          <p:nvPr/>
        </p:nvCxnSpPr>
        <p:spPr>
          <a:xfrm>
            <a:off x="5398473" y="3244645"/>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6" name="Düz Ok Bağlayıcısı 5">
            <a:extLst>
              <a:ext uri="{FF2B5EF4-FFF2-40B4-BE49-F238E27FC236}">
                <a16:creationId xmlns:a16="http://schemas.microsoft.com/office/drawing/2014/main" id="{5333F6DD-4BD8-4ACF-92F6-91113C816C31}"/>
              </a:ext>
            </a:extLst>
          </p:cNvPr>
          <p:cNvCxnSpPr>
            <a:cxnSpLocks/>
          </p:cNvCxnSpPr>
          <p:nvPr/>
        </p:nvCxnSpPr>
        <p:spPr>
          <a:xfrm>
            <a:off x="5420139" y="4396732"/>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cxnSp>
        <p:nvCxnSpPr>
          <p:cNvPr id="7" name="Düz Ok Bağlayıcısı 6">
            <a:extLst>
              <a:ext uri="{FF2B5EF4-FFF2-40B4-BE49-F238E27FC236}">
                <a16:creationId xmlns:a16="http://schemas.microsoft.com/office/drawing/2014/main" id="{58E67179-635A-4CAF-ABBC-C2BDCCE9FB84}"/>
              </a:ext>
            </a:extLst>
          </p:cNvPr>
          <p:cNvCxnSpPr>
            <a:cxnSpLocks/>
          </p:cNvCxnSpPr>
          <p:nvPr/>
        </p:nvCxnSpPr>
        <p:spPr>
          <a:xfrm>
            <a:off x="5420139" y="5483410"/>
            <a:ext cx="0" cy="368709"/>
          </a:xfrm>
          <a:prstGeom prst="straightConnector1">
            <a:avLst/>
          </a:prstGeom>
          <a:ln w="63500">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660406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72D81F-01B9-4656-9532-D3C49FCE9477}"/>
              </a:ext>
            </a:extLst>
          </p:cNvPr>
          <p:cNvSpPr>
            <a:spLocks noGrp="1"/>
          </p:cNvSpPr>
          <p:nvPr>
            <p:ph idx="1"/>
          </p:nvPr>
        </p:nvSpPr>
        <p:spPr>
          <a:xfrm>
            <a:off x="285658" y="1842537"/>
            <a:ext cx="11720811" cy="3880773"/>
          </a:xfrm>
        </p:spPr>
        <p:txBody>
          <a:bodyPr>
            <a:normAutofit/>
          </a:bodyPr>
          <a:lstStyle/>
          <a:p>
            <a:r>
              <a:rPr lang="tr-TR" sz="2400" dirty="0">
                <a:solidFill>
                  <a:schemeClr val="accent4">
                    <a:lumMod val="75000"/>
                  </a:schemeClr>
                </a:solidFill>
              </a:rPr>
              <a:t>!!!!!</a:t>
            </a:r>
          </a:p>
          <a:p>
            <a:r>
              <a:rPr lang="tr-TR" sz="2400" dirty="0">
                <a:solidFill>
                  <a:schemeClr val="accent4">
                    <a:lumMod val="75000"/>
                  </a:schemeClr>
                </a:solidFill>
              </a:rPr>
              <a:t>Bazı bitkilerinde gerçekleşmemesi.</a:t>
            </a:r>
          </a:p>
          <a:p>
            <a:endParaRPr lang="tr-TR" sz="2400" dirty="0">
              <a:solidFill>
                <a:schemeClr val="accent4">
                  <a:lumMod val="75000"/>
                </a:schemeClr>
              </a:solidFill>
            </a:endParaRPr>
          </a:p>
        </p:txBody>
      </p:sp>
    </p:spTree>
    <p:extLst>
      <p:ext uri="{BB962C8B-B14F-4D97-AF65-F5344CB8AC3E}">
        <p14:creationId xmlns:p14="http://schemas.microsoft.com/office/powerpoint/2010/main" val="2299261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B51D0B-7917-43D6-88BD-DB3204E188F7}"/>
              </a:ext>
            </a:extLst>
          </p:cNvPr>
          <p:cNvSpPr>
            <a:spLocks noGrp="1"/>
          </p:cNvSpPr>
          <p:nvPr>
            <p:ph type="title"/>
          </p:nvPr>
        </p:nvSpPr>
        <p:spPr>
          <a:xfrm>
            <a:off x="1406203" y="0"/>
            <a:ext cx="8596668" cy="967409"/>
          </a:xfrm>
        </p:spPr>
        <p:txBody>
          <a:bodyPr/>
          <a:lstStyle/>
          <a:p>
            <a:r>
              <a:rPr lang="tr-TR" b="1" u="sng" dirty="0" err="1">
                <a:effectLst>
                  <a:outerShdw blurRad="38100" dist="38100" dir="2700000" algn="tl">
                    <a:srgbClr val="000000">
                      <a:alpha val="43137"/>
                    </a:srgbClr>
                  </a:outerShdw>
                </a:effectLst>
              </a:rPr>
              <a:t>Nişaşta</a:t>
            </a:r>
            <a:r>
              <a:rPr lang="tr-TR" b="1" u="sng" dirty="0">
                <a:effectLst>
                  <a:outerShdw blurRad="38100" dist="38100" dir="2700000" algn="tl">
                    <a:srgbClr val="000000">
                      <a:alpha val="43137"/>
                    </a:srgbClr>
                  </a:outerShdw>
                </a:effectLst>
              </a:rPr>
              <a:t> Şeker Kuramı (Klasik Kuram)</a:t>
            </a:r>
          </a:p>
        </p:txBody>
      </p:sp>
      <p:sp>
        <p:nvSpPr>
          <p:cNvPr id="3" name="İçerik Yer Tutucusu 2">
            <a:extLst>
              <a:ext uri="{FF2B5EF4-FFF2-40B4-BE49-F238E27FC236}">
                <a16:creationId xmlns:a16="http://schemas.microsoft.com/office/drawing/2014/main" id="{B8BDF0EC-A310-4E7B-9F5E-E7802C8493EE}"/>
              </a:ext>
            </a:extLst>
          </p:cNvPr>
          <p:cNvSpPr>
            <a:spLocks noGrp="1"/>
          </p:cNvSpPr>
          <p:nvPr>
            <p:ph idx="1"/>
          </p:nvPr>
        </p:nvSpPr>
        <p:spPr>
          <a:xfrm>
            <a:off x="452045" y="825190"/>
            <a:ext cx="11554423" cy="6032810"/>
          </a:xfrm>
        </p:spPr>
        <p:txBody>
          <a:bodyPr>
            <a:normAutofit fontScale="77500" lnSpcReduction="20000"/>
          </a:bodyPr>
          <a:lstStyle/>
          <a:p>
            <a:pPr algn="just"/>
            <a:r>
              <a:rPr lang="tr-TR" sz="2800" dirty="0">
                <a:solidFill>
                  <a:schemeClr val="accent4">
                    <a:lumMod val="75000"/>
                  </a:schemeClr>
                </a:solidFill>
              </a:rPr>
              <a:t>1908 Kurama göre bekçi hücrelerinde biriken suda çözünmez </a:t>
            </a:r>
            <a:r>
              <a:rPr lang="tr-TR" sz="2800" dirty="0" err="1">
                <a:solidFill>
                  <a:schemeClr val="accent4">
                    <a:lumMod val="75000"/>
                  </a:schemeClr>
                </a:solidFill>
              </a:rPr>
              <a:t>nişaşta</a:t>
            </a:r>
            <a:r>
              <a:rPr lang="tr-TR" sz="2800" dirty="0">
                <a:solidFill>
                  <a:schemeClr val="accent4">
                    <a:lumMod val="75000"/>
                  </a:schemeClr>
                </a:solidFill>
              </a:rPr>
              <a:t> geceleri gözeneklerin kapanmasına neden olur. Gündüzleri  </a:t>
            </a:r>
            <a:r>
              <a:rPr lang="tr-TR" sz="2800" dirty="0" err="1">
                <a:solidFill>
                  <a:schemeClr val="accent4">
                    <a:lumMod val="75000"/>
                  </a:schemeClr>
                </a:solidFill>
              </a:rPr>
              <a:t>nişaşta</a:t>
            </a:r>
            <a:r>
              <a:rPr lang="tr-TR" sz="2800" dirty="0">
                <a:solidFill>
                  <a:schemeClr val="accent4">
                    <a:lumMod val="75000"/>
                  </a:schemeClr>
                </a:solidFill>
              </a:rPr>
              <a:t> suda çözünür, şekere dönüşür ve </a:t>
            </a:r>
            <a:r>
              <a:rPr lang="tr-TR" sz="2400" dirty="0">
                <a:solidFill>
                  <a:schemeClr val="accent4">
                    <a:lumMod val="75000"/>
                  </a:schemeClr>
                </a:solidFill>
              </a:rPr>
              <a:t>gözenekler</a:t>
            </a:r>
            <a:r>
              <a:rPr lang="tr-TR" sz="2800" dirty="0">
                <a:solidFill>
                  <a:schemeClr val="accent4">
                    <a:lumMod val="75000"/>
                  </a:schemeClr>
                </a:solidFill>
              </a:rPr>
              <a:t> açılır.</a:t>
            </a:r>
          </a:p>
          <a:p>
            <a:pPr algn="just"/>
            <a:endParaRPr lang="tr-TR" sz="2800" dirty="0">
              <a:solidFill>
                <a:schemeClr val="accent4">
                  <a:lumMod val="75000"/>
                </a:schemeClr>
              </a:solidFill>
            </a:endParaRPr>
          </a:p>
          <a:p>
            <a:pPr algn="just"/>
            <a:r>
              <a:rPr lang="tr-TR" sz="2800" dirty="0">
                <a:solidFill>
                  <a:schemeClr val="accent4">
                    <a:lumMod val="75000"/>
                  </a:schemeClr>
                </a:solidFill>
              </a:rPr>
              <a:t>1926 Kuram geliştirilmiş ve yükselen </a:t>
            </a:r>
            <a:r>
              <a:rPr lang="tr-TR" sz="2800" dirty="0" err="1">
                <a:solidFill>
                  <a:schemeClr val="accent4">
                    <a:lumMod val="75000"/>
                  </a:schemeClr>
                </a:solidFill>
              </a:rPr>
              <a:t>pH</a:t>
            </a:r>
            <a:r>
              <a:rPr lang="tr-TR" sz="2800" dirty="0">
                <a:solidFill>
                  <a:schemeClr val="accent4">
                    <a:lumMod val="75000"/>
                  </a:schemeClr>
                </a:solidFill>
              </a:rPr>
              <a:t> gözeneklerin açılması, gece düşen </a:t>
            </a:r>
            <a:r>
              <a:rPr lang="tr-TR" sz="2800" dirty="0" err="1">
                <a:solidFill>
                  <a:schemeClr val="accent4">
                    <a:lumMod val="75000"/>
                  </a:schemeClr>
                </a:solidFill>
              </a:rPr>
              <a:t>pH</a:t>
            </a:r>
            <a:r>
              <a:rPr lang="tr-TR" sz="2800" dirty="0">
                <a:solidFill>
                  <a:schemeClr val="accent4">
                    <a:lumMod val="75000"/>
                  </a:schemeClr>
                </a:solidFill>
              </a:rPr>
              <a:t> gözeneklerin kapanmasına nedene olduğu belirtilmiş.</a:t>
            </a:r>
          </a:p>
          <a:p>
            <a:pPr algn="just"/>
            <a:endParaRPr lang="tr-TR" sz="2800" dirty="0">
              <a:solidFill>
                <a:schemeClr val="accent4">
                  <a:lumMod val="75000"/>
                </a:schemeClr>
              </a:solidFill>
            </a:endParaRPr>
          </a:p>
          <a:p>
            <a:pPr algn="just"/>
            <a:r>
              <a:rPr lang="tr-TR" sz="2800" dirty="0">
                <a:solidFill>
                  <a:schemeClr val="accent4">
                    <a:lumMod val="75000"/>
                  </a:schemeClr>
                </a:solidFill>
              </a:rPr>
              <a:t>1948 Kuram geliştirilmiş bekçi hücrelerinde kloroplast içerisindeki </a:t>
            </a:r>
            <a:r>
              <a:rPr lang="tr-TR" sz="2800" dirty="0" err="1">
                <a:solidFill>
                  <a:schemeClr val="accent4">
                    <a:lumMod val="75000"/>
                  </a:schemeClr>
                </a:solidFill>
              </a:rPr>
              <a:t>fosforilaz</a:t>
            </a:r>
            <a:r>
              <a:rPr lang="tr-TR" sz="2800" dirty="0">
                <a:solidFill>
                  <a:schemeClr val="accent4">
                    <a:lumMod val="75000"/>
                  </a:schemeClr>
                </a:solidFill>
              </a:rPr>
              <a:t> enzimi etkisi ve </a:t>
            </a:r>
            <a:r>
              <a:rPr lang="tr-TR" sz="2800" dirty="0" err="1">
                <a:solidFill>
                  <a:schemeClr val="accent4">
                    <a:lumMod val="75000"/>
                  </a:schemeClr>
                </a:solidFill>
              </a:rPr>
              <a:t>pH</a:t>
            </a:r>
            <a:r>
              <a:rPr lang="tr-TR" sz="2800" dirty="0">
                <a:solidFill>
                  <a:schemeClr val="accent4">
                    <a:lumMod val="75000"/>
                  </a:schemeClr>
                </a:solidFill>
              </a:rPr>
              <a:t> ile </a:t>
            </a:r>
            <a:r>
              <a:rPr lang="tr-TR" sz="2800" dirty="0" err="1">
                <a:solidFill>
                  <a:schemeClr val="accent4">
                    <a:lumMod val="75000"/>
                  </a:schemeClr>
                </a:solidFill>
              </a:rPr>
              <a:t>nişaştanın</a:t>
            </a:r>
            <a:r>
              <a:rPr lang="tr-TR" sz="2800" dirty="0">
                <a:solidFill>
                  <a:schemeClr val="accent4">
                    <a:lumMod val="75000"/>
                  </a:schemeClr>
                </a:solidFill>
              </a:rPr>
              <a:t> glikoz-1-fosfata dönüşmesi.</a:t>
            </a:r>
          </a:p>
          <a:p>
            <a:pPr marL="0" indent="0" algn="just">
              <a:buNone/>
            </a:pPr>
            <a:r>
              <a:rPr lang="tr-TR" sz="2800" dirty="0">
                <a:solidFill>
                  <a:schemeClr val="accent4">
                    <a:lumMod val="75000"/>
                  </a:schemeClr>
                </a:solidFill>
              </a:rPr>
              <a:t>Yüksek </a:t>
            </a:r>
            <a:r>
              <a:rPr lang="tr-TR" sz="2800" dirty="0" err="1">
                <a:solidFill>
                  <a:schemeClr val="accent4">
                    <a:lumMod val="75000"/>
                  </a:schemeClr>
                </a:solidFill>
              </a:rPr>
              <a:t>pH</a:t>
            </a:r>
            <a:r>
              <a:rPr lang="tr-TR" sz="2800" dirty="0">
                <a:solidFill>
                  <a:schemeClr val="accent4">
                    <a:lumMod val="75000"/>
                  </a:schemeClr>
                </a:solidFill>
              </a:rPr>
              <a:t> değerlerinde </a:t>
            </a:r>
            <a:r>
              <a:rPr lang="tr-TR" sz="2800" dirty="0" err="1">
                <a:solidFill>
                  <a:schemeClr val="accent4">
                    <a:lumMod val="75000"/>
                  </a:schemeClr>
                </a:solidFill>
              </a:rPr>
              <a:t>nişaşta</a:t>
            </a:r>
            <a:r>
              <a:rPr lang="tr-TR" sz="2800" dirty="0">
                <a:solidFill>
                  <a:schemeClr val="accent4">
                    <a:lumMod val="75000"/>
                  </a:schemeClr>
                </a:solidFill>
              </a:rPr>
              <a:t> suda çözünür glikoz-1-fosfotata.</a:t>
            </a:r>
          </a:p>
          <a:p>
            <a:pPr marL="0" indent="0" algn="just">
              <a:buNone/>
            </a:pPr>
            <a:r>
              <a:rPr lang="tr-TR" sz="2800" dirty="0">
                <a:solidFill>
                  <a:schemeClr val="accent4">
                    <a:lumMod val="75000"/>
                  </a:schemeClr>
                </a:solidFill>
              </a:rPr>
              <a:t>Düşük </a:t>
            </a:r>
            <a:r>
              <a:rPr lang="tr-TR" sz="2800" dirty="0" err="1">
                <a:solidFill>
                  <a:schemeClr val="accent4">
                    <a:lumMod val="75000"/>
                  </a:schemeClr>
                </a:solidFill>
              </a:rPr>
              <a:t>pH</a:t>
            </a:r>
            <a:r>
              <a:rPr lang="tr-TR" sz="2800" dirty="0">
                <a:solidFill>
                  <a:schemeClr val="accent4">
                    <a:lumMod val="75000"/>
                  </a:schemeClr>
                </a:solidFill>
              </a:rPr>
              <a:t> değerlerinde glikoz-1 –fosfat tekrar suda çözünmez nişastaya dönüşür.</a:t>
            </a:r>
          </a:p>
          <a:p>
            <a:pPr marL="0" indent="0" algn="just">
              <a:buNone/>
            </a:pPr>
            <a:r>
              <a:rPr lang="tr-TR" sz="2800" dirty="0">
                <a:solidFill>
                  <a:schemeClr val="accent4">
                    <a:lumMod val="75000"/>
                  </a:schemeClr>
                </a:solidFill>
              </a:rPr>
              <a:t>Gündüz suda çözünür glikoz 1 fosfat bekçi hücrelerinde su potansiyelinin azalır ve bitişik </a:t>
            </a:r>
            <a:r>
              <a:rPr lang="tr-TR" sz="2800" dirty="0" err="1">
                <a:solidFill>
                  <a:schemeClr val="accent4">
                    <a:lumMod val="75000"/>
                  </a:schemeClr>
                </a:solidFill>
              </a:rPr>
              <a:t>mezofil</a:t>
            </a:r>
            <a:r>
              <a:rPr lang="tr-TR" sz="2800" dirty="0">
                <a:solidFill>
                  <a:schemeClr val="accent4">
                    <a:lumMod val="75000"/>
                  </a:schemeClr>
                </a:solidFill>
              </a:rPr>
              <a:t> hücrelerinden su girişi </a:t>
            </a:r>
            <a:r>
              <a:rPr lang="tr-TR" sz="2800" dirty="0" err="1">
                <a:solidFill>
                  <a:schemeClr val="accent4">
                    <a:lumMod val="75000"/>
                  </a:schemeClr>
                </a:solidFill>
              </a:rPr>
              <a:t>olur.Turgor</a:t>
            </a:r>
            <a:r>
              <a:rPr lang="tr-TR" sz="2800" dirty="0">
                <a:solidFill>
                  <a:schemeClr val="accent4">
                    <a:lumMod val="75000"/>
                  </a:schemeClr>
                </a:solidFill>
              </a:rPr>
              <a:t> durumuna geçilir ve gözenekler açılır.</a:t>
            </a:r>
          </a:p>
          <a:p>
            <a:pPr marL="0" indent="0" algn="just">
              <a:buNone/>
            </a:pPr>
            <a:r>
              <a:rPr lang="tr-TR" sz="2800" dirty="0">
                <a:solidFill>
                  <a:schemeClr val="accent4">
                    <a:lumMod val="75000"/>
                  </a:schemeClr>
                </a:solidFill>
              </a:rPr>
              <a:t>Gece bekçi hücrelerinde </a:t>
            </a:r>
            <a:r>
              <a:rPr lang="tr-TR" sz="2800" dirty="0" err="1">
                <a:solidFill>
                  <a:schemeClr val="accent4">
                    <a:lumMod val="75000"/>
                  </a:schemeClr>
                </a:solidFill>
              </a:rPr>
              <a:t>ph</a:t>
            </a:r>
            <a:r>
              <a:rPr lang="tr-TR" sz="2800" dirty="0">
                <a:solidFill>
                  <a:schemeClr val="accent4">
                    <a:lumMod val="75000"/>
                  </a:schemeClr>
                </a:solidFill>
              </a:rPr>
              <a:t> düştüğü için enzim glikoz 1 fosfatı nişastaya dönüşmektedir. </a:t>
            </a:r>
            <a:r>
              <a:rPr lang="tr-TR" sz="2800" dirty="0" err="1">
                <a:solidFill>
                  <a:schemeClr val="accent4">
                    <a:lumMod val="75000"/>
                  </a:schemeClr>
                </a:solidFill>
              </a:rPr>
              <a:t>Nişaşta</a:t>
            </a:r>
            <a:r>
              <a:rPr lang="tr-TR" sz="2800" dirty="0">
                <a:solidFill>
                  <a:schemeClr val="accent4">
                    <a:lumMod val="75000"/>
                  </a:schemeClr>
                </a:solidFill>
              </a:rPr>
              <a:t> çözünmediği için su potansiyeli artar, bekçi hücrelerinden su yardımcı hücrelere geçer ve turgor yiter gözenekler kapanır.</a:t>
            </a:r>
          </a:p>
        </p:txBody>
      </p:sp>
    </p:spTree>
    <p:extLst>
      <p:ext uri="{BB962C8B-B14F-4D97-AF65-F5344CB8AC3E}">
        <p14:creationId xmlns:p14="http://schemas.microsoft.com/office/powerpoint/2010/main" val="397196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32F6A6-AC32-4418-B43C-9324542622F5}"/>
              </a:ext>
            </a:extLst>
          </p:cNvPr>
          <p:cNvSpPr>
            <a:spLocks noGrp="1"/>
          </p:cNvSpPr>
          <p:nvPr>
            <p:ph idx="1"/>
          </p:nvPr>
        </p:nvSpPr>
        <p:spPr>
          <a:xfrm>
            <a:off x="583096" y="463826"/>
            <a:ext cx="10522226" cy="5976731"/>
          </a:xfrm>
        </p:spPr>
        <p:txBody>
          <a:bodyPr>
            <a:normAutofit/>
          </a:bodyPr>
          <a:lstStyle/>
          <a:p>
            <a:pPr algn="ctr"/>
            <a:r>
              <a:rPr lang="tr-TR" dirty="0">
                <a:solidFill>
                  <a:schemeClr val="accent4">
                    <a:lumMod val="75000"/>
                  </a:schemeClr>
                </a:solidFill>
              </a:rPr>
              <a:t>Nişasta </a:t>
            </a:r>
          </a:p>
          <a:p>
            <a:pPr algn="ctr"/>
            <a:endParaRPr lang="tr-TR" dirty="0">
              <a:solidFill>
                <a:schemeClr val="accent4">
                  <a:lumMod val="75000"/>
                </a:schemeClr>
              </a:solidFill>
            </a:endParaRPr>
          </a:p>
          <a:p>
            <a:pPr algn="ctr"/>
            <a:r>
              <a:rPr lang="tr-TR" dirty="0">
                <a:solidFill>
                  <a:schemeClr val="accent4">
                    <a:lumMod val="75000"/>
                  </a:schemeClr>
                </a:solidFill>
              </a:rPr>
              <a:t>Glikoz 1 fosfat</a:t>
            </a:r>
          </a:p>
          <a:p>
            <a:pPr algn="ctr"/>
            <a:endParaRPr lang="tr-TR" dirty="0">
              <a:solidFill>
                <a:schemeClr val="accent4">
                  <a:lumMod val="75000"/>
                </a:schemeClr>
              </a:solidFill>
            </a:endParaRPr>
          </a:p>
          <a:p>
            <a:pPr algn="ctr"/>
            <a:r>
              <a:rPr lang="tr-TR" dirty="0">
                <a:solidFill>
                  <a:schemeClr val="accent4">
                    <a:lumMod val="75000"/>
                  </a:schemeClr>
                </a:solidFill>
              </a:rPr>
              <a:t>Glikoz 6 fosfat</a:t>
            </a:r>
          </a:p>
          <a:p>
            <a:pPr algn="ctr"/>
            <a:endParaRPr lang="tr-TR" dirty="0">
              <a:solidFill>
                <a:schemeClr val="accent4">
                  <a:lumMod val="75000"/>
                </a:schemeClr>
              </a:solidFill>
            </a:endParaRPr>
          </a:p>
          <a:p>
            <a:pPr algn="ctr"/>
            <a:r>
              <a:rPr lang="tr-TR" dirty="0">
                <a:solidFill>
                  <a:schemeClr val="accent4">
                    <a:lumMod val="75000"/>
                  </a:schemeClr>
                </a:solidFill>
              </a:rPr>
              <a:t>Suda çözünür glikoz ve inorganik fosfat oluşur.</a:t>
            </a:r>
          </a:p>
          <a:p>
            <a:pPr algn="ctr"/>
            <a:endParaRPr lang="tr-TR" dirty="0">
              <a:solidFill>
                <a:schemeClr val="accent4">
                  <a:lumMod val="75000"/>
                </a:schemeClr>
              </a:solidFill>
            </a:endParaRPr>
          </a:p>
          <a:p>
            <a:pPr algn="ctr"/>
            <a:r>
              <a:rPr lang="tr-TR" dirty="0" err="1">
                <a:solidFill>
                  <a:schemeClr val="accent4">
                    <a:lumMod val="75000"/>
                  </a:schemeClr>
                </a:solidFill>
              </a:rPr>
              <a:t>Osmotik</a:t>
            </a:r>
            <a:r>
              <a:rPr lang="tr-TR" dirty="0">
                <a:solidFill>
                  <a:schemeClr val="accent4">
                    <a:lumMod val="75000"/>
                  </a:schemeClr>
                </a:solidFill>
              </a:rPr>
              <a:t> basınç artar</a:t>
            </a:r>
          </a:p>
          <a:p>
            <a:pPr algn="ctr"/>
            <a:endParaRPr lang="tr-TR" dirty="0">
              <a:solidFill>
                <a:schemeClr val="accent4">
                  <a:lumMod val="75000"/>
                </a:schemeClr>
              </a:solidFill>
            </a:endParaRPr>
          </a:p>
          <a:p>
            <a:pPr algn="ctr"/>
            <a:r>
              <a:rPr lang="tr-TR" dirty="0">
                <a:solidFill>
                  <a:schemeClr val="accent4">
                    <a:lumMod val="75000"/>
                  </a:schemeClr>
                </a:solidFill>
              </a:rPr>
              <a:t>Su potansiyeli azalır.</a:t>
            </a:r>
          </a:p>
          <a:p>
            <a:pPr algn="ctr"/>
            <a:endParaRPr lang="tr-TR" dirty="0">
              <a:solidFill>
                <a:schemeClr val="accent4">
                  <a:lumMod val="75000"/>
                </a:schemeClr>
              </a:solidFill>
            </a:endParaRPr>
          </a:p>
          <a:p>
            <a:pPr algn="ctr"/>
            <a:r>
              <a:rPr lang="tr-TR" dirty="0">
                <a:solidFill>
                  <a:schemeClr val="accent4">
                    <a:lumMod val="75000"/>
                  </a:schemeClr>
                </a:solidFill>
              </a:rPr>
              <a:t>Su girişi </a:t>
            </a:r>
            <a:r>
              <a:rPr lang="tr-TR" dirty="0" err="1">
                <a:solidFill>
                  <a:schemeClr val="accent4">
                    <a:lumMod val="75000"/>
                  </a:schemeClr>
                </a:solidFill>
              </a:rPr>
              <a:t>olur.Turgor</a:t>
            </a:r>
            <a:r>
              <a:rPr lang="tr-TR" dirty="0">
                <a:solidFill>
                  <a:schemeClr val="accent4">
                    <a:lumMod val="75000"/>
                  </a:schemeClr>
                </a:solidFill>
              </a:rPr>
              <a:t>.</a:t>
            </a:r>
          </a:p>
        </p:txBody>
      </p:sp>
      <p:cxnSp>
        <p:nvCxnSpPr>
          <p:cNvPr id="5" name="Düz Ok Bağlayıcısı 4">
            <a:extLst>
              <a:ext uri="{FF2B5EF4-FFF2-40B4-BE49-F238E27FC236}">
                <a16:creationId xmlns:a16="http://schemas.microsoft.com/office/drawing/2014/main" id="{B38B67B0-A31A-4D4F-8B2A-A092D62924D1}"/>
              </a:ext>
            </a:extLst>
          </p:cNvPr>
          <p:cNvCxnSpPr/>
          <p:nvPr/>
        </p:nvCxnSpPr>
        <p:spPr>
          <a:xfrm>
            <a:off x="5950226" y="914401"/>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a:extLst>
              <a:ext uri="{FF2B5EF4-FFF2-40B4-BE49-F238E27FC236}">
                <a16:creationId xmlns:a16="http://schemas.microsoft.com/office/drawing/2014/main" id="{684F2A8E-6D62-40A6-BE76-33AFB9A27E8D}"/>
              </a:ext>
            </a:extLst>
          </p:cNvPr>
          <p:cNvCxnSpPr/>
          <p:nvPr/>
        </p:nvCxnSpPr>
        <p:spPr>
          <a:xfrm>
            <a:off x="5950226" y="1729410"/>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F49488E1-97F3-43D0-8223-D8578215011C}"/>
              </a:ext>
            </a:extLst>
          </p:cNvPr>
          <p:cNvCxnSpPr/>
          <p:nvPr/>
        </p:nvCxnSpPr>
        <p:spPr>
          <a:xfrm>
            <a:off x="5950226" y="2564297"/>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D06BBE12-9313-469E-BCC1-BEAE8FDEDFC9}"/>
              </a:ext>
            </a:extLst>
          </p:cNvPr>
          <p:cNvCxnSpPr/>
          <p:nvPr/>
        </p:nvCxnSpPr>
        <p:spPr>
          <a:xfrm>
            <a:off x="5950226" y="3429000"/>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4E69AD91-FC35-42C4-BDE0-573CAAD2A121}"/>
              </a:ext>
            </a:extLst>
          </p:cNvPr>
          <p:cNvCxnSpPr/>
          <p:nvPr/>
        </p:nvCxnSpPr>
        <p:spPr>
          <a:xfrm>
            <a:off x="5950226" y="4204252"/>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78F08541-31E2-49D9-98AD-E535E8E19296}"/>
              </a:ext>
            </a:extLst>
          </p:cNvPr>
          <p:cNvCxnSpPr/>
          <p:nvPr/>
        </p:nvCxnSpPr>
        <p:spPr>
          <a:xfrm>
            <a:off x="5950226" y="4986130"/>
            <a:ext cx="0" cy="357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Metin kutusu 1">
            <a:extLst>
              <a:ext uri="{FF2B5EF4-FFF2-40B4-BE49-F238E27FC236}">
                <a16:creationId xmlns:a16="http://schemas.microsoft.com/office/drawing/2014/main" id="{E69C921C-61F1-4B43-A42D-4CE6B12A9044}"/>
              </a:ext>
            </a:extLst>
          </p:cNvPr>
          <p:cNvSpPr txBox="1"/>
          <p:nvPr/>
        </p:nvSpPr>
        <p:spPr>
          <a:xfrm>
            <a:off x="188474" y="180901"/>
            <a:ext cx="2026111" cy="646331"/>
          </a:xfrm>
          <a:prstGeom prst="rect">
            <a:avLst/>
          </a:prstGeom>
          <a:noFill/>
        </p:spPr>
        <p:txBody>
          <a:bodyPr wrap="square" rtlCol="0">
            <a:spAutoFit/>
          </a:bodyPr>
          <a:lstStyle/>
          <a:p>
            <a:r>
              <a:rPr lang="tr-TR" dirty="0"/>
              <a:t>1964</a:t>
            </a:r>
          </a:p>
          <a:p>
            <a:r>
              <a:rPr lang="tr-TR" dirty="0"/>
              <a:t>Işık ortamında</a:t>
            </a:r>
          </a:p>
        </p:txBody>
      </p:sp>
    </p:spTree>
    <p:extLst>
      <p:ext uri="{BB962C8B-B14F-4D97-AF65-F5344CB8AC3E}">
        <p14:creationId xmlns:p14="http://schemas.microsoft.com/office/powerpoint/2010/main" val="2908143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25F3D6-9804-43A9-87A5-BEB0F7DCAE1F}"/>
              </a:ext>
            </a:extLst>
          </p:cNvPr>
          <p:cNvSpPr>
            <a:spLocks noGrp="1"/>
          </p:cNvSpPr>
          <p:nvPr>
            <p:ph idx="1"/>
          </p:nvPr>
        </p:nvSpPr>
        <p:spPr>
          <a:xfrm>
            <a:off x="677334" y="689113"/>
            <a:ext cx="11395396" cy="5276863"/>
          </a:xfrm>
        </p:spPr>
        <p:txBody>
          <a:bodyPr/>
          <a:lstStyle/>
          <a:p>
            <a:r>
              <a:rPr lang="tr-TR" sz="2000" dirty="0">
                <a:solidFill>
                  <a:schemeClr val="accent4">
                    <a:lumMod val="75000"/>
                  </a:schemeClr>
                </a:solidFill>
              </a:rPr>
              <a:t>Karanlık ortam, </a:t>
            </a:r>
          </a:p>
          <a:p>
            <a:r>
              <a:rPr lang="tr-TR" sz="2000" dirty="0">
                <a:solidFill>
                  <a:schemeClr val="accent4">
                    <a:lumMod val="75000"/>
                  </a:schemeClr>
                </a:solidFill>
              </a:rPr>
              <a:t>CO</a:t>
            </a:r>
            <a:r>
              <a:rPr lang="tr-TR" sz="2000" baseline="-25000" dirty="0">
                <a:solidFill>
                  <a:schemeClr val="accent4">
                    <a:lumMod val="75000"/>
                  </a:schemeClr>
                </a:solidFill>
              </a:rPr>
              <a:t>2 </a:t>
            </a:r>
            <a:r>
              <a:rPr lang="tr-TR" sz="2000" dirty="0">
                <a:solidFill>
                  <a:schemeClr val="accent4">
                    <a:lumMod val="75000"/>
                  </a:schemeClr>
                </a:solidFill>
              </a:rPr>
              <a:t>artar, </a:t>
            </a:r>
            <a:r>
              <a:rPr lang="tr-TR" sz="2000" dirty="0" err="1">
                <a:solidFill>
                  <a:schemeClr val="accent4">
                    <a:lumMod val="75000"/>
                  </a:schemeClr>
                </a:solidFill>
              </a:rPr>
              <a:t>pH</a:t>
            </a:r>
            <a:r>
              <a:rPr lang="tr-TR" sz="2000" dirty="0">
                <a:solidFill>
                  <a:schemeClr val="accent4">
                    <a:lumMod val="75000"/>
                  </a:schemeClr>
                </a:solidFill>
              </a:rPr>
              <a:t> azalır.</a:t>
            </a:r>
          </a:p>
          <a:p>
            <a:endParaRPr lang="tr-TR" sz="2000" dirty="0">
              <a:solidFill>
                <a:schemeClr val="accent4">
                  <a:lumMod val="75000"/>
                </a:schemeClr>
              </a:solidFill>
            </a:endParaRPr>
          </a:p>
          <a:p>
            <a:endParaRPr lang="tr-TR" dirty="0">
              <a:solidFill>
                <a:schemeClr val="accent4">
                  <a:lumMod val="75000"/>
                </a:schemeClr>
              </a:solidFill>
            </a:endParaRPr>
          </a:p>
          <a:p>
            <a:pPr marL="0" indent="0">
              <a:buNone/>
            </a:pPr>
            <a:r>
              <a:rPr lang="tr-TR" sz="2000" dirty="0">
                <a:solidFill>
                  <a:schemeClr val="accent4">
                    <a:lumMod val="75000"/>
                  </a:schemeClr>
                </a:solidFill>
              </a:rPr>
              <a:t>Glikoz + ATP                             Glikoz 1 fosfat                             Nişasta(suda çözünmez)</a:t>
            </a:r>
          </a:p>
          <a:p>
            <a:pPr algn="ctr"/>
            <a:endParaRPr lang="tr-TR" sz="2000" dirty="0">
              <a:solidFill>
                <a:schemeClr val="accent4">
                  <a:lumMod val="75000"/>
                </a:schemeClr>
              </a:solidFill>
            </a:endParaRPr>
          </a:p>
          <a:p>
            <a:pPr algn="ctr"/>
            <a:r>
              <a:rPr lang="tr-TR" sz="2000" dirty="0">
                <a:solidFill>
                  <a:schemeClr val="accent4">
                    <a:lumMod val="75000"/>
                  </a:schemeClr>
                </a:solidFill>
              </a:rPr>
              <a:t>Su potansiyeli artar.</a:t>
            </a:r>
          </a:p>
          <a:p>
            <a:pPr algn="ctr"/>
            <a:endParaRPr lang="tr-TR" sz="2000" dirty="0">
              <a:solidFill>
                <a:schemeClr val="accent4">
                  <a:lumMod val="75000"/>
                </a:schemeClr>
              </a:solidFill>
            </a:endParaRPr>
          </a:p>
          <a:p>
            <a:r>
              <a:rPr lang="tr-TR" sz="2000" dirty="0">
                <a:solidFill>
                  <a:schemeClr val="accent4">
                    <a:lumMod val="75000"/>
                  </a:schemeClr>
                </a:solidFill>
              </a:rPr>
              <a:t>Bekçi hücrelerinden yardımcı hücrelere ve bitişik </a:t>
            </a:r>
            <a:r>
              <a:rPr lang="tr-TR" sz="2000" dirty="0" err="1">
                <a:solidFill>
                  <a:schemeClr val="accent4">
                    <a:lumMod val="75000"/>
                  </a:schemeClr>
                </a:solidFill>
              </a:rPr>
              <a:t>mezofil</a:t>
            </a:r>
            <a:r>
              <a:rPr lang="tr-TR" sz="2000" dirty="0">
                <a:solidFill>
                  <a:schemeClr val="accent4">
                    <a:lumMod val="75000"/>
                  </a:schemeClr>
                </a:solidFill>
              </a:rPr>
              <a:t> hücrelerine su geçişi olur.</a:t>
            </a:r>
          </a:p>
        </p:txBody>
      </p:sp>
      <p:cxnSp>
        <p:nvCxnSpPr>
          <p:cNvPr id="5" name="Düz Ok Bağlayıcısı 4">
            <a:extLst>
              <a:ext uri="{FF2B5EF4-FFF2-40B4-BE49-F238E27FC236}">
                <a16:creationId xmlns:a16="http://schemas.microsoft.com/office/drawing/2014/main" id="{6B0716EE-74F8-4350-A0C4-BE881D89E817}"/>
              </a:ext>
            </a:extLst>
          </p:cNvPr>
          <p:cNvCxnSpPr>
            <a:cxnSpLocks/>
          </p:cNvCxnSpPr>
          <p:nvPr/>
        </p:nvCxnSpPr>
        <p:spPr>
          <a:xfrm>
            <a:off x="2378763" y="2610678"/>
            <a:ext cx="15770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Metin kutusu 5">
            <a:extLst>
              <a:ext uri="{FF2B5EF4-FFF2-40B4-BE49-F238E27FC236}">
                <a16:creationId xmlns:a16="http://schemas.microsoft.com/office/drawing/2014/main" id="{C9BB9919-9C93-4DC6-8E6A-2F815EE09668}"/>
              </a:ext>
            </a:extLst>
          </p:cNvPr>
          <p:cNvSpPr txBox="1"/>
          <p:nvPr/>
        </p:nvSpPr>
        <p:spPr>
          <a:xfrm>
            <a:off x="2186606" y="2039971"/>
            <a:ext cx="2252870" cy="369332"/>
          </a:xfrm>
          <a:prstGeom prst="rect">
            <a:avLst/>
          </a:prstGeom>
          <a:noFill/>
        </p:spPr>
        <p:txBody>
          <a:bodyPr wrap="square" rtlCol="0">
            <a:spAutoFit/>
          </a:bodyPr>
          <a:lstStyle/>
          <a:p>
            <a:r>
              <a:rPr lang="tr-TR" dirty="0" err="1"/>
              <a:t>Hekzokinaz</a:t>
            </a:r>
            <a:r>
              <a:rPr lang="tr-TR" dirty="0"/>
              <a:t> enzimi</a:t>
            </a:r>
          </a:p>
        </p:txBody>
      </p:sp>
      <p:cxnSp>
        <p:nvCxnSpPr>
          <p:cNvPr id="8" name="Düz Ok Bağlayıcısı 7">
            <a:extLst>
              <a:ext uri="{FF2B5EF4-FFF2-40B4-BE49-F238E27FC236}">
                <a16:creationId xmlns:a16="http://schemas.microsoft.com/office/drawing/2014/main" id="{5AB45467-225D-4A82-B841-C429ABF351D5}"/>
              </a:ext>
            </a:extLst>
          </p:cNvPr>
          <p:cNvCxnSpPr>
            <a:cxnSpLocks/>
          </p:cNvCxnSpPr>
          <p:nvPr/>
        </p:nvCxnSpPr>
        <p:spPr>
          <a:xfrm>
            <a:off x="6294782" y="2570921"/>
            <a:ext cx="15770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CCBED769-C809-4985-8DEF-4D1FE8E2D759}"/>
              </a:ext>
            </a:extLst>
          </p:cNvPr>
          <p:cNvSpPr txBox="1"/>
          <p:nvPr/>
        </p:nvSpPr>
        <p:spPr>
          <a:xfrm>
            <a:off x="6089372" y="2039971"/>
            <a:ext cx="1987827" cy="369332"/>
          </a:xfrm>
          <a:prstGeom prst="rect">
            <a:avLst/>
          </a:prstGeom>
          <a:noFill/>
        </p:spPr>
        <p:txBody>
          <a:bodyPr wrap="square" rtlCol="0">
            <a:spAutoFit/>
          </a:bodyPr>
          <a:lstStyle/>
          <a:p>
            <a:r>
              <a:rPr lang="tr-TR" dirty="0" err="1"/>
              <a:t>Fosforilaz</a:t>
            </a:r>
            <a:r>
              <a:rPr lang="tr-TR" dirty="0"/>
              <a:t> enzimi</a:t>
            </a:r>
          </a:p>
        </p:txBody>
      </p:sp>
      <p:cxnSp>
        <p:nvCxnSpPr>
          <p:cNvPr id="11" name="Düz Ok Bağlayıcısı 10">
            <a:extLst>
              <a:ext uri="{FF2B5EF4-FFF2-40B4-BE49-F238E27FC236}">
                <a16:creationId xmlns:a16="http://schemas.microsoft.com/office/drawing/2014/main" id="{8C9628EA-6010-415A-9B4B-4D7E476AEAAB}"/>
              </a:ext>
            </a:extLst>
          </p:cNvPr>
          <p:cNvCxnSpPr/>
          <p:nvPr/>
        </p:nvCxnSpPr>
        <p:spPr>
          <a:xfrm>
            <a:off x="5765432" y="3776870"/>
            <a:ext cx="0" cy="4704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a:extLst>
              <a:ext uri="{FF2B5EF4-FFF2-40B4-BE49-F238E27FC236}">
                <a16:creationId xmlns:a16="http://schemas.microsoft.com/office/drawing/2014/main" id="{9124CDFB-7E09-4AB9-8130-55D9B2E4F271}"/>
              </a:ext>
            </a:extLst>
          </p:cNvPr>
          <p:cNvCxnSpPr/>
          <p:nvPr/>
        </p:nvCxnSpPr>
        <p:spPr>
          <a:xfrm flipH="1">
            <a:off x="7083285" y="2835965"/>
            <a:ext cx="1358350" cy="3975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747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88B723-5BBF-4037-976A-D7924C53EEB0}"/>
              </a:ext>
            </a:extLst>
          </p:cNvPr>
          <p:cNvSpPr>
            <a:spLocks noGrp="1"/>
          </p:cNvSpPr>
          <p:nvPr>
            <p:ph idx="1"/>
          </p:nvPr>
        </p:nvSpPr>
        <p:spPr>
          <a:xfrm>
            <a:off x="411553" y="1812235"/>
            <a:ext cx="11368893" cy="3233530"/>
          </a:xfrm>
        </p:spPr>
        <p:txBody>
          <a:bodyPr/>
          <a:lstStyle/>
          <a:p>
            <a:pPr algn="just"/>
            <a:r>
              <a:rPr lang="tr-TR" sz="2400" dirty="0">
                <a:solidFill>
                  <a:schemeClr val="accent4">
                    <a:lumMod val="75000"/>
                  </a:schemeClr>
                </a:solidFill>
              </a:rPr>
              <a:t>!!!</a:t>
            </a:r>
          </a:p>
          <a:p>
            <a:pPr algn="just"/>
            <a:r>
              <a:rPr lang="tr-TR" sz="2400" dirty="0" err="1">
                <a:solidFill>
                  <a:schemeClr val="accent4">
                    <a:lumMod val="75000"/>
                  </a:schemeClr>
                </a:solidFill>
              </a:rPr>
              <a:t>Nişaşta</a:t>
            </a:r>
            <a:r>
              <a:rPr lang="tr-TR" sz="2400" dirty="0">
                <a:solidFill>
                  <a:schemeClr val="accent4">
                    <a:lumMod val="75000"/>
                  </a:schemeClr>
                </a:solidFill>
              </a:rPr>
              <a:t> şeker dönüşümleri yavaş, </a:t>
            </a:r>
            <a:r>
              <a:rPr lang="tr-TR" sz="2400" dirty="0" err="1">
                <a:solidFill>
                  <a:schemeClr val="accent4">
                    <a:lumMod val="75000"/>
                  </a:schemeClr>
                </a:solidFill>
              </a:rPr>
              <a:t>transpirasyon</a:t>
            </a:r>
            <a:r>
              <a:rPr lang="tr-TR" sz="2400" dirty="0">
                <a:solidFill>
                  <a:schemeClr val="accent4">
                    <a:lumMod val="75000"/>
                  </a:schemeClr>
                </a:solidFill>
              </a:rPr>
              <a:t> hızlı.</a:t>
            </a:r>
          </a:p>
          <a:p>
            <a:pPr algn="just"/>
            <a:r>
              <a:rPr lang="tr-TR" sz="2400" dirty="0">
                <a:solidFill>
                  <a:schemeClr val="accent4">
                    <a:lumMod val="75000"/>
                  </a:schemeClr>
                </a:solidFill>
              </a:rPr>
              <a:t>Yaprak için CO</a:t>
            </a:r>
            <a:r>
              <a:rPr lang="tr-TR" sz="2400" baseline="-25000" dirty="0">
                <a:solidFill>
                  <a:schemeClr val="accent4">
                    <a:lumMod val="75000"/>
                  </a:schemeClr>
                </a:solidFill>
              </a:rPr>
              <a:t>2 </a:t>
            </a:r>
            <a:r>
              <a:rPr lang="tr-TR" sz="2400" dirty="0">
                <a:solidFill>
                  <a:schemeClr val="accent4">
                    <a:lumMod val="75000"/>
                  </a:schemeClr>
                </a:solidFill>
              </a:rPr>
              <a:t> konsantrasyonu </a:t>
            </a:r>
            <a:r>
              <a:rPr lang="tr-TR" sz="2400" dirty="0" err="1">
                <a:solidFill>
                  <a:schemeClr val="accent4">
                    <a:lumMod val="75000"/>
                  </a:schemeClr>
                </a:solidFill>
              </a:rPr>
              <a:t>pH</a:t>
            </a:r>
            <a:r>
              <a:rPr lang="tr-TR" sz="2400" dirty="0">
                <a:solidFill>
                  <a:schemeClr val="accent4">
                    <a:lumMod val="75000"/>
                  </a:schemeClr>
                </a:solidFill>
              </a:rPr>
              <a:t> değişimi için yeterli olmayabilir</a:t>
            </a:r>
            <a:r>
              <a:rPr lang="tr-TR" sz="1800" dirty="0">
                <a:solidFill>
                  <a:schemeClr val="accent4">
                    <a:lumMod val="75000"/>
                  </a:schemeClr>
                </a:solidFill>
              </a:rPr>
              <a:t>.</a:t>
            </a:r>
            <a:endParaRPr lang="tr-TR" dirty="0">
              <a:solidFill>
                <a:schemeClr val="accent4">
                  <a:lumMod val="75000"/>
                </a:schemeClr>
              </a:solidFill>
            </a:endParaRPr>
          </a:p>
        </p:txBody>
      </p:sp>
    </p:spTree>
    <p:extLst>
      <p:ext uri="{BB962C8B-B14F-4D97-AF65-F5344CB8AC3E}">
        <p14:creationId xmlns:p14="http://schemas.microsoft.com/office/powerpoint/2010/main" val="2597622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1EB46-5AB0-4A97-8A25-0C81004ED71C}"/>
              </a:ext>
            </a:extLst>
          </p:cNvPr>
          <p:cNvSpPr>
            <a:spLocks noGrp="1"/>
          </p:cNvSpPr>
          <p:nvPr>
            <p:ph type="title"/>
          </p:nvPr>
        </p:nvSpPr>
        <p:spPr>
          <a:xfrm>
            <a:off x="173752" y="967409"/>
            <a:ext cx="11183362" cy="1113183"/>
          </a:xfrm>
        </p:spPr>
        <p:txBody>
          <a:bodyPr>
            <a:normAutofit/>
          </a:bodyPr>
          <a:lstStyle/>
          <a:p>
            <a:r>
              <a:rPr lang="tr-TR" sz="2800" b="1" u="sng" dirty="0">
                <a:effectLst>
                  <a:outerShdw blurRad="38100" dist="38100" dir="2700000" algn="tl">
                    <a:srgbClr val="000000">
                      <a:alpha val="43137"/>
                    </a:srgbClr>
                  </a:outerShdw>
                </a:effectLst>
              </a:rPr>
              <a:t>Potasyum (K</a:t>
            </a:r>
            <a:r>
              <a:rPr lang="tr-TR" sz="2800" b="1" u="sng" baseline="30000" dirty="0">
                <a:effectLst>
                  <a:outerShdw blurRad="38100" dist="38100" dir="2700000" algn="tl">
                    <a:srgbClr val="000000">
                      <a:alpha val="43137"/>
                    </a:srgbClr>
                  </a:outerShdw>
                </a:effectLst>
              </a:rPr>
              <a:t>+</a:t>
            </a:r>
            <a:r>
              <a:rPr lang="tr-TR" sz="2800" b="1" u="sng" dirty="0">
                <a:effectLst>
                  <a:outerShdw blurRad="38100" dist="38100" dir="2700000" algn="tl">
                    <a:srgbClr val="000000">
                      <a:alpha val="43137"/>
                    </a:srgbClr>
                  </a:outerShdw>
                </a:effectLst>
              </a:rPr>
              <a:t>) Taşınması ve </a:t>
            </a:r>
            <a:r>
              <a:rPr lang="tr-TR" sz="2800" b="1" u="sng" dirty="0" err="1">
                <a:effectLst>
                  <a:outerShdw blurRad="38100" dist="38100" dir="2700000" algn="tl">
                    <a:srgbClr val="000000">
                      <a:alpha val="43137"/>
                    </a:srgbClr>
                  </a:outerShdw>
                </a:effectLst>
              </a:rPr>
              <a:t>Hormonal</a:t>
            </a:r>
            <a:r>
              <a:rPr lang="tr-TR" sz="2800" b="1" u="sng" dirty="0">
                <a:effectLst>
                  <a:outerShdw blurRad="38100" dist="38100" dir="2700000" algn="tl">
                    <a:srgbClr val="000000">
                      <a:alpha val="43137"/>
                    </a:srgbClr>
                  </a:outerShdw>
                </a:effectLst>
              </a:rPr>
              <a:t> Kuram (Modern Kuram)</a:t>
            </a:r>
          </a:p>
        </p:txBody>
      </p:sp>
      <p:sp>
        <p:nvSpPr>
          <p:cNvPr id="3" name="İçerik Yer Tutucusu 2">
            <a:extLst>
              <a:ext uri="{FF2B5EF4-FFF2-40B4-BE49-F238E27FC236}">
                <a16:creationId xmlns:a16="http://schemas.microsoft.com/office/drawing/2014/main" id="{120D9EB9-833C-4BD7-86F6-D72700785D24}"/>
              </a:ext>
            </a:extLst>
          </p:cNvPr>
          <p:cNvSpPr>
            <a:spLocks noGrp="1"/>
          </p:cNvSpPr>
          <p:nvPr>
            <p:ph idx="1"/>
          </p:nvPr>
        </p:nvSpPr>
        <p:spPr>
          <a:xfrm>
            <a:off x="173753" y="2372625"/>
            <a:ext cx="11183361" cy="2504176"/>
          </a:xfrm>
        </p:spPr>
        <p:txBody>
          <a:bodyPr>
            <a:normAutofit/>
          </a:bodyPr>
          <a:lstStyle/>
          <a:p>
            <a:pPr algn="just"/>
            <a:r>
              <a:rPr lang="tr-TR" sz="2400" dirty="0">
                <a:solidFill>
                  <a:schemeClr val="accent4">
                    <a:lumMod val="75000"/>
                  </a:schemeClr>
                </a:solidFill>
              </a:rPr>
              <a:t>Işık ortamında yardımcı hücrelerden ya da </a:t>
            </a:r>
            <a:r>
              <a:rPr lang="tr-TR" sz="2400" dirty="0" err="1">
                <a:solidFill>
                  <a:schemeClr val="accent4">
                    <a:lumMod val="75000"/>
                  </a:schemeClr>
                </a:solidFill>
              </a:rPr>
              <a:t>epidermal</a:t>
            </a:r>
            <a:r>
              <a:rPr lang="tr-TR" sz="2400" dirty="0">
                <a:solidFill>
                  <a:schemeClr val="accent4">
                    <a:lumMod val="75000"/>
                  </a:schemeClr>
                </a:solidFill>
              </a:rPr>
              <a:t> hücrelerden potasyum iyonlarının bekçi hücrelerine geçişine bağlı olarak gözeneklerin açılması.</a:t>
            </a:r>
          </a:p>
          <a:p>
            <a:pPr algn="just"/>
            <a:r>
              <a:rPr lang="tr-TR" sz="2400" dirty="0">
                <a:solidFill>
                  <a:schemeClr val="accent4">
                    <a:lumMod val="75000"/>
                  </a:schemeClr>
                </a:solidFill>
              </a:rPr>
              <a:t>Gözeneklerin açılması için bu kuramda enerjiye, kapanmasında </a:t>
            </a:r>
            <a:r>
              <a:rPr lang="tr-TR" sz="2400" dirty="0" err="1">
                <a:solidFill>
                  <a:schemeClr val="accent4">
                    <a:lumMod val="75000"/>
                  </a:schemeClr>
                </a:solidFill>
              </a:rPr>
              <a:t>hormonal</a:t>
            </a:r>
            <a:r>
              <a:rPr lang="tr-TR" sz="2400" dirty="0">
                <a:solidFill>
                  <a:schemeClr val="accent4">
                    <a:lumMod val="75000"/>
                  </a:schemeClr>
                </a:solidFill>
              </a:rPr>
              <a:t> gereksinim duyulur.</a:t>
            </a:r>
          </a:p>
        </p:txBody>
      </p:sp>
    </p:spTree>
    <p:extLst>
      <p:ext uri="{BB962C8B-B14F-4D97-AF65-F5344CB8AC3E}">
        <p14:creationId xmlns:p14="http://schemas.microsoft.com/office/powerpoint/2010/main" val="1500124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A0C6E86-E602-4761-BB50-BF7ABDAAFDDB}"/>
              </a:ext>
            </a:extLst>
          </p:cNvPr>
          <p:cNvSpPr>
            <a:spLocks noGrp="1"/>
          </p:cNvSpPr>
          <p:nvPr>
            <p:ph idx="1"/>
          </p:nvPr>
        </p:nvSpPr>
        <p:spPr>
          <a:xfrm>
            <a:off x="372534" y="557076"/>
            <a:ext cx="11368892" cy="6148524"/>
          </a:xfrm>
        </p:spPr>
        <p:txBody>
          <a:bodyPr>
            <a:normAutofit fontScale="85000" lnSpcReduction="10000"/>
          </a:bodyPr>
          <a:lstStyle/>
          <a:p>
            <a:pPr marL="0" indent="0">
              <a:buNone/>
            </a:pPr>
            <a:r>
              <a:rPr lang="tr-TR" b="1" u="sng" dirty="0">
                <a:solidFill>
                  <a:schemeClr val="accent4">
                    <a:lumMod val="75000"/>
                  </a:schemeClr>
                </a:solidFill>
                <a:effectLst>
                  <a:outerShdw blurRad="38100" dist="38100" dir="2700000" algn="tl">
                    <a:srgbClr val="000000">
                      <a:alpha val="43137"/>
                    </a:srgbClr>
                  </a:outerShdw>
                </a:effectLst>
              </a:rPr>
              <a:t>Işık Ortamında</a:t>
            </a:r>
          </a:p>
          <a:p>
            <a:pPr algn="ctr"/>
            <a:endParaRPr lang="tr-TR" dirty="0">
              <a:solidFill>
                <a:schemeClr val="accent4">
                  <a:lumMod val="75000"/>
                </a:schemeClr>
              </a:solidFill>
            </a:endParaRPr>
          </a:p>
          <a:p>
            <a:pPr algn="ctr"/>
            <a:r>
              <a:rPr lang="tr-TR" sz="1600" dirty="0" err="1">
                <a:solidFill>
                  <a:schemeClr val="accent4">
                    <a:lumMod val="75000"/>
                  </a:schemeClr>
                </a:solidFill>
              </a:rPr>
              <a:t>Glikolizis</a:t>
            </a:r>
            <a:r>
              <a:rPr lang="tr-TR" sz="1600" dirty="0">
                <a:solidFill>
                  <a:schemeClr val="accent4">
                    <a:lumMod val="75000"/>
                  </a:schemeClr>
                </a:solidFill>
              </a:rPr>
              <a:t> sonucunda nişasta </a:t>
            </a:r>
            <a:r>
              <a:rPr lang="tr-TR" sz="1600" dirty="0" err="1">
                <a:solidFill>
                  <a:schemeClr val="accent4">
                    <a:lumMod val="75000"/>
                  </a:schemeClr>
                </a:solidFill>
              </a:rPr>
              <a:t>fosfoenol</a:t>
            </a:r>
            <a:r>
              <a:rPr lang="tr-TR" sz="1600" dirty="0">
                <a:solidFill>
                  <a:schemeClr val="accent4">
                    <a:lumMod val="75000"/>
                  </a:schemeClr>
                </a:solidFill>
              </a:rPr>
              <a:t> </a:t>
            </a:r>
            <a:r>
              <a:rPr lang="tr-TR" sz="1600" dirty="0" err="1">
                <a:solidFill>
                  <a:schemeClr val="accent4">
                    <a:lumMod val="75000"/>
                  </a:schemeClr>
                </a:solidFill>
              </a:rPr>
              <a:t>piruvata</a:t>
            </a:r>
            <a:r>
              <a:rPr lang="tr-TR" sz="1600" dirty="0">
                <a:solidFill>
                  <a:schemeClr val="accent4">
                    <a:lumMod val="75000"/>
                  </a:schemeClr>
                </a:solidFill>
              </a:rPr>
              <a:t> (PEP) dönüşür.</a:t>
            </a:r>
          </a:p>
          <a:p>
            <a:pPr algn="ctr"/>
            <a:endParaRPr lang="tr-TR" sz="1600" dirty="0">
              <a:solidFill>
                <a:schemeClr val="accent4">
                  <a:lumMod val="75000"/>
                </a:schemeClr>
              </a:solidFill>
            </a:endParaRPr>
          </a:p>
          <a:p>
            <a:pPr algn="ctr"/>
            <a:r>
              <a:rPr lang="tr-TR" sz="1600" dirty="0">
                <a:solidFill>
                  <a:schemeClr val="accent4">
                    <a:lumMod val="75000"/>
                  </a:schemeClr>
                </a:solidFill>
              </a:rPr>
              <a:t>Bekçi hücrelerinde kloroplast </a:t>
            </a:r>
            <a:r>
              <a:rPr lang="tr-TR" sz="1600" dirty="0" err="1">
                <a:solidFill>
                  <a:schemeClr val="accent4">
                    <a:lumMod val="75000"/>
                  </a:schemeClr>
                </a:solidFill>
              </a:rPr>
              <a:t>stroması</a:t>
            </a:r>
            <a:r>
              <a:rPr lang="tr-TR" sz="1600" dirty="0">
                <a:solidFill>
                  <a:schemeClr val="accent4">
                    <a:lumMod val="75000"/>
                  </a:schemeClr>
                </a:solidFill>
              </a:rPr>
              <a:t> içerisinde difüzyon olan (PEP), PEP </a:t>
            </a:r>
            <a:r>
              <a:rPr lang="tr-TR" sz="1600" dirty="0" err="1">
                <a:solidFill>
                  <a:schemeClr val="accent4">
                    <a:lumMod val="75000"/>
                  </a:schemeClr>
                </a:solidFill>
              </a:rPr>
              <a:t>karboksilaz</a:t>
            </a:r>
            <a:r>
              <a:rPr lang="tr-TR" sz="1600" dirty="0">
                <a:solidFill>
                  <a:schemeClr val="accent4">
                    <a:lumMod val="75000"/>
                  </a:schemeClr>
                </a:solidFill>
              </a:rPr>
              <a:t> enzimi yardımı ile </a:t>
            </a:r>
            <a:r>
              <a:rPr lang="tr-TR" sz="1600" dirty="0" err="1">
                <a:solidFill>
                  <a:schemeClr val="accent4">
                    <a:lumMod val="75000"/>
                  </a:schemeClr>
                </a:solidFill>
              </a:rPr>
              <a:t>oksalasetik</a:t>
            </a:r>
            <a:r>
              <a:rPr lang="tr-TR" sz="1600" dirty="0">
                <a:solidFill>
                  <a:schemeClr val="accent4">
                    <a:lumMod val="75000"/>
                  </a:schemeClr>
                </a:solidFill>
              </a:rPr>
              <a:t> </a:t>
            </a:r>
            <a:r>
              <a:rPr lang="tr-TR" sz="1600" dirty="0" err="1">
                <a:solidFill>
                  <a:schemeClr val="accent4">
                    <a:lumMod val="75000"/>
                  </a:schemeClr>
                </a:solidFill>
              </a:rPr>
              <a:t>asite</a:t>
            </a:r>
            <a:r>
              <a:rPr lang="tr-TR" sz="1600" dirty="0">
                <a:solidFill>
                  <a:schemeClr val="accent4">
                    <a:lumMod val="75000"/>
                  </a:schemeClr>
                </a:solidFill>
              </a:rPr>
              <a:t> dönüşür.</a:t>
            </a:r>
          </a:p>
          <a:p>
            <a:pPr algn="ctr"/>
            <a:endParaRPr lang="tr-TR" sz="1600" dirty="0">
              <a:solidFill>
                <a:schemeClr val="accent4">
                  <a:lumMod val="75000"/>
                </a:schemeClr>
              </a:solidFill>
            </a:endParaRPr>
          </a:p>
          <a:p>
            <a:pPr algn="ctr"/>
            <a:r>
              <a:rPr lang="tr-TR" sz="1600" dirty="0" err="1">
                <a:solidFill>
                  <a:schemeClr val="accent4">
                    <a:lumMod val="75000"/>
                  </a:schemeClr>
                </a:solidFill>
              </a:rPr>
              <a:t>Oksalasetik</a:t>
            </a:r>
            <a:r>
              <a:rPr lang="tr-TR" sz="1600" dirty="0">
                <a:solidFill>
                  <a:schemeClr val="accent4">
                    <a:lumMod val="75000"/>
                  </a:schemeClr>
                </a:solidFill>
              </a:rPr>
              <a:t> asidin </a:t>
            </a:r>
            <a:r>
              <a:rPr lang="tr-TR" sz="1600" dirty="0" err="1">
                <a:solidFill>
                  <a:schemeClr val="accent4">
                    <a:lumMod val="75000"/>
                  </a:schemeClr>
                </a:solidFill>
              </a:rPr>
              <a:t>indrigenmesi</a:t>
            </a:r>
            <a:r>
              <a:rPr lang="tr-TR" sz="1600" dirty="0">
                <a:solidFill>
                  <a:schemeClr val="accent4">
                    <a:lumMod val="75000"/>
                  </a:schemeClr>
                </a:solidFill>
              </a:rPr>
              <a:t> ile malik asit oluşur.</a:t>
            </a:r>
          </a:p>
          <a:p>
            <a:pPr algn="ctr"/>
            <a:endParaRPr lang="tr-TR" sz="1600" dirty="0">
              <a:solidFill>
                <a:schemeClr val="accent4">
                  <a:lumMod val="75000"/>
                </a:schemeClr>
              </a:solidFill>
            </a:endParaRPr>
          </a:p>
          <a:p>
            <a:pPr algn="ctr"/>
            <a:r>
              <a:rPr lang="tr-TR" sz="1600" dirty="0">
                <a:solidFill>
                  <a:schemeClr val="accent4">
                    <a:lumMod val="75000"/>
                  </a:schemeClr>
                </a:solidFill>
              </a:rPr>
              <a:t>Malik asit sonrasında </a:t>
            </a:r>
            <a:r>
              <a:rPr lang="tr-TR" sz="1600" dirty="0" err="1">
                <a:solidFill>
                  <a:schemeClr val="accent4">
                    <a:lumMod val="75000"/>
                  </a:schemeClr>
                </a:solidFill>
              </a:rPr>
              <a:t>malat</a:t>
            </a:r>
            <a:r>
              <a:rPr lang="tr-TR" sz="1600" dirty="0">
                <a:solidFill>
                  <a:schemeClr val="accent4">
                    <a:lumMod val="75000"/>
                  </a:schemeClr>
                </a:solidFill>
              </a:rPr>
              <a:t> anyonu ile H iyonlarına ayrışır.</a:t>
            </a:r>
          </a:p>
          <a:p>
            <a:pPr algn="ctr"/>
            <a:endParaRPr lang="tr-TR" sz="1600" dirty="0">
              <a:solidFill>
                <a:schemeClr val="accent4">
                  <a:lumMod val="75000"/>
                </a:schemeClr>
              </a:solidFill>
            </a:endParaRPr>
          </a:p>
          <a:p>
            <a:pPr algn="ctr"/>
            <a:r>
              <a:rPr lang="tr-TR" sz="1600" dirty="0">
                <a:solidFill>
                  <a:schemeClr val="accent4">
                    <a:lumMod val="75000"/>
                  </a:schemeClr>
                </a:solidFill>
              </a:rPr>
              <a:t>Bekçi hücrelerinde H+ iyonları </a:t>
            </a:r>
            <a:r>
              <a:rPr lang="tr-TR" sz="1600" dirty="0" err="1">
                <a:solidFill>
                  <a:schemeClr val="accent4">
                    <a:lumMod val="75000"/>
                  </a:schemeClr>
                </a:solidFill>
              </a:rPr>
              <a:t>epidermal</a:t>
            </a:r>
            <a:r>
              <a:rPr lang="tr-TR" sz="1600" dirty="0">
                <a:solidFill>
                  <a:schemeClr val="accent4">
                    <a:lumMod val="75000"/>
                  </a:schemeClr>
                </a:solidFill>
              </a:rPr>
              <a:t> hücreler özellikle yardımcı hücrelere taşınır.</a:t>
            </a:r>
          </a:p>
          <a:p>
            <a:pPr algn="ctr"/>
            <a:endParaRPr lang="tr-TR" sz="1600" dirty="0">
              <a:solidFill>
                <a:schemeClr val="accent4">
                  <a:lumMod val="75000"/>
                </a:schemeClr>
              </a:solidFill>
            </a:endParaRPr>
          </a:p>
          <a:p>
            <a:pPr algn="ctr"/>
            <a:r>
              <a:rPr lang="tr-TR" sz="1600" dirty="0">
                <a:solidFill>
                  <a:schemeClr val="accent4">
                    <a:lumMod val="75000"/>
                  </a:schemeClr>
                </a:solidFill>
              </a:rPr>
              <a:t>Tek yönlü olmaz </a:t>
            </a:r>
            <a:r>
              <a:rPr lang="tr-TR" sz="1600" dirty="0" err="1">
                <a:solidFill>
                  <a:schemeClr val="accent4">
                    <a:lumMod val="75000"/>
                  </a:schemeClr>
                </a:solidFill>
              </a:rPr>
              <a:t>K+iyonları</a:t>
            </a:r>
            <a:r>
              <a:rPr lang="tr-TR" sz="1600" dirty="0">
                <a:solidFill>
                  <a:schemeClr val="accent4">
                    <a:lumMod val="75000"/>
                  </a:schemeClr>
                </a:solidFill>
              </a:rPr>
              <a:t> ile karşılıklı değişim olur. İYON DEĞİŞİMİ.</a:t>
            </a:r>
          </a:p>
          <a:p>
            <a:pPr algn="ctr"/>
            <a:endParaRPr lang="tr-TR" sz="1600" dirty="0">
              <a:solidFill>
                <a:schemeClr val="accent4">
                  <a:lumMod val="75000"/>
                </a:schemeClr>
              </a:solidFill>
            </a:endParaRPr>
          </a:p>
          <a:p>
            <a:pPr algn="ctr"/>
            <a:r>
              <a:rPr lang="tr-TR" sz="1600" dirty="0">
                <a:solidFill>
                  <a:schemeClr val="accent4">
                    <a:lumMod val="75000"/>
                  </a:schemeClr>
                </a:solidFill>
              </a:rPr>
              <a:t>Bekçi hücrelerinde K+ iyonları ile </a:t>
            </a:r>
            <a:r>
              <a:rPr lang="tr-TR" sz="1600" dirty="0" err="1">
                <a:solidFill>
                  <a:schemeClr val="accent4">
                    <a:lumMod val="75000"/>
                  </a:schemeClr>
                </a:solidFill>
              </a:rPr>
              <a:t>malat</a:t>
            </a:r>
            <a:r>
              <a:rPr lang="tr-TR" sz="1600" dirty="0">
                <a:solidFill>
                  <a:schemeClr val="accent4">
                    <a:lumMod val="75000"/>
                  </a:schemeClr>
                </a:solidFill>
              </a:rPr>
              <a:t> anyonları dengelenir. Dengeleme </a:t>
            </a:r>
            <a:r>
              <a:rPr lang="tr-TR" sz="1600" dirty="0" err="1">
                <a:solidFill>
                  <a:schemeClr val="accent4">
                    <a:lumMod val="75000"/>
                  </a:schemeClr>
                </a:solidFill>
              </a:rPr>
              <a:t>bekçü</a:t>
            </a:r>
            <a:r>
              <a:rPr lang="tr-TR" sz="1600" dirty="0">
                <a:solidFill>
                  <a:schemeClr val="accent4">
                    <a:lumMod val="75000"/>
                  </a:schemeClr>
                </a:solidFill>
              </a:rPr>
              <a:t> hücrelerine taşınan CI anyonları ile de yapılmaktadır.</a:t>
            </a:r>
          </a:p>
          <a:p>
            <a:pPr algn="ctr"/>
            <a:endParaRPr lang="tr-TR" sz="1600" dirty="0">
              <a:solidFill>
                <a:schemeClr val="accent4">
                  <a:lumMod val="75000"/>
                </a:schemeClr>
              </a:solidFill>
            </a:endParaRPr>
          </a:p>
          <a:p>
            <a:pPr algn="ctr"/>
            <a:r>
              <a:rPr lang="tr-TR" sz="1600" dirty="0">
                <a:solidFill>
                  <a:schemeClr val="accent4">
                    <a:lumMod val="75000"/>
                  </a:schemeClr>
                </a:solidFill>
              </a:rPr>
              <a:t>H ve K+ değişimi aktif işlem ATP gerektirir. (Enerji fotosentez solunum sonucu elde edilir).</a:t>
            </a:r>
          </a:p>
          <a:p>
            <a:pPr algn="ctr"/>
            <a:endParaRPr lang="tr-TR" sz="1600" dirty="0">
              <a:solidFill>
                <a:schemeClr val="accent4">
                  <a:lumMod val="75000"/>
                </a:schemeClr>
              </a:solidFill>
            </a:endParaRPr>
          </a:p>
          <a:p>
            <a:pPr algn="ctr"/>
            <a:r>
              <a:rPr lang="tr-TR" sz="1600" dirty="0">
                <a:solidFill>
                  <a:schemeClr val="accent4">
                    <a:lumMod val="75000"/>
                  </a:schemeClr>
                </a:solidFill>
              </a:rPr>
              <a:t>K+ ve </a:t>
            </a:r>
            <a:r>
              <a:rPr lang="tr-TR" sz="1600" dirty="0" err="1">
                <a:solidFill>
                  <a:schemeClr val="accent4">
                    <a:lumMod val="75000"/>
                  </a:schemeClr>
                </a:solidFill>
              </a:rPr>
              <a:t>malat</a:t>
            </a:r>
            <a:r>
              <a:rPr lang="tr-TR" sz="1600" dirty="0">
                <a:solidFill>
                  <a:schemeClr val="accent4">
                    <a:lumMod val="75000"/>
                  </a:schemeClr>
                </a:solidFill>
              </a:rPr>
              <a:t> anyonlarının bekçi hücrelerde birikimi </a:t>
            </a:r>
            <a:r>
              <a:rPr lang="tr-TR" sz="1600" dirty="0" err="1">
                <a:solidFill>
                  <a:schemeClr val="accent4">
                    <a:lumMod val="75000"/>
                  </a:schemeClr>
                </a:solidFill>
              </a:rPr>
              <a:t>osmotik</a:t>
            </a:r>
            <a:r>
              <a:rPr lang="tr-TR" sz="1600" dirty="0">
                <a:solidFill>
                  <a:schemeClr val="accent4">
                    <a:lumMod val="75000"/>
                  </a:schemeClr>
                </a:solidFill>
              </a:rPr>
              <a:t> basıncı arttırır, su potansiyeli azalır ve </a:t>
            </a:r>
            <a:r>
              <a:rPr lang="tr-TR" sz="1600" dirty="0" err="1">
                <a:solidFill>
                  <a:schemeClr val="accent4">
                    <a:lumMod val="75000"/>
                  </a:schemeClr>
                </a:solidFill>
              </a:rPr>
              <a:t>beköi</a:t>
            </a:r>
            <a:r>
              <a:rPr lang="tr-TR" sz="1600" dirty="0">
                <a:solidFill>
                  <a:schemeClr val="accent4">
                    <a:lumMod val="75000"/>
                  </a:schemeClr>
                </a:solidFill>
              </a:rPr>
              <a:t> hücrelerine su girişi olur.</a:t>
            </a:r>
          </a:p>
          <a:p>
            <a:pPr algn="ctr"/>
            <a:endParaRPr lang="tr-TR" dirty="0">
              <a:solidFill>
                <a:schemeClr val="accent4">
                  <a:lumMod val="75000"/>
                </a:schemeClr>
              </a:solidFill>
            </a:endParaRPr>
          </a:p>
          <a:p>
            <a:pPr algn="ctr"/>
            <a:endParaRPr lang="tr-TR" dirty="0">
              <a:solidFill>
                <a:schemeClr val="accent4">
                  <a:lumMod val="75000"/>
                </a:schemeClr>
              </a:solidFill>
            </a:endParaRPr>
          </a:p>
          <a:p>
            <a:pPr algn="ctr"/>
            <a:endParaRPr lang="tr-TR" dirty="0">
              <a:solidFill>
                <a:schemeClr val="accent4">
                  <a:lumMod val="75000"/>
                </a:schemeClr>
              </a:solidFill>
            </a:endParaRPr>
          </a:p>
        </p:txBody>
      </p:sp>
      <p:cxnSp>
        <p:nvCxnSpPr>
          <p:cNvPr id="5" name="Düz Ok Bağlayıcısı 4">
            <a:extLst>
              <a:ext uri="{FF2B5EF4-FFF2-40B4-BE49-F238E27FC236}">
                <a16:creationId xmlns:a16="http://schemas.microsoft.com/office/drawing/2014/main" id="{013908CC-D477-4F3B-8907-CC71E3592727}"/>
              </a:ext>
            </a:extLst>
          </p:cNvPr>
          <p:cNvCxnSpPr/>
          <p:nvPr/>
        </p:nvCxnSpPr>
        <p:spPr>
          <a:xfrm>
            <a:off x="6096000" y="1563755"/>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a:extLst>
              <a:ext uri="{FF2B5EF4-FFF2-40B4-BE49-F238E27FC236}">
                <a16:creationId xmlns:a16="http://schemas.microsoft.com/office/drawing/2014/main" id="{F6491E9E-0598-4C54-B906-587653CEA103}"/>
              </a:ext>
            </a:extLst>
          </p:cNvPr>
          <p:cNvCxnSpPr/>
          <p:nvPr/>
        </p:nvCxnSpPr>
        <p:spPr>
          <a:xfrm>
            <a:off x="6036366" y="2816086"/>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47CC5A25-4D1C-4691-A410-6E60827E7CB4}"/>
              </a:ext>
            </a:extLst>
          </p:cNvPr>
          <p:cNvCxnSpPr/>
          <p:nvPr/>
        </p:nvCxnSpPr>
        <p:spPr>
          <a:xfrm>
            <a:off x="6029740" y="3429000"/>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a:extLst>
              <a:ext uri="{FF2B5EF4-FFF2-40B4-BE49-F238E27FC236}">
                <a16:creationId xmlns:a16="http://schemas.microsoft.com/office/drawing/2014/main" id="{2F747034-62B4-4CE7-B501-91A7617E3068}"/>
              </a:ext>
            </a:extLst>
          </p:cNvPr>
          <p:cNvCxnSpPr/>
          <p:nvPr/>
        </p:nvCxnSpPr>
        <p:spPr>
          <a:xfrm>
            <a:off x="6029740" y="4028660"/>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9AA8CECA-61FC-4BF7-A242-29C80E7279ED}"/>
              </a:ext>
            </a:extLst>
          </p:cNvPr>
          <p:cNvCxnSpPr/>
          <p:nvPr/>
        </p:nvCxnSpPr>
        <p:spPr>
          <a:xfrm>
            <a:off x="5996610" y="4790660"/>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EAD0DE4E-146C-4551-A754-66F42149FC29}"/>
              </a:ext>
            </a:extLst>
          </p:cNvPr>
          <p:cNvCxnSpPr>
            <a:cxnSpLocks/>
          </p:cNvCxnSpPr>
          <p:nvPr/>
        </p:nvCxnSpPr>
        <p:spPr>
          <a:xfrm>
            <a:off x="5996611" y="5406886"/>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70A99889-BD31-470F-9927-AD03A2E3FF0E}"/>
              </a:ext>
            </a:extLst>
          </p:cNvPr>
          <p:cNvCxnSpPr>
            <a:cxnSpLocks/>
          </p:cNvCxnSpPr>
          <p:nvPr/>
        </p:nvCxnSpPr>
        <p:spPr>
          <a:xfrm>
            <a:off x="6016490" y="6076121"/>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63A8319E-EA3C-4F99-902B-6D112BCEA4BE}"/>
              </a:ext>
            </a:extLst>
          </p:cNvPr>
          <p:cNvCxnSpPr/>
          <p:nvPr/>
        </p:nvCxnSpPr>
        <p:spPr>
          <a:xfrm>
            <a:off x="6096000" y="2206485"/>
            <a:ext cx="0" cy="291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43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C29722E-C45D-461F-ADE6-0E38B84AF470}"/>
              </a:ext>
            </a:extLst>
          </p:cNvPr>
          <p:cNvSpPr>
            <a:spLocks noGrp="1"/>
          </p:cNvSpPr>
          <p:nvPr>
            <p:ph idx="1"/>
          </p:nvPr>
        </p:nvSpPr>
        <p:spPr>
          <a:xfrm>
            <a:off x="185530" y="198783"/>
            <a:ext cx="11913705" cy="6559826"/>
          </a:xfrm>
        </p:spPr>
        <p:txBody>
          <a:bodyPr>
            <a:normAutofit fontScale="92500" lnSpcReduction="20000"/>
          </a:bodyPr>
          <a:lstStyle/>
          <a:p>
            <a:pPr marL="0" indent="0">
              <a:buNone/>
            </a:pPr>
            <a:r>
              <a:rPr lang="tr-TR" dirty="0">
                <a:solidFill>
                  <a:schemeClr val="accent3">
                    <a:lumMod val="50000"/>
                  </a:schemeClr>
                </a:solidFill>
              </a:rPr>
              <a:t>Karanlık ortam</a:t>
            </a:r>
          </a:p>
          <a:p>
            <a:pPr algn="ctr"/>
            <a:r>
              <a:rPr lang="tr-TR" dirty="0">
                <a:solidFill>
                  <a:schemeClr val="accent3">
                    <a:lumMod val="50000"/>
                  </a:schemeClr>
                </a:solidFill>
              </a:rPr>
              <a:t>Bekçi hücrelerinde CO</a:t>
            </a:r>
            <a:r>
              <a:rPr lang="tr-TR" baseline="-25000" dirty="0">
                <a:solidFill>
                  <a:schemeClr val="accent3">
                    <a:lumMod val="50000"/>
                  </a:schemeClr>
                </a:solidFill>
              </a:rPr>
              <a:t>2</a:t>
            </a:r>
            <a:r>
              <a:rPr lang="tr-TR" dirty="0">
                <a:solidFill>
                  <a:schemeClr val="accent3">
                    <a:lumMod val="50000"/>
                  </a:schemeClr>
                </a:solidFill>
              </a:rPr>
              <a:t> birikir.</a:t>
            </a:r>
          </a:p>
          <a:p>
            <a:pPr algn="ctr"/>
            <a:endParaRPr lang="tr-TR" dirty="0">
              <a:solidFill>
                <a:schemeClr val="accent3">
                  <a:lumMod val="50000"/>
                </a:schemeClr>
              </a:solidFill>
            </a:endParaRPr>
          </a:p>
          <a:p>
            <a:pPr algn="ctr"/>
            <a:r>
              <a:rPr lang="tr-TR" sz="1900" dirty="0" err="1">
                <a:solidFill>
                  <a:schemeClr val="accent3">
                    <a:lumMod val="50000"/>
                  </a:schemeClr>
                </a:solidFill>
              </a:rPr>
              <a:t>Absisik</a:t>
            </a:r>
            <a:r>
              <a:rPr lang="tr-TR" sz="1900" dirty="0">
                <a:solidFill>
                  <a:schemeClr val="accent3">
                    <a:lumMod val="50000"/>
                  </a:schemeClr>
                </a:solidFill>
              </a:rPr>
              <a:t> asit CO</a:t>
            </a:r>
            <a:r>
              <a:rPr lang="tr-TR" sz="1900" baseline="-25000" dirty="0">
                <a:solidFill>
                  <a:schemeClr val="accent3">
                    <a:lumMod val="50000"/>
                  </a:schemeClr>
                </a:solidFill>
              </a:rPr>
              <a:t>2</a:t>
            </a:r>
            <a:r>
              <a:rPr lang="tr-TR" sz="1900" dirty="0">
                <a:solidFill>
                  <a:schemeClr val="accent3">
                    <a:lumMod val="50000"/>
                  </a:schemeClr>
                </a:solidFill>
              </a:rPr>
              <a:t> biriktiği ortamlarda bekçi hücrelerinin difüzyon ve geçirgenlik özelliklerini etkiler.(K alınımını engeller).</a:t>
            </a:r>
          </a:p>
          <a:p>
            <a:pPr algn="ctr"/>
            <a:endParaRPr lang="tr-TR" sz="1900" dirty="0">
              <a:solidFill>
                <a:schemeClr val="accent3">
                  <a:lumMod val="50000"/>
                </a:schemeClr>
              </a:solidFill>
            </a:endParaRPr>
          </a:p>
          <a:p>
            <a:pPr algn="ctr"/>
            <a:r>
              <a:rPr lang="tr-TR" sz="1900" dirty="0">
                <a:solidFill>
                  <a:schemeClr val="accent3">
                    <a:lumMod val="50000"/>
                  </a:schemeClr>
                </a:solidFill>
              </a:rPr>
              <a:t>ABA bekçi hücrelerinde plazma </a:t>
            </a:r>
            <a:r>
              <a:rPr lang="tr-TR" sz="1900" dirty="0" err="1">
                <a:solidFill>
                  <a:schemeClr val="accent3">
                    <a:lumMod val="50000"/>
                  </a:schemeClr>
                </a:solidFill>
              </a:rPr>
              <a:t>membranını</a:t>
            </a:r>
            <a:r>
              <a:rPr lang="tr-TR" sz="1900" dirty="0">
                <a:solidFill>
                  <a:schemeClr val="accent3">
                    <a:lumMod val="50000"/>
                  </a:schemeClr>
                </a:solidFill>
              </a:rPr>
              <a:t> </a:t>
            </a:r>
            <a:r>
              <a:rPr lang="tr-TR" sz="1900" dirty="0" err="1">
                <a:solidFill>
                  <a:schemeClr val="accent3">
                    <a:lumMod val="50000"/>
                  </a:schemeClr>
                </a:solidFill>
              </a:rPr>
              <a:t>depolarizasyonuna</a:t>
            </a:r>
            <a:r>
              <a:rPr lang="tr-TR" sz="1900" dirty="0">
                <a:solidFill>
                  <a:schemeClr val="accent3">
                    <a:lumMod val="50000"/>
                  </a:schemeClr>
                </a:solidFill>
              </a:rPr>
              <a:t> neden olarak </a:t>
            </a:r>
            <a:r>
              <a:rPr lang="tr-TR" sz="1900" dirty="0" err="1">
                <a:solidFill>
                  <a:schemeClr val="accent3">
                    <a:lumMod val="50000"/>
                  </a:schemeClr>
                </a:solidFill>
              </a:rPr>
              <a:t>gözenekkerin</a:t>
            </a:r>
            <a:r>
              <a:rPr lang="tr-TR" sz="1900" dirty="0">
                <a:solidFill>
                  <a:schemeClr val="accent3">
                    <a:lumMod val="50000"/>
                  </a:schemeClr>
                </a:solidFill>
              </a:rPr>
              <a:t> kapanmasına sağlar</a:t>
            </a:r>
            <a:r>
              <a:rPr lang="tr-TR" dirty="0">
                <a:solidFill>
                  <a:schemeClr val="accent3">
                    <a:lumMod val="50000"/>
                  </a:schemeClr>
                </a:solidFill>
              </a:rPr>
              <a:t>.</a:t>
            </a:r>
          </a:p>
          <a:p>
            <a:pPr algn="ctr"/>
            <a:endParaRPr lang="tr-TR" dirty="0">
              <a:solidFill>
                <a:schemeClr val="accent3">
                  <a:lumMod val="50000"/>
                </a:schemeClr>
              </a:solidFill>
            </a:endParaRPr>
          </a:p>
          <a:p>
            <a:pPr algn="ctr"/>
            <a:r>
              <a:rPr lang="tr-TR" dirty="0" err="1">
                <a:solidFill>
                  <a:schemeClr val="accent3">
                    <a:lumMod val="50000"/>
                  </a:schemeClr>
                </a:solidFill>
              </a:rPr>
              <a:t>Depolarizasyon</a:t>
            </a:r>
            <a:r>
              <a:rPr lang="tr-TR" dirty="0">
                <a:solidFill>
                  <a:schemeClr val="accent3">
                    <a:lumMod val="50000"/>
                  </a:schemeClr>
                </a:solidFill>
              </a:rPr>
              <a:t> ile </a:t>
            </a:r>
            <a:r>
              <a:rPr lang="tr-TR" dirty="0" err="1">
                <a:solidFill>
                  <a:schemeClr val="accent3">
                    <a:lumMod val="50000"/>
                  </a:schemeClr>
                </a:solidFill>
              </a:rPr>
              <a:t>sitosolde</a:t>
            </a:r>
            <a:r>
              <a:rPr lang="tr-TR" dirty="0">
                <a:solidFill>
                  <a:schemeClr val="accent3">
                    <a:lumMod val="50000"/>
                  </a:schemeClr>
                </a:solidFill>
              </a:rPr>
              <a:t> Ca</a:t>
            </a:r>
            <a:r>
              <a:rPr lang="tr-TR" baseline="30000" dirty="0">
                <a:solidFill>
                  <a:schemeClr val="accent3">
                    <a:lumMod val="50000"/>
                  </a:schemeClr>
                </a:solidFill>
              </a:rPr>
              <a:t>2+ </a:t>
            </a:r>
            <a:r>
              <a:rPr lang="tr-TR" dirty="0">
                <a:solidFill>
                  <a:schemeClr val="accent3">
                    <a:lumMod val="50000"/>
                  </a:schemeClr>
                </a:solidFill>
              </a:rPr>
              <a:t>miktarı artışı ve alkali tepkimeler</a:t>
            </a:r>
          </a:p>
          <a:p>
            <a:pPr algn="ctr"/>
            <a:endParaRPr lang="tr-TR" dirty="0">
              <a:solidFill>
                <a:schemeClr val="accent3">
                  <a:lumMod val="50000"/>
                </a:schemeClr>
              </a:solidFill>
            </a:endParaRPr>
          </a:p>
          <a:p>
            <a:pPr algn="ctr"/>
            <a:r>
              <a:rPr lang="tr-TR" dirty="0" err="1">
                <a:solidFill>
                  <a:schemeClr val="accent3">
                    <a:lumMod val="50000"/>
                  </a:schemeClr>
                </a:solidFill>
              </a:rPr>
              <a:t>Tonoplastta</a:t>
            </a:r>
            <a:r>
              <a:rPr lang="tr-TR" dirty="0">
                <a:solidFill>
                  <a:schemeClr val="accent3">
                    <a:lumMod val="50000"/>
                  </a:schemeClr>
                </a:solidFill>
              </a:rPr>
              <a:t> Ca</a:t>
            </a:r>
            <a:r>
              <a:rPr lang="tr-TR" baseline="30000" dirty="0">
                <a:solidFill>
                  <a:schemeClr val="accent3">
                    <a:lumMod val="50000"/>
                  </a:schemeClr>
                </a:solidFill>
              </a:rPr>
              <a:t>2+</a:t>
            </a:r>
            <a:r>
              <a:rPr lang="tr-TR" dirty="0">
                <a:solidFill>
                  <a:schemeClr val="accent3">
                    <a:lumMod val="50000"/>
                  </a:schemeClr>
                </a:solidFill>
              </a:rPr>
              <a:t>kanallarının açılması ile </a:t>
            </a:r>
            <a:r>
              <a:rPr lang="tr-TR" dirty="0" err="1">
                <a:solidFill>
                  <a:schemeClr val="accent3">
                    <a:lumMod val="50000"/>
                  </a:schemeClr>
                </a:solidFill>
              </a:rPr>
              <a:t>vakuolden</a:t>
            </a:r>
            <a:r>
              <a:rPr lang="tr-TR" dirty="0">
                <a:solidFill>
                  <a:schemeClr val="accent3">
                    <a:lumMod val="50000"/>
                  </a:schemeClr>
                </a:solidFill>
              </a:rPr>
              <a:t> </a:t>
            </a:r>
            <a:r>
              <a:rPr lang="tr-TR" dirty="0" err="1">
                <a:solidFill>
                  <a:schemeClr val="accent3">
                    <a:lumMod val="50000"/>
                  </a:schemeClr>
                </a:solidFill>
              </a:rPr>
              <a:t>sitosele</a:t>
            </a:r>
            <a:r>
              <a:rPr lang="tr-TR" dirty="0">
                <a:solidFill>
                  <a:schemeClr val="accent3">
                    <a:lumMod val="50000"/>
                  </a:schemeClr>
                </a:solidFill>
              </a:rPr>
              <a:t> Ca</a:t>
            </a:r>
            <a:r>
              <a:rPr lang="tr-TR" baseline="30000" dirty="0">
                <a:solidFill>
                  <a:schemeClr val="accent3">
                    <a:lumMod val="50000"/>
                  </a:schemeClr>
                </a:solidFill>
              </a:rPr>
              <a:t>2+ </a:t>
            </a:r>
            <a:r>
              <a:rPr lang="tr-TR" dirty="0">
                <a:solidFill>
                  <a:schemeClr val="accent3">
                    <a:lumMod val="50000"/>
                  </a:schemeClr>
                </a:solidFill>
              </a:rPr>
              <a:t>taşınır.</a:t>
            </a:r>
          </a:p>
          <a:p>
            <a:pPr algn="ctr"/>
            <a:endParaRPr lang="tr-TR" dirty="0">
              <a:solidFill>
                <a:schemeClr val="accent3">
                  <a:lumMod val="50000"/>
                </a:schemeClr>
              </a:solidFill>
            </a:endParaRPr>
          </a:p>
          <a:p>
            <a:pPr algn="ctr"/>
            <a:r>
              <a:rPr lang="tr-TR" dirty="0">
                <a:solidFill>
                  <a:schemeClr val="accent3">
                    <a:lumMod val="50000"/>
                  </a:schemeClr>
                </a:solidFill>
              </a:rPr>
              <a:t>Ca</a:t>
            </a:r>
            <a:r>
              <a:rPr lang="tr-TR" baseline="30000" dirty="0">
                <a:solidFill>
                  <a:schemeClr val="accent3">
                    <a:lumMod val="50000"/>
                  </a:schemeClr>
                </a:solidFill>
              </a:rPr>
              <a:t>2+ </a:t>
            </a:r>
            <a:r>
              <a:rPr lang="tr-TR" dirty="0">
                <a:solidFill>
                  <a:schemeClr val="accent3">
                    <a:lumMod val="50000"/>
                  </a:schemeClr>
                </a:solidFill>
              </a:rPr>
              <a:t>taşınır artışı ile K</a:t>
            </a:r>
            <a:r>
              <a:rPr lang="tr-TR" baseline="30000" dirty="0">
                <a:solidFill>
                  <a:schemeClr val="accent3">
                    <a:lumMod val="50000"/>
                  </a:schemeClr>
                </a:solidFill>
              </a:rPr>
              <a:t>+</a:t>
            </a:r>
            <a:r>
              <a:rPr lang="tr-TR" dirty="0">
                <a:solidFill>
                  <a:schemeClr val="accent3">
                    <a:lumMod val="50000"/>
                  </a:schemeClr>
                </a:solidFill>
              </a:rPr>
              <a:t> kanal proteinini </a:t>
            </a:r>
            <a:r>
              <a:rPr lang="tr-TR" dirty="0" err="1">
                <a:solidFill>
                  <a:schemeClr val="accent3">
                    <a:lumMod val="50000"/>
                  </a:schemeClr>
                </a:solidFill>
              </a:rPr>
              <a:t>inaktif</a:t>
            </a:r>
            <a:r>
              <a:rPr lang="tr-TR" dirty="0">
                <a:solidFill>
                  <a:schemeClr val="accent3">
                    <a:lumMod val="50000"/>
                  </a:schemeClr>
                </a:solidFill>
              </a:rPr>
              <a:t> hale getirerek bekçi hücresine K</a:t>
            </a:r>
            <a:r>
              <a:rPr lang="tr-TR" baseline="30000" dirty="0">
                <a:solidFill>
                  <a:schemeClr val="accent3">
                    <a:lumMod val="50000"/>
                  </a:schemeClr>
                </a:solidFill>
              </a:rPr>
              <a:t>+</a:t>
            </a:r>
            <a:r>
              <a:rPr lang="tr-TR" dirty="0">
                <a:solidFill>
                  <a:schemeClr val="accent3">
                    <a:lumMod val="50000"/>
                  </a:schemeClr>
                </a:solidFill>
              </a:rPr>
              <a:t>  girişi engellenir.</a:t>
            </a:r>
          </a:p>
          <a:p>
            <a:pPr algn="ctr"/>
            <a:endParaRPr lang="tr-TR" dirty="0">
              <a:solidFill>
                <a:schemeClr val="accent3">
                  <a:lumMod val="50000"/>
                </a:schemeClr>
              </a:solidFill>
            </a:endParaRPr>
          </a:p>
          <a:p>
            <a:pPr algn="ctr"/>
            <a:r>
              <a:rPr lang="tr-TR" dirty="0">
                <a:solidFill>
                  <a:schemeClr val="accent3">
                    <a:lumMod val="50000"/>
                  </a:schemeClr>
                </a:solidFill>
              </a:rPr>
              <a:t>Bu sırada CI</a:t>
            </a:r>
            <a:r>
              <a:rPr lang="tr-TR" baseline="30000" dirty="0">
                <a:solidFill>
                  <a:schemeClr val="accent3">
                    <a:lumMod val="50000"/>
                  </a:schemeClr>
                </a:solidFill>
              </a:rPr>
              <a:t>-</a:t>
            </a:r>
            <a:r>
              <a:rPr lang="tr-TR" dirty="0">
                <a:solidFill>
                  <a:schemeClr val="accent3">
                    <a:lumMod val="50000"/>
                  </a:schemeClr>
                </a:solidFill>
              </a:rPr>
              <a:t> kanal proteini aktivitesini koruduğu için </a:t>
            </a:r>
            <a:r>
              <a:rPr lang="tr-TR" dirty="0" err="1">
                <a:solidFill>
                  <a:schemeClr val="accent3">
                    <a:lumMod val="50000"/>
                  </a:schemeClr>
                </a:solidFill>
              </a:rPr>
              <a:t>sitosolden</a:t>
            </a:r>
            <a:r>
              <a:rPr lang="tr-TR" dirty="0">
                <a:solidFill>
                  <a:schemeClr val="accent3">
                    <a:lumMod val="50000"/>
                  </a:schemeClr>
                </a:solidFill>
              </a:rPr>
              <a:t> hücre dışına CI</a:t>
            </a:r>
            <a:r>
              <a:rPr lang="tr-TR" baseline="30000" dirty="0">
                <a:solidFill>
                  <a:schemeClr val="accent3">
                    <a:lumMod val="50000"/>
                  </a:schemeClr>
                </a:solidFill>
              </a:rPr>
              <a:t>- </a:t>
            </a:r>
            <a:r>
              <a:rPr lang="tr-TR" dirty="0">
                <a:solidFill>
                  <a:schemeClr val="accent3">
                    <a:lumMod val="50000"/>
                  </a:schemeClr>
                </a:solidFill>
              </a:rPr>
              <a:t> çıkışı </a:t>
            </a:r>
            <a:r>
              <a:rPr lang="tr-TR" dirty="0" err="1">
                <a:solidFill>
                  <a:schemeClr val="accent3">
                    <a:lumMod val="50000"/>
                  </a:schemeClr>
                </a:solidFill>
              </a:rPr>
              <a:t>engellnir</a:t>
            </a:r>
            <a:r>
              <a:rPr lang="tr-TR" dirty="0">
                <a:solidFill>
                  <a:schemeClr val="accent3">
                    <a:lumMod val="50000"/>
                  </a:schemeClr>
                </a:solidFill>
              </a:rPr>
              <a:t>.</a:t>
            </a:r>
          </a:p>
          <a:p>
            <a:pPr algn="ctr"/>
            <a:endParaRPr lang="tr-TR" dirty="0">
              <a:solidFill>
                <a:schemeClr val="accent3">
                  <a:lumMod val="50000"/>
                </a:schemeClr>
              </a:solidFill>
            </a:endParaRPr>
          </a:p>
          <a:p>
            <a:pPr algn="ctr"/>
            <a:r>
              <a:rPr lang="tr-TR" dirty="0">
                <a:solidFill>
                  <a:schemeClr val="accent3">
                    <a:lumMod val="50000"/>
                  </a:schemeClr>
                </a:solidFill>
              </a:rPr>
              <a:t>Oluşan bu tepkimelerden </a:t>
            </a:r>
            <a:r>
              <a:rPr lang="tr-TR" dirty="0" err="1">
                <a:solidFill>
                  <a:schemeClr val="accent3">
                    <a:lumMod val="50000"/>
                  </a:schemeClr>
                </a:solidFill>
              </a:rPr>
              <a:t>depolarizasyon</a:t>
            </a:r>
            <a:r>
              <a:rPr lang="tr-TR" dirty="0">
                <a:solidFill>
                  <a:schemeClr val="accent3">
                    <a:lumMod val="50000"/>
                  </a:schemeClr>
                </a:solidFill>
              </a:rPr>
              <a:t> ve </a:t>
            </a:r>
            <a:r>
              <a:rPr lang="tr-TR" dirty="0" err="1">
                <a:solidFill>
                  <a:schemeClr val="accent3">
                    <a:lumMod val="50000"/>
                  </a:schemeClr>
                </a:solidFill>
              </a:rPr>
              <a:t>sitosolde</a:t>
            </a:r>
            <a:r>
              <a:rPr lang="tr-TR" dirty="0">
                <a:solidFill>
                  <a:schemeClr val="accent3">
                    <a:lumMod val="50000"/>
                  </a:schemeClr>
                </a:solidFill>
              </a:rPr>
              <a:t> </a:t>
            </a:r>
            <a:r>
              <a:rPr lang="tr-TR" dirty="0" err="1">
                <a:solidFill>
                  <a:schemeClr val="accent3">
                    <a:lumMod val="50000"/>
                  </a:schemeClr>
                </a:solidFill>
              </a:rPr>
              <a:t>pH</a:t>
            </a:r>
            <a:r>
              <a:rPr lang="tr-TR" dirty="0">
                <a:solidFill>
                  <a:schemeClr val="accent3">
                    <a:lumMod val="50000"/>
                  </a:schemeClr>
                </a:solidFill>
              </a:rPr>
              <a:t> artışı gerçekleşir.</a:t>
            </a:r>
          </a:p>
          <a:p>
            <a:pPr algn="ctr"/>
            <a:endParaRPr lang="tr-TR" dirty="0">
              <a:solidFill>
                <a:schemeClr val="accent3">
                  <a:lumMod val="50000"/>
                </a:schemeClr>
              </a:solidFill>
            </a:endParaRPr>
          </a:p>
          <a:p>
            <a:pPr algn="ctr"/>
            <a:r>
              <a:rPr lang="tr-TR" dirty="0">
                <a:solidFill>
                  <a:schemeClr val="accent3">
                    <a:lumMod val="50000"/>
                  </a:schemeClr>
                </a:solidFill>
              </a:rPr>
              <a:t>Sonuç K+ kanallarından giren K+ bekçi hücrelerinde turgor durumunun yitmesi ve gözenek kapanmasına neden olur.</a:t>
            </a:r>
          </a:p>
          <a:p>
            <a:pPr algn="ctr"/>
            <a:endParaRPr lang="tr-TR" dirty="0">
              <a:solidFill>
                <a:schemeClr val="accent3">
                  <a:lumMod val="50000"/>
                </a:schemeClr>
              </a:solidFill>
            </a:endParaRPr>
          </a:p>
          <a:p>
            <a:pPr algn="ctr"/>
            <a:endParaRPr lang="tr-TR" dirty="0">
              <a:solidFill>
                <a:schemeClr val="accent3">
                  <a:lumMod val="50000"/>
                </a:schemeClr>
              </a:solidFill>
            </a:endParaRPr>
          </a:p>
        </p:txBody>
      </p:sp>
      <p:cxnSp>
        <p:nvCxnSpPr>
          <p:cNvPr id="5" name="Düz Ok Bağlayıcısı 4">
            <a:extLst>
              <a:ext uri="{FF2B5EF4-FFF2-40B4-BE49-F238E27FC236}">
                <a16:creationId xmlns:a16="http://schemas.microsoft.com/office/drawing/2014/main" id="{3979BEF5-8134-473D-81AE-DBA6DFA919EC}"/>
              </a:ext>
            </a:extLst>
          </p:cNvPr>
          <p:cNvCxnSpPr/>
          <p:nvPr/>
        </p:nvCxnSpPr>
        <p:spPr>
          <a:xfrm>
            <a:off x="6255026" y="781878"/>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a:extLst>
              <a:ext uri="{FF2B5EF4-FFF2-40B4-BE49-F238E27FC236}">
                <a16:creationId xmlns:a16="http://schemas.microsoft.com/office/drawing/2014/main" id="{2AF11030-5269-40F4-A64D-C071E1D89AA9}"/>
              </a:ext>
            </a:extLst>
          </p:cNvPr>
          <p:cNvCxnSpPr/>
          <p:nvPr/>
        </p:nvCxnSpPr>
        <p:spPr>
          <a:xfrm>
            <a:off x="6255026" y="1702905"/>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Düz Ok Bağlayıcısı 6">
            <a:extLst>
              <a:ext uri="{FF2B5EF4-FFF2-40B4-BE49-F238E27FC236}">
                <a16:creationId xmlns:a16="http://schemas.microsoft.com/office/drawing/2014/main" id="{B2E676C6-F63B-45E8-8798-F36153AEEB77}"/>
              </a:ext>
            </a:extLst>
          </p:cNvPr>
          <p:cNvCxnSpPr/>
          <p:nvPr/>
        </p:nvCxnSpPr>
        <p:spPr>
          <a:xfrm>
            <a:off x="6255026" y="2398644"/>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a:extLst>
              <a:ext uri="{FF2B5EF4-FFF2-40B4-BE49-F238E27FC236}">
                <a16:creationId xmlns:a16="http://schemas.microsoft.com/office/drawing/2014/main" id="{4749BEEA-57ED-49CE-99E0-82F564DCFA51}"/>
              </a:ext>
            </a:extLst>
          </p:cNvPr>
          <p:cNvCxnSpPr/>
          <p:nvPr/>
        </p:nvCxnSpPr>
        <p:spPr>
          <a:xfrm>
            <a:off x="6255026" y="3044687"/>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11E4997C-BA14-4EA4-888B-2286E6DD51FD}"/>
              </a:ext>
            </a:extLst>
          </p:cNvPr>
          <p:cNvCxnSpPr/>
          <p:nvPr/>
        </p:nvCxnSpPr>
        <p:spPr>
          <a:xfrm>
            <a:off x="6268278" y="3766931"/>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CE2F7772-84E0-4D3F-8E55-8EE46A7EB079}"/>
              </a:ext>
            </a:extLst>
          </p:cNvPr>
          <p:cNvCxnSpPr/>
          <p:nvPr/>
        </p:nvCxnSpPr>
        <p:spPr>
          <a:xfrm>
            <a:off x="6268278" y="4396409"/>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ABE98628-0185-4F55-8B34-578987ED07F7}"/>
              </a:ext>
            </a:extLst>
          </p:cNvPr>
          <p:cNvCxnSpPr/>
          <p:nvPr/>
        </p:nvCxnSpPr>
        <p:spPr>
          <a:xfrm>
            <a:off x="6288156" y="5052392"/>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E7A2AB3D-1A11-4508-B677-CCB0CAEF7FD2}"/>
              </a:ext>
            </a:extLst>
          </p:cNvPr>
          <p:cNvCxnSpPr/>
          <p:nvPr/>
        </p:nvCxnSpPr>
        <p:spPr>
          <a:xfrm>
            <a:off x="6327912" y="5801140"/>
            <a:ext cx="0" cy="384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412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358C2C3-93E8-461F-831A-B15F9CF5FD65}"/>
              </a:ext>
            </a:extLst>
          </p:cNvPr>
          <p:cNvSpPr>
            <a:spLocks noGrp="1"/>
          </p:cNvSpPr>
          <p:nvPr>
            <p:ph idx="1"/>
          </p:nvPr>
        </p:nvSpPr>
        <p:spPr>
          <a:xfrm>
            <a:off x="298910" y="487259"/>
            <a:ext cx="11594179" cy="5883481"/>
          </a:xfrm>
        </p:spPr>
        <p:txBody>
          <a:bodyPr/>
          <a:lstStyle/>
          <a:p>
            <a:r>
              <a:rPr lang="tr-TR" sz="2000" b="1" u="sng" dirty="0" err="1">
                <a:solidFill>
                  <a:schemeClr val="accent4">
                    <a:lumMod val="75000"/>
                  </a:schemeClr>
                </a:solidFill>
                <a:effectLst>
                  <a:outerShdw blurRad="38100" dist="38100" dir="2700000" algn="tl">
                    <a:srgbClr val="000000">
                      <a:alpha val="43137"/>
                    </a:srgbClr>
                  </a:outerShdw>
                </a:effectLst>
              </a:rPr>
              <a:t>Scotoaktif</a:t>
            </a:r>
            <a:r>
              <a:rPr lang="tr-TR" sz="2000" b="1" u="sng" dirty="0">
                <a:solidFill>
                  <a:schemeClr val="accent4">
                    <a:lumMod val="75000"/>
                  </a:schemeClr>
                </a:solidFill>
                <a:effectLst>
                  <a:outerShdw blurRad="38100" dist="38100" dir="2700000" algn="tl">
                    <a:srgbClr val="000000">
                      <a:alpha val="43137"/>
                    </a:srgbClr>
                  </a:outerShdw>
                </a:effectLst>
              </a:rPr>
              <a:t> bitkiler……</a:t>
            </a:r>
          </a:p>
          <a:p>
            <a:pPr marL="0" indent="0">
              <a:buNone/>
            </a:pPr>
            <a:endParaRPr lang="tr-TR" dirty="0">
              <a:solidFill>
                <a:schemeClr val="accent4">
                  <a:lumMod val="75000"/>
                </a:schemeClr>
              </a:solidFill>
            </a:endParaRPr>
          </a:p>
          <a:p>
            <a:pPr marL="0" indent="0">
              <a:buNone/>
            </a:pPr>
            <a:r>
              <a:rPr lang="tr-TR" dirty="0">
                <a:solidFill>
                  <a:schemeClr val="accent4">
                    <a:lumMod val="75000"/>
                  </a:schemeClr>
                </a:solidFill>
              </a:rPr>
              <a:t>Bazı kurak yöre ve çöl bitkileri.</a:t>
            </a:r>
          </a:p>
          <a:p>
            <a:pPr marL="0" indent="0">
              <a:buNone/>
            </a:pPr>
            <a:r>
              <a:rPr lang="tr-TR" dirty="0">
                <a:solidFill>
                  <a:schemeClr val="accent4">
                    <a:lumMod val="75000"/>
                  </a:schemeClr>
                </a:solidFill>
              </a:rPr>
              <a:t>Su stresi altında gelişmekte ve gözenekler gece </a:t>
            </a:r>
            <a:r>
              <a:rPr lang="tr-TR" dirty="0" err="1">
                <a:solidFill>
                  <a:schemeClr val="accent4">
                    <a:lumMod val="75000"/>
                  </a:schemeClr>
                </a:solidFill>
              </a:rPr>
              <a:t>açılamk</a:t>
            </a:r>
            <a:r>
              <a:rPr lang="tr-TR" dirty="0">
                <a:solidFill>
                  <a:schemeClr val="accent4">
                    <a:lumMod val="75000"/>
                  </a:schemeClr>
                </a:solidFill>
              </a:rPr>
              <a:t> üzere su kaybı minimuma indirilir.</a:t>
            </a:r>
          </a:p>
          <a:p>
            <a:pPr marL="0" indent="0">
              <a:buNone/>
            </a:pPr>
            <a:endParaRPr lang="tr-TR" dirty="0">
              <a:solidFill>
                <a:schemeClr val="accent4">
                  <a:lumMod val="75000"/>
                </a:schemeClr>
              </a:solidFill>
            </a:endParaRPr>
          </a:p>
          <a:p>
            <a:pPr marL="0" indent="0">
              <a:buNone/>
            </a:pPr>
            <a:r>
              <a:rPr lang="tr-TR" sz="2000" b="1" u="sng" dirty="0">
                <a:solidFill>
                  <a:schemeClr val="accent4">
                    <a:lumMod val="75000"/>
                  </a:schemeClr>
                </a:solidFill>
                <a:effectLst>
                  <a:outerShdw blurRad="38100" dist="38100" dir="2700000" algn="tl">
                    <a:srgbClr val="000000">
                      <a:alpha val="43137"/>
                    </a:srgbClr>
                  </a:outerShdw>
                </a:effectLst>
              </a:rPr>
              <a:t>Geceleri</a:t>
            </a:r>
          </a:p>
          <a:p>
            <a:pPr marL="0" indent="0">
              <a:buNone/>
            </a:pPr>
            <a:r>
              <a:rPr lang="tr-TR" dirty="0" err="1">
                <a:solidFill>
                  <a:schemeClr val="accent4">
                    <a:lumMod val="75000"/>
                  </a:schemeClr>
                </a:solidFill>
              </a:rPr>
              <a:t>Nişaşta</a:t>
            </a:r>
            <a:r>
              <a:rPr lang="tr-TR" dirty="0">
                <a:solidFill>
                  <a:schemeClr val="accent4">
                    <a:lumMod val="75000"/>
                  </a:schemeClr>
                </a:solidFill>
              </a:rPr>
              <a:t> </a:t>
            </a:r>
            <a:r>
              <a:rPr lang="tr-TR" dirty="0" err="1">
                <a:solidFill>
                  <a:schemeClr val="accent4">
                    <a:lumMod val="75000"/>
                  </a:schemeClr>
                </a:solidFill>
              </a:rPr>
              <a:t>enzimatik</a:t>
            </a:r>
            <a:r>
              <a:rPr lang="tr-TR" dirty="0">
                <a:solidFill>
                  <a:schemeClr val="accent4">
                    <a:lumMod val="75000"/>
                  </a:schemeClr>
                </a:solidFill>
              </a:rPr>
              <a:t> olarak </a:t>
            </a:r>
            <a:r>
              <a:rPr lang="tr-TR" dirty="0" err="1">
                <a:solidFill>
                  <a:schemeClr val="accent4">
                    <a:lumMod val="75000"/>
                  </a:schemeClr>
                </a:solidFill>
              </a:rPr>
              <a:t>glikolizis</a:t>
            </a:r>
            <a:r>
              <a:rPr lang="tr-TR" dirty="0">
                <a:solidFill>
                  <a:schemeClr val="accent4">
                    <a:lumMod val="75000"/>
                  </a:schemeClr>
                </a:solidFill>
              </a:rPr>
              <a:t> tepkimeleri sonucu PEP dönüşmektedir.</a:t>
            </a:r>
          </a:p>
          <a:p>
            <a:pPr marL="0" indent="0">
              <a:buNone/>
            </a:pPr>
            <a:r>
              <a:rPr lang="tr-TR" dirty="0">
                <a:solidFill>
                  <a:schemeClr val="accent4">
                    <a:lumMod val="75000"/>
                  </a:schemeClr>
                </a:solidFill>
              </a:rPr>
              <a:t>PEP tarafından CO</a:t>
            </a:r>
            <a:r>
              <a:rPr lang="tr-TR" baseline="30000" dirty="0">
                <a:solidFill>
                  <a:schemeClr val="accent4">
                    <a:lumMod val="75000"/>
                  </a:schemeClr>
                </a:solidFill>
              </a:rPr>
              <a:t>2</a:t>
            </a:r>
            <a:r>
              <a:rPr lang="tr-TR" dirty="0">
                <a:solidFill>
                  <a:schemeClr val="accent4">
                    <a:lumMod val="75000"/>
                  </a:schemeClr>
                </a:solidFill>
              </a:rPr>
              <a:t> tutulur ve malik asit oluşturulur.</a:t>
            </a:r>
          </a:p>
          <a:p>
            <a:pPr marL="0" indent="0">
              <a:buNone/>
            </a:pPr>
            <a:r>
              <a:rPr lang="tr-TR" dirty="0">
                <a:solidFill>
                  <a:schemeClr val="accent4">
                    <a:lumMod val="75000"/>
                  </a:schemeClr>
                </a:solidFill>
              </a:rPr>
              <a:t>Malik asit </a:t>
            </a:r>
            <a:r>
              <a:rPr lang="tr-TR" dirty="0" err="1">
                <a:solidFill>
                  <a:schemeClr val="accent4">
                    <a:lumMod val="75000"/>
                  </a:schemeClr>
                </a:solidFill>
              </a:rPr>
              <a:t>vakuolllerde</a:t>
            </a:r>
            <a:r>
              <a:rPr lang="tr-TR" dirty="0">
                <a:solidFill>
                  <a:schemeClr val="accent4">
                    <a:lumMod val="75000"/>
                  </a:schemeClr>
                </a:solidFill>
              </a:rPr>
              <a:t> depolanır.</a:t>
            </a:r>
          </a:p>
          <a:p>
            <a:pPr marL="0" indent="0">
              <a:buNone/>
            </a:pPr>
            <a:r>
              <a:rPr lang="tr-TR" dirty="0">
                <a:solidFill>
                  <a:schemeClr val="accent4">
                    <a:lumMod val="75000"/>
                  </a:schemeClr>
                </a:solidFill>
              </a:rPr>
              <a:t>Sitoplazmada CO</a:t>
            </a:r>
            <a:r>
              <a:rPr lang="tr-TR" baseline="30000" dirty="0">
                <a:solidFill>
                  <a:schemeClr val="accent4">
                    <a:lumMod val="75000"/>
                  </a:schemeClr>
                </a:solidFill>
              </a:rPr>
              <a:t>2 </a:t>
            </a:r>
            <a:r>
              <a:rPr lang="tr-TR" dirty="0">
                <a:solidFill>
                  <a:schemeClr val="accent4">
                    <a:lumMod val="75000"/>
                  </a:schemeClr>
                </a:solidFill>
              </a:rPr>
              <a:t>azalmasında bağlı gözenekler açılır.</a:t>
            </a:r>
          </a:p>
          <a:p>
            <a:pPr marL="0" indent="0">
              <a:buNone/>
            </a:pPr>
            <a:r>
              <a:rPr lang="tr-TR" dirty="0">
                <a:solidFill>
                  <a:schemeClr val="accent4">
                    <a:lumMod val="75000"/>
                  </a:schemeClr>
                </a:solidFill>
              </a:rPr>
              <a:t> (Malik asit parçalanması H</a:t>
            </a:r>
            <a:r>
              <a:rPr lang="tr-TR" baseline="30000" dirty="0">
                <a:solidFill>
                  <a:schemeClr val="accent4">
                    <a:lumMod val="75000"/>
                  </a:schemeClr>
                </a:solidFill>
              </a:rPr>
              <a:t>+</a:t>
            </a:r>
            <a:r>
              <a:rPr lang="tr-TR" dirty="0">
                <a:solidFill>
                  <a:schemeClr val="accent4">
                    <a:lumMod val="75000"/>
                  </a:schemeClr>
                </a:solidFill>
              </a:rPr>
              <a:t> ve K+ oluşur. H</a:t>
            </a:r>
            <a:r>
              <a:rPr lang="tr-TR" baseline="30000" dirty="0">
                <a:solidFill>
                  <a:schemeClr val="accent4">
                    <a:lumMod val="75000"/>
                  </a:schemeClr>
                </a:solidFill>
              </a:rPr>
              <a:t>+</a:t>
            </a:r>
            <a:r>
              <a:rPr lang="tr-TR" dirty="0">
                <a:solidFill>
                  <a:schemeClr val="accent4">
                    <a:lumMod val="75000"/>
                  </a:schemeClr>
                </a:solidFill>
              </a:rPr>
              <a:t> ve K</a:t>
            </a:r>
            <a:r>
              <a:rPr lang="tr-TR" baseline="30000" dirty="0">
                <a:solidFill>
                  <a:schemeClr val="accent4">
                    <a:lumMod val="75000"/>
                  </a:schemeClr>
                </a:solidFill>
              </a:rPr>
              <a:t>+</a:t>
            </a:r>
            <a:r>
              <a:rPr lang="tr-TR" dirty="0">
                <a:solidFill>
                  <a:schemeClr val="accent4">
                    <a:lumMod val="75000"/>
                  </a:schemeClr>
                </a:solidFill>
              </a:rPr>
              <a:t> </a:t>
            </a:r>
            <a:r>
              <a:rPr lang="tr-TR" dirty="0" err="1">
                <a:solidFill>
                  <a:schemeClr val="accent4">
                    <a:lumMod val="75000"/>
                  </a:schemeClr>
                </a:solidFill>
              </a:rPr>
              <a:t>değişimleir</a:t>
            </a:r>
            <a:r>
              <a:rPr lang="tr-TR" dirty="0">
                <a:solidFill>
                  <a:schemeClr val="accent4">
                    <a:lumMod val="75000"/>
                  </a:schemeClr>
                </a:solidFill>
              </a:rPr>
              <a:t> sonucu bekçi hücrelerine K+ girişi olur. </a:t>
            </a:r>
            <a:r>
              <a:rPr lang="tr-TR" dirty="0" err="1">
                <a:solidFill>
                  <a:schemeClr val="accent4">
                    <a:lumMod val="75000"/>
                  </a:schemeClr>
                </a:solidFill>
              </a:rPr>
              <a:t>Osmotik</a:t>
            </a:r>
            <a:r>
              <a:rPr lang="tr-TR" dirty="0">
                <a:solidFill>
                  <a:schemeClr val="accent4">
                    <a:lumMod val="75000"/>
                  </a:schemeClr>
                </a:solidFill>
              </a:rPr>
              <a:t> potansiyel </a:t>
            </a:r>
            <a:r>
              <a:rPr lang="tr-TR" dirty="0" err="1">
                <a:solidFill>
                  <a:schemeClr val="accent4">
                    <a:lumMod val="75000"/>
                  </a:schemeClr>
                </a:solidFill>
              </a:rPr>
              <a:t>artari</a:t>
            </a:r>
            <a:r>
              <a:rPr lang="tr-TR" dirty="0">
                <a:solidFill>
                  <a:schemeClr val="accent4">
                    <a:lumMod val="75000"/>
                  </a:schemeClr>
                </a:solidFill>
              </a:rPr>
              <a:t> su azalır, </a:t>
            </a:r>
            <a:r>
              <a:rPr lang="tr-TR" dirty="0" err="1">
                <a:solidFill>
                  <a:schemeClr val="accent4">
                    <a:lumMod val="75000"/>
                  </a:schemeClr>
                </a:solidFill>
              </a:rPr>
              <a:t>sı</a:t>
            </a:r>
            <a:r>
              <a:rPr lang="tr-TR" dirty="0">
                <a:solidFill>
                  <a:schemeClr val="accent4">
                    <a:lumMod val="75000"/>
                  </a:schemeClr>
                </a:solidFill>
              </a:rPr>
              <a:t> </a:t>
            </a:r>
            <a:r>
              <a:rPr lang="tr-TR" dirty="0" err="1">
                <a:solidFill>
                  <a:schemeClr val="accent4">
                    <a:lumMod val="75000"/>
                  </a:schemeClr>
                </a:solidFill>
              </a:rPr>
              <a:t>girşi</a:t>
            </a:r>
            <a:r>
              <a:rPr lang="tr-TR" dirty="0">
                <a:solidFill>
                  <a:schemeClr val="accent4">
                    <a:lumMod val="75000"/>
                  </a:schemeClr>
                </a:solidFill>
              </a:rPr>
              <a:t> ile bekçi hücrelerinde turgor basıncı artar).</a:t>
            </a:r>
          </a:p>
        </p:txBody>
      </p:sp>
    </p:spTree>
    <p:extLst>
      <p:ext uri="{BB962C8B-B14F-4D97-AF65-F5344CB8AC3E}">
        <p14:creationId xmlns:p14="http://schemas.microsoft.com/office/powerpoint/2010/main" val="1971669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659FCEC-0D00-437C-9219-84C0AD99175D}"/>
              </a:ext>
            </a:extLst>
          </p:cNvPr>
          <p:cNvSpPr>
            <a:spLocks noGrp="1"/>
          </p:cNvSpPr>
          <p:nvPr>
            <p:ph idx="1"/>
          </p:nvPr>
        </p:nvSpPr>
        <p:spPr>
          <a:xfrm>
            <a:off x="478551" y="1325702"/>
            <a:ext cx="10454492" cy="3880773"/>
          </a:xfrm>
        </p:spPr>
        <p:txBody>
          <a:bodyPr>
            <a:normAutofit/>
          </a:bodyPr>
          <a:lstStyle/>
          <a:p>
            <a:pPr algn="just"/>
            <a:r>
              <a:rPr lang="tr-TR" sz="2400" b="1" u="sng" dirty="0">
                <a:solidFill>
                  <a:schemeClr val="accent4">
                    <a:lumMod val="75000"/>
                  </a:schemeClr>
                </a:solidFill>
                <a:effectLst>
                  <a:outerShdw blurRad="38100" dist="38100" dir="2700000" algn="tl">
                    <a:srgbClr val="000000">
                      <a:alpha val="43137"/>
                    </a:srgbClr>
                  </a:outerShdw>
                </a:effectLst>
              </a:rPr>
              <a:t>Gündüz</a:t>
            </a:r>
          </a:p>
          <a:p>
            <a:pPr algn="just"/>
            <a:endParaRPr lang="tr-TR" sz="2400" b="1" u="sng" dirty="0">
              <a:solidFill>
                <a:schemeClr val="accent4">
                  <a:lumMod val="75000"/>
                </a:schemeClr>
              </a:solidFill>
              <a:effectLst>
                <a:outerShdw blurRad="38100" dist="38100" dir="2700000" algn="tl">
                  <a:srgbClr val="000000">
                    <a:alpha val="43137"/>
                  </a:srgbClr>
                </a:outerShdw>
              </a:effectLst>
            </a:endParaRPr>
          </a:p>
          <a:p>
            <a:pPr marL="0" indent="0" algn="just">
              <a:buNone/>
            </a:pPr>
            <a:r>
              <a:rPr lang="tr-TR" sz="2400" dirty="0" err="1">
                <a:solidFill>
                  <a:schemeClr val="accent4">
                    <a:lumMod val="75000"/>
                  </a:schemeClr>
                </a:solidFill>
              </a:rPr>
              <a:t>Vakuollerde</a:t>
            </a:r>
            <a:r>
              <a:rPr lang="tr-TR" sz="2400" dirty="0">
                <a:solidFill>
                  <a:schemeClr val="accent4">
                    <a:lumMod val="75000"/>
                  </a:schemeClr>
                </a:solidFill>
              </a:rPr>
              <a:t> depo edilen malik asit </a:t>
            </a:r>
            <a:r>
              <a:rPr lang="tr-TR" sz="2400" dirty="0" err="1">
                <a:solidFill>
                  <a:schemeClr val="accent4">
                    <a:lumMod val="75000"/>
                  </a:schemeClr>
                </a:solidFill>
              </a:rPr>
              <a:t>pürivik</a:t>
            </a:r>
            <a:r>
              <a:rPr lang="tr-TR" sz="2400" dirty="0">
                <a:solidFill>
                  <a:schemeClr val="accent4">
                    <a:lumMod val="75000"/>
                  </a:schemeClr>
                </a:solidFill>
              </a:rPr>
              <a:t> asit ve CO</a:t>
            </a:r>
            <a:r>
              <a:rPr lang="tr-TR" sz="2400" baseline="-25000" dirty="0">
                <a:solidFill>
                  <a:schemeClr val="accent4">
                    <a:lumMod val="75000"/>
                  </a:schemeClr>
                </a:solidFill>
              </a:rPr>
              <a:t>2</a:t>
            </a:r>
            <a:r>
              <a:rPr lang="tr-TR" sz="2400" dirty="0">
                <a:solidFill>
                  <a:schemeClr val="accent4">
                    <a:lumMod val="75000"/>
                  </a:schemeClr>
                </a:solidFill>
              </a:rPr>
              <a:t> e parçalanır.</a:t>
            </a:r>
          </a:p>
          <a:p>
            <a:pPr marL="0" indent="0" algn="just">
              <a:buNone/>
            </a:pPr>
            <a:r>
              <a:rPr lang="tr-TR" sz="2400" dirty="0">
                <a:solidFill>
                  <a:schemeClr val="accent4">
                    <a:lumMod val="75000"/>
                  </a:schemeClr>
                </a:solidFill>
              </a:rPr>
              <a:t>Bekçi hücrelerinde CO</a:t>
            </a:r>
            <a:r>
              <a:rPr lang="tr-TR" sz="2400" baseline="-25000" dirty="0">
                <a:solidFill>
                  <a:schemeClr val="accent4">
                    <a:lumMod val="75000"/>
                  </a:schemeClr>
                </a:solidFill>
              </a:rPr>
              <a:t>2 </a:t>
            </a:r>
            <a:r>
              <a:rPr lang="tr-TR" sz="2400" dirty="0">
                <a:solidFill>
                  <a:schemeClr val="accent4">
                    <a:lumMod val="75000"/>
                  </a:schemeClr>
                </a:solidFill>
              </a:rPr>
              <a:t> birikimi gözeneklerin kapanmasına neden olur.</a:t>
            </a:r>
          </a:p>
        </p:txBody>
      </p:sp>
    </p:spTree>
    <p:extLst>
      <p:ext uri="{BB962C8B-B14F-4D97-AF65-F5344CB8AC3E}">
        <p14:creationId xmlns:p14="http://schemas.microsoft.com/office/powerpoint/2010/main" val="2519555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42AFFC-9F29-4B98-9792-055014AD3B25}"/>
              </a:ext>
            </a:extLst>
          </p:cNvPr>
          <p:cNvSpPr>
            <a:spLocks noGrp="1"/>
          </p:cNvSpPr>
          <p:nvPr>
            <p:ph type="title"/>
          </p:nvPr>
        </p:nvSpPr>
        <p:spPr>
          <a:xfrm>
            <a:off x="412292" y="503582"/>
            <a:ext cx="11064092" cy="768626"/>
          </a:xfrm>
        </p:spPr>
        <p:txBody>
          <a:bodyPr>
            <a:normAutofit/>
          </a:bodyPr>
          <a:lstStyle/>
          <a:p>
            <a:r>
              <a:rPr lang="tr-TR" sz="2800" b="1" u="sng" dirty="0">
                <a:effectLst>
                  <a:outerShdw blurRad="38100" dist="38100" dir="2700000" algn="tl">
                    <a:srgbClr val="000000">
                      <a:alpha val="43137"/>
                    </a:srgbClr>
                  </a:outerShdw>
                </a:effectLst>
              </a:rPr>
              <a:t>GÖZENEKLERİN AÇILIP KAPANMASINA ETKİ YAPAN MEKANİZMALAR</a:t>
            </a:r>
          </a:p>
        </p:txBody>
      </p:sp>
      <p:sp>
        <p:nvSpPr>
          <p:cNvPr id="3" name="İçerik Yer Tutucusu 2">
            <a:extLst>
              <a:ext uri="{FF2B5EF4-FFF2-40B4-BE49-F238E27FC236}">
                <a16:creationId xmlns:a16="http://schemas.microsoft.com/office/drawing/2014/main" id="{ABA293C3-E626-4721-BAED-63CE14AC393F}"/>
              </a:ext>
            </a:extLst>
          </p:cNvPr>
          <p:cNvSpPr>
            <a:spLocks noGrp="1"/>
          </p:cNvSpPr>
          <p:nvPr>
            <p:ph idx="1"/>
          </p:nvPr>
        </p:nvSpPr>
        <p:spPr>
          <a:xfrm>
            <a:off x="1777264" y="1590746"/>
            <a:ext cx="7194458" cy="4704037"/>
          </a:xfrm>
        </p:spPr>
        <p:txBody>
          <a:bodyPr>
            <a:normAutofit/>
          </a:bodyPr>
          <a:lstStyle/>
          <a:p>
            <a:pPr algn="ctr"/>
            <a:r>
              <a:rPr lang="tr-TR" sz="2400" dirty="0">
                <a:solidFill>
                  <a:schemeClr val="accent4">
                    <a:lumMod val="75000"/>
                  </a:schemeClr>
                </a:solidFill>
              </a:rPr>
              <a:t>IŞIK</a:t>
            </a:r>
          </a:p>
          <a:p>
            <a:pPr algn="ctr"/>
            <a:endParaRPr lang="tr-TR" sz="2400" dirty="0">
              <a:solidFill>
                <a:schemeClr val="accent4">
                  <a:lumMod val="75000"/>
                </a:schemeClr>
              </a:solidFill>
            </a:endParaRPr>
          </a:p>
          <a:p>
            <a:pPr algn="ctr"/>
            <a:r>
              <a:rPr lang="tr-TR" sz="2400" dirty="0">
                <a:solidFill>
                  <a:schemeClr val="accent4">
                    <a:lumMod val="75000"/>
                  </a:schemeClr>
                </a:solidFill>
              </a:rPr>
              <a:t>OZMOTİK DÜZENLEYİCİLER</a:t>
            </a:r>
          </a:p>
          <a:p>
            <a:pPr algn="ctr"/>
            <a:endParaRPr lang="tr-TR" sz="2400" dirty="0">
              <a:solidFill>
                <a:schemeClr val="accent4">
                  <a:lumMod val="75000"/>
                </a:schemeClr>
              </a:solidFill>
            </a:endParaRPr>
          </a:p>
          <a:p>
            <a:pPr algn="ctr"/>
            <a:r>
              <a:rPr lang="tr-TR" sz="2400" dirty="0">
                <a:solidFill>
                  <a:schemeClr val="accent4">
                    <a:lumMod val="75000"/>
                  </a:schemeClr>
                </a:solidFill>
              </a:rPr>
              <a:t>CO</a:t>
            </a:r>
            <a:r>
              <a:rPr lang="tr-TR" sz="2400" baseline="-25000" dirty="0">
                <a:solidFill>
                  <a:schemeClr val="accent4">
                    <a:lumMod val="75000"/>
                  </a:schemeClr>
                </a:solidFill>
              </a:rPr>
              <a:t>2</a:t>
            </a:r>
            <a:r>
              <a:rPr lang="tr-TR" sz="2400" dirty="0">
                <a:solidFill>
                  <a:schemeClr val="accent4">
                    <a:lumMod val="75000"/>
                  </a:schemeClr>
                </a:solidFill>
              </a:rPr>
              <a:t> KONSANTRASYONU</a:t>
            </a:r>
          </a:p>
          <a:p>
            <a:pPr algn="ctr"/>
            <a:endParaRPr lang="tr-TR" sz="2400" dirty="0">
              <a:solidFill>
                <a:schemeClr val="accent4">
                  <a:lumMod val="75000"/>
                </a:schemeClr>
              </a:solidFill>
            </a:endParaRPr>
          </a:p>
          <a:p>
            <a:pPr algn="ctr"/>
            <a:r>
              <a:rPr lang="tr-TR" sz="2400" dirty="0">
                <a:solidFill>
                  <a:schemeClr val="accent4">
                    <a:lumMod val="75000"/>
                  </a:schemeClr>
                </a:solidFill>
              </a:rPr>
              <a:t>SICAKLIK</a:t>
            </a:r>
          </a:p>
          <a:p>
            <a:pPr algn="ctr"/>
            <a:endParaRPr lang="tr-TR" sz="2400" dirty="0">
              <a:solidFill>
                <a:schemeClr val="accent4">
                  <a:lumMod val="75000"/>
                </a:schemeClr>
              </a:solidFill>
            </a:endParaRPr>
          </a:p>
          <a:p>
            <a:pPr algn="ctr"/>
            <a:r>
              <a:rPr lang="tr-TR" sz="2400" dirty="0">
                <a:solidFill>
                  <a:schemeClr val="accent4">
                    <a:lumMod val="75000"/>
                  </a:schemeClr>
                </a:solidFill>
              </a:rPr>
              <a:t>SU NOKSANLIĞI VE ABSİSİK ASİT (ABA)</a:t>
            </a:r>
          </a:p>
          <a:p>
            <a:pPr algn="ctr"/>
            <a:endParaRPr lang="tr-TR" sz="2400" dirty="0">
              <a:solidFill>
                <a:schemeClr val="accent4">
                  <a:lumMod val="75000"/>
                </a:schemeClr>
              </a:solidFill>
            </a:endParaRPr>
          </a:p>
          <a:p>
            <a:pPr algn="ctr"/>
            <a:endParaRPr lang="tr-TR" sz="2400" dirty="0">
              <a:solidFill>
                <a:schemeClr val="accent4">
                  <a:lumMod val="75000"/>
                </a:schemeClr>
              </a:solidFill>
            </a:endParaRPr>
          </a:p>
          <a:p>
            <a:pPr algn="ctr"/>
            <a:endParaRPr lang="tr-TR" sz="2400" dirty="0">
              <a:solidFill>
                <a:schemeClr val="accent4">
                  <a:lumMod val="75000"/>
                </a:schemeClr>
              </a:solidFill>
            </a:endParaRPr>
          </a:p>
        </p:txBody>
      </p:sp>
    </p:spTree>
    <p:extLst>
      <p:ext uri="{BB962C8B-B14F-4D97-AF65-F5344CB8AC3E}">
        <p14:creationId xmlns:p14="http://schemas.microsoft.com/office/powerpoint/2010/main" val="2430201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104086-C98F-4A43-8875-DFD96EF07254}"/>
              </a:ext>
            </a:extLst>
          </p:cNvPr>
          <p:cNvSpPr>
            <a:spLocks noGrp="1"/>
          </p:cNvSpPr>
          <p:nvPr>
            <p:ph type="title"/>
          </p:nvPr>
        </p:nvSpPr>
        <p:spPr>
          <a:xfrm>
            <a:off x="452047" y="119270"/>
            <a:ext cx="1787570" cy="914400"/>
          </a:xfrm>
        </p:spPr>
        <p:txBody>
          <a:bodyPr>
            <a:normAutofit/>
          </a:bodyPr>
          <a:lstStyle/>
          <a:p>
            <a:r>
              <a:rPr lang="tr-TR" sz="5400" b="1" u="sng" dirty="0">
                <a:effectLst>
                  <a:outerShdw blurRad="38100" dist="38100" dir="2700000" algn="tl">
                    <a:srgbClr val="000000">
                      <a:alpha val="43137"/>
                    </a:srgbClr>
                  </a:outerShdw>
                </a:effectLst>
              </a:rPr>
              <a:t>IŞIK</a:t>
            </a:r>
          </a:p>
        </p:txBody>
      </p:sp>
      <p:sp>
        <p:nvSpPr>
          <p:cNvPr id="3" name="İçerik Yer Tutucusu 2">
            <a:extLst>
              <a:ext uri="{FF2B5EF4-FFF2-40B4-BE49-F238E27FC236}">
                <a16:creationId xmlns:a16="http://schemas.microsoft.com/office/drawing/2014/main" id="{5B18679F-EE1E-42E3-BC36-63EC56152584}"/>
              </a:ext>
            </a:extLst>
          </p:cNvPr>
          <p:cNvSpPr>
            <a:spLocks noGrp="1"/>
          </p:cNvSpPr>
          <p:nvPr>
            <p:ph idx="1"/>
          </p:nvPr>
        </p:nvSpPr>
        <p:spPr>
          <a:xfrm>
            <a:off x="325414" y="1462108"/>
            <a:ext cx="11541171" cy="4819422"/>
          </a:xfrm>
        </p:spPr>
        <p:txBody>
          <a:bodyPr>
            <a:normAutofit fontScale="85000" lnSpcReduction="20000"/>
          </a:bodyPr>
          <a:lstStyle/>
          <a:p>
            <a:pPr algn="just"/>
            <a:r>
              <a:rPr lang="tr-TR" sz="2400" dirty="0"/>
              <a:t>Işık altında bitki yaprağının </a:t>
            </a:r>
            <a:r>
              <a:rPr lang="tr-TR" sz="2400" dirty="0" err="1"/>
              <a:t>stomaları</a:t>
            </a:r>
            <a:r>
              <a:rPr lang="tr-TR" sz="2400" dirty="0"/>
              <a:t> açık.</a:t>
            </a:r>
          </a:p>
          <a:p>
            <a:pPr algn="just"/>
            <a:endParaRPr lang="tr-TR" sz="2400" dirty="0"/>
          </a:p>
          <a:p>
            <a:pPr algn="just"/>
            <a:r>
              <a:rPr lang="tr-TR" sz="2400" dirty="0"/>
              <a:t>Koşullar uygun olduğu sürece ışık altında </a:t>
            </a:r>
            <a:r>
              <a:rPr lang="tr-TR" sz="2400" dirty="0" err="1"/>
              <a:t>stomalar</a:t>
            </a:r>
            <a:r>
              <a:rPr lang="tr-TR" sz="2400" dirty="0"/>
              <a:t> açık durumda. </a:t>
            </a:r>
          </a:p>
          <a:p>
            <a:pPr algn="just"/>
            <a:r>
              <a:rPr lang="tr-TR" sz="2400" dirty="0"/>
              <a:t>Karanlıkta </a:t>
            </a:r>
            <a:r>
              <a:rPr lang="tr-TR" sz="2400" dirty="0" err="1"/>
              <a:t>stomalar</a:t>
            </a:r>
            <a:r>
              <a:rPr lang="tr-TR" sz="2400" dirty="0"/>
              <a:t> kapalı.</a:t>
            </a:r>
          </a:p>
          <a:p>
            <a:pPr algn="just"/>
            <a:endParaRPr lang="tr-TR" sz="2400" dirty="0"/>
          </a:p>
          <a:p>
            <a:pPr algn="just"/>
            <a:r>
              <a:rPr lang="tr-TR" sz="2400" dirty="0" err="1"/>
              <a:t>Stomaların</a:t>
            </a:r>
            <a:r>
              <a:rPr lang="tr-TR" sz="2400" dirty="0"/>
              <a:t> ışıkta açılıp karanlıkta kapaması ile ilgili genel kurala uymayan örnekler; soğan, patates, balkabağı güneş battıktan sonra 3 saat açık kalır.</a:t>
            </a:r>
          </a:p>
          <a:p>
            <a:pPr algn="just"/>
            <a:endParaRPr lang="tr-TR" sz="2400" dirty="0"/>
          </a:p>
          <a:p>
            <a:pPr algn="just"/>
            <a:r>
              <a:rPr lang="tr-TR" sz="2400" dirty="0"/>
              <a:t>At kuyruğu bitkisinde solma evresinde bile </a:t>
            </a:r>
            <a:r>
              <a:rPr lang="tr-TR" sz="2400" dirty="0" err="1"/>
              <a:t>stomalar</a:t>
            </a:r>
            <a:r>
              <a:rPr lang="tr-TR" sz="2400" dirty="0"/>
              <a:t> açık.</a:t>
            </a:r>
          </a:p>
          <a:p>
            <a:pPr algn="just"/>
            <a:endParaRPr lang="tr-TR" sz="2400" dirty="0"/>
          </a:p>
          <a:p>
            <a:pPr algn="just"/>
            <a:r>
              <a:rPr lang="tr-TR" sz="2400" dirty="0"/>
              <a:t>Tahılların çoğunda </a:t>
            </a:r>
            <a:r>
              <a:rPr lang="tr-TR" sz="2400" dirty="0" err="1"/>
              <a:t>stomalar</a:t>
            </a:r>
            <a:r>
              <a:rPr lang="tr-TR" sz="2400" dirty="0"/>
              <a:t> gün boyu yalnız 1-2 saat açık kalır.</a:t>
            </a:r>
          </a:p>
          <a:p>
            <a:pPr algn="just"/>
            <a:endParaRPr lang="tr-TR" sz="2400" dirty="0"/>
          </a:p>
          <a:p>
            <a:pPr algn="just"/>
            <a:r>
              <a:rPr lang="tr-TR" sz="2400" dirty="0"/>
              <a:t>Kurakta yetişen çayır bitkileri </a:t>
            </a:r>
            <a:r>
              <a:rPr lang="tr-TR" sz="2400" dirty="0" err="1"/>
              <a:t>stomalarının</a:t>
            </a:r>
            <a:r>
              <a:rPr lang="tr-TR" sz="2400" dirty="0"/>
              <a:t> kapalı oluşu.</a:t>
            </a:r>
          </a:p>
        </p:txBody>
      </p:sp>
    </p:spTree>
    <p:extLst>
      <p:ext uri="{BB962C8B-B14F-4D97-AF65-F5344CB8AC3E}">
        <p14:creationId xmlns:p14="http://schemas.microsoft.com/office/powerpoint/2010/main" val="4281196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A28FF6-A4AD-4DA3-800D-C09953D83DD3}"/>
              </a:ext>
            </a:extLst>
          </p:cNvPr>
          <p:cNvSpPr>
            <a:spLocks noGrp="1"/>
          </p:cNvSpPr>
          <p:nvPr>
            <p:ph idx="1"/>
          </p:nvPr>
        </p:nvSpPr>
        <p:spPr>
          <a:xfrm>
            <a:off x="664082" y="1364975"/>
            <a:ext cx="10587014" cy="3829877"/>
          </a:xfrm>
        </p:spPr>
        <p:txBody>
          <a:bodyPr>
            <a:normAutofit/>
          </a:bodyPr>
          <a:lstStyle/>
          <a:p>
            <a:r>
              <a:rPr lang="tr-TR" sz="2400" b="1" dirty="0"/>
              <a:t>Işık dalga boyu </a:t>
            </a:r>
          </a:p>
          <a:p>
            <a:endParaRPr lang="tr-TR" sz="2400" b="1" dirty="0"/>
          </a:p>
          <a:p>
            <a:pPr marL="0" indent="0">
              <a:buNone/>
            </a:pPr>
            <a:r>
              <a:rPr lang="tr-TR" sz="2400" dirty="0"/>
              <a:t>Kırmızı ötesi veya ultraviyole </a:t>
            </a:r>
            <a:r>
              <a:rPr lang="tr-TR" sz="2400" dirty="0" err="1"/>
              <a:t>stomaların</a:t>
            </a:r>
            <a:r>
              <a:rPr lang="tr-TR" sz="2400" dirty="0"/>
              <a:t> açılmaması (az açılması),</a:t>
            </a:r>
          </a:p>
          <a:p>
            <a:pPr marL="0" indent="0">
              <a:buNone/>
            </a:pPr>
            <a:r>
              <a:rPr lang="tr-TR" sz="2400" dirty="0"/>
              <a:t>Mavi ve kırmızı ışık spektrumunda </a:t>
            </a:r>
            <a:r>
              <a:rPr lang="tr-TR" sz="2400" dirty="0" err="1"/>
              <a:t>stomaların</a:t>
            </a:r>
            <a:r>
              <a:rPr lang="tr-TR" sz="2400" dirty="0"/>
              <a:t> en yüksek düzeyde açıldığı.</a:t>
            </a:r>
          </a:p>
          <a:p>
            <a:pPr marL="0" indent="0">
              <a:buNone/>
            </a:pPr>
            <a:endParaRPr lang="tr-TR" sz="2400" dirty="0"/>
          </a:p>
          <a:p>
            <a:pPr marL="0" indent="0">
              <a:buNone/>
            </a:pPr>
            <a:r>
              <a:rPr lang="tr-TR" sz="2400" dirty="0" err="1"/>
              <a:t>Commelina</a:t>
            </a:r>
            <a:r>
              <a:rPr lang="tr-TR" sz="2400" dirty="0"/>
              <a:t> </a:t>
            </a:r>
            <a:r>
              <a:rPr lang="tr-TR" sz="2400" dirty="0" err="1"/>
              <a:t>communis</a:t>
            </a:r>
            <a:r>
              <a:rPr lang="tr-TR" sz="2400" dirty="0"/>
              <a:t> kırmızı ışık </a:t>
            </a:r>
            <a:r>
              <a:rPr lang="tr-TR" sz="2400" dirty="0" err="1"/>
              <a:t>stoma</a:t>
            </a:r>
            <a:r>
              <a:rPr lang="tr-TR" sz="2400" dirty="0"/>
              <a:t> açılması üzerine mavi ışık uygulaması </a:t>
            </a:r>
            <a:r>
              <a:rPr lang="tr-TR" sz="2400" dirty="0" err="1"/>
              <a:t>stomaların</a:t>
            </a:r>
            <a:r>
              <a:rPr lang="tr-TR" sz="2400" dirty="0"/>
              <a:t> daha fazla açılması.</a:t>
            </a:r>
          </a:p>
        </p:txBody>
      </p:sp>
    </p:spTree>
    <p:extLst>
      <p:ext uri="{BB962C8B-B14F-4D97-AF65-F5344CB8AC3E}">
        <p14:creationId xmlns:p14="http://schemas.microsoft.com/office/powerpoint/2010/main" val="3254699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121652-EB78-496F-814F-BD6F76B153B1}"/>
              </a:ext>
            </a:extLst>
          </p:cNvPr>
          <p:cNvSpPr>
            <a:spLocks noGrp="1"/>
          </p:cNvSpPr>
          <p:nvPr>
            <p:ph type="title"/>
          </p:nvPr>
        </p:nvSpPr>
        <p:spPr>
          <a:xfrm>
            <a:off x="677334" y="609600"/>
            <a:ext cx="5816231" cy="940904"/>
          </a:xfrm>
        </p:spPr>
        <p:txBody>
          <a:bodyPr/>
          <a:lstStyle/>
          <a:p>
            <a:r>
              <a:rPr lang="tr-TR" b="1" u="sng" dirty="0" err="1">
                <a:effectLst>
                  <a:outerShdw blurRad="38100" dist="38100" dir="2700000" algn="tl">
                    <a:srgbClr val="000000">
                      <a:alpha val="43137"/>
                    </a:srgbClr>
                  </a:outerShdw>
                </a:effectLst>
              </a:rPr>
              <a:t>Osmotik</a:t>
            </a:r>
            <a:r>
              <a:rPr lang="tr-TR" b="1" u="sng" dirty="0">
                <a:effectLst>
                  <a:outerShdw blurRad="38100" dist="38100" dir="2700000" algn="tl">
                    <a:srgbClr val="000000">
                      <a:alpha val="43137"/>
                    </a:srgbClr>
                  </a:outerShdw>
                </a:effectLst>
              </a:rPr>
              <a:t> Düzenleyiciler</a:t>
            </a:r>
          </a:p>
        </p:txBody>
      </p:sp>
      <p:sp>
        <p:nvSpPr>
          <p:cNvPr id="3" name="İçerik Yer Tutucusu 2">
            <a:extLst>
              <a:ext uri="{FF2B5EF4-FFF2-40B4-BE49-F238E27FC236}">
                <a16:creationId xmlns:a16="http://schemas.microsoft.com/office/drawing/2014/main" id="{A63C33A7-23AF-448E-86AF-4655AD89B7A2}"/>
              </a:ext>
            </a:extLst>
          </p:cNvPr>
          <p:cNvSpPr>
            <a:spLocks noGrp="1"/>
          </p:cNvSpPr>
          <p:nvPr>
            <p:ph idx="1"/>
          </p:nvPr>
        </p:nvSpPr>
        <p:spPr>
          <a:xfrm>
            <a:off x="253264" y="1789528"/>
            <a:ext cx="10441239" cy="3880773"/>
          </a:xfrm>
        </p:spPr>
        <p:txBody>
          <a:bodyPr>
            <a:normAutofit/>
          </a:bodyPr>
          <a:lstStyle/>
          <a:p>
            <a:pPr marL="0" indent="0">
              <a:buNone/>
            </a:pPr>
            <a:r>
              <a:rPr lang="tr-TR" sz="2400" dirty="0"/>
              <a:t>Bekçi hücrelerinde </a:t>
            </a:r>
            <a:r>
              <a:rPr lang="tr-TR" sz="2400" dirty="0" err="1"/>
              <a:t>osmotik</a:t>
            </a:r>
            <a:r>
              <a:rPr lang="tr-TR" sz="2400" dirty="0"/>
              <a:t> </a:t>
            </a:r>
            <a:r>
              <a:rPr lang="tr-TR" sz="2400" dirty="0" err="1"/>
              <a:t>potansiyeel</a:t>
            </a:r>
            <a:r>
              <a:rPr lang="tr-TR" sz="2400" dirty="0"/>
              <a:t> etki yapan </a:t>
            </a:r>
            <a:r>
              <a:rPr lang="tr-TR" sz="2400" dirty="0" err="1"/>
              <a:t>osmotik</a:t>
            </a:r>
            <a:r>
              <a:rPr lang="tr-TR" sz="2400" dirty="0"/>
              <a:t> düzenleyicilerdir.</a:t>
            </a:r>
          </a:p>
          <a:p>
            <a:pPr marL="0" indent="0">
              <a:buNone/>
            </a:pPr>
            <a:endParaRPr lang="tr-TR" sz="2400" dirty="0"/>
          </a:p>
          <a:p>
            <a:pPr marL="0" indent="0">
              <a:buNone/>
            </a:pPr>
            <a:r>
              <a:rPr lang="tr-TR" sz="2400" dirty="0"/>
              <a:t>Bekçi hücrelerinde </a:t>
            </a:r>
            <a:r>
              <a:rPr lang="tr-TR" sz="2400" dirty="0" err="1"/>
              <a:t>osmotik</a:t>
            </a:r>
            <a:r>
              <a:rPr lang="tr-TR" sz="2400" dirty="0"/>
              <a:t> düzenleyiciler arasında</a:t>
            </a:r>
          </a:p>
          <a:p>
            <a:pPr marL="0" indent="0">
              <a:buNone/>
            </a:pPr>
            <a:r>
              <a:rPr lang="tr-TR" sz="2400" dirty="0"/>
              <a:t>Proton – H</a:t>
            </a:r>
            <a:r>
              <a:rPr lang="tr-TR" sz="2400" baseline="30000" dirty="0"/>
              <a:t>+</a:t>
            </a:r>
            <a:endParaRPr lang="tr-TR" sz="2400" dirty="0"/>
          </a:p>
          <a:p>
            <a:pPr marL="0" indent="0">
              <a:buNone/>
            </a:pPr>
            <a:r>
              <a:rPr lang="tr-TR" sz="2400" dirty="0"/>
              <a:t>Potasyum K</a:t>
            </a:r>
            <a:r>
              <a:rPr lang="tr-TR" sz="2400" baseline="30000" dirty="0"/>
              <a:t>+</a:t>
            </a:r>
            <a:r>
              <a:rPr lang="tr-TR" sz="2400" dirty="0"/>
              <a:t> malik asit  (anyonu </a:t>
            </a:r>
            <a:r>
              <a:rPr lang="tr-TR" sz="2400" dirty="0" err="1"/>
              <a:t>malat</a:t>
            </a:r>
            <a:r>
              <a:rPr lang="tr-TR" sz="2400" dirty="0"/>
              <a:t>)</a:t>
            </a:r>
          </a:p>
          <a:p>
            <a:pPr marL="0" indent="0">
              <a:buNone/>
            </a:pPr>
            <a:r>
              <a:rPr lang="tr-TR" sz="2400" dirty="0"/>
              <a:t>Klor CI</a:t>
            </a:r>
            <a:r>
              <a:rPr lang="tr-TR" sz="2400" baseline="30000" dirty="0"/>
              <a:t>-</a:t>
            </a:r>
            <a:endParaRPr lang="tr-TR" sz="2400" dirty="0"/>
          </a:p>
        </p:txBody>
      </p:sp>
    </p:spTree>
    <p:extLst>
      <p:ext uri="{BB962C8B-B14F-4D97-AF65-F5344CB8AC3E}">
        <p14:creationId xmlns:p14="http://schemas.microsoft.com/office/powerpoint/2010/main" val="622296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3D185D-0AA5-49AD-B359-9068CD567CF0}"/>
              </a:ext>
            </a:extLst>
          </p:cNvPr>
          <p:cNvSpPr>
            <a:spLocks noGrp="1"/>
          </p:cNvSpPr>
          <p:nvPr>
            <p:ph type="title"/>
          </p:nvPr>
        </p:nvSpPr>
        <p:spPr>
          <a:xfrm>
            <a:off x="505055" y="463826"/>
            <a:ext cx="10229205" cy="1320800"/>
          </a:xfrm>
        </p:spPr>
        <p:txBody>
          <a:bodyPr>
            <a:noAutofit/>
          </a:bodyPr>
          <a:lstStyle/>
          <a:p>
            <a:pPr algn="just"/>
            <a:r>
              <a:rPr lang="tr-TR" sz="2800" dirty="0"/>
              <a:t>Bekçi hücrelerinde </a:t>
            </a:r>
            <a:r>
              <a:rPr lang="tr-TR" sz="2800" dirty="0" err="1"/>
              <a:t>metabolik</a:t>
            </a:r>
            <a:r>
              <a:rPr lang="tr-TR" sz="2800" dirty="0"/>
              <a:t> düzenleyicilerin 4 değişik </a:t>
            </a:r>
            <a:r>
              <a:rPr lang="tr-TR" sz="2800" dirty="0" err="1"/>
              <a:t>metabolik</a:t>
            </a:r>
            <a:r>
              <a:rPr lang="tr-TR" sz="2800" dirty="0"/>
              <a:t> yoldan gerçekleştiğine inanılmaktadır.</a:t>
            </a:r>
          </a:p>
        </p:txBody>
      </p:sp>
      <p:sp>
        <p:nvSpPr>
          <p:cNvPr id="3" name="İçerik Yer Tutucusu 2">
            <a:extLst>
              <a:ext uri="{FF2B5EF4-FFF2-40B4-BE49-F238E27FC236}">
                <a16:creationId xmlns:a16="http://schemas.microsoft.com/office/drawing/2014/main" id="{B8115BF4-D2E8-4CC8-8D9F-65BEB1A52D76}"/>
              </a:ext>
            </a:extLst>
          </p:cNvPr>
          <p:cNvSpPr>
            <a:spLocks noGrp="1"/>
          </p:cNvSpPr>
          <p:nvPr>
            <p:ph idx="1"/>
          </p:nvPr>
        </p:nvSpPr>
        <p:spPr>
          <a:xfrm>
            <a:off x="505054" y="1784626"/>
            <a:ext cx="10958075" cy="4072835"/>
          </a:xfrm>
        </p:spPr>
        <p:txBody>
          <a:bodyPr>
            <a:normAutofit/>
          </a:bodyPr>
          <a:lstStyle/>
          <a:p>
            <a:pPr algn="just"/>
            <a:r>
              <a:rPr lang="tr-TR" sz="2000" dirty="0"/>
              <a:t>1. Bekçi hücreleri tarafından K</a:t>
            </a:r>
            <a:r>
              <a:rPr lang="tr-TR" sz="2000" baseline="30000" dirty="0"/>
              <a:t>+ </a:t>
            </a:r>
            <a:r>
              <a:rPr lang="tr-TR" sz="2000" dirty="0"/>
              <a:t>  ve CI</a:t>
            </a:r>
            <a:r>
              <a:rPr lang="tr-TR" sz="2000" baseline="30000" dirty="0"/>
              <a:t>- </a:t>
            </a:r>
            <a:r>
              <a:rPr lang="tr-TR" sz="2000" dirty="0"/>
              <a:t> iyonlarının alınması ve </a:t>
            </a:r>
            <a:r>
              <a:rPr lang="tr-TR" sz="2000" dirty="0" err="1"/>
              <a:t>biyosentez</a:t>
            </a:r>
            <a:r>
              <a:rPr lang="tr-TR" sz="2000" dirty="0"/>
              <a:t> sonucu malat</a:t>
            </a:r>
            <a:r>
              <a:rPr lang="tr-TR" sz="2000" baseline="30000" dirty="0"/>
              <a:t>2- </a:t>
            </a:r>
            <a:r>
              <a:rPr lang="tr-TR" sz="2000" dirty="0"/>
              <a:t>oluşumu,</a:t>
            </a:r>
          </a:p>
          <a:p>
            <a:pPr algn="just"/>
            <a:endParaRPr lang="tr-TR" sz="2000" dirty="0"/>
          </a:p>
          <a:p>
            <a:pPr algn="just"/>
            <a:r>
              <a:rPr lang="tr-TR" sz="2000" dirty="0"/>
              <a:t>2. </a:t>
            </a:r>
            <a:r>
              <a:rPr lang="tr-TR" sz="2000" dirty="0" err="1"/>
              <a:t>Nişaştanın</a:t>
            </a:r>
            <a:r>
              <a:rPr lang="tr-TR" sz="2000" dirty="0"/>
              <a:t> hidrolizi</a:t>
            </a:r>
          </a:p>
          <a:p>
            <a:pPr algn="just"/>
            <a:endParaRPr lang="tr-TR" sz="2000" dirty="0"/>
          </a:p>
          <a:p>
            <a:pPr algn="just"/>
            <a:r>
              <a:rPr lang="tr-TR" sz="2000" dirty="0"/>
              <a:t>3. Karbondioksit özümlemesi</a:t>
            </a:r>
          </a:p>
          <a:p>
            <a:pPr algn="just"/>
            <a:endParaRPr lang="tr-TR" sz="2000" dirty="0"/>
          </a:p>
          <a:p>
            <a:pPr algn="just"/>
            <a:r>
              <a:rPr lang="tr-TR" sz="2000" dirty="0"/>
              <a:t>4. </a:t>
            </a:r>
            <a:r>
              <a:rPr lang="tr-TR" sz="2000" dirty="0" err="1"/>
              <a:t>Mezofil</a:t>
            </a:r>
            <a:r>
              <a:rPr lang="tr-TR" sz="2000" dirty="0"/>
              <a:t> hücrelerinde gerçekleştirilen fotosentez sonucu oluşan ürünlerin bekçi hücreleri tarafından alınması.</a:t>
            </a:r>
          </a:p>
        </p:txBody>
      </p:sp>
    </p:spTree>
    <p:extLst>
      <p:ext uri="{BB962C8B-B14F-4D97-AF65-F5344CB8AC3E}">
        <p14:creationId xmlns:p14="http://schemas.microsoft.com/office/powerpoint/2010/main" val="1303419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8DC8B8-2636-46DF-B107-8BE7CE8AF73A}"/>
              </a:ext>
            </a:extLst>
          </p:cNvPr>
          <p:cNvSpPr>
            <a:spLocks noGrp="1"/>
          </p:cNvSpPr>
          <p:nvPr>
            <p:ph type="title"/>
          </p:nvPr>
        </p:nvSpPr>
        <p:spPr>
          <a:xfrm>
            <a:off x="558064" y="92766"/>
            <a:ext cx="5418666" cy="954157"/>
          </a:xfrm>
        </p:spPr>
        <p:txBody>
          <a:bodyPr>
            <a:normAutofit/>
          </a:bodyPr>
          <a:lstStyle/>
          <a:p>
            <a:r>
              <a:rPr lang="tr-TR" sz="4000" b="1" u="sng" dirty="0">
                <a:effectLst>
                  <a:outerShdw blurRad="38100" dist="38100" dir="2700000" algn="tl">
                    <a:srgbClr val="000000">
                      <a:alpha val="43137"/>
                    </a:srgbClr>
                  </a:outerShdw>
                </a:effectLst>
              </a:rPr>
              <a:t>CO2 Konsantrasyonu</a:t>
            </a:r>
          </a:p>
        </p:txBody>
      </p:sp>
      <p:sp>
        <p:nvSpPr>
          <p:cNvPr id="3" name="İçerik Yer Tutucusu 2">
            <a:extLst>
              <a:ext uri="{FF2B5EF4-FFF2-40B4-BE49-F238E27FC236}">
                <a16:creationId xmlns:a16="http://schemas.microsoft.com/office/drawing/2014/main" id="{3B12A086-9478-4FD9-A85A-8CCA556B3B83}"/>
              </a:ext>
            </a:extLst>
          </p:cNvPr>
          <p:cNvSpPr>
            <a:spLocks noGrp="1"/>
          </p:cNvSpPr>
          <p:nvPr>
            <p:ph idx="1"/>
          </p:nvPr>
        </p:nvSpPr>
        <p:spPr>
          <a:xfrm>
            <a:off x="232649" y="1431235"/>
            <a:ext cx="11726702" cy="5155095"/>
          </a:xfrm>
        </p:spPr>
        <p:txBody>
          <a:bodyPr>
            <a:normAutofit/>
          </a:bodyPr>
          <a:lstStyle/>
          <a:p>
            <a:pPr algn="just"/>
            <a:r>
              <a:rPr lang="tr-TR" sz="2200" dirty="0" err="1"/>
              <a:t>Stomalar</a:t>
            </a:r>
            <a:r>
              <a:rPr lang="tr-TR" sz="2200" dirty="0"/>
              <a:t> CO2 değişikliğine oldukça hassastır.</a:t>
            </a:r>
          </a:p>
          <a:p>
            <a:pPr algn="just"/>
            <a:endParaRPr lang="tr-TR" sz="2200" dirty="0"/>
          </a:p>
          <a:p>
            <a:pPr algn="just"/>
            <a:r>
              <a:rPr lang="tr-TR" sz="2200" dirty="0" err="1"/>
              <a:t>Stomaların</a:t>
            </a:r>
            <a:r>
              <a:rPr lang="tr-TR" sz="2200" dirty="0"/>
              <a:t> açılıp kapanmasının çevredeki havaya göre hücreler arası boşluklarda bulunan CO2 konsantrasyonu kontrol eder.</a:t>
            </a:r>
          </a:p>
          <a:p>
            <a:pPr algn="just"/>
            <a:endParaRPr lang="tr-TR" sz="2200" dirty="0"/>
          </a:p>
          <a:p>
            <a:pPr marL="0" indent="0" algn="just">
              <a:buNone/>
            </a:pPr>
            <a:r>
              <a:rPr lang="tr-TR" sz="2200" dirty="0"/>
              <a:t>ÖRN: CO2 </a:t>
            </a:r>
            <a:r>
              <a:rPr lang="tr-TR" sz="2200" dirty="0" err="1"/>
              <a:t>konsnatrasyonunun</a:t>
            </a:r>
            <a:r>
              <a:rPr lang="tr-TR" sz="2200" dirty="0"/>
              <a:t> atmosferin CO2 konsantrasyonundan biraz fazla olması (ışık varlığında bile) </a:t>
            </a:r>
            <a:r>
              <a:rPr lang="tr-TR" sz="2200" dirty="0" err="1"/>
              <a:t>stomaların</a:t>
            </a:r>
            <a:r>
              <a:rPr lang="tr-TR" sz="2200" dirty="0"/>
              <a:t> kapanmasına neden olur.</a:t>
            </a:r>
          </a:p>
          <a:p>
            <a:pPr marL="0" indent="0" algn="just">
              <a:buNone/>
            </a:pPr>
            <a:endParaRPr lang="tr-TR" sz="2200" dirty="0"/>
          </a:p>
          <a:p>
            <a:pPr algn="just"/>
            <a:r>
              <a:rPr lang="tr-TR" sz="2200" dirty="0"/>
              <a:t>Yüksek CO2 konsantrasyonu var </a:t>
            </a:r>
            <a:r>
              <a:rPr lang="tr-TR" sz="2200" dirty="0" err="1"/>
              <a:t>stomalar</a:t>
            </a:r>
            <a:r>
              <a:rPr lang="tr-TR" sz="2200" dirty="0"/>
              <a:t> kapalı. </a:t>
            </a:r>
          </a:p>
          <a:p>
            <a:pPr marL="0" indent="0" algn="just">
              <a:buNone/>
            </a:pPr>
            <a:r>
              <a:rPr lang="tr-TR" sz="2200" dirty="0"/>
              <a:t>Havasında CO2 bulunmayan karanlık ortamda kolay kolay açılmaz.</a:t>
            </a:r>
          </a:p>
          <a:p>
            <a:pPr marL="0" indent="0" algn="just">
              <a:buNone/>
            </a:pPr>
            <a:r>
              <a:rPr lang="tr-TR" sz="2200" dirty="0"/>
              <a:t>Işık altında hemen açılır. Bu da hücreler arası boşluktaki CO2 </a:t>
            </a:r>
            <a:r>
              <a:rPr lang="tr-TR" sz="2200" dirty="0" err="1"/>
              <a:t>nin</a:t>
            </a:r>
            <a:r>
              <a:rPr lang="tr-TR" sz="2200" dirty="0"/>
              <a:t> fotosentezde kullanılması ile açıklanmıştır.</a:t>
            </a:r>
          </a:p>
        </p:txBody>
      </p:sp>
    </p:spTree>
    <p:extLst>
      <p:ext uri="{BB962C8B-B14F-4D97-AF65-F5344CB8AC3E}">
        <p14:creationId xmlns:p14="http://schemas.microsoft.com/office/powerpoint/2010/main" val="3575976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1AA838-1E82-4803-8DEF-E7168EF6AF4C}"/>
              </a:ext>
            </a:extLst>
          </p:cNvPr>
          <p:cNvSpPr>
            <a:spLocks noGrp="1"/>
          </p:cNvSpPr>
          <p:nvPr>
            <p:ph type="title"/>
          </p:nvPr>
        </p:nvSpPr>
        <p:spPr>
          <a:xfrm>
            <a:off x="452047" y="212035"/>
            <a:ext cx="6717379" cy="887896"/>
          </a:xfrm>
        </p:spPr>
        <p:txBody>
          <a:bodyPr/>
          <a:lstStyle/>
          <a:p>
            <a:r>
              <a:rPr lang="tr-TR" b="1" u="sng" dirty="0">
                <a:effectLst>
                  <a:outerShdw blurRad="38100" dist="38100" dir="2700000" algn="tl">
                    <a:srgbClr val="000000">
                      <a:alpha val="43137"/>
                    </a:srgbClr>
                  </a:outerShdw>
                </a:effectLst>
              </a:rPr>
              <a:t>SU NOKSANLIĞI - ABSİSİK ASİT</a:t>
            </a:r>
          </a:p>
        </p:txBody>
      </p:sp>
      <p:sp>
        <p:nvSpPr>
          <p:cNvPr id="3" name="İçerik Yer Tutucusu 2">
            <a:extLst>
              <a:ext uri="{FF2B5EF4-FFF2-40B4-BE49-F238E27FC236}">
                <a16:creationId xmlns:a16="http://schemas.microsoft.com/office/drawing/2014/main" id="{DB63E76E-B001-4952-8C6E-AEB4B254C1B6}"/>
              </a:ext>
            </a:extLst>
          </p:cNvPr>
          <p:cNvSpPr>
            <a:spLocks noGrp="1"/>
          </p:cNvSpPr>
          <p:nvPr>
            <p:ph idx="1"/>
          </p:nvPr>
        </p:nvSpPr>
        <p:spPr>
          <a:xfrm>
            <a:off x="452046" y="1488613"/>
            <a:ext cx="10401483" cy="3880773"/>
          </a:xfrm>
        </p:spPr>
        <p:txBody>
          <a:bodyPr>
            <a:normAutofit lnSpcReduction="10000"/>
          </a:bodyPr>
          <a:lstStyle/>
          <a:p>
            <a:r>
              <a:rPr lang="tr-TR" dirty="0"/>
              <a:t>Güneşli , sıcak günlerden su noksanlığı fazla olur.</a:t>
            </a:r>
          </a:p>
          <a:p>
            <a:r>
              <a:rPr lang="tr-TR" dirty="0" err="1"/>
              <a:t>Transpirasyonla</a:t>
            </a:r>
            <a:r>
              <a:rPr lang="tr-TR" dirty="0"/>
              <a:t> yitirilen suyun topraktan yeter kadar alınamamasıdır.</a:t>
            </a:r>
          </a:p>
          <a:p>
            <a:r>
              <a:rPr lang="tr-TR" dirty="0"/>
              <a:t>Su potansiyeli azalır.</a:t>
            </a:r>
          </a:p>
          <a:p>
            <a:r>
              <a:rPr lang="tr-TR" dirty="0" err="1"/>
              <a:t>Osmozis</a:t>
            </a:r>
            <a:r>
              <a:rPr lang="tr-TR" dirty="0"/>
              <a:t> ile sularını yardımcı ve </a:t>
            </a:r>
            <a:r>
              <a:rPr lang="tr-TR" dirty="0" err="1"/>
              <a:t>epidermal</a:t>
            </a:r>
            <a:r>
              <a:rPr lang="tr-TR" dirty="0"/>
              <a:t> hücrelere veren bekçi hücreleri turgor durumlarını yitirir. </a:t>
            </a:r>
          </a:p>
          <a:p>
            <a:r>
              <a:rPr lang="tr-TR" dirty="0" err="1"/>
              <a:t>Stoma</a:t>
            </a:r>
            <a:r>
              <a:rPr lang="tr-TR" dirty="0"/>
              <a:t> </a:t>
            </a:r>
            <a:r>
              <a:rPr lang="tr-TR" dirty="0" err="1"/>
              <a:t>delikçikleri</a:t>
            </a:r>
            <a:r>
              <a:rPr lang="tr-TR" dirty="0"/>
              <a:t> kapanır.</a:t>
            </a:r>
          </a:p>
          <a:p>
            <a:r>
              <a:rPr lang="tr-TR" dirty="0"/>
              <a:t>Su potansiyeli azalması, </a:t>
            </a:r>
            <a:r>
              <a:rPr lang="tr-TR" dirty="0" err="1"/>
              <a:t>pH</a:t>
            </a:r>
            <a:r>
              <a:rPr lang="tr-TR" dirty="0"/>
              <a:t> düşer,  çözünebilir şekerlerin </a:t>
            </a:r>
            <a:r>
              <a:rPr lang="tr-TR" dirty="0" err="1"/>
              <a:t>nişaştaya</a:t>
            </a:r>
            <a:r>
              <a:rPr lang="tr-TR" dirty="0"/>
              <a:t> dönüşmelerine yol açar.</a:t>
            </a:r>
          </a:p>
          <a:p>
            <a:r>
              <a:rPr lang="tr-TR" dirty="0"/>
              <a:t>Suyun </a:t>
            </a:r>
            <a:r>
              <a:rPr lang="tr-TR" dirty="0" err="1"/>
              <a:t>epidermal</a:t>
            </a:r>
            <a:r>
              <a:rPr lang="tr-TR" dirty="0"/>
              <a:t> ve yardımcı hücrelere </a:t>
            </a:r>
            <a:r>
              <a:rPr lang="tr-TR" dirty="0" err="1"/>
              <a:t>haraketine</a:t>
            </a:r>
            <a:r>
              <a:rPr lang="tr-TR" dirty="0"/>
              <a:t> olanak sağlar.</a:t>
            </a:r>
          </a:p>
          <a:p>
            <a:endParaRPr lang="tr-TR" dirty="0"/>
          </a:p>
          <a:p>
            <a:r>
              <a:rPr lang="tr-TR" dirty="0"/>
              <a:t>SONUÇ: uygun ışık ve sıcaklık koşulları olsa dahi bitki yapraklarından </a:t>
            </a:r>
            <a:r>
              <a:rPr lang="tr-TR" dirty="0" err="1"/>
              <a:t>mevcur</a:t>
            </a:r>
            <a:r>
              <a:rPr lang="tr-TR" dirty="0"/>
              <a:t> su noksanlığı sebebi ile </a:t>
            </a:r>
            <a:r>
              <a:rPr lang="tr-TR" dirty="0" err="1"/>
              <a:t>stomalar</a:t>
            </a:r>
            <a:r>
              <a:rPr lang="tr-TR" dirty="0"/>
              <a:t> kapanır.</a:t>
            </a:r>
          </a:p>
        </p:txBody>
      </p:sp>
    </p:spTree>
    <p:extLst>
      <p:ext uri="{BB962C8B-B14F-4D97-AF65-F5344CB8AC3E}">
        <p14:creationId xmlns:p14="http://schemas.microsoft.com/office/powerpoint/2010/main" val="4251935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C2958E-C6FE-424C-BCCB-ECCE8DD0AE90}"/>
              </a:ext>
            </a:extLst>
          </p:cNvPr>
          <p:cNvSpPr>
            <a:spLocks noGrp="1"/>
          </p:cNvSpPr>
          <p:nvPr>
            <p:ph idx="1"/>
          </p:nvPr>
        </p:nvSpPr>
        <p:spPr>
          <a:xfrm>
            <a:off x="265043" y="516836"/>
            <a:ext cx="11516140" cy="6029738"/>
          </a:xfrm>
        </p:spPr>
        <p:txBody>
          <a:bodyPr>
            <a:normAutofit/>
          </a:bodyPr>
          <a:lstStyle/>
          <a:p>
            <a:pPr algn="just"/>
            <a:r>
              <a:rPr lang="tr-TR" dirty="0" err="1"/>
              <a:t>Absisik</a:t>
            </a:r>
            <a:r>
              <a:rPr lang="tr-TR" dirty="0"/>
              <a:t> asit yaprak </a:t>
            </a:r>
            <a:r>
              <a:rPr lang="tr-TR" dirty="0" err="1"/>
              <a:t>mezofil</a:t>
            </a:r>
            <a:r>
              <a:rPr lang="tr-TR" dirty="0"/>
              <a:t> hücrelerinde (az miktarda da olsa) sürekli sentezlenir ve genelde kloroplastlarda birikir.</a:t>
            </a:r>
          </a:p>
          <a:p>
            <a:pPr algn="just"/>
            <a:endParaRPr lang="tr-TR" dirty="0"/>
          </a:p>
          <a:p>
            <a:pPr algn="just"/>
            <a:r>
              <a:rPr lang="tr-TR" dirty="0"/>
              <a:t>Su stresine giren bitkilerde </a:t>
            </a:r>
            <a:r>
              <a:rPr lang="tr-TR" dirty="0" err="1"/>
              <a:t>absisik</a:t>
            </a:r>
            <a:r>
              <a:rPr lang="tr-TR" dirty="0"/>
              <a:t> asidin biriktiği  saptanmıştır.</a:t>
            </a:r>
          </a:p>
          <a:p>
            <a:pPr algn="just"/>
            <a:endParaRPr lang="tr-TR" dirty="0"/>
          </a:p>
          <a:p>
            <a:pPr algn="just"/>
            <a:r>
              <a:rPr lang="tr-TR" dirty="0" err="1"/>
              <a:t>Mezofil</a:t>
            </a:r>
            <a:r>
              <a:rPr lang="tr-TR" dirty="0"/>
              <a:t> hücrelerinde su azalması ile beraber </a:t>
            </a:r>
            <a:r>
              <a:rPr lang="tr-TR" dirty="0" err="1"/>
              <a:t>absisik</a:t>
            </a:r>
            <a:r>
              <a:rPr lang="tr-TR" dirty="0"/>
              <a:t> asit ile ilgili 2 durum ortaya çıkar.</a:t>
            </a:r>
          </a:p>
          <a:p>
            <a:pPr marL="0" indent="0" algn="just">
              <a:buNone/>
            </a:pPr>
            <a:r>
              <a:rPr lang="tr-TR" dirty="0"/>
              <a:t>1.Kloroplastlarda biriken ABA bir bölümü </a:t>
            </a:r>
            <a:r>
              <a:rPr lang="tr-TR" dirty="0" err="1"/>
              <a:t>apoplast</a:t>
            </a:r>
            <a:r>
              <a:rPr lang="tr-TR" dirty="0"/>
              <a:t> yolu ile iletim boruları ve oradan </a:t>
            </a:r>
            <a:r>
              <a:rPr lang="tr-TR" dirty="0" err="1"/>
              <a:t>stomaların</a:t>
            </a:r>
            <a:r>
              <a:rPr lang="tr-TR" dirty="0"/>
              <a:t> bekçi hücrelerine taşınır.</a:t>
            </a:r>
          </a:p>
          <a:p>
            <a:pPr marL="0" indent="0" algn="just">
              <a:buNone/>
            </a:pPr>
            <a:endParaRPr lang="tr-TR" dirty="0"/>
          </a:p>
          <a:p>
            <a:pPr marL="0" indent="0" algn="just">
              <a:buNone/>
            </a:pPr>
            <a:r>
              <a:rPr lang="tr-TR" dirty="0"/>
              <a:t>2.Su stresinden </a:t>
            </a:r>
            <a:r>
              <a:rPr lang="tr-TR" dirty="0" err="1"/>
              <a:t>stomaların</a:t>
            </a:r>
            <a:r>
              <a:rPr lang="tr-TR" dirty="0"/>
              <a:t> kapanması ile sentezlenen ABA miktarı artar.</a:t>
            </a:r>
          </a:p>
          <a:p>
            <a:pPr marL="0" indent="0" algn="just">
              <a:buNone/>
            </a:pPr>
            <a:endParaRPr lang="tr-TR" dirty="0"/>
          </a:p>
          <a:p>
            <a:pPr marL="0" indent="0" algn="just">
              <a:buNone/>
            </a:pPr>
            <a:r>
              <a:rPr lang="tr-TR" dirty="0"/>
              <a:t>Sentezlenen ABA </a:t>
            </a:r>
            <a:r>
              <a:rPr lang="tr-TR" dirty="0" err="1"/>
              <a:t>stoma</a:t>
            </a:r>
            <a:r>
              <a:rPr lang="tr-TR" dirty="0"/>
              <a:t> </a:t>
            </a:r>
            <a:r>
              <a:rPr lang="tr-TR" dirty="0" err="1"/>
              <a:t>delikçiklerinin</a:t>
            </a:r>
            <a:r>
              <a:rPr lang="tr-TR" dirty="0"/>
              <a:t> daha uzun süre kapanmasına neden </a:t>
            </a:r>
            <a:r>
              <a:rPr lang="tr-TR" dirty="0" err="1"/>
              <a:t>olurç</a:t>
            </a:r>
            <a:endParaRPr lang="tr-TR" dirty="0"/>
          </a:p>
          <a:p>
            <a:pPr marL="0" indent="0" algn="just">
              <a:buNone/>
            </a:pPr>
            <a:endParaRPr lang="tr-TR" dirty="0"/>
          </a:p>
          <a:p>
            <a:pPr marL="0" indent="0" algn="just">
              <a:buNone/>
            </a:pPr>
            <a:r>
              <a:rPr lang="tr-TR" dirty="0"/>
              <a:t>ABA mekanizma, </a:t>
            </a:r>
            <a:r>
              <a:rPr lang="tr-TR" dirty="0" err="1"/>
              <a:t>stoma</a:t>
            </a:r>
            <a:r>
              <a:rPr lang="tr-TR" dirty="0"/>
              <a:t> açılıp </a:t>
            </a:r>
            <a:r>
              <a:rPr lang="tr-TR" dirty="0" err="1"/>
              <a:t>kapnmasına</a:t>
            </a:r>
            <a:r>
              <a:rPr lang="tr-TR" dirty="0"/>
              <a:t> etkisi???????</a:t>
            </a:r>
          </a:p>
        </p:txBody>
      </p:sp>
    </p:spTree>
    <p:extLst>
      <p:ext uri="{BB962C8B-B14F-4D97-AF65-F5344CB8AC3E}">
        <p14:creationId xmlns:p14="http://schemas.microsoft.com/office/powerpoint/2010/main" val="2637171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65EA4F-44F9-4FD5-B78C-AE93D15BD50D}"/>
              </a:ext>
            </a:extLst>
          </p:cNvPr>
          <p:cNvSpPr>
            <a:spLocks noGrp="1"/>
          </p:cNvSpPr>
          <p:nvPr>
            <p:ph type="title"/>
          </p:nvPr>
        </p:nvSpPr>
        <p:spPr>
          <a:xfrm>
            <a:off x="677334" y="291548"/>
            <a:ext cx="2807988" cy="834887"/>
          </a:xfrm>
        </p:spPr>
        <p:txBody>
          <a:bodyPr/>
          <a:lstStyle/>
          <a:p>
            <a:r>
              <a:rPr lang="tr-TR" b="1" u="sng" dirty="0">
                <a:effectLst>
                  <a:outerShdw blurRad="38100" dist="38100" dir="2700000" algn="tl">
                    <a:srgbClr val="000000">
                      <a:alpha val="43137"/>
                    </a:srgbClr>
                  </a:outerShdw>
                </a:effectLst>
              </a:rPr>
              <a:t>SICAKLIK</a:t>
            </a:r>
          </a:p>
        </p:txBody>
      </p:sp>
      <p:sp>
        <p:nvSpPr>
          <p:cNvPr id="3" name="İçerik Yer Tutucusu 2">
            <a:extLst>
              <a:ext uri="{FF2B5EF4-FFF2-40B4-BE49-F238E27FC236}">
                <a16:creationId xmlns:a16="http://schemas.microsoft.com/office/drawing/2014/main" id="{7E45BD8A-200E-4FA0-BEE1-6792E785748C}"/>
              </a:ext>
            </a:extLst>
          </p:cNvPr>
          <p:cNvSpPr>
            <a:spLocks noGrp="1"/>
          </p:cNvSpPr>
          <p:nvPr>
            <p:ph idx="1"/>
          </p:nvPr>
        </p:nvSpPr>
        <p:spPr>
          <a:xfrm>
            <a:off x="372534" y="1488613"/>
            <a:ext cx="8596668" cy="3880773"/>
          </a:xfrm>
        </p:spPr>
        <p:txBody>
          <a:bodyPr/>
          <a:lstStyle/>
          <a:p>
            <a:r>
              <a:rPr lang="tr-TR" dirty="0"/>
              <a:t>Belli düzeye kadar sıcaklık arttıkça </a:t>
            </a:r>
            <a:r>
              <a:rPr lang="tr-TR" dirty="0" err="1"/>
              <a:t>stomalar</a:t>
            </a:r>
            <a:r>
              <a:rPr lang="tr-TR" dirty="0"/>
              <a:t> açılır.</a:t>
            </a:r>
          </a:p>
          <a:p>
            <a:endParaRPr lang="tr-TR" dirty="0"/>
          </a:p>
          <a:p>
            <a:pPr marL="0" indent="0">
              <a:buNone/>
            </a:pPr>
            <a:r>
              <a:rPr lang="tr-TR" dirty="0"/>
              <a:t>DENEME:</a:t>
            </a:r>
          </a:p>
          <a:p>
            <a:pPr marL="0" indent="0">
              <a:buNone/>
            </a:pPr>
            <a:r>
              <a:rPr lang="tr-TR" dirty="0"/>
              <a:t>1-0 </a:t>
            </a:r>
            <a:r>
              <a:rPr lang="tr-TR" dirty="0" err="1"/>
              <a:t>Cnin</a:t>
            </a:r>
            <a:r>
              <a:rPr lang="tr-TR" dirty="0"/>
              <a:t> altında pamuk </a:t>
            </a:r>
            <a:r>
              <a:rPr lang="tr-TR" dirty="0" err="1"/>
              <a:t>stomaları</a:t>
            </a:r>
            <a:r>
              <a:rPr lang="tr-TR" dirty="0"/>
              <a:t>  sürekli ışık altında dahi kapalı.</a:t>
            </a:r>
          </a:p>
          <a:p>
            <a:pPr marL="0" indent="0">
              <a:buNone/>
            </a:pPr>
            <a:r>
              <a:rPr lang="tr-TR" dirty="0"/>
              <a:t>2- Sıcaklık arttıkça </a:t>
            </a:r>
            <a:r>
              <a:rPr lang="tr-TR" dirty="0" err="1"/>
              <a:t>stomalar</a:t>
            </a:r>
            <a:r>
              <a:rPr lang="tr-TR" dirty="0"/>
              <a:t> açılır.</a:t>
            </a:r>
          </a:p>
          <a:p>
            <a:pPr marL="0" indent="0">
              <a:buNone/>
            </a:pPr>
            <a:r>
              <a:rPr lang="tr-TR" dirty="0"/>
              <a:t>3- 30C </a:t>
            </a:r>
            <a:r>
              <a:rPr lang="tr-TR" dirty="0" err="1"/>
              <a:t>nin</a:t>
            </a:r>
            <a:r>
              <a:rPr lang="tr-TR" dirty="0"/>
              <a:t> üstünde </a:t>
            </a:r>
            <a:r>
              <a:rPr lang="tr-TR" dirty="0" err="1"/>
              <a:t>stomalar</a:t>
            </a:r>
            <a:r>
              <a:rPr lang="tr-TR" dirty="0"/>
              <a:t> kapanır.</a:t>
            </a:r>
          </a:p>
          <a:p>
            <a:pPr marL="0" indent="0">
              <a:buNone/>
            </a:pPr>
            <a:endParaRPr lang="tr-TR" dirty="0"/>
          </a:p>
          <a:p>
            <a:pPr marL="0" indent="0">
              <a:buNone/>
            </a:pPr>
            <a:endParaRPr lang="tr-TR" dirty="0"/>
          </a:p>
          <a:p>
            <a:pPr marL="0" indent="0">
              <a:buNone/>
            </a:pPr>
            <a:endParaRPr lang="tr-TR" dirty="0"/>
          </a:p>
        </p:txBody>
      </p:sp>
    </p:spTree>
    <p:extLst>
      <p:ext uri="{BB962C8B-B14F-4D97-AF65-F5344CB8AC3E}">
        <p14:creationId xmlns:p14="http://schemas.microsoft.com/office/powerpoint/2010/main" val="3762121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7A8CCD-FD3E-4DB8-9876-E68E2890B2E8}"/>
              </a:ext>
            </a:extLst>
          </p:cNvPr>
          <p:cNvSpPr>
            <a:spLocks noGrp="1"/>
          </p:cNvSpPr>
          <p:nvPr>
            <p:ph type="title"/>
          </p:nvPr>
        </p:nvSpPr>
        <p:spPr/>
        <p:txBody>
          <a:bodyPr/>
          <a:lstStyle/>
          <a:p>
            <a:r>
              <a:rPr lang="tr-TR" dirty="0"/>
              <a:t>HORMONLAR</a:t>
            </a:r>
          </a:p>
        </p:txBody>
      </p:sp>
      <p:sp>
        <p:nvSpPr>
          <p:cNvPr id="3" name="İçerik Yer Tutucusu 2">
            <a:extLst>
              <a:ext uri="{FF2B5EF4-FFF2-40B4-BE49-F238E27FC236}">
                <a16:creationId xmlns:a16="http://schemas.microsoft.com/office/drawing/2014/main" id="{6652D6A8-EA58-4532-8346-E5C8A293F1AD}"/>
              </a:ext>
            </a:extLst>
          </p:cNvPr>
          <p:cNvSpPr>
            <a:spLocks noGrp="1"/>
          </p:cNvSpPr>
          <p:nvPr>
            <p:ph idx="1"/>
          </p:nvPr>
        </p:nvSpPr>
        <p:spPr/>
        <p:txBody>
          <a:bodyPr/>
          <a:lstStyle/>
          <a:p>
            <a:r>
              <a:rPr lang="tr-TR" dirty="0">
                <a:solidFill>
                  <a:schemeClr val="accent5">
                    <a:lumMod val="60000"/>
                    <a:lumOff val="40000"/>
                  </a:schemeClr>
                </a:solidFill>
              </a:rPr>
              <a:t>Son yapılan araştırmalarda </a:t>
            </a:r>
            <a:r>
              <a:rPr lang="tr-TR" dirty="0" err="1">
                <a:solidFill>
                  <a:schemeClr val="accent5">
                    <a:lumMod val="60000"/>
                    <a:lumOff val="40000"/>
                  </a:schemeClr>
                </a:solidFill>
              </a:rPr>
              <a:t>sitokininlerin</a:t>
            </a:r>
            <a:r>
              <a:rPr lang="tr-TR" dirty="0">
                <a:solidFill>
                  <a:schemeClr val="accent5">
                    <a:lumMod val="60000"/>
                    <a:lumOff val="40000"/>
                  </a:schemeClr>
                </a:solidFill>
              </a:rPr>
              <a:t> gözeneklerin açılıp kapanmasında </a:t>
            </a:r>
            <a:r>
              <a:rPr lang="tr-TR" dirty="0" err="1">
                <a:solidFill>
                  <a:schemeClr val="accent5">
                    <a:lumMod val="60000"/>
                    <a:lumOff val="40000"/>
                  </a:schemeClr>
                </a:solidFill>
              </a:rPr>
              <a:t>sitokininlerin</a:t>
            </a:r>
            <a:r>
              <a:rPr lang="tr-TR" dirty="0">
                <a:solidFill>
                  <a:schemeClr val="accent5">
                    <a:lumMod val="60000"/>
                    <a:lumOff val="40000"/>
                  </a:schemeClr>
                </a:solidFill>
              </a:rPr>
              <a:t> önemli rol oynadığı </a:t>
            </a:r>
            <a:r>
              <a:rPr lang="tr-TR" dirty="0" err="1">
                <a:solidFill>
                  <a:schemeClr val="accent5">
                    <a:lumMod val="60000"/>
                    <a:lumOff val="40000"/>
                  </a:schemeClr>
                </a:solidFill>
              </a:rPr>
              <a:t>belirtilmiştr</a:t>
            </a:r>
            <a:r>
              <a:rPr lang="tr-TR" dirty="0">
                <a:solidFill>
                  <a:schemeClr val="accent5">
                    <a:lumMod val="60000"/>
                    <a:lumOff val="40000"/>
                  </a:schemeClr>
                </a:solidFill>
              </a:rPr>
              <a:t>.</a:t>
            </a:r>
          </a:p>
          <a:p>
            <a:endParaRPr lang="tr-TR" dirty="0">
              <a:solidFill>
                <a:schemeClr val="accent5">
                  <a:lumMod val="60000"/>
                  <a:lumOff val="40000"/>
                </a:schemeClr>
              </a:solidFill>
            </a:endParaRPr>
          </a:p>
          <a:p>
            <a:r>
              <a:rPr lang="tr-TR" dirty="0" err="1">
                <a:solidFill>
                  <a:schemeClr val="accent5">
                    <a:lumMod val="60000"/>
                    <a:lumOff val="40000"/>
                  </a:schemeClr>
                </a:solidFill>
              </a:rPr>
              <a:t>Absisik</a:t>
            </a:r>
            <a:r>
              <a:rPr lang="tr-TR" dirty="0">
                <a:solidFill>
                  <a:schemeClr val="accent5">
                    <a:lumMod val="60000"/>
                    <a:lumOff val="40000"/>
                  </a:schemeClr>
                </a:solidFill>
              </a:rPr>
              <a:t> asit kapanmalarında dolaylı yollardan etkili.</a:t>
            </a:r>
          </a:p>
          <a:p>
            <a:endParaRPr lang="tr-TR" dirty="0"/>
          </a:p>
        </p:txBody>
      </p:sp>
    </p:spTree>
    <p:extLst>
      <p:ext uri="{BB962C8B-B14F-4D97-AF65-F5344CB8AC3E}">
        <p14:creationId xmlns:p14="http://schemas.microsoft.com/office/powerpoint/2010/main" val="4276095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151068-DCD9-4F51-8FF5-83EAE2B2A4DB}"/>
              </a:ext>
            </a:extLst>
          </p:cNvPr>
          <p:cNvSpPr>
            <a:spLocks noGrp="1"/>
          </p:cNvSpPr>
          <p:nvPr>
            <p:ph type="title"/>
          </p:nvPr>
        </p:nvSpPr>
        <p:spPr/>
        <p:txBody>
          <a:bodyPr/>
          <a:lstStyle/>
          <a:p>
            <a:r>
              <a:rPr lang="tr-TR" dirty="0"/>
              <a:t>Mekanik Şok</a:t>
            </a:r>
          </a:p>
        </p:txBody>
      </p:sp>
      <p:sp>
        <p:nvSpPr>
          <p:cNvPr id="3" name="İçerik Yer Tutucusu 2">
            <a:extLst>
              <a:ext uri="{FF2B5EF4-FFF2-40B4-BE49-F238E27FC236}">
                <a16:creationId xmlns:a16="http://schemas.microsoft.com/office/drawing/2014/main" id="{6C32FCE5-8E80-4023-A5C3-9C52392B236F}"/>
              </a:ext>
            </a:extLst>
          </p:cNvPr>
          <p:cNvSpPr>
            <a:spLocks noGrp="1"/>
          </p:cNvSpPr>
          <p:nvPr>
            <p:ph idx="1"/>
          </p:nvPr>
        </p:nvSpPr>
        <p:spPr>
          <a:xfrm>
            <a:off x="677333" y="2160589"/>
            <a:ext cx="10083431" cy="3180037"/>
          </a:xfrm>
        </p:spPr>
        <p:txBody>
          <a:bodyPr>
            <a:normAutofit/>
          </a:bodyPr>
          <a:lstStyle/>
          <a:p>
            <a:pPr algn="just"/>
            <a:r>
              <a:rPr lang="tr-TR" dirty="0">
                <a:solidFill>
                  <a:schemeClr val="accent5">
                    <a:lumMod val="60000"/>
                    <a:lumOff val="40000"/>
                  </a:schemeClr>
                </a:solidFill>
              </a:rPr>
              <a:t>Bitkilerde bir mekanik şok olması durumunda gözenekler kapanmaktadır.</a:t>
            </a:r>
          </a:p>
          <a:p>
            <a:pPr algn="just"/>
            <a:endParaRPr lang="tr-TR" dirty="0">
              <a:solidFill>
                <a:schemeClr val="accent5">
                  <a:lumMod val="60000"/>
                  <a:lumOff val="40000"/>
                </a:schemeClr>
              </a:solidFill>
            </a:endParaRPr>
          </a:p>
          <a:p>
            <a:pPr algn="just"/>
            <a:r>
              <a:rPr lang="tr-TR" dirty="0">
                <a:solidFill>
                  <a:schemeClr val="accent5">
                    <a:lumMod val="60000"/>
                    <a:lumOff val="40000"/>
                  </a:schemeClr>
                </a:solidFill>
              </a:rPr>
              <a:t>Ani çıkan rüzgar.</a:t>
            </a:r>
          </a:p>
          <a:p>
            <a:pPr algn="just"/>
            <a:endParaRPr lang="tr-TR" dirty="0">
              <a:solidFill>
                <a:schemeClr val="accent5">
                  <a:lumMod val="60000"/>
                  <a:lumOff val="40000"/>
                </a:schemeClr>
              </a:solidFill>
            </a:endParaRPr>
          </a:p>
          <a:p>
            <a:pPr algn="just"/>
            <a:r>
              <a:rPr lang="tr-TR" dirty="0">
                <a:solidFill>
                  <a:schemeClr val="accent5">
                    <a:lumMod val="60000"/>
                    <a:lumOff val="40000"/>
                  </a:schemeClr>
                </a:solidFill>
              </a:rPr>
              <a:t>Ansızın çıkan rüzgar ve hızlı rüzgarlar </a:t>
            </a:r>
            <a:r>
              <a:rPr lang="tr-TR" dirty="0" err="1">
                <a:solidFill>
                  <a:schemeClr val="accent5">
                    <a:lumMod val="60000"/>
                    <a:lumOff val="40000"/>
                  </a:schemeClr>
                </a:solidFill>
              </a:rPr>
              <a:t>mezofil</a:t>
            </a:r>
            <a:r>
              <a:rPr lang="tr-TR" dirty="0">
                <a:solidFill>
                  <a:schemeClr val="accent5">
                    <a:lumMod val="60000"/>
                    <a:lumOff val="40000"/>
                  </a:schemeClr>
                </a:solidFill>
              </a:rPr>
              <a:t> hücrelerinin </a:t>
            </a:r>
            <a:r>
              <a:rPr lang="tr-TR" dirty="0" err="1">
                <a:solidFill>
                  <a:schemeClr val="accent5">
                    <a:lumMod val="60000"/>
                    <a:lumOff val="40000"/>
                  </a:schemeClr>
                </a:solidFill>
              </a:rPr>
              <a:t>ksilem</a:t>
            </a:r>
            <a:r>
              <a:rPr lang="tr-TR" dirty="0">
                <a:solidFill>
                  <a:schemeClr val="accent5">
                    <a:lumMod val="60000"/>
                    <a:lumOff val="40000"/>
                  </a:schemeClr>
                </a:solidFill>
              </a:rPr>
              <a:t> iletim borularından çekeceği su yeterli olmayacağı için gözenekler kapanır ve buhar şeklinde yitirilen su azalır.</a:t>
            </a:r>
          </a:p>
        </p:txBody>
      </p:sp>
    </p:spTree>
    <p:extLst>
      <p:ext uri="{BB962C8B-B14F-4D97-AF65-F5344CB8AC3E}">
        <p14:creationId xmlns:p14="http://schemas.microsoft.com/office/powerpoint/2010/main" val="1155266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5C938C-F0B0-40AF-8A7E-5A91F68950AC}"/>
              </a:ext>
            </a:extLst>
          </p:cNvPr>
          <p:cNvSpPr>
            <a:spLocks noGrp="1"/>
          </p:cNvSpPr>
          <p:nvPr>
            <p:ph type="title"/>
          </p:nvPr>
        </p:nvSpPr>
        <p:spPr>
          <a:xfrm>
            <a:off x="160499" y="384314"/>
            <a:ext cx="10348475" cy="1320800"/>
          </a:xfrm>
        </p:spPr>
        <p:txBody>
          <a:bodyPr/>
          <a:lstStyle/>
          <a:p>
            <a:r>
              <a:rPr lang="tr-TR" b="1" u="sng" dirty="0">
                <a:effectLst>
                  <a:outerShdw blurRad="38100" dist="38100" dir="2700000" algn="tl">
                    <a:srgbClr val="000000">
                      <a:alpha val="43137"/>
                    </a:srgbClr>
                  </a:outerShdw>
                </a:effectLst>
              </a:rPr>
              <a:t>BİTKİ GELİŞMESİNDE TRANSPİRASYONUN İŞLEVLERİ</a:t>
            </a:r>
          </a:p>
        </p:txBody>
      </p:sp>
      <p:sp>
        <p:nvSpPr>
          <p:cNvPr id="3" name="İçerik Yer Tutucusu 2">
            <a:extLst>
              <a:ext uri="{FF2B5EF4-FFF2-40B4-BE49-F238E27FC236}">
                <a16:creationId xmlns:a16="http://schemas.microsoft.com/office/drawing/2014/main" id="{9B85C04B-E947-469B-B637-96C1A43FF3A0}"/>
              </a:ext>
            </a:extLst>
          </p:cNvPr>
          <p:cNvSpPr>
            <a:spLocks noGrp="1"/>
          </p:cNvSpPr>
          <p:nvPr>
            <p:ph idx="1"/>
          </p:nvPr>
        </p:nvSpPr>
        <p:spPr>
          <a:xfrm>
            <a:off x="384313" y="2160589"/>
            <a:ext cx="10217425" cy="3880773"/>
          </a:xfrm>
        </p:spPr>
        <p:txBody>
          <a:bodyPr/>
          <a:lstStyle/>
          <a:p>
            <a:r>
              <a:rPr lang="tr-TR" dirty="0">
                <a:solidFill>
                  <a:schemeClr val="accent5">
                    <a:lumMod val="60000"/>
                    <a:lumOff val="40000"/>
                  </a:schemeClr>
                </a:solidFill>
              </a:rPr>
              <a:t>Çok fazla </a:t>
            </a:r>
            <a:r>
              <a:rPr lang="tr-TR" dirty="0" err="1">
                <a:solidFill>
                  <a:schemeClr val="accent5">
                    <a:lumMod val="60000"/>
                    <a:lumOff val="40000"/>
                  </a:schemeClr>
                </a:solidFill>
              </a:rPr>
              <a:t>transpirasyon</a:t>
            </a:r>
            <a:r>
              <a:rPr lang="tr-TR" dirty="0">
                <a:solidFill>
                  <a:schemeClr val="accent5">
                    <a:lumMod val="60000"/>
                    <a:lumOff val="40000"/>
                  </a:schemeClr>
                </a:solidFill>
              </a:rPr>
              <a:t> ile su kaybı = su noksanlığı         solma          bitki yaşam sonu</a:t>
            </a:r>
          </a:p>
          <a:p>
            <a:endParaRPr lang="tr-TR" dirty="0">
              <a:solidFill>
                <a:schemeClr val="accent5">
                  <a:lumMod val="60000"/>
                  <a:lumOff val="40000"/>
                </a:schemeClr>
              </a:solidFill>
            </a:endParaRPr>
          </a:p>
          <a:p>
            <a:r>
              <a:rPr lang="tr-TR" dirty="0" err="1">
                <a:solidFill>
                  <a:schemeClr val="accent5">
                    <a:lumMod val="60000"/>
                    <a:lumOff val="40000"/>
                  </a:schemeClr>
                </a:solidFill>
              </a:rPr>
              <a:t>Transpirasyon</a:t>
            </a:r>
            <a:r>
              <a:rPr lang="tr-TR" dirty="0">
                <a:solidFill>
                  <a:schemeClr val="accent5">
                    <a:lumMod val="60000"/>
                    <a:lumOff val="40000"/>
                  </a:schemeClr>
                </a:solidFill>
              </a:rPr>
              <a:t> ile su yitmesinin fazla yada azlığı bitkilerde </a:t>
            </a:r>
            <a:r>
              <a:rPr lang="tr-TR" dirty="0" err="1">
                <a:solidFill>
                  <a:schemeClr val="accent5">
                    <a:lumMod val="60000"/>
                    <a:lumOff val="40000"/>
                  </a:schemeClr>
                </a:solidFill>
              </a:rPr>
              <a:t>amimnoasitlerin</a:t>
            </a:r>
            <a:r>
              <a:rPr lang="tr-TR" dirty="0">
                <a:solidFill>
                  <a:schemeClr val="accent5">
                    <a:lumMod val="60000"/>
                    <a:lumOff val="40000"/>
                  </a:schemeClr>
                </a:solidFill>
              </a:rPr>
              <a:t> ve protein metabolizmalarını etkilediği belirtilmiştir.</a:t>
            </a:r>
          </a:p>
          <a:p>
            <a:endParaRPr lang="tr-TR" dirty="0">
              <a:solidFill>
                <a:schemeClr val="accent5">
                  <a:lumMod val="60000"/>
                  <a:lumOff val="40000"/>
                </a:schemeClr>
              </a:solidFill>
            </a:endParaRPr>
          </a:p>
          <a:p>
            <a:r>
              <a:rPr lang="tr-TR" dirty="0">
                <a:solidFill>
                  <a:schemeClr val="accent5">
                    <a:lumMod val="60000"/>
                    <a:lumOff val="40000"/>
                  </a:schemeClr>
                </a:solidFill>
              </a:rPr>
              <a:t>Buhar halinde yiten su      protein sentezi etkilenir protein parçalanması</a:t>
            </a:r>
          </a:p>
          <a:p>
            <a:endParaRPr lang="tr-TR" dirty="0">
              <a:solidFill>
                <a:schemeClr val="accent5">
                  <a:lumMod val="60000"/>
                  <a:lumOff val="40000"/>
                </a:schemeClr>
              </a:solidFill>
            </a:endParaRPr>
          </a:p>
        </p:txBody>
      </p:sp>
      <p:cxnSp>
        <p:nvCxnSpPr>
          <p:cNvPr id="5" name="Düz Ok Bağlayıcısı 4">
            <a:extLst>
              <a:ext uri="{FF2B5EF4-FFF2-40B4-BE49-F238E27FC236}">
                <a16:creationId xmlns:a16="http://schemas.microsoft.com/office/drawing/2014/main" id="{4BACB0F7-AABB-4AD8-9317-67E5C5505ABF}"/>
              </a:ext>
            </a:extLst>
          </p:cNvPr>
          <p:cNvCxnSpPr>
            <a:cxnSpLocks/>
          </p:cNvCxnSpPr>
          <p:nvPr/>
        </p:nvCxnSpPr>
        <p:spPr>
          <a:xfrm>
            <a:off x="6096000" y="2359371"/>
            <a:ext cx="49033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7" name="Düz Ok Bağlayıcısı 6">
            <a:extLst>
              <a:ext uri="{FF2B5EF4-FFF2-40B4-BE49-F238E27FC236}">
                <a16:creationId xmlns:a16="http://schemas.microsoft.com/office/drawing/2014/main" id="{3B19DBEC-7DC5-4D34-8E7F-CAD9792F7D81}"/>
              </a:ext>
            </a:extLst>
          </p:cNvPr>
          <p:cNvCxnSpPr>
            <a:cxnSpLocks/>
          </p:cNvCxnSpPr>
          <p:nvPr/>
        </p:nvCxnSpPr>
        <p:spPr>
          <a:xfrm flipV="1">
            <a:off x="8368749" y="4068417"/>
            <a:ext cx="0" cy="46382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8" name="Düz Ok Bağlayıcısı 7">
            <a:extLst>
              <a:ext uri="{FF2B5EF4-FFF2-40B4-BE49-F238E27FC236}">
                <a16:creationId xmlns:a16="http://schemas.microsoft.com/office/drawing/2014/main" id="{AAEE52A2-5E34-48AE-966D-4ADA3A335B70}"/>
              </a:ext>
            </a:extLst>
          </p:cNvPr>
          <p:cNvCxnSpPr>
            <a:cxnSpLocks/>
          </p:cNvCxnSpPr>
          <p:nvPr/>
        </p:nvCxnSpPr>
        <p:spPr>
          <a:xfrm flipV="1">
            <a:off x="3346175" y="3879574"/>
            <a:ext cx="0" cy="46382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0" name="Düz Ok Bağlayıcısı 9">
            <a:extLst>
              <a:ext uri="{FF2B5EF4-FFF2-40B4-BE49-F238E27FC236}">
                <a16:creationId xmlns:a16="http://schemas.microsoft.com/office/drawing/2014/main" id="{A04004D1-A995-4419-9A19-72D9430357FC}"/>
              </a:ext>
            </a:extLst>
          </p:cNvPr>
          <p:cNvCxnSpPr>
            <a:cxnSpLocks/>
          </p:cNvCxnSpPr>
          <p:nvPr/>
        </p:nvCxnSpPr>
        <p:spPr>
          <a:xfrm>
            <a:off x="7242313" y="2359371"/>
            <a:ext cx="49033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411190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C52DC1-B8E2-45D6-BA14-2E3056BD81CA}"/>
              </a:ext>
            </a:extLst>
          </p:cNvPr>
          <p:cNvSpPr>
            <a:spLocks noGrp="1"/>
          </p:cNvSpPr>
          <p:nvPr>
            <p:ph type="title"/>
          </p:nvPr>
        </p:nvSpPr>
        <p:spPr>
          <a:xfrm>
            <a:off x="677334" y="609600"/>
            <a:ext cx="10149692" cy="1320800"/>
          </a:xfrm>
        </p:spPr>
        <p:txBody>
          <a:bodyPr/>
          <a:lstStyle/>
          <a:p>
            <a:r>
              <a:rPr lang="tr-TR" b="1" dirty="0">
                <a:effectLst>
                  <a:outerShdw blurRad="38100" dist="38100" dir="2700000" algn="tl">
                    <a:srgbClr val="000000">
                      <a:alpha val="43137"/>
                    </a:srgbClr>
                  </a:outerShdw>
                </a:effectLst>
              </a:rPr>
              <a:t>Suyun taşınmasında </a:t>
            </a:r>
            <a:r>
              <a:rPr lang="tr-TR" b="1" dirty="0" err="1">
                <a:effectLst>
                  <a:outerShdw blurRad="38100" dist="38100" dir="2700000" algn="tl">
                    <a:srgbClr val="000000">
                      <a:alpha val="43137"/>
                    </a:srgbClr>
                  </a:outerShdw>
                </a:effectLst>
              </a:rPr>
              <a:t>Tranpirasyonun</a:t>
            </a:r>
            <a:r>
              <a:rPr lang="tr-TR" b="1" dirty="0">
                <a:effectLst>
                  <a:outerShdw blurRad="38100" dist="38100" dir="2700000" algn="tl">
                    <a:srgbClr val="000000">
                      <a:alpha val="43137"/>
                    </a:srgbClr>
                  </a:outerShdw>
                </a:effectLst>
              </a:rPr>
              <a:t> İşlevi</a:t>
            </a:r>
          </a:p>
        </p:txBody>
      </p:sp>
      <p:sp>
        <p:nvSpPr>
          <p:cNvPr id="3" name="İçerik Yer Tutucusu 2">
            <a:extLst>
              <a:ext uri="{FF2B5EF4-FFF2-40B4-BE49-F238E27FC236}">
                <a16:creationId xmlns:a16="http://schemas.microsoft.com/office/drawing/2014/main" id="{7108CBD6-E390-4F98-9343-A5E877D6C3D7}"/>
              </a:ext>
            </a:extLst>
          </p:cNvPr>
          <p:cNvSpPr>
            <a:spLocks noGrp="1"/>
          </p:cNvSpPr>
          <p:nvPr>
            <p:ph idx="1"/>
          </p:nvPr>
        </p:nvSpPr>
        <p:spPr>
          <a:xfrm>
            <a:off x="677334" y="2160589"/>
            <a:ext cx="10003918" cy="1320801"/>
          </a:xfrm>
        </p:spPr>
        <p:txBody>
          <a:bodyPr/>
          <a:lstStyle/>
          <a:p>
            <a:pPr algn="just"/>
            <a:r>
              <a:rPr lang="tr-TR" dirty="0">
                <a:solidFill>
                  <a:schemeClr val="accent5">
                    <a:lumMod val="60000"/>
                    <a:lumOff val="40000"/>
                  </a:schemeClr>
                </a:solidFill>
              </a:rPr>
              <a:t>Bitkilerde suyun yukarı doğru taşınması yapraklardaki </a:t>
            </a:r>
            <a:r>
              <a:rPr lang="tr-TR" dirty="0" err="1">
                <a:solidFill>
                  <a:schemeClr val="accent5">
                    <a:lumMod val="60000"/>
                    <a:lumOff val="40000"/>
                  </a:schemeClr>
                </a:solidFill>
              </a:rPr>
              <a:t>mezofil</a:t>
            </a:r>
            <a:r>
              <a:rPr lang="tr-TR" dirty="0">
                <a:solidFill>
                  <a:schemeClr val="accent5">
                    <a:lumMod val="60000"/>
                    <a:lumOff val="40000"/>
                  </a:schemeClr>
                </a:solidFill>
              </a:rPr>
              <a:t> hücrelerinde oluşan difüzyon basıncı </a:t>
            </a:r>
            <a:r>
              <a:rPr lang="tr-TR" dirty="0" err="1">
                <a:solidFill>
                  <a:schemeClr val="accent5">
                    <a:lumMod val="60000"/>
                    <a:lumOff val="40000"/>
                  </a:schemeClr>
                </a:solidFill>
              </a:rPr>
              <a:t>farkınıın</a:t>
            </a:r>
            <a:r>
              <a:rPr lang="tr-TR" dirty="0">
                <a:solidFill>
                  <a:schemeClr val="accent5">
                    <a:lumMod val="60000"/>
                    <a:lumOff val="40000"/>
                  </a:schemeClr>
                </a:solidFill>
              </a:rPr>
              <a:t> yüksek olması</a:t>
            </a:r>
          </a:p>
          <a:p>
            <a:pPr algn="just"/>
            <a:r>
              <a:rPr lang="tr-TR" dirty="0" err="1">
                <a:solidFill>
                  <a:schemeClr val="accent5">
                    <a:lumMod val="60000"/>
                    <a:lumOff val="40000"/>
                  </a:schemeClr>
                </a:solidFill>
              </a:rPr>
              <a:t>Mezofil</a:t>
            </a:r>
            <a:r>
              <a:rPr lang="tr-TR" dirty="0">
                <a:solidFill>
                  <a:schemeClr val="accent5">
                    <a:lumMod val="60000"/>
                    <a:lumOff val="40000"/>
                  </a:schemeClr>
                </a:solidFill>
              </a:rPr>
              <a:t> hücrelerinde difüzyon basın farkını yükselten etmenler bitkilerde suyun yukarı taşınmasında etkili olmaktadır.</a:t>
            </a:r>
          </a:p>
        </p:txBody>
      </p:sp>
    </p:spTree>
    <p:extLst>
      <p:ext uri="{BB962C8B-B14F-4D97-AF65-F5344CB8AC3E}">
        <p14:creationId xmlns:p14="http://schemas.microsoft.com/office/powerpoint/2010/main" val="678663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4DFA1D-E485-4D98-982E-888F46813141}"/>
              </a:ext>
            </a:extLst>
          </p:cNvPr>
          <p:cNvSpPr>
            <a:spLocks noGrp="1"/>
          </p:cNvSpPr>
          <p:nvPr>
            <p:ph type="title"/>
          </p:nvPr>
        </p:nvSpPr>
        <p:spPr>
          <a:xfrm>
            <a:off x="677333" y="609600"/>
            <a:ext cx="11302631" cy="1320800"/>
          </a:xfrm>
        </p:spPr>
        <p:txBody>
          <a:bodyPr>
            <a:normAutofit/>
          </a:bodyPr>
          <a:lstStyle/>
          <a:p>
            <a:r>
              <a:rPr lang="tr-TR" sz="3200" b="1" dirty="0">
                <a:effectLst>
                  <a:outerShdw blurRad="38100" dist="38100" dir="2700000" algn="tl">
                    <a:srgbClr val="000000">
                      <a:alpha val="43137"/>
                    </a:srgbClr>
                  </a:outerShdw>
                </a:effectLst>
              </a:rPr>
              <a:t>Mineral Elementlerin Taşınmasında </a:t>
            </a:r>
            <a:r>
              <a:rPr lang="tr-TR" sz="3200" b="1" dirty="0" err="1">
                <a:effectLst>
                  <a:outerShdw blurRad="38100" dist="38100" dir="2700000" algn="tl">
                    <a:srgbClr val="000000">
                      <a:alpha val="43137"/>
                    </a:srgbClr>
                  </a:outerShdw>
                </a:effectLst>
              </a:rPr>
              <a:t>Transpirasyonun</a:t>
            </a:r>
            <a:r>
              <a:rPr lang="tr-TR" sz="3200" b="1" dirty="0">
                <a:effectLst>
                  <a:outerShdw blurRad="38100" dist="38100" dir="2700000" algn="tl">
                    <a:srgbClr val="000000">
                      <a:alpha val="43137"/>
                    </a:srgbClr>
                  </a:outerShdw>
                </a:effectLst>
              </a:rPr>
              <a:t> İşlevi</a:t>
            </a:r>
          </a:p>
        </p:txBody>
      </p:sp>
      <p:sp>
        <p:nvSpPr>
          <p:cNvPr id="3" name="İçerik Yer Tutucusu 2">
            <a:extLst>
              <a:ext uri="{FF2B5EF4-FFF2-40B4-BE49-F238E27FC236}">
                <a16:creationId xmlns:a16="http://schemas.microsoft.com/office/drawing/2014/main" id="{9006FF78-8B1C-4BE0-9494-18CE2A4F42C2}"/>
              </a:ext>
            </a:extLst>
          </p:cNvPr>
          <p:cNvSpPr>
            <a:spLocks noGrp="1"/>
          </p:cNvSpPr>
          <p:nvPr>
            <p:ph idx="1"/>
          </p:nvPr>
        </p:nvSpPr>
        <p:spPr>
          <a:xfrm>
            <a:off x="452047" y="2571408"/>
            <a:ext cx="11633936" cy="2013846"/>
          </a:xfrm>
        </p:spPr>
        <p:txBody>
          <a:bodyPr/>
          <a:lstStyle/>
          <a:p>
            <a:pPr algn="just"/>
            <a:r>
              <a:rPr lang="tr-TR" dirty="0">
                <a:solidFill>
                  <a:schemeClr val="accent5">
                    <a:lumMod val="60000"/>
                    <a:lumOff val="40000"/>
                  </a:schemeClr>
                </a:solidFill>
              </a:rPr>
              <a:t>Toprakta mineral elementlerin suda çözünmüş olarak bulunması.</a:t>
            </a:r>
          </a:p>
          <a:p>
            <a:pPr algn="just"/>
            <a:endParaRPr lang="tr-TR" dirty="0">
              <a:solidFill>
                <a:schemeClr val="accent5">
                  <a:lumMod val="60000"/>
                  <a:lumOff val="40000"/>
                </a:schemeClr>
              </a:solidFill>
            </a:endParaRPr>
          </a:p>
          <a:p>
            <a:pPr algn="just"/>
            <a:r>
              <a:rPr lang="tr-TR" dirty="0">
                <a:solidFill>
                  <a:schemeClr val="accent5">
                    <a:lumMod val="60000"/>
                    <a:lumOff val="40000"/>
                  </a:schemeClr>
                </a:solidFill>
              </a:rPr>
              <a:t>Besin elementlerinin bir bölümü </a:t>
            </a:r>
            <a:r>
              <a:rPr lang="tr-TR" dirty="0" err="1">
                <a:solidFill>
                  <a:schemeClr val="accent5">
                    <a:lumMod val="60000"/>
                    <a:lumOff val="40000"/>
                  </a:schemeClr>
                </a:solidFill>
              </a:rPr>
              <a:t>ozmotik</a:t>
            </a:r>
            <a:r>
              <a:rPr lang="tr-TR" dirty="0">
                <a:solidFill>
                  <a:schemeClr val="accent5">
                    <a:lumMod val="60000"/>
                    <a:lumOff val="40000"/>
                  </a:schemeClr>
                </a:solidFill>
              </a:rPr>
              <a:t> kurallara göre pasif </a:t>
            </a:r>
            <a:r>
              <a:rPr lang="tr-TR" dirty="0" err="1">
                <a:solidFill>
                  <a:schemeClr val="accent5">
                    <a:lumMod val="60000"/>
                    <a:lumOff val="40000"/>
                  </a:schemeClr>
                </a:solidFill>
              </a:rPr>
              <a:t>absorbsiyon</a:t>
            </a:r>
            <a:r>
              <a:rPr lang="tr-TR" dirty="0">
                <a:solidFill>
                  <a:schemeClr val="accent5">
                    <a:lumMod val="60000"/>
                    <a:lumOff val="40000"/>
                  </a:schemeClr>
                </a:solidFill>
              </a:rPr>
              <a:t> sonucu su ile birlikte alınmaktadır. Kökler aracılığı ile alınan ve </a:t>
            </a:r>
            <a:r>
              <a:rPr lang="tr-TR" dirty="0" err="1">
                <a:solidFill>
                  <a:schemeClr val="accent5">
                    <a:lumMod val="60000"/>
                    <a:lumOff val="40000"/>
                  </a:schemeClr>
                </a:solidFill>
              </a:rPr>
              <a:t>ksilem</a:t>
            </a:r>
            <a:r>
              <a:rPr lang="tr-TR" dirty="0">
                <a:solidFill>
                  <a:schemeClr val="accent5">
                    <a:lumMod val="60000"/>
                    <a:lumOff val="40000"/>
                  </a:schemeClr>
                </a:solidFill>
              </a:rPr>
              <a:t> iletim borusuna gire </a:t>
            </a:r>
            <a:r>
              <a:rPr lang="tr-TR" dirty="0" err="1">
                <a:solidFill>
                  <a:schemeClr val="accent5">
                    <a:lumMod val="60000"/>
                    <a:lumOff val="40000"/>
                  </a:schemeClr>
                </a:solidFill>
              </a:rPr>
              <a:t>su+çözünmüş</a:t>
            </a:r>
            <a:r>
              <a:rPr lang="tr-TR" dirty="0">
                <a:solidFill>
                  <a:schemeClr val="accent5">
                    <a:lumMod val="60000"/>
                    <a:lumOff val="40000"/>
                  </a:schemeClr>
                </a:solidFill>
              </a:rPr>
              <a:t> şekilde besin elementleri </a:t>
            </a:r>
            <a:r>
              <a:rPr lang="tr-TR" dirty="0" err="1">
                <a:solidFill>
                  <a:schemeClr val="accent5">
                    <a:lumMod val="60000"/>
                    <a:lumOff val="40000"/>
                  </a:schemeClr>
                </a:solidFill>
              </a:rPr>
              <a:t>trasnpirasyonun</a:t>
            </a:r>
            <a:r>
              <a:rPr lang="tr-TR" dirty="0">
                <a:solidFill>
                  <a:schemeClr val="accent5">
                    <a:lumMod val="60000"/>
                    <a:lumOff val="40000"/>
                  </a:schemeClr>
                </a:solidFill>
              </a:rPr>
              <a:t> etkisi ile de gereksinim duyulan yere taşınmaktadır.</a:t>
            </a:r>
          </a:p>
        </p:txBody>
      </p:sp>
    </p:spTree>
    <p:extLst>
      <p:ext uri="{BB962C8B-B14F-4D97-AF65-F5344CB8AC3E}">
        <p14:creationId xmlns:p14="http://schemas.microsoft.com/office/powerpoint/2010/main" val="2991351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99531A-5457-4BFD-956C-648097E697B4}"/>
              </a:ext>
            </a:extLst>
          </p:cNvPr>
          <p:cNvSpPr>
            <a:spLocks noGrp="1"/>
          </p:cNvSpPr>
          <p:nvPr>
            <p:ph type="title"/>
          </p:nvPr>
        </p:nvSpPr>
        <p:spPr>
          <a:xfrm>
            <a:off x="677334" y="397565"/>
            <a:ext cx="9289773" cy="1320800"/>
          </a:xfrm>
        </p:spPr>
        <p:txBody>
          <a:bodyPr>
            <a:normAutofit/>
          </a:bodyPr>
          <a:lstStyle/>
          <a:p>
            <a:pPr algn="just"/>
            <a:r>
              <a:rPr lang="tr-TR" sz="2800" b="1" dirty="0">
                <a:effectLst>
                  <a:outerShdw blurRad="38100" dist="38100" dir="2700000" algn="tl">
                    <a:srgbClr val="000000">
                      <a:alpha val="43137"/>
                    </a:srgbClr>
                  </a:outerShdw>
                </a:effectLst>
              </a:rPr>
              <a:t>IŞIK ENERJİSİNİN ETKİSİNİN AZALTILMASINDA TRANSPİRASYONUN İŞLEVİ</a:t>
            </a:r>
          </a:p>
        </p:txBody>
      </p:sp>
      <p:sp>
        <p:nvSpPr>
          <p:cNvPr id="3" name="İçerik Yer Tutucusu 2">
            <a:extLst>
              <a:ext uri="{FF2B5EF4-FFF2-40B4-BE49-F238E27FC236}">
                <a16:creationId xmlns:a16="http://schemas.microsoft.com/office/drawing/2014/main" id="{C15B493D-D694-49EA-87AD-6F4544F3A74B}"/>
              </a:ext>
            </a:extLst>
          </p:cNvPr>
          <p:cNvSpPr>
            <a:spLocks noGrp="1"/>
          </p:cNvSpPr>
          <p:nvPr>
            <p:ph idx="1"/>
          </p:nvPr>
        </p:nvSpPr>
        <p:spPr>
          <a:xfrm>
            <a:off x="0" y="1869042"/>
            <a:ext cx="11832719" cy="3880773"/>
          </a:xfrm>
        </p:spPr>
        <p:txBody>
          <a:bodyPr/>
          <a:lstStyle/>
          <a:p>
            <a:pPr algn="just"/>
            <a:r>
              <a:rPr lang="tr-TR" dirty="0" err="1"/>
              <a:t>Transpirasyon</a:t>
            </a:r>
            <a:r>
              <a:rPr lang="tr-TR" dirty="0"/>
              <a:t> sonucu buharlaşan her bir gram su ile bitki yapraklarından 539 kalorilik bir ısı uzaklaştırılmaktadır.</a:t>
            </a:r>
          </a:p>
          <a:p>
            <a:pPr algn="just"/>
            <a:endParaRPr lang="tr-TR" dirty="0"/>
          </a:p>
          <a:p>
            <a:pPr algn="just"/>
            <a:r>
              <a:rPr lang="tr-TR" dirty="0"/>
              <a:t>Bunun sonucu olarak bitkiler yüksek sıcaklıktan korundukları ve bir ölçüde serinlemektedir.</a:t>
            </a:r>
          </a:p>
          <a:p>
            <a:pPr algn="just"/>
            <a:r>
              <a:rPr lang="tr-TR" dirty="0"/>
              <a:t>Güneş ışığının doğrudan etkisi atında kalan bitki yaprakları ile fazla miktarda ışık enerjisi </a:t>
            </a:r>
            <a:r>
              <a:rPr lang="tr-TR" dirty="0" err="1"/>
              <a:t>absorbe</a:t>
            </a:r>
            <a:r>
              <a:rPr lang="tr-TR" dirty="0"/>
              <a:t> edilmektedir. Herhangi bir yolla yitirilmediği sürece ışık enerjisi ısı enerjisine dönüşür ve bitkide </a:t>
            </a:r>
            <a:r>
              <a:rPr lang="tr-TR" dirty="0" err="1"/>
              <a:t>sıckalığın</a:t>
            </a:r>
            <a:r>
              <a:rPr lang="tr-TR" dirty="0"/>
              <a:t> yükselmesine sebep olur.</a:t>
            </a:r>
          </a:p>
          <a:p>
            <a:pPr algn="just"/>
            <a:endParaRPr lang="tr-TR" dirty="0"/>
          </a:p>
          <a:p>
            <a:pPr algn="just"/>
            <a:r>
              <a:rPr lang="tr-TR" dirty="0"/>
              <a:t>Bitkide sıcaklığın yükselmesini önleyen etkin mekanizma </a:t>
            </a:r>
            <a:r>
              <a:rPr lang="tr-TR" dirty="0" err="1"/>
              <a:t>trasnpirasyondur</a:t>
            </a:r>
            <a:r>
              <a:rPr lang="tr-TR" dirty="0"/>
              <a:t>.</a:t>
            </a:r>
          </a:p>
          <a:p>
            <a:pPr algn="just"/>
            <a:endParaRPr lang="tr-TR" dirty="0"/>
          </a:p>
        </p:txBody>
      </p:sp>
    </p:spTree>
    <p:extLst>
      <p:ext uri="{BB962C8B-B14F-4D97-AF65-F5344CB8AC3E}">
        <p14:creationId xmlns:p14="http://schemas.microsoft.com/office/powerpoint/2010/main" val="1781501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4FE4A4-2CE9-4093-ABD8-E5AE3EF37847}"/>
              </a:ext>
            </a:extLst>
          </p:cNvPr>
          <p:cNvSpPr>
            <a:spLocks noGrp="1"/>
          </p:cNvSpPr>
          <p:nvPr>
            <p:ph type="title"/>
          </p:nvPr>
        </p:nvSpPr>
        <p:spPr/>
        <p:txBody>
          <a:bodyPr/>
          <a:lstStyle/>
          <a:p>
            <a:r>
              <a:rPr lang="tr-TR" dirty="0" err="1"/>
              <a:t>Transpirasyona</a:t>
            </a:r>
            <a:r>
              <a:rPr lang="tr-TR" dirty="0"/>
              <a:t> Etki Yapan Maddeler</a:t>
            </a:r>
          </a:p>
        </p:txBody>
      </p:sp>
      <p:sp>
        <p:nvSpPr>
          <p:cNvPr id="3" name="İçerik Yer Tutucusu 2">
            <a:extLst>
              <a:ext uri="{FF2B5EF4-FFF2-40B4-BE49-F238E27FC236}">
                <a16:creationId xmlns:a16="http://schemas.microsoft.com/office/drawing/2014/main" id="{07B73560-0497-4303-B286-29BEB640264F}"/>
              </a:ext>
            </a:extLst>
          </p:cNvPr>
          <p:cNvSpPr>
            <a:spLocks noGrp="1"/>
          </p:cNvSpPr>
          <p:nvPr>
            <p:ph idx="1"/>
          </p:nvPr>
        </p:nvSpPr>
        <p:spPr/>
        <p:txBody>
          <a:bodyPr>
            <a:normAutofit/>
          </a:bodyPr>
          <a:lstStyle/>
          <a:p>
            <a:r>
              <a:rPr lang="tr-TR" sz="2800" dirty="0"/>
              <a:t>BİTKİSEL ETMENLER</a:t>
            </a:r>
          </a:p>
          <a:p>
            <a:r>
              <a:rPr lang="tr-TR" sz="2800" dirty="0"/>
              <a:t>ÇEVRESEL ETMENLER</a:t>
            </a:r>
          </a:p>
        </p:txBody>
      </p:sp>
    </p:spTree>
    <p:extLst>
      <p:ext uri="{BB962C8B-B14F-4D97-AF65-F5344CB8AC3E}">
        <p14:creationId xmlns:p14="http://schemas.microsoft.com/office/powerpoint/2010/main" val="29122103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290B60-0FDC-4ACF-89E2-2ACF24245B03}"/>
              </a:ext>
            </a:extLst>
          </p:cNvPr>
          <p:cNvSpPr>
            <a:spLocks noGrp="1"/>
          </p:cNvSpPr>
          <p:nvPr>
            <p:ph type="title"/>
          </p:nvPr>
        </p:nvSpPr>
        <p:spPr>
          <a:xfrm>
            <a:off x="0" y="0"/>
            <a:ext cx="8596668" cy="728870"/>
          </a:xfrm>
        </p:spPr>
        <p:txBody>
          <a:bodyPr/>
          <a:lstStyle/>
          <a:p>
            <a:r>
              <a:rPr lang="tr-TR" b="1" dirty="0">
                <a:effectLst>
                  <a:outerShdw blurRad="38100" dist="38100" dir="2700000" algn="tl">
                    <a:srgbClr val="000000">
                      <a:alpha val="43137"/>
                    </a:srgbClr>
                  </a:outerShdw>
                </a:effectLst>
              </a:rPr>
              <a:t>BİTKİSEL ETMENLER</a:t>
            </a:r>
          </a:p>
        </p:txBody>
      </p:sp>
      <p:sp>
        <p:nvSpPr>
          <p:cNvPr id="3" name="İçerik Yer Tutucusu 2">
            <a:extLst>
              <a:ext uri="{FF2B5EF4-FFF2-40B4-BE49-F238E27FC236}">
                <a16:creationId xmlns:a16="http://schemas.microsoft.com/office/drawing/2014/main" id="{1717CEC1-3414-4678-94F1-675E9913FECB}"/>
              </a:ext>
            </a:extLst>
          </p:cNvPr>
          <p:cNvSpPr>
            <a:spLocks noGrp="1"/>
          </p:cNvSpPr>
          <p:nvPr>
            <p:ph idx="1"/>
          </p:nvPr>
        </p:nvSpPr>
        <p:spPr>
          <a:xfrm>
            <a:off x="0" y="759743"/>
            <a:ext cx="11887200" cy="5243492"/>
          </a:xfrm>
        </p:spPr>
        <p:txBody>
          <a:bodyPr>
            <a:normAutofit/>
          </a:bodyPr>
          <a:lstStyle/>
          <a:p>
            <a:pPr marL="0" indent="0" algn="just">
              <a:buNone/>
            </a:pPr>
            <a:r>
              <a:rPr lang="tr-TR" dirty="0"/>
              <a:t>Bitki çeşidi: Özdeş koşullar altında çeşitli bitkilerde </a:t>
            </a:r>
            <a:r>
              <a:rPr lang="tr-TR" dirty="0" err="1"/>
              <a:t>transpirasyon</a:t>
            </a:r>
            <a:r>
              <a:rPr lang="tr-TR" dirty="0"/>
              <a:t> farklılık gösterir. Aynı bitkinin değişik organları arasında da.</a:t>
            </a:r>
          </a:p>
          <a:p>
            <a:pPr algn="just"/>
            <a:endParaRPr lang="tr-TR" dirty="0"/>
          </a:p>
          <a:p>
            <a:pPr algn="just"/>
            <a:r>
              <a:rPr lang="tr-TR" dirty="0"/>
              <a:t>Yaprakların </a:t>
            </a:r>
            <a:r>
              <a:rPr lang="tr-TR" dirty="0" err="1"/>
              <a:t>osmotik</a:t>
            </a:r>
            <a:r>
              <a:rPr lang="tr-TR" dirty="0"/>
              <a:t> basınç farklılıkları</a:t>
            </a:r>
          </a:p>
          <a:p>
            <a:pPr algn="just"/>
            <a:r>
              <a:rPr lang="tr-TR" dirty="0"/>
              <a:t>Gözeneklerin işlevlerinde çıkan farklılıklar</a:t>
            </a:r>
          </a:p>
          <a:p>
            <a:pPr algn="just"/>
            <a:r>
              <a:rPr lang="tr-TR" dirty="0"/>
              <a:t>Yarak yapısal farklılıkları</a:t>
            </a:r>
          </a:p>
          <a:p>
            <a:pPr algn="just"/>
            <a:endParaRPr lang="tr-TR" dirty="0"/>
          </a:p>
          <a:p>
            <a:pPr algn="just"/>
            <a:r>
              <a:rPr lang="tr-TR" dirty="0"/>
              <a:t>Örneğin çeşitli tarla bitkileri ile </a:t>
            </a:r>
            <a:r>
              <a:rPr lang="tr-TR" dirty="0" err="1"/>
              <a:t>ilgil</a:t>
            </a:r>
            <a:r>
              <a:rPr lang="tr-TR" dirty="0"/>
              <a:t> araştırmada özdeş koşullarda </a:t>
            </a:r>
            <a:r>
              <a:rPr lang="tr-TR" dirty="0" err="1"/>
              <a:t>buhr</a:t>
            </a:r>
            <a:r>
              <a:rPr lang="tr-TR" dirty="0"/>
              <a:t> halinde yitirilen  su miktarının darı, sorgum ve mısır da en az, arpa, buğday, yulaf ve çavdar bitkilerinde 2 kat ve baklagillerde 3 kat daha fazla.</a:t>
            </a:r>
          </a:p>
          <a:p>
            <a:pPr algn="just"/>
            <a:endParaRPr lang="tr-TR" dirty="0"/>
          </a:p>
          <a:p>
            <a:pPr algn="just"/>
            <a:r>
              <a:rPr lang="tr-TR" dirty="0"/>
              <a:t>Kök sistemleri. Özdeş koşullarda yetiştirilen iki bitkiden derin kök sistemine sahip olan (özellikle kurak dönemlerde) yüzeysel kök sistemine sahip olan bitkiye oranla daha fazla su yitirir.</a:t>
            </a:r>
          </a:p>
          <a:p>
            <a:pPr algn="just"/>
            <a:r>
              <a:rPr lang="tr-TR" dirty="0"/>
              <a:t>Derin kök sistemine sahip bitki derin katlardaki sudan daha fazla yaralanmaktadır.</a:t>
            </a:r>
          </a:p>
          <a:p>
            <a:pPr algn="just"/>
            <a:endParaRPr lang="tr-TR" dirty="0"/>
          </a:p>
          <a:p>
            <a:pPr algn="just"/>
            <a:endParaRPr lang="tr-TR" dirty="0"/>
          </a:p>
        </p:txBody>
      </p:sp>
    </p:spTree>
    <p:extLst>
      <p:ext uri="{BB962C8B-B14F-4D97-AF65-F5344CB8AC3E}">
        <p14:creationId xmlns:p14="http://schemas.microsoft.com/office/powerpoint/2010/main" val="41990778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370A10-5A4A-47FA-A442-D14D4AEF6C6B}"/>
              </a:ext>
            </a:extLst>
          </p:cNvPr>
          <p:cNvSpPr>
            <a:spLocks noGrp="1"/>
          </p:cNvSpPr>
          <p:nvPr>
            <p:ph idx="1"/>
          </p:nvPr>
        </p:nvSpPr>
        <p:spPr>
          <a:xfrm>
            <a:off x="319524" y="1073911"/>
            <a:ext cx="10374979" cy="3880773"/>
          </a:xfrm>
        </p:spPr>
        <p:txBody>
          <a:bodyPr/>
          <a:lstStyle/>
          <a:p>
            <a:pPr marL="0" indent="0" algn="just">
              <a:buNone/>
            </a:pPr>
            <a:r>
              <a:rPr lang="tr-TR" dirty="0"/>
              <a:t>YAPRAK YÜZEY GENİŞİLİĞİ</a:t>
            </a:r>
          </a:p>
          <a:p>
            <a:pPr marL="0" indent="0" algn="just">
              <a:buNone/>
            </a:pPr>
            <a:r>
              <a:rPr lang="tr-TR" dirty="0"/>
              <a:t>Genel olarak yaprak yüzey genişliği arttıkça bitkiler buhar halinde daha fazla su yitirir fakat kimi küçük bitkilerde birim yaprak alanında buhar şeklinde yiten su miktarı büyük bitkilere oranla daha fazla olmaktadır.</a:t>
            </a:r>
          </a:p>
          <a:p>
            <a:pPr marL="0" indent="0" algn="just">
              <a:buNone/>
            </a:pPr>
            <a:endParaRPr lang="tr-TR" dirty="0"/>
          </a:p>
          <a:p>
            <a:pPr marL="0" indent="0" algn="just">
              <a:buNone/>
            </a:pPr>
            <a:r>
              <a:rPr lang="tr-TR" dirty="0"/>
              <a:t>YAPRAK AYASI</a:t>
            </a:r>
          </a:p>
          <a:p>
            <a:pPr marL="0" indent="0" algn="just">
              <a:buNone/>
            </a:pPr>
            <a:r>
              <a:rPr lang="tr-TR" dirty="0"/>
              <a:t>Tüyler ve mumlu maddeler ile kaplanmış yapraklarda </a:t>
            </a:r>
            <a:r>
              <a:rPr lang="tr-TR" dirty="0" err="1"/>
              <a:t>transpirason</a:t>
            </a:r>
            <a:r>
              <a:rPr lang="tr-TR" dirty="0"/>
              <a:t> daha az.</a:t>
            </a:r>
          </a:p>
          <a:p>
            <a:pPr marL="0" indent="0" algn="just">
              <a:buNone/>
            </a:pPr>
            <a:r>
              <a:rPr lang="tr-TR" dirty="0"/>
              <a:t>Tüyleri kazınan bitkilerde gerek gölge gerek güneşte buhar şeklinde yitirilen su miktarının arttığı belirtilmiştir.</a:t>
            </a:r>
          </a:p>
        </p:txBody>
      </p:sp>
    </p:spTree>
    <p:extLst>
      <p:ext uri="{BB962C8B-B14F-4D97-AF65-F5344CB8AC3E}">
        <p14:creationId xmlns:p14="http://schemas.microsoft.com/office/powerpoint/2010/main" val="314232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A04EE9-225B-4BA6-93E2-722026E9AF9B}"/>
              </a:ext>
            </a:extLst>
          </p:cNvPr>
          <p:cNvSpPr>
            <a:spLocks noGrp="1"/>
          </p:cNvSpPr>
          <p:nvPr>
            <p:ph type="title"/>
          </p:nvPr>
        </p:nvSpPr>
        <p:spPr/>
        <p:txBody>
          <a:bodyPr/>
          <a:lstStyle/>
          <a:p>
            <a:r>
              <a:rPr lang="tr-TR" dirty="0"/>
              <a:t>ÇEVRESEL ETMENLER</a:t>
            </a:r>
          </a:p>
        </p:txBody>
      </p:sp>
      <p:sp>
        <p:nvSpPr>
          <p:cNvPr id="3" name="İçerik Yer Tutucusu 2">
            <a:extLst>
              <a:ext uri="{FF2B5EF4-FFF2-40B4-BE49-F238E27FC236}">
                <a16:creationId xmlns:a16="http://schemas.microsoft.com/office/drawing/2014/main" id="{100763AC-8B06-4FF1-BDEF-20AA7C41E5D5}"/>
              </a:ext>
            </a:extLst>
          </p:cNvPr>
          <p:cNvSpPr>
            <a:spLocks noGrp="1"/>
          </p:cNvSpPr>
          <p:nvPr>
            <p:ph idx="1"/>
          </p:nvPr>
        </p:nvSpPr>
        <p:spPr/>
        <p:txBody>
          <a:bodyPr>
            <a:normAutofit/>
          </a:bodyPr>
          <a:lstStyle/>
          <a:p>
            <a:r>
              <a:rPr lang="tr-TR" sz="4000" dirty="0"/>
              <a:t>Işık</a:t>
            </a:r>
          </a:p>
          <a:p>
            <a:r>
              <a:rPr lang="tr-TR" sz="4000" dirty="0"/>
              <a:t>Sıcaklık</a:t>
            </a:r>
          </a:p>
          <a:p>
            <a:r>
              <a:rPr lang="tr-TR" sz="4000" dirty="0"/>
              <a:t>Rüzgar</a:t>
            </a:r>
          </a:p>
        </p:txBody>
      </p:sp>
    </p:spTree>
    <p:extLst>
      <p:ext uri="{BB962C8B-B14F-4D97-AF65-F5344CB8AC3E}">
        <p14:creationId xmlns:p14="http://schemas.microsoft.com/office/powerpoint/2010/main" val="523200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593D4B-AE38-4529-8FDD-3BD8BA712AF9}"/>
              </a:ext>
            </a:extLst>
          </p:cNvPr>
          <p:cNvSpPr>
            <a:spLocks noGrp="1"/>
          </p:cNvSpPr>
          <p:nvPr>
            <p:ph type="title"/>
          </p:nvPr>
        </p:nvSpPr>
        <p:spPr>
          <a:xfrm>
            <a:off x="677334" y="399194"/>
            <a:ext cx="5206631" cy="834887"/>
          </a:xfrm>
        </p:spPr>
        <p:txBody>
          <a:bodyPr/>
          <a:lstStyle/>
          <a:p>
            <a:r>
              <a:rPr lang="tr-TR" dirty="0"/>
              <a:t>SIVI ŞEKİLDE SU YİTMESİ</a:t>
            </a:r>
          </a:p>
        </p:txBody>
      </p:sp>
      <p:sp>
        <p:nvSpPr>
          <p:cNvPr id="3" name="İçerik Yer Tutucusu 2">
            <a:extLst>
              <a:ext uri="{FF2B5EF4-FFF2-40B4-BE49-F238E27FC236}">
                <a16:creationId xmlns:a16="http://schemas.microsoft.com/office/drawing/2014/main" id="{732ABFA7-5598-4FC9-BE65-9B96DDCFA460}"/>
              </a:ext>
            </a:extLst>
          </p:cNvPr>
          <p:cNvSpPr>
            <a:spLocks noGrp="1"/>
          </p:cNvSpPr>
          <p:nvPr>
            <p:ph idx="1"/>
          </p:nvPr>
        </p:nvSpPr>
        <p:spPr>
          <a:xfrm>
            <a:off x="438795" y="1488613"/>
            <a:ext cx="10295466" cy="4607387"/>
          </a:xfrm>
        </p:spPr>
        <p:txBody>
          <a:bodyPr>
            <a:normAutofit/>
          </a:bodyPr>
          <a:lstStyle/>
          <a:p>
            <a:r>
              <a:rPr lang="tr-TR" b="1" u="sng" dirty="0">
                <a:solidFill>
                  <a:srgbClr val="FF0000"/>
                </a:solidFill>
                <a:effectLst>
                  <a:outerShdw blurRad="38100" dist="38100" dir="2700000" algn="tl">
                    <a:srgbClr val="000000">
                      <a:alpha val="43137"/>
                    </a:srgbClr>
                  </a:outerShdw>
                </a:effectLst>
              </a:rPr>
              <a:t>GUTASYON</a:t>
            </a:r>
          </a:p>
          <a:p>
            <a:pPr marL="0" indent="0">
              <a:buNone/>
            </a:pPr>
            <a:r>
              <a:rPr lang="tr-TR" b="1" u="sng" dirty="0">
                <a:solidFill>
                  <a:srgbClr val="FF0000"/>
                </a:solidFill>
                <a:effectLst>
                  <a:outerShdw blurRad="38100" dist="38100" dir="2700000" algn="tl">
                    <a:srgbClr val="000000">
                      <a:alpha val="43137"/>
                    </a:srgbClr>
                  </a:outerShdw>
                </a:effectLst>
              </a:rPr>
              <a:t>Yaralanmamış bitkilerin yapraklarından sıvı şekilde su yitmesi </a:t>
            </a:r>
            <a:r>
              <a:rPr lang="tr-TR" b="1" u="sng" dirty="0" err="1">
                <a:solidFill>
                  <a:srgbClr val="FF0000"/>
                </a:solidFill>
                <a:effectLst>
                  <a:outerShdw blurRad="38100" dist="38100" dir="2700000" algn="tl">
                    <a:srgbClr val="000000">
                      <a:alpha val="43137"/>
                    </a:srgbClr>
                  </a:outerShdw>
                </a:effectLst>
              </a:rPr>
              <a:t>Gutasyon</a:t>
            </a:r>
            <a:r>
              <a:rPr lang="tr-TR" b="1" u="sng" dirty="0">
                <a:solidFill>
                  <a:srgbClr val="FF0000"/>
                </a:solidFill>
                <a:effectLst>
                  <a:outerShdw blurRad="38100" dist="38100" dir="2700000" algn="tl">
                    <a:srgbClr val="000000">
                      <a:alpha val="43137"/>
                    </a:srgbClr>
                  </a:outerShdw>
                </a:effectLst>
              </a:rPr>
              <a:t> (Damlama).</a:t>
            </a:r>
          </a:p>
          <a:p>
            <a:pPr marL="0" indent="0">
              <a:buNone/>
            </a:pPr>
            <a:endParaRPr lang="tr-TR" b="1" u="sng" dirty="0">
              <a:solidFill>
                <a:srgbClr val="FF0000"/>
              </a:solidFill>
              <a:effectLst>
                <a:outerShdw blurRad="38100" dist="38100" dir="2700000" algn="tl">
                  <a:srgbClr val="000000">
                    <a:alpha val="43137"/>
                  </a:srgbClr>
                </a:outerShdw>
              </a:effectLst>
            </a:endParaRPr>
          </a:p>
          <a:p>
            <a:pPr marL="0" indent="0">
              <a:buNone/>
            </a:pPr>
            <a:r>
              <a:rPr lang="tr-TR" b="1" u="sng" dirty="0">
                <a:solidFill>
                  <a:srgbClr val="FF0000"/>
                </a:solidFill>
                <a:effectLst>
                  <a:outerShdw blurRad="38100" dist="38100" dir="2700000" algn="tl">
                    <a:srgbClr val="000000">
                      <a:alpha val="43137"/>
                    </a:srgbClr>
                  </a:outerShdw>
                </a:effectLst>
              </a:rPr>
              <a:t>Çoğu bitkide +</a:t>
            </a:r>
          </a:p>
          <a:p>
            <a:pPr marL="0" indent="0">
              <a:buNone/>
            </a:pPr>
            <a:r>
              <a:rPr lang="tr-TR" b="1" u="sng" dirty="0">
                <a:solidFill>
                  <a:srgbClr val="FF0000"/>
                </a:solidFill>
                <a:effectLst>
                  <a:outerShdw blurRad="38100" dist="38100" dir="2700000" algn="tl">
                    <a:srgbClr val="000000">
                      <a:alpha val="43137"/>
                    </a:srgbClr>
                  </a:outerShdw>
                </a:effectLst>
              </a:rPr>
              <a:t>Az bitki de –</a:t>
            </a:r>
          </a:p>
          <a:p>
            <a:pPr marL="0" indent="0">
              <a:buNone/>
            </a:pPr>
            <a:endParaRPr lang="tr-TR" b="1" u="sng" dirty="0">
              <a:solidFill>
                <a:srgbClr val="FF0000"/>
              </a:solidFill>
              <a:effectLst>
                <a:outerShdw blurRad="38100" dist="38100" dir="2700000" algn="tl">
                  <a:srgbClr val="000000">
                    <a:alpha val="43137"/>
                  </a:srgbClr>
                </a:outerShdw>
              </a:effectLst>
            </a:endParaRPr>
          </a:p>
          <a:p>
            <a:pPr marL="0" indent="0">
              <a:buNone/>
            </a:pPr>
            <a:endParaRPr lang="tr-TR" b="1" u="sng" dirty="0">
              <a:solidFill>
                <a:srgbClr val="FF0000"/>
              </a:solidFill>
              <a:effectLst>
                <a:outerShdw blurRad="38100" dist="38100" dir="2700000" algn="tl">
                  <a:srgbClr val="000000">
                    <a:alpha val="43137"/>
                  </a:srgbClr>
                </a:outerShdw>
              </a:effectLst>
            </a:endParaRPr>
          </a:p>
          <a:p>
            <a:pPr marL="0" indent="0">
              <a:buNone/>
            </a:pPr>
            <a:r>
              <a:rPr lang="tr-TR" b="1" u="sng" dirty="0">
                <a:solidFill>
                  <a:srgbClr val="FF0000"/>
                </a:solidFill>
                <a:effectLst>
                  <a:outerShdw blurRad="38100" dist="38100" dir="2700000" algn="tl">
                    <a:srgbClr val="000000">
                      <a:alpha val="43137"/>
                    </a:srgbClr>
                  </a:outerShdw>
                </a:effectLst>
              </a:rPr>
              <a:t>Su alınımının hızlı ve buhar şeklinde yitirilen suyun az olduğu koşullarda ortaya çıkar.</a:t>
            </a:r>
          </a:p>
          <a:p>
            <a:pPr marL="0" indent="0">
              <a:buNone/>
            </a:pPr>
            <a:endParaRPr lang="tr-TR" b="1" u="sng" dirty="0">
              <a:solidFill>
                <a:srgbClr val="FF0000"/>
              </a:solidFill>
              <a:effectLst>
                <a:outerShdw blurRad="38100" dist="38100" dir="2700000" algn="tl">
                  <a:srgbClr val="000000">
                    <a:alpha val="43137"/>
                  </a:srgbClr>
                </a:outerShdw>
              </a:effectLst>
            </a:endParaRPr>
          </a:p>
          <a:p>
            <a:pPr marL="0" indent="0">
              <a:buNone/>
            </a:pPr>
            <a:r>
              <a:rPr lang="tr-TR" b="1" u="sng" dirty="0" err="1">
                <a:solidFill>
                  <a:srgbClr val="FF0000"/>
                </a:solidFill>
                <a:effectLst>
                  <a:outerShdw blurRad="38100" dist="38100" dir="2700000" algn="tl">
                    <a:srgbClr val="000000">
                      <a:alpha val="43137"/>
                    </a:srgbClr>
                  </a:outerShdw>
                </a:effectLst>
              </a:rPr>
              <a:t>Gutasyon</a:t>
            </a:r>
            <a:r>
              <a:rPr lang="tr-TR" b="1" u="sng" dirty="0">
                <a:solidFill>
                  <a:srgbClr val="FF0000"/>
                </a:solidFill>
                <a:effectLst>
                  <a:outerShdw blurRad="38100" dist="38100" dir="2700000" algn="tl">
                    <a:srgbClr val="000000">
                      <a:alpha val="43137"/>
                    </a:srgbClr>
                  </a:outerShdw>
                </a:effectLst>
              </a:rPr>
              <a:t> olayı yağışlık günlerde gecelerin ve sabah erken saatlerde olur.</a:t>
            </a:r>
          </a:p>
          <a:p>
            <a:pPr marL="0" indent="0">
              <a:buNone/>
            </a:pPr>
            <a:endParaRPr lang="tr-TR" b="1" u="sng" dirty="0">
              <a:solidFill>
                <a:srgbClr val="FF0000"/>
              </a:solidFill>
              <a:effectLst>
                <a:outerShdw blurRad="38100" dist="38100" dir="2700000" algn="tl">
                  <a:srgbClr val="000000">
                    <a:alpha val="43137"/>
                  </a:srgbClr>
                </a:outerShdw>
              </a:effectLst>
            </a:endParaRPr>
          </a:p>
          <a:p>
            <a:pPr marL="0" indent="0">
              <a:buNone/>
            </a:pPr>
            <a:endParaRPr lang="tr-TR" b="1"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0275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E175025-11BC-46B2-8AC3-89C1B3A64AE6}"/>
              </a:ext>
            </a:extLst>
          </p:cNvPr>
          <p:cNvSpPr>
            <a:spLocks noGrp="1"/>
          </p:cNvSpPr>
          <p:nvPr>
            <p:ph idx="1"/>
          </p:nvPr>
        </p:nvSpPr>
        <p:spPr>
          <a:xfrm>
            <a:off x="783349" y="1037224"/>
            <a:ext cx="10070179" cy="4969081"/>
          </a:xfrm>
        </p:spPr>
        <p:txBody>
          <a:bodyPr>
            <a:normAutofit/>
          </a:bodyPr>
          <a:lstStyle/>
          <a:p>
            <a:pPr marL="0" indent="0" algn="just">
              <a:buNone/>
            </a:pPr>
            <a:r>
              <a:rPr lang="tr-TR" sz="2000" dirty="0">
                <a:solidFill>
                  <a:srgbClr val="FF0000"/>
                </a:solidFill>
              </a:rPr>
              <a:t>Yapraklarda guttasyon  HİDATOT denen </a:t>
            </a:r>
            <a:r>
              <a:rPr lang="tr-TR" sz="2000" dirty="0" err="1">
                <a:solidFill>
                  <a:srgbClr val="FF0000"/>
                </a:solidFill>
              </a:rPr>
              <a:t>delikçiklerden</a:t>
            </a:r>
            <a:r>
              <a:rPr lang="tr-TR" sz="2000" dirty="0">
                <a:solidFill>
                  <a:srgbClr val="FF0000"/>
                </a:solidFill>
              </a:rPr>
              <a:t> gerçekleşir.</a:t>
            </a:r>
          </a:p>
          <a:p>
            <a:pPr marL="0" indent="0" algn="just">
              <a:buNone/>
            </a:pPr>
            <a:endParaRPr lang="tr-TR" sz="2000" dirty="0">
              <a:solidFill>
                <a:srgbClr val="FF0000"/>
              </a:solidFill>
            </a:endParaRPr>
          </a:p>
          <a:p>
            <a:pPr marL="0" indent="0" algn="just">
              <a:buNone/>
            </a:pPr>
            <a:r>
              <a:rPr lang="tr-TR" sz="2000" dirty="0" err="1">
                <a:solidFill>
                  <a:srgbClr val="FF0000"/>
                </a:solidFill>
              </a:rPr>
              <a:t>Epidermis</a:t>
            </a:r>
            <a:r>
              <a:rPr lang="tr-TR" sz="2000" dirty="0">
                <a:solidFill>
                  <a:srgbClr val="FF0000"/>
                </a:solidFill>
              </a:rPr>
              <a:t> hücrelerinde bir delik ve altında geniş bir odacıktan oluşur.</a:t>
            </a:r>
          </a:p>
          <a:p>
            <a:pPr marL="0" indent="0" algn="just">
              <a:buNone/>
            </a:pPr>
            <a:endParaRPr lang="tr-TR" sz="2000" dirty="0">
              <a:solidFill>
                <a:srgbClr val="FF0000"/>
              </a:solidFill>
            </a:endParaRPr>
          </a:p>
          <a:p>
            <a:pPr marL="0" indent="0" algn="just">
              <a:buNone/>
            </a:pPr>
            <a:r>
              <a:rPr lang="tr-TR" sz="2000" dirty="0">
                <a:solidFill>
                  <a:srgbClr val="FF0000"/>
                </a:solidFill>
              </a:rPr>
              <a:t>Odacığı çevresi ince çeperli ve gevşek yapılı </a:t>
            </a:r>
            <a:r>
              <a:rPr lang="tr-TR" sz="2000" dirty="0" err="1">
                <a:solidFill>
                  <a:srgbClr val="FF0000"/>
                </a:solidFill>
              </a:rPr>
              <a:t>epitel</a:t>
            </a:r>
            <a:r>
              <a:rPr lang="tr-TR" sz="2000" dirty="0">
                <a:solidFill>
                  <a:srgbClr val="FF0000"/>
                </a:solidFill>
              </a:rPr>
              <a:t> hücreler ile kaplı. Gevşek yapılı </a:t>
            </a:r>
            <a:r>
              <a:rPr lang="tr-TR" sz="2000" dirty="0" err="1">
                <a:solidFill>
                  <a:srgbClr val="FF0000"/>
                </a:solidFill>
              </a:rPr>
              <a:t>epitel</a:t>
            </a:r>
            <a:r>
              <a:rPr lang="tr-TR" sz="2000" dirty="0">
                <a:solidFill>
                  <a:srgbClr val="FF0000"/>
                </a:solidFill>
              </a:rPr>
              <a:t> hücreleri arasında </a:t>
            </a:r>
            <a:r>
              <a:rPr lang="tr-TR" sz="2000" dirty="0" err="1">
                <a:solidFill>
                  <a:srgbClr val="FF0000"/>
                </a:solidFill>
              </a:rPr>
              <a:t>ksilem</a:t>
            </a:r>
            <a:r>
              <a:rPr lang="tr-TR" sz="2000" dirty="0">
                <a:solidFill>
                  <a:srgbClr val="FF0000"/>
                </a:solidFill>
              </a:rPr>
              <a:t> iletim borularının uçları bulunur.</a:t>
            </a:r>
          </a:p>
          <a:p>
            <a:pPr marL="0" indent="0" algn="just">
              <a:buNone/>
            </a:pPr>
            <a:endParaRPr lang="tr-TR" sz="2000" dirty="0">
              <a:solidFill>
                <a:srgbClr val="FF0000"/>
              </a:solidFill>
            </a:endParaRPr>
          </a:p>
          <a:p>
            <a:pPr marL="0" indent="0" algn="just">
              <a:buNone/>
            </a:pPr>
            <a:r>
              <a:rPr lang="tr-TR" sz="2000" dirty="0" err="1">
                <a:solidFill>
                  <a:srgbClr val="FF0000"/>
                </a:solidFill>
              </a:rPr>
              <a:t>Hidatodlardan</a:t>
            </a:r>
            <a:r>
              <a:rPr lang="tr-TR" sz="2000" dirty="0">
                <a:solidFill>
                  <a:srgbClr val="FF0000"/>
                </a:solidFill>
              </a:rPr>
              <a:t> suyun damlalar şeklinde dışarıya çıkması</a:t>
            </a:r>
          </a:p>
          <a:p>
            <a:pPr algn="just"/>
            <a:r>
              <a:rPr lang="tr-TR" sz="2000" dirty="0" err="1">
                <a:solidFill>
                  <a:srgbClr val="FF0000"/>
                </a:solidFill>
              </a:rPr>
              <a:t>Ksilem</a:t>
            </a:r>
            <a:r>
              <a:rPr lang="tr-TR" sz="2000" dirty="0">
                <a:solidFill>
                  <a:srgbClr val="FF0000"/>
                </a:solidFill>
              </a:rPr>
              <a:t> iletim boruları içerisindeki kohezyon, </a:t>
            </a:r>
            <a:r>
              <a:rPr lang="tr-TR" sz="2000" dirty="0" err="1">
                <a:solidFill>
                  <a:srgbClr val="FF0000"/>
                </a:solidFill>
              </a:rPr>
              <a:t>adhezyon</a:t>
            </a:r>
            <a:r>
              <a:rPr lang="tr-TR" sz="2000" dirty="0">
                <a:solidFill>
                  <a:srgbClr val="FF0000"/>
                </a:solidFill>
              </a:rPr>
              <a:t> güçlerinin </a:t>
            </a:r>
            <a:r>
              <a:rPr lang="tr-TR" sz="2000" dirty="0" err="1">
                <a:solidFill>
                  <a:srgbClr val="FF0000"/>
                </a:solidFill>
              </a:rPr>
              <a:t>etkiisi</a:t>
            </a:r>
            <a:r>
              <a:rPr lang="tr-TR" sz="2000" dirty="0">
                <a:solidFill>
                  <a:srgbClr val="FF0000"/>
                </a:solidFill>
              </a:rPr>
              <a:t> ile kök basıncı.</a:t>
            </a:r>
          </a:p>
          <a:p>
            <a:pPr algn="just"/>
            <a:endParaRPr lang="tr-TR" sz="2000" dirty="0">
              <a:solidFill>
                <a:srgbClr val="FF0000"/>
              </a:solidFill>
            </a:endParaRPr>
          </a:p>
          <a:p>
            <a:pPr algn="just"/>
            <a:endParaRPr lang="tr-TR" sz="2000" dirty="0"/>
          </a:p>
        </p:txBody>
      </p:sp>
    </p:spTree>
    <p:extLst>
      <p:ext uri="{BB962C8B-B14F-4D97-AF65-F5344CB8AC3E}">
        <p14:creationId xmlns:p14="http://schemas.microsoft.com/office/powerpoint/2010/main" val="29342713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1B9F1F2-E4CA-4D34-B5B5-9D6681A38A4C}"/>
              </a:ext>
            </a:extLst>
          </p:cNvPr>
          <p:cNvSpPr>
            <a:spLocks noGrp="1"/>
          </p:cNvSpPr>
          <p:nvPr>
            <p:ph idx="1"/>
          </p:nvPr>
        </p:nvSpPr>
        <p:spPr>
          <a:xfrm>
            <a:off x="372533" y="1166676"/>
            <a:ext cx="10971327" cy="4730541"/>
          </a:xfrm>
        </p:spPr>
        <p:txBody>
          <a:bodyPr/>
          <a:lstStyle/>
          <a:p>
            <a:pPr algn="ctr"/>
            <a:r>
              <a:rPr lang="tr-TR" b="1" u="sng" dirty="0">
                <a:solidFill>
                  <a:srgbClr val="FF0000"/>
                </a:solidFill>
                <a:effectLst>
                  <a:outerShdw blurRad="38100" dist="38100" dir="2700000" algn="tl">
                    <a:srgbClr val="000000">
                      <a:alpha val="43137"/>
                    </a:srgbClr>
                  </a:outerShdw>
                </a:effectLst>
              </a:rPr>
              <a:t>Toprakta yeterince su ve atmosferde nem düzeyi yüksek</a:t>
            </a:r>
          </a:p>
          <a:p>
            <a:pPr algn="ctr"/>
            <a:endParaRPr lang="tr-TR" b="1" u="sng" dirty="0">
              <a:solidFill>
                <a:srgbClr val="FF0000"/>
              </a:solidFill>
              <a:effectLst>
                <a:outerShdw blurRad="38100" dist="38100" dir="2700000" algn="tl">
                  <a:srgbClr val="000000">
                    <a:alpha val="43137"/>
                  </a:srgbClr>
                </a:outerShdw>
              </a:effectLst>
            </a:endParaRPr>
          </a:p>
          <a:p>
            <a:pPr algn="ctr"/>
            <a:endParaRPr lang="tr-TR" b="1" u="sng" dirty="0">
              <a:solidFill>
                <a:srgbClr val="FF0000"/>
              </a:solidFill>
              <a:effectLst>
                <a:outerShdw blurRad="38100" dist="38100" dir="2700000" algn="tl">
                  <a:srgbClr val="000000">
                    <a:alpha val="43137"/>
                  </a:srgbClr>
                </a:outerShdw>
              </a:effectLst>
            </a:endParaRPr>
          </a:p>
          <a:p>
            <a:pPr algn="ctr"/>
            <a:r>
              <a:rPr lang="tr-TR" b="1" u="sng" dirty="0" err="1">
                <a:solidFill>
                  <a:srgbClr val="FF0000"/>
                </a:solidFill>
                <a:effectLst>
                  <a:outerShdw blurRad="38100" dist="38100" dir="2700000" algn="tl">
                    <a:srgbClr val="000000">
                      <a:alpha val="43137"/>
                    </a:srgbClr>
                  </a:outerShdw>
                </a:effectLst>
              </a:rPr>
              <a:t>Ksilem</a:t>
            </a:r>
            <a:r>
              <a:rPr lang="tr-TR" b="1" u="sng" dirty="0">
                <a:solidFill>
                  <a:srgbClr val="FF0000"/>
                </a:solidFill>
                <a:effectLst>
                  <a:outerShdw blurRad="38100" dist="38100" dir="2700000" algn="tl">
                    <a:srgbClr val="000000">
                      <a:alpha val="43137"/>
                    </a:srgbClr>
                  </a:outerShdw>
                </a:effectLst>
              </a:rPr>
              <a:t> ileti </a:t>
            </a:r>
            <a:r>
              <a:rPr lang="tr-TR" b="1" u="sng" dirty="0" err="1">
                <a:solidFill>
                  <a:srgbClr val="FF0000"/>
                </a:solidFill>
                <a:effectLst>
                  <a:outerShdw blurRad="38100" dist="38100" dir="2700000" algn="tl">
                    <a:srgbClr val="000000">
                      <a:alpha val="43137"/>
                    </a:srgbClr>
                  </a:outerShdw>
                </a:effectLst>
              </a:rPr>
              <a:t>borunlarındaki</a:t>
            </a:r>
            <a:r>
              <a:rPr lang="tr-TR" b="1" u="sng" dirty="0">
                <a:solidFill>
                  <a:srgbClr val="FF0000"/>
                </a:solidFill>
                <a:effectLst>
                  <a:outerShdw blurRad="38100" dist="38100" dir="2700000" algn="tl">
                    <a:srgbClr val="000000">
                      <a:alpha val="43137"/>
                    </a:srgbClr>
                  </a:outerShdw>
                </a:effectLst>
              </a:rPr>
              <a:t> su</a:t>
            </a:r>
          </a:p>
          <a:p>
            <a:pPr algn="ctr"/>
            <a:endParaRPr lang="tr-TR" b="1" u="sng" dirty="0">
              <a:solidFill>
                <a:srgbClr val="FF0000"/>
              </a:solidFill>
              <a:effectLst>
                <a:outerShdw blurRad="38100" dist="38100" dir="2700000" algn="tl">
                  <a:srgbClr val="000000">
                    <a:alpha val="43137"/>
                  </a:srgbClr>
                </a:outerShdw>
              </a:effectLst>
            </a:endParaRPr>
          </a:p>
          <a:p>
            <a:pPr algn="ctr"/>
            <a:endParaRPr lang="tr-TR" b="1" u="sng" dirty="0">
              <a:solidFill>
                <a:srgbClr val="FF0000"/>
              </a:solidFill>
              <a:effectLst>
                <a:outerShdw blurRad="38100" dist="38100" dir="2700000" algn="tl">
                  <a:srgbClr val="000000">
                    <a:alpha val="43137"/>
                  </a:srgbClr>
                </a:outerShdw>
              </a:effectLst>
            </a:endParaRPr>
          </a:p>
          <a:p>
            <a:pPr algn="ctr"/>
            <a:r>
              <a:rPr lang="tr-TR" b="1" u="sng" dirty="0" err="1">
                <a:solidFill>
                  <a:srgbClr val="FF0000"/>
                </a:solidFill>
                <a:effectLst>
                  <a:outerShdw blurRad="38100" dist="38100" dir="2700000" algn="tl">
                    <a:srgbClr val="000000">
                      <a:alpha val="43137"/>
                    </a:srgbClr>
                  </a:outerShdw>
                </a:effectLst>
              </a:rPr>
              <a:t>Hidatodun</a:t>
            </a:r>
            <a:r>
              <a:rPr lang="tr-TR" b="1" u="sng" dirty="0">
                <a:solidFill>
                  <a:srgbClr val="FF0000"/>
                </a:solidFill>
                <a:effectLst>
                  <a:outerShdw blurRad="38100" dist="38100" dir="2700000" algn="tl">
                    <a:srgbClr val="000000">
                      <a:alpha val="43137"/>
                    </a:srgbClr>
                  </a:outerShdw>
                </a:effectLst>
              </a:rPr>
              <a:t> gevşek yapılı hücrelerinden geçer ve </a:t>
            </a:r>
            <a:r>
              <a:rPr lang="tr-TR" b="1" u="sng" dirty="0" err="1">
                <a:solidFill>
                  <a:srgbClr val="FF0000"/>
                </a:solidFill>
                <a:effectLst>
                  <a:outerShdw blurRad="38100" dist="38100" dir="2700000" algn="tl">
                    <a:srgbClr val="000000">
                      <a:alpha val="43137"/>
                    </a:srgbClr>
                  </a:outerShdw>
                </a:effectLst>
              </a:rPr>
              <a:t>delikçiğin</a:t>
            </a:r>
            <a:r>
              <a:rPr lang="tr-TR" b="1" u="sng" dirty="0">
                <a:solidFill>
                  <a:srgbClr val="FF0000"/>
                </a:solidFill>
                <a:effectLst>
                  <a:outerShdw blurRad="38100" dist="38100" dir="2700000" algn="tl">
                    <a:srgbClr val="000000">
                      <a:alpha val="43137"/>
                    </a:srgbClr>
                  </a:outerShdw>
                </a:effectLst>
              </a:rPr>
              <a:t> </a:t>
            </a:r>
            <a:r>
              <a:rPr lang="tr-TR" b="1" u="sng" dirty="0" err="1">
                <a:solidFill>
                  <a:srgbClr val="FF0000"/>
                </a:solidFill>
                <a:effectLst>
                  <a:outerShdw blurRad="38100" dist="38100" dir="2700000" algn="tl">
                    <a:srgbClr val="000000">
                      <a:alpha val="43137"/>
                    </a:srgbClr>
                  </a:outerShdw>
                </a:effectLst>
              </a:rPr>
              <a:t>altınaki</a:t>
            </a:r>
            <a:r>
              <a:rPr lang="tr-TR" b="1" u="sng" dirty="0">
                <a:solidFill>
                  <a:srgbClr val="FF0000"/>
                </a:solidFill>
                <a:effectLst>
                  <a:outerShdw blurRad="38100" dist="38100" dir="2700000" algn="tl">
                    <a:srgbClr val="000000">
                      <a:alpha val="43137"/>
                    </a:srgbClr>
                  </a:outerShdw>
                </a:effectLst>
              </a:rPr>
              <a:t> odacıkta toplanır</a:t>
            </a:r>
          </a:p>
          <a:p>
            <a:pPr algn="ctr"/>
            <a:endParaRPr lang="tr-TR" b="1" u="sng" dirty="0">
              <a:solidFill>
                <a:srgbClr val="FF0000"/>
              </a:solidFill>
              <a:effectLst>
                <a:outerShdw blurRad="38100" dist="38100" dir="2700000" algn="tl">
                  <a:srgbClr val="000000">
                    <a:alpha val="43137"/>
                  </a:srgbClr>
                </a:outerShdw>
              </a:effectLst>
            </a:endParaRPr>
          </a:p>
          <a:p>
            <a:pPr algn="ctr"/>
            <a:endParaRPr lang="tr-TR" b="1" u="sng" dirty="0">
              <a:solidFill>
                <a:srgbClr val="FF0000"/>
              </a:solidFill>
              <a:effectLst>
                <a:outerShdw blurRad="38100" dist="38100" dir="2700000" algn="tl">
                  <a:srgbClr val="000000">
                    <a:alpha val="43137"/>
                  </a:srgbClr>
                </a:outerShdw>
              </a:effectLst>
            </a:endParaRPr>
          </a:p>
          <a:p>
            <a:pPr algn="ctr"/>
            <a:r>
              <a:rPr lang="tr-TR" b="1" u="sng" dirty="0">
                <a:solidFill>
                  <a:srgbClr val="FF0000"/>
                </a:solidFill>
                <a:effectLst>
                  <a:outerShdw blurRad="38100" dist="38100" dir="2700000" algn="tl">
                    <a:srgbClr val="000000">
                      <a:alpha val="43137"/>
                    </a:srgbClr>
                  </a:outerShdw>
                </a:effectLst>
              </a:rPr>
              <a:t>Sonra damlacıklar ile dışarı çıkar.</a:t>
            </a:r>
          </a:p>
          <a:p>
            <a:pPr algn="ctr"/>
            <a:endParaRPr lang="tr-TR" dirty="0"/>
          </a:p>
        </p:txBody>
      </p:sp>
      <p:cxnSp>
        <p:nvCxnSpPr>
          <p:cNvPr id="5" name="Düz Ok Bağlayıcısı 4">
            <a:extLst>
              <a:ext uri="{FF2B5EF4-FFF2-40B4-BE49-F238E27FC236}">
                <a16:creationId xmlns:a16="http://schemas.microsoft.com/office/drawing/2014/main" id="{44A97139-343A-46C3-8B08-7299B623A105}"/>
              </a:ext>
            </a:extLst>
          </p:cNvPr>
          <p:cNvCxnSpPr/>
          <p:nvPr/>
        </p:nvCxnSpPr>
        <p:spPr>
          <a:xfrm>
            <a:off x="5751443" y="1696278"/>
            <a:ext cx="0" cy="702365"/>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6" name="Düz Ok Bağlayıcısı 5">
            <a:extLst>
              <a:ext uri="{FF2B5EF4-FFF2-40B4-BE49-F238E27FC236}">
                <a16:creationId xmlns:a16="http://schemas.microsoft.com/office/drawing/2014/main" id="{D20C5066-1F4E-477D-A008-5B31B7746DB1}"/>
              </a:ext>
            </a:extLst>
          </p:cNvPr>
          <p:cNvCxnSpPr/>
          <p:nvPr/>
        </p:nvCxnSpPr>
        <p:spPr>
          <a:xfrm>
            <a:off x="5751443" y="2922104"/>
            <a:ext cx="0" cy="702365"/>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7" name="Düz Ok Bağlayıcısı 6">
            <a:extLst>
              <a:ext uri="{FF2B5EF4-FFF2-40B4-BE49-F238E27FC236}">
                <a16:creationId xmlns:a16="http://schemas.microsoft.com/office/drawing/2014/main" id="{B18FC13E-D216-4594-BB77-B01F45D88F8E}"/>
              </a:ext>
            </a:extLst>
          </p:cNvPr>
          <p:cNvCxnSpPr/>
          <p:nvPr/>
        </p:nvCxnSpPr>
        <p:spPr>
          <a:xfrm>
            <a:off x="5751443" y="4187687"/>
            <a:ext cx="0" cy="702365"/>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2317896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352630-5B32-4CAE-ACD9-445A4AB77CBE}"/>
              </a:ext>
            </a:extLst>
          </p:cNvPr>
          <p:cNvSpPr>
            <a:spLocks noGrp="1"/>
          </p:cNvSpPr>
          <p:nvPr>
            <p:ph type="title"/>
          </p:nvPr>
        </p:nvSpPr>
        <p:spPr>
          <a:xfrm>
            <a:off x="677334" y="225287"/>
            <a:ext cx="3179049" cy="874643"/>
          </a:xfrm>
        </p:spPr>
        <p:txBody>
          <a:bodyPr/>
          <a:lstStyle/>
          <a:p>
            <a:r>
              <a:rPr lang="tr-TR" b="1" u="sng" dirty="0">
                <a:effectLst>
                  <a:outerShdw blurRad="38100" dist="38100" dir="2700000" algn="tl">
                    <a:srgbClr val="000000">
                      <a:alpha val="43137"/>
                    </a:srgbClr>
                  </a:outerShdw>
                </a:effectLst>
              </a:rPr>
              <a:t>EKSÜDASYON</a:t>
            </a:r>
          </a:p>
        </p:txBody>
      </p:sp>
      <p:sp>
        <p:nvSpPr>
          <p:cNvPr id="3" name="İçerik Yer Tutucusu 2">
            <a:extLst>
              <a:ext uri="{FF2B5EF4-FFF2-40B4-BE49-F238E27FC236}">
                <a16:creationId xmlns:a16="http://schemas.microsoft.com/office/drawing/2014/main" id="{D33717B9-8DD6-4419-82A1-3B0CB5108E1B}"/>
              </a:ext>
            </a:extLst>
          </p:cNvPr>
          <p:cNvSpPr>
            <a:spLocks noGrp="1"/>
          </p:cNvSpPr>
          <p:nvPr>
            <p:ph idx="1"/>
          </p:nvPr>
        </p:nvSpPr>
        <p:spPr>
          <a:xfrm>
            <a:off x="677333" y="1364973"/>
            <a:ext cx="10083431" cy="4676389"/>
          </a:xfrm>
        </p:spPr>
        <p:txBody>
          <a:bodyPr/>
          <a:lstStyle/>
          <a:p>
            <a:r>
              <a:rPr lang="tr-TR" dirty="0"/>
              <a:t>Bitkilerin herhangin bir mekanik etkiyle yaralanması sonucu su kaybına EKSÜDASYON (Yaşarma) denir.</a:t>
            </a:r>
          </a:p>
          <a:p>
            <a:endParaRPr lang="tr-TR" dirty="0"/>
          </a:p>
          <a:p>
            <a:r>
              <a:rPr lang="tr-TR" dirty="0"/>
              <a:t>Örnek: Asmalarda budama sonrası su kaybı.</a:t>
            </a:r>
          </a:p>
          <a:p>
            <a:endParaRPr lang="tr-TR" dirty="0"/>
          </a:p>
          <a:p>
            <a:endParaRPr lang="tr-TR" dirty="0"/>
          </a:p>
          <a:p>
            <a:r>
              <a:rPr lang="tr-TR" dirty="0"/>
              <a:t>Yaralanma sonunda açılan iletim borularından suyun akması.</a:t>
            </a:r>
          </a:p>
          <a:p>
            <a:endParaRPr lang="tr-TR" dirty="0"/>
          </a:p>
          <a:p>
            <a:endParaRPr lang="tr-TR" dirty="0"/>
          </a:p>
        </p:txBody>
      </p:sp>
    </p:spTree>
    <p:extLst>
      <p:ext uri="{BB962C8B-B14F-4D97-AF65-F5344CB8AC3E}">
        <p14:creationId xmlns:p14="http://schemas.microsoft.com/office/powerpoint/2010/main" val="5770745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D31D01-0EC6-470C-8FEB-DC8B58FF15C5}"/>
              </a:ext>
            </a:extLst>
          </p:cNvPr>
          <p:cNvSpPr>
            <a:spLocks noGrp="1"/>
          </p:cNvSpPr>
          <p:nvPr>
            <p:ph type="title"/>
          </p:nvPr>
        </p:nvSpPr>
        <p:spPr>
          <a:xfrm>
            <a:off x="677334" y="609600"/>
            <a:ext cx="9831640" cy="1320800"/>
          </a:xfrm>
        </p:spPr>
        <p:txBody>
          <a:bodyPr>
            <a:normAutofit fontScale="90000"/>
          </a:bodyPr>
          <a:lstStyle/>
          <a:p>
            <a:r>
              <a:rPr lang="tr-TR" dirty="0"/>
              <a:t>Bitkilerde kanama oluş nedenlerine ve özelliklerine göre dört grup altında toplanmaktadır.</a:t>
            </a:r>
          </a:p>
        </p:txBody>
      </p:sp>
      <p:sp>
        <p:nvSpPr>
          <p:cNvPr id="3" name="İçerik Yer Tutucusu 2">
            <a:extLst>
              <a:ext uri="{FF2B5EF4-FFF2-40B4-BE49-F238E27FC236}">
                <a16:creationId xmlns:a16="http://schemas.microsoft.com/office/drawing/2014/main" id="{9A2FDCC1-25B6-438F-B442-FB71C96B03BB}"/>
              </a:ext>
            </a:extLst>
          </p:cNvPr>
          <p:cNvSpPr>
            <a:spLocks noGrp="1"/>
          </p:cNvSpPr>
          <p:nvPr>
            <p:ph idx="1"/>
          </p:nvPr>
        </p:nvSpPr>
        <p:spPr>
          <a:xfrm>
            <a:off x="478551" y="2054572"/>
            <a:ext cx="10507501" cy="4697411"/>
          </a:xfrm>
        </p:spPr>
        <p:txBody>
          <a:bodyPr>
            <a:normAutofit/>
          </a:bodyPr>
          <a:lstStyle/>
          <a:p>
            <a:pPr algn="just"/>
            <a:r>
              <a:rPr lang="tr-TR" sz="2400" dirty="0"/>
              <a:t>A. Pozitif kök basıncı nedeniyle yaralanma sonucu </a:t>
            </a:r>
            <a:r>
              <a:rPr lang="tr-TR" sz="2400" dirty="0" err="1"/>
              <a:t>ksilem</a:t>
            </a:r>
            <a:r>
              <a:rPr lang="tr-TR" sz="2400" dirty="0"/>
              <a:t> iletim borularından suyun akması.</a:t>
            </a:r>
          </a:p>
          <a:p>
            <a:pPr algn="just"/>
            <a:r>
              <a:rPr lang="tr-TR" sz="2400" dirty="0"/>
              <a:t>B Yara yeri çevresinde lokal basınç ile suyun oluşması</a:t>
            </a:r>
          </a:p>
          <a:p>
            <a:pPr algn="just"/>
            <a:r>
              <a:rPr lang="tr-TR" sz="2400" dirty="0"/>
              <a:t>C. Herhangi bir neden ile </a:t>
            </a:r>
            <a:r>
              <a:rPr lang="tr-TR" sz="2400" dirty="0" err="1"/>
              <a:t>floem</a:t>
            </a:r>
            <a:r>
              <a:rPr lang="tr-TR" sz="2400" dirty="0"/>
              <a:t> iletim borularından yaralanma sonucu gövdede oluşan basınç nedeniyle suyun akması.</a:t>
            </a:r>
          </a:p>
          <a:p>
            <a:pPr algn="just"/>
            <a:r>
              <a:rPr lang="tr-TR" sz="2400" dirty="0" err="1"/>
              <a:t>D.Angiospermlerden</a:t>
            </a:r>
            <a:r>
              <a:rPr lang="tr-TR" sz="2400" dirty="0"/>
              <a:t> olan kauçuk ağacından elde edilen kauçuk ve </a:t>
            </a:r>
            <a:r>
              <a:rPr lang="tr-TR" sz="2400" dirty="0" err="1"/>
              <a:t>gymnospermlerden</a:t>
            </a:r>
            <a:r>
              <a:rPr lang="tr-TR" sz="2400" dirty="0"/>
              <a:t> olan bitkilerden elde edilen </a:t>
            </a:r>
            <a:r>
              <a:rPr lang="tr-TR" sz="2400"/>
              <a:t>reçine kanama </a:t>
            </a:r>
            <a:r>
              <a:rPr lang="tr-TR" sz="2400" dirty="0"/>
              <a:t>için örnek.</a:t>
            </a:r>
          </a:p>
        </p:txBody>
      </p:sp>
    </p:spTree>
    <p:extLst>
      <p:ext uri="{BB962C8B-B14F-4D97-AF65-F5344CB8AC3E}">
        <p14:creationId xmlns:p14="http://schemas.microsoft.com/office/powerpoint/2010/main" val="812265610"/>
      </p:ext>
    </p:extLst>
  </p:cSld>
  <p:clrMapOvr>
    <a:masterClrMapping/>
  </p:clrMapOvr>
</p:sld>
</file>

<file path=ppt/theme/theme1.xml><?xml version="1.0" encoding="utf-8"?>
<a:theme xmlns:a="http://schemas.openxmlformats.org/drawingml/2006/main" name="Yüzeyler">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1573</TotalTime>
  <Words>3479</Words>
  <Application>Microsoft Office PowerPoint</Application>
  <PresentationFormat>Geniş ekran</PresentationFormat>
  <Paragraphs>475</Paragraphs>
  <Slides>59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59</vt:i4>
      </vt:variant>
    </vt:vector>
  </HeadingPairs>
  <TitlesOfParts>
    <vt:vector size="63" baseType="lpstr">
      <vt:lpstr>Arial</vt:lpstr>
      <vt:lpstr>Trebuchet MS</vt:lpstr>
      <vt:lpstr>Wingdings 3</vt:lpstr>
      <vt:lpstr>Yüzeyler</vt:lpstr>
      <vt:lpstr>TRANSPİRASYON</vt:lpstr>
      <vt:lpstr>PowerPoint Sunusu</vt:lpstr>
      <vt:lpstr>PowerPoint Sunusu</vt:lpstr>
      <vt:lpstr>PowerPoint Sunusu</vt:lpstr>
      <vt:lpstr>PowerPoint Sunusu</vt:lpstr>
      <vt:lpstr>PowerPoint Sunusu</vt:lpstr>
      <vt:lpstr>TRANSPİRASYONUN MEKANİZMASI</vt:lpstr>
      <vt:lpstr>PowerPoint Sunusu</vt:lpstr>
      <vt:lpstr>PowerPoint Sunusu</vt:lpstr>
      <vt:lpstr>PowerPoint Sunusu</vt:lpstr>
      <vt:lpstr>PowerPoint Sunusu</vt:lpstr>
      <vt:lpstr>TRANSPİRASYON BİRİMİ</vt:lpstr>
      <vt:lpstr>PowerPoint Sunusu</vt:lpstr>
      <vt:lpstr>STOMALARIN YAPISI</vt:lpstr>
      <vt:lpstr>STOMALARIN YAPISI</vt:lpstr>
      <vt:lpstr>PowerPoint Sunusu</vt:lpstr>
      <vt:lpstr>PowerPoint Sunusu</vt:lpstr>
      <vt:lpstr>STOMALAR</vt:lpstr>
      <vt:lpstr>PowerPoint Sunusu</vt:lpstr>
      <vt:lpstr>PowerPoint Sunusu</vt:lpstr>
      <vt:lpstr>PowerPoint Sunusu</vt:lpstr>
      <vt:lpstr>Sayı, Dağılım ve Büyüklükleri</vt:lpstr>
      <vt:lpstr>GÖZENEKLERİN AÇILIP KAPANMA MEKANİZMALARI</vt:lpstr>
      <vt:lpstr>Gözenekerin Açılıp Kapanmalarıan İlişkin Kuramlar</vt:lpstr>
      <vt:lpstr>Glikollat Kuramı</vt:lpstr>
      <vt:lpstr>PowerPoint Sunusu</vt:lpstr>
      <vt:lpstr>Nişaşta Şeker Kuramı (Klasik Kuram)</vt:lpstr>
      <vt:lpstr>PowerPoint Sunusu</vt:lpstr>
      <vt:lpstr>PowerPoint Sunusu</vt:lpstr>
      <vt:lpstr>PowerPoint Sunusu</vt:lpstr>
      <vt:lpstr>Potasyum (K+) Taşınması ve Hormonal Kuram (Modern Kuram)</vt:lpstr>
      <vt:lpstr>PowerPoint Sunusu</vt:lpstr>
      <vt:lpstr>PowerPoint Sunusu</vt:lpstr>
      <vt:lpstr>PowerPoint Sunusu</vt:lpstr>
      <vt:lpstr>PowerPoint Sunusu</vt:lpstr>
      <vt:lpstr>GÖZENEKLERİN AÇILIP KAPANMASINA ETKİ YAPAN MEKANİZMALAR</vt:lpstr>
      <vt:lpstr>IŞIK</vt:lpstr>
      <vt:lpstr>PowerPoint Sunusu</vt:lpstr>
      <vt:lpstr>Osmotik Düzenleyiciler</vt:lpstr>
      <vt:lpstr>Bekçi hücrelerinde metabolik düzenleyicilerin 4 değişik metabolik yoldan gerçekleştiğine inanılmaktadır.</vt:lpstr>
      <vt:lpstr>CO2 Konsantrasyonu</vt:lpstr>
      <vt:lpstr>SU NOKSANLIĞI - ABSİSİK ASİT</vt:lpstr>
      <vt:lpstr>PowerPoint Sunusu</vt:lpstr>
      <vt:lpstr>SICAKLIK</vt:lpstr>
      <vt:lpstr>HORMONLAR</vt:lpstr>
      <vt:lpstr>Mekanik Şok</vt:lpstr>
      <vt:lpstr>BİTKİ GELİŞMESİNDE TRANSPİRASYONUN İŞLEVLERİ</vt:lpstr>
      <vt:lpstr>Suyun taşınmasında Tranpirasyonun İşlevi</vt:lpstr>
      <vt:lpstr>Mineral Elementlerin Taşınmasında Transpirasyonun İşlevi</vt:lpstr>
      <vt:lpstr>IŞIK ENERJİSİNİN ETKİSİNİN AZALTILMASINDA TRANSPİRASYONUN İŞLEVİ</vt:lpstr>
      <vt:lpstr>Transpirasyona Etki Yapan Maddeler</vt:lpstr>
      <vt:lpstr>BİTKİSEL ETMENLER</vt:lpstr>
      <vt:lpstr>PowerPoint Sunusu</vt:lpstr>
      <vt:lpstr>ÇEVRESEL ETMENLER</vt:lpstr>
      <vt:lpstr>SIVI ŞEKİLDE SU YİTMESİ</vt:lpstr>
      <vt:lpstr>PowerPoint Sunusu</vt:lpstr>
      <vt:lpstr>PowerPoint Sunusu</vt:lpstr>
      <vt:lpstr>EKSÜDASYON</vt:lpstr>
      <vt:lpstr>Bitkilerde kanama oluş nedenlerine ve özelliklerine göre dört grup altında toplanmaktadır.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Lenovo</cp:lastModifiedBy>
  <cp:revision>158</cp:revision>
  <dcterms:created xsi:type="dcterms:W3CDTF">2022-03-25T06:12:05Z</dcterms:created>
  <dcterms:modified xsi:type="dcterms:W3CDTF">2022-04-13T09:03:26Z</dcterms:modified>
</cp:coreProperties>
</file>