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820D4368-B283-4ED3-83E2-D1A981B2173E}" type="datetimeFigureOut">
              <a:rPr lang="tr-TR" smtClean="0"/>
              <a:t>25.11.2020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349949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20D4368-B283-4ED3-83E2-D1A981B2173E}" type="datetimeFigureOut">
              <a:rPr lang="tr-TR" smtClean="0"/>
              <a:t>25.11.2020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72479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820D4368-B283-4ED3-83E2-D1A981B2173E}" type="datetimeFigureOut">
              <a:rPr lang="tr-TR" smtClean="0"/>
              <a:t>25.11.2020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04755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20D4368-B283-4ED3-83E2-D1A981B2173E}" type="datetimeFigureOut">
              <a:rPr lang="tr-TR" smtClean="0"/>
              <a:t>25.11.2020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3407026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20D4368-B283-4ED3-83E2-D1A981B2173E}" type="datetimeFigureOut">
              <a:rPr lang="tr-TR" smtClean="0"/>
              <a:t>25.11.2020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3440394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20D4368-B283-4ED3-83E2-D1A981B2173E}" type="datetimeFigureOut">
              <a:rPr lang="tr-TR" smtClean="0"/>
              <a:t>25.11.2020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428362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20D4368-B283-4ED3-83E2-D1A981B2173E}" type="datetimeFigureOut">
              <a:rPr lang="tr-TR" smtClean="0"/>
              <a:t>25.11.2020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088979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20D4368-B283-4ED3-83E2-D1A981B2173E}" type="datetimeFigureOut">
              <a:rPr lang="tr-TR" smtClean="0"/>
              <a:t>25.11.2020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826073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20D4368-B283-4ED3-83E2-D1A981B2173E}" type="datetimeFigureOut">
              <a:rPr lang="tr-TR" smtClean="0"/>
              <a:t>25.11.2020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85192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20D4368-B283-4ED3-83E2-D1A981B2173E}" type="datetimeFigureOut">
              <a:rPr lang="tr-TR" smtClean="0"/>
              <a:t>25.11.2020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1651844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20D4368-B283-4ED3-83E2-D1A981B2173E}" type="datetimeFigureOut">
              <a:rPr lang="tr-TR" smtClean="0"/>
              <a:t>25.11.2020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8782429-804E-4B65-9E7C-F4F85679BF42}" type="slidenum">
              <a:rPr lang="tr-TR" smtClean="0"/>
              <a:t>‹#›</a:t>
            </a:fld>
            <a:endParaRPr lang="tr-TR"/>
          </a:p>
        </p:txBody>
      </p:sp>
    </p:spTree>
    <p:extLst>
      <p:ext uri="{BB962C8B-B14F-4D97-AF65-F5344CB8AC3E}">
        <p14:creationId xmlns:p14="http://schemas.microsoft.com/office/powerpoint/2010/main" val="42039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D4368-B283-4ED3-83E2-D1A981B2173E}" type="datetimeFigureOut">
              <a:rPr lang="tr-TR" smtClean="0"/>
              <a:t>25.11.2020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782429-804E-4B65-9E7C-F4F85679BF42}" type="slidenum">
              <a:rPr lang="tr-TR" smtClean="0"/>
              <a:t>‹#›</a:t>
            </a:fld>
            <a:endParaRPr lang="tr-TR"/>
          </a:p>
        </p:txBody>
      </p:sp>
    </p:spTree>
    <p:extLst>
      <p:ext uri="{BB962C8B-B14F-4D97-AF65-F5344CB8AC3E}">
        <p14:creationId xmlns:p14="http://schemas.microsoft.com/office/powerpoint/2010/main" val="1478998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Sosyal hizmetin temelleri</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97151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hizmetin temelleri</a:t>
            </a:r>
            <a:endParaRPr lang="tr-TR" dirty="0"/>
          </a:p>
        </p:txBody>
      </p:sp>
      <p:sp>
        <p:nvSpPr>
          <p:cNvPr id="3" name="İçerik Yer Tutucusu 2"/>
          <p:cNvSpPr>
            <a:spLocks noGrp="1"/>
          </p:cNvSpPr>
          <p:nvPr>
            <p:ph idx="1"/>
          </p:nvPr>
        </p:nvSpPr>
        <p:spPr/>
        <p:txBody>
          <a:bodyPr/>
          <a:lstStyle/>
          <a:p>
            <a:r>
              <a:rPr lang="tr-TR" dirty="0" smtClean="0"/>
              <a:t>Sosyal Hizmetin Bilgi Temeli</a:t>
            </a:r>
          </a:p>
          <a:p>
            <a:r>
              <a:rPr lang="tr-TR" dirty="0" smtClean="0"/>
              <a:t>Sosyal Hizmetin Beceri Temeli</a:t>
            </a:r>
          </a:p>
          <a:p>
            <a:r>
              <a:rPr lang="tr-TR" dirty="0" smtClean="0"/>
              <a:t>Sosyal Hizmetin Değer Temeli</a:t>
            </a:r>
          </a:p>
          <a:p>
            <a:endParaRPr lang="tr-TR" dirty="0"/>
          </a:p>
        </p:txBody>
      </p:sp>
    </p:spTree>
    <p:extLst>
      <p:ext uri="{BB962C8B-B14F-4D97-AF65-F5344CB8AC3E}">
        <p14:creationId xmlns:p14="http://schemas.microsoft.com/office/powerpoint/2010/main" val="167828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Sosyal hizmet, üç temel üzerinde ilerlemektedir. </a:t>
            </a:r>
          </a:p>
          <a:p>
            <a:r>
              <a:rPr lang="tr-TR" dirty="0" smtClean="0"/>
              <a:t>Bunlar bilgi, beceri ve değer üçlüsüdür. Başarılı bir uygulama için sosyal hizmet uzmanları, alanda ihtiyaç duyulan bilgileri, belirli beceriler eşliğinde ve bazı değerler ışığında kullanırlar. </a:t>
            </a:r>
          </a:p>
          <a:p>
            <a:endParaRPr lang="tr-TR" dirty="0"/>
          </a:p>
        </p:txBody>
      </p:sp>
    </p:spTree>
    <p:extLst>
      <p:ext uri="{BB962C8B-B14F-4D97-AF65-F5344CB8AC3E}">
        <p14:creationId xmlns:p14="http://schemas.microsoft.com/office/powerpoint/2010/main" val="4291048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Hizmetin Bilgi Temeli</a:t>
            </a:r>
            <a:br>
              <a:rPr lang="tr-TR" dirty="0" smtClean="0"/>
            </a:br>
            <a:endParaRPr lang="tr-TR" dirty="0"/>
          </a:p>
        </p:txBody>
      </p:sp>
      <p:sp>
        <p:nvSpPr>
          <p:cNvPr id="3" name="İçerik Yer Tutucusu 2"/>
          <p:cNvSpPr>
            <a:spLocks noGrp="1"/>
          </p:cNvSpPr>
          <p:nvPr>
            <p:ph idx="1"/>
          </p:nvPr>
        </p:nvSpPr>
        <p:spPr/>
        <p:txBody>
          <a:bodyPr/>
          <a:lstStyle/>
          <a:p>
            <a:pPr marL="342900" indent="-342900"/>
            <a:r>
              <a:rPr lang="tr-TR" dirty="0" smtClean="0"/>
              <a:t>Bilgi, kanıtlarla kesin olarak ortaya konabilen, tutarlı ve gerçekliğe uygun olan kavrayışlar bütünü olarak tanımlanabilir. Daha bilimsel bir yaklaşım ile bilgi, deneylerle kanıtlanarak elde edilen sonuçlara denir.</a:t>
            </a:r>
          </a:p>
          <a:p>
            <a:pPr marL="342900" indent="-342900"/>
            <a:r>
              <a:rPr lang="tr-TR" dirty="0" smtClean="0"/>
              <a:t>Fakat sosyal hizmet doğası gereği insan, insan davranışı ve insanın içsel dinamikleriyle uğraşmaktadır. Farklı koşullarda aynı veya farklı insanlar çok çeşitli tepkiler verebilirler. Bu nedenle sosyal hizmet alanı içindeki bilginin hem bilimsel bilgi hem de uygulamadan elde edilen bilgileri harmanlayarak ortaya çıkması gerekir.</a:t>
            </a:r>
          </a:p>
          <a:p>
            <a:endParaRPr lang="tr-TR" dirty="0"/>
          </a:p>
        </p:txBody>
      </p:sp>
    </p:spTree>
    <p:extLst>
      <p:ext uri="{BB962C8B-B14F-4D97-AF65-F5344CB8AC3E}">
        <p14:creationId xmlns:p14="http://schemas.microsoft.com/office/powerpoint/2010/main" val="2351922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30681" t="34419" r="19242" b="13159"/>
          <a:stretch/>
        </p:blipFill>
        <p:spPr>
          <a:xfrm>
            <a:off x="1828866" y="1690688"/>
            <a:ext cx="6646539" cy="3913699"/>
          </a:xfrm>
          <a:prstGeom prst="rect">
            <a:avLst/>
          </a:prstGeom>
        </p:spPr>
      </p:pic>
    </p:spTree>
    <p:extLst>
      <p:ext uri="{BB962C8B-B14F-4D97-AF65-F5344CB8AC3E}">
        <p14:creationId xmlns:p14="http://schemas.microsoft.com/office/powerpoint/2010/main" val="3261403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Hizmetin Beceri Temeli</a:t>
            </a:r>
            <a:br>
              <a:rPr lang="tr-TR" dirty="0" smtClean="0"/>
            </a:br>
            <a:endParaRPr lang="tr-TR" dirty="0"/>
          </a:p>
        </p:txBody>
      </p:sp>
      <p:sp>
        <p:nvSpPr>
          <p:cNvPr id="3" name="İçerik Yer Tutucusu 2"/>
          <p:cNvSpPr>
            <a:spLocks noGrp="1"/>
          </p:cNvSpPr>
          <p:nvPr>
            <p:ph idx="1"/>
          </p:nvPr>
        </p:nvSpPr>
        <p:spPr/>
        <p:txBody>
          <a:bodyPr/>
          <a:lstStyle/>
          <a:p>
            <a:pPr marL="342900" indent="-342900"/>
            <a:r>
              <a:rPr lang="tr-TR" dirty="0" smtClean="0"/>
              <a:t>Sosyal hizmet becerilerini alanlara ayırmak mümkündür. Bireysel çalışmalarda kullanılacak beceriler, grup çalışmasında gerek duyulan beceriler, aile ile yapılan çalışmalarda faydalanılan beceriler ve toplum çalışmasında ihtiyaç duyulan beceriler farklılık gösterir.</a:t>
            </a:r>
          </a:p>
          <a:p>
            <a:pPr marL="342900" indent="-342900"/>
            <a:r>
              <a:rPr lang="tr-TR" dirty="0" smtClean="0"/>
              <a:t>Alanlara ayrılan sosyal hizmet becerinin birbirinden farklı olduğunu biliyoruz. Fakat genel olarak tüm alanlarda ortak olan bazı beceriler de bulunmaktadır. </a:t>
            </a:r>
          </a:p>
          <a:p>
            <a:endParaRPr lang="tr-TR" dirty="0"/>
          </a:p>
        </p:txBody>
      </p:sp>
    </p:spTree>
    <p:extLst>
      <p:ext uri="{BB962C8B-B14F-4D97-AF65-F5344CB8AC3E}">
        <p14:creationId xmlns:p14="http://schemas.microsoft.com/office/powerpoint/2010/main" val="2755758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marL="342900" indent="-342900"/>
            <a:r>
              <a:rPr lang="tr-TR" dirty="0" smtClean="0"/>
              <a:t>Hangi alanda çalışıyor olursa olsun bir sosyal hizmet uzmanının, </a:t>
            </a:r>
            <a:r>
              <a:rPr lang="tr-TR" dirty="0" err="1" smtClean="0"/>
              <a:t>genelci</a:t>
            </a:r>
            <a:r>
              <a:rPr lang="tr-TR" dirty="0" smtClean="0"/>
              <a:t> ortak beceriler olarak adlandırılan bu beceri grubuna sahip olması gerekir. Bunlar:</a:t>
            </a:r>
          </a:p>
          <a:p>
            <a:endParaRPr lang="tr-TR" dirty="0" smtClean="0"/>
          </a:p>
          <a:p>
            <a:pPr marL="342900" lvl="0" indent="-342900">
              <a:buFont typeface="Wingdings" panose="05000000000000000000" pitchFamily="2" charset="2"/>
              <a:buChar char="Ø"/>
            </a:pPr>
            <a:r>
              <a:rPr lang="tr-TR" dirty="0" smtClean="0"/>
              <a:t>Hazırlık Yapma Becerisi</a:t>
            </a:r>
          </a:p>
          <a:p>
            <a:pPr marL="342900" lvl="0" indent="-342900">
              <a:buFont typeface="Wingdings" panose="05000000000000000000" pitchFamily="2" charset="2"/>
              <a:buChar char="Ø"/>
            </a:pPr>
            <a:r>
              <a:rPr lang="tr-TR" dirty="0" smtClean="0"/>
              <a:t>İletişim Kurma Becerisi</a:t>
            </a:r>
          </a:p>
          <a:p>
            <a:pPr marL="342900" lvl="0" indent="-342900">
              <a:buFont typeface="Wingdings" panose="05000000000000000000" pitchFamily="2" charset="2"/>
              <a:buChar char="Ø"/>
            </a:pPr>
            <a:r>
              <a:rPr lang="tr-TR" dirty="0" smtClean="0"/>
              <a:t>Analiz Etme Becerisi</a:t>
            </a:r>
          </a:p>
          <a:p>
            <a:pPr marL="342900" lvl="0" indent="-342900">
              <a:buFont typeface="Wingdings" panose="05000000000000000000" pitchFamily="2" charset="2"/>
              <a:buChar char="Ø"/>
            </a:pPr>
            <a:r>
              <a:rPr lang="tr-TR" dirty="0" smtClean="0"/>
              <a:t>Sözleşme Yapma Becerisi</a:t>
            </a:r>
          </a:p>
          <a:p>
            <a:pPr marL="342900" lvl="0" indent="-342900">
              <a:buFont typeface="Wingdings" panose="05000000000000000000" pitchFamily="2" charset="2"/>
              <a:buChar char="Ø"/>
            </a:pPr>
            <a:r>
              <a:rPr lang="tr-TR" dirty="0" smtClean="0"/>
              <a:t>Mesleki Rolleri Üstlenme Becerisi</a:t>
            </a:r>
          </a:p>
          <a:p>
            <a:pPr marL="342900" lvl="0" indent="-342900">
              <a:buFont typeface="Wingdings" panose="05000000000000000000" pitchFamily="2" charset="2"/>
              <a:buChar char="Ø"/>
            </a:pPr>
            <a:r>
              <a:rPr lang="tr-TR" dirty="0" smtClean="0"/>
              <a:t>Dengeyi Sağlama Becerisi</a:t>
            </a:r>
          </a:p>
          <a:p>
            <a:pPr marL="342900" lvl="0" indent="-342900">
              <a:buFont typeface="Wingdings" panose="05000000000000000000" pitchFamily="2" charset="2"/>
              <a:buChar char="Ø"/>
            </a:pPr>
            <a:r>
              <a:rPr lang="tr-TR" dirty="0" smtClean="0"/>
              <a:t>Müdahaleyi Değerlendirme Becerisi</a:t>
            </a:r>
          </a:p>
          <a:p>
            <a:pPr marL="342900" lvl="0" indent="-342900">
              <a:buFont typeface="Wingdings" panose="05000000000000000000" pitchFamily="2" charset="2"/>
              <a:buChar char="Ø"/>
            </a:pPr>
            <a:r>
              <a:rPr lang="tr-TR" dirty="0" smtClean="0"/>
              <a:t>Mesleki Müdahaleyi Sonlandırma Becerisi</a:t>
            </a:r>
          </a:p>
          <a:p>
            <a:endParaRPr lang="tr-TR" dirty="0"/>
          </a:p>
        </p:txBody>
      </p:sp>
    </p:spTree>
    <p:extLst>
      <p:ext uri="{BB962C8B-B14F-4D97-AF65-F5344CB8AC3E}">
        <p14:creationId xmlns:p14="http://schemas.microsoft.com/office/powerpoint/2010/main" val="800692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32079" t="21765" r="23690" b="11976"/>
          <a:stretch/>
        </p:blipFill>
        <p:spPr>
          <a:xfrm>
            <a:off x="2005782" y="494340"/>
            <a:ext cx="6125496" cy="5161514"/>
          </a:xfrm>
          <a:prstGeom prst="rect">
            <a:avLst/>
          </a:prstGeom>
        </p:spPr>
      </p:pic>
    </p:spTree>
    <p:extLst>
      <p:ext uri="{BB962C8B-B14F-4D97-AF65-F5344CB8AC3E}">
        <p14:creationId xmlns:p14="http://schemas.microsoft.com/office/powerpoint/2010/main" val="1730396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342900" indent="-342900"/>
            <a:r>
              <a:rPr lang="tr-TR" dirty="0" smtClean="0"/>
              <a:t>Sosyal hizmet uygulaması gerçekleştirirken doğrudan kullanılan beceriler;</a:t>
            </a:r>
          </a:p>
          <a:p>
            <a:pPr marL="342900" indent="-342900"/>
            <a:r>
              <a:rPr lang="tr-TR" dirty="0" smtClean="0"/>
              <a:t>gözlem, </a:t>
            </a:r>
          </a:p>
          <a:p>
            <a:pPr marL="342900" indent="-342900"/>
            <a:r>
              <a:rPr lang="tr-TR" dirty="0" smtClean="0"/>
              <a:t>dinleme, </a:t>
            </a:r>
          </a:p>
          <a:p>
            <a:pPr marL="342900" indent="-342900"/>
            <a:r>
              <a:rPr lang="tr-TR" dirty="0" smtClean="0"/>
              <a:t>soru sorma, </a:t>
            </a:r>
          </a:p>
          <a:p>
            <a:pPr marL="342900" indent="-342900"/>
            <a:r>
              <a:rPr lang="tr-TR" dirty="0" smtClean="0"/>
              <a:t>odaklanma, </a:t>
            </a:r>
          </a:p>
          <a:p>
            <a:pPr marL="342900" indent="-342900"/>
            <a:r>
              <a:rPr lang="tr-TR" dirty="0" smtClean="0"/>
              <a:t>rehberlik etme, </a:t>
            </a:r>
          </a:p>
          <a:p>
            <a:pPr marL="342900" indent="-342900"/>
            <a:r>
              <a:rPr lang="tr-TR" dirty="0" smtClean="0"/>
              <a:t>yorumlama,</a:t>
            </a:r>
          </a:p>
          <a:p>
            <a:pPr marL="342900" indent="-342900"/>
            <a:r>
              <a:rPr lang="tr-TR" dirty="0" smtClean="0"/>
              <a:t>iklim oluşturmadır. </a:t>
            </a:r>
          </a:p>
          <a:p>
            <a:endParaRPr lang="tr-TR" dirty="0"/>
          </a:p>
        </p:txBody>
      </p:sp>
    </p:spTree>
    <p:extLst>
      <p:ext uri="{BB962C8B-B14F-4D97-AF65-F5344CB8AC3E}">
        <p14:creationId xmlns:p14="http://schemas.microsoft.com/office/powerpoint/2010/main" val="2763582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smtClean="0"/>
              <a:t>Sosyal hizmet uygulamasında doğrudan kullanılmayan beceriler;</a:t>
            </a:r>
          </a:p>
          <a:p>
            <a:pPr marL="342900" lvl="0" indent="-342900">
              <a:buFont typeface="Wingdings" panose="05000000000000000000" pitchFamily="2" charset="2"/>
              <a:buChar char="Ø"/>
            </a:pPr>
            <a:r>
              <a:rPr lang="tr-TR" dirty="0" smtClean="0"/>
              <a:t>Sonuçları değerlendirme becerisi</a:t>
            </a:r>
          </a:p>
          <a:p>
            <a:pPr marL="342900" lvl="0" indent="-342900">
              <a:buFont typeface="Wingdings" panose="05000000000000000000" pitchFamily="2" charset="2"/>
              <a:buChar char="Ø"/>
            </a:pPr>
            <a:r>
              <a:rPr lang="tr-TR" dirty="0" smtClean="0"/>
              <a:t>Fon oluşturma becerisi</a:t>
            </a:r>
          </a:p>
          <a:p>
            <a:pPr marL="342900" lvl="0" indent="-342900">
              <a:buFont typeface="Wingdings" panose="05000000000000000000" pitchFamily="2" charset="2"/>
              <a:buChar char="Ø"/>
            </a:pPr>
            <a:r>
              <a:rPr lang="tr-TR" dirty="0" smtClean="0"/>
              <a:t>Bütçe yapma becerisi</a:t>
            </a:r>
          </a:p>
          <a:p>
            <a:pPr marL="342900" lvl="0" indent="-342900">
              <a:buFont typeface="Wingdings" panose="05000000000000000000" pitchFamily="2" charset="2"/>
              <a:buChar char="Ø"/>
            </a:pPr>
            <a:r>
              <a:rPr lang="tr-TR" dirty="0" smtClean="0"/>
              <a:t>Müzakere yapma becerisi</a:t>
            </a:r>
          </a:p>
          <a:p>
            <a:pPr marL="342900" lvl="0" indent="-342900">
              <a:buFont typeface="Wingdings" panose="05000000000000000000" pitchFamily="2" charset="2"/>
              <a:buChar char="Ø"/>
            </a:pPr>
            <a:r>
              <a:rPr lang="tr-TR" dirty="0" smtClean="0"/>
              <a:t>Aracılık yapma becerisi</a:t>
            </a:r>
          </a:p>
          <a:p>
            <a:pPr marL="342900" lvl="0" indent="-342900">
              <a:buFont typeface="Wingdings" panose="05000000000000000000" pitchFamily="2" charset="2"/>
              <a:buChar char="Ø"/>
            </a:pPr>
            <a:r>
              <a:rPr lang="tr-TR" dirty="0" smtClean="0"/>
              <a:t>Karar vericileri etkileme becerisi</a:t>
            </a:r>
          </a:p>
          <a:p>
            <a:pPr marL="342900" lvl="0" indent="-342900">
              <a:buFont typeface="Wingdings" panose="05000000000000000000" pitchFamily="2" charset="2"/>
              <a:buChar char="Ø"/>
            </a:pPr>
            <a:r>
              <a:rPr lang="tr-TR" dirty="0" smtClean="0"/>
              <a:t>Gereksinimleri değerlendirme becerisi</a:t>
            </a:r>
          </a:p>
          <a:p>
            <a:pPr marL="342900" lvl="0" indent="-342900">
              <a:buFont typeface="Wingdings" panose="05000000000000000000" pitchFamily="2" charset="2"/>
              <a:buChar char="Ø"/>
            </a:pPr>
            <a:r>
              <a:rPr lang="tr-TR" dirty="0" smtClean="0"/>
              <a:t>Planlama yapma becerisi</a:t>
            </a:r>
          </a:p>
          <a:p>
            <a:pPr marL="342900" lvl="0" indent="-342900">
              <a:buFont typeface="Wingdings" panose="05000000000000000000" pitchFamily="2" charset="2"/>
              <a:buChar char="Ø"/>
            </a:pPr>
            <a:r>
              <a:rPr lang="tr-TR" dirty="0" err="1" smtClean="0"/>
              <a:t>Eşyönetimlerle</a:t>
            </a:r>
            <a:r>
              <a:rPr lang="tr-TR" dirty="0" smtClean="0"/>
              <a:t> çalışma becerisi</a:t>
            </a:r>
          </a:p>
          <a:p>
            <a:endParaRPr lang="tr-TR" dirty="0"/>
          </a:p>
        </p:txBody>
      </p:sp>
    </p:spTree>
    <p:extLst>
      <p:ext uri="{BB962C8B-B14F-4D97-AF65-F5344CB8AC3E}">
        <p14:creationId xmlns:p14="http://schemas.microsoft.com/office/powerpoint/2010/main" val="108786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mtClean="0"/>
              <a:t>Sosyal Hizmetin Değer Temeli </a:t>
            </a:r>
            <a:endParaRPr lang="tr-TR"/>
          </a:p>
        </p:txBody>
      </p:sp>
    </p:spTree>
    <p:extLst>
      <p:ext uri="{BB962C8B-B14F-4D97-AF65-F5344CB8AC3E}">
        <p14:creationId xmlns:p14="http://schemas.microsoft.com/office/powerpoint/2010/main" val="1934718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342900" indent="-342900"/>
            <a:r>
              <a:rPr lang="tr-TR" dirty="0" smtClean="0"/>
              <a:t>Sosyal hizmetin temellerini oluşturan üç unsurun sonuncusu değerdir. </a:t>
            </a:r>
          </a:p>
          <a:p>
            <a:pPr marL="342900" indent="-342900"/>
            <a:r>
              <a:rPr lang="tr-TR" dirty="0" smtClean="0"/>
              <a:t>Değer zamana, mekana, bağlama göre değişen ama her zaman iyi olanı, istenir olanı hedefleyen olgulardır. </a:t>
            </a:r>
          </a:p>
          <a:p>
            <a:pPr marL="342900" indent="-342900"/>
            <a:r>
              <a:rPr lang="tr-TR" dirty="0" smtClean="0"/>
              <a:t>Sosyal hizmet tarihsel sürecinden bu yana sürekli belirli değerler bütünü ile ilerlemiştir. İnsan ve toplum ile çalışan sosyal hizmet değerleri ile insan onuruna, özgürlüğüne, refahına ve sosyal adalete önem veren bir meslek </a:t>
            </a:r>
            <a:r>
              <a:rPr lang="tr-TR" dirty="0" err="1" smtClean="0"/>
              <a:t>alanır</a:t>
            </a:r>
            <a:endParaRPr lang="tr-TR" dirty="0"/>
          </a:p>
        </p:txBody>
      </p:sp>
    </p:spTree>
    <p:extLst>
      <p:ext uri="{BB962C8B-B14F-4D97-AF65-F5344CB8AC3E}">
        <p14:creationId xmlns:p14="http://schemas.microsoft.com/office/powerpoint/2010/main" val="1949122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marL="342900" lvl="0" indent="-342900">
              <a:buFont typeface="Wingdings" panose="05000000000000000000" pitchFamily="2" charset="2"/>
              <a:buChar char="Ø"/>
            </a:pPr>
            <a:r>
              <a:rPr lang="tr-TR" dirty="0" smtClean="0"/>
              <a:t>Her insan, insan olduğu için değerlidir</a:t>
            </a:r>
          </a:p>
          <a:p>
            <a:pPr marL="342900" lvl="0" indent="-342900">
              <a:buFont typeface="Wingdings" panose="05000000000000000000" pitchFamily="2" charset="2"/>
              <a:buChar char="Ø"/>
            </a:pPr>
            <a:r>
              <a:rPr lang="tr-TR" dirty="0" smtClean="0"/>
              <a:t>İnsanın acı çekmesine izin verilemez, acı çekmemesi için insan korunmalı ya da acısı azaltılmalıdır</a:t>
            </a:r>
          </a:p>
          <a:p>
            <a:pPr marL="342900" lvl="0" indent="-342900">
              <a:buFont typeface="Wingdings" panose="05000000000000000000" pitchFamily="2" charset="2"/>
              <a:buChar char="Ø"/>
            </a:pPr>
            <a:r>
              <a:rPr lang="tr-TR" dirty="0" smtClean="0"/>
              <a:t>İnsanların tüm davranışları biyolojik beden ve çevre arasındaki ilişkiden ortaya çıkar</a:t>
            </a:r>
          </a:p>
          <a:p>
            <a:pPr marL="342900" lvl="0" indent="-342900">
              <a:buFont typeface="Wingdings" panose="05000000000000000000" pitchFamily="2" charset="2"/>
              <a:buChar char="Ø"/>
            </a:pPr>
            <a:r>
              <a:rPr lang="tr-TR" dirty="0" smtClean="0"/>
              <a:t>İnsan doğası gereği hareketlerinde mantıklı değildir</a:t>
            </a:r>
          </a:p>
          <a:p>
            <a:pPr marL="342900" lvl="0" indent="-342900">
              <a:buFont typeface="Wingdings" panose="05000000000000000000" pitchFamily="2" charset="2"/>
              <a:buChar char="Ø"/>
            </a:pPr>
            <a:r>
              <a:rPr lang="tr-TR" dirty="0" smtClean="0"/>
              <a:t>İnsanda doğuştan gelen ‘ahlak’ ve ‘sosyal’ kavramları bulunmaz (sonradan öğrenilir)</a:t>
            </a:r>
          </a:p>
          <a:p>
            <a:pPr marL="342900" lvl="0" indent="-342900">
              <a:buFont typeface="Wingdings" panose="05000000000000000000" pitchFamily="2" charset="2"/>
              <a:buChar char="Ø"/>
            </a:pPr>
            <a:r>
              <a:rPr lang="tr-TR" dirty="0" smtClean="0"/>
              <a:t>Hem bireysel hem de ortak insan ihtiyaçları vardır</a:t>
            </a:r>
          </a:p>
          <a:p>
            <a:pPr marL="342900" lvl="0" indent="-342900">
              <a:buFont typeface="Wingdings" panose="05000000000000000000" pitchFamily="2" charset="2"/>
              <a:buChar char="Ø"/>
            </a:pPr>
            <a:r>
              <a:rPr lang="tr-TR" dirty="0" smtClean="0"/>
              <a:t>Kişiler arasındaki farklılıklar kabul edilmelidir</a:t>
            </a:r>
          </a:p>
          <a:p>
            <a:pPr marL="342900" lvl="0" indent="-342900">
              <a:buFont typeface="Wingdings" panose="05000000000000000000" pitchFamily="2" charset="2"/>
              <a:buChar char="Ø"/>
            </a:pPr>
            <a:r>
              <a:rPr lang="tr-TR" dirty="0" smtClean="0"/>
              <a:t>Aile ilişkileri, kişinin hayatının ilk yıllarının gelişimindeki en temel unsurdur</a:t>
            </a:r>
          </a:p>
          <a:p>
            <a:pPr marL="342900" lvl="0" indent="-342900">
              <a:buFont typeface="Wingdings" panose="05000000000000000000" pitchFamily="2" charset="2"/>
              <a:buChar char="Ø"/>
            </a:pPr>
            <a:r>
              <a:rPr lang="tr-TR" dirty="0" smtClean="0"/>
              <a:t>İnsan motivasyon karışık bir kavramdır</a:t>
            </a:r>
          </a:p>
          <a:p>
            <a:endParaRPr lang="tr-TR" dirty="0"/>
          </a:p>
        </p:txBody>
      </p:sp>
    </p:spTree>
    <p:extLst>
      <p:ext uri="{BB962C8B-B14F-4D97-AF65-F5344CB8AC3E}">
        <p14:creationId xmlns:p14="http://schemas.microsoft.com/office/powerpoint/2010/main" val="2683817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457200" lvl="0" indent="-457200">
              <a:buFont typeface="+mj-lt"/>
              <a:buAutoNum type="arabicPeriod"/>
            </a:pPr>
            <a:r>
              <a:rPr lang="tr-TR" b="1" dirty="0" smtClean="0"/>
              <a:t>Sosyal Hizmet Değeri:</a:t>
            </a:r>
            <a:r>
              <a:rPr lang="tr-TR" dirty="0" smtClean="0"/>
              <a:t> Hizmet</a:t>
            </a:r>
          </a:p>
          <a:p>
            <a:r>
              <a:rPr lang="tr-TR" b="1" dirty="0" smtClean="0"/>
              <a:t>      Bağlı Olduğu Etik İlke</a:t>
            </a:r>
            <a:r>
              <a:rPr lang="tr-TR" dirty="0" smtClean="0"/>
              <a:t>: Sosyal hizmet uzmanlarının birincil amacı muhtaç insanlara yardım etmek ve sosyal sorunlarla uğraşmaktır. </a:t>
            </a:r>
          </a:p>
          <a:p>
            <a:pPr lvl="0"/>
            <a:r>
              <a:rPr lang="tr-TR" b="1" dirty="0" smtClean="0"/>
              <a:t>2.   Sosyal Hizmet Değeri: </a:t>
            </a:r>
            <a:r>
              <a:rPr lang="tr-TR" dirty="0" smtClean="0"/>
              <a:t>Sosyal Adalet</a:t>
            </a:r>
          </a:p>
          <a:p>
            <a:r>
              <a:rPr lang="tr-TR" b="1" dirty="0" smtClean="0"/>
              <a:t>      Bağlı Olduğu Etik İlke:</a:t>
            </a:r>
            <a:r>
              <a:rPr lang="tr-TR" dirty="0" smtClean="0"/>
              <a:t> Sosyal hizmet uzmanları sosyal adaletsizliklerle mücadele eder. </a:t>
            </a:r>
          </a:p>
          <a:p>
            <a:pPr lvl="0"/>
            <a:r>
              <a:rPr lang="tr-TR" b="1" dirty="0" smtClean="0"/>
              <a:t>3.</a:t>
            </a:r>
            <a:r>
              <a:rPr lang="tr-TR" dirty="0" smtClean="0"/>
              <a:t>   </a:t>
            </a:r>
            <a:r>
              <a:rPr lang="tr-TR" b="1" dirty="0" smtClean="0"/>
              <a:t>Sosyal Hizmet Değeri: </a:t>
            </a:r>
            <a:r>
              <a:rPr lang="tr-TR" dirty="0" smtClean="0"/>
              <a:t>Bireyin Onuru ve Değeri</a:t>
            </a:r>
          </a:p>
          <a:p>
            <a:r>
              <a:rPr lang="tr-TR" b="1" dirty="0" smtClean="0"/>
              <a:t>      Bağlı Olduğu Etik İlke:</a:t>
            </a:r>
            <a:r>
              <a:rPr lang="tr-TR" dirty="0" smtClean="0"/>
              <a:t> Sosyal hizmet uzmanları bireyin onuru ve değerine saygı duyar. </a:t>
            </a:r>
          </a:p>
          <a:p>
            <a:endParaRPr lang="tr-TR" dirty="0"/>
          </a:p>
        </p:txBody>
      </p:sp>
    </p:spTree>
    <p:extLst>
      <p:ext uri="{BB962C8B-B14F-4D97-AF65-F5344CB8AC3E}">
        <p14:creationId xmlns:p14="http://schemas.microsoft.com/office/powerpoint/2010/main" val="8010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lvl="0"/>
            <a:r>
              <a:rPr lang="tr-TR" b="1" dirty="0" smtClean="0"/>
              <a:t>4.</a:t>
            </a:r>
            <a:r>
              <a:rPr lang="tr-TR" b="1" dirty="0" smtClean="0"/>
              <a:t> Sosyal Hizmet Değeri: </a:t>
            </a:r>
            <a:r>
              <a:rPr lang="tr-TR" dirty="0" smtClean="0"/>
              <a:t>İnsan İlişkilerinin Önemi</a:t>
            </a:r>
          </a:p>
          <a:p>
            <a:r>
              <a:rPr lang="tr-TR" b="1" dirty="0" smtClean="0"/>
              <a:t>      Bağlı Olduğu Etik İlke:</a:t>
            </a:r>
            <a:r>
              <a:rPr lang="tr-TR" dirty="0" smtClean="0"/>
              <a:t> Sosyal hizmet uzmanları insan ilişkilerinin öneminin farkındadır. </a:t>
            </a:r>
          </a:p>
          <a:p>
            <a:pPr lvl="0"/>
            <a:r>
              <a:rPr lang="tr-TR" b="1" dirty="0" smtClean="0"/>
              <a:t>5.</a:t>
            </a:r>
            <a:r>
              <a:rPr lang="tr-TR" b="1" dirty="0" smtClean="0"/>
              <a:t>   Sosyal Hizmet Değeri: </a:t>
            </a:r>
            <a:r>
              <a:rPr lang="tr-TR" dirty="0" smtClean="0"/>
              <a:t>Dürüstlük ve Güvenilirlik</a:t>
            </a:r>
          </a:p>
          <a:p>
            <a:r>
              <a:rPr lang="tr-TR" b="1" dirty="0" smtClean="0"/>
              <a:t>      Bağlı Olduğu Etik İlke:</a:t>
            </a:r>
            <a:r>
              <a:rPr lang="tr-TR" dirty="0" smtClean="0"/>
              <a:t> Sosyal hizmet uzmanları güvenilir ve dürüst davranmalıdır.</a:t>
            </a:r>
          </a:p>
          <a:p>
            <a:pPr lvl="0"/>
            <a:r>
              <a:rPr lang="tr-TR" b="1" dirty="0" smtClean="0"/>
              <a:t>6.   Sosyal Hizmet Değeri: </a:t>
            </a:r>
            <a:r>
              <a:rPr lang="tr-TR" dirty="0" smtClean="0"/>
              <a:t>Yetkinlik</a:t>
            </a:r>
          </a:p>
          <a:p>
            <a:r>
              <a:rPr lang="tr-TR" b="1" dirty="0" smtClean="0"/>
              <a:t>      Bağlı Olduğu Etik İlke:</a:t>
            </a:r>
            <a:r>
              <a:rPr lang="tr-TR" dirty="0" smtClean="0"/>
              <a:t> Sosyal hizmet uzmanları yetkin olduğu alanlarda uygulama yapmalı ve mesleki uzmanlığını geliştirmek için çalışmalıdır</a:t>
            </a:r>
          </a:p>
          <a:p>
            <a:endParaRPr lang="tr-TR" dirty="0"/>
          </a:p>
        </p:txBody>
      </p:sp>
    </p:spTree>
    <p:extLst>
      <p:ext uri="{BB962C8B-B14F-4D97-AF65-F5344CB8AC3E}">
        <p14:creationId xmlns:p14="http://schemas.microsoft.com/office/powerpoint/2010/main" val="385663473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606</Words>
  <Application>Microsoft Office PowerPoint</Application>
  <PresentationFormat>Geniş ekran</PresentationFormat>
  <Paragraphs>66</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Calibri</vt:lpstr>
      <vt:lpstr>Calibri Light</vt:lpstr>
      <vt:lpstr>Wingdings</vt:lpstr>
      <vt:lpstr>Office Teması</vt:lpstr>
      <vt:lpstr>Sosyal hizmetin temelleri</vt:lpstr>
      <vt:lpstr>Sosyal hizmetin temelleri</vt:lpstr>
      <vt:lpstr>PowerPoint Sunusu</vt:lpstr>
      <vt:lpstr>Sosyal Hizmetin Bilgi Temeli </vt:lpstr>
      <vt:lpstr>PowerPoint Sunusu</vt:lpstr>
      <vt:lpstr>Sosyal Hizmetin Beceri Temeli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hizmetin temelleri</dc:title>
  <dc:creator>Lenovo</dc:creator>
  <cp:lastModifiedBy>Lenovo</cp:lastModifiedBy>
  <cp:revision>3</cp:revision>
  <dcterms:created xsi:type="dcterms:W3CDTF">2020-11-25T08:46:07Z</dcterms:created>
  <dcterms:modified xsi:type="dcterms:W3CDTF">2020-11-25T08:54:15Z</dcterms:modified>
</cp:coreProperties>
</file>