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58" r:id="rId3"/>
    <p:sldId id="262" r:id="rId4"/>
    <p:sldId id="269" r:id="rId5"/>
    <p:sldId id="271" r:id="rId6"/>
    <p:sldId id="259" r:id="rId7"/>
    <p:sldId id="273" r:id="rId8"/>
    <p:sldId id="260" r:id="rId9"/>
    <p:sldId id="274" r:id="rId10"/>
    <p:sldId id="261" r:id="rId11"/>
    <p:sldId id="275" r:id="rId12"/>
    <p:sldId id="272" r:id="rId13"/>
    <p:sldId id="276" r:id="rId14"/>
    <p:sldId id="277" r:id="rId15"/>
    <p:sldId id="280" r:id="rId16"/>
    <p:sldId id="281" r:id="rId17"/>
    <p:sldId id="282" r:id="rId18"/>
    <p:sldId id="283" r:id="rId19"/>
    <p:sldId id="279" r:id="rId20"/>
    <p:sldId id="263" r:id="rId21"/>
    <p:sldId id="264" r:id="rId22"/>
    <p:sldId id="265" r:id="rId23"/>
    <p:sldId id="266" r:id="rId24"/>
    <p:sldId id="267" r:id="rId25"/>
    <p:sldId id="268" r:id="rId26"/>
    <p:sldId id="285" r:id="rId27"/>
    <p:sldId id="278" r:id="rId28"/>
    <p:sldId id="284" r:id="rId29"/>
    <p:sldId id="286" r:id="rId30"/>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1" d="100"/>
          <a:sy n="91" d="100"/>
        </p:scale>
        <p:origin x="-264" y="-8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53D86C-E55F-42A7-858E-61495E073D29}" type="datetimeFigureOut">
              <a:rPr lang="tr-TR" smtClean="0"/>
              <a:t>8.10.2020</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878BEE-A943-40A5-9B0E-EBE428725E6B}" type="slidenum">
              <a:rPr lang="tr-TR" smtClean="0"/>
              <a:t>‹#›</a:t>
            </a:fld>
            <a:endParaRPr lang="tr-TR"/>
          </a:p>
        </p:txBody>
      </p:sp>
    </p:spTree>
    <p:extLst>
      <p:ext uri="{BB962C8B-B14F-4D97-AF65-F5344CB8AC3E}">
        <p14:creationId xmlns:p14="http://schemas.microsoft.com/office/powerpoint/2010/main" val="32852441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03A076D0-F982-4675-8AA6-DE40FF54CF1E}" type="datetime1">
              <a:rPr lang="tr-TR" smtClean="0"/>
              <a:t>8.10.2020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E9098E3-9C0A-484C-ABE0-CB2DAABB4CA6}" type="slidenum">
              <a:rPr lang="tr-TR" smtClean="0"/>
              <a:t>‹#›</a:t>
            </a:fld>
            <a:endParaRPr lang="tr-TR"/>
          </a:p>
        </p:txBody>
      </p:sp>
    </p:spTree>
    <p:extLst>
      <p:ext uri="{BB962C8B-B14F-4D97-AF65-F5344CB8AC3E}">
        <p14:creationId xmlns:p14="http://schemas.microsoft.com/office/powerpoint/2010/main" val="24696662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199AC64-DDC3-4C3A-9533-7FA4AB096EA4}" type="datetime1">
              <a:rPr lang="tr-TR" smtClean="0"/>
              <a:t>8.10.2020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E9098E3-9C0A-484C-ABE0-CB2DAABB4CA6}" type="slidenum">
              <a:rPr lang="tr-TR" smtClean="0"/>
              <a:t>‹#›</a:t>
            </a:fld>
            <a:endParaRPr lang="tr-TR"/>
          </a:p>
        </p:txBody>
      </p:sp>
    </p:spTree>
    <p:extLst>
      <p:ext uri="{BB962C8B-B14F-4D97-AF65-F5344CB8AC3E}">
        <p14:creationId xmlns:p14="http://schemas.microsoft.com/office/powerpoint/2010/main" val="7412327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B21BC89A-A0F6-4A68-954B-8CA3D4E19FA5}" type="datetime1">
              <a:rPr lang="tr-TR" smtClean="0"/>
              <a:t>8.10.2020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E9098E3-9C0A-484C-ABE0-CB2DAABB4CA6}" type="slidenum">
              <a:rPr lang="tr-TR" smtClean="0"/>
              <a:t>‹#›</a:t>
            </a:fld>
            <a:endParaRPr lang="tr-TR"/>
          </a:p>
        </p:txBody>
      </p:sp>
    </p:spTree>
    <p:extLst>
      <p:ext uri="{BB962C8B-B14F-4D97-AF65-F5344CB8AC3E}">
        <p14:creationId xmlns:p14="http://schemas.microsoft.com/office/powerpoint/2010/main" val="37095984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AE410A9B-86F8-437E-999B-80E3A5001F22}" type="datetime1">
              <a:rPr lang="tr-TR" smtClean="0"/>
              <a:t>8.10.2020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E9098E3-9C0A-484C-ABE0-CB2DAABB4CA6}" type="slidenum">
              <a:rPr lang="tr-TR" smtClean="0"/>
              <a:t>‹#›</a:t>
            </a:fld>
            <a:endParaRPr lang="tr-TR"/>
          </a:p>
        </p:txBody>
      </p:sp>
    </p:spTree>
    <p:extLst>
      <p:ext uri="{BB962C8B-B14F-4D97-AF65-F5344CB8AC3E}">
        <p14:creationId xmlns:p14="http://schemas.microsoft.com/office/powerpoint/2010/main" val="24123938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DA705BAD-E497-4EE6-A0F5-B8173379E51E}" type="datetime1">
              <a:rPr lang="tr-TR" smtClean="0"/>
              <a:t>8.10.2020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FE9098E3-9C0A-484C-ABE0-CB2DAABB4CA6}" type="slidenum">
              <a:rPr lang="tr-TR" smtClean="0"/>
              <a:t>‹#›</a:t>
            </a:fld>
            <a:endParaRPr lang="tr-TR"/>
          </a:p>
        </p:txBody>
      </p:sp>
    </p:spTree>
    <p:extLst>
      <p:ext uri="{BB962C8B-B14F-4D97-AF65-F5344CB8AC3E}">
        <p14:creationId xmlns:p14="http://schemas.microsoft.com/office/powerpoint/2010/main" val="27984819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31F290EE-0B21-434D-B848-25F78F3E7C9F}" type="datetime1">
              <a:rPr lang="tr-TR" smtClean="0"/>
              <a:t>8.10.2020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FE9098E3-9C0A-484C-ABE0-CB2DAABB4CA6}" type="slidenum">
              <a:rPr lang="tr-TR" smtClean="0"/>
              <a:t>‹#›</a:t>
            </a:fld>
            <a:endParaRPr lang="tr-TR"/>
          </a:p>
        </p:txBody>
      </p:sp>
    </p:spTree>
    <p:extLst>
      <p:ext uri="{BB962C8B-B14F-4D97-AF65-F5344CB8AC3E}">
        <p14:creationId xmlns:p14="http://schemas.microsoft.com/office/powerpoint/2010/main" val="35798991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2B01F348-3B40-433B-96C3-80F0C2B78B46}" type="datetime1">
              <a:rPr lang="tr-TR" smtClean="0"/>
              <a:t>8.10.2020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FE9098E3-9C0A-484C-ABE0-CB2DAABB4CA6}" type="slidenum">
              <a:rPr lang="tr-TR" smtClean="0"/>
              <a:t>‹#›</a:t>
            </a:fld>
            <a:endParaRPr lang="tr-TR"/>
          </a:p>
        </p:txBody>
      </p:sp>
    </p:spTree>
    <p:extLst>
      <p:ext uri="{BB962C8B-B14F-4D97-AF65-F5344CB8AC3E}">
        <p14:creationId xmlns:p14="http://schemas.microsoft.com/office/powerpoint/2010/main" val="7201094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98038A94-C1E0-4E30-AED5-EA8F407ED5CD}" type="datetime1">
              <a:rPr lang="tr-TR" smtClean="0"/>
              <a:t>8.10.2020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E9098E3-9C0A-484C-ABE0-CB2DAABB4CA6}" type="slidenum">
              <a:rPr lang="tr-TR" smtClean="0"/>
              <a:t>‹#›</a:t>
            </a:fld>
            <a:endParaRPr lang="tr-TR"/>
          </a:p>
        </p:txBody>
      </p:sp>
    </p:spTree>
    <p:extLst>
      <p:ext uri="{BB962C8B-B14F-4D97-AF65-F5344CB8AC3E}">
        <p14:creationId xmlns:p14="http://schemas.microsoft.com/office/powerpoint/2010/main" val="9250320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00745231-C157-4A5B-91BF-BD0CBB8C080B}" type="datetime1">
              <a:rPr lang="tr-TR" smtClean="0"/>
              <a:t>8.10.2020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E9098E3-9C0A-484C-ABE0-CB2DAABB4CA6}" type="slidenum">
              <a:rPr lang="tr-TR" smtClean="0"/>
              <a:t>‹#›</a:t>
            </a:fld>
            <a:endParaRPr lang="tr-TR"/>
          </a:p>
        </p:txBody>
      </p:sp>
    </p:spTree>
    <p:extLst>
      <p:ext uri="{BB962C8B-B14F-4D97-AF65-F5344CB8AC3E}">
        <p14:creationId xmlns:p14="http://schemas.microsoft.com/office/powerpoint/2010/main" val="18875561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09E1576-E28E-470D-AC19-841136F0EAB9}" type="datetime1">
              <a:rPr lang="tr-TR" smtClean="0"/>
              <a:t>8.10.2020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E9098E3-9C0A-484C-ABE0-CB2DAABB4CA6}" type="slidenum">
              <a:rPr lang="tr-TR" smtClean="0"/>
              <a:t>‹#›</a:t>
            </a:fld>
            <a:endParaRPr lang="tr-TR"/>
          </a:p>
        </p:txBody>
      </p:sp>
    </p:spTree>
    <p:extLst>
      <p:ext uri="{BB962C8B-B14F-4D97-AF65-F5344CB8AC3E}">
        <p14:creationId xmlns:p14="http://schemas.microsoft.com/office/powerpoint/2010/main" val="415877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C8CA83B7-9971-4F60-85AC-0A3B1A1F9A07}" type="datetime1">
              <a:rPr lang="tr-TR" smtClean="0"/>
              <a:t>8.10.2020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E9098E3-9C0A-484C-ABE0-CB2DAABB4CA6}" type="slidenum">
              <a:rPr lang="tr-TR" smtClean="0"/>
              <a:t>‹#›</a:t>
            </a:fld>
            <a:endParaRPr lang="tr-TR"/>
          </a:p>
        </p:txBody>
      </p:sp>
    </p:spTree>
    <p:extLst>
      <p:ext uri="{BB962C8B-B14F-4D97-AF65-F5344CB8AC3E}">
        <p14:creationId xmlns:p14="http://schemas.microsoft.com/office/powerpoint/2010/main" val="13354929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429C84-DDFA-4AC7-B083-8BE4F65130C7}" type="datetime1">
              <a:rPr lang="tr-TR" smtClean="0"/>
              <a:t>8.10.2020</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9098E3-9C0A-484C-ABE0-CB2DAABB4CA6}" type="slidenum">
              <a:rPr lang="tr-TR" smtClean="0"/>
              <a:t>‹#›</a:t>
            </a:fld>
            <a:endParaRPr lang="tr-TR"/>
          </a:p>
        </p:txBody>
      </p:sp>
    </p:spTree>
    <p:extLst>
      <p:ext uri="{BB962C8B-B14F-4D97-AF65-F5344CB8AC3E}">
        <p14:creationId xmlns:p14="http://schemas.microsoft.com/office/powerpoint/2010/main" val="41742526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normAutofit fontScale="90000"/>
          </a:bodyPr>
          <a:lstStyle/>
          <a:p>
            <a:r>
              <a:rPr lang="tr-TR" dirty="0" smtClean="0"/>
              <a:t>İnsan davranışı ve sosyal çevre: Temel </a:t>
            </a:r>
            <a:r>
              <a:rPr lang="tr-TR" dirty="0"/>
              <a:t>kavramlar</a:t>
            </a:r>
            <a:br>
              <a:rPr lang="tr-TR" dirty="0"/>
            </a:br>
            <a:endParaRPr lang="tr-TR" dirty="0"/>
          </a:p>
        </p:txBody>
      </p:sp>
      <p:sp>
        <p:nvSpPr>
          <p:cNvPr id="3" name="Alt Başlık 2"/>
          <p:cNvSpPr>
            <a:spLocks noGrp="1"/>
          </p:cNvSpPr>
          <p:nvPr>
            <p:ph type="subTitle" idx="1"/>
          </p:nvPr>
        </p:nvSpPr>
        <p:spPr/>
        <p:txBody>
          <a:bodyPr/>
          <a:lstStyle/>
          <a:p>
            <a:r>
              <a:rPr lang="tr-TR" dirty="0" smtClean="0"/>
              <a:t>Prof. Dr. </a:t>
            </a:r>
            <a:r>
              <a:rPr lang="tr-TR" dirty="0" smtClean="0"/>
              <a:t>Gülsüm ÇAMUR</a:t>
            </a:r>
            <a:endParaRPr lang="tr-TR" dirty="0"/>
          </a:p>
        </p:txBody>
      </p:sp>
      <p:sp>
        <p:nvSpPr>
          <p:cNvPr id="4" name="Veri Yer Tutucusu 3"/>
          <p:cNvSpPr>
            <a:spLocks noGrp="1"/>
          </p:cNvSpPr>
          <p:nvPr>
            <p:ph type="dt" sz="half" idx="10"/>
          </p:nvPr>
        </p:nvSpPr>
        <p:spPr/>
        <p:txBody>
          <a:bodyPr/>
          <a:lstStyle/>
          <a:p>
            <a:fld id="{05F8D5EB-B495-45AD-9188-32949F4C5A6D}" type="datetime1">
              <a:rPr lang="tr-TR" smtClean="0"/>
              <a:t>8.10.2020</a:t>
            </a:fld>
            <a:endParaRPr lang="tr-TR"/>
          </a:p>
        </p:txBody>
      </p:sp>
      <p:sp>
        <p:nvSpPr>
          <p:cNvPr id="5" name="Slayt Numarası Yer Tutucusu 4"/>
          <p:cNvSpPr>
            <a:spLocks noGrp="1"/>
          </p:cNvSpPr>
          <p:nvPr>
            <p:ph type="sldNum" sz="quarter" idx="12"/>
          </p:nvPr>
        </p:nvSpPr>
        <p:spPr/>
        <p:txBody>
          <a:bodyPr/>
          <a:lstStyle/>
          <a:p>
            <a:fld id="{FE9098E3-9C0A-484C-ABE0-CB2DAABB4CA6}" type="slidenum">
              <a:rPr lang="tr-TR" smtClean="0"/>
              <a:t>1</a:t>
            </a:fld>
            <a:endParaRPr lang="tr-TR"/>
          </a:p>
        </p:txBody>
      </p:sp>
    </p:spTree>
    <p:extLst>
      <p:ext uri="{BB962C8B-B14F-4D97-AF65-F5344CB8AC3E}">
        <p14:creationId xmlns:p14="http://schemas.microsoft.com/office/powerpoint/2010/main" val="20009572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Gelişme?</a:t>
            </a:r>
            <a:endParaRPr lang="tr-TR" dirty="0"/>
          </a:p>
        </p:txBody>
      </p:sp>
      <p:sp>
        <p:nvSpPr>
          <p:cNvPr id="3" name="İçerik Yer Tutucusu 2"/>
          <p:cNvSpPr>
            <a:spLocks noGrp="1"/>
          </p:cNvSpPr>
          <p:nvPr>
            <p:ph idx="1"/>
          </p:nvPr>
        </p:nvSpPr>
        <p:spPr/>
        <p:txBody>
          <a:bodyPr/>
          <a:lstStyle/>
          <a:p>
            <a:r>
              <a:rPr lang="tr-TR" altLang="tr-TR" dirty="0"/>
              <a:t>Büyüyen organizmanın, dokularının yapısında ve biyokimyasal bileşiminde oluşan değişikler sonucu olgunlaşması ve fonksiyonlarının farklılaşmasıdır</a:t>
            </a:r>
            <a:endParaRPr lang="tr-TR" dirty="0"/>
          </a:p>
        </p:txBody>
      </p:sp>
      <p:sp>
        <p:nvSpPr>
          <p:cNvPr id="4" name="Veri Yer Tutucusu 3"/>
          <p:cNvSpPr>
            <a:spLocks noGrp="1"/>
          </p:cNvSpPr>
          <p:nvPr>
            <p:ph type="dt" sz="half" idx="10"/>
          </p:nvPr>
        </p:nvSpPr>
        <p:spPr/>
        <p:txBody>
          <a:bodyPr/>
          <a:lstStyle/>
          <a:p>
            <a:fld id="{EFE0BC30-0FD4-45E0-B5F2-34CA814C6D78}" type="datetime1">
              <a:rPr lang="tr-TR" smtClean="0"/>
              <a:t>8.10.2020</a:t>
            </a:fld>
            <a:endParaRPr lang="tr-TR"/>
          </a:p>
        </p:txBody>
      </p:sp>
      <p:sp>
        <p:nvSpPr>
          <p:cNvPr id="5" name="Slayt Numarası Yer Tutucusu 4"/>
          <p:cNvSpPr>
            <a:spLocks noGrp="1"/>
          </p:cNvSpPr>
          <p:nvPr>
            <p:ph type="sldNum" sz="quarter" idx="12"/>
          </p:nvPr>
        </p:nvSpPr>
        <p:spPr/>
        <p:txBody>
          <a:bodyPr/>
          <a:lstStyle/>
          <a:p>
            <a:fld id="{FE9098E3-9C0A-484C-ABE0-CB2DAABB4CA6}" type="slidenum">
              <a:rPr lang="tr-TR" smtClean="0"/>
              <a:t>2</a:t>
            </a:fld>
            <a:endParaRPr lang="tr-TR"/>
          </a:p>
        </p:txBody>
      </p:sp>
    </p:spTree>
    <p:extLst>
      <p:ext uri="{BB962C8B-B14F-4D97-AF65-F5344CB8AC3E}">
        <p14:creationId xmlns:p14="http://schemas.microsoft.com/office/powerpoint/2010/main" val="16368514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gelişim</a:t>
            </a:r>
            <a:endParaRPr lang="tr-TR" dirty="0"/>
          </a:p>
        </p:txBody>
      </p:sp>
      <p:sp>
        <p:nvSpPr>
          <p:cNvPr id="3" name="İçerik Yer Tutucusu 2"/>
          <p:cNvSpPr>
            <a:spLocks noGrp="1"/>
          </p:cNvSpPr>
          <p:nvPr>
            <p:ph idx="1"/>
          </p:nvPr>
        </p:nvSpPr>
        <p:spPr/>
        <p:txBody>
          <a:bodyPr/>
          <a:lstStyle/>
          <a:p>
            <a:r>
              <a:rPr lang="tr-TR" dirty="0" smtClean="0"/>
              <a:t>İnsanın bir gelişim evresinde gerçekleşmesi beklenen büyüme, olgunlaşma düzeyi ve davranışlarıdır. </a:t>
            </a:r>
          </a:p>
          <a:p>
            <a:r>
              <a:rPr lang="tr-TR" dirty="0"/>
              <a:t> </a:t>
            </a:r>
            <a:r>
              <a:rPr lang="tr-TR" dirty="0" smtClean="0"/>
              <a:t>İnsanın beden yapısı, duygusal, sosyal ve zihinsel özellikler bakımından düzenli bir biçimde büyümesi, değişmesi ve istenilen görevleri yapabilecek duruma gelmesidir. </a:t>
            </a:r>
          </a:p>
          <a:p>
            <a:r>
              <a:rPr lang="tr-TR" dirty="0"/>
              <a:t> </a:t>
            </a:r>
            <a:r>
              <a:rPr lang="tr-TR" dirty="0" smtClean="0"/>
              <a:t>Gelişim sadece fiziksel süreç değildir diğer gelişim alanlarını da kapsar. </a:t>
            </a:r>
            <a:endParaRPr lang="tr-TR" dirty="0"/>
          </a:p>
        </p:txBody>
      </p:sp>
      <p:sp>
        <p:nvSpPr>
          <p:cNvPr id="4" name="Veri Yer Tutucusu 3"/>
          <p:cNvSpPr>
            <a:spLocks noGrp="1"/>
          </p:cNvSpPr>
          <p:nvPr>
            <p:ph type="dt" sz="half" idx="10"/>
          </p:nvPr>
        </p:nvSpPr>
        <p:spPr/>
        <p:txBody>
          <a:bodyPr/>
          <a:lstStyle/>
          <a:p>
            <a:fld id="{12BAD0FC-D2AA-4D06-84EB-809675003206}" type="datetime1">
              <a:rPr lang="tr-TR" smtClean="0"/>
              <a:t>8.10.2020</a:t>
            </a:fld>
            <a:endParaRPr lang="tr-TR"/>
          </a:p>
        </p:txBody>
      </p:sp>
      <p:sp>
        <p:nvSpPr>
          <p:cNvPr id="5" name="Slayt Numarası Yer Tutucusu 4"/>
          <p:cNvSpPr>
            <a:spLocks noGrp="1"/>
          </p:cNvSpPr>
          <p:nvPr>
            <p:ph type="sldNum" sz="quarter" idx="12"/>
          </p:nvPr>
        </p:nvSpPr>
        <p:spPr/>
        <p:txBody>
          <a:bodyPr/>
          <a:lstStyle/>
          <a:p>
            <a:fld id="{FE9098E3-9C0A-484C-ABE0-CB2DAABB4CA6}" type="slidenum">
              <a:rPr lang="tr-TR" smtClean="0"/>
              <a:t>3</a:t>
            </a:fld>
            <a:endParaRPr lang="tr-TR"/>
          </a:p>
        </p:txBody>
      </p:sp>
    </p:spTree>
    <p:extLst>
      <p:ext uri="{BB962C8B-B14F-4D97-AF65-F5344CB8AC3E}">
        <p14:creationId xmlns:p14="http://schemas.microsoft.com/office/powerpoint/2010/main" val="18805765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Gelişimle İle İlgili Temel Kavramlar</a:t>
            </a:r>
            <a:r>
              <a:rPr lang="tr-TR" sz="2000" dirty="0"/>
              <a:t/>
            </a:r>
            <a:br>
              <a:rPr lang="tr-TR" sz="2000" dirty="0"/>
            </a:br>
            <a:endParaRPr lang="tr-TR" dirty="0"/>
          </a:p>
        </p:txBody>
      </p:sp>
      <p:sp>
        <p:nvSpPr>
          <p:cNvPr id="3" name="İçerik Yer Tutucusu 2"/>
          <p:cNvSpPr>
            <a:spLocks noGrp="1"/>
          </p:cNvSpPr>
          <p:nvPr>
            <p:ph idx="1"/>
          </p:nvPr>
        </p:nvSpPr>
        <p:spPr/>
        <p:txBody>
          <a:bodyPr/>
          <a:lstStyle/>
          <a:p>
            <a:pPr lvl="2"/>
            <a:r>
              <a:rPr lang="tr-TR" dirty="0" smtClean="0"/>
              <a:t>Gelişim</a:t>
            </a:r>
            <a:endParaRPr lang="tr-TR" sz="1200" dirty="0"/>
          </a:p>
          <a:p>
            <a:pPr lvl="2"/>
            <a:r>
              <a:rPr lang="tr-TR" dirty="0"/>
              <a:t>Büyüme</a:t>
            </a:r>
            <a:endParaRPr lang="tr-TR" sz="1200" dirty="0"/>
          </a:p>
          <a:p>
            <a:pPr lvl="2"/>
            <a:r>
              <a:rPr lang="tr-TR" dirty="0"/>
              <a:t>Olgunlaşma</a:t>
            </a:r>
            <a:endParaRPr lang="tr-TR" sz="1200" dirty="0"/>
          </a:p>
          <a:p>
            <a:pPr lvl="2"/>
            <a:r>
              <a:rPr lang="tr-TR" dirty="0"/>
              <a:t>Öğrenme</a:t>
            </a:r>
            <a:endParaRPr lang="tr-TR" sz="1200" dirty="0"/>
          </a:p>
          <a:p>
            <a:pPr lvl="2"/>
            <a:r>
              <a:rPr lang="tr-TR" dirty="0"/>
              <a:t>Hazır </a:t>
            </a:r>
            <a:r>
              <a:rPr lang="tr-TR" dirty="0" err="1"/>
              <a:t>bulunuşluk</a:t>
            </a:r>
            <a:endParaRPr lang="tr-TR" sz="1200" dirty="0"/>
          </a:p>
          <a:p>
            <a:pPr lvl="2"/>
            <a:r>
              <a:rPr lang="tr-TR" dirty="0"/>
              <a:t>Kritik dönem</a:t>
            </a:r>
            <a:endParaRPr lang="tr-TR" sz="1200" dirty="0"/>
          </a:p>
          <a:p>
            <a:endParaRPr lang="tr-TR" dirty="0"/>
          </a:p>
        </p:txBody>
      </p:sp>
      <p:sp>
        <p:nvSpPr>
          <p:cNvPr id="4" name="Veri Yer Tutucusu 3"/>
          <p:cNvSpPr>
            <a:spLocks noGrp="1"/>
          </p:cNvSpPr>
          <p:nvPr>
            <p:ph type="dt" sz="half" idx="10"/>
          </p:nvPr>
        </p:nvSpPr>
        <p:spPr/>
        <p:txBody>
          <a:bodyPr/>
          <a:lstStyle/>
          <a:p>
            <a:fld id="{160B899E-1234-4FCE-88E7-6F22F895A7AD}" type="datetime1">
              <a:rPr lang="tr-TR" smtClean="0"/>
              <a:t>8.10.2020</a:t>
            </a:fld>
            <a:endParaRPr lang="tr-TR"/>
          </a:p>
        </p:txBody>
      </p:sp>
      <p:sp>
        <p:nvSpPr>
          <p:cNvPr id="5" name="Slayt Numarası Yer Tutucusu 4"/>
          <p:cNvSpPr>
            <a:spLocks noGrp="1"/>
          </p:cNvSpPr>
          <p:nvPr>
            <p:ph type="sldNum" sz="quarter" idx="12"/>
          </p:nvPr>
        </p:nvSpPr>
        <p:spPr/>
        <p:txBody>
          <a:bodyPr/>
          <a:lstStyle/>
          <a:p>
            <a:fld id="{FE9098E3-9C0A-484C-ABE0-CB2DAABB4CA6}" type="slidenum">
              <a:rPr lang="tr-TR" smtClean="0"/>
              <a:t>4</a:t>
            </a:fld>
            <a:endParaRPr lang="tr-TR"/>
          </a:p>
        </p:txBody>
      </p:sp>
    </p:spTree>
    <p:extLst>
      <p:ext uri="{BB962C8B-B14F-4D97-AF65-F5344CB8AC3E}">
        <p14:creationId xmlns:p14="http://schemas.microsoft.com/office/powerpoint/2010/main" val="32023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Gelişimle ilgili süreç</a:t>
            </a:r>
            <a:endParaRPr lang="tr-TR" dirty="0"/>
          </a:p>
        </p:txBody>
      </p:sp>
      <p:sp>
        <p:nvSpPr>
          <p:cNvPr id="3" name="İçerik Yer Tutucusu 2"/>
          <p:cNvSpPr>
            <a:spLocks noGrp="1"/>
          </p:cNvSpPr>
          <p:nvPr>
            <p:ph idx="1"/>
          </p:nvPr>
        </p:nvSpPr>
        <p:spPr/>
        <p:txBody>
          <a:bodyPr/>
          <a:lstStyle/>
          <a:p>
            <a:pPr marL="514350" indent="-514350">
              <a:buFont typeface="+mj-lt"/>
              <a:buAutoNum type="arabicPeriod"/>
            </a:pPr>
            <a:r>
              <a:rPr lang="tr-TR" dirty="0" smtClean="0"/>
              <a:t>büyüme</a:t>
            </a:r>
          </a:p>
          <a:p>
            <a:pPr marL="514350" indent="-514350">
              <a:buFont typeface="+mj-lt"/>
              <a:buAutoNum type="arabicPeriod"/>
            </a:pPr>
            <a:r>
              <a:rPr lang="tr-TR" dirty="0" smtClean="0"/>
              <a:t>olgunlaşma</a:t>
            </a:r>
          </a:p>
          <a:p>
            <a:pPr marL="514350" indent="-514350">
              <a:buFont typeface="+mj-lt"/>
              <a:buAutoNum type="arabicPeriod"/>
            </a:pPr>
            <a:r>
              <a:rPr lang="tr-TR" dirty="0" smtClean="0"/>
              <a:t> öğrenme</a:t>
            </a:r>
            <a:endParaRPr lang="tr-TR" dirty="0"/>
          </a:p>
        </p:txBody>
      </p:sp>
      <p:sp>
        <p:nvSpPr>
          <p:cNvPr id="4" name="Veri Yer Tutucusu 3"/>
          <p:cNvSpPr>
            <a:spLocks noGrp="1"/>
          </p:cNvSpPr>
          <p:nvPr>
            <p:ph type="dt" sz="half" idx="10"/>
          </p:nvPr>
        </p:nvSpPr>
        <p:spPr/>
        <p:txBody>
          <a:bodyPr/>
          <a:lstStyle/>
          <a:p>
            <a:fld id="{FB8707DD-A394-40E0-BEB7-DF27D27B7F97}" type="datetime1">
              <a:rPr lang="tr-TR" smtClean="0"/>
              <a:t>8.10.2020</a:t>
            </a:fld>
            <a:endParaRPr lang="tr-TR"/>
          </a:p>
        </p:txBody>
      </p:sp>
      <p:sp>
        <p:nvSpPr>
          <p:cNvPr id="5" name="Slayt Numarası Yer Tutucusu 4"/>
          <p:cNvSpPr>
            <a:spLocks noGrp="1"/>
          </p:cNvSpPr>
          <p:nvPr>
            <p:ph type="sldNum" sz="quarter" idx="12"/>
          </p:nvPr>
        </p:nvSpPr>
        <p:spPr/>
        <p:txBody>
          <a:bodyPr/>
          <a:lstStyle/>
          <a:p>
            <a:fld id="{FE9098E3-9C0A-484C-ABE0-CB2DAABB4CA6}" type="slidenum">
              <a:rPr lang="tr-TR" smtClean="0"/>
              <a:t>5</a:t>
            </a:fld>
            <a:endParaRPr lang="tr-TR"/>
          </a:p>
        </p:txBody>
      </p:sp>
    </p:spTree>
    <p:extLst>
      <p:ext uri="{BB962C8B-B14F-4D97-AF65-F5344CB8AC3E}">
        <p14:creationId xmlns:p14="http://schemas.microsoft.com/office/powerpoint/2010/main" val="5467750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Büyüme?</a:t>
            </a:r>
            <a:endParaRPr lang="tr-TR" dirty="0"/>
          </a:p>
        </p:txBody>
      </p:sp>
      <p:sp>
        <p:nvSpPr>
          <p:cNvPr id="3" name="İçerik Yer Tutucusu 2"/>
          <p:cNvSpPr>
            <a:spLocks noGrp="1"/>
          </p:cNvSpPr>
          <p:nvPr>
            <p:ph idx="1"/>
          </p:nvPr>
        </p:nvSpPr>
        <p:spPr/>
        <p:txBody>
          <a:bodyPr/>
          <a:lstStyle/>
          <a:p>
            <a:r>
              <a:rPr lang="tr-TR" dirty="0" smtClean="0"/>
              <a:t>Bedenin boy ve ağırlık yönünden artışı, organların belli bir düzeye gelinceye kadar geçirdikleri biçim, hacim, ağırlıkla ilgili değişmedir.</a:t>
            </a:r>
            <a:endParaRPr lang="tr-TR" dirty="0"/>
          </a:p>
        </p:txBody>
      </p:sp>
      <p:sp>
        <p:nvSpPr>
          <p:cNvPr id="4" name="Veri Yer Tutucusu 3"/>
          <p:cNvSpPr>
            <a:spLocks noGrp="1"/>
          </p:cNvSpPr>
          <p:nvPr>
            <p:ph type="dt" sz="half" idx="10"/>
          </p:nvPr>
        </p:nvSpPr>
        <p:spPr/>
        <p:txBody>
          <a:bodyPr/>
          <a:lstStyle/>
          <a:p>
            <a:fld id="{7F52D148-2DC0-43CC-B27B-8C6CD3863E3D}" type="datetime1">
              <a:rPr lang="tr-TR" smtClean="0"/>
              <a:t>8.10.2020</a:t>
            </a:fld>
            <a:endParaRPr lang="tr-TR"/>
          </a:p>
        </p:txBody>
      </p:sp>
      <p:sp>
        <p:nvSpPr>
          <p:cNvPr id="5" name="Slayt Numarası Yer Tutucusu 4"/>
          <p:cNvSpPr>
            <a:spLocks noGrp="1"/>
          </p:cNvSpPr>
          <p:nvPr>
            <p:ph type="sldNum" sz="quarter" idx="12"/>
          </p:nvPr>
        </p:nvSpPr>
        <p:spPr/>
        <p:txBody>
          <a:bodyPr/>
          <a:lstStyle/>
          <a:p>
            <a:fld id="{FE9098E3-9C0A-484C-ABE0-CB2DAABB4CA6}" type="slidenum">
              <a:rPr lang="tr-TR" smtClean="0"/>
              <a:t>6</a:t>
            </a:fld>
            <a:endParaRPr lang="tr-TR"/>
          </a:p>
        </p:txBody>
      </p:sp>
    </p:spTree>
    <p:extLst>
      <p:ext uri="{BB962C8B-B14F-4D97-AF65-F5344CB8AC3E}">
        <p14:creationId xmlns:p14="http://schemas.microsoft.com/office/powerpoint/2010/main" val="1800522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Büyüme: </a:t>
            </a:r>
            <a:endParaRPr lang="tr-TR" dirty="0"/>
          </a:p>
        </p:txBody>
      </p:sp>
      <p:sp>
        <p:nvSpPr>
          <p:cNvPr id="3" name="İçerik Yer Tutucusu 2"/>
          <p:cNvSpPr>
            <a:spLocks noGrp="1"/>
          </p:cNvSpPr>
          <p:nvPr>
            <p:ph idx="1"/>
          </p:nvPr>
        </p:nvSpPr>
        <p:spPr/>
        <p:txBody>
          <a:bodyPr/>
          <a:lstStyle/>
          <a:p>
            <a:r>
              <a:rPr lang="tr-TR" dirty="0" smtClean="0"/>
              <a:t>Bedenin </a:t>
            </a:r>
            <a:r>
              <a:rPr lang="tr-TR" dirty="0"/>
              <a:t>boy ve ağırlık yönünden artışı , organların belli bir düzeye gelinceye kadar geçirdikleri biçim , hacim , ağırlıkla ilgili değişmeler olarak tanımlanmaktadır . </a:t>
            </a:r>
            <a:r>
              <a:rPr lang="tr-TR" b="1" dirty="0"/>
              <a:t> </a:t>
            </a:r>
            <a:r>
              <a:rPr lang="tr-TR" dirty="0"/>
              <a:t>Bireyin fizik yapısında zamana bağlı olarak meydana gelen nicelik boyutundaki değişikliklerdir. Doğum öncesi dönemde hücre çoğalması ve doğum sonrasında da aylara ve yıllara göre fizik yapıda meydana gelen değişiklikler büyümenin sonucudur</a:t>
            </a:r>
          </a:p>
        </p:txBody>
      </p:sp>
      <p:sp>
        <p:nvSpPr>
          <p:cNvPr id="4" name="Veri Yer Tutucusu 3"/>
          <p:cNvSpPr>
            <a:spLocks noGrp="1"/>
          </p:cNvSpPr>
          <p:nvPr>
            <p:ph type="dt" sz="half" idx="10"/>
          </p:nvPr>
        </p:nvSpPr>
        <p:spPr/>
        <p:txBody>
          <a:bodyPr/>
          <a:lstStyle/>
          <a:p>
            <a:fld id="{EC4E62A5-3241-4310-BD8C-F611F6191EF9}" type="datetime1">
              <a:rPr lang="tr-TR" smtClean="0"/>
              <a:t>8.10.2020</a:t>
            </a:fld>
            <a:endParaRPr lang="tr-TR"/>
          </a:p>
        </p:txBody>
      </p:sp>
      <p:sp>
        <p:nvSpPr>
          <p:cNvPr id="5" name="Slayt Numarası Yer Tutucusu 4"/>
          <p:cNvSpPr>
            <a:spLocks noGrp="1"/>
          </p:cNvSpPr>
          <p:nvPr>
            <p:ph type="sldNum" sz="quarter" idx="12"/>
          </p:nvPr>
        </p:nvSpPr>
        <p:spPr/>
        <p:txBody>
          <a:bodyPr/>
          <a:lstStyle/>
          <a:p>
            <a:fld id="{FE9098E3-9C0A-484C-ABE0-CB2DAABB4CA6}" type="slidenum">
              <a:rPr lang="tr-TR" smtClean="0"/>
              <a:t>7</a:t>
            </a:fld>
            <a:endParaRPr lang="tr-TR"/>
          </a:p>
        </p:txBody>
      </p:sp>
    </p:spTree>
    <p:extLst>
      <p:ext uri="{BB962C8B-B14F-4D97-AF65-F5344CB8AC3E}">
        <p14:creationId xmlns:p14="http://schemas.microsoft.com/office/powerpoint/2010/main" val="25203232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Olgunlaşma?</a:t>
            </a:r>
            <a:endParaRPr lang="tr-TR" dirty="0"/>
          </a:p>
        </p:txBody>
      </p:sp>
      <p:sp>
        <p:nvSpPr>
          <p:cNvPr id="3" name="İçerik Yer Tutucusu 2"/>
          <p:cNvSpPr>
            <a:spLocks noGrp="1"/>
          </p:cNvSpPr>
          <p:nvPr>
            <p:ph idx="1"/>
          </p:nvPr>
        </p:nvSpPr>
        <p:spPr/>
        <p:txBody>
          <a:bodyPr/>
          <a:lstStyle/>
          <a:p>
            <a:r>
              <a:rPr lang="tr-TR" dirty="0" smtClean="0"/>
              <a:t>İnsanın ya da bir organın belli bir yaşta beklenilen, saptanmış bir devinimi yapabilecek yetkinliğe ulaşmasıdır. </a:t>
            </a:r>
          </a:p>
          <a:p>
            <a:r>
              <a:rPr lang="tr-TR" dirty="0" smtClean="0"/>
              <a:t>İnsanın olgunlaşma sürecinde çevresiyle etkileşerek deneyim kazanmasıdır. </a:t>
            </a:r>
          </a:p>
          <a:p>
            <a:r>
              <a:rPr lang="tr-TR" dirty="0" smtClean="0"/>
              <a:t>Olgunlaşma büyüme ile birlikte oluşur. Olgunlaşmanın olması için öğrenmeye gereksinim yoktur. </a:t>
            </a:r>
          </a:p>
          <a:p>
            <a:r>
              <a:rPr lang="tr-TR" dirty="0" smtClean="0"/>
              <a:t>Olgunlaşma hazır olma kavramı için önkoşul niteliği taşır.</a:t>
            </a:r>
            <a:endParaRPr lang="tr-TR" dirty="0"/>
          </a:p>
        </p:txBody>
      </p:sp>
      <p:sp>
        <p:nvSpPr>
          <p:cNvPr id="4" name="Veri Yer Tutucusu 3"/>
          <p:cNvSpPr>
            <a:spLocks noGrp="1"/>
          </p:cNvSpPr>
          <p:nvPr>
            <p:ph type="dt" sz="half" idx="10"/>
          </p:nvPr>
        </p:nvSpPr>
        <p:spPr/>
        <p:txBody>
          <a:bodyPr/>
          <a:lstStyle/>
          <a:p>
            <a:fld id="{58B18068-443C-4B98-9FA8-DAB2F04BF199}" type="datetime1">
              <a:rPr lang="tr-TR" smtClean="0"/>
              <a:t>8.10.2020</a:t>
            </a:fld>
            <a:endParaRPr lang="tr-TR"/>
          </a:p>
        </p:txBody>
      </p:sp>
      <p:sp>
        <p:nvSpPr>
          <p:cNvPr id="5" name="Slayt Numarası Yer Tutucusu 4"/>
          <p:cNvSpPr>
            <a:spLocks noGrp="1"/>
          </p:cNvSpPr>
          <p:nvPr>
            <p:ph type="sldNum" sz="quarter" idx="12"/>
          </p:nvPr>
        </p:nvSpPr>
        <p:spPr/>
        <p:txBody>
          <a:bodyPr/>
          <a:lstStyle/>
          <a:p>
            <a:fld id="{FE9098E3-9C0A-484C-ABE0-CB2DAABB4CA6}" type="slidenum">
              <a:rPr lang="tr-TR" smtClean="0"/>
              <a:t>8</a:t>
            </a:fld>
            <a:endParaRPr lang="tr-TR"/>
          </a:p>
        </p:txBody>
      </p:sp>
    </p:spTree>
    <p:extLst>
      <p:ext uri="{BB962C8B-B14F-4D97-AF65-F5344CB8AC3E}">
        <p14:creationId xmlns:p14="http://schemas.microsoft.com/office/powerpoint/2010/main" val="18061094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Olgunlaşma: </a:t>
            </a:r>
            <a:endParaRPr lang="tr-TR" dirty="0"/>
          </a:p>
        </p:txBody>
      </p:sp>
      <p:sp>
        <p:nvSpPr>
          <p:cNvPr id="3" name="İçerik Yer Tutucusu 2"/>
          <p:cNvSpPr>
            <a:spLocks noGrp="1"/>
          </p:cNvSpPr>
          <p:nvPr>
            <p:ph idx="1"/>
          </p:nvPr>
        </p:nvSpPr>
        <p:spPr/>
        <p:txBody>
          <a:bodyPr/>
          <a:lstStyle/>
          <a:p>
            <a:r>
              <a:rPr lang="tr-TR" dirty="0" smtClean="0"/>
              <a:t>Büyüme </a:t>
            </a:r>
            <a:r>
              <a:rPr lang="tr-TR" dirty="0"/>
              <a:t>sürecinde kişinin genetik yapısının yönlendirilmesiyle oluşan biyolojik boyuttaki gözlenir, fonksiyonel değişikliklerdir. Örneğin, çocuklar olgunlaştığı zaman kendi başına oturabilir. Çocuğu bu olgunluğa erişmeden oturtmaya çalışmak bedensel gelişimini bozabilir.</a:t>
            </a:r>
          </a:p>
          <a:p>
            <a:endParaRPr lang="tr-TR" dirty="0"/>
          </a:p>
        </p:txBody>
      </p:sp>
      <p:sp>
        <p:nvSpPr>
          <p:cNvPr id="4" name="Veri Yer Tutucusu 3"/>
          <p:cNvSpPr>
            <a:spLocks noGrp="1"/>
          </p:cNvSpPr>
          <p:nvPr>
            <p:ph type="dt" sz="half" idx="10"/>
          </p:nvPr>
        </p:nvSpPr>
        <p:spPr/>
        <p:txBody>
          <a:bodyPr/>
          <a:lstStyle/>
          <a:p>
            <a:fld id="{7DF7C5FE-FF42-405F-9F00-DDE2536F6000}" type="datetime1">
              <a:rPr lang="tr-TR" smtClean="0"/>
              <a:t>8.10.2020</a:t>
            </a:fld>
            <a:endParaRPr lang="tr-TR"/>
          </a:p>
        </p:txBody>
      </p:sp>
      <p:sp>
        <p:nvSpPr>
          <p:cNvPr id="5" name="Slayt Numarası Yer Tutucusu 4"/>
          <p:cNvSpPr>
            <a:spLocks noGrp="1"/>
          </p:cNvSpPr>
          <p:nvPr>
            <p:ph type="sldNum" sz="quarter" idx="12"/>
          </p:nvPr>
        </p:nvSpPr>
        <p:spPr/>
        <p:txBody>
          <a:bodyPr/>
          <a:lstStyle/>
          <a:p>
            <a:fld id="{FE9098E3-9C0A-484C-ABE0-CB2DAABB4CA6}" type="slidenum">
              <a:rPr lang="tr-TR" smtClean="0"/>
              <a:t>9</a:t>
            </a:fld>
            <a:endParaRPr lang="tr-TR"/>
          </a:p>
        </p:txBody>
      </p:sp>
    </p:spTree>
    <p:extLst>
      <p:ext uri="{BB962C8B-B14F-4D97-AF65-F5344CB8AC3E}">
        <p14:creationId xmlns:p14="http://schemas.microsoft.com/office/powerpoint/2010/main" val="38365921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öğrenme</a:t>
            </a:r>
            <a:endParaRPr lang="tr-TR" dirty="0"/>
          </a:p>
        </p:txBody>
      </p:sp>
      <p:sp>
        <p:nvSpPr>
          <p:cNvPr id="3" name="İçerik Yer Tutucusu 2"/>
          <p:cNvSpPr>
            <a:spLocks noGrp="1"/>
          </p:cNvSpPr>
          <p:nvPr>
            <p:ph idx="1"/>
          </p:nvPr>
        </p:nvSpPr>
        <p:spPr/>
        <p:txBody>
          <a:bodyPr/>
          <a:lstStyle/>
          <a:p>
            <a:r>
              <a:rPr lang="tr-TR" b="1" dirty="0" smtClean="0"/>
              <a:t>Öğrenme: </a:t>
            </a:r>
            <a:r>
              <a:rPr lang="tr-TR" dirty="0" smtClean="0"/>
              <a:t>İnsanın olgunlaşma sürecinde çevresinde etkileşerek deneyim kazanmasıdır.</a:t>
            </a:r>
          </a:p>
          <a:p>
            <a:r>
              <a:rPr lang="tr-TR" b="1" dirty="0" smtClean="0"/>
              <a:t>Hazır olma: </a:t>
            </a:r>
            <a:r>
              <a:rPr lang="tr-TR" dirty="0" smtClean="0"/>
              <a:t>İnsanın belli bir gelişim görevini olgunlaşma ve öğrenme yoluyla yapabilecek düzeye gelmesidir. </a:t>
            </a:r>
            <a:endParaRPr lang="tr-TR" dirty="0"/>
          </a:p>
        </p:txBody>
      </p:sp>
      <p:sp>
        <p:nvSpPr>
          <p:cNvPr id="4" name="Veri Yer Tutucusu 3"/>
          <p:cNvSpPr>
            <a:spLocks noGrp="1"/>
          </p:cNvSpPr>
          <p:nvPr>
            <p:ph type="dt" sz="half" idx="10"/>
          </p:nvPr>
        </p:nvSpPr>
        <p:spPr/>
        <p:txBody>
          <a:bodyPr/>
          <a:lstStyle/>
          <a:p>
            <a:fld id="{A30830BE-9F34-41B7-A93B-CDA97C2D73E2}" type="datetime1">
              <a:rPr lang="tr-TR" smtClean="0"/>
              <a:t>8.10.2020</a:t>
            </a:fld>
            <a:endParaRPr lang="tr-TR"/>
          </a:p>
        </p:txBody>
      </p:sp>
      <p:sp>
        <p:nvSpPr>
          <p:cNvPr id="5" name="Slayt Numarası Yer Tutucusu 4"/>
          <p:cNvSpPr>
            <a:spLocks noGrp="1"/>
          </p:cNvSpPr>
          <p:nvPr>
            <p:ph type="sldNum" sz="quarter" idx="12"/>
          </p:nvPr>
        </p:nvSpPr>
        <p:spPr/>
        <p:txBody>
          <a:bodyPr/>
          <a:lstStyle/>
          <a:p>
            <a:fld id="{FE9098E3-9C0A-484C-ABE0-CB2DAABB4CA6}" type="slidenum">
              <a:rPr lang="tr-TR" smtClean="0"/>
              <a:t>10</a:t>
            </a:fld>
            <a:endParaRPr lang="tr-TR"/>
          </a:p>
        </p:txBody>
      </p:sp>
    </p:spTree>
    <p:extLst>
      <p:ext uri="{BB962C8B-B14F-4D97-AF65-F5344CB8AC3E}">
        <p14:creationId xmlns:p14="http://schemas.microsoft.com/office/powerpoint/2010/main" val="38017018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Öğrenme: </a:t>
            </a:r>
            <a:endParaRPr lang="tr-TR" dirty="0"/>
          </a:p>
        </p:txBody>
      </p:sp>
      <p:sp>
        <p:nvSpPr>
          <p:cNvPr id="3" name="İçerik Yer Tutucusu 2"/>
          <p:cNvSpPr>
            <a:spLocks noGrp="1"/>
          </p:cNvSpPr>
          <p:nvPr>
            <p:ph idx="1"/>
          </p:nvPr>
        </p:nvSpPr>
        <p:spPr/>
        <p:txBody>
          <a:bodyPr/>
          <a:lstStyle/>
          <a:p>
            <a:r>
              <a:rPr lang="tr-TR" dirty="0" smtClean="0"/>
              <a:t>Tekrar </a:t>
            </a:r>
            <a:r>
              <a:rPr lang="tr-TR" dirty="0"/>
              <a:t>veya yaşantı sonucu davranışta gözlenen nispeten kalıcı değişikliklere denir. Örneğin labirentte aç bırakılan farenin, açlık güdüsüyle harekete geçerek, yiyeceği bulmaya çalışması, kurgulanmış bir problem durumu içinde öğrenmenin doğasını bir ölçüde aydınlatmaktadır.                 </a:t>
            </a:r>
          </a:p>
          <a:p>
            <a:endParaRPr lang="tr-TR" dirty="0"/>
          </a:p>
        </p:txBody>
      </p:sp>
      <p:sp>
        <p:nvSpPr>
          <p:cNvPr id="4" name="Veri Yer Tutucusu 3"/>
          <p:cNvSpPr>
            <a:spLocks noGrp="1"/>
          </p:cNvSpPr>
          <p:nvPr>
            <p:ph type="dt" sz="half" idx="10"/>
          </p:nvPr>
        </p:nvSpPr>
        <p:spPr/>
        <p:txBody>
          <a:bodyPr/>
          <a:lstStyle/>
          <a:p>
            <a:fld id="{56869C70-AF51-4991-9047-E07CB2681213}" type="datetime1">
              <a:rPr lang="tr-TR" smtClean="0"/>
              <a:t>8.10.2020</a:t>
            </a:fld>
            <a:endParaRPr lang="tr-TR"/>
          </a:p>
        </p:txBody>
      </p:sp>
      <p:sp>
        <p:nvSpPr>
          <p:cNvPr id="5" name="Slayt Numarası Yer Tutucusu 4"/>
          <p:cNvSpPr>
            <a:spLocks noGrp="1"/>
          </p:cNvSpPr>
          <p:nvPr>
            <p:ph type="sldNum" sz="quarter" idx="12"/>
          </p:nvPr>
        </p:nvSpPr>
        <p:spPr/>
        <p:txBody>
          <a:bodyPr/>
          <a:lstStyle/>
          <a:p>
            <a:fld id="{FE9098E3-9C0A-484C-ABE0-CB2DAABB4CA6}" type="slidenum">
              <a:rPr lang="tr-TR" smtClean="0"/>
              <a:t>11</a:t>
            </a:fld>
            <a:endParaRPr lang="tr-TR"/>
          </a:p>
        </p:txBody>
      </p:sp>
    </p:spTree>
    <p:extLst>
      <p:ext uri="{BB962C8B-B14F-4D97-AF65-F5344CB8AC3E}">
        <p14:creationId xmlns:p14="http://schemas.microsoft.com/office/powerpoint/2010/main" val="17014153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Hazır </a:t>
            </a:r>
            <a:r>
              <a:rPr lang="tr-TR" b="1" dirty="0" err="1" smtClean="0"/>
              <a:t>bulunuşluk</a:t>
            </a:r>
            <a:endParaRPr lang="tr-TR" dirty="0"/>
          </a:p>
        </p:txBody>
      </p:sp>
      <p:sp>
        <p:nvSpPr>
          <p:cNvPr id="3" name="İçerik Yer Tutucusu 2"/>
          <p:cNvSpPr>
            <a:spLocks noGrp="1"/>
          </p:cNvSpPr>
          <p:nvPr>
            <p:ph idx="1"/>
          </p:nvPr>
        </p:nvSpPr>
        <p:spPr/>
        <p:txBody>
          <a:bodyPr/>
          <a:lstStyle/>
          <a:p>
            <a:r>
              <a:rPr lang="tr-TR" dirty="0" smtClean="0"/>
              <a:t>İnsanın </a:t>
            </a:r>
            <a:r>
              <a:rPr lang="tr-TR" dirty="0"/>
              <a:t>belli bir gelişim görevini olgunlaşma ve öğrenme yoluyla yapabilecek düzeye gelmesidir. Bazen gelişim görevlerinin alt gelişim görevleri vardır. </a:t>
            </a:r>
            <a:endParaRPr lang="tr-TR" dirty="0" smtClean="0"/>
          </a:p>
          <a:p>
            <a:r>
              <a:rPr lang="tr-TR" dirty="0" smtClean="0"/>
              <a:t>Bu </a:t>
            </a:r>
            <a:r>
              <a:rPr lang="tr-TR" dirty="0"/>
              <a:t>alt gelişim görevleri yerine getirilmeden bir üst gelişim görevinin öğrenilmesi olası değildir</a:t>
            </a:r>
            <a:r>
              <a:rPr lang="tr-TR" dirty="0" smtClean="0"/>
              <a:t>.</a:t>
            </a:r>
          </a:p>
          <a:p>
            <a:r>
              <a:rPr lang="tr-TR" dirty="0" smtClean="0"/>
              <a:t>Bir </a:t>
            </a:r>
            <a:r>
              <a:rPr lang="tr-TR" dirty="0"/>
              <a:t>çocuğun yüzmeyi öğrenebilmesi için bedensel, bilişsel ve </a:t>
            </a:r>
            <a:r>
              <a:rPr lang="tr-TR" dirty="0" err="1"/>
              <a:t>duyuşsal</a:t>
            </a:r>
            <a:r>
              <a:rPr lang="tr-TR" dirty="0"/>
              <a:t> gelişiminin yeterli bir düzeye ulaşması gerekir. </a:t>
            </a:r>
            <a:endParaRPr lang="tr-TR" dirty="0" smtClean="0"/>
          </a:p>
          <a:p>
            <a:r>
              <a:rPr lang="tr-TR" dirty="0" smtClean="0"/>
              <a:t>Başka </a:t>
            </a:r>
            <a:r>
              <a:rPr lang="tr-TR" dirty="0"/>
              <a:t>bir anlatımla, çocuğun yüzme ile ilgili ön yaşantı deneyimlerinin olumlu olması, suda bulunmaktan haz duyması ve yeterli bir kas gelişimine sahip olması, eylemin ortaya çıkmasının önkoşuludur.</a:t>
            </a:r>
          </a:p>
          <a:p>
            <a:endParaRPr lang="tr-TR" dirty="0"/>
          </a:p>
        </p:txBody>
      </p:sp>
      <p:sp>
        <p:nvSpPr>
          <p:cNvPr id="4" name="Veri Yer Tutucusu 3"/>
          <p:cNvSpPr>
            <a:spLocks noGrp="1"/>
          </p:cNvSpPr>
          <p:nvPr>
            <p:ph type="dt" sz="half" idx="10"/>
          </p:nvPr>
        </p:nvSpPr>
        <p:spPr/>
        <p:txBody>
          <a:bodyPr/>
          <a:lstStyle/>
          <a:p>
            <a:fld id="{3C306933-B107-4B90-94D7-FA52936AB72C}" type="datetime1">
              <a:rPr lang="tr-TR" smtClean="0"/>
              <a:t>8.10.2020</a:t>
            </a:fld>
            <a:endParaRPr lang="tr-TR"/>
          </a:p>
        </p:txBody>
      </p:sp>
      <p:sp>
        <p:nvSpPr>
          <p:cNvPr id="5" name="Slayt Numarası Yer Tutucusu 4"/>
          <p:cNvSpPr>
            <a:spLocks noGrp="1"/>
          </p:cNvSpPr>
          <p:nvPr>
            <p:ph type="sldNum" sz="quarter" idx="12"/>
          </p:nvPr>
        </p:nvSpPr>
        <p:spPr/>
        <p:txBody>
          <a:bodyPr/>
          <a:lstStyle/>
          <a:p>
            <a:fld id="{FE9098E3-9C0A-484C-ABE0-CB2DAABB4CA6}" type="slidenum">
              <a:rPr lang="tr-TR" smtClean="0"/>
              <a:t>12</a:t>
            </a:fld>
            <a:endParaRPr lang="tr-TR"/>
          </a:p>
        </p:txBody>
      </p:sp>
    </p:spTree>
    <p:extLst>
      <p:ext uri="{BB962C8B-B14F-4D97-AF65-F5344CB8AC3E}">
        <p14:creationId xmlns:p14="http://schemas.microsoft.com/office/powerpoint/2010/main" val="4163154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Kritik dönem: </a:t>
            </a:r>
            <a:endParaRPr lang="tr-TR" dirty="0"/>
          </a:p>
        </p:txBody>
      </p:sp>
      <p:sp>
        <p:nvSpPr>
          <p:cNvPr id="3" name="İçerik Yer Tutucusu 2"/>
          <p:cNvSpPr>
            <a:spLocks noGrp="1"/>
          </p:cNvSpPr>
          <p:nvPr>
            <p:ph idx="1"/>
          </p:nvPr>
        </p:nvSpPr>
        <p:spPr/>
        <p:txBody>
          <a:bodyPr>
            <a:normAutofit fontScale="77500" lnSpcReduction="20000"/>
          </a:bodyPr>
          <a:lstStyle/>
          <a:p>
            <a:r>
              <a:rPr lang="tr-TR" dirty="0" smtClean="0"/>
              <a:t>Eğitim </a:t>
            </a:r>
            <a:r>
              <a:rPr lang="tr-TR" dirty="0"/>
              <a:t>ortamında bireylerin yaş değişkenine göre belirli becerileri kazanma ve öğrenme konusunda avantajlı olduğu döneme denir</a:t>
            </a:r>
            <a:r>
              <a:rPr lang="tr-TR" dirty="0" smtClean="0"/>
              <a:t>.</a:t>
            </a:r>
          </a:p>
          <a:p>
            <a:r>
              <a:rPr lang="tr-TR" dirty="0" smtClean="0"/>
              <a:t>Yaşa </a:t>
            </a:r>
            <a:r>
              <a:rPr lang="tr-TR" dirty="0"/>
              <a:t>ve kazanılacak beceriye göre değişik öğrenme durumları için farklı kritik dönemler vardır ve her bir kritik dönem bir önceki evreye göre daha üst düzey bir öğrenmeye hazırlık aşamasıdır</a:t>
            </a:r>
            <a:r>
              <a:rPr lang="tr-TR" dirty="0" smtClean="0"/>
              <a:t>.</a:t>
            </a:r>
          </a:p>
          <a:p>
            <a:r>
              <a:rPr lang="tr-TR" dirty="0" smtClean="0"/>
              <a:t>Uyarıcıların </a:t>
            </a:r>
            <a:r>
              <a:rPr lang="tr-TR" dirty="0"/>
              <a:t>en güçlü etkiyi yaratacağı dönem olan kritik dönemde, öğrenmenin gerçekleşmesi önemlidir. </a:t>
            </a:r>
            <a:endParaRPr lang="tr-TR" dirty="0" smtClean="0"/>
          </a:p>
          <a:p>
            <a:r>
              <a:rPr lang="tr-TR" dirty="0" smtClean="0"/>
              <a:t>Kritik </a:t>
            </a:r>
            <a:r>
              <a:rPr lang="tr-TR" dirty="0"/>
              <a:t>dönem atlatıldıktan sonra, uyarıcılara maruz kalma etkili bir öğrenmenin gerçekleşmesini mümkün kılmaz. </a:t>
            </a:r>
            <a:endParaRPr lang="tr-TR" dirty="0" smtClean="0"/>
          </a:p>
          <a:p>
            <a:r>
              <a:rPr lang="tr-TR" dirty="0" smtClean="0"/>
              <a:t>Örneğin </a:t>
            </a:r>
            <a:r>
              <a:rPr lang="tr-TR" dirty="0"/>
              <a:t>ilköğretim çağında okula gitme fırsatı olmayan erişkinin daha sonra öğrenme süresi daha uzun olmakta ve daha zor öğrenmektedir</a:t>
            </a:r>
            <a:r>
              <a:rPr lang="tr-TR" dirty="0" smtClean="0"/>
              <a:t>.</a:t>
            </a:r>
          </a:p>
          <a:p>
            <a:r>
              <a:rPr lang="tr-TR" dirty="0" smtClean="0"/>
              <a:t> </a:t>
            </a:r>
            <a:r>
              <a:rPr lang="tr-TR" dirty="0"/>
              <a:t>Bir diğer örnek ise şöyledir: A.B.D. ‘ inde 1  yaşından  13 yaşına kadar babası tarafından hapsedilen ve fiziksel olarak istismar edilen </a:t>
            </a:r>
            <a:r>
              <a:rPr lang="tr-TR" dirty="0" err="1"/>
              <a:t>Genie</a:t>
            </a:r>
            <a:r>
              <a:rPr lang="tr-TR" dirty="0"/>
              <a:t>’ ye </a:t>
            </a:r>
            <a:r>
              <a:rPr lang="tr-TR" dirty="0" err="1"/>
              <a:t>aittir.Kurtarıldıktan</a:t>
            </a:r>
            <a:r>
              <a:rPr lang="tr-TR" dirty="0"/>
              <a:t> sonra birçok şeyi oldukça iyi öğrenmesine karşın dil konusunda fazlaca mesafe kat edememiş, ulaştığı düzey 3-4 yaşındaki çocuğun konuşma düzeyi ile sınırlı kalmıştır.</a:t>
            </a:r>
          </a:p>
          <a:p>
            <a:endParaRPr lang="tr-TR" dirty="0"/>
          </a:p>
        </p:txBody>
      </p:sp>
      <p:sp>
        <p:nvSpPr>
          <p:cNvPr id="4" name="Veri Yer Tutucusu 3"/>
          <p:cNvSpPr>
            <a:spLocks noGrp="1"/>
          </p:cNvSpPr>
          <p:nvPr>
            <p:ph type="dt" sz="half" idx="10"/>
          </p:nvPr>
        </p:nvSpPr>
        <p:spPr/>
        <p:txBody>
          <a:bodyPr/>
          <a:lstStyle/>
          <a:p>
            <a:fld id="{6CFA5B1E-619A-4C46-81EC-83A8A551222F}" type="datetime1">
              <a:rPr lang="tr-TR" smtClean="0"/>
              <a:t>8.10.2020</a:t>
            </a:fld>
            <a:endParaRPr lang="tr-TR"/>
          </a:p>
        </p:txBody>
      </p:sp>
      <p:sp>
        <p:nvSpPr>
          <p:cNvPr id="5" name="Slayt Numarası Yer Tutucusu 4"/>
          <p:cNvSpPr>
            <a:spLocks noGrp="1"/>
          </p:cNvSpPr>
          <p:nvPr>
            <p:ph type="sldNum" sz="quarter" idx="12"/>
          </p:nvPr>
        </p:nvSpPr>
        <p:spPr/>
        <p:txBody>
          <a:bodyPr/>
          <a:lstStyle/>
          <a:p>
            <a:fld id="{FE9098E3-9C0A-484C-ABE0-CB2DAABB4CA6}" type="slidenum">
              <a:rPr lang="tr-TR" smtClean="0"/>
              <a:t>13</a:t>
            </a:fld>
            <a:endParaRPr lang="tr-TR"/>
          </a:p>
        </p:txBody>
      </p:sp>
    </p:spTree>
    <p:extLst>
      <p:ext uri="{BB962C8B-B14F-4D97-AF65-F5344CB8AC3E}">
        <p14:creationId xmlns:p14="http://schemas.microsoft.com/office/powerpoint/2010/main" val="16784371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Kalıtım: </a:t>
            </a:r>
          </a:p>
        </p:txBody>
      </p:sp>
      <p:sp>
        <p:nvSpPr>
          <p:cNvPr id="3" name="İçerik Yer Tutucusu 2"/>
          <p:cNvSpPr>
            <a:spLocks noGrp="1"/>
          </p:cNvSpPr>
          <p:nvPr>
            <p:ph idx="1"/>
          </p:nvPr>
        </p:nvSpPr>
        <p:spPr/>
        <p:txBody>
          <a:bodyPr/>
          <a:lstStyle/>
          <a:p>
            <a:r>
              <a:rPr lang="tr-TR" dirty="0" smtClean="0"/>
              <a:t>Anne </a:t>
            </a:r>
            <a:r>
              <a:rPr lang="tr-TR" dirty="0"/>
              <a:t>ve babadan gelen farklı iki gen grubu ya da genetik ana yapıya dayanmaktadır: Babadan gelen spermlerin, annenin yumurtasını döllemesiyle oluşan zigot, yaşamın ilk temel formu ve organizmanın çekirdeğidir. Döllenmiş yumurta olarak tanımlanan zigot, anne ve babaya ait yirmi üçer kromozomdan oluşmaktadır.</a:t>
            </a:r>
          </a:p>
          <a:p>
            <a:r>
              <a:rPr lang="tr-TR" dirty="0"/>
              <a:t>         Anne babadan çocuğa kalıtım yoluyla geçen genetik yapıya </a:t>
            </a:r>
            <a:r>
              <a:rPr lang="tr-TR" b="1" u="sng" dirty="0" err="1"/>
              <a:t>genotip</a:t>
            </a:r>
            <a:r>
              <a:rPr lang="tr-TR" b="1" dirty="0"/>
              <a:t> </a:t>
            </a:r>
            <a:r>
              <a:rPr lang="tr-TR" dirty="0"/>
              <a:t>denir. </a:t>
            </a:r>
            <a:endParaRPr lang="tr-TR" dirty="0" smtClean="0"/>
          </a:p>
          <a:p>
            <a:r>
              <a:rPr lang="tr-TR" dirty="0" smtClean="0"/>
              <a:t>Bireyin </a:t>
            </a:r>
            <a:r>
              <a:rPr lang="tr-TR" dirty="0"/>
              <a:t>dışarıdan gözlenebilen özelliklerine </a:t>
            </a:r>
            <a:r>
              <a:rPr lang="tr-TR" b="1" u="sng" dirty="0" err="1"/>
              <a:t>fenotip</a:t>
            </a:r>
            <a:r>
              <a:rPr lang="tr-TR" dirty="0"/>
              <a:t>  denir.</a:t>
            </a:r>
          </a:p>
          <a:p>
            <a:endParaRPr lang="tr-TR" dirty="0"/>
          </a:p>
        </p:txBody>
      </p:sp>
      <p:sp>
        <p:nvSpPr>
          <p:cNvPr id="4" name="Veri Yer Tutucusu 3"/>
          <p:cNvSpPr>
            <a:spLocks noGrp="1"/>
          </p:cNvSpPr>
          <p:nvPr>
            <p:ph type="dt" sz="half" idx="10"/>
          </p:nvPr>
        </p:nvSpPr>
        <p:spPr/>
        <p:txBody>
          <a:bodyPr/>
          <a:lstStyle/>
          <a:p>
            <a:fld id="{9D0C6186-F49A-4AB1-85EC-727E495F96D1}" type="datetime1">
              <a:rPr lang="tr-TR" smtClean="0"/>
              <a:t>8.10.2020</a:t>
            </a:fld>
            <a:endParaRPr lang="tr-TR"/>
          </a:p>
        </p:txBody>
      </p:sp>
      <p:sp>
        <p:nvSpPr>
          <p:cNvPr id="5" name="Slayt Numarası Yer Tutucusu 4"/>
          <p:cNvSpPr>
            <a:spLocks noGrp="1"/>
          </p:cNvSpPr>
          <p:nvPr>
            <p:ph type="sldNum" sz="quarter" idx="12"/>
          </p:nvPr>
        </p:nvSpPr>
        <p:spPr/>
        <p:txBody>
          <a:bodyPr/>
          <a:lstStyle/>
          <a:p>
            <a:fld id="{FE9098E3-9C0A-484C-ABE0-CB2DAABB4CA6}" type="slidenum">
              <a:rPr lang="tr-TR" smtClean="0"/>
              <a:t>14</a:t>
            </a:fld>
            <a:endParaRPr lang="tr-TR"/>
          </a:p>
        </p:txBody>
      </p:sp>
    </p:spTree>
    <p:extLst>
      <p:ext uri="{BB962C8B-B14F-4D97-AF65-F5344CB8AC3E}">
        <p14:creationId xmlns:p14="http://schemas.microsoft.com/office/powerpoint/2010/main" val="25282581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dirty="0"/>
          </a:p>
        </p:txBody>
      </p:sp>
      <p:sp>
        <p:nvSpPr>
          <p:cNvPr id="3" name="İçerik Yer Tutucusu 2"/>
          <p:cNvSpPr>
            <a:spLocks noGrp="1"/>
          </p:cNvSpPr>
          <p:nvPr>
            <p:ph idx="1"/>
          </p:nvPr>
        </p:nvSpPr>
        <p:spPr/>
        <p:txBody>
          <a:bodyPr>
            <a:normAutofit lnSpcReduction="10000"/>
          </a:bodyPr>
          <a:lstStyle/>
          <a:p>
            <a:pPr marL="0" indent="0">
              <a:buNone/>
            </a:pPr>
            <a:r>
              <a:rPr lang="tr-TR" b="1" dirty="0" smtClean="0"/>
              <a:t>Mutasyon: </a:t>
            </a:r>
            <a:r>
              <a:rPr lang="tr-TR" dirty="0" smtClean="0"/>
              <a:t>Çevresel faktörlerin </a:t>
            </a:r>
            <a:r>
              <a:rPr lang="tr-TR" dirty="0"/>
              <a:t>etkisiyle genlerin yapısında meydana gelen kalıcı değişiklikleridir</a:t>
            </a:r>
            <a:r>
              <a:rPr lang="tr-TR" dirty="0" smtClean="0"/>
              <a:t>.</a:t>
            </a:r>
          </a:p>
          <a:p>
            <a:pPr marL="0" indent="0">
              <a:buNone/>
            </a:pPr>
            <a:r>
              <a:rPr lang="tr-TR" dirty="0"/>
              <a:t/>
            </a:r>
            <a:br>
              <a:rPr lang="tr-TR" dirty="0"/>
            </a:br>
            <a:r>
              <a:rPr lang="tr-TR" b="1" dirty="0"/>
              <a:t>Modifikasyon: </a:t>
            </a:r>
            <a:r>
              <a:rPr lang="tr-TR" dirty="0" smtClean="0"/>
              <a:t>Çevresel faktörlerin </a:t>
            </a:r>
            <a:r>
              <a:rPr lang="tr-TR" dirty="0"/>
              <a:t>etkisiyle genlerin işleyişinde meydana gelen kalıtsal olmayan </a:t>
            </a:r>
            <a:r>
              <a:rPr lang="tr-TR" dirty="0" smtClean="0"/>
              <a:t>değişikliklerdir.</a:t>
            </a:r>
          </a:p>
          <a:p>
            <a:pPr marL="0" indent="0">
              <a:buNone/>
            </a:pPr>
            <a:r>
              <a:rPr lang="tr-TR" dirty="0" smtClean="0"/>
              <a:t>evre </a:t>
            </a:r>
            <a:r>
              <a:rPr lang="tr-TR" dirty="0"/>
              <a:t>koşulları (ısı, sıcaklık, besin) bazı genlerin işleyişini değiştirebilir. Bundan dolayı ortam koşulları eski haline dönünce canlıda eski haline döner veya oluşan karakter oğul döllere aktarılmaz</a:t>
            </a:r>
            <a:r>
              <a:rPr lang="tr-TR" dirty="0" smtClean="0"/>
              <a:t>.</a:t>
            </a:r>
          </a:p>
          <a:p>
            <a:pPr marL="0" indent="0">
              <a:buNone/>
            </a:pPr>
            <a:r>
              <a:rPr lang="tr-TR" dirty="0" smtClean="0"/>
              <a:t>Yazın </a:t>
            </a:r>
            <a:r>
              <a:rPr lang="tr-TR" dirty="0"/>
              <a:t>güneş banyosu yapan insanların tenleri bronzlaşır, kış aylarında ise beyaz olur.</a:t>
            </a:r>
            <a:br>
              <a:rPr lang="tr-TR" dirty="0"/>
            </a:br>
            <a:endParaRPr lang="tr-TR" dirty="0"/>
          </a:p>
        </p:txBody>
      </p:sp>
      <p:sp>
        <p:nvSpPr>
          <p:cNvPr id="4" name="Veri Yer Tutucusu 3"/>
          <p:cNvSpPr>
            <a:spLocks noGrp="1"/>
          </p:cNvSpPr>
          <p:nvPr>
            <p:ph type="dt" sz="half" idx="10"/>
          </p:nvPr>
        </p:nvSpPr>
        <p:spPr/>
        <p:txBody>
          <a:bodyPr/>
          <a:lstStyle/>
          <a:p>
            <a:fld id="{C11B3383-DAAC-4934-8A56-774DAF1B26DE}" type="datetime1">
              <a:rPr lang="tr-TR" smtClean="0"/>
              <a:t>8.10.2020</a:t>
            </a:fld>
            <a:endParaRPr lang="tr-TR"/>
          </a:p>
        </p:txBody>
      </p:sp>
      <p:sp>
        <p:nvSpPr>
          <p:cNvPr id="5" name="Slayt Numarası Yer Tutucusu 4"/>
          <p:cNvSpPr>
            <a:spLocks noGrp="1"/>
          </p:cNvSpPr>
          <p:nvPr>
            <p:ph type="sldNum" sz="quarter" idx="12"/>
          </p:nvPr>
        </p:nvSpPr>
        <p:spPr/>
        <p:txBody>
          <a:bodyPr/>
          <a:lstStyle/>
          <a:p>
            <a:fld id="{FE9098E3-9C0A-484C-ABE0-CB2DAABB4CA6}" type="slidenum">
              <a:rPr lang="tr-TR" smtClean="0"/>
              <a:t>15</a:t>
            </a:fld>
            <a:endParaRPr lang="tr-TR"/>
          </a:p>
        </p:txBody>
      </p:sp>
    </p:spTree>
    <p:extLst>
      <p:ext uri="{BB962C8B-B14F-4D97-AF65-F5344CB8AC3E}">
        <p14:creationId xmlns:p14="http://schemas.microsoft.com/office/powerpoint/2010/main" val="42216085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b="1" dirty="0"/>
              <a:t>Adaptasyon: Bir canlı türünün yaşadığı çevreye uyum sağlamasıdır</a:t>
            </a:r>
            <a:r>
              <a:rPr lang="tr-TR" dirty="0"/>
              <a:t/>
            </a:r>
            <a:br>
              <a:rPr lang="tr-TR" dirty="0"/>
            </a:br>
            <a:r>
              <a:rPr lang="tr-TR" dirty="0"/>
              <a:t>Varyasyon bir canlı türündeki kalıtsal </a:t>
            </a:r>
            <a:r>
              <a:rPr lang="tr-TR" dirty="0" err="1"/>
              <a:t>çeşitliliktir.insanların</a:t>
            </a:r>
            <a:r>
              <a:rPr lang="tr-TR" dirty="0"/>
              <a:t> birbirinden farklı olması bir varyasyondur.</a:t>
            </a:r>
          </a:p>
        </p:txBody>
      </p:sp>
      <p:sp>
        <p:nvSpPr>
          <p:cNvPr id="4" name="Veri Yer Tutucusu 3"/>
          <p:cNvSpPr>
            <a:spLocks noGrp="1"/>
          </p:cNvSpPr>
          <p:nvPr>
            <p:ph type="dt" sz="half" idx="10"/>
          </p:nvPr>
        </p:nvSpPr>
        <p:spPr/>
        <p:txBody>
          <a:bodyPr/>
          <a:lstStyle/>
          <a:p>
            <a:fld id="{4A2822D9-64C6-49F9-BCD7-1C21DF3AF09C}" type="datetime1">
              <a:rPr lang="tr-TR" smtClean="0"/>
              <a:t>8.10.2020</a:t>
            </a:fld>
            <a:endParaRPr lang="tr-TR"/>
          </a:p>
        </p:txBody>
      </p:sp>
      <p:sp>
        <p:nvSpPr>
          <p:cNvPr id="5" name="Slayt Numarası Yer Tutucusu 4"/>
          <p:cNvSpPr>
            <a:spLocks noGrp="1"/>
          </p:cNvSpPr>
          <p:nvPr>
            <p:ph type="sldNum" sz="quarter" idx="12"/>
          </p:nvPr>
        </p:nvSpPr>
        <p:spPr/>
        <p:txBody>
          <a:bodyPr/>
          <a:lstStyle/>
          <a:p>
            <a:fld id="{FE9098E3-9C0A-484C-ABE0-CB2DAABB4CA6}" type="slidenum">
              <a:rPr lang="tr-TR" smtClean="0"/>
              <a:t>16</a:t>
            </a:fld>
            <a:endParaRPr lang="tr-TR"/>
          </a:p>
        </p:txBody>
      </p:sp>
    </p:spTree>
    <p:extLst>
      <p:ext uri="{BB962C8B-B14F-4D97-AF65-F5344CB8AC3E}">
        <p14:creationId xmlns:p14="http://schemas.microsoft.com/office/powerpoint/2010/main" val="14987051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Çevre</a:t>
            </a:r>
          </a:p>
        </p:txBody>
      </p:sp>
      <p:sp>
        <p:nvSpPr>
          <p:cNvPr id="3" name="İçerik Yer Tutucusu 2"/>
          <p:cNvSpPr>
            <a:spLocks noGrp="1"/>
          </p:cNvSpPr>
          <p:nvPr>
            <p:ph idx="1"/>
          </p:nvPr>
        </p:nvSpPr>
        <p:spPr/>
        <p:txBody>
          <a:bodyPr/>
          <a:lstStyle/>
          <a:p>
            <a:r>
              <a:rPr lang="tr-TR" dirty="0" smtClean="0"/>
              <a:t>Bireyin </a:t>
            </a:r>
            <a:r>
              <a:rPr lang="tr-TR" dirty="0"/>
              <a:t>genetik özelliklerinin dışında çevre ile etkileşimi ve öğrenmesi sonucunda geçen özelliklerdir. </a:t>
            </a:r>
            <a:endParaRPr lang="tr-TR" dirty="0" smtClean="0"/>
          </a:p>
          <a:p>
            <a:r>
              <a:rPr lang="tr-TR" dirty="0" smtClean="0"/>
              <a:t>Bunlar;</a:t>
            </a:r>
          </a:p>
          <a:p>
            <a:r>
              <a:rPr lang="tr-TR" dirty="0" smtClean="0"/>
              <a:t>Bazı </a:t>
            </a:r>
            <a:r>
              <a:rPr lang="tr-TR" dirty="0"/>
              <a:t>Fiziksel görünüm </a:t>
            </a:r>
            <a:r>
              <a:rPr lang="tr-TR" dirty="0" smtClean="0"/>
              <a:t>özellikleri</a:t>
            </a:r>
          </a:p>
          <a:p>
            <a:r>
              <a:rPr lang="tr-TR" dirty="0" smtClean="0"/>
              <a:t>Zekanın </a:t>
            </a:r>
            <a:r>
              <a:rPr lang="tr-TR" dirty="0"/>
              <a:t>kullanım </a:t>
            </a:r>
            <a:r>
              <a:rPr lang="tr-TR" dirty="0" smtClean="0"/>
              <a:t>oranı</a:t>
            </a:r>
          </a:p>
          <a:p>
            <a:r>
              <a:rPr lang="tr-TR" dirty="0" smtClean="0"/>
              <a:t>Eğitim düzeyi</a:t>
            </a:r>
          </a:p>
          <a:p>
            <a:r>
              <a:rPr lang="tr-TR" dirty="0" smtClean="0"/>
              <a:t>Bazı </a:t>
            </a:r>
            <a:r>
              <a:rPr lang="tr-TR" dirty="0"/>
              <a:t>kişilik ve karakter özellikleri</a:t>
            </a:r>
          </a:p>
        </p:txBody>
      </p:sp>
      <p:sp>
        <p:nvSpPr>
          <p:cNvPr id="4" name="Veri Yer Tutucusu 3"/>
          <p:cNvSpPr>
            <a:spLocks noGrp="1"/>
          </p:cNvSpPr>
          <p:nvPr>
            <p:ph type="dt" sz="half" idx="10"/>
          </p:nvPr>
        </p:nvSpPr>
        <p:spPr/>
        <p:txBody>
          <a:bodyPr/>
          <a:lstStyle/>
          <a:p>
            <a:fld id="{FB3050D2-65D5-4854-8150-AA446ADC7C4A}" type="datetime1">
              <a:rPr lang="tr-TR" smtClean="0"/>
              <a:t>8.10.2020</a:t>
            </a:fld>
            <a:endParaRPr lang="tr-TR"/>
          </a:p>
        </p:txBody>
      </p:sp>
      <p:sp>
        <p:nvSpPr>
          <p:cNvPr id="5" name="Slayt Numarası Yer Tutucusu 4"/>
          <p:cNvSpPr>
            <a:spLocks noGrp="1"/>
          </p:cNvSpPr>
          <p:nvPr>
            <p:ph type="sldNum" sz="quarter" idx="12"/>
          </p:nvPr>
        </p:nvSpPr>
        <p:spPr/>
        <p:txBody>
          <a:bodyPr/>
          <a:lstStyle/>
          <a:p>
            <a:fld id="{FE9098E3-9C0A-484C-ABE0-CB2DAABB4CA6}" type="slidenum">
              <a:rPr lang="tr-TR" smtClean="0"/>
              <a:t>17</a:t>
            </a:fld>
            <a:endParaRPr lang="tr-TR"/>
          </a:p>
        </p:txBody>
      </p:sp>
    </p:spTree>
    <p:extLst>
      <p:ext uri="{BB962C8B-B14F-4D97-AF65-F5344CB8AC3E}">
        <p14:creationId xmlns:p14="http://schemas.microsoft.com/office/powerpoint/2010/main" val="30298904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Çevre Faktörü Üç Evrede İncelenir</a:t>
            </a:r>
            <a:endParaRPr lang="tr-TR" dirty="0"/>
          </a:p>
        </p:txBody>
      </p:sp>
      <p:sp>
        <p:nvSpPr>
          <p:cNvPr id="3" name="İçerik Yer Tutucusu 2"/>
          <p:cNvSpPr>
            <a:spLocks noGrp="1"/>
          </p:cNvSpPr>
          <p:nvPr>
            <p:ph idx="1"/>
          </p:nvPr>
        </p:nvSpPr>
        <p:spPr/>
        <p:txBody>
          <a:bodyPr/>
          <a:lstStyle/>
          <a:p>
            <a:r>
              <a:rPr lang="tr-TR" dirty="0"/>
              <a:t/>
            </a:r>
            <a:br>
              <a:rPr lang="tr-TR" dirty="0"/>
            </a:br>
            <a:r>
              <a:rPr lang="tr-TR" dirty="0"/>
              <a:t>Doğum öncesi evre: Anne karnında geçen sürede dış etkilenmeleri kapsar. Annenin kullandığı ilaçlar, sigara ve alkol, radyasyon, kan uyuşmazlığı gibi</a:t>
            </a:r>
            <a:r>
              <a:rPr lang="tr-TR" dirty="0" smtClean="0"/>
              <a:t>.</a:t>
            </a:r>
          </a:p>
          <a:p>
            <a:r>
              <a:rPr lang="tr-TR" dirty="0" smtClean="0"/>
              <a:t>Doğum </a:t>
            </a:r>
            <a:r>
              <a:rPr lang="tr-TR" dirty="0"/>
              <a:t>sırası: doğum sırasında yaşanan olumsuzluklar. Göbek bağının çocuğun boynuna dolanması, oksijensiz kalma, kullanılan araçlar vb</a:t>
            </a:r>
            <a:r>
              <a:rPr lang="tr-TR" dirty="0" smtClean="0"/>
              <a:t>.</a:t>
            </a:r>
          </a:p>
          <a:p>
            <a:r>
              <a:rPr lang="tr-TR" dirty="0" smtClean="0"/>
              <a:t>Doğum </a:t>
            </a:r>
            <a:r>
              <a:rPr lang="tr-TR" dirty="0"/>
              <a:t>sonrası: Beslenme düzeyi, hastalık ve kazalar, doğuş sırası, </a:t>
            </a:r>
            <a:r>
              <a:rPr lang="tr-TR" dirty="0" err="1"/>
              <a:t>anababa</a:t>
            </a:r>
            <a:r>
              <a:rPr lang="tr-TR" dirty="0"/>
              <a:t> tutumları, ekonomik durum vb..</a:t>
            </a:r>
            <a:br>
              <a:rPr lang="tr-TR" dirty="0"/>
            </a:br>
            <a:endParaRPr lang="tr-TR" dirty="0"/>
          </a:p>
        </p:txBody>
      </p:sp>
      <p:sp>
        <p:nvSpPr>
          <p:cNvPr id="4" name="Veri Yer Tutucusu 3"/>
          <p:cNvSpPr>
            <a:spLocks noGrp="1"/>
          </p:cNvSpPr>
          <p:nvPr>
            <p:ph type="dt" sz="half" idx="10"/>
          </p:nvPr>
        </p:nvSpPr>
        <p:spPr/>
        <p:txBody>
          <a:bodyPr/>
          <a:lstStyle/>
          <a:p>
            <a:fld id="{31425753-7859-4C87-805B-74AFDEA4D8FA}" type="datetime1">
              <a:rPr lang="tr-TR" smtClean="0"/>
              <a:t>8.10.2020</a:t>
            </a:fld>
            <a:endParaRPr lang="tr-TR"/>
          </a:p>
        </p:txBody>
      </p:sp>
      <p:sp>
        <p:nvSpPr>
          <p:cNvPr id="5" name="Slayt Numarası Yer Tutucusu 4"/>
          <p:cNvSpPr>
            <a:spLocks noGrp="1"/>
          </p:cNvSpPr>
          <p:nvPr>
            <p:ph type="sldNum" sz="quarter" idx="12"/>
          </p:nvPr>
        </p:nvSpPr>
        <p:spPr/>
        <p:txBody>
          <a:bodyPr/>
          <a:lstStyle/>
          <a:p>
            <a:fld id="{FE9098E3-9C0A-484C-ABE0-CB2DAABB4CA6}" type="slidenum">
              <a:rPr lang="tr-TR" smtClean="0"/>
              <a:t>18</a:t>
            </a:fld>
            <a:endParaRPr lang="tr-TR"/>
          </a:p>
        </p:txBody>
      </p:sp>
    </p:spTree>
    <p:extLst>
      <p:ext uri="{BB962C8B-B14F-4D97-AF65-F5344CB8AC3E}">
        <p14:creationId xmlns:p14="http://schemas.microsoft.com/office/powerpoint/2010/main" val="9038488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Gelişimin temel ilkeleri:</a:t>
            </a:r>
          </a:p>
        </p:txBody>
      </p:sp>
      <p:sp>
        <p:nvSpPr>
          <p:cNvPr id="3" name="İçerik Yer Tutucusu 2"/>
          <p:cNvSpPr>
            <a:spLocks noGrp="1"/>
          </p:cNvSpPr>
          <p:nvPr>
            <p:ph idx="1"/>
          </p:nvPr>
        </p:nvSpPr>
        <p:spPr/>
        <p:txBody>
          <a:bodyPr/>
          <a:lstStyle/>
          <a:p>
            <a:pPr>
              <a:buFont typeface="Wingdings" panose="05000000000000000000" pitchFamily="2" charset="2"/>
              <a:buChar char="ü"/>
            </a:pPr>
            <a:r>
              <a:rPr lang="tr-TR" dirty="0"/>
              <a:t>Gelişim hızı dönemlere göre </a:t>
            </a:r>
            <a:r>
              <a:rPr lang="tr-TR" dirty="0" smtClean="0"/>
              <a:t>değişir</a:t>
            </a:r>
          </a:p>
          <a:p>
            <a:pPr>
              <a:buFont typeface="Wingdings" panose="05000000000000000000" pitchFamily="2" charset="2"/>
              <a:buChar char="ü"/>
            </a:pPr>
            <a:r>
              <a:rPr lang="tr-TR" dirty="0" smtClean="0"/>
              <a:t>Gelişim </a:t>
            </a:r>
            <a:r>
              <a:rPr lang="tr-TR" dirty="0"/>
              <a:t>nöbetleşe devam eder</a:t>
            </a:r>
            <a:r>
              <a:rPr lang="tr-TR" dirty="0" smtClean="0"/>
              <a:t>.</a:t>
            </a:r>
          </a:p>
          <a:p>
            <a:pPr>
              <a:buFont typeface="Wingdings" panose="05000000000000000000" pitchFamily="2" charset="2"/>
              <a:buChar char="ü"/>
            </a:pPr>
            <a:r>
              <a:rPr lang="tr-TR" dirty="0" smtClean="0"/>
              <a:t>Gelişimde </a:t>
            </a:r>
            <a:r>
              <a:rPr lang="tr-TR" dirty="0"/>
              <a:t>belli bir yönelim vardır</a:t>
            </a:r>
            <a:r>
              <a:rPr lang="tr-TR" dirty="0" smtClean="0"/>
              <a:t>.</a:t>
            </a:r>
          </a:p>
          <a:p>
            <a:pPr>
              <a:buFont typeface="Wingdings" panose="05000000000000000000" pitchFamily="2" charset="2"/>
              <a:buChar char="ü"/>
            </a:pPr>
            <a:r>
              <a:rPr lang="tr-TR" dirty="0" smtClean="0"/>
              <a:t>Gelişim </a:t>
            </a:r>
            <a:r>
              <a:rPr lang="tr-TR" dirty="0"/>
              <a:t>bir bütündür</a:t>
            </a:r>
            <a:r>
              <a:rPr lang="tr-TR" dirty="0" smtClean="0"/>
              <a:t>.</a:t>
            </a:r>
          </a:p>
          <a:p>
            <a:pPr>
              <a:buFont typeface="Wingdings" panose="05000000000000000000" pitchFamily="2" charset="2"/>
              <a:buChar char="ü"/>
            </a:pPr>
            <a:r>
              <a:rPr lang="tr-TR" dirty="0" smtClean="0"/>
              <a:t>Gelişim </a:t>
            </a:r>
            <a:r>
              <a:rPr lang="tr-TR" dirty="0"/>
              <a:t>kalıtım ve çevrenin etkileşiminin </a:t>
            </a:r>
            <a:r>
              <a:rPr lang="tr-TR" dirty="0" err="1"/>
              <a:t>ürünür</a:t>
            </a:r>
            <a:r>
              <a:rPr lang="tr-TR" dirty="0" smtClean="0"/>
              <a:t>.</a:t>
            </a:r>
          </a:p>
          <a:p>
            <a:pPr>
              <a:buFont typeface="Wingdings" panose="05000000000000000000" pitchFamily="2" charset="2"/>
              <a:buChar char="ü"/>
            </a:pPr>
            <a:r>
              <a:rPr lang="tr-TR" dirty="0" smtClean="0"/>
              <a:t>Gelişimde </a:t>
            </a:r>
            <a:r>
              <a:rPr lang="tr-TR" dirty="0"/>
              <a:t>kritik dönemler vardır</a:t>
            </a:r>
            <a:r>
              <a:rPr lang="tr-TR" dirty="0" smtClean="0"/>
              <a:t>.</a:t>
            </a:r>
          </a:p>
          <a:p>
            <a:pPr>
              <a:buFont typeface="Wingdings" panose="05000000000000000000" pitchFamily="2" charset="2"/>
              <a:buChar char="ü"/>
            </a:pPr>
            <a:r>
              <a:rPr lang="tr-TR" dirty="0" smtClean="0"/>
              <a:t>Gelişimde </a:t>
            </a:r>
            <a:r>
              <a:rPr lang="tr-TR" dirty="0"/>
              <a:t>bireysel farklar vardır.</a:t>
            </a:r>
          </a:p>
        </p:txBody>
      </p:sp>
      <p:sp>
        <p:nvSpPr>
          <p:cNvPr id="4" name="Veri Yer Tutucusu 3"/>
          <p:cNvSpPr>
            <a:spLocks noGrp="1"/>
          </p:cNvSpPr>
          <p:nvPr>
            <p:ph type="dt" sz="half" idx="10"/>
          </p:nvPr>
        </p:nvSpPr>
        <p:spPr/>
        <p:txBody>
          <a:bodyPr/>
          <a:lstStyle/>
          <a:p>
            <a:fld id="{6F9AF89A-4FB0-4A53-8CE2-338F49D34D8B}" type="datetime1">
              <a:rPr lang="tr-TR" smtClean="0"/>
              <a:t>8.10.2020</a:t>
            </a:fld>
            <a:endParaRPr lang="tr-TR"/>
          </a:p>
        </p:txBody>
      </p:sp>
      <p:sp>
        <p:nvSpPr>
          <p:cNvPr id="5" name="Slayt Numarası Yer Tutucusu 4"/>
          <p:cNvSpPr>
            <a:spLocks noGrp="1"/>
          </p:cNvSpPr>
          <p:nvPr>
            <p:ph type="sldNum" sz="quarter" idx="12"/>
          </p:nvPr>
        </p:nvSpPr>
        <p:spPr/>
        <p:txBody>
          <a:bodyPr/>
          <a:lstStyle/>
          <a:p>
            <a:fld id="{FE9098E3-9C0A-484C-ABE0-CB2DAABB4CA6}" type="slidenum">
              <a:rPr lang="tr-TR" smtClean="0"/>
              <a:t>19</a:t>
            </a:fld>
            <a:endParaRPr lang="tr-TR"/>
          </a:p>
        </p:txBody>
      </p:sp>
    </p:spTree>
    <p:extLst>
      <p:ext uri="{BB962C8B-B14F-4D97-AF65-F5344CB8AC3E}">
        <p14:creationId xmlns:p14="http://schemas.microsoft.com/office/powerpoint/2010/main" val="31839255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Gelişimin temel ilkeleri:</a:t>
            </a:r>
            <a:endParaRPr lang="tr-TR" dirty="0"/>
          </a:p>
        </p:txBody>
      </p:sp>
      <p:sp>
        <p:nvSpPr>
          <p:cNvPr id="3" name="İçerik Yer Tutucusu 2"/>
          <p:cNvSpPr>
            <a:spLocks noGrp="1"/>
          </p:cNvSpPr>
          <p:nvPr>
            <p:ph idx="1"/>
          </p:nvPr>
        </p:nvSpPr>
        <p:spPr/>
        <p:txBody>
          <a:bodyPr>
            <a:normAutofit fontScale="62500" lnSpcReduction="20000"/>
          </a:bodyPr>
          <a:lstStyle/>
          <a:p>
            <a:r>
              <a:rPr lang="tr-TR" dirty="0" smtClean="0"/>
              <a:t>İnsan </a:t>
            </a:r>
            <a:r>
              <a:rPr lang="tr-TR" dirty="0"/>
              <a:t>gelişimini tanımlamada birçok genel örüntü veya ilkeler bulunmaktadır. Bu ilkeler bireyin gelişiminin biçimini ve derecesini belirlemektedir. Bu ilkelerden bazıları şöyle sıralanabilir:</a:t>
            </a:r>
          </a:p>
          <a:p>
            <a:r>
              <a:rPr lang="tr-TR" b="1" dirty="0"/>
              <a:t>1. Gelişim süreklidir</a:t>
            </a:r>
            <a:r>
              <a:rPr lang="tr-TR" dirty="0"/>
              <a:t>. Gelişimsel değişmeler yaşam boyunca devam etmektedir. Değişimler saatler, günler, haftalar aylar yıllar boyunca oluşmaktadır.</a:t>
            </a:r>
          </a:p>
          <a:p>
            <a:r>
              <a:rPr lang="tr-TR" b="1" dirty="0"/>
              <a:t>2. Gelişim birikimlidir</a:t>
            </a:r>
            <a:r>
              <a:rPr lang="tr-TR" dirty="0"/>
              <a:t>. Bireylerin tepkilerinin nasıl olacağı ve neler öğrenebileceği, önceki yaşantılarına bağlıdır. Yani gelişimsel değişmeler, bir önceki değişmelere dayalıdır ve bir sonraki değişmenin de temelini teşkil ederler.</a:t>
            </a:r>
          </a:p>
          <a:p>
            <a:r>
              <a:rPr lang="tr-TR" b="1" dirty="0"/>
              <a:t>3. Gelişimin her bir döneminde; çeşitli gelişim özellikleri farklı oran ve hızlarda gerçekleşmektedir</a:t>
            </a:r>
            <a:r>
              <a:rPr lang="tr-TR" dirty="0"/>
              <a:t>. Gelişim bazı dönemlerde hızlanırken bazı dönemlerde yavaşlayabilmektedir. Aynı zamanda farklı gelişim dönemlerinde farklı gelişim özellikleri ön plana çıkmaktadır. Okul dönemindeki çocuklarda sosyal ve ahlaki gelişim; fiziksel gelişime göre daha çok ivme kazanır.</a:t>
            </a:r>
          </a:p>
          <a:p>
            <a:r>
              <a:rPr lang="tr-TR" b="1" dirty="0"/>
              <a:t>4. Gelişim düzenli ve birbirini izleyen ilerlemelerdir</a:t>
            </a:r>
            <a:r>
              <a:rPr lang="tr-TR" dirty="0"/>
              <a:t>. İnsanların bedensel ve psikolojik gelişiminde; gelişimsel ilerleme birbirini takip eden düzenli adımlar yoluyla gerçekleşmektedir. Motor gelişimde; başını dik tutabilme yeteneğini, yuvarlanma yeteneği izler; daha sonra yerde sürünme, oturma, emekleme, ayakta durma, bir iki adım atma ve sonuçta yürüme gerçekleşir. Benzer ilerleme dil gelişiminde de söz konusudur. Bebekler önce sesler çıkarırlar, Sonra ilk sözcüklerini söylerler. Daha sonra küçük bir kelime dağarcığı oluşur. Başlangıçta bir kelimelik ifadelerle sınırlı olan bu dağarcık daha sonra yetişkin düzeyine ulaşıncaya kadar hem sayıca ham de gramer olarak gelişim gösterir. Bebeklerin her bir beceriyi yapabildikleri yaşlar değişebildiği halde sıra değişmemektedir. Hiç bir bebek oturmadan yürüyemez, sesler çıkarmadan konuşamaz</a:t>
            </a:r>
            <a:r>
              <a:rPr lang="tr-TR" dirty="0" smtClean="0"/>
              <a:t>.</a:t>
            </a:r>
            <a:endParaRPr lang="tr-TR" dirty="0"/>
          </a:p>
        </p:txBody>
      </p:sp>
      <p:sp>
        <p:nvSpPr>
          <p:cNvPr id="4" name="Veri Yer Tutucusu 3"/>
          <p:cNvSpPr>
            <a:spLocks noGrp="1"/>
          </p:cNvSpPr>
          <p:nvPr>
            <p:ph type="dt" sz="half" idx="10"/>
          </p:nvPr>
        </p:nvSpPr>
        <p:spPr/>
        <p:txBody>
          <a:bodyPr/>
          <a:lstStyle/>
          <a:p>
            <a:fld id="{319E8683-23BF-401A-9C5B-3C9134D5AA19}" type="datetime1">
              <a:rPr lang="tr-TR" smtClean="0"/>
              <a:t>8.10.2020</a:t>
            </a:fld>
            <a:endParaRPr lang="tr-TR"/>
          </a:p>
        </p:txBody>
      </p:sp>
      <p:sp>
        <p:nvSpPr>
          <p:cNvPr id="5" name="Slayt Numarası Yer Tutucusu 4"/>
          <p:cNvSpPr>
            <a:spLocks noGrp="1"/>
          </p:cNvSpPr>
          <p:nvPr>
            <p:ph type="sldNum" sz="quarter" idx="12"/>
          </p:nvPr>
        </p:nvSpPr>
        <p:spPr/>
        <p:txBody>
          <a:bodyPr/>
          <a:lstStyle/>
          <a:p>
            <a:fld id="{FE9098E3-9C0A-484C-ABE0-CB2DAABB4CA6}" type="slidenum">
              <a:rPr lang="tr-TR" smtClean="0"/>
              <a:t>20</a:t>
            </a:fld>
            <a:endParaRPr lang="tr-TR"/>
          </a:p>
        </p:txBody>
      </p:sp>
    </p:spTree>
    <p:extLst>
      <p:ext uri="{BB962C8B-B14F-4D97-AF65-F5344CB8AC3E}">
        <p14:creationId xmlns:p14="http://schemas.microsoft.com/office/powerpoint/2010/main" val="1783510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62500" lnSpcReduction="20000"/>
          </a:bodyPr>
          <a:lstStyle/>
          <a:p>
            <a:r>
              <a:rPr lang="tr-TR" b="1" dirty="0" smtClean="0"/>
              <a:t>5. Gelişimin belirli yönelimleri bulunmaktadır</a:t>
            </a:r>
            <a:r>
              <a:rPr lang="tr-TR" dirty="0" smtClean="0"/>
              <a:t>. Bu ilkeye göre gelişimin üç yönü bulunmaktadır:</a:t>
            </a:r>
          </a:p>
          <a:p>
            <a:r>
              <a:rPr lang="tr-TR" b="1" dirty="0" smtClean="0"/>
              <a:t>___a. Gelişim, baştan ayağa doğru oluşur</a:t>
            </a:r>
            <a:r>
              <a:rPr lang="tr-TR" dirty="0" smtClean="0"/>
              <a:t>. Doğum öncesi gelişim boyunca ilk olarak beyin ve merkezi sinir sistemi gelişir, daha sonra vücudun alt kısmındaki gelişimsel değişmeler bunu takip eder. Doğumdan sonra ise bebekler ilk olarak ağız ve gözlerin hareketleri gibi tüm baş hareketlerinin kontrolünü kazanırlar. Daha sonra gövdenin son olarak da bacak hareketlerinin kontrolü kazanılır. Bebekler başlarını birçok yönde hareket ettirebildikten sonra oturabilirler; oturabildikten sonra ayağa kalkabilirler; ayağa kalktıktan sonra da yürüyebilirler.</a:t>
            </a:r>
          </a:p>
          <a:p>
            <a:r>
              <a:rPr lang="tr-TR" b="1" dirty="0" smtClean="0"/>
              <a:t>___b. Gelişim; içten dışa, merkezden uzağa doğru oluşur</a:t>
            </a:r>
            <a:r>
              <a:rPr lang="tr-TR" dirty="0" smtClean="0"/>
              <a:t>. Bu yönelim; vücudun merkezi alanlarından, dış alanlarına doğru meydana gelen hareketlerin kontrol edilmesini ifade etmektedir. Bebekler önce vücudun kontrolünü kazanır, sonra kol hareketlerini, daha sonra el hareketlerini ve son olarak da parmak hareketlerini kontrol edebilirler. Benzer şekilde bebekler, önce bacak hareketlerinin kontrolünü kazanır, sonra ayak hareketlerini ve son olarak da ayak parmaklarını kontrol ederler.</a:t>
            </a:r>
          </a:p>
          <a:p>
            <a:r>
              <a:rPr lang="tr-TR" b="1" dirty="0" smtClean="0"/>
              <a:t>___c. Gelişim; genelden özele doğru oluşur</a:t>
            </a:r>
            <a:r>
              <a:rPr lang="tr-TR" dirty="0" smtClean="0"/>
              <a:t>. Kaba veya bütünden, özel hareketlere doğru bir yönelim bulunmaktadır. Diğer bir deyişle bu değişimde basitten karmaşığa doğru bir ilerleme söz konusudur. Fiziksel alanda bebekler önce kollarını hareket ettirmeyi öğrenirler, daha sonra işaret ve baş parmağı ile çıngırağı yakalamayı öğrenirler. Çocuklar, atlamayı veya zıplamayı öğrenmeden önce yürümeyi öğrenirler.</a:t>
            </a:r>
          </a:p>
          <a:p>
            <a:r>
              <a:rPr lang="tr-TR" dirty="0" smtClean="0"/>
              <a:t>farklı olmasından kaynaklanmaktadır. Sonuç olarak her bir birey; zeka, kişilik ve fiziksel görünüş gibi birçok alanda kendine özgü bir gelişim gösterir.</a:t>
            </a:r>
          </a:p>
          <a:p>
            <a:endParaRPr lang="tr-TR" dirty="0"/>
          </a:p>
        </p:txBody>
      </p:sp>
      <p:sp>
        <p:nvSpPr>
          <p:cNvPr id="4" name="Veri Yer Tutucusu 3"/>
          <p:cNvSpPr>
            <a:spLocks noGrp="1"/>
          </p:cNvSpPr>
          <p:nvPr>
            <p:ph type="dt" sz="half" idx="10"/>
          </p:nvPr>
        </p:nvSpPr>
        <p:spPr/>
        <p:txBody>
          <a:bodyPr/>
          <a:lstStyle/>
          <a:p>
            <a:fld id="{3144C4AD-47F8-4E29-B7A9-B327744B3CB6}" type="datetime1">
              <a:rPr lang="tr-TR" smtClean="0"/>
              <a:t>8.10.2020</a:t>
            </a:fld>
            <a:endParaRPr lang="tr-TR"/>
          </a:p>
        </p:txBody>
      </p:sp>
      <p:sp>
        <p:nvSpPr>
          <p:cNvPr id="5" name="Slayt Numarası Yer Tutucusu 4"/>
          <p:cNvSpPr>
            <a:spLocks noGrp="1"/>
          </p:cNvSpPr>
          <p:nvPr>
            <p:ph type="sldNum" sz="quarter" idx="12"/>
          </p:nvPr>
        </p:nvSpPr>
        <p:spPr/>
        <p:txBody>
          <a:bodyPr/>
          <a:lstStyle/>
          <a:p>
            <a:fld id="{FE9098E3-9C0A-484C-ABE0-CB2DAABB4CA6}" type="slidenum">
              <a:rPr lang="tr-TR" smtClean="0"/>
              <a:t>21</a:t>
            </a:fld>
            <a:endParaRPr lang="tr-TR"/>
          </a:p>
        </p:txBody>
      </p:sp>
    </p:spTree>
    <p:extLst>
      <p:ext uri="{BB962C8B-B14F-4D97-AF65-F5344CB8AC3E}">
        <p14:creationId xmlns:p14="http://schemas.microsoft.com/office/powerpoint/2010/main" val="17161605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85000" lnSpcReduction="10000"/>
          </a:bodyPr>
          <a:lstStyle/>
          <a:p>
            <a:r>
              <a:rPr lang="tr-TR" b="1" dirty="0" smtClean="0"/>
              <a:t>6. Gelişim bir bütündür</a:t>
            </a:r>
            <a:r>
              <a:rPr lang="tr-TR" dirty="0" smtClean="0"/>
              <a:t>. Gelişimin her bir alanı (fiziksel, bilişsel, </a:t>
            </a:r>
            <a:r>
              <a:rPr lang="tr-TR" dirty="0" err="1" smtClean="0"/>
              <a:t>psikososyal</a:t>
            </a:r>
            <a:r>
              <a:rPr lang="tr-TR" dirty="0" smtClean="0"/>
              <a:t>) diğer alanlara bağlıdır. Bir gelişim alanındaki değişme diğer alanlardaki değişmeyi etkilemektedir. Fiziksel olarak bacaklarının kontrolünü sağlayamayan bir çocuğun hareketleri sınırlanacaktır. Bu durum onun çevresiyle yakın ilişkiler kurmasını engelleyecek ve sosyal gelişimini olumsuz yönde etkileyecektir. Yaşantı yoksunluğu ise bilişsel gelişimi olumsuz yönde etkileyecektir. Görüldüğü gibi bir alandaki gelişim diğer alandan bağımsız değildir ve gelişim tüm alanların etkileşiminin bir sonucudur.</a:t>
            </a:r>
          </a:p>
          <a:p>
            <a:r>
              <a:rPr lang="tr-TR" b="1" dirty="0" smtClean="0"/>
              <a:t>7. Gelişimde bireyler arasında farklılıklar vardır</a:t>
            </a:r>
            <a:r>
              <a:rPr lang="tr-TR" dirty="0" smtClean="0"/>
              <a:t>. Bireyler belirli gelişim örüntülerini izlerken, aralarında değişim miktarları bakımından farklılıklar oluşabilmektedir. Örneğin aynı yaştaki çocukların boy uzunlukları ve ağırlıkları farklıdır. Bu durum, bireylerin doğuştan getirdikleri genetik özellikler ile beslenme, egzersiz, geçirilen hastalıklar gibi çevreden aldıkları etkilerin</a:t>
            </a:r>
            <a:endParaRPr lang="tr-TR" dirty="0"/>
          </a:p>
        </p:txBody>
      </p:sp>
      <p:sp>
        <p:nvSpPr>
          <p:cNvPr id="4" name="Veri Yer Tutucusu 3"/>
          <p:cNvSpPr>
            <a:spLocks noGrp="1"/>
          </p:cNvSpPr>
          <p:nvPr>
            <p:ph type="dt" sz="half" idx="10"/>
          </p:nvPr>
        </p:nvSpPr>
        <p:spPr/>
        <p:txBody>
          <a:bodyPr/>
          <a:lstStyle/>
          <a:p>
            <a:fld id="{2E1A13AE-0452-44FB-84EA-97038F7D241E}" type="datetime1">
              <a:rPr lang="tr-TR" smtClean="0"/>
              <a:t>8.10.2020</a:t>
            </a:fld>
            <a:endParaRPr lang="tr-TR"/>
          </a:p>
        </p:txBody>
      </p:sp>
      <p:sp>
        <p:nvSpPr>
          <p:cNvPr id="5" name="Slayt Numarası Yer Tutucusu 4"/>
          <p:cNvSpPr>
            <a:spLocks noGrp="1"/>
          </p:cNvSpPr>
          <p:nvPr>
            <p:ph type="sldNum" sz="quarter" idx="12"/>
          </p:nvPr>
        </p:nvSpPr>
        <p:spPr/>
        <p:txBody>
          <a:bodyPr/>
          <a:lstStyle/>
          <a:p>
            <a:fld id="{FE9098E3-9C0A-484C-ABE0-CB2DAABB4CA6}" type="slidenum">
              <a:rPr lang="tr-TR" smtClean="0"/>
              <a:t>22</a:t>
            </a:fld>
            <a:endParaRPr lang="tr-TR"/>
          </a:p>
        </p:txBody>
      </p:sp>
    </p:spTree>
    <p:extLst>
      <p:ext uri="{BB962C8B-B14F-4D97-AF65-F5344CB8AC3E}">
        <p14:creationId xmlns:p14="http://schemas.microsoft.com/office/powerpoint/2010/main" val="33500162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Gelişimi etkileyen etmenler</a:t>
            </a:r>
            <a:endParaRPr lang="tr-TR" dirty="0"/>
          </a:p>
        </p:txBody>
      </p:sp>
      <p:sp>
        <p:nvSpPr>
          <p:cNvPr id="3" name="İçerik Yer Tutucusu 2"/>
          <p:cNvSpPr>
            <a:spLocks noGrp="1"/>
          </p:cNvSpPr>
          <p:nvPr>
            <p:ph idx="1"/>
          </p:nvPr>
        </p:nvSpPr>
        <p:spPr/>
        <p:txBody>
          <a:bodyPr/>
          <a:lstStyle/>
          <a:p>
            <a:r>
              <a:rPr lang="tr-TR" dirty="0" smtClean="0"/>
              <a:t>1. </a:t>
            </a:r>
            <a:r>
              <a:rPr lang="tr-TR" dirty="0" err="1" smtClean="0"/>
              <a:t>doğumöncesi</a:t>
            </a:r>
            <a:r>
              <a:rPr lang="tr-TR" dirty="0" smtClean="0"/>
              <a:t> etmenler</a:t>
            </a:r>
          </a:p>
          <a:p>
            <a:r>
              <a:rPr lang="tr-TR" dirty="0" smtClean="0"/>
              <a:t>2. doğuma bağlı etmenler</a:t>
            </a:r>
          </a:p>
          <a:p>
            <a:r>
              <a:rPr lang="tr-TR" dirty="0" smtClean="0"/>
              <a:t>3. doğum sonrası etmenler</a:t>
            </a:r>
            <a:endParaRPr lang="tr-TR" dirty="0"/>
          </a:p>
        </p:txBody>
      </p:sp>
      <p:sp>
        <p:nvSpPr>
          <p:cNvPr id="4" name="Veri Yer Tutucusu 3"/>
          <p:cNvSpPr>
            <a:spLocks noGrp="1"/>
          </p:cNvSpPr>
          <p:nvPr>
            <p:ph type="dt" sz="half" idx="10"/>
          </p:nvPr>
        </p:nvSpPr>
        <p:spPr/>
        <p:txBody>
          <a:bodyPr/>
          <a:lstStyle/>
          <a:p>
            <a:fld id="{55F7F491-C85B-4317-B5C9-8C68C23C4D5D}" type="datetime1">
              <a:rPr lang="tr-TR" smtClean="0"/>
              <a:t>8.10.2020</a:t>
            </a:fld>
            <a:endParaRPr lang="tr-TR"/>
          </a:p>
        </p:txBody>
      </p:sp>
      <p:sp>
        <p:nvSpPr>
          <p:cNvPr id="5" name="Slayt Numarası Yer Tutucusu 4"/>
          <p:cNvSpPr>
            <a:spLocks noGrp="1"/>
          </p:cNvSpPr>
          <p:nvPr>
            <p:ph type="sldNum" sz="quarter" idx="12"/>
          </p:nvPr>
        </p:nvSpPr>
        <p:spPr/>
        <p:txBody>
          <a:bodyPr/>
          <a:lstStyle/>
          <a:p>
            <a:fld id="{FE9098E3-9C0A-484C-ABE0-CB2DAABB4CA6}" type="slidenum">
              <a:rPr lang="tr-TR" smtClean="0"/>
              <a:t>23</a:t>
            </a:fld>
            <a:endParaRPr lang="tr-TR"/>
          </a:p>
        </p:txBody>
      </p:sp>
    </p:spTree>
    <p:extLst>
      <p:ext uri="{BB962C8B-B14F-4D97-AF65-F5344CB8AC3E}">
        <p14:creationId xmlns:p14="http://schemas.microsoft.com/office/powerpoint/2010/main" val="35546032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err="1" smtClean="0"/>
              <a:t>Doğumöncesi</a:t>
            </a:r>
            <a:r>
              <a:rPr lang="tr-TR" b="1" dirty="0" smtClean="0"/>
              <a:t> etmenler</a:t>
            </a:r>
            <a:endParaRPr lang="tr-TR" b="1" dirty="0"/>
          </a:p>
        </p:txBody>
      </p:sp>
      <p:sp>
        <p:nvSpPr>
          <p:cNvPr id="3" name="İçerik Yer Tutucusu 2"/>
          <p:cNvSpPr>
            <a:spLocks noGrp="1"/>
          </p:cNvSpPr>
          <p:nvPr>
            <p:ph idx="1"/>
          </p:nvPr>
        </p:nvSpPr>
        <p:spPr/>
        <p:txBody>
          <a:bodyPr/>
          <a:lstStyle/>
          <a:p>
            <a:r>
              <a:rPr lang="tr-TR" dirty="0" smtClean="0"/>
              <a:t>Döl yatağı en önemli etmenlerdendir. </a:t>
            </a:r>
          </a:p>
          <a:p>
            <a:r>
              <a:rPr lang="tr-TR" dirty="0" smtClean="0"/>
              <a:t>Uygun olmayan bir döl yatağı hamilelik sürecinin de nasıl gelişeceğinin işaretidir</a:t>
            </a:r>
          </a:p>
          <a:p>
            <a:r>
              <a:rPr lang="tr-TR" dirty="0" smtClean="0"/>
              <a:t>Göbek kordonundaki işlev bozukluğu bir diğer etmendir</a:t>
            </a:r>
          </a:p>
          <a:p>
            <a:r>
              <a:rPr lang="tr-TR" dirty="0"/>
              <a:t> </a:t>
            </a:r>
            <a:r>
              <a:rPr lang="tr-TR" dirty="0" smtClean="0"/>
              <a:t>anne-baba arasındaki kan uyuşmazlığı</a:t>
            </a:r>
          </a:p>
          <a:p>
            <a:r>
              <a:rPr lang="tr-TR" dirty="0" smtClean="0"/>
              <a:t>Annenin beslenme durumu, kullandığı ilaçlar, geçirdiği kazalar, zararlı alışkanlar da </a:t>
            </a:r>
            <a:r>
              <a:rPr lang="tr-TR" dirty="0" err="1" smtClean="0"/>
              <a:t>doğumöncesi</a:t>
            </a:r>
            <a:r>
              <a:rPr lang="tr-TR" dirty="0" smtClean="0"/>
              <a:t> etmenlerdendir. </a:t>
            </a:r>
          </a:p>
          <a:p>
            <a:endParaRPr lang="tr-TR" dirty="0"/>
          </a:p>
        </p:txBody>
      </p:sp>
      <p:sp>
        <p:nvSpPr>
          <p:cNvPr id="4" name="Veri Yer Tutucusu 3"/>
          <p:cNvSpPr>
            <a:spLocks noGrp="1"/>
          </p:cNvSpPr>
          <p:nvPr>
            <p:ph type="dt" sz="half" idx="10"/>
          </p:nvPr>
        </p:nvSpPr>
        <p:spPr/>
        <p:txBody>
          <a:bodyPr/>
          <a:lstStyle/>
          <a:p>
            <a:fld id="{4B58DFA8-B06B-4D9A-8FD7-09D25454DBE4}" type="datetime1">
              <a:rPr lang="tr-TR" smtClean="0"/>
              <a:t>8.10.2020</a:t>
            </a:fld>
            <a:endParaRPr lang="tr-TR"/>
          </a:p>
        </p:txBody>
      </p:sp>
      <p:sp>
        <p:nvSpPr>
          <p:cNvPr id="5" name="Slayt Numarası Yer Tutucusu 4"/>
          <p:cNvSpPr>
            <a:spLocks noGrp="1"/>
          </p:cNvSpPr>
          <p:nvPr>
            <p:ph type="sldNum" sz="quarter" idx="12"/>
          </p:nvPr>
        </p:nvSpPr>
        <p:spPr/>
        <p:txBody>
          <a:bodyPr/>
          <a:lstStyle/>
          <a:p>
            <a:fld id="{FE9098E3-9C0A-484C-ABE0-CB2DAABB4CA6}" type="slidenum">
              <a:rPr lang="tr-TR" smtClean="0"/>
              <a:t>24</a:t>
            </a:fld>
            <a:endParaRPr lang="tr-TR"/>
          </a:p>
        </p:txBody>
      </p:sp>
    </p:spTree>
    <p:extLst>
      <p:ext uri="{BB962C8B-B14F-4D97-AF65-F5344CB8AC3E}">
        <p14:creationId xmlns:p14="http://schemas.microsoft.com/office/powerpoint/2010/main" val="15652961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85000" lnSpcReduction="20000"/>
          </a:bodyPr>
          <a:lstStyle/>
          <a:p>
            <a:r>
              <a:rPr lang="tr-TR" dirty="0" smtClean="0"/>
              <a:t>Bu nedenle gebe kadınların izlem ve takibi oldukça önemli, araştırmalara GÖRE</a:t>
            </a:r>
          </a:p>
          <a:p>
            <a:r>
              <a:rPr lang="tr-TR" dirty="0"/>
              <a:t>Gebelerin doğum öncesi bakım almalarını ve bakım sıklıklarını etkileyen başlıca faktörler; </a:t>
            </a:r>
            <a:endParaRPr lang="tr-TR" dirty="0" smtClean="0"/>
          </a:p>
          <a:p>
            <a:r>
              <a:rPr lang="tr-TR" dirty="0" smtClean="0"/>
              <a:t>annenin </a:t>
            </a:r>
            <a:r>
              <a:rPr lang="tr-TR" dirty="0"/>
              <a:t>öğrenim </a:t>
            </a:r>
            <a:r>
              <a:rPr lang="tr-TR" dirty="0" smtClean="0"/>
              <a:t>durumu</a:t>
            </a:r>
          </a:p>
          <a:p>
            <a:r>
              <a:rPr lang="tr-TR" dirty="0" smtClean="0"/>
              <a:t> eşinin </a:t>
            </a:r>
            <a:r>
              <a:rPr lang="tr-TR" dirty="0"/>
              <a:t>öğrenim </a:t>
            </a:r>
            <a:r>
              <a:rPr lang="tr-TR" dirty="0" smtClean="0"/>
              <a:t>durumu</a:t>
            </a:r>
          </a:p>
          <a:p>
            <a:r>
              <a:rPr lang="tr-TR" dirty="0" smtClean="0"/>
              <a:t> </a:t>
            </a:r>
            <a:r>
              <a:rPr lang="tr-TR" dirty="0"/>
              <a:t>gebenin gelir getiren bir işte </a:t>
            </a:r>
            <a:r>
              <a:rPr lang="tr-TR" dirty="0" smtClean="0"/>
              <a:t>çalışması</a:t>
            </a:r>
          </a:p>
          <a:p>
            <a:r>
              <a:rPr lang="tr-TR" dirty="0" smtClean="0"/>
              <a:t> </a:t>
            </a:r>
            <a:r>
              <a:rPr lang="tr-TR" dirty="0"/>
              <a:t>ilk gebeliğinin </a:t>
            </a:r>
            <a:r>
              <a:rPr lang="tr-TR" dirty="0" smtClean="0"/>
              <a:t>olmaması</a:t>
            </a:r>
          </a:p>
          <a:p>
            <a:r>
              <a:rPr lang="tr-TR" dirty="0" smtClean="0"/>
              <a:t>ailenin </a:t>
            </a:r>
            <a:r>
              <a:rPr lang="tr-TR" dirty="0"/>
              <a:t>ekonomik durumu </a:t>
            </a:r>
            <a:endParaRPr lang="tr-TR" dirty="0" smtClean="0"/>
          </a:p>
          <a:p>
            <a:r>
              <a:rPr lang="tr-TR" dirty="0" smtClean="0"/>
              <a:t>gebeliğin </a:t>
            </a:r>
            <a:r>
              <a:rPr lang="tr-TR" dirty="0"/>
              <a:t>istemli </a:t>
            </a:r>
            <a:r>
              <a:rPr lang="tr-TR" dirty="0" smtClean="0"/>
              <a:t>olmaması</a:t>
            </a:r>
          </a:p>
          <a:p>
            <a:r>
              <a:rPr lang="tr-TR" dirty="0" smtClean="0"/>
              <a:t>sosyal </a:t>
            </a:r>
            <a:r>
              <a:rPr lang="tr-TR" dirty="0"/>
              <a:t>güvencenin olmaması </a:t>
            </a:r>
            <a:endParaRPr lang="tr-TR" dirty="0" smtClean="0"/>
          </a:p>
          <a:p>
            <a:r>
              <a:rPr lang="tr-TR" dirty="0" smtClean="0"/>
              <a:t> </a:t>
            </a:r>
            <a:r>
              <a:rPr lang="tr-TR" dirty="0"/>
              <a:t>daha önceki gebeliklerde annede veya bebekte sağlık sorunu bulunmasıdır</a:t>
            </a:r>
          </a:p>
        </p:txBody>
      </p:sp>
      <p:sp>
        <p:nvSpPr>
          <p:cNvPr id="4" name="Veri Yer Tutucusu 3"/>
          <p:cNvSpPr>
            <a:spLocks noGrp="1"/>
          </p:cNvSpPr>
          <p:nvPr>
            <p:ph type="dt" sz="half" idx="10"/>
          </p:nvPr>
        </p:nvSpPr>
        <p:spPr/>
        <p:txBody>
          <a:bodyPr/>
          <a:lstStyle/>
          <a:p>
            <a:fld id="{B3E62FCD-32D0-40D9-B8AC-0B1C8106DBE7}" type="datetime1">
              <a:rPr lang="tr-TR" smtClean="0"/>
              <a:t>8.10.2020</a:t>
            </a:fld>
            <a:endParaRPr lang="tr-TR"/>
          </a:p>
        </p:txBody>
      </p:sp>
      <p:sp>
        <p:nvSpPr>
          <p:cNvPr id="5" name="Slayt Numarası Yer Tutucusu 4"/>
          <p:cNvSpPr>
            <a:spLocks noGrp="1"/>
          </p:cNvSpPr>
          <p:nvPr>
            <p:ph type="sldNum" sz="quarter" idx="12"/>
          </p:nvPr>
        </p:nvSpPr>
        <p:spPr/>
        <p:txBody>
          <a:bodyPr/>
          <a:lstStyle/>
          <a:p>
            <a:fld id="{FE9098E3-9C0A-484C-ABE0-CB2DAABB4CA6}" type="slidenum">
              <a:rPr lang="tr-TR" smtClean="0"/>
              <a:t>25</a:t>
            </a:fld>
            <a:endParaRPr lang="tr-TR"/>
          </a:p>
        </p:txBody>
      </p:sp>
    </p:spTree>
    <p:extLst>
      <p:ext uri="{BB962C8B-B14F-4D97-AF65-F5344CB8AC3E}">
        <p14:creationId xmlns:p14="http://schemas.microsoft.com/office/powerpoint/2010/main" val="39794265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err="1" smtClean="0"/>
              <a:t>Doğumöncesi</a:t>
            </a:r>
            <a:r>
              <a:rPr lang="tr-TR" b="1" dirty="0" smtClean="0"/>
              <a:t> etmenler</a:t>
            </a:r>
            <a:endParaRPr lang="tr-TR" dirty="0"/>
          </a:p>
        </p:txBody>
      </p:sp>
      <p:sp>
        <p:nvSpPr>
          <p:cNvPr id="3" name="İçerik Yer Tutucusu 2"/>
          <p:cNvSpPr>
            <a:spLocks noGrp="1"/>
          </p:cNvSpPr>
          <p:nvPr>
            <p:ph idx="1"/>
          </p:nvPr>
        </p:nvSpPr>
        <p:spPr/>
        <p:txBody>
          <a:bodyPr/>
          <a:lstStyle/>
          <a:p>
            <a:r>
              <a:rPr lang="tr-TR" dirty="0" smtClean="0"/>
              <a:t>1. yumurtlama dönemi (14 güne kadar)</a:t>
            </a:r>
          </a:p>
          <a:p>
            <a:r>
              <a:rPr lang="tr-TR" dirty="0" smtClean="0"/>
              <a:t>2. Embriyo dönemi (2-8 hafta)</a:t>
            </a:r>
          </a:p>
          <a:p>
            <a:r>
              <a:rPr lang="tr-TR" dirty="0" smtClean="0"/>
              <a:t>3. fetüs dönemi (</a:t>
            </a:r>
            <a:r>
              <a:rPr lang="tr-TR" smtClean="0"/>
              <a:t>8 hafta-doğum)</a:t>
            </a:r>
          </a:p>
          <a:p>
            <a:endParaRPr lang="tr-TR" dirty="0"/>
          </a:p>
        </p:txBody>
      </p:sp>
      <p:sp>
        <p:nvSpPr>
          <p:cNvPr id="4" name="Veri Yer Tutucusu 3"/>
          <p:cNvSpPr>
            <a:spLocks noGrp="1"/>
          </p:cNvSpPr>
          <p:nvPr>
            <p:ph type="dt" sz="half" idx="10"/>
          </p:nvPr>
        </p:nvSpPr>
        <p:spPr/>
        <p:txBody>
          <a:bodyPr/>
          <a:lstStyle/>
          <a:p>
            <a:fld id="{09BFF106-C35C-4E16-9664-3837DE3187E3}" type="datetime1">
              <a:rPr lang="tr-TR" smtClean="0"/>
              <a:t>8.10.2020</a:t>
            </a:fld>
            <a:endParaRPr lang="tr-TR"/>
          </a:p>
        </p:txBody>
      </p:sp>
      <p:sp>
        <p:nvSpPr>
          <p:cNvPr id="5" name="Slayt Numarası Yer Tutucusu 4"/>
          <p:cNvSpPr>
            <a:spLocks noGrp="1"/>
          </p:cNvSpPr>
          <p:nvPr>
            <p:ph type="sldNum" sz="quarter" idx="12"/>
          </p:nvPr>
        </p:nvSpPr>
        <p:spPr/>
        <p:txBody>
          <a:bodyPr/>
          <a:lstStyle/>
          <a:p>
            <a:fld id="{FE9098E3-9C0A-484C-ABE0-CB2DAABB4CA6}" type="slidenum">
              <a:rPr lang="tr-TR" smtClean="0"/>
              <a:t>26</a:t>
            </a:fld>
            <a:endParaRPr lang="tr-TR"/>
          </a:p>
        </p:txBody>
      </p:sp>
    </p:spTree>
    <p:extLst>
      <p:ext uri="{BB962C8B-B14F-4D97-AF65-F5344CB8AC3E}">
        <p14:creationId xmlns:p14="http://schemas.microsoft.com/office/powerpoint/2010/main" val="30835685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Doğum sırasındaki  etmenler</a:t>
            </a:r>
            <a:endParaRPr lang="tr-TR" b="1" dirty="0"/>
          </a:p>
        </p:txBody>
      </p:sp>
      <p:sp>
        <p:nvSpPr>
          <p:cNvPr id="3" name="İçerik Yer Tutucusu 2"/>
          <p:cNvSpPr>
            <a:spLocks noGrp="1"/>
          </p:cNvSpPr>
          <p:nvPr>
            <p:ph idx="1"/>
          </p:nvPr>
        </p:nvSpPr>
        <p:spPr/>
        <p:txBody>
          <a:bodyPr/>
          <a:lstStyle/>
          <a:p>
            <a:r>
              <a:rPr lang="tr-TR" dirty="0"/>
              <a:t>Doğum Sırasında Çevre: </a:t>
            </a:r>
            <a:endParaRPr lang="tr-TR" dirty="0" smtClean="0"/>
          </a:p>
          <a:p>
            <a:r>
              <a:rPr lang="tr-TR" dirty="0" smtClean="0"/>
              <a:t>Çocuğun </a:t>
            </a:r>
            <a:r>
              <a:rPr lang="tr-TR" dirty="0"/>
              <a:t>oksijensiz kalması ya da doğum anında kordonun dolanması </a:t>
            </a:r>
          </a:p>
          <a:p>
            <a:pPr marL="0" indent="0">
              <a:buNone/>
            </a:pPr>
            <a:endParaRPr lang="tr-TR" dirty="0"/>
          </a:p>
        </p:txBody>
      </p:sp>
      <p:sp>
        <p:nvSpPr>
          <p:cNvPr id="4" name="Veri Yer Tutucusu 3"/>
          <p:cNvSpPr>
            <a:spLocks noGrp="1"/>
          </p:cNvSpPr>
          <p:nvPr>
            <p:ph type="dt" sz="half" idx="10"/>
          </p:nvPr>
        </p:nvSpPr>
        <p:spPr/>
        <p:txBody>
          <a:bodyPr/>
          <a:lstStyle/>
          <a:p>
            <a:fld id="{D92A1008-3117-486A-B709-C96FD9FC1A31}" type="datetime1">
              <a:rPr lang="tr-TR" smtClean="0"/>
              <a:t>8.10.2020</a:t>
            </a:fld>
            <a:endParaRPr lang="tr-TR"/>
          </a:p>
        </p:txBody>
      </p:sp>
      <p:sp>
        <p:nvSpPr>
          <p:cNvPr id="5" name="Slayt Numarası Yer Tutucusu 4"/>
          <p:cNvSpPr>
            <a:spLocks noGrp="1"/>
          </p:cNvSpPr>
          <p:nvPr>
            <p:ph type="sldNum" sz="quarter" idx="12"/>
          </p:nvPr>
        </p:nvSpPr>
        <p:spPr/>
        <p:txBody>
          <a:bodyPr/>
          <a:lstStyle/>
          <a:p>
            <a:fld id="{FE9098E3-9C0A-484C-ABE0-CB2DAABB4CA6}" type="slidenum">
              <a:rPr lang="tr-TR" smtClean="0"/>
              <a:t>27</a:t>
            </a:fld>
            <a:endParaRPr lang="tr-TR"/>
          </a:p>
        </p:txBody>
      </p:sp>
    </p:spTree>
    <p:extLst>
      <p:ext uri="{BB962C8B-B14F-4D97-AF65-F5344CB8AC3E}">
        <p14:creationId xmlns:p14="http://schemas.microsoft.com/office/powerpoint/2010/main" val="8496659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Doğum sonrası gelişimi etkileyen faktörler</a:t>
            </a:r>
            <a:br>
              <a:rPr lang="tr-TR" dirty="0" smtClean="0"/>
            </a:br>
            <a:endParaRPr lang="tr-TR" dirty="0"/>
          </a:p>
        </p:txBody>
      </p:sp>
      <p:sp>
        <p:nvSpPr>
          <p:cNvPr id="3" name="İçerik Yer Tutucusu 2"/>
          <p:cNvSpPr>
            <a:spLocks noGrp="1"/>
          </p:cNvSpPr>
          <p:nvPr>
            <p:ph idx="1"/>
          </p:nvPr>
        </p:nvSpPr>
        <p:spPr/>
        <p:txBody>
          <a:bodyPr/>
          <a:lstStyle/>
          <a:p>
            <a:r>
              <a:rPr lang="tr-TR" dirty="0" smtClean="0"/>
              <a:t>Çocuğun ilk yaşantısı</a:t>
            </a:r>
          </a:p>
          <a:p>
            <a:r>
              <a:rPr lang="tr-TR" dirty="0" smtClean="0"/>
              <a:t>Çevredeki uyarıcılar</a:t>
            </a:r>
          </a:p>
          <a:p>
            <a:r>
              <a:rPr lang="tr-TR" dirty="0" smtClean="0"/>
              <a:t>Beslenme</a:t>
            </a:r>
          </a:p>
          <a:p>
            <a:r>
              <a:rPr lang="tr-TR" dirty="0" smtClean="0"/>
              <a:t>Yorgunluk</a:t>
            </a:r>
          </a:p>
          <a:p>
            <a:r>
              <a:rPr lang="tr-TR" dirty="0" smtClean="0"/>
              <a:t>Hastalık, kazalar</a:t>
            </a:r>
          </a:p>
          <a:p>
            <a:r>
              <a:rPr lang="tr-TR" dirty="0" smtClean="0"/>
              <a:t>Aile çocuk ilişkisi</a:t>
            </a:r>
          </a:p>
          <a:p>
            <a:r>
              <a:rPr lang="tr-TR" dirty="0" smtClean="0"/>
              <a:t>Arkadaşlık ilişkiler </a:t>
            </a:r>
          </a:p>
          <a:p>
            <a:r>
              <a:rPr lang="tr-TR" dirty="0" err="1" smtClean="0"/>
              <a:t>Sosyo</a:t>
            </a:r>
            <a:r>
              <a:rPr lang="tr-TR" dirty="0" smtClean="0"/>
              <a:t>-kültürel ve ekonomik düzey</a:t>
            </a:r>
          </a:p>
          <a:p>
            <a:endParaRPr lang="tr-TR" dirty="0" smtClean="0"/>
          </a:p>
          <a:p>
            <a:endParaRPr lang="tr-TR" dirty="0"/>
          </a:p>
        </p:txBody>
      </p:sp>
      <p:sp>
        <p:nvSpPr>
          <p:cNvPr id="4" name="Veri Yer Tutucusu 3"/>
          <p:cNvSpPr>
            <a:spLocks noGrp="1"/>
          </p:cNvSpPr>
          <p:nvPr>
            <p:ph type="dt" sz="half" idx="10"/>
          </p:nvPr>
        </p:nvSpPr>
        <p:spPr/>
        <p:txBody>
          <a:bodyPr/>
          <a:lstStyle/>
          <a:p>
            <a:fld id="{6E0E188D-ADF4-4AA5-AF0A-BD5A7FFE47BD}" type="datetime1">
              <a:rPr lang="tr-TR" smtClean="0"/>
              <a:t>8.10.2020</a:t>
            </a:fld>
            <a:endParaRPr lang="tr-TR"/>
          </a:p>
        </p:txBody>
      </p:sp>
      <p:sp>
        <p:nvSpPr>
          <p:cNvPr id="5" name="Slayt Numarası Yer Tutucusu 4"/>
          <p:cNvSpPr>
            <a:spLocks noGrp="1"/>
          </p:cNvSpPr>
          <p:nvPr>
            <p:ph type="sldNum" sz="quarter" idx="12"/>
          </p:nvPr>
        </p:nvSpPr>
        <p:spPr/>
        <p:txBody>
          <a:bodyPr/>
          <a:lstStyle/>
          <a:p>
            <a:fld id="{FE9098E3-9C0A-484C-ABE0-CB2DAABB4CA6}" type="slidenum">
              <a:rPr lang="tr-TR" smtClean="0"/>
              <a:t>28</a:t>
            </a:fld>
            <a:endParaRPr lang="tr-TR"/>
          </a:p>
        </p:txBody>
      </p:sp>
    </p:spTree>
    <p:extLst>
      <p:ext uri="{BB962C8B-B14F-4D97-AF65-F5344CB8AC3E}">
        <p14:creationId xmlns:p14="http://schemas.microsoft.com/office/powerpoint/2010/main" val="40195705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Yaşam boyu gelişim</a:t>
            </a:r>
            <a:endParaRPr lang="tr-TR" dirty="0"/>
          </a:p>
        </p:txBody>
      </p:sp>
      <p:sp>
        <p:nvSpPr>
          <p:cNvPr id="3" name="İçerik Yer Tutucusu 2"/>
          <p:cNvSpPr>
            <a:spLocks noGrp="1"/>
          </p:cNvSpPr>
          <p:nvPr>
            <p:ph idx="1"/>
          </p:nvPr>
        </p:nvSpPr>
        <p:spPr/>
        <p:txBody>
          <a:bodyPr/>
          <a:lstStyle/>
          <a:p>
            <a:r>
              <a:rPr lang="tr-TR" dirty="0" smtClean="0"/>
              <a:t>Bir bireyin doğum öncesinden başlayarak bebeklik, çocukluk, ergenlik, yetişkinlik, yaşlılık ve ölüm ve yas evrelerini içeren geniş bir bakış açısıdır.</a:t>
            </a:r>
          </a:p>
          <a:p>
            <a:r>
              <a:rPr lang="tr-TR" dirty="0"/>
              <a:t> </a:t>
            </a:r>
            <a:r>
              <a:rPr lang="tr-TR" dirty="0" smtClean="0"/>
              <a:t>Yaşam boyunca devam eden çok boyutlu, çok yönlü, esnek, tarihle </a:t>
            </a:r>
            <a:r>
              <a:rPr lang="tr-TR" dirty="0" err="1" smtClean="0"/>
              <a:t>içiçe</a:t>
            </a:r>
            <a:r>
              <a:rPr lang="tr-TR" dirty="0" smtClean="0"/>
              <a:t> çok disiplinli ve bağlamsal bir kavramdır. </a:t>
            </a:r>
          </a:p>
          <a:p>
            <a:r>
              <a:rPr lang="tr-TR" dirty="0"/>
              <a:t> </a:t>
            </a:r>
            <a:r>
              <a:rPr lang="tr-TR" dirty="0" smtClean="0"/>
              <a:t>gelişim hayat boyunca süregelen bir süreçtir.</a:t>
            </a:r>
          </a:p>
          <a:p>
            <a:r>
              <a:rPr lang="tr-TR" dirty="0" smtClean="0"/>
              <a:t>Gelişim; biyolojik, bilişsel, sosyal, psikolojik ve çevresel özellikleri ile birlikte ele alınması gereken bir kavramdır. </a:t>
            </a:r>
          </a:p>
          <a:p>
            <a:endParaRPr lang="tr-TR" dirty="0"/>
          </a:p>
        </p:txBody>
      </p:sp>
      <p:sp>
        <p:nvSpPr>
          <p:cNvPr id="4" name="Veri Yer Tutucusu 3"/>
          <p:cNvSpPr>
            <a:spLocks noGrp="1"/>
          </p:cNvSpPr>
          <p:nvPr>
            <p:ph type="dt" sz="half" idx="10"/>
          </p:nvPr>
        </p:nvSpPr>
        <p:spPr/>
        <p:txBody>
          <a:bodyPr/>
          <a:lstStyle/>
          <a:p>
            <a:fld id="{8D8AF464-380E-43E7-8AE8-40B0B04C43E9}" type="datetime1">
              <a:rPr lang="tr-TR" smtClean="0"/>
              <a:t>8.10.2020</a:t>
            </a:fld>
            <a:endParaRPr lang="tr-TR"/>
          </a:p>
        </p:txBody>
      </p:sp>
      <p:sp>
        <p:nvSpPr>
          <p:cNvPr id="5" name="Slayt Numarası Yer Tutucusu 4"/>
          <p:cNvSpPr>
            <a:spLocks noGrp="1"/>
          </p:cNvSpPr>
          <p:nvPr>
            <p:ph type="sldNum" sz="quarter" idx="12"/>
          </p:nvPr>
        </p:nvSpPr>
        <p:spPr/>
        <p:txBody>
          <a:bodyPr/>
          <a:lstStyle/>
          <a:p>
            <a:fld id="{FE9098E3-9C0A-484C-ABE0-CB2DAABB4CA6}" type="slidenum">
              <a:rPr lang="tr-TR" smtClean="0"/>
              <a:t>29</a:t>
            </a:fld>
            <a:endParaRPr lang="tr-TR"/>
          </a:p>
        </p:txBody>
      </p:sp>
    </p:spTree>
    <p:extLst>
      <p:ext uri="{BB962C8B-B14F-4D97-AF65-F5344CB8AC3E}">
        <p14:creationId xmlns:p14="http://schemas.microsoft.com/office/powerpoint/2010/main" val="3751365828"/>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243</TotalTime>
  <Words>1715</Words>
  <Application>Microsoft Office PowerPoint</Application>
  <PresentationFormat>Özel</PresentationFormat>
  <Paragraphs>187</Paragraphs>
  <Slides>29</Slides>
  <Notes>0</Notes>
  <HiddenSlides>0</HiddenSlides>
  <MMClips>0</MMClips>
  <ScaleCrop>false</ScaleCrop>
  <HeadingPairs>
    <vt:vector size="4" baseType="variant">
      <vt:variant>
        <vt:lpstr>Tema</vt:lpstr>
      </vt:variant>
      <vt:variant>
        <vt:i4>1</vt:i4>
      </vt:variant>
      <vt:variant>
        <vt:lpstr>Slayt Başlıkları</vt:lpstr>
      </vt:variant>
      <vt:variant>
        <vt:i4>29</vt:i4>
      </vt:variant>
    </vt:vector>
  </HeadingPairs>
  <TitlesOfParts>
    <vt:vector size="30" baseType="lpstr">
      <vt:lpstr>Office Teması</vt:lpstr>
      <vt:lpstr>İnsan davranışı ve sosyal çevre: Temel kavramlar </vt:lpstr>
      <vt:lpstr>Gelişme?</vt:lpstr>
      <vt:lpstr>gelişim</vt:lpstr>
      <vt:lpstr>Gelişimle İle İlgili Temel Kavramlar </vt:lpstr>
      <vt:lpstr>Gelişimle ilgili süreç</vt:lpstr>
      <vt:lpstr>Büyüme?</vt:lpstr>
      <vt:lpstr>Büyüme: </vt:lpstr>
      <vt:lpstr>Olgunlaşma?</vt:lpstr>
      <vt:lpstr>Olgunlaşma: </vt:lpstr>
      <vt:lpstr>öğrenme</vt:lpstr>
      <vt:lpstr>Öğrenme: </vt:lpstr>
      <vt:lpstr>Hazır bulunuşluk</vt:lpstr>
      <vt:lpstr>Kritik dönem: </vt:lpstr>
      <vt:lpstr>Kalıtım: </vt:lpstr>
      <vt:lpstr>PowerPoint Sunusu</vt:lpstr>
      <vt:lpstr>PowerPoint Sunusu</vt:lpstr>
      <vt:lpstr>Çevre</vt:lpstr>
      <vt:lpstr>Çevre Faktörü Üç Evrede İncelenir</vt:lpstr>
      <vt:lpstr>Gelişimin temel ilkeleri:</vt:lpstr>
      <vt:lpstr>Gelişimin temel ilkeleri:</vt:lpstr>
      <vt:lpstr>PowerPoint Sunusu</vt:lpstr>
      <vt:lpstr>PowerPoint Sunusu</vt:lpstr>
      <vt:lpstr>Gelişimi etkileyen etmenler</vt:lpstr>
      <vt:lpstr>Doğumöncesi etmenler</vt:lpstr>
      <vt:lpstr>PowerPoint Sunusu</vt:lpstr>
      <vt:lpstr>Doğumöncesi etmenler</vt:lpstr>
      <vt:lpstr>Doğum sırasındaki  etmenler</vt:lpstr>
      <vt:lpstr>Doğum sonrası gelişimi etkileyen faktörler </vt:lpstr>
      <vt:lpstr>Yaşam boyu gelişim</vt:lpstr>
    </vt:vector>
  </TitlesOfParts>
  <Company>T.C. Istanbul Sabahattin Zaim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İnsan davranışı ve sosyal çevre</dc:title>
  <dc:creator>Gülsüm ÇAMUR DUYAN</dc:creator>
  <cp:lastModifiedBy>duyanveli</cp:lastModifiedBy>
  <cp:revision>29</cp:revision>
  <dcterms:created xsi:type="dcterms:W3CDTF">2017-09-21T06:00:11Z</dcterms:created>
  <dcterms:modified xsi:type="dcterms:W3CDTF">2020-10-08T18:48:00Z</dcterms:modified>
</cp:coreProperties>
</file>