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B34165-CA7D-46B1-9948-49635414354B}" type="datetimeFigureOut">
              <a:rPr lang="tr-TR" smtClean="0"/>
              <a:t>16.03.2021</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B8653-395D-48AE-BE32-3E65441D6F45}" type="slidenum">
              <a:rPr lang="tr-TR" smtClean="0"/>
              <a:t>‹#›</a:t>
            </a:fld>
            <a:endParaRPr lang="tr-TR"/>
          </a:p>
        </p:txBody>
      </p:sp>
    </p:spTree>
    <p:extLst>
      <p:ext uri="{BB962C8B-B14F-4D97-AF65-F5344CB8AC3E}">
        <p14:creationId xmlns:p14="http://schemas.microsoft.com/office/powerpoint/2010/main" val="487433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B589379-D3AF-410C-8BDD-A25A19F94FF4}" type="datetime1">
              <a:rPr lang="tr-TR" smtClean="0"/>
              <a:t>16.03.2021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3752349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E8FE67-C329-435E-8BCF-C8603BE2E1D6}" type="datetime1">
              <a:rPr lang="tr-TR" smtClean="0"/>
              <a:t>16.03.2021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353931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4DA70D-991C-45EA-B7F2-B14E8B2A7807}" type="datetime1">
              <a:rPr lang="tr-TR" smtClean="0"/>
              <a:t>16.03.2021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197130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168835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F801606-F930-4FB3-B188-468ECA76F039}" type="datetime1">
              <a:rPr lang="tr-TR" smtClean="0"/>
              <a:t>16.03.2021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1464151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55A1059-AC42-406D-855A-AABFBF452596}" type="datetime1">
              <a:rPr lang="tr-TR" smtClean="0"/>
              <a:t>16.03.2021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383887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FEB96E-A734-4B72-AAB6-C0B62398EF13}" type="datetime1">
              <a:rPr lang="tr-TR" smtClean="0"/>
              <a:t>16.03.2021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2509680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51809D-E0F0-44EB-BEC6-F729D6F6C19B}" type="datetime1">
              <a:rPr lang="tr-TR" smtClean="0"/>
              <a:t>16.03.2021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4044667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5ABD917-AC46-4A42-92EA-3E833A5A971A}" type="datetime1">
              <a:rPr lang="tr-TR" smtClean="0"/>
              <a:t>16.03.2021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343655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0DEC6E-B206-420B-861D-F0FF6085472A}" type="datetime1">
              <a:rPr lang="tr-TR" smtClean="0"/>
              <a:t>16.03.2021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427112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7DD9615-03C7-4C75-8AE5-DBE201E4EB25}" type="datetime1">
              <a:rPr lang="tr-TR" smtClean="0"/>
              <a:t>16.03.2021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E75FB8E-93FF-4DAA-999D-54208D108599}" type="slidenum">
              <a:rPr lang="tr-TR" smtClean="0"/>
              <a:t>‹#›</a:t>
            </a:fld>
            <a:endParaRPr lang="tr-TR"/>
          </a:p>
        </p:txBody>
      </p:sp>
    </p:spTree>
    <p:extLst>
      <p:ext uri="{BB962C8B-B14F-4D97-AF65-F5344CB8AC3E}">
        <p14:creationId xmlns:p14="http://schemas.microsoft.com/office/powerpoint/2010/main" val="3690772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66786-3F42-4196-8FFE-28D08EC3F322}" type="datetime1">
              <a:rPr lang="tr-TR" smtClean="0"/>
              <a:t>16.03.2021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75FB8E-93FF-4DAA-999D-54208D108599}" type="slidenum">
              <a:rPr lang="tr-TR" smtClean="0"/>
              <a:t>‹#›</a:t>
            </a:fld>
            <a:endParaRPr lang="tr-TR"/>
          </a:p>
        </p:txBody>
      </p:sp>
    </p:spTree>
    <p:extLst>
      <p:ext uri="{BB962C8B-B14F-4D97-AF65-F5344CB8AC3E}">
        <p14:creationId xmlns:p14="http://schemas.microsoft.com/office/powerpoint/2010/main" val="3943443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Genç yetişkinlik: tanımlar sınıflamalar ve </a:t>
            </a:r>
            <a:r>
              <a:rPr lang="tr-TR" dirty="0" err="1" smtClean="0"/>
              <a:t>Levinson’un</a:t>
            </a:r>
            <a:r>
              <a:rPr lang="tr-TR" dirty="0" smtClean="0"/>
              <a:t> yaşam yapısı kuramı </a:t>
            </a:r>
            <a:endParaRPr lang="tr-TR" dirty="0"/>
          </a:p>
        </p:txBody>
      </p:sp>
      <p:sp>
        <p:nvSpPr>
          <p:cNvPr id="3" name="Alt Başlık 2"/>
          <p:cNvSpPr>
            <a:spLocks noGrp="1"/>
          </p:cNvSpPr>
          <p:nvPr>
            <p:ph type="subTitle" idx="1"/>
          </p:nvPr>
        </p:nvSpPr>
        <p:spPr/>
        <p:txBody>
          <a:bodyPr/>
          <a:lstStyle/>
          <a:p>
            <a:r>
              <a:rPr lang="tr-TR" dirty="0" smtClean="0"/>
              <a:t>Gülsüm ÇAMUR</a:t>
            </a:r>
            <a:endParaRPr lang="tr-TR" dirty="0"/>
          </a:p>
        </p:txBody>
      </p:sp>
    </p:spTree>
    <p:extLst>
      <p:ext uri="{BB962C8B-B14F-4D97-AF65-F5344CB8AC3E}">
        <p14:creationId xmlns:p14="http://schemas.microsoft.com/office/powerpoint/2010/main" val="2977528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İlk yetişkinlik çağının ilk üç evresi (ilk yetişkinliğe geçiş, ilk yetişkinlik için yaşam yapısına giriş ve 30 yaş geçişi) bu dönemin başlangıç, alışma, acemilik evresini oluşturur. </a:t>
            </a:r>
          </a:p>
          <a:p>
            <a:endParaRPr lang="tr-TR" dirty="0"/>
          </a:p>
          <a:p>
            <a:endParaRPr lang="tr-TR" dirty="0" smtClean="0"/>
          </a:p>
          <a:p>
            <a:r>
              <a:rPr lang="tr-TR" dirty="0" smtClean="0"/>
              <a:t>Bu dönemler, ergenlikten yetişkinliğe geçme, oluşturulması zorunlu olan ve sürekli olmayan bir yaşam yapısını biçimlendirme ve bu yapının neleri kazandığının fırsatını sunar. </a:t>
            </a:r>
          </a:p>
          <a:p>
            <a:endParaRPr lang="tr-TR" dirty="0"/>
          </a:p>
          <a:p>
            <a:endParaRPr lang="tr-TR" dirty="0" smtClean="0"/>
          </a:p>
          <a:p>
            <a:r>
              <a:rPr lang="tr-TR" dirty="0" smtClean="0"/>
              <a:t>Bu çağın son iki evresi (ilk yetişkinliğin yaşam yapısını sonuçlandırma ve orta yaş geçişi) ise, bu dönemin çabalarının getirdiği sonuçlandırma evresini oluşturur.</a:t>
            </a:r>
            <a:endParaRPr lang="tr-TR" dirty="0"/>
          </a:p>
        </p:txBody>
      </p:sp>
      <p:sp>
        <p:nvSpPr>
          <p:cNvPr id="4" name="Veri Yer Tutucusu 3"/>
          <p:cNvSpPr>
            <a:spLocks noGrp="1"/>
          </p:cNvSpPr>
          <p:nvPr>
            <p:ph type="dt" sz="half" idx="10"/>
          </p:nvPr>
        </p:nvSpPr>
        <p:spPr/>
        <p:txBody>
          <a:bodyPr/>
          <a:lstStyle/>
          <a:p>
            <a:fld id="{ED350AC7-71FE-4EBE-B93D-4E294499C7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10</a:t>
            </a:fld>
            <a:endParaRPr lang="tr-TR"/>
          </a:p>
        </p:txBody>
      </p:sp>
    </p:spTree>
    <p:extLst>
      <p:ext uri="{BB962C8B-B14F-4D97-AF65-F5344CB8AC3E}">
        <p14:creationId xmlns:p14="http://schemas.microsoft.com/office/powerpoint/2010/main" val="1569623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Orta yetişkinlik çağının ilk üç evresi (orta yaş geçişi, orta yetişkinlik için yaşam yapısına giriş ve 50 yaş geçişi) bu dönemin başlangıç, çıraklık, acemilik evresini oluşturur. </a:t>
            </a:r>
          </a:p>
          <a:p>
            <a:endParaRPr lang="tr-TR" dirty="0"/>
          </a:p>
          <a:p>
            <a:r>
              <a:rPr lang="tr-TR" dirty="0" smtClean="0"/>
              <a:t>Bu dönemlerde birey, ilk yetişkinliğin olgunluk ve orta yetişkinliğin çıraklık durumu içindedir.</a:t>
            </a:r>
          </a:p>
          <a:p>
            <a:endParaRPr lang="tr-TR" dirty="0"/>
          </a:p>
          <a:p>
            <a:r>
              <a:rPr lang="tr-TR" dirty="0" smtClean="0"/>
              <a:t> Bu çağda bir yaşam yapısını kurma, sınama ve değiştirme imkanı bulunana kadar denemeler sürdürülür. </a:t>
            </a:r>
          </a:p>
          <a:p>
            <a:endParaRPr lang="tr-TR" dirty="0"/>
          </a:p>
          <a:p>
            <a:r>
              <a:rPr lang="tr-TR" dirty="0" smtClean="0"/>
              <a:t>Bu çağın son iki evresi (orta yetişkinliğin yaşam yapısını sonuçlandırma ve ileri yaş geçişi) ise, bu dönemin çabalarının getirdiği sonuçlandırma evresini oluşturur. </a:t>
            </a:r>
          </a:p>
          <a:p>
            <a:endParaRPr lang="tr-TR" dirty="0"/>
          </a:p>
          <a:p>
            <a:r>
              <a:rPr lang="tr-TR" dirty="0" smtClean="0"/>
              <a:t>Bu iki evre, bir sonraki aşamaya geçişin hazırlığını oluşturur (</a:t>
            </a:r>
            <a:r>
              <a:rPr lang="tr-TR" dirty="0" err="1" smtClean="0"/>
              <a:t>Levinson</a:t>
            </a:r>
            <a:r>
              <a:rPr lang="tr-TR" dirty="0" smtClean="0"/>
              <a:t> 1986, 1996). </a:t>
            </a:r>
            <a:r>
              <a:rPr lang="tr-TR" dirty="0" err="1" smtClean="0"/>
              <a:t>Levinson’un</a:t>
            </a:r>
            <a:r>
              <a:rPr lang="tr-TR" dirty="0" smtClean="0"/>
              <a:t> kuramında ele alınan dördüncü ve son kavram “yaşam yapısı” </a:t>
            </a:r>
            <a:r>
              <a:rPr lang="tr-TR" dirty="0" err="1" smtClean="0"/>
              <a:t>dır</a:t>
            </a:r>
            <a:r>
              <a:rPr lang="tr-TR" dirty="0" smtClean="0"/>
              <a:t>.</a:t>
            </a:r>
            <a:endParaRPr lang="tr-TR" dirty="0"/>
          </a:p>
        </p:txBody>
      </p:sp>
      <p:sp>
        <p:nvSpPr>
          <p:cNvPr id="4" name="Veri Yer Tutucusu 3"/>
          <p:cNvSpPr>
            <a:spLocks noGrp="1"/>
          </p:cNvSpPr>
          <p:nvPr>
            <p:ph type="dt" sz="half" idx="10"/>
          </p:nvPr>
        </p:nvSpPr>
        <p:spPr/>
        <p:txBody>
          <a:bodyPr/>
          <a:lstStyle/>
          <a:p>
            <a:fld id="{AA1A59F4-BE97-40E0-AA22-6AD22E32E3F1}"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11</a:t>
            </a:fld>
            <a:endParaRPr lang="tr-TR"/>
          </a:p>
        </p:txBody>
      </p:sp>
    </p:spTree>
    <p:extLst>
      <p:ext uri="{BB962C8B-B14F-4D97-AF65-F5344CB8AC3E}">
        <p14:creationId xmlns:p14="http://schemas.microsoft.com/office/powerpoint/2010/main" val="2569041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Yaşam Yapısı</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Bu kavram, bireyin yaşadığı benlik tasarımı (kendilik yatırımı/bireysel) ile sosyal rollerinin (diğerleri ile anlamlı ilişkiler/toplumsal) toplamından oluşur. </a:t>
            </a:r>
          </a:p>
          <a:p>
            <a:endParaRPr lang="tr-TR" dirty="0"/>
          </a:p>
          <a:p>
            <a:r>
              <a:rPr lang="tr-TR" dirty="0" smtClean="0"/>
              <a:t>Benlik tasarımı (bireysel/içsel) süreçleri, bireysel beklentileri, umutları, hedefleri, becerileri, yaşam amaçları, değerleri ve durumlara yüklediği anlamları, yorumlamalarını içerir. </a:t>
            </a:r>
          </a:p>
          <a:p>
            <a:endParaRPr lang="tr-TR" dirty="0"/>
          </a:p>
          <a:p>
            <a:r>
              <a:rPr lang="tr-TR" dirty="0" smtClean="0"/>
              <a:t>Sosyal (dışsal) süreçler ise, toplumsal sorumlulukları, üstlendiği rolleri, üyelikleri, aile ilişkileri, iş yaşamındaki tercihleri, boş zaman etkinlikleri, arkadaşlık ilişkileri, yaşam tarzları, sosyoekonomik yaşam tercihlerinin tümünü içermektedir.</a:t>
            </a:r>
            <a:endParaRPr lang="tr-TR" dirty="0"/>
          </a:p>
        </p:txBody>
      </p:sp>
      <p:sp>
        <p:nvSpPr>
          <p:cNvPr id="4" name="Veri Yer Tutucusu 3"/>
          <p:cNvSpPr>
            <a:spLocks noGrp="1"/>
          </p:cNvSpPr>
          <p:nvPr>
            <p:ph type="dt" sz="half" idx="10"/>
          </p:nvPr>
        </p:nvSpPr>
        <p:spPr/>
        <p:txBody>
          <a:bodyPr/>
          <a:lstStyle/>
          <a:p>
            <a:fld id="{53DEF23C-C233-4A25-810B-0F1D3F8367B1}"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12</a:t>
            </a:fld>
            <a:endParaRPr lang="tr-TR"/>
          </a:p>
        </p:txBody>
      </p:sp>
    </p:spTree>
    <p:extLst>
      <p:ext uri="{BB962C8B-B14F-4D97-AF65-F5344CB8AC3E}">
        <p14:creationId xmlns:p14="http://schemas.microsoft.com/office/powerpoint/2010/main" val="247324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Sosyal süreçler (anlamlı ilişkiler), karşılıklı bireylerin istek, enerji, değerler, amaçları vb. kendilik değer yatırımlarını, bu yatırımlarını biçimlendiren toplumsal bağlamı içine alır. </a:t>
            </a:r>
          </a:p>
          <a:p>
            <a:endParaRPr lang="tr-TR" dirty="0"/>
          </a:p>
          <a:p>
            <a:r>
              <a:rPr lang="tr-TR" dirty="0" smtClean="0"/>
              <a:t>Bu ilişkiler aracılığıyla birey topluma katılır ve yaşam akışına biçim verir. Dostlar, eşler, anne babalar ve çocuklar, amirler ve iş arkadaşları, öğretmenler ve öğrenciler, ölmüş bir insan, simgesel bir grup, topluluk, dini cemaat, sendika, kuruluş, doğa, evren, yer ve özel bir nesne anlamlı başkasını ifade etmektedir. </a:t>
            </a:r>
            <a:endParaRPr lang="tr-TR" dirty="0"/>
          </a:p>
        </p:txBody>
      </p:sp>
      <p:sp>
        <p:nvSpPr>
          <p:cNvPr id="4" name="Veri Yer Tutucusu 3"/>
          <p:cNvSpPr>
            <a:spLocks noGrp="1"/>
          </p:cNvSpPr>
          <p:nvPr>
            <p:ph type="dt" sz="half" idx="10"/>
          </p:nvPr>
        </p:nvSpPr>
        <p:spPr/>
        <p:txBody>
          <a:bodyPr/>
          <a:lstStyle/>
          <a:p>
            <a:fld id="{C467019B-0E2A-4616-B836-1023570C12BC}"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13</a:t>
            </a:fld>
            <a:endParaRPr lang="tr-TR"/>
          </a:p>
        </p:txBody>
      </p:sp>
    </p:spTree>
    <p:extLst>
      <p:ext uri="{BB962C8B-B14F-4D97-AF65-F5344CB8AC3E}">
        <p14:creationId xmlns:p14="http://schemas.microsoft.com/office/powerpoint/2010/main" val="1076774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Her ilişki yaşam döngüsü içindeki değişimleri ve istikrarları gösterir. Yaşam yapısının değişmesiyle birlikte bireyin yaşamında bu ilişkilerin değişik işlevleri bulunmaktadır. </a:t>
            </a:r>
          </a:p>
          <a:p>
            <a:endParaRPr lang="tr-TR" dirty="0"/>
          </a:p>
          <a:p>
            <a:r>
              <a:rPr lang="tr-TR" dirty="0" smtClean="0"/>
              <a:t>Böylece, yaşam yapısı kavramı yaşam akışı içerisindeki değişimi, benlik tasarımını ve diğerleriyle olan anlamlı ilişkilerini incelemeyi gerekli kılmaktadır</a:t>
            </a:r>
            <a:endParaRPr lang="tr-TR" dirty="0"/>
          </a:p>
        </p:txBody>
      </p:sp>
      <p:sp>
        <p:nvSpPr>
          <p:cNvPr id="4" name="Veri Yer Tutucusu 3"/>
          <p:cNvSpPr>
            <a:spLocks noGrp="1"/>
          </p:cNvSpPr>
          <p:nvPr>
            <p:ph type="dt" sz="half" idx="10"/>
          </p:nvPr>
        </p:nvSpPr>
        <p:spPr/>
        <p:txBody>
          <a:bodyPr/>
          <a:lstStyle/>
          <a:p>
            <a:fld id="{C13CAB55-195A-40C0-9981-64F95C1E6713}"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14</a:t>
            </a:fld>
            <a:endParaRPr lang="tr-TR"/>
          </a:p>
        </p:txBody>
      </p:sp>
    </p:spTree>
    <p:extLst>
      <p:ext uri="{BB962C8B-B14F-4D97-AF65-F5344CB8AC3E}">
        <p14:creationId xmlns:p14="http://schemas.microsoft.com/office/powerpoint/2010/main" val="171954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Levinson’a</a:t>
            </a:r>
            <a:r>
              <a:rPr lang="tr-TR" dirty="0" smtClean="0"/>
              <a:t> (1986, 1996) göre yaşam yapısı kavramı, kişilik terimiyle karşılaştırılarak daha iyi anlaşılabilir. </a:t>
            </a:r>
          </a:p>
          <a:p>
            <a:r>
              <a:rPr lang="tr-TR" dirty="0" smtClean="0"/>
              <a:t>Kişilik kuramları somut olarak bireyin nasıl bir insan olduğuyla ilgilenirken, yaşam yapısı kuramı şu anda nasıl bir yaşam olduğuyla ilgilenmektedir. </a:t>
            </a:r>
            <a:endParaRPr lang="tr-TR" dirty="0"/>
          </a:p>
        </p:txBody>
      </p:sp>
      <p:sp>
        <p:nvSpPr>
          <p:cNvPr id="4" name="Veri Yer Tutucusu 3"/>
          <p:cNvSpPr>
            <a:spLocks noGrp="1"/>
          </p:cNvSpPr>
          <p:nvPr>
            <p:ph type="dt" sz="half" idx="10"/>
          </p:nvPr>
        </p:nvSpPr>
        <p:spPr/>
        <p:txBody>
          <a:bodyPr/>
          <a:lstStyle/>
          <a:p>
            <a:fld id="{EA73418E-448C-4BB5-9D75-99882F6874B9}"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15</a:t>
            </a:fld>
            <a:endParaRPr lang="tr-TR"/>
          </a:p>
        </p:txBody>
      </p:sp>
    </p:spTree>
    <p:extLst>
      <p:ext uri="{BB962C8B-B14F-4D97-AF65-F5344CB8AC3E}">
        <p14:creationId xmlns:p14="http://schemas.microsoft.com/office/powerpoint/2010/main" val="2057435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Kişilik kuramları, yetenekler, benlik imgeleri, değer yapıları, düşünce biçimleri gibi özelliklere göre bir çıkarsamada bulunurlar. </a:t>
            </a:r>
          </a:p>
          <a:p>
            <a:endParaRPr lang="tr-TR" dirty="0"/>
          </a:p>
          <a:p>
            <a:r>
              <a:rPr lang="tr-TR" dirty="0" smtClean="0"/>
              <a:t>Yaşam yapısı kuramı ise, yaşama neleri katmak istendiğine, yaşamın önemli evrelerinin nasıl bir bağlantı içerisinde olduğuna, yaşamı daha doyumlu kılmak için hangi ilişkilerinin olduğuna göre bir çıkarsamada bulunur.</a:t>
            </a:r>
          </a:p>
          <a:p>
            <a:endParaRPr lang="tr-TR" dirty="0"/>
          </a:p>
          <a:p>
            <a:pPr marL="0" indent="0">
              <a:buNone/>
            </a:pPr>
            <a:r>
              <a:rPr lang="tr-TR" dirty="0" smtClean="0"/>
              <a:t> Sözü edilenlere ek olarak zamanın ve yoğunluğun çoğunlukla nerede ve nasıl geçtiği, şimdi önemsenmeyen ancak yaşamın ilerleyen aşamalarında yapmayı arzuladığı ilişkiler ve ilgi alanlarına göre de çıkarsamada bulunur. </a:t>
            </a:r>
            <a:endParaRPr lang="tr-TR" dirty="0"/>
          </a:p>
        </p:txBody>
      </p:sp>
      <p:sp>
        <p:nvSpPr>
          <p:cNvPr id="4" name="Veri Yer Tutucusu 3"/>
          <p:cNvSpPr>
            <a:spLocks noGrp="1"/>
          </p:cNvSpPr>
          <p:nvPr>
            <p:ph type="dt" sz="half" idx="10"/>
          </p:nvPr>
        </p:nvSpPr>
        <p:spPr/>
        <p:txBody>
          <a:bodyPr/>
          <a:lstStyle/>
          <a:p>
            <a:fld id="{D8D62A49-F858-4F46-9DBE-85FD5E9C58C8}"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16</a:t>
            </a:fld>
            <a:endParaRPr lang="tr-TR"/>
          </a:p>
        </p:txBody>
      </p:sp>
    </p:spTree>
    <p:extLst>
      <p:ext uri="{BB962C8B-B14F-4D97-AF65-F5344CB8AC3E}">
        <p14:creationId xmlns:p14="http://schemas.microsoft.com/office/powerpoint/2010/main" val="4143574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Böylelikle, bireyin yaşam yapısı- </a:t>
            </a:r>
            <a:r>
              <a:rPr lang="tr-TR" dirty="0" err="1" smtClean="0"/>
              <a:t>nın</a:t>
            </a:r>
            <a:r>
              <a:rPr lang="tr-TR" dirty="0" smtClean="0"/>
              <a:t> sosyal süreçleri olan en anlamlı yönlerini keşfetmeye başlar. </a:t>
            </a:r>
          </a:p>
          <a:p>
            <a:endParaRPr lang="tr-TR" dirty="0"/>
          </a:p>
          <a:p>
            <a:r>
              <a:rPr lang="tr-TR" dirty="0" smtClean="0"/>
              <a:t>Bu dışsal süreçlerin birbirleriyle ilişkilerini belirler ve bu ilişkilerin örüntüsünü değerlendirir </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17</a:t>
            </a:fld>
            <a:endParaRPr lang="tr-TR"/>
          </a:p>
        </p:txBody>
      </p:sp>
    </p:spTree>
    <p:extLst>
      <p:ext uri="{BB962C8B-B14F-4D97-AF65-F5344CB8AC3E}">
        <p14:creationId xmlns:p14="http://schemas.microsoft.com/office/powerpoint/2010/main" val="504428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Levinson’a</a:t>
            </a:r>
            <a:r>
              <a:rPr lang="tr-TR" dirty="0" smtClean="0"/>
              <a:t> (1986, 1996) göre bireysel yaşam yapısı, yaşam döngüsü içerisinde ilk, orta ve ileri yetişkinlik yılları süresince yaşa göre değişen yerleşik ve geçiş dönemleriyle görece düzenli bir sıra ve değişmez bir örüntü içinde gelişmektedir.</a:t>
            </a:r>
          </a:p>
          <a:p>
            <a:endParaRPr lang="tr-TR" dirty="0"/>
          </a:p>
          <a:p>
            <a:r>
              <a:rPr lang="tr-TR" dirty="0" smtClean="0"/>
              <a:t> Bu düzenli sıra ve değişmez örüntü benlik, ahlaki ve mesleki gelişimde, aile ve toplumsal yönlerde görülmezken bireysel yaşam yapısında yer alması ilgi çekicidir. </a:t>
            </a:r>
          </a:p>
          <a:p>
            <a:endParaRPr lang="tr-TR" dirty="0"/>
          </a:p>
          <a:p>
            <a:r>
              <a:rPr lang="tr-TR" dirty="0" smtClean="0"/>
              <a:t>İnsan varoluşunun doğasındaki periyodik değişim ile yaşam yapısı sürekli değişmektedir</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18</a:t>
            </a:fld>
            <a:endParaRPr lang="tr-TR"/>
          </a:p>
        </p:txBody>
      </p:sp>
    </p:spTree>
    <p:extLst>
      <p:ext uri="{BB962C8B-B14F-4D97-AF65-F5344CB8AC3E}">
        <p14:creationId xmlns:p14="http://schemas.microsoft.com/office/powerpoint/2010/main" val="2293489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İnsan yaşamında sürekli bir değişimin olduğu ilk, orta ve ileri yetişkinlik dönemlerinde görülen yerleşik ve geçiş evrelerinin dönüşüm sırası bulunmaktadır. </a:t>
            </a:r>
          </a:p>
          <a:p>
            <a:endParaRPr lang="tr-TR" dirty="0"/>
          </a:p>
          <a:p>
            <a:r>
              <a:rPr lang="tr-TR" dirty="0" smtClean="0"/>
              <a:t>Sıra kavramı, genel olarak yetişkin bireyin bir yapı kurma ve yapı değiştirme örüntüsünü, dolayısıyla periyodik değişimini ifade etmektedir. </a:t>
            </a:r>
          </a:p>
          <a:p>
            <a:endParaRPr lang="tr-TR" dirty="0"/>
          </a:p>
          <a:p>
            <a:r>
              <a:rPr lang="tr-TR" dirty="0" smtClean="0"/>
              <a:t>Yaşam döngüsündeki yerleşik dönemlerde (</a:t>
            </a:r>
            <a:r>
              <a:rPr lang="tr-TR" dirty="0" err="1" smtClean="0"/>
              <a:t>building</a:t>
            </a:r>
            <a:r>
              <a:rPr lang="tr-TR" dirty="0" smtClean="0"/>
              <a:t> </a:t>
            </a:r>
            <a:r>
              <a:rPr lang="tr-TR" dirty="0" err="1" smtClean="0"/>
              <a:t>periods</a:t>
            </a:r>
            <a:r>
              <a:rPr lang="tr-TR" dirty="0" smtClean="0"/>
              <a:t>) birey bir yapı kurma görevini gerçekleştirir.</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19</a:t>
            </a:fld>
            <a:endParaRPr lang="tr-TR"/>
          </a:p>
        </p:txBody>
      </p:sp>
    </p:spTree>
    <p:extLst>
      <p:ext uri="{BB962C8B-B14F-4D97-AF65-F5344CB8AC3E}">
        <p14:creationId xmlns:p14="http://schemas.microsoft.com/office/powerpoint/2010/main" val="3441481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dönemden bahsederken yaşamın tam olarak hangi zamanına göndermede bulunduğumuzu saptamak güçtür.</a:t>
            </a:r>
          </a:p>
          <a:p>
            <a:r>
              <a:rPr lang="tr-TR" dirty="0" smtClean="0"/>
              <a:t>Yetişkinliğe geçiş keskin bir ayrım çizgisi değildir.</a:t>
            </a:r>
          </a:p>
          <a:p>
            <a:r>
              <a:rPr lang="tr-TR" dirty="0" smtClean="0"/>
              <a:t>İnsanlar 18 yaşında oy veren yetişkin haline gelirler.</a:t>
            </a:r>
          </a:p>
          <a:p>
            <a:r>
              <a:rPr lang="tr-TR" dirty="0" err="1" smtClean="0"/>
              <a:t>Buhler</a:t>
            </a:r>
            <a:r>
              <a:rPr lang="tr-TR" dirty="0" smtClean="0"/>
              <a:t> 15’den 25’ e kadar olan yaşları dahil ederek ergenlik ve genç yetişkinliği birleştirdi. </a:t>
            </a:r>
          </a:p>
          <a:p>
            <a:r>
              <a:rPr lang="tr-TR" dirty="0"/>
              <a:t> </a:t>
            </a:r>
            <a:r>
              <a:rPr lang="tr-TR" dirty="0" smtClean="0"/>
              <a:t>bu süre boyunca insanlar kimliklerini oluşturmaya çalışmaya odaklanır. </a:t>
            </a:r>
          </a:p>
          <a:p>
            <a:r>
              <a:rPr lang="tr-TR" dirty="0" err="1" smtClean="0"/>
              <a:t>Buhler</a:t>
            </a:r>
            <a:r>
              <a:rPr lang="tr-TR" dirty="0" smtClean="0"/>
              <a:t> sonraki aşamayı genç ve orta yetişkinlik aşaması olarak gördü. Bu dönem yaklaşık 23’den 45 ya da 50’ye dek sürdü.</a:t>
            </a:r>
          </a:p>
        </p:txBody>
      </p:sp>
      <p:sp>
        <p:nvSpPr>
          <p:cNvPr id="4" name="Veri Yer Tutucusu 3"/>
          <p:cNvSpPr>
            <a:spLocks noGrp="1"/>
          </p:cNvSpPr>
          <p:nvPr>
            <p:ph type="dt" sz="half" idx="10"/>
          </p:nvPr>
        </p:nvSpPr>
        <p:spPr/>
        <p:txBody>
          <a:bodyPr/>
          <a:lstStyle/>
          <a:p>
            <a:fld id="{F3864EA7-FBBC-4400-A74F-BF65032098B9}"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a:t>
            </a:fld>
            <a:endParaRPr lang="tr-TR"/>
          </a:p>
        </p:txBody>
      </p:sp>
    </p:spTree>
    <p:extLst>
      <p:ext uri="{BB962C8B-B14F-4D97-AF65-F5344CB8AC3E}">
        <p14:creationId xmlns:p14="http://schemas.microsoft.com/office/powerpoint/2010/main" val="3845587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çağdaki bir yaşam yapısı kurma sıkıntılı ve zorlu bir iştir, dolayısıyla beklenildiği gibi doyum sağlanamayabilir. </a:t>
            </a:r>
          </a:p>
          <a:p>
            <a:endParaRPr lang="tr-TR" dirty="0"/>
          </a:p>
          <a:p>
            <a:r>
              <a:rPr lang="tr-TR" dirty="0" smtClean="0"/>
              <a:t>Yapı kurma evresi, genellikle 5-10 yıl sürer. </a:t>
            </a:r>
          </a:p>
          <a:p>
            <a:r>
              <a:rPr lang="tr-TR" dirty="0" smtClean="0"/>
              <a:t>Yeni bir çağın başlangıcı önceki bir çağın bitimiyle çakışabilir. </a:t>
            </a:r>
          </a:p>
          <a:p>
            <a:r>
              <a:rPr lang="tr-TR" dirty="0" smtClean="0"/>
              <a:t>İki çağ arasında genellikle beş yıl süren bir geçiş dönemi bulunur. </a:t>
            </a:r>
          </a:p>
          <a:p>
            <a:r>
              <a:rPr lang="tr-TR" dirty="0" smtClean="0"/>
              <a:t>Bir çağdan diğerine geçişte yaşamda önemli değişimler olmaktadır </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20</a:t>
            </a:fld>
            <a:endParaRPr lang="tr-TR"/>
          </a:p>
        </p:txBody>
      </p:sp>
    </p:spTree>
    <p:extLst>
      <p:ext uri="{BB962C8B-B14F-4D97-AF65-F5344CB8AC3E}">
        <p14:creationId xmlns:p14="http://schemas.microsoft.com/office/powerpoint/2010/main" val="2512240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Yapı kurma evresinde bireyin ilk ve temel görevi, bir yaşam yapısı oluşturmasıdır. </a:t>
            </a:r>
          </a:p>
          <a:p>
            <a:r>
              <a:rPr lang="tr-TR" dirty="0" smtClean="0"/>
              <a:t>İkinci görevi ise, amaçları, beklentileri, kendilik değeri vb. benlik yatırımlarını ve arkadaşlık, aile, çocuklar, iş yaşamı, toplumsal roller vb. sosyal yaşamını bu yaşam yapısı içine koyması, temel seçimleri yapmasıdır</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21</a:t>
            </a:fld>
            <a:endParaRPr lang="tr-TR"/>
          </a:p>
        </p:txBody>
      </p:sp>
    </p:spTree>
    <p:extLst>
      <p:ext uri="{BB962C8B-B14F-4D97-AF65-F5344CB8AC3E}">
        <p14:creationId xmlns:p14="http://schemas.microsoft.com/office/powerpoint/2010/main" val="345352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Yetişkinlik dönemindeki bireyler geçiş dönemlerinde (</a:t>
            </a:r>
            <a:r>
              <a:rPr lang="tr-TR" dirty="0" err="1" smtClean="0"/>
              <a:t>transitional</a:t>
            </a:r>
            <a:r>
              <a:rPr lang="tr-TR" dirty="0" smtClean="0"/>
              <a:t> </a:t>
            </a:r>
            <a:r>
              <a:rPr lang="tr-TR" dirty="0" err="1" smtClean="0"/>
              <a:t>periods</a:t>
            </a:r>
            <a:r>
              <a:rPr lang="tr-TR" dirty="0" smtClean="0"/>
              <a:t>) bir yapı değiştirme görevi gerçekleştirilir. Geçiş dönemi, var olan yapıyı değiştirmenin yanı sıra yeni bir yapı için olanak tanır. Bu dönemde yetişkinin birinci görevi, mevcut yapıyı gözden geçirmek, benlik tasarımında ve sosyal ilişkilerinde değişim fırsatlarını araştırmak ve bir sonraki dönemin yaşam yapısına esas olacak tercihlere yönelmektir.</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22</a:t>
            </a:fld>
            <a:endParaRPr lang="tr-TR"/>
          </a:p>
        </p:txBody>
      </p:sp>
    </p:spTree>
    <p:extLst>
      <p:ext uri="{BB962C8B-B14F-4D97-AF65-F5344CB8AC3E}">
        <p14:creationId xmlns:p14="http://schemas.microsoft.com/office/powerpoint/2010/main" val="3428592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Genellikle beş yıl süren geçiş dönemleri, gelişimseldir ve yetişkinlik yaşamının yaklaşık yarısını oluşturmaktadır. </a:t>
            </a:r>
          </a:p>
          <a:p>
            <a:r>
              <a:rPr lang="tr-TR" dirty="0" smtClean="0"/>
              <a:t>Bireyin yaşamını şekillendiren yaşam döngüsü çağlarından (</a:t>
            </a:r>
            <a:r>
              <a:rPr lang="tr-TR" dirty="0" err="1" smtClean="0"/>
              <a:t>Levinson</a:t>
            </a:r>
            <a:r>
              <a:rPr lang="tr-TR" dirty="0" smtClean="0"/>
              <a:t> 1986, 1996) herhangi birinin görevlerini tamamlamadığında, bir sonrakine geçişinde (yapı-değiştirme evresi) zorlanma ve sarsılma yaşayabilmektedir. </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23</a:t>
            </a:fld>
            <a:endParaRPr lang="tr-TR"/>
          </a:p>
        </p:txBody>
      </p:sp>
    </p:spTree>
    <p:extLst>
      <p:ext uri="{BB962C8B-B14F-4D97-AF65-F5344CB8AC3E}">
        <p14:creationId xmlns:p14="http://schemas.microsoft.com/office/powerpoint/2010/main" val="364458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Levinson’un</a:t>
            </a:r>
            <a:r>
              <a:rPr lang="tr-TR" dirty="0" smtClean="0"/>
              <a:t> yaşam yapısı kuramı çeşitli mesleklerden orta yetişkinlik dönemindeki erkeler ile sonraki yıllarda ilk ve orta yetişkinlik dönemindeki farklı mesleklerdeki kadınlar ve ev hanımları ile yaptığı sonraki çalışmaları sonucunda kuramını şekillendirmiştir. </a:t>
            </a:r>
          </a:p>
          <a:p>
            <a:r>
              <a:rPr lang="tr-TR" dirty="0" err="1" smtClean="0"/>
              <a:t>Levinson'un</a:t>
            </a:r>
            <a:r>
              <a:rPr lang="tr-TR" dirty="0" smtClean="0"/>
              <a:t> belirttiği gibi, insan yaşamı süresi boyunca evlilik, iş ve aile yaşamı bireyin yaşamının merkezi öğeleri olduğu söylenebilir. </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24</a:t>
            </a:fld>
            <a:endParaRPr lang="tr-TR"/>
          </a:p>
        </p:txBody>
      </p:sp>
    </p:spTree>
    <p:extLst>
      <p:ext uri="{BB962C8B-B14F-4D97-AF65-F5344CB8AC3E}">
        <p14:creationId xmlns:p14="http://schemas.microsoft.com/office/powerpoint/2010/main" val="2798390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Bühler</a:t>
            </a:r>
            <a:r>
              <a:rPr lang="tr-TR" dirty="0" smtClean="0"/>
              <a:t>, </a:t>
            </a:r>
            <a:r>
              <a:rPr lang="tr-TR" dirty="0" err="1" smtClean="0"/>
              <a:t>Erikson</a:t>
            </a:r>
            <a:r>
              <a:rPr lang="tr-TR" dirty="0" smtClean="0"/>
              <a:t> ve </a:t>
            </a:r>
            <a:r>
              <a:rPr lang="tr-TR" dirty="0" err="1" smtClean="0"/>
              <a:t>Gould</a:t>
            </a:r>
            <a:r>
              <a:rPr lang="tr-TR" dirty="0" smtClean="0"/>
              <a:t> gibi </a:t>
            </a:r>
            <a:r>
              <a:rPr lang="tr-TR" dirty="0" err="1" smtClean="0"/>
              <a:t>Levinson</a:t>
            </a:r>
            <a:r>
              <a:rPr lang="tr-TR" dirty="0" smtClean="0"/>
              <a:t> da ilk yetişkinlik döneminin sonlarında bireylerin yaşamlarını gözden geçirdiklerini, farklı amaçlar geliştirerek orta yaş geçişini gerçekleştirdiklerini ifade etmektedir. </a:t>
            </a:r>
          </a:p>
          <a:p>
            <a:r>
              <a:rPr lang="tr-TR" dirty="0" err="1" smtClean="0"/>
              <a:t>Levinson’un</a:t>
            </a:r>
            <a:r>
              <a:rPr lang="tr-TR" dirty="0" smtClean="0"/>
              <a:t> kuramının </a:t>
            </a:r>
            <a:r>
              <a:rPr lang="tr-TR" dirty="0" err="1" smtClean="0"/>
              <a:t>Erikson'un</a:t>
            </a:r>
            <a:r>
              <a:rPr lang="tr-TR" dirty="0" smtClean="0"/>
              <a:t> kuramı gibi yetişkinlik süresi boyunca ayrıntılı ve </a:t>
            </a:r>
            <a:r>
              <a:rPr lang="tr-TR" dirty="0" err="1" smtClean="0"/>
              <a:t>psikososyal</a:t>
            </a:r>
            <a:r>
              <a:rPr lang="tr-TR" dirty="0" smtClean="0"/>
              <a:t> gelişimi açıklamaya çalışan ideal bir kuram olduğu söylenebilir.</a:t>
            </a:r>
            <a:endParaRPr lang="tr-TR" dirty="0"/>
          </a:p>
        </p:txBody>
      </p:sp>
      <p:sp>
        <p:nvSpPr>
          <p:cNvPr id="4" name="Veri Yer Tutucusu 3"/>
          <p:cNvSpPr>
            <a:spLocks noGrp="1"/>
          </p:cNvSpPr>
          <p:nvPr>
            <p:ph type="dt" sz="half" idx="10"/>
          </p:nvPr>
        </p:nvSpPr>
        <p:spPr/>
        <p:txBody>
          <a:bodyPr/>
          <a:lstStyle/>
          <a:p>
            <a:fld id="{EDE5A16C-0C4A-4D4C-A76E-10FC29175625}"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25</a:t>
            </a:fld>
            <a:endParaRPr lang="tr-TR"/>
          </a:p>
        </p:txBody>
      </p:sp>
    </p:spTree>
    <p:extLst>
      <p:ext uri="{BB962C8B-B14F-4D97-AF65-F5344CB8AC3E}">
        <p14:creationId xmlns:p14="http://schemas.microsoft.com/office/powerpoint/2010/main" val="3495489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Levinson</a:t>
            </a:r>
            <a:r>
              <a:rPr lang="tr-TR" dirty="0" smtClean="0"/>
              <a:t> ve ark. </a:t>
            </a:r>
            <a:r>
              <a:rPr lang="tr-TR" dirty="0" smtClean="0"/>
              <a:t>ise </a:t>
            </a:r>
            <a:r>
              <a:rPr lang="tr-TR" dirty="0" smtClean="0"/>
              <a:t>gen yetişkinliği küçük dönemlere </a:t>
            </a:r>
            <a:r>
              <a:rPr lang="tr-TR" dirty="0" smtClean="0"/>
              <a:t>ayırmıştır</a:t>
            </a:r>
            <a:endParaRPr lang="tr-TR" dirty="0" smtClean="0"/>
          </a:p>
          <a:p>
            <a:r>
              <a:rPr lang="tr-TR" dirty="0" err="1" smtClean="0"/>
              <a:t>Levinson’a</a:t>
            </a:r>
            <a:r>
              <a:rPr lang="tr-TR" dirty="0" smtClean="0"/>
              <a:t> (1986, 1996) göre her çağın/mevsimin kendi içinde biyolojik, psikolojik ve sosyal boyutları bulunmaktadır. Bu boyutların her biri yaşam yapısına farklı katkılarda bulunmaktadır. </a:t>
            </a:r>
          </a:p>
          <a:p>
            <a:r>
              <a:rPr lang="tr-TR" dirty="0" smtClean="0"/>
              <a:t>Yaşam döngüsündeki çağlar dört evreden oluşmaktadır. </a:t>
            </a:r>
          </a:p>
          <a:p>
            <a:r>
              <a:rPr lang="tr-TR" dirty="0" smtClean="0"/>
              <a:t>Bu evreler sırasıyla ön yetişkinlik, ilk yetişkinlik, orta yetişkinlik ve ileri yetişkinliktir. </a:t>
            </a:r>
          </a:p>
        </p:txBody>
      </p:sp>
      <p:sp>
        <p:nvSpPr>
          <p:cNvPr id="4" name="Veri Yer Tutucusu 3"/>
          <p:cNvSpPr>
            <a:spLocks noGrp="1"/>
          </p:cNvSpPr>
          <p:nvPr>
            <p:ph type="dt" sz="half" idx="10"/>
          </p:nvPr>
        </p:nvSpPr>
        <p:spPr/>
        <p:txBody>
          <a:bodyPr/>
          <a:lstStyle/>
          <a:p>
            <a:fld id="{1F5A2432-2667-4EE4-B405-2D7CB2BDAD58}"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3</a:t>
            </a:fld>
            <a:endParaRPr lang="tr-TR"/>
          </a:p>
        </p:txBody>
      </p:sp>
    </p:spTree>
    <p:extLst>
      <p:ext uri="{BB962C8B-B14F-4D97-AF65-F5344CB8AC3E}">
        <p14:creationId xmlns:p14="http://schemas.microsoft.com/office/powerpoint/2010/main" val="804806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Ön yetişkinlik çağı, bireyin doğumundan yaklaşık olarak 22 yaşına kadar sürmektedir.  </a:t>
            </a:r>
          </a:p>
          <a:p>
            <a:r>
              <a:rPr lang="tr-TR" dirty="0" smtClean="0"/>
              <a:t>Bu çağda birey, bebeklik, çocukluk ve ergenlik dönemlerinden geçerek bağımlılıktan bağımsızlığa doğru bir yol alır. </a:t>
            </a:r>
          </a:p>
          <a:p>
            <a:r>
              <a:rPr lang="tr-TR" dirty="0" smtClean="0"/>
              <a:t>Bu çağda birey en hızlı biyolojik, psikolojik ve sosyal gelişimi ve değişimi geçirir. Bu çağ, yetişkinliğe hazırlıktır. </a:t>
            </a:r>
          </a:p>
          <a:p>
            <a:r>
              <a:rPr lang="tr-TR" dirty="0" smtClean="0"/>
              <a:t>Birey bu çağda, annesinden, ailesinden ve akran gruplarından ayrı bir birey olduğunu fark ederek benlik yatırımını, kendilik değerini oluşturur. </a:t>
            </a:r>
          </a:p>
          <a:p>
            <a:r>
              <a:rPr lang="tr-TR" dirty="0" smtClean="0"/>
              <a:t>Böylece, birey bireyselleşme için ilk adımı atmış olur.</a:t>
            </a:r>
          </a:p>
          <a:p>
            <a:endParaRPr lang="tr-TR" dirty="0"/>
          </a:p>
        </p:txBody>
      </p:sp>
      <p:sp>
        <p:nvSpPr>
          <p:cNvPr id="4" name="Veri Yer Tutucusu 3"/>
          <p:cNvSpPr>
            <a:spLocks noGrp="1"/>
          </p:cNvSpPr>
          <p:nvPr>
            <p:ph type="dt" sz="half" idx="10"/>
          </p:nvPr>
        </p:nvSpPr>
        <p:spPr/>
        <p:txBody>
          <a:bodyPr/>
          <a:lstStyle/>
          <a:p>
            <a:fld id="{46AC2566-19BB-4B6F-A7E7-DE3A1B3A6C1B}"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4</a:t>
            </a:fld>
            <a:endParaRPr lang="tr-TR"/>
          </a:p>
        </p:txBody>
      </p:sp>
    </p:spTree>
    <p:extLst>
      <p:ext uri="{BB962C8B-B14F-4D97-AF65-F5344CB8AC3E}">
        <p14:creationId xmlns:p14="http://schemas.microsoft.com/office/powerpoint/2010/main" val="2918202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İlk yetişkinlik çağı, ilk yetişkinliğe geçiş dönemiyle başlayan ve orta yaş geçişi ile son bulan yaklaşık 17-45 yaş arasında yer almaktadır. </a:t>
            </a:r>
          </a:p>
          <a:p>
            <a:r>
              <a:rPr lang="tr-TR" dirty="0" smtClean="0"/>
              <a:t>Bu çağ çok büyük bolluğun ve fazla enerjinin, fırsatların ve ödüllerin olduğu zaman dilimidir. Bu çağ biyolojik açıdan 30 yaşa kadar yaşam döngüsünün zirve yıllarıdır (</a:t>
            </a:r>
            <a:r>
              <a:rPr lang="tr-TR" dirty="0" err="1" smtClean="0"/>
              <a:t>Levinson</a:t>
            </a:r>
            <a:r>
              <a:rPr lang="tr-TR" dirty="0" smtClean="0"/>
              <a:t> 1986). </a:t>
            </a:r>
            <a:endParaRPr lang="tr-TR" dirty="0"/>
          </a:p>
        </p:txBody>
      </p:sp>
      <p:sp>
        <p:nvSpPr>
          <p:cNvPr id="4" name="Veri Yer Tutucusu 3"/>
          <p:cNvSpPr>
            <a:spLocks noGrp="1"/>
          </p:cNvSpPr>
          <p:nvPr>
            <p:ph type="dt" sz="half" idx="10"/>
          </p:nvPr>
        </p:nvSpPr>
        <p:spPr/>
        <p:txBody>
          <a:bodyPr/>
          <a:lstStyle/>
          <a:p>
            <a:fld id="{8D2E9B81-44FB-4B04-B623-7AC437B46BD2}"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5</a:t>
            </a:fld>
            <a:endParaRPr lang="tr-TR"/>
          </a:p>
        </p:txBody>
      </p:sp>
    </p:spTree>
    <p:extLst>
      <p:ext uri="{BB962C8B-B14F-4D97-AF65-F5344CB8AC3E}">
        <p14:creationId xmlns:p14="http://schemas.microsoft.com/office/powerpoint/2010/main" val="185556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Yine bu çağ, psikolojik açıdan cinsellik, aşk, aile yaşamı, meslekte ilerleme, yaratıcılık ve yaşam amaçlarını gerçekleştirme konusunda yaşam doyumunun yüksek olduğu yıllardır. </a:t>
            </a:r>
          </a:p>
          <a:p>
            <a:r>
              <a:rPr lang="tr-TR" dirty="0" smtClean="0"/>
              <a:t>Sosyal açıdan ise bu çağ, toplumsal rollerin yerine getirilmesi, bir aile kurulması, toplumda daha saygınlık kazanılması konusunda zengin ilişkilerin gerçekleştiği yıllardır. </a:t>
            </a:r>
          </a:p>
          <a:p>
            <a:r>
              <a:rPr lang="tr-TR" dirty="0" smtClean="0"/>
              <a:t>Öte yandan, bu çağ en büyük çelişkilerin, streslerin, risklerin, bedellerin ve hayal kırıklıklarının olduğu mevsimdir. </a:t>
            </a:r>
          </a:p>
          <a:p>
            <a:r>
              <a:rPr lang="tr-TR" dirty="0" smtClean="0"/>
              <a:t>Birey, bireysel tutkuların, isteklerin, beklentilerin gerçekleşmediği gördüğünde yaşamdan darbe yemiş gibi olur</a:t>
            </a:r>
            <a:endParaRPr lang="tr-TR" dirty="0"/>
          </a:p>
        </p:txBody>
      </p:sp>
      <p:sp>
        <p:nvSpPr>
          <p:cNvPr id="4" name="Veri Yer Tutucusu 3"/>
          <p:cNvSpPr>
            <a:spLocks noGrp="1"/>
          </p:cNvSpPr>
          <p:nvPr>
            <p:ph type="dt" sz="half" idx="10"/>
          </p:nvPr>
        </p:nvSpPr>
        <p:spPr/>
        <p:txBody>
          <a:bodyPr/>
          <a:lstStyle/>
          <a:p>
            <a:fld id="{5E633587-E903-45BF-A8CE-04FBC52BE0CA}"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6</a:t>
            </a:fld>
            <a:endParaRPr lang="tr-TR"/>
          </a:p>
        </p:txBody>
      </p:sp>
    </p:spTree>
    <p:extLst>
      <p:ext uri="{BB962C8B-B14F-4D97-AF65-F5344CB8AC3E}">
        <p14:creationId xmlns:p14="http://schemas.microsoft.com/office/powerpoint/2010/main" val="128960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Orta yetişkinlik çağı, orta yaş ile ileri yaş geçiş dönemleri arasında kalan yaklaşık 40-65 yaş diliminde yer almaktadır.</a:t>
            </a:r>
          </a:p>
          <a:p>
            <a:r>
              <a:rPr lang="tr-TR" dirty="0" smtClean="0"/>
              <a:t> Bu çağda biyolojik açıdan duraksama veya gerileme görülürken, psikolojik açıdan doyum verici ve yeterli ve sosyal açıdan değerli bir yaşamı sürdürme görülebilmektedir. </a:t>
            </a:r>
          </a:p>
          <a:p>
            <a:r>
              <a:rPr lang="tr-TR" dirty="0" smtClean="0"/>
              <a:t>Bu çağda yeni nesilleri yetiştirme ve sonraki kuşaklara deneyimlerini paylaşma görevi yerine getirilerek sosyal açıdan verimli geçirilir.</a:t>
            </a:r>
          </a:p>
          <a:p>
            <a:r>
              <a:rPr lang="tr-TR" dirty="0" smtClean="0"/>
              <a:t> Bu bakımdan orta yetişkinlik döneminde birey, yaşam yapısında bir yapı kurma veya bir yapıyı değiştirme örüntüsünü sergileyebilmektedir</a:t>
            </a:r>
            <a:endParaRPr lang="tr-TR" dirty="0"/>
          </a:p>
        </p:txBody>
      </p:sp>
      <p:sp>
        <p:nvSpPr>
          <p:cNvPr id="4" name="Veri Yer Tutucusu 3"/>
          <p:cNvSpPr>
            <a:spLocks noGrp="1"/>
          </p:cNvSpPr>
          <p:nvPr>
            <p:ph type="dt" sz="half" idx="10"/>
          </p:nvPr>
        </p:nvSpPr>
        <p:spPr/>
        <p:txBody>
          <a:bodyPr/>
          <a:lstStyle/>
          <a:p>
            <a:fld id="{F334E2C8-DAAC-4997-84D5-6296AADE537C}"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7</a:t>
            </a:fld>
            <a:endParaRPr lang="tr-TR"/>
          </a:p>
        </p:txBody>
      </p:sp>
    </p:spTree>
    <p:extLst>
      <p:ext uri="{BB962C8B-B14F-4D97-AF65-F5344CB8AC3E}">
        <p14:creationId xmlns:p14="http://schemas.microsoft.com/office/powerpoint/2010/main" val="1601199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İleri (son/geç) yetişkinlik çağı ise, son yetişkinlik geçiş dönemi ile ileri yetişkinlik sonrası dönem arasında kalan yaklaşık 65 ve üstü yaşları arasında yer almaktadır. </a:t>
            </a:r>
          </a:p>
          <a:p>
            <a:r>
              <a:rPr lang="tr-TR" dirty="0" smtClean="0"/>
              <a:t>Emeklilik ve sağlık sorunlarıyla baş etmesini sağlayacak yeni bir yaşam yapısı kurar. </a:t>
            </a:r>
          </a:p>
          <a:p>
            <a:r>
              <a:rPr lang="tr-TR" dirty="0" smtClean="0"/>
              <a:t>Örneğin, hobi bahçesi, deneyimleriyle ilgili bir kitap yazma bu sorunlarla baş etmek için tercih edilen eğilimler olabilir. Öte yandan gençlik dönemindeki kayıplarla ilgili psikolojik konulara eğilirler (</a:t>
            </a:r>
            <a:r>
              <a:rPr lang="tr-TR" dirty="0" err="1" smtClean="0"/>
              <a:t>Levinson</a:t>
            </a:r>
            <a:r>
              <a:rPr lang="tr-TR" dirty="0" smtClean="0"/>
              <a:t> 1986, 1996).</a:t>
            </a:r>
          </a:p>
          <a:p>
            <a:r>
              <a:rPr lang="tr-TR" dirty="0" smtClean="0"/>
              <a:t> </a:t>
            </a:r>
            <a:r>
              <a:rPr lang="tr-TR" dirty="0" err="1" smtClean="0"/>
              <a:t>Levinson’un</a:t>
            </a:r>
            <a:r>
              <a:rPr lang="tr-TR" dirty="0" smtClean="0"/>
              <a:t> kuramında ele alınan üçüncü kavram “yetişkin gelişimi” </a:t>
            </a:r>
            <a:r>
              <a:rPr lang="tr-TR" dirty="0" err="1" smtClean="0"/>
              <a:t>dir</a:t>
            </a:r>
            <a:r>
              <a:rPr lang="tr-TR" dirty="0" smtClean="0"/>
              <a:t>.</a:t>
            </a:r>
            <a:endParaRPr lang="tr-TR" dirty="0"/>
          </a:p>
        </p:txBody>
      </p:sp>
      <p:sp>
        <p:nvSpPr>
          <p:cNvPr id="4" name="Veri Yer Tutucusu 3"/>
          <p:cNvSpPr>
            <a:spLocks noGrp="1"/>
          </p:cNvSpPr>
          <p:nvPr>
            <p:ph type="dt" sz="half" idx="10"/>
          </p:nvPr>
        </p:nvSpPr>
        <p:spPr/>
        <p:txBody>
          <a:bodyPr/>
          <a:lstStyle/>
          <a:p>
            <a:fld id="{B2E24B60-E123-4AAA-BFDB-F26FCCFF474E}"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8</a:t>
            </a:fld>
            <a:endParaRPr lang="tr-TR"/>
          </a:p>
        </p:txBody>
      </p:sp>
    </p:spTree>
    <p:extLst>
      <p:ext uri="{BB962C8B-B14F-4D97-AF65-F5344CB8AC3E}">
        <p14:creationId xmlns:p14="http://schemas.microsoft.com/office/powerpoint/2010/main" val="1024706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Yetişkin Gelişimi</a:t>
            </a:r>
            <a:endParaRPr lang="tr-TR" dirty="0"/>
          </a:p>
        </p:txBody>
      </p:sp>
      <p:sp>
        <p:nvSpPr>
          <p:cNvPr id="3" name="İçerik Yer Tutucusu 2"/>
          <p:cNvSpPr>
            <a:spLocks noGrp="1"/>
          </p:cNvSpPr>
          <p:nvPr>
            <p:ph idx="1"/>
          </p:nvPr>
        </p:nvSpPr>
        <p:spPr/>
        <p:txBody>
          <a:bodyPr>
            <a:normAutofit fontScale="55000" lnSpcReduction="20000"/>
          </a:bodyPr>
          <a:lstStyle/>
          <a:p>
            <a:r>
              <a:rPr lang="tr-TR" dirty="0" smtClean="0"/>
              <a:t>Yetişkin gelişimi yaşam döngüsünde yerleşik evreler ve geçiş evreleri olmak üzere dokuz dönemden oluşmaktadır. </a:t>
            </a:r>
          </a:p>
          <a:p>
            <a:endParaRPr lang="tr-TR" dirty="0"/>
          </a:p>
          <a:p>
            <a:endParaRPr lang="tr-TR" dirty="0" smtClean="0"/>
          </a:p>
          <a:p>
            <a:r>
              <a:rPr lang="tr-TR" dirty="0" smtClean="0"/>
              <a:t>Yetişkin yaşam döngüsündeki yerleşik dönemler ilk yetişkinlik için yaşam yapısına giriş (22-28 yaş), </a:t>
            </a:r>
          </a:p>
          <a:p>
            <a:endParaRPr lang="tr-TR" dirty="0"/>
          </a:p>
          <a:p>
            <a:endParaRPr lang="tr-TR" dirty="0" smtClean="0"/>
          </a:p>
          <a:p>
            <a:r>
              <a:rPr lang="tr-TR" dirty="0" smtClean="0"/>
              <a:t>ilk yetişkinlik için yaşam yapısını sonuçlandırma (33-40 yaş), </a:t>
            </a:r>
          </a:p>
          <a:p>
            <a:endParaRPr lang="tr-TR" dirty="0"/>
          </a:p>
          <a:p>
            <a:r>
              <a:rPr lang="tr-TR" dirty="0" smtClean="0"/>
              <a:t>orta yetişkinlik için yaşam yapısına giriş (45-50 yaş), </a:t>
            </a:r>
          </a:p>
          <a:p>
            <a:endParaRPr lang="tr-TR" dirty="0" smtClean="0"/>
          </a:p>
          <a:p>
            <a:r>
              <a:rPr lang="tr-TR" dirty="0" smtClean="0"/>
              <a:t>orta yetişkinlik için yaşam yapısını sonuçlandırma (55-60 yaş) olmak üzere dört evreden oluşmaktadır. </a:t>
            </a:r>
          </a:p>
          <a:p>
            <a:endParaRPr lang="tr-TR" dirty="0" smtClean="0"/>
          </a:p>
          <a:p>
            <a:r>
              <a:rPr lang="tr-TR" dirty="0" smtClean="0"/>
              <a:t>Yetişkin yaşam döngüsündeki geçiş dönemleri ise, ilk yetişkinliğe geçiş (17-22 yaş), 30 yaş geçişi (28-33 yaş), orta yaş geçişi (40-45 yaş), 50 yaş geçişi (50-55 yaş) ve son yetişkinlik geçişi (60-65 yaş) olmak üzere beş evreden oluşmaktadır.</a:t>
            </a:r>
            <a:endParaRPr lang="tr-TR" dirty="0"/>
          </a:p>
        </p:txBody>
      </p:sp>
      <p:sp>
        <p:nvSpPr>
          <p:cNvPr id="4" name="Veri Yer Tutucusu 3"/>
          <p:cNvSpPr>
            <a:spLocks noGrp="1"/>
          </p:cNvSpPr>
          <p:nvPr>
            <p:ph type="dt" sz="half" idx="10"/>
          </p:nvPr>
        </p:nvSpPr>
        <p:spPr/>
        <p:txBody>
          <a:bodyPr/>
          <a:lstStyle/>
          <a:p>
            <a:fld id="{AB4DEA2B-E032-4A14-B7D9-5A3CFB53CB56}" type="datetime1">
              <a:rPr lang="tr-TR" smtClean="0"/>
              <a:t>16.03.2021</a:t>
            </a:fld>
            <a:endParaRPr lang="tr-TR"/>
          </a:p>
        </p:txBody>
      </p:sp>
      <p:sp>
        <p:nvSpPr>
          <p:cNvPr id="5" name="Slayt Numarası Yer Tutucusu 4"/>
          <p:cNvSpPr>
            <a:spLocks noGrp="1"/>
          </p:cNvSpPr>
          <p:nvPr>
            <p:ph type="sldNum" sz="quarter" idx="12"/>
          </p:nvPr>
        </p:nvSpPr>
        <p:spPr/>
        <p:txBody>
          <a:bodyPr/>
          <a:lstStyle/>
          <a:p>
            <a:fld id="{DE75FB8E-93FF-4DAA-999D-54208D108599}" type="slidenum">
              <a:rPr lang="tr-TR" smtClean="0"/>
              <a:t>9</a:t>
            </a:fld>
            <a:endParaRPr lang="tr-TR"/>
          </a:p>
        </p:txBody>
      </p:sp>
    </p:spTree>
    <p:extLst>
      <p:ext uri="{BB962C8B-B14F-4D97-AF65-F5344CB8AC3E}">
        <p14:creationId xmlns:p14="http://schemas.microsoft.com/office/powerpoint/2010/main" val="36655265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1738</Words>
  <Application>Microsoft Office PowerPoint</Application>
  <PresentationFormat>Geniş ekran</PresentationFormat>
  <Paragraphs>156</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Genç yetişkinlik: tanımlar sınıflamalar ve Levinson’un yaşam yapısı kuramı </vt:lpstr>
      <vt:lpstr>PowerPoint Sunusu</vt:lpstr>
      <vt:lpstr>PowerPoint Sunusu</vt:lpstr>
      <vt:lpstr>PowerPoint Sunusu</vt:lpstr>
      <vt:lpstr>PowerPoint Sunusu</vt:lpstr>
      <vt:lpstr>PowerPoint Sunusu</vt:lpstr>
      <vt:lpstr>PowerPoint Sunusu</vt:lpstr>
      <vt:lpstr>PowerPoint Sunusu</vt:lpstr>
      <vt:lpstr>Yetişkin Gelişimi</vt:lpstr>
      <vt:lpstr>PowerPoint Sunusu</vt:lpstr>
      <vt:lpstr>PowerPoint Sunusu</vt:lpstr>
      <vt:lpstr>Yaşam Yapısı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T.C. Istanbul Sabahattin Zaim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yetişkinlik: tanımlar sınıflamalar </dc:title>
  <dc:creator>Gülsüm ÇAMUR DUYAN</dc:creator>
  <cp:lastModifiedBy>Lenovo</cp:lastModifiedBy>
  <cp:revision>7</cp:revision>
  <dcterms:created xsi:type="dcterms:W3CDTF">2018-02-06T07:52:58Z</dcterms:created>
  <dcterms:modified xsi:type="dcterms:W3CDTF">2021-03-16T08:14:45Z</dcterms:modified>
</cp:coreProperties>
</file>