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6"/>
  </p:notesMasterIdLst>
  <p:sldIdLst>
    <p:sldId id="256" r:id="rId2"/>
    <p:sldId id="272" r:id="rId3"/>
    <p:sldId id="257" r:id="rId4"/>
    <p:sldId id="258" r:id="rId5"/>
    <p:sldId id="259" r:id="rId6"/>
    <p:sldId id="260" r:id="rId7"/>
    <p:sldId id="281" r:id="rId8"/>
    <p:sldId id="282" r:id="rId9"/>
    <p:sldId id="261" r:id="rId10"/>
    <p:sldId id="262" r:id="rId11"/>
    <p:sldId id="263" r:id="rId12"/>
    <p:sldId id="264" r:id="rId13"/>
    <p:sldId id="283" r:id="rId14"/>
    <p:sldId id="284" r:id="rId15"/>
    <p:sldId id="285" r:id="rId16"/>
    <p:sldId id="286" r:id="rId17"/>
    <p:sldId id="287" r:id="rId18"/>
    <p:sldId id="289" r:id="rId19"/>
    <p:sldId id="265" r:id="rId20"/>
    <p:sldId id="290" r:id="rId21"/>
    <p:sldId id="291" r:id="rId22"/>
    <p:sldId id="292" r:id="rId23"/>
    <p:sldId id="293" r:id="rId24"/>
    <p:sldId id="294" r:id="rId25"/>
    <p:sldId id="295" r:id="rId26"/>
    <p:sldId id="297" r:id="rId27"/>
    <p:sldId id="298" r:id="rId28"/>
    <p:sldId id="299" r:id="rId29"/>
    <p:sldId id="300" r:id="rId30"/>
    <p:sldId id="301" r:id="rId31"/>
    <p:sldId id="302" r:id="rId32"/>
    <p:sldId id="303" r:id="rId33"/>
    <p:sldId id="304" r:id="rId34"/>
    <p:sldId id="305" r:id="rId35"/>
    <p:sldId id="306" r:id="rId36"/>
    <p:sldId id="307" r:id="rId37"/>
    <p:sldId id="308" r:id="rId38"/>
    <p:sldId id="309" r:id="rId39"/>
    <p:sldId id="310" r:id="rId40"/>
    <p:sldId id="311" r:id="rId41"/>
    <p:sldId id="266" r:id="rId42"/>
    <p:sldId id="271" r:id="rId43"/>
    <p:sldId id="267" r:id="rId44"/>
    <p:sldId id="268" r:id="rId45"/>
    <p:sldId id="269" r:id="rId46"/>
    <p:sldId id="270" r:id="rId47"/>
    <p:sldId id="273" r:id="rId48"/>
    <p:sldId id="274" r:id="rId49"/>
    <p:sldId id="275" r:id="rId50"/>
    <p:sldId id="276" r:id="rId51"/>
    <p:sldId id="277" r:id="rId52"/>
    <p:sldId id="278" r:id="rId53"/>
    <p:sldId id="279" r:id="rId54"/>
    <p:sldId id="280" r:id="rId5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1" d="100"/>
          <a:sy n="61" d="100"/>
        </p:scale>
        <p:origin x="846" y="7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BDEABC-DE9D-48AA-9F76-EE37B1BB8BCD}" type="datetimeFigureOut">
              <a:rPr lang="tr-TR" smtClean="0"/>
              <a:t>24.04.2018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33868E-F19A-4CD3-8A67-DD888DA2F20A}" type="slidenum">
              <a:rPr lang="tr-TR" smtClean="0"/>
              <a:t>‹#›</a:t>
            </a:fld>
            <a:endParaRPr lang="tr-TR"/>
          </a:p>
        </p:txBody>
      </p:sp>
    </p:spTree>
    <p:extLst>
      <p:ext uri="{BB962C8B-B14F-4D97-AF65-F5344CB8AC3E}">
        <p14:creationId xmlns:p14="http://schemas.microsoft.com/office/powerpoint/2010/main" val="1569790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1 Slayt Görüntüsü Yer Tutucusu"/>
          <p:cNvSpPr>
            <a:spLocks noGrp="1" noRot="1" noChangeAspect="1"/>
          </p:cNvSpPr>
          <p:nvPr>
            <p:ph type="sldImg"/>
          </p:nvPr>
        </p:nvSpPr>
        <p:spPr bwMode="auto">
          <a:noFill/>
          <a:ln>
            <a:solidFill>
              <a:srgbClr val="000000"/>
            </a:solidFill>
            <a:miter lim="800000"/>
            <a:headEnd/>
            <a:tailEnd/>
          </a:ln>
        </p:spPr>
      </p:sp>
      <p:sp>
        <p:nvSpPr>
          <p:cNvPr id="23554"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23555"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3E61CAB-60CA-4F9D-891B-3F02FD36BA2F}" type="slidenum">
              <a:rPr lang="tr-TR">
                <a:cs typeface="Arial" charset="0"/>
              </a:rPr>
              <a:pPr fontAlgn="base">
                <a:spcBef>
                  <a:spcPct val="0"/>
                </a:spcBef>
                <a:spcAft>
                  <a:spcPct val="0"/>
                </a:spcAft>
              </a:pPr>
              <a:t>7</a:t>
            </a:fld>
            <a:endParaRPr lang="tr-TR">
              <a:cs typeface="Arial" charset="0"/>
            </a:endParaRPr>
          </a:p>
        </p:txBody>
      </p:sp>
    </p:spTree>
    <p:extLst>
      <p:ext uri="{BB962C8B-B14F-4D97-AF65-F5344CB8AC3E}">
        <p14:creationId xmlns:p14="http://schemas.microsoft.com/office/powerpoint/2010/main" val="41717212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1 Slayt Görüntüsü Yer Tutucusu"/>
          <p:cNvSpPr>
            <a:spLocks noGrp="1" noRot="1" noChangeAspect="1"/>
          </p:cNvSpPr>
          <p:nvPr>
            <p:ph type="sldImg"/>
          </p:nvPr>
        </p:nvSpPr>
        <p:spPr bwMode="auto">
          <a:noFill/>
          <a:ln>
            <a:solidFill>
              <a:srgbClr val="000000"/>
            </a:solidFill>
            <a:miter lim="800000"/>
            <a:headEnd/>
            <a:tailEnd/>
          </a:ln>
        </p:spPr>
      </p:sp>
      <p:sp>
        <p:nvSpPr>
          <p:cNvPr id="52226"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52227"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5352956-92F6-47B4-9B4D-EF22167D0CE8}" type="slidenum">
              <a:rPr lang="tr-TR">
                <a:cs typeface="Arial" charset="0"/>
              </a:rPr>
              <a:pPr fontAlgn="base">
                <a:spcBef>
                  <a:spcPct val="0"/>
                </a:spcBef>
                <a:spcAft>
                  <a:spcPct val="0"/>
                </a:spcAft>
              </a:pPr>
              <a:t>21</a:t>
            </a:fld>
            <a:endParaRPr lang="tr-TR">
              <a:cs typeface="Arial" charset="0"/>
            </a:endParaRPr>
          </a:p>
        </p:txBody>
      </p:sp>
    </p:spTree>
    <p:extLst>
      <p:ext uri="{BB962C8B-B14F-4D97-AF65-F5344CB8AC3E}">
        <p14:creationId xmlns:p14="http://schemas.microsoft.com/office/powerpoint/2010/main" val="42908120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1 Slayt Görüntüsü Yer Tutucusu"/>
          <p:cNvSpPr>
            <a:spLocks noGrp="1" noRot="1" noChangeAspect="1"/>
          </p:cNvSpPr>
          <p:nvPr>
            <p:ph type="sldImg"/>
          </p:nvPr>
        </p:nvSpPr>
        <p:spPr bwMode="auto">
          <a:noFill/>
          <a:ln>
            <a:solidFill>
              <a:srgbClr val="000000"/>
            </a:solidFill>
            <a:miter lim="800000"/>
            <a:headEnd/>
            <a:tailEnd/>
          </a:ln>
        </p:spPr>
      </p:sp>
      <p:sp>
        <p:nvSpPr>
          <p:cNvPr id="54274"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54275"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171C69C-0001-4903-835D-435D1290B1DE}" type="slidenum">
              <a:rPr lang="tr-TR">
                <a:cs typeface="Arial" charset="0"/>
              </a:rPr>
              <a:pPr fontAlgn="base">
                <a:spcBef>
                  <a:spcPct val="0"/>
                </a:spcBef>
                <a:spcAft>
                  <a:spcPct val="0"/>
                </a:spcAft>
              </a:pPr>
              <a:t>22</a:t>
            </a:fld>
            <a:endParaRPr lang="tr-TR">
              <a:cs typeface="Arial" charset="0"/>
            </a:endParaRPr>
          </a:p>
        </p:txBody>
      </p:sp>
    </p:spTree>
    <p:extLst>
      <p:ext uri="{BB962C8B-B14F-4D97-AF65-F5344CB8AC3E}">
        <p14:creationId xmlns:p14="http://schemas.microsoft.com/office/powerpoint/2010/main" val="3049437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1 Slayt Görüntüsü Yer Tutucusu"/>
          <p:cNvSpPr>
            <a:spLocks noGrp="1" noRot="1" noChangeAspect="1"/>
          </p:cNvSpPr>
          <p:nvPr>
            <p:ph type="sldImg"/>
          </p:nvPr>
        </p:nvSpPr>
        <p:spPr bwMode="auto">
          <a:noFill/>
          <a:ln>
            <a:solidFill>
              <a:srgbClr val="000000"/>
            </a:solidFill>
            <a:miter lim="800000"/>
            <a:headEnd/>
            <a:tailEnd/>
          </a:ln>
        </p:spPr>
      </p:sp>
      <p:sp>
        <p:nvSpPr>
          <p:cNvPr id="56322"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56323"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0006B81-837C-4EB5-9F12-73598E13D7C0}" type="slidenum">
              <a:rPr lang="tr-TR">
                <a:cs typeface="Arial" charset="0"/>
              </a:rPr>
              <a:pPr fontAlgn="base">
                <a:spcBef>
                  <a:spcPct val="0"/>
                </a:spcBef>
                <a:spcAft>
                  <a:spcPct val="0"/>
                </a:spcAft>
              </a:pPr>
              <a:t>23</a:t>
            </a:fld>
            <a:endParaRPr lang="tr-TR">
              <a:cs typeface="Arial" charset="0"/>
            </a:endParaRPr>
          </a:p>
        </p:txBody>
      </p:sp>
    </p:spTree>
    <p:extLst>
      <p:ext uri="{BB962C8B-B14F-4D97-AF65-F5344CB8AC3E}">
        <p14:creationId xmlns:p14="http://schemas.microsoft.com/office/powerpoint/2010/main" val="39034676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1 Slayt Görüntüsü Yer Tutucusu"/>
          <p:cNvSpPr>
            <a:spLocks noGrp="1" noRot="1" noChangeAspect="1"/>
          </p:cNvSpPr>
          <p:nvPr>
            <p:ph type="sldImg"/>
          </p:nvPr>
        </p:nvSpPr>
        <p:spPr bwMode="auto">
          <a:noFill/>
          <a:ln>
            <a:solidFill>
              <a:srgbClr val="000000"/>
            </a:solidFill>
            <a:miter lim="800000"/>
            <a:headEnd/>
            <a:tailEnd/>
          </a:ln>
        </p:spPr>
      </p:sp>
      <p:sp>
        <p:nvSpPr>
          <p:cNvPr id="58370"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58371"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1D6231E-E979-4715-BBD9-D29D021045F5}" type="slidenum">
              <a:rPr lang="tr-TR">
                <a:cs typeface="Arial" charset="0"/>
              </a:rPr>
              <a:pPr fontAlgn="base">
                <a:spcBef>
                  <a:spcPct val="0"/>
                </a:spcBef>
                <a:spcAft>
                  <a:spcPct val="0"/>
                </a:spcAft>
              </a:pPr>
              <a:t>24</a:t>
            </a:fld>
            <a:endParaRPr lang="tr-TR">
              <a:cs typeface="Arial" charset="0"/>
            </a:endParaRPr>
          </a:p>
        </p:txBody>
      </p:sp>
    </p:spTree>
    <p:extLst>
      <p:ext uri="{BB962C8B-B14F-4D97-AF65-F5344CB8AC3E}">
        <p14:creationId xmlns:p14="http://schemas.microsoft.com/office/powerpoint/2010/main" val="23193930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1 Slayt Görüntüsü Yer Tutucusu"/>
          <p:cNvSpPr>
            <a:spLocks noGrp="1" noRot="1" noChangeAspect="1"/>
          </p:cNvSpPr>
          <p:nvPr>
            <p:ph type="sldImg"/>
          </p:nvPr>
        </p:nvSpPr>
        <p:spPr bwMode="auto">
          <a:noFill/>
          <a:ln>
            <a:solidFill>
              <a:srgbClr val="000000"/>
            </a:solidFill>
            <a:miter lim="800000"/>
            <a:headEnd/>
            <a:tailEnd/>
          </a:ln>
        </p:spPr>
      </p:sp>
      <p:sp>
        <p:nvSpPr>
          <p:cNvPr id="60418"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60419"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8971E20-AC85-4C1E-AE93-8EA378950FE7}" type="slidenum">
              <a:rPr lang="tr-TR">
                <a:cs typeface="Arial" charset="0"/>
              </a:rPr>
              <a:pPr fontAlgn="base">
                <a:spcBef>
                  <a:spcPct val="0"/>
                </a:spcBef>
                <a:spcAft>
                  <a:spcPct val="0"/>
                </a:spcAft>
              </a:pPr>
              <a:t>25</a:t>
            </a:fld>
            <a:endParaRPr lang="tr-TR">
              <a:cs typeface="Arial" charset="0"/>
            </a:endParaRPr>
          </a:p>
        </p:txBody>
      </p:sp>
    </p:spTree>
    <p:extLst>
      <p:ext uri="{BB962C8B-B14F-4D97-AF65-F5344CB8AC3E}">
        <p14:creationId xmlns:p14="http://schemas.microsoft.com/office/powerpoint/2010/main" val="4818148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1 Slayt Görüntüsü Yer Tutucusu"/>
          <p:cNvSpPr>
            <a:spLocks noGrp="1" noRot="1" noChangeAspect="1"/>
          </p:cNvSpPr>
          <p:nvPr>
            <p:ph type="sldImg"/>
          </p:nvPr>
        </p:nvSpPr>
        <p:spPr bwMode="auto">
          <a:noFill/>
          <a:ln>
            <a:solidFill>
              <a:srgbClr val="000000"/>
            </a:solidFill>
            <a:miter lim="800000"/>
            <a:headEnd/>
            <a:tailEnd/>
          </a:ln>
        </p:spPr>
      </p:sp>
      <p:sp>
        <p:nvSpPr>
          <p:cNvPr id="64514"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64515"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4B172CA-2422-4DC9-95AE-DDBF941F69A9}" type="slidenum">
              <a:rPr lang="tr-TR">
                <a:cs typeface="Arial" charset="0"/>
              </a:rPr>
              <a:pPr fontAlgn="base">
                <a:spcBef>
                  <a:spcPct val="0"/>
                </a:spcBef>
                <a:spcAft>
                  <a:spcPct val="0"/>
                </a:spcAft>
              </a:pPr>
              <a:t>26</a:t>
            </a:fld>
            <a:endParaRPr lang="tr-TR">
              <a:cs typeface="Arial" charset="0"/>
            </a:endParaRPr>
          </a:p>
        </p:txBody>
      </p:sp>
    </p:spTree>
    <p:extLst>
      <p:ext uri="{BB962C8B-B14F-4D97-AF65-F5344CB8AC3E}">
        <p14:creationId xmlns:p14="http://schemas.microsoft.com/office/powerpoint/2010/main" val="7460981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1 Slayt Görüntüsü Yer Tutucusu"/>
          <p:cNvSpPr>
            <a:spLocks noGrp="1" noRot="1" noChangeAspect="1"/>
          </p:cNvSpPr>
          <p:nvPr>
            <p:ph type="sldImg"/>
          </p:nvPr>
        </p:nvSpPr>
        <p:spPr bwMode="auto">
          <a:noFill/>
          <a:ln>
            <a:solidFill>
              <a:srgbClr val="000000"/>
            </a:solidFill>
            <a:miter lim="800000"/>
            <a:headEnd/>
            <a:tailEnd/>
          </a:ln>
        </p:spPr>
      </p:sp>
      <p:sp>
        <p:nvSpPr>
          <p:cNvPr id="66562"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66563"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C424CEE-E273-499A-9129-B25F951BC9DC}" type="slidenum">
              <a:rPr lang="tr-TR">
                <a:cs typeface="Arial" charset="0"/>
              </a:rPr>
              <a:pPr fontAlgn="base">
                <a:spcBef>
                  <a:spcPct val="0"/>
                </a:spcBef>
                <a:spcAft>
                  <a:spcPct val="0"/>
                </a:spcAft>
              </a:pPr>
              <a:t>27</a:t>
            </a:fld>
            <a:endParaRPr lang="tr-TR">
              <a:cs typeface="Arial" charset="0"/>
            </a:endParaRPr>
          </a:p>
        </p:txBody>
      </p:sp>
    </p:spTree>
    <p:extLst>
      <p:ext uri="{BB962C8B-B14F-4D97-AF65-F5344CB8AC3E}">
        <p14:creationId xmlns:p14="http://schemas.microsoft.com/office/powerpoint/2010/main" val="29568638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1 Slayt Görüntüsü Yer Tutucusu"/>
          <p:cNvSpPr>
            <a:spLocks noGrp="1" noRot="1" noChangeAspect="1"/>
          </p:cNvSpPr>
          <p:nvPr>
            <p:ph type="sldImg"/>
          </p:nvPr>
        </p:nvSpPr>
        <p:spPr bwMode="auto">
          <a:noFill/>
          <a:ln>
            <a:solidFill>
              <a:srgbClr val="000000"/>
            </a:solidFill>
            <a:miter lim="800000"/>
            <a:headEnd/>
            <a:tailEnd/>
          </a:ln>
        </p:spPr>
      </p:sp>
      <p:sp>
        <p:nvSpPr>
          <p:cNvPr id="68610"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68611"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6B8456A-E731-4D95-AB2C-FAD835C17CAB}" type="slidenum">
              <a:rPr lang="tr-TR">
                <a:cs typeface="Arial" charset="0"/>
              </a:rPr>
              <a:pPr fontAlgn="base">
                <a:spcBef>
                  <a:spcPct val="0"/>
                </a:spcBef>
                <a:spcAft>
                  <a:spcPct val="0"/>
                </a:spcAft>
              </a:pPr>
              <a:t>28</a:t>
            </a:fld>
            <a:endParaRPr lang="tr-TR">
              <a:cs typeface="Arial" charset="0"/>
            </a:endParaRPr>
          </a:p>
        </p:txBody>
      </p:sp>
    </p:spTree>
    <p:extLst>
      <p:ext uri="{BB962C8B-B14F-4D97-AF65-F5344CB8AC3E}">
        <p14:creationId xmlns:p14="http://schemas.microsoft.com/office/powerpoint/2010/main" val="25086789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1 Slayt Görüntüsü Yer Tutucusu"/>
          <p:cNvSpPr>
            <a:spLocks noGrp="1" noRot="1" noChangeAspect="1"/>
          </p:cNvSpPr>
          <p:nvPr>
            <p:ph type="sldImg"/>
          </p:nvPr>
        </p:nvSpPr>
        <p:spPr bwMode="auto">
          <a:noFill/>
          <a:ln>
            <a:solidFill>
              <a:srgbClr val="000000"/>
            </a:solidFill>
            <a:miter lim="800000"/>
            <a:headEnd/>
            <a:tailEnd/>
          </a:ln>
        </p:spPr>
      </p:sp>
      <p:sp>
        <p:nvSpPr>
          <p:cNvPr id="70658"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70659"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7E4C1FC-7137-4F4F-B4EE-5D0CF06119A0}" type="slidenum">
              <a:rPr lang="tr-TR">
                <a:cs typeface="Arial" charset="0"/>
              </a:rPr>
              <a:pPr fontAlgn="base">
                <a:spcBef>
                  <a:spcPct val="0"/>
                </a:spcBef>
                <a:spcAft>
                  <a:spcPct val="0"/>
                </a:spcAft>
              </a:pPr>
              <a:t>29</a:t>
            </a:fld>
            <a:endParaRPr lang="tr-TR">
              <a:cs typeface="Arial" charset="0"/>
            </a:endParaRPr>
          </a:p>
        </p:txBody>
      </p:sp>
    </p:spTree>
    <p:extLst>
      <p:ext uri="{BB962C8B-B14F-4D97-AF65-F5344CB8AC3E}">
        <p14:creationId xmlns:p14="http://schemas.microsoft.com/office/powerpoint/2010/main" val="27837387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1 Slayt Görüntüsü Yer Tutucusu"/>
          <p:cNvSpPr>
            <a:spLocks noGrp="1" noRot="1" noChangeAspect="1"/>
          </p:cNvSpPr>
          <p:nvPr>
            <p:ph type="sldImg"/>
          </p:nvPr>
        </p:nvSpPr>
        <p:spPr bwMode="auto">
          <a:noFill/>
          <a:ln>
            <a:solidFill>
              <a:srgbClr val="000000"/>
            </a:solidFill>
            <a:miter lim="800000"/>
            <a:headEnd/>
            <a:tailEnd/>
          </a:ln>
        </p:spPr>
      </p:sp>
      <p:sp>
        <p:nvSpPr>
          <p:cNvPr id="72706"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72707"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2D09A99-07B3-4DD3-A293-5F25C6BCD64B}" type="slidenum">
              <a:rPr lang="tr-TR">
                <a:cs typeface="Arial" charset="0"/>
              </a:rPr>
              <a:pPr fontAlgn="base">
                <a:spcBef>
                  <a:spcPct val="0"/>
                </a:spcBef>
                <a:spcAft>
                  <a:spcPct val="0"/>
                </a:spcAft>
              </a:pPr>
              <a:t>30</a:t>
            </a:fld>
            <a:endParaRPr lang="tr-TR">
              <a:cs typeface="Arial" charset="0"/>
            </a:endParaRPr>
          </a:p>
        </p:txBody>
      </p:sp>
    </p:spTree>
    <p:extLst>
      <p:ext uri="{BB962C8B-B14F-4D97-AF65-F5344CB8AC3E}">
        <p14:creationId xmlns:p14="http://schemas.microsoft.com/office/powerpoint/2010/main" val="39630709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Slayt Görüntüsü Yer Tutucusu"/>
          <p:cNvSpPr>
            <a:spLocks noGrp="1" noRot="1" noChangeAspect="1"/>
          </p:cNvSpPr>
          <p:nvPr>
            <p:ph type="sldImg"/>
          </p:nvPr>
        </p:nvSpPr>
        <p:spPr bwMode="auto">
          <a:noFill/>
          <a:ln>
            <a:solidFill>
              <a:srgbClr val="000000"/>
            </a:solidFill>
            <a:miter lim="800000"/>
            <a:headEnd/>
            <a:tailEnd/>
          </a:ln>
        </p:spPr>
      </p:sp>
      <p:sp>
        <p:nvSpPr>
          <p:cNvPr id="25602"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25603"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2E48F85-8C1C-481E-828E-A0EA2CFAF93D}" type="slidenum">
              <a:rPr lang="tr-TR">
                <a:cs typeface="Arial" charset="0"/>
              </a:rPr>
              <a:pPr fontAlgn="base">
                <a:spcBef>
                  <a:spcPct val="0"/>
                </a:spcBef>
                <a:spcAft>
                  <a:spcPct val="0"/>
                </a:spcAft>
              </a:pPr>
              <a:t>8</a:t>
            </a:fld>
            <a:endParaRPr lang="tr-TR">
              <a:cs typeface="Arial" charset="0"/>
            </a:endParaRPr>
          </a:p>
        </p:txBody>
      </p:sp>
    </p:spTree>
    <p:extLst>
      <p:ext uri="{BB962C8B-B14F-4D97-AF65-F5344CB8AC3E}">
        <p14:creationId xmlns:p14="http://schemas.microsoft.com/office/powerpoint/2010/main" val="29835863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1 Slayt Görüntüsü Yer Tutucusu"/>
          <p:cNvSpPr>
            <a:spLocks noGrp="1" noRot="1" noChangeAspect="1"/>
          </p:cNvSpPr>
          <p:nvPr>
            <p:ph type="sldImg"/>
          </p:nvPr>
        </p:nvSpPr>
        <p:spPr bwMode="auto">
          <a:noFill/>
          <a:ln>
            <a:solidFill>
              <a:srgbClr val="000000"/>
            </a:solidFill>
            <a:miter lim="800000"/>
            <a:headEnd/>
            <a:tailEnd/>
          </a:ln>
        </p:spPr>
      </p:sp>
      <p:sp>
        <p:nvSpPr>
          <p:cNvPr id="74754"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74755"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FF89931-D514-4B45-8E7C-078B907BC767}" type="slidenum">
              <a:rPr lang="tr-TR">
                <a:cs typeface="Arial" charset="0"/>
              </a:rPr>
              <a:pPr fontAlgn="base">
                <a:spcBef>
                  <a:spcPct val="0"/>
                </a:spcBef>
                <a:spcAft>
                  <a:spcPct val="0"/>
                </a:spcAft>
              </a:pPr>
              <a:t>31</a:t>
            </a:fld>
            <a:endParaRPr lang="tr-TR">
              <a:cs typeface="Arial" charset="0"/>
            </a:endParaRPr>
          </a:p>
        </p:txBody>
      </p:sp>
    </p:spTree>
    <p:extLst>
      <p:ext uri="{BB962C8B-B14F-4D97-AF65-F5344CB8AC3E}">
        <p14:creationId xmlns:p14="http://schemas.microsoft.com/office/powerpoint/2010/main" val="10257828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1 Slayt Görüntüsü Yer Tutucusu"/>
          <p:cNvSpPr>
            <a:spLocks noGrp="1" noRot="1" noChangeAspect="1"/>
          </p:cNvSpPr>
          <p:nvPr>
            <p:ph type="sldImg"/>
          </p:nvPr>
        </p:nvSpPr>
        <p:spPr bwMode="auto">
          <a:noFill/>
          <a:ln>
            <a:solidFill>
              <a:srgbClr val="000000"/>
            </a:solidFill>
            <a:miter lim="800000"/>
            <a:headEnd/>
            <a:tailEnd/>
          </a:ln>
        </p:spPr>
      </p:sp>
      <p:sp>
        <p:nvSpPr>
          <p:cNvPr id="76802"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76803"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26FA370-05DA-4206-AB2A-3591D9CF278F}" type="slidenum">
              <a:rPr lang="tr-TR">
                <a:cs typeface="Arial" charset="0"/>
              </a:rPr>
              <a:pPr fontAlgn="base">
                <a:spcBef>
                  <a:spcPct val="0"/>
                </a:spcBef>
                <a:spcAft>
                  <a:spcPct val="0"/>
                </a:spcAft>
              </a:pPr>
              <a:t>32</a:t>
            </a:fld>
            <a:endParaRPr lang="tr-TR">
              <a:cs typeface="Arial" charset="0"/>
            </a:endParaRPr>
          </a:p>
        </p:txBody>
      </p:sp>
    </p:spTree>
    <p:extLst>
      <p:ext uri="{BB962C8B-B14F-4D97-AF65-F5344CB8AC3E}">
        <p14:creationId xmlns:p14="http://schemas.microsoft.com/office/powerpoint/2010/main" val="28240822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1 Slayt Görüntüsü Yer Tutucusu"/>
          <p:cNvSpPr>
            <a:spLocks noGrp="1" noRot="1" noChangeAspect="1"/>
          </p:cNvSpPr>
          <p:nvPr>
            <p:ph type="sldImg"/>
          </p:nvPr>
        </p:nvSpPr>
        <p:spPr bwMode="auto">
          <a:noFill/>
          <a:ln>
            <a:solidFill>
              <a:srgbClr val="000000"/>
            </a:solidFill>
            <a:miter lim="800000"/>
            <a:headEnd/>
            <a:tailEnd/>
          </a:ln>
        </p:spPr>
      </p:sp>
      <p:sp>
        <p:nvSpPr>
          <p:cNvPr id="78850"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78851"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46F8E15-6F4E-499F-8FE5-D2E23B287733}" type="slidenum">
              <a:rPr lang="tr-TR">
                <a:cs typeface="Arial" charset="0"/>
              </a:rPr>
              <a:pPr fontAlgn="base">
                <a:spcBef>
                  <a:spcPct val="0"/>
                </a:spcBef>
                <a:spcAft>
                  <a:spcPct val="0"/>
                </a:spcAft>
              </a:pPr>
              <a:t>33</a:t>
            </a:fld>
            <a:endParaRPr lang="tr-TR">
              <a:cs typeface="Arial" charset="0"/>
            </a:endParaRPr>
          </a:p>
        </p:txBody>
      </p:sp>
    </p:spTree>
    <p:extLst>
      <p:ext uri="{BB962C8B-B14F-4D97-AF65-F5344CB8AC3E}">
        <p14:creationId xmlns:p14="http://schemas.microsoft.com/office/powerpoint/2010/main" val="39211521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1 Slayt Görüntüsü Yer Tutucusu"/>
          <p:cNvSpPr>
            <a:spLocks noGrp="1" noRot="1" noChangeAspect="1"/>
          </p:cNvSpPr>
          <p:nvPr>
            <p:ph type="sldImg"/>
          </p:nvPr>
        </p:nvSpPr>
        <p:spPr bwMode="auto">
          <a:noFill/>
          <a:ln>
            <a:solidFill>
              <a:srgbClr val="000000"/>
            </a:solidFill>
            <a:miter lim="800000"/>
            <a:headEnd/>
            <a:tailEnd/>
          </a:ln>
        </p:spPr>
      </p:sp>
      <p:sp>
        <p:nvSpPr>
          <p:cNvPr id="80898"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80899"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0EC1E59-2DCC-4851-B588-3024DF7AE611}" type="slidenum">
              <a:rPr lang="tr-TR">
                <a:cs typeface="Arial" charset="0"/>
              </a:rPr>
              <a:pPr fontAlgn="base">
                <a:spcBef>
                  <a:spcPct val="0"/>
                </a:spcBef>
                <a:spcAft>
                  <a:spcPct val="0"/>
                </a:spcAft>
              </a:pPr>
              <a:t>34</a:t>
            </a:fld>
            <a:endParaRPr lang="tr-TR">
              <a:cs typeface="Arial" charset="0"/>
            </a:endParaRPr>
          </a:p>
        </p:txBody>
      </p:sp>
    </p:spTree>
    <p:extLst>
      <p:ext uri="{BB962C8B-B14F-4D97-AF65-F5344CB8AC3E}">
        <p14:creationId xmlns:p14="http://schemas.microsoft.com/office/powerpoint/2010/main" val="42913249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1 Slayt Görüntüsü Yer Tutucusu"/>
          <p:cNvSpPr>
            <a:spLocks noGrp="1" noRot="1" noChangeAspect="1"/>
          </p:cNvSpPr>
          <p:nvPr>
            <p:ph type="sldImg"/>
          </p:nvPr>
        </p:nvSpPr>
        <p:spPr bwMode="auto">
          <a:noFill/>
          <a:ln>
            <a:solidFill>
              <a:srgbClr val="000000"/>
            </a:solidFill>
            <a:miter lim="800000"/>
            <a:headEnd/>
            <a:tailEnd/>
          </a:ln>
        </p:spPr>
      </p:sp>
      <p:sp>
        <p:nvSpPr>
          <p:cNvPr id="82946"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82947"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520B2B7-CAF1-4E7D-8BFD-011C14A0E7B5}" type="slidenum">
              <a:rPr lang="tr-TR">
                <a:cs typeface="Arial" charset="0"/>
              </a:rPr>
              <a:pPr fontAlgn="base">
                <a:spcBef>
                  <a:spcPct val="0"/>
                </a:spcBef>
                <a:spcAft>
                  <a:spcPct val="0"/>
                </a:spcAft>
              </a:pPr>
              <a:t>35</a:t>
            </a:fld>
            <a:endParaRPr lang="tr-TR">
              <a:cs typeface="Arial" charset="0"/>
            </a:endParaRPr>
          </a:p>
        </p:txBody>
      </p:sp>
    </p:spTree>
    <p:extLst>
      <p:ext uri="{BB962C8B-B14F-4D97-AF65-F5344CB8AC3E}">
        <p14:creationId xmlns:p14="http://schemas.microsoft.com/office/powerpoint/2010/main" val="6838093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1 Slayt Görüntüsü Yer Tutucusu"/>
          <p:cNvSpPr>
            <a:spLocks noGrp="1" noRot="1" noChangeAspect="1"/>
          </p:cNvSpPr>
          <p:nvPr>
            <p:ph type="sldImg"/>
          </p:nvPr>
        </p:nvSpPr>
        <p:spPr bwMode="auto">
          <a:noFill/>
          <a:ln>
            <a:solidFill>
              <a:srgbClr val="000000"/>
            </a:solidFill>
            <a:miter lim="800000"/>
            <a:headEnd/>
            <a:tailEnd/>
          </a:ln>
        </p:spPr>
      </p:sp>
      <p:sp>
        <p:nvSpPr>
          <p:cNvPr id="84994"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84995"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3041B34-C472-48D1-8CFE-4A590C690B3A}" type="slidenum">
              <a:rPr lang="tr-TR">
                <a:cs typeface="Arial" charset="0"/>
              </a:rPr>
              <a:pPr fontAlgn="base">
                <a:spcBef>
                  <a:spcPct val="0"/>
                </a:spcBef>
                <a:spcAft>
                  <a:spcPct val="0"/>
                </a:spcAft>
              </a:pPr>
              <a:t>36</a:t>
            </a:fld>
            <a:endParaRPr lang="tr-TR">
              <a:cs typeface="Arial" charset="0"/>
            </a:endParaRPr>
          </a:p>
        </p:txBody>
      </p:sp>
    </p:spTree>
    <p:extLst>
      <p:ext uri="{BB962C8B-B14F-4D97-AF65-F5344CB8AC3E}">
        <p14:creationId xmlns:p14="http://schemas.microsoft.com/office/powerpoint/2010/main" val="26640272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1 Slayt Görüntüsü Yer Tutucusu"/>
          <p:cNvSpPr>
            <a:spLocks noGrp="1" noRot="1" noChangeAspect="1"/>
          </p:cNvSpPr>
          <p:nvPr>
            <p:ph type="sldImg"/>
          </p:nvPr>
        </p:nvSpPr>
        <p:spPr bwMode="auto">
          <a:noFill/>
          <a:ln>
            <a:solidFill>
              <a:srgbClr val="000000"/>
            </a:solidFill>
            <a:miter lim="800000"/>
            <a:headEnd/>
            <a:tailEnd/>
          </a:ln>
        </p:spPr>
      </p:sp>
      <p:sp>
        <p:nvSpPr>
          <p:cNvPr id="87042"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87043"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8282E93-A311-4F9D-8381-DEDBF6AB9C8D}" type="slidenum">
              <a:rPr lang="tr-TR">
                <a:cs typeface="Arial" charset="0"/>
              </a:rPr>
              <a:pPr fontAlgn="base">
                <a:spcBef>
                  <a:spcPct val="0"/>
                </a:spcBef>
                <a:spcAft>
                  <a:spcPct val="0"/>
                </a:spcAft>
              </a:pPr>
              <a:t>37</a:t>
            </a:fld>
            <a:endParaRPr lang="tr-TR">
              <a:cs typeface="Arial" charset="0"/>
            </a:endParaRPr>
          </a:p>
        </p:txBody>
      </p:sp>
    </p:spTree>
    <p:extLst>
      <p:ext uri="{BB962C8B-B14F-4D97-AF65-F5344CB8AC3E}">
        <p14:creationId xmlns:p14="http://schemas.microsoft.com/office/powerpoint/2010/main" val="11027366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1 Slayt Görüntüsü Yer Tutucusu"/>
          <p:cNvSpPr>
            <a:spLocks noGrp="1" noRot="1" noChangeAspect="1"/>
          </p:cNvSpPr>
          <p:nvPr>
            <p:ph type="sldImg"/>
          </p:nvPr>
        </p:nvSpPr>
        <p:spPr bwMode="auto">
          <a:noFill/>
          <a:ln>
            <a:solidFill>
              <a:srgbClr val="000000"/>
            </a:solidFill>
            <a:miter lim="800000"/>
            <a:headEnd/>
            <a:tailEnd/>
          </a:ln>
        </p:spPr>
      </p:sp>
      <p:sp>
        <p:nvSpPr>
          <p:cNvPr id="89090"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89091"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7AF4219-AFC4-4418-A6CD-2B8E9B947B56}" type="slidenum">
              <a:rPr lang="tr-TR">
                <a:cs typeface="Arial" charset="0"/>
              </a:rPr>
              <a:pPr fontAlgn="base">
                <a:spcBef>
                  <a:spcPct val="0"/>
                </a:spcBef>
                <a:spcAft>
                  <a:spcPct val="0"/>
                </a:spcAft>
              </a:pPr>
              <a:t>38</a:t>
            </a:fld>
            <a:endParaRPr lang="tr-TR">
              <a:cs typeface="Arial" charset="0"/>
            </a:endParaRPr>
          </a:p>
        </p:txBody>
      </p:sp>
    </p:spTree>
    <p:extLst>
      <p:ext uri="{BB962C8B-B14F-4D97-AF65-F5344CB8AC3E}">
        <p14:creationId xmlns:p14="http://schemas.microsoft.com/office/powerpoint/2010/main" val="10545229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1 Slayt Görüntüsü Yer Tutucusu"/>
          <p:cNvSpPr>
            <a:spLocks noGrp="1" noRot="1" noChangeAspect="1"/>
          </p:cNvSpPr>
          <p:nvPr>
            <p:ph type="sldImg"/>
          </p:nvPr>
        </p:nvSpPr>
        <p:spPr bwMode="auto">
          <a:noFill/>
          <a:ln>
            <a:solidFill>
              <a:srgbClr val="000000"/>
            </a:solidFill>
            <a:miter lim="800000"/>
            <a:headEnd/>
            <a:tailEnd/>
          </a:ln>
        </p:spPr>
      </p:sp>
      <p:sp>
        <p:nvSpPr>
          <p:cNvPr id="91138"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91139"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C19A833-A768-438A-92B9-38E86E91735F}" type="slidenum">
              <a:rPr lang="tr-TR">
                <a:cs typeface="Arial" charset="0"/>
              </a:rPr>
              <a:pPr fontAlgn="base">
                <a:spcBef>
                  <a:spcPct val="0"/>
                </a:spcBef>
                <a:spcAft>
                  <a:spcPct val="0"/>
                </a:spcAft>
              </a:pPr>
              <a:t>39</a:t>
            </a:fld>
            <a:endParaRPr lang="tr-TR">
              <a:cs typeface="Arial" charset="0"/>
            </a:endParaRPr>
          </a:p>
        </p:txBody>
      </p:sp>
    </p:spTree>
    <p:extLst>
      <p:ext uri="{BB962C8B-B14F-4D97-AF65-F5344CB8AC3E}">
        <p14:creationId xmlns:p14="http://schemas.microsoft.com/office/powerpoint/2010/main" val="1208245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1 Slayt Görüntüsü Yer Tutucusu"/>
          <p:cNvSpPr>
            <a:spLocks noGrp="1" noRot="1" noChangeAspect="1"/>
          </p:cNvSpPr>
          <p:nvPr>
            <p:ph type="sldImg"/>
          </p:nvPr>
        </p:nvSpPr>
        <p:spPr bwMode="auto">
          <a:noFill/>
          <a:ln>
            <a:solidFill>
              <a:srgbClr val="000000"/>
            </a:solidFill>
            <a:miter lim="800000"/>
            <a:headEnd/>
            <a:tailEnd/>
          </a:ln>
        </p:spPr>
      </p:sp>
      <p:sp>
        <p:nvSpPr>
          <p:cNvPr id="93186"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93187"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4CF0A79-19A7-44AC-A13C-5DAFF4D8EB55}" type="slidenum">
              <a:rPr lang="tr-TR">
                <a:cs typeface="Arial" charset="0"/>
              </a:rPr>
              <a:pPr fontAlgn="base">
                <a:spcBef>
                  <a:spcPct val="0"/>
                </a:spcBef>
                <a:spcAft>
                  <a:spcPct val="0"/>
                </a:spcAft>
              </a:pPr>
              <a:t>40</a:t>
            </a:fld>
            <a:endParaRPr lang="tr-TR">
              <a:cs typeface="Arial" charset="0"/>
            </a:endParaRPr>
          </a:p>
        </p:txBody>
      </p:sp>
    </p:spTree>
    <p:extLst>
      <p:ext uri="{BB962C8B-B14F-4D97-AF65-F5344CB8AC3E}">
        <p14:creationId xmlns:p14="http://schemas.microsoft.com/office/powerpoint/2010/main" val="9012852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1 Slayt Görüntüsü Yer Tutucusu"/>
          <p:cNvSpPr>
            <a:spLocks noGrp="1" noRot="1" noChangeAspect="1"/>
          </p:cNvSpPr>
          <p:nvPr>
            <p:ph type="sldImg"/>
          </p:nvPr>
        </p:nvSpPr>
        <p:spPr bwMode="auto">
          <a:noFill/>
          <a:ln>
            <a:solidFill>
              <a:srgbClr val="000000"/>
            </a:solidFill>
            <a:miter lim="800000"/>
            <a:headEnd/>
            <a:tailEnd/>
          </a:ln>
        </p:spPr>
      </p:sp>
      <p:sp>
        <p:nvSpPr>
          <p:cNvPr id="29698"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29699"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3B3B344-9337-4EC7-8DF8-16717530B6D2}" type="slidenum">
              <a:rPr lang="tr-TR">
                <a:cs typeface="Arial" charset="0"/>
              </a:rPr>
              <a:pPr fontAlgn="base">
                <a:spcBef>
                  <a:spcPct val="0"/>
                </a:spcBef>
                <a:spcAft>
                  <a:spcPct val="0"/>
                </a:spcAft>
              </a:pPr>
              <a:t>13</a:t>
            </a:fld>
            <a:endParaRPr lang="tr-TR">
              <a:cs typeface="Arial" charset="0"/>
            </a:endParaRPr>
          </a:p>
        </p:txBody>
      </p:sp>
    </p:spTree>
    <p:extLst>
      <p:ext uri="{BB962C8B-B14F-4D97-AF65-F5344CB8AC3E}">
        <p14:creationId xmlns:p14="http://schemas.microsoft.com/office/powerpoint/2010/main" val="201327475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999FCC6F-55B0-4E0E-B94C-665D9423CF9C}" type="slidenum">
              <a:rPr lang="tr-TR" altLang="tr-TR">
                <a:latin typeface="Arial" panose="020B0604020202020204" pitchFamily="34" charset="0"/>
              </a:rPr>
              <a:pPr eaLnBrk="1" hangingPunct="1"/>
              <a:t>49</a:t>
            </a:fld>
            <a:endParaRPr lang="tr-TR" altLang="tr-TR">
              <a:latin typeface="Arial" panose="020B0604020202020204" pitchFamily="34" charset="0"/>
            </a:endParaRPr>
          </a:p>
        </p:txBody>
      </p:sp>
      <p:sp>
        <p:nvSpPr>
          <p:cNvPr id="171011" name="Rectangle 2"/>
          <p:cNvSpPr>
            <a:spLocks noGrp="1" noRot="1" noChangeAspect="1" noChangeArrowheads="1" noTextEdit="1"/>
          </p:cNvSpPr>
          <p:nvPr>
            <p:ph type="sldImg"/>
          </p:nvPr>
        </p:nvSpPr>
        <p:spPr>
          <a:ln/>
        </p:spPr>
      </p:sp>
      <p:sp>
        <p:nvSpPr>
          <p:cNvPr id="171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15915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B3EE0CFC-0A4D-415B-8CB5-D0962F6C10ED}" type="slidenum">
              <a:rPr lang="tr-TR" altLang="tr-TR">
                <a:latin typeface="Arial" panose="020B0604020202020204" pitchFamily="34" charset="0"/>
              </a:rPr>
              <a:pPr eaLnBrk="1" hangingPunct="1"/>
              <a:t>51</a:t>
            </a:fld>
            <a:endParaRPr lang="tr-TR" altLang="tr-TR">
              <a:latin typeface="Arial" panose="020B0604020202020204" pitchFamily="34" charset="0"/>
            </a:endParaRPr>
          </a:p>
        </p:txBody>
      </p:sp>
      <p:sp>
        <p:nvSpPr>
          <p:cNvPr id="175107" name="Rectangle 2"/>
          <p:cNvSpPr>
            <a:spLocks noGrp="1" noRot="1" noChangeAspect="1" noChangeArrowheads="1" noTextEdit="1"/>
          </p:cNvSpPr>
          <p:nvPr>
            <p:ph type="sldImg"/>
          </p:nvPr>
        </p:nvSpPr>
        <p:spPr>
          <a:ln/>
        </p:spPr>
      </p:sp>
      <p:sp>
        <p:nvSpPr>
          <p:cNvPr id="175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0004474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85C4C729-C975-4646-9536-F6A93B176882}" type="slidenum">
              <a:rPr lang="tr-TR" altLang="tr-TR">
                <a:latin typeface="Arial" panose="020B0604020202020204" pitchFamily="34" charset="0"/>
              </a:rPr>
              <a:pPr eaLnBrk="1" hangingPunct="1"/>
              <a:t>52</a:t>
            </a:fld>
            <a:endParaRPr lang="tr-TR" altLang="tr-TR">
              <a:latin typeface="Arial" panose="020B0604020202020204" pitchFamily="34" charset="0"/>
            </a:endParaRPr>
          </a:p>
        </p:txBody>
      </p:sp>
      <p:sp>
        <p:nvSpPr>
          <p:cNvPr id="176131" name="Rectangle 2"/>
          <p:cNvSpPr>
            <a:spLocks noGrp="1" noRot="1" noChangeAspect="1" noChangeArrowheads="1" noTextEdit="1"/>
          </p:cNvSpPr>
          <p:nvPr>
            <p:ph type="sldImg"/>
          </p:nvPr>
        </p:nvSpPr>
        <p:spPr>
          <a:ln/>
        </p:spPr>
      </p:sp>
      <p:sp>
        <p:nvSpPr>
          <p:cNvPr id="176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0242861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ADD17C4D-20DF-4687-87E0-05198E72418D}" type="slidenum">
              <a:rPr lang="tr-TR" altLang="tr-TR">
                <a:latin typeface="Arial" panose="020B0604020202020204" pitchFamily="34" charset="0"/>
              </a:rPr>
              <a:pPr eaLnBrk="1" hangingPunct="1"/>
              <a:t>53</a:t>
            </a:fld>
            <a:endParaRPr lang="tr-TR" altLang="tr-TR">
              <a:latin typeface="Arial" panose="020B0604020202020204" pitchFamily="34" charset="0"/>
            </a:endParaRPr>
          </a:p>
        </p:txBody>
      </p:sp>
      <p:sp>
        <p:nvSpPr>
          <p:cNvPr id="177155" name="Rectangle 2"/>
          <p:cNvSpPr>
            <a:spLocks noGrp="1" noRot="1" noChangeAspect="1" noChangeArrowheads="1" noTextEdit="1"/>
          </p:cNvSpPr>
          <p:nvPr>
            <p:ph type="sldImg"/>
          </p:nvPr>
        </p:nvSpPr>
        <p:spPr>
          <a:ln/>
        </p:spPr>
      </p:sp>
      <p:sp>
        <p:nvSpPr>
          <p:cNvPr id="177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6786769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92B7EF4B-6CCB-40FC-828B-EF86186D427D}" type="slidenum">
              <a:rPr lang="tr-TR" altLang="tr-TR">
                <a:latin typeface="Arial" panose="020B0604020202020204" pitchFamily="34" charset="0"/>
              </a:rPr>
              <a:pPr eaLnBrk="1" hangingPunct="1"/>
              <a:t>54</a:t>
            </a:fld>
            <a:endParaRPr lang="tr-TR" altLang="tr-TR">
              <a:latin typeface="Arial" panose="020B0604020202020204" pitchFamily="34" charset="0"/>
            </a:endParaRPr>
          </a:p>
        </p:txBody>
      </p:sp>
      <p:sp>
        <p:nvSpPr>
          <p:cNvPr id="178179" name="Rectangle 2"/>
          <p:cNvSpPr>
            <a:spLocks noGrp="1" noRot="1" noChangeAspect="1" noChangeArrowheads="1" noTextEdit="1"/>
          </p:cNvSpPr>
          <p:nvPr>
            <p:ph type="sldImg"/>
          </p:nvPr>
        </p:nvSpPr>
        <p:spPr>
          <a:ln/>
        </p:spPr>
      </p:sp>
      <p:sp>
        <p:nvSpPr>
          <p:cNvPr id="178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492330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1 Slayt Görüntüsü Yer Tutucusu"/>
          <p:cNvSpPr>
            <a:spLocks noGrp="1" noRot="1" noChangeAspect="1"/>
          </p:cNvSpPr>
          <p:nvPr>
            <p:ph type="sldImg"/>
          </p:nvPr>
        </p:nvSpPr>
        <p:spPr bwMode="auto">
          <a:noFill/>
          <a:ln>
            <a:solidFill>
              <a:srgbClr val="000000"/>
            </a:solidFill>
            <a:miter lim="800000"/>
            <a:headEnd/>
            <a:tailEnd/>
          </a:ln>
        </p:spPr>
      </p:sp>
      <p:sp>
        <p:nvSpPr>
          <p:cNvPr id="31746"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31747"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3883C29-0D0E-40DF-8D65-4787C676F24D}" type="slidenum">
              <a:rPr lang="tr-TR">
                <a:cs typeface="Arial" charset="0"/>
              </a:rPr>
              <a:pPr fontAlgn="base">
                <a:spcBef>
                  <a:spcPct val="0"/>
                </a:spcBef>
                <a:spcAft>
                  <a:spcPct val="0"/>
                </a:spcAft>
              </a:pPr>
              <a:t>14</a:t>
            </a:fld>
            <a:endParaRPr lang="tr-TR">
              <a:cs typeface="Arial" charset="0"/>
            </a:endParaRPr>
          </a:p>
        </p:txBody>
      </p:sp>
    </p:spTree>
    <p:extLst>
      <p:ext uri="{BB962C8B-B14F-4D97-AF65-F5344CB8AC3E}">
        <p14:creationId xmlns:p14="http://schemas.microsoft.com/office/powerpoint/2010/main" val="3634513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1 Slayt Görüntüsü Yer Tutucusu"/>
          <p:cNvSpPr>
            <a:spLocks noGrp="1" noRot="1" noChangeAspect="1"/>
          </p:cNvSpPr>
          <p:nvPr>
            <p:ph type="sldImg"/>
          </p:nvPr>
        </p:nvSpPr>
        <p:spPr bwMode="auto">
          <a:noFill/>
          <a:ln>
            <a:solidFill>
              <a:srgbClr val="000000"/>
            </a:solidFill>
            <a:miter lim="800000"/>
            <a:headEnd/>
            <a:tailEnd/>
          </a:ln>
        </p:spPr>
      </p:sp>
      <p:sp>
        <p:nvSpPr>
          <p:cNvPr id="33794"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33795"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05BBB7E-06CF-4E3B-9CCE-6431B028BA78}" type="slidenum">
              <a:rPr lang="tr-TR">
                <a:cs typeface="Arial" charset="0"/>
              </a:rPr>
              <a:pPr fontAlgn="base">
                <a:spcBef>
                  <a:spcPct val="0"/>
                </a:spcBef>
                <a:spcAft>
                  <a:spcPct val="0"/>
                </a:spcAft>
              </a:pPr>
              <a:t>15</a:t>
            </a:fld>
            <a:endParaRPr lang="tr-TR">
              <a:cs typeface="Arial" charset="0"/>
            </a:endParaRPr>
          </a:p>
        </p:txBody>
      </p:sp>
    </p:spTree>
    <p:extLst>
      <p:ext uri="{BB962C8B-B14F-4D97-AF65-F5344CB8AC3E}">
        <p14:creationId xmlns:p14="http://schemas.microsoft.com/office/powerpoint/2010/main" val="16040281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1 Slayt Görüntüsü Yer Tutucusu"/>
          <p:cNvSpPr>
            <a:spLocks noGrp="1" noRot="1" noChangeAspect="1"/>
          </p:cNvSpPr>
          <p:nvPr>
            <p:ph type="sldImg"/>
          </p:nvPr>
        </p:nvSpPr>
        <p:spPr bwMode="auto">
          <a:noFill/>
          <a:ln>
            <a:solidFill>
              <a:srgbClr val="000000"/>
            </a:solidFill>
            <a:miter lim="800000"/>
            <a:headEnd/>
            <a:tailEnd/>
          </a:ln>
        </p:spPr>
      </p:sp>
      <p:sp>
        <p:nvSpPr>
          <p:cNvPr id="35842"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35843"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E13E3BF-5EC8-4D64-9FD1-7C74946D37FA}" type="slidenum">
              <a:rPr lang="tr-TR">
                <a:cs typeface="Arial" charset="0"/>
              </a:rPr>
              <a:pPr fontAlgn="base">
                <a:spcBef>
                  <a:spcPct val="0"/>
                </a:spcBef>
                <a:spcAft>
                  <a:spcPct val="0"/>
                </a:spcAft>
              </a:pPr>
              <a:t>16</a:t>
            </a:fld>
            <a:endParaRPr lang="tr-TR">
              <a:cs typeface="Arial" charset="0"/>
            </a:endParaRPr>
          </a:p>
        </p:txBody>
      </p:sp>
    </p:spTree>
    <p:extLst>
      <p:ext uri="{BB962C8B-B14F-4D97-AF65-F5344CB8AC3E}">
        <p14:creationId xmlns:p14="http://schemas.microsoft.com/office/powerpoint/2010/main" val="538322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1 Slayt Görüntüsü Yer Tutucusu"/>
          <p:cNvSpPr>
            <a:spLocks noGrp="1" noRot="1" noChangeAspect="1"/>
          </p:cNvSpPr>
          <p:nvPr>
            <p:ph type="sldImg"/>
          </p:nvPr>
        </p:nvSpPr>
        <p:spPr bwMode="auto">
          <a:noFill/>
          <a:ln>
            <a:solidFill>
              <a:srgbClr val="000000"/>
            </a:solidFill>
            <a:miter lim="800000"/>
            <a:headEnd/>
            <a:tailEnd/>
          </a:ln>
        </p:spPr>
      </p:sp>
      <p:sp>
        <p:nvSpPr>
          <p:cNvPr id="37890"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37891"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8FBDB66-C73B-454C-B370-C473E03F31D3}" type="slidenum">
              <a:rPr lang="tr-TR">
                <a:cs typeface="Arial" charset="0"/>
              </a:rPr>
              <a:pPr fontAlgn="base">
                <a:spcBef>
                  <a:spcPct val="0"/>
                </a:spcBef>
                <a:spcAft>
                  <a:spcPct val="0"/>
                </a:spcAft>
              </a:pPr>
              <a:t>17</a:t>
            </a:fld>
            <a:endParaRPr lang="tr-TR">
              <a:cs typeface="Arial" charset="0"/>
            </a:endParaRPr>
          </a:p>
        </p:txBody>
      </p:sp>
    </p:spTree>
    <p:extLst>
      <p:ext uri="{BB962C8B-B14F-4D97-AF65-F5344CB8AC3E}">
        <p14:creationId xmlns:p14="http://schemas.microsoft.com/office/powerpoint/2010/main" val="35164694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1 Slayt Görüntüsü Yer Tutucusu"/>
          <p:cNvSpPr>
            <a:spLocks noGrp="1" noRot="1" noChangeAspect="1"/>
          </p:cNvSpPr>
          <p:nvPr>
            <p:ph type="sldImg"/>
          </p:nvPr>
        </p:nvSpPr>
        <p:spPr bwMode="auto">
          <a:noFill/>
          <a:ln>
            <a:solidFill>
              <a:srgbClr val="000000"/>
            </a:solidFill>
            <a:miter lim="800000"/>
            <a:headEnd/>
            <a:tailEnd/>
          </a:ln>
        </p:spPr>
      </p:sp>
      <p:sp>
        <p:nvSpPr>
          <p:cNvPr id="41986"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41987"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942C2E6-9329-4F3A-977F-2ACF2F8CBCBF}" type="slidenum">
              <a:rPr lang="tr-TR">
                <a:cs typeface="Arial" charset="0"/>
              </a:rPr>
              <a:pPr fontAlgn="base">
                <a:spcBef>
                  <a:spcPct val="0"/>
                </a:spcBef>
                <a:spcAft>
                  <a:spcPct val="0"/>
                </a:spcAft>
              </a:pPr>
              <a:t>18</a:t>
            </a:fld>
            <a:endParaRPr lang="tr-TR">
              <a:cs typeface="Arial" charset="0"/>
            </a:endParaRPr>
          </a:p>
        </p:txBody>
      </p:sp>
    </p:spTree>
    <p:extLst>
      <p:ext uri="{BB962C8B-B14F-4D97-AF65-F5344CB8AC3E}">
        <p14:creationId xmlns:p14="http://schemas.microsoft.com/office/powerpoint/2010/main" val="3384641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1 Slayt Görüntüsü Yer Tutucusu"/>
          <p:cNvSpPr>
            <a:spLocks noGrp="1" noRot="1" noChangeAspect="1"/>
          </p:cNvSpPr>
          <p:nvPr>
            <p:ph type="sldImg"/>
          </p:nvPr>
        </p:nvSpPr>
        <p:spPr bwMode="auto">
          <a:noFill/>
          <a:ln>
            <a:solidFill>
              <a:srgbClr val="000000"/>
            </a:solidFill>
            <a:miter lim="800000"/>
            <a:headEnd/>
            <a:tailEnd/>
          </a:ln>
        </p:spPr>
      </p:sp>
      <p:sp>
        <p:nvSpPr>
          <p:cNvPr id="50178"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50179"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1ED189-D2E1-4F15-99F3-111318B6F443}" type="slidenum">
              <a:rPr lang="tr-TR">
                <a:cs typeface="Arial" charset="0"/>
              </a:rPr>
              <a:pPr fontAlgn="base">
                <a:spcBef>
                  <a:spcPct val="0"/>
                </a:spcBef>
                <a:spcAft>
                  <a:spcPct val="0"/>
                </a:spcAft>
              </a:pPr>
              <a:t>20</a:t>
            </a:fld>
            <a:endParaRPr lang="tr-TR">
              <a:cs typeface="Arial" charset="0"/>
            </a:endParaRPr>
          </a:p>
        </p:txBody>
      </p:sp>
    </p:spTree>
    <p:extLst>
      <p:ext uri="{BB962C8B-B14F-4D97-AF65-F5344CB8AC3E}">
        <p14:creationId xmlns:p14="http://schemas.microsoft.com/office/powerpoint/2010/main" val="171529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6D10436-AA66-4E1A-8FD5-B53D50530838}" type="datetimeFigureOut">
              <a:rPr lang="tr-TR" smtClean="0"/>
              <a:t>24.04.2018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0F415FA-3313-4760-86B5-0A7BD6A7AD2A}" type="slidenum">
              <a:rPr lang="tr-TR" smtClean="0"/>
              <a:t>‹#›</a:t>
            </a:fld>
            <a:endParaRPr lang="tr-TR"/>
          </a:p>
        </p:txBody>
      </p:sp>
    </p:spTree>
    <p:extLst>
      <p:ext uri="{BB962C8B-B14F-4D97-AF65-F5344CB8AC3E}">
        <p14:creationId xmlns:p14="http://schemas.microsoft.com/office/powerpoint/2010/main" val="2874331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6D10436-AA66-4E1A-8FD5-B53D50530838}" type="datetimeFigureOut">
              <a:rPr lang="tr-TR" smtClean="0"/>
              <a:t>24.04.2018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0F415FA-3313-4760-86B5-0A7BD6A7AD2A}" type="slidenum">
              <a:rPr lang="tr-TR" smtClean="0"/>
              <a:t>‹#›</a:t>
            </a:fld>
            <a:endParaRPr lang="tr-TR"/>
          </a:p>
        </p:txBody>
      </p:sp>
    </p:spTree>
    <p:extLst>
      <p:ext uri="{BB962C8B-B14F-4D97-AF65-F5344CB8AC3E}">
        <p14:creationId xmlns:p14="http://schemas.microsoft.com/office/powerpoint/2010/main" val="3143361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6D10436-AA66-4E1A-8FD5-B53D50530838}" type="datetimeFigureOut">
              <a:rPr lang="tr-TR" smtClean="0"/>
              <a:t>24.04.2018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0F415FA-3313-4760-86B5-0A7BD6A7AD2A}" type="slidenum">
              <a:rPr lang="tr-TR" smtClean="0"/>
              <a:t>‹#›</a:t>
            </a:fld>
            <a:endParaRPr lang="tr-TR"/>
          </a:p>
        </p:txBody>
      </p:sp>
    </p:spTree>
    <p:extLst>
      <p:ext uri="{BB962C8B-B14F-4D97-AF65-F5344CB8AC3E}">
        <p14:creationId xmlns:p14="http://schemas.microsoft.com/office/powerpoint/2010/main" val="2868644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6D10436-AA66-4E1A-8FD5-B53D50530838}" type="datetimeFigureOut">
              <a:rPr lang="tr-TR" smtClean="0"/>
              <a:t>24.04.2018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0F415FA-3313-4760-86B5-0A7BD6A7AD2A}" type="slidenum">
              <a:rPr lang="tr-TR" smtClean="0"/>
              <a:t>‹#›</a:t>
            </a:fld>
            <a:endParaRPr lang="tr-TR"/>
          </a:p>
        </p:txBody>
      </p:sp>
    </p:spTree>
    <p:extLst>
      <p:ext uri="{BB962C8B-B14F-4D97-AF65-F5344CB8AC3E}">
        <p14:creationId xmlns:p14="http://schemas.microsoft.com/office/powerpoint/2010/main" val="1815803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6D10436-AA66-4E1A-8FD5-B53D50530838}" type="datetimeFigureOut">
              <a:rPr lang="tr-TR" smtClean="0"/>
              <a:t>24.04.2018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0F415FA-3313-4760-86B5-0A7BD6A7AD2A}" type="slidenum">
              <a:rPr lang="tr-TR" smtClean="0"/>
              <a:t>‹#›</a:t>
            </a:fld>
            <a:endParaRPr lang="tr-TR"/>
          </a:p>
        </p:txBody>
      </p:sp>
    </p:spTree>
    <p:extLst>
      <p:ext uri="{BB962C8B-B14F-4D97-AF65-F5344CB8AC3E}">
        <p14:creationId xmlns:p14="http://schemas.microsoft.com/office/powerpoint/2010/main" val="603171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6D10436-AA66-4E1A-8FD5-B53D50530838}" type="datetimeFigureOut">
              <a:rPr lang="tr-TR" smtClean="0"/>
              <a:t>24.04.2018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0F415FA-3313-4760-86B5-0A7BD6A7AD2A}" type="slidenum">
              <a:rPr lang="tr-TR" smtClean="0"/>
              <a:t>‹#›</a:t>
            </a:fld>
            <a:endParaRPr lang="tr-TR"/>
          </a:p>
        </p:txBody>
      </p:sp>
    </p:spTree>
    <p:extLst>
      <p:ext uri="{BB962C8B-B14F-4D97-AF65-F5344CB8AC3E}">
        <p14:creationId xmlns:p14="http://schemas.microsoft.com/office/powerpoint/2010/main" val="3157251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6D10436-AA66-4E1A-8FD5-B53D50530838}" type="datetimeFigureOut">
              <a:rPr lang="tr-TR" smtClean="0"/>
              <a:t>24.04.2018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0F415FA-3313-4760-86B5-0A7BD6A7AD2A}" type="slidenum">
              <a:rPr lang="tr-TR" smtClean="0"/>
              <a:t>‹#›</a:t>
            </a:fld>
            <a:endParaRPr lang="tr-TR"/>
          </a:p>
        </p:txBody>
      </p:sp>
    </p:spTree>
    <p:extLst>
      <p:ext uri="{BB962C8B-B14F-4D97-AF65-F5344CB8AC3E}">
        <p14:creationId xmlns:p14="http://schemas.microsoft.com/office/powerpoint/2010/main" val="2335584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6D10436-AA66-4E1A-8FD5-B53D50530838}" type="datetimeFigureOut">
              <a:rPr lang="tr-TR" smtClean="0"/>
              <a:t>24.04.2018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0F415FA-3313-4760-86B5-0A7BD6A7AD2A}" type="slidenum">
              <a:rPr lang="tr-TR" smtClean="0"/>
              <a:t>‹#›</a:t>
            </a:fld>
            <a:endParaRPr lang="tr-TR"/>
          </a:p>
        </p:txBody>
      </p:sp>
    </p:spTree>
    <p:extLst>
      <p:ext uri="{BB962C8B-B14F-4D97-AF65-F5344CB8AC3E}">
        <p14:creationId xmlns:p14="http://schemas.microsoft.com/office/powerpoint/2010/main" val="2500344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6D10436-AA66-4E1A-8FD5-B53D50530838}" type="datetimeFigureOut">
              <a:rPr lang="tr-TR" smtClean="0"/>
              <a:t>24.04.2018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0F415FA-3313-4760-86B5-0A7BD6A7AD2A}" type="slidenum">
              <a:rPr lang="tr-TR" smtClean="0"/>
              <a:t>‹#›</a:t>
            </a:fld>
            <a:endParaRPr lang="tr-TR"/>
          </a:p>
        </p:txBody>
      </p:sp>
    </p:spTree>
    <p:extLst>
      <p:ext uri="{BB962C8B-B14F-4D97-AF65-F5344CB8AC3E}">
        <p14:creationId xmlns:p14="http://schemas.microsoft.com/office/powerpoint/2010/main" val="2627885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6D10436-AA66-4E1A-8FD5-B53D50530838}" type="datetimeFigureOut">
              <a:rPr lang="tr-TR" smtClean="0"/>
              <a:t>24.04.2018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0F415FA-3313-4760-86B5-0A7BD6A7AD2A}" type="slidenum">
              <a:rPr lang="tr-TR" smtClean="0"/>
              <a:t>‹#›</a:t>
            </a:fld>
            <a:endParaRPr lang="tr-TR"/>
          </a:p>
        </p:txBody>
      </p:sp>
    </p:spTree>
    <p:extLst>
      <p:ext uri="{BB962C8B-B14F-4D97-AF65-F5344CB8AC3E}">
        <p14:creationId xmlns:p14="http://schemas.microsoft.com/office/powerpoint/2010/main" val="4139136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6D10436-AA66-4E1A-8FD5-B53D50530838}" type="datetimeFigureOut">
              <a:rPr lang="tr-TR" smtClean="0"/>
              <a:t>24.04.2018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0F415FA-3313-4760-86B5-0A7BD6A7AD2A}" type="slidenum">
              <a:rPr lang="tr-TR" smtClean="0"/>
              <a:t>‹#›</a:t>
            </a:fld>
            <a:endParaRPr lang="tr-TR"/>
          </a:p>
        </p:txBody>
      </p:sp>
    </p:spTree>
    <p:extLst>
      <p:ext uri="{BB962C8B-B14F-4D97-AF65-F5344CB8AC3E}">
        <p14:creationId xmlns:p14="http://schemas.microsoft.com/office/powerpoint/2010/main" val="1095633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D10436-AA66-4E1A-8FD5-B53D50530838}" type="datetimeFigureOut">
              <a:rPr lang="tr-TR" smtClean="0"/>
              <a:t>24.04.2018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F415FA-3313-4760-86B5-0A7BD6A7AD2A}" type="slidenum">
              <a:rPr lang="tr-TR" smtClean="0"/>
              <a:t>‹#›</a:t>
            </a:fld>
            <a:endParaRPr lang="tr-TR"/>
          </a:p>
        </p:txBody>
      </p:sp>
    </p:spTree>
    <p:extLst>
      <p:ext uri="{BB962C8B-B14F-4D97-AF65-F5344CB8AC3E}">
        <p14:creationId xmlns:p14="http://schemas.microsoft.com/office/powerpoint/2010/main" val="9367884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Bir gelişim dönemi olarak yaşlılık: temel </a:t>
            </a:r>
            <a:r>
              <a:rPr lang="tr-TR" dirty="0" smtClean="0"/>
              <a:t>kavramlar </a:t>
            </a:r>
            <a:r>
              <a:rPr lang="tr-TR" dirty="0" smtClean="0"/>
              <a:t>gelişimsel özellikler </a:t>
            </a:r>
            <a:endParaRPr lang="tr-TR" dirty="0"/>
          </a:p>
        </p:txBody>
      </p:sp>
      <p:sp>
        <p:nvSpPr>
          <p:cNvPr id="3" name="Alt Başlık 2"/>
          <p:cNvSpPr>
            <a:spLocks noGrp="1"/>
          </p:cNvSpPr>
          <p:nvPr>
            <p:ph type="subTitle" idx="1"/>
          </p:nvPr>
        </p:nvSpPr>
        <p:spPr/>
        <p:txBody>
          <a:bodyPr/>
          <a:lstStyle/>
          <a:p>
            <a:r>
              <a:rPr lang="tr-TR" dirty="0" smtClean="0"/>
              <a:t>Gülsüm ÇAMUR DUYAN</a:t>
            </a:r>
            <a:endParaRPr lang="tr-TR" dirty="0"/>
          </a:p>
        </p:txBody>
      </p:sp>
    </p:spTree>
    <p:extLst>
      <p:ext uri="{BB962C8B-B14F-4D97-AF65-F5344CB8AC3E}">
        <p14:creationId xmlns:p14="http://schemas.microsoft.com/office/powerpoint/2010/main" val="33255040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Yaşlı bireyin fiziksel kayıpları ile birlikte meydana gelen davranışsal uyum yeteneğindeki yaşa bağlı değişimler psikolojik yaşlanmayı oluşturur.</a:t>
            </a:r>
          </a:p>
          <a:p>
            <a:endParaRPr lang="tr-TR" dirty="0"/>
          </a:p>
        </p:txBody>
      </p:sp>
    </p:spTree>
    <p:extLst>
      <p:ext uri="{BB962C8B-B14F-4D97-AF65-F5344CB8AC3E}">
        <p14:creationId xmlns:p14="http://schemas.microsoft.com/office/powerpoint/2010/main" val="16138948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Yaşlı kişilerin bilişsel becerilerinde ve ruhsal özelliklerinde meydana gelen değişimlere ilişkin çok sayıda araştırma yapılmıştır. </a:t>
            </a:r>
          </a:p>
          <a:p>
            <a:r>
              <a:rPr lang="tr-TR" dirty="0" smtClean="0"/>
              <a:t>Araştırmacılar zihinsel açıdan yaşlılığın bütünüyle bir “gerileme dönemi” olmadığı, tecrübe ve öğrenmeye dayalı “birikimli </a:t>
            </a:r>
            <a:r>
              <a:rPr lang="tr-TR" dirty="0" err="1" smtClean="0"/>
              <a:t>zeka”nın</a:t>
            </a:r>
            <a:r>
              <a:rPr lang="tr-TR" dirty="0" smtClean="0"/>
              <a:t> yaş ilerledikçe arttığı yönünde tespitlerde bulunurken </a:t>
            </a:r>
          </a:p>
          <a:p>
            <a:r>
              <a:rPr lang="tr-TR" dirty="0" smtClean="0"/>
              <a:t> bazı araştırmalarda da dil kullanma yeteneği, bellek, dikkat ya da konsantrasyon gibi alanlarda yaş ilerledikçe işlev bozuklukları olduğu ve özellikle yaratıcılık gerektiren alanlarda ilerleyen yaşlara rağmen halen temel yaratıcılık yeteneklerini korusalar da çok kaliteli ürünler vermede yaşlıların zorlandığı belirtilmektedir</a:t>
            </a:r>
            <a:endParaRPr lang="tr-TR" dirty="0"/>
          </a:p>
        </p:txBody>
      </p:sp>
    </p:spTree>
    <p:extLst>
      <p:ext uri="{BB962C8B-B14F-4D97-AF65-F5344CB8AC3E}">
        <p14:creationId xmlns:p14="http://schemas.microsoft.com/office/powerpoint/2010/main" val="35203584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dirty="0" smtClean="0"/>
              <a:t>Yaşlıların iç dünyalarına kapanmaları ve içe dönük bir yaşam sürmeleri, yaşlı bireyleri benmerkezci davranmaya yönlendirebilmektedir</a:t>
            </a:r>
          </a:p>
          <a:p>
            <a:r>
              <a:rPr lang="tr-TR" dirty="0" smtClean="0"/>
              <a:t>Bu durumda, yaşlı bireylerin paraya ve maddi şeylere karşı olan düşkünlüğü artabilmekte, geçmişte var olan ancak kontrol edebildikleri cimrilik, tutuculuk gibi kişisel özellikleri nüksedebilmektedir.</a:t>
            </a:r>
          </a:p>
          <a:p>
            <a:r>
              <a:rPr lang="tr-TR" dirty="0" smtClean="0"/>
              <a:t> Diğer yandan yaşlının çevresindeki eş, aile ve arkadaşlarından oluşan sosyal destek, yaşlı bireyin fiziksel ve psikolojik sağlığını olumlu yönde etkileyerek; saygınlık, moral artışı, yaşamdan memnun olma ve stres verici olaylarla baş etme gibi olumlu duyguların oluşmasına katkıda bulunmaktadır</a:t>
            </a:r>
            <a:endParaRPr lang="tr-TR" dirty="0"/>
          </a:p>
        </p:txBody>
      </p:sp>
    </p:spTree>
    <p:extLst>
      <p:ext uri="{BB962C8B-B14F-4D97-AF65-F5344CB8AC3E}">
        <p14:creationId xmlns:p14="http://schemas.microsoft.com/office/powerpoint/2010/main" val="2533994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2 İçerik Yer Tutucusu"/>
          <p:cNvSpPr>
            <a:spLocks noGrp="1"/>
          </p:cNvSpPr>
          <p:nvPr>
            <p:ph idx="1"/>
          </p:nvPr>
        </p:nvSpPr>
        <p:spPr>
          <a:xfrm>
            <a:off x="1981200" y="1989138"/>
            <a:ext cx="7570788" cy="4017962"/>
          </a:xfrm>
        </p:spPr>
        <p:txBody>
          <a:bodyPr/>
          <a:lstStyle/>
          <a:p>
            <a:r>
              <a:rPr lang="tr-TR"/>
              <a:t>Gerçekte tüm insanlar için bu tür sorunlar söz konusudur. </a:t>
            </a:r>
          </a:p>
          <a:p>
            <a:endParaRPr lang="tr-TR"/>
          </a:p>
          <a:p>
            <a:r>
              <a:rPr lang="tr-TR" b="1" i="1">
                <a:solidFill>
                  <a:srgbClr val="FF0000"/>
                </a:solidFill>
              </a:rPr>
              <a:t>Ancak, çeşitli sorunların etkileri yaşlılar üzerinde farklı, olumsuz, başka sorunların nedeni ya da sonucu olabilmektedir.</a:t>
            </a:r>
          </a:p>
          <a:p>
            <a:endParaRPr lang="tr-TR" smtClean="0"/>
          </a:p>
        </p:txBody>
      </p:sp>
      <p:sp>
        <p:nvSpPr>
          <p:cNvPr id="2" name="1 Başlık"/>
          <p:cNvSpPr>
            <a:spLocks noGrp="1"/>
          </p:cNvSpPr>
          <p:nvPr>
            <p:ph type="title"/>
          </p:nvPr>
        </p:nvSpPr>
        <p:spPr/>
        <p:txBody>
          <a:bodyPr>
            <a:normAutofit/>
          </a:bodyPr>
          <a:lstStyle/>
          <a:p>
            <a:pPr>
              <a:defRPr/>
            </a:pPr>
            <a:r>
              <a:rPr lang="tr-TR" dirty="0" smtClean="0"/>
              <a:t>Yaşlılığın </a:t>
            </a:r>
            <a:r>
              <a:rPr lang="tr-TR" dirty="0" err="1" smtClean="0"/>
              <a:t>Psiko</a:t>
            </a:r>
            <a:r>
              <a:rPr lang="tr-TR" dirty="0" smtClean="0"/>
              <a:t>-Sosyal Sorunları</a:t>
            </a:r>
            <a:endParaRPr lang="tr-TR" dirty="0"/>
          </a:p>
        </p:txBody>
      </p:sp>
      <p:sp>
        <p:nvSpPr>
          <p:cNvPr id="28675" name="3 Veri Yer Tutucusu"/>
          <p:cNvSpPr>
            <a:spLocks noGrp="1"/>
          </p:cNvSpPr>
          <p:nvPr>
            <p:ph type="dt" sz="quarter" idx="10"/>
          </p:nvPr>
        </p:nvSpPr>
        <p:spPr bwMode="auto">
          <a:noFill/>
          <a:ln>
            <a:miter lim="800000"/>
            <a:headEnd/>
            <a:tailEnd/>
          </a:ln>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endParaRPr lang="tr-TR">
              <a:cs typeface="Arial" charset="0"/>
            </a:endParaRPr>
          </a:p>
        </p:txBody>
      </p:sp>
    </p:spTree>
    <p:extLst>
      <p:ext uri="{BB962C8B-B14F-4D97-AF65-F5344CB8AC3E}">
        <p14:creationId xmlns:p14="http://schemas.microsoft.com/office/powerpoint/2010/main" val="14104595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1 İçerik Yer Tutucusu"/>
          <p:cNvSpPr>
            <a:spLocks noGrp="1"/>
          </p:cNvSpPr>
          <p:nvPr>
            <p:ph idx="1"/>
          </p:nvPr>
        </p:nvSpPr>
        <p:spPr>
          <a:xfrm>
            <a:off x="1981200" y="1481138"/>
            <a:ext cx="7715250" cy="4108450"/>
          </a:xfrm>
        </p:spPr>
        <p:txBody>
          <a:bodyPr/>
          <a:lstStyle/>
          <a:p>
            <a:r>
              <a:rPr lang="tr-TR" sz="2400"/>
              <a:t>Yaşlılıkta psikolojik bağlamda en sık rastlanılan sorunlardan birisi de depresyondur. </a:t>
            </a:r>
          </a:p>
          <a:p>
            <a:endParaRPr lang="tr-TR" sz="2400"/>
          </a:p>
          <a:p>
            <a:endParaRPr lang="tr-TR" sz="2400"/>
          </a:p>
          <a:p>
            <a:r>
              <a:rPr lang="tr-TR" sz="2400"/>
              <a:t>Yaşlılıkta ortaya çıkan depresyon belirtileri, genç ve orta yaslılarda görülen depresyon belirtilerinden farklılaşmaktadır.</a:t>
            </a:r>
          </a:p>
        </p:txBody>
      </p:sp>
      <p:sp>
        <p:nvSpPr>
          <p:cNvPr id="3" name="2 Başlık"/>
          <p:cNvSpPr>
            <a:spLocks noGrp="1"/>
          </p:cNvSpPr>
          <p:nvPr>
            <p:ph type="title"/>
          </p:nvPr>
        </p:nvSpPr>
        <p:spPr/>
        <p:txBody>
          <a:bodyPr/>
          <a:lstStyle/>
          <a:p>
            <a:pPr>
              <a:defRPr/>
            </a:pPr>
            <a:r>
              <a:rPr lang="tr-TR" dirty="0" smtClean="0"/>
              <a:t>Depresyon</a:t>
            </a:r>
            <a:endParaRPr lang="tr-TR" dirty="0"/>
          </a:p>
        </p:txBody>
      </p:sp>
      <p:sp>
        <p:nvSpPr>
          <p:cNvPr id="30723" name="3 Veri Yer Tutucusu"/>
          <p:cNvSpPr>
            <a:spLocks noGrp="1"/>
          </p:cNvSpPr>
          <p:nvPr>
            <p:ph type="dt" sz="quarter" idx="10"/>
          </p:nvPr>
        </p:nvSpPr>
        <p:spPr bwMode="auto">
          <a:noFill/>
          <a:ln>
            <a:miter lim="800000"/>
            <a:headEnd/>
            <a:tailEnd/>
          </a:ln>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endParaRPr lang="tr-TR">
              <a:cs typeface="Arial" charset="0"/>
            </a:endParaRPr>
          </a:p>
        </p:txBody>
      </p:sp>
    </p:spTree>
    <p:extLst>
      <p:ext uri="{BB962C8B-B14F-4D97-AF65-F5344CB8AC3E}">
        <p14:creationId xmlns:p14="http://schemas.microsoft.com/office/powerpoint/2010/main" val="2786498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1 İçerik Yer Tutucusu"/>
          <p:cNvSpPr>
            <a:spLocks noGrp="1"/>
          </p:cNvSpPr>
          <p:nvPr>
            <p:ph idx="1"/>
          </p:nvPr>
        </p:nvSpPr>
        <p:spPr>
          <a:xfrm>
            <a:off x="1981200" y="1481139"/>
            <a:ext cx="4402138" cy="4395787"/>
          </a:xfrm>
        </p:spPr>
        <p:txBody>
          <a:bodyPr/>
          <a:lstStyle/>
          <a:p>
            <a:r>
              <a:rPr lang="tr-TR" sz="2400"/>
              <a:t>Depresyon yaşayan yaşlılarda </a:t>
            </a:r>
          </a:p>
          <a:p>
            <a:r>
              <a:rPr lang="tr-TR" sz="2400"/>
              <a:t>fiziksel, </a:t>
            </a:r>
          </a:p>
          <a:p>
            <a:r>
              <a:rPr lang="tr-TR" sz="2400"/>
              <a:t>görsel, </a:t>
            </a:r>
          </a:p>
          <a:p>
            <a:r>
              <a:rPr lang="tr-TR" sz="2400"/>
              <a:t>duyusal ve</a:t>
            </a:r>
          </a:p>
          <a:p>
            <a:r>
              <a:rPr lang="tr-TR" sz="2400"/>
              <a:t> bilişsel </a:t>
            </a:r>
          </a:p>
          <a:p>
            <a:r>
              <a:rPr lang="tr-TR" sz="2400"/>
              <a:t>bozukluklar görülmektedir.</a:t>
            </a:r>
          </a:p>
          <a:p>
            <a:pPr>
              <a:buFont typeface="Wingdings 3" pitchFamily="18" charset="2"/>
              <a:buNone/>
            </a:pPr>
            <a:endParaRPr lang="tr-TR" sz="2400"/>
          </a:p>
          <a:p>
            <a:endParaRPr lang="tr-TR" smtClean="0"/>
          </a:p>
        </p:txBody>
      </p:sp>
      <p:sp>
        <p:nvSpPr>
          <p:cNvPr id="3" name="2 Başlık"/>
          <p:cNvSpPr>
            <a:spLocks noGrp="1"/>
          </p:cNvSpPr>
          <p:nvPr>
            <p:ph type="title"/>
          </p:nvPr>
        </p:nvSpPr>
        <p:spPr/>
        <p:txBody>
          <a:bodyPr/>
          <a:lstStyle/>
          <a:p>
            <a:pPr>
              <a:defRPr/>
            </a:pPr>
            <a:r>
              <a:rPr lang="tr-TR" dirty="0" smtClean="0"/>
              <a:t>Depresyon</a:t>
            </a:r>
            <a:endParaRPr lang="tr-TR" dirty="0"/>
          </a:p>
        </p:txBody>
      </p:sp>
      <p:sp>
        <p:nvSpPr>
          <p:cNvPr id="32771" name="3 Veri Yer Tutucusu"/>
          <p:cNvSpPr>
            <a:spLocks noGrp="1"/>
          </p:cNvSpPr>
          <p:nvPr>
            <p:ph type="dt" sz="quarter" idx="10"/>
          </p:nvPr>
        </p:nvSpPr>
        <p:spPr bwMode="auto">
          <a:noFill/>
          <a:ln>
            <a:miter lim="800000"/>
            <a:headEnd/>
            <a:tailEnd/>
          </a:ln>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endParaRPr lang="tr-TR">
              <a:cs typeface="Arial" charset="0"/>
            </a:endParaRPr>
          </a:p>
        </p:txBody>
      </p:sp>
      <p:pic>
        <p:nvPicPr>
          <p:cNvPr id="32772" name="4 Resim" descr="indir (1).jpg"/>
          <p:cNvPicPr>
            <a:picLocks noChangeAspect="1"/>
          </p:cNvPicPr>
          <p:nvPr/>
        </p:nvPicPr>
        <p:blipFill>
          <a:blip r:embed="rId3"/>
          <a:srcRect/>
          <a:stretch>
            <a:fillRect/>
          </a:stretch>
        </p:blipFill>
        <p:spPr bwMode="auto">
          <a:xfrm>
            <a:off x="6311900" y="1412875"/>
            <a:ext cx="4032250" cy="4248150"/>
          </a:xfrm>
          <a:prstGeom prst="rect">
            <a:avLst/>
          </a:prstGeom>
          <a:noFill/>
          <a:ln w="9525">
            <a:noFill/>
            <a:miter lim="800000"/>
            <a:headEnd/>
            <a:tailEnd/>
          </a:ln>
        </p:spPr>
      </p:pic>
    </p:spTree>
    <p:extLst>
      <p:ext uri="{BB962C8B-B14F-4D97-AF65-F5344CB8AC3E}">
        <p14:creationId xmlns:p14="http://schemas.microsoft.com/office/powerpoint/2010/main" val="2613535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1 İçerik Yer Tutucusu"/>
          <p:cNvSpPr>
            <a:spLocks noGrp="1"/>
          </p:cNvSpPr>
          <p:nvPr>
            <p:ph idx="1"/>
          </p:nvPr>
        </p:nvSpPr>
        <p:spPr/>
        <p:txBody>
          <a:bodyPr/>
          <a:lstStyle/>
          <a:p>
            <a:r>
              <a:rPr lang="tr-TR"/>
              <a:t>Bu süreçte çevreye karşı ilgisizlik, </a:t>
            </a:r>
          </a:p>
          <a:p>
            <a:r>
              <a:rPr lang="tr-TR"/>
              <a:t>Anksiyete,</a:t>
            </a:r>
          </a:p>
          <a:p>
            <a:r>
              <a:rPr lang="tr-TR"/>
              <a:t> Kendini yargılama, </a:t>
            </a:r>
          </a:p>
          <a:p>
            <a:r>
              <a:rPr lang="tr-TR"/>
              <a:t>Suçluluk,</a:t>
            </a:r>
          </a:p>
          <a:p>
            <a:r>
              <a:rPr lang="tr-TR"/>
              <a:t>Değersizlik duyguları, </a:t>
            </a:r>
          </a:p>
          <a:p>
            <a:r>
              <a:rPr lang="tr-TR"/>
              <a:t>Fiziksel aktivite azlığı ve </a:t>
            </a:r>
          </a:p>
          <a:p>
            <a:r>
              <a:rPr lang="tr-TR"/>
              <a:t>sağlıksız yemek yeme davranışları </a:t>
            </a:r>
          </a:p>
          <a:p>
            <a:r>
              <a:rPr lang="tr-TR"/>
              <a:t>yaşlıların sıklıkla uğraşmak zorunda kaldıkları psikolojik sıkıntılardır.</a:t>
            </a:r>
          </a:p>
          <a:p>
            <a:endParaRPr lang="tr-TR" smtClean="0"/>
          </a:p>
        </p:txBody>
      </p:sp>
      <p:sp>
        <p:nvSpPr>
          <p:cNvPr id="34818" name="2 Veri Yer Tutucusu"/>
          <p:cNvSpPr>
            <a:spLocks noGrp="1"/>
          </p:cNvSpPr>
          <p:nvPr>
            <p:ph type="dt" sz="quarter" idx="10"/>
          </p:nvPr>
        </p:nvSpPr>
        <p:spPr bwMode="auto">
          <a:noFill/>
          <a:ln>
            <a:miter lim="800000"/>
            <a:headEnd/>
            <a:tailEnd/>
          </a:ln>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endParaRPr lang="tr-TR">
              <a:cs typeface="Arial" charset="0"/>
            </a:endParaRPr>
          </a:p>
        </p:txBody>
      </p:sp>
      <p:sp>
        <p:nvSpPr>
          <p:cNvPr id="4" name="3 Başlık"/>
          <p:cNvSpPr>
            <a:spLocks noGrp="1"/>
          </p:cNvSpPr>
          <p:nvPr>
            <p:ph type="title"/>
          </p:nvPr>
        </p:nvSpPr>
        <p:spPr/>
        <p:txBody>
          <a:bodyPr/>
          <a:lstStyle/>
          <a:p>
            <a:pPr>
              <a:defRPr/>
            </a:pPr>
            <a:r>
              <a:rPr lang="tr-TR" dirty="0" smtClean="0"/>
              <a:t>Depresyon</a:t>
            </a:r>
            <a:endParaRPr lang="tr-TR" dirty="0"/>
          </a:p>
        </p:txBody>
      </p:sp>
    </p:spTree>
    <p:extLst>
      <p:ext uri="{BB962C8B-B14F-4D97-AF65-F5344CB8AC3E}">
        <p14:creationId xmlns:p14="http://schemas.microsoft.com/office/powerpoint/2010/main" val="26041384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1524000" y="1268414"/>
            <a:ext cx="4140200" cy="4738687"/>
          </a:xfrm>
        </p:spPr>
        <p:txBody>
          <a:bodyPr>
            <a:normAutofit/>
          </a:bodyPr>
          <a:lstStyle/>
          <a:p>
            <a:pPr marL="365760" indent="-256032">
              <a:buFont typeface="Wingdings 3"/>
              <a:buChar char=""/>
              <a:defRPr/>
            </a:pPr>
            <a:r>
              <a:rPr lang="tr-TR" dirty="0" smtClean="0">
                <a:solidFill>
                  <a:srgbClr val="7030A0"/>
                </a:solidFill>
              </a:rPr>
              <a:t>Gençlik, güç ve kuvveti, çabukluğu, değişmelere zaman geçirmeden uyabilme yeteneğini, çekiciliği ifade eder. </a:t>
            </a:r>
          </a:p>
          <a:p>
            <a:pPr marL="365760" indent="-256032">
              <a:buFont typeface="Wingdings 3"/>
              <a:buChar char=""/>
              <a:defRPr/>
            </a:pPr>
            <a:endParaRPr lang="tr-TR" dirty="0" smtClean="0">
              <a:solidFill>
                <a:srgbClr val="7030A0"/>
              </a:solidFill>
            </a:endParaRPr>
          </a:p>
          <a:p>
            <a:pPr marL="365760" indent="-256032">
              <a:buFont typeface="Wingdings 3"/>
              <a:buChar char=""/>
              <a:defRPr/>
            </a:pPr>
            <a:r>
              <a:rPr lang="tr-TR" dirty="0" smtClean="0">
                <a:solidFill>
                  <a:srgbClr val="FF0000"/>
                </a:solidFill>
              </a:rPr>
              <a:t>Yaşlılık ise, deneyim ve deneyim birikimini, yavaşlığı, durgunluğu, soğukkanlılığı belirler.</a:t>
            </a:r>
            <a:endParaRPr lang="tr-TR" dirty="0">
              <a:solidFill>
                <a:srgbClr val="FF0000"/>
              </a:solidFill>
            </a:endParaRPr>
          </a:p>
        </p:txBody>
      </p:sp>
      <p:sp>
        <p:nvSpPr>
          <p:cNvPr id="3" name="2 Başlık"/>
          <p:cNvSpPr>
            <a:spLocks noGrp="1"/>
          </p:cNvSpPr>
          <p:nvPr>
            <p:ph type="title"/>
          </p:nvPr>
        </p:nvSpPr>
        <p:spPr/>
        <p:txBody>
          <a:bodyPr/>
          <a:lstStyle/>
          <a:p>
            <a:pPr>
              <a:defRPr/>
            </a:pPr>
            <a:r>
              <a:rPr lang="tr-TR" dirty="0" smtClean="0"/>
              <a:t>Kuşak Çatışması</a:t>
            </a:r>
            <a:endParaRPr lang="tr-TR" dirty="0"/>
          </a:p>
        </p:txBody>
      </p:sp>
      <p:pic>
        <p:nvPicPr>
          <p:cNvPr id="36867" name="3 Resim" descr="images (1).jpg"/>
          <p:cNvPicPr>
            <a:picLocks noChangeAspect="1"/>
          </p:cNvPicPr>
          <p:nvPr/>
        </p:nvPicPr>
        <p:blipFill>
          <a:blip r:embed="rId3"/>
          <a:srcRect t="7272"/>
          <a:stretch>
            <a:fillRect/>
          </a:stretch>
        </p:blipFill>
        <p:spPr bwMode="auto">
          <a:xfrm>
            <a:off x="5880101" y="1125539"/>
            <a:ext cx="4537075" cy="5183187"/>
          </a:xfrm>
          <a:prstGeom prst="rect">
            <a:avLst/>
          </a:prstGeom>
          <a:noFill/>
          <a:ln w="9525">
            <a:noFill/>
            <a:miter lim="800000"/>
            <a:headEnd/>
            <a:tailEnd/>
          </a:ln>
        </p:spPr>
      </p:pic>
      <p:sp>
        <p:nvSpPr>
          <p:cNvPr id="36868" name="4 Veri Yer Tutucusu"/>
          <p:cNvSpPr>
            <a:spLocks noGrp="1"/>
          </p:cNvSpPr>
          <p:nvPr>
            <p:ph type="dt" sz="quarter" idx="10"/>
          </p:nvPr>
        </p:nvSpPr>
        <p:spPr bwMode="auto">
          <a:noFill/>
          <a:ln>
            <a:miter lim="800000"/>
            <a:headEnd/>
            <a:tailEnd/>
          </a:ln>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endParaRPr lang="tr-TR">
              <a:cs typeface="Arial" charset="0"/>
            </a:endParaRPr>
          </a:p>
        </p:txBody>
      </p:sp>
    </p:spTree>
    <p:extLst>
      <p:ext uri="{BB962C8B-B14F-4D97-AF65-F5344CB8AC3E}">
        <p14:creationId xmlns:p14="http://schemas.microsoft.com/office/powerpoint/2010/main" val="26880109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1 İçerik Yer Tutucusu"/>
          <p:cNvSpPr>
            <a:spLocks noGrp="1"/>
          </p:cNvSpPr>
          <p:nvPr>
            <p:ph idx="1"/>
          </p:nvPr>
        </p:nvSpPr>
        <p:spPr/>
        <p:txBody>
          <a:bodyPr/>
          <a:lstStyle/>
          <a:p>
            <a:r>
              <a:rPr lang="tr-TR" smtClean="0"/>
              <a:t>Gelişen teknoloji ve sosyal değişim, her iki alanda (kentsel-kırsal) yaşlı-genç görüşleri ve değer yargılarında da büyük gelişmelere neden olmuştur.</a:t>
            </a:r>
          </a:p>
          <a:p>
            <a:pPr>
              <a:buFont typeface="Wingdings 3" pitchFamily="18" charset="2"/>
              <a:buNone/>
            </a:pPr>
            <a:endParaRPr lang="tr-TR" smtClean="0"/>
          </a:p>
          <a:p>
            <a:r>
              <a:rPr lang="tr-TR" b="1" i="1" smtClean="0">
                <a:solidFill>
                  <a:srgbClr val="7030A0"/>
                </a:solidFill>
              </a:rPr>
              <a:t>Hızlı toplumsal değişme ve sanayileşme süreci sonrasında kuşak çatışması daha keskin sınırlarla ortaya çıkmaktadır.</a:t>
            </a:r>
          </a:p>
        </p:txBody>
      </p:sp>
      <p:sp>
        <p:nvSpPr>
          <p:cNvPr id="3" name="2 Başlık"/>
          <p:cNvSpPr>
            <a:spLocks noGrp="1"/>
          </p:cNvSpPr>
          <p:nvPr>
            <p:ph type="title"/>
          </p:nvPr>
        </p:nvSpPr>
        <p:spPr/>
        <p:txBody>
          <a:bodyPr/>
          <a:lstStyle/>
          <a:p>
            <a:pPr>
              <a:defRPr/>
            </a:pPr>
            <a:r>
              <a:rPr lang="tr-TR" dirty="0" smtClean="0"/>
              <a:t>Kuşak Çatışması</a:t>
            </a:r>
            <a:endParaRPr lang="tr-TR" dirty="0"/>
          </a:p>
        </p:txBody>
      </p:sp>
      <p:sp>
        <p:nvSpPr>
          <p:cNvPr id="40963" name="3 Veri Yer Tutucusu"/>
          <p:cNvSpPr>
            <a:spLocks noGrp="1"/>
          </p:cNvSpPr>
          <p:nvPr>
            <p:ph type="dt" sz="quarter" idx="10"/>
          </p:nvPr>
        </p:nvSpPr>
        <p:spPr bwMode="auto">
          <a:noFill/>
          <a:ln>
            <a:miter lim="800000"/>
            <a:headEnd/>
            <a:tailEnd/>
          </a:ln>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endParaRPr lang="tr-TR">
              <a:cs typeface="Arial" charset="0"/>
            </a:endParaRPr>
          </a:p>
        </p:txBody>
      </p:sp>
    </p:spTree>
    <p:extLst>
      <p:ext uri="{BB962C8B-B14F-4D97-AF65-F5344CB8AC3E}">
        <p14:creationId xmlns:p14="http://schemas.microsoft.com/office/powerpoint/2010/main" val="24612060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Sosyal izolasyon</a:t>
            </a:r>
            <a:endParaRPr lang="tr-TR" dirty="0"/>
          </a:p>
        </p:txBody>
      </p:sp>
      <p:sp>
        <p:nvSpPr>
          <p:cNvPr id="3" name="İçerik Yer Tutucusu 2"/>
          <p:cNvSpPr>
            <a:spLocks noGrp="1"/>
          </p:cNvSpPr>
          <p:nvPr>
            <p:ph idx="1"/>
          </p:nvPr>
        </p:nvSpPr>
        <p:spPr/>
        <p:txBody>
          <a:bodyPr/>
          <a:lstStyle/>
          <a:p>
            <a:r>
              <a:rPr lang="tr-TR" dirty="0" smtClean="0"/>
              <a:t>Sağlıklı ve başarılı bir yaşlılık süreci için sosyal izolasyonun önlenmesi, yaşlı bireyin güç ve yeterliliğine uygun aktivitelerin planlanması, mümkün olduğu kadar aktif bir yaşam biçiminin sağlanması ve sosyal ilişkilerin canlı tutulması önerilmektedir.</a:t>
            </a:r>
            <a:endParaRPr lang="tr-TR" dirty="0"/>
          </a:p>
        </p:txBody>
      </p:sp>
    </p:spTree>
    <p:extLst>
      <p:ext uri="{BB962C8B-B14F-4D97-AF65-F5344CB8AC3E}">
        <p14:creationId xmlns:p14="http://schemas.microsoft.com/office/powerpoint/2010/main" val="21933757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altLang="tr-TR" dirty="0"/>
              <a:t>Dünya Sağlık Örgütü’nün (WHO, 1998) yaşlılıkla ilgili yayınladığı raporlarda ve ülkemizde </a:t>
            </a:r>
            <a:r>
              <a:rPr lang="tr-TR" altLang="tr-TR" b="1" u="sng" dirty="0"/>
              <a:t>yaşlılığın başlangıcı 65 yaş</a:t>
            </a:r>
            <a:r>
              <a:rPr lang="tr-TR" altLang="tr-TR" dirty="0"/>
              <a:t> olarak belirtilmektedir.</a:t>
            </a:r>
          </a:p>
          <a:p>
            <a:endParaRPr lang="tr-TR" dirty="0"/>
          </a:p>
        </p:txBody>
      </p:sp>
    </p:spTree>
    <p:extLst>
      <p:ext uri="{BB962C8B-B14F-4D97-AF65-F5344CB8AC3E}">
        <p14:creationId xmlns:p14="http://schemas.microsoft.com/office/powerpoint/2010/main" val="20020640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1 İçerik Yer Tutucusu"/>
          <p:cNvSpPr>
            <a:spLocks noGrp="1"/>
          </p:cNvSpPr>
          <p:nvPr>
            <p:ph idx="1"/>
          </p:nvPr>
        </p:nvSpPr>
        <p:spPr>
          <a:xfrm>
            <a:off x="1981200" y="1412876"/>
            <a:ext cx="8229600" cy="4594225"/>
          </a:xfrm>
        </p:spPr>
        <p:txBody>
          <a:bodyPr/>
          <a:lstStyle/>
          <a:p>
            <a:r>
              <a:rPr lang="tr-TR" smtClean="0"/>
              <a:t>S</a:t>
            </a:r>
            <a:r>
              <a:rPr lang="tr-TR" b="1" smtClean="0">
                <a:solidFill>
                  <a:srgbClr val="C00000"/>
                </a:solidFill>
              </a:rPr>
              <a:t>anayileşme ve kentleşme sonucu aile yapısı;</a:t>
            </a:r>
          </a:p>
          <a:p>
            <a:endParaRPr lang="tr-TR" smtClean="0"/>
          </a:p>
          <a:p>
            <a:pPr>
              <a:buFont typeface="Wingdings 3" pitchFamily="18" charset="2"/>
              <a:buNone/>
            </a:pPr>
            <a:endParaRPr lang="tr-TR" smtClean="0"/>
          </a:p>
          <a:p>
            <a:pPr>
              <a:buFont typeface="Wingdings 3" pitchFamily="18" charset="2"/>
              <a:buNone/>
            </a:pPr>
            <a:endParaRPr lang="tr-TR" smtClean="0"/>
          </a:p>
          <a:p>
            <a:pPr lvl="1">
              <a:buFont typeface="Verdana" pitchFamily="34" charset="0"/>
              <a:buNone/>
            </a:pPr>
            <a:r>
              <a:rPr lang="tr-TR" sz="2800"/>
              <a:t>	 </a:t>
            </a:r>
            <a:r>
              <a:rPr lang="tr-TR" sz="4000">
                <a:solidFill>
                  <a:srgbClr val="7030A0"/>
                </a:solidFill>
              </a:rPr>
              <a:t>Geniş aile </a:t>
            </a:r>
            <a:r>
              <a:rPr lang="tr-TR" sz="4000">
                <a:solidFill>
                  <a:srgbClr val="7030A0"/>
                </a:solidFill>
                <a:sym typeface="Wingdings" pitchFamily="2" charset="2"/>
              </a:rPr>
              <a:t> Çekirdek aile</a:t>
            </a:r>
          </a:p>
          <a:p>
            <a:pPr lvl="1">
              <a:buFont typeface="Verdana" pitchFamily="34" charset="0"/>
              <a:buNone/>
            </a:pPr>
            <a:endParaRPr lang="tr-TR" smtClean="0"/>
          </a:p>
          <a:p>
            <a:pPr lvl="1">
              <a:buFont typeface="Verdana" pitchFamily="34" charset="0"/>
              <a:buNone/>
            </a:pPr>
            <a:endParaRPr lang="tr-TR" smtClean="0"/>
          </a:p>
        </p:txBody>
      </p:sp>
      <p:sp>
        <p:nvSpPr>
          <p:cNvPr id="3" name="2 Başlık"/>
          <p:cNvSpPr>
            <a:spLocks noGrp="1"/>
          </p:cNvSpPr>
          <p:nvPr>
            <p:ph type="title"/>
          </p:nvPr>
        </p:nvSpPr>
        <p:spPr/>
        <p:txBody>
          <a:bodyPr/>
          <a:lstStyle/>
          <a:p>
            <a:pPr>
              <a:defRPr/>
            </a:pPr>
            <a:r>
              <a:rPr lang="tr-TR" dirty="0" smtClean="0"/>
              <a:t>Rol ve Statü Değişimi</a:t>
            </a:r>
            <a:endParaRPr lang="tr-TR" dirty="0"/>
          </a:p>
        </p:txBody>
      </p:sp>
      <p:sp>
        <p:nvSpPr>
          <p:cNvPr id="49155" name="3 Veri Yer Tutucusu"/>
          <p:cNvSpPr>
            <a:spLocks noGrp="1"/>
          </p:cNvSpPr>
          <p:nvPr>
            <p:ph type="dt" sz="quarter" idx="10"/>
          </p:nvPr>
        </p:nvSpPr>
        <p:spPr bwMode="auto">
          <a:noFill/>
          <a:ln>
            <a:miter lim="800000"/>
            <a:headEnd/>
            <a:tailEnd/>
          </a:ln>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endParaRPr lang="tr-TR">
              <a:cs typeface="Arial" charset="0"/>
            </a:endParaRPr>
          </a:p>
        </p:txBody>
      </p:sp>
    </p:spTree>
    <p:extLst>
      <p:ext uri="{BB962C8B-B14F-4D97-AF65-F5344CB8AC3E}">
        <p14:creationId xmlns:p14="http://schemas.microsoft.com/office/powerpoint/2010/main" val="15787810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1 İçerik Yer Tutucusu"/>
          <p:cNvSpPr>
            <a:spLocks noGrp="1"/>
          </p:cNvSpPr>
          <p:nvPr>
            <p:ph idx="1"/>
          </p:nvPr>
        </p:nvSpPr>
        <p:spPr>
          <a:xfrm>
            <a:off x="1981200" y="2565400"/>
            <a:ext cx="8229600" cy="3441700"/>
          </a:xfrm>
        </p:spPr>
        <p:txBody>
          <a:bodyPr/>
          <a:lstStyle/>
          <a:p>
            <a:r>
              <a:rPr lang="tr-TR" smtClean="0"/>
              <a:t>Yaşlıların değişen rol ve statülerini belirleyen bir göstergede </a:t>
            </a:r>
            <a:r>
              <a:rPr lang="tr-TR" smtClean="0">
                <a:solidFill>
                  <a:srgbClr val="C00000"/>
                </a:solidFill>
              </a:rPr>
              <a:t>ekonomik bağımlılıktır.</a:t>
            </a:r>
          </a:p>
          <a:p>
            <a:pPr>
              <a:buFont typeface="Wingdings 3" pitchFamily="18" charset="2"/>
              <a:buNone/>
            </a:pPr>
            <a:endParaRPr lang="tr-TR" smtClean="0"/>
          </a:p>
          <a:p>
            <a:endParaRPr lang="tr-TR" smtClean="0"/>
          </a:p>
        </p:txBody>
      </p:sp>
      <p:sp>
        <p:nvSpPr>
          <p:cNvPr id="3" name="2 Başlık"/>
          <p:cNvSpPr>
            <a:spLocks noGrp="1"/>
          </p:cNvSpPr>
          <p:nvPr>
            <p:ph type="title"/>
          </p:nvPr>
        </p:nvSpPr>
        <p:spPr/>
        <p:txBody>
          <a:bodyPr/>
          <a:lstStyle/>
          <a:p>
            <a:pPr>
              <a:defRPr/>
            </a:pPr>
            <a:r>
              <a:rPr lang="tr-TR" dirty="0" smtClean="0"/>
              <a:t>Rol ve Statü Değişimi</a:t>
            </a:r>
            <a:endParaRPr lang="tr-TR" dirty="0"/>
          </a:p>
        </p:txBody>
      </p:sp>
      <p:sp>
        <p:nvSpPr>
          <p:cNvPr id="51203" name="3 Veri Yer Tutucusu"/>
          <p:cNvSpPr>
            <a:spLocks noGrp="1"/>
          </p:cNvSpPr>
          <p:nvPr>
            <p:ph type="dt" sz="quarter" idx="10"/>
          </p:nvPr>
        </p:nvSpPr>
        <p:spPr bwMode="auto">
          <a:noFill/>
          <a:ln>
            <a:miter lim="800000"/>
            <a:headEnd/>
            <a:tailEnd/>
          </a:ln>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endParaRPr lang="tr-TR">
              <a:cs typeface="Arial" charset="0"/>
            </a:endParaRPr>
          </a:p>
        </p:txBody>
      </p:sp>
    </p:spTree>
    <p:extLst>
      <p:ext uri="{BB962C8B-B14F-4D97-AF65-F5344CB8AC3E}">
        <p14:creationId xmlns:p14="http://schemas.microsoft.com/office/powerpoint/2010/main" val="37900663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1 İçerik Yer Tutucusu"/>
          <p:cNvSpPr>
            <a:spLocks noGrp="1"/>
          </p:cNvSpPr>
          <p:nvPr>
            <p:ph idx="1"/>
          </p:nvPr>
        </p:nvSpPr>
        <p:spPr>
          <a:xfrm>
            <a:off x="1981200" y="2060576"/>
            <a:ext cx="8229600" cy="3946525"/>
          </a:xfrm>
        </p:spPr>
        <p:txBody>
          <a:bodyPr/>
          <a:lstStyle/>
          <a:p>
            <a:r>
              <a:rPr lang="tr-TR" smtClean="0"/>
              <a:t>Yaşlının değişen rol ve statüsünün belirtilerinden önemlisi </a:t>
            </a:r>
            <a:r>
              <a:rPr lang="tr-TR" smtClean="0">
                <a:solidFill>
                  <a:srgbClr val="C00000"/>
                </a:solidFill>
              </a:rPr>
              <a:t>“ilgi” eksikliğidir</a:t>
            </a:r>
            <a:r>
              <a:rPr lang="tr-TR" smtClean="0"/>
              <a:t>. </a:t>
            </a:r>
          </a:p>
          <a:p>
            <a:pPr>
              <a:buFont typeface="Wingdings 3" pitchFamily="18" charset="2"/>
              <a:buNone/>
            </a:pPr>
            <a:endParaRPr lang="tr-TR" smtClean="0"/>
          </a:p>
          <a:p>
            <a:r>
              <a:rPr lang="tr-TR" smtClean="0"/>
              <a:t>Yaşlı çocuklarından, yakınlarından sürekli sıcak ilgi bekler. </a:t>
            </a:r>
          </a:p>
          <a:p>
            <a:r>
              <a:rPr lang="tr-TR" smtClean="0"/>
              <a:t>Bunu bulamayınca yeni psikolojik sorunlarla karşı karşıya kalır.</a:t>
            </a:r>
          </a:p>
        </p:txBody>
      </p:sp>
      <p:sp>
        <p:nvSpPr>
          <p:cNvPr id="3" name="2 Başlık"/>
          <p:cNvSpPr>
            <a:spLocks noGrp="1"/>
          </p:cNvSpPr>
          <p:nvPr>
            <p:ph type="title"/>
          </p:nvPr>
        </p:nvSpPr>
        <p:spPr/>
        <p:txBody>
          <a:bodyPr/>
          <a:lstStyle/>
          <a:p>
            <a:pPr>
              <a:defRPr/>
            </a:pPr>
            <a:r>
              <a:rPr lang="tr-TR" dirty="0" smtClean="0"/>
              <a:t>Rol ve Statü Değişimi</a:t>
            </a:r>
            <a:endParaRPr lang="tr-TR" dirty="0"/>
          </a:p>
        </p:txBody>
      </p:sp>
      <p:sp>
        <p:nvSpPr>
          <p:cNvPr id="53251" name="3 Veri Yer Tutucusu"/>
          <p:cNvSpPr>
            <a:spLocks noGrp="1"/>
          </p:cNvSpPr>
          <p:nvPr>
            <p:ph type="dt" sz="quarter" idx="10"/>
          </p:nvPr>
        </p:nvSpPr>
        <p:spPr bwMode="auto">
          <a:noFill/>
          <a:ln>
            <a:miter lim="800000"/>
            <a:headEnd/>
            <a:tailEnd/>
          </a:ln>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endParaRPr lang="tr-TR">
              <a:cs typeface="Arial" charset="0"/>
            </a:endParaRPr>
          </a:p>
        </p:txBody>
      </p:sp>
    </p:spTree>
    <p:extLst>
      <p:ext uri="{BB962C8B-B14F-4D97-AF65-F5344CB8AC3E}">
        <p14:creationId xmlns:p14="http://schemas.microsoft.com/office/powerpoint/2010/main" val="25236959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1 İçerik Yer Tutucusu"/>
          <p:cNvSpPr>
            <a:spLocks noGrp="1"/>
          </p:cNvSpPr>
          <p:nvPr>
            <p:ph idx="1"/>
          </p:nvPr>
        </p:nvSpPr>
        <p:spPr>
          <a:xfrm>
            <a:off x="1981201" y="1481138"/>
            <a:ext cx="4475163" cy="4525962"/>
          </a:xfrm>
        </p:spPr>
        <p:txBody>
          <a:bodyPr/>
          <a:lstStyle/>
          <a:p>
            <a:r>
              <a:rPr lang="tr-TR" sz="3200"/>
              <a:t>Topluma ait olamama ve izole edilme duyguları, </a:t>
            </a:r>
          </a:p>
          <a:p>
            <a:r>
              <a:rPr lang="tr-TR" sz="3200"/>
              <a:t>içe dönme, </a:t>
            </a:r>
          </a:p>
          <a:p>
            <a:r>
              <a:rPr lang="tr-TR" sz="3200"/>
              <a:t>vücut fonksiyonları ile sürekli uğraşıları ortaya çıkarır. </a:t>
            </a:r>
          </a:p>
        </p:txBody>
      </p:sp>
      <p:sp>
        <p:nvSpPr>
          <p:cNvPr id="3" name="2 Başlık"/>
          <p:cNvSpPr>
            <a:spLocks noGrp="1"/>
          </p:cNvSpPr>
          <p:nvPr>
            <p:ph type="title"/>
          </p:nvPr>
        </p:nvSpPr>
        <p:spPr/>
        <p:txBody>
          <a:bodyPr/>
          <a:lstStyle/>
          <a:p>
            <a:pPr>
              <a:defRPr/>
            </a:pPr>
            <a:r>
              <a:rPr lang="tr-TR" dirty="0" smtClean="0"/>
              <a:t>Rol ve Statü Değişimi</a:t>
            </a:r>
            <a:endParaRPr lang="tr-TR" dirty="0"/>
          </a:p>
        </p:txBody>
      </p:sp>
      <p:pic>
        <p:nvPicPr>
          <p:cNvPr id="55299" name="3 Resim" descr="1902697-yasli-ve-yalniz.jpg"/>
          <p:cNvPicPr>
            <a:picLocks noChangeAspect="1"/>
          </p:cNvPicPr>
          <p:nvPr/>
        </p:nvPicPr>
        <p:blipFill>
          <a:blip r:embed="rId3"/>
          <a:srcRect/>
          <a:stretch>
            <a:fillRect/>
          </a:stretch>
        </p:blipFill>
        <p:spPr bwMode="auto">
          <a:xfrm>
            <a:off x="6527800" y="1557338"/>
            <a:ext cx="3384550" cy="4248150"/>
          </a:xfrm>
          <a:prstGeom prst="rect">
            <a:avLst/>
          </a:prstGeom>
          <a:noFill/>
          <a:ln w="9525">
            <a:noFill/>
            <a:miter lim="800000"/>
            <a:headEnd/>
            <a:tailEnd/>
          </a:ln>
        </p:spPr>
      </p:pic>
      <p:sp>
        <p:nvSpPr>
          <p:cNvPr id="55300" name="4 Veri Yer Tutucusu"/>
          <p:cNvSpPr>
            <a:spLocks noGrp="1"/>
          </p:cNvSpPr>
          <p:nvPr>
            <p:ph type="dt" sz="quarter" idx="10"/>
          </p:nvPr>
        </p:nvSpPr>
        <p:spPr bwMode="auto">
          <a:noFill/>
          <a:ln>
            <a:miter lim="800000"/>
            <a:headEnd/>
            <a:tailEnd/>
          </a:ln>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endParaRPr lang="tr-TR">
              <a:cs typeface="Arial" charset="0"/>
            </a:endParaRPr>
          </a:p>
        </p:txBody>
      </p:sp>
    </p:spTree>
    <p:extLst>
      <p:ext uri="{BB962C8B-B14F-4D97-AF65-F5344CB8AC3E}">
        <p14:creationId xmlns:p14="http://schemas.microsoft.com/office/powerpoint/2010/main" val="20821942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1 İçerik Yer Tutucusu"/>
          <p:cNvSpPr>
            <a:spLocks noGrp="1"/>
          </p:cNvSpPr>
          <p:nvPr>
            <p:ph idx="1"/>
          </p:nvPr>
        </p:nvSpPr>
        <p:spPr>
          <a:xfrm>
            <a:off x="1981200" y="2492376"/>
            <a:ext cx="8229600" cy="3514725"/>
          </a:xfrm>
        </p:spPr>
        <p:txBody>
          <a:bodyPr/>
          <a:lstStyle/>
          <a:p>
            <a:r>
              <a:rPr lang="tr-TR" smtClean="0"/>
              <a:t>Bir çoklarını intihara götürebilen bu ciddi heyecansal ve duygusal karışımları ortadan kaldırmak için yaşlı kişilerin bu duygularıyla ilgilenilmelidir.</a:t>
            </a:r>
          </a:p>
          <a:p>
            <a:endParaRPr lang="tr-TR" smtClean="0"/>
          </a:p>
        </p:txBody>
      </p:sp>
      <p:sp>
        <p:nvSpPr>
          <p:cNvPr id="57346" name="2 Veri Yer Tutucusu"/>
          <p:cNvSpPr>
            <a:spLocks noGrp="1"/>
          </p:cNvSpPr>
          <p:nvPr>
            <p:ph type="dt" sz="quarter" idx="10"/>
          </p:nvPr>
        </p:nvSpPr>
        <p:spPr bwMode="auto">
          <a:noFill/>
          <a:ln>
            <a:miter lim="800000"/>
            <a:headEnd/>
            <a:tailEnd/>
          </a:ln>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endParaRPr lang="tr-TR">
              <a:cs typeface="Arial" charset="0"/>
            </a:endParaRPr>
          </a:p>
        </p:txBody>
      </p:sp>
      <p:sp>
        <p:nvSpPr>
          <p:cNvPr id="4" name="3 Başlık"/>
          <p:cNvSpPr>
            <a:spLocks noGrp="1"/>
          </p:cNvSpPr>
          <p:nvPr>
            <p:ph type="title"/>
          </p:nvPr>
        </p:nvSpPr>
        <p:spPr>
          <a:xfrm>
            <a:off x="1981200" y="274638"/>
            <a:ext cx="8229600" cy="1498178"/>
          </a:xfrm>
        </p:spPr>
        <p:txBody>
          <a:bodyPr/>
          <a:lstStyle/>
          <a:p>
            <a:pPr>
              <a:defRPr/>
            </a:pPr>
            <a:r>
              <a:rPr lang="tr-TR" dirty="0" smtClean="0"/>
              <a:t>Rol ve Statü Değişimi</a:t>
            </a:r>
            <a:endParaRPr lang="tr-TR" dirty="0"/>
          </a:p>
        </p:txBody>
      </p:sp>
    </p:spTree>
    <p:extLst>
      <p:ext uri="{BB962C8B-B14F-4D97-AF65-F5344CB8AC3E}">
        <p14:creationId xmlns:p14="http://schemas.microsoft.com/office/powerpoint/2010/main" val="127608200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1 İçerik Yer Tutucusu"/>
          <p:cNvSpPr>
            <a:spLocks noGrp="1"/>
          </p:cNvSpPr>
          <p:nvPr>
            <p:ph idx="1"/>
          </p:nvPr>
        </p:nvSpPr>
        <p:spPr>
          <a:xfrm>
            <a:off x="1919288" y="1989139"/>
            <a:ext cx="8362950" cy="4237037"/>
          </a:xfrm>
        </p:spPr>
        <p:txBody>
          <a:bodyPr/>
          <a:lstStyle/>
          <a:p>
            <a:r>
              <a:rPr lang="tr-TR" sz="3200"/>
              <a:t>İş yaşamının bitmesi ile toplumdaki saygınlık da azalır ve </a:t>
            </a:r>
          </a:p>
          <a:p>
            <a:pPr>
              <a:buFont typeface="Wingdings 3" pitchFamily="18" charset="2"/>
              <a:buNone/>
            </a:pPr>
            <a:endParaRPr lang="tr-TR" sz="3200"/>
          </a:p>
          <a:p>
            <a:r>
              <a:rPr lang="tr-TR" sz="3200"/>
              <a:t>yaşlı, oluşan fiziksel yaşlanma belirtilerini de kolay kabullenemez.</a:t>
            </a:r>
          </a:p>
          <a:p>
            <a:endParaRPr lang="tr-TR" smtClean="0"/>
          </a:p>
          <a:p>
            <a:endParaRPr lang="tr-TR" smtClean="0"/>
          </a:p>
        </p:txBody>
      </p:sp>
      <p:sp>
        <p:nvSpPr>
          <p:cNvPr id="3" name="2 Başlık"/>
          <p:cNvSpPr>
            <a:spLocks noGrp="1"/>
          </p:cNvSpPr>
          <p:nvPr>
            <p:ph type="title"/>
          </p:nvPr>
        </p:nvSpPr>
        <p:spPr>
          <a:xfrm>
            <a:off x="1981200" y="274638"/>
            <a:ext cx="8229600" cy="1498178"/>
          </a:xfrm>
        </p:spPr>
        <p:txBody>
          <a:bodyPr/>
          <a:lstStyle/>
          <a:p>
            <a:pPr>
              <a:defRPr/>
            </a:pPr>
            <a:r>
              <a:rPr lang="tr-TR" dirty="0" smtClean="0"/>
              <a:t>Rol ve Statü Değişimi</a:t>
            </a:r>
            <a:endParaRPr lang="tr-TR" dirty="0"/>
          </a:p>
        </p:txBody>
      </p:sp>
      <p:sp>
        <p:nvSpPr>
          <p:cNvPr id="59395" name="3 Veri Yer Tutucusu"/>
          <p:cNvSpPr>
            <a:spLocks noGrp="1"/>
          </p:cNvSpPr>
          <p:nvPr>
            <p:ph type="dt" sz="quarter" idx="10"/>
          </p:nvPr>
        </p:nvSpPr>
        <p:spPr bwMode="auto">
          <a:noFill/>
          <a:ln>
            <a:miter lim="800000"/>
            <a:headEnd/>
            <a:tailEnd/>
          </a:ln>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endParaRPr lang="tr-TR">
              <a:cs typeface="Arial" charset="0"/>
            </a:endParaRPr>
          </a:p>
        </p:txBody>
      </p:sp>
    </p:spTree>
    <p:extLst>
      <p:ext uri="{BB962C8B-B14F-4D97-AF65-F5344CB8AC3E}">
        <p14:creationId xmlns:p14="http://schemas.microsoft.com/office/powerpoint/2010/main" val="3320575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1 İçerik Yer Tutucusu"/>
          <p:cNvSpPr>
            <a:spLocks noGrp="1"/>
          </p:cNvSpPr>
          <p:nvPr>
            <p:ph idx="1"/>
          </p:nvPr>
        </p:nvSpPr>
        <p:spPr>
          <a:xfrm>
            <a:off x="1981200" y="1773238"/>
            <a:ext cx="8229600" cy="4233862"/>
          </a:xfrm>
        </p:spPr>
        <p:txBody>
          <a:bodyPr/>
          <a:lstStyle/>
          <a:p>
            <a:pPr lvl="1"/>
            <a:r>
              <a:rPr lang="tr-TR" sz="3200"/>
              <a:t>Sağlık şikayetleri,</a:t>
            </a:r>
          </a:p>
          <a:p>
            <a:pPr lvl="1"/>
            <a:r>
              <a:rPr lang="tr-TR" sz="3200"/>
              <a:t>Ekonomik sorunlar,</a:t>
            </a:r>
          </a:p>
          <a:p>
            <a:pPr lvl="1"/>
            <a:r>
              <a:rPr lang="tr-TR" sz="3200"/>
              <a:t>İlgisizlik,</a:t>
            </a:r>
          </a:p>
          <a:p>
            <a:pPr lvl="1"/>
            <a:r>
              <a:rPr lang="tr-TR" sz="3200"/>
              <a:t>Yalnızlık,</a:t>
            </a:r>
          </a:p>
          <a:p>
            <a:pPr lvl="1"/>
            <a:r>
              <a:rPr lang="tr-TR" sz="3200"/>
              <a:t>Arkadaş,dost eksilmesi</a:t>
            </a:r>
          </a:p>
          <a:p>
            <a:pPr lvl="1"/>
            <a:r>
              <a:rPr lang="tr-TR" sz="3200"/>
              <a:t>Zararlı alışkanlıklar</a:t>
            </a:r>
          </a:p>
          <a:p>
            <a:pPr lvl="1">
              <a:buFont typeface="Verdana" pitchFamily="34" charset="0"/>
              <a:buNone/>
            </a:pPr>
            <a:endParaRPr lang="tr-TR" smtClean="0"/>
          </a:p>
          <a:p>
            <a:endParaRPr lang="tr-TR" smtClean="0"/>
          </a:p>
        </p:txBody>
      </p:sp>
      <p:sp>
        <p:nvSpPr>
          <p:cNvPr id="3" name="2 Başlık"/>
          <p:cNvSpPr>
            <a:spLocks noGrp="1"/>
          </p:cNvSpPr>
          <p:nvPr>
            <p:ph type="title"/>
          </p:nvPr>
        </p:nvSpPr>
        <p:spPr>
          <a:xfrm>
            <a:off x="1981200" y="274638"/>
            <a:ext cx="8229600" cy="1282154"/>
          </a:xfrm>
        </p:spPr>
        <p:txBody>
          <a:bodyPr/>
          <a:lstStyle/>
          <a:p>
            <a:pPr>
              <a:defRPr/>
            </a:pPr>
            <a:r>
              <a:rPr lang="tr-TR" dirty="0" smtClean="0"/>
              <a:t>Üzüntüler, Sıkıntılar </a:t>
            </a:r>
            <a:endParaRPr lang="tr-TR" dirty="0"/>
          </a:p>
        </p:txBody>
      </p:sp>
      <p:sp>
        <p:nvSpPr>
          <p:cNvPr id="63491" name="3 Veri Yer Tutucusu"/>
          <p:cNvSpPr>
            <a:spLocks noGrp="1"/>
          </p:cNvSpPr>
          <p:nvPr>
            <p:ph type="dt" sz="quarter" idx="10"/>
          </p:nvPr>
        </p:nvSpPr>
        <p:spPr bwMode="auto">
          <a:noFill/>
          <a:ln>
            <a:miter lim="800000"/>
            <a:headEnd/>
            <a:tailEnd/>
          </a:ln>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endParaRPr lang="tr-TR">
              <a:cs typeface="Arial" charset="0"/>
            </a:endParaRPr>
          </a:p>
        </p:txBody>
      </p:sp>
    </p:spTree>
    <p:extLst>
      <p:ext uri="{BB962C8B-B14F-4D97-AF65-F5344CB8AC3E}">
        <p14:creationId xmlns:p14="http://schemas.microsoft.com/office/powerpoint/2010/main" val="33940096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1 İçerik Yer Tutucusu"/>
          <p:cNvSpPr>
            <a:spLocks noGrp="1"/>
          </p:cNvSpPr>
          <p:nvPr>
            <p:ph idx="1"/>
          </p:nvPr>
        </p:nvSpPr>
        <p:spPr>
          <a:xfrm>
            <a:off x="1981200" y="1700214"/>
            <a:ext cx="8229600" cy="4306887"/>
          </a:xfrm>
        </p:spPr>
        <p:txBody>
          <a:bodyPr/>
          <a:lstStyle/>
          <a:p>
            <a:r>
              <a:rPr lang="tr-TR" sz="3200"/>
              <a:t>Yaşlılıkta başlayan üzüntü ve sıkıntılar, arttıkça korku davranışına dönüşebilmektedir.</a:t>
            </a:r>
          </a:p>
          <a:p>
            <a:pPr>
              <a:buFont typeface="Wingdings 3" pitchFamily="18" charset="2"/>
              <a:buNone/>
            </a:pPr>
            <a:endParaRPr lang="tr-TR" sz="3200"/>
          </a:p>
          <a:p>
            <a:r>
              <a:rPr lang="tr-TR" sz="3200"/>
              <a:t>Korku derecesi bir görüşe göre, yaşlının geçmiş döneminde doyum sağlayıp sağlayamaması ile ilişkilidir.</a:t>
            </a:r>
          </a:p>
          <a:p>
            <a:endParaRPr lang="tr-TR" smtClean="0"/>
          </a:p>
        </p:txBody>
      </p:sp>
      <p:sp>
        <p:nvSpPr>
          <p:cNvPr id="3" name="2 Başlık"/>
          <p:cNvSpPr>
            <a:spLocks noGrp="1"/>
          </p:cNvSpPr>
          <p:nvPr>
            <p:ph type="title"/>
          </p:nvPr>
        </p:nvSpPr>
        <p:spPr/>
        <p:txBody>
          <a:bodyPr/>
          <a:lstStyle/>
          <a:p>
            <a:pPr>
              <a:defRPr/>
            </a:pPr>
            <a:r>
              <a:rPr lang="tr-TR" dirty="0" smtClean="0"/>
              <a:t>Korkular</a:t>
            </a:r>
            <a:endParaRPr lang="tr-TR" dirty="0"/>
          </a:p>
        </p:txBody>
      </p:sp>
      <p:sp>
        <p:nvSpPr>
          <p:cNvPr id="65539" name="3 Veri Yer Tutucusu"/>
          <p:cNvSpPr>
            <a:spLocks noGrp="1"/>
          </p:cNvSpPr>
          <p:nvPr>
            <p:ph type="dt" sz="quarter" idx="10"/>
          </p:nvPr>
        </p:nvSpPr>
        <p:spPr bwMode="auto">
          <a:noFill/>
          <a:ln>
            <a:miter lim="800000"/>
            <a:headEnd/>
            <a:tailEnd/>
          </a:ln>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endParaRPr lang="tr-TR">
              <a:cs typeface="Arial" charset="0"/>
            </a:endParaRPr>
          </a:p>
        </p:txBody>
      </p:sp>
    </p:spTree>
    <p:extLst>
      <p:ext uri="{BB962C8B-B14F-4D97-AF65-F5344CB8AC3E}">
        <p14:creationId xmlns:p14="http://schemas.microsoft.com/office/powerpoint/2010/main" val="3464292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pPr marL="365760" indent="-256032">
              <a:buFont typeface="Wingdings 3"/>
              <a:buChar char=""/>
              <a:defRPr/>
            </a:pPr>
            <a:r>
              <a:rPr lang="tr-TR" b="1" dirty="0" smtClean="0">
                <a:solidFill>
                  <a:srgbClr val="C00000"/>
                </a:solidFill>
              </a:rPr>
              <a:t>Yaşlılarda görülen diğer korku türleri şu şekilde sıralanabilir:</a:t>
            </a:r>
          </a:p>
          <a:p>
            <a:pPr marL="365760" indent="-256032">
              <a:buNone/>
              <a:defRPr/>
            </a:pPr>
            <a:endParaRPr lang="tr-TR" dirty="0" smtClean="0"/>
          </a:p>
          <a:p>
            <a:pPr marL="621792" lvl="1">
              <a:spcBef>
                <a:spcPts val="324"/>
              </a:spcBef>
              <a:buFont typeface="Verdana"/>
              <a:buChar char="◦"/>
              <a:defRPr/>
            </a:pPr>
            <a:r>
              <a:rPr lang="tr-TR" sz="3200" dirty="0"/>
              <a:t>Ölüm korkusu</a:t>
            </a:r>
          </a:p>
          <a:p>
            <a:pPr marL="621792" lvl="1">
              <a:spcBef>
                <a:spcPts val="324"/>
              </a:spcBef>
              <a:buNone/>
              <a:defRPr/>
            </a:pPr>
            <a:endParaRPr lang="tr-TR" sz="3200" dirty="0"/>
          </a:p>
          <a:p>
            <a:pPr marL="621792" lvl="1">
              <a:spcBef>
                <a:spcPts val="324"/>
              </a:spcBef>
              <a:buFont typeface="Verdana"/>
              <a:buChar char="◦"/>
              <a:defRPr/>
            </a:pPr>
            <a:r>
              <a:rPr lang="tr-TR" sz="3200" dirty="0"/>
              <a:t>Hastalık korkusu ve yatalak duruma düşme korkusu</a:t>
            </a:r>
          </a:p>
          <a:p>
            <a:pPr marL="621792" lvl="1">
              <a:spcBef>
                <a:spcPts val="324"/>
              </a:spcBef>
              <a:buNone/>
              <a:defRPr/>
            </a:pPr>
            <a:endParaRPr lang="tr-TR" sz="3200" dirty="0"/>
          </a:p>
          <a:p>
            <a:pPr marL="621792" lvl="1">
              <a:spcBef>
                <a:spcPts val="324"/>
              </a:spcBef>
              <a:buFont typeface="Verdana"/>
              <a:buChar char="◦"/>
              <a:defRPr/>
            </a:pPr>
            <a:r>
              <a:rPr lang="tr-TR" sz="3200" dirty="0"/>
              <a:t>Yalnızlık korkusu, eşini ve yakınlarını kaybetme korkusu</a:t>
            </a:r>
          </a:p>
        </p:txBody>
      </p:sp>
      <p:sp>
        <p:nvSpPr>
          <p:cNvPr id="3" name="2 Başlık"/>
          <p:cNvSpPr>
            <a:spLocks noGrp="1"/>
          </p:cNvSpPr>
          <p:nvPr>
            <p:ph type="title"/>
          </p:nvPr>
        </p:nvSpPr>
        <p:spPr/>
        <p:txBody>
          <a:bodyPr/>
          <a:lstStyle/>
          <a:p>
            <a:pPr>
              <a:defRPr/>
            </a:pPr>
            <a:r>
              <a:rPr lang="tr-TR" dirty="0" smtClean="0"/>
              <a:t>Korkular</a:t>
            </a:r>
            <a:endParaRPr lang="tr-TR" dirty="0"/>
          </a:p>
        </p:txBody>
      </p:sp>
      <p:sp>
        <p:nvSpPr>
          <p:cNvPr id="67587" name="3 Veri Yer Tutucusu"/>
          <p:cNvSpPr>
            <a:spLocks noGrp="1"/>
          </p:cNvSpPr>
          <p:nvPr>
            <p:ph type="dt" sz="quarter" idx="10"/>
          </p:nvPr>
        </p:nvSpPr>
        <p:spPr bwMode="auto">
          <a:noFill/>
          <a:ln>
            <a:miter lim="800000"/>
            <a:headEnd/>
            <a:tailEnd/>
          </a:ln>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endParaRPr lang="tr-TR">
              <a:cs typeface="Arial" charset="0"/>
            </a:endParaRPr>
          </a:p>
        </p:txBody>
      </p:sp>
    </p:spTree>
    <p:extLst>
      <p:ext uri="{BB962C8B-B14F-4D97-AF65-F5344CB8AC3E}">
        <p14:creationId xmlns:p14="http://schemas.microsoft.com/office/powerpoint/2010/main" val="41500010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pPr lvl="1">
              <a:lnSpc>
                <a:spcPct val="90000"/>
              </a:lnSpc>
            </a:pPr>
            <a:r>
              <a:rPr lang="tr-TR" sz="3200"/>
              <a:t>Fiziksel yeteneklerini kaybetme korkusu,</a:t>
            </a:r>
          </a:p>
          <a:p>
            <a:pPr lvl="1">
              <a:lnSpc>
                <a:spcPct val="90000"/>
              </a:lnSpc>
            </a:pPr>
            <a:endParaRPr lang="tr-TR" sz="3200"/>
          </a:p>
          <a:p>
            <a:pPr lvl="1">
              <a:lnSpc>
                <a:spcPct val="90000"/>
              </a:lnSpc>
            </a:pPr>
            <a:r>
              <a:rPr lang="tr-TR" sz="3200"/>
              <a:t>Zihinsel yeteneklerini kaybetme korkusu,</a:t>
            </a:r>
          </a:p>
          <a:p>
            <a:pPr lvl="1">
              <a:lnSpc>
                <a:spcPct val="90000"/>
              </a:lnSpc>
              <a:buFont typeface="Verdana" pitchFamily="34" charset="0"/>
              <a:buNone/>
            </a:pPr>
            <a:endParaRPr lang="tr-TR" sz="3200"/>
          </a:p>
          <a:p>
            <a:pPr lvl="1">
              <a:lnSpc>
                <a:spcPct val="90000"/>
              </a:lnSpc>
            </a:pPr>
            <a:r>
              <a:rPr lang="tr-TR" sz="3200"/>
              <a:t>Ekonomik yoksunluk korkusu,</a:t>
            </a:r>
          </a:p>
          <a:p>
            <a:pPr lvl="1">
              <a:lnSpc>
                <a:spcPct val="90000"/>
              </a:lnSpc>
            </a:pPr>
            <a:endParaRPr lang="tr-TR" sz="3200"/>
          </a:p>
          <a:p>
            <a:pPr lvl="1">
              <a:lnSpc>
                <a:spcPct val="90000"/>
              </a:lnSpc>
            </a:pPr>
            <a:r>
              <a:rPr lang="tr-TR" sz="3200"/>
              <a:t>Çevresine yük olma korkusu v.b.</a:t>
            </a:r>
          </a:p>
          <a:p>
            <a:pPr>
              <a:lnSpc>
                <a:spcPct val="90000"/>
              </a:lnSpc>
            </a:pPr>
            <a:endParaRPr lang="tr-TR" smtClean="0"/>
          </a:p>
        </p:txBody>
      </p:sp>
      <p:sp>
        <p:nvSpPr>
          <p:cNvPr id="3" name="2 Başlık"/>
          <p:cNvSpPr>
            <a:spLocks noGrp="1"/>
          </p:cNvSpPr>
          <p:nvPr>
            <p:ph type="title"/>
          </p:nvPr>
        </p:nvSpPr>
        <p:spPr/>
        <p:txBody>
          <a:bodyPr/>
          <a:lstStyle/>
          <a:p>
            <a:pPr>
              <a:defRPr/>
            </a:pPr>
            <a:r>
              <a:rPr lang="tr-TR" dirty="0" smtClean="0"/>
              <a:t>Korkular</a:t>
            </a:r>
            <a:endParaRPr lang="tr-TR" dirty="0"/>
          </a:p>
        </p:txBody>
      </p:sp>
      <p:sp>
        <p:nvSpPr>
          <p:cNvPr id="69635" name="3 Veri Yer Tutucusu"/>
          <p:cNvSpPr>
            <a:spLocks noGrp="1"/>
          </p:cNvSpPr>
          <p:nvPr>
            <p:ph type="dt" sz="quarter" idx="10"/>
          </p:nvPr>
        </p:nvSpPr>
        <p:spPr bwMode="auto">
          <a:noFill/>
          <a:ln>
            <a:miter lim="800000"/>
            <a:headEnd/>
            <a:tailEnd/>
          </a:ln>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endParaRPr lang="tr-TR">
              <a:cs typeface="Arial" charset="0"/>
            </a:endParaRPr>
          </a:p>
        </p:txBody>
      </p:sp>
    </p:spTree>
    <p:extLst>
      <p:ext uri="{BB962C8B-B14F-4D97-AF65-F5344CB8AC3E}">
        <p14:creationId xmlns:p14="http://schemas.microsoft.com/office/powerpoint/2010/main" val="4529693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Yaşlılık, biyolojik yetersizlikler oluşturan bir evre olarak istenmeyen bir durumken, yaşlılık ve yaşlılar toplumsal alanın da önemli bir statüsü ve aktörü olmuştur.</a:t>
            </a:r>
            <a:endParaRPr lang="tr-TR" dirty="0"/>
          </a:p>
        </p:txBody>
      </p:sp>
    </p:spTree>
    <p:extLst>
      <p:ext uri="{BB962C8B-B14F-4D97-AF65-F5344CB8AC3E}">
        <p14:creationId xmlns:p14="http://schemas.microsoft.com/office/powerpoint/2010/main" val="14982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1 İçerik Yer Tutucusu"/>
          <p:cNvSpPr>
            <a:spLocks noGrp="1"/>
          </p:cNvSpPr>
          <p:nvPr>
            <p:ph idx="1"/>
          </p:nvPr>
        </p:nvSpPr>
        <p:spPr>
          <a:xfrm>
            <a:off x="1981200" y="1557338"/>
            <a:ext cx="8229600" cy="4449762"/>
          </a:xfrm>
        </p:spPr>
        <p:txBody>
          <a:bodyPr/>
          <a:lstStyle/>
          <a:p>
            <a:r>
              <a:rPr lang="tr-TR" smtClean="0"/>
              <a:t>Yaşlılıkta en çok şikayet edilen sorunlar arasından unutkanlık ve uykusuzluk başta gelmektedir.</a:t>
            </a:r>
          </a:p>
          <a:p>
            <a:pPr>
              <a:buFont typeface="Wingdings 3" pitchFamily="18" charset="2"/>
              <a:buNone/>
            </a:pPr>
            <a:endParaRPr lang="tr-TR" smtClean="0"/>
          </a:p>
          <a:p>
            <a:r>
              <a:rPr lang="tr-TR" smtClean="0"/>
              <a:t>Özellikle yakın geçmişe ait olay ve olguların unutulduğu, uzak geçmişin iyi anımsandığı, yaşlılarla yapılan görüşmelerle de izlenebilir.</a:t>
            </a:r>
          </a:p>
        </p:txBody>
      </p:sp>
      <p:sp>
        <p:nvSpPr>
          <p:cNvPr id="3" name="2 Başlık"/>
          <p:cNvSpPr>
            <a:spLocks noGrp="1"/>
          </p:cNvSpPr>
          <p:nvPr>
            <p:ph type="title"/>
          </p:nvPr>
        </p:nvSpPr>
        <p:spPr/>
        <p:txBody>
          <a:bodyPr>
            <a:normAutofit/>
          </a:bodyPr>
          <a:lstStyle/>
          <a:p>
            <a:pPr>
              <a:defRPr/>
            </a:pPr>
            <a:r>
              <a:rPr lang="tr-TR" dirty="0" smtClean="0"/>
              <a:t>Unutkanlık ve Uykusuzluk Sorunu</a:t>
            </a:r>
            <a:endParaRPr lang="tr-TR" dirty="0"/>
          </a:p>
        </p:txBody>
      </p:sp>
      <p:sp>
        <p:nvSpPr>
          <p:cNvPr id="71683" name="3 Veri Yer Tutucusu"/>
          <p:cNvSpPr>
            <a:spLocks noGrp="1"/>
          </p:cNvSpPr>
          <p:nvPr>
            <p:ph type="dt" sz="quarter" idx="10"/>
          </p:nvPr>
        </p:nvSpPr>
        <p:spPr bwMode="auto">
          <a:noFill/>
          <a:ln>
            <a:miter lim="800000"/>
            <a:headEnd/>
            <a:tailEnd/>
          </a:ln>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endParaRPr lang="tr-TR">
              <a:cs typeface="Arial" charset="0"/>
            </a:endParaRPr>
          </a:p>
        </p:txBody>
      </p:sp>
    </p:spTree>
    <p:extLst>
      <p:ext uri="{BB962C8B-B14F-4D97-AF65-F5344CB8AC3E}">
        <p14:creationId xmlns:p14="http://schemas.microsoft.com/office/powerpoint/2010/main" val="32438797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1 İçerik Yer Tutucusu"/>
          <p:cNvSpPr>
            <a:spLocks noGrp="1"/>
          </p:cNvSpPr>
          <p:nvPr>
            <p:ph idx="1"/>
          </p:nvPr>
        </p:nvSpPr>
        <p:spPr>
          <a:xfrm>
            <a:off x="1981200" y="1773238"/>
            <a:ext cx="8229600" cy="4233862"/>
          </a:xfrm>
        </p:spPr>
        <p:txBody>
          <a:bodyPr/>
          <a:lstStyle/>
          <a:p>
            <a:r>
              <a:rPr lang="tr-TR" smtClean="0">
                <a:solidFill>
                  <a:srgbClr val="7030A0"/>
                </a:solidFill>
              </a:rPr>
              <a:t>Bellek, düşünme ve problem çözme gibi zihinsel fonksiyonlarda gözlenen önemli düşüşe demans denir.</a:t>
            </a:r>
          </a:p>
          <a:p>
            <a:pPr>
              <a:buFont typeface="Wingdings 3" pitchFamily="18" charset="2"/>
              <a:buNone/>
            </a:pPr>
            <a:endParaRPr lang="tr-TR" smtClean="0">
              <a:solidFill>
                <a:srgbClr val="7030A0"/>
              </a:solidFill>
            </a:endParaRPr>
          </a:p>
          <a:p>
            <a:pPr>
              <a:buFont typeface="Wingdings 3" pitchFamily="18" charset="2"/>
              <a:buNone/>
            </a:pPr>
            <a:endParaRPr lang="tr-TR" smtClean="0"/>
          </a:p>
          <a:p>
            <a:r>
              <a:rPr lang="tr-TR" smtClean="0"/>
              <a:t>Yaşlıların uyum güçlüğü yaşamasına yol açan en önemli sorunlardan biridir.</a:t>
            </a:r>
          </a:p>
        </p:txBody>
      </p:sp>
      <p:sp>
        <p:nvSpPr>
          <p:cNvPr id="3" name="2 Başlık"/>
          <p:cNvSpPr>
            <a:spLocks noGrp="1"/>
          </p:cNvSpPr>
          <p:nvPr>
            <p:ph type="title"/>
          </p:nvPr>
        </p:nvSpPr>
        <p:spPr/>
        <p:txBody>
          <a:bodyPr>
            <a:normAutofit/>
          </a:bodyPr>
          <a:lstStyle/>
          <a:p>
            <a:pPr>
              <a:defRPr/>
            </a:pPr>
            <a:r>
              <a:rPr lang="tr-TR" dirty="0" smtClean="0"/>
              <a:t>Unutkanlık ve Uykusuzluk Sorunu</a:t>
            </a:r>
            <a:endParaRPr lang="tr-TR" dirty="0"/>
          </a:p>
        </p:txBody>
      </p:sp>
      <p:sp>
        <p:nvSpPr>
          <p:cNvPr id="73731" name="3 Veri Yer Tutucusu"/>
          <p:cNvSpPr>
            <a:spLocks noGrp="1"/>
          </p:cNvSpPr>
          <p:nvPr>
            <p:ph type="dt" sz="quarter" idx="10"/>
          </p:nvPr>
        </p:nvSpPr>
        <p:spPr bwMode="auto">
          <a:noFill/>
          <a:ln>
            <a:miter lim="800000"/>
            <a:headEnd/>
            <a:tailEnd/>
          </a:ln>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endParaRPr lang="tr-TR">
              <a:cs typeface="Arial" charset="0"/>
            </a:endParaRPr>
          </a:p>
        </p:txBody>
      </p:sp>
    </p:spTree>
    <p:extLst>
      <p:ext uri="{BB962C8B-B14F-4D97-AF65-F5344CB8AC3E}">
        <p14:creationId xmlns:p14="http://schemas.microsoft.com/office/powerpoint/2010/main" val="80240990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1 İçerik Yer Tutucusu"/>
          <p:cNvSpPr>
            <a:spLocks noGrp="1"/>
          </p:cNvSpPr>
          <p:nvPr>
            <p:ph idx="1"/>
          </p:nvPr>
        </p:nvSpPr>
        <p:spPr>
          <a:xfrm>
            <a:off x="1981201" y="1481138"/>
            <a:ext cx="5051425" cy="5376862"/>
          </a:xfrm>
        </p:spPr>
        <p:txBody>
          <a:bodyPr/>
          <a:lstStyle/>
          <a:p>
            <a:r>
              <a:rPr lang="tr-TR" smtClean="0">
                <a:solidFill>
                  <a:srgbClr val="002060"/>
                </a:solidFill>
              </a:rPr>
              <a:t>Yaşlı bilişsel yetilerini kaybedip günlük yaşamında yetersizlik yaşamaya başlar. </a:t>
            </a:r>
          </a:p>
          <a:p>
            <a:r>
              <a:rPr lang="tr-TR" smtClean="0">
                <a:solidFill>
                  <a:srgbClr val="7030A0"/>
                </a:solidFill>
              </a:rPr>
              <a:t>Zihinsel işlevlerin tümünde genel bir azalma ve entelektüel gerileme görülür. </a:t>
            </a:r>
          </a:p>
          <a:p>
            <a:r>
              <a:rPr lang="tr-TR" smtClean="0">
                <a:solidFill>
                  <a:srgbClr val="C00000"/>
                </a:solidFill>
              </a:rPr>
              <a:t>Yaşlılıkta en sık ve en ciddi görülen hastalık grubunu oluşturur.</a:t>
            </a:r>
          </a:p>
        </p:txBody>
      </p:sp>
      <p:sp>
        <p:nvSpPr>
          <p:cNvPr id="3" name="2 Başlık"/>
          <p:cNvSpPr>
            <a:spLocks noGrp="1"/>
          </p:cNvSpPr>
          <p:nvPr>
            <p:ph type="title"/>
          </p:nvPr>
        </p:nvSpPr>
        <p:spPr/>
        <p:txBody>
          <a:bodyPr>
            <a:normAutofit/>
          </a:bodyPr>
          <a:lstStyle/>
          <a:p>
            <a:pPr>
              <a:defRPr/>
            </a:pPr>
            <a:r>
              <a:rPr lang="tr-TR" dirty="0" smtClean="0"/>
              <a:t>Unutkanlık ve Uykusuzluk Sorunu</a:t>
            </a:r>
            <a:endParaRPr lang="tr-TR" dirty="0"/>
          </a:p>
        </p:txBody>
      </p:sp>
      <p:pic>
        <p:nvPicPr>
          <p:cNvPr id="75779" name="Picture 2"/>
          <p:cNvPicPr>
            <a:picLocks noChangeAspect="1" noChangeArrowheads="1"/>
          </p:cNvPicPr>
          <p:nvPr/>
        </p:nvPicPr>
        <p:blipFill>
          <a:blip r:embed="rId3"/>
          <a:srcRect/>
          <a:stretch>
            <a:fillRect/>
          </a:stretch>
        </p:blipFill>
        <p:spPr bwMode="auto">
          <a:xfrm>
            <a:off x="6959600" y="1557338"/>
            <a:ext cx="3708400" cy="4248150"/>
          </a:xfrm>
          <a:prstGeom prst="rect">
            <a:avLst/>
          </a:prstGeom>
          <a:noFill/>
          <a:ln w="9525">
            <a:noFill/>
            <a:miter lim="800000"/>
            <a:headEnd/>
            <a:tailEnd/>
          </a:ln>
        </p:spPr>
      </p:pic>
      <p:sp>
        <p:nvSpPr>
          <p:cNvPr id="75780" name="4 Veri Yer Tutucusu"/>
          <p:cNvSpPr>
            <a:spLocks noGrp="1"/>
          </p:cNvSpPr>
          <p:nvPr>
            <p:ph type="dt" sz="quarter" idx="10"/>
          </p:nvPr>
        </p:nvSpPr>
        <p:spPr bwMode="auto">
          <a:noFill/>
          <a:ln>
            <a:miter lim="800000"/>
            <a:headEnd/>
            <a:tailEnd/>
          </a:ln>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endParaRPr lang="tr-TR">
              <a:cs typeface="Arial" charset="0"/>
            </a:endParaRPr>
          </a:p>
        </p:txBody>
      </p:sp>
    </p:spTree>
    <p:extLst>
      <p:ext uri="{BB962C8B-B14F-4D97-AF65-F5344CB8AC3E}">
        <p14:creationId xmlns:p14="http://schemas.microsoft.com/office/powerpoint/2010/main" val="53735192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1 İçerik Yer Tutucusu"/>
          <p:cNvSpPr>
            <a:spLocks noGrp="1"/>
          </p:cNvSpPr>
          <p:nvPr>
            <p:ph idx="1"/>
          </p:nvPr>
        </p:nvSpPr>
        <p:spPr>
          <a:xfrm>
            <a:off x="1981200" y="1628776"/>
            <a:ext cx="8229600" cy="4378325"/>
          </a:xfrm>
        </p:spPr>
        <p:txBody>
          <a:bodyPr/>
          <a:lstStyle/>
          <a:p>
            <a:r>
              <a:rPr lang="tr-TR" smtClean="0"/>
              <a:t>Uyku, insanın vücut ve ruh dengesini sağlar. </a:t>
            </a:r>
          </a:p>
          <a:p>
            <a:r>
              <a:rPr lang="tr-TR" smtClean="0"/>
              <a:t>Vücudu ve zihni dinlendirir,</a:t>
            </a:r>
          </a:p>
          <a:p>
            <a:r>
              <a:rPr lang="tr-TR" smtClean="0"/>
              <a:t> bedenin gücünü tekrar kazanmasına yardımcı olur.</a:t>
            </a:r>
          </a:p>
          <a:p>
            <a:r>
              <a:rPr lang="tr-TR" smtClean="0"/>
              <a:t> Yaşlıların uyku ihtiyaçları gençlere göre daha azdır.</a:t>
            </a:r>
          </a:p>
          <a:p>
            <a:r>
              <a:rPr lang="tr-TR" smtClean="0"/>
              <a:t> 6-7 saatlik uyku yaşlılar için yeterli olmaktadır.</a:t>
            </a:r>
          </a:p>
        </p:txBody>
      </p:sp>
      <p:sp>
        <p:nvSpPr>
          <p:cNvPr id="3" name="2 Başlık"/>
          <p:cNvSpPr>
            <a:spLocks noGrp="1"/>
          </p:cNvSpPr>
          <p:nvPr>
            <p:ph type="title"/>
          </p:nvPr>
        </p:nvSpPr>
        <p:spPr/>
        <p:txBody>
          <a:bodyPr>
            <a:normAutofit/>
          </a:bodyPr>
          <a:lstStyle/>
          <a:p>
            <a:pPr>
              <a:defRPr/>
            </a:pPr>
            <a:r>
              <a:rPr lang="tr-TR" dirty="0" smtClean="0"/>
              <a:t>Unutkanlık ve Uykusuzluk Sorunu</a:t>
            </a:r>
            <a:endParaRPr lang="tr-TR" dirty="0"/>
          </a:p>
        </p:txBody>
      </p:sp>
      <p:sp>
        <p:nvSpPr>
          <p:cNvPr id="77827" name="3 Veri Yer Tutucusu"/>
          <p:cNvSpPr>
            <a:spLocks noGrp="1"/>
          </p:cNvSpPr>
          <p:nvPr>
            <p:ph type="dt" sz="quarter" idx="10"/>
          </p:nvPr>
        </p:nvSpPr>
        <p:spPr bwMode="auto">
          <a:noFill/>
          <a:ln>
            <a:miter lim="800000"/>
            <a:headEnd/>
            <a:tailEnd/>
          </a:ln>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endParaRPr lang="tr-TR">
              <a:cs typeface="Arial" charset="0"/>
            </a:endParaRPr>
          </a:p>
        </p:txBody>
      </p:sp>
    </p:spTree>
    <p:extLst>
      <p:ext uri="{BB962C8B-B14F-4D97-AF65-F5344CB8AC3E}">
        <p14:creationId xmlns:p14="http://schemas.microsoft.com/office/powerpoint/2010/main" val="11320074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1 İçerik Yer Tutucusu"/>
          <p:cNvSpPr>
            <a:spLocks noGrp="1"/>
          </p:cNvSpPr>
          <p:nvPr>
            <p:ph idx="1"/>
          </p:nvPr>
        </p:nvSpPr>
        <p:spPr/>
        <p:txBody>
          <a:bodyPr/>
          <a:lstStyle/>
          <a:p>
            <a:r>
              <a:rPr lang="tr-TR" b="1" smtClean="0">
                <a:solidFill>
                  <a:srgbClr val="C00000"/>
                </a:solidFill>
              </a:rPr>
              <a:t>Stres; </a:t>
            </a:r>
            <a:r>
              <a:rPr lang="tr-TR" b="1" smtClean="0">
                <a:solidFill>
                  <a:srgbClr val="7030A0"/>
                </a:solidFill>
              </a:rPr>
              <a:t>bireyde baskı ve engellenme duygusu yaratan, </a:t>
            </a:r>
          </a:p>
          <a:p>
            <a:r>
              <a:rPr lang="tr-TR" b="1" smtClean="0">
                <a:solidFill>
                  <a:srgbClr val="7030A0"/>
                </a:solidFill>
              </a:rPr>
              <a:t>zorluk çıkaran,</a:t>
            </a:r>
          </a:p>
          <a:p>
            <a:r>
              <a:rPr lang="tr-TR" b="1" smtClean="0">
                <a:solidFill>
                  <a:srgbClr val="7030A0"/>
                </a:solidFill>
              </a:rPr>
              <a:t> çıkmaza sokan, </a:t>
            </a:r>
          </a:p>
          <a:p>
            <a:r>
              <a:rPr lang="tr-TR" b="1" smtClean="0">
                <a:solidFill>
                  <a:srgbClr val="7030A0"/>
                </a:solidFill>
              </a:rPr>
              <a:t>çaresizliğe sürükleyen,</a:t>
            </a:r>
          </a:p>
          <a:p>
            <a:r>
              <a:rPr lang="tr-TR" b="1" smtClean="0">
                <a:solidFill>
                  <a:srgbClr val="7030A0"/>
                </a:solidFill>
              </a:rPr>
              <a:t> acı veren, </a:t>
            </a:r>
          </a:p>
          <a:p>
            <a:r>
              <a:rPr lang="tr-TR" b="1" smtClean="0">
                <a:solidFill>
                  <a:srgbClr val="7030A0"/>
                </a:solidFill>
              </a:rPr>
              <a:t>bunaltı ve </a:t>
            </a:r>
          </a:p>
          <a:p>
            <a:r>
              <a:rPr lang="tr-TR" b="1" smtClean="0">
                <a:solidFill>
                  <a:srgbClr val="7030A0"/>
                </a:solidFill>
              </a:rPr>
              <a:t>üzüntü verici yaşam olaylarıdır.</a:t>
            </a:r>
          </a:p>
        </p:txBody>
      </p:sp>
      <p:sp>
        <p:nvSpPr>
          <p:cNvPr id="3" name="2 Başlık"/>
          <p:cNvSpPr>
            <a:spLocks noGrp="1"/>
          </p:cNvSpPr>
          <p:nvPr>
            <p:ph type="title"/>
          </p:nvPr>
        </p:nvSpPr>
        <p:spPr/>
        <p:txBody>
          <a:bodyPr/>
          <a:lstStyle/>
          <a:p>
            <a:pPr>
              <a:defRPr/>
            </a:pPr>
            <a:r>
              <a:rPr lang="tr-TR" dirty="0" smtClean="0"/>
              <a:t>Stres</a:t>
            </a:r>
            <a:endParaRPr lang="tr-TR" dirty="0"/>
          </a:p>
        </p:txBody>
      </p:sp>
      <p:sp>
        <p:nvSpPr>
          <p:cNvPr id="79875" name="3 Veri Yer Tutucusu"/>
          <p:cNvSpPr>
            <a:spLocks noGrp="1"/>
          </p:cNvSpPr>
          <p:nvPr>
            <p:ph type="dt" sz="quarter" idx="10"/>
          </p:nvPr>
        </p:nvSpPr>
        <p:spPr bwMode="auto">
          <a:noFill/>
          <a:ln>
            <a:miter lim="800000"/>
            <a:headEnd/>
            <a:tailEnd/>
          </a:ln>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endParaRPr lang="tr-TR">
              <a:cs typeface="Arial" charset="0"/>
            </a:endParaRPr>
          </a:p>
        </p:txBody>
      </p:sp>
    </p:spTree>
    <p:extLst>
      <p:ext uri="{BB962C8B-B14F-4D97-AF65-F5344CB8AC3E}">
        <p14:creationId xmlns:p14="http://schemas.microsoft.com/office/powerpoint/2010/main" val="410526713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1 İçerik Yer Tutucusu"/>
          <p:cNvSpPr>
            <a:spLocks noGrp="1"/>
          </p:cNvSpPr>
          <p:nvPr>
            <p:ph idx="1"/>
          </p:nvPr>
        </p:nvSpPr>
        <p:spPr>
          <a:xfrm>
            <a:off x="1992313" y="2060576"/>
            <a:ext cx="8229600" cy="4162425"/>
          </a:xfrm>
        </p:spPr>
        <p:txBody>
          <a:bodyPr/>
          <a:lstStyle/>
          <a:p>
            <a:r>
              <a:rPr lang="tr-TR" smtClean="0"/>
              <a:t>Stresin önlenmesinde “</a:t>
            </a:r>
            <a:r>
              <a:rPr lang="tr-TR" b="1" smtClean="0"/>
              <a:t>denetim duygusu” </a:t>
            </a:r>
            <a:r>
              <a:rPr lang="tr-TR" smtClean="0"/>
              <a:t>önemlidir. </a:t>
            </a:r>
          </a:p>
          <a:p>
            <a:pPr>
              <a:buFont typeface="Wingdings 3" pitchFamily="18" charset="2"/>
              <a:buNone/>
            </a:pPr>
            <a:endParaRPr lang="tr-TR" smtClean="0"/>
          </a:p>
          <a:p>
            <a:r>
              <a:rPr lang="tr-TR" smtClean="0"/>
              <a:t>aşamadığı sorunları </a:t>
            </a:r>
            <a:r>
              <a:rPr lang="tr-TR" b="1" smtClean="0"/>
              <a:t>dini inanç sistemi </a:t>
            </a:r>
            <a:r>
              <a:rPr lang="tr-TR" smtClean="0"/>
              <a:t>içerisinde kolaylıkla kabullenebilir.</a:t>
            </a:r>
          </a:p>
        </p:txBody>
      </p:sp>
      <p:sp>
        <p:nvSpPr>
          <p:cNvPr id="3" name="2 Başlık"/>
          <p:cNvSpPr>
            <a:spLocks noGrp="1"/>
          </p:cNvSpPr>
          <p:nvPr>
            <p:ph type="title"/>
          </p:nvPr>
        </p:nvSpPr>
        <p:spPr/>
        <p:txBody>
          <a:bodyPr/>
          <a:lstStyle/>
          <a:p>
            <a:pPr>
              <a:defRPr/>
            </a:pPr>
            <a:r>
              <a:rPr lang="tr-TR" dirty="0" smtClean="0"/>
              <a:t>Stres </a:t>
            </a:r>
            <a:endParaRPr lang="tr-TR" dirty="0"/>
          </a:p>
        </p:txBody>
      </p:sp>
      <p:sp>
        <p:nvSpPr>
          <p:cNvPr id="81923" name="3 Veri Yer Tutucusu"/>
          <p:cNvSpPr>
            <a:spLocks noGrp="1"/>
          </p:cNvSpPr>
          <p:nvPr>
            <p:ph type="dt" sz="quarter" idx="10"/>
          </p:nvPr>
        </p:nvSpPr>
        <p:spPr bwMode="auto">
          <a:noFill/>
          <a:ln>
            <a:miter lim="800000"/>
            <a:headEnd/>
            <a:tailEnd/>
          </a:ln>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endParaRPr lang="tr-TR">
              <a:cs typeface="Arial" charset="0"/>
            </a:endParaRPr>
          </a:p>
        </p:txBody>
      </p:sp>
    </p:spTree>
    <p:extLst>
      <p:ext uri="{BB962C8B-B14F-4D97-AF65-F5344CB8AC3E}">
        <p14:creationId xmlns:p14="http://schemas.microsoft.com/office/powerpoint/2010/main" val="356473052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1981200" y="1481138"/>
            <a:ext cx="4186238" cy="4525962"/>
          </a:xfrm>
        </p:spPr>
        <p:txBody>
          <a:bodyPr>
            <a:normAutofit/>
          </a:bodyPr>
          <a:lstStyle/>
          <a:p>
            <a:pPr marL="365760" indent="-256032">
              <a:buFont typeface="Wingdings 3"/>
              <a:buChar char=""/>
              <a:defRPr/>
            </a:pPr>
            <a:r>
              <a:rPr lang="tr-TR" dirty="0" smtClean="0"/>
              <a:t>Birey üzerindeki stresin etkisini hafifletmeyi amaçlayan bir diğer unsur ise toplumsal destektir. </a:t>
            </a:r>
          </a:p>
          <a:p>
            <a:pPr marL="365760" indent="-256032">
              <a:buFont typeface="Wingdings 3"/>
              <a:buChar char=""/>
              <a:defRPr/>
            </a:pPr>
            <a:r>
              <a:rPr lang="tr-TR" dirty="0" smtClean="0"/>
              <a:t>Aile desteği yada kurumsal destek yaşlı için çok güçlü psikolojik destek sağlar</a:t>
            </a:r>
          </a:p>
          <a:p>
            <a:pPr marL="365760" indent="-256032">
              <a:buFont typeface="Wingdings 3"/>
              <a:buChar char=""/>
              <a:defRPr/>
            </a:pPr>
            <a:endParaRPr lang="tr-TR" dirty="0"/>
          </a:p>
        </p:txBody>
      </p:sp>
      <p:sp>
        <p:nvSpPr>
          <p:cNvPr id="3" name="2 Başlık"/>
          <p:cNvSpPr>
            <a:spLocks noGrp="1"/>
          </p:cNvSpPr>
          <p:nvPr>
            <p:ph type="title"/>
          </p:nvPr>
        </p:nvSpPr>
        <p:spPr/>
        <p:txBody>
          <a:bodyPr/>
          <a:lstStyle/>
          <a:p>
            <a:pPr>
              <a:defRPr/>
            </a:pPr>
            <a:r>
              <a:rPr lang="tr-TR" dirty="0" smtClean="0"/>
              <a:t>Stres</a:t>
            </a:r>
            <a:endParaRPr lang="tr-TR" dirty="0"/>
          </a:p>
        </p:txBody>
      </p:sp>
      <p:pic>
        <p:nvPicPr>
          <p:cNvPr id="83971" name="Picture 2"/>
          <p:cNvPicPr>
            <a:picLocks noChangeAspect="1" noChangeArrowheads="1"/>
          </p:cNvPicPr>
          <p:nvPr/>
        </p:nvPicPr>
        <p:blipFill>
          <a:blip r:embed="rId3"/>
          <a:srcRect/>
          <a:stretch>
            <a:fillRect/>
          </a:stretch>
        </p:blipFill>
        <p:spPr bwMode="auto">
          <a:xfrm>
            <a:off x="6311901" y="1484313"/>
            <a:ext cx="3952875" cy="3960812"/>
          </a:xfrm>
          <a:prstGeom prst="rect">
            <a:avLst/>
          </a:prstGeom>
          <a:noFill/>
          <a:ln w="9525">
            <a:noFill/>
            <a:miter lim="800000"/>
            <a:headEnd/>
            <a:tailEnd/>
          </a:ln>
        </p:spPr>
      </p:pic>
      <p:sp>
        <p:nvSpPr>
          <p:cNvPr id="83972" name="4 Veri Yer Tutucusu"/>
          <p:cNvSpPr>
            <a:spLocks noGrp="1"/>
          </p:cNvSpPr>
          <p:nvPr>
            <p:ph type="dt" sz="quarter" idx="10"/>
          </p:nvPr>
        </p:nvSpPr>
        <p:spPr bwMode="auto">
          <a:noFill/>
          <a:ln>
            <a:miter lim="800000"/>
            <a:headEnd/>
            <a:tailEnd/>
          </a:ln>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endParaRPr lang="tr-TR">
              <a:cs typeface="Arial" charset="0"/>
            </a:endParaRPr>
          </a:p>
        </p:txBody>
      </p:sp>
    </p:spTree>
    <p:extLst>
      <p:ext uri="{BB962C8B-B14F-4D97-AF65-F5344CB8AC3E}">
        <p14:creationId xmlns:p14="http://schemas.microsoft.com/office/powerpoint/2010/main" val="216443249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pPr marL="365760" indent="-256032">
              <a:buFont typeface="Wingdings 3"/>
              <a:buChar char=""/>
              <a:defRPr/>
            </a:pPr>
            <a:r>
              <a:rPr lang="tr-TR" dirty="0" err="1" smtClean="0"/>
              <a:t>Anksiyete</a:t>
            </a:r>
            <a:r>
              <a:rPr lang="tr-TR" dirty="0" smtClean="0"/>
              <a:t> bozuklukları bilişsel ve bedensel belirtilerle kendini gösterir. </a:t>
            </a:r>
          </a:p>
          <a:p>
            <a:pPr marL="365760" indent="-256032">
              <a:buNone/>
              <a:defRPr/>
            </a:pPr>
            <a:endParaRPr lang="tr-TR" dirty="0" smtClean="0"/>
          </a:p>
          <a:p>
            <a:pPr marL="365760" indent="-256032">
              <a:buFont typeface="Wingdings 3"/>
              <a:buChar char=""/>
              <a:defRPr/>
            </a:pPr>
            <a:r>
              <a:rPr lang="tr-TR" dirty="0" smtClean="0"/>
              <a:t>Bilişsel belirtiler arasında çevreye ilginin kaybolması, </a:t>
            </a:r>
          </a:p>
          <a:p>
            <a:pPr marL="365760" indent="-256032">
              <a:buFont typeface="Wingdings 3"/>
              <a:buChar char=""/>
              <a:defRPr/>
            </a:pPr>
            <a:r>
              <a:rPr lang="tr-TR" dirty="0" smtClean="0"/>
              <a:t>kötü bir şey olacak beklentisi, </a:t>
            </a:r>
          </a:p>
          <a:p>
            <a:pPr marL="365760" indent="-256032">
              <a:buFont typeface="Wingdings 3"/>
              <a:buChar char=""/>
              <a:defRPr/>
            </a:pPr>
            <a:r>
              <a:rPr lang="tr-TR" dirty="0" smtClean="0"/>
              <a:t>çabuk öfkelenme</a:t>
            </a:r>
          </a:p>
          <a:p>
            <a:pPr marL="365760" indent="-256032">
              <a:buFont typeface="Wingdings 3"/>
              <a:buChar char=""/>
              <a:defRPr/>
            </a:pPr>
            <a:r>
              <a:rPr lang="tr-TR" dirty="0" smtClean="0"/>
              <a:t> huzursuzluk hissi, </a:t>
            </a:r>
          </a:p>
          <a:p>
            <a:pPr marL="365760" indent="-256032">
              <a:buFont typeface="Wingdings 3"/>
              <a:buChar char=""/>
              <a:defRPr/>
            </a:pPr>
            <a:r>
              <a:rPr lang="tr-TR" dirty="0" smtClean="0"/>
              <a:t>denetimini yitirme veya</a:t>
            </a:r>
          </a:p>
          <a:p>
            <a:pPr marL="365760" indent="-256032">
              <a:buFont typeface="Wingdings 3"/>
              <a:buChar char=""/>
              <a:defRPr/>
            </a:pPr>
            <a:r>
              <a:rPr lang="tr-TR" dirty="0" smtClean="0"/>
              <a:t> çıldırma korkusu, </a:t>
            </a:r>
          </a:p>
          <a:p>
            <a:pPr marL="365760" indent="-256032">
              <a:buNone/>
              <a:defRPr/>
            </a:pPr>
            <a:endParaRPr lang="tr-TR" dirty="0" smtClean="0"/>
          </a:p>
        </p:txBody>
      </p:sp>
      <p:sp>
        <p:nvSpPr>
          <p:cNvPr id="3" name="2 Başlık"/>
          <p:cNvSpPr>
            <a:spLocks noGrp="1"/>
          </p:cNvSpPr>
          <p:nvPr>
            <p:ph type="title"/>
          </p:nvPr>
        </p:nvSpPr>
        <p:spPr/>
        <p:txBody>
          <a:bodyPr/>
          <a:lstStyle/>
          <a:p>
            <a:pPr>
              <a:defRPr/>
            </a:pPr>
            <a:r>
              <a:rPr lang="tr-TR" dirty="0" err="1" smtClean="0"/>
              <a:t>Anksiyete</a:t>
            </a:r>
            <a:r>
              <a:rPr lang="tr-TR" dirty="0" smtClean="0"/>
              <a:t> </a:t>
            </a:r>
            <a:endParaRPr lang="tr-TR" dirty="0"/>
          </a:p>
        </p:txBody>
      </p:sp>
      <p:sp>
        <p:nvSpPr>
          <p:cNvPr id="86019" name="3 Veri Yer Tutucusu"/>
          <p:cNvSpPr>
            <a:spLocks noGrp="1"/>
          </p:cNvSpPr>
          <p:nvPr>
            <p:ph type="dt" sz="quarter" idx="10"/>
          </p:nvPr>
        </p:nvSpPr>
        <p:spPr bwMode="auto">
          <a:noFill/>
          <a:ln>
            <a:miter lim="800000"/>
            <a:headEnd/>
            <a:tailEnd/>
          </a:ln>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endParaRPr lang="tr-TR">
              <a:cs typeface="Arial" charset="0"/>
            </a:endParaRPr>
          </a:p>
        </p:txBody>
      </p:sp>
    </p:spTree>
    <p:extLst>
      <p:ext uri="{BB962C8B-B14F-4D97-AF65-F5344CB8AC3E}">
        <p14:creationId xmlns:p14="http://schemas.microsoft.com/office/powerpoint/2010/main" val="99441077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1 İçerik Yer Tutucusu"/>
          <p:cNvSpPr>
            <a:spLocks noGrp="1"/>
          </p:cNvSpPr>
          <p:nvPr>
            <p:ph idx="1"/>
          </p:nvPr>
        </p:nvSpPr>
        <p:spPr/>
        <p:txBody>
          <a:bodyPr>
            <a:normAutofit lnSpcReduction="10000"/>
          </a:bodyPr>
          <a:lstStyle/>
          <a:p>
            <a:r>
              <a:rPr lang="tr-TR" b="1" smtClean="0"/>
              <a:t>Bedensel belirtiler </a:t>
            </a:r>
            <a:r>
              <a:rPr lang="tr-TR" smtClean="0"/>
              <a:t>arasında çarpıntı, </a:t>
            </a:r>
          </a:p>
          <a:p>
            <a:r>
              <a:rPr lang="tr-TR" smtClean="0"/>
              <a:t>terleme,</a:t>
            </a:r>
          </a:p>
          <a:p>
            <a:r>
              <a:rPr lang="tr-TR" smtClean="0"/>
              <a:t> nefes darlığı, </a:t>
            </a:r>
          </a:p>
          <a:p>
            <a:r>
              <a:rPr lang="tr-TR" smtClean="0"/>
              <a:t>yerinde duramama,</a:t>
            </a:r>
          </a:p>
          <a:p>
            <a:r>
              <a:rPr lang="tr-TR" smtClean="0"/>
              <a:t> göğüs ağrısı,</a:t>
            </a:r>
          </a:p>
          <a:p>
            <a:r>
              <a:rPr lang="tr-TR" smtClean="0"/>
              <a:t> bulantı, </a:t>
            </a:r>
          </a:p>
          <a:p>
            <a:r>
              <a:rPr lang="tr-TR" smtClean="0"/>
              <a:t>baş dönmesi,</a:t>
            </a:r>
          </a:p>
          <a:p>
            <a:r>
              <a:rPr lang="tr-TR" smtClean="0"/>
              <a:t> fenalaşma, </a:t>
            </a:r>
          </a:p>
          <a:p>
            <a:r>
              <a:rPr lang="tr-TR" smtClean="0"/>
              <a:t>uyuşukluk ve karıncalanma hisleri sayılabilir. </a:t>
            </a:r>
          </a:p>
          <a:p>
            <a:endParaRPr lang="tr-TR" smtClean="0"/>
          </a:p>
        </p:txBody>
      </p:sp>
      <p:sp>
        <p:nvSpPr>
          <p:cNvPr id="88066" name="2 Veri Yer Tutucusu"/>
          <p:cNvSpPr>
            <a:spLocks noGrp="1"/>
          </p:cNvSpPr>
          <p:nvPr>
            <p:ph type="dt" sz="quarter" idx="10"/>
          </p:nvPr>
        </p:nvSpPr>
        <p:spPr bwMode="auto">
          <a:noFill/>
          <a:ln>
            <a:miter lim="800000"/>
            <a:headEnd/>
            <a:tailEnd/>
          </a:ln>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endParaRPr lang="tr-TR">
              <a:cs typeface="Arial" charset="0"/>
            </a:endParaRPr>
          </a:p>
        </p:txBody>
      </p:sp>
      <p:sp>
        <p:nvSpPr>
          <p:cNvPr id="4" name="3 Başlık"/>
          <p:cNvSpPr>
            <a:spLocks noGrp="1"/>
          </p:cNvSpPr>
          <p:nvPr>
            <p:ph type="title"/>
          </p:nvPr>
        </p:nvSpPr>
        <p:spPr/>
        <p:txBody>
          <a:bodyPr/>
          <a:lstStyle/>
          <a:p>
            <a:pPr>
              <a:defRPr/>
            </a:pPr>
            <a:r>
              <a:rPr lang="tr-TR" dirty="0" err="1" smtClean="0"/>
              <a:t>Anksiyete</a:t>
            </a:r>
            <a:endParaRPr lang="tr-TR" dirty="0"/>
          </a:p>
        </p:txBody>
      </p:sp>
    </p:spTree>
    <p:extLst>
      <p:ext uri="{BB962C8B-B14F-4D97-AF65-F5344CB8AC3E}">
        <p14:creationId xmlns:p14="http://schemas.microsoft.com/office/powerpoint/2010/main" val="110943098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1 İçerik Yer Tutucusu"/>
          <p:cNvSpPr>
            <a:spLocks noGrp="1"/>
          </p:cNvSpPr>
          <p:nvPr>
            <p:ph idx="1"/>
          </p:nvPr>
        </p:nvSpPr>
        <p:spPr>
          <a:xfrm>
            <a:off x="1981200" y="1700214"/>
            <a:ext cx="8229600" cy="4306887"/>
          </a:xfrm>
        </p:spPr>
        <p:txBody>
          <a:bodyPr/>
          <a:lstStyle/>
          <a:p>
            <a:r>
              <a:rPr lang="tr-TR" b="1" smtClean="0"/>
              <a:t>Yaşlı bireyler ruhsal sıkıntılarından bahsetmeyi uygun bulmadıkları için, çoğunlukla bedensel belirtilirden bahsederler</a:t>
            </a:r>
            <a:r>
              <a:rPr lang="tr-TR" smtClean="0"/>
              <a:t>.</a:t>
            </a:r>
          </a:p>
          <a:p>
            <a:endParaRPr lang="tr-TR" smtClean="0"/>
          </a:p>
          <a:p>
            <a:pPr>
              <a:buFont typeface="Wingdings 3" pitchFamily="18" charset="2"/>
              <a:buNone/>
            </a:pPr>
            <a:r>
              <a:rPr lang="tr-TR" smtClean="0"/>
              <a:t> </a:t>
            </a:r>
          </a:p>
          <a:p>
            <a:r>
              <a:rPr lang="tr-TR" smtClean="0">
                <a:solidFill>
                  <a:srgbClr val="C00000"/>
                </a:solidFill>
              </a:rPr>
              <a:t>Bu nedenle anksiyete fiziksel hastalıklarla karıştırılabilir ve boşuna ilaç kullanmasına neden olabilir.</a:t>
            </a:r>
          </a:p>
          <a:p>
            <a:pPr>
              <a:buFont typeface="Wingdings 3" pitchFamily="18" charset="2"/>
              <a:buNone/>
            </a:pPr>
            <a:endParaRPr lang="tr-TR" smtClean="0"/>
          </a:p>
          <a:p>
            <a:pPr>
              <a:buFont typeface="Wingdings 3" pitchFamily="18" charset="2"/>
              <a:buNone/>
            </a:pPr>
            <a:endParaRPr lang="tr-TR" smtClean="0"/>
          </a:p>
        </p:txBody>
      </p:sp>
      <p:sp>
        <p:nvSpPr>
          <p:cNvPr id="3" name="2 Başlık"/>
          <p:cNvSpPr>
            <a:spLocks noGrp="1"/>
          </p:cNvSpPr>
          <p:nvPr>
            <p:ph type="title"/>
          </p:nvPr>
        </p:nvSpPr>
        <p:spPr/>
        <p:txBody>
          <a:bodyPr/>
          <a:lstStyle/>
          <a:p>
            <a:pPr>
              <a:defRPr/>
            </a:pPr>
            <a:r>
              <a:rPr lang="tr-TR" dirty="0" err="1" smtClean="0"/>
              <a:t>Anksiyete</a:t>
            </a:r>
            <a:endParaRPr lang="tr-TR" dirty="0"/>
          </a:p>
        </p:txBody>
      </p:sp>
      <p:sp>
        <p:nvSpPr>
          <p:cNvPr id="90115" name="3 Veri Yer Tutucusu"/>
          <p:cNvSpPr>
            <a:spLocks noGrp="1"/>
          </p:cNvSpPr>
          <p:nvPr>
            <p:ph type="dt" sz="quarter" idx="10"/>
          </p:nvPr>
        </p:nvSpPr>
        <p:spPr bwMode="auto">
          <a:noFill/>
          <a:ln>
            <a:miter lim="800000"/>
            <a:headEnd/>
            <a:tailEnd/>
          </a:ln>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endParaRPr lang="tr-TR">
              <a:cs typeface="Arial" charset="0"/>
            </a:endParaRPr>
          </a:p>
        </p:txBody>
      </p:sp>
    </p:spTree>
    <p:extLst>
      <p:ext uri="{BB962C8B-B14F-4D97-AF65-F5344CB8AC3E}">
        <p14:creationId xmlns:p14="http://schemas.microsoft.com/office/powerpoint/2010/main" val="17485833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Son yıllarda hem sağlık alanındaki gelişmeler, hem de sosyoekonomik koşullardaki iyileşmeler, azalan doğum oranları ve benzeri faktörler nedeniyle insan ömrü uzamıştır ve tüm dünyada yaşlı nüfusu artmaya başlamıştır.</a:t>
            </a:r>
          </a:p>
          <a:p>
            <a:endParaRPr lang="tr-TR" dirty="0"/>
          </a:p>
          <a:p>
            <a:r>
              <a:rPr lang="tr-TR" dirty="0" smtClean="0"/>
              <a:t>Demografik istatistiklere göre gelişmiş toplumlarda 2030 yılında yaşlı nüfusun toplam nüfusa oranının %64,6’ya yükseleceği öngörülmüştür</a:t>
            </a:r>
            <a:endParaRPr lang="tr-TR" dirty="0"/>
          </a:p>
        </p:txBody>
      </p:sp>
    </p:spTree>
    <p:extLst>
      <p:ext uri="{BB962C8B-B14F-4D97-AF65-F5344CB8AC3E}">
        <p14:creationId xmlns:p14="http://schemas.microsoft.com/office/powerpoint/2010/main" val="242574058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1 İçerik Yer Tutucusu"/>
          <p:cNvSpPr>
            <a:spLocks noGrp="1"/>
          </p:cNvSpPr>
          <p:nvPr>
            <p:ph idx="1"/>
          </p:nvPr>
        </p:nvSpPr>
        <p:spPr>
          <a:xfrm>
            <a:off x="1981200" y="2276476"/>
            <a:ext cx="8229600" cy="3730625"/>
          </a:xfrm>
        </p:spPr>
        <p:txBody>
          <a:bodyPr/>
          <a:lstStyle/>
          <a:p>
            <a:r>
              <a:rPr lang="tr-TR" smtClean="0"/>
              <a:t>Boş zamanların değerlendirilmesi önemli bir programdır.</a:t>
            </a:r>
          </a:p>
          <a:p>
            <a:pPr>
              <a:buFont typeface="Wingdings 3" pitchFamily="18" charset="2"/>
              <a:buNone/>
            </a:pPr>
            <a:endParaRPr lang="tr-TR" smtClean="0"/>
          </a:p>
          <a:p>
            <a:r>
              <a:rPr lang="tr-TR" smtClean="0"/>
              <a:t>Yaşlıların kültürel yapısı ve değer yargılarıyla yakından ilgili faaliyetler ayarlanması onlar için önemlidir.</a:t>
            </a:r>
          </a:p>
          <a:p>
            <a:endParaRPr lang="tr-TR" smtClean="0"/>
          </a:p>
        </p:txBody>
      </p:sp>
      <p:sp>
        <p:nvSpPr>
          <p:cNvPr id="3" name="2 Başlık"/>
          <p:cNvSpPr>
            <a:spLocks noGrp="1"/>
          </p:cNvSpPr>
          <p:nvPr>
            <p:ph type="title"/>
          </p:nvPr>
        </p:nvSpPr>
        <p:spPr/>
        <p:txBody>
          <a:bodyPr>
            <a:normAutofit/>
          </a:bodyPr>
          <a:lstStyle/>
          <a:p>
            <a:pPr>
              <a:defRPr/>
            </a:pPr>
            <a:r>
              <a:rPr lang="tr-TR" dirty="0" smtClean="0"/>
              <a:t>Boş Zamanların Değerlendirilmesi Sorunu</a:t>
            </a:r>
            <a:endParaRPr lang="tr-TR" dirty="0"/>
          </a:p>
        </p:txBody>
      </p:sp>
      <p:sp>
        <p:nvSpPr>
          <p:cNvPr id="92163" name="3 Veri Yer Tutucusu"/>
          <p:cNvSpPr>
            <a:spLocks noGrp="1"/>
          </p:cNvSpPr>
          <p:nvPr>
            <p:ph type="dt" sz="quarter" idx="10"/>
          </p:nvPr>
        </p:nvSpPr>
        <p:spPr bwMode="auto">
          <a:noFill/>
          <a:ln>
            <a:miter lim="800000"/>
            <a:headEnd/>
            <a:tailEnd/>
          </a:ln>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endParaRPr lang="tr-TR">
              <a:cs typeface="Arial" charset="0"/>
            </a:endParaRPr>
          </a:p>
        </p:txBody>
      </p:sp>
    </p:spTree>
    <p:extLst>
      <p:ext uri="{BB962C8B-B14F-4D97-AF65-F5344CB8AC3E}">
        <p14:creationId xmlns:p14="http://schemas.microsoft.com/office/powerpoint/2010/main" val="336530088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Başarılı yaşlanma</a:t>
            </a:r>
            <a:endParaRPr lang="tr-TR" dirty="0"/>
          </a:p>
        </p:txBody>
      </p:sp>
      <p:sp>
        <p:nvSpPr>
          <p:cNvPr id="3" name="İçerik Yer Tutucusu 2"/>
          <p:cNvSpPr>
            <a:spLocks noGrp="1"/>
          </p:cNvSpPr>
          <p:nvPr>
            <p:ph idx="1"/>
          </p:nvPr>
        </p:nvSpPr>
        <p:spPr/>
        <p:txBody>
          <a:bodyPr/>
          <a:lstStyle/>
          <a:p>
            <a:r>
              <a:rPr lang="tr-TR" dirty="0" smtClean="0"/>
              <a:t>Başarılı yaşlanma; bireyin kendini yaşlılığa hazırlama sürecinde sosyal çevresini ve ilişkilerini canlı tutmak, sağlık sorunlarını en aza indirmek için koruyucu önlemler almak, bellek ve fiziksel işlevlerini geliştirici çabalar içinde olmak ve yaşama pozitif bakmasını becerebilmek anlamına gelmektedir.</a:t>
            </a:r>
          </a:p>
          <a:p>
            <a:r>
              <a:rPr lang="tr-TR" dirty="0" smtClean="0"/>
              <a:t>Başarılı yaşlanma; yalnızca sağlık yönünden değil, aynı zamanda psikolojik ve sosyal yönden de tam bir iyilik halinin varlığı- </a:t>
            </a:r>
            <a:r>
              <a:rPr lang="tr-TR" dirty="0" err="1" smtClean="0"/>
              <a:t>nı</a:t>
            </a:r>
            <a:r>
              <a:rPr lang="tr-TR" dirty="0" smtClean="0"/>
              <a:t> işaret eden bir kavramdır.</a:t>
            </a:r>
            <a:endParaRPr lang="tr-TR" dirty="0"/>
          </a:p>
        </p:txBody>
      </p:sp>
    </p:spTree>
    <p:extLst>
      <p:ext uri="{BB962C8B-B14F-4D97-AF65-F5344CB8AC3E}">
        <p14:creationId xmlns:p14="http://schemas.microsoft.com/office/powerpoint/2010/main" val="282039837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Yaşlılık ve moral </a:t>
            </a:r>
            <a:endParaRPr lang="tr-TR" dirty="0"/>
          </a:p>
        </p:txBody>
      </p:sp>
      <p:sp>
        <p:nvSpPr>
          <p:cNvPr id="3" name="İçerik Yer Tutucusu 2"/>
          <p:cNvSpPr>
            <a:spLocks noGrp="1"/>
          </p:cNvSpPr>
          <p:nvPr>
            <p:ph idx="1"/>
          </p:nvPr>
        </p:nvSpPr>
        <p:spPr/>
        <p:txBody>
          <a:bodyPr/>
          <a:lstStyle/>
          <a:p>
            <a:r>
              <a:rPr lang="tr-TR" dirty="0" smtClean="0"/>
              <a:t>Yaşlılık döneminde moral önemli bir belirleyicidir. Moral hem iyilik halinin hem de yaşlılıkta göz ardı edilen yaşam kalitesinin önemli bir belirleyicisidir.</a:t>
            </a:r>
          </a:p>
          <a:p>
            <a:endParaRPr lang="tr-TR" dirty="0"/>
          </a:p>
          <a:p>
            <a:r>
              <a:rPr lang="tr-TR" dirty="0" smtClean="0"/>
              <a:t>Yaşlılıkta moral ve duygusal aktarımlar, karşılıklı ilişkilerin sürdürülmesi, dayanışma, aile-akrabalık ve komşuluk ilişkilerinin sürdürülmesiyle iliş- kili görünmektedir. </a:t>
            </a:r>
          </a:p>
          <a:p>
            <a:r>
              <a:rPr lang="tr-TR" dirty="0" smtClean="0"/>
              <a:t>Sosyal ilişkilerin miktarı ve kalitesi yaşlıları psikolojik olarak etkilemektedir. </a:t>
            </a:r>
            <a:endParaRPr lang="tr-TR" dirty="0"/>
          </a:p>
        </p:txBody>
      </p:sp>
    </p:spTree>
    <p:extLst>
      <p:ext uri="{BB962C8B-B14F-4D97-AF65-F5344CB8AC3E}">
        <p14:creationId xmlns:p14="http://schemas.microsoft.com/office/powerpoint/2010/main" val="207525773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Yaşlılık ve moral</a:t>
            </a:r>
            <a:endParaRPr lang="tr-TR" dirty="0"/>
          </a:p>
        </p:txBody>
      </p:sp>
      <p:sp>
        <p:nvSpPr>
          <p:cNvPr id="3" name="İçerik Yer Tutucusu 2"/>
          <p:cNvSpPr>
            <a:spLocks noGrp="1"/>
          </p:cNvSpPr>
          <p:nvPr>
            <p:ph idx="1"/>
          </p:nvPr>
        </p:nvSpPr>
        <p:spPr/>
        <p:txBody>
          <a:bodyPr/>
          <a:lstStyle/>
          <a:p>
            <a:r>
              <a:rPr lang="tr-TR" dirty="0" smtClean="0"/>
              <a:t>Toplumsal ilişkilerin genişliği yaşlıların kendilerine güven duygularının, sosyal yeterliliklerinin güçlenmesine yardımcı olan destek mekanizmalar durumundadır. </a:t>
            </a:r>
          </a:p>
          <a:p>
            <a:r>
              <a:rPr lang="tr-TR" dirty="0" smtClean="0"/>
              <a:t>Aile, akraba, arkadaş ve komşu ilişkilerinin güçlü olması yaşlılarda yaşam doyumunu arttırıcı bir etki yaratmaktadır.</a:t>
            </a:r>
          </a:p>
          <a:p>
            <a:r>
              <a:rPr lang="tr-TR" dirty="0" smtClean="0"/>
              <a:t> Toplumsal ilişkiler başarılı ve zor yaşlılığın anlamını oluşturmada önemli bir faktör olarak ortaya çıkmaktadır. Toplumsal ilişkileri geniş olan yaşlılar yaşlanmanın olumsuz yönlerinden daha az etkilenmekte, moralleri daha yüksek olmaktadır.</a:t>
            </a:r>
          </a:p>
          <a:p>
            <a:endParaRPr lang="tr-TR" dirty="0"/>
          </a:p>
        </p:txBody>
      </p:sp>
    </p:spTree>
    <p:extLst>
      <p:ext uri="{BB962C8B-B14F-4D97-AF65-F5344CB8AC3E}">
        <p14:creationId xmlns:p14="http://schemas.microsoft.com/office/powerpoint/2010/main" val="77712990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Yaşlılık ve depresyon</a:t>
            </a:r>
            <a:endParaRPr lang="tr-TR" dirty="0"/>
          </a:p>
        </p:txBody>
      </p:sp>
      <p:sp>
        <p:nvSpPr>
          <p:cNvPr id="3" name="İçerik Yer Tutucusu 2"/>
          <p:cNvSpPr>
            <a:spLocks noGrp="1"/>
          </p:cNvSpPr>
          <p:nvPr>
            <p:ph idx="1"/>
          </p:nvPr>
        </p:nvSpPr>
        <p:spPr/>
        <p:txBody>
          <a:bodyPr/>
          <a:lstStyle/>
          <a:p>
            <a:r>
              <a:rPr lang="tr-TR" dirty="0" smtClean="0"/>
              <a:t>Ülkemizde yapılan bir çalışmada yaşlı bireylerde depresyon düzeyinin ve moral durumunun, </a:t>
            </a:r>
            <a:r>
              <a:rPr lang="tr-TR" dirty="0" err="1" smtClean="0"/>
              <a:t>mobilite</a:t>
            </a:r>
            <a:r>
              <a:rPr lang="tr-TR" dirty="0" smtClean="0"/>
              <a:t> ve günlük yaşam aktivitelerini olumsuz yönde etkilediği bulunmuştur. </a:t>
            </a:r>
          </a:p>
          <a:p>
            <a:r>
              <a:rPr lang="tr-TR" dirty="0" smtClean="0"/>
              <a:t>Huzurevinde yaşayan yaşlıların evde ailesi ile beraber yaşayan yaşlılara göre daha fazla oranda depresif semptomlara sahip oldukları, moral durumlarının kötü olduğu ve bununla ilişkili olarak fonksiyonel olarak daha kısıtlı oldukları bulunmuştur.</a:t>
            </a:r>
          </a:p>
          <a:p>
            <a:r>
              <a:rPr lang="tr-TR" dirty="0" smtClean="0"/>
              <a:t> Aile üyeleri ya da yakınları ile birlikte yaşayan yaşlı bireylerin huzurevlerinde kalan yaşlılara göre daha az karamsar ve daha fazla üretken olduğu ifade edilmektedir </a:t>
            </a:r>
            <a:endParaRPr lang="tr-TR" dirty="0"/>
          </a:p>
        </p:txBody>
      </p:sp>
    </p:spTree>
    <p:extLst>
      <p:ext uri="{BB962C8B-B14F-4D97-AF65-F5344CB8AC3E}">
        <p14:creationId xmlns:p14="http://schemas.microsoft.com/office/powerpoint/2010/main" val="119372314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Yaşlılık ve aile ilişkiler,</a:t>
            </a:r>
            <a:endParaRPr lang="tr-TR" dirty="0"/>
          </a:p>
        </p:txBody>
      </p:sp>
      <p:sp>
        <p:nvSpPr>
          <p:cNvPr id="3" name="İçerik Yer Tutucusu 2"/>
          <p:cNvSpPr>
            <a:spLocks noGrp="1"/>
          </p:cNvSpPr>
          <p:nvPr>
            <p:ph idx="1"/>
          </p:nvPr>
        </p:nvSpPr>
        <p:spPr/>
        <p:txBody>
          <a:bodyPr/>
          <a:lstStyle/>
          <a:p>
            <a:r>
              <a:rPr lang="tr-TR" dirty="0" smtClean="0"/>
              <a:t>Türkiye’de yapılan bir çalışmada yaşlıların aile bireyleri ile olan ilişkilerinin onların toplumla bütünleşmesinde ve yaşamdan aldıkları tatminin artmasında önemli olduğu belirtilmektedir.</a:t>
            </a:r>
          </a:p>
          <a:p>
            <a:r>
              <a:rPr lang="tr-TR" dirty="0" smtClean="0"/>
              <a:t>Çocukları, torunları, akrabaları ve komşuları tarafından sıkça aranmak, karşılıklı ziyaretlerde bulunmak yaşlı bireylerde kaygı düzeyini düşürür ve onları olumlu yönde etkiler. </a:t>
            </a:r>
          </a:p>
          <a:p>
            <a:r>
              <a:rPr lang="tr-TR" dirty="0" smtClean="0"/>
              <a:t>Toplumsal ilişkileri geniş olan yaşlılar yaşlanmanın olumsuz yönlerinden daha az etkilenmekte, moralleri daha yüksek olmaktadır</a:t>
            </a:r>
            <a:endParaRPr lang="tr-TR" dirty="0"/>
          </a:p>
        </p:txBody>
      </p:sp>
    </p:spTree>
    <p:extLst>
      <p:ext uri="{BB962C8B-B14F-4D97-AF65-F5344CB8AC3E}">
        <p14:creationId xmlns:p14="http://schemas.microsoft.com/office/powerpoint/2010/main" val="104569770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Yaşlı bakımı </a:t>
            </a:r>
            <a:endParaRPr lang="tr-TR" dirty="0"/>
          </a:p>
        </p:txBody>
      </p:sp>
      <p:sp>
        <p:nvSpPr>
          <p:cNvPr id="3" name="İçerik Yer Tutucusu 2"/>
          <p:cNvSpPr>
            <a:spLocks noGrp="1"/>
          </p:cNvSpPr>
          <p:nvPr>
            <p:ph idx="1"/>
          </p:nvPr>
        </p:nvSpPr>
        <p:spPr/>
        <p:txBody>
          <a:bodyPr>
            <a:normAutofit fontScale="92500"/>
          </a:bodyPr>
          <a:lstStyle/>
          <a:p>
            <a:pPr algn="ctr">
              <a:buNone/>
            </a:pPr>
            <a:r>
              <a:rPr lang="tr-TR" altLang="tr-TR" dirty="0"/>
              <a:t>Yaşlıların hastane ortamında uzun süre bakılmasının ülkelere getirdiği</a:t>
            </a:r>
          </a:p>
          <a:p>
            <a:pPr algn="ctr">
              <a:buNone/>
            </a:pPr>
            <a:r>
              <a:rPr lang="tr-TR" altLang="tr-TR" dirty="0"/>
              <a:t>maddi yük, günümüzde hızla artan nüfus, kişi başına düşen hastane yatak</a:t>
            </a:r>
          </a:p>
          <a:p>
            <a:pPr algn="ctr">
              <a:buNone/>
            </a:pPr>
            <a:r>
              <a:rPr lang="tr-TR" altLang="tr-TR" dirty="0"/>
              <a:t>sayısında azalma, hastada hastaneye yatış ile ilgili birçok fiziksel, psikolojik ve</a:t>
            </a:r>
            <a:endParaRPr lang="tr-TR" altLang="tr-TR" i="1" dirty="0"/>
          </a:p>
          <a:p>
            <a:pPr algn="ctr">
              <a:buNone/>
            </a:pPr>
            <a:r>
              <a:rPr lang="tr-TR" altLang="tr-TR" dirty="0"/>
              <a:t>sosyal sorunlara neden olabilmektedir</a:t>
            </a:r>
            <a:r>
              <a:rPr lang="tr-TR" altLang="tr-TR" dirty="0" smtClean="0"/>
              <a:t>.</a:t>
            </a:r>
          </a:p>
          <a:p>
            <a:pPr algn="ctr">
              <a:buNone/>
            </a:pPr>
            <a:r>
              <a:rPr lang="tr-TR" altLang="tr-TR" dirty="0" smtClean="0"/>
              <a:t> </a:t>
            </a:r>
            <a:r>
              <a:rPr lang="tr-TR" altLang="tr-TR" dirty="0"/>
              <a:t>Teknolojik gelişmeler sağlık</a:t>
            </a:r>
          </a:p>
          <a:p>
            <a:pPr algn="ctr">
              <a:buNone/>
            </a:pPr>
            <a:r>
              <a:rPr lang="tr-TR" altLang="tr-TR" dirty="0"/>
              <a:t>hizmetlerinin ev ortamında da yapılmasına olanak verebilmektedir. Bunun yanı</a:t>
            </a:r>
          </a:p>
          <a:p>
            <a:pPr algn="ctr">
              <a:buNone/>
            </a:pPr>
            <a:r>
              <a:rPr lang="tr-TR" altLang="tr-TR" dirty="0"/>
              <a:t>sıra yaşlıların büyük çoğunluğu kendi ev ortamlarında kalmayı tercih</a:t>
            </a:r>
          </a:p>
          <a:p>
            <a:pPr algn="ctr">
              <a:buNone/>
            </a:pPr>
            <a:r>
              <a:rPr lang="tr-TR" altLang="tr-TR" dirty="0"/>
              <a:t>etmektedirler. </a:t>
            </a:r>
          </a:p>
          <a:p>
            <a:endParaRPr lang="tr-TR" dirty="0"/>
          </a:p>
        </p:txBody>
      </p:sp>
    </p:spTree>
    <p:extLst>
      <p:ext uri="{BB962C8B-B14F-4D97-AF65-F5344CB8AC3E}">
        <p14:creationId xmlns:p14="http://schemas.microsoft.com/office/powerpoint/2010/main" val="115833152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ctr">
              <a:buNone/>
            </a:pPr>
            <a:r>
              <a:rPr lang="tr-TR" altLang="tr-TR" dirty="0" smtClean="0"/>
              <a:t>Tüm bu faktörler yaşlı bireylerin evde bakımını gündeme</a:t>
            </a:r>
          </a:p>
          <a:p>
            <a:pPr algn="ctr">
              <a:buNone/>
            </a:pPr>
            <a:r>
              <a:rPr lang="tr-TR" altLang="tr-TR" dirty="0"/>
              <a:t>g</a:t>
            </a:r>
            <a:r>
              <a:rPr lang="tr-TR" altLang="tr-TR" dirty="0" smtClean="0"/>
              <a:t>etirmektedir.</a:t>
            </a:r>
          </a:p>
          <a:p>
            <a:pPr algn="ctr">
              <a:buNone/>
            </a:pPr>
            <a:r>
              <a:rPr lang="tr-TR" altLang="tr-TR" dirty="0" smtClean="0"/>
              <a:t>Kurum bakımının pahalı olması ve bakıma gereksinim duyan bireyi toplumsal hayattan soyutlaması gibi nedenler, günümüzde yakın çevre içerisinde bakıma olanak sağlayacak destek hizmetlerinin yaygınlaştırılmasını gerekli kılmaktadır .</a:t>
            </a:r>
          </a:p>
          <a:p>
            <a:endParaRPr lang="tr-TR" dirty="0"/>
          </a:p>
        </p:txBody>
      </p:sp>
    </p:spTree>
    <p:extLst>
      <p:ext uri="{BB962C8B-B14F-4D97-AF65-F5344CB8AC3E}">
        <p14:creationId xmlns:p14="http://schemas.microsoft.com/office/powerpoint/2010/main" val="348742331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Evde bakım hizmeti</a:t>
            </a:r>
            <a:endParaRPr lang="tr-TR" dirty="0"/>
          </a:p>
        </p:txBody>
      </p:sp>
      <p:sp>
        <p:nvSpPr>
          <p:cNvPr id="3" name="İçerik Yer Tutucusu 2"/>
          <p:cNvSpPr>
            <a:spLocks noGrp="1"/>
          </p:cNvSpPr>
          <p:nvPr>
            <p:ph idx="1"/>
          </p:nvPr>
        </p:nvSpPr>
        <p:spPr/>
        <p:txBody>
          <a:bodyPr/>
          <a:lstStyle/>
          <a:p>
            <a:r>
              <a:rPr lang="tr-TR" altLang="tr-TR" dirty="0" smtClean="0"/>
              <a:t>Evde bakım çok geniş bir hizmet olduğundan farklı alanlarda, bireylerin ihtiyaçlarının karşılanmasına olanak sağlar  bakım hizmetleri içerisinde; evde yardım, evde takip hizmetleri, ev sağlık hizmetleri, sürekli bakım, evlere yemek servisi, telefonla yardım servisi ve evlere bakım-onarım hizmeti gibi hizmetler yer almaktadır.</a:t>
            </a:r>
          </a:p>
          <a:p>
            <a:r>
              <a:rPr lang="tr-TR" altLang="tr-TR" dirty="0" smtClean="0"/>
              <a:t> Evde bakım hizmetleri ile </a:t>
            </a:r>
            <a:r>
              <a:rPr lang="tr-TR" altLang="tr-TR" b="1" dirty="0" smtClean="0">
                <a:solidFill>
                  <a:srgbClr val="FF0000"/>
                </a:solidFill>
              </a:rPr>
              <a:t>yaşlı</a:t>
            </a:r>
            <a:r>
              <a:rPr lang="tr-TR" altLang="tr-TR" dirty="0" smtClean="0"/>
              <a:t> bireylerin kendi evlerinde ya da çevrelerinde bağımsız olarak günlük yaşam aktivitelerini sürdürebilmeleri amaçlanmaktadır. </a:t>
            </a:r>
          </a:p>
          <a:p>
            <a:endParaRPr lang="tr-TR" dirty="0"/>
          </a:p>
        </p:txBody>
      </p:sp>
    </p:spTree>
    <p:extLst>
      <p:ext uri="{BB962C8B-B14F-4D97-AF65-F5344CB8AC3E}">
        <p14:creationId xmlns:p14="http://schemas.microsoft.com/office/powerpoint/2010/main" val="5397023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61" name="AutoShape 5"/>
          <p:cNvSpPr>
            <a:spLocks noChangeArrowheads="1"/>
          </p:cNvSpPr>
          <p:nvPr/>
        </p:nvSpPr>
        <p:spPr bwMode="auto">
          <a:xfrm>
            <a:off x="4583114" y="2492376"/>
            <a:ext cx="3240087" cy="1584325"/>
          </a:xfrm>
          <a:prstGeom prst="roundRect">
            <a:avLst>
              <a:gd name="adj" fmla="val 16667"/>
            </a:avLst>
          </a:prstGeom>
          <a:solidFill>
            <a:schemeClr val="accent1"/>
          </a:solidFill>
          <a:ln w="9525">
            <a:solidFill>
              <a:schemeClr val="tx1"/>
            </a:solidFill>
            <a:round/>
            <a:headEnd/>
            <a:tailEnd/>
          </a:ln>
          <a:effectLst/>
        </p:spPr>
        <p:txBody>
          <a:bodyPr wrap="none" anchor="ctr"/>
          <a:lstStyle/>
          <a:p>
            <a:pPr algn="ctr">
              <a:defRPr/>
            </a:pPr>
            <a:r>
              <a:rPr lang="tr-TR">
                <a:effectLst>
                  <a:outerShdw blurRad="38100" dist="38100" dir="2700000" algn="tl">
                    <a:srgbClr val="000000"/>
                  </a:outerShdw>
                </a:effectLst>
                <a:cs typeface="Arial" charset="0"/>
              </a:rPr>
              <a:t>EVDE YAŞLI BAKIM </a:t>
            </a:r>
          </a:p>
          <a:p>
            <a:pPr algn="ctr">
              <a:defRPr/>
            </a:pPr>
            <a:r>
              <a:rPr lang="tr-TR">
                <a:effectLst>
                  <a:outerShdw blurRad="38100" dist="38100" dir="2700000" algn="tl">
                    <a:srgbClr val="000000"/>
                  </a:outerShdw>
                </a:effectLst>
                <a:cs typeface="Arial" charset="0"/>
              </a:rPr>
              <a:t>HİZMETİNİN AMAÇLARI </a:t>
            </a:r>
          </a:p>
        </p:txBody>
      </p:sp>
      <p:sp>
        <p:nvSpPr>
          <p:cNvPr id="326662" name="Oval 6"/>
          <p:cNvSpPr>
            <a:spLocks noChangeArrowheads="1"/>
          </p:cNvSpPr>
          <p:nvPr/>
        </p:nvSpPr>
        <p:spPr bwMode="auto">
          <a:xfrm>
            <a:off x="2135189" y="908050"/>
            <a:ext cx="2592387" cy="1512888"/>
          </a:xfrm>
          <a:prstGeom prst="ellipse">
            <a:avLst/>
          </a:prstGeom>
          <a:solidFill>
            <a:schemeClr val="accent1"/>
          </a:solidFill>
          <a:ln w="9525">
            <a:solidFill>
              <a:schemeClr val="tx1"/>
            </a:solidFill>
            <a:round/>
            <a:headEnd/>
            <a:tailEnd/>
          </a:ln>
          <a:effectLst/>
        </p:spPr>
        <p:txBody>
          <a:bodyPr wrap="none" anchor="ctr"/>
          <a:lstStyle/>
          <a:p>
            <a:pPr algn="ctr">
              <a:defRPr/>
            </a:pPr>
            <a:r>
              <a:rPr lang="tr-TR">
                <a:effectLst>
                  <a:outerShdw blurRad="38100" dist="38100" dir="2700000" algn="tl">
                    <a:srgbClr val="000000"/>
                  </a:outerShdw>
                </a:effectLst>
                <a:cs typeface="Arial" charset="0"/>
              </a:rPr>
              <a:t>Ev işleri:</a:t>
            </a:r>
          </a:p>
          <a:p>
            <a:pPr algn="ctr">
              <a:defRPr/>
            </a:pPr>
            <a:r>
              <a:rPr lang="tr-TR">
                <a:effectLst>
                  <a:outerShdw blurRad="38100" dist="38100" dir="2700000" algn="tl">
                    <a:srgbClr val="000000"/>
                  </a:outerShdw>
                </a:effectLst>
                <a:cs typeface="Arial" charset="0"/>
              </a:rPr>
              <a:t> Çamaşır, alışveriş,temizlik</a:t>
            </a:r>
          </a:p>
        </p:txBody>
      </p:sp>
      <p:sp>
        <p:nvSpPr>
          <p:cNvPr id="326663" name="Oval 7"/>
          <p:cNvSpPr>
            <a:spLocks noChangeArrowheads="1"/>
          </p:cNvSpPr>
          <p:nvPr/>
        </p:nvSpPr>
        <p:spPr bwMode="auto">
          <a:xfrm>
            <a:off x="7967664" y="4076700"/>
            <a:ext cx="2592387" cy="1512888"/>
          </a:xfrm>
          <a:prstGeom prst="ellipse">
            <a:avLst/>
          </a:prstGeom>
          <a:solidFill>
            <a:schemeClr val="accent1"/>
          </a:solidFill>
          <a:ln w="9525">
            <a:solidFill>
              <a:schemeClr val="tx1"/>
            </a:solidFill>
            <a:round/>
            <a:headEnd/>
            <a:tailEnd/>
          </a:ln>
          <a:effectLst/>
        </p:spPr>
        <p:txBody>
          <a:bodyPr wrap="none" anchor="ctr"/>
          <a:lstStyle/>
          <a:p>
            <a:pPr algn="ctr">
              <a:spcBef>
                <a:spcPct val="20000"/>
              </a:spcBef>
              <a:buClr>
                <a:schemeClr val="hlink"/>
              </a:buClr>
              <a:buSzPct val="65000"/>
              <a:buFont typeface="Wingdings" pitchFamily="2" charset="2"/>
              <a:buNone/>
              <a:defRPr/>
            </a:pPr>
            <a:r>
              <a:rPr lang="tr-TR">
                <a:effectLst>
                  <a:outerShdw blurRad="38100" dist="38100" dir="2700000" algn="tl">
                    <a:srgbClr val="000000"/>
                  </a:outerShdw>
                </a:effectLst>
                <a:cs typeface="Arial" charset="0"/>
              </a:rPr>
              <a:t>Kişisel Acil Müdahale:</a:t>
            </a:r>
          </a:p>
          <a:p>
            <a:pPr algn="ctr">
              <a:spcBef>
                <a:spcPct val="20000"/>
              </a:spcBef>
              <a:buClr>
                <a:schemeClr val="hlink"/>
              </a:buClr>
              <a:buSzPct val="65000"/>
              <a:buFont typeface="Wingdings" pitchFamily="2" charset="2"/>
              <a:buNone/>
              <a:defRPr/>
            </a:pPr>
            <a:r>
              <a:rPr lang="tr-TR">
                <a:effectLst>
                  <a:outerShdw blurRad="38100" dist="38100" dir="2700000" algn="tl">
                    <a:srgbClr val="000000"/>
                  </a:outerShdw>
                </a:effectLst>
                <a:cs typeface="Arial" charset="0"/>
              </a:rPr>
              <a:t> 24 saat acil yardım hizmeti,</a:t>
            </a:r>
          </a:p>
          <a:p>
            <a:pPr algn="ctr">
              <a:defRPr/>
            </a:pPr>
            <a:endParaRPr lang="tr-TR">
              <a:cs typeface="Arial" charset="0"/>
            </a:endParaRPr>
          </a:p>
        </p:txBody>
      </p:sp>
      <p:sp>
        <p:nvSpPr>
          <p:cNvPr id="326664" name="Oval 8"/>
          <p:cNvSpPr>
            <a:spLocks noChangeArrowheads="1"/>
          </p:cNvSpPr>
          <p:nvPr/>
        </p:nvSpPr>
        <p:spPr bwMode="auto">
          <a:xfrm>
            <a:off x="7608889" y="836614"/>
            <a:ext cx="2592387" cy="1512887"/>
          </a:xfrm>
          <a:prstGeom prst="ellipse">
            <a:avLst/>
          </a:prstGeom>
          <a:solidFill>
            <a:schemeClr val="accent1"/>
          </a:solidFill>
          <a:ln w="9525">
            <a:solidFill>
              <a:schemeClr val="tx1"/>
            </a:solidFill>
            <a:round/>
            <a:headEnd/>
            <a:tailEnd/>
          </a:ln>
          <a:effectLst/>
        </p:spPr>
        <p:txBody>
          <a:bodyPr wrap="none" anchor="ctr"/>
          <a:lstStyle/>
          <a:p>
            <a:pPr algn="ctr">
              <a:defRPr/>
            </a:pPr>
            <a:r>
              <a:rPr lang="tr-TR">
                <a:effectLst>
                  <a:outerShdw blurRad="38100" dist="38100" dir="2700000" algn="tl">
                    <a:srgbClr val="000000"/>
                  </a:outerShdw>
                </a:effectLst>
                <a:cs typeface="Arial" charset="0"/>
              </a:rPr>
              <a:t>Kişisel bakım: </a:t>
            </a:r>
          </a:p>
          <a:p>
            <a:pPr algn="ctr">
              <a:defRPr/>
            </a:pPr>
            <a:r>
              <a:rPr lang="tr-TR">
                <a:effectLst>
                  <a:outerShdw blurRad="38100" dist="38100" dir="2700000" algn="tl">
                    <a:srgbClr val="000000"/>
                  </a:outerShdw>
                </a:effectLst>
                <a:cs typeface="Arial" charset="0"/>
              </a:rPr>
              <a:t>giyinme, banyo ve kişisel hijyene</a:t>
            </a:r>
          </a:p>
          <a:p>
            <a:pPr algn="ctr">
              <a:defRPr/>
            </a:pPr>
            <a:r>
              <a:rPr lang="tr-TR">
                <a:effectLst>
                  <a:outerShdw blurRad="38100" dist="38100" dir="2700000" algn="tl">
                    <a:srgbClr val="000000"/>
                  </a:outerShdw>
                </a:effectLst>
                <a:cs typeface="Arial" charset="0"/>
              </a:rPr>
              <a:t>    yardım etme</a:t>
            </a:r>
          </a:p>
        </p:txBody>
      </p:sp>
      <p:sp>
        <p:nvSpPr>
          <p:cNvPr id="326665" name="Oval 9"/>
          <p:cNvSpPr>
            <a:spLocks noChangeArrowheads="1"/>
          </p:cNvSpPr>
          <p:nvPr/>
        </p:nvSpPr>
        <p:spPr bwMode="auto">
          <a:xfrm>
            <a:off x="1919288" y="4294188"/>
            <a:ext cx="2951162" cy="2087562"/>
          </a:xfrm>
          <a:prstGeom prst="ellipse">
            <a:avLst/>
          </a:prstGeom>
          <a:solidFill>
            <a:schemeClr val="accent1"/>
          </a:solidFill>
          <a:ln w="9525">
            <a:solidFill>
              <a:schemeClr val="tx1"/>
            </a:solidFill>
            <a:round/>
            <a:headEnd/>
            <a:tailEnd/>
          </a:ln>
          <a:effectLst/>
        </p:spPr>
        <p:txBody>
          <a:bodyPr wrap="none" anchor="ctr"/>
          <a:lstStyle/>
          <a:p>
            <a:pPr algn="ctr">
              <a:defRPr/>
            </a:pPr>
            <a:r>
              <a:rPr lang="tr-TR">
                <a:effectLst>
                  <a:outerShdw blurRad="38100" dist="38100" dir="2700000" algn="tl">
                    <a:srgbClr val="000000"/>
                  </a:outerShdw>
                </a:effectLst>
                <a:cs typeface="Arial" charset="0"/>
              </a:rPr>
              <a:t>Evde öğün hazırlama:</a:t>
            </a:r>
          </a:p>
          <a:p>
            <a:pPr algn="ctr">
              <a:defRPr/>
            </a:pPr>
            <a:r>
              <a:rPr lang="tr-TR">
                <a:effectLst>
                  <a:outerShdw blurRad="38100" dist="38100" dir="2700000" algn="tl">
                    <a:srgbClr val="000000"/>
                  </a:outerShdw>
                </a:effectLst>
                <a:cs typeface="Arial" charset="0"/>
              </a:rPr>
              <a:t> Yaşlılara evlerinde sıcak</a:t>
            </a:r>
          </a:p>
          <a:p>
            <a:pPr algn="ctr">
              <a:defRPr/>
            </a:pPr>
            <a:r>
              <a:rPr lang="tr-TR">
                <a:effectLst>
                  <a:outerShdw blurRad="38100" dist="38100" dir="2700000" algn="tl">
                    <a:srgbClr val="000000"/>
                  </a:outerShdw>
                </a:effectLst>
                <a:cs typeface="Arial" charset="0"/>
              </a:rPr>
              <a:t>    öğünler sunma. </a:t>
            </a:r>
          </a:p>
          <a:p>
            <a:pPr algn="ctr">
              <a:defRPr/>
            </a:pPr>
            <a:r>
              <a:rPr lang="tr-TR">
                <a:effectLst>
                  <a:outerShdw blurRad="38100" dist="38100" dir="2700000" algn="tl">
                    <a:srgbClr val="000000"/>
                  </a:outerShdw>
                </a:effectLst>
                <a:cs typeface="Arial" charset="0"/>
              </a:rPr>
              <a:t>Hafta sonu için dondurulmuş</a:t>
            </a:r>
          </a:p>
          <a:p>
            <a:pPr algn="ctr">
              <a:defRPr/>
            </a:pPr>
            <a:r>
              <a:rPr lang="tr-TR">
                <a:effectLst>
                  <a:outerShdw blurRad="38100" dist="38100" dir="2700000" algn="tl">
                    <a:srgbClr val="000000"/>
                  </a:outerShdw>
                </a:effectLst>
                <a:cs typeface="Arial" charset="0"/>
              </a:rPr>
              <a:t>    yiyeceklerle öğün gereksinimlerinin </a:t>
            </a:r>
          </a:p>
          <a:p>
            <a:pPr algn="ctr">
              <a:defRPr/>
            </a:pPr>
            <a:r>
              <a:rPr lang="tr-TR">
                <a:effectLst>
                  <a:outerShdw blurRad="38100" dist="38100" dir="2700000" algn="tl">
                    <a:srgbClr val="000000"/>
                  </a:outerShdw>
                </a:effectLst>
                <a:cs typeface="Arial" charset="0"/>
              </a:rPr>
              <a:t>karşılanması</a:t>
            </a:r>
          </a:p>
        </p:txBody>
      </p:sp>
      <p:sp>
        <p:nvSpPr>
          <p:cNvPr id="326666" name="Oval 10"/>
          <p:cNvSpPr>
            <a:spLocks noChangeArrowheads="1"/>
          </p:cNvSpPr>
          <p:nvPr/>
        </p:nvSpPr>
        <p:spPr bwMode="auto">
          <a:xfrm>
            <a:off x="5591175" y="4868864"/>
            <a:ext cx="2160588" cy="1512887"/>
          </a:xfrm>
          <a:prstGeom prst="ellipse">
            <a:avLst/>
          </a:prstGeom>
          <a:solidFill>
            <a:schemeClr val="accent1"/>
          </a:solidFill>
          <a:ln w="9525">
            <a:solidFill>
              <a:schemeClr val="tx1"/>
            </a:solidFill>
            <a:round/>
            <a:headEnd/>
            <a:tailEnd/>
          </a:ln>
          <a:effectLst/>
        </p:spPr>
        <p:txBody>
          <a:bodyPr wrap="none" anchor="ctr"/>
          <a:lstStyle/>
          <a:p>
            <a:pPr algn="ctr">
              <a:spcBef>
                <a:spcPct val="20000"/>
              </a:spcBef>
              <a:buClr>
                <a:schemeClr val="hlink"/>
              </a:buClr>
              <a:buSzPct val="65000"/>
              <a:buFont typeface="Wingdings" pitchFamily="2" charset="2"/>
              <a:buNone/>
              <a:defRPr/>
            </a:pPr>
            <a:r>
              <a:rPr lang="tr-TR">
                <a:effectLst>
                  <a:outerShdw blurRad="38100" dist="38100" dir="2700000" algn="tl">
                    <a:srgbClr val="000000"/>
                  </a:outerShdw>
                </a:effectLst>
                <a:cs typeface="Arial" charset="0"/>
              </a:rPr>
              <a:t>Arkadaşlık</a:t>
            </a:r>
          </a:p>
          <a:p>
            <a:pPr algn="ctr">
              <a:defRPr/>
            </a:pPr>
            <a:endParaRPr lang="tr-TR">
              <a:cs typeface="Arial" charset="0"/>
            </a:endParaRPr>
          </a:p>
        </p:txBody>
      </p:sp>
    </p:spTree>
    <p:extLst>
      <p:ext uri="{BB962C8B-B14F-4D97-AF65-F5344CB8AC3E}">
        <p14:creationId xmlns:p14="http://schemas.microsoft.com/office/powerpoint/2010/main" val="9911860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Türkiye İstatistik Kurumu (TUİK)’in verilerine göre demografik göstergelerdeki mevcut eğilimler devam ettiği takdirde Türkiye nüfusu hızla yaşlanmaya devam edecektir.</a:t>
            </a:r>
          </a:p>
          <a:p>
            <a:r>
              <a:rPr lang="tr-TR" dirty="0" smtClean="0"/>
              <a:t> 2012 yılında yaşlı nüfus olarak tabir edilen 65 yaş ve üzerindeki nüfus 5,7 milyon kişi, bunların toplam nüfusa oranı %7,5 iken, </a:t>
            </a:r>
          </a:p>
          <a:p>
            <a:r>
              <a:rPr lang="tr-TR" dirty="0" smtClean="0"/>
              <a:t>2023 yılına gelindiğinde bu nüfus 8,6 milyon kişiye, </a:t>
            </a:r>
          </a:p>
          <a:p>
            <a:r>
              <a:rPr lang="tr-TR" dirty="0" smtClean="0"/>
              <a:t>oranı ise %10,2’ye yükselecektir. </a:t>
            </a:r>
          </a:p>
          <a:p>
            <a:r>
              <a:rPr lang="tr-TR" dirty="0" smtClean="0"/>
              <a:t>2023 yılında Türkiye nüfusunun yarısı 34 yaşın üzerinde olacaktır</a:t>
            </a:r>
            <a:endParaRPr lang="tr-TR" dirty="0"/>
          </a:p>
        </p:txBody>
      </p:sp>
    </p:spTree>
    <p:extLst>
      <p:ext uri="{BB962C8B-B14F-4D97-AF65-F5344CB8AC3E}">
        <p14:creationId xmlns:p14="http://schemas.microsoft.com/office/powerpoint/2010/main" val="340753099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lgn="ctr">
              <a:buNone/>
              <a:defRPr/>
            </a:pPr>
            <a:r>
              <a:rPr lang="tr-TR" dirty="0"/>
              <a:t>Evde bakımın yaşlılıkta; fiziksel sağlık, psikolojik durum, bağımsızlık</a:t>
            </a:r>
          </a:p>
          <a:p>
            <a:pPr algn="ctr">
              <a:buNone/>
              <a:defRPr/>
            </a:pPr>
            <a:r>
              <a:rPr lang="tr-TR" dirty="0"/>
              <a:t>düzeyi, sosyal katılım, kişilerarası ilişkiler, kendi potansiyelini gerçekleştirme</a:t>
            </a:r>
          </a:p>
          <a:p>
            <a:pPr algn="ctr">
              <a:buNone/>
              <a:defRPr/>
            </a:pPr>
            <a:r>
              <a:rPr lang="tr-TR" dirty="0"/>
              <a:t>ve </a:t>
            </a:r>
            <a:r>
              <a:rPr lang="tr-TR" dirty="0" err="1"/>
              <a:t>entellektüel</a:t>
            </a:r>
            <a:r>
              <a:rPr lang="tr-TR" dirty="0"/>
              <a:t> gelişim süreçleri üzerinde olumlu etkileri söz konusudur. Ayrıca</a:t>
            </a:r>
          </a:p>
          <a:p>
            <a:pPr algn="ctr">
              <a:buNone/>
              <a:defRPr/>
            </a:pPr>
            <a:r>
              <a:rPr lang="tr-TR" dirty="0"/>
              <a:t>aile bütünlüğünün korunmasına, stresin azaltılmasına, bireyin alışık olduğu</a:t>
            </a:r>
          </a:p>
          <a:p>
            <a:pPr algn="ctr">
              <a:buNone/>
              <a:defRPr/>
            </a:pPr>
            <a:r>
              <a:rPr lang="tr-TR" dirty="0"/>
              <a:t>çevrede yaşamına devam edebilmesine, alışık olduğu hobi ve sosyal etkinlikleri</a:t>
            </a:r>
          </a:p>
          <a:p>
            <a:pPr algn="ctr">
              <a:buNone/>
              <a:defRPr/>
            </a:pPr>
            <a:r>
              <a:rPr lang="tr-TR" dirty="0"/>
              <a:t>sürdürebilmesine imkan tanımaktadır .Yaşlıların</a:t>
            </a:r>
          </a:p>
          <a:p>
            <a:pPr algn="ctr">
              <a:buNone/>
              <a:defRPr/>
            </a:pPr>
            <a:r>
              <a:rPr lang="tr-TR" dirty="0"/>
              <a:t>sağlıklarının korunması da </a:t>
            </a:r>
            <a:r>
              <a:rPr lang="tr-TR" dirty="0" err="1"/>
              <a:t>multidisipliner</a:t>
            </a:r>
            <a:r>
              <a:rPr lang="tr-TR" dirty="0"/>
              <a:t> bir yaklaşımla mümkün</a:t>
            </a:r>
          </a:p>
          <a:p>
            <a:pPr algn="ctr">
              <a:buNone/>
              <a:defRPr/>
            </a:pPr>
            <a:r>
              <a:rPr lang="tr-TR" dirty="0"/>
              <a:t>olabilmektedir.</a:t>
            </a:r>
          </a:p>
          <a:p>
            <a:endParaRPr lang="tr-TR" dirty="0"/>
          </a:p>
        </p:txBody>
      </p:sp>
    </p:spTree>
    <p:extLst>
      <p:ext uri="{BB962C8B-B14F-4D97-AF65-F5344CB8AC3E}">
        <p14:creationId xmlns:p14="http://schemas.microsoft.com/office/powerpoint/2010/main" val="419793978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idx="1"/>
          </p:nvPr>
        </p:nvSpPr>
        <p:spPr/>
        <p:txBody>
          <a:bodyPr>
            <a:normAutofit lnSpcReduction="10000"/>
          </a:bodyPr>
          <a:lstStyle/>
          <a:p>
            <a:pPr marL="609600" indent="-609600"/>
            <a:r>
              <a:rPr lang="tr-TR" altLang="tr-TR" sz="2400" dirty="0"/>
              <a:t>Doktor </a:t>
            </a:r>
          </a:p>
          <a:p>
            <a:pPr marL="609600" indent="-609600"/>
            <a:r>
              <a:rPr lang="tr-TR" altLang="tr-TR" sz="2400" dirty="0"/>
              <a:t>Sosyal Hizmet Uzmanı </a:t>
            </a:r>
          </a:p>
          <a:p>
            <a:pPr marL="609600" indent="-609600"/>
            <a:r>
              <a:rPr lang="tr-TR" altLang="tr-TR" sz="2400" dirty="0"/>
              <a:t>Psikolog </a:t>
            </a:r>
          </a:p>
          <a:p>
            <a:pPr marL="609600" indent="-609600"/>
            <a:r>
              <a:rPr lang="tr-TR" altLang="tr-TR" sz="2400" dirty="0"/>
              <a:t>Hemşire/Sağlık Memuru/ATT </a:t>
            </a:r>
          </a:p>
          <a:p>
            <a:pPr marL="609600" indent="-609600"/>
            <a:r>
              <a:rPr lang="tr-TR" altLang="tr-TR" sz="2400" dirty="0"/>
              <a:t>Fizyoterapist </a:t>
            </a:r>
          </a:p>
          <a:p>
            <a:pPr marL="609600" indent="-609600"/>
            <a:r>
              <a:rPr lang="tr-TR" altLang="tr-TR" sz="2400" dirty="0"/>
              <a:t>Beslenme uzmanı </a:t>
            </a:r>
          </a:p>
          <a:p>
            <a:pPr marL="609600" indent="-609600"/>
            <a:r>
              <a:rPr lang="tr-TR" altLang="tr-TR" sz="2400" dirty="0"/>
              <a:t>Bakım Destek Ve Refakat Personeli </a:t>
            </a:r>
          </a:p>
          <a:p>
            <a:pPr marL="609600" indent="-609600"/>
            <a:r>
              <a:rPr lang="tr-TR" altLang="tr-TR" sz="2400" dirty="0"/>
              <a:t>Büro Personeli </a:t>
            </a:r>
          </a:p>
          <a:p>
            <a:pPr marL="609600" indent="-609600"/>
            <a:r>
              <a:rPr lang="tr-TR" altLang="tr-TR" sz="2400" dirty="0"/>
              <a:t>Bilgi İşlem Personeli </a:t>
            </a:r>
          </a:p>
          <a:p>
            <a:pPr marL="609600" indent="-609600"/>
            <a:r>
              <a:rPr lang="tr-TR" altLang="tr-TR" sz="2400" dirty="0"/>
              <a:t>Ulaşım Sorumlusu bulunabilmektedir. </a:t>
            </a:r>
          </a:p>
        </p:txBody>
      </p:sp>
      <p:sp>
        <p:nvSpPr>
          <p:cNvPr id="332802" name="Rectangle 2"/>
          <p:cNvSpPr>
            <a:spLocks noGrp="1" noChangeArrowheads="1"/>
          </p:cNvSpPr>
          <p:nvPr>
            <p:ph type="title"/>
          </p:nvPr>
        </p:nvSpPr>
        <p:spPr/>
        <p:txBody>
          <a:bodyPr>
            <a:normAutofit/>
          </a:bodyPr>
          <a:lstStyle/>
          <a:p>
            <a:pPr>
              <a:defRPr/>
            </a:pPr>
            <a:r>
              <a:rPr lang="tr-TR" sz="2400"/>
              <a:t>Evde bakım hizmeti multidisipliner bir kadroyla verilmesi </a:t>
            </a:r>
            <a:br>
              <a:rPr lang="tr-TR" sz="2400"/>
            </a:br>
            <a:r>
              <a:rPr lang="tr-TR" sz="2400"/>
              <a:t>gereken bir hizmet olup bu kadroda</a:t>
            </a:r>
            <a:r>
              <a:rPr lang="tr-TR" sz="4000"/>
              <a:t> </a:t>
            </a:r>
          </a:p>
        </p:txBody>
      </p:sp>
    </p:spTree>
    <p:extLst>
      <p:ext uri="{BB962C8B-B14F-4D97-AF65-F5344CB8AC3E}">
        <p14:creationId xmlns:p14="http://schemas.microsoft.com/office/powerpoint/2010/main" val="1253088090"/>
      </p:ext>
    </p:extLst>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idx="1"/>
          </p:nvPr>
        </p:nvSpPr>
        <p:spPr>
          <a:xfrm>
            <a:off x="1981200" y="1628775"/>
            <a:ext cx="8229600" cy="3124200"/>
          </a:xfrm>
        </p:spPr>
        <p:txBody>
          <a:bodyPr/>
          <a:lstStyle/>
          <a:p>
            <a:pPr eaLnBrk="1" hangingPunct="1">
              <a:lnSpc>
                <a:spcPct val="90000"/>
              </a:lnSpc>
              <a:buClr>
                <a:schemeClr val="tx1"/>
              </a:buClr>
              <a:buFont typeface="Wingdings" panose="05000000000000000000" pitchFamily="2" charset="2"/>
              <a:buNone/>
            </a:pPr>
            <a:r>
              <a:rPr lang="tr-TR" altLang="tr-TR" sz="2400"/>
              <a:t>    Evde bakımın yaşlılıkta; fiziksel sağlık, psikolojik durum, bağımsızlık düzeyi, sosyal katılım, kişilerarası ilişkiler, kendi potansiyelini gerçekleştirme ve entellektüel gelişim süreçleri üzerinde çok önemli yararları vardır. Ayrıca </a:t>
            </a:r>
            <a:r>
              <a:rPr lang="tr-TR" altLang="tr-TR" sz="2400" b="1" u="sng"/>
              <a:t>aile bütünlüğünün korunmasına, stresin azaltılmasına, bireyin alışık olduğu çevrede yaşamına devam edebilmesine, alışık olduğu hobi ve sosyal etkinlikleri sürdürebilmesine</a:t>
            </a:r>
            <a:r>
              <a:rPr lang="tr-TR" altLang="tr-TR" sz="2400"/>
              <a:t> imkan tanımaktadır.</a:t>
            </a:r>
          </a:p>
          <a:p>
            <a:pPr eaLnBrk="1" hangingPunct="1">
              <a:lnSpc>
                <a:spcPct val="90000"/>
              </a:lnSpc>
              <a:buFont typeface="Wingdings" panose="05000000000000000000" pitchFamily="2" charset="2"/>
              <a:buNone/>
            </a:pPr>
            <a:endParaRPr lang="tr-TR" altLang="tr-TR" sz="2400"/>
          </a:p>
        </p:txBody>
      </p:sp>
      <p:sp>
        <p:nvSpPr>
          <p:cNvPr id="43010" name="Rectangle 2"/>
          <p:cNvSpPr>
            <a:spLocks noGrp="1" noChangeArrowheads="1"/>
          </p:cNvSpPr>
          <p:nvPr>
            <p:ph type="title"/>
          </p:nvPr>
        </p:nvSpPr>
        <p:spPr>
          <a:xfrm>
            <a:off x="2362200" y="782638"/>
            <a:ext cx="7391400" cy="823912"/>
          </a:xfrm>
        </p:spPr>
        <p:txBody>
          <a:bodyPr>
            <a:normAutofit fontScale="90000"/>
          </a:bodyPr>
          <a:lstStyle/>
          <a:p>
            <a:pPr>
              <a:defRPr/>
            </a:pPr>
            <a:r>
              <a:rPr lang="tr-TR" sz="2800"/>
              <a:t>Evde Yaşlı Bakım Hizmetinin Yararları</a:t>
            </a:r>
            <a:r>
              <a:rPr lang="tr-TR" sz="4000"/>
              <a:t> </a:t>
            </a:r>
            <a:br>
              <a:rPr lang="tr-TR" sz="4000"/>
            </a:br>
            <a:endParaRPr lang="tr-TR" sz="4000"/>
          </a:p>
        </p:txBody>
      </p:sp>
      <p:pic>
        <p:nvPicPr>
          <p:cNvPr id="37892" name="Picture 4" descr="ASAPCQECA4X6KUNCAWGDHGECACT3UV3CAOLGMQ0CA32SG7ECAPW152DCATAUGJBCA6J5ZMUCA0BBFZ0CAI7D56UCAM74N5JCAT4H2RWCALBT77LCADISLF6CAMQGASMCA97VTZMCAGXFKYLCA2GIOGHCA9I649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53250" y="4535488"/>
            <a:ext cx="27432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23364319"/>
      </p:ext>
    </p:extLst>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idx="1"/>
          </p:nvPr>
        </p:nvSpPr>
        <p:spPr>
          <a:xfrm>
            <a:off x="1981200" y="476251"/>
            <a:ext cx="8229600" cy="5184775"/>
          </a:xfrm>
        </p:spPr>
        <p:txBody>
          <a:bodyPr>
            <a:normAutofit fontScale="92500" lnSpcReduction="10000"/>
          </a:bodyPr>
          <a:lstStyle/>
          <a:p>
            <a:pPr marL="365760" indent="-256032">
              <a:lnSpc>
                <a:spcPct val="80000"/>
              </a:lnSpc>
              <a:buNone/>
              <a:defRPr/>
            </a:pPr>
            <a:r>
              <a:rPr lang="tr-TR"/>
              <a:t>    </a:t>
            </a:r>
            <a:r>
              <a:rPr lang="tr-TR" b="1" u="sng"/>
              <a:t>Evde Bakımın Yararları :</a:t>
            </a:r>
          </a:p>
          <a:p>
            <a:pPr marL="365760" indent="-256032">
              <a:lnSpc>
                <a:spcPct val="80000"/>
              </a:lnSpc>
              <a:buNone/>
              <a:defRPr/>
            </a:pPr>
            <a:endParaRPr lang="tr-TR" sz="2400" b="1" u="sng"/>
          </a:p>
          <a:p>
            <a:pPr marL="365760" indent="-256032">
              <a:lnSpc>
                <a:spcPct val="80000"/>
              </a:lnSpc>
              <a:buFont typeface="Wingdings 3"/>
              <a:buChar char=""/>
              <a:defRPr/>
            </a:pPr>
            <a:r>
              <a:rPr lang="tr-TR" sz="2400"/>
              <a:t>Hasta ve bakıma ihtiyacı olan bireylere, kendi ortamında daha özgür yaşama imkanının sunulması, </a:t>
            </a:r>
          </a:p>
          <a:p>
            <a:pPr marL="365760" indent="-256032">
              <a:lnSpc>
                <a:spcPct val="80000"/>
              </a:lnSpc>
              <a:buFont typeface="Wingdings 3"/>
              <a:buChar char=""/>
              <a:defRPr/>
            </a:pPr>
            <a:endParaRPr lang="tr-TR" sz="2400"/>
          </a:p>
          <a:p>
            <a:pPr marL="365760" indent="-256032">
              <a:lnSpc>
                <a:spcPct val="80000"/>
              </a:lnSpc>
              <a:buFont typeface="Wingdings 3"/>
              <a:buChar char=""/>
              <a:defRPr/>
            </a:pPr>
            <a:r>
              <a:rPr lang="tr-TR" sz="2400"/>
              <a:t>Hastanın ya da bireyin ailesiyle birlikte ve kendi ev ortamında bulunması,</a:t>
            </a:r>
          </a:p>
          <a:p>
            <a:pPr marL="365760" indent="-256032">
              <a:lnSpc>
                <a:spcPct val="80000"/>
              </a:lnSpc>
              <a:buFont typeface="Wingdings 3"/>
              <a:buChar char=""/>
              <a:defRPr/>
            </a:pPr>
            <a:endParaRPr lang="tr-TR" sz="2400"/>
          </a:p>
          <a:p>
            <a:pPr marL="365760" indent="-256032">
              <a:lnSpc>
                <a:spcPct val="80000"/>
              </a:lnSpc>
              <a:buFont typeface="Wingdings 3"/>
              <a:buChar char=""/>
              <a:defRPr/>
            </a:pPr>
            <a:r>
              <a:rPr lang="tr-TR" sz="2400"/>
              <a:t>Yaşlı bireye, kendisini daha saygın hissettiği bir ortamda, sevdikleriyle yakın iletişim içinde olarak tedavi görmesi, </a:t>
            </a:r>
          </a:p>
          <a:p>
            <a:pPr marL="365760" indent="-256032">
              <a:lnSpc>
                <a:spcPct val="80000"/>
              </a:lnSpc>
              <a:buFont typeface="Wingdings 3"/>
              <a:buChar char=""/>
              <a:defRPr/>
            </a:pPr>
            <a:endParaRPr lang="tr-TR" sz="2400"/>
          </a:p>
          <a:p>
            <a:pPr marL="365760" indent="-256032">
              <a:lnSpc>
                <a:spcPct val="80000"/>
              </a:lnSpc>
              <a:buFont typeface="Wingdings 3"/>
              <a:buChar char=""/>
              <a:defRPr/>
            </a:pPr>
            <a:r>
              <a:rPr lang="tr-TR" sz="2400"/>
              <a:t>Yaşlı bireyin, bakım sorumluluğunun aile üyelerinin üzerinden alınması ile iş ve sosyal yaşantının kısıtlanma zorunluluğunun ortadan kalkması ve bireylerin</a:t>
            </a:r>
          </a:p>
          <a:p>
            <a:pPr marL="365760" indent="-256032">
              <a:lnSpc>
                <a:spcPct val="80000"/>
              </a:lnSpc>
              <a:buNone/>
              <a:defRPr/>
            </a:pPr>
            <a:r>
              <a:rPr lang="tr-TR" sz="2400"/>
              <a:t>    tükenmişlik yaşamalarının engellenmesi,</a:t>
            </a:r>
          </a:p>
          <a:p>
            <a:pPr marL="365760" indent="-256032">
              <a:lnSpc>
                <a:spcPct val="80000"/>
              </a:lnSpc>
              <a:buFont typeface="Wingdings 3"/>
              <a:buChar char=""/>
              <a:defRPr/>
            </a:pPr>
            <a:endParaRPr lang="tr-TR" sz="2400"/>
          </a:p>
          <a:p>
            <a:pPr marL="365760" indent="-256032">
              <a:lnSpc>
                <a:spcPct val="80000"/>
              </a:lnSpc>
              <a:buFont typeface="Wingdings 3"/>
              <a:buChar char=""/>
              <a:defRPr/>
            </a:pPr>
            <a:endParaRPr lang="tr-TR" sz="2400"/>
          </a:p>
        </p:txBody>
      </p:sp>
    </p:spTree>
    <p:extLst>
      <p:ext uri="{BB962C8B-B14F-4D97-AF65-F5344CB8AC3E}">
        <p14:creationId xmlns:p14="http://schemas.microsoft.com/office/powerpoint/2010/main" val="1990183934"/>
      </p:ext>
    </p:extLst>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idx="1"/>
          </p:nvPr>
        </p:nvSpPr>
        <p:spPr>
          <a:xfrm>
            <a:off x="1981200" y="476250"/>
            <a:ext cx="8229600" cy="5924550"/>
          </a:xfrm>
        </p:spPr>
        <p:txBody>
          <a:bodyPr/>
          <a:lstStyle/>
          <a:p>
            <a:pPr eaLnBrk="1" hangingPunct="1">
              <a:lnSpc>
                <a:spcPct val="80000"/>
              </a:lnSpc>
            </a:pPr>
            <a:r>
              <a:rPr lang="tr-TR" altLang="tr-TR" sz="2400"/>
              <a:t>24 saat ve hafta sonları hizmet sunma olanağının bulunması,</a:t>
            </a:r>
          </a:p>
          <a:p>
            <a:pPr eaLnBrk="1" hangingPunct="1">
              <a:lnSpc>
                <a:spcPct val="80000"/>
              </a:lnSpc>
            </a:pPr>
            <a:endParaRPr lang="tr-TR" altLang="tr-TR" sz="2400"/>
          </a:p>
          <a:p>
            <a:pPr eaLnBrk="1" hangingPunct="1">
              <a:lnSpc>
                <a:spcPct val="80000"/>
              </a:lnSpc>
            </a:pPr>
            <a:r>
              <a:rPr lang="tr-TR" altLang="tr-TR" sz="2400"/>
              <a:t>Yaşlı bireye ve aileye özgü olarak bakımın planlanabilmesi,</a:t>
            </a:r>
          </a:p>
          <a:p>
            <a:pPr eaLnBrk="1" hangingPunct="1">
              <a:lnSpc>
                <a:spcPct val="80000"/>
              </a:lnSpc>
            </a:pPr>
            <a:endParaRPr lang="tr-TR" altLang="tr-TR" sz="2400"/>
          </a:p>
          <a:p>
            <a:pPr eaLnBrk="1" hangingPunct="1">
              <a:lnSpc>
                <a:spcPct val="80000"/>
              </a:lnSpc>
            </a:pPr>
            <a:r>
              <a:rPr lang="tr-TR" altLang="tr-TR" sz="2400"/>
              <a:t>Yaşlı bireyin, hastanede enfeksiyon kapma riski yüksektir. Fakat evde bakımda bireyin enfeksiyona yakalanma ihtimali azalmaktadır.</a:t>
            </a:r>
          </a:p>
          <a:p>
            <a:pPr eaLnBrk="1" hangingPunct="1">
              <a:lnSpc>
                <a:spcPct val="80000"/>
              </a:lnSpc>
            </a:pPr>
            <a:endParaRPr lang="tr-TR" altLang="tr-TR" sz="2400"/>
          </a:p>
          <a:p>
            <a:pPr eaLnBrk="1" hangingPunct="1">
              <a:lnSpc>
                <a:spcPct val="80000"/>
              </a:lnSpc>
            </a:pPr>
            <a:r>
              <a:rPr lang="tr-TR" altLang="tr-TR" sz="2400"/>
              <a:t>Yaşlı bireyin evde bakım maliyeti hastaneye göre daha uygundur.(Özellikle uzun süreli bakım gerektiren durumlarda.)</a:t>
            </a:r>
          </a:p>
          <a:p>
            <a:pPr eaLnBrk="1" hangingPunct="1">
              <a:lnSpc>
                <a:spcPct val="80000"/>
              </a:lnSpc>
            </a:pPr>
            <a:endParaRPr lang="tr-TR" altLang="tr-TR" sz="2400"/>
          </a:p>
          <a:p>
            <a:pPr eaLnBrk="1" hangingPunct="1">
              <a:lnSpc>
                <a:spcPct val="80000"/>
              </a:lnSpc>
            </a:pPr>
            <a:r>
              <a:rPr lang="tr-TR" altLang="tr-TR" sz="2400"/>
              <a:t>Evde bakım hizmetleri ile bireylerin kendi ortamında bakılması tedavi sürecini hızlandırmaktadır.</a:t>
            </a:r>
          </a:p>
          <a:p>
            <a:pPr eaLnBrk="1" hangingPunct="1">
              <a:lnSpc>
                <a:spcPct val="80000"/>
              </a:lnSpc>
            </a:pPr>
            <a:endParaRPr lang="tr-TR" altLang="tr-TR" sz="2400"/>
          </a:p>
          <a:p>
            <a:pPr eaLnBrk="1" hangingPunct="1">
              <a:lnSpc>
                <a:spcPct val="80000"/>
              </a:lnSpc>
              <a:buFont typeface="Wingdings" panose="05000000000000000000" pitchFamily="2" charset="2"/>
              <a:buNone/>
            </a:pPr>
            <a:endParaRPr lang="tr-TR" altLang="tr-TR" sz="2400"/>
          </a:p>
          <a:p>
            <a:pPr eaLnBrk="1" hangingPunct="1">
              <a:lnSpc>
                <a:spcPct val="80000"/>
              </a:lnSpc>
              <a:buFont typeface="Wingdings" panose="05000000000000000000" pitchFamily="2" charset="2"/>
              <a:buNone/>
            </a:pPr>
            <a:endParaRPr lang="tr-TR" altLang="tr-TR" sz="2400"/>
          </a:p>
          <a:p>
            <a:pPr eaLnBrk="1" hangingPunct="1">
              <a:lnSpc>
                <a:spcPct val="80000"/>
              </a:lnSpc>
            </a:pPr>
            <a:endParaRPr lang="tr-TR" altLang="tr-TR" sz="2400"/>
          </a:p>
          <a:p>
            <a:pPr eaLnBrk="1" hangingPunct="1">
              <a:lnSpc>
                <a:spcPct val="80000"/>
              </a:lnSpc>
            </a:pPr>
            <a:endParaRPr lang="tr-TR" altLang="tr-TR" sz="2400"/>
          </a:p>
          <a:p>
            <a:pPr eaLnBrk="1" hangingPunct="1">
              <a:lnSpc>
                <a:spcPct val="80000"/>
              </a:lnSpc>
            </a:pPr>
            <a:endParaRPr lang="tr-TR" altLang="tr-TR" sz="2400"/>
          </a:p>
          <a:p>
            <a:pPr eaLnBrk="1" hangingPunct="1">
              <a:lnSpc>
                <a:spcPct val="80000"/>
              </a:lnSpc>
            </a:pPr>
            <a:endParaRPr lang="tr-TR" altLang="tr-TR" sz="2400"/>
          </a:p>
          <a:p>
            <a:pPr eaLnBrk="1" hangingPunct="1">
              <a:lnSpc>
                <a:spcPct val="80000"/>
              </a:lnSpc>
            </a:pPr>
            <a:endParaRPr lang="tr-TR" altLang="tr-TR" sz="2400"/>
          </a:p>
          <a:p>
            <a:pPr eaLnBrk="1" hangingPunct="1">
              <a:lnSpc>
                <a:spcPct val="80000"/>
              </a:lnSpc>
            </a:pPr>
            <a:endParaRPr lang="tr-TR" altLang="tr-TR" sz="2400"/>
          </a:p>
          <a:p>
            <a:pPr eaLnBrk="1" hangingPunct="1">
              <a:lnSpc>
                <a:spcPct val="80000"/>
              </a:lnSpc>
            </a:pPr>
            <a:endParaRPr lang="tr-TR" altLang="tr-TR" sz="2400"/>
          </a:p>
        </p:txBody>
      </p:sp>
    </p:spTree>
    <p:extLst>
      <p:ext uri="{BB962C8B-B14F-4D97-AF65-F5344CB8AC3E}">
        <p14:creationId xmlns:p14="http://schemas.microsoft.com/office/powerpoint/2010/main" val="114081199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Yaşlılık dönemi, kronolojik, biyolojik, psikolojik ve sosyal yönleri olan kaçınılmaz bir süreçtir</a:t>
            </a:r>
          </a:p>
          <a:p>
            <a:r>
              <a:rPr lang="tr-TR" dirty="0" smtClean="0"/>
              <a:t>Yaşlılık sözlük anlamı olarak yaşlı olma, artmış yaşın etkilerini gösterme hali olarak tanımlanmaktadır. </a:t>
            </a:r>
          </a:p>
          <a:p>
            <a:r>
              <a:rPr lang="tr-TR" dirty="0" smtClean="0"/>
              <a:t>Canlılar için biyolojik işlevler yönünden erişkin konuma ulaştıktan sonra, yani üreme döneminin bitiminden ölüme kadar geçen zaman dilimindeki değişim ve dönüşüm sürecidir.</a:t>
            </a:r>
            <a:endParaRPr lang="tr-TR" dirty="0"/>
          </a:p>
        </p:txBody>
      </p:sp>
    </p:spTree>
    <p:extLst>
      <p:ext uri="{BB962C8B-B14F-4D97-AF65-F5344CB8AC3E}">
        <p14:creationId xmlns:p14="http://schemas.microsoft.com/office/powerpoint/2010/main" val="20616795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1 İçerik Yer Tutucusu"/>
          <p:cNvSpPr>
            <a:spLocks noGrp="1"/>
          </p:cNvSpPr>
          <p:nvPr>
            <p:ph idx="1"/>
          </p:nvPr>
        </p:nvSpPr>
        <p:spPr>
          <a:xfrm>
            <a:off x="1981200" y="1125538"/>
            <a:ext cx="8229600" cy="4881562"/>
          </a:xfrm>
        </p:spPr>
        <p:txBody>
          <a:bodyPr/>
          <a:lstStyle/>
          <a:p>
            <a:r>
              <a:rPr lang="tr-TR" sz="2400" b="1"/>
              <a:t>Fizyolojik boyutuyla yaşlılık</a:t>
            </a:r>
            <a:r>
              <a:rPr lang="tr-TR" sz="2400"/>
              <a:t>, kronolojik yaşla birlikte görülen değişimleri ifade eder.</a:t>
            </a:r>
          </a:p>
          <a:p>
            <a:pPr>
              <a:buFont typeface="Wingdings 3" pitchFamily="18" charset="2"/>
              <a:buNone/>
            </a:pPr>
            <a:endParaRPr lang="tr-TR" sz="2400"/>
          </a:p>
          <a:p>
            <a:r>
              <a:rPr lang="tr-TR" sz="2400" b="1"/>
              <a:t>Psikolojik boyutuyla</a:t>
            </a:r>
            <a:r>
              <a:rPr lang="tr-TR" sz="2400"/>
              <a:t> </a:t>
            </a:r>
            <a:r>
              <a:rPr lang="tr-TR" sz="2400" b="1"/>
              <a:t>yaşlılık, </a:t>
            </a:r>
            <a:r>
              <a:rPr lang="tr-TR" sz="2400"/>
              <a:t>algı, öğrenme, psikomotor, problem çözme ve kişilik özellikleri açısından insanın uyum sağlama kapasitesinin kronolojik yaş ilerledikçe değişimini ifade eder. </a:t>
            </a:r>
          </a:p>
          <a:p>
            <a:pPr>
              <a:buFont typeface="Wingdings 3" pitchFamily="18" charset="2"/>
              <a:buNone/>
            </a:pPr>
            <a:endParaRPr lang="tr-TR" sz="2400"/>
          </a:p>
          <a:p>
            <a:r>
              <a:rPr lang="tr-TR" sz="2400" b="1"/>
              <a:t>Sosyolojik açıdan yaşlılık </a:t>
            </a:r>
            <a:r>
              <a:rPr lang="tr-TR" sz="2400"/>
              <a:t>ise bir toplumda belirli yaş grubundan beklenen davranışlar ve toplumun o gruba verdiği değerlerle ilgilidir.</a:t>
            </a:r>
          </a:p>
          <a:p>
            <a:endParaRPr lang="tr-TR" smtClean="0"/>
          </a:p>
        </p:txBody>
      </p:sp>
      <p:sp>
        <p:nvSpPr>
          <p:cNvPr id="3" name="2 Başlık"/>
          <p:cNvSpPr>
            <a:spLocks noGrp="1"/>
          </p:cNvSpPr>
          <p:nvPr>
            <p:ph type="title"/>
          </p:nvPr>
        </p:nvSpPr>
        <p:spPr>
          <a:xfrm>
            <a:off x="1847528" y="260648"/>
            <a:ext cx="8229600" cy="850106"/>
          </a:xfrm>
        </p:spPr>
        <p:txBody>
          <a:bodyPr>
            <a:normAutofit/>
          </a:bodyPr>
          <a:lstStyle/>
          <a:p>
            <a:pPr>
              <a:defRPr/>
            </a:pPr>
            <a:r>
              <a:rPr lang="tr-TR" dirty="0" smtClean="0"/>
              <a:t>Yaşlıların </a:t>
            </a:r>
            <a:r>
              <a:rPr lang="tr-TR" dirty="0" err="1" smtClean="0"/>
              <a:t>Psiko</a:t>
            </a:r>
            <a:r>
              <a:rPr lang="tr-TR" dirty="0" smtClean="0"/>
              <a:t>-Sosyal Özellikleri</a:t>
            </a:r>
            <a:endParaRPr lang="tr-TR" dirty="0"/>
          </a:p>
        </p:txBody>
      </p:sp>
      <p:sp>
        <p:nvSpPr>
          <p:cNvPr id="22531" name="3 Veri Yer Tutucusu"/>
          <p:cNvSpPr>
            <a:spLocks noGrp="1"/>
          </p:cNvSpPr>
          <p:nvPr>
            <p:ph type="dt" sz="quarter" idx="10"/>
          </p:nvPr>
        </p:nvSpPr>
        <p:spPr bwMode="auto">
          <a:noFill/>
          <a:ln>
            <a:miter lim="800000"/>
            <a:headEnd/>
            <a:tailEnd/>
          </a:ln>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endParaRPr lang="tr-TR">
              <a:cs typeface="Arial" charset="0"/>
            </a:endParaRPr>
          </a:p>
        </p:txBody>
      </p:sp>
    </p:spTree>
    <p:extLst>
      <p:ext uri="{BB962C8B-B14F-4D97-AF65-F5344CB8AC3E}">
        <p14:creationId xmlns:p14="http://schemas.microsoft.com/office/powerpoint/2010/main" val="38668624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pPr marL="365760" indent="-256032">
              <a:buFont typeface="Wingdings 3"/>
              <a:buChar char=""/>
              <a:defRPr/>
            </a:pPr>
            <a:r>
              <a:rPr lang="tr-TR" dirty="0" smtClean="0"/>
              <a:t>Yaşlanma sürecinde meydana gelen fizyolojik değişiklikler, yine yaşlanma sürecinde devam eden </a:t>
            </a:r>
            <a:r>
              <a:rPr lang="tr-TR" b="1" dirty="0" smtClean="0"/>
              <a:t>psikolojik, biyolojik ve çevresel olaylardan bağımsız olarak gerçekleşmez. </a:t>
            </a:r>
          </a:p>
          <a:p>
            <a:pPr marL="365760" indent="-256032">
              <a:buNone/>
              <a:defRPr/>
            </a:pPr>
            <a:endParaRPr lang="tr-TR" dirty="0" smtClean="0"/>
          </a:p>
          <a:p>
            <a:pPr marL="365760" indent="-256032">
              <a:buFont typeface="Wingdings 3"/>
              <a:buChar char=""/>
              <a:defRPr/>
            </a:pPr>
            <a:r>
              <a:rPr lang="tr-TR" dirty="0" smtClean="0"/>
              <a:t>Saçların beyazlaması,</a:t>
            </a:r>
          </a:p>
          <a:p>
            <a:pPr marL="365760" indent="-256032">
              <a:buFont typeface="Wingdings 3"/>
              <a:buChar char=""/>
              <a:defRPr/>
            </a:pPr>
            <a:r>
              <a:rPr lang="tr-TR" dirty="0" smtClean="0"/>
              <a:t> Kırışıklıkların oluşması vb. gibi fizyolojik değişimler her yaşlıda benzer biçimde ortaya çıkar</a:t>
            </a:r>
          </a:p>
          <a:p>
            <a:pPr marL="365760" indent="-256032">
              <a:buFont typeface="Wingdings 3"/>
              <a:buChar char=""/>
              <a:defRPr/>
            </a:pPr>
            <a:r>
              <a:rPr lang="tr-TR" dirty="0" smtClean="0"/>
              <a:t>Ancak </a:t>
            </a:r>
            <a:r>
              <a:rPr lang="tr-TR" b="1" dirty="0" smtClean="0">
                <a:solidFill>
                  <a:srgbClr val="FF0000"/>
                </a:solidFill>
              </a:rPr>
              <a:t>yaşama biçimi ve çevresel koşullar </a:t>
            </a:r>
            <a:r>
              <a:rPr lang="tr-TR" dirty="0" smtClean="0"/>
              <a:t>bakımından yaşlılar homojen bir grup oluşturmadığı için bu fizyolojik değişimler her bireyde farklı hız ve zamanda ortaya çıkar.</a:t>
            </a:r>
            <a:endParaRPr lang="tr-TR" dirty="0"/>
          </a:p>
        </p:txBody>
      </p:sp>
      <p:sp>
        <p:nvSpPr>
          <p:cNvPr id="3" name="2 Başlık"/>
          <p:cNvSpPr>
            <a:spLocks noGrp="1"/>
          </p:cNvSpPr>
          <p:nvPr>
            <p:ph type="title"/>
          </p:nvPr>
        </p:nvSpPr>
        <p:spPr/>
        <p:txBody>
          <a:bodyPr>
            <a:normAutofit/>
          </a:bodyPr>
          <a:lstStyle/>
          <a:p>
            <a:pPr>
              <a:defRPr/>
            </a:pPr>
            <a:r>
              <a:rPr lang="tr-TR" dirty="0" smtClean="0"/>
              <a:t>Yaşlıların </a:t>
            </a:r>
            <a:r>
              <a:rPr lang="tr-TR" dirty="0" err="1" smtClean="0"/>
              <a:t>Psiko</a:t>
            </a:r>
            <a:r>
              <a:rPr lang="tr-TR" dirty="0" smtClean="0"/>
              <a:t>-Sosyal Özellikleri</a:t>
            </a:r>
            <a:endParaRPr lang="tr-TR" dirty="0"/>
          </a:p>
        </p:txBody>
      </p:sp>
      <p:sp>
        <p:nvSpPr>
          <p:cNvPr id="24579" name="3 Veri Yer Tutucusu"/>
          <p:cNvSpPr>
            <a:spLocks noGrp="1"/>
          </p:cNvSpPr>
          <p:nvPr>
            <p:ph type="dt" sz="quarter" idx="10"/>
          </p:nvPr>
        </p:nvSpPr>
        <p:spPr bwMode="auto">
          <a:noFill/>
          <a:ln>
            <a:miter lim="800000"/>
            <a:headEnd/>
            <a:tailEnd/>
          </a:ln>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endParaRPr lang="tr-TR">
              <a:cs typeface="Arial" charset="0"/>
            </a:endParaRPr>
          </a:p>
        </p:txBody>
      </p:sp>
    </p:spTree>
    <p:extLst>
      <p:ext uri="{BB962C8B-B14F-4D97-AF65-F5344CB8AC3E}">
        <p14:creationId xmlns:p14="http://schemas.microsoft.com/office/powerpoint/2010/main" val="17700534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Yaşlılığın psikolojik yönü</a:t>
            </a:r>
            <a:endParaRPr lang="tr-TR" dirty="0"/>
          </a:p>
        </p:txBody>
      </p:sp>
      <p:sp>
        <p:nvSpPr>
          <p:cNvPr id="3" name="İçerik Yer Tutucusu 2"/>
          <p:cNvSpPr>
            <a:spLocks noGrp="1"/>
          </p:cNvSpPr>
          <p:nvPr>
            <p:ph idx="1"/>
          </p:nvPr>
        </p:nvSpPr>
        <p:spPr/>
        <p:txBody>
          <a:bodyPr/>
          <a:lstStyle/>
          <a:p>
            <a:r>
              <a:rPr lang="tr-TR" dirty="0" smtClean="0"/>
              <a:t>genel olarak, bilişsel beceriler ve ruhsal davranış değişimleriyle ilgilidir. </a:t>
            </a:r>
          </a:p>
          <a:p>
            <a:r>
              <a:rPr lang="tr-TR" dirty="0" smtClean="0"/>
              <a:t>Bilişsel beceriler zeka, dikkat, öğrenme, bellek, dil, görsel-uzamsal yetiler, akıl yürütme ve bilişsel esneklik gibi alanlardaki değişiklikleri; ruhsal davranış değişimleri ise </a:t>
            </a:r>
            <a:r>
              <a:rPr lang="tr-TR" dirty="0" err="1" smtClean="0"/>
              <a:t>duygudurum</a:t>
            </a:r>
            <a:r>
              <a:rPr lang="tr-TR" dirty="0" smtClean="0"/>
              <a:t>, güdülenimler ve baş etme becerileri gibi çeşitli nitelikleri içermektedir</a:t>
            </a:r>
            <a:endParaRPr lang="tr-TR" dirty="0"/>
          </a:p>
        </p:txBody>
      </p:sp>
    </p:spTree>
    <p:extLst>
      <p:ext uri="{BB962C8B-B14F-4D97-AF65-F5344CB8AC3E}">
        <p14:creationId xmlns:p14="http://schemas.microsoft.com/office/powerpoint/2010/main" val="1630121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TotalTime>
  <Words>2308</Words>
  <Application>Microsoft Office PowerPoint</Application>
  <PresentationFormat>Geniş ekran</PresentationFormat>
  <Paragraphs>317</Paragraphs>
  <Slides>54</Slides>
  <Notes>34</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54</vt:i4>
      </vt:variant>
    </vt:vector>
  </HeadingPairs>
  <TitlesOfParts>
    <vt:vector size="61" baseType="lpstr">
      <vt:lpstr>Arial</vt:lpstr>
      <vt:lpstr>Calibri</vt:lpstr>
      <vt:lpstr>Calibri Light</vt:lpstr>
      <vt:lpstr>Verdana</vt:lpstr>
      <vt:lpstr>Wingdings</vt:lpstr>
      <vt:lpstr>Wingdings 3</vt:lpstr>
      <vt:lpstr>Office Teması</vt:lpstr>
      <vt:lpstr>Bir gelişim dönemi olarak yaşlılık: temel kavramlar gelişimsel özellikler </vt:lpstr>
      <vt:lpstr>PowerPoint Sunusu</vt:lpstr>
      <vt:lpstr>PowerPoint Sunusu</vt:lpstr>
      <vt:lpstr>PowerPoint Sunusu</vt:lpstr>
      <vt:lpstr>PowerPoint Sunusu</vt:lpstr>
      <vt:lpstr>PowerPoint Sunusu</vt:lpstr>
      <vt:lpstr>Yaşlıların Psiko-Sosyal Özellikleri</vt:lpstr>
      <vt:lpstr>Yaşlıların Psiko-Sosyal Özellikleri</vt:lpstr>
      <vt:lpstr>Yaşlılığın psikolojik yönü</vt:lpstr>
      <vt:lpstr>PowerPoint Sunusu</vt:lpstr>
      <vt:lpstr>PowerPoint Sunusu</vt:lpstr>
      <vt:lpstr>PowerPoint Sunusu</vt:lpstr>
      <vt:lpstr>Yaşlılığın Psiko-Sosyal Sorunları</vt:lpstr>
      <vt:lpstr>Depresyon</vt:lpstr>
      <vt:lpstr>Depresyon</vt:lpstr>
      <vt:lpstr>Depresyon</vt:lpstr>
      <vt:lpstr>Kuşak Çatışması</vt:lpstr>
      <vt:lpstr>Kuşak Çatışması</vt:lpstr>
      <vt:lpstr>Sosyal izolasyon</vt:lpstr>
      <vt:lpstr>Rol ve Statü Değişimi</vt:lpstr>
      <vt:lpstr>Rol ve Statü Değişimi</vt:lpstr>
      <vt:lpstr>Rol ve Statü Değişimi</vt:lpstr>
      <vt:lpstr>Rol ve Statü Değişimi</vt:lpstr>
      <vt:lpstr>Rol ve Statü Değişimi</vt:lpstr>
      <vt:lpstr>Rol ve Statü Değişimi</vt:lpstr>
      <vt:lpstr>Üzüntüler, Sıkıntılar </vt:lpstr>
      <vt:lpstr>Korkular</vt:lpstr>
      <vt:lpstr>Korkular</vt:lpstr>
      <vt:lpstr>Korkular</vt:lpstr>
      <vt:lpstr>Unutkanlık ve Uykusuzluk Sorunu</vt:lpstr>
      <vt:lpstr>Unutkanlık ve Uykusuzluk Sorunu</vt:lpstr>
      <vt:lpstr>Unutkanlık ve Uykusuzluk Sorunu</vt:lpstr>
      <vt:lpstr>Unutkanlık ve Uykusuzluk Sorunu</vt:lpstr>
      <vt:lpstr>Stres</vt:lpstr>
      <vt:lpstr>Stres </vt:lpstr>
      <vt:lpstr>Stres</vt:lpstr>
      <vt:lpstr>Anksiyete </vt:lpstr>
      <vt:lpstr>Anksiyete</vt:lpstr>
      <vt:lpstr>Anksiyete</vt:lpstr>
      <vt:lpstr>Boş Zamanların Değerlendirilmesi Sorunu</vt:lpstr>
      <vt:lpstr>Başarılı yaşlanma</vt:lpstr>
      <vt:lpstr>Yaşlılık ve moral </vt:lpstr>
      <vt:lpstr>Yaşlılık ve moral</vt:lpstr>
      <vt:lpstr>Yaşlılık ve depresyon</vt:lpstr>
      <vt:lpstr>Yaşlılık ve aile ilişkiler,</vt:lpstr>
      <vt:lpstr>Yaşlı bakımı </vt:lpstr>
      <vt:lpstr>PowerPoint Sunusu</vt:lpstr>
      <vt:lpstr>Evde bakım hizmeti</vt:lpstr>
      <vt:lpstr>PowerPoint Sunusu</vt:lpstr>
      <vt:lpstr>PowerPoint Sunusu</vt:lpstr>
      <vt:lpstr>Evde bakım hizmeti multidisipliner bir kadroyla verilmesi  gereken bir hizmet olup bu kadroda </vt:lpstr>
      <vt:lpstr>Evde Yaşlı Bakım Hizmetinin Yararları  </vt:lpstr>
      <vt:lpstr>PowerPoint Sunusu</vt:lpstr>
      <vt:lpstr>PowerPoint Sunusu</vt:lpstr>
    </vt:vector>
  </TitlesOfParts>
  <Company>T.C. Istanbul Sabahattin Zaim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Bir gelişim dönemi olarak yaşlılık: temel kavramla gelişimsel özellikler </dc:title>
  <dc:creator>Gülsüm ÇAMUR DUYAN</dc:creator>
  <cp:lastModifiedBy>Gülsüm ÇAMUR DUYAN</cp:lastModifiedBy>
  <cp:revision>13</cp:revision>
  <dcterms:created xsi:type="dcterms:W3CDTF">2018-04-17T08:01:20Z</dcterms:created>
  <dcterms:modified xsi:type="dcterms:W3CDTF">2018-04-24T13:02:37Z</dcterms:modified>
</cp:coreProperties>
</file>