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2" r:id="rId1"/>
  </p:sldMasterIdLst>
  <p:notesMasterIdLst>
    <p:notesMasterId r:id="rId25"/>
  </p:notesMasterIdLst>
  <p:sldIdLst>
    <p:sldId id="256" r:id="rId2"/>
    <p:sldId id="257" r:id="rId3"/>
    <p:sldId id="287" r:id="rId4"/>
    <p:sldId id="292" r:id="rId5"/>
    <p:sldId id="259" r:id="rId6"/>
    <p:sldId id="290" r:id="rId7"/>
    <p:sldId id="262" r:id="rId8"/>
    <p:sldId id="263" r:id="rId9"/>
    <p:sldId id="265" r:id="rId10"/>
    <p:sldId id="267" r:id="rId11"/>
    <p:sldId id="264" r:id="rId12"/>
    <p:sldId id="288" r:id="rId13"/>
    <p:sldId id="269" r:id="rId14"/>
    <p:sldId id="271" r:id="rId15"/>
    <p:sldId id="272" r:id="rId16"/>
    <p:sldId id="273" r:id="rId17"/>
    <p:sldId id="293" r:id="rId18"/>
    <p:sldId id="281" r:id="rId19"/>
    <p:sldId id="282" r:id="rId20"/>
    <p:sldId id="283" r:id="rId21"/>
    <p:sldId id="294" r:id="rId22"/>
    <p:sldId id="284" r:id="rId23"/>
    <p:sldId id="289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339A"/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01C4D7-74B3-46D5-B724-EBCCD5ECEAFF}" type="doc">
      <dgm:prSet loTypeId="urn:microsoft.com/office/officeart/2005/8/layout/gear1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FB569E11-586D-4AF8-AF14-9C04E02177C7}">
      <dgm:prSet phldrT="[Metin]"/>
      <dgm:spPr/>
      <dgm:t>
        <a:bodyPr/>
        <a:lstStyle/>
        <a:p>
          <a:r>
            <a:rPr lang="tr-TR" dirty="0" smtClean="0"/>
            <a:t>Duygusal İstismar</a:t>
          </a:r>
          <a:endParaRPr lang="tr-TR" dirty="0"/>
        </a:p>
      </dgm:t>
    </dgm:pt>
    <dgm:pt modelId="{BAEE0C0B-E610-46EA-954B-A4338F40B700}" type="parTrans" cxnId="{D3E7D532-F7B5-4421-971B-97B41477FAAA}">
      <dgm:prSet/>
      <dgm:spPr/>
      <dgm:t>
        <a:bodyPr/>
        <a:lstStyle/>
        <a:p>
          <a:endParaRPr lang="tr-TR"/>
        </a:p>
      </dgm:t>
    </dgm:pt>
    <dgm:pt modelId="{C8DEC355-EE4F-4F56-A156-79AD47973F27}" type="sibTrans" cxnId="{D3E7D532-F7B5-4421-971B-97B41477FAAA}">
      <dgm:prSet/>
      <dgm:spPr/>
      <dgm:t>
        <a:bodyPr/>
        <a:lstStyle/>
        <a:p>
          <a:endParaRPr lang="tr-TR"/>
        </a:p>
      </dgm:t>
    </dgm:pt>
    <dgm:pt modelId="{7366C057-3F61-404B-80AC-FD311F8C0828}">
      <dgm:prSet phldrT="[Metin]"/>
      <dgm:spPr/>
      <dgm:t>
        <a:bodyPr/>
        <a:lstStyle/>
        <a:p>
          <a:r>
            <a:rPr lang="tr-TR" dirty="0" smtClean="0"/>
            <a:t>Fiziksel İstismar</a:t>
          </a:r>
          <a:endParaRPr lang="tr-TR" dirty="0"/>
        </a:p>
      </dgm:t>
    </dgm:pt>
    <dgm:pt modelId="{B476F035-B36F-4FDF-A036-215469BAA4BD}" type="parTrans" cxnId="{087AA30B-5411-4E3E-AF51-898C1E325F26}">
      <dgm:prSet/>
      <dgm:spPr/>
      <dgm:t>
        <a:bodyPr/>
        <a:lstStyle/>
        <a:p>
          <a:endParaRPr lang="tr-TR"/>
        </a:p>
      </dgm:t>
    </dgm:pt>
    <dgm:pt modelId="{DA1ED5D8-EFE1-495A-9C8D-36C3753B43EC}" type="sibTrans" cxnId="{087AA30B-5411-4E3E-AF51-898C1E325F26}">
      <dgm:prSet/>
      <dgm:spPr/>
      <dgm:t>
        <a:bodyPr/>
        <a:lstStyle/>
        <a:p>
          <a:endParaRPr lang="tr-TR"/>
        </a:p>
      </dgm:t>
    </dgm:pt>
    <dgm:pt modelId="{C19D6EB3-A080-4148-BE7E-052237B9B43A}">
      <dgm:prSet phldrT="[Metin]"/>
      <dgm:spPr/>
      <dgm:t>
        <a:bodyPr/>
        <a:lstStyle/>
        <a:p>
          <a:r>
            <a:rPr lang="tr-TR" dirty="0" smtClean="0"/>
            <a:t>Cinsel İstismar </a:t>
          </a:r>
          <a:endParaRPr lang="tr-TR" dirty="0"/>
        </a:p>
      </dgm:t>
    </dgm:pt>
    <dgm:pt modelId="{38B9F724-F81C-4C13-9427-A456C6B70B04}" type="parTrans" cxnId="{FDD52B6A-E67E-4C27-9B41-062AF5830209}">
      <dgm:prSet/>
      <dgm:spPr/>
      <dgm:t>
        <a:bodyPr/>
        <a:lstStyle/>
        <a:p>
          <a:endParaRPr lang="tr-TR"/>
        </a:p>
      </dgm:t>
    </dgm:pt>
    <dgm:pt modelId="{2120E5B6-412D-48CE-A5DE-71FA65090D58}" type="sibTrans" cxnId="{FDD52B6A-E67E-4C27-9B41-062AF5830209}">
      <dgm:prSet/>
      <dgm:spPr/>
      <dgm:t>
        <a:bodyPr/>
        <a:lstStyle/>
        <a:p>
          <a:endParaRPr lang="tr-TR"/>
        </a:p>
      </dgm:t>
    </dgm:pt>
    <dgm:pt modelId="{0F2A56E4-6B75-4B45-9EFC-DD786D26B59B}">
      <dgm:prSet phldrT="[Metin]"/>
      <dgm:spPr/>
      <dgm:t>
        <a:bodyPr/>
        <a:lstStyle/>
        <a:p>
          <a:endParaRPr lang="tr-TR" dirty="0"/>
        </a:p>
      </dgm:t>
    </dgm:pt>
    <dgm:pt modelId="{297252A2-73E3-4852-9C61-FEC05DB2649E}" type="parTrans" cxnId="{12419F84-88EE-4705-A978-62DBA83E5E21}">
      <dgm:prSet/>
      <dgm:spPr/>
      <dgm:t>
        <a:bodyPr/>
        <a:lstStyle/>
        <a:p>
          <a:endParaRPr lang="tr-TR"/>
        </a:p>
      </dgm:t>
    </dgm:pt>
    <dgm:pt modelId="{17583331-4806-4A9B-80F2-CDB10973E215}" type="sibTrans" cxnId="{12419F84-88EE-4705-A978-62DBA83E5E21}">
      <dgm:prSet/>
      <dgm:spPr/>
      <dgm:t>
        <a:bodyPr/>
        <a:lstStyle/>
        <a:p>
          <a:endParaRPr lang="tr-TR"/>
        </a:p>
      </dgm:t>
    </dgm:pt>
    <dgm:pt modelId="{1CBE2CEC-71D3-43BE-863E-74E8E3B14315}" type="pres">
      <dgm:prSet presAssocID="{8A01C4D7-74B3-46D5-B724-EBCCD5ECEAFF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2CEA43B-AF96-4423-BB87-CA6432187CAB}" type="pres">
      <dgm:prSet presAssocID="{FB569E11-586D-4AF8-AF14-9C04E02177C7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4F992D6-382D-49A7-B75D-4AE1553D4EC5}" type="pres">
      <dgm:prSet presAssocID="{FB569E11-586D-4AF8-AF14-9C04E02177C7}" presName="gear1srcNode" presStyleLbl="node1" presStyleIdx="0" presStyleCnt="3"/>
      <dgm:spPr/>
      <dgm:t>
        <a:bodyPr/>
        <a:lstStyle/>
        <a:p>
          <a:endParaRPr lang="tr-TR"/>
        </a:p>
      </dgm:t>
    </dgm:pt>
    <dgm:pt modelId="{BF6FAC8F-020B-4719-B6BB-287B256A0C22}" type="pres">
      <dgm:prSet presAssocID="{FB569E11-586D-4AF8-AF14-9C04E02177C7}" presName="gear1dstNode" presStyleLbl="node1" presStyleIdx="0" presStyleCnt="3"/>
      <dgm:spPr/>
      <dgm:t>
        <a:bodyPr/>
        <a:lstStyle/>
        <a:p>
          <a:endParaRPr lang="tr-TR"/>
        </a:p>
      </dgm:t>
    </dgm:pt>
    <dgm:pt modelId="{3E0D6253-35DB-41C3-91DC-BF8F46F4534B}" type="pres">
      <dgm:prSet presAssocID="{7366C057-3F61-404B-80AC-FD311F8C0828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C4B993F-CB56-46AE-B6C2-3631176525FE}" type="pres">
      <dgm:prSet presAssocID="{7366C057-3F61-404B-80AC-FD311F8C0828}" presName="gear2srcNode" presStyleLbl="node1" presStyleIdx="1" presStyleCnt="3"/>
      <dgm:spPr/>
      <dgm:t>
        <a:bodyPr/>
        <a:lstStyle/>
        <a:p>
          <a:endParaRPr lang="tr-TR"/>
        </a:p>
      </dgm:t>
    </dgm:pt>
    <dgm:pt modelId="{1A127D79-0563-4988-8277-1C7CC5246697}" type="pres">
      <dgm:prSet presAssocID="{7366C057-3F61-404B-80AC-FD311F8C0828}" presName="gear2dstNode" presStyleLbl="node1" presStyleIdx="1" presStyleCnt="3"/>
      <dgm:spPr/>
      <dgm:t>
        <a:bodyPr/>
        <a:lstStyle/>
        <a:p>
          <a:endParaRPr lang="tr-TR"/>
        </a:p>
      </dgm:t>
    </dgm:pt>
    <dgm:pt modelId="{2BC0DD6B-5266-4946-B5EC-DB2E5BD63319}" type="pres">
      <dgm:prSet presAssocID="{C19D6EB3-A080-4148-BE7E-052237B9B43A}" presName="gear3" presStyleLbl="node1" presStyleIdx="2" presStyleCnt="3" custLinFactNeighborX="-966" custLinFactNeighborY="918"/>
      <dgm:spPr/>
      <dgm:t>
        <a:bodyPr/>
        <a:lstStyle/>
        <a:p>
          <a:endParaRPr lang="tr-TR"/>
        </a:p>
      </dgm:t>
    </dgm:pt>
    <dgm:pt modelId="{B076F02C-8FB9-4CFD-858B-60AE6F54A185}" type="pres">
      <dgm:prSet presAssocID="{C19D6EB3-A080-4148-BE7E-052237B9B43A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BA335A4-06B1-4E01-9D86-4555E4BD3E97}" type="pres">
      <dgm:prSet presAssocID="{C19D6EB3-A080-4148-BE7E-052237B9B43A}" presName="gear3srcNode" presStyleLbl="node1" presStyleIdx="2" presStyleCnt="3"/>
      <dgm:spPr/>
      <dgm:t>
        <a:bodyPr/>
        <a:lstStyle/>
        <a:p>
          <a:endParaRPr lang="tr-TR"/>
        </a:p>
      </dgm:t>
    </dgm:pt>
    <dgm:pt modelId="{CD24AAA0-EC7A-4CAB-B5DD-B77DBACB55BF}" type="pres">
      <dgm:prSet presAssocID="{C19D6EB3-A080-4148-BE7E-052237B9B43A}" presName="gear3dstNode" presStyleLbl="node1" presStyleIdx="2" presStyleCnt="3"/>
      <dgm:spPr/>
      <dgm:t>
        <a:bodyPr/>
        <a:lstStyle/>
        <a:p>
          <a:endParaRPr lang="tr-TR"/>
        </a:p>
      </dgm:t>
    </dgm:pt>
    <dgm:pt modelId="{DA569DD4-F9D8-42DA-9D09-3A6318B0DFFF}" type="pres">
      <dgm:prSet presAssocID="{C8DEC355-EE4F-4F56-A156-79AD47973F27}" presName="connector1" presStyleLbl="sibTrans2D1" presStyleIdx="0" presStyleCnt="3"/>
      <dgm:spPr/>
      <dgm:t>
        <a:bodyPr/>
        <a:lstStyle/>
        <a:p>
          <a:endParaRPr lang="tr-TR"/>
        </a:p>
      </dgm:t>
    </dgm:pt>
    <dgm:pt modelId="{B15EF6DE-0F8D-4066-B741-4F91EFCF8355}" type="pres">
      <dgm:prSet presAssocID="{DA1ED5D8-EFE1-495A-9C8D-36C3753B43EC}" presName="connector2" presStyleLbl="sibTrans2D1" presStyleIdx="1" presStyleCnt="3"/>
      <dgm:spPr/>
      <dgm:t>
        <a:bodyPr/>
        <a:lstStyle/>
        <a:p>
          <a:endParaRPr lang="tr-TR"/>
        </a:p>
      </dgm:t>
    </dgm:pt>
    <dgm:pt modelId="{AD124DDF-1840-48A7-B271-A4B96DB1D5DB}" type="pres">
      <dgm:prSet presAssocID="{2120E5B6-412D-48CE-A5DE-71FA65090D58}" presName="connector3" presStyleLbl="sibTrans2D1" presStyleIdx="2" presStyleCnt="3"/>
      <dgm:spPr/>
      <dgm:t>
        <a:bodyPr/>
        <a:lstStyle/>
        <a:p>
          <a:endParaRPr lang="tr-TR"/>
        </a:p>
      </dgm:t>
    </dgm:pt>
  </dgm:ptLst>
  <dgm:cxnLst>
    <dgm:cxn modelId="{A5613DC2-0439-416F-ADDC-785ADA758616}" type="presOf" srcId="{FB569E11-586D-4AF8-AF14-9C04E02177C7}" destId="{A2CEA43B-AF96-4423-BB87-CA6432187CAB}" srcOrd="0" destOrd="0" presId="urn:microsoft.com/office/officeart/2005/8/layout/gear1"/>
    <dgm:cxn modelId="{FB22AB1F-D13B-4881-B90D-547A8A311FBE}" type="presOf" srcId="{2120E5B6-412D-48CE-A5DE-71FA65090D58}" destId="{AD124DDF-1840-48A7-B271-A4B96DB1D5DB}" srcOrd="0" destOrd="0" presId="urn:microsoft.com/office/officeart/2005/8/layout/gear1"/>
    <dgm:cxn modelId="{E8F19B09-0DA1-4544-B054-D74AEA6486FC}" type="presOf" srcId="{8A01C4D7-74B3-46D5-B724-EBCCD5ECEAFF}" destId="{1CBE2CEC-71D3-43BE-863E-74E8E3B14315}" srcOrd="0" destOrd="0" presId="urn:microsoft.com/office/officeart/2005/8/layout/gear1"/>
    <dgm:cxn modelId="{EBE822F7-9C1C-45DD-A25E-4609111B3F24}" type="presOf" srcId="{C19D6EB3-A080-4148-BE7E-052237B9B43A}" destId="{2BC0DD6B-5266-4946-B5EC-DB2E5BD63319}" srcOrd="0" destOrd="0" presId="urn:microsoft.com/office/officeart/2005/8/layout/gear1"/>
    <dgm:cxn modelId="{12419F84-88EE-4705-A978-62DBA83E5E21}" srcId="{8A01C4D7-74B3-46D5-B724-EBCCD5ECEAFF}" destId="{0F2A56E4-6B75-4B45-9EFC-DD786D26B59B}" srcOrd="3" destOrd="0" parTransId="{297252A2-73E3-4852-9C61-FEC05DB2649E}" sibTransId="{17583331-4806-4A9B-80F2-CDB10973E215}"/>
    <dgm:cxn modelId="{FDD52B6A-E67E-4C27-9B41-062AF5830209}" srcId="{8A01C4D7-74B3-46D5-B724-EBCCD5ECEAFF}" destId="{C19D6EB3-A080-4148-BE7E-052237B9B43A}" srcOrd="2" destOrd="0" parTransId="{38B9F724-F81C-4C13-9427-A456C6B70B04}" sibTransId="{2120E5B6-412D-48CE-A5DE-71FA65090D58}"/>
    <dgm:cxn modelId="{6B6EE17C-A0A7-442B-9B86-68A2B9C0377C}" type="presOf" srcId="{7366C057-3F61-404B-80AC-FD311F8C0828}" destId="{3E0D6253-35DB-41C3-91DC-BF8F46F4534B}" srcOrd="0" destOrd="0" presId="urn:microsoft.com/office/officeart/2005/8/layout/gear1"/>
    <dgm:cxn modelId="{AF1E7377-AF93-467F-BC15-4A0647A2E61C}" type="presOf" srcId="{C19D6EB3-A080-4148-BE7E-052237B9B43A}" destId="{B076F02C-8FB9-4CFD-858B-60AE6F54A185}" srcOrd="1" destOrd="0" presId="urn:microsoft.com/office/officeart/2005/8/layout/gear1"/>
    <dgm:cxn modelId="{64FB3E67-1B3B-4BF1-9ACF-0085C7599D33}" type="presOf" srcId="{C8DEC355-EE4F-4F56-A156-79AD47973F27}" destId="{DA569DD4-F9D8-42DA-9D09-3A6318B0DFFF}" srcOrd="0" destOrd="0" presId="urn:microsoft.com/office/officeart/2005/8/layout/gear1"/>
    <dgm:cxn modelId="{2F06DFC5-EEE4-41B2-A18A-092F0C752500}" type="presOf" srcId="{7366C057-3F61-404B-80AC-FD311F8C0828}" destId="{DC4B993F-CB56-46AE-B6C2-3631176525FE}" srcOrd="1" destOrd="0" presId="urn:microsoft.com/office/officeart/2005/8/layout/gear1"/>
    <dgm:cxn modelId="{CFD5B1E4-E5D0-41B2-8BA8-072EF555C764}" type="presOf" srcId="{FB569E11-586D-4AF8-AF14-9C04E02177C7}" destId="{BF6FAC8F-020B-4719-B6BB-287B256A0C22}" srcOrd="2" destOrd="0" presId="urn:microsoft.com/office/officeart/2005/8/layout/gear1"/>
    <dgm:cxn modelId="{89C92287-A670-488C-887F-D3385425A7DE}" type="presOf" srcId="{DA1ED5D8-EFE1-495A-9C8D-36C3753B43EC}" destId="{B15EF6DE-0F8D-4066-B741-4F91EFCF8355}" srcOrd="0" destOrd="0" presId="urn:microsoft.com/office/officeart/2005/8/layout/gear1"/>
    <dgm:cxn modelId="{D3E7D532-F7B5-4421-971B-97B41477FAAA}" srcId="{8A01C4D7-74B3-46D5-B724-EBCCD5ECEAFF}" destId="{FB569E11-586D-4AF8-AF14-9C04E02177C7}" srcOrd="0" destOrd="0" parTransId="{BAEE0C0B-E610-46EA-954B-A4338F40B700}" sibTransId="{C8DEC355-EE4F-4F56-A156-79AD47973F27}"/>
    <dgm:cxn modelId="{4B639D1D-BC26-41F6-A1F6-0A6379FDE7DB}" type="presOf" srcId="{FB569E11-586D-4AF8-AF14-9C04E02177C7}" destId="{44F992D6-382D-49A7-B75D-4AE1553D4EC5}" srcOrd="1" destOrd="0" presId="urn:microsoft.com/office/officeart/2005/8/layout/gear1"/>
    <dgm:cxn modelId="{D5719A05-E408-4074-8CB0-6412F14536A5}" type="presOf" srcId="{7366C057-3F61-404B-80AC-FD311F8C0828}" destId="{1A127D79-0563-4988-8277-1C7CC5246697}" srcOrd="2" destOrd="0" presId="urn:microsoft.com/office/officeart/2005/8/layout/gear1"/>
    <dgm:cxn modelId="{3386BB48-AC37-4FC9-ADD3-AFCB4F351A7B}" type="presOf" srcId="{C19D6EB3-A080-4148-BE7E-052237B9B43A}" destId="{CD24AAA0-EC7A-4CAB-B5DD-B77DBACB55BF}" srcOrd="3" destOrd="0" presId="urn:microsoft.com/office/officeart/2005/8/layout/gear1"/>
    <dgm:cxn modelId="{C3961E9C-30CD-4057-A373-EC64EC416843}" type="presOf" srcId="{C19D6EB3-A080-4148-BE7E-052237B9B43A}" destId="{FBA335A4-06B1-4E01-9D86-4555E4BD3E97}" srcOrd="2" destOrd="0" presId="urn:microsoft.com/office/officeart/2005/8/layout/gear1"/>
    <dgm:cxn modelId="{087AA30B-5411-4E3E-AF51-898C1E325F26}" srcId="{8A01C4D7-74B3-46D5-B724-EBCCD5ECEAFF}" destId="{7366C057-3F61-404B-80AC-FD311F8C0828}" srcOrd="1" destOrd="0" parTransId="{B476F035-B36F-4FDF-A036-215469BAA4BD}" sibTransId="{DA1ED5D8-EFE1-495A-9C8D-36C3753B43EC}"/>
    <dgm:cxn modelId="{BEBDF0B5-DA72-4C1E-99A6-603221AE1B54}" type="presParOf" srcId="{1CBE2CEC-71D3-43BE-863E-74E8E3B14315}" destId="{A2CEA43B-AF96-4423-BB87-CA6432187CAB}" srcOrd="0" destOrd="0" presId="urn:microsoft.com/office/officeart/2005/8/layout/gear1"/>
    <dgm:cxn modelId="{FCCCB56A-66CB-4190-8D6C-6ED3B6C6F227}" type="presParOf" srcId="{1CBE2CEC-71D3-43BE-863E-74E8E3B14315}" destId="{44F992D6-382D-49A7-B75D-4AE1553D4EC5}" srcOrd="1" destOrd="0" presId="urn:microsoft.com/office/officeart/2005/8/layout/gear1"/>
    <dgm:cxn modelId="{6780045E-D423-4774-92FB-53DF129955C6}" type="presParOf" srcId="{1CBE2CEC-71D3-43BE-863E-74E8E3B14315}" destId="{BF6FAC8F-020B-4719-B6BB-287B256A0C22}" srcOrd="2" destOrd="0" presId="urn:microsoft.com/office/officeart/2005/8/layout/gear1"/>
    <dgm:cxn modelId="{60687E38-BF5F-45E4-8115-F378565EC382}" type="presParOf" srcId="{1CBE2CEC-71D3-43BE-863E-74E8E3B14315}" destId="{3E0D6253-35DB-41C3-91DC-BF8F46F4534B}" srcOrd="3" destOrd="0" presId="urn:microsoft.com/office/officeart/2005/8/layout/gear1"/>
    <dgm:cxn modelId="{EBA35CD6-27E8-423F-A176-5782088A51AD}" type="presParOf" srcId="{1CBE2CEC-71D3-43BE-863E-74E8E3B14315}" destId="{DC4B993F-CB56-46AE-B6C2-3631176525FE}" srcOrd="4" destOrd="0" presId="urn:microsoft.com/office/officeart/2005/8/layout/gear1"/>
    <dgm:cxn modelId="{AAAC44FC-FFD8-458F-8351-F2EDB971B7C4}" type="presParOf" srcId="{1CBE2CEC-71D3-43BE-863E-74E8E3B14315}" destId="{1A127D79-0563-4988-8277-1C7CC5246697}" srcOrd="5" destOrd="0" presId="urn:microsoft.com/office/officeart/2005/8/layout/gear1"/>
    <dgm:cxn modelId="{DAAEDA34-C309-4FD9-8C56-2AD68BCC701A}" type="presParOf" srcId="{1CBE2CEC-71D3-43BE-863E-74E8E3B14315}" destId="{2BC0DD6B-5266-4946-B5EC-DB2E5BD63319}" srcOrd="6" destOrd="0" presId="urn:microsoft.com/office/officeart/2005/8/layout/gear1"/>
    <dgm:cxn modelId="{301506A8-1DCA-4FCA-815E-3154A92333B4}" type="presParOf" srcId="{1CBE2CEC-71D3-43BE-863E-74E8E3B14315}" destId="{B076F02C-8FB9-4CFD-858B-60AE6F54A185}" srcOrd="7" destOrd="0" presId="urn:microsoft.com/office/officeart/2005/8/layout/gear1"/>
    <dgm:cxn modelId="{500B1291-6742-4678-BB20-076739D4719A}" type="presParOf" srcId="{1CBE2CEC-71D3-43BE-863E-74E8E3B14315}" destId="{FBA335A4-06B1-4E01-9D86-4555E4BD3E97}" srcOrd="8" destOrd="0" presId="urn:microsoft.com/office/officeart/2005/8/layout/gear1"/>
    <dgm:cxn modelId="{51CC78CA-9CE9-47FA-B44B-32BD67F6CC02}" type="presParOf" srcId="{1CBE2CEC-71D3-43BE-863E-74E8E3B14315}" destId="{CD24AAA0-EC7A-4CAB-B5DD-B77DBACB55BF}" srcOrd="9" destOrd="0" presId="urn:microsoft.com/office/officeart/2005/8/layout/gear1"/>
    <dgm:cxn modelId="{CB5E56F4-B3F1-4080-83BD-62AB09594B54}" type="presParOf" srcId="{1CBE2CEC-71D3-43BE-863E-74E8E3B14315}" destId="{DA569DD4-F9D8-42DA-9D09-3A6318B0DFFF}" srcOrd="10" destOrd="0" presId="urn:microsoft.com/office/officeart/2005/8/layout/gear1"/>
    <dgm:cxn modelId="{8767EE46-6E01-4CBC-9F9F-CF13798F7092}" type="presParOf" srcId="{1CBE2CEC-71D3-43BE-863E-74E8E3B14315}" destId="{B15EF6DE-0F8D-4066-B741-4F91EFCF8355}" srcOrd="11" destOrd="0" presId="urn:microsoft.com/office/officeart/2005/8/layout/gear1"/>
    <dgm:cxn modelId="{EC6807A1-39DD-45A6-8076-99812500A307}" type="presParOf" srcId="{1CBE2CEC-71D3-43BE-863E-74E8E3B14315}" destId="{AD124DDF-1840-48A7-B271-A4B96DB1D5DB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88A636-7C5D-4C62-900F-03D6D88971E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E41EB4F7-09A7-4685-95AA-3D93583F0EFE}">
      <dgm:prSet/>
      <dgm:spPr/>
      <dgm:t>
        <a:bodyPr/>
        <a:lstStyle/>
        <a:p>
          <a:pPr rtl="0"/>
          <a:r>
            <a:rPr lang="tr-TR" b="1" dirty="0" smtClean="0"/>
            <a:t>beyanının alınması,</a:t>
          </a:r>
          <a:endParaRPr lang="tr-TR" dirty="0"/>
        </a:p>
      </dgm:t>
    </dgm:pt>
    <dgm:pt modelId="{D9E3674D-BF34-4397-AB83-4987B700DA1B}" type="parTrans" cxnId="{2A74C96B-67A3-4091-88AC-7AE7064CAE2B}">
      <dgm:prSet/>
      <dgm:spPr/>
      <dgm:t>
        <a:bodyPr/>
        <a:lstStyle/>
        <a:p>
          <a:endParaRPr lang="tr-TR"/>
        </a:p>
      </dgm:t>
    </dgm:pt>
    <dgm:pt modelId="{AB972854-7963-42EB-AD4A-CC597059ABAA}" type="sibTrans" cxnId="{2A74C96B-67A3-4091-88AC-7AE7064CAE2B}">
      <dgm:prSet/>
      <dgm:spPr/>
      <dgm:t>
        <a:bodyPr/>
        <a:lstStyle/>
        <a:p>
          <a:endParaRPr lang="tr-TR"/>
        </a:p>
      </dgm:t>
    </dgm:pt>
    <dgm:pt modelId="{0BE1576E-C82F-4FC3-8414-CEC0748CE7E6}">
      <dgm:prSet/>
      <dgm:spPr/>
      <dgm:t>
        <a:bodyPr/>
        <a:lstStyle/>
        <a:p>
          <a:pPr rtl="0"/>
          <a:r>
            <a:rPr lang="tr-TR" b="1" dirty="0" smtClean="0"/>
            <a:t>muayenesinin yapılması,</a:t>
          </a:r>
          <a:endParaRPr lang="tr-TR" dirty="0"/>
        </a:p>
      </dgm:t>
    </dgm:pt>
    <dgm:pt modelId="{A111DB9E-2A4B-4E59-B30A-413F54B069A2}" type="parTrans" cxnId="{6FBD7246-CD76-475D-9B7D-3579D5E1B674}">
      <dgm:prSet/>
      <dgm:spPr/>
      <dgm:t>
        <a:bodyPr/>
        <a:lstStyle/>
        <a:p>
          <a:endParaRPr lang="tr-TR"/>
        </a:p>
      </dgm:t>
    </dgm:pt>
    <dgm:pt modelId="{1B45A732-C458-48E4-B1D3-32772F8758DE}" type="sibTrans" cxnId="{6FBD7246-CD76-475D-9B7D-3579D5E1B674}">
      <dgm:prSet/>
      <dgm:spPr/>
      <dgm:t>
        <a:bodyPr/>
        <a:lstStyle/>
        <a:p>
          <a:endParaRPr lang="tr-TR"/>
        </a:p>
      </dgm:t>
    </dgm:pt>
    <dgm:pt modelId="{810ED5AD-98F1-4733-B152-48A8ECAC8894}">
      <dgm:prSet/>
      <dgm:spPr/>
      <dgm:t>
        <a:bodyPr/>
        <a:lstStyle/>
        <a:p>
          <a:pPr rtl="0"/>
          <a:r>
            <a:rPr lang="tr-TR" b="1" dirty="0" smtClean="0"/>
            <a:t>aile görüşmesinin yapılması </a:t>
          </a:r>
          <a:endParaRPr lang="tr-TR" b="1" dirty="0"/>
        </a:p>
      </dgm:t>
    </dgm:pt>
    <dgm:pt modelId="{EC3557F8-AAD3-4AFC-A947-4DB0B3A42954}" type="parTrans" cxnId="{D072169A-C921-4546-B7AF-99B2BB014A7E}">
      <dgm:prSet/>
      <dgm:spPr/>
      <dgm:t>
        <a:bodyPr/>
        <a:lstStyle/>
        <a:p>
          <a:endParaRPr lang="tr-TR"/>
        </a:p>
      </dgm:t>
    </dgm:pt>
    <dgm:pt modelId="{DB5019B4-0FCD-4919-9B0B-8F023223C416}" type="sibTrans" cxnId="{D072169A-C921-4546-B7AF-99B2BB014A7E}">
      <dgm:prSet/>
      <dgm:spPr/>
      <dgm:t>
        <a:bodyPr/>
        <a:lstStyle/>
        <a:p>
          <a:endParaRPr lang="tr-TR"/>
        </a:p>
      </dgm:t>
    </dgm:pt>
    <dgm:pt modelId="{F848FA7A-CAC0-4552-AF7E-39F385BCFF42}">
      <dgm:prSet/>
      <dgm:spPr/>
      <dgm:t>
        <a:bodyPr/>
        <a:lstStyle/>
        <a:p>
          <a:pPr rtl="0"/>
          <a:r>
            <a:rPr lang="tr-TR" b="1" dirty="0" smtClean="0"/>
            <a:t>ve raporunun hazırlanması </a:t>
          </a:r>
          <a:endParaRPr lang="tr-TR" b="1" dirty="0"/>
        </a:p>
      </dgm:t>
    </dgm:pt>
    <dgm:pt modelId="{34FF943A-5018-4814-9013-C9EA5472D128}" type="parTrans" cxnId="{67E9E24E-57E2-47B5-92C4-BE91F90B6C3B}">
      <dgm:prSet/>
      <dgm:spPr/>
      <dgm:t>
        <a:bodyPr/>
        <a:lstStyle/>
        <a:p>
          <a:endParaRPr lang="tr-TR"/>
        </a:p>
      </dgm:t>
    </dgm:pt>
    <dgm:pt modelId="{CC564F2E-D2E7-40C9-AE35-0CAB60A8C450}" type="sibTrans" cxnId="{67E9E24E-57E2-47B5-92C4-BE91F90B6C3B}">
      <dgm:prSet/>
      <dgm:spPr/>
      <dgm:t>
        <a:bodyPr/>
        <a:lstStyle/>
        <a:p>
          <a:endParaRPr lang="tr-TR"/>
        </a:p>
      </dgm:t>
    </dgm:pt>
    <dgm:pt modelId="{927C0150-C773-4471-B9EC-9486D8ECE344}">
      <dgm:prSet/>
      <dgm:spPr/>
      <dgm:t>
        <a:bodyPr/>
        <a:lstStyle/>
        <a:p>
          <a:pPr rtl="0"/>
          <a:r>
            <a:rPr lang="tr-TR" dirty="0" smtClean="0"/>
            <a:t>için gereken tüm personel ve ekipmanın bulunduğu, işlemlerin her aşamada çocuğun yüksek yararı gözetilerek yürütüldüğü bir merkezdir</a:t>
          </a:r>
          <a:endParaRPr lang="tr-TR" dirty="0"/>
        </a:p>
      </dgm:t>
    </dgm:pt>
    <dgm:pt modelId="{6E7FE197-F3A9-467D-B5F2-31697DD6FEBA}" type="parTrans" cxnId="{28105BEE-7F48-4C65-8581-45A417EB2E26}">
      <dgm:prSet/>
      <dgm:spPr/>
      <dgm:t>
        <a:bodyPr/>
        <a:lstStyle/>
        <a:p>
          <a:endParaRPr lang="tr-TR"/>
        </a:p>
      </dgm:t>
    </dgm:pt>
    <dgm:pt modelId="{17DE1031-4073-463E-9CC7-77EA0E9F454E}" type="sibTrans" cxnId="{28105BEE-7F48-4C65-8581-45A417EB2E26}">
      <dgm:prSet/>
      <dgm:spPr/>
      <dgm:t>
        <a:bodyPr/>
        <a:lstStyle/>
        <a:p>
          <a:endParaRPr lang="tr-TR"/>
        </a:p>
      </dgm:t>
    </dgm:pt>
    <dgm:pt modelId="{F98310A3-742A-4525-90E2-2CFC516C57F8}">
      <dgm:prSet/>
      <dgm:spPr/>
      <dgm:t>
        <a:bodyPr/>
        <a:lstStyle/>
        <a:p>
          <a:pPr rtl="0"/>
          <a:r>
            <a:rPr lang="tr-TR" b="1" dirty="0" smtClean="0"/>
            <a:t>Cinsel istismar veya </a:t>
          </a:r>
          <a:r>
            <a:rPr lang="tr-TR" dirty="0" smtClean="0"/>
            <a:t>şüphesi olan çocuğun :</a:t>
          </a:r>
          <a:endParaRPr lang="tr-TR" dirty="0"/>
        </a:p>
      </dgm:t>
    </dgm:pt>
    <dgm:pt modelId="{6C626123-87D5-45FF-98DA-F82546839C2E}" type="sibTrans" cxnId="{F8B3608B-955C-4487-928C-BB87C7ABCA72}">
      <dgm:prSet/>
      <dgm:spPr/>
      <dgm:t>
        <a:bodyPr/>
        <a:lstStyle/>
        <a:p>
          <a:endParaRPr lang="tr-TR"/>
        </a:p>
      </dgm:t>
    </dgm:pt>
    <dgm:pt modelId="{596BCA1C-6270-4259-A598-52BBEC4BB933}" type="parTrans" cxnId="{F8B3608B-955C-4487-928C-BB87C7ABCA72}">
      <dgm:prSet/>
      <dgm:spPr/>
      <dgm:t>
        <a:bodyPr/>
        <a:lstStyle/>
        <a:p>
          <a:endParaRPr lang="tr-TR"/>
        </a:p>
      </dgm:t>
    </dgm:pt>
    <dgm:pt modelId="{E7514E20-7935-410D-A2C5-A5C419ED083B}" type="pres">
      <dgm:prSet presAssocID="{7D88A636-7C5D-4C62-900F-03D6D88971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1DFE124-C16F-411A-9E09-5E8321876BE2}" type="pres">
      <dgm:prSet presAssocID="{F98310A3-742A-4525-90E2-2CFC516C57F8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45673D0-5318-49F8-BC8A-4045FBA11EE0}" type="pres">
      <dgm:prSet presAssocID="{6C626123-87D5-45FF-98DA-F82546839C2E}" presName="spacer" presStyleCnt="0"/>
      <dgm:spPr/>
    </dgm:pt>
    <dgm:pt modelId="{F889D643-3B3D-4E0D-AD11-533578D2229F}" type="pres">
      <dgm:prSet presAssocID="{E41EB4F7-09A7-4685-95AA-3D93583F0EF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AFF251E-2777-41FC-B0E5-DCF239EC49C0}" type="pres">
      <dgm:prSet presAssocID="{AB972854-7963-42EB-AD4A-CC597059ABAA}" presName="spacer" presStyleCnt="0"/>
      <dgm:spPr/>
    </dgm:pt>
    <dgm:pt modelId="{0D9289F7-8987-4CF9-BB3D-269AB2AB7607}" type="pres">
      <dgm:prSet presAssocID="{0BE1576E-C82F-4FC3-8414-CEC0748CE7E6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601630D-5FE0-42DA-BABD-5A7BB055A506}" type="pres">
      <dgm:prSet presAssocID="{1B45A732-C458-48E4-B1D3-32772F8758DE}" presName="spacer" presStyleCnt="0"/>
      <dgm:spPr/>
    </dgm:pt>
    <dgm:pt modelId="{EB998B2D-6BA7-4F92-AC98-D84D341B8DDF}" type="pres">
      <dgm:prSet presAssocID="{810ED5AD-98F1-4733-B152-48A8ECAC889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A51C068-4BA3-4559-830E-6F48472CE8A5}" type="pres">
      <dgm:prSet presAssocID="{DB5019B4-0FCD-4919-9B0B-8F023223C416}" presName="spacer" presStyleCnt="0"/>
      <dgm:spPr/>
    </dgm:pt>
    <dgm:pt modelId="{37EC0108-51B2-48EE-AC54-42E16EBB43BD}" type="pres">
      <dgm:prSet presAssocID="{F848FA7A-CAC0-4552-AF7E-39F385BCFF42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0AAA67A-E82C-448B-AA21-38E38E04D31B}" type="pres">
      <dgm:prSet presAssocID="{CC564F2E-D2E7-40C9-AE35-0CAB60A8C450}" presName="spacer" presStyleCnt="0"/>
      <dgm:spPr/>
    </dgm:pt>
    <dgm:pt modelId="{4EC7B0F3-DCA2-4832-B508-3A5DB739D287}" type="pres">
      <dgm:prSet presAssocID="{927C0150-C773-4471-B9EC-9486D8ECE344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A74C96B-67A3-4091-88AC-7AE7064CAE2B}" srcId="{7D88A636-7C5D-4C62-900F-03D6D88971E7}" destId="{E41EB4F7-09A7-4685-95AA-3D93583F0EFE}" srcOrd="1" destOrd="0" parTransId="{D9E3674D-BF34-4397-AB83-4987B700DA1B}" sibTransId="{AB972854-7963-42EB-AD4A-CC597059ABAA}"/>
    <dgm:cxn modelId="{6FBD7246-CD76-475D-9B7D-3579D5E1B674}" srcId="{7D88A636-7C5D-4C62-900F-03D6D88971E7}" destId="{0BE1576E-C82F-4FC3-8414-CEC0748CE7E6}" srcOrd="2" destOrd="0" parTransId="{A111DB9E-2A4B-4E59-B30A-413F54B069A2}" sibTransId="{1B45A732-C458-48E4-B1D3-32772F8758DE}"/>
    <dgm:cxn modelId="{F8B3608B-955C-4487-928C-BB87C7ABCA72}" srcId="{7D88A636-7C5D-4C62-900F-03D6D88971E7}" destId="{F98310A3-742A-4525-90E2-2CFC516C57F8}" srcOrd="0" destOrd="0" parTransId="{596BCA1C-6270-4259-A598-52BBEC4BB933}" sibTransId="{6C626123-87D5-45FF-98DA-F82546839C2E}"/>
    <dgm:cxn modelId="{25990202-A9F4-431E-9C72-8897B5012856}" type="presOf" srcId="{F848FA7A-CAC0-4552-AF7E-39F385BCFF42}" destId="{37EC0108-51B2-48EE-AC54-42E16EBB43BD}" srcOrd="0" destOrd="0" presId="urn:microsoft.com/office/officeart/2005/8/layout/vList2"/>
    <dgm:cxn modelId="{28105BEE-7F48-4C65-8581-45A417EB2E26}" srcId="{7D88A636-7C5D-4C62-900F-03D6D88971E7}" destId="{927C0150-C773-4471-B9EC-9486D8ECE344}" srcOrd="5" destOrd="0" parTransId="{6E7FE197-F3A9-467D-B5F2-31697DD6FEBA}" sibTransId="{17DE1031-4073-463E-9CC7-77EA0E9F454E}"/>
    <dgm:cxn modelId="{D072169A-C921-4546-B7AF-99B2BB014A7E}" srcId="{7D88A636-7C5D-4C62-900F-03D6D88971E7}" destId="{810ED5AD-98F1-4733-B152-48A8ECAC8894}" srcOrd="3" destOrd="0" parTransId="{EC3557F8-AAD3-4AFC-A947-4DB0B3A42954}" sibTransId="{DB5019B4-0FCD-4919-9B0B-8F023223C416}"/>
    <dgm:cxn modelId="{2572780F-EFAE-48C3-AC89-0732B26292F9}" type="presOf" srcId="{E41EB4F7-09A7-4685-95AA-3D93583F0EFE}" destId="{F889D643-3B3D-4E0D-AD11-533578D2229F}" srcOrd="0" destOrd="0" presId="urn:microsoft.com/office/officeart/2005/8/layout/vList2"/>
    <dgm:cxn modelId="{CE0334AE-EC9B-499D-941C-816C17399BEB}" type="presOf" srcId="{F98310A3-742A-4525-90E2-2CFC516C57F8}" destId="{01DFE124-C16F-411A-9E09-5E8321876BE2}" srcOrd="0" destOrd="0" presId="urn:microsoft.com/office/officeart/2005/8/layout/vList2"/>
    <dgm:cxn modelId="{77A2B5B3-8C03-4385-8092-5990EC6785B9}" type="presOf" srcId="{927C0150-C773-4471-B9EC-9486D8ECE344}" destId="{4EC7B0F3-DCA2-4832-B508-3A5DB739D287}" srcOrd="0" destOrd="0" presId="urn:microsoft.com/office/officeart/2005/8/layout/vList2"/>
    <dgm:cxn modelId="{B7A8BD27-68F3-44FF-A022-225B24597CB1}" type="presOf" srcId="{810ED5AD-98F1-4733-B152-48A8ECAC8894}" destId="{EB998B2D-6BA7-4F92-AC98-D84D341B8DDF}" srcOrd="0" destOrd="0" presId="urn:microsoft.com/office/officeart/2005/8/layout/vList2"/>
    <dgm:cxn modelId="{67E9E24E-57E2-47B5-92C4-BE91F90B6C3B}" srcId="{7D88A636-7C5D-4C62-900F-03D6D88971E7}" destId="{F848FA7A-CAC0-4552-AF7E-39F385BCFF42}" srcOrd="4" destOrd="0" parTransId="{34FF943A-5018-4814-9013-C9EA5472D128}" sibTransId="{CC564F2E-D2E7-40C9-AE35-0CAB60A8C450}"/>
    <dgm:cxn modelId="{D44C5485-341F-452D-8196-A983DAEE4E78}" type="presOf" srcId="{0BE1576E-C82F-4FC3-8414-CEC0748CE7E6}" destId="{0D9289F7-8987-4CF9-BB3D-269AB2AB7607}" srcOrd="0" destOrd="0" presId="urn:microsoft.com/office/officeart/2005/8/layout/vList2"/>
    <dgm:cxn modelId="{10FA6A97-52BC-4443-9B1B-95913EDD9AE0}" type="presOf" srcId="{7D88A636-7C5D-4C62-900F-03D6D88971E7}" destId="{E7514E20-7935-410D-A2C5-A5C419ED083B}" srcOrd="0" destOrd="0" presId="urn:microsoft.com/office/officeart/2005/8/layout/vList2"/>
    <dgm:cxn modelId="{4A1B0EDE-3360-4E64-A5A2-6AED35207200}" type="presParOf" srcId="{E7514E20-7935-410D-A2C5-A5C419ED083B}" destId="{01DFE124-C16F-411A-9E09-5E8321876BE2}" srcOrd="0" destOrd="0" presId="urn:microsoft.com/office/officeart/2005/8/layout/vList2"/>
    <dgm:cxn modelId="{3852DDF8-8D8D-41D6-A67A-B4C9F6D44E20}" type="presParOf" srcId="{E7514E20-7935-410D-A2C5-A5C419ED083B}" destId="{845673D0-5318-49F8-BC8A-4045FBA11EE0}" srcOrd="1" destOrd="0" presId="urn:microsoft.com/office/officeart/2005/8/layout/vList2"/>
    <dgm:cxn modelId="{A51DAC54-CCEA-455D-8C5A-5E94F28FF382}" type="presParOf" srcId="{E7514E20-7935-410D-A2C5-A5C419ED083B}" destId="{F889D643-3B3D-4E0D-AD11-533578D2229F}" srcOrd="2" destOrd="0" presId="urn:microsoft.com/office/officeart/2005/8/layout/vList2"/>
    <dgm:cxn modelId="{12D579FE-5167-4973-B465-EB7E9C35E381}" type="presParOf" srcId="{E7514E20-7935-410D-A2C5-A5C419ED083B}" destId="{4AFF251E-2777-41FC-B0E5-DCF239EC49C0}" srcOrd="3" destOrd="0" presId="urn:microsoft.com/office/officeart/2005/8/layout/vList2"/>
    <dgm:cxn modelId="{CB0E9972-F0CD-4BC2-B501-AA16E02204E3}" type="presParOf" srcId="{E7514E20-7935-410D-A2C5-A5C419ED083B}" destId="{0D9289F7-8987-4CF9-BB3D-269AB2AB7607}" srcOrd="4" destOrd="0" presId="urn:microsoft.com/office/officeart/2005/8/layout/vList2"/>
    <dgm:cxn modelId="{75A47F83-3221-4A90-86BD-6F10CAEC13FB}" type="presParOf" srcId="{E7514E20-7935-410D-A2C5-A5C419ED083B}" destId="{4601630D-5FE0-42DA-BABD-5A7BB055A506}" srcOrd="5" destOrd="0" presId="urn:microsoft.com/office/officeart/2005/8/layout/vList2"/>
    <dgm:cxn modelId="{5EB60177-B017-4BD8-8309-343ED3F47B49}" type="presParOf" srcId="{E7514E20-7935-410D-A2C5-A5C419ED083B}" destId="{EB998B2D-6BA7-4F92-AC98-D84D341B8DDF}" srcOrd="6" destOrd="0" presId="urn:microsoft.com/office/officeart/2005/8/layout/vList2"/>
    <dgm:cxn modelId="{7F57B895-C8D3-45AF-8999-1D3987D2F35E}" type="presParOf" srcId="{E7514E20-7935-410D-A2C5-A5C419ED083B}" destId="{FA51C068-4BA3-4559-830E-6F48472CE8A5}" srcOrd="7" destOrd="0" presId="urn:microsoft.com/office/officeart/2005/8/layout/vList2"/>
    <dgm:cxn modelId="{0E26F7D1-BE51-4DD4-89AA-4DB8DC29A2D3}" type="presParOf" srcId="{E7514E20-7935-410D-A2C5-A5C419ED083B}" destId="{37EC0108-51B2-48EE-AC54-42E16EBB43BD}" srcOrd="8" destOrd="0" presId="urn:microsoft.com/office/officeart/2005/8/layout/vList2"/>
    <dgm:cxn modelId="{BAD4594C-70ED-423D-841C-C0B1940F01B7}" type="presParOf" srcId="{E7514E20-7935-410D-A2C5-A5C419ED083B}" destId="{B0AAA67A-E82C-448B-AA21-38E38E04D31B}" srcOrd="9" destOrd="0" presId="urn:microsoft.com/office/officeart/2005/8/layout/vList2"/>
    <dgm:cxn modelId="{AF786B5F-D7E5-472F-B26A-C46ECFA2BC80}" type="presParOf" srcId="{E7514E20-7935-410D-A2C5-A5C419ED083B}" destId="{4EC7B0F3-DCA2-4832-B508-3A5DB739D287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1BD699-6E3E-442F-BAF7-89CA1EE57601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D064735F-C3F2-487C-BC40-74EA1BCACF46}">
      <dgm:prSet/>
      <dgm:spPr/>
      <dgm:t>
        <a:bodyPr/>
        <a:lstStyle/>
        <a:p>
          <a:pPr algn="l" rtl="0"/>
          <a:r>
            <a:rPr lang="tr-TR" dirty="0" smtClean="0"/>
            <a:t>Cinsel istismara uğrayan çocuklara </a:t>
          </a:r>
          <a:r>
            <a:rPr lang="tr-TR" dirty="0" err="1" smtClean="0"/>
            <a:t>multidisipliner</a:t>
          </a:r>
          <a:r>
            <a:rPr lang="tr-TR" dirty="0" smtClean="0"/>
            <a:t> hizmet veren bir yapıdır.</a:t>
          </a:r>
          <a:endParaRPr lang="tr-TR" dirty="0"/>
        </a:p>
      </dgm:t>
    </dgm:pt>
    <dgm:pt modelId="{EF558C1F-FE20-433B-A966-E8335D25997E}" type="parTrans" cxnId="{3F12C189-9AA3-45AB-A4AC-46F20985F869}">
      <dgm:prSet/>
      <dgm:spPr/>
      <dgm:t>
        <a:bodyPr/>
        <a:lstStyle/>
        <a:p>
          <a:endParaRPr lang="tr-TR"/>
        </a:p>
      </dgm:t>
    </dgm:pt>
    <dgm:pt modelId="{73378E63-D08F-44FF-B036-F2CBA75AD8C0}" type="sibTrans" cxnId="{3F12C189-9AA3-45AB-A4AC-46F20985F869}">
      <dgm:prSet/>
      <dgm:spPr/>
      <dgm:t>
        <a:bodyPr/>
        <a:lstStyle/>
        <a:p>
          <a:endParaRPr lang="tr-TR"/>
        </a:p>
      </dgm:t>
    </dgm:pt>
    <dgm:pt modelId="{F46F7B5C-84DE-4A21-87AD-90BD26419F9B}" type="pres">
      <dgm:prSet presAssocID="{F01BD699-6E3E-442F-BAF7-89CA1EE5760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0E3DD34-F968-497B-93EE-0A09D2123969}" type="pres">
      <dgm:prSet presAssocID="{D064735F-C3F2-487C-BC40-74EA1BCACF4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F12C189-9AA3-45AB-A4AC-46F20985F869}" srcId="{F01BD699-6E3E-442F-BAF7-89CA1EE57601}" destId="{D064735F-C3F2-487C-BC40-74EA1BCACF46}" srcOrd="0" destOrd="0" parTransId="{EF558C1F-FE20-433B-A966-E8335D25997E}" sibTransId="{73378E63-D08F-44FF-B036-F2CBA75AD8C0}"/>
    <dgm:cxn modelId="{F573D19F-83CE-44C3-8398-4161CB497097}" type="presOf" srcId="{F01BD699-6E3E-442F-BAF7-89CA1EE57601}" destId="{F46F7B5C-84DE-4A21-87AD-90BD26419F9B}" srcOrd="0" destOrd="0" presId="urn:microsoft.com/office/officeart/2005/8/layout/vList2"/>
    <dgm:cxn modelId="{36E1D624-6B9B-4668-BBDE-9EF6452362C8}" type="presOf" srcId="{D064735F-C3F2-487C-BC40-74EA1BCACF46}" destId="{20E3DD34-F968-497B-93EE-0A09D2123969}" srcOrd="0" destOrd="0" presId="urn:microsoft.com/office/officeart/2005/8/layout/vList2"/>
    <dgm:cxn modelId="{C209B31E-8E7B-4DAB-8A28-E6EE2D5E05BA}" type="presParOf" srcId="{F46F7B5C-84DE-4A21-87AD-90BD26419F9B}" destId="{20E3DD34-F968-497B-93EE-0A09D212396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CEA43B-AF96-4423-BB87-CA6432187CAB}">
      <dsp:nvSpPr>
        <dsp:cNvPr id="0" name=""/>
        <dsp:cNvSpPr/>
      </dsp:nvSpPr>
      <dsp:spPr>
        <a:xfrm>
          <a:off x="3882389" y="1884521"/>
          <a:ext cx="2303303" cy="2303303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Duygusal İstismar</a:t>
          </a:r>
          <a:endParaRPr lang="tr-TR" sz="1600" kern="1200" dirty="0"/>
        </a:p>
      </dsp:txBody>
      <dsp:txXfrm>
        <a:off x="4345455" y="2424059"/>
        <a:ext cx="1377171" cy="1183945"/>
      </dsp:txXfrm>
    </dsp:sp>
    <dsp:sp modelId="{3E0D6253-35DB-41C3-91DC-BF8F46F4534B}">
      <dsp:nvSpPr>
        <dsp:cNvPr id="0" name=""/>
        <dsp:cNvSpPr/>
      </dsp:nvSpPr>
      <dsp:spPr>
        <a:xfrm>
          <a:off x="2542285" y="1340104"/>
          <a:ext cx="1675130" cy="1675130"/>
        </a:xfrm>
        <a:prstGeom prst="gear6">
          <a:avLst/>
        </a:prstGeom>
        <a:solidFill>
          <a:schemeClr val="accent2">
            <a:hueOff val="-10081594"/>
            <a:satOff val="4384"/>
            <a:lumOff val="1275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Fiziksel İstismar</a:t>
          </a:r>
          <a:endParaRPr lang="tr-TR" sz="1600" kern="1200" dirty="0"/>
        </a:p>
      </dsp:txBody>
      <dsp:txXfrm>
        <a:off x="2964004" y="1764372"/>
        <a:ext cx="831692" cy="826594"/>
      </dsp:txXfrm>
    </dsp:sp>
    <dsp:sp modelId="{2BC0DD6B-5266-4946-B5EC-DB2E5BD63319}">
      <dsp:nvSpPr>
        <dsp:cNvPr id="0" name=""/>
        <dsp:cNvSpPr/>
      </dsp:nvSpPr>
      <dsp:spPr>
        <a:xfrm rot="20700000">
          <a:off x="3461111" y="202888"/>
          <a:ext cx="1641285" cy="1641285"/>
        </a:xfrm>
        <a:prstGeom prst="gear6">
          <a:avLst/>
        </a:prstGeom>
        <a:solidFill>
          <a:schemeClr val="accent2">
            <a:hueOff val="-20163188"/>
            <a:satOff val="8769"/>
            <a:lumOff val="255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Cinsel İstismar </a:t>
          </a:r>
          <a:endParaRPr lang="tr-TR" sz="1600" kern="1200" dirty="0"/>
        </a:p>
      </dsp:txBody>
      <dsp:txXfrm rot="-20700000">
        <a:off x="3821093" y="562870"/>
        <a:ext cx="921321" cy="921321"/>
      </dsp:txXfrm>
    </dsp:sp>
    <dsp:sp modelId="{DA569DD4-F9D8-42DA-9D09-3A6318B0DFFF}">
      <dsp:nvSpPr>
        <dsp:cNvPr id="0" name=""/>
        <dsp:cNvSpPr/>
      </dsp:nvSpPr>
      <dsp:spPr>
        <a:xfrm>
          <a:off x="3705210" y="1536997"/>
          <a:ext cx="2948228" cy="2948228"/>
        </a:xfrm>
        <a:prstGeom prst="circularArrow">
          <a:avLst>
            <a:gd name="adj1" fmla="val 4687"/>
            <a:gd name="adj2" fmla="val 299029"/>
            <a:gd name="adj3" fmla="val 2516092"/>
            <a:gd name="adj4" fmla="val 15861434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EF6DE-0F8D-4066-B741-4F91EFCF8355}">
      <dsp:nvSpPr>
        <dsp:cNvPr id="0" name=""/>
        <dsp:cNvSpPr/>
      </dsp:nvSpPr>
      <dsp:spPr>
        <a:xfrm>
          <a:off x="2245623" y="969488"/>
          <a:ext cx="2142072" cy="214207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hueOff val="-10081594"/>
            <a:satOff val="4384"/>
            <a:lumOff val="127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124DDF-1840-48A7-B271-A4B96DB1D5DB}">
      <dsp:nvSpPr>
        <dsp:cNvPr id="0" name=""/>
        <dsp:cNvSpPr/>
      </dsp:nvSpPr>
      <dsp:spPr>
        <a:xfrm>
          <a:off x="3100883" y="-175040"/>
          <a:ext cx="2309585" cy="230958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hueOff val="-20163188"/>
            <a:satOff val="8769"/>
            <a:lumOff val="255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FE124-C16F-411A-9E09-5E8321876BE2}">
      <dsp:nvSpPr>
        <dsp:cNvPr id="0" name=""/>
        <dsp:cNvSpPr/>
      </dsp:nvSpPr>
      <dsp:spPr>
        <a:xfrm>
          <a:off x="0" y="18712"/>
          <a:ext cx="8229600" cy="67128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Cinsel istismar veya </a:t>
          </a:r>
          <a:r>
            <a:rPr lang="tr-TR" sz="1800" kern="1200" dirty="0" smtClean="0"/>
            <a:t>şüphesi olan çocuğun :</a:t>
          </a:r>
          <a:endParaRPr lang="tr-TR" sz="1800" kern="1200" dirty="0"/>
        </a:p>
      </dsp:txBody>
      <dsp:txXfrm>
        <a:off x="32770" y="51482"/>
        <a:ext cx="8164060" cy="605747"/>
      </dsp:txXfrm>
    </dsp:sp>
    <dsp:sp modelId="{F889D643-3B3D-4E0D-AD11-533578D2229F}">
      <dsp:nvSpPr>
        <dsp:cNvPr id="0" name=""/>
        <dsp:cNvSpPr/>
      </dsp:nvSpPr>
      <dsp:spPr>
        <a:xfrm>
          <a:off x="0" y="741840"/>
          <a:ext cx="8229600" cy="671287"/>
        </a:xfrm>
        <a:prstGeom prst="roundRect">
          <a:avLst/>
        </a:prstGeom>
        <a:solidFill>
          <a:schemeClr val="accent5">
            <a:hueOff val="1343711"/>
            <a:satOff val="1896"/>
            <a:lumOff val="-23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beyanının alınması,</a:t>
          </a:r>
          <a:endParaRPr lang="tr-TR" sz="1800" kern="1200" dirty="0"/>
        </a:p>
      </dsp:txBody>
      <dsp:txXfrm>
        <a:off x="32770" y="774610"/>
        <a:ext cx="8164060" cy="605747"/>
      </dsp:txXfrm>
    </dsp:sp>
    <dsp:sp modelId="{0D9289F7-8987-4CF9-BB3D-269AB2AB7607}">
      <dsp:nvSpPr>
        <dsp:cNvPr id="0" name=""/>
        <dsp:cNvSpPr/>
      </dsp:nvSpPr>
      <dsp:spPr>
        <a:xfrm>
          <a:off x="0" y="1464967"/>
          <a:ext cx="8229600" cy="671287"/>
        </a:xfrm>
        <a:prstGeom prst="roundRect">
          <a:avLst/>
        </a:prstGeom>
        <a:solidFill>
          <a:schemeClr val="accent5">
            <a:hueOff val="2687421"/>
            <a:satOff val="3792"/>
            <a:lumOff val="-4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muayenesinin yapılması,</a:t>
          </a:r>
          <a:endParaRPr lang="tr-TR" sz="1800" kern="1200" dirty="0"/>
        </a:p>
      </dsp:txBody>
      <dsp:txXfrm>
        <a:off x="32770" y="1497737"/>
        <a:ext cx="8164060" cy="605747"/>
      </dsp:txXfrm>
    </dsp:sp>
    <dsp:sp modelId="{EB998B2D-6BA7-4F92-AC98-D84D341B8DDF}">
      <dsp:nvSpPr>
        <dsp:cNvPr id="0" name=""/>
        <dsp:cNvSpPr/>
      </dsp:nvSpPr>
      <dsp:spPr>
        <a:xfrm>
          <a:off x="0" y="2188095"/>
          <a:ext cx="8229600" cy="671287"/>
        </a:xfrm>
        <a:prstGeom prst="roundRect">
          <a:avLst/>
        </a:prstGeom>
        <a:solidFill>
          <a:schemeClr val="accent5">
            <a:hueOff val="4031132"/>
            <a:satOff val="5687"/>
            <a:lumOff val="-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aile görüşmesinin yapılması </a:t>
          </a:r>
          <a:endParaRPr lang="tr-TR" sz="1800" b="1" kern="1200" dirty="0"/>
        </a:p>
      </dsp:txBody>
      <dsp:txXfrm>
        <a:off x="32770" y="2220865"/>
        <a:ext cx="8164060" cy="605747"/>
      </dsp:txXfrm>
    </dsp:sp>
    <dsp:sp modelId="{37EC0108-51B2-48EE-AC54-42E16EBB43BD}">
      <dsp:nvSpPr>
        <dsp:cNvPr id="0" name=""/>
        <dsp:cNvSpPr/>
      </dsp:nvSpPr>
      <dsp:spPr>
        <a:xfrm>
          <a:off x="0" y="2911222"/>
          <a:ext cx="8229600" cy="671287"/>
        </a:xfrm>
        <a:prstGeom prst="roundRect">
          <a:avLst/>
        </a:prstGeom>
        <a:solidFill>
          <a:schemeClr val="accent5">
            <a:hueOff val="5374843"/>
            <a:satOff val="7583"/>
            <a:lumOff val="-94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ve raporunun hazırlanması </a:t>
          </a:r>
          <a:endParaRPr lang="tr-TR" sz="1800" b="1" kern="1200" dirty="0"/>
        </a:p>
      </dsp:txBody>
      <dsp:txXfrm>
        <a:off x="32770" y="2943992"/>
        <a:ext cx="8164060" cy="605747"/>
      </dsp:txXfrm>
    </dsp:sp>
    <dsp:sp modelId="{4EC7B0F3-DCA2-4832-B508-3A5DB739D287}">
      <dsp:nvSpPr>
        <dsp:cNvPr id="0" name=""/>
        <dsp:cNvSpPr/>
      </dsp:nvSpPr>
      <dsp:spPr>
        <a:xfrm>
          <a:off x="0" y="3634350"/>
          <a:ext cx="8229600" cy="671287"/>
        </a:xfrm>
        <a:prstGeom prst="roundRect">
          <a:avLst/>
        </a:prstGeom>
        <a:solidFill>
          <a:schemeClr val="accent5">
            <a:hueOff val="6718553"/>
            <a:satOff val="9479"/>
            <a:lumOff val="-11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için gereken tüm personel ve ekipmanın bulunduğu, işlemlerin her aşamada çocuğun yüksek yararı gözetilerek yürütüldüğü bir merkezdir</a:t>
          </a:r>
          <a:endParaRPr lang="tr-TR" sz="1800" kern="1200" dirty="0"/>
        </a:p>
      </dsp:txBody>
      <dsp:txXfrm>
        <a:off x="32770" y="3667120"/>
        <a:ext cx="8164060" cy="6057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3DD34-F968-497B-93EE-0A09D2123969}">
      <dsp:nvSpPr>
        <dsp:cNvPr id="0" name=""/>
        <dsp:cNvSpPr/>
      </dsp:nvSpPr>
      <dsp:spPr>
        <a:xfrm>
          <a:off x="0" y="200389"/>
          <a:ext cx="8229600" cy="38680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l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5800" kern="1200" dirty="0" smtClean="0"/>
            <a:t>Cinsel istismara uğrayan çocuklara </a:t>
          </a:r>
          <a:r>
            <a:rPr lang="tr-TR" sz="5800" kern="1200" dirty="0" err="1" smtClean="0"/>
            <a:t>multidisipliner</a:t>
          </a:r>
          <a:r>
            <a:rPr lang="tr-TR" sz="5800" kern="1200" dirty="0" smtClean="0"/>
            <a:t> hizmet veren bir yapıdır.</a:t>
          </a:r>
          <a:endParaRPr lang="tr-TR" sz="5800" kern="1200" dirty="0"/>
        </a:p>
      </dsp:txBody>
      <dsp:txXfrm>
        <a:off x="188821" y="389210"/>
        <a:ext cx="7851958" cy="3490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FD2B8-A4C0-4DFE-9C14-AD15B0C780EE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CEFFF4-B986-4270-BEBE-1A0245DC9DC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221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smtClean="0"/>
              <a:t>ÇİM farklı kurumlarım eşgüdüm içinde çalıştıkları bir yapıya sahiptir. Sağlık Bakanlığı çatısı altında çalışmakla birlikte ÇİM’in yapısında 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mtClean="0"/>
              <a:t>Adalet Bakanlığı (Cumhuriyet Savcılığı), Milli Eğitim Bakanlığı, Sosyal Hizmetler ve Çocuk Esirgeme Kurumu (SHÇEK), Kolluk kuvvetleri (Çocuk polisi ve Jandarma)  ve Baro yer almaktadır.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CEFFF4-B986-4270-BEBE-1A0245DC9DCE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Dikdörtgen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Dikdörtgen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Dikdörtgen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Dikdörtgen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Dikdörtgen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Yuvarlatılmış Dikdörtgen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Yuvarlatılmış Dikdörtgen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Dikdörtgen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6" name="2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8" name="2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Dikdörtgen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Dikdörtgen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Dikdörtgen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Dikdörtgen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Dikdörtgen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Yuvarlatılmış Dikdörtgen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Yuvarlatılmış Dikdörtgen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Dikdörtgen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Dikdörtgen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Dikdörtgen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Dikdörtgen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Dikdörtgen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Dikdörtgen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10.03.2020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8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23528" y="4077072"/>
            <a:ext cx="8458200" cy="1470025"/>
          </a:xfrm>
        </p:spPr>
        <p:txBody>
          <a:bodyPr>
            <a:normAutofit/>
          </a:bodyPr>
          <a:lstStyle/>
          <a:p>
            <a:pPr algn="ctr"/>
            <a:r>
              <a:rPr lang="tr-TR" dirty="0" smtClean="0">
                <a:solidFill>
                  <a:srgbClr val="CC0000"/>
                </a:solidFill>
              </a:rPr>
              <a:t>ÇOCUK İZLEM MERKEZİ VE SOSYAL HİZMET</a:t>
            </a:r>
            <a:endParaRPr lang="tr-TR" dirty="0">
              <a:solidFill>
                <a:srgbClr val="CC0000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4191000" y="5105400"/>
            <a:ext cx="4953000" cy="1752600"/>
          </a:xfrm>
        </p:spPr>
        <p:txBody>
          <a:bodyPr>
            <a:noAutofit/>
          </a:bodyPr>
          <a:lstStyle/>
          <a:p>
            <a:pPr algn="r"/>
            <a:endParaRPr lang="tr-TR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endParaRPr lang="tr-TR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endParaRPr lang="tr-TR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endParaRPr lang="tr-TR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tr-TR" sz="1200" dirty="0" smtClean="0">
                <a:solidFill>
                  <a:schemeClr val="tx1"/>
                </a:solidFill>
              </a:rPr>
              <a:t>GÖKHAN YANAR </a:t>
            </a:r>
          </a:p>
          <a:p>
            <a:pPr algn="r"/>
            <a:r>
              <a:rPr lang="tr-TR" sz="1200" dirty="0" smtClean="0">
                <a:solidFill>
                  <a:schemeClr val="tx1"/>
                </a:solidFill>
              </a:rPr>
              <a:t>SOSYAL HİZMET UZMANI</a:t>
            </a:r>
          </a:p>
          <a:p>
            <a:pPr algn="r"/>
            <a:r>
              <a:rPr lang="tr-TR" sz="1200" dirty="0" smtClean="0">
                <a:solidFill>
                  <a:schemeClr val="tx1"/>
                </a:solidFill>
              </a:rPr>
              <a:t>2020</a:t>
            </a:r>
            <a:endParaRPr lang="tr-TR" sz="1200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CIM\Desktop\sunum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149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616624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ÇOCUK İZLEM MERKEZİ VE SOSYAL HİZMET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                  ÇOCUK VE SOSYAL HİZMET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                   ÇEVRESİ İÇİNDE ÇOCUK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                         SİSTEM YAKLAŞIMI </a:t>
            </a:r>
          </a:p>
          <a:p>
            <a:pPr>
              <a:buNone/>
            </a:pPr>
            <a:endParaRPr lang="tr-TR" dirty="0" smtClean="0"/>
          </a:p>
        </p:txBody>
      </p:sp>
      <p:cxnSp>
        <p:nvCxnSpPr>
          <p:cNvPr id="5" name="4 Düz Ok Bağlayıcısı"/>
          <p:cNvCxnSpPr/>
          <p:nvPr/>
        </p:nvCxnSpPr>
        <p:spPr>
          <a:xfrm>
            <a:off x="1403648" y="1556792"/>
            <a:ext cx="180020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6 Düz Ok Bağlayıcısı"/>
          <p:cNvCxnSpPr/>
          <p:nvPr/>
        </p:nvCxnSpPr>
        <p:spPr>
          <a:xfrm flipH="1">
            <a:off x="5868144" y="1628800"/>
            <a:ext cx="1656184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9 Düz Ok Bağlayıcısı"/>
          <p:cNvCxnSpPr/>
          <p:nvPr/>
        </p:nvCxnSpPr>
        <p:spPr>
          <a:xfrm>
            <a:off x="4499992" y="3573016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15 Düz Ok Bağlayıcısı"/>
          <p:cNvCxnSpPr/>
          <p:nvPr/>
        </p:nvCxnSpPr>
        <p:spPr>
          <a:xfrm>
            <a:off x="4499992" y="4941168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Picture 2" descr="C:\Users\CIM\Desktop\sunum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8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616624"/>
          </a:xfrm>
        </p:spPr>
        <p:txBody>
          <a:bodyPr/>
          <a:lstStyle/>
          <a:p>
            <a:pPr algn="ctr">
              <a:buNone/>
            </a:pPr>
            <a:r>
              <a:rPr lang="tr-TR" dirty="0" smtClean="0"/>
              <a:t>ÇALIŞAMANIN TEMELİ </a:t>
            </a:r>
          </a:p>
          <a:p>
            <a:pPr algn="just">
              <a:buNone/>
            </a:pPr>
            <a:r>
              <a:rPr lang="tr-TR" dirty="0" smtClean="0"/>
              <a:t>ÇOCUK İZLEM MERKEZLERİ ÜZERİNE</a:t>
            </a:r>
            <a:r>
              <a:rPr lang="tr-TR" dirty="0" smtClean="0">
                <a:solidFill>
                  <a:srgbClr val="FF0000"/>
                </a:solidFill>
              </a:rPr>
              <a:t> 5N1K</a:t>
            </a:r>
          </a:p>
          <a:p>
            <a:pPr>
              <a:buNone/>
            </a:pPr>
            <a:endParaRPr lang="tr-TR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NE</a:t>
            </a:r>
          </a:p>
          <a:p>
            <a:pPr>
              <a:buNone/>
            </a:pPr>
            <a:r>
              <a:rPr lang="tr-T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NE ZAMAN </a:t>
            </a:r>
          </a:p>
          <a:p>
            <a:pPr>
              <a:buNone/>
            </a:pPr>
            <a:r>
              <a:rPr lang="tr-T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NEREDE</a:t>
            </a:r>
          </a:p>
          <a:p>
            <a:pPr>
              <a:buNone/>
            </a:pPr>
            <a:r>
              <a:rPr lang="tr-T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NASIL</a:t>
            </a:r>
          </a:p>
          <a:p>
            <a:pPr>
              <a:buNone/>
            </a:pPr>
            <a:r>
              <a:rPr lang="tr-T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NEDEN</a:t>
            </a:r>
          </a:p>
          <a:p>
            <a:pPr>
              <a:buNone/>
            </a:pPr>
            <a:r>
              <a:rPr lang="tr-T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KİM</a:t>
            </a:r>
          </a:p>
          <a:p>
            <a:pPr algn="just">
              <a:buNone/>
            </a:pP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15" name="14 Sağ Ok"/>
          <p:cNvSpPr/>
          <p:nvPr/>
        </p:nvSpPr>
        <p:spPr>
          <a:xfrm>
            <a:off x="539552" y="2420888"/>
            <a:ext cx="978408" cy="484632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Sağ Ok"/>
          <p:cNvSpPr/>
          <p:nvPr/>
        </p:nvSpPr>
        <p:spPr>
          <a:xfrm>
            <a:off x="539552" y="2852936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17 Sağ Ok"/>
          <p:cNvSpPr/>
          <p:nvPr/>
        </p:nvSpPr>
        <p:spPr>
          <a:xfrm>
            <a:off x="539552" y="3356992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18 Sağ Ok"/>
          <p:cNvSpPr/>
          <p:nvPr/>
        </p:nvSpPr>
        <p:spPr>
          <a:xfrm>
            <a:off x="539552" y="3861048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19 Sağ Ok"/>
          <p:cNvSpPr/>
          <p:nvPr/>
        </p:nvSpPr>
        <p:spPr>
          <a:xfrm>
            <a:off x="539552" y="4365104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20 Sağ Ok"/>
          <p:cNvSpPr/>
          <p:nvPr/>
        </p:nvSpPr>
        <p:spPr>
          <a:xfrm>
            <a:off x="539552" y="4869160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Picture 2" descr="C:\Users\CIM\Desktop\sunum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8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 descr="C:\Users\CIM\Desktop\turkiyede_cocuk_olmak_zor_h269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3568" y="5157192"/>
            <a:ext cx="8229600" cy="1066800"/>
          </a:xfrm>
        </p:spPr>
        <p:txBody>
          <a:bodyPr>
            <a:normAutofit/>
          </a:bodyPr>
          <a:lstStyle/>
          <a:p>
            <a:pPr algn="r"/>
            <a:r>
              <a:rPr lang="tr-TR" sz="1200" dirty="0" smtClean="0"/>
              <a:t>Sayısal veriler </a:t>
            </a:r>
            <a:r>
              <a:rPr lang="tr-TR" sz="1200" dirty="0" err="1" smtClean="0"/>
              <a:t>TÜİK’in</a:t>
            </a:r>
            <a:r>
              <a:rPr lang="tr-TR" sz="1200" dirty="0" smtClean="0"/>
              <a:t> 2014 verilerinden alınmıştır</a:t>
            </a:r>
            <a:endParaRPr lang="tr-TR" sz="1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325112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/>
              <a:t>Ülkemizin %30’unu oluşturmaktır(Yaklaşık 23 milyon)</a:t>
            </a:r>
          </a:p>
          <a:p>
            <a:r>
              <a:rPr lang="tr-TR" dirty="0" smtClean="0"/>
              <a:t>16 milyon yoksul bireyin %44 olmaktır</a:t>
            </a:r>
          </a:p>
          <a:p>
            <a:r>
              <a:rPr lang="tr-TR" dirty="0" smtClean="0"/>
              <a:t>2014 yılında güvenlik birimlerine getirilen 290.414  çocuktan biri olmaktır</a:t>
            </a:r>
          </a:p>
          <a:p>
            <a:r>
              <a:rPr lang="tr-TR" dirty="0" smtClean="0"/>
              <a:t>117,486 suça sürüklenen çocuktan biri olmaktır</a:t>
            </a:r>
          </a:p>
          <a:p>
            <a:r>
              <a:rPr lang="tr-TR" dirty="0" smtClean="0"/>
              <a:t>Sokağa çıkma yasağı ilan edilen şehirlerde sokağa çıktığı için vurulmaktır.</a:t>
            </a:r>
          </a:p>
          <a:p>
            <a:r>
              <a:rPr lang="tr-TR" dirty="0" smtClean="0"/>
              <a:t>Kız olduğu için temel eğitim hakkından mahrum bırakılmaktır.</a:t>
            </a:r>
          </a:p>
          <a:p>
            <a:r>
              <a:rPr lang="tr-TR" dirty="0" smtClean="0"/>
              <a:t>Tecavüzcüsünün çocuğunu doğurmaktır.</a:t>
            </a:r>
          </a:p>
          <a:p>
            <a:r>
              <a:rPr lang="tr-TR" dirty="0" smtClean="0"/>
              <a:t>Her 3 kız çocuğundan biri yada her 5 erkek çocuğundan biri olup cinsel istismara uğramaktır.</a:t>
            </a:r>
          </a:p>
          <a:p>
            <a:endParaRPr lang="tr-TR" dirty="0" smtClean="0"/>
          </a:p>
          <a:p>
            <a:pPr>
              <a:buNone/>
            </a:pPr>
            <a:endParaRPr lang="tr-TR" dirty="0" smtClean="0"/>
          </a:p>
        </p:txBody>
      </p:sp>
      <p:pic>
        <p:nvPicPr>
          <p:cNvPr id="4098" name="Picture 2" descr="C:\Users\CIM\Desktop\turkiyede_cocuk_olmak_zor_h269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2532888"/>
            <a:ext cx="8229600" cy="4325112"/>
          </a:xfrm>
        </p:spPr>
        <p:txBody>
          <a:bodyPr/>
          <a:lstStyle/>
          <a:p>
            <a:r>
              <a:rPr lang="tr-TR" dirty="0" smtClean="0"/>
              <a:t>ÇOCUK HAKLARI SÖZLEŞMESİ</a:t>
            </a:r>
          </a:p>
          <a:p>
            <a:r>
              <a:rPr lang="tr-TR" dirty="0" smtClean="0"/>
              <a:t>ÇOCUK KORUMA KANUNU </a:t>
            </a:r>
          </a:p>
          <a:p>
            <a:r>
              <a:rPr lang="tr-TR" dirty="0" smtClean="0"/>
              <a:t>TÜRK CEZA KANUNU</a:t>
            </a:r>
            <a:endParaRPr lang="tr-TR" dirty="0"/>
          </a:p>
        </p:txBody>
      </p:sp>
      <p:pic>
        <p:nvPicPr>
          <p:cNvPr id="2050" name="Picture 2" descr="C:\Users\CIM\Desktop\untitled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132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SUS\Desktop\311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396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altLang="tr-TR" dirty="0" smtClean="0"/>
              <a:t>ÇOCUK İSTİSMARI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2532888"/>
            <a:ext cx="8229600" cy="4325112"/>
          </a:xfrm>
        </p:spPr>
        <p:txBody>
          <a:bodyPr>
            <a:normAutofit/>
          </a:bodyPr>
          <a:lstStyle/>
          <a:p>
            <a:r>
              <a:rPr lang="tr-TR" dirty="0" smtClean="0"/>
              <a:t>Çocuk istismarı ve ihmali Dünya Sağlık Örgütü tarafından,bir sorumluluk, güven ya da güç ilişkisi bağlamında; çocuğun sağlığı, yaşamı, gelişmesi ya da onuru açısından, fiilen zararlı veya potansiyel olarak zararlı sonuçlar verebilecek her tür fiziksel ve/veya duygusal kötü muamele, cinsel istismar, ihmal ya da ihmalkar davranış veya ticari amaçlı, ya da diğer her türlü sömürü” olarak tanımlanmaktadır.</a:t>
            </a:r>
            <a:endParaRPr lang="tr-TR" dirty="0"/>
          </a:p>
        </p:txBody>
      </p:sp>
      <p:pic>
        <p:nvPicPr>
          <p:cNvPr id="4" name="Picture 2" descr="C:\Users\ASUS\Desktop\311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67544" y="1556792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C:\Users\CIM\Desktop\untitled 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1196752"/>
          </a:xfrm>
          <a:prstGeom prst="rect">
            <a:avLst/>
          </a:prstGeom>
          <a:noFill/>
        </p:spPr>
      </p:pic>
      <p:pic>
        <p:nvPicPr>
          <p:cNvPr id="5" name="Picture 2" descr="C:\Users\CIM\Desktop\imagesCXW4ZT5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0" y="0"/>
            <a:ext cx="9144000" cy="1484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Başlık"/>
          <p:cNvSpPr>
            <a:spLocks noGrp="1"/>
          </p:cNvSpPr>
          <p:nvPr>
            <p:ph type="title"/>
          </p:nvPr>
        </p:nvSpPr>
        <p:spPr>
          <a:xfrm>
            <a:off x="323528" y="1412776"/>
            <a:ext cx="7999412" cy="1250951"/>
          </a:xfrm>
        </p:spPr>
        <p:txBody>
          <a:bodyPr/>
          <a:lstStyle/>
          <a:p>
            <a:pPr eaLnBrk="1" hangingPunct="1"/>
            <a:r>
              <a:rPr lang="tr-TR" altLang="tr-TR" b="1" dirty="0" smtClean="0"/>
              <a:t>   CİNSEL İSTİSMAR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2349500"/>
            <a:ext cx="8501063" cy="4267200"/>
          </a:xfrm>
        </p:spPr>
        <p:txBody>
          <a:bodyPr/>
          <a:lstStyle/>
          <a:p>
            <a:pPr eaLnBrk="1" hangingPunct="1">
              <a:buFont typeface="Symbol" pitchFamily="18" charset="2"/>
              <a:buNone/>
            </a:pPr>
            <a:r>
              <a:rPr lang="tr-TR" altLang="tr-TR" sz="2800" dirty="0" smtClean="0"/>
              <a:t>	Çocuğun kendisinden büyük bir kişi tarafından cinsel haz amacı ile zorla ya da ikna edilerek cinsel etkileşime maruz bırakılmasıdır.</a:t>
            </a:r>
          </a:p>
          <a:p>
            <a:pPr eaLnBrk="1" hangingPunct="1"/>
            <a:endParaRPr lang="tr-TR" altLang="tr-TR" sz="2800" dirty="0" smtClean="0"/>
          </a:p>
          <a:p>
            <a:pPr eaLnBrk="1" hangingPunct="1"/>
            <a:endParaRPr lang="tr-TR" altLang="tr-TR" sz="2800" dirty="0" smtClean="0"/>
          </a:p>
        </p:txBody>
      </p:sp>
      <p:pic>
        <p:nvPicPr>
          <p:cNvPr id="4" name="Picture 2" descr="C:\Users\CIM\Desktop\imagesCXW4ZT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16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SİSTEM YAKLAŞIMI PERFPEKTİFİYLE CİNSEL İSTİSMARDA RİSK ETMENLERİ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Çim\Desktop\sempozyum sunum\sekil1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8784976" cy="46578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ÇOCUK İZLEM MERKEZİ</a:t>
            </a:r>
            <a:endParaRPr lang="tr-TR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6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C:\Users\CIM\Desktop\abus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1340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5295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ÇOCUK İZLEM MERKEZİ</a:t>
            </a:r>
            <a:endParaRPr lang="en-US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857364"/>
          <a:ext cx="8229600" cy="426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C:\Users\CIM\Desktop\abus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1052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-Shape 1"/>
          <p:cNvSpPr/>
          <p:nvPr/>
        </p:nvSpPr>
        <p:spPr>
          <a:xfrm>
            <a:off x="1595438" y="3951288"/>
            <a:ext cx="2039937" cy="1223962"/>
          </a:xfrm>
          <a:prstGeom prst="corner">
            <a:avLst>
              <a:gd name="adj1" fmla="val 50000"/>
              <a:gd name="adj2" fmla="val 606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prstClr val="black"/>
                </a:solidFill>
              </a:rPr>
              <a:t>SAĞLIK BAKANLIĞI</a:t>
            </a:r>
          </a:p>
        </p:txBody>
      </p:sp>
      <p:sp>
        <p:nvSpPr>
          <p:cNvPr id="7" name="L-Shape 6"/>
          <p:cNvSpPr/>
          <p:nvPr/>
        </p:nvSpPr>
        <p:spPr>
          <a:xfrm rot="16200000">
            <a:off x="3966369" y="3561556"/>
            <a:ext cx="1282700" cy="1944688"/>
          </a:xfrm>
          <a:prstGeom prst="corner">
            <a:avLst>
              <a:gd name="adj1" fmla="val 61518"/>
              <a:gd name="adj2" fmla="val 4856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prstClr val="black"/>
                </a:solidFill>
              </a:rPr>
              <a:t>C. SAVCILIĞI</a:t>
            </a:r>
          </a:p>
        </p:txBody>
      </p:sp>
      <p:sp>
        <p:nvSpPr>
          <p:cNvPr id="8" name="L-Shape 7"/>
          <p:cNvSpPr/>
          <p:nvPr/>
        </p:nvSpPr>
        <p:spPr>
          <a:xfrm rot="10800000">
            <a:off x="3635375" y="1358900"/>
            <a:ext cx="1944688" cy="1206500"/>
          </a:xfrm>
          <a:prstGeom prst="corner">
            <a:avLst>
              <a:gd name="adj1" fmla="val 54644"/>
              <a:gd name="adj2" fmla="val 6702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9" name="L-Shape 8"/>
          <p:cNvSpPr/>
          <p:nvPr/>
        </p:nvSpPr>
        <p:spPr>
          <a:xfrm rot="5400000">
            <a:off x="1967946" y="987626"/>
            <a:ext cx="1296146" cy="2039753"/>
          </a:xfrm>
          <a:prstGeom prst="corner">
            <a:avLst>
              <a:gd name="adj1" fmla="val 57199"/>
              <a:gd name="adj2" fmla="val 5144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Aile ve Sosyal Politikalar Bakanlığı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95438" y="2655888"/>
            <a:ext cx="744537" cy="129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prstClr val="black"/>
                </a:solidFill>
              </a:rPr>
              <a:t>MEB</a:t>
            </a:r>
          </a:p>
        </p:txBody>
      </p:sp>
      <p:sp>
        <p:nvSpPr>
          <p:cNvPr id="4" name="Rectangle 3"/>
          <p:cNvSpPr/>
          <p:nvPr/>
        </p:nvSpPr>
        <p:spPr>
          <a:xfrm>
            <a:off x="4787900" y="2565400"/>
            <a:ext cx="792163" cy="13144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700" dirty="0">
                <a:solidFill>
                  <a:prstClr val="black"/>
                </a:solidFill>
              </a:rPr>
              <a:t>BARO</a:t>
            </a:r>
          </a:p>
        </p:txBody>
      </p:sp>
      <p:sp>
        <p:nvSpPr>
          <p:cNvPr id="31752" name="TextBox 4"/>
          <p:cNvSpPr txBox="1">
            <a:spLocks noChangeArrowheads="1"/>
          </p:cNvSpPr>
          <p:nvPr/>
        </p:nvSpPr>
        <p:spPr bwMode="auto">
          <a:xfrm>
            <a:off x="4156075" y="1427163"/>
            <a:ext cx="904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altLang="tr-TR" dirty="0">
                <a:solidFill>
                  <a:srgbClr val="000000"/>
                </a:solidFill>
                <a:latin typeface="Calibri" pitchFamily="34" charset="0"/>
              </a:rPr>
              <a:t>KOLLUK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80112" y="1759228"/>
            <a:ext cx="3166851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44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Arial" charset="0"/>
              </a:rPr>
              <a:t>ÇOCUK İZLEM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44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Arial" charset="0"/>
              </a:rPr>
              <a:t>MERKEZİ</a:t>
            </a:r>
            <a:endParaRPr lang="en-US" sz="44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Arial" charset="0"/>
            </a:endParaRPr>
          </a:p>
        </p:txBody>
      </p:sp>
      <p:pic>
        <p:nvPicPr>
          <p:cNvPr id="317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2286000"/>
            <a:ext cx="221456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CIM\Desktop\abus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0925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etin Yer Tutucusu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</a:pPr>
            <a:r>
              <a:rPr lang="tr-TR" sz="3200" b="1" dirty="0" smtClean="0">
                <a:solidFill>
                  <a:schemeClr val="bg1"/>
                </a:solidFill>
              </a:rPr>
              <a:t>ÇOCUK </a:t>
            </a:r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</a:pPr>
            <a:r>
              <a:rPr lang="tr-TR" sz="3200" b="1" dirty="0" smtClean="0">
                <a:solidFill>
                  <a:schemeClr val="bg1"/>
                </a:solidFill>
              </a:rPr>
              <a:t>İZLEM </a:t>
            </a:r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</a:pPr>
            <a:r>
              <a:rPr lang="tr-TR" sz="3200" b="1" dirty="0" smtClean="0">
                <a:solidFill>
                  <a:schemeClr val="bg1"/>
                </a:solidFill>
              </a:rPr>
              <a:t>MERKEZİ </a:t>
            </a:r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</a:pPr>
            <a:r>
              <a:rPr lang="tr-TR" sz="3200" b="1" dirty="0" smtClean="0">
                <a:solidFill>
                  <a:schemeClr val="bg1"/>
                </a:solidFill>
              </a:rPr>
              <a:t>EKİBİ</a:t>
            </a:r>
          </a:p>
          <a:p>
            <a:endParaRPr lang="tr-TR" b="1" dirty="0"/>
          </a:p>
        </p:txBody>
      </p:sp>
      <p:pic>
        <p:nvPicPr>
          <p:cNvPr id="9" name="8 Resim Yer Tutucusu" descr="boff0001-ofis-duvar-kagidi-dekorasyon-ekip-calismasi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836712"/>
            <a:ext cx="5410200" cy="5410200"/>
          </a:xfrm>
        </p:spPr>
      </p:pic>
      <p:sp>
        <p:nvSpPr>
          <p:cNvPr id="4" name="3 Dikdörtgen"/>
          <p:cNvSpPr/>
          <p:nvPr/>
        </p:nvSpPr>
        <p:spPr>
          <a:xfrm>
            <a:off x="611560" y="2276872"/>
            <a:ext cx="21602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sz="2400" b="1" dirty="0" smtClean="0">
                <a:solidFill>
                  <a:srgbClr val="7030A0"/>
                </a:solidFill>
              </a:rPr>
              <a:t>MERKEZDE</a:t>
            </a:r>
          </a:p>
          <a:p>
            <a:pPr algn="ctr"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sz="2400" b="1" dirty="0" smtClean="0">
                <a:solidFill>
                  <a:srgbClr val="7030A0"/>
                </a:solidFill>
              </a:rPr>
              <a:t> ÇALIŞAN </a:t>
            </a:r>
          </a:p>
          <a:p>
            <a:pPr algn="ctr"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sz="2400" b="1" dirty="0" smtClean="0">
                <a:solidFill>
                  <a:srgbClr val="7030A0"/>
                </a:solidFill>
              </a:rPr>
              <a:t>EKİP</a:t>
            </a:r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</a:pPr>
            <a:endParaRPr lang="tr-TR" sz="2400" dirty="0" smtClean="0"/>
          </a:p>
        </p:txBody>
      </p:sp>
      <p:pic>
        <p:nvPicPr>
          <p:cNvPr id="5122" name="Picture 2" descr="C:\Users\CIM\Desktop\abu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836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İçerik Yer Tutucusu"/>
          <p:cNvSpPr>
            <a:spLocks noGrp="1"/>
          </p:cNvSpPr>
          <p:nvPr>
            <p:ph sz="half" idx="1"/>
          </p:nvPr>
        </p:nvSpPr>
        <p:spPr>
          <a:xfrm>
            <a:off x="395536" y="1556792"/>
            <a:ext cx="4038600" cy="4525963"/>
          </a:xfrm>
        </p:spPr>
        <p:txBody>
          <a:bodyPr>
            <a:normAutofit fontScale="92500" lnSpcReduction="20000"/>
          </a:bodyPr>
          <a:lstStyle/>
          <a:p>
            <a:pPr algn="ctr"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sz="2800" b="1" dirty="0" smtClean="0"/>
              <a:t>MERKEZDE ÇALIŞAN EKİP</a:t>
            </a:r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Char char="q"/>
            </a:pPr>
            <a:r>
              <a:rPr lang="tr-TR" sz="2800" dirty="0" smtClean="0"/>
              <a:t>Çocuk Hekimi</a:t>
            </a:r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Char char="q"/>
            </a:pPr>
            <a:r>
              <a:rPr lang="tr-TR" sz="2800" dirty="0" smtClean="0"/>
              <a:t>Psikolog/Psikolojik Danışman</a:t>
            </a:r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Char char="q"/>
            </a:pPr>
            <a:r>
              <a:rPr lang="tr-TR" sz="2800" dirty="0" smtClean="0">
                <a:solidFill>
                  <a:srgbClr val="C00000"/>
                </a:solidFill>
              </a:rPr>
              <a:t>Sosyal Hizmet Uzmanı</a:t>
            </a:r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Char char="q"/>
            </a:pPr>
            <a:r>
              <a:rPr lang="tr-TR" sz="2800" dirty="0" smtClean="0"/>
              <a:t>Hemşire</a:t>
            </a:r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Char char="q"/>
            </a:pPr>
            <a:r>
              <a:rPr lang="tr-TR" sz="2800" dirty="0" smtClean="0"/>
              <a:t>Çocuk Gelişimci</a:t>
            </a: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38600" cy="4525963"/>
          </a:xfrm>
        </p:spPr>
        <p:txBody>
          <a:bodyPr>
            <a:normAutofit fontScale="92500" lnSpcReduction="20000"/>
          </a:bodyPr>
          <a:lstStyle/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sz="2800" b="1" dirty="0" smtClean="0"/>
              <a:t>KONSÜLTANLAR</a:t>
            </a:r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Char char="q"/>
            </a:pPr>
            <a:r>
              <a:rPr lang="tr-TR" sz="2800" dirty="0" smtClean="0"/>
              <a:t>Adli Tıp Uzmanı</a:t>
            </a:r>
            <a:endParaRPr lang="tr-TR" sz="2800" b="1" dirty="0" smtClean="0"/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Char char="q"/>
            </a:pPr>
            <a:r>
              <a:rPr lang="tr-TR" sz="2800" dirty="0" smtClean="0"/>
              <a:t>Çocuk </a:t>
            </a:r>
            <a:r>
              <a:rPr lang="tr-TR" sz="2800" dirty="0" err="1" smtClean="0"/>
              <a:t>Psikiyatristi</a:t>
            </a:r>
            <a:endParaRPr lang="tr-TR" sz="2800" dirty="0" smtClean="0"/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sz="2800" b="1" dirty="0" smtClean="0"/>
              <a:t>TEMSİLCİLİK</a:t>
            </a:r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Char char="q"/>
            </a:pPr>
            <a:r>
              <a:rPr lang="tr-TR" sz="2800" dirty="0" smtClean="0">
                <a:solidFill>
                  <a:srgbClr val="C00000"/>
                </a:solidFill>
              </a:rPr>
              <a:t>ASPB Temsilcisi</a:t>
            </a:r>
          </a:p>
          <a:p>
            <a:pPr hangingPunct="0">
              <a:lnSpc>
                <a:spcPct val="150000"/>
              </a:lnSpc>
              <a:buClr>
                <a:srgbClr val="000000"/>
              </a:buClr>
              <a:buSzPct val="45000"/>
              <a:buFont typeface="Wingdings" pitchFamily="2" charset="2"/>
              <a:buChar char="q"/>
            </a:pPr>
            <a:r>
              <a:rPr lang="tr-TR" sz="2800" dirty="0" smtClean="0"/>
              <a:t>Emniyet Personeli</a:t>
            </a:r>
          </a:p>
          <a:p>
            <a:endParaRPr lang="tr-TR" dirty="0"/>
          </a:p>
        </p:txBody>
      </p:sp>
      <p:pic>
        <p:nvPicPr>
          <p:cNvPr id="3074" name="Picture 2" descr="C:\Users\cim\Desktop\17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340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58100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ÇİM AMAÇLARI</a:t>
            </a:r>
            <a:endParaRPr lang="tr-TR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tr-TR" sz="1800" dirty="0" smtClean="0"/>
              <a:t>Cinsel istismara uğrayan çocuğa inceleme ve tedavi aşamasında gerek görülen sağlık, eğitim, kolluk kuvvetleri, hukuk ve adalet sistemi gibi işbirliği yapılması gereken diğer kamu kuruluşları ile eşgüdüm içinde hizmet sağlanması.  </a:t>
            </a:r>
          </a:p>
          <a:p>
            <a:pPr lvl="0"/>
            <a:r>
              <a:rPr lang="tr-TR" sz="1800" dirty="0" smtClean="0"/>
              <a:t>Merkezde oluşturulacak güvenli ve çocuk dostu ortam ile çocuktaki travmanın etkilerinin azaltılması.</a:t>
            </a:r>
          </a:p>
          <a:p>
            <a:r>
              <a:rPr lang="tr-TR" sz="1800" dirty="0" smtClean="0"/>
              <a:t>Ailenin yaşadığı travmanın ve yaşanan olayın sağlıklı değerlendirilmesi amacıyla aile ile görüşülmesi.</a:t>
            </a:r>
          </a:p>
          <a:p>
            <a:pPr lvl="0"/>
            <a:r>
              <a:rPr lang="tr-TR" sz="1800" dirty="0" smtClean="0"/>
              <a:t>Ailenin ilk danışmanlık gereksinimlerinin  karşılanması. </a:t>
            </a:r>
          </a:p>
          <a:p>
            <a:r>
              <a:rPr lang="tr-TR" sz="1800" dirty="0" smtClean="0"/>
              <a:t>Korunma altına alınması gereken olgularda, çocuğun kalabileceği uygun bir ortam sağlanıncaya kadar geçici bir süre barınma, beslenme, giyim, sağlık ve güvenlik gereksinimlerinin karşılanması.</a:t>
            </a:r>
          </a:p>
          <a:p>
            <a:pPr lvl="0"/>
            <a:endParaRPr lang="tr-TR" sz="1800" dirty="0" smtClean="0"/>
          </a:p>
          <a:p>
            <a:endParaRPr lang="tr-TR" sz="1800" dirty="0" smtClean="0"/>
          </a:p>
          <a:p>
            <a:pPr lvl="0"/>
            <a:endParaRPr lang="tr-TR" sz="1800" dirty="0" smtClean="0"/>
          </a:p>
          <a:p>
            <a:endParaRPr lang="tr-TR" dirty="0"/>
          </a:p>
        </p:txBody>
      </p:sp>
      <p:pic>
        <p:nvPicPr>
          <p:cNvPr id="1026" name="Picture 2" descr="C:\Users\CIM\Desktop\sunum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 descr="C:\Users\Çim\Desktop\sempozyum sunum\image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8064896" cy="5832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1066800"/>
          </a:xfrm>
        </p:spPr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SOSYAL HİZMET UZMANI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2532888"/>
            <a:ext cx="8229600" cy="4325112"/>
          </a:xfrm>
        </p:spPr>
        <p:txBody>
          <a:bodyPr/>
          <a:lstStyle/>
          <a:p>
            <a:r>
              <a:rPr lang="tr-TR" dirty="0" smtClean="0"/>
              <a:t>ADLİ GÖRÜŞMECİ</a:t>
            </a:r>
          </a:p>
          <a:p>
            <a:r>
              <a:rPr lang="tr-TR" dirty="0" smtClean="0"/>
              <a:t>AİLE GÖRÜŞMECİSİ</a:t>
            </a:r>
          </a:p>
          <a:p>
            <a:r>
              <a:rPr lang="tr-TR" dirty="0" smtClean="0"/>
              <a:t>ASPB TEMSİLCİSİ</a:t>
            </a:r>
            <a:endParaRPr lang="tr-TR" dirty="0"/>
          </a:p>
        </p:txBody>
      </p:sp>
      <p:pic>
        <p:nvPicPr>
          <p:cNvPr id="5" name="Picture 2" descr="C:\Users\CIM\Desktop\sunum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SİSTEM YAKLAŞIMI VE SHU</a:t>
            </a:r>
            <a:endParaRPr lang="tr-TR" dirty="0"/>
          </a:p>
        </p:txBody>
      </p:sp>
      <p:pic>
        <p:nvPicPr>
          <p:cNvPr id="3074" name="Picture 2" descr="C:\Users\Çim\Desktop\2417_01_sek_1_1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348880"/>
            <a:ext cx="8352927" cy="38164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CC0000"/>
                </a:solidFill>
              </a:rPr>
              <a:t>Ç</a:t>
            </a:r>
            <a:r>
              <a:rPr lang="tr-TR" dirty="0" smtClean="0">
                <a:solidFill>
                  <a:srgbClr val="0070C0"/>
                </a:solidFill>
              </a:rPr>
              <a:t>O</a:t>
            </a:r>
            <a:r>
              <a:rPr lang="tr-TR" dirty="0" smtClean="0">
                <a:solidFill>
                  <a:srgbClr val="00B050"/>
                </a:solidFill>
              </a:rPr>
              <a:t>C</a:t>
            </a:r>
            <a:r>
              <a:rPr lang="tr-TR" dirty="0" smtClean="0">
                <a:solidFill>
                  <a:srgbClr val="7030A0"/>
                </a:solidFill>
              </a:rPr>
              <a:t>U</a:t>
            </a:r>
            <a:r>
              <a:rPr lang="tr-TR" dirty="0" smtClean="0">
                <a:solidFill>
                  <a:srgbClr val="002060"/>
                </a:solidFill>
              </a:rPr>
              <a:t>K </a:t>
            </a:r>
            <a:r>
              <a:rPr lang="tr-TR" dirty="0" smtClean="0">
                <a:solidFill>
                  <a:schemeClr val="accent3">
                    <a:lumMod val="75000"/>
                  </a:schemeClr>
                </a:solidFill>
              </a:rPr>
              <a:t>H</a:t>
            </a:r>
            <a:r>
              <a:rPr lang="tr-TR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</a:rPr>
              <a:t>K</a:t>
            </a:r>
            <a:r>
              <a:rPr lang="tr-TR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L</a:t>
            </a:r>
            <a:r>
              <a:rPr lang="tr-TR" dirty="0" smtClean="0">
                <a:solidFill>
                  <a:srgbClr val="FFC000"/>
                </a:solidFill>
              </a:rPr>
              <a:t>A</a:t>
            </a:r>
            <a:r>
              <a:rPr lang="tr-TR" dirty="0" smtClean="0">
                <a:solidFill>
                  <a:srgbClr val="C00000"/>
                </a:solidFill>
              </a:rPr>
              <a:t>R</a:t>
            </a:r>
            <a:r>
              <a:rPr lang="tr-TR" dirty="0" smtClean="0">
                <a:solidFill>
                  <a:schemeClr val="accent1"/>
                </a:solidFill>
              </a:rPr>
              <a:t>I</a:t>
            </a:r>
            <a:r>
              <a:rPr lang="tr-TR" dirty="0" smtClean="0">
                <a:solidFill>
                  <a:srgbClr val="002060"/>
                </a:solidFill>
              </a:rPr>
              <a:t> </a:t>
            </a:r>
            <a:r>
              <a:rPr lang="tr-TR" dirty="0" smtClean="0">
                <a:solidFill>
                  <a:srgbClr val="FF3300"/>
                </a:solidFill>
              </a:rPr>
              <a:t>B</a:t>
            </a:r>
            <a:r>
              <a:rPr lang="tr-TR" dirty="0" smtClean="0">
                <a:solidFill>
                  <a:srgbClr val="00B050"/>
                </a:solidFill>
              </a:rPr>
              <a:t>A</a:t>
            </a:r>
            <a:r>
              <a:rPr lang="tr-TR" dirty="0" smtClean="0">
                <a:solidFill>
                  <a:srgbClr val="FFC000"/>
                </a:solidFill>
              </a:rPr>
              <a:t>Ğ</a:t>
            </a:r>
            <a:r>
              <a:rPr lang="tr-TR" dirty="0" smtClean="0">
                <a:solidFill>
                  <a:srgbClr val="00B0F0"/>
                </a:solidFill>
              </a:rPr>
              <a:t>L</a:t>
            </a:r>
            <a:r>
              <a:rPr lang="tr-TR" dirty="0" smtClean="0">
                <a:solidFill>
                  <a:srgbClr val="7030A0"/>
                </a:solidFill>
              </a:rPr>
              <a:t>A</a:t>
            </a:r>
            <a:r>
              <a:rPr lang="tr-TR" dirty="0" smtClean="0">
                <a:solidFill>
                  <a:srgbClr val="CC0000"/>
                </a:solidFill>
              </a:rPr>
              <a:t>M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tr-TR" dirty="0" smtClean="0">
                <a:solidFill>
                  <a:srgbClr val="00339A"/>
                </a:solidFill>
              </a:rPr>
              <a:t>N</a:t>
            </a:r>
            <a:r>
              <a:rPr lang="tr-TR" dirty="0" smtClean="0">
                <a:solidFill>
                  <a:srgbClr val="7030A0"/>
                </a:solidFill>
              </a:rPr>
              <a:t>I</a:t>
            </a:r>
            <a:r>
              <a:rPr lang="tr-TR" dirty="0" smtClean="0">
                <a:solidFill>
                  <a:srgbClr val="FFC000"/>
                </a:solidFill>
              </a:rPr>
              <a:t>N</a:t>
            </a:r>
            <a:r>
              <a:rPr lang="tr-TR" dirty="0" smtClean="0">
                <a:solidFill>
                  <a:srgbClr val="92D050"/>
                </a:solidFill>
              </a:rPr>
              <a:t>D</a:t>
            </a:r>
            <a:r>
              <a:rPr lang="tr-TR" dirty="0" smtClean="0">
                <a:solidFill>
                  <a:srgbClr val="00339A"/>
                </a:solidFill>
              </a:rPr>
              <a:t>A</a:t>
            </a:r>
            <a:r>
              <a:rPr lang="tr-TR" dirty="0" smtClean="0">
                <a:solidFill>
                  <a:srgbClr val="002060"/>
                </a:solidFill>
              </a:rPr>
              <a:t> </a:t>
            </a:r>
            <a:r>
              <a:rPr lang="tr-TR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Ç</a:t>
            </a:r>
            <a:r>
              <a:rPr lang="tr-TR" dirty="0" smtClean="0">
                <a:solidFill>
                  <a:srgbClr val="7030A0"/>
                </a:solidFill>
              </a:rPr>
              <a:t>O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C</a:t>
            </a:r>
            <a:r>
              <a:rPr lang="tr-TR" dirty="0" smtClean="0">
                <a:solidFill>
                  <a:srgbClr val="002060"/>
                </a:solidFill>
              </a:rPr>
              <a:t>U</a:t>
            </a:r>
            <a:r>
              <a:rPr lang="tr-TR" dirty="0" smtClean="0">
                <a:solidFill>
                  <a:srgbClr val="FFC000"/>
                </a:solidFill>
              </a:rPr>
              <a:t>K</a:t>
            </a:r>
            <a:r>
              <a:rPr lang="tr-TR" dirty="0" smtClean="0">
                <a:solidFill>
                  <a:srgbClr val="002060"/>
                </a:solidFill>
              </a:rPr>
              <a:t> </a:t>
            </a:r>
            <a:r>
              <a:rPr lang="tr-TR" dirty="0" smtClean="0">
                <a:solidFill>
                  <a:schemeClr val="accent6"/>
                </a:solidFill>
              </a:rPr>
              <a:t>İ</a:t>
            </a:r>
            <a:r>
              <a:rPr lang="tr-TR" dirty="0" smtClean="0">
                <a:solidFill>
                  <a:srgbClr val="002060"/>
                </a:solidFill>
              </a:rPr>
              <a:t>Z</a:t>
            </a:r>
            <a:r>
              <a:rPr lang="tr-TR" dirty="0" smtClean="0">
                <a:solidFill>
                  <a:srgbClr val="FFC000"/>
                </a:solidFill>
              </a:rPr>
              <a:t>L</a:t>
            </a:r>
            <a:r>
              <a:rPr lang="tr-TR" dirty="0" smtClean="0">
                <a:solidFill>
                  <a:srgbClr val="00B0F0"/>
                </a:solidFill>
              </a:rPr>
              <a:t>E</a:t>
            </a:r>
            <a:r>
              <a:rPr lang="tr-TR" dirty="0" smtClean="0">
                <a:solidFill>
                  <a:srgbClr val="CC0000"/>
                </a:solidFill>
              </a:rPr>
              <a:t>M </a:t>
            </a:r>
            <a:r>
              <a:rPr lang="tr-TR" dirty="0" smtClean="0">
                <a:solidFill>
                  <a:srgbClr val="00B050"/>
                </a:solidFill>
              </a:rPr>
              <a:t>M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</a:rPr>
              <a:t>E</a:t>
            </a:r>
            <a:r>
              <a:rPr lang="tr-TR" dirty="0" smtClean="0">
                <a:solidFill>
                  <a:srgbClr val="002060"/>
                </a:solidFill>
              </a:rPr>
              <a:t>R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</a:rPr>
              <a:t>K</a:t>
            </a:r>
            <a:r>
              <a:rPr lang="tr-TR" dirty="0" smtClean="0">
                <a:solidFill>
                  <a:srgbClr val="FFC000"/>
                </a:solidFill>
              </a:rPr>
              <a:t>E</a:t>
            </a:r>
            <a:r>
              <a:rPr lang="tr-TR" dirty="0" smtClean="0">
                <a:solidFill>
                  <a:srgbClr val="7030A0"/>
                </a:solidFill>
              </a:rPr>
              <a:t>Z</a:t>
            </a:r>
            <a:r>
              <a:rPr lang="tr-T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İ</a:t>
            </a:r>
          </a:p>
          <a:p>
            <a:pPr algn="just">
              <a:buNone/>
            </a:pPr>
            <a:endParaRPr lang="tr-TR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just">
              <a:buNone/>
            </a:pPr>
            <a:r>
              <a:rPr lang="tr-TR" dirty="0" smtClean="0">
                <a:solidFill>
                  <a:schemeClr val="accent2"/>
                </a:solidFill>
              </a:rPr>
              <a:t>ÇOCUK HAKLARI </a:t>
            </a:r>
          </a:p>
          <a:p>
            <a:pPr algn="just">
              <a:buNone/>
            </a:pPr>
            <a:r>
              <a:rPr lang="tr-TR" dirty="0" smtClean="0">
                <a:solidFill>
                  <a:schemeClr val="accent2"/>
                </a:solidFill>
              </a:rPr>
              <a:t>ÇOCUK HAKLARI KÜLTÜRÜ</a:t>
            </a:r>
          </a:p>
          <a:p>
            <a:pPr algn="just">
              <a:buNone/>
            </a:pPr>
            <a:endParaRPr lang="tr-TR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146" name="Picture 2" descr="C:\Users\CIM\Desktop\7dc3ed2d84c6f86d391d9c3517a37a0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204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GEREKLİLİKLER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916832"/>
            <a:ext cx="8712968" cy="43251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2000" dirty="0" smtClean="0"/>
              <a:t>TRAVMA EĞİTİMİ</a:t>
            </a:r>
          </a:p>
          <a:p>
            <a:r>
              <a:rPr lang="tr-TR" sz="2000" dirty="0" smtClean="0"/>
              <a:t>ÇOCUKLA GÖRÜŞME TEKNİKLERİ                  </a:t>
            </a:r>
            <a:r>
              <a:rPr lang="tr-TR" sz="2000" dirty="0" smtClean="0">
                <a:solidFill>
                  <a:srgbClr val="FF0000"/>
                </a:solidFill>
              </a:rPr>
              <a:t>EĞİTİM</a:t>
            </a:r>
            <a:r>
              <a:rPr lang="tr-TR" sz="2000" dirty="0" smtClean="0"/>
              <a:t> </a:t>
            </a:r>
          </a:p>
          <a:p>
            <a:endParaRPr lang="tr-TR" sz="2000" dirty="0" smtClean="0"/>
          </a:p>
          <a:p>
            <a:r>
              <a:rPr lang="tr-TR" sz="2000" dirty="0" smtClean="0"/>
              <a:t>ÇOCUK İZLEM MERKEZİ YÖNETMELİĞİ HALEN OLMAYIŞI</a:t>
            </a:r>
          </a:p>
          <a:p>
            <a:r>
              <a:rPr lang="tr-TR" sz="2000" dirty="0" smtClean="0"/>
              <a:t>ÇOCUK İZLEM MERKEZLERİNİN SAYISININ EKSİKLİĞİ</a:t>
            </a:r>
          </a:p>
          <a:p>
            <a:r>
              <a:rPr lang="tr-TR" sz="2000" dirty="0" smtClean="0"/>
              <a:t>İZLEM AŞAMASINA GEÇİLMELEMESİ                                           </a:t>
            </a:r>
            <a:r>
              <a:rPr lang="tr-TR" sz="2000" dirty="0" smtClean="0">
                <a:solidFill>
                  <a:srgbClr val="FF0000"/>
                </a:solidFill>
              </a:rPr>
              <a:t>GENEL</a:t>
            </a:r>
          </a:p>
        </p:txBody>
      </p:sp>
      <p:sp>
        <p:nvSpPr>
          <p:cNvPr id="5" name="4 Sağ Ayraç"/>
          <p:cNvSpPr/>
          <p:nvPr/>
        </p:nvSpPr>
        <p:spPr>
          <a:xfrm>
            <a:off x="4067944" y="2060848"/>
            <a:ext cx="1368152" cy="7920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Sağ Ayraç"/>
          <p:cNvSpPr/>
          <p:nvPr/>
        </p:nvSpPr>
        <p:spPr>
          <a:xfrm>
            <a:off x="6516216" y="2924944"/>
            <a:ext cx="1691680" cy="14401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5292080" y="1700808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Ürkek bir serçe gibi eğme başını..</a:t>
            </a:r>
            <a:br>
              <a:rPr lang="tr-TR" b="1" dirty="0" smtClean="0"/>
            </a:br>
            <a:r>
              <a:rPr lang="tr-TR" b="1" dirty="0" smtClean="0"/>
              <a:t>Kaldır başını ve dimdik dur.</a:t>
            </a:r>
            <a:br>
              <a:rPr lang="tr-TR" b="1" dirty="0" smtClean="0"/>
            </a:br>
            <a:r>
              <a:rPr lang="tr-TR" b="1" dirty="0" smtClean="0"/>
              <a:t>Bu senin değil, ülkemin ayıbı.</a:t>
            </a:r>
            <a:br>
              <a:rPr lang="tr-TR" b="1" dirty="0" smtClean="0"/>
            </a:br>
            <a:r>
              <a:rPr lang="tr-TR" b="1" dirty="0" smtClean="0"/>
              <a:t>Hırpalanmış yerlerinden öperim </a:t>
            </a:r>
            <a:r>
              <a:rPr lang="tr-TR" b="1" dirty="0" err="1" smtClean="0"/>
              <a:t>cocuk</a:t>
            </a:r>
            <a:r>
              <a:rPr lang="tr-TR" b="1" dirty="0" smtClean="0"/>
              <a:t>.</a:t>
            </a:r>
            <a:endParaRPr lang="tr-TR" dirty="0"/>
          </a:p>
        </p:txBody>
      </p:sp>
      <p:pic>
        <p:nvPicPr>
          <p:cNvPr id="1027" name="Picture 3" descr="C:\Users\CIM\Desktop\52944c16af8d1_539709_641221289228309_133779533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7 Dikdörtgen"/>
          <p:cNvSpPr/>
          <p:nvPr/>
        </p:nvSpPr>
        <p:spPr>
          <a:xfrm>
            <a:off x="179512" y="0"/>
            <a:ext cx="8964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Ürkek bir serçe gibi eğme başını..</a:t>
            </a:r>
            <a:br>
              <a:rPr lang="tr-TR" b="1" dirty="0" smtClean="0">
                <a:solidFill>
                  <a:schemeClr val="bg1"/>
                </a:solidFill>
              </a:rPr>
            </a:br>
            <a:r>
              <a:rPr lang="tr-TR" b="1" dirty="0" smtClean="0">
                <a:solidFill>
                  <a:schemeClr val="bg1"/>
                </a:solidFill>
              </a:rPr>
              <a:t>Kaldır başını ve dimdik dur.</a:t>
            </a:r>
            <a:br>
              <a:rPr lang="tr-TR" b="1" dirty="0" smtClean="0">
                <a:solidFill>
                  <a:schemeClr val="bg1"/>
                </a:solidFill>
              </a:rPr>
            </a:br>
            <a:r>
              <a:rPr lang="tr-TR" b="1" dirty="0" smtClean="0">
                <a:solidFill>
                  <a:schemeClr val="bg1"/>
                </a:solidFill>
              </a:rPr>
              <a:t>Bu senin değil, ülkemin ayıbı.</a:t>
            </a:r>
            <a:br>
              <a:rPr lang="tr-TR" b="1" dirty="0" smtClean="0">
                <a:solidFill>
                  <a:schemeClr val="bg1"/>
                </a:solidFill>
              </a:rPr>
            </a:br>
            <a:r>
              <a:rPr lang="tr-TR" b="1" dirty="0" smtClean="0">
                <a:solidFill>
                  <a:schemeClr val="bg1"/>
                </a:solidFill>
              </a:rPr>
              <a:t>Hırpalanmış yerlerinden öperim </a:t>
            </a:r>
            <a:r>
              <a:rPr lang="tr-TR" b="1" dirty="0" err="1" smtClean="0">
                <a:solidFill>
                  <a:schemeClr val="bg1"/>
                </a:solidFill>
              </a:rPr>
              <a:t>cocuk</a:t>
            </a:r>
            <a:r>
              <a:rPr lang="tr-TR" b="1" dirty="0" smtClean="0">
                <a:solidFill>
                  <a:schemeClr val="bg1"/>
                </a:solidFill>
              </a:rPr>
              <a:t>.</a:t>
            </a:r>
            <a:br>
              <a:rPr lang="tr-TR" b="1" dirty="0" smtClean="0">
                <a:solidFill>
                  <a:schemeClr val="bg1"/>
                </a:solidFill>
              </a:rPr>
            </a:br>
            <a:r>
              <a:rPr lang="tr-TR" b="1" dirty="0" smtClean="0">
                <a:solidFill>
                  <a:schemeClr val="bg1"/>
                </a:solidFill>
              </a:rPr>
              <a:t/>
            </a:r>
            <a:br>
              <a:rPr lang="tr-TR" b="1" dirty="0" smtClean="0">
                <a:solidFill>
                  <a:schemeClr val="bg1"/>
                </a:solidFill>
              </a:rPr>
            </a:br>
            <a:r>
              <a:rPr lang="tr-TR" b="1" dirty="0" smtClean="0">
                <a:solidFill>
                  <a:schemeClr val="bg1"/>
                </a:solidFill>
              </a:rPr>
              <a:t>Nâzım Hikmet </a:t>
            </a:r>
            <a:r>
              <a:rPr lang="tr-TR" b="1" dirty="0" err="1" smtClean="0">
                <a:solidFill>
                  <a:schemeClr val="bg1"/>
                </a:solidFill>
              </a:rPr>
              <a:t>Ran</a:t>
            </a:r>
            <a:r>
              <a:rPr lang="tr-TR" b="1" dirty="0" smtClean="0">
                <a:solidFill>
                  <a:schemeClr val="bg1"/>
                </a:solidFill>
              </a:rPr>
              <a:t>..</a:t>
            </a:r>
            <a:endParaRPr lang="tr-TR" dirty="0" smtClean="0">
              <a:solidFill>
                <a:schemeClr val="bg1"/>
              </a:solidFill>
            </a:endParaRPr>
          </a:p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Şehir Hayatı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Şehir Hayatı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Şehir Hayatı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</TotalTime>
  <Words>526</Words>
  <Application>Microsoft Office PowerPoint</Application>
  <PresentationFormat>On-screen Show (4:3)</PresentationFormat>
  <Paragraphs>115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Şehir Hayatı</vt:lpstr>
      <vt:lpstr>ÇOCUK İZLEM MERKEZİ VE SOSYAL HİZMET</vt:lpstr>
      <vt:lpstr>PowerPoint Presentation</vt:lpstr>
      <vt:lpstr>PowerPoint Presentation</vt:lpstr>
      <vt:lpstr>PowerPoint Presentation</vt:lpstr>
      <vt:lpstr>Sayısal veriler TÜİK’in 2014 verilerinden alınmıştır</vt:lpstr>
      <vt:lpstr>PowerPoint Presentation</vt:lpstr>
      <vt:lpstr>PowerPoint Presentation</vt:lpstr>
      <vt:lpstr>ÇOCUK İSTİSMARI</vt:lpstr>
      <vt:lpstr>PowerPoint Presentation</vt:lpstr>
      <vt:lpstr>   CİNSEL İSTİSMAR</vt:lpstr>
      <vt:lpstr>SİSTEM YAKLAŞIMI PERFPEKTİFİYLE CİNSEL İSTİSMARDA RİSK ETMENLERİ</vt:lpstr>
      <vt:lpstr>ÇOCUK İZLEM MERKEZİ</vt:lpstr>
      <vt:lpstr>ÇOCUK İZLEM MERKEZİ</vt:lpstr>
      <vt:lpstr>PowerPoint Presentation</vt:lpstr>
      <vt:lpstr>PowerPoint Presentation</vt:lpstr>
      <vt:lpstr>PowerPoint Presentation</vt:lpstr>
      <vt:lpstr>ÇİM AMAÇLARI</vt:lpstr>
      <vt:lpstr>PowerPoint Presentation</vt:lpstr>
      <vt:lpstr>SOSYAL HİZMET UZMANI</vt:lpstr>
      <vt:lpstr>SİSTEM YAKLAŞIMI VE SHU</vt:lpstr>
      <vt:lpstr>PowerPoint Presentation</vt:lpstr>
      <vt:lpstr>GEREKLİLİKLER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ÇOCUK İZLEM MERKEZİ VE SOSYAL HİZMET</dc:title>
  <dc:creator>cim</dc:creator>
  <cp:lastModifiedBy>Fiko</cp:lastModifiedBy>
  <cp:revision>52</cp:revision>
  <dcterms:created xsi:type="dcterms:W3CDTF">2015-11-12T11:51:47Z</dcterms:created>
  <dcterms:modified xsi:type="dcterms:W3CDTF">2020-03-09T21:19:32Z</dcterms:modified>
</cp:coreProperties>
</file>